
<file path=[Content_Types].xml><?xml version="1.0" encoding="utf-8"?>
<Types xmlns="http://schemas.openxmlformats.org/package/2006/content-types">
  <Default Extension="jpg" ContentType="image/jpeg"/>
  <Default Extension="(null)" ContentType="image/x-emf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wmf" ContentType="image/x-wm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17.xml" ContentType="application/vnd.openxmlformats-officedocument.presentationml.notesSlide+xml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notesSlides/notesSlide18.xml" ContentType="application/vnd.openxmlformats-officedocument.presentationml.notesSlide+xml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79" r:id="rId3"/>
    <p:sldMasterId id="2147483792" r:id="rId4"/>
    <p:sldMasterId id="2147483828" r:id="rId5"/>
    <p:sldMasterId id="2147483858" r:id="rId6"/>
    <p:sldMasterId id="2147483870" r:id="rId7"/>
  </p:sldMasterIdLst>
  <p:notesMasterIdLst>
    <p:notesMasterId r:id="rId65"/>
  </p:notesMasterIdLst>
  <p:sldIdLst>
    <p:sldId id="365" r:id="rId8"/>
    <p:sldId id="498" r:id="rId9"/>
    <p:sldId id="474" r:id="rId10"/>
    <p:sldId id="500" r:id="rId11"/>
    <p:sldId id="387" r:id="rId12"/>
    <p:sldId id="537" r:id="rId13"/>
    <p:sldId id="503" r:id="rId14"/>
    <p:sldId id="447" r:id="rId15"/>
    <p:sldId id="501" r:id="rId16"/>
    <p:sldId id="366" r:id="rId17"/>
    <p:sldId id="526" r:id="rId18"/>
    <p:sldId id="411" r:id="rId19"/>
    <p:sldId id="390" r:id="rId20"/>
    <p:sldId id="538" r:id="rId21"/>
    <p:sldId id="419" r:id="rId22"/>
    <p:sldId id="463" r:id="rId23"/>
    <p:sldId id="435" r:id="rId24"/>
    <p:sldId id="437" r:id="rId25"/>
    <p:sldId id="514" r:id="rId26"/>
    <p:sldId id="478" r:id="rId27"/>
    <p:sldId id="479" r:id="rId28"/>
    <p:sldId id="480" r:id="rId29"/>
    <p:sldId id="535" r:id="rId30"/>
    <p:sldId id="511" r:id="rId31"/>
    <p:sldId id="516" r:id="rId32"/>
    <p:sldId id="505" r:id="rId33"/>
    <p:sldId id="517" r:id="rId34"/>
    <p:sldId id="518" r:id="rId35"/>
    <p:sldId id="508" r:id="rId36"/>
    <p:sldId id="506" r:id="rId37"/>
    <p:sldId id="507" r:id="rId38"/>
    <p:sldId id="536" r:id="rId39"/>
    <p:sldId id="512" r:id="rId40"/>
    <p:sldId id="513" r:id="rId41"/>
    <p:sldId id="519" r:id="rId42"/>
    <p:sldId id="527" r:id="rId43"/>
    <p:sldId id="529" r:id="rId44"/>
    <p:sldId id="520" r:id="rId45"/>
    <p:sldId id="524" r:id="rId46"/>
    <p:sldId id="525" r:id="rId47"/>
    <p:sldId id="430" r:id="rId48"/>
    <p:sldId id="530" r:id="rId49"/>
    <p:sldId id="521" r:id="rId50"/>
    <p:sldId id="522" r:id="rId51"/>
    <p:sldId id="523" r:id="rId52"/>
    <p:sldId id="531" r:id="rId53"/>
    <p:sldId id="532" r:id="rId54"/>
    <p:sldId id="533" r:id="rId55"/>
    <p:sldId id="420" r:id="rId56"/>
    <p:sldId id="414" r:id="rId57"/>
    <p:sldId id="399" r:id="rId58"/>
    <p:sldId id="431" r:id="rId59"/>
    <p:sldId id="455" r:id="rId60"/>
    <p:sldId id="438" r:id="rId61"/>
    <p:sldId id="469" r:id="rId62"/>
    <p:sldId id="471" r:id="rId63"/>
    <p:sldId id="473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7A6"/>
    <a:srgbClr val="025A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157" autoAdjust="0"/>
    <p:restoredTop sz="92634" autoAdjust="0"/>
  </p:normalViewPr>
  <p:slideViewPr>
    <p:cSldViewPr>
      <p:cViewPr>
        <p:scale>
          <a:sx n="81" d="100"/>
          <a:sy n="81" d="100"/>
        </p:scale>
        <p:origin x="-880" y="-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88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notesMaster" Target="notesMasters/notes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70" Type="http://schemas.openxmlformats.org/officeDocument/2006/relationships/tableStyles" Target="tableStyles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Relationship Id="rId2" Type="http://schemas.openxmlformats.org/officeDocument/2006/relationships/image" Target="../media/image3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Relationship Id="rId2" Type="http://schemas.openxmlformats.org/officeDocument/2006/relationships/image" Target="../media/image6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Relationship Id="rId2" Type="http://schemas.openxmlformats.org/officeDocument/2006/relationships/image" Target="../media/image6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Relationship Id="rId2" Type="http://schemas.openxmlformats.org/officeDocument/2006/relationships/image" Target="../media/image6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Relationship Id="rId2" Type="http://schemas.openxmlformats.org/officeDocument/2006/relationships/image" Target="../media/image6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emf"/><Relationship Id="rId2" Type="http://schemas.openxmlformats.org/officeDocument/2006/relationships/image" Target="../media/image1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Relationship Id="rId2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Relationship Id="rId2" Type="http://schemas.openxmlformats.org/officeDocument/2006/relationships/image" Target="../media/image6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Relationship Id="rId2" Type="http://schemas.openxmlformats.org/officeDocument/2006/relationships/image" Target="../media/image6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Relationship Id="rId2" Type="http://schemas.openxmlformats.org/officeDocument/2006/relationships/image" Target="../media/image6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Relationship Id="rId2" Type="http://schemas.openxmlformats.org/officeDocument/2006/relationships/image" Target="../media/image6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Relationship Id="rId2" Type="http://schemas.openxmlformats.org/officeDocument/2006/relationships/image" Target="../media/image6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Relationship Id="rId2" Type="http://schemas.openxmlformats.org/officeDocument/2006/relationships/image" Target="../media/image6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50619-1CFC-4C37-A557-1F1A9D866390}" type="datetimeFigureOut">
              <a:rPr lang="en-US" smtClean="0"/>
              <a:t>1/23/19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718F03-AF10-494A-973A-CC837C9BA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86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6B00ED-48ED-C44B-A909-460BBE5011E1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 = 0.1, </a:t>
            </a:r>
            <a:r>
              <a:rPr lang="en-US" dirty="0" err="1" smtClean="0"/>
              <a:t>T_cav</a:t>
            </a:r>
            <a:r>
              <a:rPr lang="en-US" dirty="0" smtClean="0"/>
              <a:t> = 99%,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T_idler</a:t>
            </a:r>
            <a:r>
              <a:rPr lang="en-US" baseline="0" dirty="0" smtClean="0"/>
              <a:t> = 95%, </a:t>
            </a:r>
            <a:r>
              <a:rPr lang="en-US" baseline="0" dirty="0" err="1" smtClean="0"/>
              <a:t>eta_det</a:t>
            </a:r>
            <a:r>
              <a:rPr lang="en-US" baseline="0" dirty="0" smtClean="0"/>
              <a:t> = 90%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18F03-AF10-494A-973A-CC837C9BAD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05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8B879-D2BB-124D-BEAD-4E273155A65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02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ROOM TEMPERATURE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 = 0.1, </a:t>
            </a:r>
            <a:r>
              <a:rPr lang="en-US" dirty="0" err="1" smtClean="0"/>
              <a:t>T_cav</a:t>
            </a:r>
            <a:r>
              <a:rPr lang="en-US" dirty="0" smtClean="0"/>
              <a:t> = 99%,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T_idler</a:t>
            </a:r>
            <a:r>
              <a:rPr lang="en-US" baseline="0" dirty="0" smtClean="0"/>
              <a:t> = 95%, </a:t>
            </a:r>
            <a:r>
              <a:rPr lang="en-US" baseline="0" dirty="0" err="1" smtClean="0"/>
              <a:t>eta_det</a:t>
            </a:r>
            <a:r>
              <a:rPr lang="en-US" baseline="0" dirty="0" smtClean="0"/>
              <a:t> = 90%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18F03-AF10-494A-973A-CC837C9BADB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05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901BC1-9869-F74E-AE7F-1DDF3FFEDADF}" type="slidenum">
              <a:rPr lang="en-US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2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5713" y="1089025"/>
            <a:ext cx="3917950" cy="2938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a photon is absorbed it creates a resistive hot-spot, represented by the resistor </a:t>
            </a:r>
            <a:r>
              <a:rPr lang="en-US" dirty="0" err="1"/>
              <a:t>Rhs</a:t>
            </a:r>
            <a:r>
              <a:rPr lang="en-US" dirty="0"/>
              <a:t>. Upon absorption, the switch opens and </a:t>
            </a:r>
            <a:r>
              <a:rPr lang="en-US" dirty="0" err="1"/>
              <a:t>Idet</a:t>
            </a:r>
            <a:r>
              <a:rPr lang="en-US" dirty="0"/>
              <a:t> is decreased and bias current is diverted out of the detector and in to the load resistor – usually the input of an amplifier.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165EB-07F7-4160-A857-AB6E97AE558F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7774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steepness of the rising edge further increases, as well as the differentiated peak height, for 3-photon absorption .</a:t>
            </a:r>
          </a:p>
          <a:p>
            <a:r>
              <a:rPr lang="en-US" dirty="0"/>
              <a:t>Also, notice the decrease in the peak height difference between 2 and 3 photons compared to 1 and 2. This is due to the sqrt(n) dependence in the hotspot resistance, as well as bandwidth limiting effects from the electrical readout. </a:t>
            </a:r>
          </a:p>
          <a:p>
            <a:endParaRPr lang="en-US" dirty="0"/>
          </a:p>
          <a:p>
            <a:r>
              <a:rPr lang="en-US" dirty="0"/>
              <a:t>To further confirm that we are measuring multi-photon events we collect millions of these differentiated waveforms and construct a histogram of the peak voltage values for different mean photon numbers per optical pulse.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165EB-07F7-4160-A857-AB6E97AE558F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4794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901BC1-9869-F74E-AE7F-1DDF3FFEDADF}" type="slidenum">
              <a:rPr lang="en-US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2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ROOM TEMPERATURE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 = 0.1, </a:t>
            </a:r>
            <a:r>
              <a:rPr lang="en-US" dirty="0" err="1" smtClean="0"/>
              <a:t>T_cav</a:t>
            </a:r>
            <a:r>
              <a:rPr lang="en-US" dirty="0" smtClean="0"/>
              <a:t> = 99%,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T_idler</a:t>
            </a:r>
            <a:r>
              <a:rPr lang="en-US" baseline="0" dirty="0" smtClean="0"/>
              <a:t> = 95%, </a:t>
            </a:r>
            <a:r>
              <a:rPr lang="en-US" baseline="0" dirty="0" err="1" smtClean="0"/>
              <a:t>eta_det</a:t>
            </a:r>
            <a:r>
              <a:rPr lang="en-US" baseline="0" dirty="0" smtClean="0"/>
              <a:t> = 90%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18F03-AF10-494A-973A-CC837C9BADB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050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 = 0.1, </a:t>
            </a:r>
            <a:r>
              <a:rPr lang="en-US" dirty="0" err="1" smtClean="0"/>
              <a:t>T_cav</a:t>
            </a:r>
            <a:r>
              <a:rPr lang="en-US" dirty="0" smtClean="0"/>
              <a:t> = 99%,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T_idler</a:t>
            </a:r>
            <a:r>
              <a:rPr lang="en-US" baseline="0" dirty="0" smtClean="0"/>
              <a:t> = 95%, </a:t>
            </a:r>
            <a:r>
              <a:rPr lang="en-US" baseline="0" dirty="0" err="1" smtClean="0"/>
              <a:t>eta_det</a:t>
            </a:r>
            <a:r>
              <a:rPr lang="en-US" baseline="0" dirty="0" smtClean="0"/>
              <a:t> = 90%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18F03-AF10-494A-973A-CC837C9BADB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05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7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80578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6B00ED-48ED-C44B-A909-460BBE5011E1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7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80578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 = 0.1, </a:t>
            </a:r>
            <a:r>
              <a:rPr lang="en-US" dirty="0" err="1" smtClean="0"/>
              <a:t>T_cav</a:t>
            </a:r>
            <a:r>
              <a:rPr lang="en-US" dirty="0" smtClean="0"/>
              <a:t> = 99%,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T_idler</a:t>
            </a:r>
            <a:r>
              <a:rPr lang="en-US" baseline="0" dirty="0" smtClean="0"/>
              <a:t> = 95%, </a:t>
            </a:r>
            <a:r>
              <a:rPr lang="en-US" baseline="0" dirty="0" err="1" smtClean="0"/>
              <a:t>eta_det</a:t>
            </a:r>
            <a:r>
              <a:rPr lang="en-US" baseline="0" dirty="0" smtClean="0"/>
              <a:t> = 90%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18F03-AF10-494A-973A-CC837C9BADB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050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>
                <a:latin typeface="Arial"/>
                <a:cs typeface="Arial"/>
              </a:rPr>
              <a:t>Calculation parameters </a:t>
            </a:r>
          </a:p>
          <a:p>
            <a:endParaRPr lang="en-US" altLang="ja-JP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altLang="ja-JP" dirty="0" smtClean="0">
                <a:latin typeface="Arial"/>
                <a:cs typeface="Arial"/>
              </a:rPr>
              <a:t>Pump repetition rate: 1GHz (100 MHz for an </a:t>
            </a:r>
            <a:r>
              <a:rPr lang="en-US" altLang="ja-JP" dirty="0" err="1" smtClean="0">
                <a:latin typeface="Arial"/>
                <a:cs typeface="Arial"/>
              </a:rPr>
              <a:t>asynchronized</a:t>
            </a:r>
            <a:r>
              <a:rPr lang="en-US" altLang="ja-JP" dirty="0" smtClean="0">
                <a:latin typeface="Arial"/>
                <a:cs typeface="Arial"/>
              </a:rPr>
              <a:t> source)</a:t>
            </a:r>
          </a:p>
          <a:p>
            <a:pPr marL="285750" indent="-285750">
              <a:buFont typeface="Arial"/>
              <a:buChar char="•"/>
            </a:pPr>
            <a:r>
              <a:rPr lang="en-US" altLang="ja-JP" dirty="0" smtClean="0">
                <a:latin typeface="Arial"/>
                <a:cs typeface="Arial"/>
              </a:rPr>
              <a:t>Pump power: tunable</a:t>
            </a:r>
          </a:p>
          <a:p>
            <a:pPr marL="285750" indent="-285750">
              <a:buFont typeface="Arial"/>
              <a:buChar char="•"/>
            </a:pPr>
            <a:r>
              <a:rPr lang="en-US" altLang="ja-JP" dirty="0" smtClean="0">
                <a:latin typeface="Arial"/>
                <a:cs typeface="Arial"/>
              </a:rPr>
              <a:t>Number of trigger detectors: 16</a:t>
            </a:r>
          </a:p>
          <a:p>
            <a:pPr marL="285750" indent="-285750">
              <a:buFont typeface="Arial"/>
              <a:buChar char="•"/>
            </a:pPr>
            <a:r>
              <a:rPr lang="en-US" altLang="ja-JP" dirty="0" smtClean="0">
                <a:latin typeface="Arial"/>
                <a:cs typeface="Arial"/>
              </a:rPr>
              <a:t>Trigger detector efficiency: 95%</a:t>
            </a:r>
          </a:p>
          <a:p>
            <a:pPr marL="285750" indent="-285750">
              <a:buFont typeface="Arial"/>
              <a:buChar char="•"/>
            </a:pPr>
            <a:r>
              <a:rPr lang="en-US" altLang="ja-JP" dirty="0" smtClean="0">
                <a:latin typeface="Arial"/>
                <a:cs typeface="Arial"/>
              </a:rPr>
              <a:t>Heralding efficiency: 90%</a:t>
            </a:r>
          </a:p>
          <a:p>
            <a:pPr marL="285750" indent="-285750">
              <a:buFont typeface="Arial"/>
              <a:buChar char="•"/>
            </a:pPr>
            <a:r>
              <a:rPr lang="en-US" altLang="ja-JP" dirty="0" smtClean="0">
                <a:latin typeface="Arial"/>
                <a:cs typeface="Arial"/>
              </a:rPr>
              <a:t>Loss in a synchronizer: 0, 1, 5,10% per cycle in a delay line. </a:t>
            </a:r>
          </a:p>
          <a:p>
            <a:pPr marL="285750" indent="-285750">
              <a:buFont typeface="Arial"/>
              <a:buChar char="•"/>
            </a:pPr>
            <a:r>
              <a:rPr lang="en-US" altLang="ja-JP" dirty="0" smtClean="0">
                <a:latin typeface="Arial"/>
                <a:cs typeface="Arial"/>
              </a:rPr>
              <a:t>Maximum number of time slots used for synchronization: 40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18F03-AF10-494A-973A-CC837C9BADB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623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US" altLang="ja-JP" dirty="0" smtClean="0">
                <a:latin typeface="Arial"/>
                <a:cs typeface="Arial"/>
              </a:rPr>
              <a:t>Our current system has 1.2%</a:t>
            </a:r>
            <a:r>
              <a:rPr lang="en-US" altLang="ja-JP" baseline="0" dirty="0" smtClean="0">
                <a:latin typeface="Arial"/>
                <a:cs typeface="Arial"/>
              </a:rPr>
              <a:t> loss/cycle</a:t>
            </a:r>
            <a:endParaRPr lang="en-US" altLang="ja-JP" dirty="0" smtClean="0">
              <a:latin typeface="Arial"/>
              <a:cs typeface="Arial"/>
            </a:endParaRPr>
          </a:p>
          <a:p>
            <a:pPr marL="0" indent="0">
              <a:buFont typeface="Arial"/>
              <a:buNone/>
            </a:pPr>
            <a:endParaRPr lang="en-US" altLang="ja-JP" dirty="0" smtClean="0">
              <a:latin typeface="Arial"/>
              <a:cs typeface="Arial"/>
            </a:endParaRPr>
          </a:p>
          <a:p>
            <a:pPr marL="0" indent="0">
              <a:buFont typeface="Arial"/>
              <a:buNone/>
            </a:pPr>
            <a:r>
              <a:rPr lang="en-US" altLang="ja-JP" dirty="0" smtClean="0">
                <a:latin typeface="Arial"/>
                <a:cs typeface="Arial"/>
              </a:rPr>
              <a:t>Pump repetition rate: 1GHz (100 MHz for an </a:t>
            </a:r>
            <a:r>
              <a:rPr lang="en-US" altLang="ja-JP" dirty="0" err="1" smtClean="0">
                <a:latin typeface="Arial"/>
                <a:cs typeface="Arial"/>
              </a:rPr>
              <a:t>asynchronized</a:t>
            </a:r>
            <a:r>
              <a:rPr lang="en-US" altLang="ja-JP" dirty="0" smtClean="0">
                <a:latin typeface="Arial"/>
                <a:cs typeface="Arial"/>
              </a:rPr>
              <a:t> source)</a:t>
            </a:r>
          </a:p>
          <a:p>
            <a:pPr marL="285750" indent="-285750">
              <a:buFont typeface="Arial"/>
              <a:buChar char="•"/>
            </a:pPr>
            <a:r>
              <a:rPr lang="en-US" altLang="ja-JP" dirty="0" smtClean="0">
                <a:latin typeface="Arial"/>
                <a:cs typeface="Arial"/>
              </a:rPr>
              <a:t>Pump power: tunable</a:t>
            </a:r>
          </a:p>
          <a:p>
            <a:pPr marL="285750" indent="-285750">
              <a:buFont typeface="Arial"/>
              <a:buChar char="•"/>
            </a:pPr>
            <a:r>
              <a:rPr lang="en-US" altLang="ja-JP" dirty="0" smtClean="0">
                <a:latin typeface="Arial"/>
                <a:cs typeface="Arial"/>
              </a:rPr>
              <a:t>Number of trigger detectors: 16</a:t>
            </a:r>
          </a:p>
          <a:p>
            <a:pPr marL="285750" indent="-285750">
              <a:buFont typeface="Arial"/>
              <a:buChar char="•"/>
            </a:pPr>
            <a:r>
              <a:rPr lang="en-US" altLang="ja-JP" dirty="0" smtClean="0">
                <a:latin typeface="Arial"/>
                <a:cs typeface="Arial"/>
              </a:rPr>
              <a:t>Trigger detector efficiency: 95%</a:t>
            </a:r>
          </a:p>
          <a:p>
            <a:pPr marL="285750" indent="-285750">
              <a:buFont typeface="Arial"/>
              <a:buChar char="•"/>
            </a:pPr>
            <a:r>
              <a:rPr lang="en-US" altLang="ja-JP" dirty="0" smtClean="0">
                <a:latin typeface="Arial"/>
                <a:cs typeface="Arial"/>
              </a:rPr>
              <a:t>Heralding efficiency: 90%</a:t>
            </a:r>
          </a:p>
          <a:p>
            <a:pPr marL="285750" indent="-285750">
              <a:buFont typeface="Arial"/>
              <a:buChar char="•"/>
            </a:pPr>
            <a:r>
              <a:rPr lang="en-US" altLang="ja-JP" dirty="0" smtClean="0">
                <a:latin typeface="Arial"/>
                <a:cs typeface="Arial"/>
              </a:rPr>
              <a:t>Loss in a synchronizer: 0, 1, 5,10% per cycle in a delay line. </a:t>
            </a:r>
          </a:p>
          <a:p>
            <a:pPr marL="285750" indent="-285750">
              <a:buFont typeface="Arial"/>
              <a:buChar char="•"/>
            </a:pPr>
            <a:r>
              <a:rPr lang="en-US" altLang="ja-JP" dirty="0" smtClean="0">
                <a:latin typeface="Arial"/>
                <a:cs typeface="Arial"/>
              </a:rPr>
              <a:t>Maximum number of time slots used for synchronization: 40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18F03-AF10-494A-973A-CC837C9BADB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235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901BC1-9869-F74E-AE7F-1DDF3FFEDADF}" type="slidenum">
              <a:rPr lang="en-US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52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/>
              <a:t>Chinese, Malay, Tamil</a:t>
            </a:r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calculated 4-fold coincidence count rate for higher number of N:</a:t>
            </a:r>
          </a:p>
          <a:p>
            <a:r>
              <a:rPr lang="en-US" dirty="0" smtClean="0"/>
              <a:t>saturated 4-fold coincidence is 5700/100s for N ~400. However, this</a:t>
            </a:r>
          </a:p>
          <a:p>
            <a:r>
              <a:rPr lang="en-US" dirty="0" smtClean="0"/>
              <a:t>value is obtained by assuming that I can run synchronization process as</a:t>
            </a:r>
          </a:p>
          <a:p>
            <a:r>
              <a:rPr lang="en-US" dirty="0" smtClean="0"/>
              <a:t>soon as the last synchronization process is finished.</a:t>
            </a:r>
          </a:p>
          <a:p>
            <a:r>
              <a:rPr lang="en-US" dirty="0" smtClean="0"/>
              <a:t>Since I am currently running synchronization process periodically (with</a:t>
            </a:r>
          </a:p>
          <a:p>
            <a:r>
              <a:rPr lang="en-US" dirty="0" smtClean="0"/>
              <a:t>pump </a:t>
            </a:r>
            <a:r>
              <a:rPr lang="en-US" dirty="0" err="1" smtClean="0"/>
              <a:t>reprate</a:t>
            </a:r>
            <a:r>
              <a:rPr lang="en-US" dirty="0" smtClean="0"/>
              <a:t> of 100MHz and synchronization process </a:t>
            </a:r>
            <a:r>
              <a:rPr lang="en-US" dirty="0" err="1" smtClean="0"/>
              <a:t>reprate</a:t>
            </a:r>
            <a:r>
              <a:rPr lang="en-US" dirty="0" smtClean="0"/>
              <a:t> of 1MHz), N</a:t>
            </a:r>
          </a:p>
          <a:p>
            <a:r>
              <a:rPr lang="en-US" dirty="0" smtClean="0"/>
              <a:t>is limited by 100, and maximum 4-fold coincidence rate is 1900/100s (for</a:t>
            </a:r>
          </a:p>
          <a:p>
            <a:r>
              <a:rPr lang="en-US" dirty="0" smtClean="0"/>
              <a:t>N=100).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95625-683C-6B44-A785-0DAF0EF77CA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0786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901BC1-9869-F74E-AE7F-1DDF3FFEDADF}" type="slidenum">
              <a:rPr lang="en-US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2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8B879-D2BB-124D-BEAD-4E273155A65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15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8B879-D2BB-124D-BEAD-4E273155A65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15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7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80578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901BC1-9869-F74E-AE7F-1DDF3FFEDADF}" type="slidenum">
              <a:rPr lang="en-US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2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7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80578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 = 0.1, </a:t>
            </a:r>
            <a:r>
              <a:rPr lang="en-US" dirty="0" err="1" smtClean="0"/>
              <a:t>T_cav</a:t>
            </a:r>
            <a:r>
              <a:rPr lang="en-US" dirty="0" smtClean="0"/>
              <a:t> = 99%,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T_idler</a:t>
            </a:r>
            <a:r>
              <a:rPr lang="en-US" baseline="0" dirty="0" smtClean="0"/>
              <a:t> = 95%, </a:t>
            </a:r>
            <a:r>
              <a:rPr lang="en-US" baseline="0" dirty="0" err="1" smtClean="0"/>
              <a:t>eta_det</a:t>
            </a:r>
            <a:r>
              <a:rPr lang="en-US" baseline="0" dirty="0" smtClean="0"/>
              <a:t> = 90%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18F03-AF10-494A-973A-CC837C9BAD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05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FF54-5238-470B-9B94-F30FA6DA2D2F}" type="datetimeFigureOut">
              <a:rPr lang="en-US" smtClean="0"/>
              <a:t>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3CFB-5328-4251-A322-911CEC74E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FF54-5238-470B-9B94-F30FA6DA2D2F}" type="datetimeFigureOut">
              <a:rPr lang="en-US" smtClean="0"/>
              <a:t>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3CFB-5328-4251-A322-911CEC74E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FF54-5238-470B-9B94-F30FA6DA2D2F}" type="datetimeFigureOut">
              <a:rPr lang="en-US" smtClean="0"/>
              <a:t>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3CFB-5328-4251-A322-911CEC74E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7188CD-6232-DF46-938B-049EF7E2F203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36014137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65F5D9-0EE0-7C4A-891A-9BFC6F295B46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547537747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01C7EF-EC6D-664A-BE4D-3F037E227E57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116624978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713E34-1FF7-8C4C-BEC5-36D91DBD359B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049554375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5C9E7E-2127-1D44-8B14-78B97F093D1E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959222303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90468-9E2C-1F4B-9C5A-060A0888CE03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820345996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159D7-27B9-D84D-8118-F70BF9FB7A90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471253418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DD951-3652-5647-96D1-3A48E394893E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971055714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FF54-5238-470B-9B94-F30FA6DA2D2F}" type="datetimeFigureOut">
              <a:rPr lang="en-US" smtClean="0"/>
              <a:t>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3CFB-5328-4251-A322-911CEC74E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0BE7F3-7257-A346-8C08-3E59A408DEFF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293771650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E83893-36BB-EC4F-BD22-33D28D375D79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631803796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FA3C14-EA0E-7E46-90B2-6219276C9552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637611306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7188CD-6232-DF46-938B-049EF7E2F203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19168340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65F5D9-0EE0-7C4A-891A-9BFC6F295B46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83490595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01C7EF-EC6D-664A-BE4D-3F037E227E57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47422847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713E34-1FF7-8C4C-BEC5-36D91DBD359B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80798698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5C9E7E-2127-1D44-8B14-78B97F093D1E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06029383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90468-9E2C-1F4B-9C5A-060A0888CE03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68980144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159D7-27B9-D84D-8118-F70BF9FB7A90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18120873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FF54-5238-470B-9B94-F30FA6DA2D2F}" type="datetimeFigureOut">
              <a:rPr lang="en-US" smtClean="0"/>
              <a:t>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3CFB-5328-4251-A322-911CEC74E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DD951-3652-5647-96D1-3A48E394893E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53630577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0BE7F3-7257-A346-8C08-3E59A408DEFF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33084703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E83893-36BB-EC4F-BD22-33D28D375D79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16725108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FA3C14-EA0E-7E46-90B2-6219276C9552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30743144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66750" y="2266950"/>
            <a:ext cx="7810500" cy="2324100"/>
          </a:xfrm>
          <a:prstGeom prst="rect">
            <a:avLst/>
          </a:prstGeom>
        </p:spPr>
        <p:txBody>
          <a:bodyPr/>
          <a:lstStyle>
            <a:lvl1pPr>
              <a:defRPr sz="4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7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pPr/>
              <a:t>‹#›</a:t>
            </a:fld>
            <a:endParaRPr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627414070"/>
      </p:ext>
    </p:extLst>
  </p:cSld>
  <p:clrMapOvr>
    <a:masterClrMapping/>
  </p:clrMapOvr>
  <p:transition xmlns:p14="http://schemas.microsoft.com/office/powerpoint/2010/main"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33"/>
            <a:ext cx="5505750" cy="160767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628650" y="1973271"/>
            <a:ext cx="2964150" cy="1374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800">
                <a:latin typeface="+mn-lt"/>
              </a:defRPr>
            </a:lvl3pPr>
            <a:lvl4pPr marL="1371600" indent="0">
              <a:buNone/>
              <a:defRPr sz="1800">
                <a:latin typeface="+mn-lt"/>
              </a:defRPr>
            </a:lvl4pPr>
            <a:lvl5pPr marL="1828800" indent="0">
              <a:buNone/>
              <a:defRPr sz="1800">
                <a:latin typeface="+mn-lt"/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Date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011236"/>
            <a:ext cx="1835876" cy="31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6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7188CD-6232-DF46-938B-049EF7E2F203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44434742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65F5D9-0EE0-7C4A-891A-9BFC6F295B46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58144446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01C7EF-EC6D-664A-BE4D-3F037E227E57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26831275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713E34-1FF7-8C4C-BEC5-36D91DBD359B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69845672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FF54-5238-470B-9B94-F30FA6DA2D2F}" type="datetimeFigureOut">
              <a:rPr lang="en-US" smtClean="0"/>
              <a:t>1/23/19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3CFB-5328-4251-A322-911CEC74E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5C9E7E-2127-1D44-8B14-78B97F093D1E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71180806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90468-9E2C-1F4B-9C5A-060A0888CE03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39642799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159D7-27B9-D84D-8118-F70BF9FB7A90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32220955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DD951-3652-5647-96D1-3A48E394893E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96126972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0BE7F3-7257-A346-8C08-3E59A408DEFF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06374510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E83893-36BB-EC4F-BD22-33D28D375D79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24012593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FA3C14-EA0E-7E46-90B2-6219276C9552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08345547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FF54-5238-470B-9B94-F30FA6DA2D2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1/23/19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3CFB-5328-4251-A322-911CEC74E59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2305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FF54-5238-470B-9B94-F30FA6DA2D2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1/23/19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3CFB-5328-4251-A322-911CEC74E59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6993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FF54-5238-470B-9B94-F30FA6DA2D2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1/23/19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3CFB-5328-4251-A322-911CEC74E59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1788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FF54-5238-470B-9B94-F30FA6DA2D2F}" type="datetimeFigureOut">
              <a:rPr lang="en-US" smtClean="0"/>
              <a:t>1/23/19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3CFB-5328-4251-A322-911CEC74E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FF54-5238-470B-9B94-F30FA6DA2D2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1/23/19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3CFB-5328-4251-A322-911CEC74E59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84240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FF54-5238-470B-9B94-F30FA6DA2D2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1/23/19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3CFB-5328-4251-A322-911CEC74E59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02348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FF54-5238-470B-9B94-F30FA6DA2D2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1/23/19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3CFB-5328-4251-A322-911CEC74E59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34993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FF54-5238-470B-9B94-F30FA6DA2D2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1/23/19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3CFB-5328-4251-A322-911CEC74E59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699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FF54-5238-470B-9B94-F30FA6DA2D2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1/23/19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3CFB-5328-4251-A322-911CEC74E59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95428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FF54-5238-470B-9B94-F30FA6DA2D2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1/23/19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3CFB-5328-4251-A322-911CEC74E59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26406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FF54-5238-470B-9B94-F30FA6DA2D2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1/23/19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3CFB-5328-4251-A322-911CEC74E59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59836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FF54-5238-470B-9B94-F30FA6DA2D2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1/23/19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3CFB-5328-4251-A322-911CEC74E59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25443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92ECC9-2FD0-43F8-AFF7-ADC1E7B2E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5740248-4FF3-45FC-9A34-5992C06789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0354FB-8B6B-4C38-A4B3-6AAE5DFD3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B6DA-B3A2-4F43-B620-EA1C8A9B496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1/23/19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762E7D-A842-4AAD-A4C0-FD5BA12C3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816C61-5389-4624-ACD4-5E1F8419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C7A-7EE3-495C-8DF9-AB64EBE74F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6996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37D9CD-581B-4FDF-9F6C-47A202DE0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B5801B-A16B-4B98-B973-02D51D0D03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73DF7F-E087-4DBF-ABAA-AFE0B4E04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B6DA-B3A2-4F43-B620-EA1C8A9B496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1/23/19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78E60D-697D-4402-A9FB-B26FD710D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87EDEE-5002-40F0-89E9-E4F923105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C7A-7EE3-495C-8DF9-AB64EBE74F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3849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FF54-5238-470B-9B94-F30FA6DA2D2F}" type="datetimeFigureOut">
              <a:rPr lang="en-US" smtClean="0"/>
              <a:t>1/23/19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3CFB-5328-4251-A322-911CEC74E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EBC05B-204A-4034-8392-27E3A3BFE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60F358B-7CBD-47D2-93AA-4C8F803C6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D62D9F-E7EA-4912-913A-0C378B6E2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B6DA-B3A2-4F43-B620-EA1C8A9B496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1/23/19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1526BE-2CD0-4CFD-87D4-58841C0E8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B1F2E1-31B4-4E7E-BAD7-1A46BB2B5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C7A-7EE3-495C-8DF9-AB64EBE74F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25378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917976-7AB2-4663-98FE-DE2C91A8D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185303-FC2D-428E-879D-6E8F3E4EFA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B48A814-F237-4095-BC9E-736280F3F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12C3B1-F61D-44BA-BB6F-D5026A563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B6DA-B3A2-4F43-B620-EA1C8A9B496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1/23/19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029AA23-23A6-459A-BBA4-DB3024522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1AD565-402C-4DAE-8AF2-DCA94E68B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C7A-7EE3-495C-8DF9-AB64EBE74F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29532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6EB13A-9566-4467-AE1C-14502A172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7B6972-5F3F-49F6-8964-F33EA8D1E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4EB438-84D5-413A-A0D1-5DC3590C9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E43DB34-1F9E-43AD-9F85-FF0765379D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6EB44B9-A879-4132-9695-05C66C2EE2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FAE1605-4314-400C-A29E-11042F8FF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B6DA-B3A2-4F43-B620-EA1C8A9B496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1/23/19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AB43DBC-4DE9-4FE0-944A-55FC13558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8E91F5E-B6AC-4153-BA96-13FB4C152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C7A-7EE3-495C-8DF9-AB64EBE74F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03631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D44919-2847-4EE5-B7DE-ADC5AC6D8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E51103C-FF3E-47ED-8F35-BB00DF05D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B6DA-B3A2-4F43-B620-EA1C8A9B496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1/23/19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1F01986-81B2-4727-8EB2-BE02488BF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4C3ECC0-0D95-47DC-B486-09634B477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C7A-7EE3-495C-8DF9-AB64EBE74F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92414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1F64A38-544B-42A2-B642-C53DF765E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B6DA-B3A2-4F43-B620-EA1C8A9B496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1/23/19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02C5906-182E-45B1-8B49-D0D0F840D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20B8307-7B27-4357-8C45-426B3816B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C7A-7EE3-495C-8DF9-AB64EBE74F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45665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1BD464-7BB1-4B34-A6C4-B891F2371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57E871-734B-4F2B-A2F6-128668549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E05AC73-67A0-4326-ACEE-B7C6FE9BF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F96EBEA-FA9F-4728-8F7B-0C87E592F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B6DA-B3A2-4F43-B620-EA1C8A9B496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1/23/19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602627-3814-4F0C-A2FA-1BD3BA010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700EBB7-8D2D-4E6B-957A-E5D07F48E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C7A-7EE3-495C-8DF9-AB64EBE74F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54305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8D0016-EF3E-46A5-9DBC-1B36296A5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9188AA5-2FFE-45C2-B4CB-FB032BEE13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1A068B0-893D-4083-AA3B-6E8DA9B92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64C0D4-474C-4CD8-9710-7AF6DD6B0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B6DA-B3A2-4F43-B620-EA1C8A9B496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1/23/19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64900F5-AEC0-41D5-A658-FE5C31610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1D8A7F7-C2D7-4C14-AB04-0E2C470F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C7A-7EE3-495C-8DF9-AB64EBE74F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17993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AD1599-A94E-4FC2-B695-65D4F96C9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26484C5-FE6F-48C6-A1B0-8CCAEED63C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09AB5C-AEB0-4A18-A123-05946B7C3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B6DA-B3A2-4F43-B620-EA1C8A9B496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1/23/19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D916AF-38E9-4E2A-B4EE-667692647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445D3A-5A92-4824-A7D3-D265470A8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C7A-7EE3-495C-8DF9-AB64EBE74F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95271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F0ECA56-2135-47C5-AA21-8E5F3BAEC5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BF51621-6EA6-4628-8810-0D15FF83C9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27A983-F16D-4E4C-9C6F-6FECD2F4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B6DA-B3A2-4F43-B620-EA1C8A9B496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1/23/19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360A98-8424-42A1-BA34-0CEEB08F3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E6CF2E-7D27-4331-8750-170391319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C7A-7EE3-495C-8DF9-AB64EBE74F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56316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7188CD-6232-DF46-938B-049EF7E2F203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28164837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FF54-5238-470B-9B94-F30FA6DA2D2F}" type="datetimeFigureOut">
              <a:rPr lang="en-US" smtClean="0"/>
              <a:t>1/23/19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3CFB-5328-4251-A322-911CEC74E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65F5D9-0EE0-7C4A-891A-9BFC6F295B46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5807014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01C7EF-EC6D-664A-BE4D-3F037E227E57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74308960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713E34-1FF7-8C4C-BEC5-36D91DBD359B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32682205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5C9E7E-2127-1D44-8B14-78B97F093D1E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02457621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90468-9E2C-1F4B-9C5A-060A0888CE03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69404222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159D7-27B9-D84D-8118-F70BF9FB7A90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57713583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DD951-3652-5647-96D1-3A48E394893E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3660522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0BE7F3-7257-A346-8C08-3E59A408DEFF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33844806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E83893-36BB-EC4F-BD22-33D28D375D79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64545104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FA3C14-EA0E-7E46-90B2-6219276C9552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85152442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FF54-5238-470B-9B94-F30FA6DA2D2F}" type="datetimeFigureOut">
              <a:rPr lang="en-US" smtClean="0"/>
              <a:t>1/23/19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3CFB-5328-4251-A322-911CEC74E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FF54-5238-470B-9B94-F30FA6DA2D2F}" type="datetimeFigureOut">
              <a:rPr lang="en-US" smtClean="0"/>
              <a:t>1/23/19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3CFB-5328-4251-A322-911CEC74E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2FF54-5238-470B-9B94-F30FA6DA2D2F}" type="datetimeFigureOut">
              <a:rPr lang="en-US" smtClean="0"/>
              <a:t>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23CFB-5328-4251-A322-911CEC74E59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"/>
              <a:ea typeface="ＭＳ Ｐゴシック" charset="0"/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"/>
              <a:ea typeface="ＭＳ Ｐゴシック" charset="0"/>
            </a:endParaRP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B47B8C-5115-EC43-BB3D-A7CC898E0CAD}" type="slidenum">
              <a:rPr lang="en-US">
                <a:solidFill>
                  <a:srgbClr val="000000"/>
                </a:solidFill>
                <a:latin typeface="Times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053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"/>
              <a:ea typeface="ＭＳ Ｐゴシック" charset="0"/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"/>
              <a:ea typeface="ＭＳ Ｐゴシック" charset="0"/>
            </a:endParaRP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B47B8C-5115-EC43-BB3D-A7CC898E0CAD}" type="slidenum">
              <a:rPr lang="en-US">
                <a:solidFill>
                  <a:srgbClr val="000000"/>
                </a:solidFill>
                <a:latin typeface="Times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857" r:id="rId13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"/>
              <a:ea typeface="ＭＳ Ｐゴシック" charset="0"/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"/>
              <a:ea typeface="ＭＳ Ｐゴシック" charset="0"/>
            </a:endParaRP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B47B8C-5115-EC43-BB3D-A7CC898E0CAD}" type="slidenum">
              <a:rPr lang="en-US">
                <a:solidFill>
                  <a:srgbClr val="000000"/>
                </a:solidFill>
                <a:latin typeface="Times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627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2FF54-5238-470B-9B94-F30FA6DA2D2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1/23/19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23CFB-5328-4251-A322-911CEC74E59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7331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1EF6D5E-F736-4E0D-A402-A09C8540F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4138101-88A6-4B3C-8005-98AF3D982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6EDFB9-F4D4-4BC2-A8C3-DCED2A091F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EB6DA-B3A2-4F43-B620-EA1C8A9B496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1/23/19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05422F-32E3-4D8C-82F5-F44386C45E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8D0429-C7FE-447D-B0EE-A2F0BDD76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53C7A-7EE3-495C-8DF9-AB64EBE74F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4347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"/>
              <a:ea typeface="ＭＳ Ｐゴシック" charset="0"/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"/>
              <a:ea typeface="ＭＳ Ｐゴシック" charset="0"/>
            </a:endParaRP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B47B8C-5115-EC43-BB3D-A7CC898E0CAD}" type="slidenum">
              <a:rPr lang="en-US">
                <a:solidFill>
                  <a:srgbClr val="000000"/>
                </a:solidFill>
                <a:latin typeface="Times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138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emf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6" Type="http://schemas.openxmlformats.org/officeDocument/2006/relationships/image" Target="../media/image3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9.wmf"/><Relationship Id="rId5" Type="http://schemas.openxmlformats.org/officeDocument/2006/relationships/image" Target="../media/image31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30.wmf"/><Relationship Id="rId8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2.emf"/><Relationship Id="rId5" Type="http://schemas.openxmlformats.org/officeDocument/2006/relationships/image" Target="../media/image8.emf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8.emf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5" Type="http://schemas.openxmlformats.org/officeDocument/2006/relationships/image" Target="../media/image56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6" Type="http://schemas.openxmlformats.org/officeDocument/2006/relationships/image" Target="../media/image60.emf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9.wmf"/><Relationship Id="rId5" Type="http://schemas.openxmlformats.org/officeDocument/2006/relationships/image" Target="../media/image31.png"/><Relationship Id="rId6" Type="http://schemas.openxmlformats.org/officeDocument/2006/relationships/oleObject" Target="../embeddings/oleObject4.bin"/><Relationship Id="rId7" Type="http://schemas.openxmlformats.org/officeDocument/2006/relationships/image" Target="../media/image30.wmf"/><Relationship Id="rId8" Type="http://schemas.openxmlformats.org/officeDocument/2006/relationships/image" Target="../media/image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29.wmf"/><Relationship Id="rId5" Type="http://schemas.openxmlformats.org/officeDocument/2006/relationships/image" Target="../media/image64.png"/><Relationship Id="rId6" Type="http://schemas.openxmlformats.org/officeDocument/2006/relationships/oleObject" Target="../embeddings/oleObject6.bin"/><Relationship Id="rId7" Type="http://schemas.openxmlformats.org/officeDocument/2006/relationships/image" Target="../media/image63.wmf"/><Relationship Id="rId8" Type="http://schemas.openxmlformats.org/officeDocument/2006/relationships/image" Target="../media/image3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.png"/><Relationship Id="rId3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6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65.wmf"/><Relationship Id="rId7" Type="http://schemas.openxmlformats.org/officeDocument/2006/relationships/image" Target="../media/image67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5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oleObject" Target="../embeddings/oleObject8.bin"/><Relationship Id="rId6" Type="http://schemas.openxmlformats.org/officeDocument/2006/relationships/image" Target="../media/image29.w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63.wmf"/><Relationship Id="rId9" Type="http://schemas.openxmlformats.org/officeDocument/2006/relationships/image" Target="../media/image3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5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0.jpeg"/><Relationship Id="rId3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(null)"/><Relationship Id="rId4" Type="http://schemas.openxmlformats.org/officeDocument/2006/relationships/image" Target="../media/image74.(null)"/><Relationship Id="rId5" Type="http://schemas.openxmlformats.org/officeDocument/2006/relationships/image" Target="../media/image75.tiff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(null)"/><Relationship Id="rId4" Type="http://schemas.openxmlformats.org/officeDocument/2006/relationships/image" Target="../media/image77.(null)"/><Relationship Id="rId5" Type="http://schemas.openxmlformats.org/officeDocument/2006/relationships/image" Target="../media/image78.emf"/><Relationship Id="rId6" Type="http://schemas.openxmlformats.org/officeDocument/2006/relationships/image" Target="../media/image320.png"/><Relationship Id="rId7" Type="http://schemas.openxmlformats.org/officeDocument/2006/relationships/image" Target="../media/image330.png"/><Relationship Id="rId8" Type="http://schemas.openxmlformats.org/officeDocument/2006/relationships/image" Target="../media/image79.emf"/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29.w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63.wmf"/><Relationship Id="rId7" Type="http://schemas.openxmlformats.org/officeDocument/2006/relationships/image" Target="../media/image80.png"/><Relationship Id="rId8" Type="http://schemas.openxmlformats.org/officeDocument/2006/relationships/image" Target="../media/image81.png"/><Relationship Id="rId9" Type="http://schemas.openxmlformats.org/officeDocument/2006/relationships/image" Target="../media/image3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29.wmf"/><Relationship Id="rId5" Type="http://schemas.openxmlformats.org/officeDocument/2006/relationships/oleObject" Target="../embeddings/oleObject13.bin"/><Relationship Id="rId6" Type="http://schemas.openxmlformats.org/officeDocument/2006/relationships/image" Target="../media/image63.wmf"/><Relationship Id="rId7" Type="http://schemas.openxmlformats.org/officeDocument/2006/relationships/image" Target="../media/image82.png"/><Relationship Id="rId8" Type="http://schemas.openxmlformats.org/officeDocument/2006/relationships/image" Target="../media/image83.png"/><Relationship Id="rId9" Type="http://schemas.openxmlformats.org/officeDocument/2006/relationships/image" Target="../media/image3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29.w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63.wmf"/><Relationship Id="rId7" Type="http://schemas.openxmlformats.org/officeDocument/2006/relationships/image" Target="../media/image3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29.wmf"/><Relationship Id="rId5" Type="http://schemas.openxmlformats.org/officeDocument/2006/relationships/oleObject" Target="../embeddings/oleObject17.bin"/><Relationship Id="rId6" Type="http://schemas.openxmlformats.org/officeDocument/2006/relationships/image" Target="../media/image63.wmf"/><Relationship Id="rId7" Type="http://schemas.openxmlformats.org/officeDocument/2006/relationships/image" Target="../media/image3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image" Target="../media/image29.wmf"/><Relationship Id="rId5" Type="http://schemas.openxmlformats.org/officeDocument/2006/relationships/oleObject" Target="../embeddings/oleObject19.bin"/><Relationship Id="rId6" Type="http://schemas.openxmlformats.org/officeDocument/2006/relationships/image" Target="../media/image63.wmf"/><Relationship Id="rId7" Type="http://schemas.openxmlformats.org/officeDocument/2006/relationships/image" Target="../media/image84.png"/><Relationship Id="rId8" Type="http://schemas.openxmlformats.org/officeDocument/2006/relationships/image" Target="../media/image85.png"/><Relationship Id="rId9" Type="http://schemas.openxmlformats.org/officeDocument/2006/relationships/image" Target="../media/image3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9.png"/><Relationship Id="rId12" Type="http://schemas.openxmlformats.org/officeDocument/2006/relationships/image" Target="../media/image90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0.bin"/><Relationship Id="rId4" Type="http://schemas.openxmlformats.org/officeDocument/2006/relationships/image" Target="../media/image29.wmf"/><Relationship Id="rId5" Type="http://schemas.openxmlformats.org/officeDocument/2006/relationships/oleObject" Target="../embeddings/oleObject21.bin"/><Relationship Id="rId6" Type="http://schemas.openxmlformats.org/officeDocument/2006/relationships/image" Target="../media/image63.wmf"/><Relationship Id="rId7" Type="http://schemas.openxmlformats.org/officeDocument/2006/relationships/image" Target="../media/image3.pn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0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4" Type="http://schemas.openxmlformats.org/officeDocument/2006/relationships/image" Target="../media/image29.wmf"/><Relationship Id="rId5" Type="http://schemas.openxmlformats.org/officeDocument/2006/relationships/oleObject" Target="../embeddings/oleObject23.bin"/><Relationship Id="rId6" Type="http://schemas.openxmlformats.org/officeDocument/2006/relationships/image" Target="../media/image63.wmf"/><Relationship Id="rId7" Type="http://schemas.openxmlformats.org/officeDocument/2006/relationships/image" Target="../media/image3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4" Type="http://schemas.openxmlformats.org/officeDocument/2006/relationships/image" Target="../media/image29.wmf"/><Relationship Id="rId5" Type="http://schemas.openxmlformats.org/officeDocument/2006/relationships/oleObject" Target="../embeddings/oleObject25.bin"/><Relationship Id="rId6" Type="http://schemas.openxmlformats.org/officeDocument/2006/relationships/image" Target="../media/image63.wmf"/><Relationship Id="rId7" Type="http://schemas.openxmlformats.org/officeDocument/2006/relationships/image" Target="../media/image3.png"/><Relationship Id="rId8" Type="http://schemas.openxmlformats.org/officeDocument/2006/relationships/image" Target="../media/image92.png"/><Relationship Id="rId9" Type="http://schemas.openxmlformats.org/officeDocument/2006/relationships/image" Target="../media/image93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7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06.emf"/><Relationship Id="rId5" Type="http://schemas.openxmlformats.org/officeDocument/2006/relationships/image" Target="../media/image10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109.emf"/><Relationship Id="rId5" Type="http://schemas.openxmlformats.org/officeDocument/2006/relationships/image" Target="../media/image11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5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2.emf"/><Relationship Id="rId12" Type="http://schemas.openxmlformats.org/officeDocument/2006/relationships/image" Target="../media/image117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113.emf"/><Relationship Id="rId5" Type="http://schemas.openxmlformats.org/officeDocument/2006/relationships/image" Target="../media/image114.emf"/><Relationship Id="rId6" Type="http://schemas.openxmlformats.org/officeDocument/2006/relationships/image" Target="../media/image115.emf"/><Relationship Id="rId7" Type="http://schemas.openxmlformats.org/officeDocument/2006/relationships/oleObject" Target="../embeddings/oleObject26.bin"/><Relationship Id="rId8" Type="http://schemas.openxmlformats.org/officeDocument/2006/relationships/image" Target="../media/image111.emf"/><Relationship Id="rId9" Type="http://schemas.openxmlformats.org/officeDocument/2006/relationships/image" Target="../media/image116.emf"/><Relationship Id="rId10" Type="http://schemas.openxmlformats.org/officeDocument/2006/relationships/oleObject" Target="../embeddings/oleObject27.bin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4" Type="http://schemas.openxmlformats.org/officeDocument/2006/relationships/image" Target="../media/image119.emf"/><Relationship Id="rId5" Type="http://schemas.openxmlformats.org/officeDocument/2006/relationships/image" Target="../media/image120.emf"/><Relationship Id="rId6" Type="http://schemas.openxmlformats.org/officeDocument/2006/relationships/image" Target="../media/image121.emf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2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838200"/>
            <a:ext cx="9372600" cy="1981200"/>
          </a:xfrm>
        </p:spPr>
        <p:txBody>
          <a:bodyPr/>
          <a:lstStyle/>
          <a:p>
            <a:pPr algn="l">
              <a:spcBef>
                <a:spcPts val="1200"/>
              </a:spcBef>
            </a:pPr>
            <a:r>
              <a:rPr lang="en-US" sz="3200" dirty="0" smtClean="0">
                <a:solidFill>
                  <a:srgbClr val="800000"/>
                </a:solidFill>
                <a:latin typeface="Arial"/>
                <a:cs typeface="Arial"/>
              </a:rPr>
              <a:t>Quantum Photonics: How Far Can We Go     </a:t>
            </a:r>
            <a:r>
              <a:rPr lang="en-US" sz="3200" dirty="0">
                <a:solidFill>
                  <a:srgbClr val="800000"/>
                </a:solidFill>
                <a:latin typeface="Arial"/>
                <a:cs typeface="Arial"/>
              </a:rPr>
              <a:t/>
            </a:r>
            <a:br>
              <a:rPr lang="en-US" sz="3200" dirty="0">
                <a:solidFill>
                  <a:srgbClr val="800000"/>
                </a:solidFill>
                <a:latin typeface="Arial"/>
                <a:cs typeface="Arial"/>
              </a:rPr>
            </a:br>
            <a:r>
              <a:rPr lang="en-US" sz="3200" dirty="0" smtClean="0">
                <a:solidFill>
                  <a:srgbClr val="800000"/>
                </a:solidFill>
                <a:latin typeface="Arial"/>
                <a:cs typeface="Arial"/>
              </a:rPr>
              <a:t/>
            </a:r>
            <a:br>
              <a:rPr lang="en-US" sz="3200" dirty="0" smtClean="0">
                <a:solidFill>
                  <a:srgbClr val="800000"/>
                </a:solidFill>
                <a:latin typeface="Arial"/>
                <a:cs typeface="Arial"/>
              </a:rPr>
            </a:br>
            <a:r>
              <a:rPr lang="en-US" sz="3200" dirty="0" smtClean="0">
                <a:solidFill>
                  <a:schemeClr val="tx1"/>
                </a:solidFill>
                <a:latin typeface="Arial"/>
                <a:cs typeface="Arial"/>
              </a:rPr>
              <a:t>P. Kwiat</a:t>
            </a:r>
            <a:endParaRPr lang="en-US" sz="320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pic>
        <p:nvPicPr>
          <p:cNvPr id="14" name="Picture 13" descr="C:\Documents and Settings\kevin\My Documents\research\conferences\single photon workshop 2009\presentation\foote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524633"/>
            <a:ext cx="9144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0198" y="5410207"/>
            <a:ext cx="1513805" cy="14602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5398750"/>
            <a:ext cx="1600200" cy="1459250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9" b="21199"/>
          <a:stretch/>
        </p:blipFill>
        <p:spPr bwMode="auto">
          <a:xfrm>
            <a:off x="3505200" y="5943600"/>
            <a:ext cx="1905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fig_spscleo.pdf"/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43" y="3068346"/>
            <a:ext cx="4887964" cy="2205434"/>
          </a:xfrm>
          <a:prstGeom prst="rect">
            <a:avLst/>
          </a:prstGeom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1009" y="2915581"/>
            <a:ext cx="3242991" cy="219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6603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457200" y="152400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4000" dirty="0" smtClean="0"/>
              <a:t>Heralded single-photon source</a:t>
            </a:r>
            <a:endParaRPr kumimoji="1" lang="ja-JP" altLang="en-US" sz="4000"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2873359" y="914400"/>
            <a:ext cx="5550239" cy="2397120"/>
            <a:chOff x="1086349" y="3616622"/>
            <a:chExt cx="6309026" cy="2724835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3661450" y="5178048"/>
              <a:ext cx="1229275" cy="664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 smtClean="0"/>
                <a:t>Non-linear crystal </a:t>
              </a:r>
              <a:endParaRPr kumimoji="1" lang="ja-JP" altLang="en-US" sz="1600" dirty="0"/>
            </a:p>
          </p:txBody>
        </p:sp>
        <p:grpSp>
          <p:nvGrpSpPr>
            <p:cNvPr id="11" name="図形グループ 5"/>
            <p:cNvGrpSpPr>
              <a:grpSpLocks noChangeAspect="1"/>
            </p:cNvGrpSpPr>
            <p:nvPr/>
          </p:nvGrpSpPr>
          <p:grpSpPr>
            <a:xfrm>
              <a:off x="4694375" y="3616622"/>
              <a:ext cx="2197780" cy="1187998"/>
              <a:chOff x="13749640" y="17740080"/>
              <a:chExt cx="4740032" cy="2562203"/>
            </a:xfrm>
          </p:grpSpPr>
          <p:pic>
            <p:nvPicPr>
              <p:cNvPr id="43" name="Picture 42" descr="Gaussian_red_dashed.pd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741" t="14207" r="33518" b="42336"/>
              <a:stretch/>
            </p:blipFill>
            <p:spPr>
              <a:xfrm rot="20307292">
                <a:off x="13749640" y="19180678"/>
                <a:ext cx="865629" cy="1121605"/>
              </a:xfrm>
              <a:prstGeom prst="rect">
                <a:avLst/>
              </a:prstGeom>
            </p:spPr>
          </p:pic>
          <p:pic>
            <p:nvPicPr>
              <p:cNvPr id="44" name="Picture 43" descr="Gaussian_red_dashed.pd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741" t="14207" r="33518" b="42336"/>
              <a:stretch/>
            </p:blipFill>
            <p:spPr>
              <a:xfrm rot="20307292">
                <a:off x="15345231" y="18621898"/>
                <a:ext cx="865629" cy="1064849"/>
              </a:xfrm>
              <a:prstGeom prst="rect">
                <a:avLst/>
              </a:prstGeom>
            </p:spPr>
          </p:pic>
          <p:pic>
            <p:nvPicPr>
              <p:cNvPr id="45" name="Picture 44" descr="Gaussian_red_dashed.pd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741" t="14207" r="33518" b="42336"/>
              <a:stretch/>
            </p:blipFill>
            <p:spPr>
              <a:xfrm rot="20307292">
                <a:off x="17624043" y="17740080"/>
                <a:ext cx="865629" cy="1068160"/>
              </a:xfrm>
              <a:prstGeom prst="rect">
                <a:avLst/>
              </a:prstGeom>
            </p:spPr>
          </p:pic>
          <p:pic>
            <p:nvPicPr>
              <p:cNvPr id="46" name="Picture 45" descr="Opticalpulse_red.eps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484" r="11370" b="47288"/>
              <a:stretch/>
            </p:blipFill>
            <p:spPr>
              <a:xfrm rot="20251625">
                <a:off x="14528357" y="18888163"/>
                <a:ext cx="942546" cy="1085578"/>
              </a:xfrm>
              <a:prstGeom prst="rect">
                <a:avLst/>
              </a:prstGeom>
            </p:spPr>
          </p:pic>
        </p:grpSp>
        <p:cxnSp>
          <p:nvCxnSpPr>
            <p:cNvPr id="13" name="Straight Connector 12"/>
            <p:cNvCxnSpPr/>
            <p:nvPr/>
          </p:nvCxnSpPr>
          <p:spPr>
            <a:xfrm flipH="1">
              <a:off x="1408267" y="4985544"/>
              <a:ext cx="3023989" cy="0"/>
            </a:xfrm>
            <a:prstGeom prst="line">
              <a:avLst/>
            </a:prstGeom>
            <a:ln w="28575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>
              <a:spLocks noChangeAspect="1"/>
            </p:cNvSpPr>
            <p:nvPr/>
          </p:nvSpPr>
          <p:spPr>
            <a:xfrm>
              <a:off x="1086349" y="4805545"/>
              <a:ext cx="849191" cy="359997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Laser</a:t>
              </a:r>
              <a:endParaRPr lang="en-US" dirty="0"/>
            </a:p>
          </p:txBody>
        </p:sp>
        <p:pic>
          <p:nvPicPr>
            <p:cNvPr id="16" name="Picture 15" descr="gaussian_figure02.eps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85" t="-1" r="11824" b="47677"/>
            <a:stretch/>
          </p:blipFill>
          <p:spPr>
            <a:xfrm flipH="1">
              <a:off x="1994209" y="4434626"/>
              <a:ext cx="360859" cy="539995"/>
            </a:xfrm>
            <a:prstGeom prst="rect">
              <a:avLst/>
            </a:prstGeom>
          </p:spPr>
        </p:pic>
        <p:sp>
          <p:nvSpPr>
            <p:cNvPr id="17" name="Rectangle 16"/>
            <p:cNvSpPr>
              <a:spLocks noChangeAspect="1"/>
            </p:cNvSpPr>
            <p:nvPr/>
          </p:nvSpPr>
          <p:spPr>
            <a:xfrm rot="5400000">
              <a:off x="4208104" y="4881890"/>
              <a:ext cx="429885" cy="17999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cxnSpLocks noChangeAspect="1"/>
            </p:cNvCxnSpPr>
            <p:nvPr/>
          </p:nvCxnSpPr>
          <p:spPr>
            <a:xfrm flipV="1">
              <a:off x="4497505" y="3978388"/>
              <a:ext cx="2550525" cy="1007156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AutoShape 37"/>
            <p:cNvSpPr>
              <a:spLocks noChangeAspect="1" noChangeArrowheads="1"/>
            </p:cNvSpPr>
            <p:nvPr/>
          </p:nvSpPr>
          <p:spPr bwMode="auto">
            <a:xfrm rot="20106006" flipV="1">
              <a:off x="7027773" y="3723547"/>
              <a:ext cx="367602" cy="359997"/>
            </a:xfrm>
            <a:prstGeom prst="flowChartDelay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5F5F5F">
                    <a:gamma/>
                    <a:shade val="60000"/>
                    <a:invGamma/>
                  </a:srgbClr>
                </a:gs>
              </a:gsLst>
              <a:lin ang="54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dirty="0"/>
            </a:p>
          </p:txBody>
        </p:sp>
        <p:pic>
          <p:nvPicPr>
            <p:cNvPr id="20" name="Picture 19" descr="gaussian_figure02.eps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85" t="-1" r="11824" b="47677"/>
            <a:stretch/>
          </p:blipFill>
          <p:spPr>
            <a:xfrm flipH="1">
              <a:off x="2402801" y="4434626"/>
              <a:ext cx="360859" cy="539995"/>
            </a:xfrm>
            <a:prstGeom prst="rect">
              <a:avLst/>
            </a:prstGeom>
          </p:spPr>
        </p:pic>
        <p:pic>
          <p:nvPicPr>
            <p:cNvPr id="21" name="Picture 20" descr="gaussian_figure02.eps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85" t="-1" r="11824" b="47677"/>
            <a:stretch/>
          </p:blipFill>
          <p:spPr>
            <a:xfrm flipH="1">
              <a:off x="3915228" y="4432082"/>
              <a:ext cx="360859" cy="539995"/>
            </a:xfrm>
            <a:prstGeom prst="rect">
              <a:avLst/>
            </a:prstGeom>
          </p:spPr>
        </p:pic>
        <p:pic>
          <p:nvPicPr>
            <p:cNvPr id="22" name="Picture 21" descr="gaussian_figure02.eps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85" t="-1" r="11824" b="47677"/>
            <a:stretch/>
          </p:blipFill>
          <p:spPr>
            <a:xfrm flipH="1">
              <a:off x="2782818" y="4434626"/>
              <a:ext cx="360859" cy="53999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292585" y="4519958"/>
              <a:ext cx="622642" cy="41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…..</a:t>
              </a:r>
              <a:endParaRPr lang="en-US" dirty="0"/>
            </a:p>
          </p:txBody>
        </p:sp>
        <p:grpSp>
          <p:nvGrpSpPr>
            <p:cNvPr id="25" name="図形グループ 5"/>
            <p:cNvGrpSpPr>
              <a:grpSpLocks noChangeAspect="1"/>
            </p:cNvGrpSpPr>
            <p:nvPr/>
          </p:nvGrpSpPr>
          <p:grpSpPr>
            <a:xfrm flipV="1">
              <a:off x="4701682" y="5153459"/>
              <a:ext cx="2197780" cy="1187998"/>
              <a:chOff x="13749640" y="17740080"/>
              <a:chExt cx="4740032" cy="2562203"/>
            </a:xfrm>
          </p:grpSpPr>
          <p:pic>
            <p:nvPicPr>
              <p:cNvPr id="39" name="Picture 38" descr="Gaussian_red_dashed.pd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741" t="14207" r="33518" b="42336"/>
              <a:stretch/>
            </p:blipFill>
            <p:spPr>
              <a:xfrm rot="20307292">
                <a:off x="13749640" y="19180678"/>
                <a:ext cx="865629" cy="1121605"/>
              </a:xfrm>
              <a:prstGeom prst="rect">
                <a:avLst/>
              </a:prstGeom>
            </p:spPr>
          </p:pic>
          <p:pic>
            <p:nvPicPr>
              <p:cNvPr id="40" name="Picture 39" descr="Gaussian_red_dashed.pd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741" t="14207" r="33518" b="42336"/>
              <a:stretch/>
            </p:blipFill>
            <p:spPr>
              <a:xfrm rot="20307292">
                <a:off x="15345231" y="18621898"/>
                <a:ext cx="865629" cy="1064849"/>
              </a:xfrm>
              <a:prstGeom prst="rect">
                <a:avLst/>
              </a:prstGeom>
            </p:spPr>
          </p:pic>
          <p:pic>
            <p:nvPicPr>
              <p:cNvPr id="41" name="Picture 40" descr="Gaussian_red_dashed.pd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741" t="14207" r="33518" b="42336"/>
              <a:stretch/>
            </p:blipFill>
            <p:spPr>
              <a:xfrm rot="20307292">
                <a:off x="17624043" y="17740080"/>
                <a:ext cx="865629" cy="1068160"/>
              </a:xfrm>
              <a:prstGeom prst="rect">
                <a:avLst/>
              </a:prstGeom>
            </p:spPr>
          </p:pic>
          <p:pic>
            <p:nvPicPr>
              <p:cNvPr id="42" name="Picture 41" descr="Opticalpulse_red.eps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484" r="11370" b="47288"/>
              <a:stretch/>
            </p:blipFill>
            <p:spPr>
              <a:xfrm rot="20251625">
                <a:off x="14528357" y="18888163"/>
                <a:ext cx="942546" cy="1085578"/>
              </a:xfrm>
              <a:prstGeom prst="rect">
                <a:avLst/>
              </a:prstGeom>
            </p:spPr>
          </p:pic>
        </p:grpSp>
        <p:cxnSp>
          <p:nvCxnSpPr>
            <p:cNvPr id="26" name="Straight Connector 25"/>
            <p:cNvCxnSpPr>
              <a:cxnSpLocks noChangeAspect="1"/>
            </p:cNvCxnSpPr>
            <p:nvPr/>
          </p:nvCxnSpPr>
          <p:spPr>
            <a:xfrm>
              <a:off x="4504811" y="4990270"/>
              <a:ext cx="2824020" cy="1115154"/>
            </a:xfrm>
            <a:prstGeom prst="line">
              <a:avLst/>
            </a:prstGeom>
            <a:ln w="28575" cmpd="sng">
              <a:solidFill>
                <a:srgbClr val="FF0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 rot="20287074">
              <a:off x="5951893" y="3827088"/>
              <a:ext cx="567031" cy="41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…..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 rot="1312926" flipV="1">
              <a:off x="5895882" y="5737438"/>
              <a:ext cx="589610" cy="41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…..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879993" y="3698165"/>
              <a:ext cx="837957" cy="419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Signal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016795" y="5790298"/>
              <a:ext cx="696128" cy="419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Idler</a:t>
              </a:r>
              <a:endParaRPr lang="en-US" dirty="0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8614036" y="955105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</a:t>
            </a:r>
            <a:r>
              <a:rPr lang="en-US" dirty="0" smtClean="0"/>
              <a:t>PD</a:t>
            </a:r>
            <a:endParaRPr 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52400" y="1219200"/>
            <a:ext cx="3253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en-US" altLang="ja-JP" dirty="0" smtClean="0"/>
              <a:t>Hong and Mandel, PRL </a:t>
            </a:r>
            <a:r>
              <a:rPr kumimoji="1" lang="en-US" altLang="ja-JP" b="1" dirty="0" smtClean="0"/>
              <a:t>56</a:t>
            </a:r>
            <a:r>
              <a:rPr kumimoji="1" lang="en-US" altLang="ja-JP" dirty="0" smtClean="0"/>
              <a:t> (1986)</a:t>
            </a:r>
            <a:endParaRPr kumimoji="1" lang="ja-JP" altLang="en-US" dirty="0"/>
          </a:p>
        </p:txBody>
      </p:sp>
      <p:pic>
        <p:nvPicPr>
          <p:cNvPr id="52" name="Picture 4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1905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" name="Group 23"/>
          <p:cNvGrpSpPr/>
          <p:nvPr/>
        </p:nvGrpSpPr>
        <p:grpSpPr>
          <a:xfrm>
            <a:off x="0" y="2971800"/>
            <a:ext cx="9144000" cy="3886200"/>
            <a:chOff x="0" y="3581400"/>
            <a:chExt cx="9144000" cy="38862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2399" y="4742751"/>
              <a:ext cx="7966010" cy="272484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3581400"/>
              <a:ext cx="3505200" cy="41283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3962400"/>
              <a:ext cx="9144000" cy="34973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4267200"/>
              <a:ext cx="9144000" cy="559694"/>
            </a:xfrm>
            <a:prstGeom prst="rect">
              <a:avLst/>
            </a:prstGeom>
          </p:spPr>
        </p:pic>
      </p:grpSp>
      <p:sp>
        <p:nvSpPr>
          <p:cNvPr id="48" name="テキスト ボックス 4"/>
          <p:cNvSpPr txBox="1"/>
          <p:nvPr/>
        </p:nvSpPr>
        <p:spPr>
          <a:xfrm>
            <a:off x="3962400" y="6048280"/>
            <a:ext cx="4953000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400" dirty="0"/>
              <a:t>But the high heralding efficiency comes at the cost of low brightness…</a:t>
            </a:r>
            <a:endParaRPr lang="en-US" altLang="ja-JP" sz="2000" dirty="0"/>
          </a:p>
        </p:txBody>
      </p:sp>
      <p:sp>
        <p:nvSpPr>
          <p:cNvPr id="49" name="Oval 48"/>
          <p:cNvSpPr/>
          <p:nvPr/>
        </p:nvSpPr>
        <p:spPr>
          <a:xfrm>
            <a:off x="4724400" y="5410200"/>
            <a:ext cx="1371600" cy="7620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68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1" animBg="1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73E6A3-F5E6-4145-A039-5E62F836D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0" y="762004"/>
            <a:ext cx="5181600" cy="1874217"/>
          </a:xfrm>
        </p:spPr>
        <p:txBody>
          <a:bodyPr>
            <a:normAutofit fontScale="92500" lnSpcReduction="10000"/>
          </a:bodyPr>
          <a:lstStyle/>
          <a:p>
            <a:r>
              <a:rPr lang="en-US" sz="2400" u="sng" dirty="0" smtClean="0"/>
              <a:t>SPDC is described by thermal statistics</a:t>
            </a:r>
            <a:endParaRPr lang="en-US" sz="24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4EC28A0E-7641-4BBB-92EA-A24B1A1341D6}"/>
              </a:ext>
            </a:extLst>
          </p:cNvPr>
          <p:cNvGrpSpPr/>
          <p:nvPr/>
        </p:nvGrpSpPr>
        <p:grpSpPr>
          <a:xfrm>
            <a:off x="609602" y="762004"/>
            <a:ext cx="3860303" cy="1422219"/>
            <a:chOff x="960224" y="4971577"/>
            <a:chExt cx="5188522" cy="1173383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xmlns="" id="{3F57A249-8D8D-4919-9AF2-4E5B7622DE7F}"/>
                </a:ext>
              </a:extLst>
            </p:cNvPr>
            <p:cNvCxnSpPr>
              <a:cxnSpLocks/>
            </p:cNvCxnSpPr>
            <p:nvPr/>
          </p:nvCxnSpPr>
          <p:spPr>
            <a:xfrm rot="19800000">
              <a:off x="3112886" y="5450723"/>
              <a:ext cx="914400" cy="0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E9444A1B-DB5B-40C6-A0FC-836AA122CA5E}"/>
                </a:ext>
              </a:extLst>
            </p:cNvPr>
            <p:cNvGrpSpPr/>
            <p:nvPr/>
          </p:nvGrpSpPr>
          <p:grpSpPr>
            <a:xfrm>
              <a:off x="960224" y="4971577"/>
              <a:ext cx="5188522" cy="868671"/>
              <a:chOff x="1429987" y="3282845"/>
              <a:chExt cx="5188522" cy="868671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xmlns="" id="{E5B3FE68-0DA8-4478-AAA9-8073D55E395B}"/>
                  </a:ext>
                </a:extLst>
              </p:cNvPr>
              <p:cNvCxnSpPr>
                <a:cxnSpLocks/>
              </p:cNvCxnSpPr>
              <p:nvPr/>
            </p:nvCxnSpPr>
            <p:spPr>
              <a:xfrm rot="1800000" flipV="1">
                <a:off x="3574457" y="4137413"/>
                <a:ext cx="914400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xmlns="" id="{405D227D-28D8-4AA4-AD4B-C1654536EB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6615" y="3934805"/>
                <a:ext cx="821745" cy="0"/>
              </a:xfrm>
              <a:prstGeom prst="straightConnector1">
                <a:avLst/>
              </a:prstGeom>
              <a:ln w="571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2931CF8C-1777-4085-A7DA-30C2E9C452EB}"/>
                  </a:ext>
                </a:extLst>
              </p:cNvPr>
              <p:cNvSpPr/>
              <p:nvPr/>
            </p:nvSpPr>
            <p:spPr>
              <a:xfrm>
                <a:off x="2648361" y="3705573"/>
                <a:ext cx="986330" cy="44594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BA02B6DA-286C-4375-8137-073E3F676617}"/>
                  </a:ext>
                </a:extLst>
              </p:cNvPr>
              <p:cNvSpPr txBox="1"/>
              <p:nvPr/>
            </p:nvSpPr>
            <p:spPr>
              <a:xfrm>
                <a:off x="2648361" y="3770281"/>
                <a:ext cx="986331" cy="3047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SPDC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873D4F80-AE29-49CF-A432-5025FA08F0AB}"/>
                  </a:ext>
                </a:extLst>
              </p:cNvPr>
              <p:cNvSpPr txBox="1"/>
              <p:nvPr/>
            </p:nvSpPr>
            <p:spPr>
              <a:xfrm>
                <a:off x="1429987" y="3575103"/>
                <a:ext cx="1129858" cy="3047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Pump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B81CA03B-3EA7-4DE7-AC37-9700F43ED983}"/>
                  </a:ext>
                </a:extLst>
              </p:cNvPr>
              <p:cNvSpPr txBox="1"/>
              <p:nvPr/>
            </p:nvSpPr>
            <p:spPr>
              <a:xfrm>
                <a:off x="4443987" y="3282845"/>
                <a:ext cx="2174522" cy="533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Heralding Photon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3B42BD42-5386-4E9F-9702-ACE0EC7E05BD}"/>
                </a:ext>
              </a:extLst>
            </p:cNvPr>
            <p:cNvSpPr txBox="1"/>
            <p:nvPr/>
          </p:nvSpPr>
          <p:spPr>
            <a:xfrm>
              <a:off x="3974224" y="5840248"/>
              <a:ext cx="2174522" cy="304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Idler Photon</a:t>
              </a:r>
            </a:p>
          </p:txBody>
        </p:sp>
      </p:grp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xmlns="" id="{BBFF1B10-D613-4FB2-8495-7C9194963B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1173100"/>
              </p:ext>
            </p:extLst>
          </p:nvPr>
        </p:nvGraphicFramePr>
        <p:xfrm>
          <a:off x="6447238" y="5186370"/>
          <a:ext cx="230981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99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47238" y="5186370"/>
                        <a:ext cx="230981" cy="477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762DD72-994B-40D6-A21C-7A2EED85C9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88" y="2286000"/>
            <a:ext cx="6515312" cy="3979712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6D8FC6EB-014C-4BE1-B7D3-96DC211E6C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0137763"/>
              </p:ext>
            </p:extLst>
          </p:nvPr>
        </p:nvGraphicFramePr>
        <p:xfrm>
          <a:off x="5410201" y="1143004"/>
          <a:ext cx="2561036" cy="1054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00" name="Equation" r:id="rId6" imgW="1054080" imgH="444240" progId="Equation.DSMT4">
                  <p:embed/>
                </p:oleObj>
              </mc:Choice>
              <mc:Fallback>
                <p:oleObj name="Equation" r:id="rId6" imgW="10540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10201" y="1143004"/>
                        <a:ext cx="2561036" cy="10543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-1905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タイトル 1"/>
          <p:cNvSpPr txBox="1">
            <a:spLocks/>
          </p:cNvSpPr>
          <p:nvPr/>
        </p:nvSpPr>
        <p:spPr>
          <a:xfrm>
            <a:off x="457200" y="-212053"/>
            <a:ext cx="8229600" cy="8216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000" dirty="0" smtClean="0">
                <a:latin typeface="Arial"/>
                <a:cs typeface="Arial"/>
              </a:rPr>
              <a:t>SPDC Theory</a:t>
            </a:r>
            <a:endParaRPr lang="ja-JP" altLang="en-US" sz="3000" dirty="0">
              <a:latin typeface="Arial"/>
              <a:cs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562600" y="5334000"/>
            <a:ext cx="3657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200" dirty="0" smtClean="0">
                <a:solidFill>
                  <a:prstClr val="black"/>
                </a:solidFill>
              </a:rPr>
              <a:t>If you have a high probability to make 1 photon, you have a high probability to make &gt; 1.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10200" y="2438404"/>
            <a:ext cx="3429000" cy="707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200" dirty="0" smtClean="0">
                <a:solidFill>
                  <a:prstClr val="black"/>
                </a:solidFill>
                <a:sym typeface="Wingdings"/>
              </a:rPr>
              <a:t> </a:t>
            </a:r>
            <a:r>
              <a:rPr lang="en-US" sz="2200" dirty="0" smtClean="0">
                <a:solidFill>
                  <a:prstClr val="black"/>
                </a:solidFill>
              </a:rPr>
              <a:t>Single</a:t>
            </a:r>
            <a:r>
              <a:rPr lang="en-US" sz="2200" dirty="0">
                <a:solidFill>
                  <a:prstClr val="black"/>
                </a:solidFill>
              </a:rPr>
              <a:t>-photon probability </a:t>
            </a:r>
            <a:r>
              <a:rPr lang="en-US" sz="2200" i="1" dirty="0">
                <a:solidFill>
                  <a:prstClr val="black"/>
                </a:solidFill>
              </a:rPr>
              <a:t>P(k </a:t>
            </a:r>
            <a:r>
              <a:rPr lang="en-US" sz="2200" dirty="0">
                <a:solidFill>
                  <a:prstClr val="black"/>
                </a:solidFill>
              </a:rPr>
              <a:t>= 1) limited to ~25</a:t>
            </a:r>
            <a:r>
              <a:rPr lang="en-US" sz="2200" dirty="0" smtClean="0">
                <a:solidFill>
                  <a:prstClr val="black"/>
                </a:solidFill>
              </a:rPr>
              <a:t>%</a:t>
            </a:r>
            <a:endParaRPr lang="en-US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727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8400"/>
            <a:ext cx="9144000" cy="2789236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6629400" y="3520880"/>
            <a:ext cx="2514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0" y="3810000"/>
            <a:ext cx="2514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0" y="2438400"/>
            <a:ext cx="6477000" cy="3276600"/>
          </a:xfrm>
          <a:prstGeom prst="rect">
            <a:avLst/>
          </a:prstGeom>
        </p:spPr>
      </p:pic>
      <p:pic>
        <p:nvPicPr>
          <p:cNvPr id="52" name="Picture 4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1905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Oval 26"/>
          <p:cNvSpPr/>
          <p:nvPr/>
        </p:nvSpPr>
        <p:spPr>
          <a:xfrm>
            <a:off x="1066800" y="2971800"/>
            <a:ext cx="762000" cy="7620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648200" y="2895600"/>
            <a:ext cx="762000" cy="7620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3352800" y="2971800"/>
            <a:ext cx="762000" cy="7620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962400" y="2971800"/>
            <a:ext cx="762000" cy="7620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テキスト ボックス 4"/>
          <p:cNvSpPr txBox="1"/>
          <p:nvPr/>
        </p:nvSpPr>
        <p:spPr>
          <a:xfrm>
            <a:off x="5882321" y="5657672"/>
            <a:ext cx="3414083" cy="1200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tx1"/>
                </a:solidFill>
              </a:rPr>
              <a:t>Solution: </a:t>
            </a:r>
          </a:p>
          <a:p>
            <a:r>
              <a:rPr kumimoji="1" lang="en-US" altLang="ja-JP" sz="2400" dirty="0" smtClean="0">
                <a:solidFill>
                  <a:schemeClr val="tx1"/>
                </a:solidFill>
              </a:rPr>
              <a:t>Deterministic generation by multiplexing…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533400"/>
            <a:ext cx="6629400" cy="3516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31" y="838200"/>
            <a:ext cx="9144000" cy="1520180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752600" y="2971800"/>
            <a:ext cx="762000" cy="7620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514600" y="2971800"/>
            <a:ext cx="762000" cy="7620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600" y="2729896"/>
            <a:ext cx="3581400" cy="2870804"/>
          </a:xfrm>
          <a:prstGeom prst="rect">
            <a:avLst/>
          </a:prstGeom>
        </p:spPr>
      </p:pic>
      <p:sp>
        <p:nvSpPr>
          <p:cNvPr id="47" name="テキスト ボックス 4"/>
          <p:cNvSpPr txBox="1"/>
          <p:nvPr/>
        </p:nvSpPr>
        <p:spPr>
          <a:xfrm>
            <a:off x="6248400" y="3200404"/>
            <a:ext cx="2667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3600" dirty="0" smtClean="0">
                <a:solidFill>
                  <a:schemeClr val="tx1"/>
                </a:solidFill>
                <a:sym typeface="Wingdings"/>
              </a:rPr>
              <a:t></a:t>
            </a:r>
            <a:r>
              <a:rPr kumimoji="1" lang="en-US" altLang="ja-JP" sz="3600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sz="3600" dirty="0" smtClean="0">
                <a:solidFill>
                  <a:schemeClr val="tx1"/>
                </a:solidFill>
              </a:rPr>
              <a:t>1/hour</a:t>
            </a:r>
            <a:r>
              <a:rPr kumimoji="1" lang="en-US" altLang="ja-JP" sz="3600" baseline="30000" dirty="0" smtClean="0">
                <a:solidFill>
                  <a:schemeClr val="tx1"/>
                </a:solidFill>
              </a:rPr>
              <a:t>   </a:t>
            </a:r>
            <a:r>
              <a:rPr kumimoji="1" lang="en-US" altLang="ja-JP" sz="3600" dirty="0" smtClean="0">
                <a:solidFill>
                  <a:schemeClr val="tx1"/>
                </a:solidFill>
                <a:sym typeface="Wingdings"/>
              </a:rPr>
              <a:t></a:t>
            </a:r>
            <a:endParaRPr kumimoji="1" lang="ja-JP" altLang="en-US" sz="3600" dirty="0">
              <a:solidFill>
                <a:schemeClr val="tx1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18689" t="59841" r="47192" b="29859"/>
          <a:stretch/>
        </p:blipFill>
        <p:spPr>
          <a:xfrm>
            <a:off x="228602" y="5791200"/>
            <a:ext cx="5187345" cy="47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02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8" grpId="0" animBg="1"/>
      <p:bldP spid="49" grpId="0" animBg="1"/>
      <p:bldP spid="51" grpId="0" animBg="1"/>
      <p:bldP spid="15" grpId="0" animBg="1"/>
      <p:bldP spid="20" grpId="0" animBg="1"/>
      <p:bldP spid="21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/>
                <a:cs typeface="Arial"/>
              </a:rPr>
              <a:t>Downconversion as SPS</a:t>
            </a:r>
          </a:p>
        </p:txBody>
      </p:sp>
      <p:pic>
        <p:nvPicPr>
          <p:cNvPr id="279554" name="Picture 4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9556" name="Picture 5" descr="one_dc_sourc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885950"/>
            <a:ext cx="9144000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patial_multiplexing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885950"/>
            <a:ext cx="9144000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898525" y="5957888"/>
            <a:ext cx="65199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0" dirty="0"/>
              <a:t>A. L. </a:t>
            </a:r>
            <a:r>
              <a:rPr lang="en-US" sz="1800" b="0" dirty="0" err="1"/>
              <a:t>Migdall</a:t>
            </a:r>
            <a:r>
              <a:rPr lang="en-US" sz="1800" b="0" dirty="0"/>
              <a:t>, D. </a:t>
            </a:r>
            <a:r>
              <a:rPr lang="en-US" sz="1800" b="0" dirty="0" err="1"/>
              <a:t>Branning</a:t>
            </a:r>
            <a:r>
              <a:rPr lang="en-US" sz="1800" b="0" dirty="0"/>
              <a:t>, and S. </a:t>
            </a:r>
            <a:r>
              <a:rPr lang="en-US" sz="1800" b="0" dirty="0" err="1"/>
              <a:t>Castelletto</a:t>
            </a:r>
            <a:r>
              <a:rPr lang="en-US" sz="1800" b="0" dirty="0"/>
              <a:t>, PRA </a:t>
            </a:r>
            <a:r>
              <a:rPr lang="en-US" sz="1800" dirty="0"/>
              <a:t>66</a:t>
            </a:r>
            <a:r>
              <a:rPr lang="en-US" sz="1800" b="0" dirty="0"/>
              <a:t>, 053805 (2002)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248400" y="3505204"/>
            <a:ext cx="2667000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0" dirty="0">
                <a:latin typeface="Arial" charset="0"/>
                <a:ea typeface="Arial" charset="0"/>
                <a:cs typeface="Arial" charset="0"/>
              </a:rPr>
              <a:t>Spatial multiplexing requires: </a:t>
            </a:r>
          </a:p>
          <a:p>
            <a:r>
              <a:rPr lang="en-US" b="0" dirty="0">
                <a:latin typeface="Arial" charset="0"/>
                <a:ea typeface="Arial" charset="0"/>
                <a:cs typeface="Arial" charset="0"/>
              </a:rPr>
              <a:t>  many </a:t>
            </a:r>
            <a:r>
              <a:rPr lang="en-US" b="0" dirty="0" smtClean="0">
                <a:latin typeface="Arial" charset="0"/>
                <a:ea typeface="Arial" charset="0"/>
                <a:cs typeface="Arial" charset="0"/>
              </a:rPr>
              <a:t>crystals,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 many detectors,</a:t>
            </a:r>
            <a:endParaRPr lang="en-US" b="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b="0" dirty="0">
                <a:latin typeface="Arial" charset="0"/>
                <a:ea typeface="Arial" charset="0"/>
                <a:cs typeface="Arial" charset="0"/>
              </a:rPr>
              <a:t>  low-loss photon    </a:t>
            </a:r>
          </a:p>
          <a:p>
            <a:r>
              <a:rPr lang="en-US" b="0" dirty="0">
                <a:latin typeface="Arial" charset="0"/>
                <a:ea typeface="Arial" charset="0"/>
                <a:cs typeface="Arial" charset="0"/>
              </a:rPr>
              <a:t>      switchyard, …</a:t>
            </a:r>
          </a:p>
        </p:txBody>
      </p:sp>
    </p:spTree>
    <p:extLst>
      <p:ext uri="{BB962C8B-B14F-4D97-AF65-F5344CB8AC3E}">
        <p14:creationId xmlns:p14="http://schemas.microsoft.com/office/powerpoint/2010/main" val="4292249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3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000071"/>
            </a:gs>
            <a:gs pos="100000">
              <a:srgbClr val="000071">
                <a:gamma/>
                <a:tint val="6941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0"/>
            <a:ext cx="3276600" cy="762000"/>
          </a:xfrm>
        </p:spPr>
        <p:txBody>
          <a:bodyPr/>
          <a:lstStyle/>
          <a:p>
            <a:r>
              <a:rPr lang="en-US" u="sng" dirty="0">
                <a:solidFill>
                  <a:schemeClr val="bg1"/>
                </a:solidFill>
                <a:latin typeface="Arial"/>
                <a:cs typeface="Arial"/>
              </a:rPr>
              <a:t>Outline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762000" y="1684616"/>
            <a:ext cx="8382000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 Motivation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en-US" sz="3000" dirty="0" smtClean="0">
                <a:solidFill>
                  <a:srgbClr val="FFFF00"/>
                </a:solidFill>
                <a:latin typeface="Arial" charset="0"/>
                <a:ea typeface="ＭＳ Ｐゴシック" charset="0"/>
              </a:rPr>
              <a:t> Temporal multiplexing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en-US" sz="3000" dirty="0">
                <a:solidFill>
                  <a:srgbClr val="7F7F7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3000" dirty="0" smtClean="0">
                <a:solidFill>
                  <a:srgbClr val="7F7F7F"/>
                </a:solidFill>
                <a:latin typeface="Arial" charset="0"/>
                <a:ea typeface="ＭＳ Ｐゴシック" charset="0"/>
              </a:rPr>
              <a:t>On the importance of PNR detectors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en-US" sz="3000" dirty="0" smtClean="0">
                <a:solidFill>
                  <a:srgbClr val="7F7F7F"/>
                </a:solidFill>
                <a:latin typeface="Arial" charset="0"/>
                <a:ea typeface="ＭＳ Ｐゴシック" charset="0"/>
              </a:rPr>
              <a:t> Looking forward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000" dirty="0" smtClean="0">
              <a:solidFill>
                <a:srgbClr val="FFFF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6" name="Picture 5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Documents and Settings\kevin\My Documents\research\conferences\single photon workshop 2009\presentation\foote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524633"/>
            <a:ext cx="9144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13937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4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752600"/>
            <a:ext cx="4419600" cy="4058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14400"/>
            <a:ext cx="9144000" cy="395844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381000" y="228600"/>
            <a:ext cx="8743950" cy="762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0000FF"/>
                </a:solidFill>
                <a:latin typeface="Arial" charset="0"/>
                <a:cs typeface="+mj-cs"/>
              </a:rPr>
              <a:t>Single-photon source via time-multiplexing</a:t>
            </a:r>
            <a:endParaRPr lang="en-US" sz="3200" dirty="0" smtClean="0">
              <a:latin typeface="Arial" charset="0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7666" y="2057408"/>
            <a:ext cx="4616334" cy="223452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85802" y="2057400"/>
            <a:ext cx="3781959" cy="2209800"/>
            <a:chOff x="0" y="2057400"/>
            <a:chExt cx="4467759" cy="25908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/>
            <a:srcRect r="20890"/>
            <a:stretch/>
          </p:blipFill>
          <p:spPr>
            <a:xfrm>
              <a:off x="0" y="2057400"/>
              <a:ext cx="4143832" cy="25908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/>
            <a:srcRect l="81624" t="52175"/>
            <a:stretch/>
          </p:blipFill>
          <p:spPr>
            <a:xfrm>
              <a:off x="3505200" y="3409154"/>
              <a:ext cx="962559" cy="1239045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4164940"/>
            <a:ext cx="3124200" cy="26930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9601" y="4343400"/>
            <a:ext cx="4403678" cy="251460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7620000" y="5791200"/>
            <a:ext cx="1371600" cy="7620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" y="1295408"/>
            <a:ext cx="6248400" cy="35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03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ectangle 186"/>
          <p:cNvSpPr/>
          <p:nvPr/>
        </p:nvSpPr>
        <p:spPr>
          <a:xfrm>
            <a:off x="7162800" y="2286000"/>
            <a:ext cx="484246" cy="18288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8" name="Picture 187" descr="gaussian_figure02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5" t="-1" r="11824" b="47677"/>
          <a:stretch/>
        </p:blipFill>
        <p:spPr>
          <a:xfrm flipH="1">
            <a:off x="4455020" y="2262301"/>
            <a:ext cx="469163" cy="550382"/>
          </a:xfrm>
          <a:prstGeom prst="rect">
            <a:avLst/>
          </a:prstGeom>
        </p:spPr>
      </p:pic>
      <p:pic>
        <p:nvPicPr>
          <p:cNvPr id="189" name="Picture 188" descr="gaussian_figure02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5" t="-1" r="11824" b="47677"/>
          <a:stretch/>
        </p:blipFill>
        <p:spPr>
          <a:xfrm flipH="1">
            <a:off x="5814735" y="2262301"/>
            <a:ext cx="469163" cy="550382"/>
          </a:xfrm>
          <a:prstGeom prst="rect">
            <a:avLst/>
          </a:prstGeom>
        </p:spPr>
      </p:pic>
      <p:pic>
        <p:nvPicPr>
          <p:cNvPr id="190" name="Picture 189" descr="gaussian_figure02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5" t="-1" r="11824" b="47677"/>
          <a:stretch/>
        </p:blipFill>
        <p:spPr>
          <a:xfrm flipH="1">
            <a:off x="5133282" y="2262309"/>
            <a:ext cx="468443" cy="549537"/>
          </a:xfrm>
          <a:prstGeom prst="rect">
            <a:avLst/>
          </a:prstGeom>
        </p:spPr>
      </p:pic>
      <p:pic>
        <p:nvPicPr>
          <p:cNvPr id="191" name="Picture 190" descr="gaussian_figure02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5" t="-1" r="11824" b="47677"/>
          <a:stretch/>
        </p:blipFill>
        <p:spPr>
          <a:xfrm flipH="1">
            <a:off x="7175178" y="2262309"/>
            <a:ext cx="468443" cy="549537"/>
          </a:xfrm>
          <a:prstGeom prst="rect">
            <a:avLst/>
          </a:prstGeom>
        </p:spPr>
      </p:pic>
      <p:pic>
        <p:nvPicPr>
          <p:cNvPr id="192" name="Picture 191" descr="Opticalpulse_red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4" r="11370" b="47288"/>
          <a:stretch/>
        </p:blipFill>
        <p:spPr>
          <a:xfrm>
            <a:off x="5133282" y="2901972"/>
            <a:ext cx="484246" cy="550382"/>
          </a:xfrm>
          <a:prstGeom prst="rect">
            <a:avLst/>
          </a:prstGeom>
        </p:spPr>
      </p:pic>
      <p:pic>
        <p:nvPicPr>
          <p:cNvPr id="193" name="Picture 192" descr="Opticalpulse_red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4" r="11370" b="47288"/>
          <a:stretch/>
        </p:blipFill>
        <p:spPr>
          <a:xfrm>
            <a:off x="5133282" y="3541643"/>
            <a:ext cx="484246" cy="550382"/>
          </a:xfrm>
          <a:prstGeom prst="rect">
            <a:avLst/>
          </a:prstGeom>
        </p:spPr>
      </p:pic>
      <p:cxnSp>
        <p:nvCxnSpPr>
          <p:cNvPr id="195" name="Straight Arrow Connector 194"/>
          <p:cNvCxnSpPr/>
          <p:nvPr/>
        </p:nvCxnSpPr>
        <p:spPr>
          <a:xfrm>
            <a:off x="4322590" y="4189914"/>
            <a:ext cx="4280768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/>
          <p:cNvCxnSpPr/>
          <p:nvPr/>
        </p:nvCxnSpPr>
        <p:spPr>
          <a:xfrm>
            <a:off x="5542464" y="3738545"/>
            <a:ext cx="2323849" cy="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dash"/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1" name="Picture 200" descr="Gaussian_red_dashed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1" t="14207" r="33518" b="42336"/>
          <a:stretch/>
        </p:blipFill>
        <p:spPr>
          <a:xfrm>
            <a:off x="4485220" y="3555505"/>
            <a:ext cx="409196" cy="536520"/>
          </a:xfrm>
          <a:prstGeom prst="rect">
            <a:avLst/>
          </a:prstGeom>
        </p:spPr>
      </p:pic>
      <p:sp>
        <p:nvSpPr>
          <p:cNvPr id="202" name="TextBox 98"/>
          <p:cNvSpPr txBox="1"/>
          <p:nvPr/>
        </p:nvSpPr>
        <p:spPr>
          <a:xfrm>
            <a:off x="6451212" y="2419165"/>
            <a:ext cx="68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…..</a:t>
            </a:r>
            <a:endParaRPr lang="en-US" dirty="0"/>
          </a:p>
        </p:txBody>
      </p:sp>
      <p:pic>
        <p:nvPicPr>
          <p:cNvPr id="203" name="Picture 202" descr="Gaussian_red_dashed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1" t="14207" r="33518" b="42336"/>
          <a:stretch/>
        </p:blipFill>
        <p:spPr>
          <a:xfrm>
            <a:off x="4489135" y="2915834"/>
            <a:ext cx="409196" cy="536520"/>
          </a:xfrm>
          <a:prstGeom prst="rect">
            <a:avLst/>
          </a:prstGeom>
        </p:spPr>
      </p:pic>
      <p:pic>
        <p:nvPicPr>
          <p:cNvPr id="204" name="Picture 203" descr="Gaussian_red_dashed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1" t="14207" r="33518" b="42336"/>
          <a:stretch/>
        </p:blipFill>
        <p:spPr>
          <a:xfrm>
            <a:off x="5826274" y="2925189"/>
            <a:ext cx="409196" cy="536520"/>
          </a:xfrm>
          <a:prstGeom prst="rect">
            <a:avLst/>
          </a:prstGeom>
        </p:spPr>
      </p:pic>
      <p:pic>
        <p:nvPicPr>
          <p:cNvPr id="205" name="Picture 204" descr="Gaussian_red_dashed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1" t="14207" r="33518" b="42336"/>
          <a:stretch/>
        </p:blipFill>
        <p:spPr>
          <a:xfrm>
            <a:off x="5826274" y="3545246"/>
            <a:ext cx="409196" cy="536520"/>
          </a:xfrm>
          <a:prstGeom prst="rect">
            <a:avLst/>
          </a:prstGeom>
        </p:spPr>
      </p:pic>
      <p:pic>
        <p:nvPicPr>
          <p:cNvPr id="206" name="Picture 205" descr="Gaussian_red_dashed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1" t="14207" r="33518" b="42336"/>
          <a:stretch/>
        </p:blipFill>
        <p:spPr>
          <a:xfrm>
            <a:off x="7204798" y="2901972"/>
            <a:ext cx="409196" cy="536520"/>
          </a:xfrm>
          <a:prstGeom prst="rect">
            <a:avLst/>
          </a:prstGeom>
        </p:spPr>
      </p:pic>
      <p:pic>
        <p:nvPicPr>
          <p:cNvPr id="207" name="Picture 206" descr="Gaussian_red_dashed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1" t="14207" r="33518" b="42336"/>
          <a:stretch/>
        </p:blipFill>
        <p:spPr>
          <a:xfrm>
            <a:off x="7204798" y="3541643"/>
            <a:ext cx="409196" cy="536520"/>
          </a:xfrm>
          <a:prstGeom prst="rect">
            <a:avLst/>
          </a:prstGeom>
        </p:spPr>
      </p:pic>
      <p:sp>
        <p:nvSpPr>
          <p:cNvPr id="208" name="TextBox 207"/>
          <p:cNvSpPr txBox="1"/>
          <p:nvPr/>
        </p:nvSpPr>
        <p:spPr>
          <a:xfrm>
            <a:off x="3807380" y="2431197"/>
            <a:ext cx="730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Pump</a:t>
            </a:r>
            <a:endParaRPr lang="en-US" dirty="0"/>
          </a:p>
        </p:txBody>
      </p:sp>
      <p:sp>
        <p:nvSpPr>
          <p:cNvPr id="209" name="TextBox 208"/>
          <p:cNvSpPr txBox="1"/>
          <p:nvPr/>
        </p:nvSpPr>
        <p:spPr>
          <a:xfrm>
            <a:off x="3806010" y="3051990"/>
            <a:ext cx="73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Signal</a:t>
            </a:r>
            <a:endParaRPr lang="en-US" dirty="0"/>
          </a:p>
        </p:txBody>
      </p:sp>
      <p:sp>
        <p:nvSpPr>
          <p:cNvPr id="210" name="TextBox 209"/>
          <p:cNvSpPr txBox="1"/>
          <p:nvPr/>
        </p:nvSpPr>
        <p:spPr>
          <a:xfrm>
            <a:off x="3928099" y="3694325"/>
            <a:ext cx="612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Idler</a:t>
            </a:r>
            <a:endParaRPr lang="en-US" dirty="0"/>
          </a:p>
        </p:txBody>
      </p:sp>
      <p:sp>
        <p:nvSpPr>
          <p:cNvPr id="211" name="TextBox 210"/>
          <p:cNvSpPr txBox="1"/>
          <p:nvPr/>
        </p:nvSpPr>
        <p:spPr>
          <a:xfrm>
            <a:off x="5446921" y="2828441"/>
            <a:ext cx="836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Trigger</a:t>
            </a:r>
            <a:endParaRPr lang="en-US" dirty="0"/>
          </a:p>
        </p:txBody>
      </p:sp>
      <p:sp>
        <p:nvSpPr>
          <p:cNvPr id="212" name="TextBox 211"/>
          <p:cNvSpPr txBox="1"/>
          <p:nvPr/>
        </p:nvSpPr>
        <p:spPr>
          <a:xfrm>
            <a:off x="6277802" y="3389030"/>
            <a:ext cx="904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Storage</a:t>
            </a:r>
            <a:endParaRPr lang="en-US" dirty="0"/>
          </a:p>
        </p:txBody>
      </p:sp>
      <p:sp>
        <p:nvSpPr>
          <p:cNvPr id="213" name="TextBox 212"/>
          <p:cNvSpPr txBox="1"/>
          <p:nvPr/>
        </p:nvSpPr>
        <p:spPr>
          <a:xfrm>
            <a:off x="7620004" y="2743208"/>
            <a:ext cx="117105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Output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time slot</a:t>
            </a:r>
          </a:p>
        </p:txBody>
      </p:sp>
      <p:sp>
        <p:nvSpPr>
          <p:cNvPr id="214" name="TextBox 213"/>
          <p:cNvSpPr txBox="1"/>
          <p:nvPr/>
        </p:nvSpPr>
        <p:spPr>
          <a:xfrm>
            <a:off x="8420499" y="4075229"/>
            <a:ext cx="66232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t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17" name="Straight Arrow Connector 216"/>
          <p:cNvCxnSpPr/>
          <p:nvPr/>
        </p:nvCxnSpPr>
        <p:spPr>
          <a:xfrm>
            <a:off x="4698198" y="2290745"/>
            <a:ext cx="684000" cy="0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8" name="TextBox 217"/>
          <p:cNvSpPr txBox="1"/>
          <p:nvPr/>
        </p:nvSpPr>
        <p:spPr>
          <a:xfrm>
            <a:off x="4908532" y="2244591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Symbol" charset="2"/>
                <a:cs typeface="Symbol" charset="2"/>
              </a:rPr>
              <a:t>t</a:t>
            </a:r>
          </a:p>
        </p:txBody>
      </p:sp>
      <p:sp>
        <p:nvSpPr>
          <p:cNvPr id="4" name="Left Brace 3"/>
          <p:cNvSpPr/>
          <p:nvPr/>
        </p:nvSpPr>
        <p:spPr>
          <a:xfrm rot="5400000">
            <a:off x="5891106" y="639316"/>
            <a:ext cx="389216" cy="3056559"/>
          </a:xfrm>
          <a:prstGeom prst="leftBrac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TextBox 219"/>
          <p:cNvSpPr txBox="1"/>
          <p:nvPr/>
        </p:nvSpPr>
        <p:spPr>
          <a:xfrm>
            <a:off x="5537871" y="1611868"/>
            <a:ext cx="1136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N </a:t>
            </a:r>
            <a:r>
              <a:rPr lang="en-US" dirty="0" smtClean="0"/>
              <a:t>Pulses</a:t>
            </a:r>
            <a:endParaRPr lang="en-US" dirty="0"/>
          </a:p>
        </p:txBody>
      </p:sp>
      <p:sp>
        <p:nvSpPr>
          <p:cNvPr id="81" name="タイトル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3600" dirty="0" smtClean="0"/>
              <a:t>Use time-multiplexed heralded single-photon source to create </a:t>
            </a:r>
            <a:r>
              <a:rPr kumimoji="1" lang="en-US" altLang="ja-JP" sz="3600" i="1" u="sng" dirty="0" smtClean="0"/>
              <a:t>periodic</a:t>
            </a:r>
            <a:r>
              <a:rPr kumimoji="1" lang="en-US" altLang="ja-JP" sz="3600" dirty="0" smtClean="0"/>
              <a:t> source</a:t>
            </a:r>
            <a:endParaRPr kumimoji="1" lang="ja-JP" alt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1106451" y="4720340"/>
            <a:ext cx="6657637" cy="16804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altLang="ja-JP" sz="2400" dirty="0" smtClean="0">
                <a:solidFill>
                  <a:srgbClr val="000000"/>
                </a:solidFill>
              </a:rPr>
              <a:t>For </a:t>
            </a:r>
            <a:r>
              <a:rPr lang="en-US" altLang="ja-JP" sz="2400" i="1" dirty="0" smtClean="0">
                <a:solidFill>
                  <a:srgbClr val="000000"/>
                </a:solidFill>
              </a:rPr>
              <a:t>p &lt;&lt; </a:t>
            </a:r>
            <a:r>
              <a:rPr lang="en-US" altLang="ja-JP" sz="2400" dirty="0" smtClean="0">
                <a:solidFill>
                  <a:srgbClr val="000000"/>
                </a:solidFill>
              </a:rPr>
              <a:t>1 and ideal photon storage, </a:t>
            </a:r>
          </a:p>
          <a:p>
            <a:pPr>
              <a:lnSpc>
                <a:spcPct val="110000"/>
              </a:lnSpc>
            </a:pPr>
            <a:r>
              <a:rPr lang="en-US" altLang="ja-JP" sz="2400" i="1" dirty="0">
                <a:solidFill>
                  <a:srgbClr val="000000"/>
                </a:solidFill>
              </a:rPr>
              <a:t> </a:t>
            </a:r>
            <a:r>
              <a:rPr lang="en-US" altLang="ja-JP" sz="2400" i="1" dirty="0" smtClean="0">
                <a:solidFill>
                  <a:srgbClr val="000000"/>
                </a:solidFill>
              </a:rPr>
              <a:t>                             P</a:t>
            </a:r>
            <a:r>
              <a:rPr lang="en-US" altLang="ja-JP" sz="2400" baseline="-25000" dirty="0" smtClean="0">
                <a:solidFill>
                  <a:srgbClr val="000000"/>
                </a:solidFill>
              </a:rPr>
              <a:t>1 </a:t>
            </a:r>
            <a:r>
              <a:rPr lang="en-US" altLang="ja-JP" sz="2400" dirty="0" smtClean="0">
                <a:solidFill>
                  <a:srgbClr val="000000"/>
                </a:solidFill>
              </a:rPr>
              <a:t>(</a:t>
            </a:r>
            <a:r>
              <a:rPr lang="en-US" altLang="ja-JP" sz="2400" i="1" dirty="0" smtClean="0">
                <a:solidFill>
                  <a:srgbClr val="000000"/>
                </a:solidFill>
              </a:rPr>
              <a:t>N</a:t>
            </a:r>
            <a:r>
              <a:rPr lang="en-US" altLang="ja-JP" sz="2400" dirty="0" smtClean="0">
                <a:solidFill>
                  <a:srgbClr val="000000"/>
                </a:solidFill>
              </a:rPr>
              <a:t>) = 1 – (1 – </a:t>
            </a:r>
            <a:r>
              <a:rPr lang="en-US" altLang="ja-JP" sz="2400" i="1" dirty="0" smtClean="0">
                <a:solidFill>
                  <a:srgbClr val="000000"/>
                </a:solidFill>
              </a:rPr>
              <a:t>p</a:t>
            </a:r>
            <a:r>
              <a:rPr lang="en-US" altLang="ja-JP" sz="2400" dirty="0" smtClean="0">
                <a:solidFill>
                  <a:srgbClr val="000000"/>
                </a:solidFill>
              </a:rPr>
              <a:t>)</a:t>
            </a:r>
            <a:r>
              <a:rPr lang="en-US" altLang="ja-JP" sz="2400" i="1" baseline="30000" dirty="0" smtClean="0">
                <a:solidFill>
                  <a:srgbClr val="000000"/>
                </a:solidFill>
              </a:rPr>
              <a:t>N </a:t>
            </a:r>
            <a:r>
              <a:rPr lang="en-US" altLang="ja-JP" sz="2400" i="1" dirty="0" smtClean="0">
                <a:solidFill>
                  <a:srgbClr val="000000"/>
                </a:solidFill>
              </a:rPr>
              <a:t>.      </a:t>
            </a:r>
            <a:r>
              <a:rPr lang="en-US" altLang="ja-JP" sz="2000" dirty="0">
                <a:solidFill>
                  <a:srgbClr val="000000"/>
                </a:solidFill>
              </a:rPr>
              <a:t>(</a:t>
            </a:r>
            <a:r>
              <a:rPr lang="en-US" altLang="ja-JP" sz="2000" dirty="0" smtClean="0">
                <a:solidFill>
                  <a:srgbClr val="000000"/>
                </a:solidFill>
              </a:rPr>
              <a:t>1 </a:t>
            </a:r>
            <a:r>
              <a:rPr lang="en-US" altLang="ja-JP" sz="2000" i="1" dirty="0" smtClean="0">
                <a:solidFill>
                  <a:srgbClr val="000000"/>
                </a:solidFill>
              </a:rPr>
              <a:t>-</a:t>
            </a:r>
            <a:r>
              <a:rPr lang="en-US" altLang="ja-JP" sz="2000" dirty="0" smtClean="0">
                <a:solidFill>
                  <a:srgbClr val="000000"/>
                </a:solidFill>
              </a:rPr>
              <a:t> </a:t>
            </a:r>
            <a:r>
              <a:rPr lang="en-US" altLang="ja-JP" sz="2000" i="1" dirty="0" smtClean="0">
                <a:solidFill>
                  <a:srgbClr val="000000"/>
                </a:solidFill>
              </a:rPr>
              <a:t>p</a:t>
            </a:r>
            <a:r>
              <a:rPr lang="en-US" altLang="ja-JP" sz="2000" dirty="0" smtClean="0">
                <a:solidFill>
                  <a:srgbClr val="000000"/>
                </a:solidFill>
              </a:rPr>
              <a:t> &lt; 1)</a:t>
            </a:r>
            <a:r>
              <a:rPr lang="en-US" altLang="ja-JP" sz="2400" dirty="0" smtClean="0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altLang="ja-JP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 smtClean="0">
                <a:solidFill>
                  <a:srgbClr val="000000"/>
                </a:solidFill>
              </a:rPr>
              <a:t>    </a:t>
            </a:r>
            <a:r>
              <a:rPr lang="en-US" altLang="ja-JP" sz="2400" b="1" dirty="0" smtClean="0">
                <a:solidFill>
                  <a:srgbClr val="000000"/>
                </a:solidFill>
              </a:rPr>
              <a:t>Deterministic generation is possible for </a:t>
            </a:r>
            <a:r>
              <a:rPr lang="en-US" altLang="ja-JP" sz="2400" b="1" i="1" dirty="0" smtClean="0">
                <a:solidFill>
                  <a:srgbClr val="000000"/>
                </a:solidFill>
              </a:rPr>
              <a:t>N</a:t>
            </a:r>
            <a:r>
              <a:rPr lang="en-US" altLang="ja-JP" sz="2400" b="1" dirty="0" smtClean="0">
                <a:solidFill>
                  <a:srgbClr val="000000"/>
                </a:solidFill>
              </a:rPr>
              <a:t> &gt;&gt; 1.</a:t>
            </a:r>
            <a:endParaRPr lang="en-US" altLang="ja-JP" sz="24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altLang="ja-JP" sz="2400" i="1" dirty="0" smtClean="0">
                <a:solidFill>
                  <a:srgbClr val="000000"/>
                </a:solidFill>
              </a:rPr>
              <a:t>g</a:t>
            </a:r>
            <a:r>
              <a:rPr lang="en-US" altLang="ja-JP" sz="2400" baseline="30000" dirty="0" smtClean="0">
                <a:solidFill>
                  <a:srgbClr val="000000"/>
                </a:solidFill>
              </a:rPr>
              <a:t>(2)</a:t>
            </a:r>
            <a:r>
              <a:rPr lang="en-US" altLang="ja-JP" sz="2400" dirty="0" smtClean="0">
                <a:solidFill>
                  <a:srgbClr val="000000"/>
                </a:solidFill>
              </a:rPr>
              <a:t>(0) is approximately independent of </a:t>
            </a:r>
            <a:r>
              <a:rPr lang="en-US" altLang="ja-JP" sz="2400" i="1" dirty="0" smtClean="0">
                <a:solidFill>
                  <a:srgbClr val="000000"/>
                </a:solidFill>
              </a:rPr>
              <a:t>N</a:t>
            </a:r>
            <a:r>
              <a:rPr lang="en-US" altLang="ja-JP" sz="2400" dirty="0" smtClean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59103" y="4274448"/>
            <a:ext cx="1952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Polarization switch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2" name="Straight Arrow Connector 81"/>
          <p:cNvCxnSpPr/>
          <p:nvPr/>
        </p:nvCxnSpPr>
        <p:spPr>
          <a:xfrm rot="16200000">
            <a:off x="5432573" y="4420312"/>
            <a:ext cx="431992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rot="16200000">
            <a:off x="7545176" y="4406933"/>
            <a:ext cx="431992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7" descr="fig_spscleo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8" y="2287277"/>
            <a:ext cx="3874659" cy="1748234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" y="6488668"/>
            <a:ext cx="3252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altLang="ja-JP" sz="2000" dirty="0" smtClean="0"/>
              <a:t>E. Jeffrey, et al., NJP </a:t>
            </a:r>
            <a:r>
              <a:rPr lang="pl-PL" altLang="ja-JP" sz="2000" b="1" dirty="0" smtClean="0"/>
              <a:t>6</a:t>
            </a:r>
            <a:r>
              <a:rPr lang="pl-PL" altLang="ja-JP" sz="2000" dirty="0" smtClean="0"/>
              <a:t>, (2004)</a:t>
            </a:r>
            <a:r>
              <a:rPr lang="en-US" sz="2000" dirty="0" smtClean="0"/>
              <a:t> 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14336" y="4005248"/>
            <a:ext cx="3264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altLang="ja-JP" i="1" dirty="0" smtClean="0"/>
              <a:t>p</a:t>
            </a:r>
            <a:r>
              <a:rPr lang="en-US" altLang="ja-JP" dirty="0"/>
              <a:t>: mean number of photon-</a:t>
            </a:r>
            <a:r>
              <a:rPr lang="en-US" altLang="ja-JP" dirty="0" smtClean="0"/>
              <a:t>pairs</a:t>
            </a:r>
            <a:endParaRPr lang="en-US" altLang="ja-JP" dirty="0"/>
          </a:p>
        </p:txBody>
      </p:sp>
      <p:sp>
        <p:nvSpPr>
          <p:cNvPr id="38" name="TextBox 98"/>
          <p:cNvSpPr txBox="1"/>
          <p:nvPr/>
        </p:nvSpPr>
        <p:spPr>
          <a:xfrm>
            <a:off x="6457697" y="2996749"/>
            <a:ext cx="68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…..</a:t>
            </a:r>
            <a:endParaRPr lang="en-US" dirty="0"/>
          </a:p>
        </p:txBody>
      </p:sp>
      <p:sp>
        <p:nvSpPr>
          <p:cNvPr id="40" name="TextBox 98"/>
          <p:cNvSpPr txBox="1"/>
          <p:nvPr/>
        </p:nvSpPr>
        <p:spPr>
          <a:xfrm>
            <a:off x="6451212" y="3661024"/>
            <a:ext cx="68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…..</a:t>
            </a:r>
            <a:endParaRPr lang="en-US" dirty="0"/>
          </a:p>
        </p:txBody>
      </p:sp>
      <p:pic>
        <p:nvPicPr>
          <p:cNvPr id="41" name="Picture 4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1905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181600" y="64886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 err="1">
                <a:latin typeface="Tahoma"/>
                <a:cs typeface="Tahoma"/>
              </a:rPr>
              <a:t>Kaneda</a:t>
            </a:r>
            <a:r>
              <a:rPr lang="en-US" dirty="0">
                <a:latin typeface="Tahoma"/>
                <a:cs typeface="Tahoma"/>
              </a:rPr>
              <a:t> et al. </a:t>
            </a:r>
            <a:r>
              <a:rPr lang="en-US" dirty="0" err="1" smtClean="0">
                <a:latin typeface="Tahoma"/>
                <a:cs typeface="Tahoma"/>
              </a:rPr>
              <a:t>Optica</a:t>
            </a:r>
            <a:r>
              <a:rPr lang="en-US" dirty="0" smtClean="0">
                <a:latin typeface="Tahoma"/>
                <a:cs typeface="Tahoma"/>
              </a:rPr>
              <a:t> </a:t>
            </a:r>
            <a:r>
              <a:rPr lang="en-US" b="1" dirty="0" smtClean="0">
                <a:latin typeface="Tahoma"/>
                <a:cs typeface="Tahoma"/>
              </a:rPr>
              <a:t>2</a:t>
            </a:r>
            <a:r>
              <a:rPr lang="en-US" dirty="0" smtClean="0">
                <a:latin typeface="Tahoma"/>
                <a:cs typeface="Tahoma"/>
              </a:rPr>
              <a:t>, 1010 </a:t>
            </a:r>
            <a:r>
              <a:rPr lang="en-US" dirty="0">
                <a:latin typeface="Tahoma"/>
                <a:cs typeface="Tahoma"/>
              </a:rPr>
              <a:t>(</a:t>
            </a:r>
            <a:r>
              <a:rPr lang="en-US" dirty="0" smtClean="0">
                <a:latin typeface="Tahoma"/>
                <a:cs typeface="Tahoma"/>
              </a:rPr>
              <a:t>2015)</a:t>
            </a:r>
            <a:endParaRPr lang="en-US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534474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1111E-6 L 0.22257 -0.0013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57 -0.00139 L 0.2875 -0.0013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/>
      <p:bldP spid="212" grpId="0"/>
      <p:bldP spid="5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905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3192" y="457200"/>
            <a:ext cx="9359408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about photon </a:t>
            </a:r>
            <a:r>
              <a:rPr lang="en-US" sz="2800" i="1" dirty="0" smtClean="0"/>
              <a:t>purity</a:t>
            </a:r>
            <a:r>
              <a:rPr lang="en-US" sz="2800" dirty="0" smtClean="0"/>
              <a:t>? </a:t>
            </a:r>
          </a:p>
          <a:p>
            <a:pPr marL="517525" indent="-517525"/>
            <a:r>
              <a:rPr lang="en-US" sz="2800" dirty="0" smtClean="0"/>
              <a:t>Need to avoid spectral entanglement or it</a:t>
            </a:r>
            <a:r>
              <a:rPr lang="en-US" sz="2800" dirty="0" smtClean="0">
                <a:sym typeface="Wingdings"/>
              </a:rPr>
              <a:t> won’t </a:t>
            </a:r>
            <a:r>
              <a:rPr lang="en-US" sz="2800" dirty="0" smtClean="0">
                <a:sym typeface="Wingdings"/>
              </a:rPr>
              <a:t>work in </a:t>
            </a:r>
            <a:r>
              <a:rPr lang="en-US" sz="2800" dirty="0" smtClean="0">
                <a:sym typeface="Wingdings"/>
              </a:rPr>
              <a:t>any </a:t>
            </a:r>
            <a:r>
              <a:rPr lang="en-US" sz="2800" dirty="0" smtClean="0">
                <a:sym typeface="Wingdings"/>
              </a:rPr>
              <a:t>multi-photon interference applications 	  </a:t>
            </a:r>
            <a:r>
              <a:rPr lang="en-US" sz="2800" dirty="0" smtClean="0">
                <a:sym typeface="Wingdings"/>
              </a:rPr>
              <a:t>		   (</a:t>
            </a:r>
            <a:r>
              <a:rPr lang="en-US" sz="2800" dirty="0" smtClean="0">
                <a:sym typeface="Wingdings"/>
              </a:rPr>
              <a:t>e.g., Boson sampling, teleportation, etc.)</a:t>
            </a:r>
          </a:p>
          <a:p>
            <a:pPr marL="517525" indent="-517525"/>
            <a:r>
              <a:rPr lang="en-US" sz="2800" dirty="0" smtClean="0">
                <a:sym typeface="Wingdings"/>
              </a:rPr>
              <a:t>Solution: Source engineering to reduce entanglement!</a:t>
            </a:r>
            <a:endParaRPr lang="en-US" sz="2800" dirty="0" smtClean="0"/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24208"/>
            <a:ext cx="9144000" cy="204941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200" y="5943604"/>
            <a:ext cx="861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F. </a:t>
            </a:r>
            <a:r>
              <a:rPr lang="en-US" dirty="0" err="1"/>
              <a:t>Kaneda</a:t>
            </a:r>
            <a:r>
              <a:rPr lang="en-US" dirty="0"/>
              <a:t>, </a:t>
            </a:r>
            <a:r>
              <a:rPr lang="en-US" dirty="0" smtClean="0"/>
              <a:t>K. </a:t>
            </a:r>
            <a:r>
              <a:rPr lang="en-US" dirty="0" err="1"/>
              <a:t>Garay-</a:t>
            </a:r>
            <a:r>
              <a:rPr lang="en-US" dirty="0" err="1" smtClean="0"/>
              <a:t>Palmet</a:t>
            </a:r>
            <a:r>
              <a:rPr lang="en-US" dirty="0" smtClean="0"/>
              <a:t>, A. </a:t>
            </a:r>
            <a:r>
              <a:rPr lang="en-US" dirty="0"/>
              <a:t>B. </a:t>
            </a:r>
            <a:r>
              <a:rPr lang="en-US" dirty="0" err="1"/>
              <a:t>U’Ren</a:t>
            </a:r>
            <a:r>
              <a:rPr lang="en-US" dirty="0" smtClean="0"/>
              <a:t>, and </a:t>
            </a:r>
            <a:r>
              <a:rPr lang="en-US" dirty="0" smtClean="0"/>
              <a:t>PGK, </a:t>
            </a:r>
            <a:r>
              <a:rPr lang="en-US" dirty="0"/>
              <a:t>“Heralded single-photon source </a:t>
            </a:r>
            <a:r>
              <a:rPr lang="en-US" dirty="0" smtClean="0"/>
              <a:t>utilizing highly </a:t>
            </a:r>
            <a:r>
              <a:rPr lang="en-US" dirty="0" err="1"/>
              <a:t>nondegenerate</a:t>
            </a:r>
            <a:r>
              <a:rPr lang="en-US" dirty="0"/>
              <a:t>, </a:t>
            </a:r>
            <a:r>
              <a:rPr lang="en-US" dirty="0" smtClean="0"/>
              <a:t>spectrally factorable </a:t>
            </a:r>
            <a:r>
              <a:rPr lang="en-US" dirty="0"/>
              <a:t>spontaneous </a:t>
            </a:r>
            <a:r>
              <a:rPr lang="en-US" dirty="0" smtClean="0"/>
              <a:t>parametric </a:t>
            </a:r>
            <a:r>
              <a:rPr lang="en-US" dirty="0" err="1" smtClean="0"/>
              <a:t>downconversion</a:t>
            </a:r>
            <a:r>
              <a:rPr lang="en-US" dirty="0"/>
              <a:t>” </a:t>
            </a:r>
            <a:r>
              <a:rPr lang="en-US" dirty="0" smtClean="0"/>
              <a:t>Opt. </a:t>
            </a:r>
            <a:r>
              <a:rPr lang="en-US" dirty="0" err="1" smtClean="0"/>
              <a:t>Expr</a:t>
            </a:r>
            <a:r>
              <a:rPr lang="en-US" dirty="0" smtClean="0"/>
              <a:t>. </a:t>
            </a:r>
            <a:r>
              <a:rPr lang="en-US" b="1" dirty="0" smtClean="0"/>
              <a:t>24</a:t>
            </a:r>
            <a:r>
              <a:rPr lang="en-US" dirty="0"/>
              <a:t>, 10733 (2016)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4800608"/>
            <a:ext cx="487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ym typeface="Wingdings"/>
              </a:rPr>
              <a:t>Non-degenerate, collinear, periodically poled source, with group-velocity matching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867400" y="5029200"/>
            <a:ext cx="3048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4847640"/>
            <a:ext cx="2049332" cy="68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4343400"/>
            <a:ext cx="2590800" cy="75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40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905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4876800" y="2971800"/>
            <a:ext cx="914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685799"/>
            <a:ext cx="3886200" cy="262667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343400" y="6172200"/>
            <a:ext cx="502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F. </a:t>
            </a:r>
            <a:r>
              <a:rPr lang="en-US" sz="2000" dirty="0" err="1"/>
              <a:t>Kaneda</a:t>
            </a:r>
            <a:r>
              <a:rPr lang="en-US" sz="2000" dirty="0"/>
              <a:t>, </a:t>
            </a:r>
            <a:r>
              <a:rPr lang="en-US" sz="2000" dirty="0" smtClean="0"/>
              <a:t>et al. Opt. </a:t>
            </a:r>
            <a:r>
              <a:rPr lang="en-US" sz="2000" dirty="0" err="1" smtClean="0"/>
              <a:t>Expr</a:t>
            </a:r>
            <a:r>
              <a:rPr lang="en-US" sz="2000" dirty="0" smtClean="0"/>
              <a:t>. </a:t>
            </a:r>
            <a:r>
              <a:rPr lang="en-US" sz="2000" b="1" dirty="0" smtClean="0"/>
              <a:t>24</a:t>
            </a:r>
            <a:r>
              <a:rPr lang="en-US" sz="2000" dirty="0"/>
              <a:t>, 10733 (2016)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3429000"/>
            <a:ext cx="3678604" cy="647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743200"/>
            <a:ext cx="3565354" cy="346776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81000" y="533400"/>
            <a:ext cx="4055214" cy="1910950"/>
            <a:chOff x="30473" y="2611204"/>
            <a:chExt cx="4055214" cy="1910950"/>
          </a:xfrm>
        </p:grpSpPr>
        <p:pic>
          <p:nvPicPr>
            <p:cNvPr id="19" name="図 82" descr="dataplot2016100704s2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893" y="3311446"/>
              <a:ext cx="3736794" cy="647999"/>
            </a:xfrm>
            <a:prstGeom prst="rect">
              <a:avLst/>
            </a:prstGeom>
          </p:spPr>
        </p:pic>
        <p:sp>
          <p:nvSpPr>
            <p:cNvPr id="20" name="テキスト ボックス 5"/>
            <p:cNvSpPr txBox="1"/>
            <p:nvPr/>
          </p:nvSpPr>
          <p:spPr>
            <a:xfrm>
              <a:off x="1257300" y="3035300"/>
              <a:ext cx="22032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kumimoji="1" lang="en-US" altLang="ja-JP" sz="1600" dirty="0" smtClean="0">
                  <a:solidFill>
                    <a:prstClr val="black"/>
                  </a:solidFill>
                  <a:latin typeface="Arial"/>
                  <a:ea typeface="ＭＳ Ｐゴシック"/>
                  <a:cs typeface="Arial"/>
                </a:rPr>
                <a:t>Joint spectral intensity</a:t>
              </a:r>
              <a:endParaRPr kumimoji="1" lang="ja-JP" altLang="en-US" sz="16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21" name="テキスト ボックス 83"/>
            <p:cNvSpPr txBox="1"/>
            <p:nvPr/>
          </p:nvSpPr>
          <p:spPr>
            <a:xfrm>
              <a:off x="1327160" y="3904040"/>
              <a:ext cx="20607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kumimoji="1" lang="en-US" altLang="ja-JP" sz="1400" dirty="0" smtClean="0">
                  <a:solidFill>
                    <a:prstClr val="black"/>
                  </a:solidFill>
                  <a:latin typeface="Arial"/>
                  <a:ea typeface="ＭＳ Ｐゴシック"/>
                  <a:cs typeface="Arial"/>
                </a:rPr>
                <a:t>Signal wavelength (nm) </a:t>
              </a:r>
              <a:endParaRPr kumimoji="1" lang="ja-JP" altLang="en-US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22" name="テキスト ボックス 84"/>
            <p:cNvSpPr txBox="1"/>
            <p:nvPr/>
          </p:nvSpPr>
          <p:spPr>
            <a:xfrm rot="16200000">
              <a:off x="-771113" y="3412790"/>
              <a:ext cx="19109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kumimoji="1" lang="en-US" altLang="ja-JP" sz="1400" dirty="0" smtClean="0">
                  <a:solidFill>
                    <a:prstClr val="black"/>
                  </a:solidFill>
                  <a:latin typeface="Arial"/>
                  <a:ea typeface="ＭＳ Ｐゴシック"/>
                  <a:cs typeface="Arial"/>
                </a:rPr>
                <a:t>Idler wavelength (nm) </a:t>
              </a:r>
              <a:endParaRPr kumimoji="1" lang="ja-JP" altLang="en-US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267200" y="4343400"/>
            <a:ext cx="4572000" cy="1200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defTabSz="457200">
              <a:buFont typeface="Arial"/>
              <a:buChar char="•"/>
            </a:pPr>
            <a:r>
              <a:rPr kumimoji="1" lang="en-US" altLang="ja-JP" sz="2400" dirty="0">
                <a:solidFill>
                  <a:prstClr val="black"/>
                </a:solidFill>
                <a:latin typeface="Arial"/>
                <a:cs typeface="Arial"/>
              </a:rPr>
              <a:t>87% heralding efficiency</a:t>
            </a:r>
          </a:p>
          <a:p>
            <a:pPr marL="285750" indent="-285750" defTabSz="457200">
              <a:buFont typeface="Arial"/>
              <a:buChar char="•"/>
            </a:pPr>
            <a:r>
              <a:rPr kumimoji="1" lang="en-US" altLang="ja-JP" sz="2400" dirty="0">
                <a:solidFill>
                  <a:prstClr val="black"/>
                </a:solidFill>
                <a:latin typeface="Arial"/>
                <a:cs typeface="Arial"/>
              </a:rPr>
              <a:t>96%</a:t>
            </a:r>
            <a:r>
              <a:rPr kumimoji="1" lang="ja-JP" altLang="en-US" sz="24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kumimoji="1" lang="en-US" altLang="ja-JP" sz="2400" dirty="0">
                <a:solidFill>
                  <a:prstClr val="black"/>
                </a:solidFill>
                <a:latin typeface="Arial"/>
                <a:cs typeface="Arial"/>
              </a:rPr>
              <a:t>(91%) </a:t>
            </a:r>
            <a:r>
              <a:rPr kumimoji="1" lang="en-US" altLang="ja-JP" sz="2400" dirty="0" err="1">
                <a:solidFill>
                  <a:prstClr val="black"/>
                </a:solidFill>
                <a:latin typeface="Arial"/>
                <a:cs typeface="Arial"/>
              </a:rPr>
              <a:t>indistinguishability</a:t>
            </a:r>
            <a:r>
              <a:rPr kumimoji="1" lang="en-US" altLang="ja-JP" sz="2400" dirty="0">
                <a:solidFill>
                  <a:prstClr val="black"/>
                </a:solidFill>
                <a:latin typeface="Arial"/>
                <a:cs typeface="Arial"/>
              </a:rPr>
              <a:t> with (without) spectral filtering</a:t>
            </a:r>
          </a:p>
        </p:txBody>
      </p:sp>
      <p:sp>
        <p:nvSpPr>
          <p:cNvPr id="23" name="タイトル 1"/>
          <p:cNvSpPr txBox="1">
            <a:spLocks/>
          </p:cNvSpPr>
          <p:nvPr/>
        </p:nvSpPr>
        <p:spPr>
          <a:xfrm>
            <a:off x="1066800" y="-228600"/>
            <a:ext cx="8229600" cy="8216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000" dirty="0" smtClean="0">
                <a:latin typeface="Arial"/>
                <a:cs typeface="Arial"/>
              </a:rPr>
              <a:t>Optimized </a:t>
            </a:r>
            <a:r>
              <a:rPr lang="en-US" altLang="ja-JP" sz="3000" dirty="0" err="1" smtClean="0">
                <a:latin typeface="Arial"/>
                <a:cs typeface="Arial"/>
              </a:rPr>
              <a:t>Unentangled</a:t>
            </a:r>
            <a:r>
              <a:rPr lang="en-US" altLang="ja-JP" sz="3000" dirty="0" smtClean="0">
                <a:latin typeface="Arial"/>
                <a:cs typeface="Arial"/>
              </a:rPr>
              <a:t> Source</a:t>
            </a:r>
            <a:endParaRPr lang="ja-JP" altLang="en-US" sz="3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5474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roup 264"/>
          <p:cNvGrpSpPr/>
          <p:nvPr/>
        </p:nvGrpSpPr>
        <p:grpSpPr>
          <a:xfrm rot="5400000">
            <a:off x="8453502" y="3431910"/>
            <a:ext cx="783480" cy="278565"/>
            <a:chOff x="4203932" y="3448901"/>
            <a:chExt cx="783480" cy="278565"/>
          </a:xfrm>
        </p:grpSpPr>
        <p:sp>
          <p:nvSpPr>
            <p:cNvPr id="266" name="Rounded Rectangle 265"/>
            <p:cNvSpPr>
              <a:spLocks noChangeAspect="1"/>
            </p:cNvSpPr>
            <p:nvPr/>
          </p:nvSpPr>
          <p:spPr>
            <a:xfrm>
              <a:off x="4473798" y="3450691"/>
              <a:ext cx="240108" cy="25197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Rounded Rectangle 266"/>
            <p:cNvSpPr>
              <a:spLocks noChangeAspect="1"/>
            </p:cNvSpPr>
            <p:nvPr/>
          </p:nvSpPr>
          <p:spPr>
            <a:xfrm>
              <a:off x="4744730" y="3448901"/>
              <a:ext cx="240107" cy="251970"/>
            </a:xfrm>
            <a:prstGeom prst="roundRect">
              <a:avLst/>
            </a:prstGeom>
            <a:ln w="9525" cmpd="sng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ounded Rectangle 268"/>
            <p:cNvSpPr>
              <a:spLocks noChangeAspect="1"/>
            </p:cNvSpPr>
            <p:nvPr/>
          </p:nvSpPr>
          <p:spPr>
            <a:xfrm>
              <a:off x="4203932" y="3448901"/>
              <a:ext cx="240108" cy="25197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Donut 271"/>
            <p:cNvSpPr/>
            <p:nvPr/>
          </p:nvSpPr>
          <p:spPr>
            <a:xfrm>
              <a:off x="4227010" y="3477309"/>
              <a:ext cx="193952" cy="201702"/>
            </a:xfrm>
            <a:prstGeom prst="donut">
              <a:avLst>
                <a:gd name="adj" fmla="val 2176"/>
              </a:avLst>
            </a:prstGeom>
            <a:solidFill>
              <a:schemeClr val="accent5">
                <a:lumMod val="75000"/>
              </a:schemeClr>
            </a:solidFill>
            <a:ln w="28575" cmpd="sng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283" name="Donut 282"/>
            <p:cNvSpPr/>
            <p:nvPr/>
          </p:nvSpPr>
          <p:spPr>
            <a:xfrm>
              <a:off x="4497410" y="3477310"/>
              <a:ext cx="193952" cy="201702"/>
            </a:xfrm>
            <a:prstGeom prst="donut">
              <a:avLst>
                <a:gd name="adj" fmla="val 2176"/>
              </a:avLst>
            </a:prstGeom>
            <a:solidFill>
              <a:schemeClr val="accent5">
                <a:lumMod val="75000"/>
              </a:schemeClr>
            </a:solidFill>
            <a:ln w="28575" cmpd="sng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285" name="Donut 284"/>
            <p:cNvSpPr/>
            <p:nvPr/>
          </p:nvSpPr>
          <p:spPr>
            <a:xfrm>
              <a:off x="4767809" y="3477309"/>
              <a:ext cx="193952" cy="201702"/>
            </a:xfrm>
            <a:prstGeom prst="donut">
              <a:avLst>
                <a:gd name="adj" fmla="val 2176"/>
              </a:avLst>
            </a:prstGeom>
            <a:solidFill>
              <a:schemeClr val="accent5">
                <a:lumMod val="75000"/>
              </a:schemeClr>
            </a:solidFill>
            <a:ln w="28575" cmpd="sng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286" name="Straight Connector 285"/>
            <p:cNvCxnSpPr>
              <a:stCxn id="272" idx="4"/>
              <a:endCxn id="283" idx="4"/>
            </p:cNvCxnSpPr>
            <p:nvPr/>
          </p:nvCxnSpPr>
          <p:spPr>
            <a:xfrm>
              <a:off x="4323986" y="3679011"/>
              <a:ext cx="270400" cy="1"/>
            </a:xfrm>
            <a:prstGeom prst="line">
              <a:avLst/>
            </a:prstGeom>
            <a:ln w="28575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>
              <a:stCxn id="283" idx="4"/>
              <a:endCxn id="285" idx="4"/>
            </p:cNvCxnSpPr>
            <p:nvPr/>
          </p:nvCxnSpPr>
          <p:spPr>
            <a:xfrm flipV="1">
              <a:off x="4594385" y="3679011"/>
              <a:ext cx="270399" cy="1"/>
            </a:xfrm>
            <a:prstGeom prst="line">
              <a:avLst/>
            </a:prstGeom>
            <a:ln w="28575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8" name="Rounded Rectangle 287"/>
            <p:cNvSpPr>
              <a:spLocks/>
            </p:cNvSpPr>
            <p:nvPr/>
          </p:nvSpPr>
          <p:spPr>
            <a:xfrm>
              <a:off x="4206506" y="3702661"/>
              <a:ext cx="780906" cy="24805"/>
            </a:xfrm>
            <a:prstGeom prst="roundRect">
              <a:avLst/>
            </a:prstGeom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55" name="Elbow Connector 254"/>
          <p:cNvCxnSpPr>
            <a:stCxn id="25" idx="2"/>
          </p:cNvCxnSpPr>
          <p:nvPr/>
        </p:nvCxnSpPr>
        <p:spPr>
          <a:xfrm rot="16200000" flipH="1">
            <a:off x="5214913" y="4326957"/>
            <a:ext cx="751558" cy="1"/>
          </a:xfrm>
          <a:prstGeom prst="bentConnector3">
            <a:avLst>
              <a:gd name="adj1" fmla="val 50000"/>
            </a:avLst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6017101" y="1294326"/>
            <a:ext cx="783480" cy="278565"/>
            <a:chOff x="4203932" y="3448901"/>
            <a:chExt cx="783480" cy="278565"/>
          </a:xfrm>
        </p:grpSpPr>
        <p:sp>
          <p:nvSpPr>
            <p:cNvPr id="624" name="Rounded Rectangle 623"/>
            <p:cNvSpPr>
              <a:spLocks noChangeAspect="1"/>
            </p:cNvSpPr>
            <p:nvPr/>
          </p:nvSpPr>
          <p:spPr>
            <a:xfrm>
              <a:off x="4473798" y="3450691"/>
              <a:ext cx="240108" cy="25197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Rounded Rectangle 624"/>
            <p:cNvSpPr>
              <a:spLocks noChangeAspect="1"/>
            </p:cNvSpPr>
            <p:nvPr/>
          </p:nvSpPr>
          <p:spPr>
            <a:xfrm>
              <a:off x="4744730" y="3448901"/>
              <a:ext cx="240107" cy="251970"/>
            </a:xfrm>
            <a:prstGeom prst="roundRect">
              <a:avLst/>
            </a:prstGeom>
            <a:ln w="9525" cmpd="sng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Rounded Rectangle 625"/>
            <p:cNvSpPr>
              <a:spLocks noChangeAspect="1"/>
            </p:cNvSpPr>
            <p:nvPr/>
          </p:nvSpPr>
          <p:spPr>
            <a:xfrm>
              <a:off x="4203932" y="3448901"/>
              <a:ext cx="240108" cy="25197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Donut 626"/>
            <p:cNvSpPr/>
            <p:nvPr/>
          </p:nvSpPr>
          <p:spPr>
            <a:xfrm>
              <a:off x="4227010" y="3477309"/>
              <a:ext cx="193952" cy="201702"/>
            </a:xfrm>
            <a:prstGeom prst="donut">
              <a:avLst>
                <a:gd name="adj" fmla="val 2176"/>
              </a:avLst>
            </a:prstGeom>
            <a:solidFill>
              <a:schemeClr val="accent5">
                <a:lumMod val="75000"/>
              </a:schemeClr>
            </a:solidFill>
            <a:ln w="28575" cmpd="sng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28" name="Donut 627"/>
            <p:cNvSpPr/>
            <p:nvPr/>
          </p:nvSpPr>
          <p:spPr>
            <a:xfrm>
              <a:off x="4497410" y="3477310"/>
              <a:ext cx="193952" cy="201702"/>
            </a:xfrm>
            <a:prstGeom prst="donut">
              <a:avLst>
                <a:gd name="adj" fmla="val 2176"/>
              </a:avLst>
            </a:prstGeom>
            <a:solidFill>
              <a:schemeClr val="accent5">
                <a:lumMod val="75000"/>
              </a:schemeClr>
            </a:solidFill>
            <a:ln w="28575" cmpd="sng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29" name="Donut 628"/>
            <p:cNvSpPr/>
            <p:nvPr/>
          </p:nvSpPr>
          <p:spPr>
            <a:xfrm>
              <a:off x="4767809" y="3477309"/>
              <a:ext cx="193952" cy="201702"/>
            </a:xfrm>
            <a:prstGeom prst="donut">
              <a:avLst>
                <a:gd name="adj" fmla="val 2176"/>
              </a:avLst>
            </a:prstGeom>
            <a:solidFill>
              <a:schemeClr val="accent5">
                <a:lumMod val="75000"/>
              </a:schemeClr>
            </a:solidFill>
            <a:ln w="28575" cmpd="sng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630" name="Straight Connector 629"/>
            <p:cNvCxnSpPr>
              <a:stCxn id="627" idx="4"/>
              <a:endCxn id="628" idx="4"/>
            </p:cNvCxnSpPr>
            <p:nvPr/>
          </p:nvCxnSpPr>
          <p:spPr>
            <a:xfrm>
              <a:off x="4323986" y="3679011"/>
              <a:ext cx="270400" cy="1"/>
            </a:xfrm>
            <a:prstGeom prst="line">
              <a:avLst/>
            </a:prstGeom>
            <a:ln w="28575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1" name="Straight Connector 630"/>
            <p:cNvCxnSpPr>
              <a:stCxn id="628" idx="4"/>
              <a:endCxn id="629" idx="4"/>
            </p:cNvCxnSpPr>
            <p:nvPr/>
          </p:nvCxnSpPr>
          <p:spPr>
            <a:xfrm flipV="1">
              <a:off x="4594385" y="3679011"/>
              <a:ext cx="270399" cy="1"/>
            </a:xfrm>
            <a:prstGeom prst="line">
              <a:avLst/>
            </a:prstGeom>
            <a:ln w="28575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2" name="Rounded Rectangle 631"/>
            <p:cNvSpPr>
              <a:spLocks/>
            </p:cNvSpPr>
            <p:nvPr/>
          </p:nvSpPr>
          <p:spPr>
            <a:xfrm>
              <a:off x="4206506" y="3702661"/>
              <a:ext cx="780906" cy="24805"/>
            </a:xfrm>
            <a:prstGeom prst="roundRect">
              <a:avLst/>
            </a:prstGeom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10"/>
          <p:cNvSpPr txBox="1"/>
          <p:nvPr/>
        </p:nvSpPr>
        <p:spPr>
          <a:xfrm>
            <a:off x="3131023" y="2711875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/>
          </a:p>
        </p:txBody>
      </p:sp>
      <p:grpSp>
        <p:nvGrpSpPr>
          <p:cNvPr id="2" name="Group 1"/>
          <p:cNvGrpSpPr/>
          <p:nvPr/>
        </p:nvGrpSpPr>
        <p:grpSpPr>
          <a:xfrm>
            <a:off x="491062" y="1376511"/>
            <a:ext cx="1254161" cy="338556"/>
            <a:chOff x="493585" y="600721"/>
            <a:chExt cx="2082165" cy="459202"/>
          </a:xfrm>
        </p:grpSpPr>
        <p:sp>
          <p:nvSpPr>
            <p:cNvPr id="185" name="Rectangle 29"/>
            <p:cNvSpPr/>
            <p:nvPr/>
          </p:nvSpPr>
          <p:spPr>
            <a:xfrm>
              <a:off x="581443" y="600721"/>
              <a:ext cx="1892701" cy="443007"/>
            </a:xfrm>
            <a:prstGeom prst="rect">
              <a:avLst/>
            </a:prstGeom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87" name="TextBox 167"/>
            <p:cNvSpPr txBox="1"/>
            <p:nvPr/>
          </p:nvSpPr>
          <p:spPr>
            <a:xfrm>
              <a:off x="493585" y="642468"/>
              <a:ext cx="2082165" cy="417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Laser + SHG</a:t>
              </a:r>
            </a:p>
          </p:txBody>
        </p:sp>
      </p:grpSp>
      <p:cxnSp>
        <p:nvCxnSpPr>
          <p:cNvPr id="135" name="直線矢印コネクタ 71"/>
          <p:cNvCxnSpPr/>
          <p:nvPr/>
        </p:nvCxnSpPr>
        <p:spPr>
          <a:xfrm flipH="1">
            <a:off x="6956696" y="2534993"/>
            <a:ext cx="1367991" cy="0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5" name="Group 124"/>
          <p:cNvGrpSpPr/>
          <p:nvPr/>
        </p:nvGrpSpPr>
        <p:grpSpPr>
          <a:xfrm rot="16203273" flipV="1">
            <a:off x="6866127" y="2424504"/>
            <a:ext cx="215657" cy="215095"/>
            <a:chOff x="7245349" y="4945612"/>
            <a:chExt cx="235804" cy="235190"/>
          </a:xfrm>
        </p:grpSpPr>
        <p:sp>
          <p:nvSpPr>
            <p:cNvPr id="160" name="Rectangle 23"/>
            <p:cNvSpPr>
              <a:spLocks noChangeArrowheads="1"/>
            </p:cNvSpPr>
            <p:nvPr/>
          </p:nvSpPr>
          <p:spPr bwMode="auto">
            <a:xfrm rot="21539488">
              <a:off x="7245349" y="4945612"/>
              <a:ext cx="235804" cy="235185"/>
            </a:xfrm>
            <a:prstGeom prst="rect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DDDDDD">
                    <a:gamma/>
                    <a:shade val="76078"/>
                    <a:invGamma/>
                  </a:srgbClr>
                </a:gs>
              </a:gsLst>
              <a:lin ang="54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latin typeface="Arial"/>
                <a:cs typeface="Arial"/>
              </a:endParaRPr>
            </a:p>
          </p:txBody>
        </p:sp>
        <p:sp>
          <p:nvSpPr>
            <p:cNvPr id="161" name="Line 24"/>
            <p:cNvSpPr>
              <a:spLocks noChangeShapeType="1"/>
            </p:cNvSpPr>
            <p:nvPr/>
          </p:nvSpPr>
          <p:spPr bwMode="auto">
            <a:xfrm rot="21539488">
              <a:off x="7245349" y="4945617"/>
              <a:ext cx="235185" cy="235185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latin typeface="Arial"/>
                <a:cs typeface="Arial"/>
              </a:endParaRPr>
            </a:p>
          </p:txBody>
        </p:sp>
      </p:grpSp>
      <p:cxnSp>
        <p:nvCxnSpPr>
          <p:cNvPr id="126" name="直線矢印コネクタ 71"/>
          <p:cNvCxnSpPr/>
          <p:nvPr/>
        </p:nvCxnSpPr>
        <p:spPr>
          <a:xfrm rot="16203273" flipH="1">
            <a:off x="6519182" y="3097476"/>
            <a:ext cx="899997" cy="0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直線矢印コネクタ 71"/>
          <p:cNvCxnSpPr/>
          <p:nvPr/>
        </p:nvCxnSpPr>
        <p:spPr>
          <a:xfrm rot="10803273">
            <a:off x="5958656" y="2527784"/>
            <a:ext cx="899997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non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直線矢印コネクタ 71"/>
          <p:cNvCxnSpPr/>
          <p:nvPr/>
        </p:nvCxnSpPr>
        <p:spPr>
          <a:xfrm rot="13503273" flipH="1">
            <a:off x="5741198" y="3027937"/>
            <a:ext cx="1439997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6" name="Rectangle 24"/>
          <p:cNvSpPr/>
          <p:nvPr/>
        </p:nvSpPr>
        <p:spPr>
          <a:xfrm>
            <a:off x="8318889" y="2445002"/>
            <a:ext cx="215999" cy="179997"/>
          </a:xfrm>
          <a:prstGeom prst="rect">
            <a:avLst/>
          </a:prstGeom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cxnSp>
        <p:nvCxnSpPr>
          <p:cNvPr id="271" name="Curved Connector 270"/>
          <p:cNvCxnSpPr>
            <a:stCxn id="196" idx="3"/>
            <a:endCxn id="274" idx="3"/>
          </p:cNvCxnSpPr>
          <p:nvPr/>
        </p:nvCxnSpPr>
        <p:spPr>
          <a:xfrm flipH="1">
            <a:off x="8530406" y="2534997"/>
            <a:ext cx="4479" cy="1973309"/>
          </a:xfrm>
          <a:prstGeom prst="curvedConnector3">
            <a:avLst>
              <a:gd name="adj1" fmla="val -5103818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4" name="AutoShape 37"/>
          <p:cNvSpPr>
            <a:spLocks noChangeAspect="1" noChangeArrowheads="1"/>
          </p:cNvSpPr>
          <p:nvPr/>
        </p:nvSpPr>
        <p:spPr bwMode="auto">
          <a:xfrm rot="5400000" flipV="1">
            <a:off x="1833392" y="1932070"/>
            <a:ext cx="220564" cy="178685"/>
          </a:xfrm>
          <a:prstGeom prst="flowChartDelay">
            <a:avLst/>
          </a:prstGeom>
          <a:solidFill>
            <a:schemeClr val="bg1"/>
          </a:solidFill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/>
              <a:cs typeface="Arial"/>
            </a:endParaRPr>
          </a:p>
        </p:txBody>
      </p:sp>
      <p:cxnSp>
        <p:nvCxnSpPr>
          <p:cNvPr id="325" name="Straight Arrow Connector 17"/>
          <p:cNvCxnSpPr/>
          <p:nvPr/>
        </p:nvCxnSpPr>
        <p:spPr>
          <a:xfrm rot="10800000" flipH="1">
            <a:off x="1689741" y="1537918"/>
            <a:ext cx="1259993" cy="0"/>
          </a:xfrm>
          <a:prstGeom prst="straightConnector1">
            <a:avLst/>
          </a:prstGeom>
          <a:ln>
            <a:solidFill>
              <a:srgbClr val="2BFF5A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47"/>
          <p:cNvCxnSpPr/>
          <p:nvPr/>
        </p:nvCxnSpPr>
        <p:spPr>
          <a:xfrm>
            <a:off x="3692476" y="1564735"/>
            <a:ext cx="539999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74"/>
          <p:cNvCxnSpPr/>
          <p:nvPr/>
        </p:nvCxnSpPr>
        <p:spPr>
          <a:xfrm>
            <a:off x="3687285" y="1531029"/>
            <a:ext cx="143999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図形グループ 5"/>
          <p:cNvGrpSpPr/>
          <p:nvPr/>
        </p:nvGrpSpPr>
        <p:grpSpPr>
          <a:xfrm rot="16200000">
            <a:off x="3165396" y="1160371"/>
            <a:ext cx="287999" cy="751773"/>
            <a:chOff x="1524000" y="598488"/>
            <a:chExt cx="721752" cy="1290864"/>
          </a:xfrm>
        </p:grpSpPr>
        <p:grpSp>
          <p:nvGrpSpPr>
            <p:cNvPr id="165" name="Group 11"/>
            <p:cNvGrpSpPr>
              <a:grpSpLocks noChangeAspect="1"/>
            </p:cNvGrpSpPr>
            <p:nvPr/>
          </p:nvGrpSpPr>
          <p:grpSpPr bwMode="auto">
            <a:xfrm rot="5400000">
              <a:off x="1541463" y="581025"/>
              <a:ext cx="684212" cy="719138"/>
              <a:chOff x="1632" y="2197"/>
              <a:chExt cx="836" cy="550"/>
            </a:xfrm>
          </p:grpSpPr>
          <p:sp>
            <p:nvSpPr>
              <p:cNvPr id="166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1634" y="2197"/>
                <a:ext cx="834" cy="549"/>
              </a:xfrm>
              <a:prstGeom prst="rect">
                <a:avLst/>
              </a:prstGeom>
              <a:solidFill>
                <a:schemeClr val="bg1">
                  <a:alpha val="67058"/>
                </a:schemeClr>
              </a:solidFill>
              <a:ln w="12700" cmpd="sng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2000"/>
              </a:p>
            </p:txBody>
          </p:sp>
          <p:sp>
            <p:nvSpPr>
              <p:cNvPr id="167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1715" y="2199"/>
                <a:ext cx="660" cy="546"/>
              </a:xfrm>
              <a:prstGeom prst="rect">
                <a:avLst/>
              </a:prstGeom>
              <a:solidFill>
                <a:srgbClr val="CCFFFF"/>
              </a:solidFill>
              <a:ln w="12700" cmpd="sng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2000"/>
              </a:p>
            </p:txBody>
          </p:sp>
          <p:grpSp>
            <p:nvGrpSpPr>
              <p:cNvPr id="168" name="Group 14"/>
              <p:cNvGrpSpPr>
                <a:grpSpLocks noChangeAspect="1"/>
              </p:cNvGrpSpPr>
              <p:nvPr/>
            </p:nvGrpSpPr>
            <p:grpSpPr bwMode="auto">
              <a:xfrm>
                <a:off x="1632" y="2197"/>
                <a:ext cx="835" cy="550"/>
                <a:chOff x="1663" y="1851"/>
                <a:chExt cx="835" cy="474"/>
              </a:xfrm>
            </p:grpSpPr>
            <p:sp>
              <p:nvSpPr>
                <p:cNvPr id="170" name="Rectangle 15"/>
                <p:cNvSpPr>
                  <a:spLocks noChangeAspect="1" noChangeArrowheads="1"/>
                </p:cNvSpPr>
                <p:nvPr/>
              </p:nvSpPr>
              <p:spPr bwMode="auto">
                <a:xfrm>
                  <a:off x="1851" y="1851"/>
                  <a:ext cx="93" cy="473"/>
                </a:xfrm>
                <a:prstGeom prst="rect">
                  <a:avLst/>
                </a:pr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 sz="2000"/>
                </a:p>
              </p:txBody>
            </p:sp>
            <p:sp>
              <p:nvSpPr>
                <p:cNvPr id="171" name="Rectangle 16"/>
                <p:cNvSpPr>
                  <a:spLocks noChangeAspect="1" noChangeArrowheads="1"/>
                </p:cNvSpPr>
                <p:nvPr/>
              </p:nvSpPr>
              <p:spPr bwMode="auto">
                <a:xfrm>
                  <a:off x="2036" y="1851"/>
                  <a:ext cx="92" cy="473"/>
                </a:xfrm>
                <a:prstGeom prst="rect">
                  <a:avLst/>
                </a:pr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 sz="2000"/>
                </a:p>
              </p:txBody>
            </p:sp>
            <p:sp>
              <p:nvSpPr>
                <p:cNvPr id="172" name="Rectangle 17"/>
                <p:cNvSpPr>
                  <a:spLocks noChangeAspect="1" noChangeArrowheads="1"/>
                </p:cNvSpPr>
                <p:nvPr/>
              </p:nvSpPr>
              <p:spPr bwMode="auto">
                <a:xfrm>
                  <a:off x="2222" y="1851"/>
                  <a:ext cx="93" cy="473"/>
                </a:xfrm>
                <a:prstGeom prst="rect">
                  <a:avLst/>
                </a:pr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 sz="2000"/>
                </a:p>
              </p:txBody>
            </p:sp>
            <p:sp>
              <p:nvSpPr>
                <p:cNvPr id="173" name="Rectangle 18"/>
                <p:cNvSpPr>
                  <a:spLocks noChangeAspect="1" noChangeArrowheads="1"/>
                </p:cNvSpPr>
                <p:nvPr/>
              </p:nvSpPr>
              <p:spPr bwMode="auto">
                <a:xfrm>
                  <a:off x="2405" y="1851"/>
                  <a:ext cx="93" cy="473"/>
                </a:xfrm>
                <a:prstGeom prst="rect">
                  <a:avLst/>
                </a:pr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 sz="2000"/>
                </a:p>
              </p:txBody>
            </p:sp>
            <p:sp>
              <p:nvSpPr>
                <p:cNvPr id="174" name="Rectangl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1663" y="1852"/>
                  <a:ext cx="93" cy="473"/>
                </a:xfrm>
                <a:prstGeom prst="rect">
                  <a:avLst/>
                </a:pr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 sz="2000"/>
                </a:p>
              </p:txBody>
            </p:sp>
          </p:grpSp>
          <p:sp>
            <p:nvSpPr>
              <p:cNvPr id="169" name="Line 20"/>
              <p:cNvSpPr>
                <a:spLocks noChangeAspect="1" noChangeShapeType="1"/>
              </p:cNvSpPr>
              <p:nvPr/>
            </p:nvSpPr>
            <p:spPr bwMode="auto">
              <a:xfrm>
                <a:off x="2468" y="2318"/>
                <a:ext cx="0" cy="321"/>
              </a:xfrm>
              <a:prstGeom prst="line">
                <a:avLst/>
              </a:pr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ja-JP" altLang="en-US" sz="2000"/>
              </a:p>
            </p:txBody>
          </p:sp>
        </p:grpSp>
        <p:grpSp>
          <p:nvGrpSpPr>
            <p:cNvPr id="175" name="Group 11"/>
            <p:cNvGrpSpPr>
              <a:grpSpLocks noChangeAspect="1"/>
            </p:cNvGrpSpPr>
            <p:nvPr/>
          </p:nvGrpSpPr>
          <p:grpSpPr bwMode="auto">
            <a:xfrm rot="5400000">
              <a:off x="1544077" y="1187677"/>
              <a:ext cx="684212" cy="719138"/>
              <a:chOff x="1632" y="2197"/>
              <a:chExt cx="836" cy="550"/>
            </a:xfrm>
          </p:grpSpPr>
          <p:sp>
            <p:nvSpPr>
              <p:cNvPr id="176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1634" y="2197"/>
                <a:ext cx="834" cy="549"/>
              </a:xfrm>
              <a:prstGeom prst="rect">
                <a:avLst/>
              </a:prstGeom>
              <a:solidFill>
                <a:schemeClr val="bg1">
                  <a:alpha val="67058"/>
                </a:schemeClr>
              </a:solidFill>
              <a:ln w="12700" cmpd="sng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2000"/>
              </a:p>
            </p:txBody>
          </p:sp>
          <p:sp>
            <p:nvSpPr>
              <p:cNvPr id="177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1715" y="2199"/>
                <a:ext cx="660" cy="546"/>
              </a:xfrm>
              <a:prstGeom prst="rect">
                <a:avLst/>
              </a:prstGeom>
              <a:solidFill>
                <a:srgbClr val="CCFFFF"/>
              </a:solidFill>
              <a:ln w="12700" cmpd="sng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2000"/>
              </a:p>
            </p:txBody>
          </p:sp>
          <p:grpSp>
            <p:nvGrpSpPr>
              <p:cNvPr id="178" name="Group 14"/>
              <p:cNvGrpSpPr>
                <a:grpSpLocks noChangeAspect="1"/>
              </p:cNvGrpSpPr>
              <p:nvPr/>
            </p:nvGrpSpPr>
            <p:grpSpPr bwMode="auto">
              <a:xfrm>
                <a:off x="1632" y="2197"/>
                <a:ext cx="835" cy="550"/>
                <a:chOff x="1663" y="1851"/>
                <a:chExt cx="835" cy="474"/>
              </a:xfrm>
            </p:grpSpPr>
            <p:sp>
              <p:nvSpPr>
                <p:cNvPr id="180" name="Rectangle 15"/>
                <p:cNvSpPr>
                  <a:spLocks noChangeAspect="1" noChangeArrowheads="1"/>
                </p:cNvSpPr>
                <p:nvPr/>
              </p:nvSpPr>
              <p:spPr bwMode="auto">
                <a:xfrm>
                  <a:off x="1851" y="1851"/>
                  <a:ext cx="93" cy="473"/>
                </a:xfrm>
                <a:prstGeom prst="rect">
                  <a:avLst/>
                </a:pr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 sz="2000"/>
                </a:p>
              </p:txBody>
            </p:sp>
            <p:sp>
              <p:nvSpPr>
                <p:cNvPr id="181" name="Rectangle 16"/>
                <p:cNvSpPr>
                  <a:spLocks noChangeAspect="1" noChangeArrowheads="1"/>
                </p:cNvSpPr>
                <p:nvPr/>
              </p:nvSpPr>
              <p:spPr bwMode="auto">
                <a:xfrm>
                  <a:off x="2036" y="1851"/>
                  <a:ext cx="92" cy="473"/>
                </a:xfrm>
                <a:prstGeom prst="rect">
                  <a:avLst/>
                </a:pr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 sz="2000"/>
                </a:p>
              </p:txBody>
            </p:sp>
            <p:sp>
              <p:nvSpPr>
                <p:cNvPr id="182" name="Rectangle 17"/>
                <p:cNvSpPr>
                  <a:spLocks noChangeAspect="1" noChangeArrowheads="1"/>
                </p:cNvSpPr>
                <p:nvPr/>
              </p:nvSpPr>
              <p:spPr bwMode="auto">
                <a:xfrm>
                  <a:off x="2222" y="1851"/>
                  <a:ext cx="93" cy="473"/>
                </a:xfrm>
                <a:prstGeom prst="rect">
                  <a:avLst/>
                </a:pr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 sz="2000"/>
                </a:p>
              </p:txBody>
            </p:sp>
            <p:sp>
              <p:nvSpPr>
                <p:cNvPr id="183" name="Rectangle 18"/>
                <p:cNvSpPr>
                  <a:spLocks noChangeAspect="1" noChangeArrowheads="1"/>
                </p:cNvSpPr>
                <p:nvPr/>
              </p:nvSpPr>
              <p:spPr bwMode="auto">
                <a:xfrm>
                  <a:off x="2405" y="1851"/>
                  <a:ext cx="93" cy="473"/>
                </a:xfrm>
                <a:prstGeom prst="rect">
                  <a:avLst/>
                </a:pr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 sz="2000"/>
                </a:p>
              </p:txBody>
            </p:sp>
            <p:sp>
              <p:nvSpPr>
                <p:cNvPr id="184" name="Rectangl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1663" y="1852"/>
                  <a:ext cx="93" cy="473"/>
                </a:xfrm>
                <a:prstGeom prst="rect">
                  <a:avLst/>
                </a:pr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 sz="2000"/>
                </a:p>
              </p:txBody>
            </p:sp>
          </p:grpSp>
          <p:sp>
            <p:nvSpPr>
              <p:cNvPr id="179" name="Line 20"/>
              <p:cNvSpPr>
                <a:spLocks noChangeAspect="1" noChangeShapeType="1"/>
              </p:cNvSpPr>
              <p:nvPr/>
            </p:nvSpPr>
            <p:spPr bwMode="auto">
              <a:xfrm>
                <a:off x="2468" y="2318"/>
                <a:ext cx="0" cy="321"/>
              </a:xfrm>
              <a:prstGeom prst="line">
                <a:avLst/>
              </a:pr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ja-JP" altLang="en-US" sz="2000"/>
              </a:p>
            </p:txBody>
          </p:sp>
        </p:grpSp>
      </p:grpSp>
      <p:sp>
        <p:nvSpPr>
          <p:cNvPr id="188" name="Rectangle 79"/>
          <p:cNvSpPr/>
          <p:nvPr/>
        </p:nvSpPr>
        <p:spPr>
          <a:xfrm rot="18900000">
            <a:off x="4243158" y="1367213"/>
            <a:ext cx="36000" cy="359996"/>
          </a:xfrm>
          <a:prstGeom prst="rect">
            <a:avLst/>
          </a:prstGeom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cxnSp>
        <p:nvCxnSpPr>
          <p:cNvPr id="106" name="Straight Arrow Connector 47"/>
          <p:cNvCxnSpPr/>
          <p:nvPr/>
        </p:nvCxnSpPr>
        <p:spPr>
          <a:xfrm rot="5400000">
            <a:off x="3961546" y="1828385"/>
            <a:ext cx="539996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Rectangle 24"/>
          <p:cNvSpPr/>
          <p:nvPr/>
        </p:nvSpPr>
        <p:spPr>
          <a:xfrm>
            <a:off x="5099862" y="1436571"/>
            <a:ext cx="215999" cy="179997"/>
          </a:xfrm>
          <a:prstGeom prst="rect">
            <a:avLst/>
          </a:prstGeom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cxnSp>
        <p:nvCxnSpPr>
          <p:cNvPr id="18" name="Curved Connector 17"/>
          <p:cNvCxnSpPr>
            <a:stCxn id="108" idx="3"/>
          </p:cNvCxnSpPr>
          <p:nvPr/>
        </p:nvCxnSpPr>
        <p:spPr>
          <a:xfrm flipV="1">
            <a:off x="5315862" y="1523099"/>
            <a:ext cx="1475999" cy="3471"/>
          </a:xfrm>
          <a:prstGeom prst="curvedConnector3">
            <a:avLst>
              <a:gd name="adj1" fmla="val 50000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8" name="Rectangle 24"/>
          <p:cNvSpPr/>
          <p:nvPr/>
        </p:nvSpPr>
        <p:spPr>
          <a:xfrm rot="10800000">
            <a:off x="3293453" y="1965828"/>
            <a:ext cx="215999" cy="179997"/>
          </a:xfrm>
          <a:prstGeom prst="rect">
            <a:avLst/>
          </a:prstGeom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189" name="Oval 188"/>
          <p:cNvSpPr/>
          <p:nvPr/>
        </p:nvSpPr>
        <p:spPr>
          <a:xfrm>
            <a:off x="5431580" y="1547180"/>
            <a:ext cx="329448" cy="343941"/>
          </a:xfrm>
          <a:prstGeom prst="ellipse">
            <a:avLst/>
          </a:prstGeom>
          <a:noFill/>
          <a:ln w="28575" cmpd="sng">
            <a:solidFill>
              <a:srgbClr val="558E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90" name="Oval 189"/>
          <p:cNvSpPr/>
          <p:nvPr/>
        </p:nvSpPr>
        <p:spPr>
          <a:xfrm>
            <a:off x="5484246" y="1547180"/>
            <a:ext cx="329448" cy="343941"/>
          </a:xfrm>
          <a:prstGeom prst="ellipse">
            <a:avLst/>
          </a:prstGeom>
          <a:noFill/>
          <a:ln w="28575" cmpd="sng">
            <a:solidFill>
              <a:srgbClr val="558E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94" name="Oval 193"/>
          <p:cNvSpPr/>
          <p:nvPr/>
        </p:nvSpPr>
        <p:spPr>
          <a:xfrm>
            <a:off x="5536912" y="1547180"/>
            <a:ext cx="329448" cy="343941"/>
          </a:xfrm>
          <a:prstGeom prst="ellipse">
            <a:avLst/>
          </a:prstGeom>
          <a:noFill/>
          <a:ln w="28575" cmpd="sng">
            <a:solidFill>
              <a:srgbClr val="558E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95" name="Oval 194"/>
          <p:cNvSpPr/>
          <p:nvPr/>
        </p:nvSpPr>
        <p:spPr>
          <a:xfrm>
            <a:off x="5589579" y="1547180"/>
            <a:ext cx="329448" cy="343941"/>
          </a:xfrm>
          <a:prstGeom prst="ellipse">
            <a:avLst/>
          </a:prstGeom>
          <a:noFill/>
          <a:ln w="28575" cmpd="sng">
            <a:solidFill>
              <a:srgbClr val="558E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97" name="TextBox 196"/>
          <p:cNvSpPr txBox="1"/>
          <p:nvPr/>
        </p:nvSpPr>
        <p:spPr>
          <a:xfrm>
            <a:off x="5334974" y="1904334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Fiber delay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02" name="TextBox 201"/>
          <p:cNvSpPr txBox="1"/>
          <p:nvPr/>
        </p:nvSpPr>
        <p:spPr>
          <a:xfrm>
            <a:off x="2848861" y="1094563"/>
            <a:ext cx="917486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PPKTP</a:t>
            </a:r>
          </a:p>
        </p:txBody>
      </p:sp>
      <p:cxnSp>
        <p:nvCxnSpPr>
          <p:cNvPr id="211" name="Straight Arrow Connector 17"/>
          <p:cNvCxnSpPr/>
          <p:nvPr/>
        </p:nvCxnSpPr>
        <p:spPr>
          <a:xfrm rot="10800000" flipH="1">
            <a:off x="524823" y="3187140"/>
            <a:ext cx="360000" cy="0"/>
          </a:xfrm>
          <a:prstGeom prst="straightConnector1">
            <a:avLst/>
          </a:prstGeom>
          <a:ln>
            <a:solidFill>
              <a:srgbClr val="2BFF5A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2" name="TextBox 211"/>
          <p:cNvSpPr txBox="1"/>
          <p:nvPr/>
        </p:nvSpPr>
        <p:spPr>
          <a:xfrm>
            <a:off x="912434" y="3067091"/>
            <a:ext cx="703657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5</a:t>
            </a:r>
            <a:r>
              <a:rPr lang="en-US" altLang="ja-JP" sz="1200" dirty="0" smtClean="0">
                <a:latin typeface="Arial"/>
                <a:cs typeface="Arial"/>
              </a:rPr>
              <a:t>21</a:t>
            </a:r>
            <a:r>
              <a:rPr lang="en-US" sz="1200" dirty="0" smtClean="0">
                <a:latin typeface="Arial"/>
                <a:cs typeface="Arial"/>
              </a:rPr>
              <a:t> nm</a:t>
            </a:r>
          </a:p>
        </p:txBody>
      </p:sp>
      <p:sp>
        <p:nvSpPr>
          <p:cNvPr id="257" name="TextBox 256"/>
          <p:cNvSpPr txBox="1"/>
          <p:nvPr/>
        </p:nvSpPr>
        <p:spPr>
          <a:xfrm>
            <a:off x="912434" y="3301986"/>
            <a:ext cx="703657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777 nm</a:t>
            </a:r>
          </a:p>
        </p:txBody>
      </p:sp>
      <p:sp>
        <p:nvSpPr>
          <p:cNvPr id="262" name="TextBox 261"/>
          <p:cNvSpPr txBox="1"/>
          <p:nvPr/>
        </p:nvSpPr>
        <p:spPr>
          <a:xfrm>
            <a:off x="912431" y="3536883"/>
            <a:ext cx="96281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1590 nm</a:t>
            </a:r>
          </a:p>
        </p:txBody>
      </p:sp>
      <p:cxnSp>
        <p:nvCxnSpPr>
          <p:cNvPr id="263" name="Straight Arrow Connector 17"/>
          <p:cNvCxnSpPr/>
          <p:nvPr/>
        </p:nvCxnSpPr>
        <p:spPr>
          <a:xfrm rot="10800000" flipH="1">
            <a:off x="1711134" y="3187140"/>
            <a:ext cx="360000" cy="0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Arrow Connector 17"/>
          <p:cNvCxnSpPr/>
          <p:nvPr/>
        </p:nvCxnSpPr>
        <p:spPr>
          <a:xfrm rot="10800000" flipH="1">
            <a:off x="524823" y="3431284"/>
            <a:ext cx="360000" cy="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Arrow Connector 17"/>
          <p:cNvCxnSpPr/>
          <p:nvPr/>
        </p:nvCxnSpPr>
        <p:spPr>
          <a:xfrm rot="10800000" flipH="1">
            <a:off x="524822" y="3667687"/>
            <a:ext cx="3600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Arrow Connector 17"/>
          <p:cNvCxnSpPr/>
          <p:nvPr/>
        </p:nvCxnSpPr>
        <p:spPr>
          <a:xfrm rot="10800000" flipH="1">
            <a:off x="1710090" y="3431284"/>
            <a:ext cx="360000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3" name="TextBox 272"/>
          <p:cNvSpPr txBox="1"/>
          <p:nvPr/>
        </p:nvSpPr>
        <p:spPr>
          <a:xfrm>
            <a:off x="2090606" y="3056343"/>
            <a:ext cx="703657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SMF</a:t>
            </a:r>
          </a:p>
        </p:txBody>
      </p:sp>
      <p:sp>
        <p:nvSpPr>
          <p:cNvPr id="277" name="TextBox 276"/>
          <p:cNvSpPr txBox="1"/>
          <p:nvPr/>
        </p:nvSpPr>
        <p:spPr>
          <a:xfrm>
            <a:off x="2090603" y="3301534"/>
            <a:ext cx="106454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Coaxial Cable</a:t>
            </a:r>
          </a:p>
        </p:txBody>
      </p:sp>
      <p:cxnSp>
        <p:nvCxnSpPr>
          <p:cNvPr id="281" name="Straight Connector 280"/>
          <p:cNvCxnSpPr/>
          <p:nvPr/>
        </p:nvCxnSpPr>
        <p:spPr>
          <a:xfrm rot="2700000">
            <a:off x="1855859" y="1529099"/>
            <a:ext cx="215997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Arrow Connector 17"/>
          <p:cNvCxnSpPr/>
          <p:nvPr/>
        </p:nvCxnSpPr>
        <p:spPr>
          <a:xfrm rot="16200000" flipH="1">
            <a:off x="1758451" y="1731424"/>
            <a:ext cx="359997" cy="0"/>
          </a:xfrm>
          <a:prstGeom prst="straightConnector1">
            <a:avLst/>
          </a:prstGeom>
          <a:ln>
            <a:solidFill>
              <a:srgbClr val="2BFF5A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/>
          <p:cNvCxnSpPr>
            <a:stCxn id="320" idx="3"/>
          </p:cNvCxnSpPr>
          <p:nvPr/>
        </p:nvCxnSpPr>
        <p:spPr>
          <a:xfrm rot="10800000" flipH="1" flipV="1">
            <a:off x="3563332" y="2890350"/>
            <a:ext cx="1572944" cy="957807"/>
          </a:xfrm>
          <a:prstGeom prst="bentConnector3">
            <a:avLst>
              <a:gd name="adj1" fmla="val -14533"/>
            </a:avLst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4" name="Elbow Connector 113"/>
          <p:cNvCxnSpPr/>
          <p:nvPr/>
        </p:nvCxnSpPr>
        <p:spPr>
          <a:xfrm>
            <a:off x="4121151" y="3485266"/>
            <a:ext cx="1043998" cy="284640"/>
          </a:xfrm>
          <a:prstGeom prst="bentConnector3">
            <a:avLst>
              <a:gd name="adj1" fmla="val -1254"/>
            </a:avLst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0" name="AutoShape 37"/>
          <p:cNvSpPr>
            <a:spLocks noChangeAspect="1" noChangeArrowheads="1"/>
          </p:cNvSpPr>
          <p:nvPr/>
        </p:nvSpPr>
        <p:spPr bwMode="auto">
          <a:xfrm rot="10800000" flipV="1">
            <a:off x="3563331" y="2782351"/>
            <a:ext cx="220564" cy="215999"/>
          </a:xfrm>
          <a:prstGeom prst="flowChartDelay">
            <a:avLst/>
          </a:prstGeom>
          <a:gradFill rotWithShape="1">
            <a:gsLst>
              <a:gs pos="0">
                <a:srgbClr val="5F5F5F"/>
              </a:gs>
              <a:gs pos="100000">
                <a:srgbClr val="5F5F5F">
                  <a:gamma/>
                  <a:shade val="60000"/>
                  <a:invGamma/>
                </a:srgbClr>
              </a:gs>
            </a:gsLst>
            <a:lin ang="5400000" scaled="1"/>
          </a:gradFill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/>
              <a:cs typeface="Arial"/>
            </a:endParaRPr>
          </a:p>
        </p:txBody>
      </p:sp>
      <p:grpSp>
        <p:nvGrpSpPr>
          <p:cNvPr id="120" name="Group 119"/>
          <p:cNvGrpSpPr/>
          <p:nvPr/>
        </p:nvGrpSpPr>
        <p:grpSpPr>
          <a:xfrm rot="16200000" flipV="1">
            <a:off x="7841274" y="2434593"/>
            <a:ext cx="215657" cy="215095"/>
            <a:chOff x="7245349" y="4945612"/>
            <a:chExt cx="235804" cy="235190"/>
          </a:xfrm>
        </p:grpSpPr>
        <p:sp>
          <p:nvSpPr>
            <p:cNvPr id="121" name="Rectangle 23"/>
            <p:cNvSpPr>
              <a:spLocks noChangeArrowheads="1"/>
            </p:cNvSpPr>
            <p:nvPr/>
          </p:nvSpPr>
          <p:spPr bwMode="auto">
            <a:xfrm rot="21539488">
              <a:off x="7245349" y="4945612"/>
              <a:ext cx="235804" cy="235185"/>
            </a:xfrm>
            <a:prstGeom prst="rect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DDDDDD">
                    <a:gamma/>
                    <a:shade val="76078"/>
                    <a:invGamma/>
                  </a:srgbClr>
                </a:gs>
              </a:gsLst>
              <a:lin ang="54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latin typeface="Arial"/>
                <a:cs typeface="Arial"/>
              </a:endParaRPr>
            </a:p>
          </p:txBody>
        </p:sp>
        <p:sp>
          <p:nvSpPr>
            <p:cNvPr id="122" name="Line 24"/>
            <p:cNvSpPr>
              <a:spLocks noChangeShapeType="1"/>
            </p:cNvSpPr>
            <p:nvPr/>
          </p:nvSpPr>
          <p:spPr bwMode="auto">
            <a:xfrm rot="21539488">
              <a:off x="7245349" y="4945617"/>
              <a:ext cx="235185" cy="235185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latin typeface="Arial"/>
                <a:cs typeface="Arial"/>
              </a:endParaRPr>
            </a:p>
          </p:txBody>
        </p:sp>
      </p:grpSp>
      <p:sp>
        <p:nvSpPr>
          <p:cNvPr id="129" name="TextBox 128"/>
          <p:cNvSpPr txBox="1"/>
          <p:nvPr/>
        </p:nvSpPr>
        <p:spPr>
          <a:xfrm>
            <a:off x="524826" y="1868823"/>
            <a:ext cx="1415189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Photodiode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791398" y="4522733"/>
            <a:ext cx="703657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PBS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1325926" y="4522733"/>
            <a:ext cx="703657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SPD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291132" y="4522733"/>
            <a:ext cx="703657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FC</a:t>
            </a:r>
          </a:p>
        </p:txBody>
      </p:sp>
      <p:sp>
        <p:nvSpPr>
          <p:cNvPr id="149" name="Rectangle 24"/>
          <p:cNvSpPr/>
          <p:nvPr/>
        </p:nvSpPr>
        <p:spPr>
          <a:xfrm rot="10800000">
            <a:off x="531774" y="4261933"/>
            <a:ext cx="215999" cy="179997"/>
          </a:xfrm>
          <a:prstGeom prst="rect">
            <a:avLst/>
          </a:prstGeom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151" name="AutoShape 37"/>
          <p:cNvSpPr>
            <a:spLocks noChangeAspect="1" noChangeArrowheads="1"/>
          </p:cNvSpPr>
          <p:nvPr/>
        </p:nvSpPr>
        <p:spPr bwMode="auto">
          <a:xfrm flipV="1">
            <a:off x="1577577" y="4262590"/>
            <a:ext cx="220564" cy="178685"/>
          </a:xfrm>
          <a:prstGeom prst="flowChartDelay">
            <a:avLst/>
          </a:prstGeom>
          <a:gradFill rotWithShape="1">
            <a:gsLst>
              <a:gs pos="0">
                <a:srgbClr val="5F5F5F"/>
              </a:gs>
              <a:gs pos="100000">
                <a:srgbClr val="5F5F5F">
                  <a:gamma/>
                  <a:shade val="60000"/>
                  <a:invGamma/>
                </a:srgbClr>
              </a:gs>
            </a:gsLst>
            <a:lin ang="5400000" scaled="1"/>
          </a:gradFill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/>
              <a:cs typeface="Arial"/>
            </a:endParaRPr>
          </a:p>
        </p:txBody>
      </p:sp>
      <p:grpSp>
        <p:nvGrpSpPr>
          <p:cNvPr id="153" name="Group 22"/>
          <p:cNvGrpSpPr/>
          <p:nvPr/>
        </p:nvGrpSpPr>
        <p:grpSpPr>
          <a:xfrm rot="16200000">
            <a:off x="1042388" y="4244421"/>
            <a:ext cx="215657" cy="215094"/>
            <a:chOff x="7245350" y="4489955"/>
            <a:chExt cx="235804" cy="235189"/>
          </a:xfrm>
        </p:grpSpPr>
        <p:sp>
          <p:nvSpPr>
            <p:cNvPr id="162" name="Rectangle 23"/>
            <p:cNvSpPr>
              <a:spLocks noChangeArrowheads="1"/>
            </p:cNvSpPr>
            <p:nvPr/>
          </p:nvSpPr>
          <p:spPr bwMode="auto">
            <a:xfrm>
              <a:off x="7245350" y="4489955"/>
              <a:ext cx="235804" cy="235185"/>
            </a:xfrm>
            <a:prstGeom prst="rect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DDDDDD">
                    <a:gamma/>
                    <a:shade val="76078"/>
                    <a:invGamma/>
                  </a:srgbClr>
                </a:gs>
              </a:gsLst>
              <a:lin ang="54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latin typeface="Arial"/>
                <a:cs typeface="Arial"/>
              </a:endParaRPr>
            </a:p>
          </p:txBody>
        </p:sp>
        <p:sp>
          <p:nvSpPr>
            <p:cNvPr id="163" name="Line 24"/>
            <p:cNvSpPr>
              <a:spLocks noChangeShapeType="1"/>
            </p:cNvSpPr>
            <p:nvPr/>
          </p:nvSpPr>
          <p:spPr bwMode="auto">
            <a:xfrm rot="21539488">
              <a:off x="7245350" y="4489959"/>
              <a:ext cx="235185" cy="235185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latin typeface="Arial"/>
                <a:cs typeface="Arial"/>
              </a:endParaRPr>
            </a:p>
          </p:txBody>
        </p:sp>
      </p:grpSp>
      <p:cxnSp>
        <p:nvCxnSpPr>
          <p:cNvPr id="633" name="Straight Connector 632"/>
          <p:cNvCxnSpPr/>
          <p:nvPr/>
        </p:nvCxnSpPr>
        <p:spPr>
          <a:xfrm>
            <a:off x="3791001" y="2890343"/>
            <a:ext cx="330738" cy="0"/>
          </a:xfrm>
          <a:prstGeom prst="line">
            <a:avLst/>
          </a:prstGeom>
          <a:ln w="28575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4" name="Straight Connector 633"/>
          <p:cNvCxnSpPr/>
          <p:nvPr/>
        </p:nvCxnSpPr>
        <p:spPr>
          <a:xfrm rot="5400000">
            <a:off x="4313405" y="2664186"/>
            <a:ext cx="413423" cy="0"/>
          </a:xfrm>
          <a:prstGeom prst="line">
            <a:avLst/>
          </a:prstGeom>
          <a:ln w="28575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5" name="Straight Connector 634"/>
          <p:cNvCxnSpPr/>
          <p:nvPr/>
        </p:nvCxnSpPr>
        <p:spPr>
          <a:xfrm rot="10800000" flipH="1">
            <a:off x="3505160" y="2484614"/>
            <a:ext cx="1091436" cy="266"/>
          </a:xfrm>
          <a:prstGeom prst="line">
            <a:avLst/>
          </a:prstGeom>
          <a:ln w="28575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6" name="Straight Connector 635"/>
          <p:cNvCxnSpPr/>
          <p:nvPr/>
        </p:nvCxnSpPr>
        <p:spPr>
          <a:xfrm>
            <a:off x="4520113" y="2482799"/>
            <a:ext cx="330738" cy="0"/>
          </a:xfrm>
          <a:prstGeom prst="line">
            <a:avLst/>
          </a:prstGeom>
          <a:ln w="28575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9" name="Straight Connector 638"/>
          <p:cNvCxnSpPr/>
          <p:nvPr/>
        </p:nvCxnSpPr>
        <p:spPr>
          <a:xfrm rot="5400000">
            <a:off x="3708321" y="2898303"/>
            <a:ext cx="826845" cy="0"/>
          </a:xfrm>
          <a:prstGeom prst="line">
            <a:avLst/>
          </a:prstGeom>
          <a:ln w="28575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Rounded Rectangle 106"/>
          <p:cNvSpPr/>
          <p:nvPr/>
        </p:nvSpPr>
        <p:spPr>
          <a:xfrm rot="10800000" flipV="1">
            <a:off x="7204899" y="2407876"/>
            <a:ext cx="444503" cy="266659"/>
          </a:xfrm>
          <a:prstGeom prst="roundRect">
            <a:avLst>
              <a:gd name="adj" fmla="val 16667"/>
            </a:avLst>
          </a:prstGeom>
          <a:ln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>
              <a:latin typeface="Arial"/>
              <a:cs typeface="Arial"/>
            </a:endParaRPr>
          </a:p>
        </p:txBody>
      </p:sp>
      <p:sp>
        <p:nvSpPr>
          <p:cNvPr id="648" name="AutoShape 37"/>
          <p:cNvSpPr>
            <a:spLocks noChangeAspect="1" noChangeArrowheads="1"/>
          </p:cNvSpPr>
          <p:nvPr/>
        </p:nvSpPr>
        <p:spPr bwMode="auto">
          <a:xfrm flipV="1">
            <a:off x="4853142" y="2376622"/>
            <a:ext cx="220564" cy="215999"/>
          </a:xfrm>
          <a:prstGeom prst="flowChartDelay">
            <a:avLst/>
          </a:prstGeom>
          <a:gradFill rotWithShape="1">
            <a:gsLst>
              <a:gs pos="0">
                <a:srgbClr val="5F5F5F"/>
              </a:gs>
              <a:gs pos="100000">
                <a:srgbClr val="5F5F5F">
                  <a:gamma/>
                  <a:shade val="60000"/>
                  <a:invGamma/>
                </a:srgbClr>
              </a:gs>
            </a:gsLst>
            <a:lin ang="5400000" scaled="1"/>
          </a:gradFill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/>
              <a:cs typeface="Arial"/>
            </a:endParaRPr>
          </a:p>
        </p:txBody>
      </p:sp>
      <p:sp>
        <p:nvSpPr>
          <p:cNvPr id="201" name="TextBox 10"/>
          <p:cNvSpPr txBox="1"/>
          <p:nvPr/>
        </p:nvSpPr>
        <p:spPr>
          <a:xfrm flipH="1">
            <a:off x="7055320" y="4260886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/>
          </a:p>
        </p:txBody>
      </p:sp>
      <p:cxnSp>
        <p:nvCxnSpPr>
          <p:cNvPr id="278" name="Straight Arrow Connector 74"/>
          <p:cNvCxnSpPr/>
          <p:nvPr/>
        </p:nvCxnSpPr>
        <p:spPr>
          <a:xfrm flipH="1">
            <a:off x="7963126" y="4504701"/>
            <a:ext cx="35999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4" name="Rectangle 24"/>
          <p:cNvSpPr/>
          <p:nvPr/>
        </p:nvSpPr>
        <p:spPr>
          <a:xfrm rot="10800000" flipH="1">
            <a:off x="8314410" y="4418312"/>
            <a:ext cx="215999" cy="179997"/>
          </a:xfrm>
          <a:prstGeom prst="rect">
            <a:avLst/>
          </a:prstGeom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276" name="Rectangle 24"/>
          <p:cNvSpPr/>
          <p:nvPr/>
        </p:nvSpPr>
        <p:spPr>
          <a:xfrm rot="10800000" flipH="1">
            <a:off x="7341617" y="4414711"/>
            <a:ext cx="215999" cy="179997"/>
          </a:xfrm>
          <a:prstGeom prst="rect">
            <a:avLst/>
          </a:prstGeom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275" name="Rectangle 24"/>
          <p:cNvSpPr/>
          <p:nvPr/>
        </p:nvSpPr>
        <p:spPr>
          <a:xfrm rot="5400000" flipH="1">
            <a:off x="7837507" y="3896949"/>
            <a:ext cx="215999" cy="179997"/>
          </a:xfrm>
          <a:prstGeom prst="rect">
            <a:avLst/>
          </a:prstGeom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279" name="Rectangle 24"/>
          <p:cNvSpPr/>
          <p:nvPr/>
        </p:nvSpPr>
        <p:spPr>
          <a:xfrm rot="5400000" flipH="1">
            <a:off x="7844446" y="4877837"/>
            <a:ext cx="215999" cy="179997"/>
          </a:xfrm>
          <a:prstGeom prst="rect">
            <a:avLst/>
          </a:prstGeom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cxnSp>
        <p:nvCxnSpPr>
          <p:cNvPr id="280" name="Straight Arrow Connector 74"/>
          <p:cNvCxnSpPr/>
          <p:nvPr/>
        </p:nvCxnSpPr>
        <p:spPr>
          <a:xfrm rot="5400000" flipH="1" flipV="1">
            <a:off x="7765504" y="4282854"/>
            <a:ext cx="35999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Arrow Connector 74"/>
          <p:cNvCxnSpPr/>
          <p:nvPr/>
        </p:nvCxnSpPr>
        <p:spPr>
          <a:xfrm flipH="1">
            <a:off x="8277079" y="4709300"/>
            <a:ext cx="287996" cy="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2" name="正方形/長方形 97"/>
          <p:cNvSpPr/>
          <p:nvPr/>
        </p:nvSpPr>
        <p:spPr>
          <a:xfrm rot="18900000">
            <a:off x="7938214" y="4361388"/>
            <a:ext cx="36000" cy="287997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cxnSp>
        <p:nvCxnSpPr>
          <p:cNvPr id="643" name="Straight Arrow Connector 74"/>
          <p:cNvCxnSpPr/>
          <p:nvPr/>
        </p:nvCxnSpPr>
        <p:spPr>
          <a:xfrm flipH="1">
            <a:off x="7551118" y="4504732"/>
            <a:ext cx="35999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4" name="Straight Arrow Connector 74"/>
          <p:cNvCxnSpPr/>
          <p:nvPr/>
        </p:nvCxnSpPr>
        <p:spPr>
          <a:xfrm rot="5400000" flipH="1" flipV="1">
            <a:off x="7774411" y="4688301"/>
            <a:ext cx="35999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5" name="Curved Connector 644"/>
          <p:cNvCxnSpPr>
            <a:stCxn id="51" idx="3"/>
            <a:endCxn id="279" idx="1"/>
          </p:cNvCxnSpPr>
          <p:nvPr/>
        </p:nvCxnSpPr>
        <p:spPr>
          <a:xfrm flipV="1">
            <a:off x="7699534" y="5075839"/>
            <a:ext cx="252911" cy="77331"/>
          </a:xfrm>
          <a:prstGeom prst="curvedConnector2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ounded Rectangle 50"/>
          <p:cNvSpPr/>
          <p:nvPr/>
        </p:nvSpPr>
        <p:spPr>
          <a:xfrm>
            <a:off x="6903617" y="4972863"/>
            <a:ext cx="795915" cy="36059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HSPS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2337259" y="1392573"/>
            <a:ext cx="68852" cy="28799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2" name="Straight Arrow Connector 47"/>
          <p:cNvCxnSpPr/>
          <p:nvPr/>
        </p:nvCxnSpPr>
        <p:spPr>
          <a:xfrm flipH="1">
            <a:off x="3505402" y="2064958"/>
            <a:ext cx="719996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6" name="Oval 185"/>
          <p:cNvSpPr/>
          <p:nvPr/>
        </p:nvSpPr>
        <p:spPr>
          <a:xfrm>
            <a:off x="3856846" y="1911586"/>
            <a:ext cx="68852" cy="28799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24"/>
          <p:cNvSpPr/>
          <p:nvPr/>
        </p:nvSpPr>
        <p:spPr>
          <a:xfrm rot="10800000">
            <a:off x="3293454" y="2396024"/>
            <a:ext cx="215999" cy="179997"/>
          </a:xfrm>
          <a:prstGeom prst="rect">
            <a:avLst/>
          </a:prstGeom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200" name="Oval 199"/>
          <p:cNvSpPr/>
          <p:nvPr/>
        </p:nvSpPr>
        <p:spPr>
          <a:xfrm>
            <a:off x="4576117" y="1381482"/>
            <a:ext cx="68852" cy="28799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3" name="Curved Connector 202"/>
          <p:cNvCxnSpPr>
            <a:stCxn id="193" idx="3"/>
            <a:endCxn id="318" idx="3"/>
          </p:cNvCxnSpPr>
          <p:nvPr/>
        </p:nvCxnSpPr>
        <p:spPr>
          <a:xfrm rot="10800000">
            <a:off x="3293454" y="2055822"/>
            <a:ext cx="1" cy="430192"/>
          </a:xfrm>
          <a:prstGeom prst="curvedConnector3">
            <a:avLst>
              <a:gd name="adj1" fmla="val 22860100000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" name="正方形/長方形 97"/>
          <p:cNvSpPr/>
          <p:nvPr/>
        </p:nvSpPr>
        <p:spPr>
          <a:xfrm rot="18900000">
            <a:off x="4112351" y="2340623"/>
            <a:ext cx="36000" cy="287997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206" name="正方形/長方形 97"/>
          <p:cNvSpPr/>
          <p:nvPr/>
        </p:nvSpPr>
        <p:spPr>
          <a:xfrm rot="2700000">
            <a:off x="4105999" y="2760886"/>
            <a:ext cx="36000" cy="287997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207" name="正方形/長方形 97"/>
          <p:cNvSpPr/>
          <p:nvPr/>
        </p:nvSpPr>
        <p:spPr>
          <a:xfrm rot="18900000">
            <a:off x="4496527" y="2337872"/>
            <a:ext cx="36000" cy="287997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cxnSp>
        <p:nvCxnSpPr>
          <p:cNvPr id="208" name="Curved Connector 207"/>
          <p:cNvCxnSpPr/>
          <p:nvPr/>
        </p:nvCxnSpPr>
        <p:spPr>
          <a:xfrm rot="16200000" flipH="1">
            <a:off x="6651335" y="1537017"/>
            <a:ext cx="348911" cy="300913"/>
          </a:xfrm>
          <a:prstGeom prst="curvedConnector3">
            <a:avLst>
              <a:gd name="adj1" fmla="val 1661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直線矢印コネクタ 71"/>
          <p:cNvCxnSpPr/>
          <p:nvPr/>
        </p:nvCxnSpPr>
        <p:spPr>
          <a:xfrm rot="16203273" flipH="1">
            <a:off x="6788344" y="2242238"/>
            <a:ext cx="359997" cy="0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9" name="Rectangle 24"/>
          <p:cNvSpPr/>
          <p:nvPr/>
        </p:nvSpPr>
        <p:spPr>
          <a:xfrm rot="5400000" flipH="1">
            <a:off x="6868248" y="1879925"/>
            <a:ext cx="215999" cy="179997"/>
          </a:xfrm>
          <a:prstGeom prst="rect">
            <a:avLst/>
          </a:prstGeom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261" name="AutoShape 37"/>
          <p:cNvSpPr>
            <a:spLocks noChangeAspect="1" noChangeArrowheads="1"/>
          </p:cNvSpPr>
          <p:nvPr/>
        </p:nvSpPr>
        <p:spPr bwMode="auto">
          <a:xfrm rot="5400000" flipV="1">
            <a:off x="4007117" y="3246931"/>
            <a:ext cx="220564" cy="215999"/>
          </a:xfrm>
          <a:prstGeom prst="flowChartDelay">
            <a:avLst/>
          </a:prstGeom>
          <a:gradFill rotWithShape="1">
            <a:gsLst>
              <a:gs pos="0">
                <a:srgbClr val="5F5F5F"/>
              </a:gs>
              <a:gs pos="100000">
                <a:srgbClr val="5F5F5F">
                  <a:gamma/>
                  <a:shade val="60000"/>
                  <a:invGamma/>
                </a:srgbClr>
              </a:gs>
            </a:gsLst>
            <a:lin ang="5400000" scaled="1"/>
          </a:gradFill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/>
              <a:cs typeface="Arial"/>
            </a:endParaRPr>
          </a:p>
        </p:txBody>
      </p:sp>
      <p:sp>
        <p:nvSpPr>
          <p:cNvPr id="214" name="AutoShape 37"/>
          <p:cNvSpPr>
            <a:spLocks noChangeAspect="1" noChangeArrowheads="1"/>
          </p:cNvSpPr>
          <p:nvPr/>
        </p:nvSpPr>
        <p:spPr bwMode="auto">
          <a:xfrm rot="5400000" flipV="1">
            <a:off x="4411297" y="2880245"/>
            <a:ext cx="220564" cy="215999"/>
          </a:xfrm>
          <a:prstGeom prst="flowChartDelay">
            <a:avLst/>
          </a:prstGeom>
          <a:gradFill rotWithShape="1">
            <a:gsLst>
              <a:gs pos="0">
                <a:srgbClr val="5F5F5F"/>
              </a:gs>
              <a:gs pos="100000">
                <a:srgbClr val="5F5F5F">
                  <a:gamma/>
                  <a:shade val="60000"/>
                  <a:invGamma/>
                </a:srgbClr>
              </a:gs>
            </a:gsLst>
            <a:lin ang="5400000" scaled="1"/>
          </a:gradFill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/>
              <a:cs typeface="Arial"/>
            </a:endParaRPr>
          </a:p>
        </p:txBody>
      </p:sp>
      <p:cxnSp>
        <p:nvCxnSpPr>
          <p:cNvPr id="215" name="Curved Connector 214"/>
          <p:cNvCxnSpPr>
            <a:stCxn id="217" idx="1"/>
            <a:endCxn id="276" idx="1"/>
          </p:cNvCxnSpPr>
          <p:nvPr/>
        </p:nvCxnSpPr>
        <p:spPr>
          <a:xfrm flipV="1">
            <a:off x="6725725" y="4504701"/>
            <a:ext cx="615888" cy="236114"/>
          </a:xfrm>
          <a:prstGeom prst="curvedConnector3">
            <a:avLst>
              <a:gd name="adj1" fmla="val 50000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Curved Connector 215"/>
          <p:cNvCxnSpPr>
            <a:stCxn id="218" idx="1"/>
            <a:endCxn id="275" idx="3"/>
          </p:cNvCxnSpPr>
          <p:nvPr/>
        </p:nvCxnSpPr>
        <p:spPr>
          <a:xfrm flipV="1">
            <a:off x="6725729" y="3878947"/>
            <a:ext cx="1219777" cy="455682"/>
          </a:xfrm>
          <a:prstGeom prst="curvedConnector4">
            <a:avLst>
              <a:gd name="adj1" fmla="val 57141"/>
              <a:gd name="adj2" fmla="val 146216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7" name="AutoShape 37"/>
          <p:cNvSpPr>
            <a:spLocks noChangeAspect="1" noChangeArrowheads="1"/>
          </p:cNvSpPr>
          <p:nvPr/>
        </p:nvSpPr>
        <p:spPr bwMode="auto">
          <a:xfrm rot="10800000" flipV="1">
            <a:off x="6505161" y="4632823"/>
            <a:ext cx="220564" cy="215999"/>
          </a:xfrm>
          <a:prstGeom prst="flowChartDelay">
            <a:avLst/>
          </a:prstGeom>
          <a:gradFill rotWithShape="1">
            <a:gsLst>
              <a:gs pos="0">
                <a:srgbClr val="5F5F5F"/>
              </a:gs>
              <a:gs pos="100000">
                <a:srgbClr val="5F5F5F">
                  <a:gamma/>
                  <a:shade val="60000"/>
                  <a:invGamma/>
                </a:srgbClr>
              </a:gs>
            </a:gsLst>
            <a:lin ang="5400000" scaled="1"/>
          </a:gradFill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/>
              <a:cs typeface="Arial"/>
            </a:endParaRPr>
          </a:p>
        </p:txBody>
      </p:sp>
      <p:sp>
        <p:nvSpPr>
          <p:cNvPr id="218" name="AutoShape 37"/>
          <p:cNvSpPr>
            <a:spLocks noChangeAspect="1" noChangeArrowheads="1"/>
          </p:cNvSpPr>
          <p:nvPr/>
        </p:nvSpPr>
        <p:spPr bwMode="auto">
          <a:xfrm rot="10800000" flipV="1">
            <a:off x="6505161" y="4226637"/>
            <a:ext cx="220564" cy="215999"/>
          </a:xfrm>
          <a:prstGeom prst="flowChartDelay">
            <a:avLst/>
          </a:prstGeom>
          <a:gradFill rotWithShape="1">
            <a:gsLst>
              <a:gs pos="0">
                <a:srgbClr val="5F5F5F"/>
              </a:gs>
              <a:gs pos="100000">
                <a:srgbClr val="5F5F5F">
                  <a:gamma/>
                  <a:shade val="60000"/>
                  <a:invGamma/>
                </a:srgbClr>
              </a:gs>
            </a:gsLst>
            <a:lin ang="5400000" scaled="1"/>
          </a:gradFill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/>
              <a:cs typeface="Arial"/>
            </a:endParaRPr>
          </a:p>
        </p:txBody>
      </p:sp>
      <p:cxnSp>
        <p:nvCxnSpPr>
          <p:cNvPr id="221" name="Straight Connector 220"/>
          <p:cNvCxnSpPr/>
          <p:nvPr/>
        </p:nvCxnSpPr>
        <p:spPr>
          <a:xfrm flipH="1">
            <a:off x="4576041" y="4550998"/>
            <a:ext cx="539999" cy="0"/>
          </a:xfrm>
          <a:prstGeom prst="line">
            <a:avLst/>
          </a:prstGeom>
          <a:ln w="285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2" name="Picture 221" descr="skd188257sd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368" y="4246503"/>
            <a:ext cx="554605" cy="513700"/>
          </a:xfrm>
          <a:prstGeom prst="rect">
            <a:avLst/>
          </a:prstGeom>
          <a:effectLst/>
        </p:spPr>
      </p:pic>
      <p:cxnSp>
        <p:nvCxnSpPr>
          <p:cNvPr id="46" name="Straight Connector 45"/>
          <p:cNvCxnSpPr>
            <a:stCxn id="218" idx="3"/>
          </p:cNvCxnSpPr>
          <p:nvPr/>
        </p:nvCxnSpPr>
        <p:spPr>
          <a:xfrm flipH="1">
            <a:off x="6148119" y="4334629"/>
            <a:ext cx="35704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 flipH="1">
            <a:off x="6151107" y="4742273"/>
            <a:ext cx="35704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9" name="Rectangle 218"/>
          <p:cNvSpPr/>
          <p:nvPr/>
        </p:nvSpPr>
        <p:spPr>
          <a:xfrm>
            <a:off x="5049716" y="4226629"/>
            <a:ext cx="1098405" cy="621088"/>
          </a:xfrm>
          <a:prstGeom prst="rect">
            <a:avLst/>
          </a:prstGeom>
          <a:ln w="19050" cmpd="sng"/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Time-Tagging </a:t>
            </a:r>
            <a:r>
              <a:rPr lang="en-US" sz="1400" dirty="0">
                <a:latin typeface="Arial"/>
                <a:cs typeface="Arial"/>
              </a:rPr>
              <a:t>M</a:t>
            </a:r>
            <a:r>
              <a:rPr lang="en-US" sz="1400" dirty="0" smtClean="0">
                <a:latin typeface="Arial"/>
                <a:cs typeface="Arial"/>
              </a:rPr>
              <a:t>odule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225" name="Elbow Connector 224"/>
          <p:cNvCxnSpPr/>
          <p:nvPr/>
        </p:nvCxnSpPr>
        <p:spPr>
          <a:xfrm rot="16200000" flipH="1">
            <a:off x="4524274" y="3079736"/>
            <a:ext cx="612000" cy="612000"/>
          </a:xfrm>
          <a:prstGeom prst="bentConnector3">
            <a:avLst>
              <a:gd name="adj1" fmla="val 101174"/>
            </a:avLst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6" name="Elbow Connector 225"/>
          <p:cNvCxnSpPr/>
          <p:nvPr/>
        </p:nvCxnSpPr>
        <p:spPr>
          <a:xfrm rot="16200000" flipH="1">
            <a:off x="4551993" y="3010356"/>
            <a:ext cx="1132741" cy="77632"/>
          </a:xfrm>
          <a:prstGeom prst="bentConnector3">
            <a:avLst>
              <a:gd name="adj1" fmla="val 100173"/>
            </a:avLst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1" name="Elbow Connector 230"/>
          <p:cNvCxnSpPr/>
          <p:nvPr/>
        </p:nvCxnSpPr>
        <p:spPr>
          <a:xfrm rot="5400000">
            <a:off x="5917626" y="3183303"/>
            <a:ext cx="586410" cy="337737"/>
          </a:xfrm>
          <a:prstGeom prst="bentConnector2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2" name="Rounded Rectangle 106"/>
          <p:cNvSpPr/>
          <p:nvPr/>
        </p:nvSpPr>
        <p:spPr>
          <a:xfrm rot="13500000" flipV="1">
            <a:off x="6252043" y="2911020"/>
            <a:ext cx="444503" cy="266659"/>
          </a:xfrm>
          <a:prstGeom prst="roundRect">
            <a:avLst>
              <a:gd name="adj" fmla="val 16667"/>
            </a:avLst>
          </a:prstGeom>
          <a:ln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233" name="Elbow Connector 232"/>
          <p:cNvCxnSpPr/>
          <p:nvPr/>
        </p:nvCxnSpPr>
        <p:spPr>
          <a:xfrm rot="5400000">
            <a:off x="6049100" y="2423551"/>
            <a:ext cx="1130858" cy="1632833"/>
          </a:xfrm>
          <a:prstGeom prst="bentConnector2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141129" y="3558712"/>
            <a:ext cx="899127" cy="392463"/>
          </a:xfrm>
          <a:prstGeom prst="rect">
            <a:avLst/>
          </a:prstGeom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FPGA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89" name="Oval 288"/>
          <p:cNvSpPr/>
          <p:nvPr/>
        </p:nvSpPr>
        <p:spPr>
          <a:xfrm>
            <a:off x="2125033" y="4211227"/>
            <a:ext cx="68852" cy="28799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TextBox 289"/>
          <p:cNvSpPr txBox="1"/>
          <p:nvPr/>
        </p:nvSpPr>
        <p:spPr>
          <a:xfrm>
            <a:off x="1662321" y="4526806"/>
            <a:ext cx="1017640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Lens</a:t>
            </a:r>
          </a:p>
        </p:txBody>
      </p:sp>
      <p:sp>
        <p:nvSpPr>
          <p:cNvPr id="291" name="Rounded Rectangle 106"/>
          <p:cNvSpPr/>
          <p:nvPr/>
        </p:nvSpPr>
        <p:spPr>
          <a:xfrm rot="10800000" flipV="1">
            <a:off x="2489006" y="4220307"/>
            <a:ext cx="444503" cy="266659"/>
          </a:xfrm>
          <a:prstGeom prst="roundRect">
            <a:avLst>
              <a:gd name="adj" fmla="val 16667"/>
            </a:avLst>
          </a:prstGeom>
          <a:ln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>
              <a:latin typeface="Arial"/>
              <a:cs typeface="Arial"/>
            </a:endParaRPr>
          </a:p>
        </p:txBody>
      </p:sp>
      <p:sp>
        <p:nvSpPr>
          <p:cNvPr id="292" name="TextBox 291"/>
          <p:cNvSpPr txBox="1"/>
          <p:nvPr/>
        </p:nvSpPr>
        <p:spPr>
          <a:xfrm>
            <a:off x="2193885" y="4526806"/>
            <a:ext cx="1017640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PC</a:t>
            </a:r>
          </a:p>
        </p:txBody>
      </p:sp>
      <p:sp>
        <p:nvSpPr>
          <p:cNvPr id="293" name="正方形/長方形 97"/>
          <p:cNvSpPr/>
          <p:nvPr/>
        </p:nvSpPr>
        <p:spPr>
          <a:xfrm rot="18900000">
            <a:off x="3312818" y="4206675"/>
            <a:ext cx="36000" cy="287997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294" name="TextBox 293"/>
          <p:cNvSpPr txBox="1"/>
          <p:nvPr/>
        </p:nvSpPr>
        <p:spPr>
          <a:xfrm>
            <a:off x="2819538" y="4526806"/>
            <a:ext cx="1017640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NPBS</a:t>
            </a:r>
          </a:p>
        </p:txBody>
      </p:sp>
      <p:sp>
        <p:nvSpPr>
          <p:cNvPr id="295" name="TextBox 294"/>
          <p:cNvSpPr txBox="1"/>
          <p:nvPr/>
        </p:nvSpPr>
        <p:spPr>
          <a:xfrm>
            <a:off x="3752818" y="1094563"/>
            <a:ext cx="917486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DM</a:t>
            </a:r>
          </a:p>
        </p:txBody>
      </p:sp>
      <p:sp>
        <p:nvSpPr>
          <p:cNvPr id="296" name="Right Bracket 295"/>
          <p:cNvSpPr/>
          <p:nvPr/>
        </p:nvSpPr>
        <p:spPr>
          <a:xfrm rot="16200000" flipH="1">
            <a:off x="7881697" y="2847876"/>
            <a:ext cx="144000" cy="180027"/>
          </a:xfrm>
          <a:prstGeom prst="rightBracket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</a:endParaRPr>
          </a:p>
        </p:txBody>
      </p:sp>
      <p:cxnSp>
        <p:nvCxnSpPr>
          <p:cNvPr id="297" name="直線矢印コネクタ 71"/>
          <p:cNvCxnSpPr/>
          <p:nvPr/>
        </p:nvCxnSpPr>
        <p:spPr>
          <a:xfrm rot="16203273" flipH="1">
            <a:off x="7765678" y="2813510"/>
            <a:ext cx="359997" cy="0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9" name="Arc 298"/>
          <p:cNvSpPr/>
          <p:nvPr/>
        </p:nvSpPr>
        <p:spPr>
          <a:xfrm rot="12000000">
            <a:off x="5956033" y="2423602"/>
            <a:ext cx="45719" cy="232792"/>
          </a:xfrm>
          <a:prstGeom prst="arc">
            <a:avLst>
              <a:gd name="adj1" fmla="val 16200000"/>
              <a:gd name="adj2" fmla="val 5454930"/>
            </a:avLst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Arc 163"/>
          <p:cNvSpPr/>
          <p:nvPr/>
        </p:nvSpPr>
        <p:spPr>
          <a:xfrm rot="3720000">
            <a:off x="6941124" y="3416020"/>
            <a:ext cx="45719" cy="232792"/>
          </a:xfrm>
          <a:prstGeom prst="arc">
            <a:avLst>
              <a:gd name="adj1" fmla="val 16200000"/>
              <a:gd name="adj2" fmla="val 5454930"/>
            </a:avLst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1" name="Elbow Connector 190"/>
          <p:cNvCxnSpPr>
            <a:stCxn id="324" idx="3"/>
            <a:endCxn id="34" idx="1"/>
          </p:cNvCxnSpPr>
          <p:nvPr/>
        </p:nvCxnSpPr>
        <p:spPr>
          <a:xfrm rot="16200000" flipH="1">
            <a:off x="2147232" y="1928138"/>
            <a:ext cx="780235" cy="1187348"/>
          </a:xfrm>
          <a:prstGeom prst="bentConnector2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2" name="Elbow Connector 191"/>
          <p:cNvCxnSpPr/>
          <p:nvPr/>
        </p:nvCxnSpPr>
        <p:spPr>
          <a:xfrm>
            <a:off x="3131026" y="2903358"/>
            <a:ext cx="2010104" cy="1017817"/>
          </a:xfrm>
          <a:prstGeom prst="bentConnector3">
            <a:avLst>
              <a:gd name="adj1" fmla="val -247"/>
            </a:avLst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8" name="Straight Connector 280"/>
          <p:cNvCxnSpPr/>
          <p:nvPr/>
        </p:nvCxnSpPr>
        <p:spPr>
          <a:xfrm rot="18900000" flipH="1">
            <a:off x="4136903" y="2062238"/>
            <a:ext cx="215997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9" name="テキスト ボックス 198"/>
          <p:cNvSpPr txBox="1"/>
          <p:nvPr/>
        </p:nvSpPr>
        <p:spPr>
          <a:xfrm>
            <a:off x="-50800" y="512802"/>
            <a:ext cx="924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" dirty="0" smtClean="0">
                <a:latin typeface="Arial"/>
                <a:cs typeface="Arial"/>
              </a:rPr>
              <a:t>Experimental setup</a:t>
            </a:r>
            <a:r>
              <a:rPr kumimoji="1" lang="ja-JP" altLang="en-US" sz="3000" dirty="0" smtClean="0">
                <a:latin typeface="Arial"/>
                <a:cs typeface="Arial"/>
              </a:rPr>
              <a:t> </a:t>
            </a:r>
            <a:r>
              <a:rPr kumimoji="1" lang="en-US" altLang="ja-JP" sz="3000" dirty="0" smtClean="0">
                <a:latin typeface="Arial"/>
                <a:cs typeface="Arial"/>
              </a:rPr>
              <a:t>(periodic</a:t>
            </a:r>
            <a:r>
              <a:rPr kumimoji="1" lang="ja-JP" altLang="en-US" sz="3000" dirty="0" smtClean="0">
                <a:latin typeface="Arial"/>
                <a:cs typeface="Arial"/>
              </a:rPr>
              <a:t> </a:t>
            </a:r>
            <a:r>
              <a:rPr kumimoji="1" lang="en-US" altLang="ja-JP" sz="3000" dirty="0" smtClean="0">
                <a:latin typeface="Arial"/>
                <a:cs typeface="Arial"/>
              </a:rPr>
              <a:t>time-multiplexed</a:t>
            </a:r>
            <a:r>
              <a:rPr kumimoji="1" lang="ja-JP" altLang="en-US" sz="3000" dirty="0" smtClean="0">
                <a:latin typeface="Arial"/>
                <a:cs typeface="Arial"/>
              </a:rPr>
              <a:t> </a:t>
            </a:r>
            <a:r>
              <a:rPr kumimoji="1" lang="en-US" altLang="ja-JP" sz="3000" dirty="0" smtClean="0">
                <a:latin typeface="Arial"/>
                <a:cs typeface="Arial"/>
              </a:rPr>
              <a:t>HSPS) </a:t>
            </a:r>
            <a:endParaRPr kumimoji="1" lang="ja-JP" altLang="en-US" sz="3000" dirty="0">
              <a:latin typeface="Arial"/>
              <a:cs typeface="Arial"/>
            </a:endParaRPr>
          </a:p>
        </p:txBody>
      </p:sp>
      <p:pic>
        <p:nvPicPr>
          <p:cNvPr id="204" name="Picture 203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905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" name="Rectangle 209"/>
          <p:cNvSpPr/>
          <p:nvPr/>
        </p:nvSpPr>
        <p:spPr>
          <a:xfrm>
            <a:off x="152400" y="4876806"/>
            <a:ext cx="6858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 smtClean="0"/>
              <a:t>Important trick #</a:t>
            </a:r>
            <a:r>
              <a:rPr lang="en-US" sz="2300" dirty="0"/>
              <a:t>1</a:t>
            </a:r>
            <a:r>
              <a:rPr lang="en-US" sz="2300" dirty="0" smtClean="0"/>
              <a:t>: hold </a:t>
            </a:r>
            <a:r>
              <a:rPr lang="en-US" sz="2300" dirty="0"/>
              <a:t>entire train of 40 pulses in </a:t>
            </a:r>
            <a:r>
              <a:rPr lang="en-US" sz="2300" dirty="0" smtClean="0"/>
              <a:t>   pre</a:t>
            </a:r>
            <a:r>
              <a:rPr lang="en-US" sz="2300" dirty="0"/>
              <a:t>-memory, and only store the </a:t>
            </a:r>
            <a:r>
              <a:rPr lang="en-US" sz="2300" i="1" dirty="0"/>
              <a:t>last</a:t>
            </a:r>
            <a:r>
              <a:rPr lang="en-US" sz="2300" dirty="0"/>
              <a:t> one that has a heralded single photon </a:t>
            </a:r>
            <a:r>
              <a:rPr lang="en-US" sz="2300" dirty="0">
                <a:sym typeface="Wingdings"/>
              </a:rPr>
              <a:t> reduces the  storage time in (</a:t>
            </a:r>
            <a:r>
              <a:rPr lang="en-US" sz="2300" dirty="0" err="1">
                <a:sym typeface="Wingdings"/>
              </a:rPr>
              <a:t>lossy</a:t>
            </a:r>
            <a:r>
              <a:rPr lang="en-US" sz="2300" dirty="0">
                <a:sym typeface="Wingdings"/>
              </a:rPr>
              <a:t>) switchable buffer  reduces loss  higher P(1)</a:t>
            </a:r>
            <a:endParaRPr lang="en-US" sz="2300" dirty="0"/>
          </a:p>
        </p:txBody>
      </p:sp>
      <p:sp>
        <p:nvSpPr>
          <p:cNvPr id="220" name="Rectangle 219"/>
          <p:cNvSpPr/>
          <p:nvPr/>
        </p:nvSpPr>
        <p:spPr>
          <a:xfrm>
            <a:off x="228600" y="6335524"/>
            <a:ext cx="960120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 smtClean="0"/>
              <a:t>Trick #2</a:t>
            </a:r>
            <a:r>
              <a:rPr lang="en-US" sz="2300" dirty="0"/>
              <a:t>: detector ‘cascade’ </a:t>
            </a:r>
            <a:r>
              <a:rPr lang="en-US" sz="2300" dirty="0" smtClean="0">
                <a:sym typeface="Wingdings"/>
              </a:rPr>
              <a:t> </a:t>
            </a:r>
            <a:r>
              <a:rPr lang="en-US" sz="2300" dirty="0" smtClean="0"/>
              <a:t>approximate </a:t>
            </a:r>
            <a:r>
              <a:rPr lang="en-US" sz="2300" dirty="0"/>
              <a:t>photon-number </a:t>
            </a:r>
            <a:r>
              <a:rPr lang="en-US" sz="2300" dirty="0" smtClean="0"/>
              <a:t>resolution</a:t>
            </a:r>
            <a:endParaRPr lang="en-US" sz="2300" dirty="0"/>
          </a:p>
        </p:txBody>
      </p:sp>
      <p:sp>
        <p:nvSpPr>
          <p:cNvPr id="223" name="Rectangle 222"/>
          <p:cNvSpPr/>
          <p:nvPr/>
        </p:nvSpPr>
        <p:spPr>
          <a:xfrm>
            <a:off x="7045315" y="1524001"/>
            <a:ext cx="2133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1.2% loss/cycle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639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/>
      <p:bldP spid="220" grpId="0"/>
      <p:bldP spid="2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838200"/>
            <a:ext cx="9372600" cy="1981200"/>
          </a:xfrm>
        </p:spPr>
        <p:txBody>
          <a:bodyPr/>
          <a:lstStyle/>
          <a:p>
            <a:pPr algn="l">
              <a:spcBef>
                <a:spcPts val="1200"/>
              </a:spcBef>
            </a:pPr>
            <a:r>
              <a:rPr lang="en-US" sz="3200" dirty="0" smtClean="0">
                <a:solidFill>
                  <a:srgbClr val="800000"/>
                </a:solidFill>
                <a:latin typeface="Arial"/>
                <a:cs typeface="Arial"/>
              </a:rPr>
              <a:t>Quantum Photonics: How Far Are We Likely </a:t>
            </a:r>
            <a:br>
              <a:rPr lang="en-US" sz="3200" dirty="0" smtClean="0">
                <a:solidFill>
                  <a:srgbClr val="800000"/>
                </a:solidFill>
                <a:latin typeface="Arial"/>
                <a:cs typeface="Arial"/>
              </a:rPr>
            </a:br>
            <a:r>
              <a:rPr lang="en-US" sz="3200" dirty="0">
                <a:solidFill>
                  <a:srgbClr val="800000"/>
                </a:solidFill>
                <a:latin typeface="Arial"/>
                <a:cs typeface="Arial"/>
              </a:rPr>
              <a:t>	</a:t>
            </a:r>
            <a:r>
              <a:rPr lang="en-US" sz="3200" dirty="0" smtClean="0">
                <a:solidFill>
                  <a:srgbClr val="800000"/>
                </a:solidFill>
                <a:latin typeface="Arial"/>
                <a:cs typeface="Arial"/>
              </a:rPr>
              <a:t>		</a:t>
            </a:r>
            <a:r>
              <a:rPr lang="en-US" sz="3200" dirty="0" smtClean="0">
                <a:solidFill>
                  <a:srgbClr val="800000"/>
                </a:solidFill>
                <a:latin typeface="Arial"/>
                <a:cs typeface="Arial"/>
              </a:rPr>
              <a:t>to Go in the Next Several Years  </a:t>
            </a:r>
            <a:r>
              <a:rPr lang="en-US" sz="3200" dirty="0">
                <a:solidFill>
                  <a:srgbClr val="800000"/>
                </a:solidFill>
                <a:latin typeface="Arial"/>
                <a:cs typeface="Arial"/>
              </a:rPr>
              <a:t/>
            </a:r>
            <a:br>
              <a:rPr lang="en-US" sz="3200" dirty="0">
                <a:solidFill>
                  <a:srgbClr val="800000"/>
                </a:solidFill>
                <a:latin typeface="Arial"/>
                <a:cs typeface="Arial"/>
              </a:rPr>
            </a:br>
            <a:r>
              <a:rPr lang="en-US" sz="3200" dirty="0" smtClean="0">
                <a:solidFill>
                  <a:schemeClr val="tx1"/>
                </a:solidFill>
                <a:latin typeface="Arial"/>
                <a:cs typeface="Arial"/>
              </a:rPr>
              <a:t>P</a:t>
            </a:r>
            <a:r>
              <a:rPr lang="en-US" sz="3200" dirty="0" smtClean="0">
                <a:solidFill>
                  <a:schemeClr val="tx1"/>
                </a:solidFill>
                <a:latin typeface="Arial"/>
                <a:cs typeface="Arial"/>
              </a:rPr>
              <a:t>. Kwiat</a:t>
            </a:r>
            <a:endParaRPr lang="en-US" sz="320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pic>
        <p:nvPicPr>
          <p:cNvPr id="14" name="Picture 13" descr="C:\Documents and Settings\kevin\My Documents\research\conferences\single photon workshop 2009\presentation\foote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524633"/>
            <a:ext cx="9144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 descr="fig_spscleo.pdf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43" y="3068346"/>
            <a:ext cx="4887964" cy="2205434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0198" y="5410207"/>
            <a:ext cx="1513805" cy="14602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5398750"/>
            <a:ext cx="1600200" cy="1459250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9" b="21199"/>
          <a:stretch/>
        </p:blipFill>
        <p:spPr bwMode="auto">
          <a:xfrm>
            <a:off x="3505200" y="5943600"/>
            <a:ext cx="1905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1009" y="2915581"/>
            <a:ext cx="3242991" cy="219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6150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732" y="1009141"/>
            <a:ext cx="4088588" cy="285065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51" y="1009133"/>
            <a:ext cx="4028049" cy="25200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93" y="4168098"/>
            <a:ext cx="4131507" cy="2520000"/>
          </a:xfrm>
          <a:prstGeom prst="rect">
            <a:avLst/>
          </a:prstGeom>
        </p:spPr>
      </p:pic>
      <p:sp>
        <p:nvSpPr>
          <p:cNvPr id="16" name="正方形/長方形 15"/>
          <p:cNvSpPr/>
          <p:nvPr/>
        </p:nvSpPr>
        <p:spPr>
          <a:xfrm>
            <a:off x="1074216" y="639801"/>
            <a:ext cx="2635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+mj-ea"/>
              </a:rPr>
              <a:t>Heralding probability </a:t>
            </a:r>
            <a:r>
              <a:rPr lang="en-US" altLang="ja-JP" dirty="0" err="1" smtClean="0">
                <a:latin typeface="+mj-ea"/>
              </a:rPr>
              <a:t>vs</a:t>
            </a:r>
            <a:r>
              <a:rPr lang="en-US" altLang="ja-JP" dirty="0" smtClean="0">
                <a:latin typeface="+mj-ea"/>
              </a:rPr>
              <a:t> N</a:t>
            </a:r>
            <a:endParaRPr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5405119" y="639801"/>
            <a:ext cx="3098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+mj-ea"/>
              </a:rPr>
              <a:t>Single-photon probability </a:t>
            </a:r>
            <a:r>
              <a:rPr lang="en-US" altLang="ja-JP" dirty="0" err="1" smtClean="0">
                <a:latin typeface="+mj-ea"/>
              </a:rPr>
              <a:t>vs</a:t>
            </a:r>
            <a:r>
              <a:rPr lang="en-US" altLang="ja-JP" dirty="0" smtClean="0">
                <a:latin typeface="+mj-ea"/>
              </a:rPr>
              <a:t> N</a:t>
            </a:r>
            <a:endParaRPr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1797516" y="3797299"/>
            <a:ext cx="943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+mj-ea"/>
              </a:rPr>
              <a:t>g</a:t>
            </a:r>
            <a:r>
              <a:rPr lang="en-US" altLang="ja-JP" baseline="30000" dirty="0" smtClean="0">
                <a:latin typeface="+mj-ea"/>
              </a:rPr>
              <a:t>(2) </a:t>
            </a:r>
            <a:r>
              <a:rPr lang="en-US" altLang="ja-JP" dirty="0" err="1" smtClean="0">
                <a:latin typeface="+mj-ea"/>
              </a:rPr>
              <a:t>vs</a:t>
            </a:r>
            <a:r>
              <a:rPr lang="en-US" altLang="ja-JP" dirty="0" smtClean="0">
                <a:latin typeface="+mj-ea"/>
              </a:rPr>
              <a:t> N</a:t>
            </a:r>
            <a:endParaRPr lang="ja-JP" altLang="en-US" dirty="0"/>
          </a:p>
        </p:txBody>
      </p:sp>
      <p:pic>
        <p:nvPicPr>
          <p:cNvPr id="19" name="図 18" descr="スクリーンショット 2017-10-31 22.50.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122" y="4076699"/>
            <a:ext cx="1706881" cy="1583704"/>
          </a:xfrm>
          <a:prstGeom prst="rect">
            <a:avLst/>
          </a:prstGeom>
        </p:spPr>
      </p:pic>
      <p:sp>
        <p:nvSpPr>
          <p:cNvPr id="12" name="正方形/長方形 16"/>
          <p:cNvSpPr/>
          <p:nvPr/>
        </p:nvSpPr>
        <p:spPr>
          <a:xfrm>
            <a:off x="6843092" y="4239023"/>
            <a:ext cx="2200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 </a:t>
            </a:r>
            <a:r>
              <a:rPr lang="en-US" altLang="ja-JP" dirty="0" smtClean="0">
                <a:sym typeface="Wingdings"/>
              </a:rPr>
              <a:t> 28x enhancement</a:t>
            </a:r>
            <a:endParaRPr lang="ja-JP" altLang="en-US" dirty="0"/>
          </a:p>
        </p:txBody>
      </p:sp>
      <p:sp>
        <p:nvSpPr>
          <p:cNvPr id="13" name="正方形/長方形 16"/>
          <p:cNvSpPr/>
          <p:nvPr/>
        </p:nvSpPr>
        <p:spPr>
          <a:xfrm>
            <a:off x="6844463" y="4638005"/>
            <a:ext cx="2200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 </a:t>
            </a:r>
            <a:r>
              <a:rPr lang="en-US" altLang="ja-JP" dirty="0" smtClean="0">
                <a:sym typeface="Wingdings"/>
              </a:rPr>
              <a:t> 19x enhancement</a:t>
            </a:r>
            <a:endParaRPr lang="ja-JP" altLang="en-US" dirty="0"/>
          </a:p>
        </p:txBody>
      </p:sp>
      <p:sp>
        <p:nvSpPr>
          <p:cNvPr id="14" name="正方形/長方形 16"/>
          <p:cNvSpPr/>
          <p:nvPr/>
        </p:nvSpPr>
        <p:spPr>
          <a:xfrm>
            <a:off x="6845834" y="5036987"/>
            <a:ext cx="2200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 </a:t>
            </a:r>
            <a:r>
              <a:rPr lang="en-US" altLang="ja-JP" dirty="0" smtClean="0">
                <a:sym typeface="Wingdings"/>
              </a:rPr>
              <a:t> 10x enhancement</a:t>
            </a:r>
            <a:endParaRPr lang="ja-JP" altLang="en-US" dirty="0"/>
          </a:p>
        </p:txBody>
      </p:sp>
      <p:pic>
        <p:nvPicPr>
          <p:cNvPr id="20" name="Picture 19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1905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タイトル 1"/>
          <p:cNvSpPr txBox="1">
            <a:spLocks/>
          </p:cNvSpPr>
          <p:nvPr/>
        </p:nvSpPr>
        <p:spPr>
          <a:xfrm>
            <a:off x="457200" y="-212053"/>
            <a:ext cx="8229600" cy="8216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000" dirty="0" smtClean="0">
                <a:latin typeface="Arial"/>
                <a:cs typeface="Arial"/>
              </a:rPr>
              <a:t>Results</a:t>
            </a:r>
            <a:endParaRPr lang="ja-JP" altLang="en-US" sz="3000" dirty="0">
              <a:latin typeface="Arial"/>
              <a:cs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6FCCCE5-FB0F-4FA1-8727-C8AB69C5DE5E}"/>
              </a:ext>
            </a:extLst>
          </p:cNvPr>
          <p:cNvSpPr/>
          <p:nvPr/>
        </p:nvSpPr>
        <p:spPr>
          <a:xfrm>
            <a:off x="4648200" y="6027007"/>
            <a:ext cx="472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F. Kaneda et al., “High-eﬃciency single-photon generation via large-scale active time multiplexing,” </a:t>
            </a:r>
            <a:r>
              <a:rPr lang="en-US" sz="1600" dirty="0" smtClean="0"/>
              <a:t> </a:t>
            </a:r>
            <a:r>
              <a:rPr lang="en-US" sz="1600" dirty="0"/>
              <a:t>arXiv:1803.04803v1 (2018)</a:t>
            </a:r>
          </a:p>
        </p:txBody>
      </p:sp>
    </p:spTree>
    <p:extLst>
      <p:ext uri="{BB962C8B-B14F-4D97-AF65-F5344CB8AC3E}">
        <p14:creationId xmlns:p14="http://schemas.microsoft.com/office/powerpoint/2010/main" val="1777529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図形グループ 7"/>
          <p:cNvGrpSpPr/>
          <p:nvPr/>
        </p:nvGrpSpPr>
        <p:grpSpPr>
          <a:xfrm>
            <a:off x="84818" y="1722278"/>
            <a:ext cx="9000000" cy="2531700"/>
            <a:chOff x="-411702" y="2281202"/>
            <a:chExt cx="9592065" cy="2531700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79384" y="2281202"/>
              <a:ext cx="3492000" cy="2531700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2186" y="2281202"/>
              <a:ext cx="3475862" cy="2520000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11702" y="2281202"/>
              <a:ext cx="3479579" cy="2522694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5040534" y="3918846"/>
              <a:ext cx="11633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 smtClean="0">
                  <a:latin typeface="Arial"/>
                  <a:cs typeface="Arial"/>
                </a:rPr>
                <a:t>V = 85 ± 3%</a:t>
              </a:r>
              <a:endParaRPr kumimoji="1" lang="en-US" altLang="ja-JP" sz="1200" dirty="0">
                <a:latin typeface="Arial"/>
                <a:cs typeface="Arial"/>
              </a:endParaRPr>
            </a:p>
            <a:p>
              <a:r>
                <a:rPr kumimoji="1" lang="en-US" altLang="ja-JP" sz="1200" dirty="0" smtClean="0">
                  <a:latin typeface="Arial"/>
                  <a:cs typeface="Arial"/>
                </a:rPr>
                <a:t>      (90</a:t>
              </a:r>
              <a:r>
                <a:rPr lang="en-US" altLang="ja-JP" sz="1200" dirty="0" smtClean="0">
                  <a:latin typeface="Arial"/>
                  <a:cs typeface="Arial"/>
                </a:rPr>
                <a:t>±</a:t>
              </a:r>
              <a:r>
                <a:rPr lang="en-US" altLang="ja-JP" sz="1200" dirty="0">
                  <a:latin typeface="Arial"/>
                  <a:cs typeface="Arial"/>
                </a:rPr>
                <a:t>3%</a:t>
              </a:r>
              <a:r>
                <a:rPr kumimoji="1" lang="en-US" altLang="ja-JP" sz="1200" dirty="0" smtClean="0">
                  <a:latin typeface="Arial"/>
                  <a:cs typeface="Arial"/>
                </a:rPr>
                <a:t>)</a:t>
              </a:r>
              <a:endParaRPr kumimoji="1" lang="ja-JP" altLang="en-US" sz="1200" dirty="0">
                <a:latin typeface="Arial"/>
                <a:cs typeface="Arial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7986413" y="3923007"/>
              <a:ext cx="11939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 smtClean="0">
                  <a:latin typeface="Arial"/>
                  <a:cs typeface="Arial"/>
                </a:rPr>
                <a:t>V = 91 ± 4%</a:t>
              </a:r>
            </a:p>
            <a:p>
              <a:r>
                <a:rPr kumimoji="1" lang="en-US" altLang="ja-JP" sz="1200" dirty="0">
                  <a:latin typeface="Arial"/>
                  <a:cs typeface="Arial"/>
                </a:rPr>
                <a:t> </a:t>
              </a:r>
              <a:r>
                <a:rPr kumimoji="1" lang="en-US" altLang="ja-JP" sz="1200" dirty="0" smtClean="0">
                  <a:latin typeface="Arial"/>
                  <a:cs typeface="Arial"/>
                </a:rPr>
                <a:t>    (91 </a:t>
              </a:r>
              <a:r>
                <a:rPr lang="en-US" altLang="ja-JP" sz="1200" dirty="0" smtClean="0">
                  <a:latin typeface="Arial"/>
                  <a:cs typeface="Arial"/>
                </a:rPr>
                <a:t>± 4%</a:t>
              </a:r>
              <a:r>
                <a:rPr kumimoji="1" lang="en-US" altLang="ja-JP" sz="1200" dirty="0" smtClean="0">
                  <a:latin typeface="Arial"/>
                  <a:cs typeface="Arial"/>
                </a:rPr>
                <a:t>)</a:t>
              </a:r>
              <a:endParaRPr kumimoji="1" lang="ja-JP" altLang="en-US" sz="1200" dirty="0">
                <a:latin typeface="Arial"/>
                <a:cs typeface="Arial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2034064" y="3917749"/>
              <a:ext cx="11019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 smtClean="0">
                  <a:latin typeface="Arial"/>
                  <a:cs typeface="Arial"/>
                </a:rPr>
                <a:t>V = 77 ± 3%</a:t>
              </a:r>
            </a:p>
            <a:p>
              <a:r>
                <a:rPr kumimoji="1" lang="en-US" altLang="ja-JP" sz="1200" dirty="0">
                  <a:latin typeface="Arial"/>
                  <a:cs typeface="Arial"/>
                </a:rPr>
                <a:t> </a:t>
              </a:r>
              <a:r>
                <a:rPr kumimoji="1" lang="en-US" altLang="ja-JP" sz="1200" dirty="0" smtClean="0">
                  <a:latin typeface="Arial"/>
                  <a:cs typeface="Arial"/>
                </a:rPr>
                <a:t>     (92</a:t>
              </a:r>
              <a:r>
                <a:rPr lang="en-US" altLang="ja-JP" sz="1200" dirty="0" smtClean="0">
                  <a:latin typeface="Arial"/>
                  <a:cs typeface="Arial"/>
                </a:rPr>
                <a:t>±</a:t>
              </a:r>
              <a:r>
                <a:rPr lang="en-US" altLang="ja-JP" sz="1200" dirty="0">
                  <a:latin typeface="Arial"/>
                  <a:cs typeface="Arial"/>
                </a:rPr>
                <a:t>3%</a:t>
              </a:r>
              <a:r>
                <a:rPr kumimoji="1" lang="en-US" altLang="ja-JP" sz="1200" dirty="0" smtClean="0">
                  <a:latin typeface="Arial"/>
                  <a:cs typeface="Arial"/>
                </a:rPr>
                <a:t>)</a:t>
              </a:r>
              <a:endParaRPr kumimoji="1" lang="ja-JP" altLang="en-US" sz="1200" dirty="0">
                <a:latin typeface="Arial"/>
                <a:cs typeface="Arial"/>
              </a:endParaRPr>
            </a:p>
          </p:txBody>
        </p:sp>
      </p:grpSp>
      <p:pic>
        <p:nvPicPr>
          <p:cNvPr id="20" name="図 19" descr="20171029HOMI_label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1" y="4343404"/>
            <a:ext cx="1453250" cy="1028705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787404" y="1181108"/>
            <a:ext cx="7591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Arial"/>
                <a:cs typeface="Arial"/>
              </a:rPr>
              <a:t>HOMI of time-multiplexed and non-multiplexed HSPSs</a:t>
            </a:r>
            <a:endParaRPr kumimoji="1" lang="ja-JP" altLang="en-US" sz="2400" dirty="0">
              <a:latin typeface="Arial"/>
              <a:cs typeface="Arial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" y="4606490"/>
            <a:ext cx="7855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Arial"/>
                <a:cs typeface="Arial"/>
              </a:rPr>
              <a:t>Solid line: raw coincidences</a:t>
            </a:r>
          </a:p>
          <a:p>
            <a:r>
              <a:rPr kumimoji="1" lang="en-US" altLang="ja-JP" sz="2000" dirty="0" smtClean="0">
                <a:latin typeface="Arial"/>
                <a:cs typeface="Arial"/>
              </a:rPr>
              <a:t>Dashed line: coincidences after subtracting accidental coincidences</a:t>
            </a:r>
          </a:p>
          <a:p>
            <a:r>
              <a:rPr kumimoji="1" lang="en-US" altLang="ja-JP" sz="2000" dirty="0" smtClean="0">
                <a:latin typeface="Symbol" charset="2"/>
                <a:cs typeface="Symbol" charset="2"/>
              </a:rPr>
              <a:t>μ</a:t>
            </a:r>
            <a:r>
              <a:rPr kumimoji="1" lang="en-US" altLang="ja-JP" sz="2000" dirty="0" smtClean="0">
                <a:latin typeface="Arial"/>
                <a:cs typeface="Arial"/>
              </a:rPr>
              <a:t> ~ 0.007 for the non-multiplexed source</a:t>
            </a:r>
          </a:p>
        </p:txBody>
      </p:sp>
      <p:pic>
        <p:nvPicPr>
          <p:cNvPr id="14" name="Picture 13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-1905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タイトル 1"/>
          <p:cNvSpPr txBox="1">
            <a:spLocks/>
          </p:cNvSpPr>
          <p:nvPr/>
        </p:nvSpPr>
        <p:spPr>
          <a:xfrm>
            <a:off x="457200" y="-212053"/>
            <a:ext cx="8229600" cy="8216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000" dirty="0" smtClean="0">
                <a:latin typeface="Arial"/>
                <a:cs typeface="Arial"/>
              </a:rPr>
              <a:t>Results</a:t>
            </a:r>
            <a:endParaRPr lang="ja-JP" altLang="en-US" sz="3000" dirty="0">
              <a:latin typeface="Arial"/>
              <a:cs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6FCCCE5-FB0F-4FA1-8727-C8AB69C5DE5E}"/>
              </a:ext>
            </a:extLst>
          </p:cNvPr>
          <p:cNvSpPr/>
          <p:nvPr/>
        </p:nvSpPr>
        <p:spPr>
          <a:xfrm>
            <a:off x="152400" y="6172200"/>
            <a:ext cx="8763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F. Kaneda et al., “High-eﬃciency single-photon generation via large-scale active time multiplexing,” </a:t>
            </a:r>
            <a:r>
              <a:rPr lang="en-US" sz="1600" dirty="0" smtClean="0"/>
              <a:t> </a:t>
            </a:r>
            <a:r>
              <a:rPr lang="en-US" sz="1600" dirty="0"/>
              <a:t>arXiv:1803.04803v1 (2018)</a:t>
            </a:r>
          </a:p>
        </p:txBody>
      </p:sp>
    </p:spTree>
    <p:extLst>
      <p:ext uri="{BB962C8B-B14F-4D97-AF65-F5344CB8AC3E}">
        <p14:creationId xmlns:p14="http://schemas.microsoft.com/office/powerpoint/2010/main" val="1479918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1894965"/>
            <a:ext cx="5181600" cy="465043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76200" y="-76200"/>
            <a:ext cx="9144000" cy="1983551"/>
            <a:chOff x="-35891" y="365134"/>
            <a:chExt cx="9144000" cy="198355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t="73097"/>
            <a:stretch/>
          </p:blipFill>
          <p:spPr>
            <a:xfrm>
              <a:off x="40309" y="1676400"/>
              <a:ext cx="6858000" cy="67228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/>
            <a:srcRect b="72080"/>
            <a:stretch/>
          </p:blipFill>
          <p:spPr>
            <a:xfrm>
              <a:off x="-35891" y="365134"/>
              <a:ext cx="9144000" cy="93026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t="40723" b="44911"/>
            <a:stretch/>
          </p:blipFill>
          <p:spPr>
            <a:xfrm>
              <a:off x="0" y="1295400"/>
              <a:ext cx="8170383" cy="42767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/>
            <a:srcRect l="1834" t="56065" r="75909" b="29967"/>
            <a:stretch/>
          </p:blipFill>
          <p:spPr>
            <a:xfrm>
              <a:off x="7032033" y="1314074"/>
              <a:ext cx="1828800" cy="418193"/>
            </a:xfrm>
            <a:prstGeom prst="rect">
              <a:avLst/>
            </a:prstGeom>
          </p:spPr>
        </p:pic>
      </p:grpSp>
      <p:sp>
        <p:nvSpPr>
          <p:cNvPr id="17" name="Smiley Face 16"/>
          <p:cNvSpPr/>
          <p:nvPr/>
        </p:nvSpPr>
        <p:spPr>
          <a:xfrm>
            <a:off x="4038600" y="2209800"/>
            <a:ext cx="228600" cy="228600"/>
          </a:xfrm>
          <a:prstGeom prst="smileyFace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052480" y="3120353"/>
            <a:ext cx="4267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Time-multiplexed HSPS</a:t>
            </a:r>
          </a:p>
          <a:p>
            <a:r>
              <a:rPr lang="en-US" sz="2400" dirty="0" smtClean="0"/>
              <a:t>Brightness: 0.67 (into SMF)</a:t>
            </a:r>
          </a:p>
          <a:p>
            <a:r>
              <a:rPr lang="en-US" sz="2400" dirty="0" smtClean="0"/>
              <a:t>M ~ 0.91</a:t>
            </a:r>
            <a:endParaRPr lang="en-US" sz="2400" dirty="0"/>
          </a:p>
        </p:txBody>
      </p:sp>
      <p:sp>
        <p:nvSpPr>
          <p:cNvPr id="24" name="Rectangle 23"/>
          <p:cNvSpPr/>
          <p:nvPr/>
        </p:nvSpPr>
        <p:spPr>
          <a:xfrm>
            <a:off x="5257800" y="4572008"/>
            <a:ext cx="44024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200" dirty="0" smtClean="0">
                <a:solidFill>
                  <a:prstClr val="black"/>
                </a:solidFill>
              </a:rPr>
              <a:t>What is the best we can do?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91100" y="1704588"/>
            <a:ext cx="411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M: </a:t>
            </a:r>
            <a:r>
              <a:rPr lang="en-US" sz="2000" dirty="0" err="1" smtClean="0">
                <a:latin typeface="Arial"/>
                <a:cs typeface="Arial"/>
              </a:rPr>
              <a:t>Indistinguishability</a:t>
            </a:r>
            <a:endParaRPr lang="en-US" sz="2000" dirty="0" smtClean="0">
              <a:latin typeface="Arial"/>
              <a:cs typeface="Arial"/>
            </a:endParaRPr>
          </a:p>
          <a:p>
            <a:pPr marL="279400" indent="-279400"/>
            <a:r>
              <a:rPr lang="en-US" sz="2000" dirty="0">
                <a:latin typeface="Arial"/>
                <a:cs typeface="Arial"/>
              </a:rPr>
              <a:t>Brightness: </a:t>
            </a:r>
            <a:r>
              <a:rPr lang="en-US" sz="2000" dirty="0" smtClean="0">
                <a:latin typeface="Arial"/>
                <a:cs typeface="Arial"/>
              </a:rPr>
              <a:t>Probability per </a:t>
            </a:r>
            <a:r>
              <a:rPr lang="en-US" sz="2000" dirty="0">
                <a:latin typeface="Arial"/>
                <a:cs typeface="Arial"/>
              </a:rPr>
              <a:t>pulse into collection lens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991100" y="2720243"/>
            <a:ext cx="3810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2288" lvl="0" indent="-279400"/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(&lt;0.</a:t>
            </a:r>
            <a:r>
              <a:rPr lang="en-US" altLang="ja-JP" sz="2000" dirty="0" smtClean="0">
                <a:solidFill>
                  <a:prstClr val="black"/>
                </a:solidFill>
                <a:latin typeface="Arial"/>
                <a:cs typeface="Arial"/>
              </a:rPr>
              <a:t>3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into SMF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)</a:t>
            </a: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02804" y="6360722"/>
            <a:ext cx="3421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Kaneda</a:t>
            </a:r>
            <a:r>
              <a:rPr lang="en-US" dirty="0" smtClean="0"/>
              <a:t> &amp; Kwiat, </a:t>
            </a:r>
            <a:r>
              <a:rPr lang="en-US" dirty="0"/>
              <a:t>arXiv:</a:t>
            </a:r>
            <a:r>
              <a:rPr lang="en-US" dirty="0" smtClean="0"/>
              <a:t>1803.04803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324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3 0.30577 L -1.49202E-6 1.44545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6" y="-152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5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000071"/>
            </a:gs>
            <a:gs pos="100000">
              <a:srgbClr val="000071">
                <a:gamma/>
                <a:tint val="6941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0"/>
            <a:ext cx="3276600" cy="762000"/>
          </a:xfrm>
        </p:spPr>
        <p:txBody>
          <a:bodyPr/>
          <a:lstStyle/>
          <a:p>
            <a:r>
              <a:rPr lang="en-US" u="sng" dirty="0">
                <a:solidFill>
                  <a:schemeClr val="bg1"/>
                </a:solidFill>
                <a:latin typeface="Arial"/>
                <a:cs typeface="Arial"/>
              </a:rPr>
              <a:t>Outline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762000" y="1684616"/>
            <a:ext cx="8382000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en-US" sz="3000" dirty="0" smtClean="0">
                <a:solidFill>
                  <a:srgbClr val="FFFFFF">
                    <a:lumMod val="50000"/>
                  </a:srgbClr>
                </a:solidFill>
                <a:latin typeface="Arial" charset="0"/>
                <a:ea typeface="ＭＳ Ｐゴシック" charset="0"/>
              </a:rPr>
              <a:t> Motivation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en-US" sz="3000" dirty="0" smtClean="0">
                <a:solidFill>
                  <a:srgbClr val="7F7F7F"/>
                </a:solidFill>
                <a:latin typeface="Arial" charset="0"/>
                <a:ea typeface="ＭＳ Ｐゴシック" charset="0"/>
              </a:rPr>
              <a:t> Temporal </a:t>
            </a:r>
            <a:r>
              <a:rPr lang="en-US" sz="3000" dirty="0" smtClean="0">
                <a:solidFill>
                  <a:srgbClr val="7F7F7F"/>
                </a:solidFill>
                <a:latin typeface="Arial" charset="0"/>
                <a:ea typeface="ＭＳ Ｐゴシック" charset="0"/>
              </a:rPr>
              <a:t>multiplexing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en-US" sz="3000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3000" dirty="0" smtClean="0">
                <a:solidFill>
                  <a:srgbClr val="FFFF00"/>
                </a:solidFill>
                <a:latin typeface="Arial" charset="0"/>
                <a:ea typeface="ＭＳ Ｐゴシック" charset="0"/>
              </a:rPr>
              <a:t>On the importance of PNR detectors</a:t>
            </a:r>
            <a:endParaRPr lang="en-US" sz="3000" dirty="0" smtClean="0">
              <a:solidFill>
                <a:srgbClr val="FFFF00"/>
              </a:solidFill>
              <a:latin typeface="Arial" charset="0"/>
              <a:ea typeface="ＭＳ Ｐゴシック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</a:rPr>
              <a:t> Looking forward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000" dirty="0" smtClean="0">
              <a:solidFill>
                <a:srgbClr val="FFFF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6" name="Picture 5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Documents and Settings\kevin\My Documents\research\conferences\single photon workshop 2009\presentation\foote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524633"/>
            <a:ext cx="9144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87100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73E6A3-F5E6-4145-A039-5E62F836D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0" y="762004"/>
            <a:ext cx="5181600" cy="1874217"/>
          </a:xfrm>
        </p:spPr>
        <p:txBody>
          <a:bodyPr>
            <a:normAutofit fontScale="92500" lnSpcReduction="10000"/>
          </a:bodyPr>
          <a:lstStyle/>
          <a:p>
            <a:r>
              <a:rPr lang="en-US" sz="2400" u="sng" dirty="0" smtClean="0"/>
              <a:t>SPDC is described by thermal statistics</a:t>
            </a:r>
            <a:endParaRPr lang="en-US" sz="24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4EC28A0E-7641-4BBB-92EA-A24B1A1341D6}"/>
              </a:ext>
            </a:extLst>
          </p:cNvPr>
          <p:cNvGrpSpPr/>
          <p:nvPr/>
        </p:nvGrpSpPr>
        <p:grpSpPr>
          <a:xfrm>
            <a:off x="609602" y="762004"/>
            <a:ext cx="3860303" cy="1422219"/>
            <a:chOff x="960224" y="4971577"/>
            <a:chExt cx="5188522" cy="1173383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xmlns="" id="{3F57A249-8D8D-4919-9AF2-4E5B7622DE7F}"/>
                </a:ext>
              </a:extLst>
            </p:cNvPr>
            <p:cNvCxnSpPr>
              <a:cxnSpLocks/>
            </p:cNvCxnSpPr>
            <p:nvPr/>
          </p:nvCxnSpPr>
          <p:spPr>
            <a:xfrm rot="19800000">
              <a:off x="3112886" y="5450723"/>
              <a:ext cx="914400" cy="0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E9444A1B-DB5B-40C6-A0FC-836AA122CA5E}"/>
                </a:ext>
              </a:extLst>
            </p:cNvPr>
            <p:cNvGrpSpPr/>
            <p:nvPr/>
          </p:nvGrpSpPr>
          <p:grpSpPr>
            <a:xfrm>
              <a:off x="960224" y="4971577"/>
              <a:ext cx="5188522" cy="868671"/>
              <a:chOff x="1429987" y="3282845"/>
              <a:chExt cx="5188522" cy="868671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xmlns="" id="{E5B3FE68-0DA8-4478-AAA9-8073D55E395B}"/>
                  </a:ext>
                </a:extLst>
              </p:cNvPr>
              <p:cNvCxnSpPr>
                <a:cxnSpLocks/>
              </p:cNvCxnSpPr>
              <p:nvPr/>
            </p:nvCxnSpPr>
            <p:spPr>
              <a:xfrm rot="1800000" flipV="1">
                <a:off x="3574457" y="4137413"/>
                <a:ext cx="914400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xmlns="" id="{405D227D-28D8-4AA4-AD4B-C1654536EB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6615" y="3934805"/>
                <a:ext cx="821745" cy="0"/>
              </a:xfrm>
              <a:prstGeom prst="straightConnector1">
                <a:avLst/>
              </a:prstGeom>
              <a:ln w="571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2931CF8C-1777-4085-A7DA-30C2E9C452EB}"/>
                  </a:ext>
                </a:extLst>
              </p:cNvPr>
              <p:cNvSpPr/>
              <p:nvPr/>
            </p:nvSpPr>
            <p:spPr>
              <a:xfrm>
                <a:off x="2648361" y="3705573"/>
                <a:ext cx="986330" cy="44594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BA02B6DA-286C-4375-8137-073E3F676617}"/>
                  </a:ext>
                </a:extLst>
              </p:cNvPr>
              <p:cNvSpPr txBox="1"/>
              <p:nvPr/>
            </p:nvSpPr>
            <p:spPr>
              <a:xfrm>
                <a:off x="2648361" y="3770281"/>
                <a:ext cx="986331" cy="3047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SPDC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873D4F80-AE29-49CF-A432-5025FA08F0AB}"/>
                  </a:ext>
                </a:extLst>
              </p:cNvPr>
              <p:cNvSpPr txBox="1"/>
              <p:nvPr/>
            </p:nvSpPr>
            <p:spPr>
              <a:xfrm>
                <a:off x="1429987" y="3575103"/>
                <a:ext cx="1129858" cy="3047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Pump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B81CA03B-3EA7-4DE7-AC37-9700F43ED983}"/>
                  </a:ext>
                </a:extLst>
              </p:cNvPr>
              <p:cNvSpPr txBox="1"/>
              <p:nvPr/>
            </p:nvSpPr>
            <p:spPr>
              <a:xfrm>
                <a:off x="4443987" y="3282845"/>
                <a:ext cx="2174522" cy="533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Heralding Photon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3B42BD42-5386-4E9F-9702-ACE0EC7E05BD}"/>
                </a:ext>
              </a:extLst>
            </p:cNvPr>
            <p:cNvSpPr txBox="1"/>
            <p:nvPr/>
          </p:nvSpPr>
          <p:spPr>
            <a:xfrm>
              <a:off x="3974224" y="5840248"/>
              <a:ext cx="2174522" cy="304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Idler Photon</a:t>
              </a:r>
            </a:p>
          </p:txBody>
        </p:sp>
      </p:grp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xmlns="" id="{BBFF1B10-D613-4FB2-8495-7C9194963B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6547351"/>
              </p:ext>
            </p:extLst>
          </p:nvPr>
        </p:nvGraphicFramePr>
        <p:xfrm>
          <a:off x="6447238" y="5186370"/>
          <a:ext cx="230981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55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47238" y="5186370"/>
                        <a:ext cx="230981" cy="477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762DD72-994B-40D6-A21C-7A2EED85C9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88" y="2286000"/>
            <a:ext cx="6515312" cy="3979712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6D8FC6EB-014C-4BE1-B7D3-96DC211E6C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369004"/>
              </p:ext>
            </p:extLst>
          </p:nvPr>
        </p:nvGraphicFramePr>
        <p:xfrm>
          <a:off x="5410201" y="1143004"/>
          <a:ext cx="2561036" cy="1054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56" name="Equation" r:id="rId6" imgW="1054080" imgH="444240" progId="Equation.DSMT4">
                  <p:embed/>
                </p:oleObj>
              </mc:Choice>
              <mc:Fallback>
                <p:oleObj name="Equation" r:id="rId6" imgW="10540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10201" y="1143004"/>
                        <a:ext cx="2561036" cy="10543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-1905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タイトル 1"/>
          <p:cNvSpPr txBox="1">
            <a:spLocks/>
          </p:cNvSpPr>
          <p:nvPr/>
        </p:nvSpPr>
        <p:spPr>
          <a:xfrm>
            <a:off x="457200" y="-212053"/>
            <a:ext cx="8229600" cy="8216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000" dirty="0" smtClean="0">
                <a:latin typeface="Arial"/>
                <a:cs typeface="Arial"/>
              </a:rPr>
              <a:t>SPDC Theory</a:t>
            </a:r>
            <a:endParaRPr lang="ja-JP" altLang="en-US" sz="3000" dirty="0">
              <a:latin typeface="Arial"/>
              <a:cs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86400" y="4953000"/>
            <a:ext cx="3657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prstClr val="black"/>
                </a:solidFill>
              </a:rPr>
              <a:t>Concept: </a:t>
            </a:r>
          </a:p>
          <a:p>
            <a:pPr lvl="0"/>
            <a:r>
              <a:rPr lang="en-US" sz="2800" dirty="0" smtClean="0">
                <a:solidFill>
                  <a:prstClr val="black"/>
                </a:solidFill>
              </a:rPr>
              <a:t>Drive harder (μ =1), only keep k = 1 pulses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10200" y="2438404"/>
            <a:ext cx="3429000" cy="707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200" dirty="0" smtClean="0">
                <a:solidFill>
                  <a:prstClr val="black"/>
                </a:solidFill>
                <a:sym typeface="Wingdings"/>
              </a:rPr>
              <a:t> </a:t>
            </a:r>
            <a:r>
              <a:rPr lang="en-US" sz="2200" dirty="0" smtClean="0">
                <a:solidFill>
                  <a:prstClr val="black"/>
                </a:solidFill>
              </a:rPr>
              <a:t>Single</a:t>
            </a:r>
            <a:r>
              <a:rPr lang="en-US" sz="2200" dirty="0">
                <a:solidFill>
                  <a:prstClr val="black"/>
                </a:solidFill>
              </a:rPr>
              <a:t>-photon probability </a:t>
            </a:r>
            <a:r>
              <a:rPr lang="en-US" sz="2200" i="1" dirty="0">
                <a:solidFill>
                  <a:prstClr val="black"/>
                </a:solidFill>
              </a:rPr>
              <a:t>P(k </a:t>
            </a:r>
            <a:r>
              <a:rPr lang="en-US" sz="2200" dirty="0">
                <a:solidFill>
                  <a:prstClr val="black"/>
                </a:solidFill>
              </a:rPr>
              <a:t>= 1) limited to ~25</a:t>
            </a:r>
            <a:r>
              <a:rPr lang="en-US" sz="2200" dirty="0" smtClean="0">
                <a:solidFill>
                  <a:prstClr val="black"/>
                </a:solidFill>
              </a:rPr>
              <a:t>%</a:t>
            </a:r>
            <a:endParaRPr lang="en-US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549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xmlns="" id="{BBFF1B10-D613-4FB2-8495-7C9194963BA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447236" y="5186366"/>
          <a:ext cx="230981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23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47236" y="5186366"/>
                        <a:ext cx="230981" cy="477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BBFA3A7-30F5-4DC6-9A19-F7C63BAAD7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161"/>
          <a:stretch/>
        </p:blipFill>
        <p:spPr>
          <a:xfrm>
            <a:off x="3429000" y="685800"/>
            <a:ext cx="4800600" cy="4332180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5977999D-5080-4EC8-B92D-B9D31A714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487" y="914400"/>
            <a:ext cx="2971800" cy="3694303"/>
          </a:xfrm>
        </p:spPr>
        <p:txBody>
          <a:bodyPr>
            <a:normAutofit/>
          </a:bodyPr>
          <a:lstStyle/>
          <a:p>
            <a:r>
              <a:rPr lang="en-US" sz="2400" b="1" dirty="0"/>
              <a:t>Idealized case: </a:t>
            </a:r>
            <a:r>
              <a:rPr lang="en-US" sz="2400" dirty="0"/>
              <a:t>Perfect transmissions &amp; detectors</a:t>
            </a:r>
          </a:p>
          <a:p>
            <a:r>
              <a:rPr lang="en-US" sz="2400" dirty="0"/>
              <a:t>Adding multiplexing time bins (</a:t>
            </a:r>
            <a:r>
              <a:rPr lang="en-US" sz="2400" i="1" dirty="0"/>
              <a:t>N</a:t>
            </a:r>
            <a:r>
              <a:rPr lang="en-US" sz="2400" dirty="0"/>
              <a:t>) increases single photon probability, P(m = 1</a:t>
            </a:r>
            <a:r>
              <a:rPr lang="en-US" sz="2400" dirty="0" smtClean="0"/>
              <a:t>) </a:t>
            </a:r>
            <a:r>
              <a:rPr lang="en-US" sz="2400" dirty="0" smtClean="0">
                <a:sym typeface="Wingdings"/>
              </a:rPr>
              <a:t> 1</a:t>
            </a:r>
            <a:endParaRPr lang="en-US" sz="2400" dirty="0"/>
          </a:p>
          <a:p>
            <a:r>
              <a:rPr lang="en-US" sz="2400" dirty="0" smtClean="0"/>
              <a:t>Pumping </a:t>
            </a:r>
            <a:r>
              <a:rPr lang="en-US" sz="2400" dirty="0"/>
              <a:t>harder reduces the number of bins </a:t>
            </a:r>
            <a:r>
              <a:rPr lang="en-US" sz="2400" dirty="0" smtClean="0"/>
              <a:t>needed, but…</a:t>
            </a:r>
            <a:endParaRPr lang="en-US" sz="2400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xmlns="" id="{B8EE17CF-A00C-4086-9FB0-CE38040F10DD}"/>
              </a:ext>
            </a:extLst>
          </p:cNvPr>
          <p:cNvSpPr txBox="1">
            <a:spLocks/>
          </p:cNvSpPr>
          <p:nvPr/>
        </p:nvSpPr>
        <p:spPr>
          <a:xfrm>
            <a:off x="122180" y="6350486"/>
            <a:ext cx="8899638" cy="641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sz="1600" dirty="0"/>
              <a:t>η</a:t>
            </a:r>
            <a:r>
              <a:rPr lang="en-US" sz="1600" dirty="0"/>
              <a:t> = Heralding Efficiency, T = Storage Loop Transmission, t = Idler Mode Transmission, D = Detector Type, PNR = Photon Number Resolving </a:t>
            </a:r>
            <a:endParaRPr lang="en-US" sz="1400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DF07FB69-78FF-44E3-B091-DF9BE7749B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751751"/>
              </p:ext>
            </p:extLst>
          </p:nvPr>
        </p:nvGraphicFramePr>
        <p:xfrm>
          <a:off x="3695700" y="2908300"/>
          <a:ext cx="6858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24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95700" y="2908300"/>
                        <a:ext cx="6858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-1905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2700" y="-457200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Time-Multiplexing </a:t>
            </a:r>
            <a:r>
              <a:rPr lang="en-US" sz="3200" dirty="0" err="1" smtClean="0"/>
              <a:t>vs</a:t>
            </a:r>
            <a:r>
              <a:rPr lang="en-US" sz="3200" dirty="0" smtClean="0"/>
              <a:t> Pumping</a:t>
            </a:r>
            <a:endParaRPr lang="en-US"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BBFA3A7-30F5-4DC6-9A19-F7C63BAAD7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469" t="36320" b="34465"/>
          <a:stretch/>
        </p:blipFill>
        <p:spPr>
          <a:xfrm>
            <a:off x="5715000" y="2666999"/>
            <a:ext cx="1315641" cy="14895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28600" y="5433074"/>
            <a:ext cx="8951166" cy="891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solidFill>
                  <a:prstClr val="black"/>
                </a:solidFill>
              </a:rPr>
              <a:t>	</a:t>
            </a:r>
            <a:r>
              <a:rPr lang="en-US" sz="2400" dirty="0" smtClean="0">
                <a:solidFill>
                  <a:prstClr val="black"/>
                </a:solidFill>
              </a:rPr>
              <a:t>For μ </a:t>
            </a:r>
            <a:r>
              <a:rPr lang="en-US" sz="2400" dirty="0">
                <a:solidFill>
                  <a:prstClr val="black"/>
                </a:solidFill>
              </a:rPr>
              <a:t>= 1, </a:t>
            </a:r>
            <a:r>
              <a:rPr lang="en-US" sz="2400" dirty="0" smtClean="0">
                <a:solidFill>
                  <a:prstClr val="black"/>
                </a:solidFill>
              </a:rPr>
              <a:t>16 bins produces at least one m=1 pulse &gt;99%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971800" y="5029200"/>
            <a:ext cx="5943600" cy="891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400" dirty="0" smtClean="0">
                <a:solidFill>
                  <a:prstClr val="black"/>
                </a:solidFill>
              </a:rPr>
              <a:t>P(at least 1 bin out of M with a single photon) 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400" dirty="0" smtClean="0">
                <a:solidFill>
                  <a:prstClr val="black"/>
                </a:solidFill>
              </a:rPr>
              <a:t>= 1 – </a:t>
            </a:r>
            <a:r>
              <a:rPr lang="en-US" sz="2400" dirty="0" err="1" smtClean="0">
                <a:solidFill>
                  <a:prstClr val="black"/>
                </a:solidFill>
              </a:rPr>
              <a:t>Prob</a:t>
            </a:r>
            <a:r>
              <a:rPr lang="en-US" sz="2400" dirty="0" smtClean="0">
                <a:solidFill>
                  <a:prstClr val="black"/>
                </a:solidFill>
              </a:rPr>
              <a:t>(not even 1 good bin) = 1 – 0.75</a:t>
            </a:r>
            <a:r>
              <a:rPr lang="en-US" sz="2400" baseline="30000" dirty="0" smtClean="0">
                <a:solidFill>
                  <a:prstClr val="black"/>
                </a:solidFill>
              </a:rPr>
              <a:t>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615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226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5" name="Group 264"/>
          <p:cNvGrpSpPr/>
          <p:nvPr/>
        </p:nvGrpSpPr>
        <p:grpSpPr>
          <a:xfrm rot="5400000">
            <a:off x="8453502" y="3431910"/>
            <a:ext cx="783480" cy="278565"/>
            <a:chOff x="4203932" y="3448901"/>
            <a:chExt cx="783480" cy="278565"/>
          </a:xfrm>
        </p:grpSpPr>
        <p:sp>
          <p:nvSpPr>
            <p:cNvPr id="266" name="Rounded Rectangle 265"/>
            <p:cNvSpPr>
              <a:spLocks noChangeAspect="1"/>
            </p:cNvSpPr>
            <p:nvPr/>
          </p:nvSpPr>
          <p:spPr>
            <a:xfrm>
              <a:off x="4473798" y="3450691"/>
              <a:ext cx="240108" cy="25197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Rounded Rectangle 266"/>
            <p:cNvSpPr>
              <a:spLocks noChangeAspect="1"/>
            </p:cNvSpPr>
            <p:nvPr/>
          </p:nvSpPr>
          <p:spPr>
            <a:xfrm>
              <a:off x="4744730" y="3448901"/>
              <a:ext cx="240107" cy="251970"/>
            </a:xfrm>
            <a:prstGeom prst="roundRect">
              <a:avLst/>
            </a:prstGeom>
            <a:ln w="9525" cmpd="sng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ounded Rectangle 268"/>
            <p:cNvSpPr>
              <a:spLocks noChangeAspect="1"/>
            </p:cNvSpPr>
            <p:nvPr/>
          </p:nvSpPr>
          <p:spPr>
            <a:xfrm>
              <a:off x="4203932" y="3448901"/>
              <a:ext cx="240108" cy="25197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Donut 271"/>
            <p:cNvSpPr/>
            <p:nvPr/>
          </p:nvSpPr>
          <p:spPr>
            <a:xfrm>
              <a:off x="4227010" y="3477309"/>
              <a:ext cx="193952" cy="201702"/>
            </a:xfrm>
            <a:prstGeom prst="donut">
              <a:avLst>
                <a:gd name="adj" fmla="val 2176"/>
              </a:avLst>
            </a:prstGeom>
            <a:solidFill>
              <a:schemeClr val="accent5">
                <a:lumMod val="75000"/>
              </a:schemeClr>
            </a:solidFill>
            <a:ln w="28575" cmpd="sng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283" name="Donut 282"/>
            <p:cNvSpPr/>
            <p:nvPr/>
          </p:nvSpPr>
          <p:spPr>
            <a:xfrm>
              <a:off x="4497410" y="3477310"/>
              <a:ext cx="193952" cy="201702"/>
            </a:xfrm>
            <a:prstGeom prst="donut">
              <a:avLst>
                <a:gd name="adj" fmla="val 2176"/>
              </a:avLst>
            </a:prstGeom>
            <a:solidFill>
              <a:schemeClr val="accent5">
                <a:lumMod val="75000"/>
              </a:schemeClr>
            </a:solidFill>
            <a:ln w="28575" cmpd="sng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285" name="Donut 284"/>
            <p:cNvSpPr/>
            <p:nvPr/>
          </p:nvSpPr>
          <p:spPr>
            <a:xfrm>
              <a:off x="4767809" y="3477309"/>
              <a:ext cx="193952" cy="201702"/>
            </a:xfrm>
            <a:prstGeom prst="donut">
              <a:avLst>
                <a:gd name="adj" fmla="val 2176"/>
              </a:avLst>
            </a:prstGeom>
            <a:solidFill>
              <a:schemeClr val="accent5">
                <a:lumMod val="75000"/>
              </a:schemeClr>
            </a:solidFill>
            <a:ln w="28575" cmpd="sng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286" name="Straight Connector 285"/>
            <p:cNvCxnSpPr>
              <a:stCxn id="272" idx="4"/>
              <a:endCxn id="283" idx="4"/>
            </p:cNvCxnSpPr>
            <p:nvPr/>
          </p:nvCxnSpPr>
          <p:spPr>
            <a:xfrm>
              <a:off x="4323986" y="3679011"/>
              <a:ext cx="270400" cy="1"/>
            </a:xfrm>
            <a:prstGeom prst="line">
              <a:avLst/>
            </a:prstGeom>
            <a:ln w="28575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>
              <a:stCxn id="283" idx="4"/>
              <a:endCxn id="285" idx="4"/>
            </p:cNvCxnSpPr>
            <p:nvPr/>
          </p:nvCxnSpPr>
          <p:spPr>
            <a:xfrm flipV="1">
              <a:off x="4594385" y="3679011"/>
              <a:ext cx="270399" cy="1"/>
            </a:xfrm>
            <a:prstGeom prst="line">
              <a:avLst/>
            </a:prstGeom>
            <a:ln w="28575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8" name="Rounded Rectangle 287"/>
            <p:cNvSpPr>
              <a:spLocks/>
            </p:cNvSpPr>
            <p:nvPr/>
          </p:nvSpPr>
          <p:spPr>
            <a:xfrm>
              <a:off x="4206506" y="3702661"/>
              <a:ext cx="780906" cy="24805"/>
            </a:xfrm>
            <a:prstGeom prst="roundRect">
              <a:avLst/>
            </a:prstGeom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55" name="Elbow Connector 254"/>
          <p:cNvCxnSpPr>
            <a:stCxn id="25" idx="2"/>
          </p:cNvCxnSpPr>
          <p:nvPr/>
        </p:nvCxnSpPr>
        <p:spPr>
          <a:xfrm rot="16200000" flipH="1">
            <a:off x="5214913" y="4326957"/>
            <a:ext cx="751558" cy="1"/>
          </a:xfrm>
          <a:prstGeom prst="bentConnector3">
            <a:avLst>
              <a:gd name="adj1" fmla="val 50000"/>
            </a:avLst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6017101" y="1294326"/>
            <a:ext cx="783480" cy="278565"/>
            <a:chOff x="4203932" y="3448901"/>
            <a:chExt cx="783480" cy="278565"/>
          </a:xfrm>
        </p:grpSpPr>
        <p:sp>
          <p:nvSpPr>
            <p:cNvPr id="624" name="Rounded Rectangle 623"/>
            <p:cNvSpPr>
              <a:spLocks noChangeAspect="1"/>
            </p:cNvSpPr>
            <p:nvPr/>
          </p:nvSpPr>
          <p:spPr>
            <a:xfrm>
              <a:off x="4473798" y="3450691"/>
              <a:ext cx="240108" cy="25197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Rounded Rectangle 624"/>
            <p:cNvSpPr>
              <a:spLocks noChangeAspect="1"/>
            </p:cNvSpPr>
            <p:nvPr/>
          </p:nvSpPr>
          <p:spPr>
            <a:xfrm>
              <a:off x="4744730" y="3448901"/>
              <a:ext cx="240107" cy="251970"/>
            </a:xfrm>
            <a:prstGeom prst="roundRect">
              <a:avLst/>
            </a:prstGeom>
            <a:ln w="9525" cmpd="sng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Rounded Rectangle 625"/>
            <p:cNvSpPr>
              <a:spLocks noChangeAspect="1"/>
            </p:cNvSpPr>
            <p:nvPr/>
          </p:nvSpPr>
          <p:spPr>
            <a:xfrm>
              <a:off x="4203932" y="3448901"/>
              <a:ext cx="240108" cy="25197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Donut 626"/>
            <p:cNvSpPr/>
            <p:nvPr/>
          </p:nvSpPr>
          <p:spPr>
            <a:xfrm>
              <a:off x="4227010" y="3477309"/>
              <a:ext cx="193952" cy="201702"/>
            </a:xfrm>
            <a:prstGeom prst="donut">
              <a:avLst>
                <a:gd name="adj" fmla="val 2176"/>
              </a:avLst>
            </a:prstGeom>
            <a:solidFill>
              <a:schemeClr val="accent5">
                <a:lumMod val="75000"/>
              </a:schemeClr>
            </a:solidFill>
            <a:ln w="28575" cmpd="sng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28" name="Donut 627"/>
            <p:cNvSpPr/>
            <p:nvPr/>
          </p:nvSpPr>
          <p:spPr>
            <a:xfrm>
              <a:off x="4497410" y="3477310"/>
              <a:ext cx="193952" cy="201702"/>
            </a:xfrm>
            <a:prstGeom prst="donut">
              <a:avLst>
                <a:gd name="adj" fmla="val 2176"/>
              </a:avLst>
            </a:prstGeom>
            <a:solidFill>
              <a:schemeClr val="accent5">
                <a:lumMod val="75000"/>
              </a:schemeClr>
            </a:solidFill>
            <a:ln w="28575" cmpd="sng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629" name="Donut 628"/>
            <p:cNvSpPr/>
            <p:nvPr/>
          </p:nvSpPr>
          <p:spPr>
            <a:xfrm>
              <a:off x="4767809" y="3477309"/>
              <a:ext cx="193952" cy="201702"/>
            </a:xfrm>
            <a:prstGeom prst="donut">
              <a:avLst>
                <a:gd name="adj" fmla="val 2176"/>
              </a:avLst>
            </a:prstGeom>
            <a:solidFill>
              <a:schemeClr val="accent5">
                <a:lumMod val="75000"/>
              </a:schemeClr>
            </a:solidFill>
            <a:ln w="28575" cmpd="sng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630" name="Straight Connector 629"/>
            <p:cNvCxnSpPr>
              <a:stCxn id="627" idx="4"/>
              <a:endCxn id="628" idx="4"/>
            </p:cNvCxnSpPr>
            <p:nvPr/>
          </p:nvCxnSpPr>
          <p:spPr>
            <a:xfrm>
              <a:off x="4323986" y="3679011"/>
              <a:ext cx="270400" cy="1"/>
            </a:xfrm>
            <a:prstGeom prst="line">
              <a:avLst/>
            </a:prstGeom>
            <a:ln w="28575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1" name="Straight Connector 630"/>
            <p:cNvCxnSpPr>
              <a:stCxn id="628" idx="4"/>
              <a:endCxn id="629" idx="4"/>
            </p:cNvCxnSpPr>
            <p:nvPr/>
          </p:nvCxnSpPr>
          <p:spPr>
            <a:xfrm flipV="1">
              <a:off x="4594385" y="3679011"/>
              <a:ext cx="270399" cy="1"/>
            </a:xfrm>
            <a:prstGeom prst="line">
              <a:avLst/>
            </a:prstGeom>
            <a:ln w="28575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2" name="Rounded Rectangle 631"/>
            <p:cNvSpPr>
              <a:spLocks/>
            </p:cNvSpPr>
            <p:nvPr/>
          </p:nvSpPr>
          <p:spPr>
            <a:xfrm>
              <a:off x="4206506" y="3702661"/>
              <a:ext cx="780906" cy="24805"/>
            </a:xfrm>
            <a:prstGeom prst="roundRect">
              <a:avLst/>
            </a:prstGeom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10"/>
          <p:cNvSpPr txBox="1"/>
          <p:nvPr/>
        </p:nvSpPr>
        <p:spPr>
          <a:xfrm>
            <a:off x="3131023" y="2711875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/>
          </a:p>
        </p:txBody>
      </p:sp>
      <p:grpSp>
        <p:nvGrpSpPr>
          <p:cNvPr id="2" name="Group 1"/>
          <p:cNvGrpSpPr/>
          <p:nvPr/>
        </p:nvGrpSpPr>
        <p:grpSpPr>
          <a:xfrm>
            <a:off x="491062" y="1376511"/>
            <a:ext cx="1254161" cy="338556"/>
            <a:chOff x="493585" y="600721"/>
            <a:chExt cx="2082165" cy="459202"/>
          </a:xfrm>
        </p:grpSpPr>
        <p:sp>
          <p:nvSpPr>
            <p:cNvPr id="185" name="Rectangle 29"/>
            <p:cNvSpPr/>
            <p:nvPr/>
          </p:nvSpPr>
          <p:spPr>
            <a:xfrm>
              <a:off x="581443" y="600721"/>
              <a:ext cx="1892701" cy="443007"/>
            </a:xfrm>
            <a:prstGeom prst="rect">
              <a:avLst/>
            </a:prstGeom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87" name="TextBox 167"/>
            <p:cNvSpPr txBox="1"/>
            <p:nvPr/>
          </p:nvSpPr>
          <p:spPr>
            <a:xfrm>
              <a:off x="493585" y="642468"/>
              <a:ext cx="2082165" cy="417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Laser + SHG</a:t>
              </a:r>
            </a:p>
          </p:txBody>
        </p:sp>
      </p:grpSp>
      <p:cxnSp>
        <p:nvCxnSpPr>
          <p:cNvPr id="135" name="直線矢印コネクタ 71"/>
          <p:cNvCxnSpPr/>
          <p:nvPr/>
        </p:nvCxnSpPr>
        <p:spPr>
          <a:xfrm flipH="1">
            <a:off x="6956696" y="2534993"/>
            <a:ext cx="1367991" cy="0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5" name="Group 124"/>
          <p:cNvGrpSpPr/>
          <p:nvPr/>
        </p:nvGrpSpPr>
        <p:grpSpPr>
          <a:xfrm rot="16203273" flipV="1">
            <a:off x="6866127" y="2424504"/>
            <a:ext cx="215657" cy="215095"/>
            <a:chOff x="7245349" y="4945612"/>
            <a:chExt cx="235804" cy="235190"/>
          </a:xfrm>
        </p:grpSpPr>
        <p:sp>
          <p:nvSpPr>
            <p:cNvPr id="160" name="Rectangle 23"/>
            <p:cNvSpPr>
              <a:spLocks noChangeArrowheads="1"/>
            </p:cNvSpPr>
            <p:nvPr/>
          </p:nvSpPr>
          <p:spPr bwMode="auto">
            <a:xfrm rot="21539488">
              <a:off x="7245349" y="4945612"/>
              <a:ext cx="235804" cy="235185"/>
            </a:xfrm>
            <a:prstGeom prst="rect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DDDDDD">
                    <a:gamma/>
                    <a:shade val="76078"/>
                    <a:invGamma/>
                  </a:srgbClr>
                </a:gs>
              </a:gsLst>
              <a:lin ang="54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latin typeface="Arial"/>
                <a:cs typeface="Arial"/>
              </a:endParaRPr>
            </a:p>
          </p:txBody>
        </p:sp>
        <p:sp>
          <p:nvSpPr>
            <p:cNvPr id="161" name="Line 24"/>
            <p:cNvSpPr>
              <a:spLocks noChangeShapeType="1"/>
            </p:cNvSpPr>
            <p:nvPr/>
          </p:nvSpPr>
          <p:spPr bwMode="auto">
            <a:xfrm rot="21539488">
              <a:off x="7245349" y="4945617"/>
              <a:ext cx="235185" cy="235185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latin typeface="Arial"/>
                <a:cs typeface="Arial"/>
              </a:endParaRPr>
            </a:p>
          </p:txBody>
        </p:sp>
      </p:grpSp>
      <p:cxnSp>
        <p:nvCxnSpPr>
          <p:cNvPr id="126" name="直線矢印コネクタ 71"/>
          <p:cNvCxnSpPr/>
          <p:nvPr/>
        </p:nvCxnSpPr>
        <p:spPr>
          <a:xfrm rot="16203273" flipH="1">
            <a:off x="6519182" y="3097476"/>
            <a:ext cx="899997" cy="0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直線矢印コネクタ 71"/>
          <p:cNvCxnSpPr/>
          <p:nvPr/>
        </p:nvCxnSpPr>
        <p:spPr>
          <a:xfrm rot="10803273">
            <a:off x="5958656" y="2527784"/>
            <a:ext cx="899997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non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直線矢印コネクタ 71"/>
          <p:cNvCxnSpPr/>
          <p:nvPr/>
        </p:nvCxnSpPr>
        <p:spPr>
          <a:xfrm rot="13503273" flipH="1">
            <a:off x="5741198" y="3027937"/>
            <a:ext cx="1439997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6" name="Rectangle 24"/>
          <p:cNvSpPr/>
          <p:nvPr/>
        </p:nvSpPr>
        <p:spPr>
          <a:xfrm>
            <a:off x="8318889" y="2445002"/>
            <a:ext cx="215999" cy="179997"/>
          </a:xfrm>
          <a:prstGeom prst="rect">
            <a:avLst/>
          </a:prstGeom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cxnSp>
        <p:nvCxnSpPr>
          <p:cNvPr id="271" name="Curved Connector 270"/>
          <p:cNvCxnSpPr>
            <a:stCxn id="196" idx="3"/>
            <a:endCxn id="274" idx="3"/>
          </p:cNvCxnSpPr>
          <p:nvPr/>
        </p:nvCxnSpPr>
        <p:spPr>
          <a:xfrm flipH="1">
            <a:off x="8530406" y="2534997"/>
            <a:ext cx="4479" cy="1973309"/>
          </a:xfrm>
          <a:prstGeom prst="curvedConnector3">
            <a:avLst>
              <a:gd name="adj1" fmla="val -5103818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4" name="AutoShape 37"/>
          <p:cNvSpPr>
            <a:spLocks noChangeAspect="1" noChangeArrowheads="1"/>
          </p:cNvSpPr>
          <p:nvPr/>
        </p:nvSpPr>
        <p:spPr bwMode="auto">
          <a:xfrm rot="5400000" flipV="1">
            <a:off x="1833392" y="1932070"/>
            <a:ext cx="220564" cy="178685"/>
          </a:xfrm>
          <a:prstGeom prst="flowChartDelay">
            <a:avLst/>
          </a:prstGeom>
          <a:solidFill>
            <a:schemeClr val="bg1"/>
          </a:solidFill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/>
              <a:cs typeface="Arial"/>
            </a:endParaRPr>
          </a:p>
        </p:txBody>
      </p:sp>
      <p:cxnSp>
        <p:nvCxnSpPr>
          <p:cNvPr id="325" name="Straight Arrow Connector 17"/>
          <p:cNvCxnSpPr/>
          <p:nvPr/>
        </p:nvCxnSpPr>
        <p:spPr>
          <a:xfrm rot="10800000" flipH="1">
            <a:off x="1689741" y="1537918"/>
            <a:ext cx="1259993" cy="0"/>
          </a:xfrm>
          <a:prstGeom prst="straightConnector1">
            <a:avLst/>
          </a:prstGeom>
          <a:ln>
            <a:solidFill>
              <a:srgbClr val="2BFF5A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47"/>
          <p:cNvCxnSpPr/>
          <p:nvPr/>
        </p:nvCxnSpPr>
        <p:spPr>
          <a:xfrm>
            <a:off x="3692476" y="1564735"/>
            <a:ext cx="539999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74"/>
          <p:cNvCxnSpPr/>
          <p:nvPr/>
        </p:nvCxnSpPr>
        <p:spPr>
          <a:xfrm>
            <a:off x="3687285" y="1531029"/>
            <a:ext cx="143999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図形グループ 5"/>
          <p:cNvGrpSpPr/>
          <p:nvPr/>
        </p:nvGrpSpPr>
        <p:grpSpPr>
          <a:xfrm rot="16200000">
            <a:off x="3165396" y="1160371"/>
            <a:ext cx="287999" cy="751773"/>
            <a:chOff x="1524000" y="598488"/>
            <a:chExt cx="721752" cy="1290864"/>
          </a:xfrm>
        </p:grpSpPr>
        <p:grpSp>
          <p:nvGrpSpPr>
            <p:cNvPr id="165" name="Group 11"/>
            <p:cNvGrpSpPr>
              <a:grpSpLocks noChangeAspect="1"/>
            </p:cNvGrpSpPr>
            <p:nvPr/>
          </p:nvGrpSpPr>
          <p:grpSpPr bwMode="auto">
            <a:xfrm rot="5400000">
              <a:off x="1541463" y="581025"/>
              <a:ext cx="684212" cy="719138"/>
              <a:chOff x="1632" y="2197"/>
              <a:chExt cx="836" cy="550"/>
            </a:xfrm>
          </p:grpSpPr>
          <p:sp>
            <p:nvSpPr>
              <p:cNvPr id="166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1634" y="2197"/>
                <a:ext cx="834" cy="549"/>
              </a:xfrm>
              <a:prstGeom prst="rect">
                <a:avLst/>
              </a:prstGeom>
              <a:solidFill>
                <a:schemeClr val="bg1">
                  <a:alpha val="67058"/>
                </a:schemeClr>
              </a:solidFill>
              <a:ln w="12700" cmpd="sng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2000"/>
              </a:p>
            </p:txBody>
          </p:sp>
          <p:sp>
            <p:nvSpPr>
              <p:cNvPr id="167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1715" y="2199"/>
                <a:ext cx="660" cy="546"/>
              </a:xfrm>
              <a:prstGeom prst="rect">
                <a:avLst/>
              </a:prstGeom>
              <a:solidFill>
                <a:srgbClr val="CCFFFF"/>
              </a:solidFill>
              <a:ln w="12700" cmpd="sng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2000"/>
              </a:p>
            </p:txBody>
          </p:sp>
          <p:grpSp>
            <p:nvGrpSpPr>
              <p:cNvPr id="168" name="Group 14"/>
              <p:cNvGrpSpPr>
                <a:grpSpLocks noChangeAspect="1"/>
              </p:cNvGrpSpPr>
              <p:nvPr/>
            </p:nvGrpSpPr>
            <p:grpSpPr bwMode="auto">
              <a:xfrm>
                <a:off x="1632" y="2197"/>
                <a:ext cx="835" cy="550"/>
                <a:chOff x="1663" y="1851"/>
                <a:chExt cx="835" cy="474"/>
              </a:xfrm>
            </p:grpSpPr>
            <p:sp>
              <p:nvSpPr>
                <p:cNvPr id="170" name="Rectangle 15"/>
                <p:cNvSpPr>
                  <a:spLocks noChangeAspect="1" noChangeArrowheads="1"/>
                </p:cNvSpPr>
                <p:nvPr/>
              </p:nvSpPr>
              <p:spPr bwMode="auto">
                <a:xfrm>
                  <a:off x="1851" y="1851"/>
                  <a:ext cx="93" cy="473"/>
                </a:xfrm>
                <a:prstGeom prst="rect">
                  <a:avLst/>
                </a:pr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 sz="2000"/>
                </a:p>
              </p:txBody>
            </p:sp>
            <p:sp>
              <p:nvSpPr>
                <p:cNvPr id="171" name="Rectangle 16"/>
                <p:cNvSpPr>
                  <a:spLocks noChangeAspect="1" noChangeArrowheads="1"/>
                </p:cNvSpPr>
                <p:nvPr/>
              </p:nvSpPr>
              <p:spPr bwMode="auto">
                <a:xfrm>
                  <a:off x="2036" y="1851"/>
                  <a:ext cx="92" cy="473"/>
                </a:xfrm>
                <a:prstGeom prst="rect">
                  <a:avLst/>
                </a:pr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 sz="2000"/>
                </a:p>
              </p:txBody>
            </p:sp>
            <p:sp>
              <p:nvSpPr>
                <p:cNvPr id="172" name="Rectangle 17"/>
                <p:cNvSpPr>
                  <a:spLocks noChangeAspect="1" noChangeArrowheads="1"/>
                </p:cNvSpPr>
                <p:nvPr/>
              </p:nvSpPr>
              <p:spPr bwMode="auto">
                <a:xfrm>
                  <a:off x="2222" y="1851"/>
                  <a:ext cx="93" cy="473"/>
                </a:xfrm>
                <a:prstGeom prst="rect">
                  <a:avLst/>
                </a:pr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 sz="2000"/>
                </a:p>
              </p:txBody>
            </p:sp>
            <p:sp>
              <p:nvSpPr>
                <p:cNvPr id="173" name="Rectangle 18"/>
                <p:cNvSpPr>
                  <a:spLocks noChangeAspect="1" noChangeArrowheads="1"/>
                </p:cNvSpPr>
                <p:nvPr/>
              </p:nvSpPr>
              <p:spPr bwMode="auto">
                <a:xfrm>
                  <a:off x="2405" y="1851"/>
                  <a:ext cx="93" cy="473"/>
                </a:xfrm>
                <a:prstGeom prst="rect">
                  <a:avLst/>
                </a:pr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 sz="2000"/>
                </a:p>
              </p:txBody>
            </p:sp>
            <p:sp>
              <p:nvSpPr>
                <p:cNvPr id="174" name="Rectangl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1663" y="1852"/>
                  <a:ext cx="93" cy="473"/>
                </a:xfrm>
                <a:prstGeom prst="rect">
                  <a:avLst/>
                </a:pr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 sz="2000"/>
                </a:p>
              </p:txBody>
            </p:sp>
          </p:grpSp>
          <p:sp>
            <p:nvSpPr>
              <p:cNvPr id="169" name="Line 20"/>
              <p:cNvSpPr>
                <a:spLocks noChangeAspect="1" noChangeShapeType="1"/>
              </p:cNvSpPr>
              <p:nvPr/>
            </p:nvSpPr>
            <p:spPr bwMode="auto">
              <a:xfrm>
                <a:off x="2468" y="2318"/>
                <a:ext cx="0" cy="321"/>
              </a:xfrm>
              <a:prstGeom prst="line">
                <a:avLst/>
              </a:pr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ja-JP" altLang="en-US" sz="2000"/>
              </a:p>
            </p:txBody>
          </p:sp>
        </p:grpSp>
        <p:grpSp>
          <p:nvGrpSpPr>
            <p:cNvPr id="175" name="Group 11"/>
            <p:cNvGrpSpPr>
              <a:grpSpLocks noChangeAspect="1"/>
            </p:cNvGrpSpPr>
            <p:nvPr/>
          </p:nvGrpSpPr>
          <p:grpSpPr bwMode="auto">
            <a:xfrm rot="5400000">
              <a:off x="1544077" y="1187677"/>
              <a:ext cx="684212" cy="719138"/>
              <a:chOff x="1632" y="2197"/>
              <a:chExt cx="836" cy="550"/>
            </a:xfrm>
          </p:grpSpPr>
          <p:sp>
            <p:nvSpPr>
              <p:cNvPr id="176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1634" y="2197"/>
                <a:ext cx="834" cy="549"/>
              </a:xfrm>
              <a:prstGeom prst="rect">
                <a:avLst/>
              </a:prstGeom>
              <a:solidFill>
                <a:schemeClr val="bg1">
                  <a:alpha val="67058"/>
                </a:schemeClr>
              </a:solidFill>
              <a:ln w="12700" cmpd="sng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2000"/>
              </a:p>
            </p:txBody>
          </p:sp>
          <p:sp>
            <p:nvSpPr>
              <p:cNvPr id="177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1715" y="2199"/>
                <a:ext cx="660" cy="546"/>
              </a:xfrm>
              <a:prstGeom prst="rect">
                <a:avLst/>
              </a:prstGeom>
              <a:solidFill>
                <a:srgbClr val="CCFFFF"/>
              </a:solidFill>
              <a:ln w="12700" cmpd="sng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2000"/>
              </a:p>
            </p:txBody>
          </p:sp>
          <p:grpSp>
            <p:nvGrpSpPr>
              <p:cNvPr id="178" name="Group 14"/>
              <p:cNvGrpSpPr>
                <a:grpSpLocks noChangeAspect="1"/>
              </p:cNvGrpSpPr>
              <p:nvPr/>
            </p:nvGrpSpPr>
            <p:grpSpPr bwMode="auto">
              <a:xfrm>
                <a:off x="1632" y="2197"/>
                <a:ext cx="835" cy="550"/>
                <a:chOff x="1663" y="1851"/>
                <a:chExt cx="835" cy="474"/>
              </a:xfrm>
            </p:grpSpPr>
            <p:sp>
              <p:nvSpPr>
                <p:cNvPr id="180" name="Rectangle 15"/>
                <p:cNvSpPr>
                  <a:spLocks noChangeAspect="1" noChangeArrowheads="1"/>
                </p:cNvSpPr>
                <p:nvPr/>
              </p:nvSpPr>
              <p:spPr bwMode="auto">
                <a:xfrm>
                  <a:off x="1851" y="1851"/>
                  <a:ext cx="93" cy="473"/>
                </a:xfrm>
                <a:prstGeom prst="rect">
                  <a:avLst/>
                </a:pr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 sz="2000"/>
                </a:p>
              </p:txBody>
            </p:sp>
            <p:sp>
              <p:nvSpPr>
                <p:cNvPr id="181" name="Rectangle 16"/>
                <p:cNvSpPr>
                  <a:spLocks noChangeAspect="1" noChangeArrowheads="1"/>
                </p:cNvSpPr>
                <p:nvPr/>
              </p:nvSpPr>
              <p:spPr bwMode="auto">
                <a:xfrm>
                  <a:off x="2036" y="1851"/>
                  <a:ext cx="92" cy="473"/>
                </a:xfrm>
                <a:prstGeom prst="rect">
                  <a:avLst/>
                </a:pr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 sz="2000"/>
                </a:p>
              </p:txBody>
            </p:sp>
            <p:sp>
              <p:nvSpPr>
                <p:cNvPr id="182" name="Rectangle 17"/>
                <p:cNvSpPr>
                  <a:spLocks noChangeAspect="1" noChangeArrowheads="1"/>
                </p:cNvSpPr>
                <p:nvPr/>
              </p:nvSpPr>
              <p:spPr bwMode="auto">
                <a:xfrm>
                  <a:off x="2222" y="1851"/>
                  <a:ext cx="93" cy="473"/>
                </a:xfrm>
                <a:prstGeom prst="rect">
                  <a:avLst/>
                </a:pr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 sz="2000"/>
                </a:p>
              </p:txBody>
            </p:sp>
            <p:sp>
              <p:nvSpPr>
                <p:cNvPr id="183" name="Rectangle 18"/>
                <p:cNvSpPr>
                  <a:spLocks noChangeAspect="1" noChangeArrowheads="1"/>
                </p:cNvSpPr>
                <p:nvPr/>
              </p:nvSpPr>
              <p:spPr bwMode="auto">
                <a:xfrm>
                  <a:off x="2405" y="1851"/>
                  <a:ext cx="93" cy="473"/>
                </a:xfrm>
                <a:prstGeom prst="rect">
                  <a:avLst/>
                </a:pr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 sz="2000"/>
                </a:p>
              </p:txBody>
            </p:sp>
            <p:sp>
              <p:nvSpPr>
                <p:cNvPr id="184" name="Rectangl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1663" y="1852"/>
                  <a:ext cx="93" cy="473"/>
                </a:xfrm>
                <a:prstGeom prst="rect">
                  <a:avLst/>
                </a:prstGeom>
                <a:solidFill>
                  <a:schemeClr val="bg1"/>
                </a:solidFill>
                <a:ln w="12700" cmpd="sng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 sz="2000"/>
                </a:p>
              </p:txBody>
            </p:sp>
          </p:grpSp>
          <p:sp>
            <p:nvSpPr>
              <p:cNvPr id="179" name="Line 20"/>
              <p:cNvSpPr>
                <a:spLocks noChangeAspect="1" noChangeShapeType="1"/>
              </p:cNvSpPr>
              <p:nvPr/>
            </p:nvSpPr>
            <p:spPr bwMode="auto">
              <a:xfrm>
                <a:off x="2468" y="2318"/>
                <a:ext cx="0" cy="321"/>
              </a:xfrm>
              <a:prstGeom prst="line">
                <a:avLst/>
              </a:pr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ja-JP" altLang="en-US" sz="2000"/>
              </a:p>
            </p:txBody>
          </p:sp>
        </p:grpSp>
      </p:grpSp>
      <p:sp>
        <p:nvSpPr>
          <p:cNvPr id="188" name="Rectangle 79"/>
          <p:cNvSpPr/>
          <p:nvPr/>
        </p:nvSpPr>
        <p:spPr>
          <a:xfrm rot="18900000">
            <a:off x="4243158" y="1367213"/>
            <a:ext cx="36000" cy="359996"/>
          </a:xfrm>
          <a:prstGeom prst="rect">
            <a:avLst/>
          </a:prstGeom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cxnSp>
        <p:nvCxnSpPr>
          <p:cNvPr id="106" name="Straight Arrow Connector 47"/>
          <p:cNvCxnSpPr/>
          <p:nvPr/>
        </p:nvCxnSpPr>
        <p:spPr>
          <a:xfrm rot="5400000">
            <a:off x="3961546" y="1828385"/>
            <a:ext cx="539996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Rectangle 24"/>
          <p:cNvSpPr/>
          <p:nvPr/>
        </p:nvSpPr>
        <p:spPr>
          <a:xfrm>
            <a:off x="5099862" y="1436571"/>
            <a:ext cx="215999" cy="179997"/>
          </a:xfrm>
          <a:prstGeom prst="rect">
            <a:avLst/>
          </a:prstGeom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cxnSp>
        <p:nvCxnSpPr>
          <p:cNvPr id="18" name="Curved Connector 17"/>
          <p:cNvCxnSpPr>
            <a:stCxn id="108" idx="3"/>
          </p:cNvCxnSpPr>
          <p:nvPr/>
        </p:nvCxnSpPr>
        <p:spPr>
          <a:xfrm flipV="1">
            <a:off x="5315862" y="1523099"/>
            <a:ext cx="1475999" cy="3471"/>
          </a:xfrm>
          <a:prstGeom prst="curvedConnector3">
            <a:avLst>
              <a:gd name="adj1" fmla="val 50000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8" name="Rectangle 24"/>
          <p:cNvSpPr/>
          <p:nvPr/>
        </p:nvSpPr>
        <p:spPr>
          <a:xfrm rot="10800000">
            <a:off x="3293453" y="1965828"/>
            <a:ext cx="215999" cy="179997"/>
          </a:xfrm>
          <a:prstGeom prst="rect">
            <a:avLst/>
          </a:prstGeom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189" name="Oval 188"/>
          <p:cNvSpPr/>
          <p:nvPr/>
        </p:nvSpPr>
        <p:spPr>
          <a:xfrm>
            <a:off x="5431580" y="1547180"/>
            <a:ext cx="329448" cy="343941"/>
          </a:xfrm>
          <a:prstGeom prst="ellipse">
            <a:avLst/>
          </a:prstGeom>
          <a:noFill/>
          <a:ln w="28575" cmpd="sng">
            <a:solidFill>
              <a:srgbClr val="558E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90" name="Oval 189"/>
          <p:cNvSpPr/>
          <p:nvPr/>
        </p:nvSpPr>
        <p:spPr>
          <a:xfrm>
            <a:off x="5484246" y="1547180"/>
            <a:ext cx="329448" cy="343941"/>
          </a:xfrm>
          <a:prstGeom prst="ellipse">
            <a:avLst/>
          </a:prstGeom>
          <a:noFill/>
          <a:ln w="28575" cmpd="sng">
            <a:solidFill>
              <a:srgbClr val="558E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94" name="Oval 193"/>
          <p:cNvSpPr/>
          <p:nvPr/>
        </p:nvSpPr>
        <p:spPr>
          <a:xfrm>
            <a:off x="5536912" y="1547180"/>
            <a:ext cx="329448" cy="343941"/>
          </a:xfrm>
          <a:prstGeom prst="ellipse">
            <a:avLst/>
          </a:prstGeom>
          <a:noFill/>
          <a:ln w="28575" cmpd="sng">
            <a:solidFill>
              <a:srgbClr val="558E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95" name="Oval 194"/>
          <p:cNvSpPr/>
          <p:nvPr/>
        </p:nvSpPr>
        <p:spPr>
          <a:xfrm>
            <a:off x="5589579" y="1547180"/>
            <a:ext cx="329448" cy="343941"/>
          </a:xfrm>
          <a:prstGeom prst="ellipse">
            <a:avLst/>
          </a:prstGeom>
          <a:noFill/>
          <a:ln w="28575" cmpd="sng">
            <a:solidFill>
              <a:srgbClr val="558E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97" name="TextBox 196"/>
          <p:cNvSpPr txBox="1"/>
          <p:nvPr/>
        </p:nvSpPr>
        <p:spPr>
          <a:xfrm>
            <a:off x="5334974" y="1904334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Fiber delay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02" name="TextBox 201"/>
          <p:cNvSpPr txBox="1"/>
          <p:nvPr/>
        </p:nvSpPr>
        <p:spPr>
          <a:xfrm>
            <a:off x="2848861" y="1094563"/>
            <a:ext cx="917486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PPKTP</a:t>
            </a:r>
          </a:p>
        </p:txBody>
      </p:sp>
      <p:cxnSp>
        <p:nvCxnSpPr>
          <p:cNvPr id="211" name="Straight Arrow Connector 17"/>
          <p:cNvCxnSpPr/>
          <p:nvPr/>
        </p:nvCxnSpPr>
        <p:spPr>
          <a:xfrm rot="10800000" flipH="1">
            <a:off x="524823" y="3187140"/>
            <a:ext cx="360000" cy="0"/>
          </a:xfrm>
          <a:prstGeom prst="straightConnector1">
            <a:avLst/>
          </a:prstGeom>
          <a:ln>
            <a:solidFill>
              <a:srgbClr val="2BFF5A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2" name="TextBox 211"/>
          <p:cNvSpPr txBox="1"/>
          <p:nvPr/>
        </p:nvSpPr>
        <p:spPr>
          <a:xfrm>
            <a:off x="912434" y="3067091"/>
            <a:ext cx="703657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5</a:t>
            </a:r>
            <a:r>
              <a:rPr lang="en-US" altLang="ja-JP" sz="1200" dirty="0" smtClean="0">
                <a:latin typeface="Arial"/>
                <a:cs typeface="Arial"/>
              </a:rPr>
              <a:t>21</a:t>
            </a:r>
            <a:r>
              <a:rPr lang="en-US" sz="1200" dirty="0" smtClean="0">
                <a:latin typeface="Arial"/>
                <a:cs typeface="Arial"/>
              </a:rPr>
              <a:t> nm</a:t>
            </a:r>
          </a:p>
        </p:txBody>
      </p:sp>
      <p:sp>
        <p:nvSpPr>
          <p:cNvPr id="257" name="TextBox 256"/>
          <p:cNvSpPr txBox="1"/>
          <p:nvPr/>
        </p:nvSpPr>
        <p:spPr>
          <a:xfrm>
            <a:off x="912434" y="3301986"/>
            <a:ext cx="703657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777 nm</a:t>
            </a:r>
          </a:p>
        </p:txBody>
      </p:sp>
      <p:sp>
        <p:nvSpPr>
          <p:cNvPr id="262" name="TextBox 261"/>
          <p:cNvSpPr txBox="1"/>
          <p:nvPr/>
        </p:nvSpPr>
        <p:spPr>
          <a:xfrm>
            <a:off x="912431" y="3536883"/>
            <a:ext cx="96281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1590 nm</a:t>
            </a:r>
          </a:p>
        </p:txBody>
      </p:sp>
      <p:cxnSp>
        <p:nvCxnSpPr>
          <p:cNvPr id="263" name="Straight Arrow Connector 17"/>
          <p:cNvCxnSpPr/>
          <p:nvPr/>
        </p:nvCxnSpPr>
        <p:spPr>
          <a:xfrm rot="10800000" flipH="1">
            <a:off x="1711134" y="3187140"/>
            <a:ext cx="360000" cy="0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Arrow Connector 17"/>
          <p:cNvCxnSpPr/>
          <p:nvPr/>
        </p:nvCxnSpPr>
        <p:spPr>
          <a:xfrm rot="10800000" flipH="1">
            <a:off x="524823" y="3431284"/>
            <a:ext cx="360000" cy="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Arrow Connector 17"/>
          <p:cNvCxnSpPr/>
          <p:nvPr/>
        </p:nvCxnSpPr>
        <p:spPr>
          <a:xfrm rot="10800000" flipH="1">
            <a:off x="524822" y="3667687"/>
            <a:ext cx="3600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Arrow Connector 17"/>
          <p:cNvCxnSpPr/>
          <p:nvPr/>
        </p:nvCxnSpPr>
        <p:spPr>
          <a:xfrm rot="10800000" flipH="1">
            <a:off x="1710090" y="3431284"/>
            <a:ext cx="360000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3" name="TextBox 272"/>
          <p:cNvSpPr txBox="1"/>
          <p:nvPr/>
        </p:nvSpPr>
        <p:spPr>
          <a:xfrm>
            <a:off x="2090606" y="3056343"/>
            <a:ext cx="703657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SMF</a:t>
            </a:r>
          </a:p>
        </p:txBody>
      </p:sp>
      <p:sp>
        <p:nvSpPr>
          <p:cNvPr id="277" name="TextBox 276"/>
          <p:cNvSpPr txBox="1"/>
          <p:nvPr/>
        </p:nvSpPr>
        <p:spPr>
          <a:xfrm>
            <a:off x="2090603" y="3301534"/>
            <a:ext cx="106454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Coaxial Cable</a:t>
            </a:r>
          </a:p>
        </p:txBody>
      </p:sp>
      <p:cxnSp>
        <p:nvCxnSpPr>
          <p:cNvPr id="281" name="Straight Connector 280"/>
          <p:cNvCxnSpPr/>
          <p:nvPr/>
        </p:nvCxnSpPr>
        <p:spPr>
          <a:xfrm rot="2700000">
            <a:off x="1855859" y="1529099"/>
            <a:ext cx="215997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Arrow Connector 17"/>
          <p:cNvCxnSpPr/>
          <p:nvPr/>
        </p:nvCxnSpPr>
        <p:spPr>
          <a:xfrm rot="16200000" flipH="1">
            <a:off x="1758451" y="1731424"/>
            <a:ext cx="359997" cy="0"/>
          </a:xfrm>
          <a:prstGeom prst="straightConnector1">
            <a:avLst/>
          </a:prstGeom>
          <a:ln>
            <a:solidFill>
              <a:srgbClr val="2BFF5A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/>
          <p:cNvCxnSpPr>
            <a:stCxn id="320" idx="3"/>
          </p:cNvCxnSpPr>
          <p:nvPr/>
        </p:nvCxnSpPr>
        <p:spPr>
          <a:xfrm rot="10800000" flipH="1" flipV="1">
            <a:off x="3563332" y="2890350"/>
            <a:ext cx="1572944" cy="957807"/>
          </a:xfrm>
          <a:prstGeom prst="bentConnector3">
            <a:avLst>
              <a:gd name="adj1" fmla="val -14533"/>
            </a:avLst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4" name="Elbow Connector 113"/>
          <p:cNvCxnSpPr/>
          <p:nvPr/>
        </p:nvCxnSpPr>
        <p:spPr>
          <a:xfrm>
            <a:off x="4121151" y="3485266"/>
            <a:ext cx="1043998" cy="284640"/>
          </a:xfrm>
          <a:prstGeom prst="bentConnector3">
            <a:avLst>
              <a:gd name="adj1" fmla="val -1254"/>
            </a:avLst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0" name="AutoShape 37"/>
          <p:cNvSpPr>
            <a:spLocks noChangeAspect="1" noChangeArrowheads="1"/>
          </p:cNvSpPr>
          <p:nvPr/>
        </p:nvSpPr>
        <p:spPr bwMode="auto">
          <a:xfrm rot="10800000" flipV="1">
            <a:off x="3563331" y="2782351"/>
            <a:ext cx="220564" cy="215999"/>
          </a:xfrm>
          <a:prstGeom prst="flowChartDelay">
            <a:avLst/>
          </a:prstGeom>
          <a:gradFill rotWithShape="1">
            <a:gsLst>
              <a:gs pos="0">
                <a:srgbClr val="5F5F5F"/>
              </a:gs>
              <a:gs pos="100000">
                <a:srgbClr val="5F5F5F">
                  <a:gamma/>
                  <a:shade val="60000"/>
                  <a:invGamma/>
                </a:srgbClr>
              </a:gs>
            </a:gsLst>
            <a:lin ang="5400000" scaled="1"/>
          </a:gradFill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/>
              <a:cs typeface="Arial"/>
            </a:endParaRPr>
          </a:p>
        </p:txBody>
      </p:sp>
      <p:grpSp>
        <p:nvGrpSpPr>
          <p:cNvPr id="120" name="Group 119"/>
          <p:cNvGrpSpPr/>
          <p:nvPr/>
        </p:nvGrpSpPr>
        <p:grpSpPr>
          <a:xfrm rot="16200000" flipV="1">
            <a:off x="7841274" y="2434593"/>
            <a:ext cx="215657" cy="215095"/>
            <a:chOff x="7245349" y="4945612"/>
            <a:chExt cx="235804" cy="235190"/>
          </a:xfrm>
        </p:grpSpPr>
        <p:sp>
          <p:nvSpPr>
            <p:cNvPr id="121" name="Rectangle 23"/>
            <p:cNvSpPr>
              <a:spLocks noChangeArrowheads="1"/>
            </p:cNvSpPr>
            <p:nvPr/>
          </p:nvSpPr>
          <p:spPr bwMode="auto">
            <a:xfrm rot="21539488">
              <a:off x="7245349" y="4945612"/>
              <a:ext cx="235804" cy="235185"/>
            </a:xfrm>
            <a:prstGeom prst="rect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DDDDDD">
                    <a:gamma/>
                    <a:shade val="76078"/>
                    <a:invGamma/>
                  </a:srgbClr>
                </a:gs>
              </a:gsLst>
              <a:lin ang="54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latin typeface="Arial"/>
                <a:cs typeface="Arial"/>
              </a:endParaRPr>
            </a:p>
          </p:txBody>
        </p:sp>
        <p:sp>
          <p:nvSpPr>
            <p:cNvPr id="122" name="Line 24"/>
            <p:cNvSpPr>
              <a:spLocks noChangeShapeType="1"/>
            </p:cNvSpPr>
            <p:nvPr/>
          </p:nvSpPr>
          <p:spPr bwMode="auto">
            <a:xfrm rot="21539488">
              <a:off x="7245349" y="4945617"/>
              <a:ext cx="235185" cy="235185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latin typeface="Arial"/>
                <a:cs typeface="Arial"/>
              </a:endParaRPr>
            </a:p>
          </p:txBody>
        </p:sp>
      </p:grpSp>
      <p:sp>
        <p:nvSpPr>
          <p:cNvPr id="129" name="TextBox 128"/>
          <p:cNvSpPr txBox="1"/>
          <p:nvPr/>
        </p:nvSpPr>
        <p:spPr>
          <a:xfrm>
            <a:off x="524826" y="1868823"/>
            <a:ext cx="1415189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Photodiode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791398" y="4522733"/>
            <a:ext cx="703657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PBS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1325926" y="4522733"/>
            <a:ext cx="703657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SPD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291132" y="4522733"/>
            <a:ext cx="703657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FC</a:t>
            </a:r>
          </a:p>
        </p:txBody>
      </p:sp>
      <p:sp>
        <p:nvSpPr>
          <p:cNvPr id="149" name="Rectangle 24"/>
          <p:cNvSpPr/>
          <p:nvPr/>
        </p:nvSpPr>
        <p:spPr>
          <a:xfrm rot="10800000">
            <a:off x="531774" y="4261933"/>
            <a:ext cx="215999" cy="179997"/>
          </a:xfrm>
          <a:prstGeom prst="rect">
            <a:avLst/>
          </a:prstGeom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151" name="AutoShape 37"/>
          <p:cNvSpPr>
            <a:spLocks noChangeAspect="1" noChangeArrowheads="1"/>
          </p:cNvSpPr>
          <p:nvPr/>
        </p:nvSpPr>
        <p:spPr bwMode="auto">
          <a:xfrm flipV="1">
            <a:off x="1577577" y="4262590"/>
            <a:ext cx="220564" cy="178685"/>
          </a:xfrm>
          <a:prstGeom prst="flowChartDelay">
            <a:avLst/>
          </a:prstGeom>
          <a:gradFill rotWithShape="1">
            <a:gsLst>
              <a:gs pos="0">
                <a:srgbClr val="5F5F5F"/>
              </a:gs>
              <a:gs pos="100000">
                <a:srgbClr val="5F5F5F">
                  <a:gamma/>
                  <a:shade val="60000"/>
                  <a:invGamma/>
                </a:srgbClr>
              </a:gs>
            </a:gsLst>
            <a:lin ang="5400000" scaled="1"/>
          </a:gradFill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/>
              <a:cs typeface="Arial"/>
            </a:endParaRPr>
          </a:p>
        </p:txBody>
      </p:sp>
      <p:grpSp>
        <p:nvGrpSpPr>
          <p:cNvPr id="153" name="Group 22"/>
          <p:cNvGrpSpPr/>
          <p:nvPr/>
        </p:nvGrpSpPr>
        <p:grpSpPr>
          <a:xfrm rot="16200000">
            <a:off x="1042388" y="4244421"/>
            <a:ext cx="215657" cy="215094"/>
            <a:chOff x="7245350" y="4489955"/>
            <a:chExt cx="235804" cy="235189"/>
          </a:xfrm>
        </p:grpSpPr>
        <p:sp>
          <p:nvSpPr>
            <p:cNvPr id="162" name="Rectangle 23"/>
            <p:cNvSpPr>
              <a:spLocks noChangeArrowheads="1"/>
            </p:cNvSpPr>
            <p:nvPr/>
          </p:nvSpPr>
          <p:spPr bwMode="auto">
            <a:xfrm>
              <a:off x="7245350" y="4489955"/>
              <a:ext cx="235804" cy="235185"/>
            </a:xfrm>
            <a:prstGeom prst="rect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DDDDDD">
                    <a:gamma/>
                    <a:shade val="76078"/>
                    <a:invGamma/>
                  </a:srgbClr>
                </a:gs>
              </a:gsLst>
              <a:lin ang="54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latin typeface="Arial"/>
                <a:cs typeface="Arial"/>
              </a:endParaRPr>
            </a:p>
          </p:txBody>
        </p:sp>
        <p:sp>
          <p:nvSpPr>
            <p:cNvPr id="163" name="Line 24"/>
            <p:cNvSpPr>
              <a:spLocks noChangeShapeType="1"/>
            </p:cNvSpPr>
            <p:nvPr/>
          </p:nvSpPr>
          <p:spPr bwMode="auto">
            <a:xfrm rot="21539488">
              <a:off x="7245350" y="4489959"/>
              <a:ext cx="235185" cy="235185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>
                <a:latin typeface="Arial"/>
                <a:cs typeface="Arial"/>
              </a:endParaRPr>
            </a:p>
          </p:txBody>
        </p:sp>
      </p:grpSp>
      <p:cxnSp>
        <p:nvCxnSpPr>
          <p:cNvPr id="633" name="Straight Connector 632"/>
          <p:cNvCxnSpPr/>
          <p:nvPr/>
        </p:nvCxnSpPr>
        <p:spPr>
          <a:xfrm>
            <a:off x="3791001" y="2890343"/>
            <a:ext cx="330738" cy="0"/>
          </a:xfrm>
          <a:prstGeom prst="line">
            <a:avLst/>
          </a:prstGeom>
          <a:ln w="28575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4" name="Straight Connector 633"/>
          <p:cNvCxnSpPr/>
          <p:nvPr/>
        </p:nvCxnSpPr>
        <p:spPr>
          <a:xfrm rot="5400000">
            <a:off x="4313405" y="2664186"/>
            <a:ext cx="413423" cy="0"/>
          </a:xfrm>
          <a:prstGeom prst="line">
            <a:avLst/>
          </a:prstGeom>
          <a:ln w="28575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5" name="Straight Connector 634"/>
          <p:cNvCxnSpPr/>
          <p:nvPr/>
        </p:nvCxnSpPr>
        <p:spPr>
          <a:xfrm rot="10800000" flipH="1">
            <a:off x="3505160" y="2484614"/>
            <a:ext cx="1091436" cy="266"/>
          </a:xfrm>
          <a:prstGeom prst="line">
            <a:avLst/>
          </a:prstGeom>
          <a:ln w="28575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6" name="Straight Connector 635"/>
          <p:cNvCxnSpPr/>
          <p:nvPr/>
        </p:nvCxnSpPr>
        <p:spPr>
          <a:xfrm>
            <a:off x="4520113" y="2482799"/>
            <a:ext cx="330738" cy="0"/>
          </a:xfrm>
          <a:prstGeom prst="line">
            <a:avLst/>
          </a:prstGeom>
          <a:ln w="28575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9" name="Straight Connector 638"/>
          <p:cNvCxnSpPr/>
          <p:nvPr/>
        </p:nvCxnSpPr>
        <p:spPr>
          <a:xfrm rot="5400000">
            <a:off x="3708321" y="2898303"/>
            <a:ext cx="826845" cy="0"/>
          </a:xfrm>
          <a:prstGeom prst="line">
            <a:avLst/>
          </a:prstGeom>
          <a:ln w="28575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Rounded Rectangle 106"/>
          <p:cNvSpPr/>
          <p:nvPr/>
        </p:nvSpPr>
        <p:spPr>
          <a:xfrm rot="10800000" flipV="1">
            <a:off x="7204899" y="2407876"/>
            <a:ext cx="444503" cy="266659"/>
          </a:xfrm>
          <a:prstGeom prst="roundRect">
            <a:avLst>
              <a:gd name="adj" fmla="val 16667"/>
            </a:avLst>
          </a:prstGeom>
          <a:ln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>
              <a:latin typeface="Arial"/>
              <a:cs typeface="Arial"/>
            </a:endParaRPr>
          </a:p>
        </p:txBody>
      </p:sp>
      <p:sp>
        <p:nvSpPr>
          <p:cNvPr id="648" name="AutoShape 37"/>
          <p:cNvSpPr>
            <a:spLocks noChangeAspect="1" noChangeArrowheads="1"/>
          </p:cNvSpPr>
          <p:nvPr/>
        </p:nvSpPr>
        <p:spPr bwMode="auto">
          <a:xfrm flipV="1">
            <a:off x="4853142" y="2376622"/>
            <a:ext cx="220564" cy="215999"/>
          </a:xfrm>
          <a:prstGeom prst="flowChartDelay">
            <a:avLst/>
          </a:prstGeom>
          <a:gradFill rotWithShape="1">
            <a:gsLst>
              <a:gs pos="0">
                <a:srgbClr val="5F5F5F"/>
              </a:gs>
              <a:gs pos="100000">
                <a:srgbClr val="5F5F5F">
                  <a:gamma/>
                  <a:shade val="60000"/>
                  <a:invGamma/>
                </a:srgbClr>
              </a:gs>
            </a:gsLst>
            <a:lin ang="5400000" scaled="1"/>
          </a:gradFill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/>
              <a:cs typeface="Arial"/>
            </a:endParaRPr>
          </a:p>
        </p:txBody>
      </p:sp>
      <p:sp>
        <p:nvSpPr>
          <p:cNvPr id="201" name="TextBox 10"/>
          <p:cNvSpPr txBox="1"/>
          <p:nvPr/>
        </p:nvSpPr>
        <p:spPr>
          <a:xfrm flipH="1">
            <a:off x="7055320" y="4260886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/>
          </a:p>
        </p:txBody>
      </p:sp>
      <p:cxnSp>
        <p:nvCxnSpPr>
          <p:cNvPr id="278" name="Straight Arrow Connector 74"/>
          <p:cNvCxnSpPr/>
          <p:nvPr/>
        </p:nvCxnSpPr>
        <p:spPr>
          <a:xfrm flipH="1">
            <a:off x="7963126" y="4504701"/>
            <a:ext cx="35999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4" name="Rectangle 24"/>
          <p:cNvSpPr/>
          <p:nvPr/>
        </p:nvSpPr>
        <p:spPr>
          <a:xfrm rot="10800000" flipH="1">
            <a:off x="8314410" y="4418312"/>
            <a:ext cx="215999" cy="179997"/>
          </a:xfrm>
          <a:prstGeom prst="rect">
            <a:avLst/>
          </a:prstGeom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276" name="Rectangle 24"/>
          <p:cNvSpPr/>
          <p:nvPr/>
        </p:nvSpPr>
        <p:spPr>
          <a:xfrm rot="10800000" flipH="1">
            <a:off x="7341617" y="4414711"/>
            <a:ext cx="215999" cy="179997"/>
          </a:xfrm>
          <a:prstGeom prst="rect">
            <a:avLst/>
          </a:prstGeom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275" name="Rectangle 24"/>
          <p:cNvSpPr/>
          <p:nvPr/>
        </p:nvSpPr>
        <p:spPr>
          <a:xfrm rot="5400000" flipH="1">
            <a:off x="7837507" y="3896949"/>
            <a:ext cx="215999" cy="179997"/>
          </a:xfrm>
          <a:prstGeom prst="rect">
            <a:avLst/>
          </a:prstGeom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279" name="Rectangle 24"/>
          <p:cNvSpPr/>
          <p:nvPr/>
        </p:nvSpPr>
        <p:spPr>
          <a:xfrm rot="5400000" flipH="1">
            <a:off x="7844446" y="4877837"/>
            <a:ext cx="215999" cy="179997"/>
          </a:xfrm>
          <a:prstGeom prst="rect">
            <a:avLst/>
          </a:prstGeom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cxnSp>
        <p:nvCxnSpPr>
          <p:cNvPr id="280" name="Straight Arrow Connector 74"/>
          <p:cNvCxnSpPr/>
          <p:nvPr/>
        </p:nvCxnSpPr>
        <p:spPr>
          <a:xfrm rot="5400000" flipH="1" flipV="1">
            <a:off x="7765504" y="4282854"/>
            <a:ext cx="35999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Arrow Connector 74"/>
          <p:cNvCxnSpPr/>
          <p:nvPr/>
        </p:nvCxnSpPr>
        <p:spPr>
          <a:xfrm flipH="1">
            <a:off x="8277079" y="4709300"/>
            <a:ext cx="287996" cy="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2" name="正方形/長方形 97"/>
          <p:cNvSpPr/>
          <p:nvPr/>
        </p:nvSpPr>
        <p:spPr>
          <a:xfrm rot="18900000">
            <a:off x="7938214" y="4361388"/>
            <a:ext cx="36000" cy="287997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cxnSp>
        <p:nvCxnSpPr>
          <p:cNvPr id="643" name="Straight Arrow Connector 74"/>
          <p:cNvCxnSpPr/>
          <p:nvPr/>
        </p:nvCxnSpPr>
        <p:spPr>
          <a:xfrm flipH="1">
            <a:off x="7551118" y="4504732"/>
            <a:ext cx="35999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4" name="Straight Arrow Connector 74"/>
          <p:cNvCxnSpPr/>
          <p:nvPr/>
        </p:nvCxnSpPr>
        <p:spPr>
          <a:xfrm rot="5400000" flipH="1" flipV="1">
            <a:off x="7774411" y="4688301"/>
            <a:ext cx="35999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5" name="Curved Connector 644"/>
          <p:cNvCxnSpPr>
            <a:stCxn id="51" idx="3"/>
            <a:endCxn id="279" idx="1"/>
          </p:cNvCxnSpPr>
          <p:nvPr/>
        </p:nvCxnSpPr>
        <p:spPr>
          <a:xfrm flipV="1">
            <a:off x="7699534" y="5075839"/>
            <a:ext cx="252911" cy="77331"/>
          </a:xfrm>
          <a:prstGeom prst="curvedConnector2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ounded Rectangle 50"/>
          <p:cNvSpPr/>
          <p:nvPr/>
        </p:nvSpPr>
        <p:spPr>
          <a:xfrm>
            <a:off x="6903617" y="4972863"/>
            <a:ext cx="795915" cy="36059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HSPS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2337259" y="1392573"/>
            <a:ext cx="68852" cy="28799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2" name="Straight Arrow Connector 47"/>
          <p:cNvCxnSpPr/>
          <p:nvPr/>
        </p:nvCxnSpPr>
        <p:spPr>
          <a:xfrm flipH="1">
            <a:off x="3505402" y="2064958"/>
            <a:ext cx="719996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6" name="Oval 185"/>
          <p:cNvSpPr/>
          <p:nvPr/>
        </p:nvSpPr>
        <p:spPr>
          <a:xfrm>
            <a:off x="3856846" y="1911586"/>
            <a:ext cx="68852" cy="28799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24"/>
          <p:cNvSpPr/>
          <p:nvPr/>
        </p:nvSpPr>
        <p:spPr>
          <a:xfrm rot="10800000">
            <a:off x="3293454" y="2396024"/>
            <a:ext cx="215999" cy="179997"/>
          </a:xfrm>
          <a:prstGeom prst="rect">
            <a:avLst/>
          </a:prstGeom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200" name="Oval 199"/>
          <p:cNvSpPr/>
          <p:nvPr/>
        </p:nvSpPr>
        <p:spPr>
          <a:xfrm>
            <a:off x="4576117" y="1381482"/>
            <a:ext cx="68852" cy="28799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3" name="Curved Connector 202"/>
          <p:cNvCxnSpPr>
            <a:stCxn id="193" idx="3"/>
            <a:endCxn id="318" idx="3"/>
          </p:cNvCxnSpPr>
          <p:nvPr/>
        </p:nvCxnSpPr>
        <p:spPr>
          <a:xfrm rot="10800000">
            <a:off x="3293454" y="2055822"/>
            <a:ext cx="1" cy="430192"/>
          </a:xfrm>
          <a:prstGeom prst="curvedConnector3">
            <a:avLst>
              <a:gd name="adj1" fmla="val 22860100000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" name="正方形/長方形 97"/>
          <p:cNvSpPr/>
          <p:nvPr/>
        </p:nvSpPr>
        <p:spPr>
          <a:xfrm rot="18900000">
            <a:off x="4112351" y="2340623"/>
            <a:ext cx="36000" cy="287997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206" name="正方形/長方形 97"/>
          <p:cNvSpPr/>
          <p:nvPr/>
        </p:nvSpPr>
        <p:spPr>
          <a:xfrm rot="2700000">
            <a:off x="4105999" y="2760886"/>
            <a:ext cx="36000" cy="287997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207" name="正方形/長方形 97"/>
          <p:cNvSpPr/>
          <p:nvPr/>
        </p:nvSpPr>
        <p:spPr>
          <a:xfrm rot="18900000">
            <a:off x="4496527" y="2337872"/>
            <a:ext cx="36000" cy="287997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cxnSp>
        <p:nvCxnSpPr>
          <p:cNvPr id="208" name="Curved Connector 207"/>
          <p:cNvCxnSpPr/>
          <p:nvPr/>
        </p:nvCxnSpPr>
        <p:spPr>
          <a:xfrm rot="16200000" flipH="1">
            <a:off x="6651335" y="1537017"/>
            <a:ext cx="348911" cy="300913"/>
          </a:xfrm>
          <a:prstGeom prst="curvedConnector3">
            <a:avLst>
              <a:gd name="adj1" fmla="val 1661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直線矢印コネクタ 71"/>
          <p:cNvCxnSpPr/>
          <p:nvPr/>
        </p:nvCxnSpPr>
        <p:spPr>
          <a:xfrm rot="16203273" flipH="1">
            <a:off x="6788344" y="2242238"/>
            <a:ext cx="359997" cy="0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9" name="Rectangle 24"/>
          <p:cNvSpPr/>
          <p:nvPr/>
        </p:nvSpPr>
        <p:spPr>
          <a:xfrm rot="5400000" flipH="1">
            <a:off x="6868248" y="1879925"/>
            <a:ext cx="215999" cy="179997"/>
          </a:xfrm>
          <a:prstGeom prst="rect">
            <a:avLst/>
          </a:prstGeom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sp>
        <p:nvSpPr>
          <p:cNvPr id="261" name="AutoShape 37"/>
          <p:cNvSpPr>
            <a:spLocks noChangeAspect="1" noChangeArrowheads="1"/>
          </p:cNvSpPr>
          <p:nvPr/>
        </p:nvSpPr>
        <p:spPr bwMode="auto">
          <a:xfrm rot="5400000" flipV="1">
            <a:off x="4007117" y="3246931"/>
            <a:ext cx="220564" cy="215999"/>
          </a:xfrm>
          <a:prstGeom prst="flowChartDelay">
            <a:avLst/>
          </a:prstGeom>
          <a:gradFill rotWithShape="1">
            <a:gsLst>
              <a:gs pos="0">
                <a:srgbClr val="5F5F5F"/>
              </a:gs>
              <a:gs pos="100000">
                <a:srgbClr val="5F5F5F">
                  <a:gamma/>
                  <a:shade val="60000"/>
                  <a:invGamma/>
                </a:srgbClr>
              </a:gs>
            </a:gsLst>
            <a:lin ang="5400000" scaled="1"/>
          </a:gradFill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/>
              <a:cs typeface="Arial"/>
            </a:endParaRPr>
          </a:p>
        </p:txBody>
      </p:sp>
      <p:sp>
        <p:nvSpPr>
          <p:cNvPr id="214" name="AutoShape 37"/>
          <p:cNvSpPr>
            <a:spLocks noChangeAspect="1" noChangeArrowheads="1"/>
          </p:cNvSpPr>
          <p:nvPr/>
        </p:nvSpPr>
        <p:spPr bwMode="auto">
          <a:xfrm rot="5400000" flipV="1">
            <a:off x="4411297" y="2880245"/>
            <a:ext cx="220564" cy="215999"/>
          </a:xfrm>
          <a:prstGeom prst="flowChartDelay">
            <a:avLst/>
          </a:prstGeom>
          <a:gradFill rotWithShape="1">
            <a:gsLst>
              <a:gs pos="0">
                <a:srgbClr val="5F5F5F"/>
              </a:gs>
              <a:gs pos="100000">
                <a:srgbClr val="5F5F5F">
                  <a:gamma/>
                  <a:shade val="60000"/>
                  <a:invGamma/>
                </a:srgbClr>
              </a:gs>
            </a:gsLst>
            <a:lin ang="5400000" scaled="1"/>
          </a:gradFill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/>
              <a:cs typeface="Arial"/>
            </a:endParaRPr>
          </a:p>
        </p:txBody>
      </p:sp>
      <p:cxnSp>
        <p:nvCxnSpPr>
          <p:cNvPr id="215" name="Curved Connector 214"/>
          <p:cNvCxnSpPr>
            <a:stCxn id="217" idx="1"/>
            <a:endCxn id="276" idx="1"/>
          </p:cNvCxnSpPr>
          <p:nvPr/>
        </p:nvCxnSpPr>
        <p:spPr>
          <a:xfrm flipV="1">
            <a:off x="6725725" y="4504701"/>
            <a:ext cx="615888" cy="236114"/>
          </a:xfrm>
          <a:prstGeom prst="curvedConnector3">
            <a:avLst>
              <a:gd name="adj1" fmla="val 50000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Curved Connector 215"/>
          <p:cNvCxnSpPr>
            <a:stCxn id="218" idx="1"/>
            <a:endCxn id="275" idx="3"/>
          </p:cNvCxnSpPr>
          <p:nvPr/>
        </p:nvCxnSpPr>
        <p:spPr>
          <a:xfrm flipV="1">
            <a:off x="6725729" y="3878947"/>
            <a:ext cx="1219777" cy="455682"/>
          </a:xfrm>
          <a:prstGeom prst="curvedConnector4">
            <a:avLst>
              <a:gd name="adj1" fmla="val 57141"/>
              <a:gd name="adj2" fmla="val 146216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7" name="AutoShape 37"/>
          <p:cNvSpPr>
            <a:spLocks noChangeAspect="1" noChangeArrowheads="1"/>
          </p:cNvSpPr>
          <p:nvPr/>
        </p:nvSpPr>
        <p:spPr bwMode="auto">
          <a:xfrm rot="10800000" flipV="1">
            <a:off x="6505161" y="4632823"/>
            <a:ext cx="220564" cy="215999"/>
          </a:xfrm>
          <a:prstGeom prst="flowChartDelay">
            <a:avLst/>
          </a:prstGeom>
          <a:gradFill rotWithShape="1">
            <a:gsLst>
              <a:gs pos="0">
                <a:srgbClr val="5F5F5F"/>
              </a:gs>
              <a:gs pos="100000">
                <a:srgbClr val="5F5F5F">
                  <a:gamma/>
                  <a:shade val="60000"/>
                  <a:invGamma/>
                </a:srgbClr>
              </a:gs>
            </a:gsLst>
            <a:lin ang="5400000" scaled="1"/>
          </a:gradFill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/>
              <a:cs typeface="Arial"/>
            </a:endParaRPr>
          </a:p>
        </p:txBody>
      </p:sp>
      <p:sp>
        <p:nvSpPr>
          <p:cNvPr id="218" name="AutoShape 37"/>
          <p:cNvSpPr>
            <a:spLocks noChangeAspect="1" noChangeArrowheads="1"/>
          </p:cNvSpPr>
          <p:nvPr/>
        </p:nvSpPr>
        <p:spPr bwMode="auto">
          <a:xfrm rot="10800000" flipV="1">
            <a:off x="6505161" y="4226637"/>
            <a:ext cx="220564" cy="215999"/>
          </a:xfrm>
          <a:prstGeom prst="flowChartDelay">
            <a:avLst/>
          </a:prstGeom>
          <a:gradFill rotWithShape="1">
            <a:gsLst>
              <a:gs pos="0">
                <a:srgbClr val="5F5F5F"/>
              </a:gs>
              <a:gs pos="100000">
                <a:srgbClr val="5F5F5F">
                  <a:gamma/>
                  <a:shade val="60000"/>
                  <a:invGamma/>
                </a:srgbClr>
              </a:gs>
            </a:gsLst>
            <a:lin ang="5400000" scaled="1"/>
          </a:gradFill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/>
              <a:cs typeface="Arial"/>
            </a:endParaRPr>
          </a:p>
        </p:txBody>
      </p:sp>
      <p:cxnSp>
        <p:nvCxnSpPr>
          <p:cNvPr id="221" name="Straight Connector 220"/>
          <p:cNvCxnSpPr/>
          <p:nvPr/>
        </p:nvCxnSpPr>
        <p:spPr>
          <a:xfrm flipH="1">
            <a:off x="4576041" y="4550998"/>
            <a:ext cx="539999" cy="0"/>
          </a:xfrm>
          <a:prstGeom prst="line">
            <a:avLst/>
          </a:prstGeom>
          <a:ln w="285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2" name="Picture 221" descr="skd188257sd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368" y="4246503"/>
            <a:ext cx="554605" cy="513700"/>
          </a:xfrm>
          <a:prstGeom prst="rect">
            <a:avLst/>
          </a:prstGeom>
          <a:effectLst/>
        </p:spPr>
      </p:pic>
      <p:cxnSp>
        <p:nvCxnSpPr>
          <p:cNvPr id="46" name="Straight Connector 45"/>
          <p:cNvCxnSpPr>
            <a:stCxn id="218" idx="3"/>
          </p:cNvCxnSpPr>
          <p:nvPr/>
        </p:nvCxnSpPr>
        <p:spPr>
          <a:xfrm flipH="1">
            <a:off x="6148119" y="4334629"/>
            <a:ext cx="35704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 flipH="1">
            <a:off x="6151107" y="4742273"/>
            <a:ext cx="35704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9" name="Rectangle 218"/>
          <p:cNvSpPr/>
          <p:nvPr/>
        </p:nvSpPr>
        <p:spPr>
          <a:xfrm>
            <a:off x="5049716" y="4226629"/>
            <a:ext cx="1098405" cy="621088"/>
          </a:xfrm>
          <a:prstGeom prst="rect">
            <a:avLst/>
          </a:prstGeom>
          <a:ln w="19050" cmpd="sng"/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Time-Tagging </a:t>
            </a:r>
            <a:r>
              <a:rPr lang="en-US" sz="1400" dirty="0">
                <a:latin typeface="Arial"/>
                <a:cs typeface="Arial"/>
              </a:rPr>
              <a:t>M</a:t>
            </a:r>
            <a:r>
              <a:rPr lang="en-US" sz="1400" dirty="0" smtClean="0">
                <a:latin typeface="Arial"/>
                <a:cs typeface="Arial"/>
              </a:rPr>
              <a:t>odule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225" name="Elbow Connector 224"/>
          <p:cNvCxnSpPr/>
          <p:nvPr/>
        </p:nvCxnSpPr>
        <p:spPr>
          <a:xfrm rot="16200000" flipH="1">
            <a:off x="4524274" y="3079736"/>
            <a:ext cx="612000" cy="612000"/>
          </a:xfrm>
          <a:prstGeom prst="bentConnector3">
            <a:avLst>
              <a:gd name="adj1" fmla="val 101174"/>
            </a:avLst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6" name="Elbow Connector 225"/>
          <p:cNvCxnSpPr/>
          <p:nvPr/>
        </p:nvCxnSpPr>
        <p:spPr>
          <a:xfrm rot="16200000" flipH="1">
            <a:off x="4551993" y="3010356"/>
            <a:ext cx="1132741" cy="77632"/>
          </a:xfrm>
          <a:prstGeom prst="bentConnector3">
            <a:avLst>
              <a:gd name="adj1" fmla="val 100173"/>
            </a:avLst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1" name="Elbow Connector 230"/>
          <p:cNvCxnSpPr/>
          <p:nvPr/>
        </p:nvCxnSpPr>
        <p:spPr>
          <a:xfrm rot="5400000">
            <a:off x="5917626" y="3183303"/>
            <a:ext cx="586410" cy="337737"/>
          </a:xfrm>
          <a:prstGeom prst="bentConnector2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2" name="Rounded Rectangle 106"/>
          <p:cNvSpPr/>
          <p:nvPr/>
        </p:nvSpPr>
        <p:spPr>
          <a:xfrm rot="13500000" flipV="1">
            <a:off x="6252043" y="2911020"/>
            <a:ext cx="444503" cy="266659"/>
          </a:xfrm>
          <a:prstGeom prst="roundRect">
            <a:avLst>
              <a:gd name="adj" fmla="val 16667"/>
            </a:avLst>
          </a:prstGeom>
          <a:ln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233" name="Elbow Connector 232"/>
          <p:cNvCxnSpPr/>
          <p:nvPr/>
        </p:nvCxnSpPr>
        <p:spPr>
          <a:xfrm rot="5400000">
            <a:off x="6049100" y="2423551"/>
            <a:ext cx="1130858" cy="1632833"/>
          </a:xfrm>
          <a:prstGeom prst="bentConnector2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141129" y="3558712"/>
            <a:ext cx="899127" cy="392463"/>
          </a:xfrm>
          <a:prstGeom prst="rect">
            <a:avLst/>
          </a:prstGeom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FPGA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89" name="Oval 288"/>
          <p:cNvSpPr/>
          <p:nvPr/>
        </p:nvSpPr>
        <p:spPr>
          <a:xfrm>
            <a:off x="2125033" y="4211227"/>
            <a:ext cx="68852" cy="28799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TextBox 289"/>
          <p:cNvSpPr txBox="1"/>
          <p:nvPr/>
        </p:nvSpPr>
        <p:spPr>
          <a:xfrm>
            <a:off x="1662321" y="4526806"/>
            <a:ext cx="1017640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Lens</a:t>
            </a:r>
          </a:p>
        </p:txBody>
      </p:sp>
      <p:sp>
        <p:nvSpPr>
          <p:cNvPr id="291" name="Rounded Rectangle 106"/>
          <p:cNvSpPr/>
          <p:nvPr/>
        </p:nvSpPr>
        <p:spPr>
          <a:xfrm rot="10800000" flipV="1">
            <a:off x="2489006" y="4220307"/>
            <a:ext cx="444503" cy="266659"/>
          </a:xfrm>
          <a:prstGeom prst="roundRect">
            <a:avLst>
              <a:gd name="adj" fmla="val 16667"/>
            </a:avLst>
          </a:prstGeom>
          <a:ln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>
              <a:latin typeface="Arial"/>
              <a:cs typeface="Arial"/>
            </a:endParaRPr>
          </a:p>
        </p:txBody>
      </p:sp>
      <p:sp>
        <p:nvSpPr>
          <p:cNvPr id="292" name="TextBox 291"/>
          <p:cNvSpPr txBox="1"/>
          <p:nvPr/>
        </p:nvSpPr>
        <p:spPr>
          <a:xfrm>
            <a:off x="2193885" y="4526806"/>
            <a:ext cx="1017640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PC</a:t>
            </a:r>
          </a:p>
        </p:txBody>
      </p:sp>
      <p:sp>
        <p:nvSpPr>
          <p:cNvPr id="293" name="正方形/長方形 97"/>
          <p:cNvSpPr/>
          <p:nvPr/>
        </p:nvSpPr>
        <p:spPr>
          <a:xfrm rot="18900000">
            <a:off x="3312818" y="4206675"/>
            <a:ext cx="36000" cy="287997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294" name="TextBox 293"/>
          <p:cNvSpPr txBox="1"/>
          <p:nvPr/>
        </p:nvSpPr>
        <p:spPr>
          <a:xfrm>
            <a:off x="2819538" y="4526806"/>
            <a:ext cx="1017640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NPBS</a:t>
            </a:r>
          </a:p>
        </p:txBody>
      </p:sp>
      <p:sp>
        <p:nvSpPr>
          <p:cNvPr id="295" name="TextBox 294"/>
          <p:cNvSpPr txBox="1"/>
          <p:nvPr/>
        </p:nvSpPr>
        <p:spPr>
          <a:xfrm>
            <a:off x="3752818" y="1094563"/>
            <a:ext cx="917486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DM</a:t>
            </a:r>
          </a:p>
        </p:txBody>
      </p:sp>
      <p:sp>
        <p:nvSpPr>
          <p:cNvPr id="296" name="Right Bracket 295"/>
          <p:cNvSpPr/>
          <p:nvPr/>
        </p:nvSpPr>
        <p:spPr>
          <a:xfrm rot="16200000" flipH="1">
            <a:off x="7881697" y="2847876"/>
            <a:ext cx="144000" cy="180027"/>
          </a:xfrm>
          <a:prstGeom prst="rightBracket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</a:endParaRPr>
          </a:p>
        </p:txBody>
      </p:sp>
      <p:cxnSp>
        <p:nvCxnSpPr>
          <p:cNvPr id="297" name="直線矢印コネクタ 71"/>
          <p:cNvCxnSpPr/>
          <p:nvPr/>
        </p:nvCxnSpPr>
        <p:spPr>
          <a:xfrm rot="16203273" flipH="1">
            <a:off x="7765678" y="2813510"/>
            <a:ext cx="359997" cy="0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none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9" name="Arc 298"/>
          <p:cNvSpPr/>
          <p:nvPr/>
        </p:nvSpPr>
        <p:spPr>
          <a:xfrm rot="12000000">
            <a:off x="5956033" y="2423602"/>
            <a:ext cx="45719" cy="232792"/>
          </a:xfrm>
          <a:prstGeom prst="arc">
            <a:avLst>
              <a:gd name="adj1" fmla="val 16200000"/>
              <a:gd name="adj2" fmla="val 5454930"/>
            </a:avLst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Arc 163"/>
          <p:cNvSpPr/>
          <p:nvPr/>
        </p:nvSpPr>
        <p:spPr>
          <a:xfrm rot="3720000">
            <a:off x="6941124" y="3416020"/>
            <a:ext cx="45719" cy="232792"/>
          </a:xfrm>
          <a:prstGeom prst="arc">
            <a:avLst>
              <a:gd name="adj1" fmla="val 16200000"/>
              <a:gd name="adj2" fmla="val 5454930"/>
            </a:avLst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1" name="Elbow Connector 190"/>
          <p:cNvCxnSpPr>
            <a:stCxn id="324" idx="3"/>
            <a:endCxn id="34" idx="1"/>
          </p:cNvCxnSpPr>
          <p:nvPr/>
        </p:nvCxnSpPr>
        <p:spPr>
          <a:xfrm rot="16200000" flipH="1">
            <a:off x="2147232" y="1928138"/>
            <a:ext cx="780235" cy="1187348"/>
          </a:xfrm>
          <a:prstGeom prst="bentConnector2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2" name="Elbow Connector 191"/>
          <p:cNvCxnSpPr/>
          <p:nvPr/>
        </p:nvCxnSpPr>
        <p:spPr>
          <a:xfrm>
            <a:off x="3131026" y="2903358"/>
            <a:ext cx="2010104" cy="1017817"/>
          </a:xfrm>
          <a:prstGeom prst="bentConnector3">
            <a:avLst>
              <a:gd name="adj1" fmla="val -247"/>
            </a:avLst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8" name="Straight Connector 280"/>
          <p:cNvCxnSpPr/>
          <p:nvPr/>
        </p:nvCxnSpPr>
        <p:spPr>
          <a:xfrm rot="18900000" flipH="1">
            <a:off x="4136903" y="2062238"/>
            <a:ext cx="215997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9" name="テキスト ボックス 198"/>
          <p:cNvSpPr txBox="1"/>
          <p:nvPr/>
        </p:nvSpPr>
        <p:spPr>
          <a:xfrm>
            <a:off x="-50800" y="-101263"/>
            <a:ext cx="924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" dirty="0" smtClean="0">
                <a:latin typeface="Arial"/>
                <a:cs typeface="Arial"/>
              </a:rPr>
              <a:t>Experimental setup</a:t>
            </a:r>
            <a:r>
              <a:rPr kumimoji="1" lang="ja-JP" altLang="en-US" sz="3000" dirty="0" smtClean="0">
                <a:latin typeface="Arial"/>
                <a:cs typeface="Arial"/>
              </a:rPr>
              <a:t> </a:t>
            </a:r>
            <a:endParaRPr kumimoji="1" lang="en-US" altLang="ja-JP" sz="3000" dirty="0" smtClean="0">
              <a:latin typeface="Arial"/>
              <a:cs typeface="Arial"/>
            </a:endParaRPr>
          </a:p>
          <a:p>
            <a:pPr algn="ctr"/>
            <a:r>
              <a:rPr kumimoji="1" lang="en-US" altLang="ja-JP" sz="3000" dirty="0" smtClean="0">
                <a:latin typeface="Arial"/>
                <a:cs typeface="Arial"/>
              </a:rPr>
              <a:t>(</a:t>
            </a:r>
            <a:r>
              <a:rPr kumimoji="1" lang="en-US" altLang="ja-JP" sz="3000" dirty="0" smtClean="0">
                <a:latin typeface="Arial"/>
                <a:cs typeface="Arial"/>
              </a:rPr>
              <a:t>periodic</a:t>
            </a:r>
            <a:r>
              <a:rPr kumimoji="1" lang="ja-JP" altLang="en-US" sz="3000" dirty="0" smtClean="0">
                <a:latin typeface="Arial"/>
                <a:cs typeface="Arial"/>
              </a:rPr>
              <a:t> </a:t>
            </a:r>
            <a:r>
              <a:rPr kumimoji="1" lang="en-US" altLang="ja-JP" sz="3000" dirty="0" smtClean="0">
                <a:latin typeface="Arial"/>
                <a:cs typeface="Arial"/>
              </a:rPr>
              <a:t>time-multiplexed</a:t>
            </a:r>
            <a:r>
              <a:rPr kumimoji="1" lang="ja-JP" altLang="en-US" sz="3000" dirty="0" smtClean="0">
                <a:latin typeface="Arial"/>
                <a:cs typeface="Arial"/>
              </a:rPr>
              <a:t> </a:t>
            </a:r>
            <a:r>
              <a:rPr kumimoji="1" lang="en-US" altLang="ja-JP" sz="3000" dirty="0" smtClean="0">
                <a:latin typeface="Arial"/>
                <a:cs typeface="Arial"/>
              </a:rPr>
              <a:t>HSPS) </a:t>
            </a:r>
            <a:endParaRPr kumimoji="1" lang="ja-JP" altLang="en-US" sz="3000" dirty="0">
              <a:latin typeface="Arial"/>
              <a:cs typeface="Arial"/>
            </a:endParaRPr>
          </a:p>
        </p:txBody>
      </p:sp>
      <p:sp>
        <p:nvSpPr>
          <p:cNvPr id="204" name="TextBox 203"/>
          <p:cNvSpPr txBox="1"/>
          <p:nvPr/>
        </p:nvSpPr>
        <p:spPr>
          <a:xfrm>
            <a:off x="152400" y="5473005"/>
            <a:ext cx="83820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Helps to have high-efficiency photon-number resolving trigger detectors (can drive harder, post-select only single-photon events)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210" name="Group 209"/>
          <p:cNvGrpSpPr/>
          <p:nvPr/>
        </p:nvGrpSpPr>
        <p:grpSpPr>
          <a:xfrm>
            <a:off x="609604" y="2057406"/>
            <a:ext cx="4648199" cy="3429001"/>
            <a:chOff x="1371600" y="762000"/>
            <a:chExt cx="4648199" cy="3429001"/>
          </a:xfrm>
        </p:grpSpPr>
        <p:sp>
          <p:nvSpPr>
            <p:cNvPr id="220" name="Oval 219"/>
            <p:cNvSpPr/>
            <p:nvPr/>
          </p:nvSpPr>
          <p:spPr>
            <a:xfrm flipH="1">
              <a:off x="4038599" y="762000"/>
              <a:ext cx="1981200" cy="167640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"/>
                <a:ea typeface="ＭＳ Ｐゴシック"/>
              </a:endParaRPr>
            </a:p>
          </p:txBody>
        </p:sp>
        <p:cxnSp>
          <p:nvCxnSpPr>
            <p:cNvPr id="223" name="Straight Connector 222"/>
            <p:cNvCxnSpPr>
              <a:endCxn id="220" idx="5"/>
            </p:cNvCxnSpPr>
            <p:nvPr/>
          </p:nvCxnSpPr>
          <p:spPr>
            <a:xfrm flipV="1">
              <a:off x="1371600" y="2192897"/>
              <a:ext cx="2957139" cy="1998104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73425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905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8542E07-FD0B-49D7-B2B3-87E2477FAF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690"/>
          <a:stretch/>
        </p:blipFill>
        <p:spPr>
          <a:xfrm>
            <a:off x="228600" y="2057399"/>
            <a:ext cx="6076579" cy="3733801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7226AEF4-B51E-4FE6-878F-49C70AC93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09600"/>
            <a:ext cx="8763000" cy="856273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Photon Number Resolving Detectors:</a:t>
            </a:r>
            <a:r>
              <a:rPr lang="en-US" sz="2400" dirty="0"/>
              <a:t> Required to discard </a:t>
            </a:r>
            <a:r>
              <a:rPr lang="en-US" sz="2400" dirty="0" smtClean="0"/>
              <a:t>       multi</a:t>
            </a:r>
            <a:r>
              <a:rPr lang="en-US" sz="2400" dirty="0"/>
              <a:t>-photon events</a:t>
            </a:r>
          </a:p>
          <a:p>
            <a:r>
              <a:rPr lang="en-US" sz="2400" b="1" dirty="0"/>
              <a:t>E.g., </a:t>
            </a:r>
            <a:r>
              <a:rPr lang="en-US" sz="2400" b="1" i="1" dirty="0"/>
              <a:t>D</a:t>
            </a:r>
            <a:r>
              <a:rPr lang="en-US" sz="2400" b="1" dirty="0"/>
              <a:t>-Detector Cascades</a:t>
            </a:r>
            <a:r>
              <a:rPr lang="en-US" sz="2400" dirty="0"/>
              <a:t>: As </a:t>
            </a:r>
            <a:r>
              <a:rPr lang="en-US" sz="2400" b="1" dirty="0"/>
              <a:t>              </a:t>
            </a:r>
            <a:r>
              <a:rPr lang="en-US" sz="2400" dirty="0"/>
              <a:t>, achieve true PNR detector</a:t>
            </a:r>
            <a:endParaRPr lang="en-US" sz="2400" b="1" dirty="0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xmlns="" id="{3DCE3020-46DC-4A79-A79C-BCAFF495E5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5116392"/>
              </p:ext>
            </p:extLst>
          </p:nvPr>
        </p:nvGraphicFramePr>
        <p:xfrm>
          <a:off x="4221480" y="1306439"/>
          <a:ext cx="1005840" cy="369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7" name="Equation" r:id="rId5" imgW="495000" imgH="177480" progId="Equation.DSMT4">
                  <p:embed/>
                </p:oleObj>
              </mc:Choice>
              <mc:Fallback>
                <p:oleObj name="Equation" r:id="rId5" imgW="4950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21480" y="1306439"/>
                        <a:ext cx="1005840" cy="3699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173DB25C-D7F4-48CF-AB34-53B0FA569D09}"/>
              </a:ext>
            </a:extLst>
          </p:cNvPr>
          <p:cNvSpPr txBox="1">
            <a:spLocks/>
          </p:cNvSpPr>
          <p:nvPr/>
        </p:nvSpPr>
        <p:spPr>
          <a:xfrm>
            <a:off x="457200" y="1676400"/>
            <a:ext cx="4191604" cy="856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u="sng" dirty="0"/>
              <a:t>2-photon, 1-click error probability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57450" y="-411163"/>
            <a:ext cx="9201150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Heralding Detector Requirement</a:t>
            </a:r>
            <a:endParaRPr lang="en-US" sz="3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D317F14-5AD2-46F9-8A93-49CF2287DDF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8897" t="30897" b="31552"/>
          <a:stretch/>
        </p:blipFill>
        <p:spPr>
          <a:xfrm>
            <a:off x="6019800" y="2286001"/>
            <a:ext cx="2110583" cy="2209800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7226AEF4-B51E-4FE6-878F-49C70AC9317A}"/>
              </a:ext>
            </a:extLst>
          </p:cNvPr>
          <p:cNvSpPr txBox="1">
            <a:spLocks/>
          </p:cNvSpPr>
          <p:nvPr/>
        </p:nvSpPr>
        <p:spPr>
          <a:xfrm>
            <a:off x="-228600" y="5715000"/>
            <a:ext cx="96012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Efficiency requirements more stringent for higher pumping powers</a:t>
            </a:r>
          </a:p>
          <a:p>
            <a:r>
              <a:rPr lang="en-US" sz="2400" dirty="0"/>
              <a:t>High-efficiency PNR detectors suppress probability of 2-photon </a:t>
            </a:r>
            <a:r>
              <a:rPr lang="en-US" sz="2400" dirty="0" smtClean="0"/>
              <a:t>emission from time-multiplexed single-photon source 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73978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A5FF2D-3E7D-4541-9A85-5BC82FD126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779"/>
          <a:stretch/>
        </p:blipFill>
        <p:spPr>
          <a:xfrm>
            <a:off x="4495801" y="685800"/>
            <a:ext cx="4648200" cy="42246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DF9566A-88A1-420E-AEC1-F0060E9F8D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340"/>
          <a:stretch/>
        </p:blipFill>
        <p:spPr>
          <a:xfrm>
            <a:off x="0" y="717802"/>
            <a:ext cx="4731149" cy="4337141"/>
          </a:xfrm>
          <a:prstGeom prst="rect">
            <a:avLst/>
          </a:prstGeom>
        </p:spPr>
      </p:pic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xmlns="" id="{BBFF1B10-D613-4FB2-8495-7C9194963BA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447235" y="5186364"/>
          <a:ext cx="230981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67" name="Equation" r:id="rId5" imgW="114120" imgH="177480" progId="Equation.DSMT4">
                  <p:embed/>
                </p:oleObj>
              </mc:Choice>
              <mc:Fallback>
                <p:oleObj name="Equation" r:id="rId5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47235" y="5186364"/>
                        <a:ext cx="230981" cy="477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DF07FB69-78FF-44E3-B091-DF9BE7749B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95700" y="2908300"/>
          <a:ext cx="6858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68" name="Equation" r:id="rId7" imgW="914400" imgH="198720" progId="Equation.DSMT4">
                  <p:embed/>
                </p:oleObj>
              </mc:Choice>
              <mc:Fallback>
                <p:oleObj name="Equation" r:id="rId7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95700" y="2908300"/>
                        <a:ext cx="6858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7226AEF4-B51E-4FE6-878F-49C70AC93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28600" y="5715000"/>
            <a:ext cx="9601200" cy="85627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High-efficiency PNR detectors suppress probability of 2-photon emission </a:t>
            </a:r>
          </a:p>
          <a:p>
            <a:r>
              <a:rPr lang="en-US" sz="2400" dirty="0"/>
              <a:t>Efficiency requirements more stringent for higher pumping powers</a:t>
            </a:r>
          </a:p>
        </p:txBody>
      </p:sp>
      <p:pic>
        <p:nvPicPr>
          <p:cNvPr id="9" name="Picture 8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-1905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2076450" y="-411163"/>
            <a:ext cx="9201150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Suppressing Multi-Photon Component</a:t>
            </a:r>
            <a:endParaRPr lang="en-US"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7A5FF2D-3E7D-4541-9A85-5BC82FD126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297" t="30690" b="32195"/>
          <a:stretch/>
        </p:blipFill>
        <p:spPr>
          <a:xfrm>
            <a:off x="5410200" y="2667000"/>
            <a:ext cx="1524000" cy="156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38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32185" b="-32185"/>
          <a:stretch>
            <a:fillRect/>
          </a:stretch>
        </p:blipFill>
        <p:spPr>
          <a:xfrm>
            <a:off x="1" y="-1143000"/>
            <a:ext cx="9366264" cy="515108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5985" y="2755900"/>
            <a:ext cx="5058019" cy="4102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00404"/>
            <a:ext cx="4495800" cy="111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970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508"/>
            <a:ext cx="9144000" cy="939751"/>
            <a:chOff x="0" y="0"/>
            <a:chExt cx="9144000" cy="1066800"/>
          </a:xfrm>
        </p:grpSpPr>
        <p:sp>
          <p:nvSpPr>
            <p:cNvPr id="30" name="Rectangle 29"/>
            <p:cNvSpPr/>
            <p:nvPr/>
          </p:nvSpPr>
          <p:spPr>
            <a:xfrm>
              <a:off x="0" y="0"/>
              <a:ext cx="9144000" cy="1066800"/>
            </a:xfrm>
            <a:prstGeom prst="rect">
              <a:avLst/>
            </a:prstGeom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50000">
                  <a:srgbClr val="F79646">
                    <a:lumMod val="75000"/>
                    <a:tint val="44500"/>
                    <a:satMod val="160000"/>
                  </a:srgbClr>
                </a:gs>
                <a:gs pos="100000">
                  <a:srgbClr val="F79646">
                    <a:lumMod val="75000"/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0" y="990600"/>
              <a:ext cx="9144000" cy="76200"/>
              <a:chOff x="0" y="1371600"/>
              <a:chExt cx="9144000" cy="76200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>
                <a:off x="0" y="1408176"/>
                <a:ext cx="9144000" cy="0"/>
              </a:xfrm>
              <a:prstGeom prst="line">
                <a:avLst/>
              </a:prstGeom>
              <a:noFill/>
              <a:ln w="44450" cap="flat" cmpd="sng" algn="ctr">
                <a:solidFill>
                  <a:srgbClr val="2403EB"/>
                </a:solidFill>
                <a:prstDash val="solid"/>
              </a:ln>
              <a:effectLst/>
            </p:spPr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0" y="1447800"/>
                <a:ext cx="9144000" cy="0"/>
              </a:xfrm>
              <a:prstGeom prst="line">
                <a:avLst/>
              </a:prstGeom>
              <a:noFill/>
              <a:ln w="22225" cap="flat" cmpd="sng" algn="ctr">
                <a:solidFill>
                  <a:srgbClr val="EB6603"/>
                </a:solidFill>
                <a:prstDash val="solid"/>
              </a:ln>
              <a:effectLst/>
            </p:spPr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0" y="1371600"/>
                <a:ext cx="9144000" cy="0"/>
              </a:xfrm>
              <a:prstGeom prst="line">
                <a:avLst/>
              </a:prstGeom>
              <a:noFill/>
              <a:ln w="22225" cap="flat" cmpd="sng" algn="ctr">
                <a:solidFill>
                  <a:srgbClr val="EB6603"/>
                </a:solidFill>
                <a:prstDash val="solid"/>
              </a:ln>
              <a:effectLst/>
            </p:spPr>
          </p:cxnSp>
        </p:grpSp>
      </p:grpSp>
      <p:sp>
        <p:nvSpPr>
          <p:cNvPr id="47" name="Rectangle 3"/>
          <p:cNvSpPr>
            <a:spLocks noChangeArrowheads="1"/>
          </p:cNvSpPr>
          <p:nvPr/>
        </p:nvSpPr>
        <p:spPr bwMode="auto">
          <a:xfrm>
            <a:off x="1981216" y="0"/>
            <a:ext cx="5267183" cy="533400"/>
          </a:xfrm>
          <a:prstGeom prst="rect">
            <a:avLst/>
          </a:prstGeom>
          <a:noFill/>
          <a:ln>
            <a:noFill/>
          </a:ln>
          <a:extLst/>
        </p:spPr>
        <p:txBody>
          <a:bodyPr lIns="92058" tIns="46030" rIns="92058" bIns="46030" anchor="ctr"/>
          <a:lstStyle/>
          <a:p>
            <a:pPr defTabSz="9143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Kwiat’s</a:t>
            </a:r>
            <a:r>
              <a:rPr lang="en-US" sz="36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Quantum Clan</a:t>
            </a:r>
          </a:p>
        </p:txBody>
      </p:sp>
      <p:pic>
        <p:nvPicPr>
          <p:cNvPr id="3" name="Picture 2" descr="IMG_0562_edit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xfrm>
            <a:off x="4545559" y="6540513"/>
            <a:ext cx="57041" cy="1231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8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rPr>
              <a:pPr>
                <a:defRPr sz="1800">
                  <a:solidFill>
                    <a:srgbClr val="000000"/>
                  </a:solidFill>
                </a:defRPr>
              </a:pPr>
              <a:t>3</a:t>
            </a:fld>
            <a:endParaRPr sz="1800"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65" name="Shape 65"/>
          <p:cNvSpPr/>
          <p:nvPr/>
        </p:nvSpPr>
        <p:spPr>
          <a:xfrm>
            <a:off x="4776566" y="5180876"/>
            <a:ext cx="43089" cy="150811"/>
          </a:xfrm>
          <a:prstGeom prst="rect">
            <a:avLst/>
          </a:prstGeom>
          <a:ln w="12700">
            <a:miter lim="400000"/>
          </a:ln>
        </p:spPr>
        <p:txBody>
          <a:bodyPr wrap="none" lIns="21336" tIns="21336" rIns="21336" bIns="21336" anchor="ctr">
            <a:spAutoFit/>
          </a:bodyPr>
          <a:lstStyle/>
          <a:p>
            <a:pPr algn="ctr" defTabSz="192004">
              <a:defRPr sz="1600">
                <a:solidFill>
                  <a:srgbClr val="77777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700" kern="0">
              <a:solidFill>
                <a:srgbClr val="777777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1752603" y="4108149"/>
            <a:ext cx="3657601" cy="1302052"/>
            <a:chOff x="3048025" y="1801487"/>
            <a:chExt cx="3657601" cy="1302049"/>
          </a:xfrm>
        </p:grpSpPr>
        <p:grpSp>
          <p:nvGrpSpPr>
            <p:cNvPr id="56" name="Group 55"/>
            <p:cNvGrpSpPr/>
            <p:nvPr/>
          </p:nvGrpSpPr>
          <p:grpSpPr>
            <a:xfrm>
              <a:off x="3048025" y="1801487"/>
              <a:ext cx="3657601" cy="1302049"/>
              <a:chOff x="2426368" y="620074"/>
              <a:chExt cx="3392897" cy="890984"/>
            </a:xfrm>
          </p:grpSpPr>
          <p:sp>
            <p:nvSpPr>
              <p:cNvPr id="57" name="Oval 56"/>
              <p:cNvSpPr/>
              <p:nvPr/>
            </p:nvSpPr>
            <p:spPr>
              <a:xfrm flipH="1">
                <a:off x="3415964" y="620074"/>
                <a:ext cx="640616" cy="413383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"/>
                  <a:ea typeface="ＭＳ Ｐゴシック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 flipH="1">
                <a:off x="2426368" y="1033456"/>
                <a:ext cx="3392897" cy="477602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  <a:alpha val="94000"/>
                </a:schemeClr>
              </a:solidFill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  <a:latin typeface="Times"/>
                  <a:ea typeface="ＭＳ Ｐゴシック"/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048026" y="2417737"/>
              <a:ext cx="3602446" cy="5950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825500" latinLnBrk="1" hangingPunct="0"/>
              <a:r>
                <a:rPr lang="en-US" sz="3200" b="1" dirty="0" smtClean="0">
                  <a:latin typeface="Arial"/>
                  <a:cs typeface="Arial"/>
                  <a:sym typeface="Helvetica Light"/>
                </a:rPr>
                <a:t>Colin </a:t>
              </a:r>
              <a:r>
                <a:rPr lang="en-US" sz="3200" b="1" dirty="0" err="1" smtClean="0">
                  <a:latin typeface="Arial"/>
                  <a:cs typeface="Arial"/>
                  <a:sym typeface="Helvetica Light"/>
                </a:rPr>
                <a:t>Lualdi</a:t>
              </a:r>
              <a:endParaRPr lang="en-US" sz="3200" b="1" dirty="0">
                <a:latin typeface="Arial"/>
                <a:cs typeface="Arial"/>
                <a:sym typeface="Helvetica Light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574629" y="6019808"/>
            <a:ext cx="77635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rial" pitchFamily="28" charset="0"/>
                <a:ea typeface="Arial" pitchFamily="28" charset="0"/>
                <a:cs typeface="Arial" pitchFamily="28" charset="0"/>
              </a:rPr>
              <a:t>Currently looking </a:t>
            </a:r>
            <a:r>
              <a:rPr lang="en-US" sz="2400" dirty="0" smtClean="0">
                <a:solidFill>
                  <a:prstClr val="black"/>
                </a:solidFill>
                <a:latin typeface="Arial" pitchFamily="28" charset="0"/>
                <a:ea typeface="Arial" pitchFamily="28" charset="0"/>
                <a:cs typeface="Arial" pitchFamily="28" charset="0"/>
              </a:rPr>
              <a:t>for new graduate students/postdocs…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Arial" pitchFamily="28" charset="0"/>
                <a:ea typeface="Arial" pitchFamily="28" charset="0"/>
                <a:cs typeface="Arial" pitchFamily="28" charset="0"/>
              </a:rPr>
              <a:t>Will supply appropriate attire! </a:t>
            </a:r>
            <a:endParaRPr lang="en-US" sz="2400" dirty="0">
              <a:solidFill>
                <a:prstClr val="black"/>
              </a:solidFill>
              <a:latin typeface="Arial" pitchFamily="28" charset="0"/>
              <a:ea typeface="Arial" pitchFamily="28" charset="0"/>
              <a:cs typeface="Arial" pitchFamily="2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 flipH="1">
            <a:off x="674140" y="4170855"/>
            <a:ext cx="1019051" cy="2351988"/>
            <a:chOff x="5586138" y="4417066"/>
            <a:chExt cx="865462" cy="2057677"/>
          </a:xfrm>
        </p:grpSpPr>
        <p:sp>
          <p:nvSpPr>
            <p:cNvPr id="39" name="Freeform 38"/>
            <p:cNvSpPr/>
            <p:nvPr/>
          </p:nvSpPr>
          <p:spPr>
            <a:xfrm>
              <a:off x="5586138" y="6350000"/>
              <a:ext cx="256938" cy="124743"/>
            </a:xfrm>
            <a:custGeom>
              <a:avLst/>
              <a:gdLst>
                <a:gd name="connsiteX0" fmla="*/ 1862 w 256938"/>
                <a:gd name="connsiteY0" fmla="*/ 84667 h 124743"/>
                <a:gd name="connsiteX1" fmla="*/ 137329 w 256938"/>
                <a:gd name="connsiteY1" fmla="*/ 0 h 124743"/>
                <a:gd name="connsiteX2" fmla="*/ 221995 w 256938"/>
                <a:gd name="connsiteY2" fmla="*/ 16933 h 124743"/>
                <a:gd name="connsiteX3" fmla="*/ 255862 w 256938"/>
                <a:gd name="connsiteY3" fmla="*/ 67733 h 124743"/>
                <a:gd name="connsiteX4" fmla="*/ 238929 w 256938"/>
                <a:gd name="connsiteY4" fmla="*/ 118533 h 124743"/>
                <a:gd name="connsiteX5" fmla="*/ 1862 w 256938"/>
                <a:gd name="connsiteY5" fmla="*/ 84667 h 124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938" h="124743">
                  <a:moveTo>
                    <a:pt x="1862" y="84667"/>
                  </a:moveTo>
                  <a:cubicBezTo>
                    <a:pt x="-15071" y="64912"/>
                    <a:pt x="87694" y="0"/>
                    <a:pt x="137329" y="0"/>
                  </a:cubicBezTo>
                  <a:cubicBezTo>
                    <a:pt x="166110" y="0"/>
                    <a:pt x="193773" y="11289"/>
                    <a:pt x="221995" y="16933"/>
                  </a:cubicBezTo>
                  <a:cubicBezTo>
                    <a:pt x="233284" y="33866"/>
                    <a:pt x="252516" y="47659"/>
                    <a:pt x="255862" y="67733"/>
                  </a:cubicBezTo>
                  <a:cubicBezTo>
                    <a:pt x="258797" y="85339"/>
                    <a:pt x="256535" y="115599"/>
                    <a:pt x="238929" y="118533"/>
                  </a:cubicBezTo>
                  <a:cubicBezTo>
                    <a:pt x="116917" y="138869"/>
                    <a:pt x="18795" y="104422"/>
                    <a:pt x="1862" y="8466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CC99">
                    <a:tint val="100000"/>
                    <a:shade val="100000"/>
                    <a:satMod val="130000"/>
                  </a:srgbClr>
                </a:gs>
                <a:gs pos="100000">
                  <a:srgbClr val="00CC99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00CC9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Times"/>
                <a:ea typeface="ＭＳ Ｐゴシック"/>
                <a:cs typeface="Helvetica Light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 flipH="1">
              <a:off x="6172200" y="6324600"/>
              <a:ext cx="252924" cy="150143"/>
            </a:xfrm>
            <a:custGeom>
              <a:avLst/>
              <a:gdLst>
                <a:gd name="connsiteX0" fmla="*/ 1862 w 256938"/>
                <a:gd name="connsiteY0" fmla="*/ 84667 h 124743"/>
                <a:gd name="connsiteX1" fmla="*/ 137329 w 256938"/>
                <a:gd name="connsiteY1" fmla="*/ 0 h 124743"/>
                <a:gd name="connsiteX2" fmla="*/ 221995 w 256938"/>
                <a:gd name="connsiteY2" fmla="*/ 16933 h 124743"/>
                <a:gd name="connsiteX3" fmla="*/ 255862 w 256938"/>
                <a:gd name="connsiteY3" fmla="*/ 67733 h 124743"/>
                <a:gd name="connsiteX4" fmla="*/ 238929 w 256938"/>
                <a:gd name="connsiteY4" fmla="*/ 118533 h 124743"/>
                <a:gd name="connsiteX5" fmla="*/ 1862 w 256938"/>
                <a:gd name="connsiteY5" fmla="*/ 84667 h 124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938" h="124743">
                  <a:moveTo>
                    <a:pt x="1862" y="84667"/>
                  </a:moveTo>
                  <a:cubicBezTo>
                    <a:pt x="-15071" y="64912"/>
                    <a:pt x="87694" y="0"/>
                    <a:pt x="137329" y="0"/>
                  </a:cubicBezTo>
                  <a:cubicBezTo>
                    <a:pt x="166110" y="0"/>
                    <a:pt x="193773" y="11289"/>
                    <a:pt x="221995" y="16933"/>
                  </a:cubicBezTo>
                  <a:cubicBezTo>
                    <a:pt x="233284" y="33866"/>
                    <a:pt x="252516" y="47659"/>
                    <a:pt x="255862" y="67733"/>
                  </a:cubicBezTo>
                  <a:cubicBezTo>
                    <a:pt x="258797" y="85339"/>
                    <a:pt x="256535" y="115599"/>
                    <a:pt x="238929" y="118533"/>
                  </a:cubicBezTo>
                  <a:cubicBezTo>
                    <a:pt x="116917" y="138869"/>
                    <a:pt x="18795" y="104422"/>
                    <a:pt x="1862" y="8466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CC99">
                    <a:tint val="100000"/>
                    <a:shade val="100000"/>
                    <a:satMod val="130000"/>
                  </a:srgbClr>
                </a:gs>
                <a:gs pos="100000">
                  <a:srgbClr val="00CC99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00CC9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Times"/>
                <a:ea typeface="ＭＳ Ｐゴシック"/>
                <a:cs typeface="Helvetica Light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5774267" y="5687491"/>
              <a:ext cx="541866" cy="679442"/>
            </a:xfrm>
            <a:custGeom>
              <a:avLst/>
              <a:gdLst>
                <a:gd name="connsiteX0" fmla="*/ 0 w 541866"/>
                <a:gd name="connsiteY0" fmla="*/ 645576 h 679442"/>
                <a:gd name="connsiteX1" fmla="*/ 33866 w 541866"/>
                <a:gd name="connsiteY1" fmla="*/ 357709 h 679442"/>
                <a:gd name="connsiteX2" fmla="*/ 67733 w 541866"/>
                <a:gd name="connsiteY2" fmla="*/ 306909 h 679442"/>
                <a:gd name="connsiteX3" fmla="*/ 118533 w 541866"/>
                <a:gd name="connsiteY3" fmla="*/ 273042 h 679442"/>
                <a:gd name="connsiteX4" fmla="*/ 186266 w 541866"/>
                <a:gd name="connsiteY4" fmla="*/ 171442 h 679442"/>
                <a:gd name="connsiteX5" fmla="*/ 220133 w 541866"/>
                <a:gd name="connsiteY5" fmla="*/ 120642 h 679442"/>
                <a:gd name="connsiteX6" fmla="*/ 270933 w 541866"/>
                <a:gd name="connsiteY6" fmla="*/ 103709 h 679442"/>
                <a:gd name="connsiteX7" fmla="*/ 304800 w 541866"/>
                <a:gd name="connsiteY7" fmla="*/ 52909 h 679442"/>
                <a:gd name="connsiteX8" fmla="*/ 321733 w 541866"/>
                <a:gd name="connsiteY8" fmla="*/ 2109 h 679442"/>
                <a:gd name="connsiteX9" fmla="*/ 355600 w 541866"/>
                <a:gd name="connsiteY9" fmla="*/ 103709 h 679442"/>
                <a:gd name="connsiteX10" fmla="*/ 423333 w 541866"/>
                <a:gd name="connsiteY10" fmla="*/ 273042 h 679442"/>
                <a:gd name="connsiteX11" fmla="*/ 440266 w 541866"/>
                <a:gd name="connsiteY11" fmla="*/ 323842 h 679442"/>
                <a:gd name="connsiteX12" fmla="*/ 457200 w 541866"/>
                <a:gd name="connsiteY12" fmla="*/ 374642 h 679442"/>
                <a:gd name="connsiteX13" fmla="*/ 474133 w 541866"/>
                <a:gd name="connsiteY13" fmla="*/ 442376 h 679442"/>
                <a:gd name="connsiteX14" fmla="*/ 491066 w 541866"/>
                <a:gd name="connsiteY14" fmla="*/ 527042 h 679442"/>
                <a:gd name="connsiteX15" fmla="*/ 524933 w 541866"/>
                <a:gd name="connsiteY15" fmla="*/ 628642 h 679442"/>
                <a:gd name="connsiteX16" fmla="*/ 541866 w 541866"/>
                <a:gd name="connsiteY16" fmla="*/ 679442 h 679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1866" h="679442">
                  <a:moveTo>
                    <a:pt x="0" y="645576"/>
                  </a:moveTo>
                  <a:cubicBezTo>
                    <a:pt x="2675" y="608127"/>
                    <a:pt x="-4620" y="434682"/>
                    <a:pt x="33866" y="357709"/>
                  </a:cubicBezTo>
                  <a:cubicBezTo>
                    <a:pt x="42967" y="339506"/>
                    <a:pt x="53342" y="321300"/>
                    <a:pt x="67733" y="306909"/>
                  </a:cubicBezTo>
                  <a:cubicBezTo>
                    <a:pt x="82124" y="292518"/>
                    <a:pt x="101600" y="284331"/>
                    <a:pt x="118533" y="273042"/>
                  </a:cubicBezTo>
                  <a:lnTo>
                    <a:pt x="186266" y="171442"/>
                  </a:lnTo>
                  <a:cubicBezTo>
                    <a:pt x="197555" y="154509"/>
                    <a:pt x="200826" y="127078"/>
                    <a:pt x="220133" y="120642"/>
                  </a:cubicBezTo>
                  <a:lnTo>
                    <a:pt x="270933" y="103709"/>
                  </a:lnTo>
                  <a:cubicBezTo>
                    <a:pt x="282222" y="86776"/>
                    <a:pt x="295699" y="71112"/>
                    <a:pt x="304800" y="52909"/>
                  </a:cubicBezTo>
                  <a:cubicBezTo>
                    <a:pt x="312782" y="36944"/>
                    <a:pt x="309112" y="-10512"/>
                    <a:pt x="321733" y="2109"/>
                  </a:cubicBezTo>
                  <a:cubicBezTo>
                    <a:pt x="346976" y="27352"/>
                    <a:pt x="339635" y="71779"/>
                    <a:pt x="355600" y="103709"/>
                  </a:cubicBezTo>
                  <a:cubicBezTo>
                    <a:pt x="405430" y="203370"/>
                    <a:pt x="381485" y="147497"/>
                    <a:pt x="423333" y="273042"/>
                  </a:cubicBezTo>
                  <a:lnTo>
                    <a:pt x="440266" y="323842"/>
                  </a:lnTo>
                  <a:cubicBezTo>
                    <a:pt x="445911" y="340775"/>
                    <a:pt x="452871" y="357326"/>
                    <a:pt x="457200" y="374642"/>
                  </a:cubicBezTo>
                  <a:cubicBezTo>
                    <a:pt x="462844" y="397220"/>
                    <a:pt x="469085" y="419657"/>
                    <a:pt x="474133" y="442376"/>
                  </a:cubicBezTo>
                  <a:cubicBezTo>
                    <a:pt x="480376" y="470472"/>
                    <a:pt x="483493" y="499275"/>
                    <a:pt x="491066" y="527042"/>
                  </a:cubicBezTo>
                  <a:cubicBezTo>
                    <a:pt x="500459" y="561483"/>
                    <a:pt x="513644" y="594775"/>
                    <a:pt x="524933" y="628642"/>
                  </a:cubicBezTo>
                  <a:lnTo>
                    <a:pt x="541866" y="679442"/>
                  </a:lnTo>
                </a:path>
              </a:pathLst>
            </a:custGeom>
            <a:noFill/>
            <a:ln w="57150" cap="flat" cmpd="sng" algn="ctr">
              <a:solidFill>
                <a:srgbClr val="00CC99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000000"/>
                </a:solidFill>
                <a:latin typeface="Times"/>
                <a:ea typeface="ＭＳ Ｐゴシック"/>
                <a:cs typeface="Helvetica Light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5723467" y="4858210"/>
              <a:ext cx="406400" cy="814457"/>
            </a:xfrm>
            <a:custGeom>
              <a:avLst/>
              <a:gdLst>
                <a:gd name="connsiteX0" fmla="*/ 372533 w 406400"/>
                <a:gd name="connsiteY0" fmla="*/ 814457 h 814457"/>
                <a:gd name="connsiteX1" fmla="*/ 355600 w 406400"/>
                <a:gd name="connsiteY1" fmla="*/ 645123 h 814457"/>
                <a:gd name="connsiteX2" fmla="*/ 389466 w 406400"/>
                <a:gd name="connsiteY2" fmla="*/ 103257 h 814457"/>
                <a:gd name="connsiteX3" fmla="*/ 406400 w 406400"/>
                <a:gd name="connsiteY3" fmla="*/ 18590 h 814457"/>
                <a:gd name="connsiteX4" fmla="*/ 304800 w 406400"/>
                <a:gd name="connsiteY4" fmla="*/ 35523 h 814457"/>
                <a:gd name="connsiteX5" fmla="*/ 135466 w 406400"/>
                <a:gd name="connsiteY5" fmla="*/ 52457 h 814457"/>
                <a:gd name="connsiteX6" fmla="*/ 101600 w 406400"/>
                <a:gd name="connsiteY6" fmla="*/ 154057 h 814457"/>
                <a:gd name="connsiteX7" fmla="*/ 67733 w 406400"/>
                <a:gd name="connsiteY7" fmla="*/ 272590 h 814457"/>
                <a:gd name="connsiteX8" fmla="*/ 50800 w 406400"/>
                <a:gd name="connsiteY8" fmla="*/ 391123 h 814457"/>
                <a:gd name="connsiteX9" fmla="*/ 16933 w 406400"/>
                <a:gd name="connsiteY9" fmla="*/ 509657 h 814457"/>
                <a:gd name="connsiteX10" fmla="*/ 0 w 406400"/>
                <a:gd name="connsiteY10" fmla="*/ 509657 h 814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6400" h="814457">
                  <a:moveTo>
                    <a:pt x="372533" y="814457"/>
                  </a:moveTo>
                  <a:cubicBezTo>
                    <a:pt x="366889" y="758012"/>
                    <a:pt x="355600" y="701849"/>
                    <a:pt x="355600" y="645123"/>
                  </a:cubicBezTo>
                  <a:cubicBezTo>
                    <a:pt x="355600" y="497744"/>
                    <a:pt x="365717" y="269498"/>
                    <a:pt x="389466" y="103257"/>
                  </a:cubicBezTo>
                  <a:cubicBezTo>
                    <a:pt x="393536" y="74765"/>
                    <a:pt x="400755" y="46812"/>
                    <a:pt x="406400" y="18590"/>
                  </a:cubicBezTo>
                  <a:cubicBezTo>
                    <a:pt x="291800" y="-19609"/>
                    <a:pt x="421182" y="8666"/>
                    <a:pt x="304800" y="35523"/>
                  </a:cubicBezTo>
                  <a:cubicBezTo>
                    <a:pt x="249526" y="48278"/>
                    <a:pt x="191911" y="46812"/>
                    <a:pt x="135466" y="52457"/>
                  </a:cubicBezTo>
                  <a:lnTo>
                    <a:pt x="101600" y="154057"/>
                  </a:lnTo>
                  <a:cubicBezTo>
                    <a:pt x="87089" y="197589"/>
                    <a:pt x="76240" y="225803"/>
                    <a:pt x="67733" y="272590"/>
                  </a:cubicBezTo>
                  <a:cubicBezTo>
                    <a:pt x="60593" y="311858"/>
                    <a:pt x="57940" y="351855"/>
                    <a:pt x="50800" y="391123"/>
                  </a:cubicBezTo>
                  <a:cubicBezTo>
                    <a:pt x="49389" y="398882"/>
                    <a:pt x="26000" y="496057"/>
                    <a:pt x="16933" y="509657"/>
                  </a:cubicBezTo>
                  <a:cubicBezTo>
                    <a:pt x="13802" y="514353"/>
                    <a:pt x="5644" y="509657"/>
                    <a:pt x="0" y="509657"/>
                  </a:cubicBezTo>
                </a:path>
              </a:pathLst>
            </a:custGeom>
            <a:noFill/>
            <a:ln w="57150" cap="flat" cmpd="sng" algn="ctr">
              <a:solidFill>
                <a:srgbClr val="00CC99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000000"/>
                </a:solidFill>
                <a:latin typeface="Times"/>
                <a:ea typeface="ＭＳ Ｐゴシック"/>
                <a:cs typeface="Helvetica Light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6028267" y="4417066"/>
              <a:ext cx="423333" cy="1137067"/>
            </a:xfrm>
            <a:custGeom>
              <a:avLst/>
              <a:gdLst>
                <a:gd name="connsiteX0" fmla="*/ 118533 w 423333"/>
                <a:gd name="connsiteY0" fmla="*/ 408934 h 1137067"/>
                <a:gd name="connsiteX1" fmla="*/ 254000 w 423333"/>
                <a:gd name="connsiteY1" fmla="*/ 392001 h 1137067"/>
                <a:gd name="connsiteX2" fmla="*/ 304800 w 423333"/>
                <a:gd name="connsiteY2" fmla="*/ 375067 h 1137067"/>
                <a:gd name="connsiteX3" fmla="*/ 321733 w 423333"/>
                <a:gd name="connsiteY3" fmla="*/ 307334 h 1137067"/>
                <a:gd name="connsiteX4" fmla="*/ 338666 w 423333"/>
                <a:gd name="connsiteY4" fmla="*/ 256534 h 1137067"/>
                <a:gd name="connsiteX5" fmla="*/ 321733 w 423333"/>
                <a:gd name="connsiteY5" fmla="*/ 53334 h 1137067"/>
                <a:gd name="connsiteX6" fmla="*/ 287866 w 423333"/>
                <a:gd name="connsiteY6" fmla="*/ 2534 h 1137067"/>
                <a:gd name="connsiteX7" fmla="*/ 67733 w 423333"/>
                <a:gd name="connsiteY7" fmla="*/ 19467 h 1137067"/>
                <a:gd name="connsiteX8" fmla="*/ 16933 w 423333"/>
                <a:gd name="connsiteY8" fmla="*/ 53334 h 1137067"/>
                <a:gd name="connsiteX9" fmla="*/ 0 w 423333"/>
                <a:gd name="connsiteY9" fmla="*/ 104134 h 1137067"/>
                <a:gd name="connsiteX10" fmla="*/ 33866 w 423333"/>
                <a:gd name="connsiteY10" fmla="*/ 307334 h 1137067"/>
                <a:gd name="connsiteX11" fmla="*/ 101600 w 423333"/>
                <a:gd name="connsiteY11" fmla="*/ 408934 h 1137067"/>
                <a:gd name="connsiteX12" fmla="*/ 152400 w 423333"/>
                <a:gd name="connsiteY12" fmla="*/ 442801 h 1137067"/>
                <a:gd name="connsiteX13" fmla="*/ 203200 w 423333"/>
                <a:gd name="connsiteY13" fmla="*/ 459734 h 1137067"/>
                <a:gd name="connsiteX14" fmla="*/ 287866 w 423333"/>
                <a:gd name="connsiteY14" fmla="*/ 493601 h 1137067"/>
                <a:gd name="connsiteX15" fmla="*/ 338666 w 423333"/>
                <a:gd name="connsiteY15" fmla="*/ 527467 h 1137067"/>
                <a:gd name="connsiteX16" fmla="*/ 355600 w 423333"/>
                <a:gd name="connsiteY16" fmla="*/ 595201 h 1137067"/>
                <a:gd name="connsiteX17" fmla="*/ 389466 w 423333"/>
                <a:gd name="connsiteY17" fmla="*/ 696801 h 1137067"/>
                <a:gd name="connsiteX18" fmla="*/ 406400 w 423333"/>
                <a:gd name="connsiteY18" fmla="*/ 747601 h 1137067"/>
                <a:gd name="connsiteX19" fmla="*/ 423333 w 423333"/>
                <a:gd name="connsiteY19" fmla="*/ 815334 h 1137067"/>
                <a:gd name="connsiteX20" fmla="*/ 406400 w 423333"/>
                <a:gd name="connsiteY20" fmla="*/ 1001601 h 1137067"/>
                <a:gd name="connsiteX21" fmla="*/ 389466 w 423333"/>
                <a:gd name="connsiteY21" fmla="*/ 1069334 h 1137067"/>
                <a:gd name="connsiteX22" fmla="*/ 338666 w 423333"/>
                <a:gd name="connsiteY22" fmla="*/ 1086267 h 1137067"/>
                <a:gd name="connsiteX23" fmla="*/ 321733 w 423333"/>
                <a:gd name="connsiteY23" fmla="*/ 1137067 h 113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23333" h="1137067">
                  <a:moveTo>
                    <a:pt x="118533" y="408934"/>
                  </a:moveTo>
                  <a:cubicBezTo>
                    <a:pt x="163689" y="403290"/>
                    <a:pt x="209227" y="400142"/>
                    <a:pt x="254000" y="392001"/>
                  </a:cubicBezTo>
                  <a:cubicBezTo>
                    <a:pt x="271561" y="388808"/>
                    <a:pt x="293650" y="389005"/>
                    <a:pt x="304800" y="375067"/>
                  </a:cubicBezTo>
                  <a:cubicBezTo>
                    <a:pt x="319338" y="356894"/>
                    <a:pt x="315340" y="329711"/>
                    <a:pt x="321733" y="307334"/>
                  </a:cubicBezTo>
                  <a:cubicBezTo>
                    <a:pt x="326636" y="290171"/>
                    <a:pt x="333022" y="273467"/>
                    <a:pt x="338666" y="256534"/>
                  </a:cubicBezTo>
                  <a:cubicBezTo>
                    <a:pt x="333022" y="188801"/>
                    <a:pt x="335063" y="119982"/>
                    <a:pt x="321733" y="53334"/>
                  </a:cubicBezTo>
                  <a:cubicBezTo>
                    <a:pt x="317742" y="33378"/>
                    <a:pt x="308039" y="5224"/>
                    <a:pt x="287866" y="2534"/>
                  </a:cubicBezTo>
                  <a:cubicBezTo>
                    <a:pt x="214917" y="-7193"/>
                    <a:pt x="141111" y="13823"/>
                    <a:pt x="67733" y="19467"/>
                  </a:cubicBezTo>
                  <a:cubicBezTo>
                    <a:pt x="50800" y="30756"/>
                    <a:pt x="29646" y="37442"/>
                    <a:pt x="16933" y="53334"/>
                  </a:cubicBezTo>
                  <a:cubicBezTo>
                    <a:pt x="5783" y="67272"/>
                    <a:pt x="0" y="86285"/>
                    <a:pt x="0" y="104134"/>
                  </a:cubicBezTo>
                  <a:cubicBezTo>
                    <a:pt x="0" y="126514"/>
                    <a:pt x="7372" y="259644"/>
                    <a:pt x="33866" y="307334"/>
                  </a:cubicBezTo>
                  <a:cubicBezTo>
                    <a:pt x="53633" y="342915"/>
                    <a:pt x="67733" y="386356"/>
                    <a:pt x="101600" y="408934"/>
                  </a:cubicBezTo>
                  <a:cubicBezTo>
                    <a:pt x="118533" y="420223"/>
                    <a:pt x="134197" y="433700"/>
                    <a:pt x="152400" y="442801"/>
                  </a:cubicBezTo>
                  <a:cubicBezTo>
                    <a:pt x="168365" y="450783"/>
                    <a:pt x="186487" y="453467"/>
                    <a:pt x="203200" y="459734"/>
                  </a:cubicBezTo>
                  <a:cubicBezTo>
                    <a:pt x="231661" y="470407"/>
                    <a:pt x="260679" y="480007"/>
                    <a:pt x="287866" y="493601"/>
                  </a:cubicBezTo>
                  <a:cubicBezTo>
                    <a:pt x="306069" y="502702"/>
                    <a:pt x="321733" y="516178"/>
                    <a:pt x="338666" y="527467"/>
                  </a:cubicBezTo>
                  <a:cubicBezTo>
                    <a:pt x="344311" y="550045"/>
                    <a:pt x="348913" y="572910"/>
                    <a:pt x="355600" y="595201"/>
                  </a:cubicBezTo>
                  <a:cubicBezTo>
                    <a:pt x="365858" y="629394"/>
                    <a:pt x="378177" y="662934"/>
                    <a:pt x="389466" y="696801"/>
                  </a:cubicBezTo>
                  <a:cubicBezTo>
                    <a:pt x="395110" y="713734"/>
                    <a:pt x="402071" y="730285"/>
                    <a:pt x="406400" y="747601"/>
                  </a:cubicBezTo>
                  <a:lnTo>
                    <a:pt x="423333" y="815334"/>
                  </a:lnTo>
                  <a:cubicBezTo>
                    <a:pt x="417689" y="877423"/>
                    <a:pt x="414640" y="939803"/>
                    <a:pt x="406400" y="1001601"/>
                  </a:cubicBezTo>
                  <a:cubicBezTo>
                    <a:pt x="403324" y="1024669"/>
                    <a:pt x="404004" y="1051161"/>
                    <a:pt x="389466" y="1069334"/>
                  </a:cubicBezTo>
                  <a:cubicBezTo>
                    <a:pt x="378316" y="1083272"/>
                    <a:pt x="355599" y="1080623"/>
                    <a:pt x="338666" y="1086267"/>
                  </a:cubicBezTo>
                  <a:lnTo>
                    <a:pt x="321733" y="1137067"/>
                  </a:lnTo>
                </a:path>
              </a:pathLst>
            </a:custGeom>
            <a:noFill/>
            <a:ln w="57150" cap="flat" cmpd="sng" algn="ctr">
              <a:solidFill>
                <a:srgbClr val="00CC99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000000"/>
                </a:solidFill>
                <a:latin typeface="Times"/>
                <a:ea typeface="ＭＳ Ｐゴシック"/>
                <a:cs typeface="Helvetica Light"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6044516" y="4779433"/>
              <a:ext cx="250451" cy="123244"/>
            </a:xfrm>
            <a:custGeom>
              <a:avLst/>
              <a:gdLst>
                <a:gd name="connsiteX0" fmla="*/ 4917 w 250451"/>
                <a:gd name="connsiteY0" fmla="*/ 0 h 123244"/>
                <a:gd name="connsiteX1" fmla="*/ 4917 w 250451"/>
                <a:gd name="connsiteY1" fmla="*/ 0 h 123244"/>
                <a:gd name="connsiteX2" fmla="*/ 684 w 250451"/>
                <a:gd name="connsiteY2" fmla="*/ 88900 h 123244"/>
                <a:gd name="connsiteX3" fmla="*/ 13384 w 250451"/>
                <a:gd name="connsiteY3" fmla="*/ 97367 h 123244"/>
                <a:gd name="connsiteX4" fmla="*/ 26084 w 250451"/>
                <a:gd name="connsiteY4" fmla="*/ 88900 h 123244"/>
                <a:gd name="connsiteX5" fmla="*/ 51484 w 250451"/>
                <a:gd name="connsiteY5" fmla="*/ 80434 h 123244"/>
                <a:gd name="connsiteX6" fmla="*/ 76884 w 250451"/>
                <a:gd name="connsiteY6" fmla="*/ 71967 h 123244"/>
                <a:gd name="connsiteX7" fmla="*/ 93817 w 250451"/>
                <a:gd name="connsiteY7" fmla="*/ 67734 h 123244"/>
                <a:gd name="connsiteX8" fmla="*/ 123451 w 250451"/>
                <a:gd name="connsiteY8" fmla="*/ 59267 h 123244"/>
                <a:gd name="connsiteX9" fmla="*/ 136151 w 250451"/>
                <a:gd name="connsiteY9" fmla="*/ 50800 h 123244"/>
                <a:gd name="connsiteX10" fmla="*/ 153084 w 250451"/>
                <a:gd name="connsiteY10" fmla="*/ 46567 h 123244"/>
                <a:gd name="connsiteX11" fmla="*/ 182717 w 250451"/>
                <a:gd name="connsiteY11" fmla="*/ 38100 h 123244"/>
                <a:gd name="connsiteX12" fmla="*/ 212351 w 250451"/>
                <a:gd name="connsiteY12" fmla="*/ 33867 h 123244"/>
                <a:gd name="connsiteX13" fmla="*/ 250451 w 250451"/>
                <a:gd name="connsiteY13" fmla="*/ 29634 h 123244"/>
                <a:gd name="connsiteX14" fmla="*/ 246217 w 250451"/>
                <a:gd name="connsiteY14" fmla="*/ 110067 h 123244"/>
                <a:gd name="connsiteX15" fmla="*/ 241984 w 250451"/>
                <a:gd name="connsiteY15" fmla="*/ 122767 h 123244"/>
                <a:gd name="connsiteX16" fmla="*/ 229284 w 250451"/>
                <a:gd name="connsiteY16" fmla="*/ 118534 h 123244"/>
                <a:gd name="connsiteX17" fmla="*/ 216584 w 250451"/>
                <a:gd name="connsiteY17" fmla="*/ 110067 h 123244"/>
                <a:gd name="connsiteX18" fmla="*/ 191184 w 250451"/>
                <a:gd name="connsiteY18" fmla="*/ 101600 h 123244"/>
                <a:gd name="connsiteX19" fmla="*/ 165784 w 250451"/>
                <a:gd name="connsiteY19" fmla="*/ 88900 h 123244"/>
                <a:gd name="connsiteX20" fmla="*/ 157317 w 250451"/>
                <a:gd name="connsiteY20" fmla="*/ 76200 h 123244"/>
                <a:gd name="connsiteX21" fmla="*/ 131917 w 250451"/>
                <a:gd name="connsiteY21" fmla="*/ 67734 h 123244"/>
                <a:gd name="connsiteX22" fmla="*/ 119217 w 250451"/>
                <a:gd name="connsiteY22" fmla="*/ 59267 h 123244"/>
                <a:gd name="connsiteX23" fmla="*/ 110751 w 250451"/>
                <a:gd name="connsiteY23" fmla="*/ 46567 h 123244"/>
                <a:gd name="connsiteX24" fmla="*/ 98051 w 250451"/>
                <a:gd name="connsiteY24" fmla="*/ 42334 h 123244"/>
                <a:gd name="connsiteX25" fmla="*/ 85351 w 250451"/>
                <a:gd name="connsiteY25" fmla="*/ 33867 h 123244"/>
                <a:gd name="connsiteX26" fmla="*/ 59951 w 250451"/>
                <a:gd name="connsiteY26" fmla="*/ 25400 h 123244"/>
                <a:gd name="connsiteX27" fmla="*/ 21851 w 250451"/>
                <a:gd name="connsiteY27" fmla="*/ 8467 h 123244"/>
                <a:gd name="connsiteX28" fmla="*/ 9151 w 250451"/>
                <a:gd name="connsiteY28" fmla="*/ 4234 h 123244"/>
                <a:gd name="connsiteX29" fmla="*/ 4917 w 250451"/>
                <a:gd name="connsiteY29" fmla="*/ 0 h 12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50451" h="123244">
                  <a:moveTo>
                    <a:pt x="4917" y="0"/>
                  </a:moveTo>
                  <a:lnTo>
                    <a:pt x="4917" y="0"/>
                  </a:lnTo>
                  <a:cubicBezTo>
                    <a:pt x="3506" y="29633"/>
                    <a:pt x="-1886" y="59345"/>
                    <a:pt x="684" y="88900"/>
                  </a:cubicBezTo>
                  <a:cubicBezTo>
                    <a:pt x="1125" y="93969"/>
                    <a:pt x="8296" y="97367"/>
                    <a:pt x="13384" y="97367"/>
                  </a:cubicBezTo>
                  <a:cubicBezTo>
                    <a:pt x="18472" y="97367"/>
                    <a:pt x="21435" y="90966"/>
                    <a:pt x="26084" y="88900"/>
                  </a:cubicBezTo>
                  <a:cubicBezTo>
                    <a:pt x="34239" y="85275"/>
                    <a:pt x="43017" y="83256"/>
                    <a:pt x="51484" y="80434"/>
                  </a:cubicBezTo>
                  <a:lnTo>
                    <a:pt x="76884" y="71967"/>
                  </a:lnTo>
                  <a:cubicBezTo>
                    <a:pt x="82528" y="70556"/>
                    <a:pt x="88223" y="69332"/>
                    <a:pt x="93817" y="67734"/>
                  </a:cubicBezTo>
                  <a:cubicBezTo>
                    <a:pt x="136319" y="55590"/>
                    <a:pt x="70527" y="72496"/>
                    <a:pt x="123451" y="59267"/>
                  </a:cubicBezTo>
                  <a:cubicBezTo>
                    <a:pt x="127684" y="56445"/>
                    <a:pt x="131474" y="52804"/>
                    <a:pt x="136151" y="50800"/>
                  </a:cubicBezTo>
                  <a:cubicBezTo>
                    <a:pt x="141499" y="48508"/>
                    <a:pt x="147490" y="48165"/>
                    <a:pt x="153084" y="46567"/>
                  </a:cubicBezTo>
                  <a:cubicBezTo>
                    <a:pt x="168945" y="42036"/>
                    <a:pt x="164530" y="41407"/>
                    <a:pt x="182717" y="38100"/>
                  </a:cubicBezTo>
                  <a:cubicBezTo>
                    <a:pt x="192534" y="36315"/>
                    <a:pt x="202473" y="35278"/>
                    <a:pt x="212351" y="33867"/>
                  </a:cubicBezTo>
                  <a:cubicBezTo>
                    <a:pt x="241984" y="23989"/>
                    <a:pt x="229284" y="22577"/>
                    <a:pt x="250451" y="29634"/>
                  </a:cubicBezTo>
                  <a:cubicBezTo>
                    <a:pt x="249040" y="56445"/>
                    <a:pt x="248648" y="83329"/>
                    <a:pt x="246217" y="110067"/>
                  </a:cubicBezTo>
                  <a:cubicBezTo>
                    <a:pt x="245813" y="114511"/>
                    <a:pt x="245975" y="120771"/>
                    <a:pt x="241984" y="122767"/>
                  </a:cubicBezTo>
                  <a:cubicBezTo>
                    <a:pt x="237993" y="124763"/>
                    <a:pt x="233517" y="119945"/>
                    <a:pt x="229284" y="118534"/>
                  </a:cubicBezTo>
                  <a:cubicBezTo>
                    <a:pt x="225051" y="115712"/>
                    <a:pt x="221233" y="112133"/>
                    <a:pt x="216584" y="110067"/>
                  </a:cubicBezTo>
                  <a:cubicBezTo>
                    <a:pt x="208429" y="106442"/>
                    <a:pt x="198610" y="106550"/>
                    <a:pt x="191184" y="101600"/>
                  </a:cubicBezTo>
                  <a:cubicBezTo>
                    <a:pt x="174771" y="90659"/>
                    <a:pt x="183311" y="94743"/>
                    <a:pt x="165784" y="88900"/>
                  </a:cubicBezTo>
                  <a:cubicBezTo>
                    <a:pt x="162962" y="84667"/>
                    <a:pt x="161632" y="78896"/>
                    <a:pt x="157317" y="76200"/>
                  </a:cubicBezTo>
                  <a:cubicBezTo>
                    <a:pt x="149749" y="71470"/>
                    <a:pt x="131917" y="67734"/>
                    <a:pt x="131917" y="67734"/>
                  </a:cubicBezTo>
                  <a:cubicBezTo>
                    <a:pt x="127684" y="64912"/>
                    <a:pt x="122815" y="62865"/>
                    <a:pt x="119217" y="59267"/>
                  </a:cubicBezTo>
                  <a:cubicBezTo>
                    <a:pt x="115620" y="55669"/>
                    <a:pt x="114724" y="49745"/>
                    <a:pt x="110751" y="46567"/>
                  </a:cubicBezTo>
                  <a:cubicBezTo>
                    <a:pt x="107267" y="43779"/>
                    <a:pt x="102284" y="43745"/>
                    <a:pt x="98051" y="42334"/>
                  </a:cubicBezTo>
                  <a:cubicBezTo>
                    <a:pt x="93818" y="39512"/>
                    <a:pt x="90000" y="35933"/>
                    <a:pt x="85351" y="33867"/>
                  </a:cubicBezTo>
                  <a:cubicBezTo>
                    <a:pt x="77196" y="30242"/>
                    <a:pt x="67377" y="30350"/>
                    <a:pt x="59951" y="25400"/>
                  </a:cubicBezTo>
                  <a:cubicBezTo>
                    <a:pt x="39826" y="11984"/>
                    <a:pt x="52076" y="18542"/>
                    <a:pt x="21851" y="8467"/>
                  </a:cubicBezTo>
                  <a:lnTo>
                    <a:pt x="9151" y="4234"/>
                  </a:lnTo>
                  <a:lnTo>
                    <a:pt x="4917" y="0"/>
                  </a:lnTo>
                  <a:close/>
                </a:path>
              </a:pathLst>
            </a:custGeom>
            <a:gradFill rotWithShape="1">
              <a:gsLst>
                <a:gs pos="0">
                  <a:srgbClr val="00CC99">
                    <a:tint val="100000"/>
                    <a:shade val="100000"/>
                    <a:satMod val="130000"/>
                  </a:srgbClr>
                </a:gs>
                <a:gs pos="100000">
                  <a:srgbClr val="00CC99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00CC99">
                  <a:lumMod val="5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Times"/>
                <a:ea typeface="ＭＳ Ｐゴシック"/>
                <a:cs typeface="Helvetica Light"/>
              </a:endParaRPr>
            </a:p>
          </p:txBody>
        </p:sp>
      </p:grpSp>
      <p:pic>
        <p:nvPicPr>
          <p:cNvPr id="35" name="Picture 34" descr="2014group2_edit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7" t="19736" r="42750" b="69010"/>
          <a:stretch/>
        </p:blipFill>
        <p:spPr>
          <a:xfrm>
            <a:off x="4191001" y="936632"/>
            <a:ext cx="596900" cy="711201"/>
          </a:xfrm>
          <a:prstGeom prst="ellipse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853131" y="933449"/>
            <a:ext cx="4023673" cy="784796"/>
            <a:chOff x="395927" y="1162049"/>
            <a:chExt cx="4023673" cy="784796"/>
          </a:xfrm>
        </p:grpSpPr>
        <p:grpSp>
          <p:nvGrpSpPr>
            <p:cNvPr id="69" name="Group 68"/>
            <p:cNvGrpSpPr/>
            <p:nvPr/>
          </p:nvGrpSpPr>
          <p:grpSpPr>
            <a:xfrm flipH="1">
              <a:off x="395927" y="1162049"/>
              <a:ext cx="4023673" cy="784796"/>
              <a:chOff x="3337508" y="513051"/>
              <a:chExt cx="3732475" cy="537032"/>
            </a:xfrm>
          </p:grpSpPr>
          <p:sp>
            <p:nvSpPr>
              <p:cNvPr id="70" name="Oval 69"/>
              <p:cNvSpPr/>
              <p:nvPr/>
            </p:nvSpPr>
            <p:spPr>
              <a:xfrm flipH="1">
                <a:off x="3337508" y="513051"/>
                <a:ext cx="719072" cy="480951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"/>
                  <a:ea typeface="ＭＳ Ｐゴシック"/>
                </a:endParaRPr>
              </a:p>
            </p:txBody>
          </p:sp>
          <p:sp>
            <p:nvSpPr>
              <p:cNvPr id="71" name="Oval 70"/>
              <p:cNvSpPr/>
              <p:nvPr/>
            </p:nvSpPr>
            <p:spPr>
              <a:xfrm flipH="1">
                <a:off x="4030505" y="580788"/>
                <a:ext cx="3039478" cy="469295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  <a:alpha val="86000"/>
                </a:schemeClr>
              </a:solidFill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dirty="0">
                  <a:solidFill>
                    <a:srgbClr val="FFFFFF"/>
                  </a:solidFill>
                  <a:latin typeface="Times"/>
                  <a:ea typeface="ＭＳ Ｐゴシック"/>
                </a:endParaRPr>
              </a:p>
            </p:txBody>
          </p:sp>
        </p:grpSp>
        <p:sp>
          <p:nvSpPr>
            <p:cNvPr id="68" name="Rectangle 67"/>
            <p:cNvSpPr/>
            <p:nvPr/>
          </p:nvSpPr>
          <p:spPr>
            <a:xfrm>
              <a:off x="654340" y="1338106"/>
              <a:ext cx="3117385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2800" b="1" dirty="0" err="1" smtClean="0">
                  <a:solidFill>
                    <a:srgbClr val="EEECE1">
                      <a:lumMod val="25000"/>
                    </a:srgbClr>
                  </a:solidFill>
                  <a:latin typeface="Arial"/>
                  <a:cs typeface="Arial"/>
                </a:rPr>
                <a:t>Fumihiro</a:t>
              </a:r>
              <a:r>
                <a:rPr lang="en-US" sz="2800" b="1" dirty="0" smtClean="0">
                  <a:solidFill>
                    <a:srgbClr val="EEECE1">
                      <a:lumMod val="25000"/>
                    </a:srgbClr>
                  </a:solidFill>
                  <a:latin typeface="Arial"/>
                  <a:cs typeface="Arial"/>
                </a:rPr>
                <a:t> </a:t>
              </a:r>
              <a:r>
                <a:rPr lang="en-US" sz="2800" b="1" dirty="0" err="1" smtClean="0">
                  <a:solidFill>
                    <a:srgbClr val="EEECE1">
                      <a:lumMod val="25000"/>
                    </a:srgbClr>
                  </a:solidFill>
                  <a:latin typeface="Arial"/>
                  <a:cs typeface="Arial"/>
                </a:rPr>
                <a:t>Kaneda</a:t>
              </a:r>
              <a:endParaRPr lang="en-US" sz="2800" b="1" dirty="0">
                <a:solidFill>
                  <a:srgbClr val="EEECE1">
                    <a:lumMod val="25000"/>
                  </a:srgbClr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00683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4">
            <a:extLst>
              <a:ext uri="{FF2B5EF4-FFF2-40B4-BE49-F238E27FC236}">
                <a16:creationId xmlns:a16="http://schemas.microsoft.com/office/drawing/2014/main" xmlns="" id="{F0985DC5-D6A4-1D4A-8389-5B4173F1B55F}"/>
              </a:ext>
            </a:extLst>
          </p:cNvPr>
          <p:cNvSpPr txBox="1">
            <a:spLocks/>
          </p:cNvSpPr>
          <p:nvPr/>
        </p:nvSpPr>
        <p:spPr>
          <a:xfrm>
            <a:off x="1" y="8"/>
            <a:ext cx="9142412" cy="8164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</a:pPr>
            <a:r>
              <a:rPr lang="en-US" sz="4000" dirty="0">
                <a:solidFill>
                  <a:srgbClr val="000000"/>
                </a:solidFill>
                <a:latin typeface="Arial"/>
              </a:rPr>
              <a:t>Multi-Photon Detection with SNSPDs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B6B7AD48-F237-C249-B523-644D9E694812}"/>
              </a:ext>
            </a:extLst>
          </p:cNvPr>
          <p:cNvSpPr txBox="1"/>
          <p:nvPr/>
        </p:nvSpPr>
        <p:spPr>
          <a:xfrm>
            <a:off x="0" y="857960"/>
            <a:ext cx="75317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Photon absorption creates a resistive ‘hot-spot’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Bias current is diverted to a parallel load resistor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Rise time of the pulse depends on hot-spot resistance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Multi-photon events leads to faster rise times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A01ECC37-ADA6-144E-94FA-621B9AC5A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74" y="2165484"/>
            <a:ext cx="3224893" cy="4760556"/>
          </a:xfrm>
          <a:prstGeom prst="rect">
            <a:avLst/>
          </a:prstGeom>
        </p:spPr>
      </p:pic>
      <p:sp>
        <p:nvSpPr>
          <p:cNvPr id="80" name="Oval 79">
            <a:extLst>
              <a:ext uri="{FF2B5EF4-FFF2-40B4-BE49-F238E27FC236}">
                <a16:creationId xmlns:a16="http://schemas.microsoft.com/office/drawing/2014/main" xmlns="" id="{FA973C6C-30FB-7147-97A2-7E93E19ABC6F}"/>
              </a:ext>
            </a:extLst>
          </p:cNvPr>
          <p:cNvSpPr/>
          <p:nvPr/>
        </p:nvSpPr>
        <p:spPr>
          <a:xfrm>
            <a:off x="812774" y="3457854"/>
            <a:ext cx="1254351" cy="2337107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67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E5308649-3DCF-8C4E-8BEF-1374D6975AD5}"/>
              </a:ext>
            </a:extLst>
          </p:cNvPr>
          <p:cNvSpPr/>
          <p:nvPr/>
        </p:nvSpPr>
        <p:spPr>
          <a:xfrm>
            <a:off x="2374877" y="2490236"/>
            <a:ext cx="144813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25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F589CA8C-1CA8-FA4F-9B85-5509F25570A7}"/>
              </a:ext>
            </a:extLst>
          </p:cNvPr>
          <p:cNvSpPr/>
          <p:nvPr/>
        </p:nvSpPr>
        <p:spPr>
          <a:xfrm>
            <a:off x="1657759" y="2490236"/>
            <a:ext cx="144813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25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4" name="Bent Arrow 83">
            <a:extLst>
              <a:ext uri="{FF2B5EF4-FFF2-40B4-BE49-F238E27FC236}">
                <a16:creationId xmlns:a16="http://schemas.microsoft.com/office/drawing/2014/main" xmlns="" id="{6F3BF3C6-9AFB-2E46-8856-5FAEAC6416D9}"/>
              </a:ext>
            </a:extLst>
          </p:cNvPr>
          <p:cNvSpPr/>
          <p:nvPr/>
        </p:nvSpPr>
        <p:spPr>
          <a:xfrm rot="5400000" flipV="1">
            <a:off x="1280139" y="2587149"/>
            <a:ext cx="337464" cy="333821"/>
          </a:xfrm>
          <a:prstGeom prst="bentArrow">
            <a:avLst>
              <a:gd name="adj1" fmla="val 5068"/>
              <a:gd name="adj2" fmla="val 17110"/>
              <a:gd name="adj3" fmla="val 21493"/>
              <a:gd name="adj4" fmla="val 4375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67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5" name="Bent Arrow 84">
            <a:extLst>
              <a:ext uri="{FF2B5EF4-FFF2-40B4-BE49-F238E27FC236}">
                <a16:creationId xmlns:a16="http://schemas.microsoft.com/office/drawing/2014/main" xmlns="" id="{24C74D09-3033-EF42-98AF-859B2ED210E6}"/>
              </a:ext>
            </a:extLst>
          </p:cNvPr>
          <p:cNvSpPr/>
          <p:nvPr/>
        </p:nvSpPr>
        <p:spPr>
          <a:xfrm rot="16200000" flipH="1" flipV="1">
            <a:off x="2562459" y="3134778"/>
            <a:ext cx="337464" cy="853169"/>
          </a:xfrm>
          <a:prstGeom prst="bentArrow">
            <a:avLst>
              <a:gd name="adj1" fmla="val 5068"/>
              <a:gd name="adj2" fmla="val 17110"/>
              <a:gd name="adj3" fmla="val 21493"/>
              <a:gd name="adj4" fmla="val 4375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67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C138579F-4937-5D4F-9216-FC2FD16B9D71}"/>
              </a:ext>
            </a:extLst>
          </p:cNvPr>
          <p:cNvSpPr txBox="1"/>
          <p:nvPr/>
        </p:nvSpPr>
        <p:spPr>
          <a:xfrm>
            <a:off x="1051648" y="2152406"/>
            <a:ext cx="2161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Detector Bias,</a:t>
            </a: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xmlns="" id="{2ABBD026-3451-F44A-8A27-5D1396EFC606}"/>
              </a:ext>
            </a:extLst>
          </p:cNvPr>
          <p:cNvCxnSpPr>
            <a:cxnSpLocks/>
          </p:cNvCxnSpPr>
          <p:nvPr/>
        </p:nvCxnSpPr>
        <p:spPr>
          <a:xfrm>
            <a:off x="685229" y="4670349"/>
            <a:ext cx="344439" cy="1345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xmlns="" id="{E84DD55C-21B4-DA42-8D60-A8E1B7C67D4D}"/>
              </a:ext>
            </a:extLst>
          </p:cNvPr>
          <p:cNvCxnSpPr>
            <a:cxnSpLocks/>
          </p:cNvCxnSpPr>
          <p:nvPr/>
        </p:nvCxnSpPr>
        <p:spPr>
          <a:xfrm>
            <a:off x="812773" y="3836613"/>
            <a:ext cx="388344" cy="1807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C18FE4DC-A862-DD40-A303-16CAE6468B21}"/>
              </a:ext>
            </a:extLst>
          </p:cNvPr>
          <p:cNvSpPr txBox="1"/>
          <p:nvPr/>
        </p:nvSpPr>
        <p:spPr>
          <a:xfrm>
            <a:off x="1598043" y="5967160"/>
            <a:ext cx="1331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SNSPD</a:t>
            </a: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xmlns="" id="{94B4FC80-81AB-2447-B3C8-B2FEB5C12941}"/>
              </a:ext>
            </a:extLst>
          </p:cNvPr>
          <p:cNvCxnSpPr>
            <a:cxnSpLocks/>
          </p:cNvCxnSpPr>
          <p:nvPr/>
        </p:nvCxnSpPr>
        <p:spPr>
          <a:xfrm flipH="1" flipV="1">
            <a:off x="1830411" y="5656426"/>
            <a:ext cx="242844" cy="3162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xmlns="" id="{909DCDE2-F4C6-5745-8B30-FEEE069EFA0C}"/>
              </a:ext>
            </a:extLst>
          </p:cNvPr>
          <p:cNvCxnSpPr>
            <a:cxnSpLocks/>
          </p:cNvCxnSpPr>
          <p:nvPr/>
        </p:nvCxnSpPr>
        <p:spPr>
          <a:xfrm>
            <a:off x="1500448" y="3716578"/>
            <a:ext cx="0" cy="5649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580D7A36-6379-0C4B-AB48-C7D7A1C2D099}"/>
              </a:ext>
            </a:extLst>
          </p:cNvPr>
          <p:cNvGrpSpPr/>
          <p:nvPr/>
        </p:nvGrpSpPr>
        <p:grpSpPr>
          <a:xfrm>
            <a:off x="3858840" y="2292115"/>
            <a:ext cx="5070546" cy="4038905"/>
            <a:chOff x="3989469" y="2390079"/>
            <a:chExt cx="5070546" cy="4038905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FADEA49E-A010-124D-92DF-D922494A79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85" r="6371"/>
            <a:stretch/>
          </p:blipFill>
          <p:spPr>
            <a:xfrm>
              <a:off x="3989469" y="2390079"/>
              <a:ext cx="5070546" cy="4038905"/>
            </a:xfrm>
            <a:prstGeom prst="rect">
              <a:avLst/>
            </a:prstGeom>
          </p:spPr>
        </p:pic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xmlns="" id="{755C0276-E816-7847-9FD1-85B229F5EA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11851" y="3491135"/>
              <a:ext cx="1310257" cy="78251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282B285-FD60-934E-BBFC-B0F0E950B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1547" y="925286"/>
            <a:ext cx="2023835" cy="149646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5F48CB70-2139-7D4B-9786-8CFFA411C535}"/>
              </a:ext>
            </a:extLst>
          </p:cNvPr>
          <p:cNvCxnSpPr>
            <a:cxnSpLocks/>
          </p:cNvCxnSpPr>
          <p:nvPr/>
        </p:nvCxnSpPr>
        <p:spPr bwMode="auto">
          <a:xfrm>
            <a:off x="8375650" y="2324100"/>
            <a:ext cx="38735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832D2A1-0EB4-B04B-BFBE-E86BEA82A311}"/>
              </a:ext>
            </a:extLst>
          </p:cNvPr>
          <p:cNvSpPr txBox="1"/>
          <p:nvPr/>
        </p:nvSpPr>
        <p:spPr>
          <a:xfrm>
            <a:off x="8216900" y="1965325"/>
            <a:ext cx="687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1</a:t>
            </a:r>
            <a:r>
              <a:rPr lang="en-US" b="1" dirty="0">
                <a:solidFill>
                  <a:srgbClr val="FFFFFF"/>
                </a:solidFill>
                <a:latin typeface="Symbol" pitchFamily="2" charset="2"/>
                <a:cs typeface="Arial" charset="0"/>
              </a:rPr>
              <a:t>m</a:t>
            </a: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91209" y="2862657"/>
            <a:ext cx="2152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~</a:t>
            </a:r>
            <a:r>
              <a:rPr lang="en-US" sz="2800" i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L</a:t>
            </a:r>
            <a:r>
              <a:rPr lang="en-US" sz="2800" i="1" baseline="-250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k</a:t>
            </a:r>
            <a:r>
              <a:rPr lang="en-US" sz="2800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/</a:t>
            </a:r>
            <a:r>
              <a:rPr lang="en-US" sz="2800" i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R</a:t>
            </a:r>
            <a:r>
              <a:rPr lang="en-US" sz="2800" i="1" baseline="-250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hs</a:t>
            </a:r>
            <a:endParaRPr lang="en-US" sz="2800" i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" y="4290748"/>
            <a:ext cx="1091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R</a:t>
            </a:r>
            <a:r>
              <a:rPr lang="en-US" sz="2400" i="1" baseline="-250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hs</a:t>
            </a:r>
            <a:endParaRPr lang="en-US" sz="2400" i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9313" y="3405418"/>
            <a:ext cx="103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L</a:t>
            </a:r>
            <a:r>
              <a:rPr lang="en-US" sz="2400" i="1" baseline="-250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k</a:t>
            </a:r>
            <a:endParaRPr lang="en-US" sz="2400" i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213632" y="3399840"/>
            <a:ext cx="1091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I</a:t>
            </a:r>
            <a:r>
              <a:rPr lang="en-US" sz="2400" i="1" baseline="-25000" dirty="0">
                <a:solidFill>
                  <a:srgbClr val="000000"/>
                </a:solidFill>
                <a:latin typeface="Arial" charset="0"/>
                <a:cs typeface="Arial" charset="0"/>
              </a:rPr>
              <a:t>L</a:t>
            </a:r>
            <a:endParaRPr lang="en-US" sz="2400" i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867166" y="4527506"/>
            <a:ext cx="1091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R</a:t>
            </a:r>
            <a:r>
              <a:rPr lang="en-US" sz="2400" i="1" baseline="-25000" dirty="0">
                <a:solidFill>
                  <a:srgbClr val="000000"/>
                </a:solidFill>
                <a:latin typeface="Arial" charset="0"/>
                <a:cs typeface="Arial" charset="0"/>
              </a:rPr>
              <a:t>L</a:t>
            </a:r>
            <a:endParaRPr lang="en-US" sz="2400" i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889841" y="2440905"/>
            <a:ext cx="1091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I</a:t>
            </a:r>
            <a:r>
              <a:rPr lang="en-US" sz="2400" i="1" baseline="-250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b</a:t>
            </a:r>
            <a:endParaRPr lang="en-US" sz="2400" i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83946" y="3756371"/>
            <a:ext cx="1091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I</a:t>
            </a:r>
            <a:r>
              <a:rPr lang="en-US" sz="2400" i="1" baseline="-250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det</a:t>
            </a:r>
            <a:endParaRPr lang="en-US" sz="2400" i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224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C827944-27DB-3E44-9ED1-6DCE6EF33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43795"/>
            <a:ext cx="4526280" cy="34975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9C5AC30-BDE6-534B-91CC-DC6C041170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257" y="2843794"/>
            <a:ext cx="4526280" cy="349758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52EE4551-7BA7-D64B-B18D-31AE5A1BEB59}"/>
              </a:ext>
            </a:extLst>
          </p:cNvPr>
          <p:cNvGrpSpPr/>
          <p:nvPr/>
        </p:nvGrpSpPr>
        <p:grpSpPr>
          <a:xfrm>
            <a:off x="2519808" y="4795632"/>
            <a:ext cx="1404232" cy="694141"/>
            <a:chOff x="5282060" y="3108410"/>
            <a:chExt cx="1404232" cy="694141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xmlns="" id="{B55E966A-7A87-7B47-B78B-915DC521A1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82060" y="3108410"/>
              <a:ext cx="374660" cy="37889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7515496E-DDE2-8047-901D-F1583230DF9F}"/>
                </a:ext>
              </a:extLst>
            </p:cNvPr>
            <p:cNvSpPr txBox="1"/>
            <p:nvPr/>
          </p:nvSpPr>
          <p:spPr>
            <a:xfrm>
              <a:off x="5441097" y="3433219"/>
              <a:ext cx="12451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1-Photon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A13E8C61-9A1D-BF43-B01A-66C061F522FB}"/>
              </a:ext>
            </a:extLst>
          </p:cNvPr>
          <p:cNvGrpSpPr/>
          <p:nvPr/>
        </p:nvGrpSpPr>
        <p:grpSpPr>
          <a:xfrm>
            <a:off x="2568759" y="3884226"/>
            <a:ext cx="1404232" cy="694142"/>
            <a:chOff x="5674744" y="2692911"/>
            <a:chExt cx="1404232" cy="694142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xmlns="" id="{90EC0F6F-3D2C-3246-A2B3-D29388A1C40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74744" y="2692911"/>
              <a:ext cx="374660" cy="37889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254EF440-412B-8E47-BDDC-0CBD435F455E}"/>
                </a:ext>
              </a:extLst>
            </p:cNvPr>
            <p:cNvSpPr txBox="1"/>
            <p:nvPr/>
          </p:nvSpPr>
          <p:spPr>
            <a:xfrm>
              <a:off x="5833781" y="3017721"/>
              <a:ext cx="12451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2-Photon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9BB29E15-5D1B-284A-98AB-EAD86F9B57EB}"/>
              </a:ext>
            </a:extLst>
          </p:cNvPr>
          <p:cNvGrpSpPr/>
          <p:nvPr/>
        </p:nvGrpSpPr>
        <p:grpSpPr>
          <a:xfrm>
            <a:off x="943557" y="3125323"/>
            <a:ext cx="1363030" cy="757202"/>
            <a:chOff x="3195523" y="2162904"/>
            <a:chExt cx="1363030" cy="757202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xmlns="" id="{80116863-8B03-8348-9E61-52FF37F761AE}"/>
                </a:ext>
              </a:extLst>
            </p:cNvPr>
            <p:cNvCxnSpPr>
              <a:cxnSpLocks/>
            </p:cNvCxnSpPr>
            <p:nvPr/>
          </p:nvCxnSpPr>
          <p:spPr>
            <a:xfrm>
              <a:off x="4141845" y="2547240"/>
              <a:ext cx="416708" cy="37286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0DFB5D10-D4B6-B448-B721-B212342F7F6A}"/>
                </a:ext>
              </a:extLst>
            </p:cNvPr>
            <p:cNvSpPr txBox="1"/>
            <p:nvPr/>
          </p:nvSpPr>
          <p:spPr>
            <a:xfrm>
              <a:off x="3195523" y="2162904"/>
              <a:ext cx="12451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3-Photon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7361BF08-D70C-A247-B395-E5E7DA644557}"/>
              </a:ext>
            </a:extLst>
          </p:cNvPr>
          <p:cNvGrpSpPr/>
          <p:nvPr/>
        </p:nvGrpSpPr>
        <p:grpSpPr>
          <a:xfrm>
            <a:off x="6807252" y="4098662"/>
            <a:ext cx="1961142" cy="957829"/>
            <a:chOff x="4725150" y="2844722"/>
            <a:chExt cx="1961142" cy="957829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xmlns="" id="{F9750AEA-63C3-484D-A389-98C8512D248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25150" y="2844722"/>
              <a:ext cx="842660" cy="64283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EE6486A6-0E3C-544F-85CF-C08C0D979083}"/>
                </a:ext>
              </a:extLst>
            </p:cNvPr>
            <p:cNvSpPr txBox="1"/>
            <p:nvPr/>
          </p:nvSpPr>
          <p:spPr>
            <a:xfrm>
              <a:off x="5441097" y="3433219"/>
              <a:ext cx="12451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1-Photon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C6FC8A82-3611-0D42-92F8-A19416871C1D}"/>
              </a:ext>
            </a:extLst>
          </p:cNvPr>
          <p:cNvGrpSpPr/>
          <p:nvPr/>
        </p:nvGrpSpPr>
        <p:grpSpPr>
          <a:xfrm>
            <a:off x="6752826" y="3613798"/>
            <a:ext cx="1826242" cy="752426"/>
            <a:chOff x="5252734" y="2634627"/>
            <a:chExt cx="1826242" cy="752426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xmlns="" id="{173D3F2D-1EE4-384B-85A6-975046CF8F2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52734" y="2634627"/>
              <a:ext cx="796670" cy="4371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D242BB97-3266-2146-9DF4-6E6EEBA71C11}"/>
                </a:ext>
              </a:extLst>
            </p:cNvPr>
            <p:cNvSpPr txBox="1"/>
            <p:nvPr/>
          </p:nvSpPr>
          <p:spPr>
            <a:xfrm>
              <a:off x="5833781" y="3017721"/>
              <a:ext cx="12451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2-Photon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35537001-D7EF-4B41-9D3C-333703B221F9}"/>
              </a:ext>
            </a:extLst>
          </p:cNvPr>
          <p:cNvGrpSpPr/>
          <p:nvPr/>
        </p:nvGrpSpPr>
        <p:grpSpPr>
          <a:xfrm>
            <a:off x="5157287" y="3357417"/>
            <a:ext cx="1472845" cy="847399"/>
            <a:chOff x="3289553" y="1990508"/>
            <a:chExt cx="1472845" cy="847399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xmlns="" id="{1428246C-2229-DE46-A290-9A0A018D93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30511" y="1990508"/>
              <a:ext cx="531887" cy="4662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F0497C22-A971-B54A-9B13-832AF3F74D39}"/>
                </a:ext>
              </a:extLst>
            </p:cNvPr>
            <p:cNvSpPr txBox="1"/>
            <p:nvPr/>
          </p:nvSpPr>
          <p:spPr>
            <a:xfrm>
              <a:off x="3289553" y="2468575"/>
              <a:ext cx="12451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3-Photon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01F272F-E8DB-4CDA-BDE1-814E009BCD42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451A551-1C40-3F48-8031-714351FEA1B9}"/>
              </a:ext>
            </a:extLst>
          </p:cNvPr>
          <p:cNvGrpSpPr/>
          <p:nvPr/>
        </p:nvGrpSpPr>
        <p:grpSpPr>
          <a:xfrm>
            <a:off x="570460" y="941373"/>
            <a:ext cx="7798088" cy="2052198"/>
            <a:chOff x="614003" y="473286"/>
            <a:chExt cx="7798088" cy="2781995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xmlns="" id="{044CFDEA-367A-4242-8F92-82D6008E1242}"/>
                </a:ext>
              </a:extLst>
            </p:cNvPr>
            <p:cNvGrpSpPr/>
            <p:nvPr/>
          </p:nvGrpSpPr>
          <p:grpSpPr>
            <a:xfrm>
              <a:off x="3607142" y="473286"/>
              <a:ext cx="4804949" cy="2408081"/>
              <a:chOff x="4875099" y="3491331"/>
              <a:chExt cx="4804949" cy="2408081"/>
            </a:xfrm>
          </p:grpSpPr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xmlns="" id="{3DB5089C-A7F9-3843-9176-5867047A3015}"/>
                  </a:ext>
                </a:extLst>
              </p:cNvPr>
              <p:cNvGrpSpPr/>
              <p:nvPr/>
            </p:nvGrpSpPr>
            <p:grpSpPr>
              <a:xfrm>
                <a:off x="4875099" y="3673118"/>
                <a:ext cx="4804949" cy="2226294"/>
                <a:chOff x="7852916" y="5403064"/>
                <a:chExt cx="4699036" cy="2226294"/>
              </a:xfrm>
            </p:grpSpPr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xmlns="" id="{A6850550-FD82-804E-A6D8-D9EA4E29476E}"/>
                    </a:ext>
                  </a:extLst>
                </p:cNvPr>
                <p:cNvGrpSpPr/>
                <p:nvPr/>
              </p:nvGrpSpPr>
              <p:grpSpPr>
                <a:xfrm>
                  <a:off x="7852916" y="5403064"/>
                  <a:ext cx="4699036" cy="2226294"/>
                  <a:chOff x="6664878" y="3855172"/>
                  <a:chExt cx="4475271" cy="2120280"/>
                </a:xfrm>
              </p:grpSpPr>
              <p:pic>
                <p:nvPicPr>
                  <p:cNvPr id="112" name="Picture 111">
                    <a:extLst>
                      <a:ext uri="{FF2B5EF4-FFF2-40B4-BE49-F238E27FC236}">
                        <a16:creationId xmlns:a16="http://schemas.microsoft.com/office/drawing/2014/main" xmlns="" id="{C3E620E8-8876-5048-A64F-63CFB0359FF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664878" y="3855172"/>
                    <a:ext cx="3705715" cy="2120280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xmlns="" id="{75EFB22E-97AE-5E4C-B90B-1BAE0CB8AE97}"/>
                      </a:ext>
                    </a:extLst>
                  </p:cNvPr>
                  <p:cNvSpPr txBox="1"/>
                  <p:nvPr/>
                </p:nvSpPr>
                <p:spPr>
                  <a:xfrm>
                    <a:off x="9009954" y="4585030"/>
                    <a:ext cx="2130195" cy="9139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000" dirty="0">
                        <a:solidFill>
                          <a:srgbClr val="000000"/>
                        </a:solidFill>
                        <a:latin typeface="Arial" charset="0"/>
                        <a:cs typeface="Arial" charset="0"/>
                      </a:rPr>
                      <a:t>Differentiating Circuit</a:t>
                    </a:r>
                  </a:p>
                </p:txBody>
              </p:sp>
              <p:sp>
                <p:nvSpPr>
                  <p:cNvPr id="111" name="Rounded Rectangle 110">
                    <a:extLst>
                      <a:ext uri="{FF2B5EF4-FFF2-40B4-BE49-F238E27FC236}">
                        <a16:creationId xmlns:a16="http://schemas.microsoft.com/office/drawing/2014/main" xmlns="" id="{5D993957-1232-F74E-AE6E-CE2599805362}"/>
                      </a:ext>
                    </a:extLst>
                  </p:cNvPr>
                  <p:cNvSpPr/>
                  <p:nvPr/>
                </p:nvSpPr>
                <p:spPr>
                  <a:xfrm>
                    <a:off x="7937546" y="4045360"/>
                    <a:ext cx="1020065" cy="1634256"/>
                  </a:xfrm>
                  <a:prstGeom prst="roundRect">
                    <a:avLst>
                      <a:gd name="adj" fmla="val 6112"/>
                    </a:avLst>
                  </a:prstGeom>
                  <a:noFill/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223">
                      <a:solidFill>
                        <a:srgbClr val="FFFFFF"/>
                      </a:solidFill>
                      <a:latin typeface="Times New Roman"/>
                    </a:endParaRP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7" name="TextBox 106">
                      <a:extLst>
                        <a:ext uri="{FF2B5EF4-FFF2-40B4-BE49-F238E27FC236}">
                          <a16:creationId xmlns:a16="http://schemas.microsoft.com/office/drawing/2014/main" xmlns="" id="{80BB4467-FD0B-3344-8CA9-543EFAF2001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290268" y="5883206"/>
                      <a:ext cx="425892" cy="58411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200" i="1" dirty="0">
                        <a:solidFill>
                          <a:srgbClr val="000000"/>
                        </a:solidFill>
                        <a:latin typeface="Arial" charset="0"/>
                        <a:cs typeface="Arial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5" name="TextBox 74">
                      <a:extLst>
                        <a:ext uri="{FF2B5EF4-FFF2-40B4-BE49-F238E27FC236}">
                          <a16:creationId xmlns:a16="http://schemas.microsoft.com/office/drawing/2014/main" id="{0E97A637-DFBF-4040-9F15-FDB7E9E5A6C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290268" y="5883206"/>
                      <a:ext cx="425892" cy="430887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8" name="TextBox 107">
                      <a:extLst>
                        <a:ext uri="{FF2B5EF4-FFF2-40B4-BE49-F238E27FC236}">
                          <a16:creationId xmlns:a16="http://schemas.microsoft.com/office/drawing/2014/main" xmlns="" id="{DE6232A7-9C5B-C840-9FA2-4DB225D355C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944194" y="6010221"/>
                      <a:ext cx="425892" cy="58411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200" i="1" dirty="0">
                        <a:solidFill>
                          <a:srgbClr val="000000"/>
                        </a:solidFill>
                        <a:latin typeface="Arial" charset="0"/>
                        <a:cs typeface="Arial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6" name="TextBox 75">
                      <a:extLst>
                        <a:ext uri="{FF2B5EF4-FFF2-40B4-BE49-F238E27FC236}">
                          <a16:creationId xmlns:a16="http://schemas.microsoft.com/office/drawing/2014/main" id="{7ACAE427-3D6D-EF4A-A79E-4B1805E5D0E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944194" y="6010220"/>
                      <a:ext cx="425892" cy="430887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xmlns="" id="{9636EBB1-4B49-E749-9748-30DBD761EF97}"/>
                  </a:ext>
                </a:extLst>
              </p:cNvPr>
              <p:cNvGrpSpPr/>
              <p:nvPr/>
            </p:nvGrpSpPr>
            <p:grpSpPr>
              <a:xfrm>
                <a:off x="5104154" y="3491331"/>
                <a:ext cx="1190695" cy="753225"/>
                <a:chOff x="6331288" y="3688671"/>
                <a:chExt cx="1489512" cy="717358"/>
              </a:xfrm>
            </p:grpSpPr>
            <p:sp>
              <p:nvSpPr>
                <p:cNvPr id="104" name="Can 103">
                  <a:extLst>
                    <a:ext uri="{FF2B5EF4-FFF2-40B4-BE49-F238E27FC236}">
                      <a16:creationId xmlns:a16="http://schemas.microsoft.com/office/drawing/2014/main" xmlns="" id="{C9039253-2F28-FF40-A9FE-CD127A4C39C8}"/>
                    </a:ext>
                  </a:extLst>
                </p:cNvPr>
                <p:cNvSpPr/>
                <p:nvPr/>
              </p:nvSpPr>
              <p:spPr>
                <a:xfrm rot="16200000">
                  <a:off x="6866684" y="3625866"/>
                  <a:ext cx="244767" cy="1315560"/>
                </a:xfrm>
                <a:prstGeom prst="can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xmlns="" id="{EF1BD123-1922-EC45-BFBC-2DE13B93984A}"/>
                    </a:ext>
                  </a:extLst>
                </p:cNvPr>
                <p:cNvSpPr txBox="1"/>
                <p:nvPr/>
              </p:nvSpPr>
              <p:spPr>
                <a:xfrm>
                  <a:off x="6668996" y="3688671"/>
                  <a:ext cx="1151804" cy="5563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200" dirty="0">
                      <a:solidFill>
                        <a:srgbClr val="000000"/>
                      </a:solidFill>
                      <a:latin typeface="Arial" charset="0"/>
                      <a:cs typeface="Arial" charset="0"/>
                    </a:rPr>
                    <a:t>Coax</a:t>
                  </a:r>
                </a:p>
              </p:txBody>
            </p:sp>
          </p:grp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xmlns="" id="{63608569-D817-4B44-A47B-F5D64F8EBBD6}"/>
                </a:ext>
              </a:extLst>
            </p:cNvPr>
            <p:cNvGrpSpPr/>
            <p:nvPr/>
          </p:nvGrpSpPr>
          <p:grpSpPr>
            <a:xfrm>
              <a:off x="614003" y="754320"/>
              <a:ext cx="3387698" cy="2182737"/>
              <a:chOff x="1662885" y="3772365"/>
              <a:chExt cx="3387698" cy="2182737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xmlns="" id="{A027D998-9640-9245-8D99-7FC765B93BF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039491" y="4003498"/>
                <a:ext cx="900740" cy="1951604"/>
                <a:chOff x="2986114" y="5582988"/>
                <a:chExt cx="957198" cy="2073930"/>
              </a:xfrm>
            </p:grpSpPr>
            <p:pic>
              <p:nvPicPr>
                <p:cNvPr id="126" name="Picture 125">
                  <a:extLst>
                    <a:ext uri="{FF2B5EF4-FFF2-40B4-BE49-F238E27FC236}">
                      <a16:creationId xmlns:a16="http://schemas.microsoft.com/office/drawing/2014/main" xmlns="" id="{31E6A52E-1A17-E540-BD00-5D754C84BB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86114" y="5582988"/>
                  <a:ext cx="957198" cy="2073930"/>
                </a:xfrm>
                <a:prstGeom prst="rect">
                  <a:avLst/>
                </a:prstGeom>
              </p:spPr>
            </p:pic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xmlns="" id="{432D880F-B064-CB45-A3BC-319959E953CD}"/>
                    </a:ext>
                  </a:extLst>
                </p:cNvPr>
                <p:cNvSpPr/>
                <p:nvPr/>
              </p:nvSpPr>
              <p:spPr>
                <a:xfrm>
                  <a:off x="3337939" y="6870287"/>
                  <a:ext cx="129981" cy="1639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25">
                    <a:solidFill>
                      <a:srgbClr val="FFFFFF"/>
                    </a:solidFill>
                    <a:latin typeface="Times New Roman"/>
                  </a:endParaRPr>
                </a:p>
              </p:txBody>
            </p:sp>
          </p:grp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xmlns="" id="{160482F4-E6D2-994F-8E72-DB14BAE5C08C}"/>
                  </a:ext>
                </a:extLst>
              </p:cNvPr>
              <p:cNvSpPr txBox="1"/>
              <p:nvPr/>
            </p:nvSpPr>
            <p:spPr>
              <a:xfrm>
                <a:off x="1662885" y="4749424"/>
                <a:ext cx="1395612" cy="584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SNSPD</a:t>
                </a:r>
              </a:p>
            </p:txBody>
          </p:sp>
          <p:sp>
            <p:nvSpPr>
              <p:cNvPr id="120" name="Triangle 119">
                <a:extLst>
                  <a:ext uri="{FF2B5EF4-FFF2-40B4-BE49-F238E27FC236}">
                    <a16:creationId xmlns:a16="http://schemas.microsoft.com/office/drawing/2014/main" xmlns="" id="{FD8FCB48-1A43-0D42-8D4C-F11C6A262CF1}"/>
                  </a:ext>
                </a:extLst>
              </p:cNvPr>
              <p:cNvSpPr/>
              <p:nvPr/>
            </p:nvSpPr>
            <p:spPr>
              <a:xfrm rot="5400000">
                <a:off x="4261511" y="3820120"/>
                <a:ext cx="691630" cy="596119"/>
              </a:xfrm>
              <a:prstGeom prst="triangl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23">
                  <a:solidFill>
                    <a:srgbClr val="FFFFFF"/>
                  </a:solidFill>
                  <a:latin typeface="Times New Roman"/>
                </a:endParaRP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xmlns="" id="{FBD47F80-B6E0-0C4F-9E22-742E335FD94A}"/>
                  </a:ext>
                </a:extLst>
              </p:cNvPr>
              <p:cNvSpPr txBox="1"/>
              <p:nvPr/>
            </p:nvSpPr>
            <p:spPr>
              <a:xfrm>
                <a:off x="4102467" y="4390233"/>
                <a:ext cx="948116" cy="584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Amp</a:t>
                </a:r>
              </a:p>
            </p:txBody>
          </p: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xmlns="" id="{57DFF9BC-6889-084B-A4E4-97DAF9C23329}"/>
                  </a:ext>
                </a:extLst>
              </p:cNvPr>
              <p:cNvCxnSpPr>
                <a:cxnSpLocks/>
                <a:endCxn id="120" idx="3"/>
              </p:cNvCxnSpPr>
              <p:nvPr/>
            </p:nvCxnSpPr>
            <p:spPr>
              <a:xfrm>
                <a:off x="3427500" y="4114162"/>
                <a:ext cx="881767" cy="401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Can 122">
                <a:extLst>
                  <a:ext uri="{FF2B5EF4-FFF2-40B4-BE49-F238E27FC236}">
                    <a16:creationId xmlns:a16="http://schemas.microsoft.com/office/drawing/2014/main" xmlns="" id="{73ED5B3F-D034-154F-A817-661FEE2AB719}"/>
                  </a:ext>
                </a:extLst>
              </p:cNvPr>
              <p:cNvSpPr/>
              <p:nvPr/>
            </p:nvSpPr>
            <p:spPr>
              <a:xfrm rot="16200000">
                <a:off x="3800516" y="3832472"/>
                <a:ext cx="257005" cy="567164"/>
              </a:xfrm>
              <a:prstGeom prst="can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23">
                  <a:solidFill>
                    <a:srgbClr val="FFFFFF"/>
                  </a:solidFill>
                  <a:latin typeface="Times New Roman"/>
                </a:endParaRPr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xmlns="" id="{D55C72E6-BBA5-8044-965F-62AD2F87339C}"/>
                  </a:ext>
                </a:extLst>
              </p:cNvPr>
              <p:cNvSpPr/>
              <p:nvPr/>
            </p:nvSpPr>
            <p:spPr>
              <a:xfrm>
                <a:off x="2964814" y="4153260"/>
                <a:ext cx="962916" cy="163032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67">
                  <a:solidFill>
                    <a:srgbClr val="FFFFFF"/>
                  </a:solidFill>
                  <a:latin typeface="Times New Roman"/>
                </a:endParaRPr>
              </a:p>
            </p:txBody>
          </p:sp>
        </p:grpSp>
        <p:sp>
          <p:nvSpPr>
            <p:cNvPr id="135" name="Can 134">
              <a:extLst>
                <a:ext uri="{FF2B5EF4-FFF2-40B4-BE49-F238E27FC236}">
                  <a16:creationId xmlns:a16="http://schemas.microsoft.com/office/drawing/2014/main" xmlns="" id="{74FE8B83-A068-7348-AF07-222555DA89EB}"/>
                </a:ext>
              </a:extLst>
            </p:cNvPr>
            <p:cNvSpPr/>
            <p:nvPr/>
          </p:nvSpPr>
          <p:spPr>
            <a:xfrm rot="16200000">
              <a:off x="6522291" y="574797"/>
              <a:ext cx="257005" cy="1051640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FFFF"/>
                </a:solidFill>
                <a:latin typeface="Times New Roman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xmlns="" id="{35D3CAF4-11E1-424A-9AB7-D14859B703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58444" y="1262229"/>
              <a:ext cx="709080" cy="1751116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xmlns="" id="{5CF08A4C-6322-FA47-8D2D-361F8578CD16}"/>
                </a:ext>
              </a:extLst>
            </p:cNvPr>
            <p:cNvCxnSpPr>
              <a:cxnSpLocks/>
            </p:cNvCxnSpPr>
            <p:nvPr/>
          </p:nvCxnSpPr>
          <p:spPr>
            <a:xfrm>
              <a:off x="6283842" y="1297462"/>
              <a:ext cx="84301" cy="1957819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itle 4">
            <a:extLst>
              <a:ext uri="{FF2B5EF4-FFF2-40B4-BE49-F238E27FC236}">
                <a16:creationId xmlns:a16="http://schemas.microsoft.com/office/drawing/2014/main" xmlns="" id="{F8562695-F4D0-4B4E-9C72-155F7D9EEF23}"/>
              </a:ext>
            </a:extLst>
          </p:cNvPr>
          <p:cNvSpPr txBox="1">
            <a:spLocks/>
          </p:cNvSpPr>
          <p:nvPr/>
        </p:nvSpPr>
        <p:spPr>
          <a:xfrm>
            <a:off x="-1587" y="8"/>
            <a:ext cx="9144000" cy="795783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Arial"/>
              </a:rPr>
              <a:t>Readout Circuit and Output Waveforms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031F2D76-C57F-9240-A677-21E77B4908B1}"/>
              </a:ext>
            </a:extLst>
          </p:cNvPr>
          <p:cNvCxnSpPr>
            <a:cxnSpLocks/>
          </p:cNvCxnSpPr>
          <p:nvPr/>
        </p:nvCxnSpPr>
        <p:spPr>
          <a:xfrm>
            <a:off x="4874012" y="960591"/>
            <a:ext cx="0" cy="2000324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BEE1AFB-CBB9-2843-89E3-9A12117E21D0}"/>
              </a:ext>
            </a:extLst>
          </p:cNvPr>
          <p:cNvSpPr txBox="1"/>
          <p:nvPr/>
        </p:nvSpPr>
        <p:spPr>
          <a:xfrm>
            <a:off x="555172" y="2699657"/>
            <a:ext cx="2035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Normal Waveform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6CA8D1A6-ACCB-6643-82BD-2A4EB87827F4}"/>
              </a:ext>
            </a:extLst>
          </p:cNvPr>
          <p:cNvSpPr txBox="1"/>
          <p:nvPr/>
        </p:nvSpPr>
        <p:spPr>
          <a:xfrm>
            <a:off x="6535490" y="2732314"/>
            <a:ext cx="2660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Differentiated Waveform</a:t>
            </a:r>
          </a:p>
        </p:txBody>
      </p:sp>
    </p:spTree>
    <p:extLst>
      <p:ext uri="{BB962C8B-B14F-4D97-AF65-F5344CB8AC3E}">
        <p14:creationId xmlns:p14="http://schemas.microsoft.com/office/powerpoint/2010/main" val="42338242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000071"/>
            </a:gs>
            <a:gs pos="100000">
              <a:srgbClr val="000071">
                <a:gamma/>
                <a:tint val="6941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0"/>
            <a:ext cx="3276600" cy="762000"/>
          </a:xfrm>
        </p:spPr>
        <p:txBody>
          <a:bodyPr/>
          <a:lstStyle/>
          <a:p>
            <a:r>
              <a:rPr lang="en-US" u="sng" dirty="0">
                <a:solidFill>
                  <a:schemeClr val="bg1"/>
                </a:solidFill>
                <a:latin typeface="Arial"/>
                <a:cs typeface="Arial"/>
              </a:rPr>
              <a:t>Outline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762000" y="1684616"/>
            <a:ext cx="8382000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en-US" sz="3000" dirty="0" smtClean="0">
                <a:solidFill>
                  <a:srgbClr val="FFFFFF">
                    <a:lumMod val="50000"/>
                  </a:srgbClr>
                </a:solidFill>
                <a:latin typeface="Arial" charset="0"/>
                <a:ea typeface="ＭＳ Ｐゴシック" charset="0"/>
              </a:rPr>
              <a:t> Motivation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en-US" sz="3000" dirty="0" smtClean="0">
                <a:solidFill>
                  <a:srgbClr val="7F7F7F"/>
                </a:solidFill>
                <a:latin typeface="Arial" charset="0"/>
                <a:ea typeface="ＭＳ Ｐゴシック" charset="0"/>
              </a:rPr>
              <a:t> Temporal </a:t>
            </a:r>
            <a:r>
              <a:rPr lang="en-US" sz="3000" dirty="0" smtClean="0">
                <a:solidFill>
                  <a:srgbClr val="7F7F7F"/>
                </a:solidFill>
                <a:latin typeface="Arial" charset="0"/>
                <a:ea typeface="ＭＳ Ｐゴシック" charset="0"/>
              </a:rPr>
              <a:t>multiplexing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en-US" sz="3000" dirty="0">
                <a:solidFill>
                  <a:srgbClr val="7F7F7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3000" dirty="0" smtClean="0">
                <a:solidFill>
                  <a:srgbClr val="7F7F7F"/>
                </a:solidFill>
                <a:latin typeface="Arial" charset="0"/>
                <a:ea typeface="ＭＳ Ｐゴシック" charset="0"/>
              </a:rPr>
              <a:t>On the importance of PNR detectors</a:t>
            </a:r>
            <a:endParaRPr lang="en-US" sz="3000" dirty="0" smtClean="0">
              <a:solidFill>
                <a:srgbClr val="7F7F7F"/>
              </a:solidFill>
              <a:latin typeface="Arial" charset="0"/>
              <a:ea typeface="ＭＳ Ｐゴシック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en-US" sz="3000" dirty="0" smtClean="0">
                <a:solidFill>
                  <a:srgbClr val="FFFF00"/>
                </a:solidFill>
                <a:latin typeface="Arial" charset="0"/>
                <a:ea typeface="ＭＳ Ｐゴシック" charset="0"/>
              </a:rPr>
              <a:t> Looking forward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000" dirty="0" smtClean="0">
              <a:solidFill>
                <a:srgbClr val="FFFF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6" name="Picture 5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Documents and Settings\kevin\My Documents\research\conferences\single photon workshop 2009\presentation\foote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524633"/>
            <a:ext cx="9144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61987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xmlns="" id="{BBFF1B10-D613-4FB2-8495-7C9194963B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3033548"/>
              </p:ext>
            </p:extLst>
          </p:nvPr>
        </p:nvGraphicFramePr>
        <p:xfrm>
          <a:off x="6599638" y="4826961"/>
          <a:ext cx="230981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99638" y="4826961"/>
                        <a:ext cx="230981" cy="477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DF07FB69-78FF-44E3-B091-DF9BE7749B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95700" y="2908300"/>
          <a:ext cx="6858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95700" y="2908300"/>
                        <a:ext cx="6858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7226AEF4-B51E-4FE6-878F-49C70AC93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2" y="533400"/>
            <a:ext cx="8563061" cy="439710"/>
          </a:xfrm>
        </p:spPr>
        <p:txBody>
          <a:bodyPr>
            <a:normAutofit/>
          </a:bodyPr>
          <a:lstStyle/>
          <a:p>
            <a:r>
              <a:rPr lang="en-US" sz="2000" dirty="0"/>
              <a:t>Trade-offs between maximum attainable P(m=1), number of bins </a:t>
            </a:r>
            <a:r>
              <a:rPr lang="en-US" sz="2000" i="1" dirty="0"/>
              <a:t>N</a:t>
            </a:r>
            <a:r>
              <a:rPr lang="en-US" sz="2000" dirty="0"/>
              <a:t> required, and minimizing </a:t>
            </a:r>
            <a:r>
              <a:rPr lang="en-US" sz="2000" i="1" dirty="0"/>
              <a:t>g</a:t>
            </a:r>
            <a:r>
              <a:rPr lang="en-US" sz="2000" i="1" baseline="30000" dirty="0"/>
              <a:t>(2)</a:t>
            </a:r>
            <a:r>
              <a:rPr lang="en-US" sz="2000" dirty="0"/>
              <a:t>(</a:t>
            </a:r>
            <a:r>
              <a:rPr lang="en-US" sz="2000" i="1" dirty="0"/>
              <a:t>t</a:t>
            </a:r>
            <a:r>
              <a:rPr lang="en-US" sz="2000" dirty="0"/>
              <a:t>=</a:t>
            </a:r>
            <a:r>
              <a:rPr lang="en-US" sz="2000" i="1" dirty="0"/>
              <a:t>0</a:t>
            </a:r>
            <a:r>
              <a:rPr lang="en-US" sz="2000" dirty="0"/>
              <a:t>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74911B7C-6EFA-4730-ACBA-B30D206BD889}"/>
              </a:ext>
            </a:extLst>
          </p:cNvPr>
          <p:cNvSpPr txBox="1">
            <a:spLocks/>
          </p:cNvSpPr>
          <p:nvPr/>
        </p:nvSpPr>
        <p:spPr>
          <a:xfrm>
            <a:off x="533400" y="1295404"/>
            <a:ext cx="3320340" cy="856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u="sng" dirty="0"/>
              <a:t>Current Configuration (APDs)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E11435E7-66F9-4C75-93F2-A47AA8FE1E82}"/>
              </a:ext>
            </a:extLst>
          </p:cNvPr>
          <p:cNvSpPr txBox="1">
            <a:spLocks/>
          </p:cNvSpPr>
          <p:nvPr/>
        </p:nvSpPr>
        <p:spPr>
          <a:xfrm>
            <a:off x="4876801" y="1219204"/>
            <a:ext cx="3045446" cy="856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u="sng" dirty="0"/>
              <a:t>Soon (SNSPDs)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C8954B-D350-49A2-8441-7027BC0E92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676400"/>
            <a:ext cx="4724400" cy="34976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8995C53-CA9A-49A2-B302-77767A98AD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5800" y="1600204"/>
            <a:ext cx="5410200" cy="3617681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xmlns="" id="{7B7BC4C2-ED82-4B30-A576-C34D253E0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970558"/>
              </p:ext>
            </p:extLst>
          </p:nvPr>
        </p:nvGraphicFramePr>
        <p:xfrm>
          <a:off x="609602" y="5420365"/>
          <a:ext cx="3629035" cy="1056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807">
                  <a:extLst>
                    <a:ext uri="{9D8B030D-6E8A-4147-A177-3AD203B41FA5}">
                      <a16:colId xmlns:a16="http://schemas.microsoft.com/office/drawing/2014/main" xmlns="" val="1101771616"/>
                    </a:ext>
                  </a:extLst>
                </a:gridCol>
                <a:gridCol w="725807">
                  <a:extLst>
                    <a:ext uri="{9D8B030D-6E8A-4147-A177-3AD203B41FA5}">
                      <a16:colId xmlns:a16="http://schemas.microsoft.com/office/drawing/2014/main" xmlns="" val="4203387562"/>
                    </a:ext>
                  </a:extLst>
                </a:gridCol>
                <a:gridCol w="725807">
                  <a:extLst>
                    <a:ext uri="{9D8B030D-6E8A-4147-A177-3AD203B41FA5}">
                      <a16:colId xmlns:a16="http://schemas.microsoft.com/office/drawing/2014/main" xmlns="" val="3607814678"/>
                    </a:ext>
                  </a:extLst>
                </a:gridCol>
                <a:gridCol w="501742">
                  <a:extLst>
                    <a:ext uri="{9D8B030D-6E8A-4147-A177-3AD203B41FA5}">
                      <a16:colId xmlns:a16="http://schemas.microsoft.com/office/drawing/2014/main" xmlns="" val="1400008588"/>
                    </a:ext>
                  </a:extLst>
                </a:gridCol>
                <a:gridCol w="949872">
                  <a:extLst>
                    <a:ext uri="{9D8B030D-6E8A-4147-A177-3AD203B41FA5}">
                      <a16:colId xmlns:a16="http://schemas.microsoft.com/office/drawing/2014/main" xmlns="" val="3516760936"/>
                    </a:ext>
                  </a:extLst>
                </a:gridCol>
              </a:tblGrid>
              <a:tr h="270226">
                <a:tc>
                  <a:txBody>
                    <a:bodyPr/>
                    <a:lstStyle/>
                    <a:p>
                      <a:pPr algn="ctr"/>
                      <a:r>
                        <a:rPr lang="el-GR" sz="14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0.1, N = 64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565064875"/>
                  </a:ext>
                </a:extLst>
              </a:tr>
              <a:tr h="27022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P(m=1)</a:t>
                      </a:r>
                      <a:r>
                        <a:rPr lang="en-US" sz="1400" baseline="-25000" dirty="0"/>
                        <a:t>N=32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0.59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0.68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0.54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0.68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4004131648"/>
                  </a:ext>
                </a:extLst>
              </a:tr>
              <a:tr h="270226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g</a:t>
                      </a:r>
                      <a:r>
                        <a:rPr lang="en-US" sz="1400" i="1" baseline="30000" dirty="0"/>
                        <a:t>(2)</a:t>
                      </a:r>
                      <a:r>
                        <a:rPr lang="en-US" sz="1400" dirty="0"/>
                        <a:t>(</a:t>
                      </a:r>
                      <a:r>
                        <a:rPr lang="en-US" sz="1400" i="1" dirty="0"/>
                        <a:t>t</a:t>
                      </a:r>
                      <a:r>
                        <a:rPr lang="en-US" sz="1400" dirty="0"/>
                        <a:t>=</a:t>
                      </a:r>
                      <a:r>
                        <a:rPr lang="en-US" sz="1400" i="1" dirty="0"/>
                        <a:t>0</a:t>
                      </a:r>
                      <a:r>
                        <a:rPr lang="en-US" sz="1400" dirty="0"/>
                        <a:t>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0.29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0.46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0.16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800951713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xmlns="" id="{7EADB8F1-5EF1-4A63-A2EE-5188C50EC7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819311"/>
              </p:ext>
            </p:extLst>
          </p:nvPr>
        </p:nvGraphicFramePr>
        <p:xfrm>
          <a:off x="4876800" y="5334004"/>
          <a:ext cx="4114800" cy="1056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xmlns="" val="110177161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xmlns="" val="420338756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xmlns="" val="3607814678"/>
                    </a:ext>
                  </a:extLst>
                </a:gridCol>
                <a:gridCol w="655320">
                  <a:extLst>
                    <a:ext uri="{9D8B030D-6E8A-4147-A177-3AD203B41FA5}">
                      <a16:colId xmlns:a16="http://schemas.microsoft.com/office/drawing/2014/main" xmlns="" val="1400008588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xmlns="" val="3516760936"/>
                    </a:ext>
                  </a:extLst>
                </a:gridCol>
              </a:tblGrid>
              <a:tr h="270226">
                <a:tc>
                  <a:txBody>
                    <a:bodyPr/>
                    <a:lstStyle/>
                    <a:p>
                      <a:pPr algn="ctr"/>
                      <a:r>
                        <a:rPr lang="el-GR" sz="14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0.1, N = 64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565064875"/>
                  </a:ext>
                </a:extLst>
              </a:tr>
              <a:tr h="27022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P(m=1)</a:t>
                      </a:r>
                      <a:r>
                        <a:rPr lang="en-US" sz="1400" baseline="-25000" dirty="0"/>
                        <a:t>N=32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0.73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0.80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0.75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0.77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4004131648"/>
                  </a:ext>
                </a:extLst>
              </a:tr>
              <a:tr h="270226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g</a:t>
                      </a:r>
                      <a:r>
                        <a:rPr lang="en-US" sz="1400" i="1" baseline="30000" dirty="0"/>
                        <a:t>(2)</a:t>
                      </a:r>
                      <a:r>
                        <a:rPr lang="en-US" sz="1400" dirty="0"/>
                        <a:t>(</a:t>
                      </a:r>
                      <a:r>
                        <a:rPr lang="en-US" sz="1400" i="1" dirty="0"/>
                        <a:t>t</a:t>
                      </a:r>
                      <a:r>
                        <a:rPr lang="en-US" sz="1400" dirty="0"/>
                        <a:t>=</a:t>
                      </a:r>
                      <a:r>
                        <a:rPr lang="en-US" sz="1400" i="1" dirty="0"/>
                        <a:t>0</a:t>
                      </a:r>
                      <a:r>
                        <a:rPr lang="en-US" sz="1400" dirty="0"/>
                        <a:t>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0.06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0.23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0.06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800951713"/>
                  </a:ext>
                </a:extLst>
              </a:tr>
            </a:tbl>
          </a:graphicData>
        </a:graphic>
      </p:graphicFrame>
      <p:pic>
        <p:nvPicPr>
          <p:cNvPr id="16" name="Picture 15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-1905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8995C53-CA9A-49A2-B302-77767A98AD3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2532" t="37136" b="36858"/>
          <a:stretch/>
        </p:blipFill>
        <p:spPr>
          <a:xfrm>
            <a:off x="7315200" y="3124203"/>
            <a:ext cx="1447799" cy="1354975"/>
          </a:xfrm>
          <a:prstGeom prst="rect">
            <a:avLst/>
          </a:prstGeom>
        </p:spPr>
      </p:pic>
      <p:sp>
        <p:nvSpPr>
          <p:cNvPr id="18" name="Title 2"/>
          <p:cNvSpPr txBox="1">
            <a:spLocks/>
          </p:cNvSpPr>
          <p:nvPr/>
        </p:nvSpPr>
        <p:spPr>
          <a:xfrm>
            <a:off x="457200" y="-487363"/>
            <a:ext cx="92011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mtClean="0"/>
              <a:t>Expected performance</a:t>
            </a:r>
            <a:endParaRPr lang="en-US" sz="3200" dirty="0"/>
          </a:p>
        </p:txBody>
      </p:sp>
      <p:sp>
        <p:nvSpPr>
          <p:cNvPr id="19" name="Oval 18"/>
          <p:cNvSpPr/>
          <p:nvPr/>
        </p:nvSpPr>
        <p:spPr>
          <a:xfrm>
            <a:off x="2133600" y="5257800"/>
            <a:ext cx="609600" cy="13716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629400" y="5257800"/>
            <a:ext cx="609600" cy="13716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924800" y="5181600"/>
            <a:ext cx="1143000" cy="13716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02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1894961"/>
            <a:ext cx="5181600" cy="465043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76200" y="-76200"/>
            <a:ext cx="9144000" cy="1983551"/>
            <a:chOff x="-35891" y="365134"/>
            <a:chExt cx="9144000" cy="198355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t="73097"/>
            <a:stretch/>
          </p:blipFill>
          <p:spPr>
            <a:xfrm>
              <a:off x="40309" y="1676400"/>
              <a:ext cx="6858000" cy="67228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/>
            <a:srcRect b="72080"/>
            <a:stretch/>
          </p:blipFill>
          <p:spPr>
            <a:xfrm>
              <a:off x="-35891" y="365134"/>
              <a:ext cx="9144000" cy="93026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t="40723" b="44911"/>
            <a:stretch/>
          </p:blipFill>
          <p:spPr>
            <a:xfrm>
              <a:off x="0" y="1295400"/>
              <a:ext cx="8170383" cy="42767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/>
            <a:srcRect l="1834" t="56065" r="75909" b="29967"/>
            <a:stretch/>
          </p:blipFill>
          <p:spPr>
            <a:xfrm>
              <a:off x="7032033" y="1314074"/>
              <a:ext cx="1828800" cy="418193"/>
            </a:xfrm>
            <a:prstGeom prst="rect">
              <a:avLst/>
            </a:prstGeom>
          </p:spPr>
        </p:pic>
      </p:grpSp>
      <p:sp>
        <p:nvSpPr>
          <p:cNvPr id="17" name="Smiley Face 16"/>
          <p:cNvSpPr/>
          <p:nvPr/>
        </p:nvSpPr>
        <p:spPr>
          <a:xfrm>
            <a:off x="4038600" y="2209800"/>
            <a:ext cx="228600" cy="228600"/>
          </a:xfrm>
          <a:prstGeom prst="smileyFace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052480" y="3120353"/>
            <a:ext cx="4267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Time-multiplexed HSPS</a:t>
            </a:r>
          </a:p>
          <a:p>
            <a:r>
              <a:rPr lang="en-US" sz="2400" dirty="0" smtClean="0"/>
              <a:t>Brightness: 0.67 (into SMF)</a:t>
            </a:r>
          </a:p>
          <a:p>
            <a:r>
              <a:rPr lang="en-US" sz="2400" dirty="0" smtClean="0"/>
              <a:t>M ~ 0.91</a:t>
            </a:r>
            <a:endParaRPr lang="en-US" sz="2400" dirty="0"/>
          </a:p>
        </p:txBody>
      </p:sp>
      <p:sp>
        <p:nvSpPr>
          <p:cNvPr id="26" name="Smiley Face 25"/>
          <p:cNvSpPr/>
          <p:nvPr/>
        </p:nvSpPr>
        <p:spPr>
          <a:xfrm>
            <a:off x="4046982" y="2218182"/>
            <a:ext cx="210312" cy="210312"/>
          </a:xfrm>
          <a:prstGeom prst="smileyFace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893720" y="4320681"/>
            <a:ext cx="440242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200" dirty="0" smtClean="0">
                <a:solidFill>
                  <a:prstClr val="black"/>
                </a:solidFill>
              </a:rPr>
              <a:t>Improvements under way</a:t>
            </a:r>
          </a:p>
          <a:p>
            <a:pPr lvl="0"/>
            <a:r>
              <a:rPr lang="en-US" sz="2200" dirty="0" smtClean="0">
                <a:solidFill>
                  <a:prstClr val="black"/>
                </a:solidFill>
                <a:sym typeface="Wingdings"/>
              </a:rPr>
              <a:t>Trig. detector </a:t>
            </a:r>
            <a:r>
              <a:rPr lang="en-US" sz="2200" dirty="0" err="1" smtClean="0">
                <a:solidFill>
                  <a:prstClr val="black"/>
                </a:solidFill>
                <a:sym typeface="Wingdings"/>
              </a:rPr>
              <a:t>η</a:t>
            </a:r>
            <a:r>
              <a:rPr lang="en-US" sz="2200" dirty="0" smtClean="0">
                <a:solidFill>
                  <a:prstClr val="black"/>
                </a:solidFill>
                <a:sym typeface="Wingdings"/>
              </a:rPr>
              <a:t>: 60  90% (SNSPDs)</a:t>
            </a:r>
          </a:p>
          <a:p>
            <a:pPr lvl="0"/>
            <a:r>
              <a:rPr lang="en-US" sz="2200" dirty="0" smtClean="0">
                <a:solidFill>
                  <a:prstClr val="black"/>
                </a:solidFill>
                <a:sym typeface="Wingdings"/>
              </a:rPr>
              <a:t>	P</a:t>
            </a:r>
            <a:r>
              <a:rPr lang="en-US" sz="2200" baseline="-25000" dirty="0" smtClean="0">
                <a:solidFill>
                  <a:prstClr val="black"/>
                </a:solidFill>
                <a:sym typeface="Wingdings"/>
              </a:rPr>
              <a:t>1</a:t>
            </a:r>
            <a:r>
              <a:rPr lang="en-US" sz="2200" dirty="0" smtClean="0">
                <a:solidFill>
                  <a:prstClr val="black"/>
                </a:solidFill>
                <a:sym typeface="Wingdings"/>
              </a:rPr>
              <a:t>  </a:t>
            </a:r>
            <a:r>
              <a:rPr lang="en-US" sz="2200" dirty="0" smtClean="0">
                <a:solidFill>
                  <a:prstClr val="black"/>
                </a:solidFill>
                <a:sym typeface="Wingdings"/>
              </a:rPr>
              <a:t>0.74</a:t>
            </a:r>
            <a:endParaRPr lang="en-US" sz="2200" dirty="0" smtClean="0">
              <a:solidFill>
                <a:prstClr val="black"/>
              </a:solidFill>
              <a:sym typeface="Wingdings"/>
            </a:endParaRPr>
          </a:p>
          <a:p>
            <a:pPr lvl="0"/>
            <a:r>
              <a:rPr lang="en-US" sz="2200" dirty="0">
                <a:solidFill>
                  <a:prstClr val="black"/>
                </a:solidFill>
                <a:sym typeface="Wingdings"/>
              </a:rPr>
              <a:t> </a:t>
            </a:r>
            <a:r>
              <a:rPr lang="en-US" sz="2200" dirty="0" smtClean="0">
                <a:solidFill>
                  <a:prstClr val="black"/>
                </a:solidFill>
                <a:sym typeface="Wingdings"/>
              </a:rPr>
              <a:t> 	g</a:t>
            </a:r>
            <a:r>
              <a:rPr lang="en-US" sz="2200" baseline="30000" dirty="0" smtClean="0">
                <a:solidFill>
                  <a:prstClr val="black"/>
                </a:solidFill>
                <a:sym typeface="Wingdings"/>
              </a:rPr>
              <a:t>(2)</a:t>
            </a:r>
            <a:r>
              <a:rPr lang="en-US" sz="2200" dirty="0" smtClean="0">
                <a:solidFill>
                  <a:prstClr val="black"/>
                </a:solidFill>
                <a:sym typeface="Wingdings"/>
              </a:rPr>
              <a:t>  &lt; 0.1</a:t>
            </a:r>
          </a:p>
          <a:p>
            <a:pPr lvl="0"/>
            <a:r>
              <a:rPr lang="en-US" sz="2200" dirty="0" smtClean="0">
                <a:solidFill>
                  <a:prstClr val="black"/>
                </a:solidFill>
              </a:rPr>
              <a:t> M ~</a:t>
            </a:r>
            <a:r>
              <a:rPr lang="en-US" sz="2200" dirty="0" smtClean="0">
                <a:solidFill>
                  <a:prstClr val="black"/>
                </a:solidFill>
                <a:sym typeface="Wingdings"/>
              </a:rPr>
              <a:t>0.95 </a:t>
            </a:r>
            <a:r>
              <a:rPr lang="en-US" sz="2200" dirty="0">
                <a:solidFill>
                  <a:prstClr val="black"/>
                </a:solidFill>
                <a:sym typeface="Wingdings"/>
              </a:rPr>
              <a:t>with aperiodic </a:t>
            </a:r>
            <a:r>
              <a:rPr lang="en-US" sz="2200" dirty="0" smtClean="0">
                <a:solidFill>
                  <a:prstClr val="black"/>
                </a:solidFill>
                <a:sym typeface="Wingdings"/>
              </a:rPr>
              <a:t>poling)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91100" y="1704584"/>
            <a:ext cx="411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M: </a:t>
            </a:r>
            <a:r>
              <a:rPr lang="en-US" sz="2000" dirty="0" err="1" smtClean="0">
                <a:latin typeface="Arial"/>
                <a:cs typeface="Arial"/>
              </a:rPr>
              <a:t>Indistinguishability</a:t>
            </a:r>
            <a:endParaRPr lang="en-US" sz="2000" dirty="0" smtClean="0">
              <a:latin typeface="Arial"/>
              <a:cs typeface="Arial"/>
            </a:endParaRPr>
          </a:p>
          <a:p>
            <a:pPr marL="279400" indent="-279400"/>
            <a:r>
              <a:rPr lang="en-US" sz="2000" dirty="0">
                <a:latin typeface="Arial"/>
                <a:cs typeface="Arial"/>
              </a:rPr>
              <a:t>Brightness: </a:t>
            </a:r>
            <a:r>
              <a:rPr lang="en-US" sz="2000" dirty="0" smtClean="0">
                <a:latin typeface="Arial"/>
                <a:cs typeface="Arial"/>
              </a:rPr>
              <a:t>Probability per </a:t>
            </a:r>
            <a:r>
              <a:rPr lang="en-US" sz="2000" dirty="0">
                <a:latin typeface="Arial"/>
                <a:cs typeface="Arial"/>
              </a:rPr>
              <a:t>pulse into collection lens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991100" y="2720243"/>
            <a:ext cx="3810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2288" lvl="0" indent="-279400"/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(&lt;0.</a:t>
            </a:r>
            <a:r>
              <a:rPr lang="en-US" altLang="ja-JP" sz="2000" dirty="0" smtClean="0">
                <a:solidFill>
                  <a:prstClr val="black"/>
                </a:solidFill>
                <a:latin typeface="Arial"/>
                <a:cs typeface="Arial"/>
              </a:rPr>
              <a:t>3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into SMF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)</a:t>
            </a: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02802" y="6360722"/>
            <a:ext cx="3421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Kaneda</a:t>
            </a:r>
            <a:r>
              <a:rPr lang="en-US" dirty="0" smtClean="0"/>
              <a:t> &amp; Kwiat, </a:t>
            </a:r>
            <a:r>
              <a:rPr lang="en-US" dirty="0"/>
              <a:t>arXiv:</a:t>
            </a:r>
            <a:r>
              <a:rPr lang="en-US" dirty="0" smtClean="0"/>
              <a:t>1803.04803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291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3 0.30577 L -1.49202E-6 1.44545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6" y="-152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023 L 0.03785 -0.0092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-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5" grpId="0"/>
      <p:bldP spid="26" grpId="0" animBg="1"/>
      <p:bldP spid="26" grpId="1" animBg="1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xmlns="" id="{BBFF1B10-D613-4FB2-8495-7C9194963B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2637331"/>
              </p:ext>
            </p:extLst>
          </p:nvPr>
        </p:nvGraphicFramePr>
        <p:xfrm>
          <a:off x="6447235" y="4957764"/>
          <a:ext cx="230981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93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47235" y="4957764"/>
                        <a:ext cx="230981" cy="477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DF07FB69-78FF-44E3-B091-DF9BE7749B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83946"/>
              </p:ext>
            </p:extLst>
          </p:nvPr>
        </p:nvGraphicFramePr>
        <p:xfrm>
          <a:off x="3695700" y="2679700"/>
          <a:ext cx="6858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94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95700" y="2679700"/>
                        <a:ext cx="6858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7226AEF4-B51E-4FE6-878F-49C70AC93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502192"/>
            <a:ext cx="8563061" cy="412208"/>
          </a:xfrm>
        </p:spPr>
        <p:txBody>
          <a:bodyPr>
            <a:normAutofit/>
          </a:bodyPr>
          <a:lstStyle/>
          <a:p>
            <a:r>
              <a:rPr lang="en-US" sz="2000" dirty="0"/>
              <a:t>Trade-offs between maximum attainable P(m=1), number of bins </a:t>
            </a:r>
            <a:r>
              <a:rPr lang="en-US" sz="2000" i="1" dirty="0"/>
              <a:t>N</a:t>
            </a:r>
            <a:r>
              <a:rPr lang="en-US" sz="2000" dirty="0"/>
              <a:t> required, and minimizing </a:t>
            </a:r>
            <a:r>
              <a:rPr lang="en-US" sz="2000" i="1" dirty="0"/>
              <a:t>g</a:t>
            </a:r>
            <a:r>
              <a:rPr lang="en-US" sz="2000" i="1" baseline="30000" dirty="0"/>
              <a:t>(2)</a:t>
            </a:r>
            <a:r>
              <a:rPr lang="en-US" sz="2000" dirty="0"/>
              <a:t>(</a:t>
            </a:r>
            <a:r>
              <a:rPr lang="en-US" sz="2000" i="1" dirty="0"/>
              <a:t>t</a:t>
            </a:r>
            <a:r>
              <a:rPr lang="en-US" sz="2000" dirty="0"/>
              <a:t>=</a:t>
            </a:r>
            <a:r>
              <a:rPr lang="en-US" sz="2000" i="1" dirty="0"/>
              <a:t>0</a:t>
            </a:r>
            <a:r>
              <a:rPr lang="en-US" sz="2000" dirty="0"/>
              <a:t>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E11435E7-66F9-4C75-93F2-A47AA8FE1E82}"/>
              </a:ext>
            </a:extLst>
          </p:cNvPr>
          <p:cNvSpPr txBox="1">
            <a:spLocks/>
          </p:cNvSpPr>
          <p:nvPr/>
        </p:nvSpPr>
        <p:spPr>
          <a:xfrm>
            <a:off x="5334000" y="1219200"/>
            <a:ext cx="3045446" cy="856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u="sng" dirty="0" smtClean="0"/>
              <a:t>Hopeful Optimism</a:t>
            </a:r>
            <a:endParaRPr lang="en-US" sz="2000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CFC0DD-B447-412D-9AC7-30DCD06D1C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7287"/>
          <a:stretch/>
        </p:blipFill>
        <p:spPr>
          <a:xfrm>
            <a:off x="4572000" y="1600200"/>
            <a:ext cx="4285883" cy="39658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58BD921-BD9A-473C-B020-7EC1499934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" y="1600542"/>
            <a:ext cx="4234533" cy="3909368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xmlns="" id="{3D296568-BDD3-488F-B345-B3F7BF8E85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005068"/>
              </p:ext>
            </p:extLst>
          </p:nvPr>
        </p:nvGraphicFramePr>
        <p:xfrm>
          <a:off x="228601" y="5464807"/>
          <a:ext cx="3921670" cy="1056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4334">
                  <a:extLst>
                    <a:ext uri="{9D8B030D-6E8A-4147-A177-3AD203B41FA5}">
                      <a16:colId xmlns:a16="http://schemas.microsoft.com/office/drawing/2014/main" xmlns="" val="1101771616"/>
                    </a:ext>
                  </a:extLst>
                </a:gridCol>
                <a:gridCol w="784334">
                  <a:extLst>
                    <a:ext uri="{9D8B030D-6E8A-4147-A177-3AD203B41FA5}">
                      <a16:colId xmlns:a16="http://schemas.microsoft.com/office/drawing/2014/main" xmlns="" val="4203387562"/>
                    </a:ext>
                  </a:extLst>
                </a:gridCol>
                <a:gridCol w="784334">
                  <a:extLst>
                    <a:ext uri="{9D8B030D-6E8A-4147-A177-3AD203B41FA5}">
                      <a16:colId xmlns:a16="http://schemas.microsoft.com/office/drawing/2014/main" xmlns="" val="3607814678"/>
                    </a:ext>
                  </a:extLst>
                </a:gridCol>
                <a:gridCol w="618797">
                  <a:extLst>
                    <a:ext uri="{9D8B030D-6E8A-4147-A177-3AD203B41FA5}">
                      <a16:colId xmlns:a16="http://schemas.microsoft.com/office/drawing/2014/main" xmlns="" val="1400008588"/>
                    </a:ext>
                  </a:extLst>
                </a:gridCol>
                <a:gridCol w="949871">
                  <a:extLst>
                    <a:ext uri="{9D8B030D-6E8A-4147-A177-3AD203B41FA5}">
                      <a16:colId xmlns:a16="http://schemas.microsoft.com/office/drawing/2014/main" xmlns="" val="3516760936"/>
                    </a:ext>
                  </a:extLst>
                </a:gridCol>
              </a:tblGrid>
              <a:tr h="270226">
                <a:tc>
                  <a:txBody>
                    <a:bodyPr/>
                    <a:lstStyle/>
                    <a:p>
                      <a:pPr algn="ctr"/>
                      <a:r>
                        <a:rPr lang="el-GR" sz="14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0.1, N = 64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565064875"/>
                  </a:ext>
                </a:extLst>
              </a:tr>
              <a:tr h="27022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P(m=1)</a:t>
                      </a:r>
                      <a:r>
                        <a:rPr lang="en-US" sz="1400" baseline="-25000" dirty="0"/>
                        <a:t>N=32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0.74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0.83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0.83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0.77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4004131648"/>
                  </a:ext>
                </a:extLst>
              </a:tr>
              <a:tr h="270226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g</a:t>
                      </a:r>
                      <a:r>
                        <a:rPr lang="en-US" sz="1400" i="1" baseline="30000" dirty="0"/>
                        <a:t>(2)</a:t>
                      </a:r>
                      <a:r>
                        <a:rPr lang="en-US" sz="1400" dirty="0"/>
                        <a:t>(</a:t>
                      </a:r>
                      <a:r>
                        <a:rPr lang="en-US" sz="1400" i="1" dirty="0"/>
                        <a:t>t</a:t>
                      </a:r>
                      <a:r>
                        <a:rPr lang="en-US" sz="1400" dirty="0"/>
                        <a:t>=</a:t>
                      </a:r>
                      <a:r>
                        <a:rPr lang="en-US" sz="1400" i="1" dirty="0"/>
                        <a:t>0</a:t>
                      </a:r>
                      <a:r>
                        <a:rPr lang="en-US" sz="1400" dirty="0"/>
                        <a:t>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0.04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0.09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0.02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800951713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xmlns="" id="{90B65025-D3A9-4230-8482-4AF0DEB2B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745907"/>
              </p:ext>
            </p:extLst>
          </p:nvPr>
        </p:nvGraphicFramePr>
        <p:xfrm>
          <a:off x="4571999" y="5464807"/>
          <a:ext cx="3962400" cy="1056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480">
                  <a:extLst>
                    <a:ext uri="{9D8B030D-6E8A-4147-A177-3AD203B41FA5}">
                      <a16:colId xmlns:a16="http://schemas.microsoft.com/office/drawing/2014/main" xmlns="" val="1101771616"/>
                    </a:ext>
                  </a:extLst>
                </a:gridCol>
                <a:gridCol w="792480">
                  <a:extLst>
                    <a:ext uri="{9D8B030D-6E8A-4147-A177-3AD203B41FA5}">
                      <a16:colId xmlns:a16="http://schemas.microsoft.com/office/drawing/2014/main" xmlns="" val="4203387562"/>
                    </a:ext>
                  </a:extLst>
                </a:gridCol>
                <a:gridCol w="792480">
                  <a:extLst>
                    <a:ext uri="{9D8B030D-6E8A-4147-A177-3AD203B41FA5}">
                      <a16:colId xmlns:a16="http://schemas.microsoft.com/office/drawing/2014/main" xmlns="" val="3607814678"/>
                    </a:ext>
                  </a:extLst>
                </a:gridCol>
                <a:gridCol w="670561">
                  <a:extLst>
                    <a:ext uri="{9D8B030D-6E8A-4147-A177-3AD203B41FA5}">
                      <a16:colId xmlns:a16="http://schemas.microsoft.com/office/drawing/2014/main" xmlns="" val="1400008588"/>
                    </a:ext>
                  </a:extLst>
                </a:gridCol>
                <a:gridCol w="914399">
                  <a:extLst>
                    <a:ext uri="{9D8B030D-6E8A-4147-A177-3AD203B41FA5}">
                      <a16:colId xmlns:a16="http://schemas.microsoft.com/office/drawing/2014/main" xmlns="" val="3516760936"/>
                    </a:ext>
                  </a:extLst>
                </a:gridCol>
              </a:tblGrid>
              <a:tr h="270226">
                <a:tc>
                  <a:txBody>
                    <a:bodyPr/>
                    <a:lstStyle/>
                    <a:p>
                      <a:pPr algn="ctr"/>
                      <a:r>
                        <a:rPr lang="el-GR" sz="14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0.1, N = 64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565064875"/>
                  </a:ext>
                </a:extLst>
              </a:tr>
              <a:tr h="27022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P(m=1)</a:t>
                      </a:r>
                      <a:r>
                        <a:rPr lang="en-US" sz="1400" baseline="-25000" dirty="0"/>
                        <a:t>N=32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0.84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0.94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0.88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4004131648"/>
                  </a:ext>
                </a:extLst>
              </a:tr>
              <a:tr h="270226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g</a:t>
                      </a:r>
                      <a:r>
                        <a:rPr lang="en-US" sz="1400" i="1" baseline="30000" dirty="0"/>
                        <a:t>(2)</a:t>
                      </a:r>
                      <a:r>
                        <a:rPr lang="en-US" sz="1400" dirty="0"/>
                        <a:t>(</a:t>
                      </a:r>
                      <a:r>
                        <a:rPr lang="en-US" sz="1400" i="1" dirty="0"/>
                        <a:t>t</a:t>
                      </a:r>
                      <a:r>
                        <a:rPr lang="en-US" sz="1400" dirty="0"/>
                        <a:t>=</a:t>
                      </a:r>
                      <a:r>
                        <a:rPr lang="en-US" sz="1400" i="1" dirty="0"/>
                        <a:t>0</a:t>
                      </a:r>
                      <a:r>
                        <a:rPr lang="en-US" sz="1400" dirty="0"/>
                        <a:t>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0.004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0.004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800951713"/>
                  </a:ext>
                </a:extLst>
              </a:tr>
            </a:tbl>
          </a:graphicData>
        </a:graphic>
      </p:graphicFrame>
      <p:pic>
        <p:nvPicPr>
          <p:cNvPr id="17" name="Picture 16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-1905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itle 2"/>
          <p:cNvSpPr>
            <a:spLocks noGrp="1"/>
          </p:cNvSpPr>
          <p:nvPr>
            <p:ph type="title"/>
          </p:nvPr>
        </p:nvSpPr>
        <p:spPr>
          <a:xfrm>
            <a:off x="457200" y="-487363"/>
            <a:ext cx="9201150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Expected performance</a:t>
            </a:r>
            <a:endParaRPr lang="en-US" sz="32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DCFC0DD-B447-412D-9AC7-30DCD06D1C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193" t="37026" b="36880"/>
          <a:stretch/>
        </p:blipFill>
        <p:spPr>
          <a:xfrm>
            <a:off x="7010400" y="3352800"/>
            <a:ext cx="1524000" cy="145289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74911B7C-6EFA-4730-ACBA-B30D206BD889}"/>
              </a:ext>
            </a:extLst>
          </p:cNvPr>
          <p:cNvSpPr txBox="1">
            <a:spLocks/>
          </p:cNvSpPr>
          <p:nvPr/>
        </p:nvSpPr>
        <p:spPr>
          <a:xfrm>
            <a:off x="-685800" y="1219200"/>
            <a:ext cx="65532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u="sng" dirty="0" smtClean="0"/>
              <a:t>Conservative Optimism (</a:t>
            </a:r>
            <a:r>
              <a:rPr lang="en-US" sz="2000" u="sng" dirty="0"/>
              <a:t>SNSPDs with PNR)</a:t>
            </a:r>
          </a:p>
        </p:txBody>
      </p:sp>
      <p:sp>
        <p:nvSpPr>
          <p:cNvPr id="22" name="Oval 21"/>
          <p:cNvSpPr/>
          <p:nvPr/>
        </p:nvSpPr>
        <p:spPr>
          <a:xfrm>
            <a:off x="1752600" y="5334000"/>
            <a:ext cx="1524000" cy="13716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096000" y="5334000"/>
            <a:ext cx="1524000" cy="13716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52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xmlns="" id="{BBFF1B10-D613-4FB2-8495-7C9194963B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7232182"/>
              </p:ext>
            </p:extLst>
          </p:nvPr>
        </p:nvGraphicFramePr>
        <p:xfrm>
          <a:off x="6599638" y="4826961"/>
          <a:ext cx="230981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9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99638" y="4826961"/>
                        <a:ext cx="230981" cy="477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DF07FB69-78FF-44E3-B091-DF9BE7749B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95700" y="2908300"/>
          <a:ext cx="6858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40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95700" y="2908300"/>
                        <a:ext cx="6858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7226AEF4-B51E-4FE6-878F-49C70AC93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2" y="1143000"/>
            <a:ext cx="8762998" cy="439710"/>
          </a:xfrm>
        </p:spPr>
        <p:txBody>
          <a:bodyPr>
            <a:noAutofit/>
          </a:bodyPr>
          <a:lstStyle/>
          <a:p>
            <a:r>
              <a:rPr lang="en-US" sz="2800" dirty="0" smtClean="0"/>
              <a:t>Our current source is non-degenerate, with a herald at 775 nm, and produced photon at 1590 nm. </a:t>
            </a:r>
          </a:p>
          <a:p>
            <a:r>
              <a:rPr lang="en-US" sz="2800" dirty="0" smtClean="0"/>
              <a:t>To change the output wavelength:</a:t>
            </a:r>
          </a:p>
        </p:txBody>
      </p:sp>
      <p:pic>
        <p:nvPicPr>
          <p:cNvPr id="16" name="Picture 15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-1905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“Can I get it in RED”?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152400" y="2662702"/>
            <a:ext cx="8991600" cy="3280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800" dirty="0">
                <a:solidFill>
                  <a:prstClr val="black"/>
                </a:solidFill>
              </a:rPr>
              <a:t>change the pump wavelength (if you can find one that exists and still meets your pump repetition rate and pulse duration and transform limit requirements)</a:t>
            </a:r>
          </a:p>
          <a:p>
            <a:pPr lvl="1">
              <a:spcBef>
                <a:spcPct val="20000"/>
              </a:spcBef>
            </a:pPr>
            <a:r>
              <a:rPr lang="en-US" sz="2800" dirty="0">
                <a:solidFill>
                  <a:prstClr val="black"/>
                </a:solidFill>
              </a:rPr>
              <a:t>AND/OR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800" dirty="0">
                <a:solidFill>
                  <a:prstClr val="black"/>
                </a:solidFill>
              </a:rPr>
              <a:t>change the heralding photon wavelength (if you have a high-efficiency, low-noise, ultra-fast detector at that wavelength. That can resolve photon number.)</a:t>
            </a:r>
          </a:p>
        </p:txBody>
      </p:sp>
    </p:spTree>
    <p:extLst>
      <p:ext uri="{BB962C8B-B14F-4D97-AF65-F5344CB8AC3E}">
        <p14:creationId xmlns:p14="http://schemas.microsoft.com/office/powerpoint/2010/main" val="3068744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xmlns="" id="{BBFF1B10-D613-4FB2-8495-7C9194963B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7768040"/>
              </p:ext>
            </p:extLst>
          </p:nvPr>
        </p:nvGraphicFramePr>
        <p:xfrm>
          <a:off x="6599638" y="4826961"/>
          <a:ext cx="230981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75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99638" y="4826961"/>
                        <a:ext cx="230981" cy="477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DF07FB69-78FF-44E3-B091-DF9BE7749B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95700" y="2908300"/>
          <a:ext cx="6858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76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95700" y="2908300"/>
                        <a:ext cx="6858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-1905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6059" y="609600"/>
            <a:ext cx="92964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200" dirty="0">
                <a:solidFill>
                  <a:prstClr val="black"/>
                </a:solidFill>
              </a:rPr>
              <a:t>“Assuming that’s all true, </a:t>
            </a:r>
            <a:r>
              <a:rPr lang="en-US" sz="3200" i="1" dirty="0">
                <a:solidFill>
                  <a:prstClr val="black"/>
                </a:solidFill>
              </a:rPr>
              <a:t>then</a:t>
            </a:r>
            <a:r>
              <a:rPr lang="en-US" sz="3200" dirty="0">
                <a:solidFill>
                  <a:prstClr val="black"/>
                </a:solidFill>
              </a:rPr>
              <a:t> can I get any color?”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" y="1219200"/>
            <a:ext cx="8991600" cy="2911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200" dirty="0" smtClean="0">
                <a:solidFill>
                  <a:prstClr val="black"/>
                </a:solidFill>
              </a:rPr>
              <a:t>No. </a:t>
            </a:r>
            <a:r>
              <a:rPr lang="en-US" sz="3200" dirty="0" smtClean="0">
                <a:solidFill>
                  <a:prstClr val="black"/>
                </a:solidFill>
                <a:sym typeface="Wingdings"/>
              </a:rPr>
              <a:t> </a:t>
            </a:r>
          </a:p>
          <a:p>
            <a:pPr marL="457200" lvl="0" indent="-457200">
              <a:spcBef>
                <a:spcPct val="20000"/>
              </a:spcBef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sym typeface="Wingdings"/>
              </a:rPr>
              <a:t>Photon needs to be at a wavelength that has minimal </a:t>
            </a:r>
            <a:r>
              <a:rPr lang="en-US" sz="2800" i="1" dirty="0" smtClean="0">
                <a:solidFill>
                  <a:prstClr val="black"/>
                </a:solidFill>
                <a:sym typeface="Wingdings"/>
              </a:rPr>
              <a:t>dispersion</a:t>
            </a:r>
            <a:r>
              <a:rPr lang="en-US" sz="2800" dirty="0" smtClean="0">
                <a:solidFill>
                  <a:prstClr val="black"/>
                </a:solidFill>
                <a:sym typeface="Wingdings"/>
              </a:rPr>
              <a:t> in the quantum buffer optics</a:t>
            </a:r>
          </a:p>
          <a:p>
            <a:pPr marL="457200" lvl="0" indent="-457200">
              <a:spcBef>
                <a:spcPct val="20000"/>
              </a:spcBef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sym typeface="Wingdings"/>
              </a:rPr>
              <a:t>Otherwise, the precise spectral-temporal </a:t>
            </a:r>
            <a:r>
              <a:rPr lang="en-US" sz="2800" dirty="0" err="1" smtClean="0">
                <a:solidFill>
                  <a:prstClr val="black"/>
                </a:solidFill>
                <a:sym typeface="Wingdings"/>
              </a:rPr>
              <a:t>wavefunction</a:t>
            </a:r>
            <a:r>
              <a:rPr lang="en-US" sz="2800" dirty="0" smtClean="0">
                <a:solidFill>
                  <a:prstClr val="black"/>
                </a:solidFill>
                <a:sym typeface="Wingdings"/>
              </a:rPr>
              <a:t> will depend on which time bin the photon was created in  not a pure quantum state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" y="3895499"/>
            <a:ext cx="8991600" cy="250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Arial"/>
              <a:buChar char="•"/>
            </a:pPr>
            <a:endParaRPr lang="en-US" sz="2800" dirty="0">
              <a:solidFill>
                <a:prstClr val="black"/>
              </a:solidFill>
              <a:sym typeface="Wingdings"/>
            </a:endParaRPr>
          </a:p>
          <a:p>
            <a:pPr lvl="0">
              <a:spcBef>
                <a:spcPct val="20000"/>
              </a:spcBef>
            </a:pPr>
            <a:r>
              <a:rPr lang="en-US" sz="2800" dirty="0">
                <a:solidFill>
                  <a:prstClr val="black"/>
                </a:solidFill>
                <a:sym typeface="Wingdings"/>
              </a:rPr>
              <a:t>Solutions:</a:t>
            </a:r>
          </a:p>
          <a:p>
            <a:pPr marL="457200" lvl="0" indent="-457200">
              <a:spcBef>
                <a:spcPct val="20000"/>
              </a:spcBef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  <a:sym typeface="Wingdings"/>
              </a:rPr>
              <a:t>Dispersion </a:t>
            </a:r>
            <a:r>
              <a:rPr lang="en-US" sz="2800" dirty="0" smtClean="0">
                <a:solidFill>
                  <a:prstClr val="black"/>
                </a:solidFill>
                <a:sym typeface="Wingdings"/>
              </a:rPr>
              <a:t>engineering – combine </a:t>
            </a:r>
            <a:r>
              <a:rPr lang="en-US" sz="2800" dirty="0">
                <a:solidFill>
                  <a:prstClr val="black"/>
                </a:solidFill>
                <a:sym typeface="Wingdings"/>
              </a:rPr>
              <a:t>positive and negative dispersive </a:t>
            </a:r>
            <a:r>
              <a:rPr lang="en-US" sz="2800" dirty="0" smtClean="0">
                <a:solidFill>
                  <a:prstClr val="black"/>
                </a:solidFill>
                <a:sym typeface="Wingdings"/>
              </a:rPr>
              <a:t>elements (but </a:t>
            </a:r>
            <a:r>
              <a:rPr lang="en-US" sz="2800" dirty="0">
                <a:solidFill>
                  <a:prstClr val="black"/>
                </a:solidFill>
                <a:sym typeface="Wingdings"/>
              </a:rPr>
              <a:t>need to keep total loss &lt;1</a:t>
            </a:r>
            <a:r>
              <a:rPr lang="en-US" sz="2800" dirty="0" smtClean="0">
                <a:solidFill>
                  <a:prstClr val="black"/>
                </a:solidFill>
                <a:sym typeface="Wingdings"/>
              </a:rPr>
              <a:t>%)</a:t>
            </a:r>
            <a:endParaRPr lang="en-US" sz="2800" dirty="0">
              <a:solidFill>
                <a:prstClr val="black"/>
              </a:solidFill>
              <a:sym typeface="Wingdings"/>
            </a:endParaRPr>
          </a:p>
          <a:p>
            <a:pPr marL="457200" lvl="0" indent="-457200">
              <a:spcBef>
                <a:spcPct val="20000"/>
              </a:spcBef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  <a:sym typeface="Wingdings"/>
              </a:rPr>
              <a:t>Nonlinear frequency conversion at the </a:t>
            </a:r>
            <a:r>
              <a:rPr lang="en-US" sz="2800" dirty="0" smtClean="0">
                <a:solidFill>
                  <a:prstClr val="black"/>
                </a:solidFill>
                <a:sym typeface="Wingdings"/>
              </a:rPr>
              <a:t>end…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440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xmlns="" id="{BBFF1B10-D613-4FB2-8495-7C9194963BA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447235" y="5186364"/>
          <a:ext cx="230981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15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47235" y="5186364"/>
                        <a:ext cx="230981" cy="477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DF07FB69-78FF-44E3-B091-DF9BE7749B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95700" y="2908300"/>
          <a:ext cx="6858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16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95700" y="2908300"/>
                        <a:ext cx="6858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7226AEF4-B51E-4FE6-878F-49C70AC93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19200"/>
            <a:ext cx="8567975" cy="856273"/>
          </a:xfrm>
        </p:spPr>
        <p:txBody>
          <a:bodyPr>
            <a:normAutofit/>
          </a:bodyPr>
          <a:lstStyle/>
          <a:p>
            <a:r>
              <a:rPr lang="en-US" sz="2000" dirty="0"/>
              <a:t>Time-Multiplexing technique scales well for creating M-photon states</a:t>
            </a:r>
          </a:p>
          <a:p>
            <a:r>
              <a:rPr lang="en-US" sz="2000" dirty="0"/>
              <a:t>Ex: (1 MHz repetition rate)*</a:t>
            </a:r>
            <a:r>
              <a:rPr lang="en-US" sz="2000" dirty="0" smtClean="0"/>
              <a:t>(5</a:t>
            </a:r>
            <a:r>
              <a:rPr lang="en-US" sz="2000" dirty="0"/>
              <a:t>% probability for 50-photon state) 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	</a:t>
            </a:r>
            <a:r>
              <a:rPr lang="en-US" sz="2000" dirty="0" smtClean="0">
                <a:sym typeface="Wingdings"/>
              </a:rPr>
              <a:t></a:t>
            </a:r>
            <a:r>
              <a:rPr lang="en-US" sz="2000" dirty="0" smtClean="0"/>
              <a:t> </a:t>
            </a:r>
            <a:r>
              <a:rPr lang="en-US" sz="2000" dirty="0"/>
              <a:t>50 50-photon states per second </a:t>
            </a:r>
            <a:r>
              <a:rPr lang="en-US" sz="2000" b="1" dirty="0"/>
              <a:t>(!)</a:t>
            </a:r>
            <a:r>
              <a:rPr lang="en-US" sz="20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25D6A5-5DF6-4B3D-BCBC-09077FF6BF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352" y="3007519"/>
            <a:ext cx="3991148" cy="37392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3E8F0EE-34EA-48CE-90AA-491B34E6EC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5325" y="2969677"/>
            <a:ext cx="4114799" cy="372524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C79F44B-4750-4EB6-8CFA-8F89184F52B8}"/>
              </a:ext>
            </a:extLst>
          </p:cNvPr>
          <p:cNvSpPr txBox="1">
            <a:spLocks/>
          </p:cNvSpPr>
          <p:nvPr/>
        </p:nvSpPr>
        <p:spPr>
          <a:xfrm>
            <a:off x="457200" y="2286000"/>
            <a:ext cx="3752999" cy="856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u="sng" dirty="0"/>
              <a:t>M Sources Emit 1 Photon Each (Total: M Photons)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1D51F6D1-0168-484F-97D7-2F62F68665C2}"/>
              </a:ext>
            </a:extLst>
          </p:cNvPr>
          <p:cNvSpPr txBox="1">
            <a:spLocks/>
          </p:cNvSpPr>
          <p:nvPr/>
        </p:nvSpPr>
        <p:spPr>
          <a:xfrm>
            <a:off x="4648200" y="2286000"/>
            <a:ext cx="3962400" cy="856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u="sng" dirty="0"/>
              <a:t>M – 1 Sources Emit 1 Photon Each, 1 Source Emits 2 (Total: M+1 Photons)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Time-Multiplexing Scalability</a:t>
            </a:r>
            <a:endParaRPr lang="en-US" dirty="0"/>
          </a:p>
        </p:txBody>
      </p:sp>
      <p:pic>
        <p:nvPicPr>
          <p:cNvPr id="12" name="Picture 4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2914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xmlns="" id="{BBFF1B10-D613-4FB2-8495-7C9194963B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0279118"/>
              </p:ext>
            </p:extLst>
          </p:nvPr>
        </p:nvGraphicFramePr>
        <p:xfrm>
          <a:off x="6599638" y="4826961"/>
          <a:ext cx="230981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39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99638" y="4826961"/>
                        <a:ext cx="230981" cy="477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DF07FB69-78FF-44E3-B091-DF9BE7749B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95700" y="2908300"/>
          <a:ext cx="6858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40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95700" y="2908300"/>
                        <a:ext cx="6858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7226AEF4-B51E-4FE6-878F-49C70AC93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2" y="533400"/>
            <a:ext cx="8563061" cy="439710"/>
          </a:xfrm>
        </p:spPr>
        <p:txBody>
          <a:bodyPr>
            <a:noAutofit/>
          </a:bodyPr>
          <a:lstStyle/>
          <a:p>
            <a:r>
              <a:rPr lang="en-US" sz="2800" dirty="0" smtClean="0"/>
              <a:t>Bulk </a:t>
            </a:r>
            <a:r>
              <a:rPr lang="en-US" sz="2800" dirty="0" err="1" smtClean="0"/>
              <a:t>Pockel</a:t>
            </a:r>
            <a:r>
              <a:rPr lang="en-US" sz="2800" dirty="0" smtClean="0"/>
              <a:t> cell requires ~3000V to switch polarization in a few nanoseconds. Driver can only handle ~1 MHz</a:t>
            </a:r>
            <a:r>
              <a:rPr lang="en-US" sz="2800" dirty="0" smtClean="0"/>
              <a:t>…</a:t>
            </a:r>
            <a:endParaRPr lang="en-US" sz="2800" dirty="0"/>
          </a:p>
        </p:txBody>
      </p:sp>
      <p:pic>
        <p:nvPicPr>
          <p:cNvPr id="16" name="Picture 15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-1905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19200" y="-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 limits our rate…</a:t>
            </a:r>
            <a:endParaRPr lang="en-US" sz="3600" dirty="0"/>
          </a:p>
        </p:txBody>
      </p:sp>
      <p:grpSp>
        <p:nvGrpSpPr>
          <p:cNvPr id="7" name="Group 6"/>
          <p:cNvGrpSpPr/>
          <p:nvPr/>
        </p:nvGrpSpPr>
        <p:grpSpPr>
          <a:xfrm>
            <a:off x="11628" y="1524000"/>
            <a:ext cx="9144000" cy="1583073"/>
            <a:chOff x="11268" y="2209800"/>
            <a:chExt cx="9144000" cy="15830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268" y="2209800"/>
              <a:ext cx="9144000" cy="14061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9"/>
            <a:srcRect l="4617" t="-18129" b="-1"/>
            <a:stretch/>
          </p:blipFill>
          <p:spPr>
            <a:xfrm>
              <a:off x="2747969" y="3352800"/>
              <a:ext cx="6396031" cy="440073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" y="3048000"/>
            <a:ext cx="8191500" cy="14052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05400" y="2590800"/>
            <a:ext cx="4158255" cy="345300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7226AEF4-B51E-4FE6-878F-49C70AC9317A}"/>
              </a:ext>
            </a:extLst>
          </p:cNvPr>
          <p:cNvSpPr txBox="1">
            <a:spLocks/>
          </p:cNvSpPr>
          <p:nvPr/>
        </p:nvSpPr>
        <p:spPr>
          <a:xfrm>
            <a:off x="228600" y="4572000"/>
            <a:ext cx="8563061" cy="4397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- 0.5 dB = 11.5% loss</a:t>
            </a:r>
          </a:p>
          <a:p>
            <a:r>
              <a:rPr lang="en-US" sz="2800" dirty="0" smtClean="0"/>
              <a:t>May be possible to drive harder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019800"/>
            <a:ext cx="9144000" cy="70104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5562600"/>
            <a:ext cx="32637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</a:rPr>
              <a:t>Device insertion </a:t>
            </a:r>
            <a:r>
              <a:rPr lang="en-US" sz="2800" dirty="0" smtClean="0">
                <a:solidFill>
                  <a:prstClr val="black"/>
                </a:solidFill>
              </a:rPr>
              <a:t>loss: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472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 txBox="1">
            <a:spLocks/>
          </p:cNvSpPr>
          <p:nvPr/>
        </p:nvSpPr>
        <p:spPr>
          <a:xfrm>
            <a:off x="4968452" y="941028"/>
            <a:ext cx="4404151" cy="1930311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000" dirty="0" smtClean="0">
                <a:solidFill>
                  <a:srgbClr val="FF0000"/>
                </a:solidFill>
                <a:latin typeface="Georgia" charset="0"/>
                <a:ea typeface="Georgia" charset="0"/>
                <a:cs typeface="Georgia" charset="0"/>
              </a:rPr>
              <a:t>IQUIST:</a:t>
            </a:r>
          </a:p>
          <a:p>
            <a:pPr>
              <a:spcBef>
                <a:spcPts val="600"/>
              </a:spcBef>
            </a:pPr>
            <a:r>
              <a:rPr lang="en-US" sz="3600" dirty="0" smtClean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Illinois</a:t>
            </a:r>
          </a:p>
          <a:p>
            <a:pPr>
              <a:spcBef>
                <a:spcPts val="600"/>
              </a:spcBef>
            </a:pPr>
            <a:r>
              <a:rPr lang="en-US" sz="3600" dirty="0" err="1" smtClean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QUantum</a:t>
            </a:r>
            <a:r>
              <a:rPr lang="en-US" sz="3600" dirty="0" smtClean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 Information Science and</a:t>
            </a:r>
          </a:p>
          <a:p>
            <a:pPr>
              <a:spcBef>
                <a:spcPts val="600"/>
              </a:spcBef>
            </a:pPr>
            <a:r>
              <a:rPr lang="en-US" sz="3600" dirty="0" smtClean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Technology</a:t>
            </a:r>
          </a:p>
          <a:p>
            <a:pPr>
              <a:spcBef>
                <a:spcPts val="600"/>
              </a:spcBef>
            </a:pPr>
            <a:r>
              <a:rPr lang="en-US" sz="3600" dirty="0" smtClean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Center</a:t>
            </a:r>
            <a:endParaRPr lang="en-US" sz="3600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823812" y="105452"/>
            <a:ext cx="6624988" cy="768731"/>
            <a:chOff x="335164" y="159498"/>
            <a:chExt cx="9259753" cy="1026191"/>
          </a:xfrm>
        </p:grpSpPr>
        <p:pic>
          <p:nvPicPr>
            <p:cNvPr id="6" name="Picture 5" descr="Screen shot 2018-11-06 at 10.02.10 PM.png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700" t="397" r="-17114" b="37795"/>
            <a:stretch/>
          </p:blipFill>
          <p:spPr>
            <a:xfrm>
              <a:off x="335164" y="159498"/>
              <a:ext cx="9259753" cy="1026191"/>
            </a:xfrm>
            <a:prstGeom prst="rect">
              <a:avLst/>
            </a:prstGeom>
          </p:spPr>
        </p:pic>
        <p:pic>
          <p:nvPicPr>
            <p:cNvPr id="7" name="Picture 6" descr="Screen shot 2018-11-06 at 10.02.10 P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501" r="79219" b="10988"/>
            <a:stretch/>
          </p:blipFill>
          <p:spPr>
            <a:xfrm>
              <a:off x="6144482" y="726238"/>
              <a:ext cx="2186729" cy="459451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4666515" y="5486400"/>
            <a:ext cx="4501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FFFFFF"/>
                </a:solidFill>
                <a:latin typeface="Trebuchet MS"/>
              </a:rPr>
              <a:t>- $15 M campus investment</a:t>
            </a:r>
          </a:p>
          <a:p>
            <a:pPr defTabSz="457200"/>
            <a:r>
              <a:rPr lang="en-US" dirty="0" smtClean="0">
                <a:solidFill>
                  <a:srgbClr val="FFFFFF"/>
                </a:solidFill>
                <a:latin typeface="Trebuchet MS"/>
              </a:rPr>
              <a:t>- ≥ 8 new faculty in </a:t>
            </a:r>
            <a:r>
              <a:rPr lang="en-US" dirty="0" err="1" smtClean="0">
                <a:solidFill>
                  <a:srgbClr val="FFFFFF"/>
                </a:solidFill>
                <a:latin typeface="Trebuchet MS"/>
              </a:rPr>
              <a:t>Phys</a:t>
            </a:r>
            <a:r>
              <a:rPr lang="en-US" dirty="0" smtClean="0">
                <a:solidFill>
                  <a:srgbClr val="FFFFFF"/>
                </a:solidFill>
                <a:latin typeface="Trebuchet MS"/>
              </a:rPr>
              <a:t>, ECE, CS, etc.</a:t>
            </a:r>
          </a:p>
          <a:p>
            <a:pPr defTabSz="457200"/>
            <a:r>
              <a:rPr lang="en-US" dirty="0" smtClean="0">
                <a:solidFill>
                  <a:srgbClr val="FFFFFF"/>
                </a:solidFill>
                <a:latin typeface="Trebuchet MS"/>
              </a:rPr>
              <a:t>- multi-node processor quantum </a:t>
            </a:r>
            <a:r>
              <a:rPr lang="en-US" dirty="0" err="1" smtClean="0">
                <a:solidFill>
                  <a:srgbClr val="FFFFFF"/>
                </a:solidFill>
                <a:latin typeface="Trebuchet MS"/>
              </a:rPr>
              <a:t>testbed</a:t>
            </a:r>
            <a:endParaRPr lang="en-US" dirty="0" smtClean="0">
              <a:solidFill>
                <a:srgbClr val="FFFFFF"/>
              </a:solidFill>
              <a:latin typeface="Trebuchet MS"/>
            </a:endParaRPr>
          </a:p>
          <a:p>
            <a:pPr defTabSz="457200"/>
            <a:r>
              <a:rPr lang="en-US" dirty="0" smtClean="0">
                <a:solidFill>
                  <a:srgbClr val="FFFFFF"/>
                </a:solidFill>
                <a:latin typeface="Trebuchet MS"/>
              </a:rPr>
              <a:t>- new educational programs</a:t>
            </a:r>
            <a:endParaRPr lang="en-US" dirty="0">
              <a:solidFill>
                <a:srgbClr val="FFFFFF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691234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xmlns="" id="{BBFF1B10-D613-4FB2-8495-7C9194963B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3919330"/>
              </p:ext>
            </p:extLst>
          </p:nvPr>
        </p:nvGraphicFramePr>
        <p:xfrm>
          <a:off x="6599638" y="4826961"/>
          <a:ext cx="230981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65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99638" y="4826961"/>
                        <a:ext cx="230981" cy="477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DF07FB69-78FF-44E3-B091-DF9BE7749B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95700" y="2908300"/>
          <a:ext cx="6858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66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95700" y="2908300"/>
                        <a:ext cx="6858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7226AEF4-B51E-4FE6-878F-49C70AC93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2" y="533400"/>
            <a:ext cx="8991598" cy="439710"/>
          </a:xfrm>
        </p:spPr>
        <p:txBody>
          <a:bodyPr>
            <a:noAutofit/>
          </a:bodyPr>
          <a:lstStyle/>
          <a:p>
            <a:r>
              <a:rPr lang="en-US" sz="2400" dirty="0" smtClean="0"/>
              <a:t>We then become limited by detector saturation rate and jitter</a:t>
            </a:r>
            <a:endParaRPr lang="en-US" sz="2400" dirty="0"/>
          </a:p>
          <a:p>
            <a:r>
              <a:rPr lang="en-US" sz="2400" dirty="0" smtClean="0"/>
              <a:t>For SNSPDs, jitter below 100 </a:t>
            </a:r>
            <a:r>
              <a:rPr lang="en-US" sz="2400" dirty="0" err="1" smtClean="0"/>
              <a:t>ps</a:t>
            </a:r>
            <a:r>
              <a:rPr lang="en-US" sz="2400" dirty="0" smtClean="0"/>
              <a:t> is achievable </a:t>
            </a:r>
          </a:p>
          <a:p>
            <a:pPr marL="457200" lvl="1" indent="0">
              <a:buNone/>
            </a:pPr>
            <a:r>
              <a:rPr lang="en-US" sz="2400" dirty="0" smtClean="0">
                <a:sym typeface="Wingdings"/>
              </a:rPr>
              <a:t> can run at pulse spacing of 200 </a:t>
            </a:r>
            <a:r>
              <a:rPr lang="en-US" sz="2400" dirty="0" err="1" smtClean="0">
                <a:sym typeface="Wingdings"/>
              </a:rPr>
              <a:t>ps</a:t>
            </a:r>
            <a:r>
              <a:rPr lang="en-US" sz="2400" dirty="0" smtClean="0">
                <a:sym typeface="Wingdings"/>
              </a:rPr>
              <a:t> </a:t>
            </a:r>
          </a:p>
          <a:p>
            <a:pPr marL="457200" lvl="1" indent="0">
              <a:buNone/>
            </a:pPr>
            <a:r>
              <a:rPr lang="en-US" sz="2400" dirty="0" smtClean="0">
                <a:sym typeface="Wingdings"/>
              </a:rPr>
              <a:t> 5 GHz pump rep rate</a:t>
            </a:r>
          </a:p>
          <a:p>
            <a:pPr marL="457200" lvl="1" indent="0">
              <a:buNone/>
            </a:pPr>
            <a:r>
              <a:rPr lang="en-US" sz="2400" dirty="0">
                <a:sym typeface="Wingdings"/>
              </a:rPr>
              <a:t>	</a:t>
            </a:r>
            <a:r>
              <a:rPr lang="en-US" sz="2400" dirty="0" smtClean="0">
                <a:sym typeface="Wingdings"/>
              </a:rPr>
              <a:t>(need at least 16 time bins to have P(1,</a:t>
            </a:r>
            <a:r>
              <a:rPr lang="en-US" sz="2400" dirty="0" smtClean="0">
                <a:latin typeface="Symbol" charset="2"/>
                <a:cs typeface="Symbol" charset="2"/>
                <a:sym typeface="Wingdings"/>
              </a:rPr>
              <a:t>μ</a:t>
            </a:r>
            <a:r>
              <a:rPr lang="en-US" sz="2400" dirty="0" smtClean="0">
                <a:sym typeface="Wingdings"/>
              </a:rPr>
              <a:t>) = 0.99)</a:t>
            </a:r>
          </a:p>
          <a:p>
            <a:pPr marL="457200" lvl="1" indent="0">
              <a:buNone/>
            </a:pPr>
            <a:endParaRPr lang="en-US" sz="2400" dirty="0" smtClean="0">
              <a:sym typeface="Wingdings"/>
            </a:endParaRPr>
          </a:p>
          <a:p>
            <a:pPr marL="457200" lvl="1" indent="0">
              <a:buNone/>
            </a:pPr>
            <a:endParaRPr lang="en-US" sz="2400" dirty="0"/>
          </a:p>
        </p:txBody>
      </p:sp>
      <p:pic>
        <p:nvPicPr>
          <p:cNvPr id="16" name="Picture 15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-1905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19200" y="-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 limits our rate…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76200" y="3200400"/>
            <a:ext cx="9448800" cy="223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20000"/>
              </a:spcBef>
            </a:pPr>
            <a:r>
              <a:rPr lang="en-US" sz="2400" dirty="0">
                <a:solidFill>
                  <a:prstClr val="black"/>
                </a:solidFill>
                <a:sym typeface="Wingdings"/>
              </a:rPr>
              <a:t> 50-photon experiment at (0.98)</a:t>
            </a:r>
            <a:r>
              <a:rPr lang="en-US" sz="2400" baseline="30000" dirty="0">
                <a:solidFill>
                  <a:prstClr val="black"/>
                </a:solidFill>
                <a:sym typeface="Wingdings"/>
              </a:rPr>
              <a:t>50</a:t>
            </a:r>
            <a:r>
              <a:rPr lang="en-US" sz="2400" dirty="0">
                <a:solidFill>
                  <a:prstClr val="black"/>
                </a:solidFill>
                <a:sym typeface="Wingdings"/>
              </a:rPr>
              <a:t> (5 x 10</a:t>
            </a:r>
            <a:r>
              <a:rPr lang="en-US" sz="2400" baseline="30000" dirty="0">
                <a:solidFill>
                  <a:prstClr val="black"/>
                </a:solidFill>
                <a:sym typeface="Wingdings"/>
              </a:rPr>
              <a:t>9</a:t>
            </a:r>
            <a:r>
              <a:rPr lang="en-US" sz="2400" dirty="0">
                <a:solidFill>
                  <a:prstClr val="black"/>
                </a:solidFill>
                <a:sym typeface="Wingdings"/>
              </a:rPr>
              <a:t>)/16 = 110,000,000/s</a:t>
            </a:r>
          </a:p>
          <a:p>
            <a:pPr lvl="1">
              <a:spcBef>
                <a:spcPct val="20000"/>
              </a:spcBef>
            </a:pPr>
            <a:endParaRPr lang="en-US" sz="2400" dirty="0">
              <a:solidFill>
                <a:prstClr val="black"/>
              </a:solidFill>
              <a:sym typeface="Wingdings"/>
            </a:endParaRPr>
          </a:p>
          <a:p>
            <a:pPr lvl="1">
              <a:spcBef>
                <a:spcPct val="20000"/>
              </a:spcBef>
            </a:pPr>
            <a:r>
              <a:rPr lang="en-US" sz="2400" dirty="0">
                <a:solidFill>
                  <a:prstClr val="black"/>
                </a:solidFill>
                <a:sym typeface="Wingdings"/>
              </a:rPr>
              <a:t>100-photon experiment at (0.98)</a:t>
            </a:r>
            <a:r>
              <a:rPr lang="en-US" sz="2400" baseline="30000" dirty="0">
                <a:solidFill>
                  <a:prstClr val="black"/>
                </a:solidFill>
                <a:sym typeface="Wingdings"/>
              </a:rPr>
              <a:t>100</a:t>
            </a:r>
            <a:r>
              <a:rPr lang="en-US" sz="2400" dirty="0">
                <a:solidFill>
                  <a:prstClr val="black"/>
                </a:solidFill>
                <a:sym typeface="Wingdings"/>
              </a:rPr>
              <a:t> (5 x 10</a:t>
            </a:r>
            <a:r>
              <a:rPr lang="en-US" sz="2400" baseline="30000" dirty="0">
                <a:solidFill>
                  <a:prstClr val="black"/>
                </a:solidFill>
                <a:sym typeface="Wingdings"/>
              </a:rPr>
              <a:t>9</a:t>
            </a:r>
            <a:r>
              <a:rPr lang="en-US" sz="2400" dirty="0">
                <a:solidFill>
                  <a:prstClr val="black"/>
                </a:solidFill>
                <a:sym typeface="Wingdings"/>
              </a:rPr>
              <a:t>)/16 = 40,000,000/s</a:t>
            </a:r>
          </a:p>
          <a:p>
            <a:pPr lvl="1">
              <a:spcBef>
                <a:spcPct val="20000"/>
              </a:spcBef>
            </a:pPr>
            <a:endParaRPr lang="en-US" sz="2400" dirty="0">
              <a:solidFill>
                <a:prstClr val="black"/>
              </a:solidFill>
              <a:sym typeface="Wingdings"/>
            </a:endParaRPr>
          </a:p>
          <a:p>
            <a:pPr lvl="1">
              <a:spcBef>
                <a:spcPct val="20000"/>
              </a:spcBef>
            </a:pPr>
            <a:r>
              <a:rPr lang="en-US" sz="2400" dirty="0">
                <a:solidFill>
                  <a:prstClr val="black"/>
                </a:solidFill>
                <a:sym typeface="Wingdings"/>
              </a:rPr>
              <a:t>1000-photon experiment at (0.98)</a:t>
            </a:r>
            <a:r>
              <a:rPr lang="en-US" sz="2400" baseline="30000" dirty="0">
                <a:solidFill>
                  <a:prstClr val="black"/>
                </a:solidFill>
                <a:sym typeface="Wingdings"/>
              </a:rPr>
              <a:t>50</a:t>
            </a:r>
            <a:r>
              <a:rPr lang="en-US" sz="2400" dirty="0">
                <a:solidFill>
                  <a:prstClr val="black"/>
                </a:solidFill>
                <a:sym typeface="Wingdings"/>
              </a:rPr>
              <a:t> (5 x 10</a:t>
            </a:r>
            <a:r>
              <a:rPr lang="en-US" sz="2400" baseline="30000" dirty="0">
                <a:solidFill>
                  <a:prstClr val="black"/>
                </a:solidFill>
                <a:sym typeface="Wingdings"/>
              </a:rPr>
              <a:t>9</a:t>
            </a:r>
            <a:r>
              <a:rPr lang="en-US" sz="2400" dirty="0">
                <a:solidFill>
                  <a:prstClr val="black"/>
                </a:solidFill>
                <a:sym typeface="Wingdings"/>
              </a:rPr>
              <a:t>)/16 = 0.5/s</a:t>
            </a:r>
          </a:p>
        </p:txBody>
      </p:sp>
    </p:spTree>
    <p:extLst>
      <p:ext uri="{BB962C8B-B14F-4D97-AF65-F5344CB8AC3E}">
        <p14:creationId xmlns:p14="http://schemas.microsoft.com/office/powerpoint/2010/main" val="1473114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g1a.pdf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00"/>
          <a:stretch/>
        </p:blipFill>
        <p:spPr>
          <a:xfrm>
            <a:off x="152400" y="990600"/>
            <a:ext cx="8752708" cy="42672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762000"/>
            <a:ext cx="3051243" cy="1219200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sz="2800" dirty="0" smtClean="0"/>
              <a:t>What does loss do?</a:t>
            </a:r>
            <a:endParaRPr kumimoji="1" lang="ja-JP" altLang="en-US" sz="2800" dirty="0"/>
          </a:p>
        </p:txBody>
      </p:sp>
      <p:pic>
        <p:nvPicPr>
          <p:cNvPr id="5" name="Picture 4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905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09600" y="381000"/>
            <a:ext cx="8382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Time-multiplexed heralded single-photon source</a:t>
            </a:r>
            <a:endParaRPr lang="en-US" sz="3200" dirty="0"/>
          </a:p>
        </p:txBody>
      </p:sp>
      <p:sp>
        <p:nvSpPr>
          <p:cNvPr id="6" name="テキスト ボックス 4"/>
          <p:cNvSpPr txBox="1"/>
          <p:nvPr/>
        </p:nvSpPr>
        <p:spPr>
          <a:xfrm>
            <a:off x="5456809" y="4953000"/>
            <a:ext cx="3657599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>
                <a:solidFill>
                  <a:schemeClr val="tx1"/>
                </a:solidFill>
              </a:rPr>
              <a:t>Need to keep losses </a:t>
            </a:r>
            <a:r>
              <a:rPr kumimoji="1" lang="en-US" altLang="ja-JP" sz="2400" dirty="0" smtClean="0">
                <a:solidFill>
                  <a:schemeClr val="tx1"/>
                </a:solidFill>
              </a:rPr>
              <a:t>&lt;</a:t>
            </a:r>
            <a:r>
              <a:rPr kumimoji="1" lang="en-US" altLang="ja-JP" sz="2400" dirty="0">
                <a:solidFill>
                  <a:schemeClr val="tx1"/>
                </a:solidFill>
              </a:rPr>
              <a:t>5</a:t>
            </a:r>
            <a:r>
              <a:rPr kumimoji="1" lang="en-US" altLang="ja-JP" sz="2400" dirty="0" smtClean="0">
                <a:solidFill>
                  <a:schemeClr val="tx1"/>
                </a:solidFill>
              </a:rPr>
              <a:t>%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7226AEF4-B51E-4FE6-878F-49C70AC93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072" y="5029200"/>
            <a:ext cx="8686800" cy="4397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Could be ‘hard’…</a:t>
            </a:r>
          </a:p>
          <a:p>
            <a:pPr marL="0" indent="0">
              <a:buNone/>
            </a:pPr>
            <a:r>
              <a:rPr lang="en-US" sz="2400" dirty="0" smtClean="0"/>
              <a:t>Ex. Si loss -1.5dB/cm  But to allow detection-based multiplexing, need to delay by ~16 bin = 16 * 10 </a:t>
            </a:r>
            <a:r>
              <a:rPr lang="en-US" sz="2400" dirty="0" err="1" smtClean="0"/>
              <a:t>ps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/>
              </a:rPr>
              <a:t> 2.5 cm  -3.7 dB ( T = 0.43)</a:t>
            </a:r>
          </a:p>
          <a:p>
            <a:pPr marL="0" indent="0">
              <a:buNone/>
            </a:pPr>
            <a:r>
              <a:rPr lang="en-US" sz="2400" dirty="0" smtClean="0">
                <a:sym typeface="Wingdings"/>
              </a:rPr>
              <a:t> 50-photon experiment: 0.43</a:t>
            </a:r>
            <a:r>
              <a:rPr lang="en-US" sz="2400" baseline="30000" dirty="0" smtClean="0">
                <a:sym typeface="Wingdings"/>
              </a:rPr>
              <a:t>50</a:t>
            </a:r>
            <a:r>
              <a:rPr lang="en-US" sz="2400" dirty="0" smtClean="0">
                <a:sym typeface="Wingdings"/>
              </a:rPr>
              <a:t> = 4 x 10</a:t>
            </a:r>
            <a:r>
              <a:rPr lang="en-US" sz="2400" baseline="30000" dirty="0" smtClean="0">
                <a:sym typeface="Wingdings"/>
              </a:rPr>
              <a:t>-19</a:t>
            </a:r>
            <a:endParaRPr lang="en-US" sz="2400" dirty="0" smtClean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40943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xmlns="" id="{BBFF1B10-D613-4FB2-8495-7C9194963B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7571502"/>
              </p:ext>
            </p:extLst>
          </p:nvPr>
        </p:nvGraphicFramePr>
        <p:xfrm>
          <a:off x="6599638" y="4826961"/>
          <a:ext cx="230981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99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99638" y="4826961"/>
                        <a:ext cx="230981" cy="477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DF07FB69-78FF-44E3-B091-DF9BE7749B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95700" y="2908300"/>
          <a:ext cx="6858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00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95700" y="2908300"/>
                        <a:ext cx="6858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-1905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52400" y="1887105"/>
            <a:ext cx="4191000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800" dirty="0" smtClean="0">
                <a:solidFill>
                  <a:prstClr val="black"/>
                </a:solidFill>
              </a:rPr>
              <a:t>P(1) up to 98% may be possible with g(2) ~0.01</a:t>
            </a:r>
          </a:p>
          <a:p>
            <a:pPr lvl="0">
              <a:spcBef>
                <a:spcPct val="20000"/>
              </a:spcBef>
            </a:pPr>
            <a:r>
              <a:rPr lang="en-US" sz="2800" dirty="0" smtClean="0">
                <a:solidFill>
                  <a:prstClr val="black"/>
                </a:solidFill>
              </a:rPr>
              <a:t>Need</a:t>
            </a:r>
          </a:p>
          <a:p>
            <a:pPr marL="457200" lvl="0" indent="-457200">
              <a:spcBef>
                <a:spcPct val="20000"/>
              </a:spcBef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high detector efficiency</a:t>
            </a:r>
          </a:p>
          <a:p>
            <a:pPr marL="457200" lvl="0" indent="-457200">
              <a:spcBef>
                <a:spcPct val="20000"/>
              </a:spcBef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PNR very helpful</a:t>
            </a:r>
          </a:p>
          <a:p>
            <a:pPr marL="457200" lvl="0" indent="-457200">
              <a:spcBef>
                <a:spcPct val="20000"/>
              </a:spcBef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low-loss buffer</a:t>
            </a:r>
          </a:p>
          <a:p>
            <a:pPr marL="457200" lvl="0" indent="-457200">
              <a:spcBef>
                <a:spcPct val="20000"/>
              </a:spcBef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high-rate switches</a:t>
            </a:r>
          </a:p>
          <a:p>
            <a:pPr marL="457200" lvl="0" indent="-457200">
              <a:spcBef>
                <a:spcPct val="20000"/>
              </a:spcBef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low-dispersion elements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7500" t="7198" r="5219" b="3415"/>
          <a:stretch/>
        </p:blipFill>
        <p:spPr>
          <a:xfrm>
            <a:off x="4419600" y="518081"/>
            <a:ext cx="4648200" cy="6315789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0705"/>
            <a:ext cx="4038600" cy="1981200"/>
          </a:xfrm>
        </p:spPr>
        <p:txBody>
          <a:bodyPr/>
          <a:lstStyle/>
          <a:p>
            <a:pPr algn="l">
              <a:spcBef>
                <a:spcPts val="1200"/>
              </a:spcBef>
            </a:pPr>
            <a:r>
              <a:rPr lang="en-US" sz="3200" dirty="0" smtClean="0">
                <a:solidFill>
                  <a:srgbClr val="800000"/>
                </a:solidFill>
                <a:latin typeface="Arial"/>
                <a:cs typeface="Arial"/>
              </a:rPr>
              <a:t>Quantum Photonics: How Far Can We Go</a:t>
            </a:r>
            <a:endParaRPr lang="en-US" sz="320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96400" y="1905000"/>
            <a:ext cx="26670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41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ontent Placeholder 2">
            <a:extLst>
              <a:ext uri="{FF2B5EF4-FFF2-40B4-BE49-F238E27FC236}">
                <a16:creationId xmlns:a16="http://schemas.microsoft.com/office/drawing/2014/main" xmlns="" id="{09A94A6E-32B4-461C-AA8B-F4DE2B290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458" y="1584461"/>
            <a:ext cx="7886700" cy="434444"/>
          </a:xfrm>
        </p:spPr>
        <p:txBody>
          <a:bodyPr>
            <a:normAutofit/>
          </a:bodyPr>
          <a:lstStyle/>
          <a:p>
            <a:r>
              <a:rPr lang="en-US" sz="2400" dirty="0"/>
              <a:t>Implement 1 </a:t>
            </a:r>
            <a:r>
              <a:rPr lang="en-US" sz="2400" dirty="0">
                <a:sym typeface="Wingdings" panose="05000000000000000000" pitchFamily="2" charset="2"/>
              </a:rPr>
              <a:t> 32 switch (via integrated optic switchyard?)</a:t>
            </a:r>
            <a:endParaRPr lang="en-US" sz="2400" dirty="0"/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xmlns="" id="{7DECDD23-7ACF-443B-943D-958297C93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25563"/>
          </a:xfrm>
          <a:solidFill>
            <a:schemeClr val="accent1">
              <a:lumMod val="75000"/>
            </a:schemeClr>
          </a:solidFill>
          <a:ln w="38100">
            <a:noFill/>
          </a:ln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Another Possible </a:t>
            </a:r>
            <a:r>
              <a:rPr lang="en-US" b="1" dirty="0" err="1" smtClean="0">
                <a:solidFill>
                  <a:schemeClr val="bg1"/>
                </a:solidFill>
              </a:rPr>
              <a:t>Solu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tion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6A08E192-E2A7-4BB1-85B1-E504DE1CFB4E}"/>
              </a:ext>
            </a:extLst>
          </p:cNvPr>
          <p:cNvCxnSpPr>
            <a:cxnSpLocks/>
          </p:cNvCxnSpPr>
          <p:nvPr/>
        </p:nvCxnSpPr>
        <p:spPr>
          <a:xfrm>
            <a:off x="-172303" y="1325563"/>
            <a:ext cx="9488606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xmlns="" id="{F1C5A1F1-3D6A-45A3-ABFE-7818822FADF1}"/>
              </a:ext>
            </a:extLst>
          </p:cNvPr>
          <p:cNvCxnSpPr>
            <a:cxnSpLocks/>
          </p:cNvCxnSpPr>
          <p:nvPr/>
        </p:nvCxnSpPr>
        <p:spPr>
          <a:xfrm>
            <a:off x="4809324" y="4945623"/>
            <a:ext cx="254317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7BD4ADBA-583F-469C-A45E-0946E956D8A4}"/>
              </a:ext>
            </a:extLst>
          </p:cNvPr>
          <p:cNvCxnSpPr>
            <a:cxnSpLocks/>
          </p:cNvCxnSpPr>
          <p:nvPr/>
        </p:nvCxnSpPr>
        <p:spPr>
          <a:xfrm rot="18900000">
            <a:off x="1884765" y="3753255"/>
            <a:ext cx="641891" cy="7641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823AEB21-8C15-4300-BD2B-6262FED5BA24}"/>
              </a:ext>
            </a:extLst>
          </p:cNvPr>
          <p:cNvCxnSpPr>
            <a:cxnSpLocks/>
          </p:cNvCxnSpPr>
          <p:nvPr/>
        </p:nvCxnSpPr>
        <p:spPr>
          <a:xfrm>
            <a:off x="746338" y="3918934"/>
            <a:ext cx="678822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0D574DE8-F648-469E-B565-5975D99B89AE}"/>
              </a:ext>
            </a:extLst>
          </p:cNvPr>
          <p:cNvCxnSpPr>
            <a:cxnSpLocks/>
          </p:cNvCxnSpPr>
          <p:nvPr/>
        </p:nvCxnSpPr>
        <p:spPr>
          <a:xfrm>
            <a:off x="2043304" y="3865840"/>
            <a:ext cx="733103" cy="11210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CEC3E12-D6F5-4C27-978B-7AF055734FE7}"/>
              </a:ext>
            </a:extLst>
          </p:cNvPr>
          <p:cNvSpPr/>
          <p:nvPr/>
        </p:nvSpPr>
        <p:spPr>
          <a:xfrm>
            <a:off x="1425161" y="3722500"/>
            <a:ext cx="661430" cy="3987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5D87C04-9454-4854-BCD0-DC0C865797D5}"/>
              </a:ext>
            </a:extLst>
          </p:cNvPr>
          <p:cNvSpPr txBox="1"/>
          <p:nvPr/>
        </p:nvSpPr>
        <p:spPr>
          <a:xfrm>
            <a:off x="1486479" y="3737198"/>
            <a:ext cx="53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SPDC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9D3692E6-011D-4BAD-B3C6-97CCE1F1D56E}"/>
              </a:ext>
            </a:extLst>
          </p:cNvPr>
          <p:cNvSpPr/>
          <p:nvPr/>
        </p:nvSpPr>
        <p:spPr>
          <a:xfrm>
            <a:off x="4503305" y="3706842"/>
            <a:ext cx="1364456" cy="117830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A0CA347-E3D3-46FE-8E41-E2E7AF20C7E6}"/>
              </a:ext>
            </a:extLst>
          </p:cNvPr>
          <p:cNvSpPr txBox="1"/>
          <p:nvPr/>
        </p:nvSpPr>
        <p:spPr>
          <a:xfrm>
            <a:off x="746338" y="3546340"/>
            <a:ext cx="661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Pump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FE899B6-C4EE-4A26-BB96-27A7A18F5B59}"/>
              </a:ext>
            </a:extLst>
          </p:cNvPr>
          <p:cNvSpPr txBox="1"/>
          <p:nvPr/>
        </p:nvSpPr>
        <p:spPr>
          <a:xfrm>
            <a:off x="1823868" y="2687913"/>
            <a:ext cx="1458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Heralding Signal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1756B327-098A-4181-BE54-D3A10BD3F15A}"/>
              </a:ext>
            </a:extLst>
          </p:cNvPr>
          <p:cNvCxnSpPr>
            <a:cxnSpLocks/>
          </p:cNvCxnSpPr>
          <p:nvPr/>
        </p:nvCxnSpPr>
        <p:spPr>
          <a:xfrm>
            <a:off x="2568685" y="4892508"/>
            <a:ext cx="399416" cy="2104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lowchart: Delay 11">
            <a:extLst>
              <a:ext uri="{FF2B5EF4-FFF2-40B4-BE49-F238E27FC236}">
                <a16:creationId xmlns:a16="http://schemas.microsoft.com/office/drawing/2014/main" xmlns="" id="{43A1CF08-F363-41FA-B56E-018C0C674147}"/>
              </a:ext>
            </a:extLst>
          </p:cNvPr>
          <p:cNvSpPr/>
          <p:nvPr/>
        </p:nvSpPr>
        <p:spPr>
          <a:xfrm rot="18900000">
            <a:off x="2402585" y="3096960"/>
            <a:ext cx="290406" cy="474964"/>
          </a:xfrm>
          <a:prstGeom prst="flowChartDelay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6F0BCFB6-7864-40A6-B67E-52837442D145}"/>
              </a:ext>
            </a:extLst>
          </p:cNvPr>
          <p:cNvSpPr txBox="1"/>
          <p:nvPr/>
        </p:nvSpPr>
        <p:spPr>
          <a:xfrm>
            <a:off x="4882610" y="3721042"/>
            <a:ext cx="606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1-Bin Delay</a:t>
            </a:r>
          </a:p>
        </p:txBody>
      </p:sp>
      <p:sp>
        <p:nvSpPr>
          <p:cNvPr id="91" name="Content Placeholder 2">
            <a:extLst>
              <a:ext uri="{FF2B5EF4-FFF2-40B4-BE49-F238E27FC236}">
                <a16:creationId xmlns:a16="http://schemas.microsoft.com/office/drawing/2014/main" xmlns="" id="{21744C34-5493-4D1B-9725-7BD369B97FAE}"/>
              </a:ext>
            </a:extLst>
          </p:cNvPr>
          <p:cNvSpPr txBox="1">
            <a:spLocks/>
          </p:cNvSpPr>
          <p:nvPr/>
        </p:nvSpPr>
        <p:spPr>
          <a:xfrm>
            <a:off x="447458" y="5809668"/>
            <a:ext cx="7886700" cy="777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Total buffer transmission is fixed at </a:t>
            </a:r>
            <a:r>
              <a:rPr lang="en-US" sz="2400" i="1" dirty="0"/>
              <a:t>t</a:t>
            </a:r>
            <a:r>
              <a:rPr lang="en-US" sz="2400" dirty="0"/>
              <a:t>*</a:t>
            </a:r>
            <a:r>
              <a:rPr lang="en-US" sz="2400" i="1" dirty="0"/>
              <a:t>T </a:t>
            </a:r>
            <a:endParaRPr lang="en-US" sz="2400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A91D0FAD-30DB-4C61-B291-CAC795B79A62}"/>
              </a:ext>
            </a:extLst>
          </p:cNvPr>
          <p:cNvSpPr/>
          <p:nvPr/>
        </p:nvSpPr>
        <p:spPr>
          <a:xfrm>
            <a:off x="4309419" y="3180744"/>
            <a:ext cx="1723768" cy="16538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668A0F7-C607-4AC1-996D-B515A642E1EA}"/>
              </a:ext>
            </a:extLst>
          </p:cNvPr>
          <p:cNvSpPr txBox="1"/>
          <p:nvPr/>
        </p:nvSpPr>
        <p:spPr>
          <a:xfrm>
            <a:off x="4571999" y="3277108"/>
            <a:ext cx="123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2-Bin Delay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B91ADD19-EA09-41BB-80BC-5B4A6A4EFD5B}"/>
              </a:ext>
            </a:extLst>
          </p:cNvPr>
          <p:cNvSpPr/>
          <p:nvPr/>
        </p:nvSpPr>
        <p:spPr>
          <a:xfrm>
            <a:off x="4161137" y="2916202"/>
            <a:ext cx="2011932" cy="192494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EC84F5E4-78E9-41BD-8CA2-62AC20FE4D5B}"/>
              </a:ext>
            </a:extLst>
          </p:cNvPr>
          <p:cNvSpPr/>
          <p:nvPr/>
        </p:nvSpPr>
        <p:spPr>
          <a:xfrm>
            <a:off x="3978675" y="2738341"/>
            <a:ext cx="2392745" cy="21430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0A799C53-F527-4172-A1BB-4E8E89BC4D98}"/>
              </a:ext>
            </a:extLst>
          </p:cNvPr>
          <p:cNvSpPr/>
          <p:nvPr/>
        </p:nvSpPr>
        <p:spPr>
          <a:xfrm>
            <a:off x="3469161" y="2226417"/>
            <a:ext cx="3471124" cy="26198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7E0320ED-839B-4FDC-9431-3CF47A9F5332}"/>
              </a:ext>
            </a:extLst>
          </p:cNvPr>
          <p:cNvSpPr txBox="1"/>
          <p:nvPr/>
        </p:nvSpPr>
        <p:spPr>
          <a:xfrm>
            <a:off x="4547614" y="2305554"/>
            <a:ext cx="1238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32-Bin Delay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55C748F-F7CB-4E27-959C-61138655DB28}"/>
              </a:ext>
            </a:extLst>
          </p:cNvPr>
          <p:cNvSpPr txBox="1"/>
          <p:nvPr/>
        </p:nvSpPr>
        <p:spPr>
          <a:xfrm>
            <a:off x="6519701" y="3249005"/>
            <a:ext cx="220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…</a:t>
            </a:r>
            <a:endParaRPr lang="en-US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8F2A421D-FE16-4608-AE6C-9A70F14A048F}"/>
              </a:ext>
            </a:extLst>
          </p:cNvPr>
          <p:cNvSpPr txBox="1"/>
          <p:nvPr/>
        </p:nvSpPr>
        <p:spPr>
          <a:xfrm>
            <a:off x="3651440" y="3250872"/>
            <a:ext cx="220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…</a:t>
            </a:r>
            <a:endParaRPr lang="en-US" b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7D0FC27-BB8F-4C72-B5A1-B2A72F0C5F5E}"/>
              </a:ext>
            </a:extLst>
          </p:cNvPr>
          <p:cNvGrpSpPr/>
          <p:nvPr/>
        </p:nvGrpSpPr>
        <p:grpSpPr>
          <a:xfrm>
            <a:off x="4656834" y="4438414"/>
            <a:ext cx="1057397" cy="991258"/>
            <a:chOff x="5862818" y="4759986"/>
            <a:chExt cx="1409863" cy="99125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25FC0215-107E-4B77-8BCF-BE82E3812284}"/>
                </a:ext>
              </a:extLst>
            </p:cNvPr>
            <p:cNvSpPr/>
            <p:nvPr/>
          </p:nvSpPr>
          <p:spPr>
            <a:xfrm>
              <a:off x="5862818" y="4759986"/>
              <a:ext cx="1409863" cy="991258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BD3A760F-ADDC-46FE-B9A1-5CF5C836FB09}"/>
                </a:ext>
              </a:extLst>
            </p:cNvPr>
            <p:cNvSpPr txBox="1"/>
            <p:nvPr/>
          </p:nvSpPr>
          <p:spPr>
            <a:xfrm>
              <a:off x="5920385" y="4915765"/>
              <a:ext cx="12947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</a:t>
              </a:r>
              <a:r>
                <a:rPr lang="en-US" dirty="0">
                  <a:sym typeface="Wingdings" panose="05000000000000000000" pitchFamily="2" charset="2"/>
                </a:rPr>
                <a:t> 32</a:t>
              </a:r>
            </a:p>
            <a:p>
              <a:pPr algn="ctr"/>
              <a:r>
                <a:rPr lang="en-US" dirty="0">
                  <a:sym typeface="Wingdings" panose="05000000000000000000" pitchFamily="2" charset="2"/>
                </a:rPr>
                <a:t>Switch</a:t>
              </a:r>
              <a:endParaRPr lang="en-US" dirty="0"/>
            </a:p>
          </p:txBody>
        </p:sp>
      </p:grp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xmlns="" id="{5FACCD00-E96E-449C-A56F-584145C1941D}"/>
              </a:ext>
            </a:extLst>
          </p:cNvPr>
          <p:cNvCxnSpPr>
            <a:cxnSpLocks/>
          </p:cNvCxnSpPr>
          <p:nvPr/>
        </p:nvCxnSpPr>
        <p:spPr>
          <a:xfrm>
            <a:off x="2758868" y="4946743"/>
            <a:ext cx="189796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4925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1">
            <a:extLst>
              <a:ext uri="{FF2B5EF4-FFF2-40B4-BE49-F238E27FC236}">
                <a16:creationId xmlns:a16="http://schemas.microsoft.com/office/drawing/2014/main" xmlns="" id="{7DECDD23-7ACF-443B-943D-958297C93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25563"/>
          </a:xfrm>
          <a:solidFill>
            <a:schemeClr val="accent1">
              <a:lumMod val="75000"/>
            </a:schemeClr>
          </a:solidFill>
          <a:ln w="38100">
            <a:noFill/>
          </a:ln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Will Integrated Optics Save the Day?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6A08E192-E2A7-4BB1-85B1-E504DE1CFB4E}"/>
              </a:ext>
            </a:extLst>
          </p:cNvPr>
          <p:cNvCxnSpPr>
            <a:cxnSpLocks/>
          </p:cNvCxnSpPr>
          <p:nvPr/>
        </p:nvCxnSpPr>
        <p:spPr>
          <a:xfrm>
            <a:off x="-172303" y="1325563"/>
            <a:ext cx="9488606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xmlns="" id="{2186F4A5-B742-4B49-9906-61395208EAE4}"/>
              </a:ext>
            </a:extLst>
          </p:cNvPr>
          <p:cNvSpPr txBox="1">
            <a:spLocks/>
          </p:cNvSpPr>
          <p:nvPr/>
        </p:nvSpPr>
        <p:spPr>
          <a:xfrm>
            <a:off x="826054" y="1555290"/>
            <a:ext cx="3045446" cy="856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u="sng" dirty="0"/>
              <a:t>1 </a:t>
            </a:r>
            <a:r>
              <a:rPr lang="en-US" sz="2000" u="sng" dirty="0">
                <a:sym typeface="Wingdings" panose="05000000000000000000" pitchFamily="2" charset="2"/>
              </a:rPr>
              <a:t> 32 Switch: </a:t>
            </a:r>
            <a:r>
              <a:rPr lang="en-US" sz="2000" u="sng" dirty="0"/>
              <a:t>SNSPDs with PNR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xmlns="" id="{637DB8C4-313B-400F-9EED-6D153E4BFCA1}"/>
              </a:ext>
            </a:extLst>
          </p:cNvPr>
          <p:cNvSpPr txBox="1">
            <a:spLocks/>
          </p:cNvSpPr>
          <p:nvPr/>
        </p:nvSpPr>
        <p:spPr>
          <a:xfrm>
            <a:off x="4746226" y="1555290"/>
            <a:ext cx="3280580" cy="856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u="sng" dirty="0"/>
              <a:t>1 </a:t>
            </a:r>
            <a:r>
              <a:rPr lang="en-US" sz="2000" u="sng" dirty="0">
                <a:sym typeface="Wingdings" panose="05000000000000000000" pitchFamily="2" charset="2"/>
              </a:rPr>
              <a:t> 32 Switch: </a:t>
            </a:r>
            <a:r>
              <a:rPr lang="en-US" sz="2000" u="sng" dirty="0"/>
              <a:t>Conservative Optimism</a:t>
            </a:r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xmlns="" id="{31DA218A-08DB-43BB-885A-137384F7C0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650177"/>
              </p:ext>
            </p:extLst>
          </p:nvPr>
        </p:nvGraphicFramePr>
        <p:xfrm>
          <a:off x="521236" y="5693407"/>
          <a:ext cx="3629035" cy="1269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807">
                  <a:extLst>
                    <a:ext uri="{9D8B030D-6E8A-4147-A177-3AD203B41FA5}">
                      <a16:colId xmlns:a16="http://schemas.microsoft.com/office/drawing/2014/main" xmlns="" val="1101771616"/>
                    </a:ext>
                  </a:extLst>
                </a:gridCol>
                <a:gridCol w="725807">
                  <a:extLst>
                    <a:ext uri="{9D8B030D-6E8A-4147-A177-3AD203B41FA5}">
                      <a16:colId xmlns:a16="http://schemas.microsoft.com/office/drawing/2014/main" xmlns="" val="4203387562"/>
                    </a:ext>
                  </a:extLst>
                </a:gridCol>
                <a:gridCol w="725807">
                  <a:extLst>
                    <a:ext uri="{9D8B030D-6E8A-4147-A177-3AD203B41FA5}">
                      <a16:colId xmlns:a16="http://schemas.microsoft.com/office/drawing/2014/main" xmlns="" val="3607814678"/>
                    </a:ext>
                  </a:extLst>
                </a:gridCol>
                <a:gridCol w="725807">
                  <a:extLst>
                    <a:ext uri="{9D8B030D-6E8A-4147-A177-3AD203B41FA5}">
                      <a16:colId xmlns:a16="http://schemas.microsoft.com/office/drawing/2014/main" xmlns="" val="1400008588"/>
                    </a:ext>
                  </a:extLst>
                </a:gridCol>
                <a:gridCol w="725807">
                  <a:extLst>
                    <a:ext uri="{9D8B030D-6E8A-4147-A177-3AD203B41FA5}">
                      <a16:colId xmlns:a16="http://schemas.microsoft.com/office/drawing/2014/main" xmlns="" val="3516760936"/>
                    </a:ext>
                  </a:extLst>
                </a:gridCol>
              </a:tblGrid>
              <a:tr h="270226">
                <a:tc>
                  <a:txBody>
                    <a:bodyPr/>
                    <a:lstStyle/>
                    <a:p>
                      <a:pPr algn="ctr"/>
                      <a:r>
                        <a:rPr lang="el-GR" sz="14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0.1, N = 64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565064875"/>
                  </a:ext>
                </a:extLst>
              </a:tr>
              <a:tr h="27022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P(m=1)</a:t>
                      </a:r>
                      <a:r>
                        <a:rPr lang="en-US" sz="1400" baseline="-25000" dirty="0"/>
                        <a:t>N=32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0.97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0.94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0.98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4004131648"/>
                  </a:ext>
                </a:extLst>
              </a:tr>
              <a:tr h="270226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g</a:t>
                      </a:r>
                      <a:r>
                        <a:rPr lang="en-US" sz="1400" i="1" baseline="30000" dirty="0"/>
                        <a:t>(2)</a:t>
                      </a:r>
                      <a:r>
                        <a:rPr lang="en-US" sz="1400" dirty="0"/>
                        <a:t>(</a:t>
                      </a:r>
                      <a:r>
                        <a:rPr lang="en-US" sz="1400" i="1" dirty="0"/>
                        <a:t>t</a:t>
                      </a:r>
                      <a:r>
                        <a:rPr lang="en-US" sz="1400" dirty="0"/>
                        <a:t>=</a:t>
                      </a:r>
                      <a:r>
                        <a:rPr lang="en-US" sz="1400" i="1" dirty="0"/>
                        <a:t>0</a:t>
                      </a:r>
                      <a:r>
                        <a:rPr lang="en-US" sz="1400" dirty="0"/>
                        <a:t>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0.04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0.09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0.02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800951713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xmlns="" id="{63B4C7C2-6073-49A1-BD09-6F31A38CEE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951123"/>
              </p:ext>
            </p:extLst>
          </p:nvPr>
        </p:nvGraphicFramePr>
        <p:xfrm>
          <a:off x="4571999" y="5693407"/>
          <a:ext cx="3629035" cy="1269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807">
                  <a:extLst>
                    <a:ext uri="{9D8B030D-6E8A-4147-A177-3AD203B41FA5}">
                      <a16:colId xmlns:a16="http://schemas.microsoft.com/office/drawing/2014/main" xmlns="" val="1101771616"/>
                    </a:ext>
                  </a:extLst>
                </a:gridCol>
                <a:gridCol w="725807">
                  <a:extLst>
                    <a:ext uri="{9D8B030D-6E8A-4147-A177-3AD203B41FA5}">
                      <a16:colId xmlns:a16="http://schemas.microsoft.com/office/drawing/2014/main" xmlns="" val="4203387562"/>
                    </a:ext>
                  </a:extLst>
                </a:gridCol>
                <a:gridCol w="725807">
                  <a:extLst>
                    <a:ext uri="{9D8B030D-6E8A-4147-A177-3AD203B41FA5}">
                      <a16:colId xmlns:a16="http://schemas.microsoft.com/office/drawing/2014/main" xmlns="" val="3607814678"/>
                    </a:ext>
                  </a:extLst>
                </a:gridCol>
                <a:gridCol w="725807">
                  <a:extLst>
                    <a:ext uri="{9D8B030D-6E8A-4147-A177-3AD203B41FA5}">
                      <a16:colId xmlns:a16="http://schemas.microsoft.com/office/drawing/2014/main" xmlns="" val="1400008588"/>
                    </a:ext>
                  </a:extLst>
                </a:gridCol>
                <a:gridCol w="725807">
                  <a:extLst>
                    <a:ext uri="{9D8B030D-6E8A-4147-A177-3AD203B41FA5}">
                      <a16:colId xmlns:a16="http://schemas.microsoft.com/office/drawing/2014/main" xmlns="" val="3516760936"/>
                    </a:ext>
                  </a:extLst>
                </a:gridCol>
              </a:tblGrid>
              <a:tr h="270226">
                <a:tc>
                  <a:txBody>
                    <a:bodyPr/>
                    <a:lstStyle/>
                    <a:p>
                      <a:pPr algn="ctr"/>
                      <a:r>
                        <a:rPr lang="el-GR" sz="14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0.1, N = 64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565064875"/>
                  </a:ext>
                </a:extLst>
              </a:tr>
              <a:tr h="27022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P(m=1)</a:t>
                      </a:r>
                      <a:r>
                        <a:rPr lang="en-US" sz="1400" baseline="-25000" dirty="0"/>
                        <a:t>N=32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0.98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0.98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0.98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4004131648"/>
                  </a:ext>
                </a:extLst>
              </a:tr>
              <a:tr h="270226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g</a:t>
                      </a:r>
                      <a:r>
                        <a:rPr lang="en-US" sz="1400" i="1" baseline="30000" dirty="0"/>
                        <a:t>(2)</a:t>
                      </a:r>
                      <a:r>
                        <a:rPr lang="en-US" sz="1400" dirty="0"/>
                        <a:t>(</a:t>
                      </a:r>
                      <a:r>
                        <a:rPr lang="en-US" sz="1400" i="1" dirty="0"/>
                        <a:t>t</a:t>
                      </a:r>
                      <a:r>
                        <a:rPr lang="en-US" sz="1400" dirty="0"/>
                        <a:t>=</a:t>
                      </a:r>
                      <a:r>
                        <a:rPr lang="en-US" sz="1400" i="1" dirty="0"/>
                        <a:t>0</a:t>
                      </a:r>
                      <a:r>
                        <a:rPr lang="en-US" sz="1400" dirty="0"/>
                        <a:t>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0.004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0.004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80095171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72E53AA-FE55-425D-A069-5DED767C8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16" y="1983426"/>
            <a:ext cx="3704153" cy="35490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08CD373-11E6-4C94-BA4F-01FD68FFA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459" y="2013511"/>
            <a:ext cx="4480124" cy="348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99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1">
            <a:extLst>
              <a:ext uri="{FF2B5EF4-FFF2-40B4-BE49-F238E27FC236}">
                <a16:creationId xmlns:a16="http://schemas.microsoft.com/office/drawing/2014/main" xmlns="" id="{7DECDD23-7ACF-443B-943D-958297C93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25563"/>
          </a:xfrm>
          <a:solidFill>
            <a:schemeClr val="accent1">
              <a:lumMod val="75000"/>
            </a:schemeClr>
          </a:solidFill>
          <a:ln w="38100">
            <a:noFill/>
          </a:ln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Integrated Optics Problems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6A08E192-E2A7-4BB1-85B1-E504DE1CFB4E}"/>
              </a:ext>
            </a:extLst>
          </p:cNvPr>
          <p:cNvCxnSpPr>
            <a:cxnSpLocks/>
          </p:cNvCxnSpPr>
          <p:nvPr/>
        </p:nvCxnSpPr>
        <p:spPr>
          <a:xfrm>
            <a:off x="-172303" y="1325563"/>
            <a:ext cx="9488606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xmlns="" id="{2186F4A5-B742-4B49-9906-61395208EAE4}"/>
              </a:ext>
            </a:extLst>
          </p:cNvPr>
          <p:cNvSpPr txBox="1">
            <a:spLocks/>
          </p:cNvSpPr>
          <p:nvPr/>
        </p:nvSpPr>
        <p:spPr>
          <a:xfrm>
            <a:off x="1184497" y="1531588"/>
            <a:ext cx="3045446" cy="6569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u="sng" dirty="0"/>
              <a:t>Ordinary Multiplexing: (1-Loop)</a:t>
            </a:r>
            <a:r>
              <a:rPr lang="en-US" sz="2000" u="sng" baseline="30000" dirty="0"/>
              <a:t>N</a:t>
            </a:r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xmlns="" id="{31DA218A-08DB-43BB-885A-137384F7C0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729804"/>
              </p:ext>
            </p:extLst>
          </p:nvPr>
        </p:nvGraphicFramePr>
        <p:xfrm>
          <a:off x="1099547" y="5693406"/>
          <a:ext cx="2903228" cy="1056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807">
                  <a:extLst>
                    <a:ext uri="{9D8B030D-6E8A-4147-A177-3AD203B41FA5}">
                      <a16:colId xmlns:a16="http://schemas.microsoft.com/office/drawing/2014/main" xmlns="" val="1101771616"/>
                    </a:ext>
                  </a:extLst>
                </a:gridCol>
                <a:gridCol w="725807">
                  <a:extLst>
                    <a:ext uri="{9D8B030D-6E8A-4147-A177-3AD203B41FA5}">
                      <a16:colId xmlns:a16="http://schemas.microsoft.com/office/drawing/2014/main" xmlns="" val="4203387562"/>
                    </a:ext>
                  </a:extLst>
                </a:gridCol>
                <a:gridCol w="725807">
                  <a:extLst>
                    <a:ext uri="{9D8B030D-6E8A-4147-A177-3AD203B41FA5}">
                      <a16:colId xmlns:a16="http://schemas.microsoft.com/office/drawing/2014/main" xmlns="" val="3607814678"/>
                    </a:ext>
                  </a:extLst>
                </a:gridCol>
                <a:gridCol w="725807">
                  <a:extLst>
                    <a:ext uri="{9D8B030D-6E8A-4147-A177-3AD203B41FA5}">
                      <a16:colId xmlns:a16="http://schemas.microsoft.com/office/drawing/2014/main" xmlns="" val="1400008588"/>
                    </a:ext>
                  </a:extLst>
                </a:gridCol>
              </a:tblGrid>
              <a:tr h="270226">
                <a:tc>
                  <a:txBody>
                    <a:bodyPr/>
                    <a:lstStyle/>
                    <a:p>
                      <a:pPr algn="ctr"/>
                      <a:r>
                        <a:rPr lang="el-GR" sz="14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565064875"/>
                  </a:ext>
                </a:extLst>
              </a:tr>
              <a:tr h="27022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P(m=1)</a:t>
                      </a:r>
                      <a:r>
                        <a:rPr lang="en-US" sz="1400" baseline="-25000" dirty="0"/>
                        <a:t>N=32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0.38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0.62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4004131648"/>
                  </a:ext>
                </a:extLst>
              </a:tr>
              <a:tr h="270226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g</a:t>
                      </a:r>
                      <a:r>
                        <a:rPr lang="en-US" sz="1400" i="1" baseline="30000" dirty="0"/>
                        <a:t>(2)</a:t>
                      </a:r>
                      <a:r>
                        <a:rPr lang="en-US" sz="1400" dirty="0"/>
                        <a:t>(</a:t>
                      </a:r>
                      <a:r>
                        <a:rPr lang="en-US" sz="1400" i="1" dirty="0"/>
                        <a:t>t</a:t>
                      </a:r>
                      <a:r>
                        <a:rPr lang="en-US" sz="1400" dirty="0"/>
                        <a:t>=</a:t>
                      </a:r>
                      <a:r>
                        <a:rPr lang="en-US" sz="1400" i="1" dirty="0"/>
                        <a:t>0</a:t>
                      </a:r>
                      <a:r>
                        <a:rPr lang="en-US" sz="1400" dirty="0"/>
                        <a:t>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0.005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0.02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800951713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4B6C9C-6482-4F98-8EAC-B0002094B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50" y="2188491"/>
            <a:ext cx="4570553" cy="35049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1E1E4C-F6EC-4607-9078-50E314322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794" y="2130790"/>
            <a:ext cx="4377716" cy="365217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5DB88ED4-9682-49F7-8D82-C11E32652601}"/>
              </a:ext>
            </a:extLst>
          </p:cNvPr>
          <p:cNvSpPr txBox="1">
            <a:spLocks/>
          </p:cNvSpPr>
          <p:nvPr/>
        </p:nvSpPr>
        <p:spPr>
          <a:xfrm>
            <a:off x="4752505" y="1531588"/>
            <a:ext cx="3045446" cy="6569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u="sng" dirty="0"/>
              <a:t>1</a:t>
            </a:r>
            <a:r>
              <a:rPr lang="en-US" sz="2000" u="sng" dirty="0">
                <a:sym typeface="Wingdings" panose="05000000000000000000" pitchFamily="2" charset="2"/>
              </a:rPr>
              <a:t>32 Switch With Imperfect Coupling &amp; Transmission</a:t>
            </a:r>
            <a:endParaRPr lang="en-US" sz="2000" u="sng" baseline="30000" dirty="0"/>
          </a:p>
        </p:txBody>
      </p:sp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xmlns="" id="{63B4C7C2-6073-49A1-BD09-6F31A38CEE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421981"/>
              </p:ext>
            </p:extLst>
          </p:nvPr>
        </p:nvGraphicFramePr>
        <p:xfrm>
          <a:off x="4460711" y="5693406"/>
          <a:ext cx="3629035" cy="1269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807">
                  <a:extLst>
                    <a:ext uri="{9D8B030D-6E8A-4147-A177-3AD203B41FA5}">
                      <a16:colId xmlns:a16="http://schemas.microsoft.com/office/drawing/2014/main" xmlns="" val="1101771616"/>
                    </a:ext>
                  </a:extLst>
                </a:gridCol>
                <a:gridCol w="725807">
                  <a:extLst>
                    <a:ext uri="{9D8B030D-6E8A-4147-A177-3AD203B41FA5}">
                      <a16:colId xmlns:a16="http://schemas.microsoft.com/office/drawing/2014/main" xmlns="" val="4203387562"/>
                    </a:ext>
                  </a:extLst>
                </a:gridCol>
                <a:gridCol w="725807">
                  <a:extLst>
                    <a:ext uri="{9D8B030D-6E8A-4147-A177-3AD203B41FA5}">
                      <a16:colId xmlns:a16="http://schemas.microsoft.com/office/drawing/2014/main" xmlns="" val="3607814678"/>
                    </a:ext>
                  </a:extLst>
                </a:gridCol>
                <a:gridCol w="725807">
                  <a:extLst>
                    <a:ext uri="{9D8B030D-6E8A-4147-A177-3AD203B41FA5}">
                      <a16:colId xmlns:a16="http://schemas.microsoft.com/office/drawing/2014/main" xmlns="" val="1400008588"/>
                    </a:ext>
                  </a:extLst>
                </a:gridCol>
                <a:gridCol w="725807">
                  <a:extLst>
                    <a:ext uri="{9D8B030D-6E8A-4147-A177-3AD203B41FA5}">
                      <a16:colId xmlns:a16="http://schemas.microsoft.com/office/drawing/2014/main" xmlns="" val="3516760936"/>
                    </a:ext>
                  </a:extLst>
                </a:gridCol>
              </a:tblGrid>
              <a:tr h="270226">
                <a:tc>
                  <a:txBody>
                    <a:bodyPr/>
                    <a:lstStyle/>
                    <a:p>
                      <a:pPr algn="ctr"/>
                      <a:r>
                        <a:rPr lang="el-GR" sz="14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0.1, N = 64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565064875"/>
                  </a:ext>
                </a:extLst>
              </a:tr>
              <a:tr h="27022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P(m=1)</a:t>
                      </a:r>
                      <a:r>
                        <a:rPr lang="en-US" sz="1400" baseline="-25000" dirty="0"/>
                        <a:t>N=32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0.76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0.81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0.81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0.81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4004131648"/>
                  </a:ext>
                </a:extLst>
              </a:tr>
              <a:tr h="270226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g</a:t>
                      </a:r>
                      <a:r>
                        <a:rPr lang="en-US" sz="1400" i="1" baseline="30000" dirty="0"/>
                        <a:t>(2)</a:t>
                      </a:r>
                      <a:r>
                        <a:rPr lang="en-US" sz="1400" dirty="0"/>
                        <a:t>(</a:t>
                      </a:r>
                      <a:r>
                        <a:rPr lang="en-US" sz="1400" i="1" dirty="0"/>
                        <a:t>t</a:t>
                      </a:r>
                      <a:r>
                        <a:rPr lang="en-US" sz="1400" dirty="0"/>
                        <a:t>=</a:t>
                      </a:r>
                      <a:r>
                        <a:rPr lang="en-US" sz="1400" i="1" dirty="0"/>
                        <a:t>0</a:t>
                      </a:r>
                      <a:r>
                        <a:rPr lang="en-US" sz="1400" dirty="0"/>
                        <a:t>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0.004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0.004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8009517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0328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ontent Placeholder 2">
            <a:extLst>
              <a:ext uri="{FF2B5EF4-FFF2-40B4-BE49-F238E27FC236}">
                <a16:creationId xmlns:a16="http://schemas.microsoft.com/office/drawing/2014/main" xmlns="" id="{09A94A6E-32B4-461C-AA8B-F4DE2B290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458" y="1584461"/>
            <a:ext cx="7886700" cy="434444"/>
          </a:xfrm>
        </p:spPr>
        <p:txBody>
          <a:bodyPr>
            <a:normAutofit/>
          </a:bodyPr>
          <a:lstStyle/>
          <a:p>
            <a:r>
              <a:rPr lang="en-US" sz="2400" dirty="0"/>
              <a:t>Implement 1 </a:t>
            </a:r>
            <a:r>
              <a:rPr lang="en-US" sz="2400" dirty="0">
                <a:sym typeface="Wingdings" panose="05000000000000000000" pitchFamily="2" charset="2"/>
              </a:rPr>
              <a:t> 32 switch (via integrated optic switchyard?)</a:t>
            </a:r>
            <a:endParaRPr lang="en-US" sz="2400" dirty="0"/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xmlns="" id="{7DECDD23-7ACF-443B-943D-958297C93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25563"/>
          </a:xfrm>
          <a:solidFill>
            <a:schemeClr val="accent1">
              <a:lumMod val="75000"/>
            </a:schemeClr>
          </a:solidFill>
          <a:ln w="38100">
            <a:noFill/>
          </a:ln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Another Possible Solution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6A08E192-E2A7-4BB1-85B1-E504DE1CFB4E}"/>
              </a:ext>
            </a:extLst>
          </p:cNvPr>
          <p:cNvCxnSpPr>
            <a:cxnSpLocks/>
          </p:cNvCxnSpPr>
          <p:nvPr/>
        </p:nvCxnSpPr>
        <p:spPr>
          <a:xfrm>
            <a:off x="-172303" y="1325563"/>
            <a:ext cx="9488606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xmlns="" id="{F1C5A1F1-3D6A-45A3-ABFE-7818822FADF1}"/>
              </a:ext>
            </a:extLst>
          </p:cNvPr>
          <p:cNvCxnSpPr>
            <a:cxnSpLocks/>
          </p:cNvCxnSpPr>
          <p:nvPr/>
        </p:nvCxnSpPr>
        <p:spPr>
          <a:xfrm>
            <a:off x="4809324" y="4945623"/>
            <a:ext cx="254317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7BD4ADBA-583F-469C-A45E-0946E956D8A4}"/>
              </a:ext>
            </a:extLst>
          </p:cNvPr>
          <p:cNvCxnSpPr>
            <a:cxnSpLocks/>
          </p:cNvCxnSpPr>
          <p:nvPr/>
        </p:nvCxnSpPr>
        <p:spPr>
          <a:xfrm rot="18900000">
            <a:off x="1884765" y="3753255"/>
            <a:ext cx="641891" cy="7641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823AEB21-8C15-4300-BD2B-6262FED5BA24}"/>
              </a:ext>
            </a:extLst>
          </p:cNvPr>
          <p:cNvCxnSpPr>
            <a:cxnSpLocks/>
          </p:cNvCxnSpPr>
          <p:nvPr/>
        </p:nvCxnSpPr>
        <p:spPr>
          <a:xfrm>
            <a:off x="746338" y="3918934"/>
            <a:ext cx="678822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0D574DE8-F648-469E-B565-5975D99B89AE}"/>
              </a:ext>
            </a:extLst>
          </p:cNvPr>
          <p:cNvCxnSpPr>
            <a:cxnSpLocks/>
          </p:cNvCxnSpPr>
          <p:nvPr/>
        </p:nvCxnSpPr>
        <p:spPr>
          <a:xfrm>
            <a:off x="2043304" y="3865840"/>
            <a:ext cx="733103" cy="11210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CEC3E12-D6F5-4C27-978B-7AF055734FE7}"/>
              </a:ext>
            </a:extLst>
          </p:cNvPr>
          <p:cNvSpPr/>
          <p:nvPr/>
        </p:nvSpPr>
        <p:spPr>
          <a:xfrm>
            <a:off x="1425161" y="3722500"/>
            <a:ext cx="661430" cy="3987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5D87C04-9454-4854-BCD0-DC0C865797D5}"/>
              </a:ext>
            </a:extLst>
          </p:cNvPr>
          <p:cNvSpPr txBox="1"/>
          <p:nvPr/>
        </p:nvSpPr>
        <p:spPr>
          <a:xfrm>
            <a:off x="1486479" y="3737198"/>
            <a:ext cx="53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SPDC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9D3692E6-011D-4BAD-B3C6-97CCE1F1D56E}"/>
              </a:ext>
            </a:extLst>
          </p:cNvPr>
          <p:cNvSpPr/>
          <p:nvPr/>
        </p:nvSpPr>
        <p:spPr>
          <a:xfrm>
            <a:off x="4503305" y="3706842"/>
            <a:ext cx="1364456" cy="117830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A0CA347-E3D3-46FE-8E41-E2E7AF20C7E6}"/>
              </a:ext>
            </a:extLst>
          </p:cNvPr>
          <p:cNvSpPr txBox="1"/>
          <p:nvPr/>
        </p:nvSpPr>
        <p:spPr>
          <a:xfrm>
            <a:off x="746338" y="3546340"/>
            <a:ext cx="661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Pump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FE899B6-C4EE-4A26-BB96-27A7A18F5B59}"/>
              </a:ext>
            </a:extLst>
          </p:cNvPr>
          <p:cNvSpPr txBox="1"/>
          <p:nvPr/>
        </p:nvSpPr>
        <p:spPr>
          <a:xfrm>
            <a:off x="1823868" y="2687913"/>
            <a:ext cx="1458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Heralding Signal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1756B327-098A-4181-BE54-D3A10BD3F15A}"/>
              </a:ext>
            </a:extLst>
          </p:cNvPr>
          <p:cNvCxnSpPr>
            <a:cxnSpLocks/>
          </p:cNvCxnSpPr>
          <p:nvPr/>
        </p:nvCxnSpPr>
        <p:spPr>
          <a:xfrm>
            <a:off x="2568685" y="4892508"/>
            <a:ext cx="399416" cy="2104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lowchart: Delay 11">
            <a:extLst>
              <a:ext uri="{FF2B5EF4-FFF2-40B4-BE49-F238E27FC236}">
                <a16:creationId xmlns:a16="http://schemas.microsoft.com/office/drawing/2014/main" xmlns="" id="{43A1CF08-F363-41FA-B56E-018C0C674147}"/>
              </a:ext>
            </a:extLst>
          </p:cNvPr>
          <p:cNvSpPr/>
          <p:nvPr/>
        </p:nvSpPr>
        <p:spPr>
          <a:xfrm rot="18900000">
            <a:off x="2402585" y="3096960"/>
            <a:ext cx="290406" cy="474964"/>
          </a:xfrm>
          <a:prstGeom prst="flowChartDelay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6F0BCFB6-7864-40A6-B67E-52837442D145}"/>
              </a:ext>
            </a:extLst>
          </p:cNvPr>
          <p:cNvSpPr txBox="1"/>
          <p:nvPr/>
        </p:nvSpPr>
        <p:spPr>
          <a:xfrm>
            <a:off x="4882610" y="3721042"/>
            <a:ext cx="606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1-Bin Delay</a:t>
            </a:r>
          </a:p>
        </p:txBody>
      </p:sp>
      <p:sp>
        <p:nvSpPr>
          <p:cNvPr id="91" name="Content Placeholder 2">
            <a:extLst>
              <a:ext uri="{FF2B5EF4-FFF2-40B4-BE49-F238E27FC236}">
                <a16:creationId xmlns:a16="http://schemas.microsoft.com/office/drawing/2014/main" xmlns="" id="{21744C34-5493-4D1B-9725-7BD369B97FAE}"/>
              </a:ext>
            </a:extLst>
          </p:cNvPr>
          <p:cNvSpPr txBox="1">
            <a:spLocks/>
          </p:cNvSpPr>
          <p:nvPr/>
        </p:nvSpPr>
        <p:spPr>
          <a:xfrm>
            <a:off x="447458" y="5809668"/>
            <a:ext cx="7886700" cy="777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Total buffer transmission is fixed at </a:t>
            </a:r>
            <a:r>
              <a:rPr lang="en-US" sz="2400" i="1" dirty="0"/>
              <a:t>t</a:t>
            </a:r>
            <a:r>
              <a:rPr lang="en-US" sz="2400" dirty="0"/>
              <a:t>*</a:t>
            </a:r>
            <a:r>
              <a:rPr lang="en-US" sz="2400" i="1" dirty="0"/>
              <a:t>T </a:t>
            </a:r>
            <a:endParaRPr lang="en-US" sz="2400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A91D0FAD-30DB-4C61-B291-CAC795B79A62}"/>
              </a:ext>
            </a:extLst>
          </p:cNvPr>
          <p:cNvSpPr/>
          <p:nvPr/>
        </p:nvSpPr>
        <p:spPr>
          <a:xfrm>
            <a:off x="4309419" y="3180744"/>
            <a:ext cx="1723768" cy="16538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668A0F7-C607-4AC1-996D-B515A642E1EA}"/>
              </a:ext>
            </a:extLst>
          </p:cNvPr>
          <p:cNvSpPr txBox="1"/>
          <p:nvPr/>
        </p:nvSpPr>
        <p:spPr>
          <a:xfrm>
            <a:off x="4571999" y="3277108"/>
            <a:ext cx="123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2-Bin Delay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B91ADD19-EA09-41BB-80BC-5B4A6A4EFD5B}"/>
              </a:ext>
            </a:extLst>
          </p:cNvPr>
          <p:cNvSpPr/>
          <p:nvPr/>
        </p:nvSpPr>
        <p:spPr>
          <a:xfrm>
            <a:off x="4161137" y="2916202"/>
            <a:ext cx="2011932" cy="192494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EC84F5E4-78E9-41BD-8CA2-62AC20FE4D5B}"/>
              </a:ext>
            </a:extLst>
          </p:cNvPr>
          <p:cNvSpPr/>
          <p:nvPr/>
        </p:nvSpPr>
        <p:spPr>
          <a:xfrm>
            <a:off x="3978675" y="2738341"/>
            <a:ext cx="2392745" cy="21430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0A799C53-F527-4172-A1BB-4E8E89BC4D98}"/>
              </a:ext>
            </a:extLst>
          </p:cNvPr>
          <p:cNvSpPr/>
          <p:nvPr/>
        </p:nvSpPr>
        <p:spPr>
          <a:xfrm>
            <a:off x="3469161" y="2226417"/>
            <a:ext cx="3471124" cy="26198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7E0320ED-839B-4FDC-9431-3CF47A9F5332}"/>
              </a:ext>
            </a:extLst>
          </p:cNvPr>
          <p:cNvSpPr txBox="1"/>
          <p:nvPr/>
        </p:nvSpPr>
        <p:spPr>
          <a:xfrm>
            <a:off x="4547614" y="2305554"/>
            <a:ext cx="1238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32-Bin Delay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55C748F-F7CB-4E27-959C-61138655DB28}"/>
              </a:ext>
            </a:extLst>
          </p:cNvPr>
          <p:cNvSpPr txBox="1"/>
          <p:nvPr/>
        </p:nvSpPr>
        <p:spPr>
          <a:xfrm>
            <a:off x="6519701" y="3249005"/>
            <a:ext cx="220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…</a:t>
            </a:r>
            <a:endParaRPr lang="en-US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8F2A421D-FE16-4608-AE6C-9A70F14A048F}"/>
              </a:ext>
            </a:extLst>
          </p:cNvPr>
          <p:cNvSpPr txBox="1"/>
          <p:nvPr/>
        </p:nvSpPr>
        <p:spPr>
          <a:xfrm>
            <a:off x="3651440" y="3250872"/>
            <a:ext cx="220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…</a:t>
            </a:r>
            <a:endParaRPr lang="en-US" b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7D0FC27-BB8F-4C72-B5A1-B2A72F0C5F5E}"/>
              </a:ext>
            </a:extLst>
          </p:cNvPr>
          <p:cNvGrpSpPr/>
          <p:nvPr/>
        </p:nvGrpSpPr>
        <p:grpSpPr>
          <a:xfrm>
            <a:off x="4656834" y="4438414"/>
            <a:ext cx="1057397" cy="991258"/>
            <a:chOff x="5862818" y="4759986"/>
            <a:chExt cx="1409863" cy="99125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25FC0215-107E-4B77-8BCF-BE82E3812284}"/>
                </a:ext>
              </a:extLst>
            </p:cNvPr>
            <p:cNvSpPr/>
            <p:nvPr/>
          </p:nvSpPr>
          <p:spPr>
            <a:xfrm>
              <a:off x="5862818" y="4759986"/>
              <a:ext cx="1409863" cy="991258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BD3A760F-ADDC-46FE-B9A1-5CF5C836FB09}"/>
                </a:ext>
              </a:extLst>
            </p:cNvPr>
            <p:cNvSpPr txBox="1"/>
            <p:nvPr/>
          </p:nvSpPr>
          <p:spPr>
            <a:xfrm>
              <a:off x="5920385" y="4915765"/>
              <a:ext cx="12947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</a:t>
              </a:r>
              <a:r>
                <a:rPr lang="en-US" dirty="0">
                  <a:sym typeface="Wingdings" panose="05000000000000000000" pitchFamily="2" charset="2"/>
                </a:rPr>
                <a:t> 32</a:t>
              </a:r>
            </a:p>
            <a:p>
              <a:pPr algn="ctr"/>
              <a:r>
                <a:rPr lang="en-US" dirty="0">
                  <a:sym typeface="Wingdings" panose="05000000000000000000" pitchFamily="2" charset="2"/>
                </a:rPr>
                <a:t>Switch</a:t>
              </a:r>
              <a:endParaRPr lang="en-US" dirty="0"/>
            </a:p>
          </p:txBody>
        </p:sp>
      </p:grp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xmlns="" id="{5FACCD00-E96E-449C-A56F-584145C1941D}"/>
              </a:ext>
            </a:extLst>
          </p:cNvPr>
          <p:cNvCxnSpPr>
            <a:cxnSpLocks/>
          </p:cNvCxnSpPr>
          <p:nvPr/>
        </p:nvCxnSpPr>
        <p:spPr>
          <a:xfrm>
            <a:off x="2758868" y="4946743"/>
            <a:ext cx="189796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793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1">
            <a:extLst>
              <a:ext uri="{FF2B5EF4-FFF2-40B4-BE49-F238E27FC236}">
                <a16:creationId xmlns:a16="http://schemas.microsoft.com/office/drawing/2014/main" xmlns="" id="{7DECDD23-7ACF-443B-943D-958297C93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25563"/>
          </a:xfrm>
          <a:solidFill>
            <a:schemeClr val="accent1">
              <a:lumMod val="75000"/>
            </a:schemeClr>
          </a:solidFill>
          <a:ln w="38100">
            <a:noFill/>
          </a:ln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Will Integrated Optics Save the Day?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6A08E192-E2A7-4BB1-85B1-E504DE1CFB4E}"/>
              </a:ext>
            </a:extLst>
          </p:cNvPr>
          <p:cNvCxnSpPr>
            <a:cxnSpLocks/>
          </p:cNvCxnSpPr>
          <p:nvPr/>
        </p:nvCxnSpPr>
        <p:spPr>
          <a:xfrm>
            <a:off x="-172303" y="1325563"/>
            <a:ext cx="9488606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xmlns="" id="{2186F4A5-B742-4B49-9906-61395208EAE4}"/>
              </a:ext>
            </a:extLst>
          </p:cNvPr>
          <p:cNvSpPr txBox="1">
            <a:spLocks/>
          </p:cNvSpPr>
          <p:nvPr/>
        </p:nvSpPr>
        <p:spPr>
          <a:xfrm>
            <a:off x="826054" y="1555290"/>
            <a:ext cx="3045446" cy="856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u="sng" dirty="0"/>
              <a:t>1 </a:t>
            </a:r>
            <a:r>
              <a:rPr lang="en-US" sz="2000" u="sng" dirty="0">
                <a:sym typeface="Wingdings" panose="05000000000000000000" pitchFamily="2" charset="2"/>
              </a:rPr>
              <a:t> 32 Switch: </a:t>
            </a:r>
            <a:r>
              <a:rPr lang="en-US" sz="2000" u="sng" dirty="0"/>
              <a:t>SNSPDs with PNR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xmlns="" id="{637DB8C4-313B-400F-9EED-6D153E4BFCA1}"/>
              </a:ext>
            </a:extLst>
          </p:cNvPr>
          <p:cNvSpPr txBox="1">
            <a:spLocks/>
          </p:cNvSpPr>
          <p:nvPr/>
        </p:nvSpPr>
        <p:spPr>
          <a:xfrm>
            <a:off x="4746226" y="1555290"/>
            <a:ext cx="3280580" cy="856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u="sng" dirty="0"/>
              <a:t>1 </a:t>
            </a:r>
            <a:r>
              <a:rPr lang="en-US" sz="2000" u="sng" dirty="0">
                <a:sym typeface="Wingdings" panose="05000000000000000000" pitchFamily="2" charset="2"/>
              </a:rPr>
              <a:t> 32 Switch: </a:t>
            </a:r>
            <a:r>
              <a:rPr lang="en-US" sz="2000" u="sng" dirty="0"/>
              <a:t>Conservative Optimism</a:t>
            </a:r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xmlns="" id="{31DA218A-08DB-43BB-885A-137384F7C0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580512"/>
              </p:ext>
            </p:extLst>
          </p:nvPr>
        </p:nvGraphicFramePr>
        <p:xfrm>
          <a:off x="521236" y="5693407"/>
          <a:ext cx="3629035" cy="1269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807">
                  <a:extLst>
                    <a:ext uri="{9D8B030D-6E8A-4147-A177-3AD203B41FA5}">
                      <a16:colId xmlns:a16="http://schemas.microsoft.com/office/drawing/2014/main" xmlns="" val="1101771616"/>
                    </a:ext>
                  </a:extLst>
                </a:gridCol>
                <a:gridCol w="725807">
                  <a:extLst>
                    <a:ext uri="{9D8B030D-6E8A-4147-A177-3AD203B41FA5}">
                      <a16:colId xmlns:a16="http://schemas.microsoft.com/office/drawing/2014/main" xmlns="" val="4203387562"/>
                    </a:ext>
                  </a:extLst>
                </a:gridCol>
                <a:gridCol w="725807">
                  <a:extLst>
                    <a:ext uri="{9D8B030D-6E8A-4147-A177-3AD203B41FA5}">
                      <a16:colId xmlns:a16="http://schemas.microsoft.com/office/drawing/2014/main" xmlns="" val="3607814678"/>
                    </a:ext>
                  </a:extLst>
                </a:gridCol>
                <a:gridCol w="725807">
                  <a:extLst>
                    <a:ext uri="{9D8B030D-6E8A-4147-A177-3AD203B41FA5}">
                      <a16:colId xmlns:a16="http://schemas.microsoft.com/office/drawing/2014/main" xmlns="" val="1400008588"/>
                    </a:ext>
                  </a:extLst>
                </a:gridCol>
                <a:gridCol w="725807">
                  <a:extLst>
                    <a:ext uri="{9D8B030D-6E8A-4147-A177-3AD203B41FA5}">
                      <a16:colId xmlns:a16="http://schemas.microsoft.com/office/drawing/2014/main" xmlns="" val="3516760936"/>
                    </a:ext>
                  </a:extLst>
                </a:gridCol>
              </a:tblGrid>
              <a:tr h="270226">
                <a:tc>
                  <a:txBody>
                    <a:bodyPr/>
                    <a:lstStyle/>
                    <a:p>
                      <a:pPr algn="ctr"/>
                      <a:r>
                        <a:rPr lang="el-GR" sz="14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0.1, N = 64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565064875"/>
                  </a:ext>
                </a:extLst>
              </a:tr>
              <a:tr h="27022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P(m=1)</a:t>
                      </a:r>
                      <a:r>
                        <a:rPr lang="en-US" sz="1400" baseline="-25000" dirty="0"/>
                        <a:t>N=32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0.97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0.94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0.98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4004131648"/>
                  </a:ext>
                </a:extLst>
              </a:tr>
              <a:tr h="270226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g</a:t>
                      </a:r>
                      <a:r>
                        <a:rPr lang="en-US" sz="1400" i="1" baseline="30000" dirty="0"/>
                        <a:t>(2)</a:t>
                      </a:r>
                      <a:r>
                        <a:rPr lang="en-US" sz="1400" dirty="0"/>
                        <a:t>(</a:t>
                      </a:r>
                      <a:r>
                        <a:rPr lang="en-US" sz="1400" i="1" dirty="0"/>
                        <a:t>t</a:t>
                      </a:r>
                      <a:r>
                        <a:rPr lang="en-US" sz="1400" dirty="0"/>
                        <a:t>=</a:t>
                      </a:r>
                      <a:r>
                        <a:rPr lang="en-US" sz="1400" i="1" dirty="0"/>
                        <a:t>0</a:t>
                      </a:r>
                      <a:r>
                        <a:rPr lang="en-US" sz="1400" dirty="0"/>
                        <a:t>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0.04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0.09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0.02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800951713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xmlns="" id="{63B4C7C2-6073-49A1-BD09-6F31A38CEE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4203831"/>
              </p:ext>
            </p:extLst>
          </p:nvPr>
        </p:nvGraphicFramePr>
        <p:xfrm>
          <a:off x="4571999" y="5693407"/>
          <a:ext cx="3629035" cy="1269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807">
                  <a:extLst>
                    <a:ext uri="{9D8B030D-6E8A-4147-A177-3AD203B41FA5}">
                      <a16:colId xmlns:a16="http://schemas.microsoft.com/office/drawing/2014/main" xmlns="" val="1101771616"/>
                    </a:ext>
                  </a:extLst>
                </a:gridCol>
                <a:gridCol w="725807">
                  <a:extLst>
                    <a:ext uri="{9D8B030D-6E8A-4147-A177-3AD203B41FA5}">
                      <a16:colId xmlns:a16="http://schemas.microsoft.com/office/drawing/2014/main" xmlns="" val="4203387562"/>
                    </a:ext>
                  </a:extLst>
                </a:gridCol>
                <a:gridCol w="725807">
                  <a:extLst>
                    <a:ext uri="{9D8B030D-6E8A-4147-A177-3AD203B41FA5}">
                      <a16:colId xmlns:a16="http://schemas.microsoft.com/office/drawing/2014/main" xmlns="" val="3607814678"/>
                    </a:ext>
                  </a:extLst>
                </a:gridCol>
                <a:gridCol w="725807">
                  <a:extLst>
                    <a:ext uri="{9D8B030D-6E8A-4147-A177-3AD203B41FA5}">
                      <a16:colId xmlns:a16="http://schemas.microsoft.com/office/drawing/2014/main" xmlns="" val="1400008588"/>
                    </a:ext>
                  </a:extLst>
                </a:gridCol>
                <a:gridCol w="725807">
                  <a:extLst>
                    <a:ext uri="{9D8B030D-6E8A-4147-A177-3AD203B41FA5}">
                      <a16:colId xmlns:a16="http://schemas.microsoft.com/office/drawing/2014/main" xmlns="" val="3516760936"/>
                    </a:ext>
                  </a:extLst>
                </a:gridCol>
              </a:tblGrid>
              <a:tr h="270226">
                <a:tc>
                  <a:txBody>
                    <a:bodyPr/>
                    <a:lstStyle/>
                    <a:p>
                      <a:pPr algn="ctr"/>
                      <a:r>
                        <a:rPr lang="el-GR" sz="14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0.1, N = 64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565064875"/>
                  </a:ext>
                </a:extLst>
              </a:tr>
              <a:tr h="27022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P(m=1)</a:t>
                      </a:r>
                      <a:r>
                        <a:rPr lang="en-US" sz="1400" baseline="-25000" dirty="0"/>
                        <a:t>N=32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0.98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0.98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0.98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4004131648"/>
                  </a:ext>
                </a:extLst>
              </a:tr>
              <a:tr h="270226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g</a:t>
                      </a:r>
                      <a:r>
                        <a:rPr lang="en-US" sz="1400" i="1" baseline="30000" dirty="0"/>
                        <a:t>(2)</a:t>
                      </a:r>
                      <a:r>
                        <a:rPr lang="en-US" sz="1400" dirty="0"/>
                        <a:t>(</a:t>
                      </a:r>
                      <a:r>
                        <a:rPr lang="en-US" sz="1400" i="1" dirty="0"/>
                        <a:t>t</a:t>
                      </a:r>
                      <a:r>
                        <a:rPr lang="en-US" sz="1400" dirty="0"/>
                        <a:t>=</a:t>
                      </a:r>
                      <a:r>
                        <a:rPr lang="en-US" sz="1400" i="1" dirty="0"/>
                        <a:t>0</a:t>
                      </a:r>
                      <a:r>
                        <a:rPr lang="en-US" sz="1400" dirty="0"/>
                        <a:t>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0.004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0.004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80095171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72E53AA-FE55-425D-A069-5DED767C8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16" y="1983426"/>
            <a:ext cx="3704153" cy="35490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08CD373-11E6-4C94-BA4F-01FD68FFA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459" y="2013511"/>
            <a:ext cx="4480124" cy="348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66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1">
            <a:extLst>
              <a:ext uri="{FF2B5EF4-FFF2-40B4-BE49-F238E27FC236}">
                <a16:creationId xmlns:a16="http://schemas.microsoft.com/office/drawing/2014/main" xmlns="" id="{7DECDD23-7ACF-443B-943D-958297C93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25563"/>
          </a:xfrm>
          <a:solidFill>
            <a:schemeClr val="accent1">
              <a:lumMod val="75000"/>
            </a:schemeClr>
          </a:solidFill>
          <a:ln w="38100">
            <a:noFill/>
          </a:ln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Integrated Optics Problems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6A08E192-E2A7-4BB1-85B1-E504DE1CFB4E}"/>
              </a:ext>
            </a:extLst>
          </p:cNvPr>
          <p:cNvCxnSpPr>
            <a:cxnSpLocks/>
          </p:cNvCxnSpPr>
          <p:nvPr/>
        </p:nvCxnSpPr>
        <p:spPr>
          <a:xfrm>
            <a:off x="-172303" y="1325563"/>
            <a:ext cx="9488606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xmlns="" id="{2186F4A5-B742-4B49-9906-61395208EAE4}"/>
              </a:ext>
            </a:extLst>
          </p:cNvPr>
          <p:cNvSpPr txBox="1">
            <a:spLocks/>
          </p:cNvSpPr>
          <p:nvPr/>
        </p:nvSpPr>
        <p:spPr>
          <a:xfrm>
            <a:off x="609600" y="1531588"/>
            <a:ext cx="3620343" cy="6569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u="sng" dirty="0"/>
              <a:t>Ordinary Multiplexing: (1-Loop)</a:t>
            </a:r>
            <a:r>
              <a:rPr lang="en-US" sz="2000" u="sng" baseline="30000" dirty="0"/>
              <a:t>N</a:t>
            </a:r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xmlns="" id="{31DA218A-08DB-43BB-885A-137384F7C0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897108"/>
              </p:ext>
            </p:extLst>
          </p:nvPr>
        </p:nvGraphicFramePr>
        <p:xfrm>
          <a:off x="1099547" y="5693406"/>
          <a:ext cx="2903228" cy="1056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807">
                  <a:extLst>
                    <a:ext uri="{9D8B030D-6E8A-4147-A177-3AD203B41FA5}">
                      <a16:colId xmlns:a16="http://schemas.microsoft.com/office/drawing/2014/main" xmlns="" val="1101771616"/>
                    </a:ext>
                  </a:extLst>
                </a:gridCol>
                <a:gridCol w="725807">
                  <a:extLst>
                    <a:ext uri="{9D8B030D-6E8A-4147-A177-3AD203B41FA5}">
                      <a16:colId xmlns:a16="http://schemas.microsoft.com/office/drawing/2014/main" xmlns="" val="4203387562"/>
                    </a:ext>
                  </a:extLst>
                </a:gridCol>
                <a:gridCol w="725807">
                  <a:extLst>
                    <a:ext uri="{9D8B030D-6E8A-4147-A177-3AD203B41FA5}">
                      <a16:colId xmlns:a16="http://schemas.microsoft.com/office/drawing/2014/main" xmlns="" val="3607814678"/>
                    </a:ext>
                  </a:extLst>
                </a:gridCol>
                <a:gridCol w="725807">
                  <a:extLst>
                    <a:ext uri="{9D8B030D-6E8A-4147-A177-3AD203B41FA5}">
                      <a16:colId xmlns:a16="http://schemas.microsoft.com/office/drawing/2014/main" xmlns="" val="1400008588"/>
                    </a:ext>
                  </a:extLst>
                </a:gridCol>
              </a:tblGrid>
              <a:tr h="270226">
                <a:tc>
                  <a:txBody>
                    <a:bodyPr/>
                    <a:lstStyle/>
                    <a:p>
                      <a:pPr algn="ctr"/>
                      <a:r>
                        <a:rPr lang="el-GR" sz="14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565064875"/>
                  </a:ext>
                </a:extLst>
              </a:tr>
              <a:tr h="27022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P(m=1)</a:t>
                      </a:r>
                      <a:r>
                        <a:rPr lang="en-US" sz="1400" baseline="-25000" dirty="0"/>
                        <a:t>N=32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0.38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0.62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4004131648"/>
                  </a:ext>
                </a:extLst>
              </a:tr>
              <a:tr h="270226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g</a:t>
                      </a:r>
                      <a:r>
                        <a:rPr lang="en-US" sz="1400" i="1" baseline="30000" dirty="0"/>
                        <a:t>(2)</a:t>
                      </a:r>
                      <a:r>
                        <a:rPr lang="en-US" sz="1400" dirty="0"/>
                        <a:t>(</a:t>
                      </a:r>
                      <a:r>
                        <a:rPr lang="en-US" sz="1400" i="1" dirty="0"/>
                        <a:t>t</a:t>
                      </a:r>
                      <a:r>
                        <a:rPr lang="en-US" sz="1400" dirty="0"/>
                        <a:t>=</a:t>
                      </a:r>
                      <a:r>
                        <a:rPr lang="en-US" sz="1400" i="1" dirty="0"/>
                        <a:t>0</a:t>
                      </a:r>
                      <a:r>
                        <a:rPr lang="en-US" sz="1400" dirty="0"/>
                        <a:t>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0.005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0.02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800951713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4B6C9C-6482-4F98-8EAC-B0002094B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50" y="2188491"/>
            <a:ext cx="4570553" cy="35049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1E1E4C-F6EC-4607-9078-50E314322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794" y="2130790"/>
            <a:ext cx="4377716" cy="365217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5DB88ED4-9682-49F7-8D82-C11E32652601}"/>
              </a:ext>
            </a:extLst>
          </p:cNvPr>
          <p:cNvSpPr txBox="1">
            <a:spLocks/>
          </p:cNvSpPr>
          <p:nvPr/>
        </p:nvSpPr>
        <p:spPr>
          <a:xfrm>
            <a:off x="4752505" y="1531588"/>
            <a:ext cx="3045446" cy="6569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u="sng" dirty="0"/>
              <a:t>1</a:t>
            </a:r>
            <a:r>
              <a:rPr lang="en-US" sz="2000" u="sng" dirty="0">
                <a:sym typeface="Wingdings" panose="05000000000000000000" pitchFamily="2" charset="2"/>
              </a:rPr>
              <a:t>32 Switch With Imperfect Coupling &amp; Transmission</a:t>
            </a:r>
            <a:endParaRPr lang="en-US" sz="2000" u="sng" baseline="30000" dirty="0"/>
          </a:p>
        </p:txBody>
      </p:sp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xmlns="" id="{63B4C7C2-6073-49A1-BD09-6F31A38CEE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943081"/>
              </p:ext>
            </p:extLst>
          </p:nvPr>
        </p:nvGraphicFramePr>
        <p:xfrm>
          <a:off x="4460711" y="5693406"/>
          <a:ext cx="3629035" cy="1269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807">
                  <a:extLst>
                    <a:ext uri="{9D8B030D-6E8A-4147-A177-3AD203B41FA5}">
                      <a16:colId xmlns:a16="http://schemas.microsoft.com/office/drawing/2014/main" xmlns="" val="1101771616"/>
                    </a:ext>
                  </a:extLst>
                </a:gridCol>
                <a:gridCol w="725807">
                  <a:extLst>
                    <a:ext uri="{9D8B030D-6E8A-4147-A177-3AD203B41FA5}">
                      <a16:colId xmlns:a16="http://schemas.microsoft.com/office/drawing/2014/main" xmlns="" val="4203387562"/>
                    </a:ext>
                  </a:extLst>
                </a:gridCol>
                <a:gridCol w="725807">
                  <a:extLst>
                    <a:ext uri="{9D8B030D-6E8A-4147-A177-3AD203B41FA5}">
                      <a16:colId xmlns:a16="http://schemas.microsoft.com/office/drawing/2014/main" xmlns="" val="3607814678"/>
                    </a:ext>
                  </a:extLst>
                </a:gridCol>
                <a:gridCol w="725807">
                  <a:extLst>
                    <a:ext uri="{9D8B030D-6E8A-4147-A177-3AD203B41FA5}">
                      <a16:colId xmlns:a16="http://schemas.microsoft.com/office/drawing/2014/main" xmlns="" val="1400008588"/>
                    </a:ext>
                  </a:extLst>
                </a:gridCol>
                <a:gridCol w="725807">
                  <a:extLst>
                    <a:ext uri="{9D8B030D-6E8A-4147-A177-3AD203B41FA5}">
                      <a16:colId xmlns:a16="http://schemas.microsoft.com/office/drawing/2014/main" xmlns="" val="3516760936"/>
                    </a:ext>
                  </a:extLst>
                </a:gridCol>
              </a:tblGrid>
              <a:tr h="270226">
                <a:tc>
                  <a:txBody>
                    <a:bodyPr/>
                    <a:lstStyle/>
                    <a:p>
                      <a:pPr algn="ctr"/>
                      <a:r>
                        <a:rPr lang="el-GR" sz="14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0.1, N = 64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565064875"/>
                  </a:ext>
                </a:extLst>
              </a:tr>
              <a:tr h="27022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P(m=1)</a:t>
                      </a:r>
                      <a:r>
                        <a:rPr lang="en-US" sz="1400" baseline="-25000" dirty="0"/>
                        <a:t>N=32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0.76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0.81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0.81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0.81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4004131648"/>
                  </a:ext>
                </a:extLst>
              </a:tr>
              <a:tr h="270226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g</a:t>
                      </a:r>
                      <a:r>
                        <a:rPr lang="en-US" sz="1400" i="1" baseline="30000" dirty="0"/>
                        <a:t>(2)</a:t>
                      </a:r>
                      <a:r>
                        <a:rPr lang="en-US" sz="1400" dirty="0"/>
                        <a:t>(</a:t>
                      </a:r>
                      <a:r>
                        <a:rPr lang="en-US" sz="1400" i="1" dirty="0"/>
                        <a:t>t</a:t>
                      </a:r>
                      <a:r>
                        <a:rPr lang="en-US" sz="1400" dirty="0"/>
                        <a:t>=</a:t>
                      </a:r>
                      <a:r>
                        <a:rPr lang="en-US" sz="1400" i="1" dirty="0"/>
                        <a:t>0</a:t>
                      </a:r>
                      <a:r>
                        <a:rPr lang="en-US" sz="1400" dirty="0"/>
                        <a:t>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0.004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0.004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8009517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3303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4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86347"/>
          <a:stretch/>
        </p:blipFill>
        <p:spPr>
          <a:xfrm>
            <a:off x="24959" y="16595"/>
            <a:ext cx="9144000" cy="401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1" y="1752600"/>
            <a:ext cx="9144000" cy="403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95" y="2159102"/>
            <a:ext cx="9144000" cy="25653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55919"/>
          <a:stretch/>
        </p:blipFill>
        <p:spPr>
          <a:xfrm>
            <a:off x="0" y="381000"/>
            <a:ext cx="9144000" cy="13026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t="11658"/>
          <a:stretch/>
        </p:blipFill>
        <p:spPr>
          <a:xfrm>
            <a:off x="1752601" y="4724400"/>
            <a:ext cx="5800718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3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0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28416" y="1371600"/>
            <a:ext cx="3657600" cy="2743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000090"/>
                </a:solidFill>
                <a:latin typeface="Calibri"/>
                <a:cs typeface="Calibri"/>
              </a:rPr>
              <a:t>PGK at an Integrated Photonics </a:t>
            </a:r>
            <a:br>
              <a:rPr lang="en-US" sz="4000" dirty="0" smtClean="0">
                <a:solidFill>
                  <a:srgbClr val="000090"/>
                </a:solidFill>
                <a:latin typeface="Calibri"/>
                <a:cs typeface="Calibri"/>
              </a:rPr>
            </a:br>
            <a:r>
              <a:rPr lang="en-US" sz="4000" dirty="0" smtClean="0">
                <a:solidFill>
                  <a:srgbClr val="000090"/>
                </a:solidFill>
                <a:latin typeface="Calibri"/>
                <a:cs typeface="Calibri"/>
              </a:rPr>
              <a:t>Workshop</a:t>
            </a:r>
            <a:endParaRPr lang="en-US" sz="4800" dirty="0" smtClean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9" name="Picture 4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3810000" y="457200"/>
            <a:ext cx="5334000" cy="6248400"/>
            <a:chOff x="2133600" y="762000"/>
            <a:chExt cx="4876800" cy="5791200"/>
          </a:xfrm>
        </p:grpSpPr>
        <p:pic>
          <p:nvPicPr>
            <p:cNvPr id="3" name="Picture 2" descr="Screen shot 2019-01-23 at 9.14.38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762000"/>
              <a:ext cx="4203700" cy="57912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953000" y="6051160"/>
              <a:ext cx="20574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867400" y="5715000"/>
              <a:ext cx="533400" cy="640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029200" y="5181600"/>
              <a:ext cx="1371600" cy="609600"/>
            </a:xfrm>
            <a:prstGeom prst="rect">
              <a:avLst/>
            </a:prstGeom>
            <a:solidFill>
              <a:srgbClr val="FCD7A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50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4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200"/>
            <a:ext cx="9144000" cy="20145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" y="2514608"/>
            <a:ext cx="7009147" cy="30789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800" y="2362200"/>
            <a:ext cx="5029200" cy="33870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611" y="5853028"/>
            <a:ext cx="6860611" cy="100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03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638800" y="1676400"/>
            <a:ext cx="4648200" cy="1143000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sz="2800" dirty="0" smtClean="0"/>
              <a:t>8-photon events:</a:t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>~0.8</a:t>
            </a:r>
            <a:r>
              <a:rPr kumimoji="1" lang="en-US" altLang="ja-JP" sz="2800" baseline="30000" dirty="0" smtClean="0"/>
              <a:t>8</a:t>
            </a:r>
            <a:r>
              <a:rPr kumimoji="1" lang="en-US" altLang="ja-JP" sz="2800" dirty="0" smtClean="0"/>
              <a:t> (1 MHz) = 150k/s</a:t>
            </a:r>
            <a:endParaRPr kumimoji="1" lang="ja-JP" altLang="en-US" sz="2800" dirty="0"/>
          </a:p>
        </p:txBody>
      </p:sp>
      <p:pic>
        <p:nvPicPr>
          <p:cNvPr id="5" name="Picture 4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905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5100" y="685800"/>
            <a:ext cx="5956300" cy="35638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4" y="3429000"/>
            <a:ext cx="6084763" cy="3657600"/>
          </a:xfrm>
          <a:prstGeom prst="rect">
            <a:avLst/>
          </a:prstGeom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457202" y="28061"/>
            <a:ext cx="89186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ja-JP" dirty="0" smtClean="0"/>
              <a:t>Looking ahead…</a:t>
            </a:r>
            <a:endParaRPr kumimoji="1" lang="ja-JP" altLang="en-US" dirty="0"/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0" y="4419600"/>
            <a:ext cx="4648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ja-JP" sz="2800" dirty="0" smtClean="0"/>
              <a:t>30-photon events:</a:t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>~0.8</a:t>
            </a:r>
            <a:r>
              <a:rPr kumimoji="1" lang="en-US" altLang="ja-JP" sz="2800" baseline="30000" dirty="0" smtClean="0"/>
              <a:t>30</a:t>
            </a:r>
            <a:r>
              <a:rPr kumimoji="1" lang="en-US" altLang="ja-JP" sz="2800" dirty="0" smtClean="0"/>
              <a:t> (1 MHz) = 1000/s</a:t>
            </a:r>
            <a:endParaRPr kumimoji="1" lang="ja-JP" altLang="en-US" sz="2800" dirty="0"/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-31782" y="5731363"/>
            <a:ext cx="426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ja-JP" sz="2800" dirty="0" smtClean="0"/>
              <a:t>Note: 1 MHz not an upper limit, just what our current </a:t>
            </a:r>
            <a:r>
              <a:rPr kumimoji="1" lang="en-US" altLang="ja-JP" sz="2800" dirty="0" err="1" smtClean="0"/>
              <a:t>Pockel</a:t>
            </a:r>
            <a:r>
              <a:rPr kumimoji="1" lang="en-US" altLang="ja-JP" sz="2800" dirty="0" smtClean="0"/>
              <a:t> cell can handle…</a:t>
            </a:r>
            <a:endParaRPr kumimoji="1" lang="ja-JP" altLang="en-US" sz="2800" dirty="0"/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5715000" y="457200"/>
            <a:ext cx="4648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ja-JP" sz="2800" dirty="0" smtClean="0"/>
              <a:t>Our new PCs </a:t>
            </a:r>
            <a:r>
              <a:rPr kumimoji="1" lang="en-US" altLang="ja-JP" sz="2800" dirty="0" smtClean="0">
                <a:sym typeface="Wingdings"/>
              </a:rPr>
              <a:t></a:t>
            </a:r>
            <a:endParaRPr kumimoji="1" lang="ja-JP" altLang="en-US" sz="28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419600" y="1066800"/>
            <a:ext cx="1219200" cy="304800"/>
          </a:xfrm>
          <a:prstGeom prst="straightConnector1">
            <a:avLst/>
          </a:prstGeom>
          <a:ln>
            <a:solidFill>
              <a:srgbClr val="660066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92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1b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01"/>
          <a:stretch/>
        </p:blipFill>
        <p:spPr>
          <a:xfrm>
            <a:off x="217832" y="609600"/>
            <a:ext cx="3432096" cy="2412000"/>
          </a:xfrm>
          <a:prstGeom prst="rect">
            <a:avLst/>
          </a:prstGeom>
        </p:spPr>
      </p:pic>
      <p:pic>
        <p:nvPicPr>
          <p:cNvPr id="7" name="Picture 6" descr="fig1bLog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8"/>
          <a:stretch/>
        </p:blipFill>
        <p:spPr>
          <a:xfrm>
            <a:off x="4139842" y="647792"/>
            <a:ext cx="5004158" cy="234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629" y="76208"/>
            <a:ext cx="7602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|11&gt;-state generation rate using two TM-</a:t>
            </a:r>
            <a:r>
              <a:rPr lang="en-US" dirty="0"/>
              <a:t>HSPSs 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/>
              <a:t>Time-multiplexed heralded single-photon </a:t>
            </a:r>
            <a:r>
              <a:rPr lang="en-US" dirty="0" smtClean="0"/>
              <a:t>source)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62819" y="2075310"/>
            <a:ext cx="1280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 scale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43604" y="1662044"/>
            <a:ext cx="1030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 scale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2401" y="3886200"/>
            <a:ext cx="7602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|11&gt;-state generation rate using two HSPSs and synchronizers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74719" y="5676992"/>
            <a:ext cx="1280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 scale</a:t>
            </a:r>
            <a:endParaRPr lang="en-US" dirty="0"/>
          </a:p>
        </p:txBody>
      </p:sp>
      <p:pic>
        <p:nvPicPr>
          <p:cNvPr id="15" name="図 6" descr="fig2linearc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4" y="4267200"/>
            <a:ext cx="3819643" cy="2514600"/>
          </a:xfrm>
          <a:prstGeom prst="rect">
            <a:avLst/>
          </a:prstGeom>
        </p:spPr>
      </p:pic>
      <p:sp>
        <p:nvSpPr>
          <p:cNvPr id="16" name="タイトル 1"/>
          <p:cNvSpPr txBox="1">
            <a:spLocks/>
          </p:cNvSpPr>
          <p:nvPr/>
        </p:nvSpPr>
        <p:spPr>
          <a:xfrm>
            <a:off x="76202" y="2895600"/>
            <a:ext cx="89186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ja-JP" sz="2400" dirty="0" smtClean="0">
                <a:solidFill>
                  <a:srgbClr val="0000FF"/>
                </a:solidFill>
              </a:rPr>
              <a:t>But – we can do even better… We don’t care </a:t>
            </a:r>
            <a:r>
              <a:rPr kumimoji="1" lang="en-US" altLang="ja-JP" sz="2400" i="1" dirty="0" smtClean="0">
                <a:solidFill>
                  <a:srgbClr val="0000FF"/>
                </a:solidFill>
              </a:rPr>
              <a:t>which</a:t>
            </a:r>
            <a:r>
              <a:rPr kumimoji="1" lang="en-US" altLang="ja-JP" sz="2400" dirty="0" smtClean="0">
                <a:solidFill>
                  <a:srgbClr val="0000FF"/>
                </a:solidFill>
              </a:rPr>
              <a:t> particular time bin they both come in (“relative temporal MUX”) </a:t>
            </a:r>
            <a:r>
              <a:rPr kumimoji="1" lang="en-US" altLang="ja-JP" sz="2400" dirty="0" smtClean="0">
                <a:solidFill>
                  <a:srgbClr val="0000FF"/>
                </a:solidFill>
                <a:sym typeface="Wingdings"/>
              </a:rPr>
              <a:t> use switchable delay to </a:t>
            </a:r>
            <a:r>
              <a:rPr kumimoji="1" lang="en-US" altLang="ja-JP" sz="2400" i="1" dirty="0" smtClean="0">
                <a:solidFill>
                  <a:srgbClr val="0000FF"/>
                </a:solidFill>
                <a:sym typeface="Wingdings"/>
              </a:rPr>
              <a:t>synchronize</a:t>
            </a:r>
            <a:r>
              <a:rPr kumimoji="1" lang="en-US" altLang="ja-JP" sz="2400" dirty="0" smtClean="0">
                <a:solidFill>
                  <a:srgbClr val="0000FF"/>
                </a:solidFill>
                <a:sym typeface="Wingdings"/>
              </a:rPr>
              <a:t> them…</a:t>
            </a:r>
            <a:r>
              <a:rPr kumimoji="1" lang="en-US" altLang="ja-JP" sz="2400" dirty="0" smtClean="0">
                <a:solidFill>
                  <a:srgbClr val="0000FF"/>
                </a:solidFill>
              </a:rPr>
              <a:t> 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0" y="4495808"/>
            <a:ext cx="457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ja-JP" dirty="0" smtClean="0">
                <a:latin typeface="Arial"/>
                <a:cs typeface="Arial"/>
              </a:rPr>
              <a:t>Pump </a:t>
            </a:r>
            <a:r>
              <a:rPr lang="en-US" altLang="ja-JP" dirty="0">
                <a:latin typeface="Arial"/>
                <a:cs typeface="Arial"/>
              </a:rPr>
              <a:t>repetition rate: </a:t>
            </a:r>
            <a:r>
              <a:rPr lang="en-US" altLang="ja-JP" dirty="0" smtClean="0">
                <a:latin typeface="Arial"/>
                <a:cs typeface="Arial"/>
              </a:rPr>
              <a:t>1 GHz 	      (</a:t>
            </a:r>
            <a:r>
              <a:rPr lang="en-US" altLang="ja-JP" dirty="0">
                <a:latin typeface="Arial"/>
                <a:cs typeface="Arial"/>
              </a:rPr>
              <a:t>100 MHz for an </a:t>
            </a:r>
            <a:r>
              <a:rPr lang="en-US" altLang="ja-JP" dirty="0" err="1">
                <a:latin typeface="Arial"/>
                <a:cs typeface="Arial"/>
              </a:rPr>
              <a:t>asynchronized</a:t>
            </a:r>
            <a:r>
              <a:rPr lang="en-US" altLang="ja-JP" dirty="0">
                <a:latin typeface="Arial"/>
                <a:cs typeface="Arial"/>
              </a:rPr>
              <a:t> source)</a:t>
            </a:r>
          </a:p>
          <a:p>
            <a:pPr marL="285750" indent="-285750">
              <a:buFont typeface="Arial"/>
              <a:buChar char="•"/>
            </a:pPr>
            <a:r>
              <a:rPr lang="en-US" altLang="ja-JP" dirty="0">
                <a:latin typeface="Arial"/>
                <a:cs typeface="Arial"/>
              </a:rPr>
              <a:t>Pump power: tunable</a:t>
            </a:r>
          </a:p>
          <a:p>
            <a:pPr marL="285750" indent="-285750">
              <a:buFont typeface="Arial"/>
              <a:buChar char="•"/>
            </a:pPr>
            <a:r>
              <a:rPr lang="en-US" altLang="ja-JP" dirty="0" smtClean="0">
                <a:latin typeface="Arial"/>
                <a:cs typeface="Arial"/>
              </a:rPr>
              <a:t>16 </a:t>
            </a:r>
            <a:r>
              <a:rPr lang="en-US" altLang="ja-JP" dirty="0">
                <a:latin typeface="Arial"/>
                <a:cs typeface="Arial"/>
              </a:rPr>
              <a:t>trigger </a:t>
            </a:r>
            <a:r>
              <a:rPr lang="en-US" altLang="ja-JP" dirty="0" smtClean="0">
                <a:latin typeface="Arial"/>
                <a:cs typeface="Arial"/>
              </a:rPr>
              <a:t>detectors; </a:t>
            </a:r>
            <a:r>
              <a:rPr lang="en-US" altLang="ja-JP" dirty="0" err="1" smtClean="0">
                <a:latin typeface="Arial"/>
                <a:cs typeface="Arial"/>
              </a:rPr>
              <a:t>η</a:t>
            </a:r>
            <a:r>
              <a:rPr lang="en-US" altLang="ja-JP" dirty="0" smtClean="0">
                <a:latin typeface="Arial"/>
                <a:cs typeface="Arial"/>
              </a:rPr>
              <a:t> = </a:t>
            </a:r>
            <a:r>
              <a:rPr lang="en-US" altLang="ja-JP" dirty="0">
                <a:latin typeface="Arial"/>
                <a:cs typeface="Arial"/>
              </a:rPr>
              <a:t>95%</a:t>
            </a:r>
          </a:p>
          <a:p>
            <a:pPr marL="285750" indent="-285750">
              <a:buFont typeface="Arial"/>
              <a:buChar char="•"/>
            </a:pPr>
            <a:r>
              <a:rPr lang="en-US" altLang="ja-JP" dirty="0">
                <a:latin typeface="Arial"/>
                <a:cs typeface="Arial"/>
              </a:rPr>
              <a:t>Heralding efficiency: 90</a:t>
            </a:r>
            <a:r>
              <a:rPr lang="en-US" altLang="ja-JP" dirty="0" smtClean="0">
                <a:latin typeface="Arial"/>
                <a:cs typeface="Arial"/>
              </a:rPr>
              <a:t>%</a:t>
            </a:r>
            <a:endParaRPr lang="en-US" altLang="ja-JP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altLang="ja-JP" dirty="0">
                <a:latin typeface="Arial"/>
                <a:cs typeface="Arial"/>
              </a:rPr>
              <a:t>Maximum number of time slots </a:t>
            </a:r>
            <a:r>
              <a:rPr lang="en-US" altLang="ja-JP" dirty="0" smtClean="0">
                <a:latin typeface="Arial"/>
                <a:cs typeface="Arial"/>
              </a:rPr>
              <a:t>   	    used for synchronization</a:t>
            </a:r>
            <a:r>
              <a:rPr lang="en-US" altLang="ja-JP" dirty="0">
                <a:latin typeface="Arial"/>
                <a:cs typeface="Arial"/>
              </a:rPr>
              <a:t>: 40</a:t>
            </a:r>
          </a:p>
        </p:txBody>
      </p:sp>
    </p:spTree>
    <p:extLst>
      <p:ext uri="{BB962C8B-B14F-4D97-AF65-F5344CB8AC3E}">
        <p14:creationId xmlns:p14="http://schemas.microsoft.com/office/powerpoint/2010/main" val="3250701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2" descr="fig3_10log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001" y="495675"/>
            <a:ext cx="4347170" cy="2880000"/>
          </a:xfrm>
          <a:prstGeom prst="rect">
            <a:avLst/>
          </a:prstGeom>
        </p:spPr>
      </p:pic>
      <p:pic>
        <p:nvPicPr>
          <p:cNvPr id="25" name="図 1" descr="fig3_20linearc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3886200"/>
            <a:ext cx="4430769" cy="288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2601" y="42279"/>
            <a:ext cx="7602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Generation of            using 10 HSPSs and synchronizers</a:t>
            </a:r>
            <a:endParaRPr lang="en-US" sz="2400" dirty="0"/>
          </a:p>
        </p:txBody>
      </p:sp>
      <p:pic>
        <p:nvPicPr>
          <p:cNvPr id="10" name="Picture 9" descr="fig_datalabel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66" y="1752600"/>
            <a:ext cx="1965534" cy="1143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8961912"/>
              </p:ext>
            </p:extLst>
          </p:nvPr>
        </p:nvGraphicFramePr>
        <p:xfrm>
          <a:off x="2759818" y="8"/>
          <a:ext cx="669182" cy="545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28" name="Equation" r:id="rId7" imgW="342900" imgH="279400" progId="Equation.DSMT4">
                  <p:embed/>
                </p:oleObj>
              </mc:Choice>
              <mc:Fallback>
                <p:oleObj name="Equation" r:id="rId7" imgW="3429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59818" y="8"/>
                        <a:ext cx="669182" cy="5452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754845" y="843764"/>
            <a:ext cx="1280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 scale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096004" y="1524000"/>
            <a:ext cx="1030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 scale</a:t>
            </a:r>
            <a:endParaRPr lang="en-US" dirty="0"/>
          </a:p>
        </p:txBody>
      </p:sp>
      <p:pic>
        <p:nvPicPr>
          <p:cNvPr id="19" name="図 1" descr="fig3_10linearc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96" y="533400"/>
            <a:ext cx="4556486" cy="286678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28601" y="3429003"/>
            <a:ext cx="7602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Generation of            using 20 HSPSs and synchronizers</a:t>
            </a:r>
            <a:endParaRPr lang="en-US" sz="2400" dirty="0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0103645"/>
              </p:ext>
            </p:extLst>
          </p:nvPr>
        </p:nvGraphicFramePr>
        <p:xfrm>
          <a:off x="2209804" y="3429001"/>
          <a:ext cx="669925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29" name="Equation" r:id="rId10" imgW="342900" imgH="266700" progId="Equation.DSMT4">
                  <p:embed/>
                </p:oleObj>
              </mc:Choice>
              <mc:Fallback>
                <p:oleObj name="Equation" r:id="rId10" imgW="3429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209804" y="3429001"/>
                        <a:ext cx="669925" cy="519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2667004" y="5029200"/>
            <a:ext cx="1280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 scale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781804" y="5410200"/>
            <a:ext cx="1030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 scale</a:t>
            </a:r>
            <a:endParaRPr lang="en-US" dirty="0"/>
          </a:p>
        </p:txBody>
      </p:sp>
      <p:pic>
        <p:nvPicPr>
          <p:cNvPr id="26" name="図 2" descr="fig3_20logc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23" y="3886200"/>
            <a:ext cx="4402547" cy="28800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 flipH="1">
            <a:off x="7162799" y="1905000"/>
            <a:ext cx="1219200" cy="3048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imes"/>
              <a:ea typeface="ＭＳ Ｐゴシック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0" y="3733808"/>
            <a:ext cx="7543800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Many multi-photon protocols may now be feasible (or less infeasible!).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But note the need for low loss – integrated optics needs work…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526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000071"/>
            </a:gs>
            <a:gs pos="100000">
              <a:srgbClr val="000071">
                <a:gamma/>
                <a:tint val="6941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826" y="381000"/>
            <a:ext cx="3276600" cy="762000"/>
          </a:xfrm>
        </p:spPr>
        <p:txBody>
          <a:bodyPr/>
          <a:lstStyle/>
          <a:p>
            <a:r>
              <a:rPr lang="en-US" u="sng" dirty="0" smtClean="0">
                <a:solidFill>
                  <a:schemeClr val="bg1"/>
                </a:solidFill>
                <a:latin typeface="Arial"/>
                <a:cs typeface="Arial"/>
              </a:rPr>
              <a:t>Summary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228600" y="1219208"/>
            <a:ext cx="8382000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en-US" sz="3000" dirty="0" smtClean="0">
                <a:solidFill>
                  <a:srgbClr val="FFFF00"/>
                </a:solidFill>
                <a:latin typeface="Arial" charset="0"/>
                <a:ea typeface="ＭＳ Ｐゴシック" charset="0"/>
              </a:rPr>
              <a:t> Multi-photon experiments require high efficiency and photons in pure quantum states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en-US" sz="3000" dirty="0" smtClean="0">
                <a:solidFill>
                  <a:srgbClr val="FFFF00"/>
                </a:solidFill>
                <a:latin typeface="Arial" charset="0"/>
                <a:ea typeface="ＭＳ Ｐゴシック" charset="0"/>
              </a:rPr>
              <a:t> Heralded sources typically get either one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en-US" sz="3000" dirty="0" smtClean="0">
                <a:solidFill>
                  <a:srgbClr val="FFFF00"/>
                </a:solidFill>
                <a:latin typeface="Arial" charset="0"/>
                <a:ea typeface="ＭＳ Ｐゴシック" charset="0"/>
              </a:rPr>
              <a:t> Time-multiplexing </a:t>
            </a:r>
            <a:r>
              <a:rPr lang="en-US" sz="3000" dirty="0" smtClean="0">
                <a:solidFill>
                  <a:srgbClr val="FFFF00"/>
                </a:solidFill>
                <a:latin typeface="Arial" charset="0"/>
                <a:ea typeface="ＭＳ Ｐゴシック" charset="0"/>
                <a:sym typeface="Wingdings"/>
              </a:rPr>
              <a:t> pseudo-periodic source</a:t>
            </a:r>
            <a:endParaRPr lang="en-US" sz="3000" dirty="0" smtClean="0">
              <a:solidFill>
                <a:srgbClr val="FFFF00"/>
              </a:solidFill>
              <a:latin typeface="Arial" charset="0"/>
              <a:ea typeface="ＭＳ Ｐゴシック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en-US" sz="3000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3000" dirty="0" smtClean="0">
                <a:solidFill>
                  <a:srgbClr val="FFFF00"/>
                </a:solidFill>
                <a:latin typeface="Arial" charset="0"/>
                <a:ea typeface="ＭＳ Ｐゴシック" charset="0"/>
              </a:rPr>
              <a:t>~40% achieved, 80% realistic</a:t>
            </a:r>
            <a:endParaRPr lang="en-US" sz="3000" dirty="0">
              <a:solidFill>
                <a:srgbClr val="FFFF00"/>
              </a:solidFill>
              <a:latin typeface="Arial" charset="0"/>
              <a:ea typeface="ＭＳ Ｐゴシック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en-US" sz="3000" dirty="0" smtClean="0">
                <a:solidFill>
                  <a:srgbClr val="FFFF00"/>
                </a:solidFill>
                <a:latin typeface="Arial" charset="0"/>
                <a:ea typeface="ＭＳ Ｐゴシック" charset="0"/>
              </a:rPr>
              <a:t> Engineered HSPS </a:t>
            </a:r>
            <a:r>
              <a:rPr lang="en-US" sz="3000" dirty="0" smtClean="0">
                <a:solidFill>
                  <a:srgbClr val="FFFF00"/>
                </a:solidFill>
                <a:latin typeface="Arial" charset="0"/>
                <a:ea typeface="ＭＳ Ｐゴシック" charset="0"/>
                <a:sym typeface="Wingdings"/>
              </a:rPr>
              <a:t> &gt;90% purity, </a:t>
            </a:r>
            <a:r>
              <a:rPr lang="en-US" sz="3000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sym typeface="Wingdings"/>
              </a:rPr>
              <a:t>η</a:t>
            </a:r>
            <a:r>
              <a:rPr lang="en-US" sz="3000" baseline="-25000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sym typeface="Wingdings"/>
              </a:rPr>
              <a:t>collection</a:t>
            </a:r>
            <a:endParaRPr lang="en-US" sz="3000" dirty="0" smtClean="0">
              <a:solidFill>
                <a:srgbClr val="FFFF00"/>
              </a:solidFill>
              <a:latin typeface="Arial" charset="0"/>
              <a:ea typeface="ＭＳ Ｐゴシック" charset="0"/>
              <a:sym typeface="Wingdings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en-US" sz="3000" dirty="0">
                <a:solidFill>
                  <a:srgbClr val="FFFF00"/>
                </a:solidFill>
                <a:latin typeface="Arial" charset="0"/>
                <a:ea typeface="ＭＳ Ｐゴシック" charset="0"/>
                <a:sym typeface="Wingdings"/>
              </a:rPr>
              <a:t> </a:t>
            </a:r>
            <a:r>
              <a:rPr lang="en-US" sz="3000" dirty="0" smtClean="0">
                <a:solidFill>
                  <a:srgbClr val="FFFF00"/>
                </a:solidFill>
                <a:latin typeface="Arial" charset="0"/>
                <a:ea typeface="ＭＳ Ｐゴシック" charset="0"/>
                <a:sym typeface="Wingdings"/>
              </a:rPr>
              <a:t>Experiments with 20-30 photons feasible!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en-US" sz="3000" dirty="0">
                <a:solidFill>
                  <a:srgbClr val="FFFF00"/>
                </a:solidFill>
                <a:latin typeface="Arial" charset="0"/>
                <a:ea typeface="ＭＳ Ｐゴシック" charset="0"/>
                <a:sym typeface="Wingdings"/>
              </a:rPr>
              <a:t> </a:t>
            </a:r>
            <a:r>
              <a:rPr lang="en-US" sz="3000" dirty="0" smtClean="0">
                <a:solidFill>
                  <a:srgbClr val="FFFF00"/>
                </a:solidFill>
                <a:latin typeface="Arial" charset="0"/>
                <a:ea typeface="ＭＳ Ｐゴシック" charset="0"/>
                <a:sym typeface="Wingdings"/>
              </a:rPr>
              <a:t>“Digital” memory realized  1 – 999 cycles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000" dirty="0" smtClean="0">
              <a:solidFill>
                <a:srgbClr val="FFFF00"/>
              </a:solidFill>
              <a:latin typeface="Arial" charset="0"/>
              <a:ea typeface="ＭＳ Ｐゴシック" charset="0"/>
              <a:sym typeface="Wingdings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3000" dirty="0" smtClean="0">
                <a:solidFill>
                  <a:srgbClr val="FFFF00"/>
                </a:solidFill>
                <a:latin typeface="Arial" charset="0"/>
                <a:ea typeface="ＭＳ Ｐゴシック" charset="0"/>
                <a:sym typeface="Wingdings"/>
              </a:rPr>
              <a:t>Time-multiplexing is a Good Thing!</a:t>
            </a:r>
            <a:endParaRPr lang="en-US" sz="3000" dirty="0" smtClean="0">
              <a:solidFill>
                <a:srgbClr val="FFFF00"/>
              </a:solidFill>
              <a:latin typeface="Arial" charset="0"/>
              <a:ea typeface="ＭＳ Ｐゴシック" charset="0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000" dirty="0" smtClean="0">
              <a:solidFill>
                <a:srgbClr val="FFFF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6" name="Picture 5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00497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4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0" y="-182562"/>
            <a:ext cx="8229600" cy="715962"/>
          </a:xfrm>
          <a:effectLst/>
        </p:spPr>
        <p:txBody>
          <a:bodyPr>
            <a:normAutofit/>
          </a:bodyPr>
          <a:lstStyle/>
          <a:p>
            <a:pPr algn="l"/>
            <a:r>
              <a:rPr lang="en-US" altLang="ja-JP" sz="3200" dirty="0" smtClean="0">
                <a:latin typeface="Arial"/>
                <a:cs typeface="Arial"/>
              </a:rPr>
              <a:t>Photon synchronizer</a:t>
            </a:r>
            <a:endParaRPr kumimoji="1" lang="ja-JP" altLang="en-US" sz="3200" dirty="0">
              <a:latin typeface="Arial"/>
              <a:cs typeface="Arial"/>
            </a:endParaRPr>
          </a:p>
        </p:txBody>
      </p:sp>
      <p:sp>
        <p:nvSpPr>
          <p:cNvPr id="82" name="タイトル 1"/>
          <p:cNvSpPr txBox="1">
            <a:spLocks/>
          </p:cNvSpPr>
          <p:nvPr/>
        </p:nvSpPr>
        <p:spPr>
          <a:xfrm>
            <a:off x="187346" y="457200"/>
            <a:ext cx="89186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ja-JP" sz="2800" dirty="0" smtClean="0">
                <a:solidFill>
                  <a:srgbClr val="0000FF"/>
                </a:solidFill>
                <a:latin typeface="Calibri"/>
                <a:ea typeface="ＭＳ Ｐゴシック"/>
              </a:rPr>
              <a:t>Low-loss switchable delay line for each photon:</a:t>
            </a:r>
            <a:endParaRPr kumimoji="1" lang="ja-JP" altLang="en-US" sz="2800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83" name="タイトル 1"/>
          <p:cNvSpPr txBox="1">
            <a:spLocks/>
          </p:cNvSpPr>
          <p:nvPr/>
        </p:nvSpPr>
        <p:spPr>
          <a:xfrm>
            <a:off x="228600" y="4800600"/>
            <a:ext cx="38862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ja-JP" sz="2800" dirty="0" smtClean="0">
                <a:solidFill>
                  <a:srgbClr val="0000FF"/>
                </a:solidFill>
                <a:latin typeface="Calibri"/>
                <a:ea typeface="ＭＳ Ｐゴシック"/>
              </a:rPr>
              <a:t>Poor/clever man’s version:</a:t>
            </a:r>
          </a:p>
          <a:p>
            <a:pPr marL="279400" indent="-279400" algn="l">
              <a:buFont typeface="Arial"/>
              <a:buChar char="•"/>
            </a:pPr>
            <a:r>
              <a:rPr kumimoji="1" lang="en-US" altLang="ja-JP" sz="2800" dirty="0" smtClean="0">
                <a:solidFill>
                  <a:srgbClr val="0000FF"/>
                </a:solidFill>
                <a:latin typeface="Calibri"/>
                <a:ea typeface="ＭＳ Ｐゴシック"/>
              </a:rPr>
              <a:t>only one </a:t>
            </a:r>
            <a:r>
              <a:rPr kumimoji="1" lang="en-US" altLang="ja-JP" sz="2800" dirty="0" err="1" smtClean="0">
                <a:solidFill>
                  <a:srgbClr val="0000FF"/>
                </a:solidFill>
                <a:latin typeface="Calibri"/>
                <a:ea typeface="ＭＳ Ｐゴシック"/>
              </a:rPr>
              <a:t>Pockel</a:t>
            </a:r>
            <a:r>
              <a:rPr kumimoji="1" lang="en-US" altLang="ja-JP" sz="2800" dirty="0" smtClean="0">
                <a:solidFill>
                  <a:srgbClr val="0000FF"/>
                </a:solidFill>
                <a:latin typeface="Calibri"/>
                <a:ea typeface="ＭＳ Ｐゴシック"/>
              </a:rPr>
              <a:t> cell</a:t>
            </a:r>
          </a:p>
          <a:p>
            <a:pPr marL="279400" indent="-279400" algn="l">
              <a:buFont typeface="Arial"/>
              <a:buChar char="•"/>
            </a:pPr>
            <a:r>
              <a:rPr kumimoji="1" lang="en-US" altLang="ja-JP" sz="2800" dirty="0" smtClean="0">
                <a:solidFill>
                  <a:srgbClr val="0000FF"/>
                </a:solidFill>
                <a:latin typeface="Calibri"/>
                <a:ea typeface="ＭＳ Ｐゴシック"/>
              </a:rPr>
              <a:t>automatically relatively stabilized</a:t>
            </a:r>
            <a:endParaRPr kumimoji="1" lang="ja-JP" altLang="en-US" sz="2800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85" name="角丸四角形 46"/>
          <p:cNvSpPr/>
          <p:nvPr/>
        </p:nvSpPr>
        <p:spPr>
          <a:xfrm>
            <a:off x="1257860" y="1702633"/>
            <a:ext cx="1974671" cy="1547287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2000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88" name="正方形/長方形 75"/>
          <p:cNvSpPr/>
          <p:nvPr/>
        </p:nvSpPr>
        <p:spPr>
          <a:xfrm>
            <a:off x="152400" y="1447800"/>
            <a:ext cx="13960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000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From Alice</a:t>
            </a:r>
            <a:endParaRPr lang="ja-JP" altLang="en-US" sz="2000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  <p:grpSp>
        <p:nvGrpSpPr>
          <p:cNvPr id="89" name="Group 88"/>
          <p:cNvGrpSpPr>
            <a:grpSpLocks noChangeAspect="1"/>
          </p:cNvGrpSpPr>
          <p:nvPr/>
        </p:nvGrpSpPr>
        <p:grpSpPr>
          <a:xfrm>
            <a:off x="983992" y="1913821"/>
            <a:ext cx="3969006" cy="1972378"/>
            <a:chOff x="5982448" y="4669202"/>
            <a:chExt cx="4339808" cy="2156645"/>
          </a:xfrm>
        </p:grpSpPr>
        <p:grpSp>
          <p:nvGrpSpPr>
            <p:cNvPr id="90" name="Group 89"/>
            <p:cNvGrpSpPr/>
            <p:nvPr/>
          </p:nvGrpSpPr>
          <p:grpSpPr>
            <a:xfrm rot="18900000">
              <a:off x="7245349" y="4945612"/>
              <a:ext cx="235804" cy="235190"/>
              <a:chOff x="7245349" y="4945612"/>
              <a:chExt cx="235804" cy="235190"/>
            </a:xfrm>
          </p:grpSpPr>
          <p:sp>
            <p:nvSpPr>
              <p:cNvPr id="133" name="Rectangle 23"/>
              <p:cNvSpPr>
                <a:spLocks noChangeArrowheads="1"/>
              </p:cNvSpPr>
              <p:nvPr/>
            </p:nvSpPr>
            <p:spPr bwMode="auto">
              <a:xfrm rot="21539488">
                <a:off x="7245349" y="4945612"/>
                <a:ext cx="235804" cy="235185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DDDDDD">
                      <a:gamma/>
                      <a:shade val="76078"/>
                      <a:invGamma/>
                    </a:srgb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2800">
                  <a:solidFill>
                    <a:prstClr val="black"/>
                  </a:solidFill>
                  <a:latin typeface="Arial"/>
                  <a:ea typeface="ＭＳ Ｐゴシック"/>
                  <a:cs typeface="Arial"/>
                </a:endParaRPr>
              </a:p>
            </p:txBody>
          </p:sp>
          <p:sp>
            <p:nvSpPr>
              <p:cNvPr id="134" name="Line 24"/>
              <p:cNvSpPr>
                <a:spLocks noChangeShapeType="1"/>
              </p:cNvSpPr>
              <p:nvPr/>
            </p:nvSpPr>
            <p:spPr bwMode="auto">
              <a:xfrm rot="21539488">
                <a:off x="7245349" y="4945617"/>
                <a:ext cx="235185" cy="235185"/>
              </a:xfrm>
              <a:prstGeom prst="line">
                <a:avLst/>
              </a:prstGeom>
              <a:noFill/>
              <a:ln w="1905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ja-JP" altLang="en-US" sz="2800">
                  <a:solidFill>
                    <a:prstClr val="black"/>
                  </a:solidFill>
                  <a:latin typeface="Arial"/>
                  <a:ea typeface="ＭＳ Ｐゴシック"/>
                  <a:cs typeface="Arial"/>
                </a:endParaRPr>
              </a:p>
            </p:txBody>
          </p:sp>
        </p:grpSp>
        <p:cxnSp>
          <p:nvCxnSpPr>
            <p:cNvPr id="93" name="直線矢印コネクタ 71"/>
            <p:cNvCxnSpPr/>
            <p:nvPr/>
          </p:nvCxnSpPr>
          <p:spPr>
            <a:xfrm rot="18900000">
              <a:off x="6663208" y="5410157"/>
              <a:ext cx="720000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arrow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矢印コネクタ 71"/>
            <p:cNvCxnSpPr/>
            <p:nvPr/>
          </p:nvCxnSpPr>
          <p:spPr>
            <a:xfrm rot="2700000" flipV="1">
              <a:off x="7349838" y="5404037"/>
              <a:ext cx="720000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arrow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矢印コネクタ 71"/>
            <p:cNvCxnSpPr/>
            <p:nvPr/>
          </p:nvCxnSpPr>
          <p:spPr>
            <a:xfrm flipH="1" flipV="1">
              <a:off x="6775510" y="5656208"/>
              <a:ext cx="1187991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Rounded Rectangle 106"/>
            <p:cNvSpPr/>
            <p:nvPr/>
          </p:nvSpPr>
          <p:spPr>
            <a:xfrm rot="21599488">
              <a:off x="7133974" y="5495172"/>
              <a:ext cx="486030" cy="291571"/>
            </a:xfrm>
            <a:prstGeom prst="roundRect">
              <a:avLst>
                <a:gd name="adj" fmla="val 16667"/>
              </a:avLst>
            </a:prstGeom>
            <a:ln/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cxnSp>
          <p:nvCxnSpPr>
            <p:cNvPr id="131" name="直線矢印コネクタ 71"/>
            <p:cNvCxnSpPr/>
            <p:nvPr/>
          </p:nvCxnSpPr>
          <p:spPr>
            <a:xfrm rot="13500000" flipH="1" flipV="1">
              <a:off x="6970886" y="4849201"/>
              <a:ext cx="359997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lg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線矢印コネクタ 71"/>
            <p:cNvCxnSpPr/>
            <p:nvPr/>
          </p:nvCxnSpPr>
          <p:spPr>
            <a:xfrm rot="18900000" flipH="1" flipV="1">
              <a:off x="7401930" y="4848425"/>
              <a:ext cx="359997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lg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矢印コネクタ 71"/>
            <p:cNvCxnSpPr/>
            <p:nvPr/>
          </p:nvCxnSpPr>
          <p:spPr>
            <a:xfrm rot="10800000" flipH="1" flipV="1">
              <a:off x="6521565" y="4722597"/>
              <a:ext cx="503996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lg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矢印コネクタ 71"/>
            <p:cNvCxnSpPr/>
            <p:nvPr/>
          </p:nvCxnSpPr>
          <p:spPr>
            <a:xfrm rot="10800000" flipH="1" flipV="1">
              <a:off x="5982448" y="4715848"/>
              <a:ext cx="590449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線矢印コネクタ 71"/>
            <p:cNvCxnSpPr/>
            <p:nvPr/>
          </p:nvCxnSpPr>
          <p:spPr>
            <a:xfrm>
              <a:off x="7705352" y="4742875"/>
              <a:ext cx="2616904" cy="2082972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線矢印コネクタ 71"/>
            <p:cNvCxnSpPr/>
            <p:nvPr/>
          </p:nvCxnSpPr>
          <p:spPr>
            <a:xfrm flipH="1" flipV="1">
              <a:off x="7616366" y="4724089"/>
              <a:ext cx="166644" cy="1781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 w="lg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矢印コネクタ 71"/>
            <p:cNvCxnSpPr/>
            <p:nvPr/>
          </p:nvCxnSpPr>
          <p:spPr>
            <a:xfrm rot="1380000" flipV="1">
              <a:off x="6947814" y="4707380"/>
              <a:ext cx="179992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 w="lg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矢印コネクタ 71"/>
            <p:cNvCxnSpPr/>
            <p:nvPr/>
          </p:nvCxnSpPr>
          <p:spPr>
            <a:xfrm rot="17580000" flipV="1">
              <a:off x="7873504" y="5656051"/>
              <a:ext cx="179992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 w="lg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矢印コネクタ 71"/>
            <p:cNvCxnSpPr/>
            <p:nvPr/>
          </p:nvCxnSpPr>
          <p:spPr>
            <a:xfrm rot="4020000">
              <a:off x="6678653" y="5647398"/>
              <a:ext cx="179992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 w="lg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正方形/長方形 75"/>
            <p:cNvSpPr/>
            <p:nvPr/>
          </p:nvSpPr>
          <p:spPr>
            <a:xfrm>
              <a:off x="6737416" y="5786464"/>
              <a:ext cx="1282003" cy="3365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400" dirty="0" smtClean="0">
                  <a:solidFill>
                    <a:prstClr val="black"/>
                  </a:solidFill>
                  <a:latin typeface="Arial"/>
                  <a:ea typeface="ＭＳ Ｐゴシック"/>
                  <a:cs typeface="Arial"/>
                </a:rPr>
                <a:t>Pockels Cell</a:t>
              </a:r>
              <a:endParaRPr lang="ja-JP" altLang="en-US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endParaRPr>
            </a:p>
          </p:txBody>
        </p:sp>
      </p:grpSp>
      <p:sp>
        <p:nvSpPr>
          <p:cNvPr id="177" name="正方形/長方形 75"/>
          <p:cNvSpPr/>
          <p:nvPr/>
        </p:nvSpPr>
        <p:spPr>
          <a:xfrm>
            <a:off x="7315200" y="1559510"/>
            <a:ext cx="1310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000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From Bob</a:t>
            </a:r>
            <a:endParaRPr lang="ja-JP" altLang="en-US" sz="2000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75" name="角丸四角形 46"/>
          <p:cNvSpPr/>
          <p:nvPr/>
        </p:nvSpPr>
        <p:spPr>
          <a:xfrm flipH="1">
            <a:off x="5279495" y="1729321"/>
            <a:ext cx="1974671" cy="1547287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2000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  <p:cxnSp>
        <p:nvCxnSpPr>
          <p:cNvPr id="188" name="直線矢印コネクタ 71"/>
          <p:cNvCxnSpPr/>
          <p:nvPr/>
        </p:nvCxnSpPr>
        <p:spPr>
          <a:xfrm flipH="1">
            <a:off x="3733800" y="2007888"/>
            <a:ext cx="2218530" cy="1878312"/>
          </a:xfrm>
          <a:prstGeom prst="straightConnector1">
            <a:avLst/>
          </a:prstGeom>
          <a:ln>
            <a:solidFill>
              <a:srgbClr val="FF0000"/>
            </a:solidFill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5618986" y="1939801"/>
            <a:ext cx="1909040" cy="1022766"/>
            <a:chOff x="5618985" y="1939801"/>
            <a:chExt cx="1909040" cy="1022766"/>
          </a:xfrm>
        </p:grpSpPr>
        <p:grpSp>
          <p:nvGrpSpPr>
            <p:cNvPr id="179" name="Group 178"/>
            <p:cNvGrpSpPr/>
            <p:nvPr/>
          </p:nvGrpSpPr>
          <p:grpSpPr>
            <a:xfrm rot="2700000" flipH="1">
              <a:off x="6157373" y="2193303"/>
              <a:ext cx="215656" cy="215095"/>
              <a:chOff x="7245349" y="4945612"/>
              <a:chExt cx="235804" cy="235190"/>
            </a:xfrm>
          </p:grpSpPr>
          <p:sp>
            <p:nvSpPr>
              <p:cNvPr id="194" name="Rectangle 23"/>
              <p:cNvSpPr>
                <a:spLocks noChangeArrowheads="1"/>
              </p:cNvSpPr>
              <p:nvPr/>
            </p:nvSpPr>
            <p:spPr bwMode="auto">
              <a:xfrm rot="21539488">
                <a:off x="7245349" y="4945612"/>
                <a:ext cx="235804" cy="235185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DDDDDD">
                      <a:gamma/>
                      <a:shade val="76078"/>
                      <a:invGamma/>
                    </a:srgb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2800">
                  <a:solidFill>
                    <a:prstClr val="black"/>
                  </a:solidFill>
                  <a:latin typeface="Arial"/>
                  <a:ea typeface="ＭＳ Ｐゴシック"/>
                  <a:cs typeface="Arial"/>
                </a:endParaRPr>
              </a:p>
            </p:txBody>
          </p:sp>
          <p:sp>
            <p:nvSpPr>
              <p:cNvPr id="195" name="Line 24"/>
              <p:cNvSpPr>
                <a:spLocks noChangeShapeType="1"/>
              </p:cNvSpPr>
              <p:nvPr/>
            </p:nvSpPr>
            <p:spPr bwMode="auto">
              <a:xfrm rot="21539488">
                <a:off x="7245349" y="4945617"/>
                <a:ext cx="235185" cy="235185"/>
              </a:xfrm>
              <a:prstGeom prst="line">
                <a:avLst/>
              </a:prstGeom>
              <a:noFill/>
              <a:ln w="1905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ja-JP" altLang="en-US" sz="2800">
                  <a:solidFill>
                    <a:prstClr val="black"/>
                  </a:solidFill>
                  <a:latin typeface="Arial"/>
                  <a:ea typeface="ＭＳ Ｐゴシック"/>
                  <a:cs typeface="Arial"/>
                </a:endParaRPr>
              </a:p>
            </p:txBody>
          </p:sp>
        </p:grpSp>
        <p:cxnSp>
          <p:nvCxnSpPr>
            <p:cNvPr id="180" name="直線矢印コネクタ 71"/>
            <p:cNvCxnSpPr/>
            <p:nvPr/>
          </p:nvCxnSpPr>
          <p:spPr>
            <a:xfrm rot="2700000" flipH="1">
              <a:off x="6246948" y="2618157"/>
              <a:ext cx="658482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arrow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線矢印コネクタ 71"/>
            <p:cNvCxnSpPr/>
            <p:nvPr/>
          </p:nvCxnSpPr>
          <p:spPr>
            <a:xfrm rot="18900000" flipH="1" flipV="1">
              <a:off x="5618985" y="2612560"/>
              <a:ext cx="658482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arrow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直線矢印コネクタ 71"/>
            <p:cNvCxnSpPr/>
            <p:nvPr/>
          </p:nvCxnSpPr>
          <p:spPr>
            <a:xfrm flipV="1">
              <a:off x="5716237" y="2843185"/>
              <a:ext cx="1086487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Rounded Rectangle 106"/>
            <p:cNvSpPr/>
            <p:nvPr/>
          </p:nvSpPr>
          <p:spPr>
            <a:xfrm rot="512" flipH="1">
              <a:off x="6030385" y="2695908"/>
              <a:ext cx="444503" cy="266659"/>
            </a:xfrm>
            <a:prstGeom prst="roundRect">
              <a:avLst>
                <a:gd name="adj" fmla="val 16667"/>
              </a:avLst>
            </a:prstGeom>
            <a:ln/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cxnSp>
          <p:nvCxnSpPr>
            <p:cNvPr id="184" name="直線矢印コネクタ 71"/>
            <p:cNvCxnSpPr/>
            <p:nvPr/>
          </p:nvCxnSpPr>
          <p:spPr>
            <a:xfrm rot="8100000" flipV="1">
              <a:off x="6294803" y="2105130"/>
              <a:ext cx="329238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lg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線矢印コネクタ 71"/>
            <p:cNvCxnSpPr/>
            <p:nvPr/>
          </p:nvCxnSpPr>
          <p:spPr>
            <a:xfrm rot="2700000" flipV="1">
              <a:off x="5900588" y="2104420"/>
              <a:ext cx="329238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lg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直線矢印コネクタ 71"/>
            <p:cNvCxnSpPr/>
            <p:nvPr/>
          </p:nvCxnSpPr>
          <p:spPr>
            <a:xfrm rot="10800000" flipV="1">
              <a:off x="6574037" y="1989343"/>
              <a:ext cx="460934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lg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直線矢印コネクタ 71"/>
            <p:cNvCxnSpPr/>
            <p:nvPr/>
          </p:nvCxnSpPr>
          <p:spPr>
            <a:xfrm rot="10800000" flipV="1">
              <a:off x="6988025" y="1983171"/>
              <a:ext cx="540000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直線矢印コネクタ 71"/>
            <p:cNvCxnSpPr/>
            <p:nvPr/>
          </p:nvCxnSpPr>
          <p:spPr>
            <a:xfrm flipV="1">
              <a:off x="5881306" y="1990707"/>
              <a:ext cx="152406" cy="1629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 w="lg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直線矢印コネクタ 71"/>
            <p:cNvCxnSpPr/>
            <p:nvPr/>
          </p:nvCxnSpPr>
          <p:spPr>
            <a:xfrm rot="20220000" flipH="1" flipV="1">
              <a:off x="6480529" y="1975426"/>
              <a:ext cx="164613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 w="lg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直線矢印コネクタ 71"/>
            <p:cNvCxnSpPr/>
            <p:nvPr/>
          </p:nvCxnSpPr>
          <p:spPr>
            <a:xfrm rot="4020000" flipH="1" flipV="1">
              <a:off x="5633932" y="2843041"/>
              <a:ext cx="164613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 w="lg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線矢印コネクタ 71"/>
            <p:cNvCxnSpPr/>
            <p:nvPr/>
          </p:nvCxnSpPr>
          <p:spPr>
            <a:xfrm rot="17580000" flipH="1">
              <a:off x="6726692" y="2835128"/>
              <a:ext cx="164613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 w="lg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3" name="正方形/長方形 75"/>
          <p:cNvSpPr/>
          <p:nvPr/>
        </p:nvSpPr>
        <p:spPr>
          <a:xfrm>
            <a:off x="5638800" y="2971808"/>
            <a:ext cx="11724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400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Pockels Cell</a:t>
            </a:r>
            <a:endParaRPr lang="ja-JP" altLang="en-US" sz="1400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343400" y="3124200"/>
            <a:ext cx="0" cy="609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6" name="正方形/長方形 75"/>
          <p:cNvSpPr/>
          <p:nvPr/>
        </p:nvSpPr>
        <p:spPr>
          <a:xfrm>
            <a:off x="4876804" y="3505200"/>
            <a:ext cx="22946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000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Bell State Analysis</a:t>
            </a:r>
            <a:endParaRPr lang="ja-JP" altLang="en-US" sz="2000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97" name="正方形/長方形 75"/>
          <p:cNvSpPr/>
          <p:nvPr/>
        </p:nvSpPr>
        <p:spPr>
          <a:xfrm>
            <a:off x="6858000" y="4324290"/>
            <a:ext cx="1310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000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From Bob</a:t>
            </a:r>
            <a:endParaRPr lang="ja-JP" altLang="en-US" sz="2000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98" name="角丸四角形 46"/>
          <p:cNvSpPr/>
          <p:nvPr/>
        </p:nvSpPr>
        <p:spPr>
          <a:xfrm>
            <a:off x="4839260" y="4445833"/>
            <a:ext cx="1974671" cy="1547287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200" name="正方形/長方形 75"/>
          <p:cNvSpPr/>
          <p:nvPr/>
        </p:nvSpPr>
        <p:spPr>
          <a:xfrm>
            <a:off x="3429000" y="4267200"/>
            <a:ext cx="13960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000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From Alice</a:t>
            </a:r>
            <a:endParaRPr lang="ja-JP" altLang="en-US" sz="2000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  <p:grpSp>
        <p:nvGrpSpPr>
          <p:cNvPr id="201" name="Group 200"/>
          <p:cNvGrpSpPr>
            <a:grpSpLocks noChangeAspect="1"/>
          </p:cNvGrpSpPr>
          <p:nvPr/>
        </p:nvGrpSpPr>
        <p:grpSpPr>
          <a:xfrm>
            <a:off x="4419604" y="4572000"/>
            <a:ext cx="2811107" cy="1686822"/>
            <a:chOff x="5823026" y="4576236"/>
            <a:chExt cx="3073730" cy="1844411"/>
          </a:xfrm>
        </p:grpSpPr>
        <p:grpSp>
          <p:nvGrpSpPr>
            <p:cNvPr id="202" name="Group 201"/>
            <p:cNvGrpSpPr/>
            <p:nvPr/>
          </p:nvGrpSpPr>
          <p:grpSpPr>
            <a:xfrm rot="18900000">
              <a:off x="7245349" y="4945612"/>
              <a:ext cx="235804" cy="235190"/>
              <a:chOff x="7245349" y="4945612"/>
              <a:chExt cx="235804" cy="235190"/>
            </a:xfrm>
          </p:grpSpPr>
          <p:sp>
            <p:nvSpPr>
              <p:cNvPr id="232" name="Rectangle 23"/>
              <p:cNvSpPr>
                <a:spLocks noChangeArrowheads="1"/>
              </p:cNvSpPr>
              <p:nvPr/>
            </p:nvSpPr>
            <p:spPr bwMode="auto">
              <a:xfrm rot="21539488">
                <a:off x="7245349" y="4945612"/>
                <a:ext cx="235804" cy="235185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DDDDDD">
                      <a:gamma/>
                      <a:shade val="76078"/>
                      <a:invGamma/>
                    </a:srgb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1600">
                  <a:solidFill>
                    <a:prstClr val="black"/>
                  </a:solidFill>
                  <a:latin typeface="Arial"/>
                  <a:ea typeface="ＭＳ Ｐゴシック"/>
                  <a:cs typeface="Arial"/>
                </a:endParaRPr>
              </a:p>
            </p:txBody>
          </p:sp>
          <p:sp>
            <p:nvSpPr>
              <p:cNvPr id="233" name="Line 24"/>
              <p:cNvSpPr>
                <a:spLocks noChangeShapeType="1"/>
              </p:cNvSpPr>
              <p:nvPr/>
            </p:nvSpPr>
            <p:spPr bwMode="auto">
              <a:xfrm rot="21539488">
                <a:off x="7245349" y="4945617"/>
                <a:ext cx="235185" cy="235185"/>
              </a:xfrm>
              <a:prstGeom prst="line">
                <a:avLst/>
              </a:prstGeom>
              <a:noFill/>
              <a:ln w="19050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ja-JP" altLang="en-US" sz="1600">
                  <a:solidFill>
                    <a:prstClr val="black"/>
                  </a:solidFill>
                  <a:latin typeface="Arial"/>
                  <a:ea typeface="ＭＳ Ｐゴシック"/>
                  <a:cs typeface="Arial"/>
                </a:endParaRPr>
              </a:p>
            </p:txBody>
          </p:sp>
        </p:grpSp>
        <p:cxnSp>
          <p:nvCxnSpPr>
            <p:cNvPr id="203" name="直線矢印コネクタ 71"/>
            <p:cNvCxnSpPr/>
            <p:nvPr/>
          </p:nvCxnSpPr>
          <p:spPr>
            <a:xfrm rot="18900000" flipH="1" flipV="1">
              <a:off x="6663208" y="5410157"/>
              <a:ext cx="720000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arrow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線矢印コネクタ 71"/>
            <p:cNvCxnSpPr/>
            <p:nvPr/>
          </p:nvCxnSpPr>
          <p:spPr>
            <a:xfrm rot="2700000" flipV="1">
              <a:off x="7349838" y="5404037"/>
              <a:ext cx="720000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arrow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線矢印コネクタ 71"/>
            <p:cNvCxnSpPr/>
            <p:nvPr/>
          </p:nvCxnSpPr>
          <p:spPr>
            <a:xfrm flipH="1" flipV="1">
              <a:off x="6775510" y="5656208"/>
              <a:ext cx="1187991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6" name="Rounded Rectangle 106"/>
            <p:cNvSpPr/>
            <p:nvPr/>
          </p:nvSpPr>
          <p:spPr>
            <a:xfrm rot="21599488">
              <a:off x="7133974" y="5495172"/>
              <a:ext cx="486030" cy="291571"/>
            </a:xfrm>
            <a:prstGeom prst="roundRect">
              <a:avLst>
                <a:gd name="adj" fmla="val 16667"/>
              </a:avLst>
            </a:prstGeom>
            <a:ln/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  <p:grpSp>
          <p:nvGrpSpPr>
            <p:cNvPr id="207" name="Group 206"/>
            <p:cNvGrpSpPr/>
            <p:nvPr/>
          </p:nvGrpSpPr>
          <p:grpSpPr>
            <a:xfrm>
              <a:off x="7150885" y="4669203"/>
              <a:ext cx="5400" cy="359997"/>
              <a:chOff x="7150885" y="4669203"/>
              <a:chExt cx="5400" cy="359997"/>
            </a:xfrm>
          </p:grpSpPr>
          <p:cxnSp>
            <p:nvCxnSpPr>
              <p:cNvPr id="230" name="直線矢印コネクタ 71"/>
              <p:cNvCxnSpPr/>
              <p:nvPr/>
            </p:nvCxnSpPr>
            <p:spPr>
              <a:xfrm rot="13500000" flipH="1" flipV="1">
                <a:off x="6970886" y="4849202"/>
                <a:ext cx="359997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直線矢印コネクタ 71"/>
              <p:cNvCxnSpPr/>
              <p:nvPr/>
            </p:nvCxnSpPr>
            <p:spPr>
              <a:xfrm rot="13500000" flipH="1" flipV="1">
                <a:off x="7048287" y="4851107"/>
                <a:ext cx="215996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 w="sm" len="sm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8" name="Group 207"/>
            <p:cNvGrpSpPr/>
            <p:nvPr/>
          </p:nvGrpSpPr>
          <p:grpSpPr>
            <a:xfrm rot="5400000">
              <a:off x="7579229" y="4671127"/>
              <a:ext cx="5400" cy="359997"/>
              <a:chOff x="7150885" y="4669203"/>
              <a:chExt cx="5400" cy="359997"/>
            </a:xfrm>
          </p:grpSpPr>
          <p:cxnSp>
            <p:nvCxnSpPr>
              <p:cNvPr id="228" name="直線矢印コネクタ 71"/>
              <p:cNvCxnSpPr/>
              <p:nvPr/>
            </p:nvCxnSpPr>
            <p:spPr>
              <a:xfrm rot="13500000" flipH="1" flipV="1">
                <a:off x="6970886" y="4849202"/>
                <a:ext cx="359997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直線矢印コネクタ 71"/>
              <p:cNvCxnSpPr/>
              <p:nvPr/>
            </p:nvCxnSpPr>
            <p:spPr>
              <a:xfrm rot="13500000" flipH="1" flipV="1">
                <a:off x="7048287" y="4851107"/>
                <a:ext cx="215996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 w="sm" len="sm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9" name="直線矢印コネクタ 71"/>
            <p:cNvCxnSpPr/>
            <p:nvPr/>
          </p:nvCxnSpPr>
          <p:spPr>
            <a:xfrm rot="10800000" flipH="1" flipV="1">
              <a:off x="6521565" y="4722597"/>
              <a:ext cx="503996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lg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線矢印コネクタ 71"/>
            <p:cNvCxnSpPr/>
            <p:nvPr/>
          </p:nvCxnSpPr>
          <p:spPr>
            <a:xfrm rot="10800000" flipH="1" flipV="1">
              <a:off x="6738500" y="4720124"/>
              <a:ext cx="215994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線矢印コネクタ 71"/>
            <p:cNvCxnSpPr/>
            <p:nvPr/>
          </p:nvCxnSpPr>
          <p:spPr>
            <a:xfrm rot="10800000" flipH="1" flipV="1">
              <a:off x="7712399" y="4722598"/>
              <a:ext cx="503996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lg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線矢印コネクタ 71"/>
            <p:cNvCxnSpPr/>
            <p:nvPr/>
          </p:nvCxnSpPr>
          <p:spPr>
            <a:xfrm rot="10800000" flipH="1" flipV="1">
              <a:off x="7781179" y="4720125"/>
              <a:ext cx="215994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3" name="Group 212"/>
            <p:cNvGrpSpPr/>
            <p:nvPr/>
          </p:nvGrpSpPr>
          <p:grpSpPr>
            <a:xfrm>
              <a:off x="6417705" y="4576236"/>
              <a:ext cx="287999" cy="287999"/>
              <a:chOff x="6197589" y="4559304"/>
              <a:chExt cx="287999" cy="287999"/>
            </a:xfrm>
            <a:solidFill>
              <a:srgbClr val="FFFFFF"/>
            </a:solidFill>
          </p:grpSpPr>
          <p:sp>
            <p:nvSpPr>
              <p:cNvPr id="226" name="Oval 225"/>
              <p:cNvSpPr>
                <a:spLocks noChangeAspect="1"/>
              </p:cNvSpPr>
              <p:nvPr/>
            </p:nvSpPr>
            <p:spPr>
              <a:xfrm>
                <a:off x="6197589" y="4559304"/>
                <a:ext cx="287999" cy="287999"/>
              </a:xfrm>
              <a:prstGeom prst="ellipse">
                <a:avLst/>
              </a:prstGeom>
              <a:grpFill/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7" name="Arc 226"/>
              <p:cNvSpPr/>
              <p:nvPr/>
            </p:nvSpPr>
            <p:spPr>
              <a:xfrm rot="7800000">
                <a:off x="6252540" y="4613375"/>
                <a:ext cx="180000" cy="180000"/>
              </a:xfrm>
              <a:prstGeom prst="arc">
                <a:avLst>
                  <a:gd name="adj1" fmla="val 16200000"/>
                  <a:gd name="adj2" fmla="val 14435592"/>
                </a:avLst>
              </a:prstGeom>
              <a:grpFill/>
              <a:ln>
                <a:solidFill>
                  <a:schemeClr val="tx1"/>
                </a:solidFill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14" name="Group 213"/>
            <p:cNvGrpSpPr/>
            <p:nvPr/>
          </p:nvGrpSpPr>
          <p:grpSpPr>
            <a:xfrm flipV="1">
              <a:off x="8019348" y="4579792"/>
              <a:ext cx="287999" cy="287999"/>
              <a:chOff x="6197589" y="4559304"/>
              <a:chExt cx="287999" cy="287999"/>
            </a:xfrm>
            <a:solidFill>
              <a:srgbClr val="FFFFFF"/>
            </a:solidFill>
          </p:grpSpPr>
          <p:sp>
            <p:nvSpPr>
              <p:cNvPr id="224" name="Oval 223"/>
              <p:cNvSpPr>
                <a:spLocks noChangeAspect="1"/>
              </p:cNvSpPr>
              <p:nvPr/>
            </p:nvSpPr>
            <p:spPr>
              <a:xfrm>
                <a:off x="6197589" y="4559304"/>
                <a:ext cx="287999" cy="287999"/>
              </a:xfrm>
              <a:prstGeom prst="ellipse">
                <a:avLst/>
              </a:prstGeom>
              <a:grpFill/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5" name="Arc 224"/>
              <p:cNvSpPr/>
              <p:nvPr/>
            </p:nvSpPr>
            <p:spPr>
              <a:xfrm rot="7800000">
                <a:off x="6252540" y="4613375"/>
                <a:ext cx="180000" cy="180000"/>
              </a:xfrm>
              <a:prstGeom prst="arc">
                <a:avLst>
                  <a:gd name="adj1" fmla="val 16200000"/>
                  <a:gd name="adj2" fmla="val 14435592"/>
                </a:avLst>
              </a:prstGeom>
              <a:grpFill/>
              <a:ln>
                <a:solidFill>
                  <a:schemeClr val="tx1"/>
                </a:solidFill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cxnSp>
          <p:nvCxnSpPr>
            <p:cNvPr id="215" name="直線矢印コネクタ 71"/>
            <p:cNvCxnSpPr/>
            <p:nvPr/>
          </p:nvCxnSpPr>
          <p:spPr>
            <a:xfrm rot="10800000" flipH="1" flipV="1">
              <a:off x="5823026" y="4715848"/>
              <a:ext cx="590449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線矢印コネクタ 71"/>
            <p:cNvCxnSpPr/>
            <p:nvPr/>
          </p:nvCxnSpPr>
          <p:spPr>
            <a:xfrm rot="10800000" flipV="1">
              <a:off x="8306307" y="4722599"/>
              <a:ext cx="590449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直線矢印コネクタ 71"/>
            <p:cNvCxnSpPr/>
            <p:nvPr/>
          </p:nvCxnSpPr>
          <p:spPr>
            <a:xfrm rot="16200000" flipH="1" flipV="1">
              <a:off x="5791893" y="5648795"/>
              <a:ext cx="1535163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直線矢印コネクタ 71"/>
            <p:cNvCxnSpPr/>
            <p:nvPr/>
          </p:nvCxnSpPr>
          <p:spPr>
            <a:xfrm rot="16200000" flipH="1" flipV="1">
              <a:off x="7398430" y="5653066"/>
              <a:ext cx="1535163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直線矢印コネクタ 71"/>
            <p:cNvCxnSpPr/>
            <p:nvPr/>
          </p:nvCxnSpPr>
          <p:spPr>
            <a:xfrm rot="20280000" flipH="1" flipV="1">
              <a:off x="7612122" y="4707381"/>
              <a:ext cx="179992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 w="lg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直線矢印コネクタ 71"/>
            <p:cNvCxnSpPr/>
            <p:nvPr/>
          </p:nvCxnSpPr>
          <p:spPr>
            <a:xfrm rot="1380000" flipV="1">
              <a:off x="6947814" y="4707380"/>
              <a:ext cx="179992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 w="lg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線矢印コネクタ 71"/>
            <p:cNvCxnSpPr/>
            <p:nvPr/>
          </p:nvCxnSpPr>
          <p:spPr>
            <a:xfrm rot="17580000" flipV="1">
              <a:off x="7873504" y="5656051"/>
              <a:ext cx="179992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 w="lg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線矢印コネクタ 71"/>
            <p:cNvCxnSpPr/>
            <p:nvPr/>
          </p:nvCxnSpPr>
          <p:spPr>
            <a:xfrm rot="4020000">
              <a:off x="6678653" y="5647398"/>
              <a:ext cx="179992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 w="lg" len="med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3" name="正方形/長方形 75"/>
            <p:cNvSpPr/>
            <p:nvPr/>
          </p:nvSpPr>
          <p:spPr>
            <a:xfrm>
              <a:off x="6737417" y="5786462"/>
              <a:ext cx="1282002" cy="3365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400" dirty="0" smtClean="0">
                  <a:solidFill>
                    <a:prstClr val="black"/>
                  </a:solidFill>
                  <a:latin typeface="Arial"/>
                  <a:ea typeface="ＭＳ Ｐゴシック"/>
                  <a:cs typeface="Arial"/>
                </a:rPr>
                <a:t>Pockels Cell</a:t>
              </a:r>
              <a:endParaRPr lang="ja-JP" altLang="en-US" sz="1400" dirty="0">
                <a:solidFill>
                  <a:prstClr val="black"/>
                </a:solidFill>
                <a:latin typeface="Arial"/>
                <a:ea typeface="ＭＳ Ｐゴシック"/>
                <a:cs typeface="Arial"/>
              </a:endParaRPr>
            </a:p>
          </p:txBody>
        </p:sp>
      </p:grpSp>
      <p:cxnSp>
        <p:nvCxnSpPr>
          <p:cNvPr id="245" name="直線矢印コネクタ 71"/>
          <p:cNvCxnSpPr/>
          <p:nvPr/>
        </p:nvCxnSpPr>
        <p:spPr>
          <a:xfrm>
            <a:off x="5105400" y="6248400"/>
            <a:ext cx="1143000" cy="381000"/>
          </a:xfrm>
          <a:prstGeom prst="straightConnector1">
            <a:avLst/>
          </a:prstGeom>
          <a:ln>
            <a:solidFill>
              <a:srgbClr val="FF0000"/>
            </a:solidFill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/>
          <p:nvPr/>
        </p:nvCxnSpPr>
        <p:spPr>
          <a:xfrm>
            <a:off x="5791200" y="6125985"/>
            <a:ext cx="0" cy="609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直線矢印コネクタ 71"/>
          <p:cNvCxnSpPr/>
          <p:nvPr/>
        </p:nvCxnSpPr>
        <p:spPr>
          <a:xfrm flipH="1">
            <a:off x="5257800" y="6248400"/>
            <a:ext cx="1295400" cy="381000"/>
          </a:xfrm>
          <a:prstGeom prst="straightConnector1">
            <a:avLst/>
          </a:prstGeom>
          <a:ln>
            <a:solidFill>
              <a:srgbClr val="FF0000"/>
            </a:solidFill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5" name="正方形/長方形 75"/>
          <p:cNvSpPr/>
          <p:nvPr/>
        </p:nvSpPr>
        <p:spPr>
          <a:xfrm>
            <a:off x="7391401" y="5029200"/>
            <a:ext cx="13067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Optical circulator</a:t>
            </a:r>
            <a:endParaRPr lang="ja-JP" altLang="en-US" sz="2000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6705600" y="4800600"/>
            <a:ext cx="685800" cy="457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" name="正方形/長方形 75"/>
          <p:cNvSpPr/>
          <p:nvPr/>
        </p:nvSpPr>
        <p:spPr>
          <a:xfrm>
            <a:off x="6324600" y="6096000"/>
            <a:ext cx="1981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Alice’s photon</a:t>
            </a:r>
            <a:endParaRPr lang="ja-JP" altLang="en-US" sz="2000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257" name="正方形/長方形 75"/>
          <p:cNvSpPr/>
          <p:nvPr/>
        </p:nvSpPr>
        <p:spPr>
          <a:xfrm>
            <a:off x="3505200" y="6096000"/>
            <a:ext cx="1981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Bob’s photon</a:t>
            </a:r>
            <a:endParaRPr lang="ja-JP" altLang="en-US" sz="2000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5194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197" grpId="0"/>
      <p:bldP spid="198" grpId="0" animBg="1"/>
      <p:bldP spid="200" grpId="0"/>
      <p:bldP spid="255" grpId="0"/>
      <p:bldP spid="256" grpId="0"/>
      <p:bldP spid="25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rate1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97" y="1497600"/>
            <a:ext cx="3434629" cy="216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10508" y="975868"/>
            <a:ext cx="2931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4-fold coincidence count rate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6489" y="3698470"/>
            <a:ext cx="3335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|11&gt; preparation rate (estimated by 4-fold coincidence rate divided by detector efficiency)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52149" y="3722081"/>
            <a:ext cx="2890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4-fold coincidence rate enhancement factor over an asynchronous case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9484" y="574274"/>
            <a:ext cx="3632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Event rate of two HSPS sending heralding signals to a synchronizer during synchronization process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 descr="cc1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916" y="1345200"/>
            <a:ext cx="3358969" cy="2388600"/>
          </a:xfrm>
          <a:prstGeom prst="rect">
            <a:avLst/>
          </a:prstGeom>
        </p:spPr>
      </p:pic>
      <p:pic>
        <p:nvPicPr>
          <p:cNvPr id="3" name="Picture 2" descr="enhancement1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644" y="4621800"/>
            <a:ext cx="3018634" cy="2160000"/>
          </a:xfrm>
          <a:prstGeom prst="rect">
            <a:avLst/>
          </a:prstGeom>
        </p:spPr>
      </p:pic>
      <p:pic>
        <p:nvPicPr>
          <p:cNvPr id="4" name="Picture 3" descr="prep1M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05" y="4621800"/>
            <a:ext cx="3197368" cy="2160000"/>
          </a:xfrm>
          <a:prstGeom prst="rect">
            <a:avLst/>
          </a:prstGeom>
        </p:spPr>
      </p:pic>
      <p:pic>
        <p:nvPicPr>
          <p:cNvPr id="12" name="Picture 11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-7620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タイトル 1"/>
          <p:cNvSpPr>
            <a:spLocks noGrp="1"/>
          </p:cNvSpPr>
          <p:nvPr>
            <p:ph type="title"/>
          </p:nvPr>
        </p:nvSpPr>
        <p:spPr>
          <a:xfrm>
            <a:off x="2286000" y="-182562"/>
            <a:ext cx="8229600" cy="715962"/>
          </a:xfrm>
          <a:effectLst/>
        </p:spPr>
        <p:txBody>
          <a:bodyPr>
            <a:normAutofit/>
          </a:bodyPr>
          <a:lstStyle/>
          <a:p>
            <a:pPr algn="l"/>
            <a:r>
              <a:rPr lang="en-US" altLang="ja-JP" sz="3200" dirty="0" smtClean="0">
                <a:latin typeface="Arial"/>
                <a:cs typeface="Arial"/>
              </a:rPr>
              <a:t>Synchronization enhancement</a:t>
            </a:r>
            <a:endParaRPr kumimoji="1" lang="ja-JP" altLang="en-US" sz="320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3733800"/>
            <a:ext cx="75438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alibri"/>
              </a:rPr>
              <a:t>By going all the way to N = 100, we </a:t>
            </a:r>
          </a:p>
          <a:p>
            <a:r>
              <a:rPr lang="en-US" sz="3200" dirty="0" smtClean="0">
                <a:solidFill>
                  <a:srgbClr val="FF0000"/>
                </a:solidFill>
                <a:latin typeface="Calibri"/>
              </a:rPr>
              <a:t>get an enhancement factor of 50.</a:t>
            </a:r>
            <a:endParaRPr lang="en-US" sz="32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91000" y="38100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Calibri"/>
              </a:rPr>
              <a:t>Sources produce 0.02 pairs/pulse 		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sym typeface="Wingdings"/>
              </a:rPr>
              <a:t> multi-pair contribution &lt; 1%</a:t>
            </a:r>
            <a:endParaRPr lang="en-US" sz="20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2385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4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0" y="-182562"/>
            <a:ext cx="8229600" cy="715962"/>
          </a:xfrm>
          <a:effectLst/>
        </p:spPr>
        <p:txBody>
          <a:bodyPr>
            <a:normAutofit/>
          </a:bodyPr>
          <a:lstStyle/>
          <a:p>
            <a:pPr algn="l"/>
            <a:r>
              <a:rPr lang="en-US" altLang="ja-JP" sz="3200" dirty="0" smtClean="0">
                <a:latin typeface="Arial"/>
                <a:cs typeface="Arial"/>
              </a:rPr>
              <a:t>Next steps</a:t>
            </a:r>
            <a:endParaRPr kumimoji="1" lang="ja-JP" altLang="en-US" sz="3200" dirty="0">
              <a:latin typeface="Arial"/>
              <a:cs typeface="Arial"/>
            </a:endParaRPr>
          </a:p>
        </p:txBody>
      </p:sp>
      <p:sp>
        <p:nvSpPr>
          <p:cNvPr id="82" name="タイトル 1"/>
          <p:cNvSpPr txBox="1">
            <a:spLocks/>
          </p:cNvSpPr>
          <p:nvPr/>
        </p:nvSpPr>
        <p:spPr>
          <a:xfrm>
            <a:off x="219797" y="685800"/>
            <a:ext cx="89186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ja-JP" sz="2800" dirty="0" smtClean="0">
                <a:solidFill>
                  <a:srgbClr val="1F497D"/>
                </a:solidFill>
                <a:latin typeface="Calibri"/>
                <a:ea typeface="ＭＳ Ｐゴシック"/>
                <a:cs typeface="Calibri"/>
              </a:rPr>
              <a:t>Characterize BSA.</a:t>
            </a:r>
          </a:p>
          <a:p>
            <a:pPr algn="l"/>
            <a:r>
              <a:rPr kumimoji="1" lang="en-US" altLang="ja-JP" sz="2800" dirty="0" smtClean="0">
                <a:solidFill>
                  <a:srgbClr val="1F497D"/>
                </a:solidFill>
                <a:latin typeface="Calibri"/>
                <a:ea typeface="ＭＳ Ｐゴシック"/>
                <a:cs typeface="Calibri"/>
              </a:rPr>
              <a:t>Add time-bins, and encoding.</a:t>
            </a:r>
          </a:p>
          <a:p>
            <a:pPr algn="l"/>
            <a:r>
              <a:rPr kumimoji="1" lang="en-US" altLang="ja-JP" sz="2800" dirty="0" smtClean="0">
                <a:solidFill>
                  <a:srgbClr val="1F497D"/>
                </a:solidFill>
                <a:latin typeface="Calibri"/>
                <a:ea typeface="ＭＳ Ｐゴシック"/>
                <a:cs typeface="Calibri"/>
              </a:rPr>
              <a:t>Realize synchronization-enhanced MDI-QKD.</a:t>
            </a:r>
            <a:endParaRPr kumimoji="1" lang="ja-JP" altLang="en-US" sz="2800" dirty="0">
              <a:solidFill>
                <a:srgbClr val="1F497D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26" name="タイトル 1"/>
          <p:cNvSpPr txBox="1">
            <a:spLocks/>
          </p:cNvSpPr>
          <p:nvPr/>
        </p:nvSpPr>
        <p:spPr>
          <a:xfrm>
            <a:off x="225359" y="3352800"/>
            <a:ext cx="89186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ja-JP" sz="2800" dirty="0" smtClean="0">
                <a:solidFill>
                  <a:srgbClr val="1F497D"/>
                </a:solidFill>
                <a:latin typeface="Calibri"/>
                <a:ea typeface="ＭＳ Ｐゴシック"/>
                <a:cs typeface="Calibri"/>
              </a:rPr>
              <a:t>Create pairs in time-bin entangled state (by creating two pump pulses separated by ~1 ns) </a:t>
            </a:r>
            <a:r>
              <a:rPr kumimoji="1" lang="en-US" altLang="ja-JP" sz="2800" dirty="0" smtClean="0">
                <a:solidFill>
                  <a:srgbClr val="1F497D"/>
                </a:solidFill>
                <a:latin typeface="Calibri"/>
                <a:ea typeface="ＭＳ Ｐゴシック"/>
                <a:cs typeface="Calibri"/>
                <a:sym typeface="Wingdings"/>
              </a:rPr>
              <a:t> </a:t>
            </a:r>
            <a:r>
              <a:rPr kumimoji="1" lang="en-US" altLang="ja-JP" sz="2800" dirty="0" smtClean="0">
                <a:solidFill>
                  <a:srgbClr val="1F497D"/>
                </a:solidFill>
                <a:latin typeface="Calibri"/>
                <a:ea typeface="ＭＳ Ｐゴシック"/>
                <a:cs typeface="Calibri"/>
              </a:rPr>
              <a:t>Demonstrate synchronization-enhanced entanglement swapping; critical component for quantum repeater network.</a:t>
            </a:r>
          </a:p>
        </p:txBody>
      </p:sp>
      <p:sp>
        <p:nvSpPr>
          <p:cNvPr id="27" name="タイトル 1"/>
          <p:cNvSpPr txBox="1">
            <a:spLocks/>
          </p:cNvSpPr>
          <p:nvPr/>
        </p:nvSpPr>
        <p:spPr>
          <a:xfrm>
            <a:off x="242714" y="5257800"/>
            <a:ext cx="89186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ja-JP" sz="2800" dirty="0" smtClean="0">
                <a:solidFill>
                  <a:srgbClr val="1F497D"/>
                </a:solidFill>
                <a:latin typeface="Calibri"/>
                <a:ea typeface="ＭＳ Ｐゴシック"/>
                <a:cs typeface="Calibri"/>
              </a:rPr>
              <a:t>Look at synchronized generation of larger photon states…</a:t>
            </a:r>
          </a:p>
        </p:txBody>
      </p:sp>
    </p:spTree>
    <p:extLst>
      <p:ext uri="{BB962C8B-B14F-4D97-AF65-F5344CB8AC3E}">
        <p14:creationId xmlns:p14="http://schemas.microsoft.com/office/powerpoint/2010/main" val="2836856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000071"/>
            </a:gs>
            <a:gs pos="100000">
              <a:srgbClr val="000071">
                <a:gamma/>
                <a:tint val="6941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0"/>
            <a:ext cx="3276600" cy="762000"/>
          </a:xfrm>
        </p:spPr>
        <p:txBody>
          <a:bodyPr/>
          <a:lstStyle/>
          <a:p>
            <a:r>
              <a:rPr lang="en-US" u="sng" dirty="0">
                <a:solidFill>
                  <a:schemeClr val="bg1"/>
                </a:solidFill>
                <a:latin typeface="Arial"/>
                <a:cs typeface="Arial"/>
              </a:rPr>
              <a:t>Outline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762000" y="1684616"/>
            <a:ext cx="8382000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en-US" sz="3000" dirty="0" smtClean="0">
                <a:solidFill>
                  <a:srgbClr val="FFFF00"/>
                </a:solidFill>
                <a:latin typeface="Arial" charset="0"/>
                <a:ea typeface="ＭＳ Ｐゴシック" charset="0"/>
              </a:rPr>
              <a:t> Motivation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en-US" sz="3000" dirty="0" smtClean="0">
                <a:solidFill>
                  <a:srgbClr val="FFFF00"/>
                </a:solidFill>
                <a:latin typeface="Arial" charset="0"/>
                <a:ea typeface="ＭＳ Ｐゴシック" charset="0"/>
              </a:rPr>
              <a:t> Temporal multiplexing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en-US" sz="3000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3000" dirty="0" smtClean="0">
                <a:solidFill>
                  <a:srgbClr val="FFFF00"/>
                </a:solidFill>
                <a:latin typeface="Arial" charset="0"/>
                <a:ea typeface="ＭＳ Ｐゴシック" charset="0"/>
              </a:rPr>
              <a:t>On the importance of PNR detectors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en-US" sz="3000" dirty="0" smtClean="0">
                <a:solidFill>
                  <a:srgbClr val="FFFF00"/>
                </a:solidFill>
                <a:latin typeface="Arial" charset="0"/>
                <a:ea typeface="ＭＳ Ｐゴシック" charset="0"/>
              </a:rPr>
              <a:t> Looking forward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000" dirty="0" smtClean="0">
              <a:solidFill>
                <a:srgbClr val="FFFF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6" name="Picture 5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Documents and Settings\kevin\My Documents\research\conferences\single photon workshop 2009\presentation\foote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524633"/>
            <a:ext cx="9144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87588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04805" y="1076325"/>
            <a:ext cx="72643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6A2B81"/>
                </a:solidFill>
                <a:latin typeface="Arial" charset="0"/>
              </a:rPr>
              <a:t>Classical (laser) source </a:t>
            </a:r>
            <a:r>
              <a:rPr lang="en-US" sz="2000" dirty="0">
                <a:solidFill>
                  <a:srgbClr val="6A2B81"/>
                </a:solidFill>
                <a:latin typeface="Arial" charset="0"/>
                <a:cs typeface="Times" charset="0"/>
                <a:sym typeface="Wingdings" charset="0"/>
              </a:rPr>
              <a:t></a:t>
            </a:r>
            <a:r>
              <a:rPr lang="en-US" sz="2000" dirty="0">
                <a:solidFill>
                  <a:srgbClr val="6A2B81"/>
                </a:solidFill>
                <a:latin typeface="Arial" charset="0"/>
              </a:rPr>
              <a:t> Poisson photon number distribution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44450" y="4724400"/>
            <a:ext cx="794520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CC0000"/>
                </a:solidFill>
                <a:latin typeface="Arial" charset="0"/>
                <a:cs typeface="+mn-cs"/>
              </a:rPr>
              <a:t>We wish to overcome this, yet retain controllable spectral </a:t>
            </a:r>
          </a:p>
          <a:p>
            <a:pPr>
              <a:defRPr/>
            </a:pPr>
            <a:r>
              <a:rPr lang="en-US" sz="2400" dirty="0">
                <a:solidFill>
                  <a:srgbClr val="CC0000"/>
                </a:solidFill>
                <a:latin typeface="Arial" charset="0"/>
                <a:cs typeface="+mn-cs"/>
              </a:rPr>
              <a:t>and polarization characteristics</a:t>
            </a:r>
          </a:p>
          <a:p>
            <a:pPr>
              <a:defRPr/>
            </a:pPr>
            <a:r>
              <a:rPr lang="en-US" sz="2400" dirty="0">
                <a:solidFill>
                  <a:srgbClr val="CC0000"/>
                </a:solidFill>
                <a:latin typeface="Arial" charset="0"/>
                <a:cs typeface="+mn-cs"/>
              </a:rPr>
              <a:t>	-  Quantum cryptography </a:t>
            </a:r>
          </a:p>
          <a:p>
            <a:pPr>
              <a:defRPr/>
            </a:pPr>
            <a:r>
              <a:rPr lang="en-US" sz="2400" dirty="0">
                <a:solidFill>
                  <a:srgbClr val="CC0000"/>
                </a:solidFill>
                <a:latin typeface="Arial" charset="0"/>
                <a:cs typeface="+mn-cs"/>
              </a:rPr>
              <a:t>	-  Quantum metrology</a:t>
            </a:r>
          </a:p>
          <a:p>
            <a:pPr>
              <a:defRPr/>
            </a:pPr>
            <a:r>
              <a:rPr lang="en-US" sz="2400" dirty="0">
                <a:solidFill>
                  <a:srgbClr val="CC0000"/>
                </a:solidFill>
                <a:latin typeface="Arial" charset="0"/>
                <a:cs typeface="+mn-cs"/>
              </a:rPr>
              <a:t>	-  Optical quantum computing and communication</a:t>
            </a:r>
          </a:p>
        </p:txBody>
      </p:sp>
      <p:grpSp>
        <p:nvGrpSpPr>
          <p:cNvPr id="32771" name="Group 4"/>
          <p:cNvGrpSpPr>
            <a:grpSpLocks/>
          </p:cNvGrpSpPr>
          <p:nvPr/>
        </p:nvGrpSpPr>
        <p:grpSpPr bwMode="auto">
          <a:xfrm>
            <a:off x="2117723" y="1676408"/>
            <a:ext cx="4816472" cy="2928939"/>
            <a:chOff x="1334" y="1056"/>
            <a:chExt cx="3034" cy="1845"/>
          </a:xfrm>
        </p:grpSpPr>
        <p:pic>
          <p:nvPicPr>
            <p:cNvPr id="32773" name="Picture 5" descr="poisson-plo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056"/>
              <a:ext cx="2784" cy="1688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678" name="Text Box 6"/>
            <p:cNvSpPr txBox="1">
              <a:spLocks noChangeArrowheads="1"/>
            </p:cNvSpPr>
            <p:nvPr/>
          </p:nvSpPr>
          <p:spPr bwMode="auto">
            <a:xfrm>
              <a:off x="2256" y="2649"/>
              <a:ext cx="149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latin typeface="Arial"/>
                  <a:cs typeface="Arial"/>
                </a:rPr>
                <a:t>Number of photons</a:t>
              </a:r>
              <a:endParaRPr lang="en-US" sz="2000" dirty="0">
                <a:solidFill>
                  <a:schemeClr val="bg2"/>
                </a:solidFill>
                <a:latin typeface="Arial"/>
                <a:cs typeface="Arial"/>
              </a:endParaRPr>
            </a:p>
          </p:txBody>
        </p:sp>
        <p:sp>
          <p:nvSpPr>
            <p:cNvPr id="28679" name="Text Box 7"/>
            <p:cNvSpPr txBox="1">
              <a:spLocks noChangeArrowheads="1"/>
            </p:cNvSpPr>
            <p:nvPr/>
          </p:nvSpPr>
          <p:spPr bwMode="auto">
            <a:xfrm rot="16200000">
              <a:off x="1004" y="1427"/>
              <a:ext cx="91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dirty="0">
                  <a:latin typeface="Arial"/>
                  <a:cs typeface="Arial"/>
                </a:rPr>
                <a:t>Probability</a:t>
              </a:r>
            </a:p>
          </p:txBody>
        </p:sp>
      </p:grpSp>
      <p:sp>
        <p:nvSpPr>
          <p:cNvPr id="28680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2400"/>
            <a:ext cx="77724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000090"/>
                </a:solidFill>
                <a:latin typeface="Calibri"/>
                <a:cs typeface="Calibri"/>
              </a:rPr>
              <a:t>Deterministic Single-Photon Source</a:t>
            </a:r>
            <a:endParaRPr lang="en-US" sz="4800" dirty="0" smtClean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9" name="Picture 4" descr="C:\Documents and Settings\kevin\My Documents\research\conferences\single photon workshop 2009\presentation\head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905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144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5571" b="1"/>
          <a:stretch/>
        </p:blipFill>
        <p:spPr>
          <a:xfrm>
            <a:off x="0" y="471055"/>
            <a:ext cx="9144000" cy="1215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78417"/>
          <a:stretch/>
        </p:blipFill>
        <p:spPr>
          <a:xfrm>
            <a:off x="3768" y="47145"/>
            <a:ext cx="9144000" cy="4070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12" y="1755878"/>
            <a:ext cx="9144000" cy="21622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71128" b="42186"/>
          <a:stretch/>
        </p:blipFill>
        <p:spPr>
          <a:xfrm>
            <a:off x="36900" y="4038608"/>
            <a:ext cx="2640022" cy="2391979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114804" y="4038600"/>
            <a:ext cx="465994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0" dirty="0" smtClean="0">
                <a:latin typeface="Arial" charset="0"/>
              </a:rPr>
              <a:t>Actual</a:t>
            </a:r>
            <a:r>
              <a:rPr lang="en-US" sz="2000" b="0" i="0" dirty="0" smtClean="0">
                <a:latin typeface="Arial" charset="0"/>
              </a:rPr>
              <a:t> efficiency = 3.7x10</a:t>
            </a:r>
            <a:r>
              <a:rPr lang="en-US" sz="2000" b="0" i="0" baseline="30000" dirty="0" smtClean="0">
                <a:latin typeface="Arial" charset="0"/>
              </a:rPr>
              <a:t>6</a:t>
            </a:r>
            <a:r>
              <a:rPr lang="en-US" sz="2000" b="0" i="0" dirty="0" smtClean="0">
                <a:latin typeface="Arial" charset="0"/>
              </a:rPr>
              <a:t>/81 MHz</a:t>
            </a:r>
          </a:p>
          <a:p>
            <a:pPr>
              <a:spcBef>
                <a:spcPct val="50000"/>
              </a:spcBef>
            </a:pPr>
            <a:r>
              <a:rPr lang="en-US" sz="2000" b="0" i="0" dirty="0" smtClean="0">
                <a:latin typeface="Arial" charset="0"/>
              </a:rPr>
              <a:t>= 4.6%  (~15% if we divide out </a:t>
            </a:r>
            <a:r>
              <a:rPr lang="en-US" sz="2000" b="0" i="0" dirty="0" err="1" smtClean="0">
                <a:latin typeface="Arial" charset="0"/>
              </a:rPr>
              <a:t>η</a:t>
            </a:r>
            <a:r>
              <a:rPr lang="en-US" sz="2000" b="0" i="0" baseline="-25000" dirty="0" err="1" smtClean="0">
                <a:latin typeface="Arial" charset="0"/>
              </a:rPr>
              <a:t>detector</a:t>
            </a:r>
            <a:r>
              <a:rPr lang="en-US" sz="2000" b="0" i="0" dirty="0" smtClean="0">
                <a:latin typeface="Arial" charset="0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sz="2000" b="0" i="0" dirty="0" smtClean="0">
                <a:latin typeface="Arial" charset="0"/>
              </a:rPr>
              <a:t>Note: They used a polarization filter to block the pump (~10</a:t>
            </a:r>
            <a:r>
              <a:rPr lang="en-US" sz="2000" b="0" i="0" baseline="30000" dirty="0" smtClean="0">
                <a:latin typeface="Arial" charset="0"/>
              </a:rPr>
              <a:t>7</a:t>
            </a:r>
            <a:r>
              <a:rPr lang="en-US" sz="2000" b="0" i="0" dirty="0" smtClean="0">
                <a:latin typeface="Arial" charset="0"/>
              </a:rPr>
              <a:t> extinction) </a:t>
            </a:r>
            <a:r>
              <a:rPr lang="en-US" sz="2000" b="0" i="0" dirty="0" smtClean="0">
                <a:latin typeface="Arial" charset="0"/>
                <a:sym typeface="Wingdings"/>
              </a:rPr>
              <a:t> 	automatic 50% </a:t>
            </a:r>
            <a:r>
              <a:rPr lang="en-US" sz="2000" b="0" i="0" dirty="0" smtClean="0">
                <a:latin typeface="Arial" charset="0"/>
                <a:sym typeface="Wingdings"/>
              </a:rPr>
              <a:t>loss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3200400" y="3048000"/>
            <a:ext cx="5943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0" y="3352800"/>
            <a:ext cx="37338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914400" y="762000"/>
            <a:ext cx="5943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652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113" y="4975412"/>
            <a:ext cx="3309549" cy="18825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366" y="3936984"/>
            <a:ext cx="6399366" cy="2535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484" y="3"/>
            <a:ext cx="9144000" cy="415554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0" y="5715000"/>
            <a:ext cx="32280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906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wiat2003MITRE-2">
  <a:themeElements>
    <a:clrScheme name="Kwiat2003MITRE-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wiat2003MITRE-2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Kwiat2003MITRE-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wiat2003MITRE-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wiat2003MITRE-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wiat2003MITRE-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wiat2003MITRE-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wiat2003MITRE-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wiat2003MITRE-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Kwiat2003MITRE-2">
  <a:themeElements>
    <a:clrScheme name="Kwiat2003MITRE-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wiat2003MITRE-2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Kwiat2003MITRE-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wiat2003MITRE-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wiat2003MITRE-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wiat2003MITRE-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wiat2003MITRE-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wiat2003MITRE-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wiat2003MITRE-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Kwiat2003MITRE-2">
  <a:themeElements>
    <a:clrScheme name="Kwiat2003MITRE-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wiat2003MITRE-2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Kwiat2003MITRE-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wiat2003MITRE-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wiat2003MITRE-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wiat2003MITRE-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wiat2003MITRE-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wiat2003MITRE-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wiat2003MITRE-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Kwiat2003MITRE-2">
  <a:themeElements>
    <a:clrScheme name="Kwiat2003MITRE-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wiat2003MITRE-2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Kwiat2003MITRE-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wiat2003MITRE-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wiat2003MITRE-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wiat2003MITRE-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wiat2003MITRE-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wiat2003MITRE-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wiat2003MITRE-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16549</TotalTime>
  <Words>3544</Words>
  <Application>Microsoft Macintosh PowerPoint</Application>
  <PresentationFormat>On-screen Show (4:3)</PresentationFormat>
  <Paragraphs>651</Paragraphs>
  <Slides>57</Slides>
  <Notes>25</Notes>
  <HiddenSlides>8</HiddenSlides>
  <MMClips>0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6" baseType="lpstr">
      <vt:lpstr>Office Theme</vt:lpstr>
      <vt:lpstr>Kwiat2003MITRE-2</vt:lpstr>
      <vt:lpstr>1_Kwiat2003MITRE-2</vt:lpstr>
      <vt:lpstr>2_Kwiat2003MITRE-2</vt:lpstr>
      <vt:lpstr>1_Office Theme</vt:lpstr>
      <vt:lpstr>2_Office Theme</vt:lpstr>
      <vt:lpstr>3_Kwiat2003MITRE-2</vt:lpstr>
      <vt:lpstr>Equation</vt:lpstr>
      <vt:lpstr>MathType 6.0 Equation</vt:lpstr>
      <vt:lpstr>Quantum Photonics: How Far Can We Go       P. Kwiat</vt:lpstr>
      <vt:lpstr>Quantum Photonics: How Far Are We Likely     to Go in the Next Several Years   P. Kwiat</vt:lpstr>
      <vt:lpstr>PowerPoint Presentation</vt:lpstr>
      <vt:lpstr>PowerPoint Presentation</vt:lpstr>
      <vt:lpstr>PGK at an Integrated Photonics  Workshop</vt:lpstr>
      <vt:lpstr>Outline</vt:lpstr>
      <vt:lpstr>Deterministic Single-Photon Source</vt:lpstr>
      <vt:lpstr>PowerPoint Presentation</vt:lpstr>
      <vt:lpstr>PowerPoint Presentation</vt:lpstr>
      <vt:lpstr>Heralded single-photon source</vt:lpstr>
      <vt:lpstr>PowerPoint Presentation</vt:lpstr>
      <vt:lpstr>PowerPoint Presentation</vt:lpstr>
      <vt:lpstr>Downconversion as SPS</vt:lpstr>
      <vt:lpstr>Outline</vt:lpstr>
      <vt:lpstr>Single-photon source via time-multiplexing</vt:lpstr>
      <vt:lpstr>Use time-multiplexed heralded single-photon source to create periodic source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Time-Multiplexing vs Pumping</vt:lpstr>
      <vt:lpstr>PowerPoint Presentation</vt:lpstr>
      <vt:lpstr>Heralding Detector Requirement</vt:lpstr>
      <vt:lpstr>Suppressing Multi-Photon Component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Expected performance</vt:lpstr>
      <vt:lpstr>“Can I get it in RED”?</vt:lpstr>
      <vt:lpstr>PowerPoint Presentation</vt:lpstr>
      <vt:lpstr>Time-Multiplexing Scalability</vt:lpstr>
      <vt:lpstr>What limits our rate…</vt:lpstr>
      <vt:lpstr>What limits our rate…</vt:lpstr>
      <vt:lpstr>What does loss do?</vt:lpstr>
      <vt:lpstr>Quantum Photonics: How Far Can We Go</vt:lpstr>
      <vt:lpstr>Another Possible Solu tion</vt:lpstr>
      <vt:lpstr>Will Integrated Optics Save the Day?</vt:lpstr>
      <vt:lpstr>Integrated Optics Problems</vt:lpstr>
      <vt:lpstr>Another Possible Solution</vt:lpstr>
      <vt:lpstr>Will Integrated Optics Save the Day?</vt:lpstr>
      <vt:lpstr>Integrated Optics Problems</vt:lpstr>
      <vt:lpstr>PowerPoint Presentation</vt:lpstr>
      <vt:lpstr>PowerPoint Presentation</vt:lpstr>
      <vt:lpstr>8-photon events: ~0.88 (1 MHz) = 150k/s</vt:lpstr>
      <vt:lpstr>PowerPoint Presentation</vt:lpstr>
      <vt:lpstr>PowerPoint Presentation</vt:lpstr>
      <vt:lpstr>Summary</vt:lpstr>
      <vt:lpstr>Photon synchronizer</vt:lpstr>
      <vt:lpstr>Synchronization enhancement</vt:lpstr>
      <vt:lpstr>Next steps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kevin</dc:creator>
  <cp:lastModifiedBy>Paul Kwiat</cp:lastModifiedBy>
  <cp:revision>648</cp:revision>
  <dcterms:created xsi:type="dcterms:W3CDTF">2014-06-09T20:35:03Z</dcterms:created>
  <dcterms:modified xsi:type="dcterms:W3CDTF">2019-01-24T19:10:45Z</dcterms:modified>
</cp:coreProperties>
</file>