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740" r:id="rId5"/>
    <p:sldMasterId id="2147483753" r:id="rId6"/>
  </p:sldMasterIdLst>
  <p:notesMasterIdLst>
    <p:notesMasterId r:id="rId43"/>
  </p:notesMasterIdLst>
  <p:sldIdLst>
    <p:sldId id="474" r:id="rId7"/>
    <p:sldId id="506" r:id="rId8"/>
    <p:sldId id="599" r:id="rId9"/>
    <p:sldId id="573" r:id="rId10"/>
    <p:sldId id="546" r:id="rId11"/>
    <p:sldId id="551" r:id="rId12"/>
    <p:sldId id="555" r:id="rId13"/>
    <p:sldId id="539" r:id="rId14"/>
    <p:sldId id="557" r:id="rId15"/>
    <p:sldId id="511" r:id="rId16"/>
    <p:sldId id="531" r:id="rId17"/>
    <p:sldId id="552" r:id="rId18"/>
    <p:sldId id="509" r:id="rId19"/>
    <p:sldId id="528" r:id="rId20"/>
    <p:sldId id="512" r:id="rId21"/>
    <p:sldId id="537" r:id="rId22"/>
    <p:sldId id="542" r:id="rId23"/>
    <p:sldId id="540" r:id="rId24"/>
    <p:sldId id="559" r:id="rId25"/>
    <p:sldId id="570" r:id="rId26"/>
    <p:sldId id="554" r:id="rId27"/>
    <p:sldId id="543" r:id="rId28"/>
    <p:sldId id="560" r:id="rId29"/>
    <p:sldId id="561" r:id="rId30"/>
    <p:sldId id="562" r:id="rId31"/>
    <p:sldId id="563" r:id="rId32"/>
    <p:sldId id="564" r:id="rId33"/>
    <p:sldId id="566" r:id="rId34"/>
    <p:sldId id="558" r:id="rId35"/>
    <p:sldId id="571" r:id="rId36"/>
    <p:sldId id="569" r:id="rId37"/>
    <p:sldId id="545" r:id="rId38"/>
    <p:sldId id="572" r:id="rId39"/>
    <p:sldId id="600" r:id="rId40"/>
    <p:sldId id="497" r:id="rId41"/>
    <p:sldId id="59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5F"/>
    <a:srgbClr val="00BFFB"/>
    <a:srgbClr val="FFFFFF"/>
    <a:srgbClr val="DDDDDD"/>
    <a:srgbClr val="FF0000"/>
    <a:srgbClr val="00C257"/>
    <a:srgbClr val="7D7D7D"/>
    <a:srgbClr val="CBCBCB"/>
    <a:srgbClr val="548235"/>
    <a:srgbClr val="0D0D0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/>
    <p:restoredTop sz="96213" autoAdjust="0"/>
  </p:normalViewPr>
  <p:slideViewPr>
    <p:cSldViewPr showGuides="1">
      <p:cViewPr varScale="1">
        <p:scale>
          <a:sx n="119" d="100"/>
          <a:sy n="119" d="100"/>
        </p:scale>
        <p:origin x="1304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58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9B416-2512-41B0-9F4D-21657E7E0170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44E4F-5B31-4AED-8BFD-1EFFF66E6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1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05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96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157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325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0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973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742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57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43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66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50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8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39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6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6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89AF-8625-3640-94DF-4220DE7DFBB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2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4F89AF-8625-3640-94DF-4220DE7DFB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15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org2.eis.afmc.af.mil/sites/afrlhq/cagext/FOGCAG%20Public/Forms/AllItems.aspx?RootFolder=/sites/afrlhq/cagext/FOGCAG%20Public/Briefing%20Templates&amp;FolderCTID=0x012000626ED9521BD00246810AE34777413BF7&amp;View=%7bD4FB567F-EF4E-412F-AA8B-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1721948"/>
            <a:ext cx="9144000" cy="5141912"/>
          </a:xfrm>
          <a:prstGeom prst="rect">
            <a:avLst/>
          </a:prstGeom>
          <a:gradFill rotWithShape="1">
            <a:gsLst>
              <a:gs pos="0">
                <a:schemeClr val="bg1">
                  <a:alpha val="38000"/>
                </a:schemeClr>
              </a:gs>
              <a:gs pos="100000">
                <a:srgbClr val="0000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 descr="AFRL GLOBE LOGO_col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252" y="346233"/>
            <a:ext cx="5334000" cy="17160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41910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briefer</a:t>
            </a:r>
          </a:p>
          <a:p>
            <a:r>
              <a:rPr lang="en-US" dirty="0"/>
              <a:t>Briefer Title</a:t>
            </a:r>
          </a:p>
          <a:p>
            <a:r>
              <a:rPr lang="en-US" dirty="0"/>
              <a:t>Tech Directorate</a:t>
            </a:r>
          </a:p>
          <a:p>
            <a:r>
              <a:rPr lang="en-US" dirty="0"/>
              <a:t>Air Force Research Laboratory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81400"/>
            <a:ext cx="9144000" cy="609600"/>
          </a:xfrm>
        </p:spPr>
        <p:txBody>
          <a:bodyPr anchor="ctr">
            <a:noAutofit/>
          </a:bodyPr>
          <a:lstStyle>
            <a:lvl1pPr algn="ctr">
              <a:buNone/>
              <a:defRPr sz="1800">
                <a:solidFill>
                  <a:srgbClr val="000099"/>
                </a:solidFill>
              </a:defRPr>
            </a:lvl1pPr>
            <a:lvl2pPr>
              <a:buNone/>
              <a:defRPr sz="1800">
                <a:solidFill>
                  <a:srgbClr val="000099"/>
                </a:solidFill>
              </a:defRPr>
            </a:lvl2pPr>
            <a:lvl3pPr>
              <a:buNone/>
              <a:defRPr sz="1800">
                <a:solidFill>
                  <a:srgbClr val="000099"/>
                </a:solidFill>
              </a:defRPr>
            </a:lvl3pPr>
            <a:lvl4pPr>
              <a:buNone/>
              <a:defRPr sz="1800">
                <a:solidFill>
                  <a:srgbClr val="000099"/>
                </a:solidFill>
              </a:defRPr>
            </a:lvl4pPr>
            <a:lvl5pPr>
              <a:buNone/>
              <a:defRPr sz="1800">
                <a:solidFill>
                  <a:srgbClr val="000099"/>
                </a:solidFill>
              </a:defRPr>
            </a:lvl5pPr>
          </a:lstStyle>
          <a:p>
            <a:pPr lvl="0"/>
            <a:r>
              <a:rPr lang="en-US" dirty="0"/>
              <a:t>Click to edit date 24 Feb 10</a:t>
            </a:r>
          </a:p>
        </p:txBody>
      </p:sp>
    </p:spTree>
    <p:extLst>
      <p:ext uri="{BB962C8B-B14F-4D97-AF65-F5344CB8AC3E}">
        <p14:creationId xmlns:p14="http://schemas.microsoft.com/office/powerpoint/2010/main" val="2416459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200" b="1" kern="1200">
                <a:solidFill>
                  <a:srgbClr val="000099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AFRL Briefing Template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524000"/>
            <a:ext cx="510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AFRL Briefing Template</a:t>
            </a: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Version 2.01</a:t>
            </a: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Updated: 7 Mar 10</a:t>
            </a: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2"/>
              </a:rPr>
              <a:t>Link to Briefing Guide and Template</a:t>
            </a:r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AFRL Briefing Guide and Template are located on SharePoint:</a:t>
            </a: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AFRL Headquarters &gt; View All Site Content</a:t>
            </a: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&gt; Command Section &gt; View All Site Content</a:t>
            </a:r>
          </a:p>
          <a:p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&gt; FOG-CAG Public &gt;  Briefing Templates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486400" y="2895600"/>
            <a:ext cx="3048000" cy="3591576"/>
            <a:chOff x="50800" y="4560888"/>
            <a:chExt cx="1949450" cy="2297112"/>
          </a:xfrm>
        </p:grpSpPr>
        <p:pic>
          <p:nvPicPr>
            <p:cNvPr id="7" name="Picture 7" descr="af logo - blu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00" y="5045075"/>
              <a:ext cx="1949450" cy="181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AFRL Shield 300 dp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3550" y="4560888"/>
              <a:ext cx="1123950" cy="112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0"/>
            <a:ext cx="76200" cy="6858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7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Box 49"/>
          <p:cNvSpPr txBox="1">
            <a:spLocks noChangeArrowheads="1"/>
          </p:cNvSpPr>
          <p:nvPr userDrawn="1"/>
        </p:nvSpPr>
        <p:spPr bwMode="auto">
          <a:xfrm>
            <a:off x="8667750" y="6629400"/>
            <a:ext cx="47625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FECCACFC-A1DF-4E05-81FF-9C3E99D1E2C5}" type="slidenum">
              <a:rPr lang="en-US" sz="900">
                <a:solidFill>
                  <a:prstClr val="black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1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894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74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772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0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605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18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4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79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_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914400"/>
            <a:ext cx="8839200" cy="1470025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43200" y="4191000"/>
            <a:ext cx="64008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briefer</a:t>
            </a:r>
          </a:p>
          <a:p>
            <a:r>
              <a:rPr lang="en-US" dirty="0"/>
              <a:t>Briefer Title</a:t>
            </a:r>
          </a:p>
          <a:p>
            <a:r>
              <a:rPr lang="en-US" dirty="0"/>
              <a:t>Tech Directorate</a:t>
            </a:r>
          </a:p>
          <a:p>
            <a:r>
              <a:rPr lang="en-US" dirty="0"/>
              <a:t>Air Force Research Laboratory</a:t>
            </a:r>
          </a:p>
        </p:txBody>
      </p:sp>
      <p:pic>
        <p:nvPicPr>
          <p:cNvPr id="10" name="Picture 9" descr="AF Wings and Shield_transpar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33400" y="3048000"/>
            <a:ext cx="2746538" cy="3200400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38400"/>
            <a:ext cx="9144000" cy="609600"/>
          </a:xfrm>
        </p:spPr>
        <p:txBody>
          <a:bodyPr anchor="ctr">
            <a:noAutofit/>
          </a:bodyPr>
          <a:lstStyle>
            <a:lvl1pPr algn="ctr">
              <a:buNone/>
              <a:defRPr sz="1800">
                <a:solidFill>
                  <a:srgbClr val="000099"/>
                </a:solidFill>
              </a:defRPr>
            </a:lvl1pPr>
            <a:lvl2pPr>
              <a:buNone/>
              <a:defRPr sz="1800">
                <a:solidFill>
                  <a:srgbClr val="000099"/>
                </a:solidFill>
              </a:defRPr>
            </a:lvl2pPr>
            <a:lvl3pPr>
              <a:buNone/>
              <a:defRPr sz="1800">
                <a:solidFill>
                  <a:srgbClr val="000099"/>
                </a:solidFill>
              </a:defRPr>
            </a:lvl3pPr>
            <a:lvl4pPr>
              <a:buNone/>
              <a:defRPr sz="1800">
                <a:solidFill>
                  <a:srgbClr val="000099"/>
                </a:solidFill>
              </a:defRPr>
            </a:lvl4pPr>
            <a:lvl5pPr>
              <a:buNone/>
              <a:defRPr sz="1800">
                <a:solidFill>
                  <a:srgbClr val="000099"/>
                </a:solidFill>
              </a:defRPr>
            </a:lvl5pPr>
          </a:lstStyle>
          <a:p>
            <a:pPr lvl="0"/>
            <a:r>
              <a:rPr lang="en-US" dirty="0"/>
              <a:t>Click to edit date 24 Feb 10</a:t>
            </a:r>
          </a:p>
        </p:txBody>
      </p:sp>
    </p:spTree>
    <p:extLst>
      <p:ext uri="{BB962C8B-B14F-4D97-AF65-F5344CB8AC3E}">
        <p14:creationId xmlns:p14="http://schemas.microsoft.com/office/powerpoint/2010/main" val="1453834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73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6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915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001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0B70B85-328D-4E2D-833F-6F6A24221255}" type="datetimeFigureOut">
              <a:rPr lang="en-US" smtClean="0"/>
              <a:t>1/24/19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97489EC-3193-403F-B805-B9ECE8727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63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01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32"/>
          <p:cNvSpPr txBox="1">
            <a:spLocks/>
          </p:cNvSpPr>
          <p:nvPr userDrawn="1"/>
        </p:nvSpPr>
        <p:spPr>
          <a:xfrm>
            <a:off x="8541314" y="6438467"/>
            <a:ext cx="368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  <a:latin typeface="Arial Black"/>
                <a:cs typeface="Arial Black"/>
              </a:rPr>
              <a:t>&lt;#&gt;</a:t>
            </a:r>
          </a:p>
        </p:txBody>
      </p:sp>
    </p:spTree>
    <p:extLst>
      <p:ext uri="{BB962C8B-B14F-4D97-AF65-F5344CB8AC3E}">
        <p14:creationId xmlns:p14="http://schemas.microsoft.com/office/powerpoint/2010/main" val="1300505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66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644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0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43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98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01601" y="6540506"/>
            <a:ext cx="9360191" cy="17842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7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US" sz="1200" dirty="0">
                <a:solidFill>
                  <a:prstClr val="white"/>
                </a:solidFill>
                <a:latin typeface="Times New Roman"/>
                <a:cs typeface="Times New Roman"/>
              </a:rPr>
              <a:t>				         				</a:t>
            </a:r>
            <a:endParaRPr lang="en-US" sz="1050" dirty="0">
              <a:solidFill>
                <a:prstClr val="white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691351" y="6467327"/>
            <a:ext cx="1826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prstClr val="white"/>
                </a:solidFill>
                <a:latin typeface="Arial Rounded MT Bold"/>
                <a:cs typeface="Arial Rounded MT Bold"/>
              </a:rPr>
              <a:t>nanophotonics.rit.edu</a:t>
            </a:r>
            <a:r>
              <a:rPr lang="en-US" sz="1200" dirty="0">
                <a:solidFill>
                  <a:prstClr val="white"/>
                </a:solidFill>
                <a:latin typeface="Arial Rounded MT Bold"/>
                <a:cs typeface="Arial Rounded MT Bold"/>
              </a:rPr>
              <a:t> 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6169E3F-005D-464A-AC28-660D727D9464}" type="slidenum">
              <a:rPr lang="en-US" smtClean="0">
                <a:solidFill>
                  <a:srgbClr val="111F41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111F41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7021717" y="6431977"/>
            <a:ext cx="20574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6651" y="48345"/>
            <a:ext cx="832466" cy="24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0511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97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93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8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E8153-3778-4D7D-A079-154206E29A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CDE33-3475-4C46-8426-8C63FCA5B5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3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 userDrawn="1"/>
        </p:nvGrpSpPr>
        <p:grpSpPr bwMode="auto">
          <a:xfrm>
            <a:off x="990600" y="9525"/>
            <a:ext cx="7881938" cy="6848475"/>
            <a:chOff x="576" y="661"/>
            <a:chExt cx="4533" cy="3653"/>
          </a:xfrm>
        </p:grpSpPr>
        <p:pic>
          <p:nvPicPr>
            <p:cNvPr id="12" name="Picture 3" descr="AFRL GLOBE LOGO NO TAG_color"/>
            <p:cNvPicPr>
              <a:picLocks noChangeAspect="1" noChangeArrowheads="1"/>
            </p:cNvPicPr>
            <p:nvPr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661"/>
              <a:ext cx="4433" cy="3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576" y="3438"/>
              <a:ext cx="1812" cy="66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3048000"/>
            <a:ext cx="5141913" cy="20351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Box 49"/>
          <p:cNvSpPr txBox="1">
            <a:spLocks noChangeArrowheads="1"/>
          </p:cNvSpPr>
          <p:nvPr userDrawn="1"/>
        </p:nvSpPr>
        <p:spPr bwMode="auto">
          <a:xfrm>
            <a:off x="8667750" y="6629400"/>
            <a:ext cx="47625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FECCACFC-A1DF-4E05-81FF-9C3E99D1E2C5}" type="slidenum">
              <a:rPr lang="en-US" sz="900">
                <a:solidFill>
                  <a:prstClr val="black"/>
                </a:solidFill>
              </a:rPr>
              <a:pPr algn="r">
                <a:spcBef>
                  <a:spcPct val="50000"/>
                </a:spcBef>
              </a:pPr>
              <a:t>‹#›</a:t>
            </a:fld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9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8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2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869"/>
            <a:ext cx="9258590" cy="162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bg1"/>
            </a:solidFill>
          </a:ln>
          <a:effectLst>
            <a:outerShdw blurRad="63500" dist="50800" dir="5400000" rotWithShape="0">
              <a:srgbClr val="000000">
                <a:alpha val="5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101600" y="6540506"/>
            <a:ext cx="9360191" cy="17842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  <a:effectLst>
            <a:outerShdw blurRad="50800" dist="38100" dir="2700000">
              <a:srgbClr val="000000">
                <a:alpha val="7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r>
              <a:rPr lang="en-US" sz="1200" dirty="0">
                <a:latin typeface="Times New Roman"/>
                <a:cs typeface="Times New Roman"/>
              </a:rPr>
              <a:t>				         				</a:t>
            </a:r>
            <a:endParaRPr lang="en-US" sz="1050" dirty="0">
              <a:latin typeface="Arial Rounded MT Bold"/>
              <a:cs typeface="Arial Rounded MT Bold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322897" y="522869"/>
            <a:ext cx="398595" cy="162933"/>
          </a:xfrm>
          <a:prstGeom prst="rect">
            <a:avLst/>
          </a:prstGeom>
          <a:solidFill>
            <a:srgbClr val="00009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563699" y="522869"/>
            <a:ext cx="759196" cy="162933"/>
          </a:xfrm>
          <a:prstGeom prst="rect">
            <a:avLst/>
          </a:prstGeom>
          <a:solidFill>
            <a:srgbClr val="02AD0A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2120207" y="522869"/>
            <a:ext cx="1443492" cy="162933"/>
          </a:xfrm>
          <a:prstGeom prst="rect">
            <a:avLst/>
          </a:prstGeom>
          <a:solidFill>
            <a:srgbClr val="FFB12C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101601" y="522869"/>
            <a:ext cx="2221808" cy="162933"/>
          </a:xfrm>
          <a:prstGeom prst="rect">
            <a:avLst/>
          </a:prstGeom>
          <a:solidFill>
            <a:srgbClr val="CA0919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49"/>
          <p:cNvSpPr txBox="1">
            <a:spLocks noChangeArrowheads="1"/>
          </p:cNvSpPr>
          <p:nvPr userDrawn="1"/>
        </p:nvSpPr>
        <p:spPr bwMode="auto">
          <a:xfrm>
            <a:off x="8592844" y="6512512"/>
            <a:ext cx="47625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fld id="{FECCACFC-A1DF-4E05-81FF-9C3E99D1E2C5}" type="slidenum">
              <a:rPr lang="en-US" sz="900" b="0">
                <a:solidFill>
                  <a:schemeClr val="bg1"/>
                </a:solidFill>
                <a:latin typeface="Arial Rounded MT Bold" panose="020F0704030504030204" pitchFamily="34" charset="0"/>
              </a:rPr>
              <a:pPr algn="r">
                <a:spcBef>
                  <a:spcPct val="50000"/>
                </a:spcBef>
              </a:pPr>
              <a:t>‹#›</a:t>
            </a:fld>
            <a:endParaRPr lang="en-US" sz="900" b="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56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 marL="1031875" indent="-234950"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6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42999"/>
            <a:ext cx="5111750" cy="52578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52651"/>
            <a:ext cx="3008313" cy="4248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28 April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2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0"/>
            <a:ext cx="7315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2" descr="AFRL Shield transparent background 1INcop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3740" y="19050"/>
            <a:ext cx="904875" cy="898525"/>
          </a:xfrm>
          <a:prstGeom prst="rect">
            <a:avLst/>
          </a:prstGeom>
          <a:noFill/>
        </p:spPr>
      </p:pic>
      <p:sp>
        <p:nvSpPr>
          <p:cNvPr id="8" name="Rectangle 73"/>
          <p:cNvSpPr>
            <a:spLocks noChangeArrowheads="1"/>
          </p:cNvSpPr>
          <p:nvPr/>
        </p:nvSpPr>
        <p:spPr bwMode="auto">
          <a:xfrm>
            <a:off x="0" y="952500"/>
            <a:ext cx="9144000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 descr="AF Wings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2636" cy="914400"/>
          </a:xfrm>
          <a:prstGeom prst="rect">
            <a:avLst/>
          </a:prstGeom>
        </p:spPr>
      </p:pic>
      <p:sp>
        <p:nvSpPr>
          <p:cNvPr id="11" name="Text Box 49"/>
          <p:cNvSpPr txBox="1">
            <a:spLocks noChangeArrowheads="1"/>
          </p:cNvSpPr>
          <p:nvPr/>
        </p:nvSpPr>
        <p:spPr bwMode="auto">
          <a:xfrm>
            <a:off x="7315200" y="6627168"/>
            <a:ext cx="1828800" cy="2308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algn="r">
              <a:spcBef>
                <a:spcPct val="50000"/>
              </a:spcBef>
            </a:pPr>
            <a:fld id="{FECCACFC-A1DF-4E05-81FF-9C3E99D1E2C5}" type="slidenum">
              <a:rPr lang="en-US" sz="9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>
                <a:spcBef>
                  <a:spcPct val="50000"/>
                </a:spcBef>
              </a:pPr>
              <a:t>‹#›</a:t>
            </a:fld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0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rgbClr val="000099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31875" indent="-234950" algn="l" defTabSz="914400" rtl="0" eaLnBrk="1" latinLnBrk="0" hangingPunct="1">
        <a:spcBef>
          <a:spcPts val="6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371600" indent="-280988" algn="l" defTabSz="914400" rtl="0" eaLnBrk="1" latinLnBrk="0" hangingPunct="1"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652588" indent="-280988" algn="l" defTabSz="914400" rtl="0" eaLnBrk="1" latinLnBrk="0" hangingPunct="1">
        <a:spcBef>
          <a:spcPts val="6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08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1/24/19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6169E3F-005D-464A-AC28-660D727D9464}" type="slidenum">
              <a:rPr lang="en-US" smtClean="0">
                <a:solidFill>
                  <a:srgbClr val="111F41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111F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48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30.png"/><Relationship Id="rId5" Type="http://schemas.openxmlformats.org/officeDocument/2006/relationships/image" Target="../media/image47.png"/><Relationship Id="rId10" Type="http://schemas.openxmlformats.org/officeDocument/2006/relationships/image" Target="../media/image220.png"/><Relationship Id="rId4" Type="http://schemas.openxmlformats.org/officeDocument/2006/relationships/image" Target="../media/image49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4.jpe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0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gif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21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4.png"/><Relationship Id="rId3" Type="http://schemas.openxmlformats.org/officeDocument/2006/relationships/image" Target="../media/image126.png"/><Relationship Id="rId7" Type="http://schemas.openxmlformats.org/officeDocument/2006/relationships/image" Target="../media/image12.png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11" Type="http://schemas.openxmlformats.org/officeDocument/2006/relationships/image" Target="../media/image131.png"/><Relationship Id="rId5" Type="http://schemas.openxmlformats.org/officeDocument/2006/relationships/image" Target="../media/image10.png"/><Relationship Id="rId10" Type="http://schemas.openxmlformats.org/officeDocument/2006/relationships/image" Target="../media/image130.jpeg"/><Relationship Id="rId4" Type="http://schemas.openxmlformats.org/officeDocument/2006/relationships/image" Target="../media/image128.png"/><Relationship Id="rId9" Type="http://schemas.openxmlformats.org/officeDocument/2006/relationships/image" Target="../media/image1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04CF65-4E6D-4A43-A6DF-B9B71E5F24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61223" cy="68575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1148715"/>
            <a:ext cx="9157048" cy="984885"/>
          </a:xfrm>
          <a:prstGeom prst="rect">
            <a:avLst/>
          </a:prstGeom>
          <a:solidFill>
            <a:srgbClr val="FFFFFF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latin typeface="+mj-lt"/>
              </a:rPr>
              <a:t>Photon Generation in Ultraviolet Integrated Photonic Circuits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62765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DISTRIBUTION A.  Approved for public release: distribution unlimited. (88ABW-2018-1765)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9638" y="2139077"/>
            <a:ext cx="56447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endParaRPr lang="en-US" sz="4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Air Force Research Laboratory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 Michael Fanto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Paul Alsing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Matt Smith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Christopher Tison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Kent </a:t>
            </a:r>
            <a:r>
              <a:rPr lang="en-US" sz="2000" b="1" dirty="0" err="1">
                <a:solidFill>
                  <a:schemeClr val="bg1"/>
                </a:solidFill>
              </a:rPr>
              <a:t>Averett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457200" y="4092960"/>
            <a:ext cx="5322601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u="sng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Rochester Institute of Technology</a:t>
            </a:r>
            <a:endParaRPr lang="zh-CN" altLang="en-US" sz="2000" b="1" u="sng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Michael Fanto</a:t>
            </a: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Prof. Stefan Preble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Jeffrey Steidle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Zihao Wang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Paul Thomas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John </a:t>
            </a:r>
            <a:r>
              <a:rPr lang="en-US" sz="2000" b="1" dirty="0" err="1">
                <a:solidFill>
                  <a:schemeClr val="bg1"/>
                </a:solidFill>
              </a:rPr>
              <a:t>Serafini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Gregory Howland</a:t>
            </a:r>
          </a:p>
          <a:p>
            <a:pPr algn="ctr"/>
            <a:endParaRPr lang="en-US" altLang="zh-CN" sz="28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6200" y="4038600"/>
            <a:ext cx="56447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endParaRPr lang="en-US" sz="4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Massachusetts Institute of Technology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Prof. Dirk Englund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Tsung-Ju Lu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Hyeongrak Choi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Mohammad Soltani (Raytheon BBN)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08876" y="5634812"/>
            <a:ext cx="56447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endParaRPr lang="en-US" sz="4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u="sng" dirty="0">
                <a:solidFill>
                  <a:schemeClr val="bg1"/>
                </a:solidFill>
              </a:rPr>
              <a:t>Naval Research Laboratory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Dr. Matthew Hardy</a:t>
            </a:r>
          </a:p>
        </p:txBody>
      </p:sp>
      <p:pic>
        <p:nvPicPr>
          <p:cNvPr id="15" name="Picture 4" descr="http://franz.com/success/customer_apps/intelligent_agents/afrl/afrl-logo.png">
            <a:extLst>
              <a:ext uri="{FF2B5EF4-FFF2-40B4-BE49-F238E27FC236}">
                <a16:creationId xmlns:a16="http://schemas.microsoft.com/office/drawing/2014/main" id="{9EE91319-01AC-4E7B-89DC-33B5A523B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3332236" cy="978496"/>
          </a:xfrm>
          <a:prstGeom prst="rect">
            <a:avLst/>
          </a:prstGeom>
          <a:noFill/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304800"/>
            <a:ext cx="2896557" cy="524139"/>
          </a:xfrm>
          <a:prstGeom prst="rect">
            <a:avLst/>
          </a:prstGeom>
        </p:spPr>
      </p:pic>
      <p:pic>
        <p:nvPicPr>
          <p:cNvPr id="18" name="Picture 2" descr="Image result for mit logo transparent">
            <a:extLst>
              <a:ext uri="{FF2B5EF4-FFF2-40B4-BE49-F238E27FC236}">
                <a16:creationId xmlns:a16="http://schemas.microsoft.com/office/drawing/2014/main" id="{00A346E9-9444-4135-B8FA-A70A78FD9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7930" y="163079"/>
            <a:ext cx="1336870" cy="75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naval research lab transparent">
            <a:extLst>
              <a:ext uri="{FF2B5EF4-FFF2-40B4-BE49-F238E27FC236}">
                <a16:creationId xmlns:a16="http://schemas.microsoft.com/office/drawing/2014/main" id="{6F20B1C5-5ECB-47AB-87F2-0AC343B13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006" y="76200"/>
            <a:ext cx="847394" cy="83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346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06659" y="990600"/>
            <a:ext cx="1767951" cy="909735"/>
            <a:chOff x="4135832" y="5366056"/>
            <a:chExt cx="1767951" cy="909735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832" y="5366056"/>
              <a:ext cx="1634210" cy="86517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5149982" y="5814126"/>
              <a:ext cx="7538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Yb</a:t>
              </a:r>
              <a:r>
                <a:rPr lang="en-US" sz="1200" b="1" baseline="300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US" sz="1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ions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118474" y="1038120"/>
            <a:ext cx="7294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</a:t>
            </a:r>
            <a:r>
              <a:rPr lang="en-US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long lifetime quantum memory, quantum repeaters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Producing and manipulating entangled UV photons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240367" y="1766776"/>
            <a:ext cx="5998180" cy="1586024"/>
            <a:chOff x="3240367" y="2460633"/>
            <a:chExt cx="5998180" cy="1586024"/>
          </a:xfrm>
        </p:grpSpPr>
        <p:sp>
          <p:nvSpPr>
            <p:cNvPr id="6" name="Rectangle 5"/>
            <p:cNvSpPr/>
            <p:nvPr/>
          </p:nvSpPr>
          <p:spPr>
            <a:xfrm>
              <a:off x="4170004" y="3123327"/>
              <a:ext cx="470353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 refractive index (n=2.2)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 bandgap (6.2 eV, ~200nm)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Large nonlinearity -  n</a:t>
              </a:r>
              <a:r>
                <a:rPr lang="en-US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 2 × 10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-15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/W 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240367" y="2460633"/>
              <a:ext cx="5998180" cy="750455"/>
              <a:chOff x="3240367" y="2460633"/>
              <a:chExt cx="5998180" cy="75045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3240367" y="2460633"/>
                <a:ext cx="599818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u="sng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Aluminum Nitride (</a:t>
                </a:r>
                <a:r>
                  <a:rPr lang="en-US" b="1" u="sng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AlN</a:t>
                </a:r>
                <a:r>
                  <a:rPr lang="en-US" b="1" u="sng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Quantum Waveguide Circuits</a:t>
                </a:r>
                <a:endParaRPr lang="en-US" u="sng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593678" y="2841756"/>
                <a:ext cx="42883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AlN</a:t>
                </a:r>
                <a:r>
                  <a:rPr 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UV Photon Source (SPDC, SFWM):</a:t>
                </a: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9" y="2221645"/>
            <a:ext cx="3164878" cy="183754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15253" y="4290611"/>
            <a:ext cx="5358283" cy="2110189"/>
            <a:chOff x="3515253" y="4288341"/>
            <a:chExt cx="5358283" cy="2110189"/>
          </a:xfrm>
        </p:grpSpPr>
        <p:grpSp>
          <p:nvGrpSpPr>
            <p:cNvPr id="26" name="Group 25"/>
            <p:cNvGrpSpPr/>
            <p:nvPr/>
          </p:nvGrpSpPr>
          <p:grpSpPr>
            <a:xfrm>
              <a:off x="3515253" y="4392211"/>
              <a:ext cx="5358283" cy="2006319"/>
              <a:chOff x="102869" y="4430859"/>
              <a:chExt cx="5358283" cy="200631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2869" y="4430859"/>
                <a:ext cx="2015605" cy="2006317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67072" y="4430860"/>
                <a:ext cx="894080" cy="200631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03354" y="4430861"/>
                <a:ext cx="2463718" cy="2006317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>
                <a:off x="834979" y="6366933"/>
                <a:ext cx="1244233" cy="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1358061" y="6089934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40 </a:t>
                </a:r>
                <a:r>
                  <a:rPr lang="en-US" sz="12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12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cxnSp>
            <p:nvCxnSpPr>
              <p:cNvPr id="34" name="Straight Connector 33"/>
              <p:cNvCxnSpPr/>
              <p:nvPr/>
            </p:nvCxnSpPr>
            <p:spPr bwMode="auto">
              <a:xfrm>
                <a:off x="2265167" y="6366933"/>
                <a:ext cx="1244233" cy="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TextBox 34"/>
              <p:cNvSpPr txBox="1"/>
              <p:nvPr/>
            </p:nvSpPr>
            <p:spPr>
              <a:xfrm>
                <a:off x="2788249" y="6089934"/>
                <a:ext cx="5084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5 </a:t>
                </a:r>
                <a:r>
                  <a:rPr lang="en-US" sz="1200" dirty="0">
                    <a:solidFill>
                      <a:schemeClr val="bg1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1200" dirty="0">
                    <a:solidFill>
                      <a:schemeClr val="bg1"/>
                    </a:solidFill>
                  </a:rPr>
                  <a:t>m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>
                <a:off x="4958080" y="6366933"/>
                <a:ext cx="170267" cy="1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8" name="TextBox 37"/>
              <p:cNvSpPr txBox="1"/>
              <p:nvPr/>
            </p:nvSpPr>
            <p:spPr>
              <a:xfrm>
                <a:off x="4721403" y="6089933"/>
                <a:ext cx="6498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200 nm</a:t>
                </a: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4984630" y="4288341"/>
              <a:ext cx="2603818" cy="343409"/>
            </a:xfrm>
            <a:prstGeom prst="rect">
              <a:avLst/>
            </a:prstGeom>
            <a:solidFill>
              <a:schemeClr val="bg1">
                <a:alpha val="44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94982" y="4323973"/>
              <a:ext cx="2540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SEM images of </a:t>
              </a:r>
              <a:r>
                <a:rPr lang="en-US" sz="1400" dirty="0" err="1"/>
                <a:t>AlN</a:t>
              </a:r>
              <a:r>
                <a:rPr lang="en-US" sz="1400" dirty="0"/>
                <a:t> waveguides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39612" y="4578009"/>
            <a:ext cx="2808593" cy="1982799"/>
            <a:chOff x="339612" y="4578009"/>
            <a:chExt cx="2808593" cy="1982799"/>
          </a:xfrm>
        </p:grpSpPr>
        <p:sp>
          <p:nvSpPr>
            <p:cNvPr id="42" name="Rectangle 41"/>
            <p:cNvSpPr/>
            <p:nvPr/>
          </p:nvSpPr>
          <p:spPr bwMode="auto">
            <a:xfrm>
              <a:off x="403907" y="6284802"/>
              <a:ext cx="2642223" cy="264786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39612" y="4578009"/>
              <a:ext cx="2808593" cy="1982799"/>
              <a:chOff x="339612" y="4578009"/>
              <a:chExt cx="2808593" cy="1982799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344064" y="4578009"/>
                <a:ext cx="2792495" cy="1743849"/>
                <a:chOff x="338765" y="4631750"/>
                <a:chExt cx="2792495" cy="1743849"/>
              </a:xfrm>
            </p:grpSpPr>
            <p:pic>
              <p:nvPicPr>
                <p:cNvPr id="28" name="Picture 27"/>
                <p:cNvPicPr/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6812" y="4908749"/>
                  <a:ext cx="2159000" cy="1466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9" name="Rectangle 28"/>
                <p:cNvSpPr/>
                <p:nvPr/>
              </p:nvSpPr>
              <p:spPr>
                <a:xfrm>
                  <a:off x="338765" y="4631750"/>
                  <a:ext cx="2792495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b="1" u="sng" dirty="0" err="1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AlN</a:t>
                  </a:r>
                  <a:r>
                    <a:rPr lang="en-US" sz="1200" b="1" u="sng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Waveguide (300x200nm)</a:t>
                  </a: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339612" y="6253031"/>
                <a:ext cx="280859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Mode Simulation of </a:t>
                </a:r>
                <a:r>
                  <a:rPr lang="en-US" sz="1400" dirty="0" err="1"/>
                  <a:t>AlN</a:t>
                </a:r>
                <a:r>
                  <a:rPr lang="en-US" sz="1400" dirty="0"/>
                  <a:t> waveguide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-76" y="4002108"/>
            <a:ext cx="2995569" cy="307777"/>
            <a:chOff x="-76" y="4002108"/>
            <a:chExt cx="2995569" cy="307777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4042357"/>
              <a:ext cx="2995493" cy="264786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76" y="4002108"/>
              <a:ext cx="2995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Material schematic of </a:t>
              </a:r>
              <a:r>
                <a:rPr lang="en-US" sz="1400" dirty="0" err="1"/>
                <a:t>AlN</a:t>
              </a:r>
              <a:r>
                <a:rPr lang="en-US" sz="1400" dirty="0"/>
                <a:t> waveguides</a:t>
              </a:r>
            </a:p>
          </p:txBody>
        </p:sp>
      </p:grpSp>
      <p:sp>
        <p:nvSpPr>
          <p:cNvPr id="25" name="Rectangle 24"/>
          <p:cNvSpPr/>
          <p:nvPr/>
        </p:nvSpPr>
        <p:spPr bwMode="auto">
          <a:xfrm rot="2832588">
            <a:off x="3657800" y="5963004"/>
            <a:ext cx="615142" cy="173591"/>
          </a:xfrm>
          <a:prstGeom prst="rect">
            <a:avLst/>
          </a:prstGeom>
          <a:noFill/>
          <a:ln w="349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5408815" y="5257151"/>
            <a:ext cx="495752" cy="387928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ight Arrow 46"/>
          <p:cNvSpPr/>
          <p:nvPr/>
        </p:nvSpPr>
        <p:spPr bwMode="auto">
          <a:xfrm>
            <a:off x="7614749" y="5257151"/>
            <a:ext cx="495752" cy="387928"/>
          </a:xfrm>
          <a:prstGeom prst="rightArrow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-76" y="-11669"/>
            <a:ext cx="8294339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Aluminum Nitride Integrated Platform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588957" y="3288268"/>
            <a:ext cx="5583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Sapphire (commercially available from Kyma)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322404" y="3572470"/>
            <a:ext cx="3025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vapor deposited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200nm thick on Sapphire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2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Inline imag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992" y="2700487"/>
            <a:ext cx="3074368" cy="260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400" y="3277334"/>
            <a:ext cx="5946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PVDNC – plasma vapor deposition of </a:t>
            </a:r>
            <a:r>
              <a:rPr lang="en-US" dirty="0" err="1"/>
              <a:t>nanocolumns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Grain size: ~26.5nm, RMS roughness 0.9nm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 size: ~200-400nm for waveguides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Waveguides span defect and grain boundaries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Source of Fluorescence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Source of broadband Raman emission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Scattering Sites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172" y="1066800"/>
                <a:ext cx="5297519" cy="2679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AlN provides a commercial platform for construction of optical waveguides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Bandgap: 6.2 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Transmission: ~200nm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AlN</a:t>
                </a:r>
                <a:r>
                  <a:rPr lang="en-US" dirty="0"/>
                  <a:t> exhibits second and third order nonlinearity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(2)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~4.7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𝑝𝑚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en-US" b="0" i="0" smtClean="0">
                        <a:latin typeface="Cambria Math" panose="02040503050406030204" pitchFamily="18" charset="0"/>
                      </a:rPr>
                      <m:t> ∗</m:t>
                    </m:r>
                  </m:oMath>
                </a14:m>
                <a:r>
                  <a:rPr lang="en-US" b="0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23.2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𝑝𝑚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#</m:t>
                    </m:r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72" y="1066800"/>
                <a:ext cx="5297519" cy="2679067"/>
              </a:xfrm>
              <a:prstGeom prst="rect">
                <a:avLst/>
              </a:prstGeom>
              <a:blipFill>
                <a:blip r:embed="rId4"/>
                <a:stretch>
                  <a:fillRect l="-806"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368692" y="1066800"/>
            <a:ext cx="3540722" cy="914400"/>
            <a:chOff x="5315807" y="1723472"/>
            <a:chExt cx="3540722" cy="914400"/>
          </a:xfrm>
        </p:grpSpPr>
        <p:grpSp>
          <p:nvGrpSpPr>
            <p:cNvPr id="26" name="Group 25"/>
            <p:cNvGrpSpPr/>
            <p:nvPr/>
          </p:nvGrpSpPr>
          <p:grpSpPr>
            <a:xfrm>
              <a:off x="5315807" y="1723472"/>
              <a:ext cx="3540722" cy="914400"/>
              <a:chOff x="5068919" y="5012011"/>
              <a:chExt cx="3540722" cy="914400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5068919" y="5012011"/>
                <a:ext cx="3540722" cy="914400"/>
                <a:chOff x="2229466" y="5225142"/>
                <a:chExt cx="3540722" cy="914400"/>
              </a:xfrm>
            </p:grpSpPr>
            <p:sp>
              <p:nvSpPr>
                <p:cNvPr id="30" name="Can 29"/>
                <p:cNvSpPr/>
                <p:nvPr/>
              </p:nvSpPr>
              <p:spPr>
                <a:xfrm>
                  <a:off x="2229466" y="5225142"/>
                  <a:ext cx="3540722" cy="914400"/>
                </a:xfrm>
                <a:prstGeom prst="can">
                  <a:avLst>
                    <a:gd name="adj" fmla="val 5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an 30"/>
                <p:cNvSpPr/>
                <p:nvPr/>
              </p:nvSpPr>
              <p:spPr>
                <a:xfrm>
                  <a:off x="2229466" y="5225142"/>
                  <a:ext cx="3540722" cy="481264"/>
                </a:xfrm>
                <a:prstGeom prst="can">
                  <a:avLst>
                    <a:gd name="adj" fmla="val 50000"/>
                  </a:avLst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6522526" y="5194630"/>
                <a:ext cx="13901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/>
                  <a:t>AlN</a:t>
                </a:r>
                <a:r>
                  <a:rPr lang="en-US" dirty="0"/>
                  <a:t>, 200nm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678042" y="2235564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Al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318969" y="5308659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AFM image showing </a:t>
            </a:r>
          </a:p>
          <a:p>
            <a:pPr algn="ctr"/>
            <a:r>
              <a:rPr lang="en-US" dirty="0"/>
              <a:t>crystal grains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75777" y="1926288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AlN</a:t>
            </a:r>
            <a:r>
              <a:rPr lang="en-US" dirty="0"/>
              <a:t> wafer from </a:t>
            </a:r>
            <a:r>
              <a:rPr lang="en-US" dirty="0" err="1"/>
              <a:t>Kyma</a:t>
            </a:r>
            <a:r>
              <a:rPr lang="en-US" dirty="0"/>
              <a:t> structure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9473" y="5585658"/>
            <a:ext cx="4578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</a:t>
            </a:r>
            <a:r>
              <a:rPr lang="en-US" sz="1200" dirty="0" err="1"/>
              <a:t>Pernice</a:t>
            </a:r>
            <a:r>
              <a:rPr lang="en-US" sz="1200" dirty="0"/>
              <a:t> et al., APL 100, 223501 (2012); </a:t>
            </a:r>
            <a:r>
              <a:rPr lang="en-US" sz="1200" dirty="0" err="1"/>
              <a:t>doi</a:t>
            </a:r>
            <a:r>
              <a:rPr lang="en-US" sz="1200" dirty="0"/>
              <a:t>: 10.1063/1.4722941</a:t>
            </a:r>
          </a:p>
          <a:p>
            <a:r>
              <a:rPr lang="en-US" sz="1200" dirty="0"/>
              <a:t>#</a:t>
            </a:r>
            <a:r>
              <a:rPr lang="en-US" sz="1200" dirty="0" err="1"/>
              <a:t>Fujii</a:t>
            </a:r>
            <a:r>
              <a:rPr lang="en-US" sz="1200" dirty="0"/>
              <a:t> et al., APL 31, 815 (1977); </a:t>
            </a:r>
            <a:r>
              <a:rPr lang="en-US" sz="1200" dirty="0" err="1"/>
              <a:t>doi</a:t>
            </a:r>
            <a:r>
              <a:rPr lang="en-US" sz="1200" dirty="0"/>
              <a:t> 10.1063/1.89550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8598A1-8181-4A4A-BC35-8E0C84F8A85C}"/>
              </a:ext>
            </a:extLst>
          </p:cNvPr>
          <p:cNvSpPr/>
          <p:nvPr/>
        </p:nvSpPr>
        <p:spPr>
          <a:xfrm>
            <a:off x="-76" y="-11669"/>
            <a:ext cx="8294339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Aluminum Nitride Integrated Platform</a:t>
            </a:r>
          </a:p>
        </p:txBody>
      </p:sp>
    </p:spTree>
    <p:extLst>
      <p:ext uri="{BB962C8B-B14F-4D97-AF65-F5344CB8AC3E}">
        <p14:creationId xmlns:p14="http://schemas.microsoft.com/office/powerpoint/2010/main" val="54420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98929A5-0044-43D0-B250-F8FE6CD6B4AB}"/>
                  </a:ext>
                </a:extLst>
              </p:cNvPr>
              <p:cNvSpPr/>
              <p:nvPr/>
            </p:nvSpPr>
            <p:spPr>
              <a:xfrm>
                <a:off x="0" y="1295400"/>
                <a:ext cx="9220200" cy="50898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+...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Input wave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𝐸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l-GR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b="0" dirty="0"/>
              </a:p>
              <a:p>
                <a:endParaRPr lang="en-US" sz="2400" dirty="0"/>
              </a:p>
              <a:p>
                <a:r>
                  <a:rPr lang="en-US" sz="2400" dirty="0"/>
                  <a:t>Looking at the second term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d>
                          <m:d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)=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sup>
                    </m:sSup>
                    <m:d>
                      <m:dPr>
                        <m:begChr m:val="["/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/>
                    </m:d>
                    <m:d>
                      <m:dPr>
                        <m:endChr m:val="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begChr m:val="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/>
                        </m:d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𝐸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begChr m:val="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/>
                        </m:d>
                      </m:e>
                    </m:d>
                    <m:d>
                      <m:dPr>
                        <m:begChr m:val="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/>
                    </m:d>
                  </m:oMath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d>
                        <m:dPr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 dirty="0">
                          <a:latin typeface="Cambria Math" panose="02040503050406030204" pitchFamily="18" charset="0"/>
                        </a:rPr>
                        <m:t>)=2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𝐸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98929A5-0044-43D0-B250-F8FE6CD6B4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295400"/>
                <a:ext cx="9220200" cy="5089855"/>
              </a:xfrm>
              <a:prstGeom prst="rect">
                <a:avLst/>
              </a:prstGeom>
              <a:blipFill>
                <a:blip r:embed="rId2"/>
                <a:stretch>
                  <a:fillRect l="-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662A04D-FDD0-4DBE-AB72-A3DC667F8D64}"/>
              </a:ext>
            </a:extLst>
          </p:cNvPr>
          <p:cNvSpPr/>
          <p:nvPr/>
        </p:nvSpPr>
        <p:spPr>
          <a:xfrm>
            <a:off x="138290" y="-11669"/>
            <a:ext cx="664351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ea typeface="+mj-ea"/>
                <a:cs typeface="Arial"/>
              </a:rPr>
              <a:t>Nonlinear Interactions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8E809-4AF8-49D9-9C29-16047D344812}"/>
              </a:ext>
            </a:extLst>
          </p:cNvPr>
          <p:cNvSpPr txBox="1"/>
          <p:nvPr/>
        </p:nvSpPr>
        <p:spPr>
          <a:xfrm>
            <a:off x="145378" y="718065"/>
            <a:ext cx="2112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Polarizability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2B0757-3A66-4603-B5E2-B6BE9927BA63}"/>
              </a:ext>
            </a:extLst>
          </p:cNvPr>
          <p:cNvSpPr/>
          <p:nvPr/>
        </p:nvSpPr>
        <p:spPr>
          <a:xfrm>
            <a:off x="6172200" y="4419600"/>
            <a:ext cx="609600" cy="304800"/>
          </a:xfrm>
          <a:prstGeom prst="ellipse">
            <a:avLst/>
          </a:prstGeom>
          <a:noFill/>
          <a:ln w="3492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CFD3AFF-B0B0-44BB-8E22-B46597F9A7EA}"/>
              </a:ext>
            </a:extLst>
          </p:cNvPr>
          <p:cNvSpPr/>
          <p:nvPr/>
        </p:nvSpPr>
        <p:spPr>
          <a:xfrm rot="15164205">
            <a:off x="6464893" y="4823225"/>
            <a:ext cx="370797" cy="31821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08DBC9-CF89-4F8B-A07F-CF66E3C96EA7}"/>
              </a:ext>
            </a:extLst>
          </p:cNvPr>
          <p:cNvGrpSpPr/>
          <p:nvPr/>
        </p:nvGrpSpPr>
        <p:grpSpPr>
          <a:xfrm>
            <a:off x="540668" y="5244450"/>
            <a:ext cx="3935360" cy="1194920"/>
            <a:chOff x="225203" y="2182677"/>
            <a:chExt cx="3935360" cy="11949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3898EC-8A82-450F-8DCB-E74A55A40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203" y="2182677"/>
              <a:ext cx="3935360" cy="11949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3B9621A-0990-4C2D-A06C-19A3F1AFF286}"/>
                </a:ext>
              </a:extLst>
            </p:cNvPr>
            <p:cNvSpPr txBox="1"/>
            <p:nvPr/>
          </p:nvSpPr>
          <p:spPr>
            <a:xfrm>
              <a:off x="351223" y="253260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Pump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D9A9B7-CF73-4035-8078-F0904A2282A7}"/>
                </a:ext>
              </a:extLst>
            </p:cNvPr>
            <p:cNvSpPr txBox="1"/>
            <p:nvPr/>
          </p:nvSpPr>
          <p:spPr>
            <a:xfrm>
              <a:off x="2841671" y="2475681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Bi-photons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E84A75F-FF5F-44AE-9D59-7DCF1AF9740C}"/>
              </a:ext>
            </a:extLst>
          </p:cNvPr>
          <p:cNvSpPr txBox="1"/>
          <p:nvPr/>
        </p:nvSpPr>
        <p:spPr>
          <a:xfrm>
            <a:off x="4702298" y="5286599"/>
            <a:ext cx="45179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wave of twice the frequency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interacts with the fundamental waves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(second harmonic generation or spontaneous parametric down conversion)</a:t>
            </a:r>
          </a:p>
        </p:txBody>
      </p:sp>
    </p:spTree>
    <p:extLst>
      <p:ext uri="{BB962C8B-B14F-4D97-AF65-F5344CB8AC3E}">
        <p14:creationId xmlns:p14="http://schemas.microsoft.com/office/powerpoint/2010/main" val="2342807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>
            <a:cxnSpLocks/>
          </p:cNvCxnSpPr>
          <p:nvPr/>
        </p:nvCxnSpPr>
        <p:spPr>
          <a:xfrm flipH="1">
            <a:off x="4603076" y="685800"/>
            <a:ext cx="0" cy="5867102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56" name="Group 55"/>
          <p:cNvGrpSpPr/>
          <p:nvPr/>
        </p:nvGrpSpPr>
        <p:grpSpPr>
          <a:xfrm>
            <a:off x="110339" y="4474632"/>
            <a:ext cx="4388412" cy="1686282"/>
            <a:chOff x="99339" y="3955222"/>
            <a:chExt cx="6450759" cy="2304073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339" y="3955222"/>
              <a:ext cx="6450759" cy="1912422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2270177" y="5674520"/>
              <a:ext cx="5774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6334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ω</a:t>
              </a:r>
              <a:r>
                <a:rPr kumimoji="0" lang="en-US" sz="3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s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13831" y="5466722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6334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ω</a:t>
              </a:r>
              <a:r>
                <a:rPr kumimoji="0" lang="en-US" sz="32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 flipH="1" flipV="1">
              <a:off x="2713831" y="5246828"/>
              <a:ext cx="137729" cy="426793"/>
            </a:xfrm>
            <a:prstGeom prst="straightConnector1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2292177" y="5673624"/>
              <a:ext cx="204760" cy="271149"/>
            </a:xfrm>
            <a:prstGeom prst="straightConnector1">
              <a:avLst/>
            </a:prstGeom>
            <a:noFill/>
            <a:ln w="6350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" y="3087360"/>
            <a:ext cx="4488296" cy="1140118"/>
          </a:xfrm>
          <a:prstGeom prst="rect">
            <a:avLst/>
          </a:prstGeom>
        </p:spPr>
      </p:pic>
      <p:grpSp>
        <p:nvGrpSpPr>
          <p:cNvPr id="67" name="Group 66"/>
          <p:cNvGrpSpPr/>
          <p:nvPr/>
        </p:nvGrpSpPr>
        <p:grpSpPr>
          <a:xfrm>
            <a:off x="424949" y="2133600"/>
            <a:ext cx="3935360" cy="1194920"/>
            <a:chOff x="225203" y="2182677"/>
            <a:chExt cx="3935360" cy="1194920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203" y="2182677"/>
              <a:ext cx="3935360" cy="119492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51223" y="2532603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anose="020B0604020202020204"/>
                </a:rPr>
                <a:t>Pump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841671" y="2475681"/>
              <a:ext cx="10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Arial" panose="020B0604020202020204"/>
                </a:rPr>
                <a:t>Bi-photons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2021803" y="900292"/>
            <a:ext cx="910336" cy="592792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Right Arrow 6"/>
          <p:cNvSpPr/>
          <p:nvPr/>
        </p:nvSpPr>
        <p:spPr>
          <a:xfrm rot="5400000">
            <a:off x="2146913" y="1687586"/>
            <a:ext cx="327500" cy="412127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700264" y="930966"/>
            <a:ext cx="910336" cy="592792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Right Arrow 82"/>
          <p:cNvSpPr/>
          <p:nvPr/>
        </p:nvSpPr>
        <p:spPr>
          <a:xfrm rot="5400000">
            <a:off x="7597155" y="1579052"/>
            <a:ext cx="327500" cy="412127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4966719" y="2057400"/>
            <a:ext cx="3968532" cy="1074625"/>
            <a:chOff x="304800" y="2514600"/>
            <a:chExt cx="3810000" cy="990600"/>
          </a:xfrm>
        </p:grpSpPr>
        <p:grpSp>
          <p:nvGrpSpPr>
            <p:cNvPr id="80" name="Group 79"/>
            <p:cNvGrpSpPr/>
            <p:nvPr/>
          </p:nvGrpSpPr>
          <p:grpSpPr>
            <a:xfrm>
              <a:off x="304800" y="2514600"/>
              <a:ext cx="3810000" cy="990600"/>
              <a:chOff x="304800" y="2514600"/>
              <a:chExt cx="3810000" cy="990600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1371600" y="2819400"/>
                <a:ext cx="1676400" cy="685800"/>
              </a:xfrm>
              <a:prstGeom prst="rect">
                <a:avLst/>
              </a:prstGeom>
              <a:solidFill>
                <a:srgbClr val="5B9BD5">
                  <a:alpha val="43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762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181100" y="2514600"/>
                <a:ext cx="2057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</a:rPr>
                  <a:t>Nonlinear Medium</a:t>
                </a:r>
              </a:p>
            </p:txBody>
          </p:sp>
          <p:cxnSp>
            <p:nvCxnSpPr>
              <p:cNvPr id="86" name="Straight Arrow Connector 85"/>
              <p:cNvCxnSpPr/>
              <p:nvPr/>
            </p:nvCxnSpPr>
            <p:spPr>
              <a:xfrm>
                <a:off x="304800" y="3056739"/>
                <a:ext cx="1066800" cy="0"/>
              </a:xfrm>
              <a:prstGeom prst="straightConnector1">
                <a:avLst/>
              </a:prstGeom>
              <a:noFill/>
              <a:ln w="41275" cap="flat" cmpd="sng" algn="ctr">
                <a:solidFill>
                  <a:srgbClr val="FF0000"/>
                </a:solidFill>
                <a:prstDash val="solid"/>
                <a:miter lim="800000"/>
                <a:tailEnd type="triangle" w="med" len="lg"/>
              </a:ln>
              <a:effectLst/>
            </p:spPr>
          </p:cxnSp>
          <p:cxnSp>
            <p:nvCxnSpPr>
              <p:cNvPr id="87" name="Straight Arrow Connector 86"/>
              <p:cNvCxnSpPr/>
              <p:nvPr/>
            </p:nvCxnSpPr>
            <p:spPr>
              <a:xfrm>
                <a:off x="3048000" y="3092068"/>
                <a:ext cx="1066800" cy="0"/>
              </a:xfrm>
              <a:prstGeom prst="straightConnector1">
                <a:avLst/>
              </a:prstGeom>
              <a:noFill/>
              <a:ln w="41275" cap="flat" cmpd="sng" algn="ctr">
                <a:solidFill>
                  <a:srgbClr val="2CFA22"/>
                </a:solidFill>
                <a:prstDash val="solid"/>
                <a:miter lim="800000"/>
                <a:tailEnd type="triangle" w="med" len="lg"/>
              </a:ln>
              <a:effectLst/>
            </p:spPr>
          </p:cxnSp>
          <p:cxnSp>
            <p:nvCxnSpPr>
              <p:cNvPr id="88" name="Straight Arrow Connector 87"/>
              <p:cNvCxnSpPr/>
              <p:nvPr/>
            </p:nvCxnSpPr>
            <p:spPr>
              <a:xfrm>
                <a:off x="3048000" y="3244468"/>
                <a:ext cx="1066800" cy="0"/>
              </a:xfrm>
              <a:prstGeom prst="straightConnector1">
                <a:avLst/>
              </a:prstGeom>
              <a:noFill/>
              <a:ln w="41275" cap="flat" cmpd="sng" algn="ctr">
                <a:solidFill>
                  <a:srgbClr val="2CFA22"/>
                </a:solidFill>
                <a:prstDash val="solid"/>
                <a:miter lim="800000"/>
                <a:tailEnd type="triangle" w="med" len="lg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/>
                  <p:cNvSpPr txBox="1"/>
                  <p:nvPr/>
                </p:nvSpPr>
                <p:spPr>
                  <a:xfrm>
                    <a:off x="1957295" y="2988342"/>
                    <a:ext cx="50501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l-GR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</a:rPr>
                                <m:t>𝜒</m:t>
                              </m:r>
                            </m:e>
                            <m:sup>
                              <m:r>
                                <a:rPr kumimoji="0" lang="en-US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</a:endParaRPr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7295" y="2988342"/>
                    <a:ext cx="505010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327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0" name="Straight Arrow Connector 89"/>
              <p:cNvCxnSpPr/>
              <p:nvPr/>
            </p:nvCxnSpPr>
            <p:spPr>
              <a:xfrm>
                <a:off x="304800" y="3222434"/>
                <a:ext cx="1066800" cy="0"/>
              </a:xfrm>
              <a:prstGeom prst="straightConnector1">
                <a:avLst/>
              </a:prstGeom>
              <a:noFill/>
              <a:ln w="41275" cap="flat" cmpd="sng" algn="ctr">
                <a:solidFill>
                  <a:srgbClr val="042EE2"/>
                </a:solidFill>
                <a:prstDash val="solid"/>
                <a:miter lim="800000"/>
                <a:tailEnd type="triangle" w="med" len="lg"/>
              </a:ln>
              <a:effectLst/>
            </p:spPr>
          </p:cxnSp>
        </p:grpSp>
        <p:sp>
          <p:nvSpPr>
            <p:cNvPr id="81" name="TextBox 80"/>
            <p:cNvSpPr txBox="1"/>
            <p:nvPr/>
          </p:nvSpPr>
          <p:spPr>
            <a:xfrm>
              <a:off x="523049" y="2795129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Pump 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23048" y="3222434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Pump 2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108963" y="2857082"/>
              <a:ext cx="8242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Bi-photons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4609090" y="3524585"/>
                <a:ext cx="2305375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1 </m:t>
                        </m:r>
                      </m:sub>
                    </m:sSub>
                    <m:r>
                      <a:rPr lang="en-US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𝑝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2 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panose="020B0604020202020204"/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  <m:r>
                      <a:rPr lang="en-US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</m:sub>
                    </m:sSub>
                  </m:oMath>
                </a14:m>
                <a:endParaRPr lang="en-US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090" y="3524585"/>
                <a:ext cx="2305375" cy="390748"/>
              </a:xfrm>
              <a:prstGeom prst="rect">
                <a:avLst/>
              </a:prstGeom>
              <a:blipFill>
                <a:blip r:embed="rId8"/>
                <a:stretch>
                  <a:fillRect t="-7813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7138245" y="3429000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Degenerate Four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wave mixing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7961137" y="4052084"/>
            <a:ext cx="996154" cy="835833"/>
            <a:chOff x="5642087" y="3507567"/>
            <a:chExt cx="996154" cy="835833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5642087" y="3547430"/>
              <a:ext cx="99615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>
            <a:xfrm>
              <a:off x="5642087" y="4343400"/>
              <a:ext cx="996154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Arrow Connector 95"/>
            <p:cNvCxnSpPr/>
            <p:nvPr/>
          </p:nvCxnSpPr>
          <p:spPr>
            <a:xfrm flipV="1">
              <a:off x="5794487" y="3547430"/>
              <a:ext cx="0" cy="26257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  <a:tailEnd type="triangle" w="lg" len="med"/>
            </a:ln>
            <a:effectLst/>
          </p:spPr>
        </p:cxnSp>
        <p:cxnSp>
          <p:nvCxnSpPr>
            <p:cNvPr id="97" name="Straight Arrow Connector 96"/>
            <p:cNvCxnSpPr/>
            <p:nvPr/>
          </p:nvCxnSpPr>
          <p:spPr>
            <a:xfrm>
              <a:off x="6327887" y="3547430"/>
              <a:ext cx="0" cy="389190"/>
            </a:xfrm>
            <a:prstGeom prst="straightConnector1">
              <a:avLst/>
            </a:prstGeom>
            <a:noFill/>
            <a:ln w="28575" cap="flat" cmpd="sng" algn="ctr">
              <a:solidFill>
                <a:srgbClr val="2CFA22"/>
              </a:solidFill>
              <a:prstDash val="solid"/>
              <a:miter lim="800000"/>
              <a:tailEnd type="triangle" w="lg" len="med"/>
            </a:ln>
            <a:effectLst/>
          </p:spPr>
        </p:cxnSp>
        <p:cxnSp>
          <p:nvCxnSpPr>
            <p:cNvPr id="98" name="Straight Arrow Connector 97"/>
            <p:cNvCxnSpPr/>
            <p:nvPr/>
          </p:nvCxnSpPr>
          <p:spPr>
            <a:xfrm>
              <a:off x="6327887" y="3936620"/>
              <a:ext cx="0" cy="389190"/>
            </a:xfrm>
            <a:prstGeom prst="straightConnector1">
              <a:avLst/>
            </a:prstGeom>
            <a:noFill/>
            <a:ln w="28575" cap="flat" cmpd="sng" algn="ctr">
              <a:solidFill>
                <a:srgbClr val="2CFA22"/>
              </a:solidFill>
              <a:prstDash val="solid"/>
              <a:miter lim="800000"/>
              <a:tailEnd type="triangle" w="lg" len="med"/>
            </a:ln>
            <a:effectLst/>
          </p:spPr>
        </p:cxnSp>
        <p:cxnSp>
          <p:nvCxnSpPr>
            <p:cNvPr id="99" name="Straight Arrow Connector 98"/>
            <p:cNvCxnSpPr/>
            <p:nvPr/>
          </p:nvCxnSpPr>
          <p:spPr>
            <a:xfrm flipV="1">
              <a:off x="5794487" y="3810000"/>
              <a:ext cx="0" cy="515810"/>
            </a:xfrm>
            <a:prstGeom prst="straightConnector1">
              <a:avLst/>
            </a:prstGeom>
            <a:noFill/>
            <a:ln w="28575" cap="flat" cmpd="sng" algn="ctr">
              <a:solidFill>
                <a:srgbClr val="042EE2"/>
              </a:solidFill>
              <a:prstDash val="solid"/>
              <a:miter lim="800000"/>
              <a:tailEnd type="triangle" w="lg" len="med"/>
            </a:ln>
            <a:effectLst/>
          </p:spPr>
        </p:cxnSp>
        <p:sp>
          <p:nvSpPr>
            <p:cNvPr id="100" name="TextBox 99"/>
            <p:cNvSpPr txBox="1"/>
            <p:nvPr/>
          </p:nvSpPr>
          <p:spPr>
            <a:xfrm>
              <a:off x="5728407" y="3573901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Pump 1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728407" y="3960231"/>
              <a:ext cx="6303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Pump 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 rot="16200000">
              <a:off x="6082557" y="3788895"/>
              <a:ext cx="82426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</a:rPr>
                <a:t>Bi-photons</a:t>
              </a:r>
            </a:p>
          </p:txBody>
        </p:sp>
      </p:grpSp>
      <p:pic>
        <p:nvPicPr>
          <p:cNvPr id="103" name="Picture 5" descr="E:\Stefan Preble\Figures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5374" y="4662062"/>
            <a:ext cx="2250873" cy="173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5638800" y="3888863"/>
            <a:ext cx="392803" cy="427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633472"/>
            <a:r>
              <a:rPr lang="el-GR" sz="3200" dirty="0">
                <a:solidFill>
                  <a:prstClr val="black"/>
                </a:solidFill>
                <a:latin typeface="Calibri" panose="020F0502020204030204"/>
              </a:rPr>
              <a:t>ω</a:t>
            </a:r>
            <a:r>
              <a:rPr lang="en-US" sz="3200" baseline="-25000" dirty="0">
                <a:solidFill>
                  <a:prstClr val="black"/>
                </a:solidFill>
                <a:latin typeface="Calibri" panose="020F0502020204030204"/>
              </a:rPr>
              <a:t>s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339398" y="4629974"/>
            <a:ext cx="362269" cy="427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633472"/>
            <a:r>
              <a:rPr lang="el-GR" sz="3200" dirty="0">
                <a:solidFill>
                  <a:prstClr val="black"/>
                </a:solidFill>
                <a:latin typeface="Calibri" panose="020F0502020204030204"/>
              </a:rPr>
              <a:t>ω</a:t>
            </a:r>
            <a:r>
              <a:rPr lang="en-US" sz="3200" baseline="-25000" dirty="0">
                <a:solidFill>
                  <a:prstClr val="black"/>
                </a:solidFill>
                <a:latin typeface="Calibri" panose="020F0502020204030204"/>
              </a:rPr>
              <a:t>i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5855420" y="4354517"/>
            <a:ext cx="38513" cy="275457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7" name="Straight Arrow Connector 106"/>
          <p:cNvCxnSpPr/>
          <p:nvPr/>
        </p:nvCxnSpPr>
        <p:spPr>
          <a:xfrm flipH="1" flipV="1">
            <a:off x="7199906" y="4766359"/>
            <a:ext cx="251039" cy="85311"/>
          </a:xfrm>
          <a:prstGeom prst="straightConnector1">
            <a:avLst/>
          </a:prstGeom>
          <a:noFill/>
          <a:ln w="635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5" name="Rectangle 54"/>
          <p:cNvSpPr/>
          <p:nvPr/>
        </p:nvSpPr>
        <p:spPr>
          <a:xfrm>
            <a:off x="138290" y="-11669"/>
            <a:ext cx="664351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ea typeface="+mj-ea"/>
                <a:cs typeface="Arial"/>
              </a:rPr>
              <a:t>Photon Sources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020344"/>
                <a:ext cx="4658711" cy="295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1" i="1" smtClean="0"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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</m:t>
                              </m:r>
                            </m:e>
                            <m:sup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7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</m:t>
                              </m:r>
                            </m:e>
                            <m:sup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020344"/>
                <a:ext cx="4658711" cy="295274"/>
              </a:xfrm>
              <a:prstGeom prst="rect">
                <a:avLst/>
              </a:prstGeom>
              <a:blipFill>
                <a:blip r:embed="rId10"/>
                <a:stretch>
                  <a:fillRect l="-524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4568116" y="1020417"/>
                <a:ext cx="4658711" cy="2952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1" i="1" smtClean="0"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d>
                        <m:d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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p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d>
                            <m:dPr>
                              <m:ctrlP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</m:t>
                              </m:r>
                            </m:e>
                            <m:sup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7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</m:t>
                              </m:r>
                            </m:e>
                            <m:sup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7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7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p>
                              <m:r>
                                <a:rPr lang="en-US" sz="17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17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00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sz="1700" b="1" i="1" smtClean="0">
                              <a:latin typeface="Cambria Math" panose="02040503050406030204" pitchFamily="18" charset="0"/>
                            </a:rPr>
                            <m:t>+…</m:t>
                          </m:r>
                        </m:e>
                      </m:d>
                    </m:oMath>
                  </m:oMathPara>
                </a14:m>
                <a:endParaRPr lang="en-US" sz="1700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116" y="1020417"/>
                <a:ext cx="4658711" cy="295274"/>
              </a:xfrm>
              <a:prstGeom prst="rect">
                <a:avLst/>
              </a:prstGeom>
              <a:blipFill>
                <a:blip r:embed="rId11"/>
                <a:stretch>
                  <a:fillRect l="-52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269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6759828" y="2799298"/>
            <a:ext cx="1391235" cy="315038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254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339" y="1150277"/>
            <a:ext cx="5669280" cy="2029485"/>
            <a:chOff x="92339" y="1150277"/>
            <a:chExt cx="5669280" cy="202948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39" y="1150277"/>
              <a:ext cx="5669280" cy="199604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403844" y="2931160"/>
              <a:ext cx="3068709" cy="185440"/>
            </a:xfrm>
            <a:prstGeom prst="rect">
              <a:avLst/>
            </a:prstGeom>
            <a:solidFill>
              <a:schemeClr val="bg1">
                <a:alpha val="87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-25000">
                <a:ln>
                  <a:noFill/>
                </a:ln>
                <a:effectLst/>
                <a:latin typeface="Arial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63412" y="2871985"/>
              <a:ext cx="3209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Aluminum nitride testbed at AFRL &amp; RIT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-564785" y="5525"/>
            <a:ext cx="5392873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2800" b="1" cap="small" dirty="0">
                <a:solidFill>
                  <a:prstClr val="black"/>
                </a:solidFill>
                <a:latin typeface="Arial"/>
                <a:cs typeface="Arial"/>
              </a:rPr>
              <a:t>NIR Characterization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359"/>
          <a:stretch/>
        </p:blipFill>
        <p:spPr>
          <a:xfrm>
            <a:off x="643865" y="5003800"/>
            <a:ext cx="4191311" cy="16082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83"/>
          <a:stretch/>
        </p:blipFill>
        <p:spPr>
          <a:xfrm>
            <a:off x="599415" y="3289300"/>
            <a:ext cx="4191311" cy="160496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266380" y="5807931"/>
            <a:ext cx="3498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factor (~20-80K)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efficiency (&gt;60%)</a:t>
            </a:r>
          </a:p>
          <a:p>
            <a:pPr lvl="1"/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005" y="378735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32005" y="539321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58396" y="1371097"/>
            <a:ext cx="957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Input waveguide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621360" y="3525076"/>
            <a:ext cx="3041798" cy="2217429"/>
            <a:chOff x="-762000" y="6183307"/>
            <a:chExt cx="3041798" cy="22174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2000" y="6183307"/>
              <a:ext cx="3041798" cy="189612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3282" y="8092959"/>
              <a:ext cx="1317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AlN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waveguide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47339" y="6791548"/>
              <a:ext cx="97553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Critically coupled </a:t>
              </a:r>
              <a:r>
                <a:rPr lang="en-US" sz="900" kern="0" dirty="0">
                  <a:solidFill>
                    <a:schemeClr val="bg1"/>
                  </a:solidFill>
                </a:rPr>
                <a:t>ring </a:t>
              </a:r>
              <a:r>
                <a:rPr kumimoji="0" lang="en-US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resonator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120855" y="979736"/>
            <a:ext cx="2929489" cy="2200026"/>
            <a:chOff x="3620278" y="1272852"/>
            <a:chExt cx="2929489" cy="2200026"/>
          </a:xfrm>
        </p:grpSpPr>
        <p:grpSp>
          <p:nvGrpSpPr>
            <p:cNvPr id="54" name="Group 53"/>
            <p:cNvGrpSpPr/>
            <p:nvPr/>
          </p:nvGrpSpPr>
          <p:grpSpPr>
            <a:xfrm>
              <a:off x="3620279" y="2410993"/>
              <a:ext cx="2929488" cy="1061885"/>
              <a:chOff x="3335096" y="2972783"/>
              <a:chExt cx="2929488" cy="1061885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3335096" y="2972783"/>
                <a:ext cx="2929488" cy="1061885"/>
                <a:chOff x="3335096" y="2972783"/>
                <a:chExt cx="2929488" cy="1061885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335096" y="2972783"/>
                  <a:ext cx="2929488" cy="1061885"/>
                </a:xfrm>
                <a:prstGeom prst="rect">
                  <a:avLst/>
                </a:prstGeom>
              </p:spPr>
            </p:pic>
            <p:sp>
              <p:nvSpPr>
                <p:cNvPr id="61" name="TextBox 60"/>
                <p:cNvSpPr txBox="1"/>
                <p:nvPr/>
              </p:nvSpPr>
              <p:spPr>
                <a:xfrm>
                  <a:off x="4037273" y="3264536"/>
                  <a:ext cx="1308371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1"/>
                      </a:solidFill>
                    </a:rPr>
                    <a:t>On resonance</a:t>
                  </a:r>
                </a:p>
              </p:txBody>
            </p:sp>
          </p:grpSp>
          <p:cxnSp>
            <p:nvCxnSpPr>
              <p:cNvPr id="59" name="Straight Arrow Connector 58"/>
              <p:cNvCxnSpPr/>
              <p:nvPr/>
            </p:nvCxnSpPr>
            <p:spPr bwMode="auto">
              <a:xfrm flipH="1">
                <a:off x="4603153" y="3598106"/>
                <a:ext cx="231087" cy="4917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0278" y="1272852"/>
              <a:ext cx="2929488" cy="1060015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4087364" y="1389099"/>
              <a:ext cx="1194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Off resonance</a:t>
              </a:r>
            </a:p>
          </p:txBody>
        </p:sp>
        <p:cxnSp>
          <p:nvCxnSpPr>
            <p:cNvPr id="57" name="Straight Arrow Connector 56"/>
            <p:cNvCxnSpPr/>
            <p:nvPr/>
          </p:nvCxnSpPr>
          <p:spPr bwMode="auto">
            <a:xfrm flipH="1">
              <a:off x="4379632" y="1734181"/>
              <a:ext cx="262050" cy="520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69051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-15276" y="685800"/>
            <a:ext cx="387567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0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Ring resonators demonstrated from UV to NIR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High Q &gt; 2k from 690-750nm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High damage threshold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CW power up to 1.6 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High edge coupling efficiency: &gt;40% (inverse tapers)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SHG of 350-450nm demonstrated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Dispersion analysis undergoing to optimize phase matching, mapping the Resonators Free Spectral Range (FSR)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97" y="4472971"/>
            <a:ext cx="2733170" cy="18741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901" y="976751"/>
            <a:ext cx="5307120" cy="334428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40083" y="4463413"/>
            <a:ext cx="3041798" cy="1896125"/>
            <a:chOff x="3565275" y="4615813"/>
            <a:chExt cx="3041798" cy="18961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65275" y="4615813"/>
              <a:ext cx="3041798" cy="189612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427179" y="6142081"/>
              <a:ext cx="1317990" cy="307777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AlN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 waveguide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67917" y="4472970"/>
            <a:ext cx="2639524" cy="1886567"/>
            <a:chOff x="5999003" y="843372"/>
            <a:chExt cx="3144997" cy="189366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9003" y="843372"/>
              <a:ext cx="3144997" cy="189366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061410" y="2407374"/>
              <a:ext cx="3059451" cy="32966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396nm SHG generated in </a:t>
              </a:r>
              <a:r>
                <a:rPr lang="en-US" sz="1100" dirty="0" err="1"/>
                <a:t>AlN</a:t>
              </a:r>
              <a:r>
                <a:rPr lang="en-US" sz="1100" dirty="0"/>
                <a:t> waveguide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8289" y="-11669"/>
            <a:ext cx="7969551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VIS – NIR Integrated Photonic Circuits</a:t>
            </a:r>
          </a:p>
        </p:txBody>
      </p:sp>
    </p:spTree>
    <p:extLst>
      <p:ext uri="{BB962C8B-B14F-4D97-AF65-F5344CB8AC3E}">
        <p14:creationId xmlns:p14="http://schemas.microsoft.com/office/powerpoint/2010/main" val="2429060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88239-7C8E-4221-97C4-AE0BAC32A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27" y="838200"/>
            <a:ext cx="8407499" cy="53573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328FE4-BC20-4128-A4EF-1226AECC9590}"/>
              </a:ext>
            </a:extLst>
          </p:cNvPr>
          <p:cNvSpPr/>
          <p:nvPr/>
        </p:nvSpPr>
        <p:spPr>
          <a:xfrm>
            <a:off x="0" y="0"/>
            <a:ext cx="8000999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b="1" cap="small" dirty="0">
                <a:solidFill>
                  <a:prstClr val="black"/>
                </a:solidFill>
                <a:latin typeface="Arial"/>
                <a:cs typeface="Arial"/>
              </a:rPr>
              <a:t>Vis-IR Integrated Photonic Circuits </a:t>
            </a:r>
          </a:p>
        </p:txBody>
      </p:sp>
    </p:spTree>
    <p:extLst>
      <p:ext uri="{BB962C8B-B14F-4D97-AF65-F5344CB8AC3E}">
        <p14:creationId xmlns:p14="http://schemas.microsoft.com/office/powerpoint/2010/main" val="1462232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ED352C-3A01-4A93-A605-CDBDA68B310B}"/>
              </a:ext>
            </a:extLst>
          </p:cNvPr>
          <p:cNvGrpSpPr/>
          <p:nvPr/>
        </p:nvGrpSpPr>
        <p:grpSpPr>
          <a:xfrm>
            <a:off x="-47547" y="4164567"/>
            <a:ext cx="2829267" cy="2378526"/>
            <a:chOff x="5886697" y="667717"/>
            <a:chExt cx="3371076" cy="29972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39CEF4-7BC6-411A-BA03-7EED49C5F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9003" y="667717"/>
              <a:ext cx="3144997" cy="297029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EAB135-7CAB-4924-817C-735DF103A1B1}"/>
                </a:ext>
              </a:extLst>
            </p:cNvPr>
            <p:cNvSpPr txBox="1"/>
            <p:nvPr/>
          </p:nvSpPr>
          <p:spPr>
            <a:xfrm>
              <a:off x="5886697" y="3335302"/>
              <a:ext cx="3371076" cy="329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100" kern="0" dirty="0">
                  <a:solidFill>
                    <a:prstClr val="white"/>
                  </a:solidFill>
                  <a:latin typeface="Times New Roman"/>
                </a:rPr>
                <a:t>396nm SHG generated in </a:t>
              </a:r>
              <a:r>
                <a:rPr lang="en-US" sz="1100" kern="0" dirty="0" err="1">
                  <a:solidFill>
                    <a:prstClr val="white"/>
                  </a:solidFill>
                  <a:latin typeface="Times New Roman"/>
                </a:rPr>
                <a:t>AlN</a:t>
              </a:r>
              <a:r>
                <a:rPr lang="en-US" sz="1100" kern="0" dirty="0">
                  <a:solidFill>
                    <a:prstClr val="white"/>
                  </a:solidFill>
                  <a:latin typeface="Times New Roman"/>
                </a:rPr>
                <a:t> waveguide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96B7A3E-F6DE-4B2A-BB3C-5AF600F44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648" y="5034183"/>
            <a:ext cx="1962390" cy="14605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8A5C631-8B32-4A30-9607-B2590FCE35E5}"/>
              </a:ext>
            </a:extLst>
          </p:cNvPr>
          <p:cNvSpPr txBox="1"/>
          <p:nvPr/>
        </p:nvSpPr>
        <p:spPr>
          <a:xfrm>
            <a:off x="2906872" y="4140964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Arial" panose="020B0604020202020204"/>
              </a:rPr>
              <a:t>Waveguide Mode, </a:t>
            </a:r>
          </a:p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Arial" panose="020B0604020202020204"/>
              </a:rPr>
              <a:t>fundamental + SHG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18D369-9C33-470E-994C-FE69CBACDEB2}"/>
              </a:ext>
            </a:extLst>
          </p:cNvPr>
          <p:cNvSpPr txBox="1"/>
          <p:nvPr/>
        </p:nvSpPr>
        <p:spPr>
          <a:xfrm>
            <a:off x="3745675" y="4631105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latin typeface="Arial" panose="020B0604020202020204"/>
              </a:rPr>
              <a:t>Scattered SHG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13FE989-317C-48F5-AB71-AB6F8F1210E8}"/>
              </a:ext>
            </a:extLst>
          </p:cNvPr>
          <p:cNvCxnSpPr/>
          <p:nvPr/>
        </p:nvCxnSpPr>
        <p:spPr>
          <a:xfrm>
            <a:off x="4168588" y="4872246"/>
            <a:ext cx="15467" cy="657258"/>
          </a:xfrm>
          <a:prstGeom prst="straightConnector1">
            <a:avLst/>
          </a:prstGeom>
          <a:noFill/>
          <a:ln w="7937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187986-D6E9-42C2-87E3-F69EB3222327}"/>
              </a:ext>
            </a:extLst>
          </p:cNvPr>
          <p:cNvCxnSpPr/>
          <p:nvPr/>
        </p:nvCxnSpPr>
        <p:spPr>
          <a:xfrm>
            <a:off x="3675529" y="4594340"/>
            <a:ext cx="8384" cy="1234869"/>
          </a:xfrm>
          <a:prstGeom prst="straightConnector1">
            <a:avLst/>
          </a:prstGeom>
          <a:noFill/>
          <a:ln w="79375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81E4824-9EE7-47A9-8D66-F4D230B98185}"/>
              </a:ext>
            </a:extLst>
          </p:cNvPr>
          <p:cNvSpPr txBox="1"/>
          <p:nvPr/>
        </p:nvSpPr>
        <p:spPr>
          <a:xfrm>
            <a:off x="5216325" y="1353300"/>
            <a:ext cx="39276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Arial" panose="020B0604020202020204"/>
              </a:rPr>
              <a:t>Singlemode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 at 792nm, multimode at 396nm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Resonator Q (~2,000), optical pulses are filtered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Second harmonic generation (SHG) is produced in the waveguide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Demonstrated coupling to NV centers in PC cavities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11C695-96FD-4230-9FA0-ACABA578E8DB}"/>
              </a:ext>
            </a:extLst>
          </p:cNvPr>
          <p:cNvGrpSpPr/>
          <p:nvPr/>
        </p:nvGrpSpPr>
        <p:grpSpPr>
          <a:xfrm>
            <a:off x="5153568" y="3610255"/>
            <a:ext cx="3963377" cy="2574810"/>
            <a:chOff x="5173624" y="3483696"/>
            <a:chExt cx="3963377" cy="257481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8159ED3-71E3-4BE7-9005-265E4DF6B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624" y="3483696"/>
              <a:ext cx="3963377" cy="257481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2C2382-6718-442D-A3DB-CCB14B419713}"/>
                </a:ext>
              </a:extLst>
            </p:cNvPr>
            <p:cNvSpPr txBox="1"/>
            <p:nvPr/>
          </p:nvSpPr>
          <p:spPr>
            <a:xfrm>
              <a:off x="8198354" y="3795450"/>
              <a:ext cx="938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900" kern="0" dirty="0">
                  <a:solidFill>
                    <a:sysClr val="windowText" lastClr="000000"/>
                  </a:solidFill>
                  <a:latin typeface="Times New Roman"/>
                </a:rPr>
                <a:t>SHG output superimposed on fundamental wavelength plot 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6EB4D22D-86BB-4E86-96BC-5A11EEE53A31}"/>
              </a:ext>
            </a:extLst>
          </p:cNvPr>
          <p:cNvSpPr/>
          <p:nvPr/>
        </p:nvSpPr>
        <p:spPr>
          <a:xfrm>
            <a:off x="138289" y="-11669"/>
            <a:ext cx="7969551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NIR-UV Second Harmonic Generation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2C8E527-7F16-4998-8E99-3D6B961FF6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" y="914400"/>
            <a:ext cx="5266999" cy="271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9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C3E56D-C057-4363-ACE9-7A7D02AC847E}"/>
              </a:ext>
            </a:extLst>
          </p:cNvPr>
          <p:cNvSpPr txBox="1"/>
          <p:nvPr/>
        </p:nvSpPr>
        <p:spPr>
          <a:xfrm>
            <a:off x="-16213" y="939373"/>
            <a:ext cx="445862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150 fs Pulsed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Ti:Sapphire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SHG (360-470 nm)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 Power up to 20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mW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CW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unable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Ti:Sapphire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SHG (367-372 nm)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Average Power 1-10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mW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Spectrum taken from high resolution OSA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First demonstration of fiber coupled integrated circuits at 369.5 nm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600" kern="0" dirty="0">
              <a:solidFill>
                <a:prstClr val="black"/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3DE12-D645-47CE-9EFB-1E609BF937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" y="4354045"/>
            <a:ext cx="9138449" cy="19705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59D46DA-E064-43F8-9E3F-5D4504CB448B}"/>
              </a:ext>
            </a:extLst>
          </p:cNvPr>
          <p:cNvGrpSpPr/>
          <p:nvPr/>
        </p:nvGrpSpPr>
        <p:grpSpPr>
          <a:xfrm>
            <a:off x="5475234" y="928179"/>
            <a:ext cx="3668766" cy="2010675"/>
            <a:chOff x="4299127" y="3490391"/>
            <a:chExt cx="4580713" cy="2510470"/>
          </a:xfrm>
        </p:grpSpPr>
        <p:pic>
          <p:nvPicPr>
            <p:cNvPr id="5" name="Picture 4" descr="A close up of a white wall&#10;&#10;Description generated with high confidence">
              <a:extLst>
                <a:ext uri="{FF2B5EF4-FFF2-40B4-BE49-F238E27FC236}">
                  <a16:creationId xmlns:a16="http://schemas.microsoft.com/office/drawing/2014/main" id="{16DBE7F1-B102-4E83-831F-6FB61DEBC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9127" y="3490391"/>
              <a:ext cx="4580713" cy="251047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E6BE75-DE5F-4190-A047-7CF06C584311}"/>
                </a:ext>
              </a:extLst>
            </p:cNvPr>
            <p:cNvSpPr txBox="1"/>
            <p:nvPr/>
          </p:nvSpPr>
          <p:spPr>
            <a:xfrm>
              <a:off x="4609520" y="5655008"/>
              <a:ext cx="3959926" cy="345853"/>
            </a:xfrm>
            <a:prstGeom prst="rect">
              <a:avLst/>
            </a:prstGeom>
            <a:solidFill>
              <a:sysClr val="window" lastClr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Singlemode</a:t>
              </a: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operation in the UV (369.5 nm)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08CEDB6-2796-48D3-91DF-CD2740FFE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2407" y="2938854"/>
            <a:ext cx="4670279" cy="1415191"/>
          </a:xfrm>
          <a:prstGeom prst="rect">
            <a:avLst/>
          </a:prstGeom>
          <a:ln w="44450">
            <a:solidFill>
              <a:srgbClr val="66FF66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FAB4F5-78A8-44C9-9251-C47108254462}"/>
              </a:ext>
            </a:extLst>
          </p:cNvPr>
          <p:cNvSpPr/>
          <p:nvPr/>
        </p:nvSpPr>
        <p:spPr bwMode="auto">
          <a:xfrm>
            <a:off x="8366012" y="4840157"/>
            <a:ext cx="529389" cy="218742"/>
          </a:xfrm>
          <a:prstGeom prst="rect">
            <a:avLst/>
          </a:prstGeom>
          <a:noFill/>
          <a:ln w="508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277510-FFA7-4043-8DF4-5132AA507919}"/>
              </a:ext>
            </a:extLst>
          </p:cNvPr>
          <p:cNvCxnSpPr>
            <a:cxnSpLocks/>
          </p:cNvCxnSpPr>
          <p:nvPr/>
        </p:nvCxnSpPr>
        <p:spPr bwMode="auto">
          <a:xfrm>
            <a:off x="4442407" y="4371979"/>
            <a:ext cx="3923605" cy="6869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02EBD7-185D-4172-A7CE-5F7ECC1CE8C2}"/>
              </a:ext>
            </a:extLst>
          </p:cNvPr>
          <p:cNvCxnSpPr>
            <a:cxnSpLocks/>
          </p:cNvCxnSpPr>
          <p:nvPr/>
        </p:nvCxnSpPr>
        <p:spPr bwMode="auto">
          <a:xfrm flipH="1">
            <a:off x="8895402" y="4371979"/>
            <a:ext cx="248598" cy="68692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5E54E810-B293-44B9-AED3-1393D21CDEE6}"/>
              </a:ext>
            </a:extLst>
          </p:cNvPr>
          <p:cNvSpPr/>
          <p:nvPr/>
        </p:nvSpPr>
        <p:spPr>
          <a:xfrm>
            <a:off x="0" y="0"/>
            <a:ext cx="8000999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b="1" cap="small" dirty="0">
                <a:solidFill>
                  <a:prstClr val="black"/>
                </a:solidFill>
                <a:latin typeface="Arial"/>
                <a:cs typeface="Arial"/>
              </a:rPr>
              <a:t>UV Integrated Photonic Circuits </a:t>
            </a:r>
          </a:p>
        </p:txBody>
      </p:sp>
    </p:spTree>
    <p:extLst>
      <p:ext uri="{BB962C8B-B14F-4D97-AF65-F5344CB8AC3E}">
        <p14:creationId xmlns:p14="http://schemas.microsoft.com/office/powerpoint/2010/main" val="164553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513352-CFD6-4AA0-A7BD-2FF07CBE5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914400"/>
            <a:ext cx="3841313" cy="2956646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EC6646C-4A92-4C91-A580-3E4ECC881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827232"/>
            <a:ext cx="4438871" cy="2832888"/>
          </a:xfrm>
          <a:prstGeom prst="rect">
            <a:avLst/>
          </a:prstGeom>
        </p:spPr>
      </p:pic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D435189C-483F-4E5B-9541-9CEB8742D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612184"/>
            <a:ext cx="4286471" cy="2819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457200" y="-9525"/>
            <a:ext cx="716280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UV Ring Resonator Performance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6119" y="3973086"/>
            <a:ext cx="4345881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Ti:Sapphire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Laser (SHG Doubled)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Q~20K at 369nm – Ideal for interaction with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Yb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ions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Loss &lt; 75dB/cm, order of magnitude better than previous reports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Dispersion matched for Spontaneous Four-Wave-Mixing (SFWM) photon generation over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Dl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~10nm range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76EA9B-2388-49F6-952A-1B8863109C78}"/>
              </a:ext>
            </a:extLst>
          </p:cNvPr>
          <p:cNvGrpSpPr/>
          <p:nvPr/>
        </p:nvGrpSpPr>
        <p:grpSpPr>
          <a:xfrm>
            <a:off x="6735198" y="1053836"/>
            <a:ext cx="2153447" cy="1314797"/>
            <a:chOff x="12118621" y="-807145"/>
            <a:chExt cx="2688730" cy="1641618"/>
          </a:xfrm>
        </p:grpSpPr>
        <p:pic>
          <p:nvPicPr>
            <p:cNvPr id="19" name="Picture 18" descr="A close up of a white wall&#10;&#10;Description generated with high confidence">
              <a:extLst>
                <a:ext uri="{FF2B5EF4-FFF2-40B4-BE49-F238E27FC236}">
                  <a16:creationId xmlns:a16="http://schemas.microsoft.com/office/drawing/2014/main" id="{D6EAE069-5F17-479A-B002-8CAB85C0E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118621" y="-807145"/>
              <a:ext cx="2656085" cy="145567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B3F876-96E7-4C41-9D83-F78AC653A942}"/>
                </a:ext>
              </a:extLst>
            </p:cNvPr>
            <p:cNvSpPr txBox="1"/>
            <p:nvPr/>
          </p:nvSpPr>
          <p:spPr>
            <a:xfrm>
              <a:off x="12179401" y="488620"/>
              <a:ext cx="2627950" cy="345853"/>
            </a:xfrm>
            <a:prstGeom prst="rect">
              <a:avLst/>
            </a:prstGeom>
            <a:solidFill>
              <a:sysClr val="window" lastClr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UV (369.5 nm) Resonance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658E968-E6DC-4FA8-9AFA-0D29BBA769F5}"/>
              </a:ext>
            </a:extLst>
          </p:cNvPr>
          <p:cNvSpPr txBox="1"/>
          <p:nvPr/>
        </p:nvSpPr>
        <p:spPr>
          <a:xfrm>
            <a:off x="327746" y="6247974"/>
            <a:ext cx="4148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***Tsung-Ju Lu, et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al.Opt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Express 26, 11147-11160 (2018)</a:t>
            </a:r>
          </a:p>
        </p:txBody>
      </p:sp>
    </p:spTree>
    <p:extLst>
      <p:ext uri="{BB962C8B-B14F-4D97-AF65-F5344CB8AC3E}">
        <p14:creationId xmlns:p14="http://schemas.microsoft.com/office/powerpoint/2010/main" val="491068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38290" y="-11669"/>
            <a:ext cx="664351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Integrated Quantum Photonics</a:t>
            </a:r>
          </a:p>
        </p:txBody>
      </p:sp>
      <p:sp>
        <p:nvSpPr>
          <p:cNvPr id="20" name="TextBox 19"/>
          <p:cNvSpPr txBox="1">
            <a:spLocks/>
          </p:cNvSpPr>
          <p:nvPr/>
        </p:nvSpPr>
        <p:spPr>
          <a:xfrm>
            <a:off x="243375" y="1524000"/>
            <a:ext cx="8657249" cy="441136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noAutofit/>
          </a:bodyPr>
          <a:lstStyle/>
          <a:p>
            <a:pPr marL="0" marR="0" lvl="0" indent="0" algn="just" defTabSz="26334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Motivation:</a:t>
            </a:r>
            <a:r>
              <a: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photonic waveguides provide a scalable and stable platform for the  implementation of quantum photon sources and circuits.</a:t>
            </a:r>
          </a:p>
          <a:p>
            <a:pPr marL="0" marR="0" lvl="0" indent="0" algn="just" defTabSz="26334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 defTabSz="2633472">
              <a:defRPr/>
            </a:pPr>
            <a:endParaRPr lang="en-US" sz="2800" kern="0" noProof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2633472">
              <a:defRPr/>
            </a:pPr>
            <a:r>
              <a:rPr lang="en-US" sz="3000" b="1" kern="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Exploit</a:t>
            </a:r>
            <a:r>
              <a:rPr lang="en-US" sz="3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en-US" sz="3000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antum</a:t>
            </a:r>
            <a:r>
              <a:rPr lang="en-US" sz="3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properties for the benefit of security, processing, sensing etc. </a:t>
            </a:r>
          </a:p>
          <a:p>
            <a:pPr marL="457200" indent="-457200" algn="ctr" defTabSz="2633472">
              <a:buFont typeface="Arial" panose="020B0604020202020204" pitchFamily="34" charset="0"/>
              <a:buChar char="•"/>
              <a:defRPr/>
            </a:pPr>
            <a:r>
              <a:rPr lang="en-US" sz="3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Entanglement</a:t>
            </a:r>
          </a:p>
          <a:p>
            <a:pPr marL="457200" indent="-457200" algn="ctr" defTabSz="2633472">
              <a:buFont typeface="Arial" panose="020B0604020202020204" pitchFamily="34" charset="0"/>
              <a:buChar char="•"/>
              <a:defRPr/>
            </a:pPr>
            <a:r>
              <a:rPr lang="en-US" sz="3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Superposition</a:t>
            </a:r>
          </a:p>
          <a:p>
            <a:pPr marL="457200" indent="-457200" algn="ctr" defTabSz="2633472">
              <a:buFont typeface="Arial" panose="020B0604020202020204" pitchFamily="34" charset="0"/>
              <a:buChar char="•"/>
              <a:defRPr/>
            </a:pPr>
            <a:endParaRPr lang="en-US" sz="30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2633472">
              <a:defRPr/>
            </a:pPr>
            <a:r>
              <a:rPr lang="en-US" sz="3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26334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8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889273"/>
            <a:ext cx="7145131" cy="27861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57200" y="-9525"/>
            <a:ext cx="716280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UV Ring Resonator Performance</a:t>
            </a:r>
          </a:p>
        </p:txBody>
      </p:sp>
      <p:pic>
        <p:nvPicPr>
          <p:cNvPr id="12" name="6EFDA2D4-8E10-4C30-90BB-7C07942A3A7A" descr="CDEEF474-49AD-4ADA-95CF-66AD9B0273C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743200"/>
            <a:ext cx="2881218" cy="174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48200"/>
            <a:ext cx="2860213" cy="1708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838200"/>
            <a:ext cx="2316226" cy="17703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11826" y="838200"/>
            <a:ext cx="2495551" cy="1770386"/>
            <a:chOff x="-1" y="1055364"/>
            <a:chExt cx="2495551" cy="1770386"/>
          </a:xfrm>
        </p:grpSpPr>
        <p:pic>
          <p:nvPicPr>
            <p:cNvPr id="16" name="45D1C8D1-0D2F-4892-BD42-7F51FDD89D00" descr="39FFD9A6-47FD-4DD0-BB5A-4BAF71B8EBD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" y="1055364"/>
              <a:ext cx="2495551" cy="1770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224255" y="2453640"/>
              <a:ext cx="2048978" cy="243403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solidFill>
                <a:srgbClr val="1B587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000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Aluminum nitride </a:t>
              </a:r>
              <a:r>
                <a:rPr lang="en-US" sz="1000" kern="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microresonator</a:t>
              </a:r>
              <a:endParaRPr lang="en-US" sz="1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Oval 17"/>
          <p:cNvSpPr/>
          <p:nvPr/>
        </p:nvSpPr>
        <p:spPr>
          <a:xfrm>
            <a:off x="4635440" y="845909"/>
            <a:ext cx="4044950" cy="599385"/>
          </a:xfrm>
          <a:prstGeom prst="ellipse">
            <a:avLst/>
          </a:prstGeom>
          <a:gradFill rotWithShape="1">
            <a:gsLst>
              <a:gs pos="0">
                <a:srgbClr val="1B587C">
                  <a:tint val="50000"/>
                  <a:satMod val="300000"/>
                </a:srgbClr>
              </a:gs>
              <a:gs pos="35000">
                <a:srgbClr val="1B587C">
                  <a:tint val="37000"/>
                  <a:satMod val="300000"/>
                </a:srgbClr>
              </a:gs>
              <a:gs pos="100000">
                <a:srgbClr val="1B587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1B587C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14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AlN</a:t>
            </a:r>
            <a:r>
              <a:rPr lang="en-US" sz="1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Microring</a:t>
            </a:r>
            <a:r>
              <a:rPr lang="en-US" sz="14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Resonances in the UV to Vis</a:t>
            </a: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2860213" y="3810000"/>
            <a:ext cx="6283787" cy="25776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171450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Aluminum nitride is a wide bandgap material for wavelengths of ~200nm to greater than 15</a:t>
            </a:r>
            <a:r>
              <a:rPr lang="en-US" sz="1200" dirty="0">
                <a:solidFill>
                  <a:prstClr val="black"/>
                </a:solidFill>
                <a:latin typeface="Symbol" panose="05050102010706020507" pitchFamily="18" charset="2"/>
                <a:cs typeface="Arial"/>
              </a:rPr>
              <a:t>m</a:t>
            </a: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m.</a:t>
            </a:r>
          </a:p>
          <a:p>
            <a:pPr marL="171450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Collaboration between AFRL/NRL/MIT/RIT for growth, fabrication, and testing of this material in bulk and waveguide regimes.</a:t>
            </a:r>
          </a:p>
          <a:p>
            <a:pPr marL="171450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Critical coupling was achieved for these devices with quality factors of &gt;20K for those devices in the ultraviolet regime and greater than 100K in the NIR.</a:t>
            </a:r>
          </a:p>
          <a:p>
            <a:pPr marL="628650" lvl="1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Loss was reduced to ~75 dB/cm with improvements in growth and fabrication.</a:t>
            </a:r>
          </a:p>
          <a:p>
            <a:pPr marL="1085850" lvl="2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Loss &lt;20 dB/cm should be achievable in the UV with single crystal material</a:t>
            </a:r>
          </a:p>
          <a:p>
            <a:pPr marL="628650" lvl="1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New single crystal material being grown at the moment</a:t>
            </a:r>
          </a:p>
          <a:p>
            <a:pPr marL="171450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  <a:cs typeface="Arial"/>
              </a:rPr>
              <a:t>Active devices both thermal and electro-optic are in design at the moment.</a:t>
            </a:r>
          </a:p>
          <a:p>
            <a:pPr marL="628650" lvl="1" indent="-171450" defTabSz="457200"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673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76" y="-11669"/>
            <a:ext cx="8294339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Aluminum Nitride Integrated Platform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97299AFF-D684-4047-A3E7-0C055F62B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0323" y="3006626"/>
            <a:ext cx="4041058" cy="30545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1E43EE8-9873-4425-94E8-5405B361C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84" y="3084088"/>
            <a:ext cx="3795252" cy="289960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C5A71D2-7EDB-4265-BD7B-38126BD913EC}"/>
              </a:ext>
            </a:extLst>
          </p:cNvPr>
          <p:cNvSpPr txBox="1"/>
          <p:nvPr/>
        </p:nvSpPr>
        <p:spPr>
          <a:xfrm>
            <a:off x="0" y="990600"/>
            <a:ext cx="91931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Defects change the transparency of the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Aluminum vacancy 3.59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Substitutional oxygen 5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Oxygen-Vacancy complex 4-4.55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Single oxygen 2.5-5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Confirmed with Spectrometer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" panose="020B0604020202020204"/>
            </a:endParaRPr>
          </a:p>
          <a:p>
            <a:endParaRPr lang="en-US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C55C752-CA1A-47A6-B5C4-97CA1260F3E9}"/>
              </a:ext>
            </a:extLst>
          </p:cNvPr>
          <p:cNvSpPr/>
          <p:nvPr/>
        </p:nvSpPr>
        <p:spPr>
          <a:xfrm>
            <a:off x="282677" y="6153086"/>
            <a:ext cx="87752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M.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/>
              </a:rPr>
              <a:t>Bickermann</a:t>
            </a:r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, B. M.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/>
              </a:rPr>
              <a:t>Epelbaum</a:t>
            </a:r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, O. Filip, P.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/>
              </a:rPr>
              <a:t>Heimann</a:t>
            </a:r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, S. Nagata, and A. </a:t>
            </a:r>
            <a:r>
              <a:rPr lang="en-US" sz="1050" dirty="0" err="1">
                <a:solidFill>
                  <a:prstClr val="black"/>
                </a:solidFill>
                <a:latin typeface="Arial" panose="020B0604020202020204"/>
              </a:rPr>
              <a:t>Winnacker</a:t>
            </a:r>
            <a:r>
              <a:rPr lang="en-US" sz="1050" dirty="0">
                <a:solidFill>
                  <a:prstClr val="black"/>
                </a:solidFill>
                <a:latin typeface="Arial" panose="020B0604020202020204"/>
              </a:rPr>
              <a:t>, Phys. Status Solidi, vol. 24, no. 1, pp. 21–24, 2010.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A49DD14-11BA-4958-92C1-815FA58DDB87}"/>
                  </a:ext>
                </a:extLst>
              </p:cNvPr>
              <p:cNvSpPr txBox="1"/>
              <p:nvPr/>
            </p:nvSpPr>
            <p:spPr>
              <a:xfrm>
                <a:off x="5819366" y="1212119"/>
                <a:ext cx="2501647" cy="1213409"/>
              </a:xfrm>
              <a:prstGeom prst="rect">
                <a:avLst/>
              </a:prstGeom>
              <a:noFill/>
              <a:ln w="25400">
                <a:solidFill>
                  <a:srgbClr val="5B9BD5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kern="0" dirty="0">
                    <a:solidFill>
                      <a:prstClr val="black"/>
                    </a:solidFill>
                    <a:latin typeface="Arial" panose="020B0604020202020204"/>
                  </a:rPr>
                  <a:t>Absorption Coefficient </a:t>
                </a:r>
              </a:p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−</m:t>
                      </m:r>
                      <m:f>
                        <m:fPr>
                          <m:ctrlP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func>
                        <m:funcPr>
                          <m:ctrlPr>
                            <a:rPr lang="en-US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 kern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kern="0" dirty="0">
                  <a:solidFill>
                    <a:prstClr val="black"/>
                  </a:solidFill>
                  <a:latin typeface="Arial" panose="020B0604020202020204"/>
                </a:endParaRPr>
              </a:p>
              <a:p>
                <a:pPr algn="ctr">
                  <a:defRPr/>
                </a:pPr>
                <a:endParaRPr lang="en-US" kern="0" dirty="0">
                  <a:solidFill>
                    <a:prstClr val="black"/>
                  </a:solidFill>
                  <a:latin typeface="Arial" panose="020B0604020202020204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A49DD14-11BA-4958-92C1-815FA58DD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9366" y="1212119"/>
                <a:ext cx="2501647" cy="1213409"/>
              </a:xfrm>
              <a:prstGeom prst="rect">
                <a:avLst/>
              </a:prstGeom>
              <a:blipFill>
                <a:blip r:embed="rId5"/>
                <a:stretch>
                  <a:fillRect l="-1449" t="-1970" r="-966"/>
                </a:stretch>
              </a:blipFill>
              <a:ln w="25400">
                <a:solidFill>
                  <a:srgbClr val="5B9BD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321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7DD0BC-22B6-428F-990D-27AB9A75B0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7502" y="741113"/>
            <a:ext cx="3026498" cy="17125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1C0DFE-3A2B-4384-8F26-42C16941157D}"/>
              </a:ext>
            </a:extLst>
          </p:cNvPr>
          <p:cNvSpPr txBox="1"/>
          <p:nvPr/>
        </p:nvSpPr>
        <p:spPr>
          <a:xfrm>
            <a:off x="1" y="2437195"/>
            <a:ext cx="51053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solidFill>
                  <a:prstClr val="black"/>
                </a:solidFill>
                <a:latin typeface="Arial" panose="020B0604020202020204"/>
              </a:rPr>
              <a:t>AlN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/>
              </a:rPr>
              <a:t> grown by MBE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Collaboration w/Dr. Kent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/>
              </a:rPr>
              <a:t>Averett</a:t>
            </a:r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 (AFRL / RXAP)</a:t>
            </a:r>
          </a:p>
          <a:p>
            <a:pPr algn="ctr"/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Arial" panose="020B0604020202020204"/>
              </a:rPr>
              <a:t>AlN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 guides designed for critical coupling: 369 nm, 50-75 nm gap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Adjusting Silicon Oxynitride recipe for lower stress</a:t>
            </a:r>
            <a:endParaRPr lang="en-US" sz="1000" kern="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0D2B5C3-B9C5-4597-8987-4A0A14AF895C}"/>
              </a:ext>
            </a:extLst>
          </p:cNvPr>
          <p:cNvCxnSpPr/>
          <p:nvPr/>
        </p:nvCxnSpPr>
        <p:spPr bwMode="auto">
          <a:xfrm>
            <a:off x="0" y="2476878"/>
            <a:ext cx="9144000" cy="0"/>
          </a:xfrm>
          <a:prstGeom prst="line">
            <a:avLst/>
          </a:prstGeom>
          <a:solidFill>
            <a:srgbClr val="00CC99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E3ABAB7-170C-4035-B33E-857A85413E35}"/>
              </a:ext>
            </a:extLst>
          </p:cNvPr>
          <p:cNvSpPr txBox="1"/>
          <p:nvPr/>
        </p:nvSpPr>
        <p:spPr>
          <a:xfrm>
            <a:off x="-1" y="967280"/>
            <a:ext cx="611750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solidFill>
                  <a:prstClr val="black"/>
                </a:solidFill>
                <a:latin typeface="Arial" panose="020B0604020202020204"/>
              </a:rPr>
              <a:t>AlN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/>
              </a:rPr>
              <a:t> grown by PEVDNC (</a:t>
            </a:r>
            <a:r>
              <a:rPr lang="en-US" sz="2000" u="sng" dirty="0" err="1">
                <a:solidFill>
                  <a:prstClr val="black"/>
                </a:solidFill>
                <a:latin typeface="Arial" panose="020B0604020202020204"/>
              </a:rPr>
              <a:t>Kyma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/>
              </a:rPr>
              <a:t>)</a:t>
            </a:r>
            <a:endParaRPr lang="en-US" sz="1600" kern="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Guides designed for critical coupling: 369 nm, 50-75 nm gap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Cladding: Alumina deposited by ALD (385 nm)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Silicon Oxynitride deposited by PECVD above Alumina as top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1</a:t>
            </a:r>
            <a:r>
              <a:rPr lang="en-US" sz="1600" kern="0" baseline="30000" dirty="0">
                <a:solidFill>
                  <a:prstClr val="black"/>
                </a:solidFill>
                <a:latin typeface="Arial" panose="020B0604020202020204"/>
              </a:rPr>
              <a:t>st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 version, alumina caused edge chipping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1000" kern="0" dirty="0">
              <a:solidFill>
                <a:prstClr val="black"/>
              </a:solidFill>
              <a:latin typeface="Arial" panose="020B060402020202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BAD063-6C51-4EDF-8889-D6CC3BC0C656}"/>
              </a:ext>
            </a:extLst>
          </p:cNvPr>
          <p:cNvCxnSpPr/>
          <p:nvPr/>
        </p:nvCxnSpPr>
        <p:spPr bwMode="auto">
          <a:xfrm>
            <a:off x="6824" y="4212644"/>
            <a:ext cx="9144000" cy="0"/>
          </a:xfrm>
          <a:prstGeom prst="line">
            <a:avLst/>
          </a:prstGeom>
          <a:solidFill>
            <a:srgbClr val="00CC99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E590B0-9F4B-456E-8E41-DCD32C1E27C1}"/>
              </a:ext>
            </a:extLst>
          </p:cNvPr>
          <p:cNvSpPr txBox="1"/>
          <p:nvPr/>
        </p:nvSpPr>
        <p:spPr>
          <a:xfrm>
            <a:off x="6825" y="4183320"/>
            <a:ext cx="59367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err="1">
                <a:solidFill>
                  <a:prstClr val="black"/>
                </a:solidFill>
                <a:latin typeface="Arial" panose="020B0604020202020204"/>
              </a:rPr>
              <a:t>AlGaN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/>
              </a:rPr>
              <a:t> on </a:t>
            </a:r>
            <a:r>
              <a:rPr lang="en-US" sz="2000" u="sng" dirty="0" err="1">
                <a:solidFill>
                  <a:prstClr val="black"/>
                </a:solidFill>
                <a:latin typeface="Arial" panose="020B0604020202020204"/>
              </a:rPr>
              <a:t>AlN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/>
              </a:rPr>
              <a:t> on </a:t>
            </a:r>
            <a:r>
              <a:rPr lang="en-US" sz="2000" u="sng" dirty="0" err="1">
                <a:solidFill>
                  <a:prstClr val="black"/>
                </a:solidFill>
                <a:latin typeface="Arial" panose="020B0604020202020204"/>
              </a:rPr>
              <a:t>SiC</a:t>
            </a:r>
            <a:r>
              <a:rPr lang="en-US" sz="2000" u="sng" dirty="0">
                <a:solidFill>
                  <a:prstClr val="black"/>
                </a:solidFill>
                <a:latin typeface="Arial" panose="020B0604020202020204"/>
              </a:rPr>
              <a:t> grown by MBE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  <a:latin typeface="Arial" panose="020B0604020202020204"/>
              </a:rPr>
              <a:t>Collaboration w/Dr. Matthew Hardy(NRL)</a:t>
            </a:r>
          </a:p>
          <a:p>
            <a:pPr algn="ctr"/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Waveguides and circuits have been fabricated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/>
                </a:solidFill>
                <a:latin typeface="Arial" panose="020B0604020202020204"/>
              </a:rPr>
              <a:t>AlGaN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 guides designed for critical coupling: 369 nm, 50-100 nm gap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Adjusting Silicon Oxynitride recipe for lower stress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Evaluating deposition of </a:t>
            </a:r>
            <a:r>
              <a:rPr lang="en-US" sz="1600" kern="0" dirty="0" err="1">
                <a:solidFill>
                  <a:prstClr val="black"/>
                </a:solidFill>
                <a:latin typeface="Arial" panose="020B0604020202020204"/>
              </a:rPr>
              <a:t>AlN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/>
              </a:rPr>
              <a:t> as an upper cladding</a:t>
            </a:r>
            <a:endParaRPr lang="en-US" sz="1000" kern="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endParaRPr lang="en-US" sz="16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20D5EE-C228-4BF1-8B6F-1E663738BEFC}"/>
              </a:ext>
            </a:extLst>
          </p:cNvPr>
          <p:cNvSpPr/>
          <p:nvPr/>
        </p:nvSpPr>
        <p:spPr>
          <a:xfrm>
            <a:off x="6824" y="0"/>
            <a:ext cx="7994175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solidFill>
                  <a:prstClr val="black"/>
                </a:solidFill>
                <a:latin typeface="Arial"/>
                <a:cs typeface="Arial"/>
              </a:rPr>
              <a:t>UV Integrated Photonic Circuits</a:t>
            </a:r>
          </a:p>
        </p:txBody>
      </p:sp>
      <p:pic>
        <p:nvPicPr>
          <p:cNvPr id="22" name="71B23663-14CB-4C4E-B55C-C3AC5E24083A" descr="6E78727A-78C9-4F34-A230-0723C8309A6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522" y="4241928"/>
            <a:ext cx="3073478" cy="228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82209E64-9059-4CB5-A12F-9864C540E695" descr="D5D92F1A-57CB-4CBD-8018-7A261FD85E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2766" y="2494891"/>
            <a:ext cx="3028058" cy="169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9730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6781800" y="3927702"/>
            <a:ext cx="2462028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Nearly all ring-generated coincidences now at the drop port only!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port coincidences primarily due to SFWM in waveguides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Heralding Efficiency: 96.7%</a:t>
            </a:r>
          </a:p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Tradeoff: 10x the pump power required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76200" y="-11669"/>
            <a:ext cx="8375316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Coincidence Efficiency Photon-Pairs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1481" y="1091155"/>
            <a:ext cx="2802466" cy="2250437"/>
            <a:chOff x="1213273" y="372534"/>
            <a:chExt cx="2802466" cy="2250437"/>
          </a:xfrm>
        </p:grpSpPr>
        <p:sp>
          <p:nvSpPr>
            <p:cNvPr id="19" name="Rectangle 18"/>
            <p:cNvSpPr/>
            <p:nvPr/>
          </p:nvSpPr>
          <p:spPr>
            <a:xfrm>
              <a:off x="1213273" y="2531531"/>
              <a:ext cx="2802466" cy="914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608666" y="491067"/>
              <a:ext cx="2011680" cy="20116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13273" y="372534"/>
              <a:ext cx="2802466" cy="931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700106" y="582507"/>
              <a:ext cx="18288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1481" y="3961070"/>
            <a:ext cx="2802466" cy="2378770"/>
            <a:chOff x="1213273" y="3793067"/>
            <a:chExt cx="2802466" cy="2378770"/>
          </a:xfrm>
        </p:grpSpPr>
        <p:sp>
          <p:nvSpPr>
            <p:cNvPr id="24" name="Rectangle 23"/>
            <p:cNvSpPr/>
            <p:nvPr/>
          </p:nvSpPr>
          <p:spPr>
            <a:xfrm>
              <a:off x="1213273" y="6080397"/>
              <a:ext cx="2802466" cy="9144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608666" y="3911600"/>
              <a:ext cx="2011680" cy="20116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13273" y="3793067"/>
              <a:ext cx="2802466" cy="931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1700106" y="4003040"/>
              <a:ext cx="1828800" cy="18288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Up Arrow 27"/>
          <p:cNvSpPr/>
          <p:nvPr/>
        </p:nvSpPr>
        <p:spPr>
          <a:xfrm>
            <a:off x="2256360" y="1988620"/>
            <a:ext cx="192194" cy="33866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Up Arrow 29"/>
          <p:cNvSpPr/>
          <p:nvPr/>
        </p:nvSpPr>
        <p:spPr>
          <a:xfrm>
            <a:off x="2346108" y="1993702"/>
            <a:ext cx="192194" cy="338666"/>
          </a:xfrm>
          <a:prstGeom prst="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Up Arrow 30"/>
          <p:cNvSpPr/>
          <p:nvPr/>
        </p:nvSpPr>
        <p:spPr>
          <a:xfrm>
            <a:off x="2256360" y="1990310"/>
            <a:ext cx="192194" cy="33866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Up Arrow 31"/>
          <p:cNvSpPr/>
          <p:nvPr/>
        </p:nvSpPr>
        <p:spPr>
          <a:xfrm>
            <a:off x="2346108" y="1995392"/>
            <a:ext cx="192194" cy="338666"/>
          </a:xfrm>
          <a:prstGeom prst="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Up Arrow 34"/>
          <p:cNvSpPr/>
          <p:nvPr/>
        </p:nvSpPr>
        <p:spPr>
          <a:xfrm>
            <a:off x="2256360" y="1991078"/>
            <a:ext cx="192194" cy="33866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Up Arrow 35"/>
          <p:cNvSpPr/>
          <p:nvPr/>
        </p:nvSpPr>
        <p:spPr>
          <a:xfrm>
            <a:off x="2346108" y="1996160"/>
            <a:ext cx="192194" cy="338666"/>
          </a:xfrm>
          <a:prstGeom prst="up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634" y="3697057"/>
            <a:ext cx="1864557" cy="13683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634" y="5107033"/>
            <a:ext cx="1869005" cy="13716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632" y="3695425"/>
            <a:ext cx="1869005" cy="1371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632" y="5107033"/>
            <a:ext cx="1869005" cy="13716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44952" y="1757633"/>
            <a:ext cx="1184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Symmetric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150nm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Gaps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48471" y="4286762"/>
            <a:ext cx="1377480" cy="66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150nm Drop Port Gap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83266" y="5085041"/>
            <a:ext cx="150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350nm Through Port Gap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804240"/>
            <a:ext cx="1841568" cy="1371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7563" y="2224493"/>
            <a:ext cx="1841568" cy="1371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948" y="807349"/>
            <a:ext cx="1841568" cy="1371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948" y="2224493"/>
            <a:ext cx="1841568" cy="137160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76656" y="2207964"/>
            <a:ext cx="24745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Fairly equal distribution of coincidences between the four possible paths: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Heralding Efficiency: 37%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0" y="3641637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Up Arrow 53"/>
          <p:cNvSpPr/>
          <p:nvPr/>
        </p:nvSpPr>
        <p:spPr>
          <a:xfrm>
            <a:off x="2256365" y="1991078"/>
            <a:ext cx="192194" cy="33866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Up Arrow 54"/>
          <p:cNvSpPr/>
          <p:nvPr/>
        </p:nvSpPr>
        <p:spPr>
          <a:xfrm>
            <a:off x="2346113" y="1996160"/>
            <a:ext cx="192194" cy="338666"/>
          </a:xfrm>
          <a:prstGeom prst="upArrow">
            <a:avLst/>
          </a:prstGeom>
          <a:solidFill>
            <a:srgbClr val="00BF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84037" y="926501"/>
            <a:ext cx="1094598" cy="12493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" name="Up Arrow 45"/>
          <p:cNvSpPr/>
          <p:nvPr/>
        </p:nvSpPr>
        <p:spPr>
          <a:xfrm rot="5400000">
            <a:off x="185371" y="2951049"/>
            <a:ext cx="192194" cy="338666"/>
          </a:xfrm>
          <a:prstGeom prst="upArrow">
            <a:avLst/>
          </a:prstGeom>
          <a:solidFill>
            <a:srgbClr val="00C2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Up Arrow 55"/>
          <p:cNvSpPr/>
          <p:nvPr/>
        </p:nvSpPr>
        <p:spPr>
          <a:xfrm rot="5400000">
            <a:off x="136601" y="5965232"/>
            <a:ext cx="192194" cy="338666"/>
          </a:xfrm>
          <a:prstGeom prst="upArrow">
            <a:avLst/>
          </a:prstGeom>
          <a:solidFill>
            <a:srgbClr val="00C2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Up Arrow 58"/>
          <p:cNvSpPr/>
          <p:nvPr/>
        </p:nvSpPr>
        <p:spPr>
          <a:xfrm>
            <a:off x="2278148" y="4951880"/>
            <a:ext cx="192194" cy="33866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Up Arrow 60"/>
          <p:cNvSpPr/>
          <p:nvPr/>
        </p:nvSpPr>
        <p:spPr>
          <a:xfrm>
            <a:off x="2408516" y="4957596"/>
            <a:ext cx="192194" cy="338666"/>
          </a:xfrm>
          <a:prstGeom prst="upArrow">
            <a:avLst/>
          </a:prstGeom>
          <a:solidFill>
            <a:srgbClr val="00BF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3090" y="2986076"/>
            <a:ext cx="704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21479" y="834848"/>
            <a:ext cx="491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Drop</a:t>
            </a:r>
          </a:p>
        </p:txBody>
      </p:sp>
    </p:spTree>
    <p:extLst>
      <p:ext uri="{BB962C8B-B14F-4D97-AF65-F5344CB8AC3E}">
        <p14:creationId xmlns:p14="http://schemas.microsoft.com/office/powerpoint/2010/main" val="26932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00023 C -0.00086 -0.02222 -0.00382 -0.04005 -0.01163 -0.06227 C -0.02083 -0.08495 -0.03298 -0.09815 -0.04774 -0.11273 C -0.05503 -0.12176 -0.06111 -0.12732 -0.07604 -0.13171 C -0.09513 -0.14375 -0.09444 -0.14583 -0.11128 -0.15671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-78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1128 -0.15671 L -0.25729 -0.15509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9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023 C -0.00122 -0.02199 -0.00625 -0.03888 -0.01459 -0.06111 C -0.02552 -0.08402 -0.03976 -0.09652 -0.04879 -0.10625 C -0.05799 -0.1162 -0.05417 -0.1125 -0.06927 -0.11967 C -0.08073 -0.12523 -0.09045 -0.13541 -0.10643 -0.14259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-713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2" dur="1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2" presetClass="path" presetSubtype="0" decel="5000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0643 -0.14259 L -0.2467 -0.14259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1818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00416 -0.03657 L -0.01979 -0.07708 L -0.03958 -0.10579 L -0.0743 -0.13125 L -0.11875 -0.13819 L -0.16145 -0.12153 L -0.1967 -0.08264 L -0.21632 -0.03032 L -0.21718 0.03241 L -0.20399 0.0831 L -0.18368 0.11551 L -0.16007 0.13889 L -0.1309 0.15208 L -0.09826 0.17199 " pathEditMode="relative" rAng="0" ptsTypes="AAAAAAAAAAAAAAA">
                                      <p:cBhvr>
                                        <p:cTn id="42" dur="5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8" y="169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00">
                                      <p:cBhvr>
                                        <p:cTn id="4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path" presetSubtype="0" decel="50000" fill="hold" grpId="4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9826 0.17199 L 0.04098 0.171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-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18182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4 C -0.00278 -0.01459 -0.00261 -0.02686 -0.00729 -0.04213 L -0.02813 -0.08311 L -0.05243 -0.10787 L -0.08663 -0.12385 L -0.12448 -0.11991 L -0.15799 -0.09977 L -0.18108 -0.06829 L -0.1967 -0.025 C -0.1974 -0.01065 -0.19861 0.00416 -0.19948 0.01898 L -0.19167 0.06088 L -0.17031 0.10324 L -0.14167 0.13078 L -0.11111 0.13981 C -0.10209 0.14537 -0.08212 0.15393 -0.07274 0.15949 " pathEditMode="relative" rAng="0" ptsTypes="AAAAAAAAAAAAAAA">
                                      <p:cBhvr>
                                        <p:cTn id="48" dur="5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180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00">
                                      <p:cBhvr>
                                        <p:cTn id="5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path" presetSubtype="0" decel="5000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7413 0.15856 C -0.02795 0.1581 0.00173 0.15856 0.04826 0.1583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C -0.00069 -0.02153 -0.00347 -0.03959 -0.01163 -0.06158 C -0.02066 -0.08426 -0.03281 -0.09699 -0.04722 -0.11181 C -0.05468 -0.1213 -0.06493 -0.12778 -0.08003 -0.13287 L -0.13715 -0.14931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-747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2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42" presetClass="path" presetSubtype="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3715 -0.14931 L -0.25729 -0.14792 " pathEditMode="relative" rAng="0" ptsTypes="AA">
                                      <p:cBhvr>
                                        <p:cTn id="7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7" y="6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1818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0092 C -0.00087 -0.02361 -0.00347 -0.03217 -0.00938 -0.05046 C -0.01268 -0.06088 -0.01875 -0.07245 -0.02969 -0.08727 C -0.03959 -0.10277 -0.04879 -0.10717 -0.06337 -0.11643 C -0.08021 -0.12407 -0.0849 -0.1243 -0.10018 -0.12685 C -0.13247 -0.12685 -0.12761 -0.12361 -0.14306 -0.11898 C -0.15452 -0.11134 -0.15886 -0.10602 -0.17014 -0.0949 C -0.18264 -0.07801 -0.18368 -0.07777 -0.19184 -0.05949 C -0.20139 -0.03078 -0.20035 -0.0324 -0.20452 -0.00694 C -0.20556 0.02593 -0.20452 0.02014 -0.20174 0.04306 C -0.19236 0.07986 -0.1934 0.07014 -0.18715 0.08611 C -0.17604 0.10579 -0.17344 0.11042 -0.16198 0.12269 C -0.14792 0.13496 -0.14462 0.13565 -0.13177 0.14213 L -0.11233 0.14977 C -0.09792 0.15695 -0.08872 0.15857 -0.06858 0.16551 " pathEditMode="relative" rAng="0" ptsTypes="AAAAAAAAAAAAAAA">
                                      <p:cBhvr>
                                        <p:cTn id="76" dur="5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201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00">
                                      <p:cBhvr>
                                        <p:cTn id="78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2" presetClass="path" presetSubtype="0" decel="5000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6858 0.16551 L 0.04653 0.16436 " pathEditMode="relative" rAng="0" ptsTypes="AA">
                                      <p:cBhvr>
                                        <p:cTn id="8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1818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-0.00416 -0.03657 L -0.01979 -0.07708 L -0.03958 -0.10579 L -0.0743 -0.13125 L -0.11875 -0.13819 L -0.16145 -0.12153 L -0.1967 -0.08264 L -0.21632 -0.03032 L -0.21718 0.03241 L -0.20399 0.0831 L -0.18368 0.11551 L -0.16007 0.13889 L -0.1309 0.15208 L -0.09826 0.17199 " pathEditMode="relative" rAng="0" ptsTypes="AAAAAAAAAAAAAAA">
                                      <p:cBhvr>
                                        <p:cTn id="98" dur="5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68" y="169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6200000">
                                      <p:cBhvr>
                                        <p:cTn id="10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42" presetClass="path" presetSubtype="0" decel="50000" fill="hold" grpId="4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9826 0.17199 L 0.04098 0.1715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2" y="-2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16 C -0.00295 -0.01598 -0.00295 -0.02824 -0.00747 -0.04375 L -0.02743 -0.08473 L -0.05209 -0.11042 C -0.09393 -0.15024 -0.08663 -0.13889 -0.11528 -0.15278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7593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42" presetClass="path" presetSubtype="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1511 -0.14908 C -0.15556 -0.15024 -0.20399 -0.14931 -0.24653 -0.1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0" presetClass="path" presetSubtype="0" ac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16 C -0.00295 -0.01597 -0.00295 -0.02824 -0.00747 -0.04375 L -0.02743 -0.08472 L -0.05208 -0.11042 C -0.09392 -0.15023 -0.08663 -0.13889 -0.11528 -0.15278 " pathEditMode="relative" rAng="0" ptsTypes="AAAAA">
                                      <p:cBhvr>
                                        <p:cTn id="1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7593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42" presetClass="path" presetSubtype="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1511 -0.14907 C -0.15556 -0.15023 -0.20399 -0.14931 -0.24653 -0.1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0" y="-46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115 C -0.00295 -0.01597 -0.00295 -0.02824 -0.00746 -0.04375 L -0.02743 -0.08472 L -0.05208 -0.11041 C -0.09392 -0.15023 -0.08663 -0.13889 -0.11527 -0.15277 " pathEditMode="relative" rAng="0" ptsTypes="AAAAA">
                                      <p:cBhvr>
                                        <p:cTn id="15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-759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42" presetClass="path" presetSubtype="0" decel="5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151 -0.14907 C -0.15555 -0.15023 -0.20399 -0.1493 -0.24652 -0.15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80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26632 -0.00023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1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8" grpId="0" animBg="1"/>
      <p:bldP spid="28" grpId="1" animBg="1"/>
      <p:bldP spid="28" grpId="2" animBg="1"/>
      <p:bldP spid="28" grpId="3" animBg="1"/>
      <p:bldP spid="28" grpId="4" animBg="1"/>
      <p:bldP spid="30" grpId="0" animBg="1"/>
      <p:bldP spid="30" grpId="1" animBg="1"/>
      <p:bldP spid="30" grpId="2" animBg="1"/>
      <p:bldP spid="30" grpId="3" animBg="1"/>
      <p:bldP spid="30" grpId="4" animBg="1"/>
      <p:bldP spid="31" grpId="0" animBg="1"/>
      <p:bldP spid="31" grpId="1" animBg="1"/>
      <p:bldP spid="31" grpId="2" animBg="1"/>
      <p:bldP spid="31" grpId="3" animBg="1"/>
      <p:bldP spid="31" grpId="4" animBg="1"/>
      <p:bldP spid="32" grpId="0" animBg="1"/>
      <p:bldP spid="32" grpId="1" animBg="1"/>
      <p:bldP spid="32" grpId="2" animBg="1"/>
      <p:bldP spid="32" grpId="3" animBg="1"/>
      <p:bldP spid="32" grpId="4" animBg="1"/>
      <p:bldP spid="35" grpId="0" animBg="1"/>
      <p:bldP spid="35" grpId="1" animBg="1"/>
      <p:bldP spid="35" grpId="2" animBg="1"/>
      <p:bldP spid="35" grpId="3" animBg="1"/>
      <p:bldP spid="35" grpId="4" animBg="1"/>
      <p:bldP spid="36" grpId="0" animBg="1"/>
      <p:bldP spid="36" grpId="1" animBg="1"/>
      <p:bldP spid="36" grpId="2" animBg="1"/>
      <p:bldP spid="36" grpId="3" animBg="1"/>
      <p:bldP spid="36" grpId="4" animBg="1"/>
      <p:bldP spid="44" grpId="0"/>
      <p:bldP spid="45" grpId="0"/>
      <p:bldP spid="51" grpId="0"/>
      <p:bldP spid="54" grpId="0" animBg="1"/>
      <p:bldP spid="54" grpId="1" animBg="1"/>
      <p:bldP spid="54" grpId="2" animBg="1"/>
      <p:bldP spid="54" grpId="3" animBg="1"/>
      <p:bldP spid="54" grpId="4" animBg="1"/>
      <p:bldP spid="55" grpId="0" animBg="1"/>
      <p:bldP spid="55" grpId="1" animBg="1"/>
      <p:bldP spid="55" grpId="2" animBg="1"/>
      <p:bldP spid="55" grpId="3" animBg="1"/>
      <p:bldP spid="55" grpId="4" animBg="1"/>
      <p:bldP spid="56" grpId="0" animBg="1"/>
      <p:bldP spid="56" grpId="1" animBg="1"/>
      <p:bldP spid="59" grpId="0" animBg="1"/>
      <p:bldP spid="59" grpId="1" animBg="1"/>
      <p:bldP spid="59" grpId="2" animBg="1"/>
      <p:bldP spid="59" grpId="3" animBg="1"/>
      <p:bldP spid="61" grpId="0" animBg="1"/>
      <p:bldP spid="61" grpId="1" animBg="1"/>
      <p:bldP spid="61" grpId="2" animBg="1"/>
      <p:bldP spid="61" grpId="3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9908A7-EF28-4D0A-AF6E-0A18DBCE7B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" t="2952" b="7002"/>
          <a:stretch/>
        </p:blipFill>
        <p:spPr>
          <a:xfrm>
            <a:off x="157404" y="1091394"/>
            <a:ext cx="8702463" cy="469680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76200" y="-11669"/>
            <a:ext cx="8375316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Coincidence Efficiency Photon-Pairs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698" y="4293993"/>
            <a:ext cx="129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~Symmetric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52146" y="752240"/>
            <a:ext cx="388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Through Port (Pump) Gap Dependence</a:t>
            </a:r>
          </a:p>
        </p:txBody>
      </p:sp>
    </p:spTree>
    <p:extLst>
      <p:ext uri="{BB962C8B-B14F-4D97-AF65-F5344CB8AC3E}">
        <p14:creationId xmlns:p14="http://schemas.microsoft.com/office/powerpoint/2010/main" val="2167434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38289" y="-11669"/>
            <a:ext cx="7969551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Free Lunch?</a:t>
            </a:r>
          </a:p>
        </p:txBody>
      </p:sp>
      <p:sp>
        <p:nvSpPr>
          <p:cNvPr id="2" name="Rectangle 1"/>
          <p:cNvSpPr/>
          <p:nvPr/>
        </p:nvSpPr>
        <p:spPr>
          <a:xfrm>
            <a:off x="3544648" y="4038600"/>
            <a:ext cx="1648965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95" y="802444"/>
            <a:ext cx="6529069" cy="285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62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38289" y="-11669"/>
            <a:ext cx="7969551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Breaking the trade-off</a:t>
            </a:r>
          </a:p>
        </p:txBody>
      </p:sp>
      <p:sp>
        <p:nvSpPr>
          <p:cNvPr id="2" name="Rectangle 1"/>
          <p:cNvSpPr/>
          <p:nvPr/>
        </p:nvSpPr>
        <p:spPr>
          <a:xfrm>
            <a:off x="3544648" y="4038600"/>
            <a:ext cx="1648965" cy="1219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95" y="757400"/>
            <a:ext cx="6529069" cy="2855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695B1B-D0F3-4CFD-A0AE-A868D4BBF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891" y="3753947"/>
            <a:ext cx="5420680" cy="2437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C38B4-16DE-49D8-B1FF-47772BA2F37C}"/>
              </a:ext>
            </a:extLst>
          </p:cNvPr>
          <p:cNvSpPr txBox="1"/>
          <p:nvPr/>
        </p:nvSpPr>
        <p:spPr>
          <a:xfrm>
            <a:off x="1763891" y="6113119"/>
            <a:ext cx="5624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Interferometrically coupled ring resonator photon source</a:t>
            </a:r>
          </a:p>
        </p:txBody>
      </p:sp>
    </p:spTree>
    <p:extLst>
      <p:ext uri="{BB962C8B-B14F-4D97-AF65-F5344CB8AC3E}">
        <p14:creationId xmlns:p14="http://schemas.microsoft.com/office/powerpoint/2010/main" val="3545688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2869"/>
            <a:ext cx="9258590" cy="162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bg1"/>
            </a:solidFill>
          </a:ln>
          <a:effectLst>
            <a:outerShdw blurRad="63500" dist="50800" dir="5400000" rotWithShape="0">
              <a:srgbClr val="000000">
                <a:alpha val="5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22897" y="522869"/>
            <a:ext cx="398595" cy="162933"/>
          </a:xfrm>
          <a:prstGeom prst="rect">
            <a:avLst/>
          </a:prstGeom>
          <a:solidFill>
            <a:srgbClr val="00009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699" y="522869"/>
            <a:ext cx="759196" cy="162933"/>
          </a:xfrm>
          <a:prstGeom prst="rect">
            <a:avLst/>
          </a:prstGeom>
          <a:solidFill>
            <a:srgbClr val="02AD0A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0207" y="522869"/>
            <a:ext cx="1443492" cy="162933"/>
          </a:xfrm>
          <a:prstGeom prst="rect">
            <a:avLst/>
          </a:prstGeom>
          <a:solidFill>
            <a:srgbClr val="FFB12C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1601" y="522869"/>
            <a:ext cx="2221808" cy="162933"/>
          </a:xfrm>
          <a:prstGeom prst="rect">
            <a:avLst/>
          </a:prstGeom>
          <a:solidFill>
            <a:srgbClr val="CA0919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46391" y="-11668"/>
            <a:ext cx="9378243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Different Approach to Resonator Coupling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01057" y="1699567"/>
            <a:ext cx="4197169" cy="8270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972" y="4235595"/>
            <a:ext cx="2187338" cy="2047093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70350" y="1211089"/>
            <a:ext cx="3823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Mach-Zehnder Interferometer (MZI)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92585" y="3814117"/>
            <a:ext cx="3014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Microring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Resonator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927" y="762367"/>
            <a:ext cx="3895549" cy="27757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492" y="3612664"/>
            <a:ext cx="3919984" cy="2793119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2068831" y="2223247"/>
            <a:ext cx="505460" cy="42527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Δφ</a:t>
            </a:r>
            <a:endParaRPr kumimoji="0" lang="en-US" sz="18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0" y="3582565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012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19" y="808595"/>
            <a:ext cx="3586176" cy="3177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22869"/>
            <a:ext cx="9258590" cy="162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bg1"/>
            </a:solidFill>
          </a:ln>
          <a:effectLst>
            <a:outerShdw blurRad="63500" dist="50800" dir="5400000" rotWithShape="0">
              <a:srgbClr val="000000">
                <a:alpha val="5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22897" y="522869"/>
            <a:ext cx="398595" cy="162933"/>
          </a:xfrm>
          <a:prstGeom prst="rect">
            <a:avLst/>
          </a:prstGeom>
          <a:solidFill>
            <a:srgbClr val="00009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3699" y="522869"/>
            <a:ext cx="759196" cy="162933"/>
          </a:xfrm>
          <a:prstGeom prst="rect">
            <a:avLst/>
          </a:prstGeom>
          <a:solidFill>
            <a:srgbClr val="02AD0A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0207" y="522869"/>
            <a:ext cx="1443492" cy="162933"/>
          </a:xfrm>
          <a:prstGeom prst="rect">
            <a:avLst/>
          </a:prstGeom>
          <a:solidFill>
            <a:srgbClr val="FFB12C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1601" y="522869"/>
            <a:ext cx="2221808" cy="162933"/>
          </a:xfrm>
          <a:prstGeom prst="rect">
            <a:avLst/>
          </a:prstGeom>
          <a:solidFill>
            <a:srgbClr val="CA0919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59" y="34498"/>
            <a:ext cx="7559787" cy="430887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Interferometric Ring Resonator Photon-Pair Source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77897" y="1816696"/>
            <a:ext cx="11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Input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112976" y="1816696"/>
            <a:ext cx="11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Thru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-94831" y="2571779"/>
            <a:ext cx="11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Drop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38377" y="2571779"/>
            <a:ext cx="11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60400" y="996198"/>
            <a:ext cx="11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MZI1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443119" y="3421877"/>
            <a:ext cx="118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MZI2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011" y="2134392"/>
            <a:ext cx="879231" cy="556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BB41AF-1117-42B6-AE5F-7213F829CB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608" y="1120786"/>
            <a:ext cx="4343400" cy="2352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D17932-8B82-4819-A8B0-A497C80E19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608" y="3554704"/>
            <a:ext cx="4343400" cy="23522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630" y="3985963"/>
            <a:ext cx="431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Properly tuning the Mach-Zehnder’s results in decoupling of the two ports of the ring: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7307" y="4647383"/>
            <a:ext cx="4317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Excess pump photons are lost in the ring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7307" y="5028383"/>
            <a:ext cx="431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Generated photon pairs leave the ring through the drop port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7307" y="5637983"/>
            <a:ext cx="4543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Coincidence efficiency of ~100% possible with no penalty to pumping –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Free Lunch!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+ Built-in Pump Filtering!</a:t>
            </a:r>
          </a:p>
        </p:txBody>
      </p:sp>
    </p:spTree>
    <p:extLst>
      <p:ext uri="{BB962C8B-B14F-4D97-AF65-F5344CB8AC3E}">
        <p14:creationId xmlns:p14="http://schemas.microsoft.com/office/powerpoint/2010/main" val="299206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CC553D3-F640-4DBD-B5EE-C43F2FEFE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169" y="6345040"/>
            <a:ext cx="1060831" cy="1919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646D64-A6A8-4DD7-9D52-C329324EE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77" y="6297592"/>
            <a:ext cx="1019950" cy="254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F2F76-8DCC-457F-90B9-38E0687474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56" y="1153912"/>
            <a:ext cx="3940375" cy="3786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8DB780-A6D4-4797-8A0C-E74A1639D9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2122" y="3853302"/>
            <a:ext cx="3996046" cy="249052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75A0E0E-8374-4AA2-986A-E681C18A467A}"/>
              </a:ext>
            </a:extLst>
          </p:cNvPr>
          <p:cNvGrpSpPr/>
          <p:nvPr/>
        </p:nvGrpSpPr>
        <p:grpSpPr>
          <a:xfrm>
            <a:off x="5012122" y="1153912"/>
            <a:ext cx="3996046" cy="2806147"/>
            <a:chOff x="5012122" y="1153912"/>
            <a:chExt cx="3996046" cy="280614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8C8C413-9C36-4E10-B2E5-31BF7063D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122" y="1153912"/>
              <a:ext cx="3996046" cy="280614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7831E0-0667-415B-947C-55C255F1BF16}"/>
                </a:ext>
              </a:extLst>
            </p:cNvPr>
            <p:cNvSpPr txBox="1"/>
            <p:nvPr/>
          </p:nvSpPr>
          <p:spPr>
            <a:xfrm>
              <a:off x="7871687" y="3079464"/>
              <a:ext cx="1071348" cy="276999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Vacuum stage</a:t>
              </a:r>
            </a:p>
          </p:txBody>
        </p:sp>
        <p:sp>
          <p:nvSpPr>
            <p:cNvPr id="23" name="Arrow: Right 8">
              <a:extLst>
                <a:ext uri="{FF2B5EF4-FFF2-40B4-BE49-F238E27FC236}">
                  <a16:creationId xmlns:a16="http://schemas.microsoft.com/office/drawing/2014/main" id="{E3BB88F4-2A7B-4A5B-A147-01958A03B8A9}"/>
                </a:ext>
              </a:extLst>
            </p:cNvPr>
            <p:cNvSpPr/>
            <p:nvPr/>
          </p:nvSpPr>
          <p:spPr bwMode="auto">
            <a:xfrm rot="11458238">
              <a:off x="7609786" y="3068627"/>
              <a:ext cx="251440" cy="259308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Arrow: Right 12">
              <a:extLst>
                <a:ext uri="{FF2B5EF4-FFF2-40B4-BE49-F238E27FC236}">
                  <a16:creationId xmlns:a16="http://schemas.microsoft.com/office/drawing/2014/main" id="{D4A84807-AF9D-42DC-A3B0-78DC66D44AB1}"/>
                </a:ext>
              </a:extLst>
            </p:cNvPr>
            <p:cNvSpPr/>
            <p:nvPr/>
          </p:nvSpPr>
          <p:spPr bwMode="auto">
            <a:xfrm rot="10800000">
              <a:off x="7067025" y="2556985"/>
              <a:ext cx="251440" cy="259308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C466CBE-1FFF-449C-B90B-6130979B4466}"/>
                </a:ext>
              </a:extLst>
            </p:cNvPr>
            <p:cNvSpPr txBox="1"/>
            <p:nvPr/>
          </p:nvSpPr>
          <p:spPr>
            <a:xfrm>
              <a:off x="7318465" y="2550232"/>
              <a:ext cx="795129" cy="276999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AIM chip</a:t>
              </a:r>
            </a:p>
          </p:txBody>
        </p:sp>
        <p:sp>
          <p:nvSpPr>
            <p:cNvPr id="26" name="Arrow: Right 14">
              <a:extLst>
                <a:ext uri="{FF2B5EF4-FFF2-40B4-BE49-F238E27FC236}">
                  <a16:creationId xmlns:a16="http://schemas.microsoft.com/office/drawing/2014/main" id="{DB4EDFA2-9ECE-40E8-BE0C-ABF8E6CCB8D4}"/>
                </a:ext>
              </a:extLst>
            </p:cNvPr>
            <p:cNvSpPr/>
            <p:nvPr/>
          </p:nvSpPr>
          <p:spPr bwMode="auto">
            <a:xfrm rot="10800000">
              <a:off x="7046553" y="2153869"/>
              <a:ext cx="251440" cy="259308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84CCF6-55CC-4CED-A6DE-DBFCA9874019}"/>
                </a:ext>
              </a:extLst>
            </p:cNvPr>
            <p:cNvSpPr txBox="1"/>
            <p:nvPr/>
          </p:nvSpPr>
          <p:spPr>
            <a:xfrm>
              <a:off x="7297992" y="2147116"/>
              <a:ext cx="1149971" cy="276999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V-groove array</a:t>
              </a:r>
            </a:p>
          </p:txBody>
        </p:sp>
        <p:sp>
          <p:nvSpPr>
            <p:cNvPr id="28" name="Arrow: Right 16">
              <a:extLst>
                <a:ext uri="{FF2B5EF4-FFF2-40B4-BE49-F238E27FC236}">
                  <a16:creationId xmlns:a16="http://schemas.microsoft.com/office/drawing/2014/main" id="{A5F48D47-F401-410A-A0B7-2FC8AA0AF3E7}"/>
                </a:ext>
              </a:extLst>
            </p:cNvPr>
            <p:cNvSpPr/>
            <p:nvPr/>
          </p:nvSpPr>
          <p:spPr bwMode="auto">
            <a:xfrm rot="3336364">
              <a:off x="6329038" y="2041271"/>
              <a:ext cx="251440" cy="259308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11EFB3-A0EE-4D8D-A4F3-5F4B79E11E94}"/>
                </a:ext>
              </a:extLst>
            </p:cNvPr>
            <p:cNvSpPr txBox="1"/>
            <p:nvPr/>
          </p:nvSpPr>
          <p:spPr>
            <a:xfrm>
              <a:off x="5534167" y="1748369"/>
              <a:ext cx="1261531" cy="276999"/>
            </a:xfrm>
            <a:prstGeom prst="rect">
              <a:avLst/>
            </a:prstGeom>
            <a:solidFill>
              <a:srgbClr val="FFFFFF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Electrical probes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280D38D-1F84-4A50-A666-D791DF696FC5}"/>
              </a:ext>
            </a:extLst>
          </p:cNvPr>
          <p:cNvSpPr txBox="1"/>
          <p:nvPr/>
        </p:nvSpPr>
        <p:spPr>
          <a:xfrm>
            <a:off x="0" y="4990516"/>
            <a:ext cx="5012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Testbed for AIM Photonics chip evaluation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Chips coupled with V-groove arrays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Electrical probing of the chip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Automated stages and testing software for quick evaluation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BFFEB46-F342-4395-B797-03F1E465BF1E}"/>
              </a:ext>
            </a:extLst>
          </p:cNvPr>
          <p:cNvSpPr/>
          <p:nvPr/>
        </p:nvSpPr>
        <p:spPr>
          <a:xfrm>
            <a:off x="2724" y="9461"/>
            <a:ext cx="5413664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AIM Photonics Testing </a:t>
            </a:r>
          </a:p>
        </p:txBody>
      </p:sp>
    </p:spTree>
    <p:extLst>
      <p:ext uri="{BB962C8B-B14F-4D97-AF65-F5344CB8AC3E}">
        <p14:creationId xmlns:p14="http://schemas.microsoft.com/office/powerpoint/2010/main" val="67842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8BCAAE78-75CB-2047-94CC-B1CF288C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0520" y="4148583"/>
            <a:ext cx="343930" cy="39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F00FE56-8186-4C4F-B8BE-6A49BF3989CD}"/>
              </a:ext>
            </a:extLst>
          </p:cNvPr>
          <p:cNvGrpSpPr/>
          <p:nvPr/>
        </p:nvGrpSpPr>
        <p:grpSpPr>
          <a:xfrm>
            <a:off x="4544952" y="4569023"/>
            <a:ext cx="3930215" cy="2136577"/>
            <a:chOff x="4530581" y="4446449"/>
            <a:chExt cx="3930215" cy="21365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459C6B-A8AF-304A-89D3-AF0675FA9DE2}"/>
                </a:ext>
              </a:extLst>
            </p:cNvPr>
            <p:cNvSpPr txBox="1"/>
            <p:nvPr/>
          </p:nvSpPr>
          <p:spPr>
            <a:xfrm>
              <a:off x="4744397" y="4446449"/>
              <a:ext cx="3581400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2142256">
                <a:defRPr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Long-term: Compact Quantum Node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3E93FD-429A-9644-9680-9BF98B82B8ED}"/>
                </a:ext>
              </a:extLst>
            </p:cNvPr>
            <p:cNvGrpSpPr/>
            <p:nvPr/>
          </p:nvGrpSpPr>
          <p:grpSpPr>
            <a:xfrm>
              <a:off x="4530581" y="4730688"/>
              <a:ext cx="3930215" cy="1852338"/>
              <a:chOff x="0" y="1216312"/>
              <a:chExt cx="9144000" cy="43096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B6A107D-78F9-FA40-85AE-BEFA171B79BD}"/>
                  </a:ext>
                </a:extLst>
              </p:cNvPr>
              <p:cNvGrpSpPr/>
              <p:nvPr/>
            </p:nvGrpSpPr>
            <p:grpSpPr>
              <a:xfrm>
                <a:off x="0" y="1216312"/>
                <a:ext cx="9144000" cy="4309632"/>
                <a:chOff x="0" y="1216312"/>
                <a:chExt cx="9144000" cy="4309632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7417651-8D09-1B4A-BB72-22DD4269A0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0" y="1786237"/>
                  <a:ext cx="9144000" cy="3285525"/>
                </a:xfrm>
                <a:prstGeom prst="rect">
                  <a:avLst/>
                </a:prstGeom>
              </p:spPr>
            </p:pic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CCEC93CB-F4A9-8943-8B82-06529886CE34}"/>
                    </a:ext>
                  </a:extLst>
                </p:cNvPr>
                <p:cNvSpPr/>
                <p:nvPr/>
              </p:nvSpPr>
              <p:spPr>
                <a:xfrm>
                  <a:off x="1486275" y="1438877"/>
                  <a:ext cx="1674892" cy="39835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B587C">
                        <a:tint val="50000"/>
                        <a:satMod val="300000"/>
                      </a:srgbClr>
                    </a:gs>
                    <a:gs pos="35000">
                      <a:srgbClr val="1B587C">
                        <a:tint val="37000"/>
                        <a:satMod val="300000"/>
                      </a:srgbClr>
                    </a:gs>
                    <a:gs pos="100000">
                      <a:srgbClr val="1B587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1B587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500" b="1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Trapped Ions</a:t>
                  </a: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BF6BFA00-8881-9E44-93B9-7BA4FC9A2C99}"/>
                    </a:ext>
                  </a:extLst>
                </p:cNvPr>
                <p:cNvSpPr/>
                <p:nvPr/>
              </p:nvSpPr>
              <p:spPr>
                <a:xfrm>
                  <a:off x="1225236" y="5071763"/>
                  <a:ext cx="1735248" cy="45418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B587C">
                        <a:tint val="50000"/>
                        <a:satMod val="300000"/>
                      </a:srgbClr>
                    </a:gs>
                    <a:gs pos="35000">
                      <a:srgbClr val="1B587C">
                        <a:tint val="37000"/>
                        <a:satMod val="300000"/>
                      </a:srgbClr>
                    </a:gs>
                    <a:gs pos="100000">
                      <a:srgbClr val="1B587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1B587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400" b="1" kern="0" dirty="0" err="1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Microring</a:t>
                  </a:r>
                  <a:r>
                    <a:rPr lang="en-US" sz="400" b="1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 Resonators</a:t>
                  </a: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205F3038-67C6-3248-B450-D87B93FF7F07}"/>
                    </a:ext>
                  </a:extLst>
                </p:cNvPr>
                <p:cNvSpPr/>
                <p:nvPr/>
              </p:nvSpPr>
              <p:spPr>
                <a:xfrm>
                  <a:off x="3360344" y="1332056"/>
                  <a:ext cx="2053627" cy="6209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B587C">
                        <a:tint val="50000"/>
                        <a:satMod val="300000"/>
                      </a:srgbClr>
                    </a:gs>
                    <a:gs pos="35000">
                      <a:srgbClr val="1B587C">
                        <a:tint val="37000"/>
                        <a:satMod val="300000"/>
                      </a:srgbClr>
                    </a:gs>
                    <a:gs pos="100000">
                      <a:srgbClr val="1B587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1B587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400" b="1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Sum/Difference Frequency Generation</a:t>
                  </a: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9A98610-B3BF-5C43-A529-8CD5443BFA6C}"/>
                    </a:ext>
                  </a:extLst>
                </p:cNvPr>
                <p:cNvSpPr/>
                <p:nvPr/>
              </p:nvSpPr>
              <p:spPr>
                <a:xfrm>
                  <a:off x="5613148" y="1216312"/>
                  <a:ext cx="2053627" cy="6209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B587C">
                        <a:tint val="50000"/>
                        <a:satMod val="300000"/>
                      </a:srgbClr>
                    </a:gs>
                    <a:gs pos="35000">
                      <a:srgbClr val="1B587C">
                        <a:tint val="37000"/>
                        <a:satMod val="300000"/>
                      </a:srgbClr>
                    </a:gs>
                    <a:gs pos="100000">
                      <a:srgbClr val="1B587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1B587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400" b="1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Programmable </a:t>
                  </a:r>
                  <a:r>
                    <a:rPr lang="en-US" sz="400" b="1" kern="0" dirty="0" err="1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Nanophotonics</a:t>
                  </a:r>
                  <a:r>
                    <a:rPr lang="en-US" sz="400" b="1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 Processor</a:t>
                  </a: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6BF22A00-0E26-484F-BE0C-70A94D8A4E6C}"/>
                    </a:ext>
                  </a:extLst>
                </p:cNvPr>
                <p:cNvSpPr/>
                <p:nvPr/>
              </p:nvSpPr>
              <p:spPr>
                <a:xfrm>
                  <a:off x="4706293" y="4564585"/>
                  <a:ext cx="2053627" cy="62091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B587C">
                        <a:tint val="50000"/>
                        <a:satMod val="300000"/>
                      </a:srgbClr>
                    </a:gs>
                    <a:gs pos="35000">
                      <a:srgbClr val="1B587C">
                        <a:tint val="37000"/>
                        <a:satMod val="300000"/>
                      </a:srgbClr>
                    </a:gs>
                    <a:gs pos="100000">
                      <a:srgbClr val="1B587C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ln w="9525" cap="flat" cmpd="sng" algn="ctr">
                  <a:solidFill>
                    <a:srgbClr val="1B587C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r>
                    <a:rPr lang="en-US" sz="500" b="1" kern="0" dirty="0">
                      <a:solidFill>
                        <a:prstClr val="black"/>
                      </a:solidFill>
                      <a:latin typeface="Arial" pitchFamily="34" charset="0"/>
                      <a:cs typeface="Arial" pitchFamily="34" charset="0"/>
                    </a:rPr>
                    <a:t>Low Loss Optical Interconnects</a:t>
                  </a:r>
                </a:p>
              </p:txBody>
            </p:sp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DEB4167-53E8-2149-B650-0D69AF08C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4538" y="1837832"/>
                <a:ext cx="883474" cy="50151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3CBA4DA-9D67-4A48-BF85-AF461E662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4564585"/>
                <a:ext cx="806114" cy="55276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A6ADF39-B902-9146-AE2A-5625CCEF9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7962" y="4627202"/>
                <a:ext cx="830850" cy="467353"/>
              </a:xfrm>
              <a:prstGeom prst="rect">
                <a:avLst/>
              </a:prstGeom>
              <a:ln w="44450">
                <a:solidFill>
                  <a:srgbClr val="2D2DB9"/>
                </a:solidFill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AFCB07A-9F60-0F44-9E9A-0391D247ED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66775" y="1652038"/>
                <a:ext cx="871374" cy="586378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3278D20-17DD-1644-850C-35819A6C89C3}"/>
                  </a:ext>
                </a:extLst>
              </p:cNvPr>
              <p:cNvGrpSpPr/>
              <p:nvPr/>
            </p:nvGrpSpPr>
            <p:grpSpPr>
              <a:xfrm>
                <a:off x="5034398" y="1619355"/>
                <a:ext cx="578750" cy="434062"/>
                <a:chOff x="3945125" y="1196871"/>
                <a:chExt cx="578750" cy="434062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2232B6D9-A5D5-E141-AECF-E4DC611549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5125" y="1196871"/>
                  <a:ext cx="578750" cy="434062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B2A0E8C-52F2-A040-A043-98BF6CA54F00}"/>
                    </a:ext>
                  </a:extLst>
                </p:cNvPr>
                <p:cNvSpPr txBox="1"/>
                <p:nvPr/>
              </p:nvSpPr>
              <p:spPr>
                <a:xfrm>
                  <a:off x="3961027" y="1353934"/>
                  <a:ext cx="54694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600" dirty="0">
                      <a:solidFill>
                        <a:srgbClr val="000000"/>
                      </a:solidFill>
                      <a:latin typeface="Times New Roman"/>
                    </a:rPr>
                    <a:t>PPLN</a:t>
                  </a:r>
                </a:p>
                <a:p>
                  <a:pPr algn="ctr"/>
                  <a:r>
                    <a:rPr lang="en-US" sz="600" dirty="0">
                      <a:solidFill>
                        <a:srgbClr val="000000"/>
                      </a:solidFill>
                      <a:latin typeface="Times New Roman"/>
                    </a:rPr>
                    <a:t>waveguides</a:t>
                  </a:r>
                </a:p>
              </p:txBody>
            </p:sp>
          </p:grp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D70F31-80AF-3947-B031-C2DE4FFAA44C}"/>
              </a:ext>
            </a:extLst>
          </p:cNvPr>
          <p:cNvGrpSpPr/>
          <p:nvPr/>
        </p:nvGrpSpPr>
        <p:grpSpPr>
          <a:xfrm>
            <a:off x="3657600" y="695663"/>
            <a:ext cx="5704918" cy="1811499"/>
            <a:chOff x="3483981" y="406132"/>
            <a:chExt cx="5704918" cy="181149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E24673-34CA-8245-A1E3-8875A0924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563" y="912086"/>
              <a:ext cx="1275007" cy="629978"/>
            </a:xfrm>
            <a:prstGeom prst="rect">
              <a:avLst/>
            </a:prstGeom>
          </p:spPr>
        </p:pic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1FF991AB-6020-1343-8D2F-35CD6504B360}"/>
                </a:ext>
              </a:extLst>
            </p:cNvPr>
            <p:cNvSpPr/>
            <p:nvPr/>
          </p:nvSpPr>
          <p:spPr>
            <a:xfrm rot="2030905">
              <a:off x="4566865" y="1789341"/>
              <a:ext cx="709755" cy="42829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12B23FB-2436-094C-A12E-B47411EB0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8332" y="844584"/>
              <a:ext cx="1273142" cy="81090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501CC68-BF6B-3A4E-8A3B-41DEE8EB1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9183" y="864178"/>
              <a:ext cx="1275189" cy="85812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05DD0C6-19D5-254C-B936-7B30B39D34FB}"/>
                </a:ext>
              </a:extLst>
            </p:cNvPr>
            <p:cNvSpPr txBox="1"/>
            <p:nvPr/>
          </p:nvSpPr>
          <p:spPr>
            <a:xfrm>
              <a:off x="3483981" y="408592"/>
              <a:ext cx="2321845" cy="4693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2142256">
                <a:defRPr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Trapped-Ion Qubits</a:t>
              </a:r>
            </a:p>
            <a:p>
              <a:pPr algn="ctr" defTabSz="2142256">
                <a:defRPr/>
              </a:pPr>
              <a:r>
                <a:rPr lang="en-US" sz="105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(</a:t>
              </a:r>
              <a:r>
                <a:rPr lang="en-US" sz="1050" b="1" kern="0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Soderberg</a:t>
              </a:r>
              <a:r>
                <a:rPr lang="en-US" sz="105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, </a:t>
              </a:r>
              <a:r>
                <a:rPr lang="en-US" sz="1050" b="1" kern="0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Tabakov</a:t>
              </a:r>
              <a:r>
                <a:rPr lang="en-US" sz="105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286B8-9BD1-774A-B2D9-54E1FBFBAF37}"/>
                </a:ext>
              </a:extLst>
            </p:cNvPr>
            <p:cNvSpPr txBox="1"/>
            <p:nvPr/>
          </p:nvSpPr>
          <p:spPr>
            <a:xfrm>
              <a:off x="5511808" y="406132"/>
              <a:ext cx="1693728" cy="4693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2142256">
                <a:defRPr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Photon Qubits</a:t>
              </a:r>
            </a:p>
            <a:p>
              <a:pPr algn="ctr" defTabSz="2142256">
                <a:defRPr/>
              </a:pPr>
              <a:r>
                <a:rPr lang="en-US" sz="105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(Alsing, </a:t>
              </a:r>
              <a:r>
                <a:rPr lang="en-US" sz="1050" b="1" kern="0" dirty="0" err="1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Fanto</a:t>
              </a:r>
              <a:r>
                <a:rPr lang="en-US" sz="105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B0795050-F319-9642-8DF9-40329A108BE7}"/>
                </a:ext>
              </a:extLst>
            </p:cNvPr>
            <p:cNvSpPr/>
            <p:nvPr/>
          </p:nvSpPr>
          <p:spPr>
            <a:xfrm rot="5400000">
              <a:off x="6057377" y="1720629"/>
              <a:ext cx="448332" cy="42829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49B2D4-F1EC-2941-BCF6-65CF720F9A5A}"/>
                </a:ext>
              </a:extLst>
            </p:cNvPr>
            <p:cNvSpPr txBox="1"/>
            <p:nvPr/>
          </p:nvSpPr>
          <p:spPr>
            <a:xfrm>
              <a:off x="6875233" y="412983"/>
              <a:ext cx="2313666" cy="46935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 defTabSz="2142256">
                <a:defRPr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Quantum Algorithms</a:t>
              </a:r>
            </a:p>
            <a:p>
              <a:pPr algn="ctr" defTabSz="2142256">
                <a:defRPr/>
              </a:pPr>
              <a:r>
                <a:rPr lang="en-US" sz="105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(Alsing, Wessing)</a:t>
              </a:r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F9B2B72A-E4DC-9E49-872A-0E6DC58872DE}"/>
                </a:ext>
              </a:extLst>
            </p:cNvPr>
            <p:cNvSpPr/>
            <p:nvPr/>
          </p:nvSpPr>
          <p:spPr>
            <a:xfrm rot="8121412">
              <a:off x="7025014" y="1776053"/>
              <a:ext cx="709755" cy="428290"/>
            </a:xfrm>
            <a:prstGeom prst="rightArrow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988FB-3892-194A-9F1C-A6D40CEADFC2}"/>
              </a:ext>
            </a:extLst>
          </p:cNvPr>
          <p:cNvSpPr/>
          <p:nvPr/>
        </p:nvSpPr>
        <p:spPr>
          <a:xfrm>
            <a:off x="-2" y="660668"/>
            <a:ext cx="4200123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u="sng" dirty="0">
                <a:solidFill>
                  <a:prstClr val="black"/>
                </a:solidFill>
              </a:rPr>
              <a:t>Current Requirements:</a:t>
            </a:r>
            <a:r>
              <a:rPr lang="en-US" sz="1100" b="1" u="sng" dirty="0">
                <a:solidFill>
                  <a:prstClr val="black"/>
                </a:solidFill>
              </a:rPr>
              <a:t> </a:t>
            </a:r>
          </a:p>
          <a:p>
            <a:pPr marL="119063" indent="-119063" defTabSz="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Ultra-secure communication needed for distributed information processing and networking protocols.</a:t>
            </a:r>
          </a:p>
          <a:p>
            <a:pPr marL="119063" indent="-119063" defTabSz="4572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Computationally challenging Air Force problems (e.g. C2, data processing and exploitation, signal processing,…) demand an escalating growth in computational power which cannot be met by conventional supercomputing resources.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7E72AA-B829-7741-B2D8-2BEB6579F863}"/>
              </a:ext>
            </a:extLst>
          </p:cNvPr>
          <p:cNvSpPr/>
          <p:nvPr/>
        </p:nvSpPr>
        <p:spPr>
          <a:xfrm>
            <a:off x="-2" y="1956068"/>
            <a:ext cx="41131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u="sng" dirty="0">
                <a:solidFill>
                  <a:prstClr val="black"/>
                </a:solidFill>
              </a:rPr>
              <a:t>Key ideas</a:t>
            </a:r>
            <a:r>
              <a:rPr lang="en-US" sz="1400" u="sng" dirty="0">
                <a:solidFill>
                  <a:prstClr val="black"/>
                </a:solidFill>
              </a:rPr>
              <a:t>:</a:t>
            </a:r>
          </a:p>
          <a:p>
            <a:pPr marL="119063" indent="-119063" defTabSz="457200"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Quantum mechanics allows for tamper-proof and tamper-evident protocols</a:t>
            </a:r>
          </a:p>
          <a:p>
            <a:pPr marL="119063" indent="-119063" defTabSz="457200"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Entanglement provides a platform to connect different functionalities</a:t>
            </a:r>
          </a:p>
          <a:p>
            <a:pPr marL="119063" indent="-119063" defTabSz="457200"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Entanglement allows for exponential scaling of the information space</a:t>
            </a:r>
          </a:p>
          <a:p>
            <a:pPr marL="119063" indent="-119063" defTabSz="457200"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Single photon transmission reduces probability of intercept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BE020D-3CAD-E74F-8A74-8C6D0A9AE187}"/>
              </a:ext>
            </a:extLst>
          </p:cNvPr>
          <p:cNvSpPr/>
          <p:nvPr/>
        </p:nvSpPr>
        <p:spPr>
          <a:xfrm>
            <a:off x="-2" y="4088180"/>
            <a:ext cx="46193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u="sng" dirty="0">
                <a:solidFill>
                  <a:prstClr val="black"/>
                </a:solidFill>
              </a:rPr>
              <a:t>Program Research Areas: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Trapped-Ion Qubits: </a:t>
            </a:r>
            <a:r>
              <a:rPr lang="en-US" sz="1200" dirty="0">
                <a:solidFill>
                  <a:prstClr val="black"/>
                </a:solidFill>
              </a:rPr>
              <a:t>Develop and operate trapped-ion quantum memory nodes for long lived storage and processing quantum information. Photonic links connect memory nodes for quantum networking and distributed computing protocols. 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Photon Qubits: </a:t>
            </a:r>
            <a:r>
              <a:rPr lang="en-US" sz="1200" dirty="0">
                <a:solidFill>
                  <a:prstClr val="black"/>
                </a:solidFill>
              </a:rPr>
              <a:t>Develop photon-based qubits and photonic circuitry for quantum information processing and transportation of quantum information between quantum network nodes.</a:t>
            </a:r>
          </a:p>
          <a:p>
            <a:pPr defTabSz="457200"/>
            <a:r>
              <a:rPr lang="en-US" sz="1200" b="1" dirty="0">
                <a:solidFill>
                  <a:prstClr val="black"/>
                </a:solidFill>
              </a:rPr>
              <a:t>Quantum Algorithms: </a:t>
            </a:r>
            <a:r>
              <a:rPr lang="en-US" sz="1200" dirty="0">
                <a:solidFill>
                  <a:prstClr val="black"/>
                </a:solidFill>
              </a:rPr>
              <a:t>Utilize current commercial quantum systems to solve relevant problems.  Model new quantum hardware on the commercial quantum systems.  Develop protocols and algorithms to execute on quantum systems.   </a:t>
            </a:r>
          </a:p>
          <a:p>
            <a:pPr defTabSz="457200"/>
            <a:endParaRPr lang="en-US" sz="1100" dirty="0">
              <a:solidFill>
                <a:prstClr val="black"/>
              </a:solidFill>
            </a:endParaRPr>
          </a:p>
          <a:p>
            <a:pPr defTabSz="457200"/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CFB3A61-F4E8-344C-9D11-6ACC1552A413}"/>
              </a:ext>
            </a:extLst>
          </p:cNvPr>
          <p:cNvSpPr/>
          <p:nvPr/>
        </p:nvSpPr>
        <p:spPr>
          <a:xfrm>
            <a:off x="-2" y="3480068"/>
            <a:ext cx="358612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400" b="1" u="sng" dirty="0">
                <a:solidFill>
                  <a:prstClr val="black"/>
                </a:solidFill>
              </a:rPr>
              <a:t>Quantum System Implementation Challenges</a:t>
            </a:r>
            <a:r>
              <a:rPr lang="en-US" sz="1400" u="sng" dirty="0">
                <a:solidFill>
                  <a:prstClr val="black"/>
                </a:solidFill>
              </a:rPr>
              <a:t>:</a:t>
            </a:r>
          </a:p>
          <a:p>
            <a:pPr marL="119063" indent="-119063" defTabSz="457200"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Environmental </a:t>
            </a:r>
            <a:r>
              <a:rPr lang="en-US" sz="1200" dirty="0" err="1">
                <a:solidFill>
                  <a:prstClr val="black"/>
                </a:solidFill>
              </a:rPr>
              <a:t>decoherence</a:t>
            </a:r>
            <a:r>
              <a:rPr lang="en-US" sz="1200" dirty="0">
                <a:solidFill>
                  <a:prstClr val="black"/>
                </a:solidFill>
              </a:rPr>
              <a:t> effects</a:t>
            </a:r>
          </a:p>
          <a:p>
            <a:pPr marL="119063" indent="-119063" defTabSz="457200">
              <a:buFont typeface="Arial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Access to/control of the individual qubits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648696E-21E8-3C4C-9559-711B713C83E9}"/>
              </a:ext>
            </a:extLst>
          </p:cNvPr>
          <p:cNvGrpSpPr/>
          <p:nvPr/>
        </p:nvGrpSpPr>
        <p:grpSpPr>
          <a:xfrm>
            <a:off x="3906673" y="2656062"/>
            <a:ext cx="5206772" cy="1889638"/>
            <a:chOff x="3906673" y="2366531"/>
            <a:chExt cx="5206772" cy="188963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C4F0B0C-B5D8-914B-AF2D-A6D2641C3093}"/>
                </a:ext>
              </a:extLst>
            </p:cNvPr>
            <p:cNvGrpSpPr/>
            <p:nvPr/>
          </p:nvGrpSpPr>
          <p:grpSpPr>
            <a:xfrm>
              <a:off x="3906673" y="2366531"/>
              <a:ext cx="5206772" cy="1889638"/>
              <a:chOff x="3906673" y="2366531"/>
              <a:chExt cx="5206772" cy="188963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CAE0CB0-E3AD-114B-9675-5F0C59E17B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06673" y="2366531"/>
                <a:ext cx="5206772" cy="1889638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AC04C7B-AE21-8040-8979-FE581FA8EFC5}"/>
                  </a:ext>
                </a:extLst>
              </p:cNvPr>
              <p:cNvSpPr/>
              <p:nvPr/>
            </p:nvSpPr>
            <p:spPr>
              <a:xfrm>
                <a:off x="7450457" y="3154680"/>
                <a:ext cx="931543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824DB233-9511-C34E-874B-CE0E7E2AFF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143" t="56690" r="55653" b="22557"/>
              <a:stretch/>
            </p:blipFill>
            <p:spPr>
              <a:xfrm>
                <a:off x="7611428" y="3152832"/>
                <a:ext cx="609600" cy="316744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B0A0D47-B8F0-9547-8E1E-B8B53B2FA1FF}"/>
                  </a:ext>
                </a:extLst>
              </p:cNvPr>
              <p:cNvSpPr/>
              <p:nvPr/>
            </p:nvSpPr>
            <p:spPr>
              <a:xfrm>
                <a:off x="7614308" y="3165140"/>
                <a:ext cx="609600" cy="292127"/>
              </a:xfrm>
              <a:prstGeom prst="rect">
                <a:avLst/>
              </a:prstGeom>
              <a:noFill/>
              <a:ln w="254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86446C1-40EE-C247-B22C-DBBBAD6863FA}"/>
                </a:ext>
              </a:extLst>
            </p:cNvPr>
            <p:cNvSpPr/>
            <p:nvPr/>
          </p:nvSpPr>
          <p:spPr>
            <a:xfrm>
              <a:off x="6669307" y="3657600"/>
              <a:ext cx="2322293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Mid-term: Quantum Network</a:t>
              </a:r>
            </a:p>
          </p:txBody>
        </p:sp>
      </p:grpSp>
      <p:sp>
        <p:nvSpPr>
          <p:cNvPr id="42" name="Right Arrow 41">
            <a:extLst>
              <a:ext uri="{FF2B5EF4-FFF2-40B4-BE49-F238E27FC236}">
                <a16:creationId xmlns:a16="http://schemas.microsoft.com/office/drawing/2014/main" id="{24970FA2-37CF-5042-85F2-E468796FB2D9}"/>
              </a:ext>
            </a:extLst>
          </p:cNvPr>
          <p:cNvSpPr/>
          <p:nvPr/>
        </p:nvSpPr>
        <p:spPr>
          <a:xfrm rot="5400000">
            <a:off x="6285893" y="4209889"/>
            <a:ext cx="448332" cy="428290"/>
          </a:xfrm>
          <a:prstGeom prst="rightArrow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2DD49711-7763-6640-863E-F245A7FFDAFC}"/>
              </a:ext>
            </a:extLst>
          </p:cNvPr>
          <p:cNvSpPr txBox="1"/>
          <p:nvPr/>
        </p:nvSpPr>
        <p:spPr>
          <a:xfrm>
            <a:off x="-88715" y="6329917"/>
            <a:ext cx="35803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dirty="0"/>
              <a:t>DISTRIBUTION A.  Approved for public release: distribution unlimited. (88ABW-2019-0224) 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6066BAE-ED85-704F-A0CD-24564D3B5D8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kern="0" dirty="0"/>
              <a:t>Long Term Vision: </a:t>
            </a:r>
            <a:r>
              <a:rPr lang="en-US" sz="2400" kern="0" dirty="0"/>
              <a:t>Integrated Circuit Based Repeater Nodes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17342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A8A9861-B122-44A5-A16A-93476F58DCAA}"/>
              </a:ext>
            </a:extLst>
          </p:cNvPr>
          <p:cNvSpPr txBox="1"/>
          <p:nvPr/>
        </p:nvSpPr>
        <p:spPr>
          <a:xfrm>
            <a:off x="5663605" y="4897010"/>
            <a:ext cx="3499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The pump resonance is nearly critically coupled at the input side and suppressed at the output side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The signal/idler resonances are suppressed at the input side and supported at the output side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2BFE5D-37EF-4F72-9CAF-31B9F8D29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244" y="6325984"/>
            <a:ext cx="1060831" cy="1919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CC7204A-C9A0-4A65-85F0-59E239192082}"/>
              </a:ext>
            </a:extLst>
          </p:cNvPr>
          <p:cNvSpPr txBox="1"/>
          <p:nvPr/>
        </p:nvSpPr>
        <p:spPr>
          <a:xfrm>
            <a:off x="2374752" y="4897010"/>
            <a:ext cx="3303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Exhibits behavior of asymmetrically coupled dual-bus ring resonator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All of the resonances are supported by both sides of the device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81A3FA1-5E6C-4F7C-98AE-B0C7BDF36DE7}"/>
              </a:ext>
            </a:extLst>
          </p:cNvPr>
          <p:cNvSpPr txBox="1"/>
          <p:nvPr/>
        </p:nvSpPr>
        <p:spPr>
          <a:xfrm rot="16200000">
            <a:off x="1552496" y="1904584"/>
            <a:ext cx="1305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u="sng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Input Side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95ABFC-0DB1-45BB-BEB7-14308929FF6D}"/>
              </a:ext>
            </a:extLst>
          </p:cNvPr>
          <p:cNvSpPr txBox="1"/>
          <p:nvPr/>
        </p:nvSpPr>
        <p:spPr>
          <a:xfrm rot="16200000">
            <a:off x="1408630" y="3653905"/>
            <a:ext cx="1558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u="sng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Output Side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E8CC108-E2CE-4C83-B8DD-5C1FDB796F5B}"/>
              </a:ext>
            </a:extLst>
          </p:cNvPr>
          <p:cNvCxnSpPr/>
          <p:nvPr/>
        </p:nvCxnSpPr>
        <p:spPr>
          <a:xfrm>
            <a:off x="1866900" y="3201070"/>
            <a:ext cx="7296150" cy="35764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9CC2E9-9340-4EA1-9A03-3F70C3D71880}"/>
              </a:ext>
            </a:extLst>
          </p:cNvPr>
          <p:cNvCxnSpPr>
            <a:cxnSpLocks/>
          </p:cNvCxnSpPr>
          <p:nvPr/>
        </p:nvCxnSpPr>
        <p:spPr>
          <a:xfrm>
            <a:off x="5650706" y="692944"/>
            <a:ext cx="1950" cy="5846401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883C5CC-AA2B-4540-94C2-A0B1F8467EAF}"/>
              </a:ext>
            </a:extLst>
          </p:cNvPr>
          <p:cNvSpPr txBox="1"/>
          <p:nvPr/>
        </p:nvSpPr>
        <p:spPr>
          <a:xfrm>
            <a:off x="1989822" y="990601"/>
            <a:ext cx="414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u="sng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Non-Ideal Heater Configuration</a:t>
            </a:r>
          </a:p>
          <a:p>
            <a:pPr algn="ctr" defTabSz="457200"/>
            <a:r>
              <a:rPr lang="en-US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(Equivalent to a Lossy Add-Drop Ring)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B6C4AF-4C85-4655-BC31-C31D4545184E}"/>
              </a:ext>
            </a:extLst>
          </p:cNvPr>
          <p:cNvSpPr txBox="1"/>
          <p:nvPr/>
        </p:nvSpPr>
        <p:spPr>
          <a:xfrm>
            <a:off x="5985448" y="990600"/>
            <a:ext cx="3189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u="sng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Ideal Heater Configuration</a:t>
            </a:r>
          </a:p>
          <a:p>
            <a:pPr algn="ctr" defTabSz="457200"/>
            <a:r>
              <a:rPr lang="en-US" sz="1200" b="1" dirty="0">
                <a:solidFill>
                  <a:prstClr val="black"/>
                </a:solidFill>
                <a:latin typeface="Arial"/>
                <a:cs typeface="Arial" panose="020B0604020202020204" pitchFamily="34" charset="0"/>
              </a:rPr>
              <a:t>(Directional Photon Source)</a:t>
            </a:r>
            <a:endParaRPr lang="en-US" b="1" dirty="0">
              <a:solidFill>
                <a:prstClr val="black"/>
              </a:solidFill>
              <a:latin typeface="Arial"/>
              <a:cs typeface="Arial" panose="020B060402020202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569" y="3334082"/>
            <a:ext cx="3375443" cy="155448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808" y="1543962"/>
            <a:ext cx="3386192" cy="15544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752" y="1543962"/>
            <a:ext cx="3247576" cy="15544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752" y="3334082"/>
            <a:ext cx="3247576" cy="1554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777261" y="2759227"/>
            <a:ext cx="3286268" cy="1675449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>
          <a:xfrm flipH="1">
            <a:off x="523561" y="1857474"/>
            <a:ext cx="15433" cy="260729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40" name="Oval 39"/>
          <p:cNvSpPr/>
          <p:nvPr/>
        </p:nvSpPr>
        <p:spPr>
          <a:xfrm>
            <a:off x="21482" y="1524929"/>
            <a:ext cx="1123950" cy="374650"/>
          </a:xfrm>
          <a:prstGeom prst="ellipse">
            <a:avLst/>
          </a:prstGeom>
          <a:gradFill rotWithShape="1">
            <a:gsLst>
              <a:gs pos="0">
                <a:srgbClr val="1B587C">
                  <a:tint val="50000"/>
                  <a:satMod val="300000"/>
                </a:srgbClr>
              </a:gs>
              <a:gs pos="35000">
                <a:srgbClr val="1B587C">
                  <a:tint val="37000"/>
                  <a:satMod val="300000"/>
                </a:srgbClr>
              </a:gs>
              <a:gs pos="100000">
                <a:srgbClr val="1B587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Metal electrodes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386182" y="3807507"/>
            <a:ext cx="673731" cy="1674142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42" name="Oval 41"/>
          <p:cNvSpPr/>
          <p:nvPr/>
        </p:nvSpPr>
        <p:spPr>
          <a:xfrm>
            <a:off x="1625738" y="5492750"/>
            <a:ext cx="1155561" cy="374650"/>
          </a:xfrm>
          <a:prstGeom prst="ellipse">
            <a:avLst/>
          </a:prstGeom>
          <a:gradFill rotWithShape="1">
            <a:gsLst>
              <a:gs pos="0">
                <a:srgbClr val="1B587C">
                  <a:tint val="50000"/>
                  <a:satMod val="300000"/>
                </a:srgbClr>
              </a:gs>
              <a:gs pos="35000">
                <a:srgbClr val="1B587C">
                  <a:tint val="37000"/>
                  <a:satMod val="300000"/>
                </a:srgbClr>
              </a:gs>
              <a:gs pos="100000">
                <a:srgbClr val="1B587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Silicon Waveguides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74810" y="4539830"/>
            <a:ext cx="61792" cy="941818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44" name="Oval 43"/>
          <p:cNvSpPr/>
          <p:nvPr/>
        </p:nvSpPr>
        <p:spPr>
          <a:xfrm>
            <a:off x="28148" y="5481648"/>
            <a:ext cx="1419651" cy="374650"/>
          </a:xfrm>
          <a:prstGeom prst="ellipse">
            <a:avLst/>
          </a:prstGeom>
          <a:gradFill rotWithShape="1">
            <a:gsLst>
              <a:gs pos="0">
                <a:srgbClr val="1B587C">
                  <a:tint val="50000"/>
                  <a:satMod val="300000"/>
                </a:srgbClr>
              </a:gs>
              <a:gs pos="35000">
                <a:srgbClr val="1B587C">
                  <a:tint val="37000"/>
                  <a:satMod val="300000"/>
                </a:srgbClr>
              </a:gs>
              <a:gs pos="100000">
                <a:srgbClr val="1B587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Doped Silicon Heaters</a:t>
            </a:r>
          </a:p>
        </p:txBody>
      </p:sp>
      <p:cxnSp>
        <p:nvCxnSpPr>
          <p:cNvPr id="45" name="Straight Arrow Connector 44"/>
          <p:cNvCxnSpPr>
            <a:stCxn id="46" idx="4"/>
          </p:cNvCxnSpPr>
          <p:nvPr/>
        </p:nvCxnSpPr>
        <p:spPr>
          <a:xfrm flipH="1">
            <a:off x="958850" y="1517323"/>
            <a:ext cx="336527" cy="1693284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tailEnd type="triangle"/>
          </a:ln>
          <a:effectLst/>
        </p:spPr>
      </p:cxnSp>
      <p:sp>
        <p:nvSpPr>
          <p:cNvPr id="46" name="Oval 45"/>
          <p:cNvSpPr/>
          <p:nvPr/>
        </p:nvSpPr>
        <p:spPr>
          <a:xfrm>
            <a:off x="497241" y="1142673"/>
            <a:ext cx="1596272" cy="374650"/>
          </a:xfrm>
          <a:prstGeom prst="ellipse">
            <a:avLst/>
          </a:prstGeom>
          <a:gradFill rotWithShape="1">
            <a:gsLst>
              <a:gs pos="0">
                <a:srgbClr val="1B587C">
                  <a:tint val="50000"/>
                  <a:satMod val="300000"/>
                </a:srgbClr>
              </a:gs>
              <a:gs pos="35000">
                <a:srgbClr val="1B587C">
                  <a:tint val="37000"/>
                  <a:satMod val="300000"/>
                </a:srgbClr>
              </a:gs>
              <a:gs pos="100000">
                <a:srgbClr val="1B587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Silicon </a:t>
            </a:r>
            <a:r>
              <a:rPr lang="en-US" sz="900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Microring</a:t>
            </a:r>
            <a:r>
              <a:rPr lang="en-US" sz="9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Resonator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1891CC3-C1F4-4B66-86B5-BE53BF283805}"/>
              </a:ext>
            </a:extLst>
          </p:cNvPr>
          <p:cNvSpPr/>
          <p:nvPr/>
        </p:nvSpPr>
        <p:spPr>
          <a:xfrm>
            <a:off x="-81278" y="6175331"/>
            <a:ext cx="57159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000000"/>
                </a:solidFill>
                <a:latin typeface="Times New Roman"/>
              </a:rPr>
              <a:t>*** C. Tison, J. Steidle, M. Fanto, Z. Wang, N. Mogent, A. Rizzo, S. Preble, P. Alsing, “Path to increasing the coincidence efficiency of integrated resonant photon sources,” Opt. Express (2017)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F05A693-E0F3-4631-9C7E-914AF9CE2214}"/>
              </a:ext>
            </a:extLst>
          </p:cNvPr>
          <p:cNvSpPr/>
          <p:nvPr/>
        </p:nvSpPr>
        <p:spPr>
          <a:xfrm>
            <a:off x="7659" y="34498"/>
            <a:ext cx="7559787" cy="430887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Interferometric Ring Resonator Photon-Pair Source</a:t>
            </a:r>
          </a:p>
        </p:txBody>
      </p:sp>
    </p:spTree>
    <p:extLst>
      <p:ext uri="{BB962C8B-B14F-4D97-AF65-F5344CB8AC3E}">
        <p14:creationId xmlns:p14="http://schemas.microsoft.com/office/powerpoint/2010/main" val="3680512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22869"/>
            <a:ext cx="9258590" cy="162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bg1"/>
            </a:solidFill>
          </a:ln>
          <a:effectLst>
            <a:outerShdw blurRad="63500" dist="50800" dir="5400000" rotWithShape="0">
              <a:srgbClr val="000000">
                <a:alpha val="5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2897" y="522869"/>
            <a:ext cx="398595" cy="162933"/>
          </a:xfrm>
          <a:prstGeom prst="rect">
            <a:avLst/>
          </a:prstGeom>
          <a:solidFill>
            <a:srgbClr val="00009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3699" y="522869"/>
            <a:ext cx="759196" cy="162933"/>
          </a:xfrm>
          <a:prstGeom prst="rect">
            <a:avLst/>
          </a:prstGeom>
          <a:solidFill>
            <a:srgbClr val="02AD0A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0207" y="522869"/>
            <a:ext cx="1443492" cy="162933"/>
          </a:xfrm>
          <a:prstGeom prst="rect">
            <a:avLst/>
          </a:prstGeom>
          <a:solidFill>
            <a:srgbClr val="FFB12C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01601" y="522869"/>
            <a:ext cx="2221808" cy="162933"/>
          </a:xfrm>
          <a:prstGeom prst="rect">
            <a:avLst/>
          </a:prstGeom>
          <a:solidFill>
            <a:srgbClr val="CA0919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41881" y="19109"/>
            <a:ext cx="9378243" cy="461665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Coincidence Characterization - ~Unity Directionality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748350-7211-45C5-94E1-1D04A9AA7BD0}"/>
              </a:ext>
            </a:extLst>
          </p:cNvPr>
          <p:cNvSpPr txBox="1"/>
          <p:nvPr/>
        </p:nvSpPr>
        <p:spPr>
          <a:xfrm>
            <a:off x="114671" y="5207738"/>
            <a:ext cx="4457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Weakly coupled pump results in low pair generation rate.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Biased toward the drop port due to a built-in asymmetric coupling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η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coin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78.5%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7F0890-EC58-448A-B2F1-B9074DA8D2AB}"/>
              </a:ext>
            </a:extLst>
          </p:cNvPr>
          <p:cNvSpPr txBox="1"/>
          <p:nvPr/>
        </p:nvSpPr>
        <p:spPr>
          <a:xfrm>
            <a:off x="5019908" y="5199302"/>
            <a:ext cx="3924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Critically coupled pump results in greatly enhanced generation rate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Negligible coincidence rates for thru and split cases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η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coin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99.8%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D5698AC-10D9-4579-9AF2-45122183055A}"/>
              </a:ext>
            </a:extLst>
          </p:cNvPr>
          <p:cNvCxnSpPr>
            <a:cxnSpLocks/>
          </p:cNvCxnSpPr>
          <p:nvPr/>
        </p:nvCxnSpPr>
        <p:spPr>
          <a:xfrm>
            <a:off x="4648259" y="685800"/>
            <a:ext cx="0" cy="6041845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8D7E7F03-C752-459D-BB4F-C5C6C2CFDA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7" t="5400" r="5502" b="5967"/>
          <a:stretch/>
        </p:blipFill>
        <p:spPr>
          <a:xfrm>
            <a:off x="4666102" y="1336413"/>
            <a:ext cx="4432512" cy="376550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917B70F-A005-4AFB-BAAE-5448A54A6D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6936" y="2947832"/>
            <a:ext cx="1720852" cy="137160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9DCFFD6-239A-47FE-AAC7-4A514FAF2D9D}"/>
              </a:ext>
            </a:extLst>
          </p:cNvPr>
          <p:cNvSpPr txBox="1"/>
          <p:nvPr/>
        </p:nvSpPr>
        <p:spPr>
          <a:xfrm>
            <a:off x="262622" y="691481"/>
            <a:ext cx="4143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Non-Ideal Heater Configuration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(Equivalent to a Lossy Add-Drop Ring)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5EF798-D65E-4AB3-800E-0D8A4A3D40A5}"/>
              </a:ext>
            </a:extLst>
          </p:cNvPr>
          <p:cNvSpPr txBox="1"/>
          <p:nvPr/>
        </p:nvSpPr>
        <p:spPr>
          <a:xfrm>
            <a:off x="5420298" y="691480"/>
            <a:ext cx="3189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Ideal Heater Configuration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(Directional Photon Source)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F5AF1884-D7D8-4A64-8669-86D3F2A246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8" t="5461" r="4669" b="5480"/>
          <a:stretch/>
        </p:blipFill>
        <p:spPr>
          <a:xfrm>
            <a:off x="95932" y="1372509"/>
            <a:ext cx="4443856" cy="376732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8D9553B-89CC-4D41-A0DA-13E51F186E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45" t="10652" r="8967" b="11143"/>
          <a:stretch/>
        </p:blipFill>
        <p:spPr>
          <a:xfrm>
            <a:off x="869165" y="2947832"/>
            <a:ext cx="1711411" cy="13716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C04798EF-720E-439D-8199-85C74A459394}"/>
              </a:ext>
            </a:extLst>
          </p:cNvPr>
          <p:cNvSpPr txBox="1"/>
          <p:nvPr/>
        </p:nvSpPr>
        <p:spPr>
          <a:xfrm>
            <a:off x="721895" y="2270436"/>
            <a:ext cx="242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 Power = 5dBm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Time = 300s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2DDC744-6BB0-41DA-B8E1-72207B95AA4F}"/>
              </a:ext>
            </a:extLst>
          </p:cNvPr>
          <p:cNvSpPr txBox="1"/>
          <p:nvPr/>
        </p:nvSpPr>
        <p:spPr>
          <a:xfrm>
            <a:off x="5425195" y="2270436"/>
            <a:ext cx="242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Laser Power = 5dBm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Integration Time = 300s</a:t>
            </a:r>
          </a:p>
        </p:txBody>
      </p:sp>
    </p:spTree>
    <p:extLst>
      <p:ext uri="{BB962C8B-B14F-4D97-AF65-F5344CB8AC3E}">
        <p14:creationId xmlns:p14="http://schemas.microsoft.com/office/powerpoint/2010/main" val="1528676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F03458A2-5FBE-4917-B607-EC46C0CE72B5}"/>
              </a:ext>
            </a:extLst>
          </p:cNvPr>
          <p:cNvSpPr txBox="1"/>
          <p:nvPr/>
        </p:nvSpPr>
        <p:spPr>
          <a:xfrm>
            <a:off x="-2710" y="2412907"/>
            <a:ext cx="91543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stage: First order QPM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ADVR has made devices with 2um poling periods.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 with Alexander Sergienko of Boston University (started Oct 2017)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oal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advance fabrication techniques to create 1</a:t>
            </a:r>
            <a:r>
              <a:rPr lang="en-US" sz="14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order poling period in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MgO:PPLN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waveguides for single stage conversion of 369.5nm to 1550nm via a 485nm CW pump.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Sergienko’s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group will design electrodes and poling strategies, AFRL will test conversion efficiency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7C0DF5E-86B1-4E3C-B6DF-5CAA4D8B72CC}"/>
              </a:ext>
            </a:extLst>
          </p:cNvPr>
          <p:cNvSpPr txBox="1">
            <a:spLocks/>
          </p:cNvSpPr>
          <p:nvPr/>
        </p:nvSpPr>
        <p:spPr bwMode="auto">
          <a:xfrm>
            <a:off x="12124" y="-57042"/>
            <a:ext cx="5398076" cy="76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Frequency Conversion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52A6A4-342F-4ADD-B261-6D94A34F96AE}"/>
              </a:ext>
            </a:extLst>
          </p:cNvPr>
          <p:cNvCxnSpPr/>
          <p:nvPr/>
        </p:nvCxnSpPr>
        <p:spPr bwMode="auto">
          <a:xfrm>
            <a:off x="-10390" y="3797910"/>
            <a:ext cx="9169750" cy="0"/>
          </a:xfrm>
          <a:prstGeom prst="line">
            <a:avLst/>
          </a:prstGeom>
          <a:solidFill>
            <a:srgbClr val="00CC99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DF510C7-44FA-4822-A700-FEC9E9D4EDFC}"/>
              </a:ext>
            </a:extLst>
          </p:cNvPr>
          <p:cNvSpPr txBox="1"/>
          <p:nvPr/>
        </p:nvSpPr>
        <p:spPr>
          <a:xfrm>
            <a:off x="189473" y="3821868"/>
            <a:ext cx="905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SFG/DFG in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microring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resonators from 369 nm                1550nm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6C025F-D8B3-453A-8F72-5560D899C752}"/>
              </a:ext>
            </a:extLst>
          </p:cNvPr>
          <p:cNvSpPr/>
          <p:nvPr/>
        </p:nvSpPr>
        <p:spPr>
          <a:xfrm>
            <a:off x="0" y="4352222"/>
            <a:ext cx="664220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ring resonators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transparent at 369 (bandgap 6.2 eV)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Resonators enhance conversion from 369nm &lt;-&gt;700nm.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samples were received and waveguides fabricated.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underway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~40% coupling efficiency through device.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Resonator Q ~2,000 @ 739 nm, 20,000 @ 369 nm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1.6 watts CW pump power without damage.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4487B2-55BB-4A9C-8B3F-BAC29A87936D}"/>
              </a:ext>
            </a:extLst>
          </p:cNvPr>
          <p:cNvSpPr txBox="1"/>
          <p:nvPr/>
        </p:nvSpPr>
        <p:spPr>
          <a:xfrm>
            <a:off x="3256" y="838200"/>
            <a:ext cx="5966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stage DFG to convert from 369 nm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E18922-41C8-47F9-9EBA-49DF2B0C8CCB}"/>
              </a:ext>
            </a:extLst>
          </p:cNvPr>
          <p:cNvSpPr txBox="1"/>
          <p:nvPr/>
        </p:nvSpPr>
        <p:spPr>
          <a:xfrm>
            <a:off x="6483390" y="859145"/>
            <a:ext cx="1563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~1550 nm</a:t>
            </a:r>
          </a:p>
        </p:txBody>
      </p:sp>
      <p:sp>
        <p:nvSpPr>
          <p:cNvPr id="31" name="Right Arrow 36">
            <a:extLst>
              <a:ext uri="{FF2B5EF4-FFF2-40B4-BE49-F238E27FC236}">
                <a16:creationId xmlns:a16="http://schemas.microsoft.com/office/drawing/2014/main" id="{A3D6091F-B5BA-44AD-B0DF-879AD0ED9185}"/>
              </a:ext>
            </a:extLst>
          </p:cNvPr>
          <p:cNvSpPr/>
          <p:nvPr/>
        </p:nvSpPr>
        <p:spPr>
          <a:xfrm>
            <a:off x="5779530" y="886992"/>
            <a:ext cx="772030" cy="407659"/>
          </a:xfrm>
          <a:prstGeom prst="rightArrow">
            <a:avLst>
              <a:gd name="adj1" fmla="val 50000"/>
              <a:gd name="adj2" fmla="val 55040"/>
            </a:avLst>
          </a:prstGeom>
          <a:gradFill flip="none" rotWithShape="1">
            <a:gsLst>
              <a:gs pos="0">
                <a:srgbClr val="A603AB"/>
              </a:gs>
              <a:gs pos="30000">
                <a:srgbClr val="125D93"/>
              </a:gs>
              <a:gs pos="18000">
                <a:srgbClr val="0819FB"/>
              </a:gs>
              <a:gs pos="46000">
                <a:srgbClr val="1A8D48"/>
              </a:gs>
              <a:gs pos="61000">
                <a:srgbClr val="FFFF00"/>
              </a:gs>
              <a:gs pos="76000">
                <a:srgbClr val="EE3F17"/>
              </a:gs>
              <a:gs pos="88000">
                <a:srgbClr val="FF0000"/>
              </a:gs>
              <a:gs pos="100000">
                <a:srgbClr val="FF0000"/>
              </a:gs>
            </a:gsLst>
            <a:lin ang="0" scaled="0"/>
            <a:tileRect/>
          </a:gradFill>
          <a:ln w="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ight Arrow 39">
            <a:extLst>
              <a:ext uri="{FF2B5EF4-FFF2-40B4-BE49-F238E27FC236}">
                <a16:creationId xmlns:a16="http://schemas.microsoft.com/office/drawing/2014/main" id="{FB73A577-4AA2-4FEA-97D6-E2055975AFB1}"/>
              </a:ext>
            </a:extLst>
          </p:cNvPr>
          <p:cNvSpPr/>
          <p:nvPr/>
        </p:nvSpPr>
        <p:spPr>
          <a:xfrm>
            <a:off x="6681836" y="3875530"/>
            <a:ext cx="1288376" cy="407659"/>
          </a:xfrm>
          <a:prstGeom prst="rightArrow">
            <a:avLst>
              <a:gd name="adj1" fmla="val 50000"/>
              <a:gd name="adj2" fmla="val 55040"/>
            </a:avLst>
          </a:prstGeom>
          <a:gradFill flip="none" rotWithShape="1">
            <a:gsLst>
              <a:gs pos="0">
                <a:srgbClr val="A603AB"/>
              </a:gs>
              <a:gs pos="30000">
                <a:srgbClr val="125D93"/>
              </a:gs>
              <a:gs pos="18000">
                <a:srgbClr val="0819FB"/>
              </a:gs>
              <a:gs pos="46000">
                <a:srgbClr val="1A8D48"/>
              </a:gs>
              <a:gs pos="61000">
                <a:srgbClr val="FFFF00"/>
              </a:gs>
              <a:gs pos="76000">
                <a:srgbClr val="EE3F17"/>
              </a:gs>
              <a:gs pos="88000">
                <a:srgbClr val="FF0000"/>
              </a:gs>
              <a:gs pos="100000">
                <a:srgbClr val="FF0000"/>
              </a:gs>
            </a:gsLst>
            <a:lin ang="0" scaled="0"/>
            <a:tileRect/>
          </a:gradFill>
          <a:ln w="0" cap="flat" cmpd="sng" algn="ctr">
            <a:solidFill>
              <a:srgbClr val="00CC9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B67C861-D3E5-4DA4-BBB9-2D0E571E7B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2253" y="4347214"/>
            <a:ext cx="2329490" cy="13560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D05B3D0-4527-42F9-B1B8-52E6A07F766B}"/>
              </a:ext>
            </a:extLst>
          </p:cNvPr>
          <p:cNvSpPr txBox="1"/>
          <p:nvPr/>
        </p:nvSpPr>
        <p:spPr>
          <a:xfrm>
            <a:off x="7281501" y="5141504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FFFF"/>
                </a:solidFill>
                <a:latin typeface="Times New Roman"/>
              </a:rPr>
              <a:t>On resonance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AACB746-A268-45F0-928A-13D113EB1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377" y="5856405"/>
            <a:ext cx="832059" cy="37325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70AC88D-439B-4722-9507-3FFA659E84D3}"/>
              </a:ext>
            </a:extLst>
          </p:cNvPr>
          <p:cNvGrpSpPr/>
          <p:nvPr/>
        </p:nvGrpSpPr>
        <p:grpSpPr>
          <a:xfrm>
            <a:off x="972064" y="1451458"/>
            <a:ext cx="6661793" cy="1097430"/>
            <a:chOff x="598790" y="2687818"/>
            <a:chExt cx="6661793" cy="109743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15A1D7-6A66-4077-980C-2B0CED349078}"/>
                </a:ext>
              </a:extLst>
            </p:cNvPr>
            <p:cNvSpPr txBox="1"/>
            <p:nvPr/>
          </p:nvSpPr>
          <p:spPr>
            <a:xfrm>
              <a:off x="1339118" y="2780892"/>
              <a:ext cx="1468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369.5nm 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7EA40EB-66C0-41A1-AE29-B4DEB70E3034}"/>
                </a:ext>
              </a:extLst>
            </p:cNvPr>
            <p:cNvSpPr txBox="1"/>
            <p:nvPr/>
          </p:nvSpPr>
          <p:spPr>
            <a:xfrm>
              <a:off x="5876871" y="2812815"/>
              <a:ext cx="1383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1553 nm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D4AA4A0-E99F-405F-A102-21154CC416CE}"/>
                </a:ext>
              </a:extLst>
            </p:cNvPr>
            <p:cNvSpPr txBox="1"/>
            <p:nvPr/>
          </p:nvSpPr>
          <p:spPr>
            <a:xfrm>
              <a:off x="5047442" y="3210220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ight Arrow 82">
              <a:extLst>
                <a:ext uri="{FF2B5EF4-FFF2-40B4-BE49-F238E27FC236}">
                  <a16:creationId xmlns:a16="http://schemas.microsoft.com/office/drawing/2014/main" id="{218E4E6E-79D5-436B-9417-34337AEFFE93}"/>
                </a:ext>
              </a:extLst>
            </p:cNvPr>
            <p:cNvSpPr/>
            <p:nvPr/>
          </p:nvSpPr>
          <p:spPr>
            <a:xfrm>
              <a:off x="2617638" y="2839819"/>
              <a:ext cx="3259233" cy="407659"/>
            </a:xfrm>
            <a:prstGeom prst="rightArrow">
              <a:avLst>
                <a:gd name="adj1" fmla="val 50000"/>
                <a:gd name="adj2" fmla="val 55040"/>
              </a:avLst>
            </a:prstGeom>
            <a:gradFill flip="none" rotWithShape="1">
              <a:gsLst>
                <a:gs pos="0">
                  <a:srgbClr val="A603AB"/>
                </a:gs>
                <a:gs pos="30000">
                  <a:srgbClr val="125D93"/>
                </a:gs>
                <a:gs pos="18000">
                  <a:srgbClr val="0819FB"/>
                </a:gs>
                <a:gs pos="46000">
                  <a:srgbClr val="1A8D48"/>
                </a:gs>
                <a:gs pos="61000">
                  <a:srgbClr val="FFFF00"/>
                </a:gs>
                <a:gs pos="76000">
                  <a:srgbClr val="EE3F17"/>
                </a:gs>
                <a:gs pos="88000">
                  <a:srgbClr val="FF0000"/>
                </a:gs>
                <a:gs pos="100000">
                  <a:srgbClr val="FF0000"/>
                </a:gs>
              </a:gsLst>
              <a:lin ang="0" scaled="0"/>
              <a:tileRect/>
            </a:gradFill>
            <a:ln w="0" cap="flat" cmpd="sng" algn="ctr">
              <a:solidFill>
                <a:srgbClr val="00CC9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9589AD9-65B0-46C5-9820-A71F5D98AE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599974" y="2686634"/>
              <a:ext cx="753442" cy="755810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1583D4AF-3DB9-4FC3-88AA-0617EAFA5E1D}"/>
                </a:ext>
              </a:extLst>
            </p:cNvPr>
            <p:cNvSpPr/>
            <p:nvPr/>
          </p:nvSpPr>
          <p:spPr bwMode="auto">
            <a:xfrm rot="16200000">
              <a:off x="4146201" y="1742156"/>
              <a:ext cx="202106" cy="3259233"/>
            </a:xfrm>
            <a:prstGeom prst="leftBrac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TextBox 16">
              <a:extLst>
                <a:ext uri="{FF2B5EF4-FFF2-40B4-BE49-F238E27FC236}">
                  <a16:creationId xmlns:a16="http://schemas.microsoft.com/office/drawing/2014/main" id="{9DBD1986-4FD5-4398-AF84-BEA8B7E68E1B}"/>
                </a:ext>
              </a:extLst>
            </p:cNvPr>
            <p:cNvSpPr txBox="1"/>
            <p:nvPr/>
          </p:nvSpPr>
          <p:spPr>
            <a:xfrm>
              <a:off x="3531882" y="3446694"/>
              <a:ext cx="13612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The hard part!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B9A90D-5E79-4A14-B0A7-FD50BAC745DB}"/>
                </a:ext>
              </a:extLst>
            </p:cNvPr>
            <p:cNvSpPr txBox="1"/>
            <p:nvPr/>
          </p:nvSpPr>
          <p:spPr>
            <a:xfrm>
              <a:off x="3394971" y="2687818"/>
              <a:ext cx="17661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485 nm pump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6246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41072" y="1110430"/>
            <a:ext cx="222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Entangled photon NOON state generator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3888" y="1084376"/>
            <a:ext cx="3477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Directional pump filtered entangled photon NOON state generator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67392" y="1112466"/>
            <a:ext cx="231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Directional pump filtered photon pair source</a:t>
            </a:r>
          </a:p>
        </p:txBody>
      </p:sp>
      <p:sp>
        <p:nvSpPr>
          <p:cNvPr id="24" name="Equal 23"/>
          <p:cNvSpPr/>
          <p:nvPr/>
        </p:nvSpPr>
        <p:spPr bwMode="auto">
          <a:xfrm>
            <a:off x="5658420" y="2497779"/>
            <a:ext cx="1006549" cy="730102"/>
          </a:xfrm>
          <a:prstGeom prst="mathEqual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5" name="Plus 24"/>
          <p:cNvSpPr/>
          <p:nvPr/>
        </p:nvSpPr>
        <p:spPr bwMode="auto">
          <a:xfrm>
            <a:off x="2815344" y="2462337"/>
            <a:ext cx="788570" cy="765544"/>
          </a:xfrm>
          <a:prstGeom prst="mathPlus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6" name="Picture 2" descr="E:\Quantum Lab\RIT chips\Two Photon #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158728" y="1578070"/>
            <a:ext cx="2617567" cy="239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6261883" y="6260205"/>
            <a:ext cx="3022649" cy="307777"/>
            <a:chOff x="6300606" y="5936589"/>
            <a:chExt cx="2873085" cy="30777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6370315" y="5961117"/>
              <a:ext cx="2690557" cy="283249"/>
            </a:xfrm>
            <a:prstGeom prst="rect">
              <a:avLst/>
            </a:prstGeom>
            <a:solidFill>
              <a:srgbClr val="00CC99">
                <a:alpha val="6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00606" y="5936589"/>
              <a:ext cx="2873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Fabricated through AIM Photonics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AD4F766-3C9D-4129-AF04-D9BCE5B651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" y="6307612"/>
            <a:ext cx="1060831" cy="1919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352720-2EAB-4B34-99BD-1E602B3A9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96" y="6291896"/>
            <a:ext cx="1019950" cy="25411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1CC4F4-87FF-4364-9910-6F2877ABE7C8}"/>
              </a:ext>
            </a:extLst>
          </p:cNvPr>
          <p:cNvSpPr txBox="1"/>
          <p:nvPr/>
        </p:nvSpPr>
        <p:spPr>
          <a:xfrm>
            <a:off x="1650452" y="4365649"/>
            <a:ext cx="3477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pump filtered photon pair source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7B4CE4-C9BA-48EF-967E-43017975D119}"/>
              </a:ext>
            </a:extLst>
          </p:cNvPr>
          <p:cNvGrpSpPr/>
          <p:nvPr/>
        </p:nvGrpSpPr>
        <p:grpSpPr>
          <a:xfrm>
            <a:off x="2224185" y="6042327"/>
            <a:ext cx="3022649" cy="307777"/>
            <a:chOff x="6300606" y="5936589"/>
            <a:chExt cx="2873085" cy="30777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4E6CFE-068B-4AD6-9DBF-D3B70AD1CA4C}"/>
                </a:ext>
              </a:extLst>
            </p:cNvPr>
            <p:cNvSpPr/>
            <p:nvPr/>
          </p:nvSpPr>
          <p:spPr bwMode="auto">
            <a:xfrm>
              <a:off x="6370315" y="5961117"/>
              <a:ext cx="2690557" cy="283249"/>
            </a:xfrm>
            <a:prstGeom prst="rect">
              <a:avLst/>
            </a:prstGeom>
            <a:solidFill>
              <a:srgbClr val="00CC99">
                <a:alpha val="6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25400"/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4FB9BBF-7C9F-4E99-B010-470C26A5D980}"/>
                </a:ext>
              </a:extLst>
            </p:cNvPr>
            <p:cNvSpPr txBox="1"/>
            <p:nvPr/>
          </p:nvSpPr>
          <p:spPr>
            <a:xfrm>
              <a:off x="6300606" y="5936589"/>
              <a:ext cx="2873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Fabricated through AIM Photonics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FB34944-E623-45A3-90EE-DE6E96CC96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84647" y="1906200"/>
            <a:ext cx="2711740" cy="203380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DB6F56D-C25F-4AE6-A2DF-A9DFC0372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91" y="1565758"/>
            <a:ext cx="1859441" cy="47126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665975"/>
            <a:ext cx="6540189" cy="1464054"/>
          </a:xfrm>
          <a:prstGeom prst="rect">
            <a:avLst/>
          </a:prstGeom>
        </p:spPr>
      </p:pic>
      <p:sp>
        <p:nvSpPr>
          <p:cNvPr id="39" name="Arrow: Right 4">
            <a:extLst>
              <a:ext uri="{FF2B5EF4-FFF2-40B4-BE49-F238E27FC236}">
                <a16:creationId xmlns:a16="http://schemas.microsoft.com/office/drawing/2014/main" id="{09F171A8-1E67-4180-A9E3-C088FA9D43EA}"/>
              </a:ext>
            </a:extLst>
          </p:cNvPr>
          <p:cNvSpPr/>
          <p:nvPr/>
        </p:nvSpPr>
        <p:spPr bwMode="auto">
          <a:xfrm rot="10800000">
            <a:off x="6470838" y="5121715"/>
            <a:ext cx="489204" cy="484632"/>
          </a:xfrm>
          <a:prstGeom prst="rightArrow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F05A693-E0F3-4631-9C7E-914AF9CE2214}"/>
              </a:ext>
            </a:extLst>
          </p:cNvPr>
          <p:cNvSpPr/>
          <p:nvPr/>
        </p:nvSpPr>
        <p:spPr>
          <a:xfrm>
            <a:off x="7659" y="34498"/>
            <a:ext cx="7559787" cy="430887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to next?</a:t>
            </a:r>
          </a:p>
        </p:txBody>
      </p:sp>
    </p:spTree>
    <p:extLst>
      <p:ext uri="{BB962C8B-B14F-4D97-AF65-F5344CB8AC3E}">
        <p14:creationId xmlns:p14="http://schemas.microsoft.com/office/powerpoint/2010/main" val="691733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66D42D7-E2BE-1641-BA5A-985C44DBB231}"/>
              </a:ext>
            </a:extLst>
          </p:cNvPr>
          <p:cNvSpPr/>
          <p:nvPr/>
        </p:nvSpPr>
        <p:spPr>
          <a:xfrm>
            <a:off x="7659" y="34498"/>
            <a:ext cx="7559787" cy="430887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Where to next?</a:t>
            </a:r>
          </a:p>
        </p:txBody>
      </p:sp>
      <p:pic>
        <p:nvPicPr>
          <p:cNvPr id="4" name="E0D6830D-61A9-45C6-899C-6807957B21B4" descr="D5B23E5D-8433-4020-96A4-28206D31AA38">
            <a:extLst>
              <a:ext uri="{FF2B5EF4-FFF2-40B4-BE49-F238E27FC236}">
                <a16:creationId xmlns:a16="http://schemas.microsoft.com/office/drawing/2014/main" id="{90C6CD1E-73B3-A842-B995-1495C4D9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012" y="762000"/>
            <a:ext cx="5625988" cy="578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66AB00-45E9-334D-A99D-DDF024DAF54A}"/>
              </a:ext>
            </a:extLst>
          </p:cNvPr>
          <p:cNvSpPr txBox="1"/>
          <p:nvPr/>
        </p:nvSpPr>
        <p:spPr>
          <a:xfrm>
            <a:off x="7659" y="1028343"/>
            <a:ext cx="343151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MPW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AFRL, RIT, MIT, Purdue, ORNL, ARL, RPI, and Precision Optical </a:t>
            </a:r>
            <a:r>
              <a:rPr lang="en-US" dirty="0" err="1"/>
              <a:t>Transciever</a:t>
            </a:r>
            <a:r>
              <a:rPr lang="en-US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CAD </a:t>
            </a:r>
            <a:r>
              <a:rPr lang="en-US" dirty="0"/>
              <a:t>for the fabrication run through AIM Photonics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Overview of the entire reticle encompassing all the devices on the chip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Showcases the density of devices compared to bulk optics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Showcases scalability of devices for quantum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Coupling efficiency &lt; 3dB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SiN</a:t>
            </a:r>
            <a:r>
              <a:rPr lang="en-US" dirty="0"/>
              <a:t> loss &lt;0.1 dB/cm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 loss &lt;0.25 dB/cm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13A1C-8EFE-B042-BA65-1E01AB0920EC}"/>
              </a:ext>
            </a:extLst>
          </p:cNvPr>
          <p:cNvSpPr txBox="1"/>
          <p:nvPr/>
        </p:nvSpPr>
        <p:spPr>
          <a:xfrm>
            <a:off x="0" y="6353145"/>
            <a:ext cx="35180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/>
              <a:t>DISTRIBUTION A.  Approved for public release: distribution unlimited. (88ABW-2019-0221) </a:t>
            </a:r>
          </a:p>
        </p:txBody>
      </p:sp>
    </p:spTree>
    <p:extLst>
      <p:ext uri="{BB962C8B-B14F-4D97-AF65-F5344CB8AC3E}">
        <p14:creationId xmlns:p14="http://schemas.microsoft.com/office/powerpoint/2010/main" val="37595801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2867"/>
            <a:ext cx="9258590" cy="162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bg1"/>
            </a:solidFill>
          </a:ln>
          <a:effectLst>
            <a:outerShdw blurRad="63500" dist="50800" dir="5400000" rotWithShape="0">
              <a:srgbClr val="000000">
                <a:alpha val="5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322895" y="522867"/>
            <a:ext cx="398595" cy="162933"/>
          </a:xfrm>
          <a:prstGeom prst="rect">
            <a:avLst/>
          </a:prstGeom>
          <a:solidFill>
            <a:srgbClr val="00009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63699" y="522867"/>
            <a:ext cx="759196" cy="162933"/>
          </a:xfrm>
          <a:prstGeom prst="rect">
            <a:avLst/>
          </a:prstGeom>
          <a:solidFill>
            <a:srgbClr val="02AD0A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0207" y="522867"/>
            <a:ext cx="1443492" cy="162933"/>
          </a:xfrm>
          <a:prstGeom prst="rect">
            <a:avLst/>
          </a:prstGeom>
          <a:solidFill>
            <a:srgbClr val="FFB12C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01601" y="522867"/>
            <a:ext cx="2221808" cy="162933"/>
          </a:xfrm>
          <a:prstGeom prst="rect">
            <a:avLst/>
          </a:prstGeom>
          <a:solidFill>
            <a:srgbClr val="CA0919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8289" y="-11669"/>
            <a:ext cx="7969551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Conclusions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737922"/>
            <a:ext cx="513698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Demonstrated UV to IR compatible integrated photonic circuits using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-on-Sapphire (200nm – 15um)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Q’s at 369nm - interface to quantum ion memories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Fiber coupled integrated circuits at 369nm - first in literature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 &gt;20K - highest in the literature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Loss of ~75 dB/cm – lowest in literature</a:t>
            </a:r>
          </a:p>
          <a:p>
            <a:pPr lvl="1"/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Integrated photonics enables the integration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Photon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Entangling/manipulation circuitry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Quantum memories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Enables creation of quantum repeaters for quantum networking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5469970-CD42-4FD3-817C-BD68B426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91" y="4598850"/>
            <a:ext cx="8623823" cy="18312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983" y="838200"/>
            <a:ext cx="3930817" cy="30102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4212" y="897625"/>
            <a:ext cx="1642686" cy="12770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36983" y="3249275"/>
            <a:ext cx="3930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Wide-bandgap Integrated Photonic Platform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895600" y="6285166"/>
            <a:ext cx="3362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Telecom Quantum Integrated Photonic Circuits</a:t>
            </a:r>
            <a:endParaRPr lang="en-US" sz="1200" i="1" dirty="0"/>
          </a:p>
        </p:txBody>
      </p:sp>
      <p:pic>
        <p:nvPicPr>
          <p:cNvPr id="31" name="Picture 2" descr="http://static1.squarespace.com/static/55ae48f4e4b0d98862c1d3c7/t/57d9adc9ff7c50695a733109/1477054641593/?format=1500w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7810" y="4288275"/>
            <a:ext cx="1486190" cy="51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56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22867"/>
            <a:ext cx="9258590" cy="162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bg1"/>
            </a:solidFill>
          </a:ln>
          <a:effectLst>
            <a:outerShdw blurRad="63500" dist="50800" dir="5400000" rotWithShape="0">
              <a:srgbClr val="000000">
                <a:alpha val="5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5141130"/>
            <a:ext cx="9143999" cy="30956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/>
              <a:t>Contact us for student and Postdoc opportunities</a:t>
            </a:r>
            <a:endParaRPr lang="en-US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322895" y="522867"/>
            <a:ext cx="398595" cy="162933"/>
          </a:xfrm>
          <a:prstGeom prst="rect">
            <a:avLst/>
          </a:prstGeom>
          <a:solidFill>
            <a:srgbClr val="00009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63699" y="522867"/>
            <a:ext cx="759196" cy="162933"/>
          </a:xfrm>
          <a:prstGeom prst="rect">
            <a:avLst/>
          </a:prstGeom>
          <a:solidFill>
            <a:srgbClr val="02AD0A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20207" y="522867"/>
            <a:ext cx="1443492" cy="162933"/>
          </a:xfrm>
          <a:prstGeom prst="rect">
            <a:avLst/>
          </a:prstGeom>
          <a:solidFill>
            <a:srgbClr val="FFB12C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01601" y="522867"/>
            <a:ext cx="2221808" cy="162933"/>
          </a:xfrm>
          <a:prstGeom prst="rect">
            <a:avLst/>
          </a:prstGeom>
          <a:solidFill>
            <a:srgbClr val="CA0919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38289" y="-11669"/>
            <a:ext cx="7969551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Acknowledgements</a:t>
            </a:r>
          </a:p>
        </p:txBody>
      </p:sp>
      <p:pic>
        <p:nvPicPr>
          <p:cNvPr id="18" name="Picture 17" descr="NSF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323" y="906846"/>
            <a:ext cx="1179576" cy="11795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613" y="898363"/>
            <a:ext cx="1266787" cy="1245107"/>
          </a:xfrm>
          <a:prstGeom prst="rect">
            <a:avLst/>
          </a:prstGeom>
        </p:spPr>
      </p:pic>
      <p:pic>
        <p:nvPicPr>
          <p:cNvPr id="13" name="Picture 4" descr="http://franz.com/success/customer_apps/intelligent_agents/afrl/afrl-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20597"/>
            <a:ext cx="2089394" cy="613541"/>
          </a:xfrm>
          <a:prstGeom prst="rect">
            <a:avLst/>
          </a:prstGeom>
          <a:noFill/>
          <a:extLst/>
        </p:spPr>
      </p:pic>
      <p:pic>
        <p:nvPicPr>
          <p:cNvPr id="8196" name="Picture 4" descr="http://www.cnf.cornell.edu/doc%5CCNFLogo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130" y="1031659"/>
            <a:ext cx="2895600" cy="97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mit logo transparent">
            <a:extLst>
              <a:ext uri="{FF2B5EF4-FFF2-40B4-BE49-F238E27FC236}">
                <a16:creationId xmlns:a16="http://schemas.microsoft.com/office/drawing/2014/main" id="{1D7B0D82-E4BF-43F3-AE26-2976A8DDA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260" y="3816758"/>
            <a:ext cx="1336870" cy="75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result for naval research lab transparent">
            <a:extLst>
              <a:ext uri="{FF2B5EF4-FFF2-40B4-BE49-F238E27FC236}">
                <a16:creationId xmlns:a16="http://schemas.microsoft.com/office/drawing/2014/main" id="{33751AD5-408E-4C43-B8C1-46B5A9293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407" y="2179073"/>
            <a:ext cx="1263870" cy="124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874101-6EA1-4048-81DD-20A99695A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160" y="3844466"/>
            <a:ext cx="1453539" cy="652044"/>
          </a:xfrm>
          <a:prstGeom prst="rect">
            <a:avLst/>
          </a:prstGeom>
        </p:spPr>
      </p:pic>
      <p:pic>
        <p:nvPicPr>
          <p:cNvPr id="15362" name="Picture 2" descr="https://s3.amazonaws.com/storage.citizensforethics.org/wp-content/uploads/2017/04/26151648/Dept-Of-Defense-Logo1.jpg">
            <a:extLst>
              <a:ext uri="{FF2B5EF4-FFF2-40B4-BE49-F238E27FC236}">
                <a16:creationId xmlns:a16="http://schemas.microsoft.com/office/drawing/2014/main" id="{85CF1783-8AC6-41AC-B06C-5769A23DC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281" y="2082321"/>
            <a:ext cx="1387719" cy="13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static1.squarespace.com/static/55ae48f4e4b0d98862c1d3c7/t/57d9adc9ff7c50695a733109/1477054641593/?format=1500w">
            <a:extLst>
              <a:ext uri="{FF2B5EF4-FFF2-40B4-BE49-F238E27FC236}">
                <a16:creationId xmlns:a16="http://schemas.microsoft.com/office/drawing/2014/main" id="{9A2849BE-62D9-4044-9910-E2BC2B29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51" y="3845785"/>
            <a:ext cx="2107343" cy="73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4816" y="3750858"/>
            <a:ext cx="1728380" cy="9203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D4F766-3C9D-4129-AF04-D9BCE5B651B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323" y="2616532"/>
            <a:ext cx="3223581" cy="58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3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1216312"/>
            <a:ext cx="9144000" cy="4309631"/>
            <a:chOff x="0" y="1216312"/>
            <a:chExt cx="9144000" cy="43096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624DB42-0CC4-4E29-BDEC-6160E2642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86237"/>
              <a:ext cx="9144000" cy="3285525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1486275" y="1438877"/>
              <a:ext cx="1674892" cy="398353"/>
            </a:xfrm>
            <a:prstGeom prst="ellipse">
              <a:avLst/>
            </a:prstGeom>
            <a:gradFill rotWithShape="1">
              <a:gsLst>
                <a:gs pos="0">
                  <a:srgbClr val="1B587C">
                    <a:tint val="50000"/>
                    <a:satMod val="300000"/>
                  </a:srgbClr>
                </a:gs>
                <a:gs pos="35000">
                  <a:srgbClr val="1B587C">
                    <a:tint val="37000"/>
                    <a:satMod val="300000"/>
                  </a:srgbClr>
                </a:gs>
                <a:gs pos="100000">
                  <a:srgbClr val="1B587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1B587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Trapped Ions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1225235" y="5071762"/>
              <a:ext cx="1735247" cy="454181"/>
            </a:xfrm>
            <a:prstGeom prst="ellipse">
              <a:avLst/>
            </a:prstGeom>
            <a:gradFill rotWithShape="1">
              <a:gsLst>
                <a:gs pos="0">
                  <a:srgbClr val="1B587C">
                    <a:tint val="50000"/>
                    <a:satMod val="300000"/>
                  </a:srgbClr>
                </a:gs>
                <a:gs pos="35000">
                  <a:srgbClr val="1B587C">
                    <a:tint val="37000"/>
                    <a:satMod val="300000"/>
                  </a:srgbClr>
                </a:gs>
                <a:gs pos="100000">
                  <a:srgbClr val="1B587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1B587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Microring</a:t>
              </a:r>
              <a:r>
                <a:rPr lang="en-US" sz="12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Resonators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3360344" y="1332056"/>
              <a:ext cx="2053627" cy="620918"/>
            </a:xfrm>
            <a:prstGeom prst="ellipse">
              <a:avLst/>
            </a:prstGeom>
            <a:gradFill rotWithShape="1">
              <a:gsLst>
                <a:gs pos="0">
                  <a:srgbClr val="1B587C">
                    <a:tint val="50000"/>
                    <a:satMod val="300000"/>
                  </a:srgbClr>
                </a:gs>
                <a:gs pos="35000">
                  <a:srgbClr val="1B587C">
                    <a:tint val="37000"/>
                    <a:satMod val="300000"/>
                  </a:srgbClr>
                </a:gs>
                <a:gs pos="100000">
                  <a:srgbClr val="1B587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1B587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Sum/Difference Frequency Generation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5613148" y="1216312"/>
              <a:ext cx="2053627" cy="620918"/>
            </a:xfrm>
            <a:prstGeom prst="ellipse">
              <a:avLst/>
            </a:prstGeom>
            <a:gradFill rotWithShape="1">
              <a:gsLst>
                <a:gs pos="0">
                  <a:srgbClr val="1B587C">
                    <a:tint val="50000"/>
                    <a:satMod val="300000"/>
                  </a:srgbClr>
                </a:gs>
                <a:gs pos="35000">
                  <a:srgbClr val="1B587C">
                    <a:tint val="37000"/>
                    <a:satMod val="300000"/>
                  </a:srgbClr>
                </a:gs>
                <a:gs pos="100000">
                  <a:srgbClr val="1B587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1B587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Programmable </a:t>
              </a:r>
              <a:r>
                <a:rPr lang="en-US" sz="1200" b="1" kern="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Nanophotonics</a:t>
              </a:r>
              <a:r>
                <a:rPr lang="en-US" sz="12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Processor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4706293" y="4564585"/>
              <a:ext cx="2053627" cy="620918"/>
            </a:xfrm>
            <a:prstGeom prst="ellipse">
              <a:avLst/>
            </a:prstGeom>
            <a:gradFill rotWithShape="1">
              <a:gsLst>
                <a:gs pos="0">
                  <a:srgbClr val="1B587C">
                    <a:tint val="50000"/>
                    <a:satMod val="300000"/>
                  </a:srgbClr>
                </a:gs>
                <a:gs pos="35000">
                  <a:srgbClr val="1B587C">
                    <a:tint val="37000"/>
                    <a:satMod val="300000"/>
                  </a:srgbClr>
                </a:gs>
                <a:gs pos="100000">
                  <a:srgbClr val="1B587C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1B587C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Low Loss Optical Interconnects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538" y="1837832"/>
            <a:ext cx="883474" cy="5015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64585"/>
            <a:ext cx="806114" cy="5527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60A6C1-2563-4534-9716-77CA6AB6D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962" y="4627202"/>
            <a:ext cx="830850" cy="467353"/>
          </a:xfrm>
          <a:prstGeom prst="rect">
            <a:avLst/>
          </a:prstGeom>
          <a:ln w="44450">
            <a:solidFill>
              <a:srgbClr val="2D2DB9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469970-CD42-4FD3-817C-BD68B4265E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6775" y="1652038"/>
            <a:ext cx="871374" cy="58637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34398" y="1619355"/>
            <a:ext cx="578750" cy="434062"/>
            <a:chOff x="3945125" y="1196871"/>
            <a:chExt cx="578750" cy="434062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5125" y="1196871"/>
              <a:ext cx="578750" cy="434062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961027" y="1353934"/>
              <a:ext cx="546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dirty="0">
                  <a:solidFill>
                    <a:srgbClr val="000000"/>
                  </a:solidFill>
                  <a:latin typeface="Times New Roman"/>
                </a:rPr>
                <a:t>PPLN</a:t>
              </a:r>
            </a:p>
            <a:p>
              <a:pPr algn="ctr"/>
              <a:r>
                <a:rPr lang="en-US" sz="600" dirty="0">
                  <a:solidFill>
                    <a:srgbClr val="000000"/>
                  </a:solidFill>
                  <a:latin typeface="Times New Roman"/>
                </a:rPr>
                <a:t>waveguides</a:t>
              </a: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CF6B4BD-ADC4-437E-AE6A-AA7722DCFC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3400"/>
          </a:xfrm>
          <a:prstGeom prst="rect">
            <a:avLst/>
          </a:prstGeom>
        </p:spPr>
        <p:txBody>
          <a:bodyPr anchor="ctr"/>
          <a:lstStyle>
            <a:lvl1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kern="0" dirty="0"/>
              <a:t>Long Term Goal: </a:t>
            </a:r>
            <a:r>
              <a:rPr lang="en-US" sz="2400" kern="0" dirty="0"/>
              <a:t>Integrated Circuit Based Repeater Nodes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85716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BE5FF9-BFD9-4330-8048-B9319248AB2B}"/>
              </a:ext>
            </a:extLst>
          </p:cNvPr>
          <p:cNvSpPr/>
          <p:nvPr/>
        </p:nvSpPr>
        <p:spPr>
          <a:xfrm>
            <a:off x="0" y="838200"/>
            <a:ext cx="9067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2633472">
              <a:defRPr/>
            </a:pP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information science requires: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Manipulation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quantum bits (qubits)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80448B-1F30-47FA-8B16-4C50607379DE}"/>
              </a:ext>
            </a:extLst>
          </p:cNvPr>
          <p:cNvSpPr/>
          <p:nvPr/>
        </p:nvSpPr>
        <p:spPr>
          <a:xfrm>
            <a:off x="138290" y="-11669"/>
            <a:ext cx="664351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Integrated Quantum Photonics</a:t>
            </a:r>
          </a:p>
        </p:txBody>
      </p:sp>
    </p:spTree>
    <p:extLst>
      <p:ext uri="{BB962C8B-B14F-4D97-AF65-F5344CB8AC3E}">
        <p14:creationId xmlns:p14="http://schemas.microsoft.com/office/powerpoint/2010/main" val="1090042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B6DDCB1-A026-431E-B90C-3816F743CD62}"/>
              </a:ext>
            </a:extLst>
          </p:cNvPr>
          <p:cNvSpPr/>
          <p:nvPr/>
        </p:nvSpPr>
        <p:spPr>
          <a:xfrm>
            <a:off x="138290" y="-11669"/>
            <a:ext cx="664351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Integrated Quantum Photonics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6B44995-FCCD-40AC-9A46-880537CBB264}"/>
              </a:ext>
            </a:extLst>
          </p:cNvPr>
          <p:cNvGrpSpPr/>
          <p:nvPr/>
        </p:nvGrpSpPr>
        <p:grpSpPr>
          <a:xfrm>
            <a:off x="43863" y="1681747"/>
            <a:ext cx="3036646" cy="3502215"/>
            <a:chOff x="2590135" y="1537776"/>
            <a:chExt cx="3903132" cy="473503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615F0B7D-BEBE-4F1F-8BD0-3DEA97E821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" r="38407"/>
            <a:stretch/>
          </p:blipFill>
          <p:spPr bwMode="auto">
            <a:xfrm>
              <a:off x="2590135" y="1537776"/>
              <a:ext cx="3903132" cy="4735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CCD870-A473-499C-899D-31328A901D9F}"/>
                </a:ext>
              </a:extLst>
            </p:cNvPr>
            <p:cNvSpPr/>
            <p:nvPr/>
          </p:nvSpPr>
          <p:spPr>
            <a:xfrm>
              <a:off x="3777923" y="2484564"/>
              <a:ext cx="800458" cy="377228"/>
            </a:xfrm>
            <a:prstGeom prst="rect">
              <a:avLst/>
            </a:prstGeom>
            <a:noFill/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2D57BC-444D-487B-8C35-00ACC1107526}"/>
                </a:ext>
              </a:extLst>
            </p:cNvPr>
            <p:cNvSpPr/>
            <p:nvPr/>
          </p:nvSpPr>
          <p:spPr>
            <a:xfrm>
              <a:off x="5771036" y="2673178"/>
              <a:ext cx="400228" cy="880196"/>
            </a:xfrm>
            <a:prstGeom prst="rect">
              <a:avLst/>
            </a:prstGeom>
            <a:noFill/>
            <a:ln w="317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33E58A-160B-4F86-952C-999AD5A0AD47}"/>
                </a:ext>
              </a:extLst>
            </p:cNvPr>
            <p:cNvSpPr/>
            <p:nvPr/>
          </p:nvSpPr>
          <p:spPr>
            <a:xfrm>
              <a:off x="3867755" y="4056143"/>
              <a:ext cx="463614" cy="1022314"/>
            </a:xfrm>
            <a:prstGeom prst="rect">
              <a:avLst/>
            </a:prstGeom>
            <a:noFill/>
            <a:ln w="317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937A864-9C27-48E8-A68B-DEA0389139EA}"/>
              </a:ext>
            </a:extLst>
          </p:cNvPr>
          <p:cNvSpPr/>
          <p:nvPr/>
        </p:nvSpPr>
        <p:spPr>
          <a:xfrm>
            <a:off x="3874627" y="2217140"/>
            <a:ext cx="5029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2633472"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/>
              </a:rPr>
              <a:t>Trapped Ions: longest lived quantum memories</a:t>
            </a:r>
          </a:p>
          <a:p>
            <a:pPr marL="0" lvl="2" indent="117475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/>
              </a:rPr>
              <a:t>Storage time &gt; 15 minutes (clock states)</a:t>
            </a:r>
          </a:p>
          <a:p>
            <a:pPr marL="0" lvl="2" indent="117475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/>
              </a:rPr>
              <a:t>Ions typically produce photons in the UV</a:t>
            </a:r>
          </a:p>
          <a:p>
            <a:pPr marL="0" lvl="3" indent="117475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/>
              </a:rPr>
              <a:t>Ytterbium</a:t>
            </a:r>
            <a:r>
              <a:rPr lang="en-US" kern="0" baseline="-2500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kern="0" dirty="0">
                <a:solidFill>
                  <a:prstClr val="black"/>
                </a:solidFill>
                <a:latin typeface="Arial" panose="020B0604020202020204"/>
              </a:rPr>
              <a:t>Ions – Transition at 369.5nm</a:t>
            </a:r>
          </a:p>
          <a:p>
            <a:pPr marL="117475" lvl="3" indent="-117475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/>
              </a:rPr>
              <a:t>Requirement: bandgap of &gt;3.6eV</a:t>
            </a:r>
          </a:p>
        </p:txBody>
      </p:sp>
      <p:sp>
        <p:nvSpPr>
          <p:cNvPr id="12" name="Text Box 95">
            <a:extLst>
              <a:ext uri="{FF2B5EF4-FFF2-40B4-BE49-F238E27FC236}">
                <a16:creationId xmlns:a16="http://schemas.microsoft.com/office/drawing/2014/main" id="{1DE2FDFB-9499-4D6D-9B2C-5E5BB10DF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3" y="6287485"/>
            <a:ext cx="2700676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(Trapped </a:t>
            </a:r>
            <a:r>
              <a:rPr lang="en-US" altLang="en-US" sz="1400" kern="0" dirty="0">
                <a:solidFill>
                  <a:prstClr val="black"/>
                </a:solidFill>
              </a:rPr>
              <a:t>Ytterbium ions, AFRL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) </a:t>
            </a:r>
          </a:p>
        </p:txBody>
      </p:sp>
      <p:pic>
        <p:nvPicPr>
          <p:cNvPr id="13" name="Picture 12" descr="A close up of a red light&#10;&#10;Description generated with high confidence">
            <a:extLst>
              <a:ext uri="{FF2B5EF4-FFF2-40B4-BE49-F238E27FC236}">
                <a16:creationId xmlns:a16="http://schemas.microsoft.com/office/drawing/2014/main" id="{635713A0-A4A0-45AC-B02B-A2D56B59D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111" y="5270849"/>
            <a:ext cx="1865855" cy="10802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2BE5FF9-BFD9-4330-8048-B9319248AB2B}"/>
              </a:ext>
            </a:extLst>
          </p:cNvPr>
          <p:cNvSpPr/>
          <p:nvPr/>
        </p:nvSpPr>
        <p:spPr>
          <a:xfrm>
            <a:off x="1676400" y="701849"/>
            <a:ext cx="487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2633472"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information science requires: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Manipulation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quantum bits (qubits)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010" y="4450611"/>
            <a:ext cx="5678824" cy="2094372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893677" y="4072539"/>
            <a:ext cx="4870419" cy="5148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Transfer Information: Teleportation</a:t>
            </a:r>
          </a:p>
        </p:txBody>
      </p:sp>
    </p:spTree>
    <p:extLst>
      <p:ext uri="{BB962C8B-B14F-4D97-AF65-F5344CB8AC3E}">
        <p14:creationId xmlns:p14="http://schemas.microsoft.com/office/powerpoint/2010/main" val="261493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522869"/>
            <a:ext cx="9258590" cy="162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bg1"/>
            </a:solidFill>
          </a:ln>
          <a:effectLst>
            <a:outerShdw blurRad="63500" dist="50800" dir="5400000" rotWithShape="0">
              <a:srgbClr val="000000">
                <a:alpha val="5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22897" y="522869"/>
            <a:ext cx="398595" cy="162933"/>
          </a:xfrm>
          <a:prstGeom prst="rect">
            <a:avLst/>
          </a:prstGeom>
          <a:solidFill>
            <a:srgbClr val="000090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63699" y="522869"/>
            <a:ext cx="759196" cy="162933"/>
          </a:xfrm>
          <a:prstGeom prst="rect">
            <a:avLst/>
          </a:prstGeom>
          <a:solidFill>
            <a:srgbClr val="02AD0A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0207" y="522869"/>
            <a:ext cx="1443492" cy="162933"/>
          </a:xfrm>
          <a:prstGeom prst="rect">
            <a:avLst/>
          </a:prstGeom>
          <a:solidFill>
            <a:srgbClr val="FFB12C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101601" y="522869"/>
            <a:ext cx="2221808" cy="162933"/>
          </a:xfrm>
          <a:prstGeom prst="rect">
            <a:avLst/>
          </a:prstGeom>
          <a:solidFill>
            <a:srgbClr val="CA0919"/>
          </a:soli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D8C85-841C-457E-9E62-271D90C4D124}"/>
              </a:ext>
            </a:extLst>
          </p:cNvPr>
          <p:cNvSpPr txBox="1"/>
          <p:nvPr/>
        </p:nvSpPr>
        <p:spPr>
          <a:xfrm>
            <a:off x="0" y="2057400"/>
            <a:ext cx="5553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Allows for phase and amplitude manipulation of a quantum state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Manipulation of qubit to/from memory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Fully reconfigurable at kilohertz speeds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 QPP with interposer chip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Interposer chips can be active or passive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On-chip photon sources are possible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feed forward currently available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923BDF7-3860-4E6E-B1E3-9C8C58ED74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1215" y="883679"/>
            <a:ext cx="3522785" cy="545426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24B746-60E6-43E5-84B4-FCB1B513A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16" y="4042110"/>
            <a:ext cx="5665068" cy="249371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B389A57-6C78-455C-87D5-8A718003A14E}"/>
              </a:ext>
            </a:extLst>
          </p:cNvPr>
          <p:cNvSpPr/>
          <p:nvPr/>
        </p:nvSpPr>
        <p:spPr>
          <a:xfrm>
            <a:off x="138290" y="-11669"/>
            <a:ext cx="664351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Integrated Quantum Photonics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BE5FF9-BFD9-4330-8048-B9319248AB2B}"/>
              </a:ext>
            </a:extLst>
          </p:cNvPr>
          <p:cNvSpPr/>
          <p:nvPr/>
        </p:nvSpPr>
        <p:spPr>
          <a:xfrm>
            <a:off x="-10516" y="762000"/>
            <a:ext cx="5631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2633472"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information science requires: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Manipulation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quantum bits (qubits)</a:t>
            </a:r>
          </a:p>
        </p:txBody>
      </p:sp>
    </p:spTree>
    <p:extLst>
      <p:ext uri="{BB962C8B-B14F-4D97-AF65-F5344CB8AC3E}">
        <p14:creationId xmlns:p14="http://schemas.microsoft.com/office/powerpoint/2010/main" val="2013283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961F996-08F8-482A-B935-1E88BF0F895C}"/>
              </a:ext>
            </a:extLst>
          </p:cNvPr>
          <p:cNvGrpSpPr/>
          <p:nvPr/>
        </p:nvGrpSpPr>
        <p:grpSpPr>
          <a:xfrm>
            <a:off x="490224" y="2175778"/>
            <a:ext cx="8120376" cy="4377422"/>
            <a:chOff x="299562" y="1695011"/>
            <a:chExt cx="8120376" cy="437742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C3D417-EB30-4108-88DE-097600C22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705" y="4158635"/>
              <a:ext cx="8113233" cy="1722792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506D13C7-019D-45F0-97C7-68A22A290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119" y="1695011"/>
              <a:ext cx="7036404" cy="2428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C17F7D-D4D4-4A58-AC28-B9B57C65CC16}"/>
                </a:ext>
              </a:extLst>
            </p:cNvPr>
            <p:cNvSpPr txBox="1"/>
            <p:nvPr/>
          </p:nvSpPr>
          <p:spPr>
            <a:xfrm>
              <a:off x="1581511" y="5764656"/>
              <a:ext cx="623473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 defTabSz="2142256">
                <a:defRPr/>
              </a:pPr>
              <a:r>
                <a:rPr lang="en-US" sz="1400" b="1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rPr>
                <a:t>Silicon Entangled Photon Source - CMOS Fabricated Photonic Circuit</a:t>
              </a:r>
            </a:p>
          </p:txBody>
        </p:sp>
        <p:sp>
          <p:nvSpPr>
            <p:cNvPr id="13" name="Right Arrow 143">
              <a:extLst>
                <a:ext uri="{FF2B5EF4-FFF2-40B4-BE49-F238E27FC236}">
                  <a16:creationId xmlns:a16="http://schemas.microsoft.com/office/drawing/2014/main" id="{BEF6B6C1-641A-464C-85AB-5DA0A2D0ECEE}"/>
                </a:ext>
              </a:extLst>
            </p:cNvPr>
            <p:cNvSpPr/>
            <p:nvPr/>
          </p:nvSpPr>
          <p:spPr bwMode="auto">
            <a:xfrm rot="5400000">
              <a:off x="3933591" y="3561274"/>
              <a:ext cx="588645" cy="606077"/>
            </a:xfrm>
            <a:prstGeom prst="rightArrow">
              <a:avLst/>
            </a:prstGeom>
            <a:solidFill>
              <a:srgbClr val="5E89E0"/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000" b="1" ker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2E094A-336F-42DE-9620-3C8D32EA4D3A}"/>
                </a:ext>
              </a:extLst>
            </p:cNvPr>
            <p:cNvSpPr/>
            <p:nvPr/>
          </p:nvSpPr>
          <p:spPr bwMode="auto">
            <a:xfrm>
              <a:off x="299562" y="5788187"/>
              <a:ext cx="510591" cy="253916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1050" b="1" kern="0" dirty="0">
                  <a:solidFill>
                    <a:srgbClr val="FFFFFF"/>
                  </a:solidFill>
                  <a:latin typeface="Arial" charset="0"/>
                </a:rPr>
                <a:t>2017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B65BE5D-DE93-4040-8161-30905EE54FA5}"/>
              </a:ext>
            </a:extLst>
          </p:cNvPr>
          <p:cNvSpPr/>
          <p:nvPr/>
        </p:nvSpPr>
        <p:spPr>
          <a:xfrm>
            <a:off x="138290" y="-11669"/>
            <a:ext cx="664351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r>
              <a:rPr lang="en-US" sz="2800" b="1" cap="small" dirty="0">
                <a:latin typeface="Arial"/>
                <a:cs typeface="Arial"/>
              </a:rPr>
              <a:t>Integrated Quantum Photonics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BE5FF9-BFD9-4330-8048-B9319248AB2B}"/>
              </a:ext>
            </a:extLst>
          </p:cNvPr>
          <p:cNvSpPr/>
          <p:nvPr/>
        </p:nvSpPr>
        <p:spPr>
          <a:xfrm>
            <a:off x="1447800" y="762000"/>
            <a:ext cx="533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2633472"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information science requires: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Manipulation of the qubits</a:t>
            </a:r>
          </a:p>
          <a:p>
            <a:pPr marL="1371600" lvl="2" indent="-457200" defTabSz="2633472"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 of quantum bits (qubits)</a:t>
            </a:r>
          </a:p>
        </p:txBody>
      </p:sp>
    </p:spTree>
    <p:extLst>
      <p:ext uri="{BB962C8B-B14F-4D97-AF65-F5344CB8AC3E}">
        <p14:creationId xmlns:p14="http://schemas.microsoft.com/office/powerpoint/2010/main" val="396783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6FE34B2-9D14-4A42-90D8-EC482BD241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630" y="2577564"/>
            <a:ext cx="3374740" cy="2305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C553D3-F640-4DBD-B5EE-C43F2FEFE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169" y="6160851"/>
            <a:ext cx="1060831" cy="1919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646D64-A6A8-4DD7-9D52-C329324EEE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5777" y="6113403"/>
            <a:ext cx="1019950" cy="2541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3BDF045-D745-493F-A497-3D9D96D084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490" y="1001333"/>
            <a:ext cx="2930121" cy="1559808"/>
          </a:xfrm>
          <a:prstGeom prst="rect">
            <a:avLst/>
          </a:prstGeom>
          <a:ln w="44450">
            <a:solidFill>
              <a:srgbClr val="00B050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E7E51F-D28F-4B32-A92D-8C001E3B6D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998" y="4898215"/>
            <a:ext cx="2930121" cy="1400840"/>
          </a:xfrm>
          <a:prstGeom prst="rect">
            <a:avLst/>
          </a:prstGeom>
          <a:ln w="44450">
            <a:solidFill>
              <a:srgbClr val="FFC00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960A6C1-2563-4534-9716-77CA6AB6DA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84" y="1033989"/>
            <a:ext cx="2604542" cy="1465055"/>
          </a:xfrm>
          <a:prstGeom prst="rect">
            <a:avLst/>
          </a:prstGeom>
          <a:ln w="44450">
            <a:solidFill>
              <a:srgbClr val="2D2DB9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64939D4-CAE7-4EE9-AEDD-6F4B505EF5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4" y="4696480"/>
            <a:ext cx="2486891" cy="1607347"/>
          </a:xfrm>
          <a:prstGeom prst="rect">
            <a:avLst/>
          </a:prstGeom>
          <a:ln w="44450">
            <a:solidFill>
              <a:srgbClr val="FFFF0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1CF3BB4-C747-48B4-AB8F-7D69241D4F69}"/>
              </a:ext>
            </a:extLst>
          </p:cNvPr>
          <p:cNvSpPr txBox="1"/>
          <p:nvPr/>
        </p:nvSpPr>
        <p:spPr>
          <a:xfrm>
            <a:off x="525992" y="2458224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Photon Sources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0D2266-F54A-47EB-978F-169AA9A754C1}"/>
              </a:ext>
            </a:extLst>
          </p:cNvPr>
          <p:cNvSpPr txBox="1"/>
          <p:nvPr/>
        </p:nvSpPr>
        <p:spPr>
          <a:xfrm>
            <a:off x="554182" y="435264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Modulators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2F1BBE-7A04-4806-8F6D-9D379E18DC71}"/>
              </a:ext>
            </a:extLst>
          </p:cNvPr>
          <p:cNvSpPr txBox="1"/>
          <p:nvPr/>
        </p:nvSpPr>
        <p:spPr>
          <a:xfrm>
            <a:off x="6667334" y="2552712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 State Generators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86E5C3-3140-40C1-AEEC-110FAEA6E41D}"/>
              </a:ext>
            </a:extLst>
          </p:cNvPr>
          <p:cNvSpPr txBox="1"/>
          <p:nvPr/>
        </p:nvSpPr>
        <p:spPr>
          <a:xfrm>
            <a:off x="6432780" y="4537312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N00N State Generators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9996B0-CA56-4CD2-BB1B-56F150522601}"/>
              </a:ext>
            </a:extLst>
          </p:cNvPr>
          <p:cNvSpPr/>
          <p:nvPr/>
        </p:nvSpPr>
        <p:spPr bwMode="auto">
          <a:xfrm>
            <a:off x="4997375" y="2738625"/>
            <a:ext cx="717625" cy="326572"/>
          </a:xfrm>
          <a:prstGeom prst="rect">
            <a:avLst/>
          </a:prstGeom>
          <a:noFill/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58E1D31-A430-4151-B592-2F45C5C125CD}"/>
              </a:ext>
            </a:extLst>
          </p:cNvPr>
          <p:cNvSpPr/>
          <p:nvPr/>
        </p:nvSpPr>
        <p:spPr bwMode="auto">
          <a:xfrm>
            <a:off x="3788788" y="2738625"/>
            <a:ext cx="505508" cy="235889"/>
          </a:xfrm>
          <a:prstGeom prst="rect">
            <a:avLst/>
          </a:prstGeom>
          <a:noFill/>
          <a:ln w="44450" cap="flat" cmpd="sng" algn="ctr">
            <a:solidFill>
              <a:srgbClr val="2D2DB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938950-497C-479B-95C1-7A4E2FEB2E9D}"/>
              </a:ext>
            </a:extLst>
          </p:cNvPr>
          <p:cNvSpPr/>
          <p:nvPr/>
        </p:nvSpPr>
        <p:spPr bwMode="auto">
          <a:xfrm>
            <a:off x="3536034" y="4005106"/>
            <a:ext cx="505508" cy="235889"/>
          </a:xfrm>
          <a:prstGeom prst="rect">
            <a:avLst/>
          </a:prstGeom>
          <a:noFill/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2F07B0-45AE-4C24-AD11-77C6C35B9030}"/>
              </a:ext>
            </a:extLst>
          </p:cNvPr>
          <p:cNvSpPr/>
          <p:nvPr/>
        </p:nvSpPr>
        <p:spPr bwMode="auto">
          <a:xfrm>
            <a:off x="5209492" y="4442853"/>
            <a:ext cx="611644" cy="302611"/>
          </a:xfrm>
          <a:prstGeom prst="rect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9DCB93-CE6D-4941-A15F-0DEAC7076795}"/>
              </a:ext>
            </a:extLst>
          </p:cNvPr>
          <p:cNvCxnSpPr>
            <a:cxnSpLocks/>
          </p:cNvCxnSpPr>
          <p:nvPr/>
        </p:nvCxnSpPr>
        <p:spPr bwMode="auto">
          <a:xfrm flipV="1">
            <a:off x="2570439" y="4005106"/>
            <a:ext cx="965595" cy="694006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F2BFEEF-7663-4434-AA74-48709E766456}"/>
              </a:ext>
            </a:extLst>
          </p:cNvPr>
          <p:cNvCxnSpPr>
            <a:cxnSpLocks/>
          </p:cNvCxnSpPr>
          <p:nvPr/>
        </p:nvCxnSpPr>
        <p:spPr bwMode="auto">
          <a:xfrm flipV="1">
            <a:off x="2570439" y="4231139"/>
            <a:ext cx="978157" cy="2084244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2D76596-D797-48E1-AF01-41CB3C07290D}"/>
              </a:ext>
            </a:extLst>
          </p:cNvPr>
          <p:cNvCxnSpPr>
            <a:cxnSpLocks/>
          </p:cNvCxnSpPr>
          <p:nvPr/>
        </p:nvCxnSpPr>
        <p:spPr bwMode="auto">
          <a:xfrm>
            <a:off x="5821136" y="4441498"/>
            <a:ext cx="314191" cy="440389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D255126-A5A1-457E-88DF-20D5FE143D4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821136" y="4745466"/>
            <a:ext cx="302988" cy="1569917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DCAC7DE-4EA8-40D8-B013-10998CE669C5}"/>
              </a:ext>
            </a:extLst>
          </p:cNvPr>
          <p:cNvCxnSpPr>
            <a:cxnSpLocks/>
          </p:cNvCxnSpPr>
          <p:nvPr/>
        </p:nvCxnSpPr>
        <p:spPr bwMode="auto">
          <a:xfrm>
            <a:off x="2671061" y="1011134"/>
            <a:ext cx="1117727" cy="1743819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2D2D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FB0DD9F-7E23-4EE6-9D99-3461DE475415}"/>
              </a:ext>
            </a:extLst>
          </p:cNvPr>
          <p:cNvCxnSpPr>
            <a:cxnSpLocks/>
          </p:cNvCxnSpPr>
          <p:nvPr/>
        </p:nvCxnSpPr>
        <p:spPr bwMode="auto">
          <a:xfrm>
            <a:off x="2671061" y="2512317"/>
            <a:ext cx="1127337" cy="452340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2D2DB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8767B32-AED2-45A6-9235-10CBCCD262D7}"/>
              </a:ext>
            </a:extLst>
          </p:cNvPr>
          <p:cNvCxnSpPr>
            <a:cxnSpLocks/>
          </p:cNvCxnSpPr>
          <p:nvPr/>
        </p:nvCxnSpPr>
        <p:spPr bwMode="auto">
          <a:xfrm flipV="1">
            <a:off x="5715000" y="979892"/>
            <a:ext cx="409124" cy="1755710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596FB42-797A-4D8B-A50E-21D2229A83D7}"/>
              </a:ext>
            </a:extLst>
          </p:cNvPr>
          <p:cNvCxnSpPr>
            <a:cxnSpLocks/>
          </p:cNvCxnSpPr>
          <p:nvPr/>
        </p:nvCxnSpPr>
        <p:spPr bwMode="auto">
          <a:xfrm flipV="1">
            <a:off x="5705390" y="2577564"/>
            <a:ext cx="418734" cy="484560"/>
          </a:xfrm>
          <a:prstGeom prst="line">
            <a:avLst/>
          </a:prstGeom>
          <a:solidFill>
            <a:srgbClr val="00CC99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7BFFEB46-F342-4395-B797-03F1E465BF1E}"/>
              </a:ext>
            </a:extLst>
          </p:cNvPr>
          <p:cNvSpPr/>
          <p:nvPr/>
        </p:nvSpPr>
        <p:spPr>
          <a:xfrm>
            <a:off x="0" y="6325"/>
            <a:ext cx="9144000" cy="523220"/>
          </a:xfrm>
          <a:prstGeom prst="rect">
            <a:avLst/>
          </a:prstGeom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AIM Photonics Fab/Testing </a:t>
            </a:r>
            <a:r>
              <a:rPr kumimoji="0" lang="en-US" sz="1600" b="1" i="0" u="none" strike="noStrike" kern="1200" cap="sm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(Submitted Sep 2016, Received Jun 2017)</a:t>
            </a:r>
          </a:p>
        </p:txBody>
      </p:sp>
    </p:spTree>
    <p:extLst>
      <p:ext uri="{BB962C8B-B14F-4D97-AF65-F5344CB8AC3E}">
        <p14:creationId xmlns:p14="http://schemas.microsoft.com/office/powerpoint/2010/main" val="263855104"/>
      </p:ext>
    </p:extLst>
  </p:cSld>
  <p:clrMapOvr>
    <a:masterClrMapping/>
  </p:clrMapOvr>
</p:sld>
</file>

<file path=ppt/theme/theme1.xml><?xml version="1.0" encoding="utf-8"?>
<a:theme xmlns:a="http://schemas.openxmlformats.org/drawingml/2006/main" name="AFRL Master slid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624528D1A4AE4AAEB04987928AD36C" ma:contentTypeVersion="0" ma:contentTypeDescription="Create a new document." ma:contentTypeScope="" ma:versionID="3b4fda28f860059bbad4ece79ae873e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CC6CB259-36A2-41C7-A76D-669877CBCA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184C79-6010-454F-B07A-D9E82A9E2B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9ACCCED5-AB0B-4A2C-831F-7C64C08D123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9393</TotalTime>
  <Words>2549</Words>
  <Application>Microsoft Macintosh PowerPoint</Application>
  <PresentationFormat>On-screen Show (4:3)</PresentationFormat>
  <Paragraphs>438</Paragraphs>
  <Slides>36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Arial Black</vt:lpstr>
      <vt:lpstr>Arial Rounded MT Bold</vt:lpstr>
      <vt:lpstr>Calibri</vt:lpstr>
      <vt:lpstr>Calibri Light</vt:lpstr>
      <vt:lpstr>Cambria Math</vt:lpstr>
      <vt:lpstr>Symbol</vt:lpstr>
      <vt:lpstr>Times New Roman</vt:lpstr>
      <vt:lpstr>AFRL Master slide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U.S Air Force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DIMEO, ROBERT J DR-02 USAF AFMC AFRL/RI</dc:creator>
  <cp:lastModifiedBy>Microsoft Office User</cp:lastModifiedBy>
  <cp:revision>278</cp:revision>
  <cp:lastPrinted>2018-09-27T19:58:29Z</cp:lastPrinted>
  <dcterms:created xsi:type="dcterms:W3CDTF">2014-11-14T14:56:13Z</dcterms:created>
  <dcterms:modified xsi:type="dcterms:W3CDTF">2019-01-24T16:32:16Z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0x01010062624528D1A4AE4AAEB04987928AD36C</vt:lpwstr>
  </property>
</Properties>
</file>