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626" r:id="rId2"/>
    <p:sldId id="835" r:id="rId3"/>
    <p:sldId id="836" r:id="rId4"/>
    <p:sldId id="842" r:id="rId5"/>
    <p:sldId id="855" r:id="rId6"/>
    <p:sldId id="619" r:id="rId7"/>
    <p:sldId id="694" r:id="rId8"/>
    <p:sldId id="838" r:id="rId9"/>
    <p:sldId id="840" r:id="rId10"/>
    <p:sldId id="843" r:id="rId11"/>
    <p:sldId id="828" r:id="rId12"/>
    <p:sldId id="837" r:id="rId13"/>
    <p:sldId id="807" r:id="rId14"/>
    <p:sldId id="801" r:id="rId15"/>
    <p:sldId id="809" r:id="rId16"/>
    <p:sldId id="804" r:id="rId17"/>
    <p:sldId id="803" r:id="rId18"/>
    <p:sldId id="844" r:id="rId19"/>
    <p:sldId id="777" r:id="rId20"/>
    <p:sldId id="811" r:id="rId21"/>
    <p:sldId id="805" r:id="rId22"/>
    <p:sldId id="808" r:id="rId23"/>
    <p:sldId id="817" r:id="rId24"/>
    <p:sldId id="857" r:id="rId25"/>
    <p:sldId id="823" r:id="rId26"/>
    <p:sldId id="780" r:id="rId27"/>
    <p:sldId id="789" r:id="rId28"/>
    <p:sldId id="790" r:id="rId29"/>
    <p:sldId id="834" r:id="rId30"/>
    <p:sldId id="793" r:id="rId31"/>
    <p:sldId id="825" r:id="rId32"/>
    <p:sldId id="853" r:id="rId33"/>
    <p:sldId id="854" r:id="rId34"/>
    <p:sldId id="849" r:id="rId35"/>
    <p:sldId id="772" r:id="rId36"/>
    <p:sldId id="7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542585-6594-DB4E-B5A8-8FCC31D91B56}">
          <p14:sldIdLst>
            <p14:sldId id="626"/>
            <p14:sldId id="835"/>
            <p14:sldId id="836"/>
            <p14:sldId id="842"/>
            <p14:sldId id="855"/>
            <p14:sldId id="619"/>
            <p14:sldId id="694"/>
            <p14:sldId id="838"/>
            <p14:sldId id="840"/>
            <p14:sldId id="843"/>
            <p14:sldId id="828"/>
            <p14:sldId id="837"/>
            <p14:sldId id="807"/>
            <p14:sldId id="801"/>
            <p14:sldId id="809"/>
            <p14:sldId id="804"/>
            <p14:sldId id="803"/>
            <p14:sldId id="844"/>
            <p14:sldId id="777"/>
            <p14:sldId id="811"/>
            <p14:sldId id="805"/>
            <p14:sldId id="808"/>
            <p14:sldId id="817"/>
            <p14:sldId id="857"/>
            <p14:sldId id="823"/>
            <p14:sldId id="780"/>
            <p14:sldId id="789"/>
            <p14:sldId id="790"/>
            <p14:sldId id="834"/>
            <p14:sldId id="793"/>
            <p14:sldId id="825"/>
            <p14:sldId id="853"/>
            <p14:sldId id="854"/>
            <p14:sldId id="849"/>
            <p14:sldId id="772"/>
            <p14:sldId id="7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3DF5"/>
    <a:srgbClr val="007F24"/>
    <a:srgbClr val="BF0000"/>
    <a:srgbClr val="409DDD"/>
    <a:srgbClr val="68DD9E"/>
    <a:srgbClr val="51BACE"/>
    <a:srgbClr val="F0821E"/>
    <a:srgbClr val="D89077"/>
    <a:srgbClr val="D46644"/>
    <a:srgbClr val="B0F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4" autoAdjust="0"/>
    <p:restoredTop sz="87416" autoAdjust="0"/>
  </p:normalViewPr>
  <p:slideViewPr>
    <p:cSldViewPr snapToGrid="0" snapToObjects="1">
      <p:cViewPr>
        <p:scale>
          <a:sx n="67" d="100"/>
          <a:sy n="67" d="100"/>
        </p:scale>
        <p:origin x="20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3616"/>
    </p:cViewPr>
  </p:sorterViewPr>
  <p:notesViewPr>
    <p:cSldViewPr snapToGrid="0" snapToObjects="1">
      <p:cViewPr varScale="1">
        <p:scale>
          <a:sx n="92" d="100"/>
          <a:sy n="92" d="100"/>
        </p:scale>
        <p:origin x="242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0CCBF-918B-D04F-AE8D-F1EC3B14308D}" type="datetimeFigureOut"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326DE-5435-DF4D-BE80-5F98BB6C0F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42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2A21D-612B-AC49-8ABB-0644096748EC}" type="datetimeFigureOut">
              <a:rPr lang="en-US" smtClean="0"/>
              <a:pPr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E58BE-F48E-9248-A79F-38A5AEAA52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7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8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262626"/>
                </a:solidFill>
              </a:rPr>
              <a:t>No dark counts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262626"/>
                </a:solidFill>
              </a:rPr>
              <a:t>High yield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262626"/>
                </a:solidFill>
              </a:rPr>
              <a:t>Photonic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9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the fabrication briefly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verbally</a:t>
            </a:r>
            <a:r>
              <a:rPr lang="en-US" baseline="0" dirty="0" smtClean="0"/>
              <a:t> talk about etch away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5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4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use other design tools of your choice. Maybe “supported” should be “preferred.</a:t>
            </a:r>
          </a:p>
          <a:p>
            <a:r>
              <a:rPr lang="en-US" dirty="0" smtClean="0"/>
              <a:t>Make a point: we</a:t>
            </a:r>
            <a:r>
              <a:rPr lang="en-US" baseline="0" dirty="0" smtClean="0"/>
              <a:t> want academics and small companies to be on equal footing with large companies. Hence the way we are releasing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2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36 SNSPDs working of 36 tested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</a:t>
            </a:r>
            <a:r>
              <a:rPr lang="en-US" baseline="0" dirty="0" smtClean="0"/>
              <a:t> Our group makes a lot of single photon sources.</a:t>
            </a:r>
          </a:p>
          <a:p>
            <a:r>
              <a:rPr lang="en-US" baseline="0" dirty="0" smtClean="0"/>
              <a:t>We are very interested in single photon sources. </a:t>
            </a:r>
          </a:p>
          <a:p>
            <a:r>
              <a:rPr lang="en-US" baseline="0" dirty="0" smtClean="0"/>
              <a:t>Thinking about quantum 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7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</a:t>
            </a:r>
            <a:r>
              <a:rPr lang="en-US" baseline="0" dirty="0" smtClean="0"/>
              <a:t> Our group makes a lot of single photon sources.</a:t>
            </a:r>
          </a:p>
          <a:p>
            <a:r>
              <a:rPr lang="en-US" baseline="0" dirty="0" smtClean="0"/>
              <a:t>We are very interested in single photon sources. </a:t>
            </a:r>
          </a:p>
          <a:p>
            <a:r>
              <a:rPr lang="en-US" baseline="0" dirty="0" smtClean="0"/>
              <a:t>Thinking about quantum 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accurate to</a:t>
            </a:r>
            <a:r>
              <a:rPr lang="en-US" baseline="0" dirty="0" smtClean="0"/>
              <a:t> say public access will be 2020?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11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Blow through</a:t>
            </a:r>
            <a:r>
              <a:rPr lang="en-US" baseline="0" dirty="0" smtClean="0"/>
              <a:t>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6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learned quantum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mechanincs</a:t>
            </a:r>
            <a:r>
              <a:rPr lang="en-US" baseline="0" dirty="0" smtClean="0"/>
              <a:t> after 1930, you learned the Copenhagen interpretation, but it has never really been proven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0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At the end: Make the argument: connectivity -&gt; photons; efficiency -&gt; single photons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4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9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0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“how do” leads into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62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silicon photonics the way it is?</a:t>
            </a:r>
          </a:p>
          <a:p>
            <a:r>
              <a:rPr lang="en-US" dirty="0" smtClean="0"/>
              <a:t>Demand for quantum computers? 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</a:t>
            </a:r>
            <a:r>
              <a:rPr lang="en-US" baseline="0" dirty="0" smtClean="0"/>
              <a:t> demand for cat videos.</a:t>
            </a:r>
          </a:p>
          <a:p>
            <a:r>
              <a:rPr lang="en-US" baseline="0" dirty="0" smtClean="0"/>
              <a:t>Datacenters need fiber optics and lots of cheap optical receivers and transmitters</a:t>
            </a:r>
          </a:p>
          <a:p>
            <a:r>
              <a:rPr lang="en-US" baseline="0" dirty="0" smtClean="0"/>
              <a:t>That industry invested in silicon photonics. The demand is not going away</a:t>
            </a:r>
          </a:p>
          <a:p>
            <a:r>
              <a:rPr lang="en-US" baseline="0" dirty="0" smtClean="0"/>
              <a:t>That is externalized technological risk.</a:t>
            </a:r>
          </a:p>
          <a:p>
            <a:r>
              <a:rPr lang="en-US" baseline="0" dirty="0" smtClean="0"/>
              <a:t>It is unprecedented in the history of optics to have a stable platform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18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 where it gets hard</a:t>
            </a:r>
            <a:r>
              <a:rPr lang="en-US" baseline="0" dirty="0" smtClean="0"/>
              <a:t> is where the needs of large-scale depart from those of data communication.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That’s where we need to work together</a:t>
            </a:r>
            <a:br>
              <a:rPr lang="en-US" baseline="0" dirty="0" smtClean="0"/>
            </a:br>
            <a:r>
              <a:rPr lang="en-US" baseline="0" dirty="0" smtClean="0"/>
              <a:t>"</a:t>
            </a:r>
            <a:r>
              <a:rPr lang="en-US" dirty="0" smtClean="0"/>
              <a:t>Going to make a sentence point on each one”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9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6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bell tests involves</a:t>
            </a:r>
            <a:r>
              <a:rPr lang="en-US" baseline="0" dirty="0" smtClean="0"/>
              <a:t> making entangled particles, separating them far enough so they cannot conspire in some way, then measuring their states’ correlation over many trials.</a:t>
            </a:r>
          </a:p>
          <a:p>
            <a:r>
              <a:rPr lang="en-US" baseline="0" dirty="0" smtClean="0"/>
              <a:t>Local realism predicts that there is a maximum correlation possible. Demonstrating a higher correlation violates local realism.</a:t>
            </a:r>
          </a:p>
          <a:p>
            <a:r>
              <a:rPr lang="en-US" baseline="0" dirty="0" smtClean="0"/>
              <a:t>It also means that we live in a world where there is true randomness.</a:t>
            </a:r>
          </a:p>
          <a:p>
            <a:r>
              <a:rPr lang="en-US" baseline="0" dirty="0" smtClean="0"/>
              <a:t>The data you measure could not have been predicted, even given complete knowledge of the state and history of the universe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turns out a lot of quantum communication/computing protocols rely on some minimum detection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6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.9^10</a:t>
            </a:r>
            <a:r>
              <a:rPr lang="en-US" baseline="0" dirty="0" smtClean="0"/>
              <a:t> = 35%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Foundation of our particular group at NIST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6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2: All of the components in the characterization setup must be characterized precisely. This is active research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4: Ultimately</a:t>
            </a:r>
            <a:r>
              <a:rPr lang="en-US" baseline="0" dirty="0" smtClean="0"/>
              <a:t> our mission is to bring the impacts of science and technology to public society, not just conduct science. We want to share our stuff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8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B1E7B-D8D6-2545-8B4F-E3AC32BE7D02}" type="slidenum">
              <a:rPr lang="en-US"/>
              <a:pPr/>
              <a:t>9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10392"/>
            <a:ext cx="5131647" cy="417734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B1E7B-D8D6-2545-8B4F-E3AC32BE7D02}" type="slidenum">
              <a:rPr lang="en-US"/>
              <a:pPr/>
              <a:t>10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10392"/>
            <a:ext cx="5131647" cy="4177348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Very clear difference between 1 photon and 0 photons</a:t>
            </a:r>
            <a:endParaRPr lang="en-US" dirty="0" smtClean="0"/>
          </a:p>
          <a:p>
            <a:r>
              <a:rPr lang="en-US" dirty="0" smtClean="0"/>
              <a:t>We are trying to get that to 99.9%.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Measurement</a:t>
            </a:r>
            <a:r>
              <a:rPr lang="en-US" baseline="0" dirty="0" smtClean="0"/>
              <a:t> accuracy is something we are trying to improve.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Imagine instead of detecting 2 photons,</a:t>
            </a:r>
            <a:r>
              <a:rPr lang="en-US" baseline="0" dirty="0" smtClean="0"/>
              <a:t> your QI protocol needs to detect 10 photons at a time.</a:t>
            </a:r>
          </a:p>
        </p:txBody>
      </p:sp>
    </p:spTree>
    <p:extLst>
      <p:ext uri="{BB962C8B-B14F-4D97-AF65-F5344CB8AC3E}">
        <p14:creationId xmlns:p14="http://schemas.microsoft.com/office/powerpoint/2010/main" val="100911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want to buy, contact</a:t>
            </a:r>
            <a:r>
              <a:rPr lang="en-US" baseline="0" dirty="0" smtClean="0"/>
              <a:t> them.</a:t>
            </a:r>
          </a:p>
          <a:p>
            <a:r>
              <a:rPr lang="en-US" baseline="0" dirty="0" smtClean="0"/>
              <a:t>If you want to learn, contact us.</a:t>
            </a:r>
          </a:p>
          <a:p>
            <a:r>
              <a:rPr lang="en-US" baseline="0" dirty="0" smtClean="0"/>
              <a:t>there is no secret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E58BE-F48E-9248-A79F-38A5AEAA52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1" y="0"/>
            <a:ext cx="8875059" cy="1369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270" y="2475482"/>
            <a:ext cx="7772400" cy="647281"/>
          </a:xfrm>
        </p:spPr>
        <p:txBody>
          <a:bodyPr wrap="square" lIns="0" tIns="0" rIns="0" bIns="0"/>
          <a:lstStyle>
            <a:lvl1pPr algn="r">
              <a:defRPr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1870" y="3122762"/>
            <a:ext cx="6400800" cy="2858938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400" b="0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81700"/>
            <a:ext cx="9144000" cy="876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04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966586" cy="6858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F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1" y="0"/>
            <a:ext cx="8875059" cy="7315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337599" y="621619"/>
            <a:ext cx="4685249" cy="177481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720381"/>
            <a:ext cx="8686800" cy="482858"/>
          </a:xfrm>
        </p:spPr>
        <p:txBody>
          <a:bodyPr lIns="274320">
            <a:noAutofit/>
          </a:bodyPr>
          <a:lstStyle>
            <a:lvl1pPr algn="l">
              <a:defRPr sz="2800" cap="all" baseline="0">
                <a:latin typeface="avenir nex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" y="1291101"/>
            <a:ext cx="4427619" cy="5024865"/>
          </a:xfrm>
        </p:spPr>
        <p:txBody>
          <a:bodyPr lIns="274320" tIns="91440" bIns="91440" anchor="ctr" anchorCtr="0"/>
          <a:lstStyle>
            <a:lvl1pPr marL="179388" indent="-169863">
              <a:tabLst/>
              <a:defRPr sz="2000" b="0" i="0">
                <a:latin typeface="Avenir Next" charset="0"/>
                <a:ea typeface="Avenir Next" charset="0"/>
                <a:cs typeface="Avenir Next" charset="0"/>
              </a:defRPr>
            </a:lvl1pPr>
            <a:lvl2pPr marL="349250" indent="-169863">
              <a:buFont typeface="Arial" charset="0"/>
              <a:buChar char="•"/>
              <a:tabLst/>
              <a:defRPr sz="1800" b="0" i="0">
                <a:latin typeface="Avenir Next" charset="0"/>
                <a:ea typeface="Avenir Next" charset="0"/>
                <a:cs typeface="Avenir Next" charset="0"/>
              </a:defRPr>
            </a:lvl2pPr>
            <a:lvl3pPr marL="517525" indent="-158750">
              <a:tabLst/>
              <a:defRPr sz="1600" b="0" i="0">
                <a:latin typeface="Avenir Next" charset="0"/>
                <a:ea typeface="Avenir Next" charset="0"/>
                <a:cs typeface="Avenir Next" charset="0"/>
              </a:defRPr>
            </a:lvl3pPr>
            <a:lvl4pPr>
              <a:defRPr b="0" i="0">
                <a:latin typeface="Avenir Next" charset="0"/>
                <a:ea typeface="Avenir Next" charset="0"/>
                <a:cs typeface="Avenir Next" charset="0"/>
              </a:defRPr>
            </a:lvl4pPr>
            <a:lvl5pPr>
              <a:defRPr b="0" i="0">
                <a:latin typeface="Avenir Next" charset="0"/>
                <a:ea typeface="Avenir Next" charset="0"/>
                <a:cs typeface="Avenir Nex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0" y="6315966"/>
            <a:ext cx="7885044" cy="542034"/>
          </a:xfrm>
        </p:spPr>
        <p:txBody>
          <a:bodyPr lIns="91440" tIns="45720" bIns="45720" anchor="b" anchorCtr="0">
            <a:normAutofit/>
          </a:bodyPr>
          <a:lstStyle>
            <a:lvl1pPr marL="0" indent="0">
              <a:buNone/>
              <a:defRPr sz="1200" b="0" i="0">
                <a:latin typeface="Avenir Next" charset="0"/>
                <a:ea typeface="Avenir Next" charset="0"/>
                <a:cs typeface="Avenir Next" charset="0"/>
              </a:defRPr>
            </a:lvl1pPr>
            <a:lvl2pPr marL="742950" indent="-285750">
              <a:buFont typeface="Arial" charset="0"/>
              <a:buChar char="•"/>
              <a:defRPr sz="1800" b="0" i="0">
                <a:latin typeface="Avenir Next Ultra Light" charset="0"/>
                <a:ea typeface="Avenir Next Ultra Light" charset="0"/>
                <a:cs typeface="Avenir Next Ultra Light" charset="0"/>
              </a:defRPr>
            </a:lvl2pPr>
            <a:lvl3pPr>
              <a:defRPr sz="1600" b="0" i="0">
                <a:latin typeface="Avenir Next Ultra Light" charset="0"/>
                <a:ea typeface="Avenir Next Ultra Light" charset="0"/>
                <a:cs typeface="Avenir Next Ultra Light" charset="0"/>
              </a:defRPr>
            </a:lvl3pPr>
          </a:lstStyle>
          <a:p>
            <a:pPr lvl="0"/>
            <a:r>
              <a:rPr lang="en-US" dirty="0"/>
              <a:t>Click to 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342243" y="6492875"/>
            <a:ext cx="801757" cy="365125"/>
          </a:xfrm>
        </p:spPr>
        <p:txBody>
          <a:bodyPr anchor="b" anchorCtr="0"/>
          <a:lstStyle>
            <a:lvl1pPr>
              <a:defRPr sz="1400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89B8E653-5C63-8B44-9C7A-408063D6A55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F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1" y="0"/>
            <a:ext cx="8875059" cy="12573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296295" y="418011"/>
            <a:ext cx="2812869" cy="418910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0190"/>
            <a:ext cx="8686800" cy="482858"/>
          </a:xfrm>
        </p:spPr>
        <p:txBody>
          <a:bodyPr rIns="137160">
            <a:noAutofit/>
          </a:bodyPr>
          <a:lstStyle>
            <a:lvl1pPr algn="r">
              <a:defRPr sz="2800" cap="all" baseline="0">
                <a:latin typeface="avenir nex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0" y="6315966"/>
            <a:ext cx="7885044" cy="542034"/>
          </a:xfrm>
        </p:spPr>
        <p:txBody>
          <a:bodyPr lIns="91440" tIns="45720" bIns="45720" anchor="b" anchorCtr="0">
            <a:normAutofit/>
          </a:bodyPr>
          <a:lstStyle>
            <a:lvl1pPr marL="0" indent="0">
              <a:buNone/>
              <a:defRPr sz="1200" b="0" i="0">
                <a:latin typeface="Avenir Next" charset="0"/>
                <a:ea typeface="Avenir Next" charset="0"/>
                <a:cs typeface="Avenir Next" charset="0"/>
              </a:defRPr>
            </a:lvl1pPr>
            <a:lvl2pPr marL="742950" indent="-285750">
              <a:buFont typeface="Arial" charset="0"/>
              <a:buChar char="•"/>
              <a:defRPr sz="1800" b="0" i="0">
                <a:latin typeface="Avenir Next Ultra Light" charset="0"/>
                <a:ea typeface="Avenir Next Ultra Light" charset="0"/>
                <a:cs typeface="Avenir Next Ultra Light" charset="0"/>
              </a:defRPr>
            </a:lvl2pPr>
            <a:lvl3pPr>
              <a:defRPr sz="1600" b="0" i="0">
                <a:latin typeface="Avenir Next Ultra Light" charset="0"/>
                <a:ea typeface="Avenir Next Ultra Light" charset="0"/>
                <a:cs typeface="Avenir Next Ultra Light" charset="0"/>
              </a:defRPr>
            </a:lvl3pPr>
          </a:lstStyle>
          <a:p>
            <a:pPr lvl="0"/>
            <a:r>
              <a:rPr lang="en-US" dirty="0"/>
              <a:t>Click to 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342243" y="6492875"/>
            <a:ext cx="801757" cy="365125"/>
          </a:xfrm>
        </p:spPr>
        <p:txBody>
          <a:bodyPr anchor="b" anchorCtr="0"/>
          <a:lstStyle>
            <a:lvl1pPr>
              <a:defRPr sz="1400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89B8E653-5C63-8B44-9C7A-408063D6A55A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342243" y="6492875"/>
            <a:ext cx="801757" cy="365125"/>
          </a:xfrm>
        </p:spPr>
        <p:txBody>
          <a:bodyPr anchor="b" anchorCtr="0"/>
          <a:lstStyle>
            <a:lvl1pPr>
              <a:defRPr sz="1400"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fld id="{89B8E653-5C63-8B44-9C7A-408063D6A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7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8E653-5C63-8B44-9C7A-408063D6A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7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9" r:id="rId2"/>
    <p:sldLayoutId id="2147483686" r:id="rId3"/>
    <p:sldLayoutId id="2147483688" r:id="rId4"/>
    <p:sldLayoutId id="2147483690" r:id="rId5"/>
    <p:sldLayoutId id="214748369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Relationship Id="rId3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tiff"/><Relationship Id="rId7" Type="http://schemas.openxmlformats.org/officeDocument/2006/relationships/image" Target="../media/image25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www.klayout.de/" TargetMode="External"/><Relationship Id="rId5" Type="http://schemas.openxmlformats.org/officeDocument/2006/relationships/hyperlink" Target="https://github.com/amccaugh/phidl" TargetMode="External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hyperlink" Target="mailto:jeffrey.shainline@nist.gov" TargetMode="External"/><Relationship Id="rId5" Type="http://schemas.openxmlformats.org/officeDocument/2006/relationships/hyperlink" Target="mailto:alexander.tait@nist.gov" TargetMode="External"/><Relationship Id="rId6" Type="http://schemas.openxmlformats.org/officeDocument/2006/relationships/hyperlink" Target="mailto:saewoo.nam@nist.gov" TargetMode="External"/><Relationship Id="rId7" Type="http://schemas.openxmlformats.org/officeDocument/2006/relationships/hyperlink" Target="mailto:rich.mirin@nist.gov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tiff"/><Relationship Id="rId7" Type="http://schemas.openxmlformats.org/officeDocument/2006/relationships/image" Target="../media/image50.em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tiff"/><Relationship Id="rId9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jpeg"/><Relationship Id="rId5" Type="http://schemas.microsoft.com/office/2007/relationships/hdphoto" Target="../media/hdphoto1.wdp"/><Relationship Id="rId6" Type="http://schemas.openxmlformats.org/officeDocument/2006/relationships/image" Target="../media/image55.png"/><Relationship Id="rId7" Type="http://schemas.openxmlformats.org/officeDocument/2006/relationships/image" Target="../media/image5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emf"/><Relationship Id="rId5" Type="http://schemas.openxmlformats.org/officeDocument/2006/relationships/image" Target="../media/image5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hyperlink" Target="mailto:saewoo.nam@nist.gov" TargetMode="External"/><Relationship Id="rId5" Type="http://schemas.openxmlformats.org/officeDocument/2006/relationships/hyperlink" Target="mailto:rich.mirin@nist.gov" TargetMode="External"/><Relationship Id="rId6" Type="http://schemas.openxmlformats.org/officeDocument/2006/relationships/hyperlink" Target="mailto:jeffrey.shainline@nist.gov" TargetMode="External"/><Relationship Id="rId7" Type="http://schemas.openxmlformats.org/officeDocument/2006/relationships/hyperlink" Target="mailto:alexander.tait@nist.gov" TargetMode="External"/><Relationship Id="rId8" Type="http://schemas.openxmlformats.org/officeDocument/2006/relationships/hyperlink" Target="mailto:atait@ieee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eacon.nist.gov/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hyperlink" Target="mailto:saewoo.nam@nist.gov" TargetMode="External"/><Relationship Id="rId5" Type="http://schemas.openxmlformats.org/officeDocument/2006/relationships/hyperlink" Target="mailto:rich.mirin@nist.gov" TargetMode="External"/><Relationship Id="rId6" Type="http://schemas.openxmlformats.org/officeDocument/2006/relationships/hyperlink" Target="mailto:jeffrey.shainline@nist.gov" TargetMode="External"/><Relationship Id="rId7" Type="http://schemas.openxmlformats.org/officeDocument/2006/relationships/hyperlink" Target="mailto:alexander.tait@nist.gov" TargetMode="External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wmf"/><Relationship Id="rId5" Type="http://schemas.openxmlformats.org/officeDocument/2006/relationships/image" Target="../media/image13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liqueMetalNets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9534" y="182880"/>
            <a:ext cx="8688212" cy="2062103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Superconducting </a:t>
            </a:r>
            <a:r>
              <a:rPr lang="en-US" sz="3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Optoelectronics for</a:t>
            </a:r>
            <a:endParaRPr lang="en-US" sz="36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Quantum and Neuromorphic Processing</a:t>
            </a:r>
          </a:p>
          <a:p>
            <a:pPr algn="r">
              <a:lnSpc>
                <a:spcPct val="200000"/>
              </a:lnSpc>
            </a:pPr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Alex Tait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4780979"/>
            <a:ext cx="8736385" cy="188974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anchor="b" anchorCtr="0">
            <a:spAutoFit/>
          </a:bodyPr>
          <a:lstStyle/>
          <a:p>
            <a:pPr algn="r">
              <a:spcBef>
                <a:spcPct val="20000"/>
              </a:spcBef>
              <a:tabLst>
                <a:tab pos="5926138" algn="r"/>
                <a:tab pos="8229600" algn="r"/>
              </a:tabLst>
            </a:pPr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Faint Photonics Group	</a:t>
            </a:r>
            <a:r>
              <a:rPr lang="en-US" sz="2400" dirty="0" err="1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Sae</a:t>
            </a:r>
            <a:r>
              <a:rPr lang="en-US" sz="2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Woo Nam</a:t>
            </a:r>
          </a:p>
          <a:p>
            <a:pPr algn="r">
              <a:spcBef>
                <a:spcPct val="20000"/>
              </a:spcBef>
              <a:tabLst>
                <a:tab pos="5926138" algn="r"/>
                <a:tab pos="8229600" algn="r"/>
              </a:tabLst>
            </a:pPr>
            <a:r>
              <a:rPr lang="en-US" sz="2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	Quantum </a:t>
            </a:r>
            <a:r>
              <a:rPr lang="en-US" sz="2400" dirty="0" err="1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Nanophotonics</a:t>
            </a:r>
            <a:r>
              <a:rPr lang="en-US" sz="24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Group	Rich </a:t>
            </a:r>
            <a:r>
              <a:rPr lang="en-US" sz="24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Mirin</a:t>
            </a:r>
          </a:p>
          <a:p>
            <a:pPr lvl="0" algn="r"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lvl="0" algn="r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Photonics for Quantum Workshop – January 25, 2019</a:t>
            </a:r>
          </a:p>
          <a:p>
            <a:pPr lvl="0" algn="r">
              <a:spcBef>
                <a:spcPct val="2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Rochester </a:t>
            </a:r>
            <a:r>
              <a:rPr lang="en-US" sz="16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Institute of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Transition Edge Sensor (TES)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419845" y="1343695"/>
            <a:ext cx="3853107" cy="3211684"/>
            <a:chOff x="6952178" y="4979370"/>
            <a:chExt cx="1882777" cy="1649412"/>
          </a:xfrm>
        </p:grpSpPr>
        <p:grpSp>
          <p:nvGrpSpPr>
            <p:cNvPr id="75" name="Group 13"/>
            <p:cNvGrpSpPr>
              <a:grpSpLocks/>
            </p:cNvGrpSpPr>
            <p:nvPr/>
          </p:nvGrpSpPr>
          <p:grpSpPr bwMode="auto">
            <a:xfrm>
              <a:off x="6952178" y="4979370"/>
              <a:ext cx="1882775" cy="1649412"/>
              <a:chOff x="4226" y="2983"/>
              <a:chExt cx="1186" cy="1039"/>
            </a:xfrm>
          </p:grpSpPr>
          <p:pic>
            <p:nvPicPr>
              <p:cNvPr id="79" name="Picture 3" descr="ael114100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021" t="14999" r="20021" b="14999"/>
              <a:stretch>
                <a:fillRect/>
              </a:stretch>
            </p:blipFill>
            <p:spPr bwMode="auto">
              <a:xfrm>
                <a:off x="4226" y="2983"/>
                <a:ext cx="1186" cy="10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Line 4"/>
              <p:cNvSpPr>
                <a:spLocks noChangeShapeType="1"/>
              </p:cNvSpPr>
              <p:nvPr/>
            </p:nvSpPr>
            <p:spPr bwMode="auto">
              <a:xfrm>
                <a:off x="5131" y="3891"/>
                <a:ext cx="96" cy="0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Text Box 5"/>
              <p:cNvSpPr txBox="1">
                <a:spLocks noChangeArrowheads="1"/>
              </p:cNvSpPr>
              <p:nvPr/>
            </p:nvSpPr>
            <p:spPr bwMode="auto">
              <a:xfrm>
                <a:off x="4700" y="3282"/>
                <a:ext cx="258" cy="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25 </a:t>
                </a:r>
                <a:r>
                  <a:rPr lang="en-US" sz="1400" dirty="0">
                    <a:solidFill>
                      <a:schemeClr val="bg1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</a:p>
            </p:txBody>
          </p:sp>
          <p:sp>
            <p:nvSpPr>
              <p:cNvPr id="82" name="Line 6"/>
              <p:cNvSpPr>
                <a:spLocks noChangeShapeType="1"/>
              </p:cNvSpPr>
              <p:nvPr/>
            </p:nvSpPr>
            <p:spPr bwMode="auto">
              <a:xfrm flipH="1">
                <a:off x="4820" y="3299"/>
                <a:ext cx="96" cy="144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Line 8"/>
              <p:cNvSpPr>
                <a:spLocks noChangeShapeType="1"/>
              </p:cNvSpPr>
              <p:nvPr/>
            </p:nvSpPr>
            <p:spPr bwMode="auto">
              <a:xfrm>
                <a:off x="4580" y="3779"/>
                <a:ext cx="96" cy="4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Text Box 9"/>
              <p:cNvSpPr txBox="1">
                <a:spLocks noChangeArrowheads="1"/>
              </p:cNvSpPr>
              <p:nvPr/>
            </p:nvSpPr>
            <p:spPr bwMode="auto">
              <a:xfrm>
                <a:off x="4321" y="3663"/>
                <a:ext cx="35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err="1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Nb</a:t>
                </a:r>
                <a:r>
                  <a:rPr lang="en-US" sz="160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 wires</a:t>
                </a:r>
              </a:p>
            </p:txBody>
          </p:sp>
        </p:grpSp>
        <p:sp>
          <p:nvSpPr>
            <p:cNvPr id="76" name="Text Box 14"/>
            <p:cNvSpPr txBox="1">
              <a:spLocks noChangeArrowheads="1"/>
            </p:cNvSpPr>
            <p:nvPr/>
          </p:nvSpPr>
          <p:spPr bwMode="auto">
            <a:xfrm>
              <a:off x="8093911" y="5794456"/>
              <a:ext cx="615363" cy="366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Tungsten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(W)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952180" y="4979370"/>
              <a:ext cx="1882775" cy="164941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7799735" y="5663326"/>
              <a:ext cx="136822" cy="0"/>
            </a:xfrm>
            <a:prstGeom prst="line">
              <a:avLst/>
            </a:prstGeom>
            <a:ln w="1905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traces_8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4174" y="1251023"/>
            <a:ext cx="4779825" cy="357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19845" y="4831881"/>
            <a:ext cx="5008217" cy="452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805 nm: </a:t>
            </a:r>
            <a:r>
              <a:rPr lang="el-GR" sz="2800" dirty="0">
                <a:latin typeface="Times" charset="0"/>
                <a:ea typeface="Times" charset="0"/>
                <a:cs typeface="Times" charset="0"/>
              </a:rPr>
              <a:t>η</a:t>
            </a:r>
            <a:r>
              <a:rPr lang="en-US" sz="2800" baseline="-25000" dirty="0" smtClean="0">
                <a:latin typeface="Avenir Next" charset="0"/>
                <a:ea typeface="Avenir Next" charset="0"/>
                <a:cs typeface="Avenir Next" charset="0"/>
              </a:rPr>
              <a:t>System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= 97.7 ± 1.5 %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2878" y="5988600"/>
            <a:ext cx="336970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Goal 2: decrease this number</a:t>
            </a: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4727643" y="5230843"/>
            <a:ext cx="520088" cy="7577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1770" y="5603252"/>
            <a:ext cx="327993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Goal 1: increase this number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42791" y="5198315"/>
            <a:ext cx="520087" cy="4212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31" name="Rectangle 30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superconducting nanowire Single-photon detector</a:t>
            </a:r>
            <a:br>
              <a:rPr lang="en-US" sz="2000" dirty="0" smtClean="0"/>
            </a:br>
            <a:r>
              <a:rPr lang="en-US" sz="2000" dirty="0" smtClean="0"/>
              <a:t>(SNSPD)</a:t>
            </a:r>
            <a:endParaRPr lang="en-US" sz="20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971"/>
            <a:ext cx="9144000" cy="42300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97" y="5292629"/>
            <a:ext cx="1532235" cy="15322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system detection efficiency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60" y="1249300"/>
            <a:ext cx="3556553" cy="4492488"/>
          </a:xfrm>
          <a:prstGeom prst="rect">
            <a:avLst/>
          </a:prstGeom>
        </p:spPr>
      </p:pic>
      <p:pic>
        <p:nvPicPr>
          <p:cNvPr id="8" name="Picture 2" descr="C:\share\burm\drawings\sspd self-assembly 1\compactdeviceholder 2 explode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255" y="1249300"/>
            <a:ext cx="3807423" cy="40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573245" y="3992444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 dirty="0">
                <a:latin typeface="Gill Sans MT" pitchFamily="34" charset="0"/>
              </a:rPr>
              <a:t>Device chip</a:t>
            </a:r>
          </a:p>
        </p:txBody>
      </p:sp>
      <p:cxnSp>
        <p:nvCxnSpPr>
          <p:cNvPr id="11" name="Straight Arrow Connector 5"/>
          <p:cNvCxnSpPr>
            <a:cxnSpLocks noChangeShapeType="1"/>
            <a:stCxn id="13" idx="1"/>
          </p:cNvCxnSpPr>
          <p:nvPr/>
        </p:nvCxnSpPr>
        <p:spPr bwMode="auto">
          <a:xfrm flipH="1">
            <a:off x="5401336" y="4130110"/>
            <a:ext cx="1171909" cy="851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573245" y="3403085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 dirty="0" err="1">
                <a:latin typeface="Gill Sans MT" pitchFamily="34" charset="0"/>
              </a:rPr>
              <a:t>Zirconia</a:t>
            </a:r>
            <a:r>
              <a:rPr lang="en-US" sz="1350" dirty="0">
                <a:latin typeface="Gill Sans MT" pitchFamily="34" charset="0"/>
              </a:rPr>
              <a:t> sleeve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573245" y="2544821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 dirty="0">
                <a:latin typeface="Gill Sans MT" pitchFamily="34" charset="0"/>
              </a:rPr>
              <a:t>Fiber ferrule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573245" y="4494888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>
                <a:latin typeface="Gill Sans MT" pitchFamily="34" charset="0"/>
              </a:rPr>
              <a:t>Sapphire rod</a:t>
            </a:r>
          </a:p>
        </p:txBody>
      </p:sp>
      <p:cxnSp>
        <p:nvCxnSpPr>
          <p:cNvPr id="15" name="Straight Arrow Connector 13"/>
          <p:cNvCxnSpPr>
            <a:cxnSpLocks noChangeShapeType="1"/>
          </p:cNvCxnSpPr>
          <p:nvPr/>
        </p:nvCxnSpPr>
        <p:spPr bwMode="auto">
          <a:xfrm flipH="1" flipV="1">
            <a:off x="5347329" y="4354644"/>
            <a:ext cx="1162292" cy="27716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73245" y="4885413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>
                <a:latin typeface="Gill Sans MT" pitchFamily="34" charset="0"/>
              </a:rPr>
              <a:t>Coaxial connector pin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077299" y="4435656"/>
            <a:ext cx="1488282" cy="52953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Rectangle 17"/>
          <p:cNvSpPr/>
          <p:nvPr/>
        </p:nvSpPr>
        <p:spPr>
          <a:xfrm>
            <a:off x="4875349" y="5330167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50" dirty="0">
                <a:latin typeface="Gill Sans MT" pitchFamily="34" charset="0"/>
              </a:rPr>
              <a:t>Miller et al., Opt. Express  (2011)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589850" y="1411319"/>
            <a:ext cx="2176463" cy="27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929" tIns="33464" rIns="66929" bIns="33464">
            <a:spAutoFit/>
          </a:bodyPr>
          <a:lstStyle/>
          <a:p>
            <a:r>
              <a:rPr lang="en-US" sz="1350" dirty="0">
                <a:latin typeface="Gill Sans MT" pitchFamily="34" charset="0"/>
              </a:rPr>
              <a:t>Optical fiber</a:t>
            </a:r>
          </a:p>
        </p:txBody>
      </p:sp>
      <p:cxnSp>
        <p:nvCxnSpPr>
          <p:cNvPr id="20" name="Straight Arrow Connector 5"/>
          <p:cNvCxnSpPr>
            <a:cxnSpLocks noChangeShapeType="1"/>
            <a:stCxn id="22" idx="1"/>
          </p:cNvCxnSpPr>
          <p:nvPr/>
        </p:nvCxnSpPr>
        <p:spPr bwMode="auto">
          <a:xfrm flipH="1">
            <a:off x="5347331" y="1548984"/>
            <a:ext cx="1242518" cy="111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" name="Straight Arrow Connector 5"/>
          <p:cNvCxnSpPr>
            <a:cxnSpLocks noChangeShapeType="1"/>
            <a:stCxn id="16" idx="1"/>
          </p:cNvCxnSpPr>
          <p:nvPr/>
        </p:nvCxnSpPr>
        <p:spPr bwMode="auto">
          <a:xfrm flipH="1">
            <a:off x="5428340" y="2682487"/>
            <a:ext cx="1144905" cy="643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5"/>
          <p:cNvCxnSpPr>
            <a:cxnSpLocks noChangeShapeType="1"/>
            <a:stCxn id="15" idx="1"/>
          </p:cNvCxnSpPr>
          <p:nvPr/>
        </p:nvCxnSpPr>
        <p:spPr bwMode="auto">
          <a:xfrm flipH="1">
            <a:off x="5455342" y="3540750"/>
            <a:ext cx="1117903" cy="380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899" y="5856139"/>
            <a:ext cx="1910080" cy="658978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25" name="Rectangle 24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9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Cryogenic silicon photonics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122762"/>
            <a:ext cx="6840070" cy="2858938"/>
          </a:xfr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6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Co-integration: waveguides + SNSPDs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/>
              <a:t>Shainline</a:t>
            </a:r>
            <a:r>
              <a:rPr lang="nb-NO" dirty="0"/>
              <a:t> et al. ” Room-</a:t>
            </a:r>
            <a:r>
              <a:rPr lang="nb-NO" dirty="0" err="1"/>
              <a:t>temperature</a:t>
            </a:r>
            <a:r>
              <a:rPr lang="nb-NO" dirty="0"/>
              <a:t>-</a:t>
            </a:r>
            <a:r>
              <a:rPr lang="nb-NO" dirty="0" err="1"/>
              <a:t>deposited</a:t>
            </a:r>
            <a:r>
              <a:rPr lang="nb-NO" dirty="0"/>
              <a:t> </a:t>
            </a:r>
            <a:r>
              <a:rPr lang="nb-NO" dirty="0" err="1"/>
              <a:t>dielectrics</a:t>
            </a:r>
            <a:r>
              <a:rPr lang="nb-NO" dirty="0"/>
              <a:t> and </a:t>
            </a:r>
            <a:r>
              <a:rPr lang="nb-NO" dirty="0" err="1"/>
              <a:t>superconductors</a:t>
            </a:r>
            <a:r>
              <a:rPr lang="nb-NO" dirty="0"/>
              <a:t> for...” Op. Ex. </a:t>
            </a:r>
            <a:r>
              <a:rPr lang="nb-NO" b="1" dirty="0"/>
              <a:t>25</a:t>
            </a:r>
            <a:r>
              <a:rPr lang="nb-NO" dirty="0"/>
              <a:t> 10322 (2017).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9003" y="1342014"/>
            <a:ext cx="4972679" cy="4494985"/>
            <a:chOff x="221024" y="583003"/>
            <a:chExt cx="6753249" cy="61045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284" y="680226"/>
              <a:ext cx="2238120" cy="5911371"/>
            </a:xfrm>
            <a:prstGeom prst="rect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24" y="583003"/>
              <a:ext cx="2141176" cy="610450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975803" y="2912568"/>
              <a:ext cx="248365" cy="691416"/>
            </a:xfrm>
            <a:prstGeom prst="rect">
              <a:avLst/>
            </a:prstGeom>
            <a:noFill/>
            <a:ln w="412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5017" y="921545"/>
              <a:ext cx="412457" cy="1370461"/>
            </a:xfrm>
            <a:prstGeom prst="rect">
              <a:avLst/>
            </a:prstGeom>
            <a:noFill/>
            <a:ln w="412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224168" y="680227"/>
              <a:ext cx="1191116" cy="2232341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224168" y="3635256"/>
              <a:ext cx="1155963" cy="2956341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83806" y="2292006"/>
              <a:ext cx="1322665" cy="429959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487474" y="680225"/>
              <a:ext cx="1354150" cy="24132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4841624" y="682469"/>
              <a:ext cx="2132649" cy="5909128"/>
              <a:chOff x="6862025" y="682469"/>
              <a:chExt cx="2067271" cy="58430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2025" y="682469"/>
                <a:ext cx="2067271" cy="5843031"/>
              </a:xfrm>
              <a:prstGeom prst="rect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862025" y="5334000"/>
                <a:ext cx="1219697" cy="38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75" dirty="0">
                    <a:solidFill>
                      <a:schemeClr val="bg1"/>
                    </a:solidFill>
                  </a:rPr>
                  <a:t>1 um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7010400" y="5714873"/>
                <a:ext cx="319284" cy="0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103" y="4259258"/>
            <a:ext cx="1841571" cy="1841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2879" y="6127857"/>
            <a:ext cx="1376018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Jeff </a:t>
            </a:r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Shainline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" t="42622" r="27571" b="-203"/>
          <a:stretch/>
        </p:blipFill>
        <p:spPr>
          <a:xfrm>
            <a:off x="5218834" y="1589014"/>
            <a:ext cx="3882069" cy="225319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23" name="Rectangle 22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7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62665"/>
            <a:ext cx="7871791" cy="3549827"/>
          </a:xfrm>
          <a:prstGeom prst="rect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All-silicon light emitting diodes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S. M. Buckley et al. “All-silicon light-emitting diodes waveguide-integrated with superconducting single- photon detectors ” Applied Physics Letters, 111 (14). 2017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226" y="4353339"/>
            <a:ext cx="1525636" cy="1962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0504" y="5908798"/>
            <a:ext cx="163666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Helvetica Neue" charset="0"/>
                <a:ea typeface="Helvetica Neue" charset="0"/>
                <a:cs typeface="Helvetica Neue" charset="0"/>
              </a:rPr>
              <a:t>Sonia Buckley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25897" y="5128590"/>
            <a:ext cx="5369062" cy="16615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Some Si defects have an optical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Low temp. inhibits non-radiative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Electrical pumping with PN junction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4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319621"/>
            <a:ext cx="3816625" cy="17872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Implanted </a:t>
            </a:r>
            <a:r>
              <a:rPr lang="en-US" dirty="0" smtClean="0"/>
              <a:t>at SUNY Poly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Measured </a:t>
            </a:r>
            <a:r>
              <a:rPr lang="en-US" dirty="0"/>
              <a:t>at NIST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6D7F58-14A1-9D4D-B472-2D3CD717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72" y="1112102"/>
            <a:ext cx="5060928" cy="37956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emission on 12 inch wafers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5171" y="1244914"/>
            <a:ext cx="2096728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Photoluminescence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181" y="-552091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08" y="5585133"/>
            <a:ext cx="3095772" cy="42008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8878" y="2987698"/>
            <a:ext cx="2069432" cy="2439627"/>
            <a:chOff x="1006820" y="3640708"/>
            <a:chExt cx="2069432" cy="2439627"/>
          </a:xfrm>
        </p:grpSpPr>
        <p:sp>
          <p:nvSpPr>
            <p:cNvPr id="23" name="TextBox 22"/>
            <p:cNvSpPr txBox="1"/>
            <p:nvPr/>
          </p:nvSpPr>
          <p:spPr>
            <a:xfrm>
              <a:off x="1006820" y="3806058"/>
              <a:ext cx="327013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smtClean="0">
                  <a:latin typeface="Helvetica Neue" charset="0"/>
                  <a:ea typeface="Helvetica Neue" charset="0"/>
                  <a:cs typeface="Helvetica Neue" charset="0"/>
                </a:rPr>
                <a:t>Si</a:t>
              </a:r>
              <a:r>
                <a:rPr lang="en-US" sz="2000" baseline="30000" smtClean="0"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  <a:endParaRPr lang="en-US" sz="2000" dirty="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06820" y="4409274"/>
              <a:ext cx="2069432" cy="131719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6820" y="4727214"/>
              <a:ext cx="2069432" cy="410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350960" y="3640708"/>
              <a:ext cx="1381152" cy="680703"/>
              <a:chOff x="1114791" y="1631284"/>
              <a:chExt cx="1381152" cy="106157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1114791" y="1631284"/>
                <a:ext cx="14900" cy="103754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1456354" y="1637292"/>
                <a:ext cx="14900" cy="103754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1797917" y="1643300"/>
                <a:ext cx="14900" cy="103754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139480" y="1649308"/>
                <a:ext cx="14900" cy="103754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2481043" y="1655316"/>
                <a:ext cx="14900" cy="103754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C27A55D-4772-455F-B2EA-8F2431774D7A}"/>
                </a:ext>
              </a:extLst>
            </p:cNvPr>
            <p:cNvSpPr txBox="1"/>
            <p:nvPr/>
          </p:nvSpPr>
          <p:spPr>
            <a:xfrm>
              <a:off x="1506018" y="5711003"/>
              <a:ext cx="1064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latin typeface="Avenir Next" charset="0"/>
                  <a:ea typeface="Avenir Next" charset="0"/>
                  <a:cs typeface="Avenir Next" charset="0"/>
                </a:rPr>
                <a:t>300mm</a:t>
              </a:r>
              <a:endParaRPr lang="en-US" dirty="0"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AE1F050B-3D95-4307-950C-E7F4289913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820" y="5876194"/>
              <a:ext cx="619255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3E32E83B-4735-4F1B-8139-829E8B69A9F2}"/>
                </a:ext>
              </a:extLst>
            </p:cNvPr>
            <p:cNvCxnSpPr>
              <a:cxnSpLocks/>
            </p:cNvCxnSpPr>
            <p:nvPr/>
          </p:nvCxnSpPr>
          <p:spPr>
            <a:xfrm>
              <a:off x="2446346" y="5876194"/>
              <a:ext cx="62990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4"/>
          <p:cNvSpPr txBox="1">
            <a:spLocks/>
          </p:cNvSpPr>
          <p:nvPr/>
        </p:nvSpPr>
        <p:spPr>
          <a:xfrm>
            <a:off x="3960835" y="4966026"/>
            <a:ext cx="4725966" cy="2349129"/>
          </a:xfrm>
          <a:prstGeom prst="rect">
            <a:avLst/>
          </a:prstGeom>
        </p:spPr>
        <p:txBody>
          <a:bodyPr vert="horz" lIns="274320" tIns="91440" rIns="91440" bIns="91440" rtlCol="0" anchor="t" anchorCtr="0">
            <a:normAutofit/>
          </a:bodyPr>
          <a:lstStyle>
            <a:lvl1pPr marL="179388" indent="-16986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20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349250" indent="-169863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tabLst/>
              <a:defRPr sz="18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517525" indent="-1587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Recent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50x enhancement from prior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Evidence of localization in device layer, not handle layer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31722" y="6046315"/>
            <a:ext cx="533800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Pops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0217" y="2770333"/>
            <a:ext cx="1913985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Consistent (±10%)</a:t>
            </a:r>
          </a:p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up to 35 Kelvin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29" name="Rectangle 28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0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84" y="1958253"/>
            <a:ext cx="7783032" cy="3223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2626"/>
                </a:solidFill>
              </a:rPr>
              <a:t>Co-integration: Silicon LEDS + SNSPDS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S. M. Buckley et al. “All-silicon light-emitting diodes waveguide-integrated with superconducting single- photon detectors ” Applied Physics Letters, 111 (14). 2017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0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22" y="1373774"/>
            <a:ext cx="4383228" cy="2763339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94422" y="4459632"/>
            <a:ext cx="4979504" cy="122665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Interface: superconductor signals to semiconductor readout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millivolt </a:t>
            </a:r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>input -&gt; Volt output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>No Josephson 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Junctions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amplifiers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McCaughan</a:t>
            </a:r>
            <a:r>
              <a:rPr lang="en-US" sz="1400" dirty="0" smtClean="0"/>
              <a:t> et al. </a:t>
            </a:r>
            <a:r>
              <a:rPr lang="en-US" sz="1400" dirty="0"/>
              <a:t>“A compact, ultrahigh impedance superconducting thermal </a:t>
            </a:r>
            <a:r>
              <a:rPr lang="en-US" sz="1400" dirty="0" smtClean="0"/>
              <a:t>switch for interfacing superconductors with semiconductors and optoelectronics,” </a:t>
            </a:r>
            <a:r>
              <a:rPr lang="en-US" sz="1400" dirty="0"/>
              <a:t>S</a:t>
            </a:r>
            <a:r>
              <a:rPr lang="en-US" sz="1400" dirty="0" smtClean="0"/>
              <a:t>ubmission pending government reopen. 2019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2" y="1307263"/>
            <a:ext cx="4425857" cy="286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3407" r="13407"/>
          <a:stretch/>
        </p:blipFill>
        <p:spPr>
          <a:xfrm>
            <a:off x="6606209" y="4312241"/>
            <a:ext cx="1505448" cy="1374048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396330" y="5730220"/>
            <a:ext cx="192520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Adam </a:t>
            </a:r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McCaughan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9" name="Rectangle 18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2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SOEN platform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122762"/>
            <a:ext cx="6840070" cy="2858938"/>
          </a:xfrm>
        </p:spPr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OptoElectronic</a:t>
            </a:r>
            <a:r>
              <a:rPr lang="en-US" dirty="0" smtClean="0"/>
              <a:t> Networks</a:t>
            </a:r>
          </a:p>
        </p:txBody>
      </p:sp>
    </p:spTree>
    <p:extLst>
      <p:ext uri="{BB962C8B-B14F-4D97-AF65-F5344CB8AC3E}">
        <p14:creationId xmlns:p14="http://schemas.microsoft.com/office/powerpoint/2010/main" val="20143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nature predictable, in theory?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291102"/>
            <a:ext cx="4785989" cy="4804898"/>
          </a:xfrm>
        </p:spPr>
        <p:txBody>
          <a:bodyPr>
            <a:normAutofit/>
          </a:bodyPr>
          <a:lstStyle/>
          <a:p>
            <a:pPr marL="179388" lvl="1">
              <a:buFont typeface="Arial"/>
              <a:buChar char="•"/>
            </a:pPr>
            <a:r>
              <a:rPr lang="en-US" sz="2000" dirty="0" smtClean="0"/>
              <a:t>Copenhagen interpretation</a:t>
            </a:r>
            <a:endParaRPr lang="en-US" sz="2400" dirty="0" smtClean="0"/>
          </a:p>
          <a:p>
            <a:pPr lvl="1"/>
            <a:r>
              <a:rPr lang="en-US" sz="2000" dirty="0" smtClean="0"/>
              <a:t>Probably not, and</a:t>
            </a:r>
          </a:p>
          <a:p>
            <a:pPr lvl="1"/>
            <a:r>
              <a:rPr lang="en-US" sz="2000" dirty="0" smtClean="0"/>
              <a:t>in either case, the math is elegant</a:t>
            </a:r>
          </a:p>
          <a:p>
            <a:pPr lvl="1"/>
            <a:r>
              <a:rPr lang="en-US" sz="2000" dirty="0" smtClean="0"/>
              <a:t>- Bohr</a:t>
            </a:r>
            <a:r>
              <a:rPr lang="en-US" sz="2000" dirty="0"/>
              <a:t>, Heisenberg</a:t>
            </a:r>
            <a:endParaRPr lang="en-US" sz="2000" dirty="0" smtClean="0"/>
          </a:p>
          <a:p>
            <a:endParaRPr lang="en-US" sz="2400" dirty="0" smtClean="0"/>
          </a:p>
          <a:p>
            <a:pPr marL="179388" lvl="1">
              <a:buFont typeface="Arial"/>
              <a:buChar char="•"/>
            </a:pPr>
            <a:r>
              <a:rPr lang="en-US" sz="2000" dirty="0"/>
              <a:t>Local realistic </a:t>
            </a:r>
            <a:r>
              <a:rPr lang="en-US" sz="2000" dirty="0" smtClean="0"/>
              <a:t>interpretation</a:t>
            </a:r>
            <a:endParaRPr lang="en-US" sz="2400" dirty="0" smtClean="0"/>
          </a:p>
          <a:p>
            <a:pPr lvl="1"/>
            <a:r>
              <a:rPr lang="en-US" sz="2000" dirty="0" smtClean="0"/>
              <a:t>Yes</a:t>
            </a:r>
            <a:r>
              <a:rPr lang="en-US" sz="2000" dirty="0"/>
              <a:t>, there is </a:t>
            </a:r>
            <a:r>
              <a:rPr lang="en-US" sz="2000" dirty="0" smtClean="0"/>
              <a:t>a deterministic </a:t>
            </a:r>
            <a:r>
              <a:rPr lang="en-US" sz="2000" dirty="0"/>
              <a:t>theory beneath quantum </a:t>
            </a:r>
            <a:r>
              <a:rPr lang="en-US" sz="2000" dirty="0" smtClean="0"/>
              <a:t>mechanics</a:t>
            </a:r>
          </a:p>
          <a:p>
            <a:pPr lvl="1"/>
            <a:r>
              <a:rPr lang="en-US" sz="2000" dirty="0" smtClean="0"/>
              <a:t>- </a:t>
            </a:r>
            <a:r>
              <a:rPr lang="en-US" sz="2000" dirty="0"/>
              <a:t>Einstein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294" y="1927513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0310" y="4656146"/>
            <a:ext cx="309905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lvl="1"/>
            <a:r>
              <a:rPr lang="en-US" sz="2400"/>
              <a:t>“God does not play dice</a:t>
            </a:r>
            <a:r>
              <a:rPr lang="en-US" sz="2400" smtClean="0"/>
              <a:t>”</a:t>
            </a:r>
            <a:endParaRPr lang="en-US" sz="240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2" name="Rectangle 11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353" y="6061988"/>
            <a:ext cx="6705297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NIST is opening this process to the public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03492" y="804795"/>
            <a:ext cx="6937017" cy="4931654"/>
            <a:chOff x="851337" y="1561221"/>
            <a:chExt cx="6937017" cy="49316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3210" y="1561221"/>
              <a:ext cx="3225144" cy="22515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032"/>
            <a:stretch/>
          </p:blipFill>
          <p:spPr>
            <a:xfrm>
              <a:off x="851337" y="1561221"/>
              <a:ext cx="3225144" cy="22515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pic>
          <p:nvPicPr>
            <p:cNvPr id="22" name="Content Placeholder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1337" y="4241359"/>
              <a:ext cx="3225144" cy="22515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pic>
          <p:nvPicPr>
            <p:cNvPr id="23" name="Content Placeholder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3210" y="4241359"/>
              <a:ext cx="3225144" cy="22515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851337" y="4241359"/>
              <a:ext cx="1837041" cy="30777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Silicon passives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63210" y="4241359"/>
              <a:ext cx="3146887" cy="30777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Superconducting amplifiers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63210" y="1561221"/>
              <a:ext cx="2297296" cy="30777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Silicon light sources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1337" y="1561221"/>
              <a:ext cx="2779607" cy="30777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Single-photon detectors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7" name="Rectangle 1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8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1291101"/>
            <a:ext cx="4747727" cy="502486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Fabricated in NIST cleanroom</a:t>
            </a:r>
          </a:p>
          <a:p>
            <a:pPr lvl="1"/>
            <a:r>
              <a:rPr lang="en-US" sz="2000" dirty="0" smtClean="0"/>
              <a:t>3” wafers, 1x1 cm die</a:t>
            </a:r>
          </a:p>
          <a:p>
            <a:pPr lvl="1"/>
            <a:r>
              <a:rPr lang="en-US" sz="2000" dirty="0" smtClean="0"/>
              <a:t>220nm SOI device layer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Process design kit</a:t>
            </a:r>
          </a:p>
          <a:p>
            <a:pPr lvl="1"/>
            <a:r>
              <a:rPr lang="en-US" sz="2000" dirty="0" smtClean="0"/>
              <a:t>Open-access, open-source</a:t>
            </a:r>
          </a:p>
          <a:p>
            <a:pPr lvl="1"/>
            <a:r>
              <a:rPr lang="en-US" sz="2000" dirty="0" smtClean="0"/>
              <a:t>Online (pending govt. reopen)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Preferred design tools</a:t>
            </a:r>
          </a:p>
          <a:p>
            <a:pPr lvl="1"/>
            <a:r>
              <a:rPr lang="en-US" sz="2000" dirty="0" smtClean="0"/>
              <a:t>KLayout (free software)</a:t>
            </a:r>
          </a:p>
          <a:p>
            <a:pPr lvl="1"/>
            <a:r>
              <a:rPr lang="en-US" sz="2000" dirty="0" err="1" smtClean="0"/>
              <a:t>phidl</a:t>
            </a:r>
            <a:r>
              <a:rPr lang="en-US" sz="2000" dirty="0" smtClean="0"/>
              <a:t> (open-source)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953001" y="1834158"/>
            <a:ext cx="3733800" cy="4255532"/>
            <a:chOff x="4747728" y="1834158"/>
            <a:chExt cx="3733800" cy="425553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D828612-C8AD-4CA7-A1EC-6CD611183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7728" y="1834158"/>
              <a:ext cx="3733800" cy="3787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C27A55D-4772-455F-B2EA-8F2431774D7A}"/>
                </a:ext>
              </a:extLst>
            </p:cNvPr>
            <p:cNvSpPr txBox="1"/>
            <p:nvPr/>
          </p:nvSpPr>
          <p:spPr>
            <a:xfrm>
              <a:off x="6043128" y="572035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3”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AE1F050B-3D95-4307-950C-E7F4289913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7728" y="5905024"/>
              <a:ext cx="14478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3E32E83B-4735-4F1B-8139-829E8B69A9F2}"/>
                </a:ext>
              </a:extLst>
            </p:cNvPr>
            <p:cNvCxnSpPr>
              <a:cxnSpLocks/>
            </p:cNvCxnSpPr>
            <p:nvPr/>
          </p:nvCxnSpPr>
          <p:spPr>
            <a:xfrm>
              <a:off x="6957528" y="5905024"/>
              <a:ext cx="152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-81280" y="5344160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Multi-project wafer format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r>
              <a:rPr lang="en-US" sz="1400" dirty="0" smtClean="0">
                <a:hlinkClick r:id="rId4"/>
              </a:rPr>
              <a:t>www.klayout.de</a:t>
            </a:r>
            <a:endParaRPr lang="en-US" sz="1400" dirty="0" smtClean="0"/>
          </a:p>
          <a:p>
            <a:r>
              <a:rPr lang="en-US" sz="1400" dirty="0" smtClean="0">
                <a:hlinkClick r:id="rId5"/>
              </a:rPr>
              <a:t>github.com/amccaugh/phidl</a:t>
            </a:r>
            <a:endParaRPr lang="en-US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6" name="Rectangle 15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294"/>
          <a:stretch/>
        </p:blipFill>
        <p:spPr>
          <a:xfrm>
            <a:off x="586744" y="1242501"/>
            <a:ext cx="7970513" cy="19126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3194445"/>
            <a:ext cx="5131836" cy="3121521"/>
          </a:xfrm>
        </p:spPr>
        <p:txBody>
          <a:bodyPr>
            <a:normAutofit/>
          </a:bodyPr>
          <a:lstStyle/>
          <a:p>
            <a:r>
              <a:rPr lang="en-US" dirty="0" smtClean="0"/>
              <a:t>Complex systems are enabled by</a:t>
            </a:r>
          </a:p>
          <a:p>
            <a:pPr lvl="1"/>
            <a:r>
              <a:rPr lang="en-US" dirty="0" smtClean="0"/>
              <a:t>High yield</a:t>
            </a:r>
          </a:p>
          <a:p>
            <a:pPr lvl="1"/>
            <a:r>
              <a:rPr lang="en-US" dirty="0" smtClean="0"/>
              <a:t>Electrical-in/Electrical-out</a:t>
            </a:r>
          </a:p>
          <a:p>
            <a:endParaRPr lang="en-US" dirty="0" smtClean="0"/>
          </a:p>
          <a:p>
            <a:r>
              <a:rPr lang="en-US" dirty="0" smtClean="0"/>
              <a:t>High Dynamic Range Detector Array [1]</a:t>
            </a:r>
          </a:p>
          <a:p>
            <a:pPr lvl="1"/>
            <a:r>
              <a:rPr lang="en-US" dirty="0" smtClean="0"/>
              <a:t>Consistent splitting and efficiency</a:t>
            </a:r>
          </a:p>
          <a:p>
            <a:pPr lvl="1"/>
            <a:r>
              <a:rPr lang="en-US" dirty="0" smtClean="0"/>
              <a:t>No discrete optics or fibers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1400" smtClean="0"/>
              <a:t>S</a:t>
            </a:r>
            <a:r>
              <a:rPr lang="en-US" sz="1400" dirty="0" smtClean="0"/>
              <a:t>. M. Buckley et al</a:t>
            </a:r>
            <a:r>
              <a:rPr lang="en-US" sz="1400" dirty="0"/>
              <a:t>. “All-silicon light-emitting diodes waveguide-integrated with superconducting single- photon detectors </a:t>
            </a:r>
            <a:r>
              <a:rPr lang="en-US" sz="1400" dirty="0" smtClean="0"/>
              <a:t>” Applied Physics Letters, 111 (14). 2017.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1201" y="1921843"/>
            <a:ext cx="57547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smtClean="0">
                <a:latin typeface="Helvetica Neue" charset="0"/>
                <a:ea typeface="Helvetica Neue" charset="0"/>
                <a:cs typeface="Helvetica Neue" charset="0"/>
              </a:rPr>
              <a:t>LED</a:t>
            </a:r>
            <a:endParaRPr lang="en-US" sz="24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1837" y="-559837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77478" y="3342317"/>
            <a:ext cx="3379779" cy="2825777"/>
            <a:chOff x="4665265" y="3194445"/>
            <a:chExt cx="3875059" cy="3152614"/>
          </a:xfrm>
        </p:grpSpPr>
        <p:grpSp>
          <p:nvGrpSpPr>
            <p:cNvPr id="9" name="Group 8"/>
            <p:cNvGrpSpPr/>
            <p:nvPr/>
          </p:nvGrpSpPr>
          <p:grpSpPr>
            <a:xfrm>
              <a:off x="4793824" y="3194445"/>
              <a:ext cx="3746500" cy="3076074"/>
              <a:chOff x="3968750" y="2933700"/>
              <a:chExt cx="3746500" cy="307607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8750" y="2933700"/>
                <a:ext cx="3746500" cy="3076074"/>
              </a:xfrm>
              <a:prstGeom prst="rect">
                <a:avLst/>
              </a:prstGeom>
            </p:spPr>
          </p:pic>
          <p:sp>
            <p:nvSpPr>
              <p:cNvPr id="8" name="Right Triangle 7"/>
              <p:cNvSpPr/>
              <p:nvPr/>
            </p:nvSpPr>
            <p:spPr>
              <a:xfrm rot="5400000">
                <a:off x="3988068" y="2914382"/>
                <a:ext cx="711021" cy="749658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smtClean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659387" y="5920327"/>
              <a:ext cx="2458246" cy="426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3823" y="3915489"/>
              <a:ext cx="338014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3716319" y="4309470"/>
              <a:ext cx="2215483" cy="31759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mtClean="0">
                  <a:latin typeface="Helvetica Neue" charset="0"/>
                  <a:ea typeface="Helvetica Neue" charset="0"/>
                  <a:cs typeface="Helvetica Neue" charset="0"/>
                </a:rPr>
                <a:t>Nanowire response</a:t>
              </a:r>
              <a:endParaRPr lang="en-US" dirty="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07121" y="5920327"/>
              <a:ext cx="1831294" cy="30903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Nanowire index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60636" y="3223490"/>
              <a:ext cx="1579687" cy="10887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0735" y="3392008"/>
              <a:ext cx="1402266" cy="3158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232346" y="3784443"/>
              <a:ext cx="1009012" cy="3433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Fit lines</a:t>
              </a:r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22" name="Rectangle 21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7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4466" y="1243238"/>
            <a:ext cx="6520638" cy="4758820"/>
            <a:chOff x="954553" y="1243238"/>
            <a:chExt cx="7160748" cy="5225978"/>
          </a:xfrm>
        </p:grpSpPr>
        <p:pic>
          <p:nvPicPr>
            <p:cNvPr id="20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553" y="1243238"/>
              <a:ext cx="7160748" cy="5225978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603665" y="3260905"/>
              <a:ext cx="2186940" cy="1172725"/>
              <a:chOff x="1874520" y="3389448"/>
              <a:chExt cx="1874520" cy="106217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1874520" y="3900962"/>
                <a:ext cx="370332" cy="214"/>
              </a:xfrm>
              <a:prstGeom prst="straightConnector1">
                <a:avLst/>
              </a:prstGeom>
              <a:ln w="25400">
                <a:solidFill>
                  <a:srgbClr val="007F24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468881" y="3900748"/>
                <a:ext cx="370332" cy="214"/>
              </a:xfrm>
              <a:prstGeom prst="straightConnector1">
                <a:avLst/>
              </a:prstGeom>
              <a:ln w="25400">
                <a:solidFill>
                  <a:srgbClr val="007F24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468881" y="3811102"/>
                <a:ext cx="370332" cy="214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468881" y="3990394"/>
                <a:ext cx="370332" cy="21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378708" y="3389448"/>
                <a:ext cx="370332" cy="214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378708" y="4451404"/>
                <a:ext cx="370332" cy="21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1779385" y="3079131"/>
              <a:ext cx="759823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[1, 2, 3]</a:t>
              </a:r>
            </a:p>
          </p:txBody>
        </p:sp>
        <p:pic>
          <p:nvPicPr>
            <p:cNvPr id="26" name="Content Placeholder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63" r="72803"/>
            <a:stretch/>
          </p:blipFill>
          <p:spPr>
            <a:xfrm>
              <a:off x="954553" y="4758872"/>
              <a:ext cx="1947532" cy="50360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photon pair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9040" y="7150608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44843" y="1581665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62168" y="5476553"/>
            <a:ext cx="1939917" cy="6230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3"/>
          </p:nvPr>
        </p:nvSpPr>
        <p:spPr>
          <a:xfrm>
            <a:off x="-1" y="6294666"/>
            <a:ext cx="7885701" cy="563334"/>
          </a:xfrm>
        </p:spPr>
        <p:txBody>
          <a:bodyPr>
            <a:noAutofit/>
          </a:bodyPr>
          <a:lstStyle/>
          <a:p>
            <a:r>
              <a:rPr lang="en-US" sz="1000" dirty="0" smtClean="0"/>
              <a:t>[1] </a:t>
            </a:r>
            <a:r>
              <a:rPr lang="en-US" sz="1000" dirty="0" err="1" smtClean="0"/>
              <a:t>Cale</a:t>
            </a:r>
            <a:r>
              <a:rPr lang="en-US" sz="1000" dirty="0" smtClean="0"/>
              <a:t> M. Gentry et al</a:t>
            </a:r>
            <a:r>
              <a:rPr lang="en-US" sz="1000" dirty="0"/>
              <a:t>. </a:t>
            </a:r>
            <a:r>
              <a:rPr lang="en-US" sz="1000" dirty="0" smtClean="0"/>
              <a:t>“Quantum-correlated </a:t>
            </a:r>
            <a:r>
              <a:rPr lang="en-US" sz="1000" dirty="0"/>
              <a:t>photon pairs generated in a </a:t>
            </a:r>
            <a:r>
              <a:rPr lang="en-US" sz="1000" dirty="0" smtClean="0"/>
              <a:t>commercial 45nm complementary metal-oxide </a:t>
            </a:r>
            <a:r>
              <a:rPr lang="en-US" sz="1000" dirty="0"/>
              <a:t> semiconductor microelectronic </a:t>
            </a:r>
            <a:r>
              <a:rPr lang="en-US" sz="1000" dirty="0" smtClean="0"/>
              <a:t>chip,” </a:t>
            </a:r>
            <a:r>
              <a:rPr lang="en-US" sz="1000" dirty="0" err="1"/>
              <a:t>Optica</a:t>
            </a:r>
            <a:r>
              <a:rPr lang="en-US" sz="1000" dirty="0"/>
              <a:t>, vol. 2, pp. 1065–1071, </a:t>
            </a:r>
            <a:r>
              <a:rPr lang="en-US" sz="1000" dirty="0" smtClean="0"/>
              <a:t>2015.</a:t>
            </a:r>
          </a:p>
          <a:p>
            <a:r>
              <a:rPr lang="en-US" sz="1000" dirty="0" smtClean="0"/>
              <a:t>[2] Marc </a:t>
            </a:r>
            <a:r>
              <a:rPr lang="en-US" sz="1000" dirty="0" err="1"/>
              <a:t>Savanier</a:t>
            </a:r>
            <a:r>
              <a:rPr lang="en-US" sz="1000" dirty="0"/>
              <a:t>, </a:t>
            </a:r>
            <a:r>
              <a:rPr lang="en-US" sz="1000" dirty="0" err="1"/>
              <a:t>Ranjeet</a:t>
            </a:r>
            <a:r>
              <a:rPr lang="en-US" sz="1000" dirty="0"/>
              <a:t> Kumar, and </a:t>
            </a:r>
            <a:r>
              <a:rPr lang="en-US" sz="1000" dirty="0" err="1" smtClean="0"/>
              <a:t>Shayan</a:t>
            </a:r>
            <a:r>
              <a:rPr lang="en-US" sz="1000" dirty="0" smtClean="0"/>
              <a:t> </a:t>
            </a:r>
            <a:r>
              <a:rPr lang="en-US" sz="1000" dirty="0" err="1"/>
              <a:t>Mookherjea</a:t>
            </a:r>
            <a:r>
              <a:rPr lang="en-US" sz="1000" dirty="0"/>
              <a:t>, “Photon pair generation from compact silicon microring </a:t>
            </a:r>
            <a:r>
              <a:rPr lang="en-US" sz="1000" dirty="0" smtClean="0"/>
              <a:t>resonators </a:t>
            </a:r>
            <a:r>
              <a:rPr lang="en-US" sz="1000" dirty="0"/>
              <a:t>using microwatt-level pump </a:t>
            </a:r>
            <a:r>
              <a:rPr lang="en-US" sz="1000" dirty="0" smtClean="0"/>
              <a:t>powers,” Op. Ex, </a:t>
            </a:r>
            <a:r>
              <a:rPr lang="en-US" sz="1000" dirty="0"/>
              <a:t>vol. 24, pp. 3313–3328, </a:t>
            </a:r>
            <a:r>
              <a:rPr lang="en-US" sz="1000" dirty="0" smtClean="0"/>
              <a:t>2016.</a:t>
            </a:r>
          </a:p>
          <a:p>
            <a:r>
              <a:rPr lang="en-US" sz="1000" dirty="0" smtClean="0"/>
              <a:t>[3] </a:t>
            </a:r>
            <a:r>
              <a:rPr lang="en-US" sz="1000" dirty="0" err="1" smtClean="0"/>
              <a:t>Xiyuan</a:t>
            </a:r>
            <a:r>
              <a:rPr lang="en-US" sz="1000" dirty="0" smtClean="0"/>
              <a:t> Lu</a:t>
            </a:r>
            <a:r>
              <a:rPr lang="en-US" sz="1000" dirty="0"/>
              <a:t> </a:t>
            </a:r>
            <a:r>
              <a:rPr lang="en-US" sz="1000" dirty="0" smtClean="0"/>
              <a:t>et al., “Chip-integrated </a:t>
            </a:r>
            <a:r>
              <a:rPr lang="en-US" sz="1000" dirty="0"/>
              <a:t>visible-telecom photon pair sources for quantum </a:t>
            </a:r>
            <a:r>
              <a:rPr lang="en-US" sz="1000" dirty="0" smtClean="0"/>
              <a:t>communication,” </a:t>
            </a:r>
            <a:r>
              <a:rPr lang="en-US" sz="1000" dirty="0" err="1" smtClean="0"/>
              <a:t>arXiv</a:t>
            </a:r>
            <a:r>
              <a:rPr lang="en-US" sz="1000" dirty="0" smtClean="0"/>
              <a:t>: </a:t>
            </a:r>
            <a:r>
              <a:rPr lang="is-IS" sz="1000" dirty="0" smtClean="0"/>
              <a:t>1805.04011, 2018.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548750" y="3409932"/>
            <a:ext cx="13369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Detectors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42917" y="3409932"/>
            <a:ext cx="98193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Buffers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56834" y="1684163"/>
            <a:ext cx="1486287" cy="0"/>
          </a:xfrm>
          <a:prstGeom prst="straightConnector1">
            <a:avLst/>
          </a:prstGeom>
          <a:ln w="47625" cmpd="dbl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riangle 6"/>
          <p:cNvSpPr/>
          <p:nvPr/>
        </p:nvSpPr>
        <p:spPr>
          <a:xfrm rot="5400000">
            <a:off x="7716073" y="1441382"/>
            <a:ext cx="563252" cy="48556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56834" y="5585110"/>
            <a:ext cx="1486287" cy="0"/>
          </a:xfrm>
          <a:prstGeom prst="straightConnector1">
            <a:avLst/>
          </a:prstGeom>
          <a:ln w="47625" cmpd="dbl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riangle 31"/>
          <p:cNvSpPr/>
          <p:nvPr/>
        </p:nvSpPr>
        <p:spPr>
          <a:xfrm rot="5400000">
            <a:off x="7716073" y="5342329"/>
            <a:ext cx="563252" cy="48556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435" y="2502661"/>
            <a:ext cx="1026992" cy="3363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Sources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35" name="Rectangle 34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0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6" y="1243238"/>
            <a:ext cx="6520638" cy="4758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2435" y="2502661"/>
            <a:ext cx="1026992" cy="3363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come up with?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9040" y="7150608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44843" y="1581665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62168" y="5476553"/>
            <a:ext cx="1939917" cy="6230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48750" y="3409932"/>
            <a:ext cx="13369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Detectors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42917" y="3409932"/>
            <a:ext cx="98193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Buffers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56834" y="1684163"/>
            <a:ext cx="1486287" cy="0"/>
          </a:xfrm>
          <a:prstGeom prst="straightConnector1">
            <a:avLst/>
          </a:prstGeom>
          <a:ln w="47625" cmpd="dbl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riangle 6"/>
          <p:cNvSpPr/>
          <p:nvPr/>
        </p:nvSpPr>
        <p:spPr>
          <a:xfrm rot="5400000">
            <a:off x="7716073" y="1441382"/>
            <a:ext cx="563252" cy="48556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56834" y="5585110"/>
            <a:ext cx="1486287" cy="0"/>
          </a:xfrm>
          <a:prstGeom prst="straightConnector1">
            <a:avLst/>
          </a:prstGeom>
          <a:ln w="47625" cmpd="dbl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riangle 31"/>
          <p:cNvSpPr/>
          <p:nvPr/>
        </p:nvSpPr>
        <p:spPr>
          <a:xfrm rot="5400000">
            <a:off x="7716073" y="5342329"/>
            <a:ext cx="563252" cy="48556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04349" y="2076450"/>
            <a:ext cx="3365422" cy="3069395"/>
          </a:xfrm>
          <a:prstGeom prst="rect">
            <a:avLst/>
          </a:prstGeom>
          <a:ln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Silicon Photonic</a:t>
            </a:r>
          </a:p>
          <a:p>
            <a:pPr algn="ctr"/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Quantum Information </a:t>
            </a:r>
          </a:p>
          <a:p>
            <a:pPr algn="ctr"/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35" name="Rectangle 34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looking for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1"/>
            <a:ext cx="8342242" cy="502486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With expertise in integrated photonic device measurement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C</a:t>
            </a:r>
            <a:r>
              <a:rPr lang="en-US" dirty="0" smtClean="0"/>
              <a:t>ryogenic temperatures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speed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Have new ideas for applications in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Quantum information science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Measurement science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Neuromorphic Photonics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Willing to design characterization structures and report findings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Detectors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Sources (esp. single </a:t>
            </a:r>
            <a:r>
              <a:rPr lang="en-US" dirty="0"/>
              <a:t>photon)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Passives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627077" y="4865537"/>
            <a:ext cx="2852384" cy="15388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Contact</a:t>
            </a:r>
          </a:p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jeffrey.shainline@nist.gov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  <a:hlinkClick r:id="rId5"/>
              </a:rPr>
              <a:t>alexander.tait@nist.gov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6"/>
              </a:rPr>
              <a:t>saewoo.nam@nist.gov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7"/>
              </a:rPr>
              <a:t>rich.mirin@nist.gov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0986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Neuromorphic Photonics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in computing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291101"/>
            <a:ext cx="4789863" cy="5024865"/>
          </a:xfrm>
        </p:spPr>
        <p:txBody>
          <a:bodyPr/>
          <a:lstStyle/>
          <a:p>
            <a:r>
              <a:rPr lang="en-US" dirty="0" smtClean="0"/>
              <a:t>Today, there is large demand to perform neural network operations</a:t>
            </a:r>
          </a:p>
          <a:p>
            <a:endParaRPr lang="en-US" dirty="0" smtClean="0"/>
          </a:p>
          <a:p>
            <a:r>
              <a:rPr lang="en-US" dirty="0" smtClean="0"/>
              <a:t>Conventional computers are inefficient at doing these operations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733825" y="1553139"/>
            <a:ext cx="3716730" cy="2027548"/>
            <a:chOff x="-652898" y="612369"/>
            <a:chExt cx="5072650" cy="222675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8" t="5711" r="7381" b="15924"/>
            <a:stretch/>
          </p:blipFill>
          <p:spPr>
            <a:xfrm>
              <a:off x="-652898" y="746038"/>
              <a:ext cx="4509655" cy="209308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5400000">
              <a:off x="-392873" y="1839502"/>
              <a:ext cx="315196" cy="2733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Helvetica Light" charset="0"/>
                  <a:ea typeface="Helvetica Light" charset="0"/>
                  <a:cs typeface="Helvetica Light" charset="0"/>
                </a:rPr>
                <a:t>. . </a:t>
              </a:r>
              <a:r>
                <a:rPr lang="en-US" sz="1400" smtClean="0">
                  <a:latin typeface="Helvetica Light" charset="0"/>
                  <a:ea typeface="Helvetica Light" charset="0"/>
                  <a:cs typeface="Helvetica Light" charset="0"/>
                </a:rPr>
                <a:t>.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71871" y="816160"/>
              <a:ext cx="219297" cy="194115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Helvetica"/>
                <a:cs typeface="Helvetic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91740" y="612369"/>
              <a:ext cx="579553" cy="2049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smtClean="0">
                  <a:latin typeface="Helvetica Light" charset="0"/>
                  <a:ea typeface="Helvetica Light" charset="0"/>
                  <a:cs typeface="Helvetica Light" charset="0"/>
                </a:rPr>
                <a:t>argmax</a:t>
              </a:r>
              <a:endParaRPr lang="en-US" sz="1050" dirty="0" smtClean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091168" y="1786738"/>
              <a:ext cx="15083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3030" y="1677667"/>
              <a:ext cx="146722" cy="195629"/>
            </a:xfrm>
            <a:prstGeom prst="rect">
              <a:avLst/>
            </a:prstGeom>
          </p:spPr>
        </p:pic>
      </p:grpSp>
      <p:pic>
        <p:nvPicPr>
          <p:cNvPr id="53" name="image10.pn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863" y="4284213"/>
            <a:ext cx="3273891" cy="1967710"/>
          </a:xfrm>
          <a:prstGeom prst="rect">
            <a:avLst/>
          </a:prstGeom>
          <a:ln/>
        </p:spPr>
      </p:pic>
      <p:sp>
        <p:nvSpPr>
          <p:cNvPr id="54" name="TextBox 53"/>
          <p:cNvSpPr txBox="1"/>
          <p:nvPr/>
        </p:nvSpPr>
        <p:spPr>
          <a:xfrm>
            <a:off x="4832197" y="1282505"/>
            <a:ext cx="39549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Neural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network: distributed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33542" y="4047837"/>
            <a:ext cx="39309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Conventional computer</a:t>
            </a:r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: centralized</a:t>
            </a:r>
            <a:endParaRPr lang="en-US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7" name="Rectangle 1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1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5199528" y="1088089"/>
            <a:ext cx="1831722" cy="27308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Neuromorphic hardware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4119834"/>
            <a:ext cx="4427619" cy="2196131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distributed hardware </a:t>
            </a:r>
            <a:endParaRPr lang="en-US" dirty="0"/>
          </a:p>
          <a:p>
            <a:r>
              <a:rPr lang="en-US" dirty="0" smtClean="0"/>
              <a:t>Does neural network operations</a:t>
            </a:r>
          </a:p>
          <a:p>
            <a:r>
              <a:rPr lang="en-US" dirty="0" smtClean="0"/>
              <a:t>High communication cost</a:t>
            </a:r>
          </a:p>
          <a:p>
            <a:pPr lvl="1"/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Time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-1" y="6315966"/>
            <a:ext cx="8342243" cy="54203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[1] F. </a:t>
            </a:r>
            <a:r>
              <a:rPr lang="en-US" dirty="0" err="1">
                <a:solidFill>
                  <a:srgbClr val="000000"/>
                </a:solidFill>
              </a:rPr>
              <a:t>Akopyan</a:t>
            </a:r>
            <a:r>
              <a:rPr lang="en-US" dirty="0">
                <a:solidFill>
                  <a:srgbClr val="000000"/>
                </a:solidFill>
              </a:rPr>
              <a:t> et al, “</a:t>
            </a:r>
            <a:r>
              <a:rPr lang="en-US" dirty="0" err="1">
                <a:solidFill>
                  <a:srgbClr val="000000"/>
                </a:solidFill>
              </a:rPr>
              <a:t>TrueNorth</a:t>
            </a:r>
            <a:r>
              <a:rPr lang="en-US" dirty="0">
                <a:solidFill>
                  <a:srgbClr val="000000"/>
                </a:solidFill>
              </a:rPr>
              <a:t>: Design and tool flow of a 65 </a:t>
            </a:r>
            <a:r>
              <a:rPr lang="en-US" dirty="0" err="1">
                <a:solidFill>
                  <a:srgbClr val="000000"/>
                </a:solidFill>
              </a:rPr>
              <a:t>mW</a:t>
            </a:r>
            <a:r>
              <a:rPr lang="en-US" dirty="0">
                <a:solidFill>
                  <a:srgbClr val="000000"/>
                </a:solidFill>
              </a:rPr>
              <a:t> 1 million neuron programmable </a:t>
            </a:r>
            <a:r>
              <a:rPr lang="en-US" dirty="0" err="1">
                <a:solidFill>
                  <a:srgbClr val="000000"/>
                </a:solidFill>
              </a:rPr>
              <a:t>neurosynaptic</a:t>
            </a:r>
            <a:r>
              <a:rPr lang="en-US" dirty="0">
                <a:solidFill>
                  <a:srgbClr val="000000"/>
                </a:solidFill>
              </a:rPr>
              <a:t> chip,” </a:t>
            </a:r>
            <a:r>
              <a:rPr lang="en-US" dirty="0" smtClean="0">
                <a:solidFill>
                  <a:srgbClr val="000000"/>
                </a:solidFill>
              </a:rPr>
              <a:t>2015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[2] S. B. </a:t>
            </a:r>
            <a:r>
              <a:rPr lang="en-US" dirty="0" err="1">
                <a:solidFill>
                  <a:srgbClr val="000000"/>
                </a:solidFill>
              </a:rPr>
              <a:t>Furber</a:t>
            </a:r>
            <a:r>
              <a:rPr lang="en-US" dirty="0">
                <a:solidFill>
                  <a:srgbClr val="000000"/>
                </a:solidFill>
              </a:rPr>
              <a:t> et al. “The </a:t>
            </a:r>
            <a:r>
              <a:rPr lang="en-US" dirty="0" err="1">
                <a:solidFill>
                  <a:srgbClr val="000000"/>
                </a:solidFill>
              </a:rPr>
              <a:t>SpiNNaker</a:t>
            </a:r>
            <a:r>
              <a:rPr lang="en-US" dirty="0">
                <a:solidFill>
                  <a:srgbClr val="000000"/>
                </a:solidFill>
              </a:rPr>
              <a:t> project,” May 2014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9" y="1767154"/>
            <a:ext cx="2545316" cy="2204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66"/>
          <a:stretch/>
        </p:blipFill>
        <p:spPr>
          <a:xfrm rot="16200000">
            <a:off x="2619398" y="2257345"/>
            <a:ext cx="2204860" cy="1224479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5032491" y="4569026"/>
            <a:ext cx="3654310" cy="1553619"/>
            <a:chOff x="4525528" y="4493363"/>
            <a:chExt cx="4161273" cy="17691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5528" y="4493363"/>
              <a:ext cx="1549400" cy="1701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7930" y="4493363"/>
              <a:ext cx="2358871" cy="176915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318038" y="4233864"/>
            <a:ext cx="30832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Avenir Next" charset="0"/>
                <a:ea typeface="Avenir Next" charset="0"/>
                <a:cs typeface="Avenir Next" charset="0"/>
              </a:rPr>
              <a:t>Robotics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, supercomputing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439" y="1444375"/>
            <a:ext cx="33745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Avenir Next" charset="0"/>
                <a:ea typeface="Avenir Next" charset="0"/>
                <a:cs typeface="Avenir Next" charset="0"/>
              </a:rPr>
              <a:t>Based on synaptic 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cross-bars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984971" y="1123947"/>
            <a:ext cx="3242973" cy="2382761"/>
            <a:chOff x="293996" y="1724007"/>
            <a:chExt cx="3242973" cy="2382761"/>
          </a:xfrm>
        </p:grpSpPr>
        <p:sp>
          <p:nvSpPr>
            <p:cNvPr id="15" name="Rectangle 14"/>
            <p:cNvSpPr/>
            <p:nvPr/>
          </p:nvSpPr>
          <p:spPr>
            <a:xfrm>
              <a:off x="1372967" y="1921881"/>
              <a:ext cx="146885" cy="1311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72967" y="2069579"/>
              <a:ext cx="146885" cy="131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72967" y="2219902"/>
              <a:ext cx="146885" cy="1311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72967" y="2370225"/>
              <a:ext cx="146885" cy="1311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519852" y="1984822"/>
              <a:ext cx="564756" cy="1104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519852" y="2338432"/>
              <a:ext cx="564756" cy="9736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19852" y="2135146"/>
              <a:ext cx="514312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38327" y="2214473"/>
              <a:ext cx="654240" cy="239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31993" y="2660275"/>
              <a:ext cx="620310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3999" y="2747431"/>
              <a:ext cx="488305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88941" y="2832588"/>
              <a:ext cx="363363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111007" y="2924773"/>
              <a:ext cx="241297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31993" y="3590233"/>
              <a:ext cx="631819" cy="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63999" y="3740555"/>
              <a:ext cx="499814" cy="367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88941" y="3883049"/>
              <a:ext cx="374872" cy="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11007" y="4040202"/>
              <a:ext cx="252806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143"/>
            <p:cNvCxnSpPr/>
            <p:nvPr/>
          </p:nvCxnSpPr>
          <p:spPr>
            <a:xfrm flipH="1" flipV="1">
              <a:off x="1372967" y="1984822"/>
              <a:ext cx="1814349" cy="242423"/>
            </a:xfrm>
            <a:prstGeom prst="bentConnector5">
              <a:avLst>
                <a:gd name="adj1" fmla="val -51845"/>
                <a:gd name="adj2" fmla="val -862451"/>
                <a:gd name="adj3" fmla="val 13539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143"/>
            <p:cNvCxnSpPr/>
            <p:nvPr/>
          </p:nvCxnSpPr>
          <p:spPr>
            <a:xfrm flipH="1" flipV="1">
              <a:off x="1372967" y="2135146"/>
              <a:ext cx="1814349" cy="646068"/>
            </a:xfrm>
            <a:prstGeom prst="bentConnector5">
              <a:avLst>
                <a:gd name="adj1" fmla="val -44367"/>
                <a:gd name="adj2" fmla="val -229827"/>
                <a:gd name="adj3" fmla="val 128415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143"/>
            <p:cNvCxnSpPr/>
            <p:nvPr/>
          </p:nvCxnSpPr>
          <p:spPr>
            <a:xfrm flipH="1" flipV="1">
              <a:off x="1372967" y="2285468"/>
              <a:ext cx="1814349" cy="926723"/>
            </a:xfrm>
            <a:prstGeom prst="bentConnector5">
              <a:avLst>
                <a:gd name="adj1" fmla="val -37388"/>
                <a:gd name="adj2" fmla="val -107981"/>
                <a:gd name="adj3" fmla="val 121436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143"/>
            <p:cNvCxnSpPr/>
            <p:nvPr/>
          </p:nvCxnSpPr>
          <p:spPr>
            <a:xfrm flipH="1" flipV="1">
              <a:off x="1372967" y="2435791"/>
              <a:ext cx="1805194" cy="1396864"/>
            </a:xfrm>
            <a:prstGeom prst="bentConnector5">
              <a:avLst>
                <a:gd name="adj1" fmla="val -30063"/>
                <a:gd name="adj2" fmla="val -23762"/>
                <a:gd name="adj3" fmla="val 11453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27471" y="3080259"/>
              <a:ext cx="624833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59477" y="3167415"/>
              <a:ext cx="492827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84419" y="3252572"/>
              <a:ext cx="367885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06483" y="3344757"/>
              <a:ext cx="245822" cy="1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2762213" y="2653279"/>
              <a:ext cx="425103" cy="25586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762213" y="3084257"/>
              <a:ext cx="425103" cy="25586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1850338" y="2795845"/>
              <a:ext cx="872301" cy="310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. . .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79471" y="2050343"/>
              <a:ext cx="399988" cy="3538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523875" y="2244043"/>
              <a:ext cx="507800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363813" y="3524666"/>
              <a:ext cx="146885" cy="1311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63813" y="3674989"/>
              <a:ext cx="146885" cy="1311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63813" y="3825312"/>
              <a:ext cx="146885" cy="1311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63813" y="3975635"/>
              <a:ext cx="146885" cy="131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510698" y="3590233"/>
              <a:ext cx="564756" cy="1104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510698" y="3943842"/>
              <a:ext cx="564756" cy="9736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10698" y="3740556"/>
              <a:ext cx="514312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777826" y="3637733"/>
              <a:ext cx="400336" cy="3541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1514721" y="3849453"/>
              <a:ext cx="507800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087078" y="1724007"/>
              <a:ext cx="48571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smtClean="0">
                  <a:latin typeface="Avenir Next" charset="0"/>
                  <a:ea typeface="Avenir Next" charset="0"/>
                  <a:cs typeface="Avenir Next" charset="0"/>
                </a:rPr>
                <a:t>Weights</a:t>
              </a:r>
              <a:endParaRPr lang="en-US" sz="1000" dirty="0" smtClean="0"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25813" y="1726319"/>
              <a:ext cx="2596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venir Next" charset="0"/>
                  <a:ea typeface="Avenir Next" charset="0"/>
                  <a:cs typeface="Avenir Next" charset="0"/>
                </a:rPr>
                <a:t>Sum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1849403" y="2044959"/>
              <a:ext cx="388924" cy="34382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 anchorCtr="0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Times"/>
                  <a:cs typeface="Times"/>
                </a:rPr>
                <a:t>∑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860385" y="3650369"/>
              <a:ext cx="388924" cy="34382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 anchorCtr="0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Times"/>
                  <a:cs typeface="Times"/>
                </a:rPr>
                <a:t>∑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2249309" y="3814791"/>
              <a:ext cx="528517" cy="74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825236" y="1868823"/>
              <a:ext cx="71173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venir Next" charset="0"/>
                  <a:ea typeface="Avenir Next" charset="0"/>
                  <a:cs typeface="Avenir Next" charset="0"/>
                </a:rPr>
                <a:t>Nonlinearity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5996" y="2095066"/>
              <a:ext cx="230940" cy="27493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8155" y="3695190"/>
              <a:ext cx="230940" cy="27493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293996" y="1803263"/>
              <a:ext cx="58830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venir Next" charset="0"/>
                  <a:ea typeface="Avenir Next" charset="0"/>
                  <a:cs typeface="Avenir Next" charset="0"/>
                </a:rPr>
                <a:t>Broadcast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999707" y="1088088"/>
            <a:ext cx="1198775" cy="826885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334108" y="1914974"/>
            <a:ext cx="665599" cy="872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99707" y="2802279"/>
            <a:ext cx="1196473" cy="1031689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ight Arrow 70"/>
          <p:cNvSpPr/>
          <p:nvPr/>
        </p:nvSpPr>
        <p:spPr>
          <a:xfrm rot="10800000">
            <a:off x="4484669" y="2084593"/>
            <a:ext cx="634226" cy="484632"/>
          </a:xfrm>
          <a:prstGeom prst="rightArrow">
            <a:avLst>
              <a:gd name="adj1" fmla="val 39517"/>
              <a:gd name="adj2" fmla="val 50000"/>
            </a:avLst>
          </a:prstGeom>
          <a:solidFill>
            <a:schemeClr val="accent6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69" name="Rectangle 68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77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Superconducting optoelectronic </a:t>
            </a:r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0" y="6131902"/>
            <a:ext cx="9144000" cy="726097"/>
          </a:xfrm>
        </p:spPr>
        <p:txBody>
          <a:bodyPr>
            <a:noAutofit/>
          </a:bodyPr>
          <a:lstStyle/>
          <a:p>
            <a:r>
              <a:rPr lang="en-US" sz="1050" dirty="0"/>
              <a:t>J. M. </a:t>
            </a:r>
            <a:r>
              <a:rPr lang="en-US" sz="1050" dirty="0" err="1"/>
              <a:t>Shainline</a:t>
            </a:r>
            <a:r>
              <a:rPr lang="en-US" sz="1050" dirty="0"/>
              <a:t> et al., “Superconducting optoelectronic circuits for neuromorphic computing,” Phys. Rev. Applied, vol. 7, p. 034013, Mar 2017. </a:t>
            </a:r>
          </a:p>
          <a:p>
            <a:r>
              <a:rPr lang="en-US" sz="1050" dirty="0" smtClean="0"/>
              <a:t>J</a:t>
            </a:r>
            <a:r>
              <a:rPr lang="en-US" sz="1050" dirty="0"/>
              <a:t>. </a:t>
            </a:r>
            <a:r>
              <a:rPr lang="en-US" sz="1050" dirty="0" smtClean="0"/>
              <a:t>Chiles et al., </a:t>
            </a:r>
            <a:r>
              <a:rPr lang="en-US" sz="1050" dirty="0"/>
              <a:t>“Design, fabrication, and metrology of 10x100 multi-planar integrated photonic routing manifolds for neural networks,” APL Photonics, vol. 3, p. 106101, 2018/08/08 2018.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63346" y="1945048"/>
            <a:ext cx="4330902" cy="963649"/>
            <a:chOff x="4572000" y="1945048"/>
            <a:chExt cx="4330902" cy="96364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2540" y="1945048"/>
              <a:ext cx="1380362" cy="96364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032"/>
            <a:stretch/>
          </p:blipFill>
          <p:spPr>
            <a:xfrm>
              <a:off x="4572000" y="1966230"/>
              <a:ext cx="1319678" cy="9212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pic>
          <p:nvPicPr>
            <p:cNvPr id="59" name="Content Placeholder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6928" y="1945048"/>
              <a:ext cx="1380361" cy="96364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</p:grpSp>
      <p:grpSp>
        <p:nvGrpSpPr>
          <p:cNvPr id="60" name="Group 59"/>
          <p:cNvGrpSpPr/>
          <p:nvPr/>
        </p:nvGrpSpPr>
        <p:grpSpPr>
          <a:xfrm>
            <a:off x="457200" y="1336681"/>
            <a:ext cx="3079867" cy="2232878"/>
            <a:chOff x="429826" y="2163912"/>
            <a:chExt cx="3286605" cy="2382761"/>
          </a:xfrm>
        </p:grpSpPr>
        <p:sp>
          <p:nvSpPr>
            <p:cNvPr id="61" name="Rectangle 60"/>
            <p:cNvSpPr/>
            <p:nvPr/>
          </p:nvSpPr>
          <p:spPr>
            <a:xfrm>
              <a:off x="1528541" y="2361786"/>
              <a:ext cx="146885" cy="1311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528541" y="2509484"/>
              <a:ext cx="146885" cy="131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528541" y="2659807"/>
              <a:ext cx="146885" cy="1311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528541" y="2810130"/>
              <a:ext cx="146885" cy="1311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675426" y="2424727"/>
              <a:ext cx="564756" cy="1104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75426" y="2778337"/>
              <a:ext cx="564756" cy="9736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75426" y="2575051"/>
              <a:ext cx="514312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393901" y="2654378"/>
              <a:ext cx="654240" cy="239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87567" y="3100180"/>
              <a:ext cx="620310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019573" y="3187336"/>
              <a:ext cx="488305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44515" y="3272493"/>
              <a:ext cx="363363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266581" y="3364678"/>
              <a:ext cx="241297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887567" y="4030138"/>
              <a:ext cx="631819" cy="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019573" y="4180460"/>
              <a:ext cx="499814" cy="367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144515" y="4322954"/>
              <a:ext cx="374872" cy="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266581" y="4480107"/>
              <a:ext cx="252806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143"/>
            <p:cNvCxnSpPr/>
            <p:nvPr/>
          </p:nvCxnSpPr>
          <p:spPr>
            <a:xfrm flipH="1" flipV="1">
              <a:off x="1528541" y="2424727"/>
              <a:ext cx="1814349" cy="242423"/>
            </a:xfrm>
            <a:prstGeom prst="bentConnector5">
              <a:avLst>
                <a:gd name="adj1" fmla="val -51845"/>
                <a:gd name="adj2" fmla="val -862451"/>
                <a:gd name="adj3" fmla="val 13539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143"/>
            <p:cNvCxnSpPr/>
            <p:nvPr/>
          </p:nvCxnSpPr>
          <p:spPr>
            <a:xfrm flipH="1" flipV="1">
              <a:off x="1528541" y="2575051"/>
              <a:ext cx="1814349" cy="646068"/>
            </a:xfrm>
            <a:prstGeom prst="bentConnector5">
              <a:avLst>
                <a:gd name="adj1" fmla="val -44367"/>
                <a:gd name="adj2" fmla="val -229827"/>
                <a:gd name="adj3" fmla="val 128415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143"/>
            <p:cNvCxnSpPr/>
            <p:nvPr/>
          </p:nvCxnSpPr>
          <p:spPr>
            <a:xfrm flipH="1" flipV="1">
              <a:off x="1528541" y="2725373"/>
              <a:ext cx="1814349" cy="926723"/>
            </a:xfrm>
            <a:prstGeom prst="bentConnector5">
              <a:avLst>
                <a:gd name="adj1" fmla="val -37388"/>
                <a:gd name="adj2" fmla="val -107981"/>
                <a:gd name="adj3" fmla="val 121436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lbow Connector 143"/>
            <p:cNvCxnSpPr/>
            <p:nvPr/>
          </p:nvCxnSpPr>
          <p:spPr>
            <a:xfrm flipH="1" flipV="1">
              <a:off x="1528541" y="2875696"/>
              <a:ext cx="1805194" cy="1396864"/>
            </a:xfrm>
            <a:prstGeom prst="bentConnector5">
              <a:avLst>
                <a:gd name="adj1" fmla="val -30063"/>
                <a:gd name="adj2" fmla="val -23762"/>
                <a:gd name="adj3" fmla="val 11453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83045" y="3520164"/>
              <a:ext cx="624833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15051" y="3607320"/>
              <a:ext cx="492827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139993" y="3692477"/>
              <a:ext cx="367885" cy="1000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262057" y="3784662"/>
              <a:ext cx="245822" cy="1"/>
            </a:xfrm>
            <a:prstGeom prst="line">
              <a:avLst/>
            </a:prstGeom>
            <a:ln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2917787" y="3093184"/>
              <a:ext cx="425103" cy="25586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917787" y="3524162"/>
              <a:ext cx="425103" cy="25586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 rot="5400000">
              <a:off x="2005913" y="3194028"/>
              <a:ext cx="872301" cy="394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. . .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935045" y="2490248"/>
              <a:ext cx="399988" cy="3538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V="1">
              <a:off x="1679449" y="2683948"/>
              <a:ext cx="507800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1519387" y="3964571"/>
              <a:ext cx="146885" cy="1311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519387" y="4114894"/>
              <a:ext cx="146885" cy="1311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519387" y="4265217"/>
              <a:ext cx="146885" cy="1311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519387" y="4415540"/>
              <a:ext cx="146885" cy="1311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1666272" y="4030138"/>
              <a:ext cx="564756" cy="1104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1666272" y="4383747"/>
              <a:ext cx="564756" cy="9736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666272" y="4180461"/>
              <a:ext cx="514312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/>
            <p:cNvSpPr/>
            <p:nvPr/>
          </p:nvSpPr>
          <p:spPr>
            <a:xfrm>
              <a:off x="2933400" y="4077638"/>
              <a:ext cx="400336" cy="3541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1670295" y="4289358"/>
              <a:ext cx="507800" cy="414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1226353" y="2163912"/>
              <a:ext cx="518314" cy="16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smtClean="0">
                  <a:latin typeface="Avenir Next" charset="0"/>
                  <a:ea typeface="Avenir Next" charset="0"/>
                  <a:cs typeface="Avenir Next" charset="0"/>
                </a:rPr>
                <a:t>Weights</a:t>
              </a:r>
              <a:endParaRPr lang="en-US" sz="1000" dirty="0" smtClean="0"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972672" y="2166224"/>
              <a:ext cx="277119" cy="16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venir Next" charset="0"/>
                  <a:ea typeface="Avenir Next" charset="0"/>
                  <a:cs typeface="Avenir Next" charset="0"/>
                </a:rPr>
                <a:t>Sum</a:t>
              </a:r>
            </a:p>
          </p:txBody>
        </p:sp>
        <p:sp>
          <p:nvSpPr>
            <p:cNvPr id="143" name="Oval 142"/>
            <p:cNvSpPr/>
            <p:nvPr/>
          </p:nvSpPr>
          <p:spPr>
            <a:xfrm>
              <a:off x="2004977" y="2484864"/>
              <a:ext cx="388924" cy="34382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 anchorCtr="0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Times"/>
                  <a:cs typeface="Times"/>
                </a:rPr>
                <a:t>∑</a:t>
              </a:r>
            </a:p>
          </p:txBody>
        </p:sp>
        <p:sp>
          <p:nvSpPr>
            <p:cNvPr id="144" name="Oval 143"/>
            <p:cNvSpPr/>
            <p:nvPr/>
          </p:nvSpPr>
          <p:spPr>
            <a:xfrm>
              <a:off x="2015959" y="4090274"/>
              <a:ext cx="388924" cy="343823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 anchorCtr="0"/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Times"/>
                  <a:cs typeface="Times"/>
                </a:rPr>
                <a:t>∑</a:t>
              </a:r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2404883" y="4254696"/>
              <a:ext cx="528517" cy="74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2956923" y="2308728"/>
              <a:ext cx="759508" cy="16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venir Next" charset="0"/>
                  <a:ea typeface="Avenir Next" charset="0"/>
                  <a:cs typeface="Avenir Next" charset="0"/>
                </a:rPr>
                <a:t>Nonlinearity</a:t>
              </a:r>
            </a:p>
          </p:txBody>
        </p: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1570" y="2534971"/>
              <a:ext cx="230940" cy="27493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3729" y="4135095"/>
              <a:ext cx="230940" cy="274930"/>
            </a:xfrm>
            <a:prstGeom prst="rect">
              <a:avLst/>
            </a:prstGeom>
          </p:spPr>
        </p:pic>
        <p:sp>
          <p:nvSpPr>
            <p:cNvPr id="149" name="TextBox 148"/>
            <p:cNvSpPr txBox="1"/>
            <p:nvPr/>
          </p:nvSpPr>
          <p:spPr>
            <a:xfrm>
              <a:off x="429826" y="2243168"/>
              <a:ext cx="627793" cy="16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smtClean="0">
                  <a:latin typeface="Avenir Next" charset="0"/>
                  <a:ea typeface="Avenir Next" charset="0"/>
                  <a:cs typeface="Avenir Next" charset="0"/>
                </a:rPr>
                <a:t>Broadcast</a:t>
              </a:r>
              <a:endParaRPr lang="en-US" sz="1000" dirty="0" smtClean="0">
                <a:latin typeface="Avenir Next" charset="0"/>
                <a:ea typeface="Avenir Next" charset="0"/>
                <a:cs typeface="Avenir Next" charset="0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7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23" t="573" r="526" b="1385"/>
          <a:stretch/>
        </p:blipFill>
        <p:spPr>
          <a:xfrm>
            <a:off x="283534" y="3987639"/>
            <a:ext cx="4033285" cy="219882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487" y="4863560"/>
            <a:ext cx="946884" cy="1252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57468" y="5835546"/>
            <a:ext cx="956480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Jeff Chiles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4954" y="1281461"/>
            <a:ext cx="1092791" cy="25866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83534" y="3784964"/>
            <a:ext cx="338953" cy="173692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13358" y="4135187"/>
            <a:ext cx="759823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smtClean="0">
                <a:latin typeface="Helvetica Neue" charset="0"/>
                <a:ea typeface="Helvetica Neue" charset="0"/>
                <a:cs typeface="Helvetica Neue" charset="0"/>
              </a:rPr>
              <a:t>beam tap</a:t>
            </a:r>
            <a:endParaRPr lang="en-US" sz="14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195884" y="4350631"/>
            <a:ext cx="276209" cy="31815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93606" y="1631721"/>
            <a:ext cx="67646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Detect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322388" y="1631721"/>
            <a:ext cx="769441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Amplify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774492" y="1631721"/>
            <a:ext cx="876458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Transmit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flipH="1" flipV="1">
            <a:off x="1777745" y="3784964"/>
            <a:ext cx="2539074" cy="186825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814584" y="1281462"/>
            <a:ext cx="1973527" cy="90328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487595" y="1543861"/>
            <a:ext cx="4482405" cy="164001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 flipV="1">
            <a:off x="3788111" y="1253147"/>
            <a:ext cx="682663" cy="290714"/>
          </a:xfrm>
          <a:prstGeom prst="line">
            <a:avLst/>
          </a:prstGeom>
          <a:ln w="19050">
            <a:solidFill>
              <a:srgbClr val="00B0F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3788113" y="2184748"/>
            <a:ext cx="682661" cy="999123"/>
          </a:xfrm>
          <a:prstGeom prst="line">
            <a:avLst/>
          </a:prstGeom>
          <a:ln w="19050">
            <a:solidFill>
              <a:srgbClr val="00B0F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758798" y="3309884"/>
            <a:ext cx="421120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Cryogenic temperatures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Extremely low power dissipation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Goal: Maximum scalability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8954" y="1245109"/>
            <a:ext cx="1409681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SOEN neuron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97" name="Rectangle 9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4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disproving local realism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2"/>
            <a:ext cx="4427619" cy="4807778"/>
          </a:xfrm>
        </p:spPr>
        <p:txBody>
          <a:bodyPr/>
          <a:lstStyle/>
          <a:p>
            <a:r>
              <a:rPr lang="en-US" dirty="0" smtClean="0"/>
              <a:t>Local realism is testable</a:t>
            </a:r>
          </a:p>
          <a:p>
            <a:pPr lvl="1"/>
            <a:r>
              <a:rPr lang="en-US" dirty="0" smtClean="0"/>
              <a:t>John Bell, 1975</a:t>
            </a:r>
          </a:p>
          <a:p>
            <a:pPr lvl="1"/>
            <a:endParaRPr lang="en-US" dirty="0"/>
          </a:p>
          <a:p>
            <a:r>
              <a:rPr lang="en-US" dirty="0" smtClean="0"/>
              <a:t>Local realism is false</a:t>
            </a:r>
          </a:p>
          <a:p>
            <a:pPr lvl="1"/>
            <a:r>
              <a:rPr lang="en-US" sz="1600" dirty="0" err="1" smtClean="0"/>
              <a:t>Hensen</a:t>
            </a:r>
            <a:r>
              <a:rPr lang="en-US" sz="1600" dirty="0" smtClean="0"/>
              <a:t> et al., 2015</a:t>
            </a:r>
          </a:p>
          <a:p>
            <a:pPr lvl="1"/>
            <a:r>
              <a:rPr lang="en-US" sz="1600" dirty="0" err="1" smtClean="0"/>
              <a:t>Giustina</a:t>
            </a:r>
            <a:r>
              <a:rPr lang="en-US" sz="1600" dirty="0" smtClean="0"/>
              <a:t> et al., 2015</a:t>
            </a:r>
          </a:p>
          <a:p>
            <a:pPr lvl="1"/>
            <a:r>
              <a:rPr lang="en-US" sz="1600" dirty="0" err="1" smtClean="0"/>
              <a:t>Shalm</a:t>
            </a:r>
            <a:r>
              <a:rPr lang="en-US" sz="1600" dirty="0" smtClean="0"/>
              <a:t> et al., 2015  (NIST)</a:t>
            </a:r>
          </a:p>
          <a:p>
            <a:pPr lvl="1"/>
            <a:endParaRPr lang="en-US" dirty="0"/>
          </a:p>
          <a:p>
            <a:r>
              <a:rPr lang="en-US" dirty="0" smtClean="0"/>
              <a:t>Bell test can generate </a:t>
            </a:r>
            <a:r>
              <a:rPr lang="en-US" b="1" dirty="0" smtClean="0">
                <a:latin typeface="Avenir Next Medium" charset="0"/>
                <a:ea typeface="Avenir Next Medium" charset="0"/>
                <a:cs typeface="Avenir Next Medium" charset="0"/>
              </a:rPr>
              <a:t>provably </a:t>
            </a:r>
            <a:r>
              <a:rPr lang="en-US" dirty="0" smtClean="0"/>
              <a:t>unpredictable random numbers</a:t>
            </a:r>
          </a:p>
          <a:p>
            <a:pPr lvl="1"/>
            <a:r>
              <a:rPr lang="en-US" sz="1600" dirty="0" err="1" smtClean="0"/>
              <a:t>Bierhorst</a:t>
            </a:r>
            <a:r>
              <a:rPr lang="en-US" sz="1600" dirty="0" smtClean="0"/>
              <a:t> et al., 2018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-2" y="6098879"/>
            <a:ext cx="8890001" cy="759121"/>
          </a:xfrm>
        </p:spPr>
        <p:txBody>
          <a:bodyPr>
            <a:noAutofit/>
          </a:bodyPr>
          <a:lstStyle/>
          <a:p>
            <a:r>
              <a:rPr lang="en-US" sz="1100" dirty="0" smtClean="0"/>
              <a:t>B</a:t>
            </a:r>
            <a:r>
              <a:rPr lang="en-US" sz="1100" dirty="0"/>
              <a:t>. </a:t>
            </a:r>
            <a:r>
              <a:rPr lang="en-US" sz="1100" dirty="0" err="1"/>
              <a:t>Hensen</a:t>
            </a:r>
            <a:r>
              <a:rPr lang="en-US" sz="1100" dirty="0"/>
              <a:t> et al., “Loophole-free Bell Inequality Violation Using Electron Spins Separated by 1.3 </a:t>
            </a:r>
            <a:r>
              <a:rPr lang="en-US" sz="1100" dirty="0" err="1"/>
              <a:t>Kilometres</a:t>
            </a:r>
            <a:r>
              <a:rPr lang="en-US" sz="1100" dirty="0"/>
              <a:t>,” Nature 526, 682 (2015</a:t>
            </a:r>
            <a:r>
              <a:rPr lang="en-US" sz="1100" dirty="0" smtClean="0"/>
              <a:t>).</a:t>
            </a:r>
            <a:endParaRPr lang="en-US" sz="1100" dirty="0"/>
          </a:p>
          <a:p>
            <a:r>
              <a:rPr lang="en-US" sz="1100" dirty="0"/>
              <a:t>M. </a:t>
            </a:r>
            <a:r>
              <a:rPr lang="en-US" sz="1100" dirty="0" err="1"/>
              <a:t>Giustina</a:t>
            </a:r>
            <a:r>
              <a:rPr lang="en-US" sz="1100" dirty="0"/>
              <a:t> et al., “Significant-Loophole-Free Test of Bell's Theorem with Entangled Photons,” Phys. Rev. Lett. 115, 250401 (2015</a:t>
            </a:r>
            <a:r>
              <a:rPr lang="en-US" sz="1100" dirty="0" smtClean="0"/>
              <a:t>).</a:t>
            </a:r>
            <a:endParaRPr lang="en-US" sz="1100" dirty="0"/>
          </a:p>
          <a:p>
            <a:r>
              <a:rPr lang="en-US" sz="1100" dirty="0"/>
              <a:t>L. K. </a:t>
            </a:r>
            <a:r>
              <a:rPr lang="en-US" sz="1100" dirty="0" err="1"/>
              <a:t>Shalm</a:t>
            </a:r>
            <a:r>
              <a:rPr lang="en-US" sz="1100" dirty="0"/>
              <a:t> et al., “Strong Loophole-Free Test of Local Realism,” Phys. Rev. Lett. 115, 250402 (2015</a:t>
            </a:r>
            <a:r>
              <a:rPr lang="en-US" sz="1100" dirty="0" smtClean="0"/>
              <a:t>).</a:t>
            </a:r>
            <a:endParaRPr lang="en-US" sz="1100" dirty="0"/>
          </a:p>
          <a:p>
            <a:r>
              <a:rPr lang="en-US" sz="1100" dirty="0" err="1" smtClean="0"/>
              <a:t>Bierhorst</a:t>
            </a:r>
            <a:r>
              <a:rPr lang="en-US" sz="1100" dirty="0" smtClean="0"/>
              <a:t> et </a:t>
            </a:r>
            <a:r>
              <a:rPr lang="en-US" sz="1100" dirty="0"/>
              <a:t>al., “Experimentally generated randomness certified by the impossibility of superluminal </a:t>
            </a:r>
            <a:r>
              <a:rPr lang="en-US" sz="1100" dirty="0" smtClean="0"/>
              <a:t>signals,” Nature 556, 7700 (2018).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Bellschemat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4362" y="1291101"/>
            <a:ext cx="4274723" cy="14331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 18"/>
          <p:cNvGrpSpPr/>
          <p:nvPr/>
        </p:nvGrpSpPr>
        <p:grpSpPr>
          <a:xfrm>
            <a:off x="4765325" y="2812136"/>
            <a:ext cx="3664719" cy="2993458"/>
            <a:chOff x="4571997" y="2936315"/>
            <a:chExt cx="3898249" cy="31842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7" y="2936315"/>
              <a:ext cx="3898249" cy="31842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7846" y="3559867"/>
              <a:ext cx="1093697" cy="2881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16706" y="3887066"/>
              <a:ext cx="169597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mtClean="0">
                  <a:latin typeface="Helvetica Neue" charset="0"/>
                  <a:ea typeface="Helvetica Neue" charset="0"/>
                  <a:cs typeface="Helvetica Neue" charset="0"/>
                </a:rPr>
                <a:t>Boulder campus</a:t>
              </a:r>
              <a:endParaRPr lang="en-US" dirty="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6746765" y="2043545"/>
            <a:ext cx="69394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46883" y="2043545"/>
            <a:ext cx="69394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82741" y="2153990"/>
            <a:ext cx="1930016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entangled photons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5" name="Rectangle 14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3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photonic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0" y="6317829"/>
            <a:ext cx="8462314" cy="540172"/>
          </a:xfrm>
        </p:spPr>
        <p:txBody>
          <a:bodyPr>
            <a:noAutofit/>
          </a:bodyPr>
          <a:lstStyle/>
          <a:p>
            <a:r>
              <a:rPr lang="en-US" sz="1000" dirty="0" smtClean="0"/>
              <a:t>[1] A</a:t>
            </a:r>
            <a:r>
              <a:rPr lang="en-US" sz="1000" dirty="0"/>
              <a:t>. </a:t>
            </a:r>
            <a:r>
              <a:rPr lang="en-US" sz="1000" dirty="0" smtClean="0"/>
              <a:t>Tait</a:t>
            </a:r>
            <a:r>
              <a:rPr lang="en-US" sz="1000" dirty="0"/>
              <a:t>, M. A. </a:t>
            </a:r>
            <a:r>
              <a:rPr lang="en-US" sz="1000" dirty="0" err="1"/>
              <a:t>Nahmias</a:t>
            </a:r>
            <a:r>
              <a:rPr lang="en-US" sz="1000" dirty="0"/>
              <a:t>, B. J. </a:t>
            </a:r>
            <a:r>
              <a:rPr lang="en-US" sz="1000" dirty="0" err="1"/>
              <a:t>Shastri</a:t>
            </a:r>
            <a:r>
              <a:rPr lang="en-US" sz="1000" dirty="0"/>
              <a:t>, and P. R. </a:t>
            </a:r>
            <a:r>
              <a:rPr lang="en-US" sz="1000" dirty="0" err="1" smtClean="0"/>
              <a:t>Prucnal</a:t>
            </a:r>
            <a:r>
              <a:rPr lang="en-US" sz="1000" dirty="0"/>
              <a:t>,</a:t>
            </a:r>
            <a:r>
              <a:rPr lang="en-US" sz="1000" dirty="0" smtClean="0"/>
              <a:t> </a:t>
            </a:r>
            <a:r>
              <a:rPr lang="en-US" sz="1000" dirty="0"/>
              <a:t>“Broadcast and Weight: an Integrated Network </a:t>
            </a:r>
            <a:r>
              <a:rPr lang="en-US" sz="1000" dirty="0" smtClean="0"/>
              <a:t>for Scalable Photonic Spike Processing,” </a:t>
            </a:r>
            <a:r>
              <a:rPr lang="en-US" sz="1000" dirty="0"/>
              <a:t>J. Lightwave Technol., 32(21</a:t>
            </a:r>
            <a:r>
              <a:rPr lang="en-US" sz="1000" dirty="0" smtClean="0"/>
              <a:t>), </a:t>
            </a:r>
            <a:r>
              <a:rPr lang="en-US" sz="1000" dirty="0"/>
              <a:t>2014.</a:t>
            </a:r>
          </a:p>
          <a:p>
            <a:r>
              <a:rPr lang="en-US" sz="1000" dirty="0" smtClean="0"/>
              <a:t>[2] </a:t>
            </a:r>
            <a:r>
              <a:rPr lang="en-US" sz="1000" dirty="0"/>
              <a:t>A. </a:t>
            </a:r>
            <a:r>
              <a:rPr lang="en-US" sz="1000" dirty="0" smtClean="0"/>
              <a:t>Tait, </a:t>
            </a:r>
            <a:r>
              <a:rPr lang="en-US" sz="1000" dirty="0"/>
              <a:t>T. </a:t>
            </a:r>
            <a:r>
              <a:rPr lang="en-US" sz="1000" dirty="0" smtClean="0"/>
              <a:t>Ferreira </a:t>
            </a:r>
            <a:r>
              <a:rPr lang="en-US" sz="1000" dirty="0"/>
              <a:t>de Lima, E. Zhou, A. X. Wu, M. A. </a:t>
            </a:r>
            <a:r>
              <a:rPr lang="en-US" sz="1000" dirty="0" err="1"/>
              <a:t>Nahmias</a:t>
            </a:r>
            <a:r>
              <a:rPr lang="en-US" sz="1000" dirty="0"/>
              <a:t>, B. J. </a:t>
            </a:r>
            <a:r>
              <a:rPr lang="en-US" sz="1000" dirty="0" err="1"/>
              <a:t>Shastri</a:t>
            </a:r>
            <a:r>
              <a:rPr lang="en-US" sz="1000" dirty="0"/>
              <a:t>, and P. R. </a:t>
            </a:r>
            <a:r>
              <a:rPr lang="en-US" sz="1000" dirty="0" err="1" smtClean="0"/>
              <a:t>Prucnal</a:t>
            </a:r>
            <a:r>
              <a:rPr lang="en-US" sz="1000" dirty="0"/>
              <a:t>,</a:t>
            </a:r>
            <a:r>
              <a:rPr lang="en-US" sz="1000" dirty="0" smtClean="0"/>
              <a:t> “Neuromorphic </a:t>
            </a:r>
            <a:r>
              <a:rPr lang="en-US" sz="1000" dirty="0"/>
              <a:t>Photonic Networks Using Silicon Photonic Weight Banks</a:t>
            </a:r>
            <a:r>
              <a:rPr lang="en-US" sz="1000" dirty="0" smtClean="0"/>
              <a:t>.” </a:t>
            </a:r>
            <a:r>
              <a:rPr lang="en-US" sz="1000" dirty="0"/>
              <a:t>Scientific Reports, 7(1). 2017.</a:t>
            </a:r>
          </a:p>
          <a:p>
            <a:r>
              <a:rPr lang="en-US" sz="1000" dirty="0" smtClean="0"/>
              <a:t>[</a:t>
            </a:r>
            <a:r>
              <a:rPr lang="en-US" sz="1000" dirty="0"/>
              <a:t>3</a:t>
            </a:r>
            <a:r>
              <a:rPr lang="en-US" sz="1000" dirty="0" smtClean="0"/>
              <a:t>] A. Tait, </a:t>
            </a:r>
            <a:r>
              <a:rPr lang="en-US" sz="1000" dirty="0"/>
              <a:t>T. Ferreira de Lima, M. A. </a:t>
            </a:r>
            <a:r>
              <a:rPr lang="en-US" sz="1000" dirty="0" err="1"/>
              <a:t>Nahmias</a:t>
            </a:r>
            <a:r>
              <a:rPr lang="en-US" sz="1000" dirty="0"/>
              <a:t>, H. B. Miller, H.-T. Peng, B. J. </a:t>
            </a:r>
            <a:r>
              <a:rPr lang="en-US" sz="1000" dirty="0" err="1"/>
              <a:t>Shastri</a:t>
            </a:r>
            <a:r>
              <a:rPr lang="en-US" sz="1000" dirty="0"/>
              <a:t>, and P. R. </a:t>
            </a:r>
            <a:r>
              <a:rPr lang="en-US" sz="1000" dirty="0" err="1"/>
              <a:t>Prucnal</a:t>
            </a:r>
            <a:endParaRPr lang="en-US" sz="1000" dirty="0"/>
          </a:p>
          <a:p>
            <a:r>
              <a:rPr lang="en-US" sz="1000" dirty="0" smtClean="0"/>
              <a:t> “A silicon photonic modulator neuron.” </a:t>
            </a:r>
            <a:r>
              <a:rPr lang="en-US" sz="1000" dirty="0" err="1" smtClean="0"/>
              <a:t>arXiv</a:t>
            </a:r>
            <a:r>
              <a:rPr lang="en-US" sz="1000" dirty="0" smtClean="0"/>
              <a:t> preprint:</a:t>
            </a:r>
            <a:r>
              <a:rPr lang="hr-HR" sz="1000" dirty="0"/>
              <a:t>1812.11898</a:t>
            </a:r>
            <a:r>
              <a:rPr lang="en-US" sz="1000" dirty="0" smtClean="0"/>
              <a:t>. Dec. 2018.</a:t>
            </a:r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7A0791-998B-B74B-98E3-9977B9615376}"/>
              </a:ext>
            </a:extLst>
          </p:cNvPr>
          <p:cNvGrpSpPr/>
          <p:nvPr/>
        </p:nvGrpSpPr>
        <p:grpSpPr>
          <a:xfrm>
            <a:off x="5205710" y="1682773"/>
            <a:ext cx="3256604" cy="2626766"/>
            <a:chOff x="1487837" y="946448"/>
            <a:chExt cx="6155629" cy="49651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ABC1F58-B84A-494B-ADB7-60B44494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837" y="946448"/>
              <a:ext cx="6155629" cy="4965112"/>
            </a:xfrm>
            <a:prstGeom prst="rect">
              <a:avLst/>
            </a:prstGeom>
            <a:ln w="31750">
              <a:solidFill>
                <a:srgbClr val="00B0F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D2A100D-87FB-5245-A82B-F68A3564CA87}"/>
                </a:ext>
              </a:extLst>
            </p:cNvPr>
            <p:cNvSpPr txBox="1"/>
            <p:nvPr/>
          </p:nvSpPr>
          <p:spPr>
            <a:xfrm>
              <a:off x="6312515" y="980334"/>
              <a:ext cx="254519" cy="29087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Helvetica Light" charset="0"/>
                  <a:ea typeface="Helvetica Light" charset="0"/>
                  <a:cs typeface="Helvetica Light" charset="0"/>
                </a:rPr>
                <a:t>V</a:t>
              </a:r>
              <a:r>
                <a:rPr lang="en-US" sz="1000" baseline="30000" dirty="0">
                  <a:latin typeface="Helvetica Light" charset="0"/>
                  <a:ea typeface="Helvetica Light" charset="0"/>
                  <a:cs typeface="Helvetica Light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15FA79B-933D-BC4A-96A6-D3EEDE68B4A2}"/>
                </a:ext>
              </a:extLst>
            </p:cNvPr>
            <p:cNvSpPr txBox="1"/>
            <p:nvPr/>
          </p:nvSpPr>
          <p:spPr>
            <a:xfrm>
              <a:off x="6056984" y="980334"/>
              <a:ext cx="230279" cy="29087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Helvetica Light" charset="0"/>
                  <a:ea typeface="Helvetica Light" charset="0"/>
                  <a:cs typeface="Helvetica Light" charset="0"/>
                </a:rPr>
                <a:t>V</a:t>
              </a:r>
              <a:r>
                <a:rPr lang="en-US" sz="1000" baseline="30000" dirty="0">
                  <a:latin typeface="Helvetica Light" charset="0"/>
                  <a:ea typeface="Helvetica Light" charset="0"/>
                  <a:cs typeface="Helvetica Light" charset="0"/>
                </a:rPr>
                <a:t>–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374A109-07BC-DC42-8BB7-6B7618EB8D58}"/>
                </a:ext>
              </a:extLst>
            </p:cNvPr>
            <p:cNvSpPr txBox="1"/>
            <p:nvPr/>
          </p:nvSpPr>
          <p:spPr>
            <a:xfrm>
              <a:off x="6557982" y="980334"/>
              <a:ext cx="539340" cy="29087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>
                  <a:latin typeface="Helvetica Light" charset="0"/>
                  <a:ea typeface="Helvetica Light" charset="0"/>
                  <a:cs typeface="Helvetica Light" charset="0"/>
                </a:rPr>
                <a:t>GND</a:t>
              </a:r>
              <a:endParaRPr lang="en-US" sz="1000" baseline="3000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5585CC1-530E-C74A-8D3D-2B97728F12BE}"/>
                </a:ext>
              </a:extLst>
            </p:cNvPr>
            <p:cNvSpPr txBox="1"/>
            <p:nvPr/>
          </p:nvSpPr>
          <p:spPr>
            <a:xfrm>
              <a:off x="7157522" y="980334"/>
              <a:ext cx="157559" cy="29087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dirty="0" err="1">
                  <a:latin typeface="Helvetica Light" charset="0"/>
                  <a:ea typeface="Helvetica Light" charset="0"/>
                  <a:cs typeface="Helvetica Light" charset="0"/>
                </a:rPr>
                <a:t>I</a:t>
              </a:r>
              <a:r>
                <a:rPr lang="en-US" sz="1000" baseline="-25000" dirty="0" err="1">
                  <a:latin typeface="Helvetica Light" charset="0"/>
                  <a:ea typeface="Helvetica Light" charset="0"/>
                  <a:cs typeface="Helvetica Light" charset="0"/>
                </a:rPr>
                <a:t>h</a:t>
              </a:r>
              <a:endParaRPr lang="en-US" sz="1000" baseline="3000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9A52198-45AA-0845-B7FC-509F769AEB91}"/>
                </a:ext>
              </a:extLst>
            </p:cNvPr>
            <p:cNvSpPr txBox="1"/>
            <p:nvPr/>
          </p:nvSpPr>
          <p:spPr>
            <a:xfrm>
              <a:off x="7430301" y="980334"/>
              <a:ext cx="166651" cy="29087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>
                  <a:latin typeface="Helvetica Light" charset="0"/>
                  <a:ea typeface="Helvetica Light" charset="0"/>
                  <a:cs typeface="Helvetica Light" charset="0"/>
                </a:rPr>
                <a:t>I</a:t>
              </a:r>
              <a:r>
                <a:rPr lang="en-US" sz="1000" baseline="-25000">
                  <a:latin typeface="Helvetica Light" charset="0"/>
                  <a:ea typeface="Helvetica Light" charset="0"/>
                  <a:cs typeface="Helvetica Light" charset="0"/>
                </a:rPr>
                <a:t>b</a:t>
              </a:r>
              <a:endParaRPr lang="en-US" sz="1000" baseline="3000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C5D365B-82CF-3343-92E0-7578758244EA}"/>
                </a:ext>
              </a:extLst>
            </p:cNvPr>
            <p:cNvSpPr txBox="1"/>
            <p:nvPr/>
          </p:nvSpPr>
          <p:spPr>
            <a:xfrm>
              <a:off x="2440647" y="2124362"/>
              <a:ext cx="1869507" cy="29669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800" dirty="0">
                  <a:latin typeface="Helvetica Light" charset="0"/>
                  <a:ea typeface="Helvetica Light" charset="0"/>
                  <a:cs typeface="Helvetica Light" charset="0"/>
                </a:rPr>
                <a:t>photodetector</a:t>
              </a:r>
              <a:r>
                <a:rPr lang="en-US" sz="900" dirty="0">
                  <a:latin typeface="Helvetica Light" charset="0"/>
                  <a:ea typeface="Helvetica Light" charset="0"/>
                  <a:cs typeface="Helvetica Light" charset="0"/>
                </a:rPr>
                <a:t> (PD+)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1878734-AFE3-A44A-9218-DDC376A64E50}"/>
                </a:ext>
              </a:extLst>
            </p:cNvPr>
            <p:cNvSpPr txBox="1"/>
            <p:nvPr/>
          </p:nvSpPr>
          <p:spPr>
            <a:xfrm>
              <a:off x="6454694" y="4910215"/>
              <a:ext cx="848401" cy="3257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2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Al wires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406E9F09-E6D2-A24C-85BE-B6D1EA4A6112}"/>
                </a:ext>
              </a:extLst>
            </p:cNvPr>
            <p:cNvCxnSpPr/>
            <p:nvPr/>
          </p:nvCxnSpPr>
          <p:spPr>
            <a:xfrm flipH="1">
              <a:off x="6172126" y="5045597"/>
              <a:ext cx="348866" cy="211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7C148A0C-A51B-4E42-8350-54D6D47540CF}"/>
                </a:ext>
              </a:extLst>
            </p:cNvPr>
            <p:cNvCxnSpPr/>
            <p:nvPr/>
          </p:nvCxnSpPr>
          <p:spPr>
            <a:xfrm flipH="1" flipV="1">
              <a:off x="6789787" y="4482063"/>
              <a:ext cx="89101" cy="4281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C1493BB-A958-334B-AC4B-EC8862F607B3}"/>
                </a:ext>
              </a:extLst>
            </p:cNvPr>
            <p:cNvSpPr txBox="1"/>
            <p:nvPr/>
          </p:nvSpPr>
          <p:spPr>
            <a:xfrm>
              <a:off x="2525033" y="4400672"/>
              <a:ext cx="793859" cy="3257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0F62F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Si WGs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88B0E24A-C523-9647-BCB2-DB7FB21DF957}"/>
                </a:ext>
              </a:extLst>
            </p:cNvPr>
            <p:cNvCxnSpPr/>
            <p:nvPr/>
          </p:nvCxnSpPr>
          <p:spPr>
            <a:xfrm>
              <a:off x="2921960" y="4671436"/>
              <a:ext cx="177631" cy="3865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064FEB84-9BFC-E849-B4A1-88403044A191}"/>
                </a:ext>
              </a:extLst>
            </p:cNvPr>
            <p:cNvCxnSpPr/>
            <p:nvPr/>
          </p:nvCxnSpPr>
          <p:spPr>
            <a:xfrm flipH="1" flipV="1">
              <a:off x="1690991" y="3843642"/>
              <a:ext cx="812756" cy="704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9D63CD1-4E6D-DC45-B60E-D1920FF22EA8}"/>
                </a:ext>
              </a:extLst>
            </p:cNvPr>
            <p:cNvSpPr txBox="1"/>
            <p:nvPr/>
          </p:nvSpPr>
          <p:spPr>
            <a:xfrm>
              <a:off x="4001319" y="1033346"/>
              <a:ext cx="1514998" cy="29669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900" dirty="0">
                  <a:latin typeface="Helvetica Light" charset="0"/>
                  <a:ea typeface="Helvetica Light" charset="0"/>
                  <a:cs typeface="Helvetica Light" charset="0"/>
                </a:rPr>
                <a:t>MRR modulator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844A838-DC5D-F445-AFE0-9092E35D27BA}"/>
                </a:ext>
              </a:extLst>
            </p:cNvPr>
            <p:cNvSpPr txBox="1"/>
            <p:nvPr/>
          </p:nvSpPr>
          <p:spPr>
            <a:xfrm>
              <a:off x="6325595" y="2937594"/>
              <a:ext cx="766589" cy="340329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1050" dirty="0">
                  <a:latin typeface="Helvetica Light" charset="0"/>
                  <a:ea typeface="Helvetica Light" charset="0"/>
                  <a:cs typeface="Helvetica Light" charset="0"/>
                </a:rPr>
                <a:t>Heater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60BD6DFF-0460-7345-A42D-4CB23C873FC9}"/>
                </a:ext>
              </a:extLst>
            </p:cNvPr>
            <p:cNvCxnSpPr/>
            <p:nvPr/>
          </p:nvCxnSpPr>
          <p:spPr>
            <a:xfrm flipH="1">
              <a:off x="5697851" y="3093488"/>
              <a:ext cx="653142" cy="2719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C99EE990-69A3-AE42-B87E-C286D56C27AB}"/>
                </a:ext>
              </a:extLst>
            </p:cNvPr>
            <p:cNvCxnSpPr/>
            <p:nvPr/>
          </p:nvCxnSpPr>
          <p:spPr>
            <a:xfrm>
              <a:off x="4758815" y="1267255"/>
              <a:ext cx="253441" cy="18416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776E20-AF82-7548-B213-4FCC9AA7D397}"/>
                </a:ext>
              </a:extLst>
            </p:cNvPr>
            <p:cNvSpPr txBox="1"/>
            <p:nvPr/>
          </p:nvSpPr>
          <p:spPr>
            <a:xfrm>
              <a:off x="1647364" y="3108899"/>
              <a:ext cx="321181" cy="3257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66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Ge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822FD775-30C4-4547-A04F-34001325DCF9}"/>
                </a:ext>
              </a:extLst>
            </p:cNvPr>
            <p:cNvCxnSpPr/>
            <p:nvPr/>
          </p:nvCxnSpPr>
          <p:spPr>
            <a:xfrm>
              <a:off x="1944700" y="3244279"/>
              <a:ext cx="860499" cy="493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62A6A610-0ABD-B44E-9C3B-E9654CAFB92F}"/>
                </a:ext>
              </a:extLst>
            </p:cNvPr>
            <p:cNvCxnSpPr/>
            <p:nvPr/>
          </p:nvCxnSpPr>
          <p:spPr>
            <a:xfrm flipV="1">
              <a:off x="1944700" y="2744626"/>
              <a:ext cx="840547" cy="4996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889D6B4-E0CC-C349-9FE6-0346FA99B0B5}"/>
                </a:ext>
              </a:extLst>
            </p:cNvPr>
            <p:cNvSpPr txBox="1"/>
            <p:nvPr/>
          </p:nvSpPr>
          <p:spPr>
            <a:xfrm>
              <a:off x="1524879" y="2350409"/>
              <a:ext cx="442378" cy="3199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latin typeface="Helvetica Light" charset="0"/>
                  <a:ea typeface="Helvetica Light" charset="0"/>
                  <a:cs typeface="Helvetica Light" charset="0"/>
                </a:rPr>
                <a:t>IN+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B443149-2DBD-F34E-82B9-1C68E87940B1}"/>
                </a:ext>
              </a:extLst>
            </p:cNvPr>
            <p:cNvSpPr txBox="1"/>
            <p:nvPr/>
          </p:nvSpPr>
          <p:spPr>
            <a:xfrm>
              <a:off x="1524879" y="3421868"/>
              <a:ext cx="399959" cy="3199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latin typeface="Helvetica Light" charset="0"/>
                  <a:ea typeface="Helvetica Light" charset="0"/>
                  <a:cs typeface="Helvetica Light" charset="0"/>
                </a:rPr>
                <a:t>IN–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6E81CB5-933A-FD4A-B088-3AA97CA86B5D}"/>
                </a:ext>
              </a:extLst>
            </p:cNvPr>
            <p:cNvSpPr txBox="1"/>
            <p:nvPr/>
          </p:nvSpPr>
          <p:spPr>
            <a:xfrm>
              <a:off x="1524879" y="5227468"/>
              <a:ext cx="409050" cy="305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latin typeface="Helvetica Light" charset="0"/>
                  <a:ea typeface="Helvetica Light" charset="0"/>
                  <a:cs typeface="Helvetica Light" charset="0"/>
                </a:rPr>
                <a:t>Out</a:t>
              </a:r>
              <a:endParaRPr lang="en-US" sz="1050" baseline="3000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54628E2-A646-034D-B163-E9503B47877A}"/>
                </a:ext>
              </a:extLst>
            </p:cNvPr>
            <p:cNvSpPr txBox="1"/>
            <p:nvPr/>
          </p:nvSpPr>
          <p:spPr>
            <a:xfrm>
              <a:off x="1524879" y="4526386"/>
              <a:ext cx="663569" cy="305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latin typeface="Helvetica Light" charset="0"/>
                  <a:ea typeface="Helvetica Light" charset="0"/>
                  <a:cs typeface="Helvetica Light" charset="0"/>
                </a:rPr>
                <a:t>Pump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90628AD6-5700-E240-8B67-A0542BC16370}"/>
                </a:ext>
              </a:extLst>
            </p:cNvPr>
            <p:cNvCxnSpPr/>
            <p:nvPr/>
          </p:nvCxnSpPr>
          <p:spPr>
            <a:xfrm>
              <a:off x="2584396" y="5497070"/>
              <a:ext cx="13167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A07D055-AA70-F745-9CC4-9E73A517569E}"/>
                </a:ext>
              </a:extLst>
            </p:cNvPr>
            <p:cNvSpPr txBox="1"/>
            <p:nvPr/>
          </p:nvSpPr>
          <p:spPr>
            <a:xfrm>
              <a:off x="2923097" y="5538837"/>
              <a:ext cx="639330" cy="340329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1050" dirty="0">
                  <a:latin typeface="Helvetica Light" charset="0"/>
                  <a:ea typeface="Helvetica Light" charset="0"/>
                  <a:cs typeface="Helvetica Light" charset="0"/>
                </a:rPr>
                <a:t>50µm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E814B81-6DFE-324A-B012-39A7F58DA258}"/>
                </a:ext>
              </a:extLst>
            </p:cNvPr>
            <p:cNvSpPr txBox="1"/>
            <p:nvPr/>
          </p:nvSpPr>
          <p:spPr>
            <a:xfrm>
              <a:off x="2449203" y="3183567"/>
              <a:ext cx="1833147" cy="29669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none" lIns="0" tIns="18288" rIns="0" bIns="0" rtlCol="0">
              <a:spAutoFit/>
            </a:bodyPr>
            <a:lstStyle/>
            <a:p>
              <a:pPr algn="ctr"/>
              <a:r>
                <a:rPr lang="en-US" sz="800" dirty="0">
                  <a:latin typeface="Helvetica Light" charset="0"/>
                  <a:ea typeface="Helvetica Light" charset="0"/>
                  <a:cs typeface="Helvetica Light" charset="0"/>
                </a:rPr>
                <a:t>photodetector</a:t>
              </a:r>
              <a:r>
                <a:rPr lang="en-US" sz="900" dirty="0">
                  <a:latin typeface="Helvetica Light" charset="0"/>
                  <a:ea typeface="Helvetica Light" charset="0"/>
                  <a:cs typeface="Helvetica Light" charset="0"/>
                </a:rPr>
                <a:t> (PD–)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9886" y="1184583"/>
            <a:ext cx="4285545" cy="3170667"/>
            <a:chOff x="239886" y="1074855"/>
            <a:chExt cx="4285545" cy="3170667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50131" y="670221"/>
              <a:ext cx="2865056" cy="428554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466609" y="1074855"/>
              <a:ext cx="858248" cy="276999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neurons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2583" y="1074855"/>
              <a:ext cx="1426673" cy="276999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weight matrix</a:t>
              </a:r>
            </a:p>
          </p:txBody>
        </p:sp>
      </p:grpSp>
      <p:pic>
        <p:nvPicPr>
          <p:cNvPr id="50" name="Picture 49" descr="Pu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8" y="204957"/>
            <a:ext cx="781562" cy="8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Slide Number Placeholder 3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65246" y="4329647"/>
            <a:ext cx="4351306" cy="1305496"/>
            <a:chOff x="2486384" y="1990883"/>
            <a:chExt cx="3059386" cy="917888"/>
          </a:xfrm>
        </p:grpSpPr>
        <p:grpSp>
          <p:nvGrpSpPr>
            <p:cNvPr id="53" name="Group 52"/>
            <p:cNvGrpSpPr/>
            <p:nvPr/>
          </p:nvGrpSpPr>
          <p:grpSpPr>
            <a:xfrm>
              <a:off x="2631769" y="2136927"/>
              <a:ext cx="2571480" cy="771844"/>
              <a:chOff x="2904084" y="3386391"/>
              <a:chExt cx="1640430" cy="492384"/>
            </a:xfrm>
          </p:grpSpPr>
          <p:pic>
            <p:nvPicPr>
              <p:cNvPr id="68" name="Picture 67" descr="4FB.tif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3478107" y="2812368"/>
                <a:ext cx="492384" cy="1640430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</p:pic>
          <p:cxnSp>
            <p:nvCxnSpPr>
              <p:cNvPr id="69" name="Straight Connector 68"/>
              <p:cNvCxnSpPr/>
              <p:nvPr/>
            </p:nvCxnSpPr>
            <p:spPr>
              <a:xfrm>
                <a:off x="4004133" y="3825413"/>
                <a:ext cx="208296" cy="0"/>
              </a:xfrm>
              <a:prstGeom prst="line">
                <a:avLst/>
              </a:prstGeom>
              <a:ln w="5715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4004133" y="3730994"/>
                <a:ext cx="208296" cy="72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>
                    <a:solidFill>
                      <a:schemeClr val="bg1"/>
                    </a:solidFill>
                    <a:latin typeface="Helvetica"/>
                    <a:cs typeface="Helvetica"/>
                  </a:rPr>
                  <a:t>25 µm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4884259" y="2667394"/>
              <a:ext cx="287402" cy="11901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>
                  <a:latin typeface="Helvetica"/>
                  <a:cs typeface="Helvetica"/>
                </a:rPr>
                <a:t>DROP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0694" y="2151500"/>
              <a:ext cx="277258" cy="11901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Helvetica"/>
                  <a:cs typeface="Helvetica"/>
                </a:rPr>
                <a:t>THRU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87163" y="2168205"/>
              <a:ext cx="126231" cy="15147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>
                  <a:latin typeface="Helvetica"/>
                  <a:cs typeface="Helvetica"/>
                </a:rPr>
                <a:t>IN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47915" y="1990883"/>
              <a:ext cx="225639" cy="194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Helvetica"/>
                  <a:ea typeface="AppleGothic"/>
                  <a:cs typeface="Helvetica"/>
                </a:rPr>
                <a:t>d)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329850" y="2256982"/>
              <a:ext cx="215920" cy="540445"/>
              <a:chOff x="5634041" y="4036493"/>
              <a:chExt cx="277887" cy="704541"/>
            </a:xfrm>
          </p:grpSpPr>
          <p:sp>
            <p:nvSpPr>
              <p:cNvPr id="62" name="Isosceles Triangle 101"/>
              <p:cNvSpPr/>
              <p:nvPr/>
            </p:nvSpPr>
            <p:spPr>
              <a:xfrm>
                <a:off x="5634043" y="4037272"/>
                <a:ext cx="199384" cy="175501"/>
              </a:xfrm>
              <a:prstGeom prst="triangl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5634042" y="4036493"/>
                <a:ext cx="199384" cy="779"/>
              </a:xfrm>
              <a:prstGeom prst="lin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>
              <a:xfrm rot="5400000" flipH="1" flipV="1">
                <a:off x="5557355" y="4389152"/>
                <a:ext cx="352759" cy="2"/>
              </a:xfrm>
              <a:prstGeom prst="lin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5" name="Isosceles Triangle 104"/>
              <p:cNvSpPr/>
              <p:nvPr/>
            </p:nvSpPr>
            <p:spPr>
              <a:xfrm>
                <a:off x="5634041" y="4565533"/>
                <a:ext cx="199384" cy="175501"/>
              </a:xfrm>
              <a:prstGeom prst="triangl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5634043" y="4565533"/>
                <a:ext cx="199384" cy="778"/>
              </a:xfrm>
              <a:prstGeom prst="lin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5733735" y="4399710"/>
                <a:ext cx="178193" cy="0"/>
              </a:xfrm>
              <a:prstGeom prst="line">
                <a:avLst/>
              </a:prstGeom>
              <a:solidFill>
                <a:srgbClr val="0000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arrow" w="sm" len="sm"/>
              </a:ln>
              <a:effectLst/>
            </p:spPr>
          </p:cxnSp>
        </p:grpSp>
        <p:cxnSp>
          <p:nvCxnSpPr>
            <p:cNvPr id="59" name="Straight Connector 58"/>
            <p:cNvCxnSpPr/>
            <p:nvPr/>
          </p:nvCxnSpPr>
          <p:spPr>
            <a:xfrm>
              <a:off x="2486384" y="2354279"/>
              <a:ext cx="463080" cy="0"/>
            </a:xfrm>
            <a:prstGeom prst="line">
              <a:avLst/>
            </a:prstGeom>
            <a:solidFill>
              <a:srgbClr val="000000"/>
            </a:solidFill>
            <a:ln w="38100" cap="flat" cmpd="sng" algn="ctr">
              <a:solidFill>
                <a:srgbClr val="4F81BD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60" name="Curved Connector 59"/>
            <p:cNvCxnSpPr/>
            <p:nvPr/>
          </p:nvCxnSpPr>
          <p:spPr>
            <a:xfrm>
              <a:off x="5206855" y="2285658"/>
              <a:ext cx="161721" cy="39234"/>
            </a:xfrm>
            <a:prstGeom prst="curvedConnector3">
              <a:avLst/>
            </a:prstGeom>
            <a:ln w="38100" cmpd="sng">
              <a:solidFill>
                <a:srgbClr val="4F81BD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 flipV="1">
              <a:off x="5206855" y="2730115"/>
              <a:ext cx="161720" cy="74271"/>
            </a:xfrm>
            <a:prstGeom prst="curvedConnector3">
              <a:avLst/>
            </a:prstGeom>
            <a:ln w="38100" cmpd="sng">
              <a:solidFill>
                <a:srgbClr val="4F81BD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/>
          <p:cNvCxnSpPr/>
          <p:nvPr/>
        </p:nvCxnSpPr>
        <p:spPr>
          <a:xfrm flipH="1" flipV="1">
            <a:off x="2284724" y="5218697"/>
            <a:ext cx="102381" cy="416446"/>
          </a:xfrm>
          <a:prstGeom prst="line">
            <a:avLst/>
          </a:prstGeom>
          <a:solidFill>
            <a:srgbClr val="000000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sm" len="sm"/>
            <a:tailEnd type="triangl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576365" y="1333748"/>
            <a:ext cx="2435603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Silicon photonic neuron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1646" y="2662008"/>
            <a:ext cx="1837041" cy="27699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MRR weight bank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83534" y="2990061"/>
            <a:ext cx="2604217" cy="586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283534" y="3553272"/>
            <a:ext cx="173666" cy="98409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113502" y="2086777"/>
            <a:ext cx="1289803" cy="779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 flipV="1">
            <a:off x="4403305" y="2871338"/>
            <a:ext cx="802405" cy="1442181"/>
          </a:xfrm>
          <a:prstGeom prst="line">
            <a:avLst/>
          </a:prstGeom>
          <a:ln w="19050">
            <a:solidFill>
              <a:srgbClr val="00B0F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2887752" y="3588372"/>
            <a:ext cx="1265305" cy="908363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430610" y="1662885"/>
            <a:ext cx="775100" cy="445222"/>
          </a:xfrm>
          <a:prstGeom prst="line">
            <a:avLst/>
          </a:prstGeom>
          <a:ln w="19050">
            <a:solidFill>
              <a:srgbClr val="00B0F0"/>
            </a:solidFill>
            <a:prstDash val="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65246" y="1513414"/>
            <a:ext cx="24686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[1]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30817" y="1703044"/>
            <a:ext cx="24686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[3]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98445" y="4551071"/>
            <a:ext cx="24686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[2]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110868" y="4384623"/>
            <a:ext cx="391883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Electro-optic nonlinearity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10 – 40 GHz operation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Foundry compatible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236" y="3013421"/>
            <a:ext cx="3998521" cy="2967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hierarchical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2"/>
            <a:ext cx="8315840" cy="124884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Large neural networks are hierarchical</a:t>
            </a:r>
          </a:p>
          <a:p>
            <a:r>
              <a:rPr lang="en-US" dirty="0" smtClean="0"/>
              <a:t>Photonics does well with long-range communication</a:t>
            </a:r>
          </a:p>
          <a:p>
            <a:r>
              <a:rPr lang="en-US" dirty="0" smtClean="0"/>
              <a:t>How do we design chip-scale systems? wafer scale? datacenter scale?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-1" y="6315966"/>
            <a:ext cx="8482519" cy="542034"/>
          </a:xfrm>
        </p:spPr>
        <p:txBody>
          <a:bodyPr>
            <a:noAutofit/>
          </a:bodyPr>
          <a:lstStyle/>
          <a:p>
            <a:pPr>
              <a:spcBef>
                <a:spcPts val="288"/>
              </a:spcBef>
            </a:pPr>
            <a:r>
              <a:rPr lang="en-US" dirty="0"/>
              <a:t>[1] Paul </a:t>
            </a:r>
            <a:r>
              <a:rPr lang="en-US" dirty="0" err="1"/>
              <a:t>Prucnal</a:t>
            </a:r>
            <a:r>
              <a:rPr lang="en-US" dirty="0"/>
              <a:t> and </a:t>
            </a:r>
            <a:r>
              <a:rPr lang="en-US" dirty="0" err="1"/>
              <a:t>Bhavin</a:t>
            </a:r>
            <a:r>
              <a:rPr lang="en-US" dirty="0"/>
              <a:t> </a:t>
            </a:r>
            <a:r>
              <a:rPr lang="en-US" dirty="0" err="1"/>
              <a:t>Shastri</a:t>
            </a:r>
            <a:r>
              <a:rPr lang="en-US" dirty="0"/>
              <a:t>. </a:t>
            </a:r>
            <a:r>
              <a:rPr lang="en-US" dirty="0">
                <a:latin typeface="Avenir Next Medium" charset="0"/>
                <a:ea typeface="Avenir Next Medium" charset="0"/>
                <a:cs typeface="Avenir Next Medium" charset="0"/>
              </a:rPr>
              <a:t>Neuromorphic Photonics</a:t>
            </a:r>
            <a:r>
              <a:rPr lang="en-US" dirty="0"/>
              <a:t>. CRC Press, 2017</a:t>
            </a:r>
            <a:r>
              <a:rPr lang="en-US" dirty="0" smtClean="0"/>
              <a:t>.</a:t>
            </a:r>
          </a:p>
          <a:p>
            <a:pPr>
              <a:spcBef>
                <a:spcPts val="288"/>
              </a:spcBef>
            </a:pPr>
            <a:r>
              <a:rPr lang="en-US" dirty="0" smtClean="0"/>
              <a:t>[2</a:t>
            </a:r>
            <a:r>
              <a:rPr lang="en-US" dirty="0"/>
              <a:t>] J. M. </a:t>
            </a:r>
            <a:r>
              <a:rPr lang="en-US" dirty="0" err="1" smtClean="0"/>
              <a:t>Shainline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dirty="0"/>
              <a:t>“</a:t>
            </a:r>
            <a:r>
              <a:rPr lang="en-US" dirty="0" smtClean="0"/>
              <a:t>Superconducting </a:t>
            </a:r>
            <a:r>
              <a:rPr lang="en-US" dirty="0"/>
              <a:t>Optoelectronic Neurons V: Networks and Scaling</a:t>
            </a:r>
            <a:r>
              <a:rPr lang="en-US" dirty="0" smtClean="0"/>
              <a:t>,” arXiv:1805:01942, </a:t>
            </a:r>
            <a:r>
              <a:rPr lang="en-US" dirty="0"/>
              <a:t>2018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33436" y="5928824"/>
            <a:ext cx="1951047" cy="3077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Neuron # (x 10</a:t>
            </a:r>
            <a:r>
              <a:rPr lang="en-US" sz="2000" baseline="30000" dirty="0" smtClean="0">
                <a:latin typeface="Avenir Next" charset="0"/>
                <a:ea typeface="Avenir Next" charset="0"/>
                <a:cs typeface="Avenir Next" charset="0"/>
              </a:rPr>
              <a:t>-3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260483" y="4173837"/>
            <a:ext cx="1951047" cy="30777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Neuron </a:t>
            </a:r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># (x 10</a:t>
            </a:r>
            <a:r>
              <a:rPr lang="en-US" sz="2000" baseline="30000" dirty="0">
                <a:latin typeface="Avenir Next" charset="0"/>
                <a:ea typeface="Avenir Next" charset="0"/>
                <a:cs typeface="Avenir Next" charset="0"/>
              </a:rPr>
              <a:t>-3</a:t>
            </a:r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>)</a:t>
            </a:r>
            <a:endParaRPr lang="en-US" sz="20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79" y="2945245"/>
            <a:ext cx="2859262" cy="2983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6376" y="2770606"/>
            <a:ext cx="24686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[2]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6752" y="5176515"/>
            <a:ext cx="713529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region</a:t>
            </a:r>
          </a:p>
        </p:txBody>
      </p:sp>
      <p:sp>
        <p:nvSpPr>
          <p:cNvPr id="15" name="Oval 14"/>
          <p:cNvSpPr/>
          <p:nvPr/>
        </p:nvSpPr>
        <p:spPr>
          <a:xfrm>
            <a:off x="6485104" y="3894054"/>
            <a:ext cx="224217" cy="225290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13989" y="5871434"/>
            <a:ext cx="769441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module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01953" y="4171662"/>
            <a:ext cx="954035" cy="958601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9" name="Straight Connector 18"/>
          <p:cNvCxnSpPr>
            <a:stCxn id="14" idx="0"/>
            <a:endCxn id="15" idx="3"/>
          </p:cNvCxnSpPr>
          <p:nvPr/>
        </p:nvCxnSpPr>
        <p:spPr>
          <a:xfrm flipV="1">
            <a:off x="4703517" y="4086351"/>
            <a:ext cx="1814423" cy="1090164"/>
          </a:xfrm>
          <a:prstGeom prst="line">
            <a:avLst/>
          </a:prstGeom>
          <a:ln w="12700">
            <a:prstDash val="sys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0"/>
            <a:endCxn id="17" idx="3"/>
          </p:cNvCxnSpPr>
          <p:nvPr/>
        </p:nvCxnSpPr>
        <p:spPr>
          <a:xfrm flipV="1">
            <a:off x="4398710" y="4989879"/>
            <a:ext cx="2542958" cy="881555"/>
          </a:xfrm>
          <a:prstGeom prst="line">
            <a:avLst/>
          </a:prstGeom>
          <a:ln w="12700">
            <a:prstDash val="sys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117343" y="4315598"/>
            <a:ext cx="114990" cy="115540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8" name="Straight Connector 27"/>
          <p:cNvCxnSpPr>
            <a:stCxn id="14" idx="0"/>
            <a:endCxn id="27" idx="5"/>
          </p:cNvCxnSpPr>
          <p:nvPr/>
        </p:nvCxnSpPr>
        <p:spPr>
          <a:xfrm flipH="1" flipV="1">
            <a:off x="4215493" y="4414218"/>
            <a:ext cx="488024" cy="762297"/>
          </a:xfrm>
          <a:prstGeom prst="line">
            <a:avLst/>
          </a:prstGeom>
          <a:ln w="12700">
            <a:prstDash val="sys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0"/>
            <a:endCxn id="38" idx="5"/>
          </p:cNvCxnSpPr>
          <p:nvPr/>
        </p:nvCxnSpPr>
        <p:spPr>
          <a:xfrm flipH="1" flipV="1">
            <a:off x="3376376" y="4974347"/>
            <a:ext cx="1022334" cy="897087"/>
          </a:xfrm>
          <a:prstGeom prst="line">
            <a:avLst/>
          </a:prstGeom>
          <a:ln w="12700">
            <a:prstDash val="sysDash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748786" y="4343752"/>
            <a:ext cx="735268" cy="738788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919" y="3344104"/>
            <a:ext cx="246862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[1]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58788" y="2620619"/>
            <a:ext cx="2056652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smtClean="0">
                <a:latin typeface="Helvetica Neue" charset="0"/>
                <a:ea typeface="Helvetica Neue" charset="0"/>
                <a:cs typeface="Helvetica Neue" charset="0"/>
              </a:rPr>
              <a:t>connection matrix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2050" y="2663184"/>
            <a:ext cx="184845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layout rendering</a:t>
            </a:r>
          </a:p>
        </p:txBody>
      </p:sp>
      <p:pic>
        <p:nvPicPr>
          <p:cNvPr id="24" name="Picture 23" descr="Pu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459" y="3064166"/>
            <a:ext cx="492573" cy="55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783430" y="3117722"/>
            <a:ext cx="1180877" cy="349817"/>
            <a:chOff x="-1" y="0"/>
            <a:chExt cx="1842449" cy="545797"/>
          </a:xfrm>
        </p:grpSpPr>
        <p:sp>
          <p:nvSpPr>
            <p:cNvPr id="26" name="Rectangle 25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" y="1969138"/>
            <a:ext cx="4798361" cy="1233051"/>
          </a:xfrm>
        </p:spPr>
        <p:txBody>
          <a:bodyPr anchor="t" anchorCtr="0">
            <a:normAutofit/>
          </a:bodyPr>
          <a:lstStyle/>
          <a:p>
            <a:r>
              <a:rPr lang="en-US" dirty="0" smtClean="0"/>
              <a:t>Basic component quality</a:t>
            </a:r>
          </a:p>
          <a:p>
            <a:r>
              <a:rPr lang="en-US" dirty="0" smtClean="0"/>
              <a:t>Large-volume manufacturability</a:t>
            </a:r>
          </a:p>
          <a:p>
            <a:r>
              <a:rPr lang="en-US" dirty="0"/>
              <a:t>Small-volume research </a:t>
            </a:r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silicon photonic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3396" y="1502353"/>
            <a:ext cx="7597208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Avenir Next Medium" charset="0"/>
                <a:ea typeface="Avenir Next Medium" charset="0"/>
                <a:cs typeface="Avenir Next Medium" charset="0"/>
              </a:rPr>
              <a:t>Challenges to quantum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and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neuromorphic computing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are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shared</a:t>
            </a:r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" y="1969138"/>
            <a:ext cx="4798361" cy="1233051"/>
          </a:xfrm>
        </p:spPr>
        <p:txBody>
          <a:bodyPr anchor="t" anchorCtr="0">
            <a:normAutofit/>
          </a:bodyPr>
          <a:lstStyle/>
          <a:p>
            <a:r>
              <a:rPr lang="en-US" dirty="0" smtClean="0"/>
              <a:t>Basic component quality</a:t>
            </a:r>
          </a:p>
          <a:p>
            <a:r>
              <a:rPr lang="en-US" dirty="0" smtClean="0"/>
              <a:t>Large-volume manufacturability</a:t>
            </a:r>
          </a:p>
          <a:p>
            <a:r>
              <a:rPr lang="en-US" dirty="0"/>
              <a:t>Small-volume research </a:t>
            </a:r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silicon photonic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[1] The </a:t>
            </a:r>
            <a:r>
              <a:rPr lang="en-US" sz="1400" dirty="0" err="1" smtClean="0"/>
              <a:t>Cattington</a:t>
            </a:r>
            <a:r>
              <a:rPr lang="en-US" sz="1400" dirty="0" smtClean="0"/>
              <a:t> Post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811450" y="1982426"/>
            <a:ext cx="278621" cy="1074549"/>
          </a:xfrm>
          <a:prstGeom prst="rightBrace">
            <a:avLst/>
          </a:prstGeom>
          <a:ln w="12700"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3396" y="1502353"/>
            <a:ext cx="7597208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Avenir Next Medium" charset="0"/>
                <a:ea typeface="Avenir Next Medium" charset="0"/>
                <a:cs typeface="Avenir Next Medium" charset="0"/>
              </a:rPr>
              <a:t>Challenges to quantum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and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neuromorphic computing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are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shared</a:t>
            </a:r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3223" y="2211923"/>
            <a:ext cx="3484737" cy="615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Externalized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echnological risk</a:t>
            </a: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(thanks to </a:t>
            </a:r>
            <a:r>
              <a:rPr lang="en-US" sz="2000" dirty="0" err="1" smtClean="0">
                <a:latin typeface="Helvetica Neue" charset="0"/>
                <a:ea typeface="Helvetica Neue" charset="0"/>
                <a:cs typeface="Helvetica Neue" charset="0"/>
              </a:rPr>
              <a:t>Datacomm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.)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28" y="3427062"/>
            <a:ext cx="5376544" cy="2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" y="1969138"/>
            <a:ext cx="4798361" cy="1233051"/>
          </a:xfrm>
        </p:spPr>
        <p:txBody>
          <a:bodyPr anchor="t" anchorCtr="0">
            <a:normAutofit/>
          </a:bodyPr>
          <a:lstStyle/>
          <a:p>
            <a:r>
              <a:rPr lang="en-US" dirty="0" smtClean="0"/>
              <a:t>Basic component quality</a:t>
            </a:r>
          </a:p>
          <a:p>
            <a:r>
              <a:rPr lang="en-US" dirty="0" smtClean="0"/>
              <a:t>Large-volume manufacturability</a:t>
            </a:r>
          </a:p>
          <a:p>
            <a:r>
              <a:rPr lang="en-US" dirty="0"/>
              <a:t>Small-volume research </a:t>
            </a:r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silicon photonic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811450" y="1982426"/>
            <a:ext cx="278621" cy="1074549"/>
          </a:xfrm>
          <a:prstGeom prst="rightBrace">
            <a:avLst/>
          </a:prstGeom>
          <a:ln w="12700"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3396" y="1502353"/>
            <a:ext cx="7597208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smtClean="0">
                <a:latin typeface="Avenir Next Medium" charset="0"/>
                <a:ea typeface="Avenir Next Medium" charset="0"/>
                <a:cs typeface="Avenir Next Medium" charset="0"/>
              </a:rPr>
              <a:t>Challenges to quantum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and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neuromorphic computing </a:t>
            </a:r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are </a:t>
            </a:r>
            <a:r>
              <a:rPr lang="en-US" sz="2000" dirty="0" smtClean="0">
                <a:latin typeface="Avenir Next Medium" charset="0"/>
                <a:ea typeface="Avenir Next Medium" charset="0"/>
                <a:cs typeface="Avenir Next Medium" charset="0"/>
              </a:rPr>
              <a:t>shared</a:t>
            </a:r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152" y="3576902"/>
            <a:ext cx="7129279" cy="2915973"/>
            <a:chOff x="152400" y="3552393"/>
            <a:chExt cx="7129279" cy="2915973"/>
          </a:xfrm>
        </p:grpSpPr>
        <p:sp>
          <p:nvSpPr>
            <p:cNvPr id="10" name="Right Brace 9"/>
            <p:cNvSpPr/>
            <p:nvPr/>
          </p:nvSpPr>
          <p:spPr>
            <a:xfrm>
              <a:off x="3621024" y="3616998"/>
              <a:ext cx="199698" cy="1027852"/>
            </a:xfrm>
            <a:prstGeom prst="rightBrace">
              <a:avLst/>
            </a:prstGeom>
            <a:ln w="12700"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74707" y="3954115"/>
              <a:ext cx="2067682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Semi-externalized</a:t>
              </a:r>
            </a:p>
          </p:txBody>
        </p:sp>
        <p:sp>
          <p:nvSpPr>
            <p:cNvPr id="12" name="Content Placeholder 4"/>
            <p:cNvSpPr txBox="1">
              <a:spLocks/>
            </p:cNvSpPr>
            <p:nvPr/>
          </p:nvSpPr>
          <p:spPr>
            <a:xfrm>
              <a:off x="152400" y="3552393"/>
              <a:ext cx="4798361" cy="2915973"/>
            </a:xfrm>
            <a:prstGeom prst="rect">
              <a:avLst/>
            </a:prstGeom>
          </p:spPr>
          <p:txBody>
            <a:bodyPr vert="horz" lIns="274320" tIns="91440" rIns="91440" bIns="91440" rtlCol="0" anchor="t" anchorCtr="0">
              <a:normAutofit/>
            </a:bodyPr>
            <a:lstStyle>
              <a:lvl1pPr marL="179388" indent="-169863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sz="2000" b="0" i="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1pPr>
              <a:lvl2pPr marL="349250" indent="-169863" algn="l" defTabSz="457200" rtl="0" eaLnBrk="1" latinLnBrk="0" hangingPunct="1">
                <a:spcBef>
                  <a:spcPct val="20000"/>
                </a:spcBef>
                <a:buFont typeface="Arial" charset="0"/>
                <a:buChar char="•"/>
                <a:tabLst/>
                <a:defRPr sz="1800" b="0" i="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2pPr>
              <a:lvl3pPr marL="517525" indent="-158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sz="1600" b="0" i="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chemeClr val="tx1"/>
                  </a:solidFill>
                  <a:latin typeface="Avenir Next" charset="0"/>
                  <a:ea typeface="Avenir Next" charset="0"/>
                  <a:cs typeface="Avenir Next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I/O, packaging</a:t>
              </a:r>
            </a:p>
            <a:p>
              <a:r>
                <a:rPr lang="en-US" dirty="0" smtClean="0"/>
                <a:t>System-level design tools</a:t>
              </a:r>
            </a:p>
            <a:p>
              <a:r>
                <a:rPr lang="en-US" dirty="0" smtClean="0"/>
                <a:t>Process variation</a:t>
              </a:r>
            </a:p>
            <a:p>
              <a:endParaRPr lang="en-US" dirty="0" smtClean="0"/>
            </a:p>
            <a:p>
              <a:r>
                <a:rPr lang="en-US" dirty="0" smtClean="0"/>
                <a:t>Control complexity</a:t>
              </a:r>
            </a:p>
            <a:p>
              <a:r>
                <a:rPr lang="en-US" dirty="0" smtClean="0"/>
                <a:t>Heat dissipation density</a:t>
              </a:r>
            </a:p>
          </p:txBody>
        </p:sp>
        <p:sp>
          <p:nvSpPr>
            <p:cNvPr id="13" name="Right Brace 12"/>
            <p:cNvSpPr/>
            <p:nvPr/>
          </p:nvSpPr>
          <p:spPr>
            <a:xfrm>
              <a:off x="3393948" y="5118991"/>
              <a:ext cx="189772" cy="669046"/>
            </a:xfrm>
            <a:prstGeom prst="rightBrace">
              <a:avLst/>
            </a:prstGeom>
            <a:ln w="12700"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12560" y="5293704"/>
              <a:ext cx="356911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Specific to </a:t>
              </a:r>
              <a:r>
                <a:rPr lang="en-US" sz="2000" smtClean="0">
                  <a:latin typeface="Helvetica Neue" charset="0"/>
                  <a:ea typeface="Helvetica Neue" charset="0"/>
                  <a:cs typeface="Helvetica Neue" charset="0"/>
                </a:rPr>
                <a:t>large-scale systems</a:t>
              </a:r>
              <a:endParaRPr lang="en-US" sz="2000" dirty="0" smtClean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63223" y="2211923"/>
            <a:ext cx="3651834" cy="615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Externalized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echnological risks</a:t>
            </a: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(thanks to </a:t>
            </a:r>
            <a:r>
              <a:rPr lang="en-US" sz="2000" dirty="0" err="1" smtClean="0">
                <a:latin typeface="Helvetica Neue" charset="0"/>
                <a:ea typeface="Helvetica Neue" charset="0"/>
                <a:cs typeface="Helvetica Neue" charset="0"/>
              </a:rPr>
              <a:t>Datacomm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24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1"/>
            <a:ext cx="7391399" cy="5024865"/>
          </a:xfrm>
        </p:spPr>
        <p:txBody>
          <a:bodyPr/>
          <a:lstStyle/>
          <a:p>
            <a:r>
              <a:rPr lang="en-US" sz="2400" dirty="0" smtClean="0"/>
              <a:t>Quantum and Neuromorphic share platform </a:t>
            </a:r>
            <a:r>
              <a:rPr lang="en-US" sz="2400" dirty="0" smtClean="0"/>
              <a:t>technologies</a:t>
            </a:r>
          </a:p>
          <a:p>
            <a:endParaRPr lang="en-US" sz="2400" dirty="0" smtClean="0"/>
          </a:p>
          <a:p>
            <a:r>
              <a:rPr lang="en-US" sz="2400" dirty="0" smtClean="0"/>
              <a:t>Co-integrated passives, sources, amplifiers, SPDs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 smtClean="0"/>
              <a:t>platform will become available to the public</a:t>
            </a:r>
          </a:p>
          <a:p>
            <a:endParaRPr lang="en-US" sz="2400" dirty="0" smtClean="0"/>
          </a:p>
          <a:p>
            <a:r>
              <a:rPr lang="en-US" sz="2400" dirty="0" smtClean="0"/>
              <a:t>NIST </a:t>
            </a:r>
            <a:r>
              <a:rPr lang="en-US" sz="2400" dirty="0"/>
              <a:t>trying to advance single photon devices, metrology, and applications</a:t>
            </a:r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4" y="1203239"/>
            <a:ext cx="8344447" cy="502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 team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8912" y="1291100"/>
            <a:ext cx="7903331" cy="242136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274320" tIns="91440" rIns="91440" bIns="91440" numCol="3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venir Next Ultra Light" charset="0"/>
                <a:ea typeface="Avenir Next Ultra Light" charset="0"/>
                <a:cs typeface="Avenir Next Ultra Light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venir Next Ultra Light" charset="0"/>
                <a:ea typeface="Avenir Next Ultra Light" charset="0"/>
                <a:cs typeface="Avenir Next Ultra Light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venir Next Ultra Light" charset="0"/>
                <a:ea typeface="Avenir Next Ultra Light" charset="0"/>
                <a:cs typeface="Avenir Next Ultra Light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>
                <a:latin typeface="Avenir Next" charset="0"/>
                <a:ea typeface="Avenir Next" charset="0"/>
                <a:cs typeface="Avenir Next" charset="0"/>
              </a:rPr>
              <a:t>Sae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Woo Nam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Rich 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Mirin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Jeff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Shainline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Sonia Buckley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Adam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McCaughan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Jeff 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Chiles</a:t>
            </a:r>
          </a:p>
          <a:p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Alex Tait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Saeed 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Khan</a:t>
            </a:r>
          </a:p>
          <a:p>
            <a:r>
              <a:rPr lang="en-US" sz="1800" dirty="0" err="1" smtClean="0">
                <a:latin typeface="Avenir Next" charset="0"/>
                <a:ea typeface="Avenir Next" charset="0"/>
                <a:cs typeface="Avenir Next" charset="0"/>
              </a:rPr>
              <a:t>Krister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Shalm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Marty Stevens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Adriana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Lita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Varun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Verma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Nima</a:t>
            </a:r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 Nader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Mike </a:t>
            </a:r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Mazurek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800" dirty="0" err="1">
                <a:latin typeface="Avenir Next" charset="0"/>
                <a:ea typeface="Avenir Next" charset="0"/>
                <a:cs typeface="Avenir Next" charset="0"/>
              </a:rPr>
              <a:t>Dileep</a:t>
            </a:r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 Reddy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Eric Stanton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Galen Moody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Kevin Silverman</a:t>
            </a:r>
          </a:p>
          <a:p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Thomas </a:t>
            </a:r>
            <a:r>
              <a:rPr lang="en-US" sz="1800" dirty="0" err="1" smtClean="0">
                <a:latin typeface="Avenir Next" charset="0"/>
                <a:ea typeface="Avenir Next" charset="0"/>
                <a:cs typeface="Avenir Next" charset="0"/>
              </a:rPr>
              <a:t>Gerrits</a:t>
            </a:r>
            <a:endParaRPr lang="en-US" sz="18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905" y="5951105"/>
            <a:ext cx="139140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Boulder Labs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9633" y="4462452"/>
            <a:ext cx="1812997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smtClean="0">
                <a:latin typeface="Helvetica Neue" charset="0"/>
                <a:ea typeface="Helvetica Neue" charset="0"/>
                <a:cs typeface="Helvetica Neue" charset="0"/>
              </a:rPr>
              <a:t>Postdoctoral</a:t>
            </a:r>
          </a:p>
          <a:p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opportunities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05381" y="2167003"/>
            <a:ext cx="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26" y="3846345"/>
            <a:ext cx="2944717" cy="227754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91440" tIns="0" rIns="0" bIns="0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Contact</a:t>
            </a: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saewoo.nam@nist.gov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5"/>
              </a:rPr>
              <a:t>rich.mirin@nist.gov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  <a:hlinkClick r:id="rId5"/>
            </a:endParaRPr>
          </a:p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  <a:hlinkClick r:id="rId6"/>
              </a:rPr>
              <a:t>jeffrey.shainline@nist.gov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7"/>
              </a:rPr>
              <a:t>alexander.tait@nist.gov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400" dirty="0" smtClean="0">
                <a:hlinkClick r:id="rId8"/>
              </a:rPr>
              <a:t>atait@ieee.org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30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b="25096"/>
          <a:stretch/>
        </p:blipFill>
        <p:spPr>
          <a:xfrm>
            <a:off x="598854" y="1369998"/>
            <a:ext cx="7916497" cy="3205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6084" y="367717"/>
            <a:ext cx="2011833" cy="49244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God’s Dice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7917" y="5319160"/>
            <a:ext cx="252473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http://beacon.nist.gov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854" y="4842538"/>
            <a:ext cx="4362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Random key generation is central to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Cybersecurity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E-commerce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Voting </a:t>
            </a:r>
            <a:r>
              <a:rPr lang="en-US" sz="2000" dirty="0" smtClean="0"/>
              <a:t>machines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2" name="Rectangle 11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4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neeDs</a:t>
            </a:r>
            <a:r>
              <a:rPr lang="en-US" dirty="0" smtClean="0"/>
              <a:t> for single Photon detection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456" y="1291101"/>
            <a:ext cx="5350212" cy="5024865"/>
          </a:xfrm>
        </p:spPr>
        <p:txBody>
          <a:bodyPr/>
          <a:lstStyle/>
          <a:p>
            <a:r>
              <a:rPr lang="en-US" dirty="0" smtClean="0"/>
              <a:t>Bell test</a:t>
            </a:r>
            <a:endParaRPr lang="en-US" dirty="0"/>
          </a:p>
          <a:p>
            <a:pPr lvl="1"/>
            <a:r>
              <a:rPr lang="en-US" dirty="0" smtClean="0"/>
              <a:t>&gt;67</a:t>
            </a:r>
            <a:r>
              <a:rPr lang="en-US" dirty="0"/>
              <a:t>% detection </a:t>
            </a:r>
            <a:r>
              <a:rPr lang="en-US" dirty="0" smtClean="0"/>
              <a:t>efficiency</a:t>
            </a:r>
          </a:p>
          <a:p>
            <a:endParaRPr lang="en-US" dirty="0"/>
          </a:p>
          <a:p>
            <a:r>
              <a:rPr lang="en-US" dirty="0"/>
              <a:t>Linear quantum </a:t>
            </a:r>
            <a:r>
              <a:rPr lang="en-US" dirty="0" smtClean="0"/>
              <a:t>computing</a:t>
            </a:r>
            <a:endParaRPr lang="en-US" dirty="0"/>
          </a:p>
          <a:p>
            <a:pPr lvl="1"/>
            <a:r>
              <a:rPr lang="en-US" dirty="0" smtClean="0"/>
              <a:t>&gt;99% detection efficiency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Quantum communication</a:t>
            </a:r>
            <a:endParaRPr lang="en-US" dirty="0"/>
          </a:p>
          <a:p>
            <a:pPr lvl="1"/>
            <a:r>
              <a:rPr lang="en-US" dirty="0"/>
              <a:t>Photon loss -&gt; redundancy -&gt; vulnerability</a:t>
            </a:r>
          </a:p>
          <a:p>
            <a:endParaRPr lang="en-US" dirty="0"/>
          </a:p>
          <a:p>
            <a:r>
              <a:rPr lang="en-US" dirty="0" smtClean="0"/>
              <a:t>This is not comprehensive...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5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1"/>
            <a:ext cx="9143999" cy="502486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Single photon detectors and quantum information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Cryogenic silicon photonic integration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Superconducting Optoelectronic Networks platform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Neuromorphic photonics and quantum photonics</a:t>
            </a:r>
          </a:p>
          <a:p>
            <a:pPr lvl="1">
              <a:lnSpc>
                <a:spcPct val="200000"/>
              </a:lnSpc>
            </a:pPr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photon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photon detection at NIST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1101"/>
            <a:ext cx="5931876" cy="502486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Advance science of measuring single photons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Characterize single-photon sources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Transfer detector technology to the public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Investigate new applications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Collaborate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848"/>
          <a:stretch/>
        </p:blipFill>
        <p:spPr>
          <a:xfrm>
            <a:off x="6441485" y="2309402"/>
            <a:ext cx="1900758" cy="1681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3038" y="4014095"/>
            <a:ext cx="1477649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Sae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Woo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1877" y="4740324"/>
            <a:ext cx="2852384" cy="15388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Contact</a:t>
            </a: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saewoo.nam@nist.gov</a:t>
            </a:r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5"/>
              </a:rPr>
              <a:t>rich.mirin@nist.gov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  <a:hlinkClick r:id="rId5"/>
            </a:endParaRPr>
          </a:p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  <a:hlinkClick r:id="rId6"/>
              </a:rPr>
              <a:t>jeffrey.shainline@nist.gov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  <a:hlinkClick r:id="rId7"/>
              </a:rPr>
              <a:t>alexander.tait@nist.gov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42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Transition Edge Sensor (TES)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9478" y="2102100"/>
            <a:ext cx="4261019" cy="3727110"/>
            <a:chOff x="274719" y="771689"/>
            <a:chExt cx="4702939" cy="4004286"/>
          </a:xfrm>
        </p:grpSpPr>
        <p:sp>
          <p:nvSpPr>
            <p:cNvPr id="187394" name="Rectangle 2"/>
            <p:cNvSpPr>
              <a:spLocks noChangeArrowheads="1"/>
            </p:cNvSpPr>
            <p:nvPr/>
          </p:nvSpPr>
          <p:spPr bwMode="auto">
            <a:xfrm>
              <a:off x="609600" y="4219575"/>
              <a:ext cx="1981200" cy="381000"/>
            </a:xfrm>
            <a:prstGeom prst="rect">
              <a:avLst/>
            </a:prstGeom>
            <a:solidFill>
              <a:srgbClr val="A1A7C3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3021000" prstMaterial="legacyMatte">
              <a:bevelT w="13500" h="13500" prst="angle"/>
              <a:bevelB w="13500" h="13500" prst="angle"/>
              <a:extrusionClr>
                <a:srgbClr val="A1A7C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7395" name="Oval 3"/>
            <p:cNvSpPr>
              <a:spLocks noChangeArrowheads="1"/>
            </p:cNvSpPr>
            <p:nvPr/>
          </p:nvSpPr>
          <p:spPr bwMode="auto">
            <a:xfrm>
              <a:off x="2057400" y="2619375"/>
              <a:ext cx="228600" cy="304800"/>
            </a:xfrm>
            <a:prstGeom prst="ellipse">
              <a:avLst/>
            </a:prstGeom>
            <a:solidFill>
              <a:srgbClr val="B5E3BF"/>
            </a:solidFill>
            <a:ln w="9525">
              <a:round/>
              <a:headEnd/>
              <a:tailEnd/>
            </a:ln>
            <a:effectLst/>
            <a:scene3d>
              <a:camera prst="legacyPerspectiveTop">
                <a:rot lat="16800000" lon="0" rev="0"/>
              </a:camera>
              <a:lightRig rig="legacyFlat4" dir="b"/>
            </a:scene3d>
            <a:sp3d extrusionH="1243000" prstMaterial="legacyMatte">
              <a:bevelT w="13500" h="13500" prst="angle"/>
              <a:bevelB w="13500" h="13500" prst="angle"/>
              <a:extrusionClr>
                <a:srgbClr val="B5E3BF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7396" name="Rectangle 4"/>
            <p:cNvSpPr>
              <a:spLocks noChangeArrowheads="1"/>
            </p:cNvSpPr>
            <p:nvPr/>
          </p:nvSpPr>
          <p:spPr bwMode="auto">
            <a:xfrm>
              <a:off x="1143000" y="2771775"/>
              <a:ext cx="1371600" cy="381000"/>
            </a:xfrm>
            <a:prstGeom prst="rect">
              <a:avLst/>
            </a:prstGeom>
            <a:solidFill>
              <a:srgbClr val="FDE9D7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DE9D7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187424" name="Picture 32" descr="thermometer_ne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28775"/>
              <a:ext cx="750888" cy="10175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425" name="Picture 33" descr="DD00942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2466975"/>
              <a:ext cx="1219200" cy="32702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7426" name="Picture 34" descr="photon_wavepacket_transpar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00" y="1384300"/>
              <a:ext cx="946150" cy="1295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427" name="Text Box 35"/>
            <p:cNvSpPr txBox="1">
              <a:spLocks noChangeArrowheads="1"/>
            </p:cNvSpPr>
            <p:nvPr/>
          </p:nvSpPr>
          <p:spPr bwMode="auto">
            <a:xfrm>
              <a:off x="3124200" y="2466975"/>
              <a:ext cx="1581901" cy="400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 charset="0"/>
                </a:rPr>
                <a:t>Absorber, </a:t>
              </a:r>
              <a:r>
                <a:rPr lang="en-US" i="1" dirty="0" smtClean="0">
                  <a:latin typeface="Arial" charset="0"/>
                </a:rPr>
                <a:t>C</a:t>
              </a:r>
              <a:endParaRPr lang="en-US" i="1" dirty="0">
                <a:latin typeface="Arial" charset="0"/>
              </a:endParaRPr>
            </a:p>
          </p:txBody>
        </p:sp>
        <p:sp>
          <p:nvSpPr>
            <p:cNvPr id="187428" name="Text Box 36"/>
            <p:cNvSpPr txBox="1">
              <a:spLocks noChangeArrowheads="1"/>
            </p:cNvSpPr>
            <p:nvPr/>
          </p:nvSpPr>
          <p:spPr bwMode="auto">
            <a:xfrm>
              <a:off x="2362200" y="1207224"/>
              <a:ext cx="1771262" cy="400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Thermometer</a:t>
              </a:r>
            </a:p>
          </p:txBody>
        </p:sp>
        <p:sp>
          <p:nvSpPr>
            <p:cNvPr id="187429" name="Text Box 37"/>
            <p:cNvSpPr txBox="1">
              <a:spLocks noChangeArrowheads="1"/>
            </p:cNvSpPr>
            <p:nvPr/>
          </p:nvSpPr>
          <p:spPr bwMode="auto">
            <a:xfrm>
              <a:off x="2404827" y="3297899"/>
              <a:ext cx="2572831" cy="400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Weak thermal </a:t>
              </a:r>
              <a:r>
                <a:rPr lang="en-US" dirty="0" smtClean="0">
                  <a:latin typeface="Arial" charset="0"/>
                </a:rPr>
                <a:t>link, </a:t>
              </a:r>
              <a:r>
                <a:rPr lang="en-US" i="1" dirty="0" smtClean="0">
                  <a:latin typeface="Arial" charset="0"/>
                </a:rPr>
                <a:t>g</a:t>
              </a:r>
              <a:endParaRPr lang="en-US" i="1" dirty="0">
                <a:latin typeface="Arial" charset="0"/>
              </a:endParaRPr>
            </a:p>
          </p:txBody>
        </p:sp>
        <p:sp>
          <p:nvSpPr>
            <p:cNvPr id="187430" name="Text Box 38"/>
            <p:cNvSpPr txBox="1">
              <a:spLocks noChangeArrowheads="1"/>
            </p:cNvSpPr>
            <p:nvPr/>
          </p:nvSpPr>
          <p:spPr bwMode="auto">
            <a:xfrm>
              <a:off x="3175720" y="4067175"/>
              <a:ext cx="1700359" cy="70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rial" charset="0"/>
                </a:rPr>
                <a:t>Thermal sink</a:t>
              </a:r>
            </a:p>
            <a:p>
              <a:pPr algn="ctr"/>
              <a:r>
                <a:rPr lang="en-US" dirty="0">
                  <a:latin typeface="Arial" charset="0"/>
                </a:rPr>
                <a:t>(50 </a:t>
              </a:r>
              <a:r>
                <a:rPr lang="en-US" dirty="0" err="1">
                  <a:latin typeface="Arial" charset="0"/>
                </a:rPr>
                <a:t>mK</a:t>
              </a:r>
              <a:r>
                <a:rPr lang="en-US" dirty="0">
                  <a:latin typeface="Arial" charset="0"/>
                </a:rPr>
                <a:t>)</a:t>
              </a:r>
            </a:p>
          </p:txBody>
        </p:sp>
        <p:sp>
          <p:nvSpPr>
            <p:cNvPr id="187431" name="Freeform 39"/>
            <p:cNvSpPr>
              <a:spLocks/>
            </p:cNvSpPr>
            <p:nvPr/>
          </p:nvSpPr>
          <p:spPr bwMode="auto">
            <a:xfrm>
              <a:off x="2362200" y="3304326"/>
              <a:ext cx="990600" cy="76200"/>
            </a:xfrm>
            <a:custGeom>
              <a:avLst/>
              <a:gdLst>
                <a:gd name="T0" fmla="*/ 624 w 624"/>
                <a:gd name="T1" fmla="*/ 56 h 104"/>
                <a:gd name="T2" fmla="*/ 240 w 624"/>
                <a:gd name="T3" fmla="*/ 8 h 104"/>
                <a:gd name="T4" fmla="*/ 0 w 624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4" h="104">
                  <a:moveTo>
                    <a:pt x="624" y="56"/>
                  </a:moveTo>
                  <a:cubicBezTo>
                    <a:pt x="484" y="28"/>
                    <a:pt x="344" y="0"/>
                    <a:pt x="240" y="8"/>
                  </a:cubicBezTo>
                  <a:cubicBezTo>
                    <a:pt x="136" y="16"/>
                    <a:pt x="32" y="80"/>
                    <a:pt x="0" y="104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432" name="Text Box 40"/>
            <p:cNvSpPr txBox="1">
              <a:spLocks noChangeArrowheads="1"/>
            </p:cNvSpPr>
            <p:nvPr/>
          </p:nvSpPr>
          <p:spPr bwMode="auto">
            <a:xfrm>
              <a:off x="274719" y="771689"/>
              <a:ext cx="1393661" cy="70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Energy</a:t>
              </a:r>
            </a:p>
            <a:p>
              <a:r>
                <a:rPr lang="en-US" dirty="0">
                  <a:latin typeface="Arial" charset="0"/>
                </a:rPr>
                <a:t>deposition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48695" y="2393992"/>
            <a:ext cx="4229222" cy="2983064"/>
            <a:chOff x="577093" y="2734580"/>
            <a:chExt cx="4229222" cy="298306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V="1">
              <a:off x="1880319" y="4408649"/>
              <a:ext cx="99828" cy="26225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none" w="med" len="med"/>
              <a:tailEnd type="arrow" w="lg" len="lg"/>
            </a:ln>
          </p:spPr>
          <p:txBody>
            <a:bodyPr/>
            <a:lstStyle/>
            <a:p>
              <a:endParaRPr lang="en-US" sz="2700">
                <a:latin typeface="+mj-lt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D2D0127-AE49-48AD-A4AA-52D6B055DCAA}"/>
                </a:ext>
              </a:extLst>
            </p:cNvPr>
            <p:cNvGrpSpPr/>
            <p:nvPr/>
          </p:nvGrpSpPr>
          <p:grpSpPr>
            <a:xfrm>
              <a:off x="577093" y="2734580"/>
              <a:ext cx="2907689" cy="2968093"/>
              <a:chOff x="577711" y="1879916"/>
              <a:chExt cx="2907689" cy="296809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77711" y="2088524"/>
                <a:ext cx="2907689" cy="2759485"/>
                <a:chOff x="399233" y="2511192"/>
                <a:chExt cx="3462776" cy="3286279"/>
              </a:xfrm>
            </p:grpSpPr>
            <p:sp>
              <p:nvSpPr>
                <p:cNvPr id="26" name="Freeform 4"/>
                <p:cNvSpPr>
                  <a:spLocks noChangeArrowheads="1"/>
                </p:cNvSpPr>
                <p:nvPr/>
              </p:nvSpPr>
              <p:spPr bwMode="auto">
                <a:xfrm>
                  <a:off x="969316" y="3006971"/>
                  <a:ext cx="2353514" cy="2256618"/>
                </a:xfrm>
                <a:custGeom>
                  <a:avLst/>
                  <a:gdLst>
                    <a:gd name="T0" fmla="*/ 4962 w 5017"/>
                    <a:gd name="T1" fmla="*/ 0 h 4991"/>
                    <a:gd name="T2" fmla="*/ 4855 w 5017"/>
                    <a:gd name="T3" fmla="*/ 0 h 4991"/>
                    <a:gd name="T4" fmla="*/ 4715 w 5017"/>
                    <a:gd name="T5" fmla="*/ 0 h 4991"/>
                    <a:gd name="T6" fmla="*/ 4608 w 5017"/>
                    <a:gd name="T7" fmla="*/ 0 h 4991"/>
                    <a:gd name="T8" fmla="*/ 4501 w 5017"/>
                    <a:gd name="T9" fmla="*/ 49 h 4991"/>
                    <a:gd name="T10" fmla="*/ 4334 w 5017"/>
                    <a:gd name="T11" fmla="*/ 49 h 4991"/>
                    <a:gd name="T12" fmla="*/ 4227 w 5017"/>
                    <a:gd name="T13" fmla="*/ 70 h 4991"/>
                    <a:gd name="T14" fmla="*/ 4113 w 5017"/>
                    <a:gd name="T15" fmla="*/ 120 h 4991"/>
                    <a:gd name="T16" fmla="*/ 4006 w 5017"/>
                    <a:gd name="T17" fmla="*/ 148 h 4991"/>
                    <a:gd name="T18" fmla="*/ 3899 w 5017"/>
                    <a:gd name="T19" fmla="*/ 198 h 4991"/>
                    <a:gd name="T20" fmla="*/ 3792 w 5017"/>
                    <a:gd name="T21" fmla="*/ 248 h 4991"/>
                    <a:gd name="T22" fmla="*/ 3678 w 5017"/>
                    <a:gd name="T23" fmla="*/ 290 h 4991"/>
                    <a:gd name="T24" fmla="*/ 3598 w 5017"/>
                    <a:gd name="T25" fmla="*/ 368 h 4991"/>
                    <a:gd name="T26" fmla="*/ 3518 w 5017"/>
                    <a:gd name="T27" fmla="*/ 439 h 4991"/>
                    <a:gd name="T28" fmla="*/ 3437 w 5017"/>
                    <a:gd name="T29" fmla="*/ 538 h 4991"/>
                    <a:gd name="T30" fmla="*/ 3350 w 5017"/>
                    <a:gd name="T31" fmla="*/ 609 h 4991"/>
                    <a:gd name="T32" fmla="*/ 3270 w 5017"/>
                    <a:gd name="T33" fmla="*/ 708 h 4991"/>
                    <a:gd name="T34" fmla="*/ 3217 w 5017"/>
                    <a:gd name="T35" fmla="*/ 808 h 4991"/>
                    <a:gd name="T36" fmla="*/ 3136 w 5017"/>
                    <a:gd name="T37" fmla="*/ 879 h 4991"/>
                    <a:gd name="T38" fmla="*/ 3056 w 5017"/>
                    <a:gd name="T39" fmla="*/ 1027 h 4991"/>
                    <a:gd name="T40" fmla="*/ 2969 w 5017"/>
                    <a:gd name="T41" fmla="*/ 1127 h 4991"/>
                    <a:gd name="T42" fmla="*/ 2916 w 5017"/>
                    <a:gd name="T43" fmla="*/ 1247 h 4991"/>
                    <a:gd name="T44" fmla="*/ 2862 w 5017"/>
                    <a:gd name="T45" fmla="*/ 1368 h 4991"/>
                    <a:gd name="T46" fmla="*/ 2668 w 5017"/>
                    <a:gd name="T47" fmla="*/ 1836 h 4991"/>
                    <a:gd name="T48" fmla="*/ 2641 w 5017"/>
                    <a:gd name="T49" fmla="*/ 1935 h 4991"/>
                    <a:gd name="T50" fmla="*/ 2615 w 5017"/>
                    <a:gd name="T51" fmla="*/ 2027 h 4991"/>
                    <a:gd name="T52" fmla="*/ 2561 w 5017"/>
                    <a:gd name="T53" fmla="*/ 2155 h 4991"/>
                    <a:gd name="T54" fmla="*/ 2534 w 5017"/>
                    <a:gd name="T55" fmla="*/ 2247 h 4991"/>
                    <a:gd name="T56" fmla="*/ 2481 w 5017"/>
                    <a:gd name="T57" fmla="*/ 2346 h 4991"/>
                    <a:gd name="T58" fmla="*/ 2427 w 5017"/>
                    <a:gd name="T59" fmla="*/ 2445 h 4991"/>
                    <a:gd name="T60" fmla="*/ 2401 w 5017"/>
                    <a:gd name="T61" fmla="*/ 2545 h 4991"/>
                    <a:gd name="T62" fmla="*/ 2374 w 5017"/>
                    <a:gd name="T63" fmla="*/ 2665 h 4991"/>
                    <a:gd name="T64" fmla="*/ 2347 w 5017"/>
                    <a:gd name="T65" fmla="*/ 2764 h 4991"/>
                    <a:gd name="T66" fmla="*/ 2314 w 5017"/>
                    <a:gd name="T67" fmla="*/ 2864 h 4991"/>
                    <a:gd name="T68" fmla="*/ 2287 w 5017"/>
                    <a:gd name="T69" fmla="*/ 2984 h 4991"/>
                    <a:gd name="T70" fmla="*/ 2207 w 5017"/>
                    <a:gd name="T71" fmla="*/ 3105 h 4991"/>
                    <a:gd name="T72" fmla="*/ 2153 w 5017"/>
                    <a:gd name="T73" fmla="*/ 3204 h 4991"/>
                    <a:gd name="T74" fmla="*/ 2126 w 5017"/>
                    <a:gd name="T75" fmla="*/ 3303 h 4991"/>
                    <a:gd name="T76" fmla="*/ 2073 w 5017"/>
                    <a:gd name="T77" fmla="*/ 3424 h 4991"/>
                    <a:gd name="T78" fmla="*/ 2046 w 5017"/>
                    <a:gd name="T79" fmla="*/ 3523 h 4991"/>
                    <a:gd name="T80" fmla="*/ 2019 w 5017"/>
                    <a:gd name="T81" fmla="*/ 3672 h 4991"/>
                    <a:gd name="T82" fmla="*/ 1959 w 5017"/>
                    <a:gd name="T83" fmla="*/ 3792 h 4991"/>
                    <a:gd name="T84" fmla="*/ 1932 w 5017"/>
                    <a:gd name="T85" fmla="*/ 3892 h 4991"/>
                    <a:gd name="T86" fmla="*/ 1879 w 5017"/>
                    <a:gd name="T87" fmla="*/ 3991 h 4991"/>
                    <a:gd name="T88" fmla="*/ 1852 w 5017"/>
                    <a:gd name="T89" fmla="*/ 4083 h 4991"/>
                    <a:gd name="T90" fmla="*/ 1799 w 5017"/>
                    <a:gd name="T91" fmla="*/ 4182 h 4991"/>
                    <a:gd name="T92" fmla="*/ 1718 w 5017"/>
                    <a:gd name="T93" fmla="*/ 4303 h 4991"/>
                    <a:gd name="T94" fmla="*/ 1665 w 5017"/>
                    <a:gd name="T95" fmla="*/ 4402 h 4991"/>
                    <a:gd name="T96" fmla="*/ 1551 w 5017"/>
                    <a:gd name="T97" fmla="*/ 4480 h 4991"/>
                    <a:gd name="T98" fmla="*/ 1471 w 5017"/>
                    <a:gd name="T99" fmla="*/ 4572 h 4991"/>
                    <a:gd name="T100" fmla="*/ 1391 w 5017"/>
                    <a:gd name="T101" fmla="*/ 4650 h 4991"/>
                    <a:gd name="T102" fmla="*/ 1310 w 5017"/>
                    <a:gd name="T103" fmla="*/ 4721 h 4991"/>
                    <a:gd name="T104" fmla="*/ 1197 w 5017"/>
                    <a:gd name="T105" fmla="*/ 4771 h 4991"/>
                    <a:gd name="T106" fmla="*/ 1009 w 5017"/>
                    <a:gd name="T107" fmla="*/ 4842 h 4991"/>
                    <a:gd name="T108" fmla="*/ 869 w 5017"/>
                    <a:gd name="T109" fmla="*/ 4891 h 4991"/>
                    <a:gd name="T110" fmla="*/ 762 w 5017"/>
                    <a:gd name="T111" fmla="*/ 4941 h 4991"/>
                    <a:gd name="T112" fmla="*/ 655 w 5017"/>
                    <a:gd name="T113" fmla="*/ 4941 h 4991"/>
                    <a:gd name="T114" fmla="*/ 548 w 5017"/>
                    <a:gd name="T115" fmla="*/ 4969 h 4991"/>
                    <a:gd name="T116" fmla="*/ 434 w 5017"/>
                    <a:gd name="T117" fmla="*/ 4990 h 4991"/>
                    <a:gd name="T118" fmla="*/ 327 w 5017"/>
                    <a:gd name="T119" fmla="*/ 4990 h 4991"/>
                    <a:gd name="T120" fmla="*/ 220 w 5017"/>
                    <a:gd name="T121" fmla="*/ 4969 h 4991"/>
                    <a:gd name="T122" fmla="*/ 107 w 5017"/>
                    <a:gd name="T123" fmla="*/ 4969 h 499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017"/>
                    <a:gd name="T187" fmla="*/ 0 h 4991"/>
                    <a:gd name="T188" fmla="*/ 5017 w 5017"/>
                    <a:gd name="T189" fmla="*/ 4991 h 499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017" h="4991">
                      <a:moveTo>
                        <a:pt x="5016" y="0"/>
                      </a:moveTo>
                      <a:lnTo>
                        <a:pt x="4962" y="0"/>
                      </a:lnTo>
                      <a:lnTo>
                        <a:pt x="4909" y="0"/>
                      </a:lnTo>
                      <a:lnTo>
                        <a:pt x="4855" y="0"/>
                      </a:lnTo>
                      <a:lnTo>
                        <a:pt x="4795" y="0"/>
                      </a:lnTo>
                      <a:lnTo>
                        <a:pt x="4715" y="0"/>
                      </a:lnTo>
                      <a:lnTo>
                        <a:pt x="4661" y="0"/>
                      </a:lnTo>
                      <a:lnTo>
                        <a:pt x="4608" y="0"/>
                      </a:lnTo>
                      <a:lnTo>
                        <a:pt x="4554" y="0"/>
                      </a:lnTo>
                      <a:lnTo>
                        <a:pt x="4501" y="49"/>
                      </a:lnTo>
                      <a:lnTo>
                        <a:pt x="4414" y="49"/>
                      </a:lnTo>
                      <a:lnTo>
                        <a:pt x="4334" y="49"/>
                      </a:lnTo>
                      <a:lnTo>
                        <a:pt x="4280" y="70"/>
                      </a:lnTo>
                      <a:lnTo>
                        <a:pt x="4227" y="70"/>
                      </a:lnTo>
                      <a:lnTo>
                        <a:pt x="4173" y="99"/>
                      </a:lnTo>
                      <a:lnTo>
                        <a:pt x="4113" y="120"/>
                      </a:lnTo>
                      <a:lnTo>
                        <a:pt x="4059" y="148"/>
                      </a:lnTo>
                      <a:lnTo>
                        <a:pt x="4006" y="148"/>
                      </a:lnTo>
                      <a:lnTo>
                        <a:pt x="3952" y="170"/>
                      </a:lnTo>
                      <a:lnTo>
                        <a:pt x="3899" y="198"/>
                      </a:lnTo>
                      <a:lnTo>
                        <a:pt x="3845" y="219"/>
                      </a:lnTo>
                      <a:lnTo>
                        <a:pt x="3792" y="248"/>
                      </a:lnTo>
                      <a:lnTo>
                        <a:pt x="3732" y="269"/>
                      </a:lnTo>
                      <a:lnTo>
                        <a:pt x="3678" y="290"/>
                      </a:lnTo>
                      <a:lnTo>
                        <a:pt x="3651" y="340"/>
                      </a:lnTo>
                      <a:lnTo>
                        <a:pt x="3598" y="368"/>
                      </a:lnTo>
                      <a:lnTo>
                        <a:pt x="3571" y="418"/>
                      </a:lnTo>
                      <a:lnTo>
                        <a:pt x="3518" y="439"/>
                      </a:lnTo>
                      <a:lnTo>
                        <a:pt x="3464" y="489"/>
                      </a:lnTo>
                      <a:lnTo>
                        <a:pt x="3437" y="538"/>
                      </a:lnTo>
                      <a:lnTo>
                        <a:pt x="3377" y="560"/>
                      </a:lnTo>
                      <a:lnTo>
                        <a:pt x="3350" y="609"/>
                      </a:lnTo>
                      <a:lnTo>
                        <a:pt x="3297" y="659"/>
                      </a:lnTo>
                      <a:lnTo>
                        <a:pt x="3270" y="708"/>
                      </a:lnTo>
                      <a:lnTo>
                        <a:pt x="3243" y="758"/>
                      </a:lnTo>
                      <a:lnTo>
                        <a:pt x="3217" y="808"/>
                      </a:lnTo>
                      <a:lnTo>
                        <a:pt x="3190" y="857"/>
                      </a:lnTo>
                      <a:lnTo>
                        <a:pt x="3136" y="879"/>
                      </a:lnTo>
                      <a:lnTo>
                        <a:pt x="3110" y="957"/>
                      </a:lnTo>
                      <a:lnTo>
                        <a:pt x="3056" y="1027"/>
                      </a:lnTo>
                      <a:lnTo>
                        <a:pt x="2996" y="1077"/>
                      </a:lnTo>
                      <a:lnTo>
                        <a:pt x="2969" y="1127"/>
                      </a:lnTo>
                      <a:lnTo>
                        <a:pt x="2942" y="1198"/>
                      </a:lnTo>
                      <a:lnTo>
                        <a:pt x="2916" y="1247"/>
                      </a:lnTo>
                      <a:lnTo>
                        <a:pt x="2889" y="1318"/>
                      </a:lnTo>
                      <a:lnTo>
                        <a:pt x="2862" y="1368"/>
                      </a:lnTo>
                      <a:lnTo>
                        <a:pt x="2702" y="1786"/>
                      </a:lnTo>
                      <a:lnTo>
                        <a:pt x="2668" y="1836"/>
                      </a:lnTo>
                      <a:lnTo>
                        <a:pt x="2641" y="1885"/>
                      </a:lnTo>
                      <a:lnTo>
                        <a:pt x="2641" y="1935"/>
                      </a:lnTo>
                      <a:lnTo>
                        <a:pt x="2615" y="1985"/>
                      </a:lnTo>
                      <a:lnTo>
                        <a:pt x="2615" y="2027"/>
                      </a:lnTo>
                      <a:lnTo>
                        <a:pt x="2588" y="2105"/>
                      </a:lnTo>
                      <a:lnTo>
                        <a:pt x="2561" y="2155"/>
                      </a:lnTo>
                      <a:lnTo>
                        <a:pt x="2534" y="2204"/>
                      </a:lnTo>
                      <a:lnTo>
                        <a:pt x="2534" y="2247"/>
                      </a:lnTo>
                      <a:lnTo>
                        <a:pt x="2508" y="2296"/>
                      </a:lnTo>
                      <a:lnTo>
                        <a:pt x="2481" y="2346"/>
                      </a:lnTo>
                      <a:lnTo>
                        <a:pt x="2454" y="2396"/>
                      </a:lnTo>
                      <a:lnTo>
                        <a:pt x="2427" y="2445"/>
                      </a:lnTo>
                      <a:lnTo>
                        <a:pt x="2401" y="2495"/>
                      </a:lnTo>
                      <a:lnTo>
                        <a:pt x="2401" y="2545"/>
                      </a:lnTo>
                      <a:lnTo>
                        <a:pt x="2374" y="2615"/>
                      </a:lnTo>
                      <a:lnTo>
                        <a:pt x="2374" y="2665"/>
                      </a:lnTo>
                      <a:lnTo>
                        <a:pt x="2347" y="2715"/>
                      </a:lnTo>
                      <a:lnTo>
                        <a:pt x="2347" y="2764"/>
                      </a:lnTo>
                      <a:lnTo>
                        <a:pt x="2314" y="2814"/>
                      </a:lnTo>
                      <a:lnTo>
                        <a:pt x="2314" y="2864"/>
                      </a:lnTo>
                      <a:lnTo>
                        <a:pt x="2287" y="2934"/>
                      </a:lnTo>
                      <a:lnTo>
                        <a:pt x="2287" y="2984"/>
                      </a:lnTo>
                      <a:lnTo>
                        <a:pt x="2233" y="3055"/>
                      </a:lnTo>
                      <a:lnTo>
                        <a:pt x="2207" y="3105"/>
                      </a:lnTo>
                      <a:lnTo>
                        <a:pt x="2180" y="3154"/>
                      </a:lnTo>
                      <a:lnTo>
                        <a:pt x="2153" y="3204"/>
                      </a:lnTo>
                      <a:lnTo>
                        <a:pt x="2153" y="3254"/>
                      </a:lnTo>
                      <a:lnTo>
                        <a:pt x="2126" y="3303"/>
                      </a:lnTo>
                      <a:lnTo>
                        <a:pt x="2100" y="3353"/>
                      </a:lnTo>
                      <a:lnTo>
                        <a:pt x="2073" y="3424"/>
                      </a:lnTo>
                      <a:lnTo>
                        <a:pt x="2046" y="3473"/>
                      </a:lnTo>
                      <a:lnTo>
                        <a:pt x="2046" y="3523"/>
                      </a:lnTo>
                      <a:lnTo>
                        <a:pt x="2019" y="3594"/>
                      </a:lnTo>
                      <a:lnTo>
                        <a:pt x="2019" y="3672"/>
                      </a:lnTo>
                      <a:lnTo>
                        <a:pt x="1993" y="3743"/>
                      </a:lnTo>
                      <a:lnTo>
                        <a:pt x="1959" y="3792"/>
                      </a:lnTo>
                      <a:lnTo>
                        <a:pt x="1959" y="3842"/>
                      </a:lnTo>
                      <a:lnTo>
                        <a:pt x="1932" y="3892"/>
                      </a:lnTo>
                      <a:lnTo>
                        <a:pt x="1906" y="3941"/>
                      </a:lnTo>
                      <a:lnTo>
                        <a:pt x="1879" y="3991"/>
                      </a:lnTo>
                      <a:lnTo>
                        <a:pt x="1852" y="4033"/>
                      </a:lnTo>
                      <a:lnTo>
                        <a:pt x="1852" y="4083"/>
                      </a:lnTo>
                      <a:lnTo>
                        <a:pt x="1825" y="4133"/>
                      </a:lnTo>
                      <a:lnTo>
                        <a:pt x="1799" y="4182"/>
                      </a:lnTo>
                      <a:lnTo>
                        <a:pt x="1772" y="4232"/>
                      </a:lnTo>
                      <a:lnTo>
                        <a:pt x="1718" y="4303"/>
                      </a:lnTo>
                      <a:lnTo>
                        <a:pt x="1692" y="4352"/>
                      </a:lnTo>
                      <a:lnTo>
                        <a:pt x="1665" y="4402"/>
                      </a:lnTo>
                      <a:lnTo>
                        <a:pt x="1605" y="4430"/>
                      </a:lnTo>
                      <a:lnTo>
                        <a:pt x="1551" y="4480"/>
                      </a:lnTo>
                      <a:lnTo>
                        <a:pt x="1524" y="4523"/>
                      </a:lnTo>
                      <a:lnTo>
                        <a:pt x="1471" y="4572"/>
                      </a:lnTo>
                      <a:lnTo>
                        <a:pt x="1444" y="4622"/>
                      </a:lnTo>
                      <a:lnTo>
                        <a:pt x="1391" y="4650"/>
                      </a:lnTo>
                      <a:lnTo>
                        <a:pt x="1364" y="4700"/>
                      </a:lnTo>
                      <a:lnTo>
                        <a:pt x="1310" y="4721"/>
                      </a:lnTo>
                      <a:lnTo>
                        <a:pt x="1257" y="4742"/>
                      </a:lnTo>
                      <a:lnTo>
                        <a:pt x="1197" y="4771"/>
                      </a:lnTo>
                      <a:lnTo>
                        <a:pt x="1090" y="4820"/>
                      </a:lnTo>
                      <a:lnTo>
                        <a:pt x="1009" y="4842"/>
                      </a:lnTo>
                      <a:lnTo>
                        <a:pt x="929" y="4870"/>
                      </a:lnTo>
                      <a:lnTo>
                        <a:pt x="869" y="4891"/>
                      </a:lnTo>
                      <a:lnTo>
                        <a:pt x="815" y="4920"/>
                      </a:lnTo>
                      <a:lnTo>
                        <a:pt x="762" y="4941"/>
                      </a:lnTo>
                      <a:lnTo>
                        <a:pt x="708" y="4941"/>
                      </a:lnTo>
                      <a:lnTo>
                        <a:pt x="655" y="4941"/>
                      </a:lnTo>
                      <a:lnTo>
                        <a:pt x="601" y="4969"/>
                      </a:lnTo>
                      <a:lnTo>
                        <a:pt x="548" y="4969"/>
                      </a:lnTo>
                      <a:lnTo>
                        <a:pt x="488" y="4969"/>
                      </a:lnTo>
                      <a:lnTo>
                        <a:pt x="434" y="4990"/>
                      </a:lnTo>
                      <a:lnTo>
                        <a:pt x="381" y="4990"/>
                      </a:lnTo>
                      <a:lnTo>
                        <a:pt x="327" y="4990"/>
                      </a:lnTo>
                      <a:lnTo>
                        <a:pt x="274" y="4969"/>
                      </a:lnTo>
                      <a:lnTo>
                        <a:pt x="220" y="4969"/>
                      </a:lnTo>
                      <a:lnTo>
                        <a:pt x="160" y="4969"/>
                      </a:lnTo>
                      <a:lnTo>
                        <a:pt x="107" y="4969"/>
                      </a:lnTo>
                      <a:lnTo>
                        <a:pt x="0" y="4990"/>
                      </a:lnTo>
                    </a:path>
                  </a:pathLst>
                </a:custGeom>
                <a:noFill/>
                <a:ln w="2556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957834" y="2511192"/>
                  <a:ext cx="6161" cy="2771539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2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99233" y="3547185"/>
                  <a:ext cx="364762" cy="492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9114" tIns="34555" rIns="69114" bIns="34555">
                  <a:spAutoFit/>
                </a:bodyPr>
                <a:lstStyle/>
                <a:p>
                  <a:pPr defTabSz="688181" eaLnBrk="0"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tabLst>
                      <a:tab pos="0" algn="l"/>
                      <a:tab pos="688181" algn="l"/>
                      <a:tab pos="1370410" algn="l"/>
                      <a:tab pos="2059781" algn="l"/>
                      <a:tab pos="2742010" algn="l"/>
                      <a:tab pos="3430191" algn="l"/>
                      <a:tab pos="4112419" algn="l"/>
                      <a:tab pos="4800600" algn="l"/>
                      <a:tab pos="5482829" algn="l"/>
                      <a:tab pos="6172200" algn="l"/>
                      <a:tab pos="6860381" algn="l"/>
                      <a:tab pos="7542610" algn="l"/>
                    </a:tabLst>
                  </a:pPr>
                  <a:r>
                    <a:rPr lang="en-GB" sz="2400" dirty="0">
                      <a:latin typeface="+mj-lt"/>
                      <a:cs typeface="Arial" charset="0"/>
                    </a:rPr>
                    <a:t>R</a:t>
                  </a:r>
                </a:p>
              </p:txBody>
            </p:sp>
            <p:sp>
              <p:nvSpPr>
                <p:cNvPr id="2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881358" y="5305298"/>
                  <a:ext cx="490327" cy="492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69114" tIns="34555" rIns="69114" bIns="34555">
                  <a:spAutoFit/>
                </a:bodyPr>
                <a:lstStyle/>
                <a:p>
                  <a:pPr defTabSz="688181" eaLnBrk="0"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tabLst>
                      <a:tab pos="0" algn="l"/>
                      <a:tab pos="688181" algn="l"/>
                      <a:tab pos="1370410" algn="l"/>
                      <a:tab pos="2059781" algn="l"/>
                      <a:tab pos="2742010" algn="l"/>
                      <a:tab pos="3430191" algn="l"/>
                      <a:tab pos="4112419" algn="l"/>
                      <a:tab pos="4800600" algn="l"/>
                      <a:tab pos="5482829" algn="l"/>
                      <a:tab pos="6172200" algn="l"/>
                      <a:tab pos="6860381" algn="l"/>
                      <a:tab pos="7542610" algn="l"/>
                    </a:tabLst>
                  </a:pPr>
                  <a:r>
                    <a:rPr lang="en-GB" sz="2400" dirty="0">
                      <a:latin typeface="+mj-lt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30" name="Oval 8"/>
                <p:cNvSpPr>
                  <a:spLocks noChangeArrowheads="1"/>
                </p:cNvSpPr>
                <p:nvPr/>
              </p:nvSpPr>
              <p:spPr bwMode="auto">
                <a:xfrm>
                  <a:off x="1880467" y="4580205"/>
                  <a:ext cx="95575" cy="98018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26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1" name="Line 12"/>
                <p:cNvSpPr>
                  <a:spLocks noChangeShapeType="1"/>
                </p:cNvSpPr>
                <p:nvPr/>
              </p:nvSpPr>
              <p:spPr bwMode="auto">
                <a:xfrm>
                  <a:off x="957834" y="4823201"/>
                  <a:ext cx="98576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2" name="Line 13"/>
                <p:cNvSpPr>
                  <a:spLocks noChangeShapeType="1"/>
                </p:cNvSpPr>
                <p:nvPr/>
              </p:nvSpPr>
              <p:spPr bwMode="auto">
                <a:xfrm>
                  <a:off x="957834" y="4357518"/>
                  <a:ext cx="98576" cy="615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3" name="Line 14"/>
                <p:cNvSpPr>
                  <a:spLocks noChangeShapeType="1"/>
                </p:cNvSpPr>
                <p:nvPr/>
              </p:nvSpPr>
              <p:spPr bwMode="auto">
                <a:xfrm>
                  <a:off x="957834" y="4357518"/>
                  <a:ext cx="98576" cy="615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4" name="Line 15"/>
                <p:cNvSpPr>
                  <a:spLocks noChangeShapeType="1"/>
                </p:cNvSpPr>
                <p:nvPr/>
              </p:nvSpPr>
              <p:spPr bwMode="auto">
                <a:xfrm>
                  <a:off x="957834" y="3900038"/>
                  <a:ext cx="98576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5" name="Line 16"/>
                <p:cNvSpPr>
                  <a:spLocks noChangeShapeType="1"/>
                </p:cNvSpPr>
                <p:nvPr/>
              </p:nvSpPr>
              <p:spPr bwMode="auto">
                <a:xfrm>
                  <a:off x="957834" y="3900038"/>
                  <a:ext cx="98576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6" name="Line 17"/>
                <p:cNvSpPr>
                  <a:spLocks noChangeShapeType="1"/>
                </p:cNvSpPr>
                <p:nvPr/>
              </p:nvSpPr>
              <p:spPr bwMode="auto">
                <a:xfrm>
                  <a:off x="957834" y="3434355"/>
                  <a:ext cx="98576" cy="615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7" name="Line 18"/>
                <p:cNvSpPr>
                  <a:spLocks noChangeShapeType="1"/>
                </p:cNvSpPr>
                <p:nvPr/>
              </p:nvSpPr>
              <p:spPr bwMode="auto">
                <a:xfrm>
                  <a:off x="957834" y="3434355"/>
                  <a:ext cx="98576" cy="615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8" name="Line 19"/>
                <p:cNvSpPr>
                  <a:spLocks noChangeShapeType="1"/>
                </p:cNvSpPr>
                <p:nvPr/>
              </p:nvSpPr>
              <p:spPr bwMode="auto">
                <a:xfrm>
                  <a:off x="957834" y="2974825"/>
                  <a:ext cx="98576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39" name="Line 20"/>
                <p:cNvSpPr>
                  <a:spLocks noChangeShapeType="1"/>
                </p:cNvSpPr>
                <p:nvPr/>
              </p:nvSpPr>
              <p:spPr bwMode="auto">
                <a:xfrm>
                  <a:off x="957834" y="2974825"/>
                  <a:ext cx="98576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0" name="Line 21"/>
                <p:cNvSpPr>
                  <a:spLocks noChangeShapeType="1"/>
                </p:cNvSpPr>
                <p:nvPr/>
              </p:nvSpPr>
              <p:spPr bwMode="auto">
                <a:xfrm>
                  <a:off x="957834" y="2511192"/>
                  <a:ext cx="98576" cy="4103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1" name="Line 22"/>
                <p:cNvSpPr>
                  <a:spLocks noChangeShapeType="1"/>
                </p:cNvSpPr>
                <p:nvPr/>
              </p:nvSpPr>
              <p:spPr bwMode="auto">
                <a:xfrm>
                  <a:off x="996853" y="5272474"/>
                  <a:ext cx="2704693" cy="0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2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19911" y="5169900"/>
                  <a:ext cx="4107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869666" y="5169900"/>
                  <a:ext cx="4107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4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321476" y="5169900"/>
                  <a:ext cx="0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771231" y="5169900"/>
                  <a:ext cx="0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6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223040" y="5169900"/>
                  <a:ext cx="4107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7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3674849" y="5169900"/>
                  <a:ext cx="4107" cy="102574"/>
                </a:xfrm>
                <a:prstGeom prst="line">
                  <a:avLst/>
                </a:prstGeom>
                <a:noFill/>
                <a:ln w="1260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>
                    <a:latin typeface="+mj-lt"/>
                  </a:endParaRPr>
                </a:p>
              </p:txBody>
            </p:sp>
            <p:sp>
              <p:nvSpPr>
                <p:cNvPr id="4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321618" y="2580941"/>
                  <a:ext cx="540391" cy="5009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9114" tIns="34555" rIns="69114" bIns="34555">
                  <a:spAutoFit/>
                </a:bodyPr>
                <a:lstStyle/>
                <a:p>
                  <a:pPr defTabSz="688181" eaLnBrk="0" hangingPunct="0">
                    <a:lnSpc>
                      <a:spcPct val="95000"/>
                    </a:lnSpc>
                    <a:buClr>
                      <a:srgbClr val="000000"/>
                    </a:buClr>
                    <a:buSzPct val="100000"/>
                    <a:tabLst>
                      <a:tab pos="0" algn="l"/>
                      <a:tab pos="688181" algn="l"/>
                      <a:tab pos="1370410" algn="l"/>
                      <a:tab pos="2059781" algn="l"/>
                      <a:tab pos="2742010" algn="l"/>
                      <a:tab pos="3430191" algn="l"/>
                      <a:tab pos="4112419" algn="l"/>
                      <a:tab pos="4800600" algn="l"/>
                      <a:tab pos="5482829" algn="l"/>
                      <a:tab pos="6172200" algn="l"/>
                      <a:tab pos="6860381" algn="l"/>
                      <a:tab pos="7542610" algn="l"/>
                    </a:tabLst>
                  </a:pPr>
                  <a:r>
                    <a:rPr lang="en-GB" sz="2400" dirty="0" err="1">
                      <a:latin typeface="+mj-lt"/>
                      <a:cs typeface="Arial" charset="0"/>
                    </a:rPr>
                    <a:t>R</a:t>
                  </a:r>
                  <a:r>
                    <a:rPr lang="en-GB" sz="3300" baseline="-25000" dirty="0" err="1">
                      <a:latin typeface="+mj-lt"/>
                      <a:cs typeface="Arial" charset="0"/>
                    </a:rPr>
                    <a:t>n</a:t>
                  </a:r>
                  <a:endParaRPr lang="en-GB" sz="3300" baseline="-25000" dirty="0">
                    <a:latin typeface="+mj-lt"/>
                    <a:cs typeface="Arial" charset="0"/>
                  </a:endParaRPr>
                </a:p>
              </p:txBody>
            </p:sp>
          </p:grpSp>
          <p:sp>
            <p:nvSpPr>
              <p:cNvPr id="21" name="Text Box 29"/>
              <p:cNvSpPr txBox="1">
                <a:spLocks noChangeArrowheads="1"/>
              </p:cNvSpPr>
              <p:nvPr/>
            </p:nvSpPr>
            <p:spPr bwMode="auto">
              <a:xfrm>
                <a:off x="2635915" y="3317281"/>
                <a:ext cx="674945" cy="332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9114" tIns="34555" rIns="69114" bIns="34555">
                <a:spAutoFit/>
              </a:bodyPr>
              <a:lstStyle/>
              <a:p>
                <a:pPr defTabSz="688181" eaLnBrk="0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tabLst>
                    <a:tab pos="0" algn="l"/>
                    <a:tab pos="688181" algn="l"/>
                    <a:tab pos="1370410" algn="l"/>
                    <a:tab pos="2059781" algn="l"/>
                    <a:tab pos="2742010" algn="l"/>
                    <a:tab pos="3430191" algn="l"/>
                    <a:tab pos="4112419" algn="l"/>
                    <a:tab pos="4800600" algn="l"/>
                    <a:tab pos="5482829" algn="l"/>
                    <a:tab pos="6172200" algn="l"/>
                    <a:tab pos="6860381" algn="l"/>
                    <a:tab pos="7542610" algn="l"/>
                  </a:tabLst>
                </a:pPr>
                <a:r>
                  <a:rPr lang="en-GB" dirty="0">
                    <a:latin typeface="+mj-lt"/>
                    <a:cs typeface="Arial" charset="0"/>
                  </a:rPr>
                  <a:t>~8 </a:t>
                </a:r>
                <a:r>
                  <a:rPr lang="en-GB" dirty="0">
                    <a:latin typeface="Symbol" pitchFamily="18" charset="2"/>
                    <a:cs typeface="Arial" charset="0"/>
                  </a:rPr>
                  <a:t>W</a:t>
                </a:r>
                <a:endParaRPr lang="en-GB" sz="2700" baseline="-25000" dirty="0">
                  <a:latin typeface="Symbol" pitchFamily="18" charset="2"/>
                  <a:cs typeface="Arial" charset="0"/>
                </a:endParaRPr>
              </a:p>
            </p:txBody>
          </p:sp>
          <p:cxnSp>
            <p:nvCxnSpPr>
              <p:cNvPr id="22" name="Straight Arrow Connector 21"/>
              <p:cNvCxnSpPr>
                <a:stCxn id="60" idx="0"/>
              </p:cNvCxnSpPr>
              <p:nvPr/>
            </p:nvCxnSpPr>
            <p:spPr>
              <a:xfrm flipH="1" flipV="1">
                <a:off x="2971819" y="2624318"/>
                <a:ext cx="1569" cy="69296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60" idx="2"/>
              </p:cNvCxnSpPr>
              <p:nvPr/>
            </p:nvCxnSpPr>
            <p:spPr>
              <a:xfrm flipH="1">
                <a:off x="2971819" y="3650215"/>
                <a:ext cx="1569" cy="61584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 Box 29"/>
              <p:cNvSpPr txBox="1">
                <a:spLocks noChangeArrowheads="1"/>
              </p:cNvSpPr>
              <p:nvPr/>
            </p:nvSpPr>
            <p:spPr bwMode="auto">
              <a:xfrm>
                <a:off x="1653842" y="1879916"/>
                <a:ext cx="816728" cy="332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9114" tIns="34555" rIns="69114" bIns="34555">
                <a:spAutoFit/>
              </a:bodyPr>
              <a:lstStyle/>
              <a:p>
                <a:pPr defTabSz="688181" eaLnBrk="0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tabLst>
                    <a:tab pos="0" algn="l"/>
                    <a:tab pos="688181" algn="l"/>
                    <a:tab pos="1370410" algn="l"/>
                    <a:tab pos="2059781" algn="l"/>
                    <a:tab pos="2742010" algn="l"/>
                    <a:tab pos="3430191" algn="l"/>
                    <a:tab pos="4112419" algn="l"/>
                    <a:tab pos="4800600" algn="l"/>
                    <a:tab pos="5482829" algn="l"/>
                    <a:tab pos="6172200" algn="l"/>
                    <a:tab pos="6860381" algn="l"/>
                    <a:tab pos="7542610" algn="l"/>
                  </a:tabLst>
                </a:pPr>
                <a:r>
                  <a:rPr lang="en-GB" dirty="0">
                    <a:latin typeface="+mj-lt"/>
                    <a:cs typeface="Arial" charset="0"/>
                  </a:rPr>
                  <a:t>~1 </a:t>
                </a:r>
                <a:r>
                  <a:rPr lang="en-GB" dirty="0" err="1">
                    <a:latin typeface="+mj-lt"/>
                    <a:cs typeface="Arial" charset="0"/>
                  </a:rPr>
                  <a:t>mK</a:t>
                </a:r>
                <a:endParaRPr lang="en-GB" sz="2700" baseline="-25000" dirty="0">
                  <a:latin typeface="Symbol" pitchFamily="18" charset="2"/>
                  <a:cs typeface="Arial" charset="0"/>
                </a:endParaRPr>
              </a:p>
            </p:txBody>
          </p:sp>
          <p:cxnSp>
            <p:nvCxnSpPr>
              <p:cNvPr id="25" name="Straight Arrow Connector 24"/>
              <p:cNvCxnSpPr>
                <a:cxnSpLocks/>
              </p:cNvCxnSpPr>
              <p:nvPr/>
            </p:nvCxnSpPr>
            <p:spPr>
              <a:xfrm>
                <a:off x="1436497" y="2267395"/>
                <a:ext cx="13685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222730F7-7F1E-4B6B-9B9E-927EF584CEFE}"/>
                </a:ext>
              </a:extLst>
            </p:cNvPr>
            <p:cNvGrpSpPr/>
            <p:nvPr/>
          </p:nvGrpSpPr>
          <p:grpSpPr>
            <a:xfrm>
              <a:off x="1660229" y="3622184"/>
              <a:ext cx="3146086" cy="2095460"/>
              <a:chOff x="1634742" y="2764470"/>
              <a:chExt cx="3146086" cy="209546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0424F814-602E-4797-8D2F-A8FAFE31F38D}"/>
                  </a:ext>
                </a:extLst>
              </p:cNvPr>
              <p:cNvGrpSpPr/>
              <p:nvPr/>
            </p:nvGrpSpPr>
            <p:grpSpPr>
              <a:xfrm>
                <a:off x="1634742" y="2764470"/>
                <a:ext cx="3146086" cy="2095460"/>
                <a:chOff x="1634742" y="2764470"/>
                <a:chExt cx="3146086" cy="2095460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xmlns="" id="{3D6C5F56-BA5C-4FB6-9C62-57B3F72C128D}"/>
                    </a:ext>
                  </a:extLst>
                </p:cNvPr>
                <p:cNvGrpSpPr/>
                <p:nvPr/>
              </p:nvGrpSpPr>
              <p:grpSpPr>
                <a:xfrm>
                  <a:off x="1634742" y="2764470"/>
                  <a:ext cx="2757238" cy="2045049"/>
                  <a:chOff x="2376768" y="2379897"/>
                  <a:chExt cx="2757238" cy="2045049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xmlns="" id="{6ED9B6F0-A32A-47F4-802A-DDA125DE302D}"/>
                      </a:ext>
                    </a:extLst>
                  </p:cNvPr>
                  <p:cNvGrpSpPr/>
                  <p:nvPr/>
                </p:nvGrpSpPr>
                <p:grpSpPr>
                  <a:xfrm>
                    <a:off x="3088958" y="2379897"/>
                    <a:ext cx="2045048" cy="2045048"/>
                    <a:chOff x="1710606" y="4196478"/>
                    <a:chExt cx="563250" cy="563250"/>
                  </a:xfrm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xmlns="" id="{069729D9-3139-4FA2-A6A2-5F278B980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0606" y="4196478"/>
                      <a:ext cx="563250" cy="5632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xmlns="" id="{B12121BE-3C7B-4A3F-A957-B9538DB8CC0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73773" y="4212595"/>
                      <a:ext cx="212098" cy="547133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Oval 8">
                      <a:extLst>
                        <a:ext uri="{FF2B5EF4-FFF2-40B4-BE49-F238E27FC236}">
                          <a16:creationId xmlns:a16="http://schemas.microsoft.com/office/drawing/2014/main" xmlns="" id="{14760C82-3586-4989-8BB5-BEED521242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1748" y="4614102"/>
                      <a:ext cx="25053" cy="25502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26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700">
                        <a:latin typeface="+mj-lt"/>
                      </a:endParaRPr>
                    </a:p>
                  </p:txBody>
                </p:sp>
                <p:sp>
                  <p:nvSpPr>
                    <p:cNvPr id="66" name="Line 9">
                      <a:extLst>
                        <a:ext uri="{FF2B5EF4-FFF2-40B4-BE49-F238E27FC236}">
                          <a16:creationId xmlns:a16="http://schemas.microsoft.com/office/drawing/2014/main" xmlns="" id="{038F09CD-724D-432C-8246-32ABD1C758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0777" y="4251957"/>
                      <a:ext cx="138655" cy="35697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FF"/>
                      </a:solidFill>
                      <a:round/>
                      <a:headEnd type="none" w="med" len="med"/>
                      <a:tailEnd type="arrow" w="lg" len="lg"/>
                    </a:ln>
                  </p:spPr>
                  <p:txBody>
                    <a:bodyPr/>
                    <a:lstStyle/>
                    <a:p>
                      <a:endParaRPr lang="en-US" sz="270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xmlns="" id="{A1963DAF-90C6-4969-9424-FD985EBE6C61}"/>
                      </a:ext>
                    </a:extLst>
                  </p:cNvPr>
                  <p:cNvSpPr/>
                  <p:nvPr/>
                </p:nvSpPr>
                <p:spPr>
                  <a:xfrm>
                    <a:off x="2425954" y="3147358"/>
                    <a:ext cx="422438" cy="42243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xmlns="" id="{3D45B6CE-B316-4E94-A499-A3B6D5BF6F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76768" y="2379897"/>
                    <a:ext cx="712191" cy="75999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xmlns="" id="{84125A02-78AF-45B5-BDD8-4457C00653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425955" y="3569796"/>
                    <a:ext cx="663004" cy="85515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xmlns="" id="{84FD7747-47A2-4AB4-89A8-843AEB1E56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848392" y="3569796"/>
                    <a:ext cx="240566" cy="6674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xmlns="" id="{0EE798CF-13D2-45EE-91A1-2722119C64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84107" y="3067566"/>
                    <a:ext cx="204852" cy="7723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xmlns="" id="{2CC034A9-C4D0-4AEB-A749-A7C44EB48F0E}"/>
                    </a:ext>
                  </a:extLst>
                </p:cNvPr>
                <p:cNvGrpSpPr/>
                <p:nvPr/>
              </p:nvGrpSpPr>
              <p:grpSpPr>
                <a:xfrm>
                  <a:off x="3062642" y="3627759"/>
                  <a:ext cx="1718186" cy="1232171"/>
                  <a:chOff x="3608761" y="3269465"/>
                  <a:chExt cx="1718186" cy="1232171"/>
                </a:xfrm>
              </p:grpSpPr>
              <p:sp>
                <p:nvSpPr>
                  <p:cNvPr id="55" name="Text Box 7">
                    <a:extLst>
                      <a:ext uri="{FF2B5EF4-FFF2-40B4-BE49-F238E27FC236}">
                        <a16:creationId xmlns:a16="http://schemas.microsoft.com/office/drawing/2014/main" xmlns="" id="{5DD20447-E74B-45B6-9BBD-6CBB662FCC5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8761" y="4088359"/>
                    <a:ext cx="1155882" cy="413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69114" tIns="34555" rIns="69114" bIns="34555">
                    <a:spAutoFit/>
                  </a:bodyPr>
                  <a:lstStyle/>
                  <a:p>
                    <a:pPr defTabSz="688181" eaLnBrk="0" hangingPunct="0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tabLst>
                        <a:tab pos="0" algn="l"/>
                        <a:tab pos="688181" algn="l"/>
                        <a:tab pos="1370410" algn="l"/>
                        <a:tab pos="2059781" algn="l"/>
                        <a:tab pos="2742010" algn="l"/>
                        <a:tab pos="3430191" algn="l"/>
                        <a:tab pos="4112419" algn="l"/>
                        <a:tab pos="4800600" algn="l"/>
                        <a:tab pos="5482829" algn="l"/>
                        <a:tab pos="6172200" algn="l"/>
                        <a:tab pos="6860381" algn="l"/>
                        <a:tab pos="7542610" algn="l"/>
                      </a:tabLst>
                    </a:pPr>
                    <a:r>
                      <a:rPr lang="en-GB" sz="2400" dirty="0">
                        <a:latin typeface="+mj-lt"/>
                        <a:cs typeface="Arial" charset="0"/>
                      </a:rPr>
                      <a:t>~0.2 </a:t>
                    </a:r>
                    <a:r>
                      <a:rPr lang="en-GB" sz="2400" dirty="0" err="1">
                        <a:latin typeface="+mj-lt"/>
                        <a:cs typeface="Arial" charset="0"/>
                      </a:rPr>
                      <a:t>mK</a:t>
                    </a:r>
                    <a:endParaRPr lang="en-GB" sz="2400" dirty="0">
                      <a:latin typeface="+mj-lt"/>
                      <a:cs typeface="Arial" charset="0"/>
                    </a:endParaRPr>
                  </a:p>
                </p:txBody>
              </p:sp>
              <p:sp>
                <p:nvSpPr>
                  <p:cNvPr id="56" name="Text Box 7">
                    <a:extLst>
                      <a:ext uri="{FF2B5EF4-FFF2-40B4-BE49-F238E27FC236}">
                        <a16:creationId xmlns:a16="http://schemas.microsoft.com/office/drawing/2014/main" xmlns="" id="{6304BA91-AFEB-46D1-8C22-C94F2CB12B1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0984" y="3269465"/>
                    <a:ext cx="985963" cy="413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69114" tIns="34555" rIns="69114" bIns="34555">
                    <a:spAutoFit/>
                  </a:bodyPr>
                  <a:lstStyle/>
                  <a:p>
                    <a:pPr defTabSz="688181" eaLnBrk="0" hangingPunct="0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tabLst>
                        <a:tab pos="0" algn="l"/>
                        <a:tab pos="688181" algn="l"/>
                        <a:tab pos="1370410" algn="l"/>
                        <a:tab pos="2059781" algn="l"/>
                        <a:tab pos="2742010" algn="l"/>
                        <a:tab pos="3430191" algn="l"/>
                        <a:tab pos="4112419" algn="l"/>
                        <a:tab pos="4800600" algn="l"/>
                        <a:tab pos="5482829" algn="l"/>
                        <a:tab pos="6172200" algn="l"/>
                        <a:tab pos="6860381" algn="l"/>
                        <a:tab pos="7542610" algn="l"/>
                      </a:tabLst>
                    </a:pPr>
                    <a:r>
                      <a:rPr lang="en-GB" sz="2400" dirty="0">
                        <a:latin typeface="+mj-lt"/>
                        <a:cs typeface="Arial" charset="0"/>
                      </a:rPr>
                      <a:t>~0.2 </a:t>
                    </a:r>
                    <a:r>
                      <a:rPr lang="en-GB" sz="2400" dirty="0">
                        <a:latin typeface="Symbol" pitchFamily="18" charset="2"/>
                        <a:cs typeface="Arial" charset="0"/>
                      </a:rPr>
                      <a:t>W</a:t>
                    </a:r>
                  </a:p>
                </p:txBody>
              </p:sp>
            </p:grpSp>
          </p:grpSp>
          <p:sp>
            <p:nvSpPr>
              <p:cNvPr id="51" name="Line 9">
                <a:extLst>
                  <a:ext uri="{FF2B5EF4-FFF2-40B4-BE49-F238E27FC236}">
                    <a16:creationId xmlns:a16="http://schemas.microsoft.com/office/drawing/2014/main" xmlns="" id="{D0FB3AE4-749B-454B-BD49-76EB90F32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3848" y="4329330"/>
                <a:ext cx="45770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med" len="med"/>
                <a:tailEnd type="arrow" w="lg" len="lg"/>
              </a:ln>
            </p:spPr>
            <p:txBody>
              <a:bodyPr/>
              <a:lstStyle/>
              <a:p>
                <a:endParaRPr lang="en-US" sz="2700">
                  <a:latin typeface="+mj-lt"/>
                </a:endParaRPr>
              </a:p>
            </p:txBody>
          </p:sp>
          <p:sp>
            <p:nvSpPr>
              <p:cNvPr id="52" name="Line 9">
                <a:extLst>
                  <a:ext uri="{FF2B5EF4-FFF2-40B4-BE49-F238E27FC236}">
                    <a16:creationId xmlns:a16="http://schemas.microsoft.com/office/drawing/2014/main" xmlns="" id="{E9BB191E-F330-4471-8565-1C140A627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1555" y="3075806"/>
                <a:ext cx="0" cy="124697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med" len="med"/>
                <a:tailEnd type="arrow" w="lg" len="lg"/>
              </a:ln>
            </p:spPr>
            <p:txBody>
              <a:bodyPr/>
              <a:lstStyle/>
              <a:p>
                <a:endParaRPr lang="en-US" sz="2700">
                  <a:latin typeface="+mj-lt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9E47E451-973A-4A4F-A89F-7D75882DCF94}"/>
                </a:ext>
              </a:extLst>
            </p:cNvPr>
            <p:cNvGrpSpPr/>
            <p:nvPr/>
          </p:nvGrpSpPr>
          <p:grpSpPr>
            <a:xfrm>
              <a:off x="1844796" y="4060953"/>
              <a:ext cx="274885" cy="666158"/>
              <a:chOff x="1844795" y="3203703"/>
              <a:chExt cx="274885" cy="666158"/>
            </a:xfrm>
          </p:grpSpPr>
          <p:sp>
            <p:nvSpPr>
              <p:cNvPr id="68" name="Line 9">
                <a:extLst>
                  <a:ext uri="{FF2B5EF4-FFF2-40B4-BE49-F238E27FC236}">
                    <a16:creationId xmlns:a16="http://schemas.microsoft.com/office/drawing/2014/main" xmlns="" id="{6113D3C8-BC78-4906-9527-0CB758FF7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4795" y="3549434"/>
                <a:ext cx="141764" cy="32042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med" len="med"/>
                <a:tailEnd type="arrow" w="lg" len="lg"/>
              </a:ln>
            </p:spPr>
            <p:txBody>
              <a:bodyPr/>
              <a:lstStyle/>
              <a:p>
                <a:endParaRPr lang="en-US" sz="2700" dirty="0">
                  <a:latin typeface="+mj-lt"/>
                </a:endParaRPr>
              </a:p>
            </p:txBody>
          </p:sp>
          <p:sp>
            <p:nvSpPr>
              <p:cNvPr id="69" name="Line 9">
                <a:extLst>
                  <a:ext uri="{FF2B5EF4-FFF2-40B4-BE49-F238E27FC236}">
                    <a16:creationId xmlns:a16="http://schemas.microsoft.com/office/drawing/2014/main" xmlns="" id="{AEE929FC-0D96-4456-9BE7-3FD3577AE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5446" y="3203703"/>
                <a:ext cx="134234" cy="32316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med" len="med"/>
                <a:tailEnd type="arrow" w="lg" len="lg"/>
              </a:ln>
            </p:spPr>
            <p:txBody>
              <a:bodyPr/>
              <a:lstStyle/>
              <a:p>
                <a:endParaRPr lang="en-US" sz="2700">
                  <a:latin typeface="+mj-lt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082511" y="1415846"/>
            <a:ext cx="2532745" cy="615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Calorimetric detection</a:t>
            </a:r>
          </a:p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UV/visible/IR photons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27355" y="1415846"/>
            <a:ext cx="1968679" cy="615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Superconducting</a:t>
            </a:r>
          </a:p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transition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B8E653-5C63-8B44-9C7A-408063D6A55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0" y="1"/>
            <a:ext cx="1283403" cy="380188"/>
            <a:chOff x="-1" y="0"/>
            <a:chExt cx="1842449" cy="545797"/>
          </a:xfrm>
        </p:grpSpPr>
        <p:sp>
          <p:nvSpPr>
            <p:cNvPr id="78" name="Rectangle 77"/>
            <p:cNvSpPr/>
            <p:nvPr/>
          </p:nvSpPr>
          <p:spPr>
            <a:xfrm>
              <a:off x="-1" y="0"/>
              <a:ext cx="1842449" cy="545797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/>
                <a:cs typeface="Helvetica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88" y="81889"/>
              <a:ext cx="1760560" cy="46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0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mtClean="0">
            <a:latin typeface="Helvetica Neue" charset="0"/>
            <a:ea typeface="Helvetica Neue" charset="0"/>
            <a:cs typeface="Helvetica Neue" charset="0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>
          <a:tailEnd type="none" w="lg" len="lg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solidFill>
          <a:schemeClr val="bg1">
            <a:alpha val="50000"/>
          </a:schemeClr>
        </a:solidFill>
      </a:spPr>
      <a:bodyPr wrap="none" lIns="0" tIns="0" rIns="0" bIns="0" rtlCol="0">
        <a:spAutoFit/>
      </a:bodyPr>
      <a:lstStyle>
        <a:defPPr>
          <a:defRPr dirty="0" smtClean="0">
            <a:latin typeface="Helvetica Neue" charset="0"/>
            <a:ea typeface="Helvetica Neue" charset="0"/>
            <a:cs typeface="Helvetica Neue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57283</TotalTime>
  <Words>2171</Words>
  <Application>Microsoft Macintosh PowerPoint</Application>
  <PresentationFormat>On-screen Show (4:3)</PresentationFormat>
  <Paragraphs>470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AppleGothic</vt:lpstr>
      <vt:lpstr>Avenir Next</vt:lpstr>
      <vt:lpstr>Avenir Next</vt:lpstr>
      <vt:lpstr>Avenir Next Medium</vt:lpstr>
      <vt:lpstr>Avenir Next Ultra Light</vt:lpstr>
      <vt:lpstr>Calibri</vt:lpstr>
      <vt:lpstr>Gill Sans MT</vt:lpstr>
      <vt:lpstr>Helvetica</vt:lpstr>
      <vt:lpstr>Helvetica Light</vt:lpstr>
      <vt:lpstr>Helvetica Neue</vt:lpstr>
      <vt:lpstr>Symbol</vt:lpstr>
      <vt:lpstr>Times</vt:lpstr>
      <vt:lpstr>Arial</vt:lpstr>
      <vt:lpstr>Office Theme</vt:lpstr>
      <vt:lpstr>PowerPoint Presentation</vt:lpstr>
      <vt:lpstr>Is nature predictable, in theory?</vt:lpstr>
      <vt:lpstr>disproving local realism</vt:lpstr>
      <vt:lpstr>PowerPoint Presentation</vt:lpstr>
      <vt:lpstr>neeDs for single Photon detection</vt:lpstr>
      <vt:lpstr>outline</vt:lpstr>
      <vt:lpstr>Single photon detectors</vt:lpstr>
      <vt:lpstr>single photon detection at NIST</vt:lpstr>
      <vt:lpstr>Transition Edge Sensor (TES)</vt:lpstr>
      <vt:lpstr>Transition Edge Sensor (TES)</vt:lpstr>
      <vt:lpstr>superconducting nanowire Single-photon detector (SNSPD)</vt:lpstr>
      <vt:lpstr>system detection efficiency</vt:lpstr>
      <vt:lpstr>Cryogenic silicon photonics</vt:lpstr>
      <vt:lpstr>Co-integration: waveguides + SNSPDs</vt:lpstr>
      <vt:lpstr>All-silicon light emitting diodes</vt:lpstr>
      <vt:lpstr>optimizing emission on 12 inch wafers</vt:lpstr>
      <vt:lpstr>Co-integration: Silicon LEDS + SNSPDS</vt:lpstr>
      <vt:lpstr>Superconducting amplifiers</vt:lpstr>
      <vt:lpstr>The SOEN platform</vt:lpstr>
      <vt:lpstr>PowerPoint Presentation</vt:lpstr>
      <vt:lpstr>Multi-project wafer format</vt:lpstr>
      <vt:lpstr>More complex systems</vt:lpstr>
      <vt:lpstr>example: photon pair generation</vt:lpstr>
      <vt:lpstr>What can you come up with?</vt:lpstr>
      <vt:lpstr>We are looking for collaborators</vt:lpstr>
      <vt:lpstr>Neuromorphic Photonics</vt:lpstr>
      <vt:lpstr>Neural networks in computing</vt:lpstr>
      <vt:lpstr>Neuromorphic hardware</vt:lpstr>
      <vt:lpstr>Superconducting optoelectronic networks</vt:lpstr>
      <vt:lpstr>silicon photonic neural networks</vt:lpstr>
      <vt:lpstr>Next steps: hierarchical Networks</vt:lpstr>
      <vt:lpstr>large-scale silicon photonic systems</vt:lpstr>
      <vt:lpstr>large-scale silicon photonic systems</vt:lpstr>
      <vt:lpstr>large-scale silicon photonic systems</vt:lpstr>
      <vt:lpstr>summary</vt:lpstr>
      <vt:lpstr>NIST team</vt:lpstr>
    </vt:vector>
  </TitlesOfParts>
  <Manager/>
  <Company>Princeton University</Company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Alex Tait</dc:creator>
  <cp:keywords/>
  <dc:description/>
  <cp:lastModifiedBy>Alex Tait</cp:lastModifiedBy>
  <cp:revision>1946</cp:revision>
  <cp:lastPrinted>2019-01-25T14:13:25Z</cp:lastPrinted>
  <dcterms:created xsi:type="dcterms:W3CDTF">2014-06-11T04:42:51Z</dcterms:created>
  <dcterms:modified xsi:type="dcterms:W3CDTF">2019-01-25T15:44:37Z</dcterms:modified>
  <cp:category/>
</cp:coreProperties>
</file>