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8.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3.xml" ContentType="application/vnd.openxmlformats-officedocument.presentationml.comments+xml"/>
  <Override PartName="/ppt/comments/comment14.xml" ContentType="application/vnd.openxmlformats-officedocument.presentationml.comments+xml"/>
  <Override PartName="/ppt/notesSlides/notesSlide11.xml" ContentType="application/vnd.openxmlformats-officedocument.presentationml.notesSlide+xml"/>
  <Override PartName="/ppt/comments/comment15.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80" r:id="rId2"/>
    <p:sldId id="384" r:id="rId3"/>
    <p:sldId id="385" r:id="rId4"/>
    <p:sldId id="387" r:id="rId5"/>
    <p:sldId id="430" r:id="rId6"/>
    <p:sldId id="386" r:id="rId7"/>
    <p:sldId id="431" r:id="rId8"/>
    <p:sldId id="432" r:id="rId9"/>
    <p:sldId id="427" r:id="rId10"/>
    <p:sldId id="433" r:id="rId11"/>
    <p:sldId id="428" r:id="rId12"/>
    <p:sldId id="406" r:id="rId13"/>
    <p:sldId id="407" r:id="rId14"/>
    <p:sldId id="418" r:id="rId15"/>
    <p:sldId id="419" r:id="rId16"/>
    <p:sldId id="420" r:id="rId17"/>
    <p:sldId id="429" r:id="rId18"/>
    <p:sldId id="421" r:id="rId19"/>
    <p:sldId id="424" r:id="rId20"/>
    <p:sldId id="425" r:id="rId21"/>
    <p:sldId id="426" r:id="rId22"/>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inivasan, Kartik (Fed)" initials="SK(" lastIdx="19" clrIdx="0">
    <p:extLst>
      <p:ext uri="{19B8F6BF-5375-455C-9EA6-DF929625EA0E}">
        <p15:presenceInfo xmlns:p15="http://schemas.microsoft.com/office/powerpoint/2012/main" userId="S-1-5-21-1908027396-2059629336-315576832-30720" providerId="AD"/>
      </p:ext>
    </p:extLst>
  </p:cmAuthor>
  <p:cmAuthor id="2" name="Xiyuan Lu" initials="XL" lastIdx="20" clrIdx="1">
    <p:extLst>
      <p:ext uri="{19B8F6BF-5375-455C-9EA6-DF929625EA0E}">
        <p15:presenceInfo xmlns:p15="http://schemas.microsoft.com/office/powerpoint/2012/main" userId="47af86f89b4add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2"/>
    <a:srgbClr val="056EC5"/>
    <a:srgbClr val="00B0F0"/>
    <a:srgbClr val="EE3C37"/>
    <a:srgbClr val="70B8FF"/>
    <a:srgbClr val="CAD9EB"/>
    <a:srgbClr val="FE1D01"/>
    <a:srgbClr val="231F20"/>
    <a:srgbClr val="535FAA"/>
    <a:srgbClr val="3A00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818" autoAdjust="0"/>
  </p:normalViewPr>
  <p:slideViewPr>
    <p:cSldViewPr showGuides="1">
      <p:cViewPr varScale="1">
        <p:scale>
          <a:sx n="86" d="100"/>
          <a:sy n="86" d="100"/>
        </p:scale>
        <p:origin x="2286"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4" d="100"/>
        <a:sy n="8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22T09:17:26.934" idx="4">
    <p:pos x="-231" y="251"/>
    <p:text>Might not be space, but it would be good to put a link to the published paper in Nature Physics</p:text>
    <p:extLst mod="1">
      <p:ext uri="{C676402C-5697-4E1C-873F-D02D1690AC5C}">
        <p15:threadingInfo xmlns:p15="http://schemas.microsoft.com/office/powerpoint/2012/main" timeZoneBias="300"/>
      </p:ext>
    </p:extLst>
  </p:cm>
  <p:cm authorId="2" dt="2019-01-22T09:56:28.568" idx="1">
    <p:pos x="-231" y="347"/>
    <p:text>I put a reference here, since there is no issue no. assigned yet, I just say online publicaiton</p:text>
    <p:extLst>
      <p:ext uri="{C676402C-5697-4E1C-873F-D02D1690AC5C}">
        <p15:threadingInfo xmlns:p15="http://schemas.microsoft.com/office/powerpoint/2012/main" timeZoneBias="300">
          <p15:parentCm authorId="1" idx="4"/>
        </p15:threadingInfo>
      </p:ext>
    </p:extLst>
  </p:cm>
  <p:cm authorId="1" dt="2019-01-22T19:20:29.910" idx="16">
    <p:pos x="-231" y="443"/>
    <p:text>There is a DOI on the title page, which you could possibly include</p:text>
    <p:extLst>
      <p:ext uri="{C676402C-5697-4E1C-873F-D02D1690AC5C}">
        <p15:threadingInfo xmlns:p15="http://schemas.microsoft.com/office/powerpoint/2012/main" timeZoneBias="300">
          <p15:parentCm authorId="1" idx="4"/>
        </p15:threadingInfo>
      </p:ext>
    </p:extLst>
  </p:cm>
  <p:cm authorId="2" dt="2019-01-22T19:49:42.307" idx="15">
    <p:pos x="-231" y="539"/>
    <p:text>I have included doi</p:text>
    <p:extLst>
      <p:ext uri="{C676402C-5697-4E1C-873F-D02D1690AC5C}">
        <p15:threadingInfo xmlns:p15="http://schemas.microsoft.com/office/powerpoint/2012/main" timeZoneBias="300">
          <p15:parentCm authorId="1" idx="4"/>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1-22T09:21:51.786" idx="5">
    <p:pos x="4586" y="701"/>
    <p:text>I adjusted the sentence about splitting tageted modes (not sure what 'split and only split' means; I think we want to emphasize that the splitting is only for certain modes)</p:text>
    <p:extLst>
      <p:ext uri="{C676402C-5697-4E1C-873F-D02D1690AC5C}">
        <p15:threadingInfo xmlns:p15="http://schemas.microsoft.com/office/powerpoint/2012/main" timeZoneBias="300"/>
      </p:ext>
    </p:extLst>
  </p:cm>
  <p:cm authorId="2" dt="2019-01-22T10:27:17.728" idx="6">
    <p:pos x="4586" y="797"/>
    <p:text>OK</p:text>
    <p:extLst>
      <p:ext uri="{C676402C-5697-4E1C-873F-D02D1690AC5C}">
        <p15:threadingInfo xmlns:p15="http://schemas.microsoft.com/office/powerpoint/2012/main" timeZoneBias="300">
          <p15:parentCm authorId="1" idx="5"/>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1-22T09:14:06.200" idx="3">
    <p:pos x="10" y="10"/>
    <p:text>Up to this point I don't think there has been any review of the basic scheme, i.e., where the pump, signal, and idler photons are located.  We need one slide for this, probably between slides 5 and 6</p:text>
    <p:extLst>
      <p:ext uri="{C676402C-5697-4E1C-873F-D02D1690AC5C}">
        <p15:threadingInfo xmlns:p15="http://schemas.microsoft.com/office/powerpoint/2012/main" timeZoneBias="300"/>
      </p:ext>
    </p:extLst>
  </p:cm>
  <p:cm authorId="2" dt="2019-01-22T10:27:52.217" idx="7">
    <p:pos x="10" y="106"/>
    <p:text>That makes sense.</p:text>
    <p:extLst>
      <p:ext uri="{C676402C-5697-4E1C-873F-D02D1690AC5C}">
        <p15:threadingInfo xmlns:p15="http://schemas.microsoft.com/office/powerpoint/2012/main" timeZoneBias="300">
          <p15:parentCm authorId="1" idx="3"/>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1-22T09:23:26.221" idx="6">
    <p:pos x="10" y="10"/>
    <p:text>Anything about modes that are phase-matched but not as well frequency-matched?  Could animate in the m numbers and frequency mismatch for the adjacent pairs at the very end</p:text>
    <p:extLst>
      <p:ext uri="{C676402C-5697-4E1C-873F-D02D1690AC5C}">
        <p15:threadingInfo xmlns:p15="http://schemas.microsoft.com/office/powerpoint/2012/main" timeZoneBias="300"/>
      </p:ext>
    </p:extLst>
  </p:cm>
  <p:cm authorId="2" dt="2019-01-22T10:40:08.104" idx="8">
    <p:pos x="10" y="106"/>
    <p:text>I have added that, also corrected the sequence of m numbers in the PPT.</p:text>
    <p:extLst>
      <p:ext uri="{C676402C-5697-4E1C-873F-D02D1690AC5C}">
        <p15:threadingInfo xmlns:p15="http://schemas.microsoft.com/office/powerpoint/2012/main" timeZoneBias="300">
          <p15:parentCm authorId="1" idx="6"/>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1-22T09:25:06.414" idx="7">
    <p:pos x="10" y="10"/>
    <p:text>Might be nice to pull images from the references and physically show what these other sources look like, if possible</p:text>
    <p:extLst>
      <p:ext uri="{C676402C-5697-4E1C-873F-D02D1690AC5C}">
        <p15:threadingInfo xmlns:p15="http://schemas.microsoft.com/office/powerpoint/2012/main" timeZoneBias="300"/>
      </p:ext>
    </p:extLst>
  </p:cm>
  <p:cm authorId="1" dt="2019-01-22T09:31:24.328" idx="12">
    <p:pos x="106" y="106"/>
    <p:text>What did you mean for the bullet point that starts with 'The only nanophotonic device'?</p:text>
    <p:extLst>
      <p:ext uri="{C676402C-5697-4E1C-873F-D02D1690AC5C}">
        <p15:threadingInfo xmlns:p15="http://schemas.microsoft.com/office/powerpoint/2012/main" timeZoneBias="300"/>
      </p:ext>
    </p:extLst>
  </p:cm>
  <p:cm authorId="2" dt="2019-01-22T11:11:30.404" idx="14">
    <p:pos x="106" y="202"/>
    <p:text>I have clarified the claim here.</p:text>
    <p:extLst>
      <p:ext uri="{C676402C-5697-4E1C-873F-D02D1690AC5C}">
        <p15:threadingInfo xmlns:p15="http://schemas.microsoft.com/office/powerpoint/2012/main" timeZoneBias="300">
          <p15:parentCm authorId="1" idx="12"/>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1-22T09:25:59.090" idx="8">
    <p:pos x="10" y="10"/>
    <p:text>I would animate in the different pieces of data.  First start with the experimental setup and state that you want to look at time-energy entanglement.  Then go through the different experiments  (i.e., measurements for different fiber lengths)</p:text>
    <p:extLst>
      <p:ext uri="{C676402C-5697-4E1C-873F-D02D1690AC5C}">
        <p15:threadingInfo xmlns:p15="http://schemas.microsoft.com/office/powerpoint/2012/main" timeZoneBias="300"/>
      </p:ext>
    </p:extLst>
  </p:cm>
  <p:cm authorId="2" dt="2019-01-22T20:02:40.849" idx="20">
    <p:pos x="10" y="106"/>
    <p:text>OK, I have addressed this in last version.</p:text>
    <p:extLst>
      <p:ext uri="{C676402C-5697-4E1C-873F-D02D1690AC5C}">
        <p15:threadingInfo xmlns:p15="http://schemas.microsoft.com/office/powerpoint/2012/main" timeZoneBias="300">
          <p15:parentCm authorId="1" idx="8"/>
        </p15:threadingInfo>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9-01-22T09:32:39.508" idx="13">
    <p:pos x="5543" y="21"/>
    <p:text>I think that 'wavelength accessibility' might not be the most obvious title.  How about something like 'Wavelength accessibility for different systems' or 'Tailoring the source for different systems'</p:text>
    <p:extLst mod="1">
      <p:ext uri="{C676402C-5697-4E1C-873F-D02D1690AC5C}">
        <p15:threadingInfo xmlns:p15="http://schemas.microsoft.com/office/powerpoint/2012/main" timeZoneBias="300"/>
      </p:ext>
    </p:extLst>
  </p:cm>
  <p:cm authorId="2" dt="2019-01-22T11:08:27.162" idx="11">
    <p:pos x="5543" y="117"/>
    <p:text>I like the 2nd one, and have changed that.</p:text>
    <p:extLst>
      <p:ext uri="{C676402C-5697-4E1C-873F-D02D1690AC5C}">
        <p15:threadingInfo xmlns:p15="http://schemas.microsoft.com/office/powerpoint/2012/main" timeZoneBias="300">
          <p15:parentCm authorId="1" idx="13"/>
        </p15:threadingInfo>
      </p:ext>
    </p:extLst>
  </p:cm>
  <p:cm authorId="1" dt="2019-01-22T09:33:05.283" idx="14">
    <p:pos x="2381" y="51"/>
    <p:text>I don't think the phrase 'Wavelength is generally accessible at visible/telecom band' is very clear.  I would change with 'Ability to tune the visible wavelength to match different systems'</p:text>
    <p:extLst>
      <p:ext uri="{C676402C-5697-4E1C-873F-D02D1690AC5C}">
        <p15:threadingInfo xmlns:p15="http://schemas.microsoft.com/office/powerpoint/2012/main" timeZoneBias="300"/>
      </p:ext>
    </p:extLst>
  </p:cm>
  <p:cm authorId="2" dt="2019-01-22T11:08:13.553" idx="10">
    <p:pos x="2381" y="147"/>
    <p:text>Yes, I have changed that.</p:text>
    <p:extLst>
      <p:ext uri="{C676402C-5697-4E1C-873F-D02D1690AC5C}">
        <p15:threadingInfo xmlns:p15="http://schemas.microsoft.com/office/powerpoint/2012/main" timeZoneBias="300">
          <p15:parentCm authorId="1" idx="14"/>
        </p15:threadingInfo>
      </p:ext>
    </p:extLst>
  </p:cm>
  <p:cm authorId="1" dt="2019-01-22T09:34:35.990" idx="15">
    <p:pos x="10" y="10"/>
    <p:text>Again, I would use animations to go through the points.  It's probably good to start with the bottom image showing all the different systems of interest and asking the question about whether we can make a source to work with these different systems?  You can split into more than one slide as needed.</p:text>
    <p:extLst>
      <p:ext uri="{C676402C-5697-4E1C-873F-D02D1690AC5C}">
        <p15:threadingInfo xmlns:p15="http://schemas.microsoft.com/office/powerpoint/2012/main" timeZoneBias="300"/>
      </p:ext>
    </p:extLst>
  </p:cm>
  <p:cm authorId="2" dt="2019-01-22T11:08:33.568" idx="12">
    <p:pos x="10" y="106"/>
    <p:text>I add animation now.</p:text>
    <p:extLst>
      <p:ext uri="{C676402C-5697-4E1C-873F-D02D1690AC5C}">
        <p15:threadingInfo xmlns:p15="http://schemas.microsoft.com/office/powerpoint/2012/main" timeZoneBias="300">
          <p15:parentCm authorId="1" idx="1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22T19:20:47.513" idx="17">
    <p:pos x="10" y="10"/>
    <p:text>The presentation quickly shifts to nanophotonic QFC, which is fine, but I think it means that you should spend more time on the title slide than I typically might (I usually just re-state the title and give a 15 second description of what I'll be talking about).
In this case, I think you want to explicitly talk about how our work is being done to try and address the challenge of interfacing visible wavelength quantum systems - memories in particular  - with the telecom band, and that we want to use nanophotonics both because of the usual arguments regarding scalable fabrication, etc, but also because the characteristics of nonlinear nanophotonic systems are uniquely suited for this application.  If you go through all of this on the title slide, I think you can then come to this sldie and talk about QFC as perhaps the more commonly thought of approach for connecting wavelengths</p:text>
    <p:extLst>
      <p:ext uri="{C676402C-5697-4E1C-873F-D02D1690AC5C}">
        <p15:threadingInfo xmlns:p15="http://schemas.microsoft.com/office/powerpoint/2012/main" timeZoneBias="300"/>
      </p:ext>
    </p:extLst>
  </p:cm>
  <p:cm authorId="2" dt="2019-01-22T19:54:31.191" idx="16">
    <p:pos x="10" y="106"/>
    <p:text>Thanks! I have thought about having a slide motivationg QFC, but then that would be a distraction to my main topic. What you suggest sounds great, I will practise that. I also change the title of this page to nanophotonic frequency conversion to connect better with the motivation of using nanophotonic devices.</p:text>
    <p:extLst>
      <p:ext uri="{C676402C-5697-4E1C-873F-D02D1690AC5C}">
        <p15:threadingInfo xmlns:p15="http://schemas.microsoft.com/office/powerpoint/2012/main" timeZoneBias="300">
          <p15:parentCm authorId="1" idx="17"/>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1-22T09:11:44.908" idx="1">
    <p:pos x="10" y="10"/>
    <p:text>Visible photons have limited travel range 'in optical fibers'</p:text>
    <p:extLst>
      <p:ext uri="{C676402C-5697-4E1C-873F-D02D1690AC5C}">
        <p15:threadingInfo xmlns:p15="http://schemas.microsoft.com/office/powerpoint/2012/main" timeZoneBias="300"/>
      </p:ext>
    </p:extLst>
  </p:cm>
  <p:cm authorId="2" dt="2019-01-22T19:55:46.717" idx="17">
    <p:pos x="10" y="106"/>
    <p:text>I have addresed this in last version.</p:text>
    <p:extLst>
      <p:ext uri="{C676402C-5697-4E1C-873F-D02D1690AC5C}">
        <p15:threadingInfo xmlns:p15="http://schemas.microsoft.com/office/powerpoint/2012/main" timeZoneBias="300">
          <p15:parentCm authorId="1"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1-22T09:12:15.072" idx="2">
    <p:pos x="10" y="10"/>
    <p:text>Rielander name came out strange</p:text>
    <p:extLst>
      <p:ext uri="{C676402C-5697-4E1C-873F-D02D1690AC5C}">
        <p15:threadingInfo xmlns:p15="http://schemas.microsoft.com/office/powerpoint/2012/main" timeZoneBias="300"/>
      </p:ext>
    </p:extLst>
  </p:cm>
  <p:cm authorId="2" dt="2019-01-22T10:00:54.804" idx="2">
    <p:pos x="10" y="106"/>
    <p:text>I have corrected that.</p:text>
    <p:extLst>
      <p:ext uri="{C676402C-5697-4E1C-873F-D02D1690AC5C}">
        <p15:threadingInfo xmlns:p15="http://schemas.microsoft.com/office/powerpoint/2012/main" timeZoneBias="300">
          <p15:parentCm authorId="1" idx="2"/>
        </p15:threadingInfo>
      </p:ext>
    </p:extLst>
  </p:cm>
  <p:cm authorId="1" dt="2019-01-22T09:27:30.968" idx="9">
    <p:pos x="106" y="106"/>
    <p:text>There is a lot of text on this slide.  Might be nice to show images of other visible-telecom pair sources, for example.  Could break into more than one slide.</p:text>
    <p:extLst>
      <p:ext uri="{C676402C-5697-4E1C-873F-D02D1690AC5C}">
        <p15:threadingInfo xmlns:p15="http://schemas.microsoft.com/office/powerpoint/2012/main" timeZoneBias="300"/>
      </p:ext>
    </p:extLst>
  </p:cm>
  <p:cm authorId="2" dt="2019-01-22T10:01:15.514" idx="3">
    <p:pos x="106" y="202"/>
    <p:text>Yes, I feel the same. I will break into two and add some graphs</p:text>
    <p:extLst>
      <p:ext uri="{C676402C-5697-4E1C-873F-D02D1690AC5C}">
        <p15:threadingInfo xmlns:p15="http://schemas.microsoft.com/office/powerpoint/2012/main" timeZoneBias="300">
          <p15:parentCm authorId="1" idx="9"/>
        </p15:threadingInfo>
      </p:ext>
    </p:extLst>
  </p:cm>
  <p:cm authorId="1" dt="2019-01-22T19:32:59.138" idx="18">
    <p:pos x="106" y="298"/>
    <p:text>One comment is that I don't think you necessarily need to separately show all the different images - you might be able to go through all of them and say what they generally have in common</p:text>
    <p:extLst>
      <p:ext uri="{C676402C-5697-4E1C-873F-D02D1690AC5C}">
        <p15:threadingInfo xmlns:p15="http://schemas.microsoft.com/office/powerpoint/2012/main" timeZoneBias="300">
          <p15:parentCm authorId="1" idx="9"/>
        </p15:threadingInfo>
      </p:ext>
    </p:extLst>
  </p:cm>
  <p:cm authorId="2" dt="2019-01-22T19:56:15.220" idx="18">
    <p:pos x="106" y="394"/>
    <p:text>OK, will do.</p:text>
    <p:extLst>
      <p:ext uri="{C676402C-5697-4E1C-873F-D02D1690AC5C}">
        <p15:threadingInfo xmlns:p15="http://schemas.microsoft.com/office/powerpoint/2012/main" timeZoneBias="300">
          <p15:parentCm authorId="1" idx="9"/>
        </p15:threadingInfo>
      </p:ext>
    </p:extLst>
  </p:cm>
  <p:cm authorId="1" dt="2019-01-22T09:28:14.989" idx="10">
    <p:pos x="202" y="202"/>
    <p:text>I think the overall conclusion about using Si3N4 outside of the telecom band is important.  I would include some bullet points that state that we want to take advantage of the ability to broadly engineer dispersion in SiN to operate across different wavelength bands.  This might work best if this is split into more than one viewgraph</p:text>
    <p:extLst>
      <p:ext uri="{C676402C-5697-4E1C-873F-D02D1690AC5C}">
        <p15:threadingInfo xmlns:p15="http://schemas.microsoft.com/office/powerpoint/2012/main" timeZoneBias="300"/>
      </p:ext>
    </p:extLst>
  </p:cm>
  <p:cm authorId="2" dt="2019-01-22T10:04:22.245" idx="4">
    <p:pos x="202" y="298"/>
    <p:text>Yes, I skip that part so logic is not continuous. I will add conclusion saying visible-telecom source on silicon nitride is promising (one box), and (the next box) although current progress on narrow-band is not amazing.</p:text>
    <p:extLst>
      <p:ext uri="{C676402C-5697-4E1C-873F-D02D1690AC5C}">
        <p15:threadingInfo xmlns:p15="http://schemas.microsoft.com/office/powerpoint/2012/main" timeZoneBias="300">
          <p15:parentCm authorId="1" idx="10"/>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1-22T09:12:15.072" idx="2">
    <p:pos x="10" y="10"/>
    <p:text>Rielander name came out strange</p:text>
    <p:extLst>
      <p:ext uri="{C676402C-5697-4E1C-873F-D02D1690AC5C}">
        <p15:threadingInfo xmlns:p15="http://schemas.microsoft.com/office/powerpoint/2012/main" timeZoneBias="300"/>
      </p:ext>
    </p:extLst>
  </p:cm>
  <p:cm authorId="2" dt="2019-01-22T10:00:54.804" idx="2">
    <p:pos x="10" y="106"/>
    <p:text>I have corrected that.</p:text>
    <p:extLst>
      <p:ext uri="{C676402C-5697-4E1C-873F-D02D1690AC5C}">
        <p15:threadingInfo xmlns:p15="http://schemas.microsoft.com/office/powerpoint/2012/main" timeZoneBias="300">
          <p15:parentCm authorId="1" idx="2"/>
        </p15:threadingInfo>
      </p:ext>
    </p:extLst>
  </p:cm>
  <p:cm authorId="1" dt="2019-01-22T09:27:30.968" idx="9">
    <p:pos x="106" y="106"/>
    <p:text>There is a lot of text on this slide.  Might be nice to show images of other visible-telecom pair sources, for example.  Could break into more than one slide.</p:text>
    <p:extLst>
      <p:ext uri="{C676402C-5697-4E1C-873F-D02D1690AC5C}">
        <p15:threadingInfo xmlns:p15="http://schemas.microsoft.com/office/powerpoint/2012/main" timeZoneBias="300"/>
      </p:ext>
    </p:extLst>
  </p:cm>
  <p:cm authorId="2" dt="2019-01-22T10:01:15.514" idx="3">
    <p:pos x="106" y="202"/>
    <p:text>Yes, I feel the same. I will break into two and add some graphs</p:text>
    <p:extLst>
      <p:ext uri="{C676402C-5697-4E1C-873F-D02D1690AC5C}">
        <p15:threadingInfo xmlns:p15="http://schemas.microsoft.com/office/powerpoint/2012/main" timeZoneBias="300">
          <p15:parentCm authorId="1" idx="9"/>
        </p15:threadingInfo>
      </p:ext>
    </p:extLst>
  </p:cm>
  <p:cm authorId="1" dt="2019-01-22T09:28:14.989" idx="10">
    <p:pos x="202" y="202"/>
    <p:text>I think the overall conclusion about using Si3N4 outside of the telecom band is important.  I would include some bullet points that state that we want to take advantage of the ability to broadly engineer dispersion in SiN to operate across different wavelength bands.  This might work best if this is split into more than one viewgraph</p:text>
    <p:extLst>
      <p:ext uri="{C676402C-5697-4E1C-873F-D02D1690AC5C}">
        <p15:threadingInfo xmlns:p15="http://schemas.microsoft.com/office/powerpoint/2012/main" timeZoneBias="300"/>
      </p:ext>
    </p:extLst>
  </p:cm>
  <p:cm authorId="2" dt="2019-01-22T10:04:22.245" idx="4">
    <p:pos x="202" y="298"/>
    <p:text>Yes, I skip that part so logic is not continuous. I will add conclusion saying visible-telecom source on silicon nitride is promising (one box), and (the next box) although current progress on narrow-band is not amazing.</p:text>
    <p:extLst>
      <p:ext uri="{C676402C-5697-4E1C-873F-D02D1690AC5C}">
        <p15:threadingInfo xmlns:p15="http://schemas.microsoft.com/office/powerpoint/2012/main" timeZoneBias="300">
          <p15:parentCm authorId="1" idx="10"/>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1-22T09:12:15.072" idx="2">
    <p:pos x="10" y="10"/>
    <p:text>Rielander name came out strange</p:text>
    <p:extLst>
      <p:ext uri="{C676402C-5697-4E1C-873F-D02D1690AC5C}">
        <p15:threadingInfo xmlns:p15="http://schemas.microsoft.com/office/powerpoint/2012/main" timeZoneBias="300"/>
      </p:ext>
    </p:extLst>
  </p:cm>
  <p:cm authorId="2" dt="2019-01-22T10:00:54.804" idx="2">
    <p:pos x="10" y="106"/>
    <p:text>I have corrected that.</p:text>
    <p:extLst>
      <p:ext uri="{C676402C-5697-4E1C-873F-D02D1690AC5C}">
        <p15:threadingInfo xmlns:p15="http://schemas.microsoft.com/office/powerpoint/2012/main" timeZoneBias="300">
          <p15:parentCm authorId="1" idx="2"/>
        </p15:threadingInfo>
      </p:ext>
    </p:extLst>
  </p:cm>
  <p:cm authorId="1" dt="2019-01-22T09:27:30.968" idx="9">
    <p:pos x="106" y="106"/>
    <p:text>There is a lot of text on this slide.  Might be nice to show images of other visible-telecom pair sources, for example.  Could break into more than one slide.</p:text>
    <p:extLst>
      <p:ext uri="{C676402C-5697-4E1C-873F-D02D1690AC5C}">
        <p15:threadingInfo xmlns:p15="http://schemas.microsoft.com/office/powerpoint/2012/main" timeZoneBias="300"/>
      </p:ext>
    </p:extLst>
  </p:cm>
  <p:cm authorId="2" dt="2019-01-22T10:01:15.514" idx="3">
    <p:pos x="106" y="202"/>
    <p:text>Yes, I feel the same. I will break into two and add some graphs</p:text>
    <p:extLst>
      <p:ext uri="{C676402C-5697-4E1C-873F-D02D1690AC5C}">
        <p15:threadingInfo xmlns:p15="http://schemas.microsoft.com/office/powerpoint/2012/main" timeZoneBias="300">
          <p15:parentCm authorId="1" idx="9"/>
        </p15:threadingInfo>
      </p:ext>
    </p:extLst>
  </p:cm>
  <p:cm authorId="1" dt="2019-01-22T09:28:14.989" idx="10">
    <p:pos x="202" y="202"/>
    <p:text>I think the overall conclusion about using Si3N4 outside of the telecom band is important.  I would include some bullet points that state that we want to take advantage of the ability to broadly engineer dispersion in SiN to operate across different wavelength bands.  This might work best if this is split into more than one viewgraph</p:text>
    <p:extLst>
      <p:ext uri="{C676402C-5697-4E1C-873F-D02D1690AC5C}">
        <p15:threadingInfo xmlns:p15="http://schemas.microsoft.com/office/powerpoint/2012/main" timeZoneBias="300"/>
      </p:ext>
    </p:extLst>
  </p:cm>
  <p:cm authorId="2" dt="2019-01-22T10:04:22.245" idx="4">
    <p:pos x="202" y="298"/>
    <p:text>Yes, I skip that part so logic is not continuous. I will add conclusion saying visible-telecom source on silicon nitride is promising (one box), and (the next box) although current progress on narrow-band is not amazing.</p:text>
    <p:extLst>
      <p:ext uri="{C676402C-5697-4E1C-873F-D02D1690AC5C}">
        <p15:threadingInfo xmlns:p15="http://schemas.microsoft.com/office/powerpoint/2012/main" timeZoneBias="300">
          <p15:parentCm authorId="1" idx="10"/>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1-22T09:12:15.072" idx="2">
    <p:pos x="10" y="10"/>
    <p:text>Rielander name came out strange</p:text>
    <p:extLst>
      <p:ext uri="{C676402C-5697-4E1C-873F-D02D1690AC5C}">
        <p15:threadingInfo xmlns:p15="http://schemas.microsoft.com/office/powerpoint/2012/main" timeZoneBias="300"/>
      </p:ext>
    </p:extLst>
  </p:cm>
  <p:cm authorId="2" dt="2019-01-22T10:00:54.804" idx="2">
    <p:pos x="10" y="106"/>
    <p:text>I have corrected that.</p:text>
    <p:extLst>
      <p:ext uri="{C676402C-5697-4E1C-873F-D02D1690AC5C}">
        <p15:threadingInfo xmlns:p15="http://schemas.microsoft.com/office/powerpoint/2012/main" timeZoneBias="300">
          <p15:parentCm authorId="1" idx="2"/>
        </p15:threadingInfo>
      </p:ext>
    </p:extLst>
  </p:cm>
  <p:cm authorId="1" dt="2019-01-22T09:27:30.968" idx="9">
    <p:pos x="106" y="106"/>
    <p:text>There is a lot of text on this slide.  Might be nice to show images of other visible-telecom pair sources, for example.  Could break into more than one slide.</p:text>
    <p:extLst>
      <p:ext uri="{C676402C-5697-4E1C-873F-D02D1690AC5C}">
        <p15:threadingInfo xmlns:p15="http://schemas.microsoft.com/office/powerpoint/2012/main" timeZoneBias="300"/>
      </p:ext>
    </p:extLst>
  </p:cm>
  <p:cm authorId="2" dt="2019-01-22T10:01:15.514" idx="3">
    <p:pos x="106" y="202"/>
    <p:text>Yes, I feel the same. I will break into two and add some graphs</p:text>
    <p:extLst>
      <p:ext uri="{C676402C-5697-4E1C-873F-D02D1690AC5C}">
        <p15:threadingInfo xmlns:p15="http://schemas.microsoft.com/office/powerpoint/2012/main" timeZoneBias="300">
          <p15:parentCm authorId="1" idx="9"/>
        </p15:threadingInfo>
      </p:ext>
    </p:extLst>
  </p:cm>
  <p:cm authorId="1" dt="2019-01-22T09:28:14.989" idx="10">
    <p:pos x="202" y="202"/>
    <p:text>I think the overall conclusion about using Si3N4 outside of the telecom band is important.  I would include some bullet points that state that we want to take advantage of the ability to broadly engineer dispersion in SiN to operate across different wavelength bands.  This might work best if this is split into more than one viewgraph</p:text>
    <p:extLst>
      <p:ext uri="{C676402C-5697-4E1C-873F-D02D1690AC5C}">
        <p15:threadingInfo xmlns:p15="http://schemas.microsoft.com/office/powerpoint/2012/main" timeZoneBias="300"/>
      </p:ext>
    </p:extLst>
  </p:cm>
  <p:cm authorId="2" dt="2019-01-22T10:04:22.245" idx="4">
    <p:pos x="202" y="298"/>
    <p:text>Yes, I skip that part so logic is not continuous. I will add conclusion saying visible-telecom source on silicon nitride is promising (one box), and (the next box) although current progress on narrow-band is not amazing.</p:text>
    <p:extLst>
      <p:ext uri="{C676402C-5697-4E1C-873F-D02D1690AC5C}">
        <p15:threadingInfo xmlns:p15="http://schemas.microsoft.com/office/powerpoint/2012/main" timeZoneBias="300">
          <p15:parentCm authorId="1" idx="10"/>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1-22T19:34:34.527" idx="19">
    <p:pos x="10" y="10"/>
    <p:text>Not sure I quite understand the bullet point 'This is not a fundamental limitation!'  Are you referring to previous limitations of Si3N4 sources?</p:text>
    <p:extLst>
      <p:ext uri="{C676402C-5697-4E1C-873F-D02D1690AC5C}">
        <p15:threadingInfo xmlns:p15="http://schemas.microsoft.com/office/powerpoint/2012/main" timeZoneBias="300"/>
      </p:ext>
    </p:extLst>
  </p:cm>
  <p:cm authorId="2" dt="2019-01-22T20:00:14.562" idx="19">
    <p:pos x="10" y="106"/>
    <p:text>I have changed it to avoid confusion.</p:text>
    <p:extLst>
      <p:ext uri="{C676402C-5697-4E1C-873F-D02D1690AC5C}">
        <p15:threadingInfo xmlns:p15="http://schemas.microsoft.com/office/powerpoint/2012/main" timeZoneBias="300">
          <p15:parentCm authorId="1" idx="19"/>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1-22T09:30:33.229" idx="11">
    <p:pos x="10" y="10"/>
    <p:text>I would animate in the individual steps; i.e. start with frequency matching, then go to phase-matching, then to resonator enhancment, etc.</p:text>
    <p:extLst>
      <p:ext uri="{C676402C-5697-4E1C-873F-D02D1690AC5C}">
        <p15:threadingInfo xmlns:p15="http://schemas.microsoft.com/office/powerpoint/2012/main" timeZoneBias="300"/>
      </p:ext>
    </p:extLst>
  </p:cm>
  <p:cm authorId="2" dt="2019-01-22T10:06:47.268" idx="5">
    <p:pos x="10" y="106"/>
    <p:text>Sure, that makes sense.</p:text>
    <p:extLst>
      <p:ext uri="{C676402C-5697-4E1C-873F-D02D1690AC5C}">
        <p15:threadingInfo xmlns:p15="http://schemas.microsoft.com/office/powerpoint/2012/main" timeZoneBias="300">
          <p15:parentCm authorId="1" idx="1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4526BA4B-B0B1-432B-BBED-138678E20999}" type="datetimeFigureOut">
              <a:rPr lang="en-US" smtClean="0"/>
              <a:t>1/22/2019</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E2AD180C-DCFA-404B-AE8B-B860547E349B}" type="slidenum">
              <a:rPr lang="en-US" smtClean="0"/>
              <a:t>‹#›</a:t>
            </a:fld>
            <a:endParaRPr lang="en-US"/>
          </a:p>
        </p:txBody>
      </p:sp>
    </p:spTree>
    <p:extLst>
      <p:ext uri="{BB962C8B-B14F-4D97-AF65-F5344CB8AC3E}">
        <p14:creationId xmlns:p14="http://schemas.microsoft.com/office/powerpoint/2010/main" val="3131465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5413" y="0"/>
            <a:ext cx="3009900" cy="4603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83E170A-A5BD-4BB4-9FC6-2F41375E0EB8}" type="datetimeFigureOut">
              <a:rPr lang="en-US"/>
              <a:pPr>
                <a:defRPr/>
              </a:pPr>
              <a:t>1/22/2019</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9900" cy="4603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830C411-8E5A-4C20-B5C8-1182CC6BE70A}" type="slidenum">
              <a:rPr lang="en-US"/>
              <a:pPr>
                <a:defRPr/>
              </a:pPr>
              <a:t>‹#›</a:t>
            </a:fld>
            <a:endParaRPr lang="en-US"/>
          </a:p>
        </p:txBody>
      </p:sp>
    </p:spTree>
    <p:extLst>
      <p:ext uri="{BB962C8B-B14F-4D97-AF65-F5344CB8AC3E}">
        <p14:creationId xmlns:p14="http://schemas.microsoft.com/office/powerpoint/2010/main" val="15133513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Challenge of interfacing</a:t>
            </a:r>
            <a:r>
              <a:rPr lang="en-US" baseline="0" dirty="0" smtClean="0"/>
              <a:t> visible wavelength quantum systems, with the telecom band.</a:t>
            </a:r>
          </a:p>
          <a:p>
            <a:r>
              <a:rPr lang="en-US" baseline="0" dirty="0" smtClean="0"/>
              <a:t>We want to use </a:t>
            </a:r>
            <a:r>
              <a:rPr lang="en-US" baseline="0" dirty="0" err="1" smtClean="0"/>
              <a:t>nanophotonics</a:t>
            </a:r>
            <a:r>
              <a:rPr lang="en-US" baseline="0" dirty="0" smtClean="0"/>
              <a:t> because of the scalability, but also because the nonlinear </a:t>
            </a:r>
            <a:r>
              <a:rPr lang="en-US" baseline="0" dirty="0" err="1" smtClean="0"/>
              <a:t>nanophotonic</a:t>
            </a:r>
            <a:r>
              <a:rPr lang="en-US" baseline="0" dirty="0" smtClean="0"/>
              <a:t> systems are suited for this application.</a:t>
            </a:r>
          </a:p>
          <a:p>
            <a:r>
              <a:rPr lang="en-US" baseline="0" dirty="0" smtClean="0"/>
              <a:t>One commonly thought approach now is </a:t>
            </a:r>
            <a:r>
              <a:rPr lang="en-US" baseline="0" dirty="0" err="1" smtClean="0"/>
              <a:t>nanophotonic</a:t>
            </a:r>
            <a:r>
              <a:rPr lang="en-US" baseline="0" dirty="0" smtClean="0"/>
              <a:t> frequency conversion.</a:t>
            </a:r>
            <a:endParaRPr lang="en-US" dirty="0" smtClean="0"/>
          </a:p>
        </p:txBody>
      </p:sp>
      <p:sp>
        <p:nvSpPr>
          <p:cNvPr id="4" name="灯片编号占位符 3"/>
          <p:cNvSpPr>
            <a:spLocks noGrp="1"/>
          </p:cNvSpPr>
          <p:nvPr>
            <p:ph type="sldNum" sz="quarter" idx="10"/>
          </p:nvPr>
        </p:nvSpPr>
        <p:spPr/>
        <p:txBody>
          <a:bodyPr/>
          <a:lstStyle/>
          <a:p>
            <a:pPr>
              <a:defRPr/>
            </a:pPr>
            <a:fld id="{3830C411-8E5A-4C20-B5C8-1182CC6BE70A}" type="slidenum">
              <a:rPr lang="en-US" smtClean="0"/>
              <a:pPr>
                <a:defRPr/>
              </a:pPr>
              <a:t>1</a:t>
            </a:fld>
            <a:endParaRPr lang="en-US"/>
          </a:p>
        </p:txBody>
      </p:sp>
    </p:spTree>
    <p:extLst>
      <p:ext uri="{BB962C8B-B14F-4D97-AF65-F5344CB8AC3E}">
        <p14:creationId xmlns:p14="http://schemas.microsoft.com/office/powerpoint/2010/main" val="342907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830C411-8E5A-4C20-B5C8-1182CC6BE70A}" type="slidenum">
              <a:rPr lang="en-US" smtClean="0"/>
              <a:pPr>
                <a:defRPr/>
              </a:pPr>
              <a:t>16</a:t>
            </a:fld>
            <a:endParaRPr lang="en-US"/>
          </a:p>
        </p:txBody>
      </p:sp>
    </p:spTree>
    <p:extLst>
      <p:ext uri="{BB962C8B-B14F-4D97-AF65-F5344CB8AC3E}">
        <p14:creationId xmlns:p14="http://schemas.microsoft.com/office/powerpoint/2010/main" val="410403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830C411-8E5A-4C20-B5C8-1182CC6BE70A}" type="slidenum">
              <a:rPr lang="en-US" smtClean="0"/>
              <a:pPr>
                <a:defRPr/>
              </a:pPr>
              <a:t>18</a:t>
            </a:fld>
            <a:endParaRPr lang="en-US"/>
          </a:p>
        </p:txBody>
      </p:sp>
    </p:spTree>
    <p:extLst>
      <p:ext uri="{BB962C8B-B14F-4D97-AF65-F5344CB8AC3E}">
        <p14:creationId xmlns:p14="http://schemas.microsoft.com/office/powerpoint/2010/main" val="149198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F9E32-E2DC-4C2D-B0A0-48EAC56EA126}" type="slidenum">
              <a:rPr lang="en-US" smtClean="0"/>
              <a:t>20</a:t>
            </a:fld>
            <a:endParaRPr lang="en-US"/>
          </a:p>
        </p:txBody>
      </p:sp>
    </p:spTree>
    <p:extLst>
      <p:ext uri="{BB962C8B-B14F-4D97-AF65-F5344CB8AC3E}">
        <p14:creationId xmlns:p14="http://schemas.microsoft.com/office/powerpoint/2010/main" val="260887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830C411-8E5A-4C20-B5C8-1182CC6BE70A}" type="slidenum">
              <a:rPr lang="en-US" smtClean="0"/>
              <a:pPr>
                <a:defRPr/>
              </a:pPr>
              <a:t>2</a:t>
            </a:fld>
            <a:endParaRPr lang="en-US"/>
          </a:p>
        </p:txBody>
      </p:sp>
    </p:spTree>
    <p:extLst>
      <p:ext uri="{BB962C8B-B14F-4D97-AF65-F5344CB8AC3E}">
        <p14:creationId xmlns:p14="http://schemas.microsoft.com/office/powerpoint/2010/main" val="89996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830C411-8E5A-4C20-B5C8-1182CC6BE70A}" type="slidenum">
              <a:rPr lang="en-US" smtClean="0"/>
              <a:pPr>
                <a:defRPr/>
              </a:pPr>
              <a:t>4</a:t>
            </a:fld>
            <a:endParaRPr lang="en-US"/>
          </a:p>
        </p:txBody>
      </p:sp>
    </p:spTree>
    <p:extLst>
      <p:ext uri="{BB962C8B-B14F-4D97-AF65-F5344CB8AC3E}">
        <p14:creationId xmlns:p14="http://schemas.microsoft.com/office/powerpoint/2010/main" val="158285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830C411-8E5A-4C20-B5C8-1182CC6BE70A}" type="slidenum">
              <a:rPr lang="en-US" smtClean="0"/>
              <a:pPr>
                <a:defRPr/>
              </a:pPr>
              <a:t>5</a:t>
            </a:fld>
            <a:endParaRPr lang="en-US"/>
          </a:p>
        </p:txBody>
      </p:sp>
    </p:spTree>
    <p:extLst>
      <p:ext uri="{BB962C8B-B14F-4D97-AF65-F5344CB8AC3E}">
        <p14:creationId xmlns:p14="http://schemas.microsoft.com/office/powerpoint/2010/main" val="233914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830C411-8E5A-4C20-B5C8-1182CC6BE70A}" type="slidenum">
              <a:rPr lang="en-US" smtClean="0"/>
              <a:pPr>
                <a:defRPr/>
              </a:pPr>
              <a:t>6</a:t>
            </a:fld>
            <a:endParaRPr lang="en-US"/>
          </a:p>
        </p:txBody>
      </p:sp>
    </p:spTree>
    <p:extLst>
      <p:ext uri="{BB962C8B-B14F-4D97-AF65-F5344CB8AC3E}">
        <p14:creationId xmlns:p14="http://schemas.microsoft.com/office/powerpoint/2010/main" val="282266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830C411-8E5A-4C20-B5C8-1182CC6BE70A}" type="slidenum">
              <a:rPr lang="en-US" smtClean="0"/>
              <a:pPr>
                <a:defRPr/>
              </a:pPr>
              <a:t>7</a:t>
            </a:fld>
            <a:endParaRPr lang="en-US"/>
          </a:p>
        </p:txBody>
      </p:sp>
    </p:spTree>
    <p:extLst>
      <p:ext uri="{BB962C8B-B14F-4D97-AF65-F5344CB8AC3E}">
        <p14:creationId xmlns:p14="http://schemas.microsoft.com/office/powerpoint/2010/main" val="278986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830C411-8E5A-4C20-B5C8-1182CC6BE70A}" type="slidenum">
              <a:rPr lang="en-US" smtClean="0"/>
              <a:pPr>
                <a:defRPr/>
              </a:pPr>
              <a:t>8</a:t>
            </a:fld>
            <a:endParaRPr lang="en-US"/>
          </a:p>
        </p:txBody>
      </p:sp>
    </p:spTree>
    <p:extLst>
      <p:ext uri="{BB962C8B-B14F-4D97-AF65-F5344CB8AC3E}">
        <p14:creationId xmlns:p14="http://schemas.microsoft.com/office/powerpoint/2010/main" val="90329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F9E32-E2DC-4C2D-B0A0-48EAC56EA1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699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830C411-8E5A-4C20-B5C8-1182CC6BE70A}" type="slidenum">
              <a:rPr lang="en-US" smtClean="0"/>
              <a:pPr>
                <a:defRPr/>
              </a:pPr>
              <a:t>15</a:t>
            </a:fld>
            <a:endParaRPr lang="en-US"/>
          </a:p>
        </p:txBody>
      </p:sp>
    </p:spTree>
    <p:extLst>
      <p:ext uri="{BB962C8B-B14F-4D97-AF65-F5344CB8AC3E}">
        <p14:creationId xmlns:p14="http://schemas.microsoft.com/office/powerpoint/2010/main" val="69897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514601"/>
            <a:ext cx="8382000" cy="1219200"/>
          </a:xfrm>
        </p:spPr>
        <p:txBody>
          <a:bodyPr>
            <a:noAutofit/>
          </a:bodyPr>
          <a:lstStyle>
            <a:lvl1pPr algn="ctr">
              <a:defRPr sz="4000" b="1"/>
            </a:lvl1pPr>
          </a:lstStyle>
          <a:p>
            <a:r>
              <a:rPr lang="en-US" dirty="0"/>
              <a:t>Click to edit Master title style</a:t>
            </a:r>
          </a:p>
        </p:txBody>
      </p:sp>
      <p:sp>
        <p:nvSpPr>
          <p:cNvPr id="3" name="Subtitle 2"/>
          <p:cNvSpPr>
            <a:spLocks noGrp="1"/>
          </p:cNvSpPr>
          <p:nvPr>
            <p:ph type="subTitle" idx="1"/>
          </p:nvPr>
        </p:nvSpPr>
        <p:spPr>
          <a:xfrm>
            <a:off x="762000" y="3733800"/>
            <a:ext cx="7620000" cy="646331"/>
          </a:xfrm>
        </p:spPr>
        <p:txBody>
          <a:bodyPr>
            <a:noAutofit/>
          </a:bodyPr>
          <a:lstStyle>
            <a:lvl1pPr marL="0" indent="0" algn="ctr">
              <a:spcBef>
                <a:spcPts val="600"/>
              </a:spcBef>
              <a:buNone/>
              <a:defRPr sz="36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Slide Number Placeholder 8"/>
          <p:cNvSpPr>
            <a:spLocks noGrp="1"/>
          </p:cNvSpPr>
          <p:nvPr>
            <p:ph type="sldNum" sz="quarter" idx="10"/>
          </p:nvPr>
        </p:nvSpPr>
        <p:spPr/>
        <p:txBody>
          <a:bodyPr/>
          <a:lstStyle/>
          <a:p>
            <a:fld id="{C51CE9FD-BB45-44B4-8191-6908B0E452BE}"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990600"/>
            <a:ext cx="64770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C51CE9FD-BB45-44B4-8191-6908B0E452BE}"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09"/>
            <a:ext cx="9144000" cy="597386"/>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228600" y="762000"/>
            <a:ext cx="8686800" cy="5562600"/>
          </a:xfrm>
        </p:spPr>
        <p:txBody>
          <a:bodyPr>
            <a:noAutofit/>
          </a:bodyPr>
          <a:lstStyle>
            <a:lvl1pPr marL="342900" indent="-342900" eaLnBrk="0" fontAlgn="base" hangingPunct="0">
              <a:spcBef>
                <a:spcPts val="400"/>
              </a:spcBef>
              <a:spcAft>
                <a:spcPct val="0"/>
              </a:spcAft>
              <a:buClr>
                <a:srgbClr val="004EA2"/>
              </a:buClr>
              <a:buFont typeface="Wingdings" pitchFamily="2" charset="2"/>
              <a:buChar char="§"/>
              <a:defRPr sz="2100">
                <a:solidFill>
                  <a:srgbClr val="0070C0"/>
                </a:solidFill>
              </a:defRPr>
            </a:lvl1pPr>
            <a:lvl2pPr marL="569913" indent="-285750" eaLnBrk="0" fontAlgn="base" hangingPunct="0">
              <a:spcBef>
                <a:spcPts val="400"/>
              </a:spcBef>
              <a:spcAft>
                <a:spcPct val="0"/>
              </a:spcAft>
              <a:buFont typeface="Arial" pitchFamily="34" charset="0"/>
              <a:buChar char="•"/>
              <a:defRPr sz="1900">
                <a:solidFill>
                  <a:schemeClr val="tx1"/>
                </a:solidFill>
              </a:defRPr>
            </a:lvl2pPr>
            <a:lvl3pPr marL="1027113" indent="-285750" eaLnBrk="0" fontAlgn="base" hangingPunct="0">
              <a:spcBef>
                <a:spcPts val="400"/>
              </a:spcBef>
              <a:spcAft>
                <a:spcPct val="0"/>
              </a:spcAft>
              <a:buFont typeface="Arial" pitchFamily="34" charset="0"/>
              <a:buChar char="•"/>
              <a:defRPr>
                <a:solidFill>
                  <a:schemeClr val="tx1"/>
                </a:solidFill>
              </a:defRPr>
            </a:lvl3pPr>
            <a:lvl4pPr marL="914400" indent="-171450">
              <a:defRPr/>
            </a:lvl4pPr>
          </a:lstStyle>
          <a:p>
            <a:pPr marL="342900" indent="-342900" eaLnBrk="0" fontAlgn="base" hangingPunct="0">
              <a:spcBef>
                <a:spcPts val="400"/>
              </a:spcBef>
              <a:spcAft>
                <a:spcPct val="0"/>
              </a:spcAft>
              <a:buClr>
                <a:srgbClr val="004EA2"/>
              </a:buClr>
              <a:buFont typeface="Wingdings" pitchFamily="2" charset="2"/>
              <a:buChar char="§"/>
              <a:defRPr/>
            </a:pPr>
            <a:r>
              <a:rPr lang="en-US" sz="2200" dirty="0">
                <a:solidFill>
                  <a:srgbClr val="004EA2"/>
                </a:solidFill>
                <a:cs typeface="Arial" charset="0"/>
              </a:rPr>
              <a:t>Four-wave mixing</a:t>
            </a:r>
          </a:p>
          <a:p>
            <a:pPr marL="569913" lvl="1" indent="-285750" eaLnBrk="0" fontAlgn="base" hangingPunct="0">
              <a:spcBef>
                <a:spcPts val="400"/>
              </a:spcBef>
              <a:spcAft>
                <a:spcPct val="0"/>
              </a:spcAft>
              <a:buFont typeface="Arial" pitchFamily="34" charset="0"/>
              <a:buChar char="•"/>
              <a:defRPr/>
            </a:pPr>
            <a:r>
              <a:rPr lang="en-US" sz="2000" dirty="0">
                <a:cs typeface="Arial" charset="0"/>
              </a:rPr>
              <a:t>Many different processes involving combinations of the four fields</a:t>
            </a:r>
          </a:p>
          <a:p>
            <a:pPr marL="1027113" lvl="2" indent="-285750" eaLnBrk="0" fontAlgn="base" hangingPunct="0">
              <a:spcBef>
                <a:spcPts val="400"/>
              </a:spcBef>
              <a:spcAft>
                <a:spcPct val="0"/>
              </a:spcAft>
              <a:buFont typeface="Arial" pitchFamily="34" charset="0"/>
              <a:buChar char="•"/>
              <a:defRPr/>
            </a:pPr>
            <a:r>
              <a:rPr lang="en-US" sz="2000" dirty="0">
                <a:cs typeface="Arial" charset="0"/>
              </a:rPr>
              <a:t>Oscillation of</a:t>
            </a:r>
          </a:p>
        </p:txBody>
      </p:sp>
      <p:sp>
        <p:nvSpPr>
          <p:cNvPr id="4" name="Slide Number Placeholder 3"/>
          <p:cNvSpPr>
            <a:spLocks noGrp="1"/>
          </p:cNvSpPr>
          <p:nvPr>
            <p:ph type="sldNum" sz="quarter" idx="10"/>
          </p:nvPr>
        </p:nvSpPr>
        <p:spPr/>
        <p:txBody>
          <a:bodyPr/>
          <a:lstStyle/>
          <a:p>
            <a:fld id="{C51CE9FD-BB45-44B4-8191-6908B0E452BE}" type="slidenum">
              <a:rPr lang="en-US" smtClean="0"/>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990600"/>
            <a:ext cx="4267200" cy="5334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90600"/>
            <a:ext cx="4267200" cy="5334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C51CE9FD-BB45-44B4-8191-6908B0E452BE}"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990601"/>
            <a:ext cx="4268788"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752600"/>
            <a:ext cx="42687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990601"/>
            <a:ext cx="4270375"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752600"/>
            <a:ext cx="42703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51CE9FD-BB45-44B4-8191-6908B0E452BE}"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C51CE9FD-BB45-44B4-8191-6908B0E452BE}"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51CE9FD-BB45-44B4-8191-6908B0E452BE}"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3236913" cy="914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90600"/>
            <a:ext cx="5340350" cy="54102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1905000"/>
            <a:ext cx="3236913" cy="449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C51CE9FD-BB45-44B4-8191-6908B0E452BE}"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953000"/>
            <a:ext cx="632777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71600" y="990601"/>
            <a:ext cx="6327776" cy="38893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71600" y="5519738"/>
            <a:ext cx="63277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C51CE9FD-BB45-44B4-8191-6908B0E452BE}"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C51CE9FD-BB45-44B4-8191-6908B0E452BE}"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0" y="0"/>
            <a:ext cx="9144000" cy="5973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userDrawn="1">
            <p:ph type="body" idx="1"/>
          </p:nvPr>
        </p:nvSpPr>
        <p:spPr bwMode="auto">
          <a:xfrm>
            <a:off x="228600" y="990600"/>
            <a:ext cx="8686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up 23"/>
          <p:cNvGrpSpPr/>
          <p:nvPr userDrawn="1"/>
        </p:nvGrpSpPr>
        <p:grpSpPr>
          <a:xfrm>
            <a:off x="0" y="1"/>
            <a:ext cx="9144055" cy="609600"/>
            <a:chOff x="0" y="0"/>
            <a:chExt cx="9144055" cy="839787"/>
          </a:xfrm>
        </p:grpSpPr>
        <p:sp>
          <p:nvSpPr>
            <p:cNvPr id="15" name="Rectangle 14"/>
            <p:cNvSpPr/>
            <p:nvPr/>
          </p:nvSpPr>
          <p:spPr bwMode="auto">
            <a:xfrm>
              <a:off x="0" y="0"/>
              <a:ext cx="9144055" cy="822960"/>
            </a:xfrm>
            <a:prstGeom prst="rect">
              <a:avLst/>
            </a:prstGeom>
            <a:gradFill flip="none" rotWithShape="1">
              <a:gsLst>
                <a:gs pos="33000">
                  <a:srgbClr val="084CA1">
                    <a:alpha val="0"/>
                  </a:srgbClr>
                </a:gs>
                <a:gs pos="100000">
                  <a:srgbClr val="084CA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Connector 15"/>
            <p:cNvCxnSpPr/>
            <p:nvPr/>
          </p:nvCxnSpPr>
          <p:spPr bwMode="auto">
            <a:xfrm>
              <a:off x="0" y="838200"/>
              <a:ext cx="9144000" cy="1587"/>
            </a:xfrm>
            <a:prstGeom prst="line">
              <a:avLst/>
            </a:prstGeom>
            <a:ln w="57150">
              <a:solidFill>
                <a:srgbClr val="009BC8"/>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1" y="6484620"/>
            <a:ext cx="9144055" cy="373380"/>
            <a:chOff x="-1" y="6484620"/>
            <a:chExt cx="9144055" cy="373380"/>
          </a:xfrm>
        </p:grpSpPr>
        <p:sp>
          <p:nvSpPr>
            <p:cNvPr id="14" name="Rectangle 13"/>
            <p:cNvSpPr/>
            <p:nvPr/>
          </p:nvSpPr>
          <p:spPr bwMode="auto">
            <a:xfrm rot="10800000">
              <a:off x="-1" y="6492240"/>
              <a:ext cx="9144055" cy="365760"/>
            </a:xfrm>
            <a:prstGeom prst="rect">
              <a:avLst/>
            </a:prstGeom>
            <a:gradFill flip="none" rotWithShape="1">
              <a:gsLst>
                <a:gs pos="33000">
                  <a:srgbClr val="084CA1">
                    <a:alpha val="0"/>
                  </a:srgbClr>
                </a:gs>
                <a:gs pos="100000">
                  <a:srgbClr val="084CA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NIST_logo_300dpi.tif"/>
            <p:cNvPicPr>
              <a:picLocks noChangeAspect="1"/>
            </p:cNvPicPr>
            <p:nvPr userDrawn="1"/>
          </p:nvPicPr>
          <p:blipFill>
            <a:blip r:embed="rId12" cstate="print">
              <a:clrChange>
                <a:clrFrom>
                  <a:srgbClr val="FFFFFF"/>
                </a:clrFrom>
                <a:clrTo>
                  <a:srgbClr val="FFFFFF">
                    <a:alpha val="0"/>
                  </a:srgbClr>
                </a:clrTo>
              </a:clrChange>
            </a:blip>
            <a:stretch>
              <a:fillRect/>
            </a:stretch>
          </p:blipFill>
          <p:spPr>
            <a:xfrm>
              <a:off x="114300" y="6586992"/>
              <a:ext cx="640080" cy="170688"/>
            </a:xfrm>
            <a:prstGeom prst="rect">
              <a:avLst/>
            </a:prstGeom>
          </p:spPr>
        </p:pic>
        <p:grpSp>
          <p:nvGrpSpPr>
            <p:cNvPr id="23" name="Group 22"/>
            <p:cNvGrpSpPr/>
            <p:nvPr userDrawn="1"/>
          </p:nvGrpSpPr>
          <p:grpSpPr>
            <a:xfrm>
              <a:off x="777240" y="6530340"/>
              <a:ext cx="3553460" cy="304800"/>
              <a:chOff x="152400" y="6477000"/>
              <a:chExt cx="3553460" cy="304800"/>
            </a:xfrm>
          </p:grpSpPr>
          <p:grpSp>
            <p:nvGrpSpPr>
              <p:cNvPr id="21" name="Group 20"/>
              <p:cNvGrpSpPr/>
              <p:nvPr userDrawn="1"/>
            </p:nvGrpSpPr>
            <p:grpSpPr>
              <a:xfrm>
                <a:off x="434340" y="6507480"/>
                <a:ext cx="3271520" cy="274320"/>
                <a:chOff x="609600" y="5715000"/>
                <a:chExt cx="2453640" cy="182880"/>
              </a:xfrm>
            </p:grpSpPr>
            <p:pic>
              <p:nvPicPr>
                <p:cNvPr id="19" name="Picture 7" descr="Z:\Graphics\CNST Horztl Color Logo_rgb.jpg"/>
                <p:cNvPicPr>
                  <a:picLocks noChangeAspect="1" noChangeArrowheads="1"/>
                </p:cNvPicPr>
                <p:nvPr userDrawn="1"/>
              </p:nvPicPr>
              <p:blipFill>
                <a:blip r:embed="rId13" cstate="print">
                  <a:clrChange>
                    <a:clrFrom>
                      <a:srgbClr val="FFFFFF"/>
                    </a:clrFrom>
                    <a:clrTo>
                      <a:srgbClr val="FFFFFF">
                        <a:alpha val="0"/>
                      </a:srgbClr>
                    </a:clrTo>
                  </a:clrChange>
                </a:blip>
                <a:srcRect l="50734" t="51667" r="-2744" b="10000"/>
                <a:stretch>
                  <a:fillRect/>
                </a:stretch>
              </p:blipFill>
              <p:spPr bwMode="auto">
                <a:xfrm>
                  <a:off x="1821180" y="5722620"/>
                  <a:ext cx="1242060" cy="175260"/>
                </a:xfrm>
                <a:prstGeom prst="rect">
                  <a:avLst/>
                </a:prstGeom>
                <a:noFill/>
                <a:ln w="9525">
                  <a:noFill/>
                  <a:miter lim="800000"/>
                  <a:headEnd/>
                  <a:tailEnd/>
                </a:ln>
              </p:spPr>
            </p:pic>
            <p:pic>
              <p:nvPicPr>
                <p:cNvPr id="20" name="Picture 7" descr="Z:\Graphics\CNST Horztl Color Logo_rgb.jpg"/>
                <p:cNvPicPr>
                  <a:picLocks noChangeAspect="1" noChangeArrowheads="1"/>
                </p:cNvPicPr>
                <p:nvPr userDrawn="1"/>
              </p:nvPicPr>
              <p:blipFill>
                <a:blip r:embed="rId13" cstate="print">
                  <a:clrChange>
                    <a:clrFrom>
                      <a:srgbClr val="FFFFFF"/>
                    </a:clrFrom>
                    <a:clrTo>
                      <a:srgbClr val="FFFFFF">
                        <a:alpha val="0"/>
                      </a:srgbClr>
                    </a:clrTo>
                  </a:clrChange>
                </a:blip>
                <a:srcRect l="50734" t="21667" r="-2744" b="48333"/>
                <a:stretch>
                  <a:fillRect/>
                </a:stretch>
              </p:blipFill>
              <p:spPr bwMode="auto">
                <a:xfrm>
                  <a:off x="609600" y="5715000"/>
                  <a:ext cx="1242060" cy="137160"/>
                </a:xfrm>
                <a:prstGeom prst="rect">
                  <a:avLst/>
                </a:prstGeom>
                <a:noFill/>
                <a:ln w="9525">
                  <a:noFill/>
                  <a:miter lim="800000"/>
                  <a:headEnd/>
                  <a:tailEnd/>
                </a:ln>
              </p:spPr>
            </p:pic>
          </p:grpSp>
          <p:pic>
            <p:nvPicPr>
              <p:cNvPr id="22" name="Picture 7" descr="Z:\Graphics\CNST Horztl Color Logo_rgb.jpg"/>
              <p:cNvPicPr>
                <a:picLocks noChangeAspect="1" noChangeArrowheads="1"/>
              </p:cNvPicPr>
              <p:nvPr userDrawn="1"/>
            </p:nvPicPr>
            <p:blipFill>
              <a:blip r:embed="rId13" cstate="print">
                <a:clrChange>
                  <a:clrFrom>
                    <a:srgbClr val="FFFFFF"/>
                  </a:clrFrom>
                  <a:clrTo>
                    <a:srgbClr val="FFFFFF">
                      <a:alpha val="0"/>
                    </a:srgbClr>
                  </a:clrTo>
                </a:clrChange>
              </a:blip>
              <a:srcRect r="80855"/>
              <a:stretch>
                <a:fillRect/>
              </a:stretch>
            </p:blipFill>
            <p:spPr bwMode="auto">
              <a:xfrm>
                <a:off x="152400" y="6477000"/>
                <a:ext cx="274320" cy="274320"/>
              </a:xfrm>
              <a:prstGeom prst="rect">
                <a:avLst/>
              </a:prstGeom>
              <a:noFill/>
              <a:ln w="9525">
                <a:noFill/>
                <a:miter lim="800000"/>
                <a:headEnd/>
                <a:tailEnd/>
              </a:ln>
            </p:spPr>
          </p:pic>
        </p:grpSp>
        <p:cxnSp>
          <p:nvCxnSpPr>
            <p:cNvPr id="17" name="Straight Connector 16"/>
            <p:cNvCxnSpPr/>
            <p:nvPr userDrawn="1"/>
          </p:nvCxnSpPr>
          <p:spPr>
            <a:xfrm>
              <a:off x="0" y="648462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4"/>
          </p:nvPr>
        </p:nvSpPr>
        <p:spPr>
          <a:xfrm>
            <a:off x="6934200" y="6477000"/>
            <a:ext cx="2133600" cy="365125"/>
          </a:xfrm>
          <a:prstGeom prst="rect">
            <a:avLst/>
          </a:prstGeom>
        </p:spPr>
        <p:txBody>
          <a:bodyPr vert="horz" lIns="91440" tIns="45720" rIns="91440" bIns="45720" rtlCol="0" anchor="ctr"/>
          <a:lstStyle>
            <a:lvl1pPr algn="r">
              <a:defRPr sz="1200" b="1">
                <a:solidFill>
                  <a:schemeClr val="bg2">
                    <a:lumMod val="20000"/>
                    <a:lumOff val="80000"/>
                  </a:schemeClr>
                </a:solidFill>
              </a:defRPr>
            </a:lvl1pPr>
          </a:lstStyle>
          <a:p>
            <a:fld id="{C51CE9FD-BB45-44B4-8191-6908B0E452B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ransition/>
  <p:hf hdr="0" ftr="0" dt="0"/>
  <p:txStyles>
    <p:titleStyle>
      <a:lvl1pPr algn="l" rtl="0" eaLnBrk="0" fontAlgn="base" hangingPunct="0">
        <a:spcBef>
          <a:spcPct val="0"/>
        </a:spcBef>
        <a:spcAft>
          <a:spcPct val="0"/>
        </a:spcAft>
        <a:defRPr sz="2800" b="1" kern="1200">
          <a:solidFill>
            <a:schemeClr val="tx1"/>
          </a:solidFill>
          <a:effectLst/>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228600" indent="-228600" algn="l" rtl="0" eaLnBrk="0" fontAlgn="base" hangingPunct="0">
        <a:spcBef>
          <a:spcPts val="1200"/>
        </a:spcBef>
        <a:spcAft>
          <a:spcPct val="0"/>
        </a:spcAft>
        <a:buClr>
          <a:schemeClr val="tx1"/>
        </a:buClr>
        <a:buFont typeface="Wingdings" pitchFamily="2" charset="2"/>
        <a:buChar char="§"/>
        <a:defRPr sz="2400" kern="1200">
          <a:solidFill>
            <a:schemeClr val="tx1"/>
          </a:solidFill>
          <a:latin typeface="Arial" pitchFamily="34" charset="0"/>
          <a:ea typeface="+mn-ea"/>
          <a:cs typeface="Arial" pitchFamily="34" charset="0"/>
        </a:defRPr>
      </a:lvl1pPr>
      <a:lvl2pPr marL="457200" indent="-174625" algn="l" rtl="0" eaLnBrk="0" fontAlgn="base" hangingPunct="0">
        <a:spcBef>
          <a:spcPts val="600"/>
        </a:spcBef>
        <a:spcAft>
          <a:spcPct val="0"/>
        </a:spcAft>
        <a:buFont typeface="Wingdings" pitchFamily="2" charset="2"/>
        <a:buChar char="§"/>
        <a:defRPr sz="2000" kern="1200">
          <a:solidFill>
            <a:schemeClr val="tx2">
              <a:lumMod val="75000"/>
            </a:schemeClr>
          </a:solidFill>
          <a:latin typeface="Arial" pitchFamily="34" charset="0"/>
          <a:ea typeface="+mn-ea"/>
          <a:cs typeface="Arial" pitchFamily="34" charset="0"/>
        </a:defRPr>
      </a:lvl2pPr>
      <a:lvl3pPr marL="685800" indent="-171450" algn="l" rtl="0" eaLnBrk="0" fontAlgn="base" hangingPunct="0">
        <a:spcBef>
          <a:spcPts val="600"/>
        </a:spcBef>
        <a:spcAft>
          <a:spcPct val="0"/>
        </a:spcAft>
        <a:buFont typeface="Wingdings" pitchFamily="2" charset="2"/>
        <a:buChar char="§"/>
        <a:defRPr sz="1800" kern="1200">
          <a:solidFill>
            <a:schemeClr val="bg2">
              <a:lumMod val="75000"/>
            </a:schemeClr>
          </a:solidFill>
          <a:latin typeface="Arial" pitchFamily="34" charset="0"/>
          <a:ea typeface="+mn-ea"/>
          <a:cs typeface="Arial" pitchFamily="34" charset="0"/>
        </a:defRPr>
      </a:lvl3pPr>
      <a:lvl4pPr marL="914400" indent="-171450" algn="l" rtl="0" eaLnBrk="0" fontAlgn="base" hangingPunct="0">
        <a:spcBef>
          <a:spcPts val="6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89025" indent="-117475" algn="l" rtl="0" eaLnBrk="0" fontAlgn="base" hangingPunct="0">
        <a:spcBef>
          <a:spcPts val="600"/>
        </a:spcBef>
        <a:spcAft>
          <a:spcPct val="0"/>
        </a:spcAft>
        <a:buFont typeface="Arial" charset="0"/>
        <a:buChar char="•"/>
        <a:defRPr sz="16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4.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comments" Target="../comments/comment10.xml"/><Relationship Id="rId5" Type="http://schemas.openxmlformats.org/officeDocument/2006/relationships/image" Target="../media/image41.emf"/><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12.xml"/><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50.png"/><Relationship Id="rId4" Type="http://schemas.openxmlformats.org/officeDocument/2006/relationships/image" Target="../media/image340.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comments" Target="../comments/comment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3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comments" Target="../comments/comment14.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omments" Target="../comments/comment15.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22.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58.jpg"/><Relationship Id="rId7"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image" Target="../media/image3.png"/><Relationship Id="rId5" Type="http://schemas.openxmlformats.org/officeDocument/2006/relationships/image" Target="../media/image60.jpg"/><Relationship Id="rId10" Type="http://schemas.openxmlformats.org/officeDocument/2006/relationships/image" Target="../media/image4.jpg"/><Relationship Id="rId4" Type="http://schemas.openxmlformats.org/officeDocument/2006/relationships/image" Target="../media/image59.jpg"/><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23.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2.xml"/><Relationship Id="rId11" Type="http://schemas.openxmlformats.org/officeDocument/2006/relationships/image" Target="../media/image20.png"/><Relationship Id="rId10" Type="http://schemas.openxmlformats.org/officeDocument/2006/relationships/image" Target="../media/image19.png"/><Relationship Id="rId14" Type="http://schemas.openxmlformats.org/officeDocument/2006/relationships/comments" Target="../comments/commen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1000" y="4953001"/>
            <a:ext cx="8382000" cy="1219200"/>
          </a:xfrm>
        </p:spPr>
        <p:txBody>
          <a:bodyPr/>
          <a:lstStyle/>
          <a:p>
            <a:endParaRPr lang="en-US"/>
          </a:p>
        </p:txBody>
      </p:sp>
      <p:sp>
        <p:nvSpPr>
          <p:cNvPr id="3" name="副标题 2"/>
          <p:cNvSpPr>
            <a:spLocks noGrp="1"/>
          </p:cNvSpPr>
          <p:nvPr>
            <p:ph type="subTitle" idx="1"/>
          </p:nvPr>
        </p:nvSpPr>
        <p:spPr>
          <a:xfrm>
            <a:off x="762000" y="6172200"/>
            <a:ext cx="7620000" cy="646331"/>
          </a:xfrm>
        </p:spPr>
        <p:txBody>
          <a:bodyPr/>
          <a:lstStyle/>
          <a:p>
            <a:endParaRPr lang="en-US"/>
          </a:p>
        </p:txBody>
      </p:sp>
      <p:sp>
        <p:nvSpPr>
          <p:cNvPr id="4" name="矩形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3586" y="145116"/>
            <a:ext cx="9147586" cy="9978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000" b="1" kern="1200">
                <a:solidFill>
                  <a:schemeClr val="tx1"/>
                </a:solidFill>
                <a:effectLst/>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a:lstStyle>
          <a:p>
            <a:pPr algn="l"/>
            <a:r>
              <a:rPr lang="en-US" sz="3200" dirty="0">
                <a:latin typeface="+mj-lt"/>
              </a:rPr>
              <a:t>Chip-integrated visible-telecom entangled </a:t>
            </a:r>
          </a:p>
          <a:p>
            <a:pPr algn="l"/>
            <a:r>
              <a:rPr lang="en-US" sz="3200" dirty="0">
                <a:latin typeface="+mj-lt"/>
              </a:rPr>
              <a:t>photon pair source for quantum communication</a:t>
            </a:r>
          </a:p>
        </p:txBody>
      </p:sp>
      <p:sp>
        <p:nvSpPr>
          <p:cNvPr id="7" name="矩形 6"/>
          <p:cNvSpPr/>
          <p:nvPr/>
        </p:nvSpPr>
        <p:spPr>
          <a:xfrm>
            <a:off x="2383267" y="5294631"/>
            <a:ext cx="7096909" cy="707886"/>
          </a:xfrm>
          <a:prstGeom prst="rect">
            <a:avLst/>
          </a:prstGeom>
        </p:spPr>
        <p:txBody>
          <a:bodyPr wrap="square">
            <a:spAutoFit/>
          </a:bodyPr>
          <a:lstStyle/>
          <a:p>
            <a:r>
              <a:rPr lang="en-US" sz="2000" u="sng" dirty="0" err="1">
                <a:latin typeface="+mj-lt"/>
              </a:rPr>
              <a:t>Xiyuan</a:t>
            </a:r>
            <a:r>
              <a:rPr lang="en-US" sz="2000" u="sng" dirty="0">
                <a:latin typeface="+mj-lt"/>
              </a:rPr>
              <a:t> Lu</a:t>
            </a:r>
            <a:r>
              <a:rPr lang="en-US" sz="2000" dirty="0">
                <a:latin typeface="+mj-lt"/>
              </a:rPr>
              <a:t>,</a:t>
            </a:r>
            <a:r>
              <a:rPr lang="en-US" sz="2000" baseline="30000" dirty="0">
                <a:latin typeface="+mj-lt"/>
              </a:rPr>
              <a:t>1, 2</a:t>
            </a:r>
            <a:r>
              <a:rPr lang="en-US" sz="2000" dirty="0">
                <a:latin typeface="+mj-lt"/>
              </a:rPr>
              <a:t> Qing Li,</a:t>
            </a:r>
            <a:r>
              <a:rPr lang="en-US" sz="2000" baseline="30000" dirty="0">
                <a:latin typeface="+mj-lt"/>
              </a:rPr>
              <a:t>1, 2</a:t>
            </a:r>
            <a:r>
              <a:rPr lang="en-US" sz="2000" dirty="0">
                <a:latin typeface="+mj-lt"/>
              </a:rPr>
              <a:t> Daron A. Westly,</a:t>
            </a:r>
            <a:r>
              <a:rPr lang="en-US" sz="2000" baseline="30000" dirty="0">
                <a:latin typeface="+mj-lt"/>
              </a:rPr>
              <a:t>2</a:t>
            </a:r>
            <a:r>
              <a:rPr lang="en-US" sz="2000" dirty="0">
                <a:latin typeface="+mj-lt"/>
              </a:rPr>
              <a:t> Gregory Moille,</a:t>
            </a:r>
            <a:r>
              <a:rPr lang="en-US" sz="2000" baseline="30000" dirty="0">
                <a:latin typeface="+mj-lt"/>
              </a:rPr>
              <a:t>1, 2</a:t>
            </a:r>
            <a:r>
              <a:rPr lang="sv-SE" sz="2000" dirty="0">
                <a:latin typeface="+mj-lt"/>
              </a:rPr>
              <a:t> Anshuman Singh,</a:t>
            </a:r>
            <a:r>
              <a:rPr lang="sv-SE" sz="2000" baseline="30000" dirty="0">
                <a:latin typeface="+mj-lt"/>
              </a:rPr>
              <a:t>1, 2</a:t>
            </a:r>
            <a:r>
              <a:rPr lang="sv-SE" sz="2000" dirty="0">
                <a:latin typeface="+mj-lt"/>
              </a:rPr>
              <a:t> Vikas Anant,</a:t>
            </a:r>
            <a:r>
              <a:rPr lang="sv-SE" sz="2000" baseline="30000" dirty="0">
                <a:latin typeface="+mj-lt"/>
              </a:rPr>
              <a:t>3</a:t>
            </a:r>
            <a:r>
              <a:rPr lang="sv-SE" sz="2000" dirty="0">
                <a:latin typeface="+mj-lt"/>
              </a:rPr>
              <a:t> and Kartik Srinivasan</a:t>
            </a:r>
            <a:r>
              <a:rPr lang="sv-SE" sz="2000" baseline="30000" dirty="0">
                <a:latin typeface="+mj-lt"/>
              </a:rPr>
              <a:t>2</a:t>
            </a:r>
            <a:endParaRPr lang="en-US" sz="2000" baseline="30000" dirty="0">
              <a:latin typeface="+mj-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6147490"/>
            <a:ext cx="3733800" cy="710510"/>
          </a:xfrm>
          <a:prstGeom prst="rect">
            <a:avLst/>
          </a:prstGeom>
          <a:ln>
            <a:noFill/>
          </a:ln>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97" y="6237556"/>
            <a:ext cx="2597503" cy="560457"/>
          </a:xfrm>
          <a:prstGeom prst="rect">
            <a:avLst/>
          </a:prstGeom>
          <a:ln>
            <a:noFill/>
          </a:ln>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6204294"/>
            <a:ext cx="1905000" cy="651580"/>
          </a:xfrm>
          <a:prstGeom prst="rect">
            <a:avLst/>
          </a:prstGeom>
        </p:spPr>
      </p:pic>
      <p:sp>
        <p:nvSpPr>
          <p:cNvPr id="11" name="文本框 10"/>
          <p:cNvSpPr txBox="1"/>
          <p:nvPr/>
        </p:nvSpPr>
        <p:spPr>
          <a:xfrm>
            <a:off x="76200" y="6172200"/>
            <a:ext cx="7924800" cy="297517"/>
          </a:xfrm>
          <a:prstGeom prst="rect">
            <a:avLst/>
          </a:prstGeom>
          <a:noFill/>
        </p:spPr>
        <p:txBody>
          <a:bodyPr wrap="square" rtlCol="0">
            <a:spAutoFit/>
          </a:bodyPr>
          <a:lstStyle/>
          <a:p>
            <a:r>
              <a:rPr lang="en-US" sz="2000" baseline="30000" dirty="0">
                <a:latin typeface="+mj-lt"/>
              </a:rPr>
              <a:t> 1                                                                          2                                                                                                        3 </a:t>
            </a:r>
          </a:p>
        </p:txBody>
      </p:sp>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44" y="1524000"/>
            <a:ext cx="8717256" cy="3584964"/>
          </a:xfrm>
          <a:prstGeom prst="rect">
            <a:avLst/>
          </a:prstGeom>
        </p:spPr>
      </p:pic>
      <p:cxnSp>
        <p:nvCxnSpPr>
          <p:cNvPr id="37" name="直接连接符 36"/>
          <p:cNvCxnSpPr/>
          <p:nvPr/>
        </p:nvCxnSpPr>
        <p:spPr>
          <a:xfrm>
            <a:off x="0" y="6096000"/>
            <a:ext cx="9147586"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https://www.rit.edu/fpi/sites/rit.edu.fpi/files/images/PfQ.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097" y="5394360"/>
            <a:ext cx="1828800" cy="685800"/>
          </a:xfrm>
          <a:prstGeom prst="rect">
            <a:avLst/>
          </a:prstGeom>
          <a:noFill/>
          <a:ln w="19050">
            <a:gradFill>
              <a:gsLst>
                <a:gs pos="0">
                  <a:schemeClr val="accent6">
                    <a:lumMod val="20000"/>
                    <a:lumOff val="80000"/>
                  </a:schemeClr>
                </a:gs>
                <a:gs pos="58000">
                  <a:schemeClr val="accent6">
                    <a:lumMod val="75000"/>
                  </a:schemeClr>
                </a:gs>
                <a:gs pos="83000">
                  <a:schemeClr val="accent6">
                    <a:lumMod val="60000"/>
                    <a:lumOff val="40000"/>
                  </a:schemeClr>
                </a:gs>
                <a:gs pos="100000">
                  <a:schemeClr val="accent6">
                    <a:lumMod val="75000"/>
                  </a:schemeClr>
                </a:gs>
              </a:gsLst>
              <a:lin ang="5400000" scaled="1"/>
            </a:gradFill>
          </a:ln>
          <a:extLst>
            <a:ext uri="{909E8E84-426E-40DD-AFC4-6F175D3DCCD1}">
              <a14:hiddenFill xmlns:a14="http://schemas.microsoft.com/office/drawing/2010/main">
                <a:solidFill>
                  <a:srgbClr val="FFFFFF"/>
                </a:solidFill>
              </a14:hiddenFill>
            </a:ext>
          </a:extLst>
        </p:spPr>
      </p:pic>
      <p:cxnSp>
        <p:nvCxnSpPr>
          <p:cNvPr id="39" name="直接连接符 38"/>
          <p:cNvCxnSpPr/>
          <p:nvPr/>
        </p:nvCxnSpPr>
        <p:spPr>
          <a:xfrm>
            <a:off x="0" y="1143000"/>
            <a:ext cx="914758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Box 18"/>
          <p:cNvSpPr txBox="1"/>
          <p:nvPr/>
        </p:nvSpPr>
        <p:spPr>
          <a:xfrm>
            <a:off x="5715000" y="1703292"/>
            <a:ext cx="3184734" cy="2369880"/>
          </a:xfrm>
          <a:prstGeom prst="rect">
            <a:avLst/>
          </a:prstGeom>
          <a:solidFill>
            <a:schemeClr val="bg1">
              <a:alpha val="90000"/>
            </a:schemeClr>
          </a:solidFill>
          <a:ln w="25400">
            <a:solidFill>
              <a:schemeClr val="tx1"/>
            </a:solidFill>
          </a:ln>
        </p:spPr>
        <p:txBody>
          <a:bodyPr wrap="square" rtlCol="0">
            <a:spAutoFit/>
          </a:bodyPr>
          <a:lstStyle/>
          <a:p>
            <a:r>
              <a:rPr lang="en-US" sz="2000" b="1" u="sng" dirty="0">
                <a:solidFill>
                  <a:schemeClr val="tx2"/>
                </a:solidFill>
                <a:latin typeface="+mj-lt"/>
              </a:rPr>
              <a:t>3 dB attenuation distance</a:t>
            </a:r>
          </a:p>
          <a:p>
            <a:pPr>
              <a:tabLst>
                <a:tab pos="1828800" algn="l"/>
              </a:tabLst>
            </a:pPr>
            <a:r>
              <a:rPr lang="en-US" sz="2000" b="1" u="sng" dirty="0">
                <a:solidFill>
                  <a:schemeClr val="tx2"/>
                </a:solidFill>
                <a:latin typeface="+mj-lt"/>
              </a:rPr>
              <a:t>in single mode fiber</a:t>
            </a:r>
          </a:p>
          <a:p>
            <a:pPr>
              <a:tabLst>
                <a:tab pos="1828800" algn="l"/>
              </a:tabLst>
            </a:pPr>
            <a:r>
              <a:rPr lang="en-US" dirty="0">
                <a:latin typeface="+mj-lt"/>
              </a:rPr>
              <a:t>370 nm (</a:t>
            </a:r>
            <a:r>
              <a:rPr lang="en-US" dirty="0" err="1">
                <a:latin typeface="+mj-lt"/>
              </a:rPr>
              <a:t>Yb</a:t>
            </a:r>
            <a:r>
              <a:rPr lang="en-US" baseline="30000" dirty="0">
                <a:latin typeface="+mj-lt"/>
              </a:rPr>
              <a:t>+</a:t>
            </a:r>
            <a:r>
              <a:rPr lang="en-US" dirty="0">
                <a:latin typeface="+mj-lt"/>
              </a:rPr>
              <a:t> ion):      &lt; 50 m</a:t>
            </a:r>
          </a:p>
          <a:p>
            <a:pPr>
              <a:tabLst>
                <a:tab pos="1828800" algn="l"/>
              </a:tabLst>
            </a:pPr>
            <a:r>
              <a:rPr lang="en-US" dirty="0">
                <a:latin typeface="+mj-lt"/>
              </a:rPr>
              <a:t>637 nm (NV</a:t>
            </a:r>
            <a:r>
              <a:rPr lang="en-US" baseline="30000" dirty="0">
                <a:latin typeface="+mj-lt"/>
              </a:rPr>
              <a:t>-</a:t>
            </a:r>
            <a:r>
              <a:rPr lang="en-US" dirty="0">
                <a:latin typeface="+mj-lt"/>
              </a:rPr>
              <a:t>):             300 m</a:t>
            </a:r>
          </a:p>
          <a:p>
            <a:pPr>
              <a:tabLst>
                <a:tab pos="1828800" algn="l"/>
              </a:tabLst>
            </a:pPr>
            <a:r>
              <a:rPr lang="en-US" dirty="0">
                <a:latin typeface="+mj-lt"/>
              </a:rPr>
              <a:t>780 nm (</a:t>
            </a:r>
            <a:r>
              <a:rPr lang="en-US" dirty="0" err="1">
                <a:latin typeface="+mj-lt"/>
              </a:rPr>
              <a:t>Rb</a:t>
            </a:r>
            <a:r>
              <a:rPr lang="en-US" dirty="0">
                <a:latin typeface="+mj-lt"/>
              </a:rPr>
              <a:t>):              750 m</a:t>
            </a:r>
          </a:p>
          <a:p>
            <a:pPr>
              <a:tabLst>
                <a:tab pos="1828800" algn="l"/>
              </a:tabLst>
            </a:pPr>
            <a:r>
              <a:rPr lang="en-US" dirty="0">
                <a:latin typeface="+mj-lt"/>
              </a:rPr>
              <a:t>940 nm (QD):             1.5 km</a:t>
            </a:r>
          </a:p>
          <a:p>
            <a:pPr>
              <a:tabLst>
                <a:tab pos="1828800" algn="l"/>
              </a:tabLst>
            </a:pPr>
            <a:r>
              <a:rPr lang="en-US" dirty="0">
                <a:latin typeface="+mj-lt"/>
              </a:rPr>
              <a:t>1300 nm (O-band):    10 km</a:t>
            </a:r>
          </a:p>
          <a:p>
            <a:pPr>
              <a:tabLst>
                <a:tab pos="1828800" algn="l"/>
              </a:tabLst>
            </a:pPr>
            <a:r>
              <a:rPr lang="en-US" dirty="0">
                <a:latin typeface="+mj-lt"/>
              </a:rPr>
              <a:t>1550 nm (C-band):	   15 km</a:t>
            </a:r>
          </a:p>
        </p:txBody>
      </p:sp>
      <p:sp>
        <p:nvSpPr>
          <p:cNvPr id="16" name="矩形 15"/>
          <p:cNvSpPr/>
          <p:nvPr/>
        </p:nvSpPr>
        <p:spPr>
          <a:xfrm>
            <a:off x="3216066" y="1143000"/>
            <a:ext cx="5699334" cy="338554"/>
          </a:xfrm>
          <a:prstGeom prst="rect">
            <a:avLst/>
          </a:prstGeom>
        </p:spPr>
        <p:txBody>
          <a:bodyPr wrap="square">
            <a:spAutoFit/>
          </a:bodyPr>
          <a:lstStyle/>
          <a:p>
            <a:pPr lvl="0" fontAlgn="auto">
              <a:spcBef>
                <a:spcPts val="0"/>
              </a:spcBef>
              <a:spcAft>
                <a:spcPts val="0"/>
              </a:spcAft>
              <a:defRPr/>
            </a:pPr>
            <a:r>
              <a:rPr lang="da-DK" sz="1600" i="1" dirty="0">
                <a:solidFill>
                  <a:prstClr val="black"/>
                </a:solidFill>
                <a:latin typeface="Calibri"/>
              </a:rPr>
              <a:t>X. Lu et al., Nat. Phys., Jan, 2019. doi:</a:t>
            </a:r>
            <a:r>
              <a:rPr lang="en-US" sz="1600" i="1" dirty="0">
                <a:solidFill>
                  <a:prstClr val="black"/>
                </a:solidFill>
                <a:latin typeface="Calibri"/>
              </a:rPr>
              <a:t>10.1038/s41567-018-0394-3</a:t>
            </a:r>
            <a:endParaRPr lang="da-DK" sz="1600" i="1" dirty="0">
              <a:solidFill>
                <a:prstClr val="black"/>
              </a:solidFill>
              <a:latin typeface="Calibri"/>
            </a:endParaRPr>
          </a:p>
        </p:txBody>
      </p:sp>
    </p:spTree>
    <p:extLst>
      <p:ext uri="{BB962C8B-B14F-4D97-AF65-F5344CB8AC3E}">
        <p14:creationId xmlns:p14="http://schemas.microsoft.com/office/powerpoint/2010/main" val="4017342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Device scheme</a:t>
            </a:r>
          </a:p>
        </p:txBody>
      </p:sp>
      <p:sp>
        <p:nvSpPr>
          <p:cNvPr id="4" name="灯片编号占位符 3"/>
          <p:cNvSpPr>
            <a:spLocks noGrp="1"/>
          </p:cNvSpPr>
          <p:nvPr>
            <p:ph type="sldNum" sz="quarter" idx="10"/>
          </p:nvPr>
        </p:nvSpPr>
        <p:spPr/>
        <p:txBody>
          <a:bodyPr/>
          <a:lstStyle/>
          <a:p>
            <a:fld id="{C51CE9FD-BB45-44B4-8191-6908B0E452BE}" type="slidenum">
              <a:rPr lang="en-US" smtClean="0"/>
              <a:t>10</a:t>
            </a:fld>
            <a:endParaRPr lang="en-US" dirty="0"/>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23" y="682168"/>
            <a:ext cx="8510954" cy="195589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t="1182" b="1"/>
          <a:stretch/>
        </p:blipFill>
        <p:spPr>
          <a:xfrm>
            <a:off x="336214" y="3898167"/>
            <a:ext cx="8504407" cy="2197834"/>
          </a:xfrm>
          <a:prstGeom prst="rect">
            <a:avLst/>
          </a:prstGeom>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972985"/>
            <a:ext cx="3321386" cy="250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组合 23"/>
          <p:cNvGrpSpPr/>
          <p:nvPr/>
        </p:nvGrpSpPr>
        <p:grpSpPr>
          <a:xfrm>
            <a:off x="1828800" y="2649802"/>
            <a:ext cx="5867400" cy="1205918"/>
            <a:chOff x="1828800" y="2649802"/>
            <a:chExt cx="5867400" cy="1205918"/>
          </a:xfrm>
        </p:grpSpPr>
        <p:pic>
          <p:nvPicPr>
            <p:cNvPr id="22" name="Picture 2">
              <a:extLst>
                <a:ext uri="{FF2B5EF4-FFF2-40B4-BE49-F238E27FC236}">
                  <a16:creationId xmlns="" xmlns:a16="http://schemas.microsoft.com/office/drawing/2014/main" id="{20BB381F-0746-4972-B5AA-793DBB0147D3}"/>
                </a:ext>
              </a:extLst>
            </p:cNvPr>
            <p:cNvPicPr>
              <a:picLocks noChangeAspect="1"/>
            </p:cNvPicPr>
            <p:nvPr/>
          </p:nvPicPr>
          <p:blipFill rotWithShape="1">
            <a:blip r:embed="rId5"/>
            <a:srcRect l="5140" t="70538" r="638" b="2625"/>
            <a:stretch/>
          </p:blipFill>
          <p:spPr>
            <a:xfrm>
              <a:off x="1828800" y="2895600"/>
              <a:ext cx="5867400" cy="960120"/>
            </a:xfrm>
            <a:prstGeom prst="rect">
              <a:avLst/>
            </a:prstGeom>
          </p:spPr>
        </p:pic>
        <p:sp>
          <p:nvSpPr>
            <p:cNvPr id="23" name="文本框 22"/>
            <p:cNvSpPr txBox="1"/>
            <p:nvPr/>
          </p:nvSpPr>
          <p:spPr>
            <a:xfrm>
              <a:off x="2286000" y="2649802"/>
              <a:ext cx="4724400" cy="338554"/>
            </a:xfrm>
            <a:prstGeom prst="rect">
              <a:avLst/>
            </a:prstGeom>
            <a:noFill/>
          </p:spPr>
          <p:txBody>
            <a:bodyPr wrap="square" rtlCol="0">
              <a:spAutoFit/>
            </a:bodyPr>
            <a:lstStyle/>
            <a:p>
              <a:r>
                <a:rPr lang="en-US" sz="1600" b="1" dirty="0">
                  <a:latin typeface="+mj-lt"/>
                </a:rPr>
                <a:t>Single Fundamental Mode Family (SFMF) engineering</a:t>
              </a:r>
            </a:p>
          </p:txBody>
        </p:sp>
      </p:grpSp>
      <p:sp>
        <p:nvSpPr>
          <p:cNvPr id="25" name="文本框 24"/>
          <p:cNvSpPr txBox="1"/>
          <p:nvPr/>
        </p:nvSpPr>
        <p:spPr>
          <a:xfrm>
            <a:off x="7721703" y="3634431"/>
            <a:ext cx="1170661" cy="338554"/>
          </a:xfrm>
          <a:prstGeom prst="rect">
            <a:avLst/>
          </a:prstGeom>
          <a:noFill/>
        </p:spPr>
        <p:txBody>
          <a:bodyPr wrap="square" rtlCol="0">
            <a:spAutoFit/>
          </a:bodyPr>
          <a:lstStyle/>
          <a:p>
            <a:r>
              <a:rPr lang="en-US" sz="1600" b="1" dirty="0">
                <a:latin typeface="+mj-lt"/>
              </a:rPr>
              <a:t>Coupling</a:t>
            </a:r>
          </a:p>
        </p:txBody>
      </p:sp>
      <p:sp>
        <p:nvSpPr>
          <p:cNvPr id="26" name="文本框 25"/>
          <p:cNvSpPr txBox="1"/>
          <p:nvPr/>
        </p:nvSpPr>
        <p:spPr>
          <a:xfrm>
            <a:off x="284471" y="3634431"/>
            <a:ext cx="1170661" cy="338554"/>
          </a:xfrm>
          <a:prstGeom prst="rect">
            <a:avLst/>
          </a:prstGeom>
          <a:noFill/>
        </p:spPr>
        <p:txBody>
          <a:bodyPr wrap="square" rtlCol="0">
            <a:spAutoFit/>
          </a:bodyPr>
          <a:lstStyle/>
          <a:p>
            <a:r>
              <a:rPr lang="en-US" sz="1600" b="1" dirty="0">
                <a:latin typeface="+mj-lt"/>
              </a:rPr>
              <a:t>Dispersion</a:t>
            </a:r>
          </a:p>
        </p:txBody>
      </p:sp>
      <p:sp>
        <p:nvSpPr>
          <p:cNvPr id="13" name="矩形 12"/>
          <p:cNvSpPr/>
          <p:nvPr/>
        </p:nvSpPr>
        <p:spPr>
          <a:xfrm>
            <a:off x="3520866" y="6138448"/>
            <a:ext cx="5699334" cy="338554"/>
          </a:xfrm>
          <a:prstGeom prst="rect">
            <a:avLst/>
          </a:prstGeom>
        </p:spPr>
        <p:txBody>
          <a:bodyPr wrap="square">
            <a:spAutoFit/>
          </a:bodyPr>
          <a:lstStyle/>
          <a:p>
            <a:pPr lvl="0" fontAlgn="auto">
              <a:spcBef>
                <a:spcPts val="0"/>
              </a:spcBef>
              <a:spcAft>
                <a:spcPts val="0"/>
              </a:spcAft>
              <a:defRPr/>
            </a:pPr>
            <a:r>
              <a:rPr lang="da-DK" sz="1600" i="1" dirty="0">
                <a:solidFill>
                  <a:prstClr val="black"/>
                </a:solidFill>
                <a:latin typeface="Calibri"/>
              </a:rPr>
              <a:t>X. Lu et al., Nat. Phys., Jan, 2019. doi:</a:t>
            </a:r>
            <a:r>
              <a:rPr lang="en-US" sz="1600" i="1" dirty="0">
                <a:solidFill>
                  <a:prstClr val="black"/>
                </a:solidFill>
                <a:latin typeface="Calibri"/>
              </a:rPr>
              <a:t>10.1038/s41567-018-0394-3</a:t>
            </a:r>
            <a:endParaRPr lang="da-DK" sz="1600" i="1" dirty="0">
              <a:solidFill>
                <a:prstClr val="black"/>
              </a:solidFill>
              <a:latin typeface="Calibri"/>
            </a:endParaRPr>
          </a:p>
        </p:txBody>
      </p:sp>
    </p:spTree>
    <p:extLst>
      <p:ext uri="{BB962C8B-B14F-4D97-AF65-F5344CB8AC3E}">
        <p14:creationId xmlns:p14="http://schemas.microsoft.com/office/powerpoint/2010/main" val="3619988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352800" y="762000"/>
            <a:ext cx="5715000" cy="5562838"/>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矩形 20"/>
          <p:cNvSpPr/>
          <p:nvPr/>
        </p:nvSpPr>
        <p:spPr>
          <a:xfrm>
            <a:off x="3505200" y="838200"/>
            <a:ext cx="5535360" cy="5324535"/>
          </a:xfrm>
          <a:prstGeom prst="rect">
            <a:avLst/>
          </a:prstGeom>
        </p:spPr>
        <p:txBody>
          <a:bodyPr wrap="square">
            <a:spAutoFit/>
          </a:bodyPr>
          <a:lstStyle/>
          <a:p>
            <a:pPr lvl="0" fontAlgn="auto">
              <a:spcBef>
                <a:spcPts val="0"/>
              </a:spcBef>
              <a:spcAft>
                <a:spcPts val="0"/>
              </a:spcAft>
              <a:defRPr/>
            </a:pPr>
            <a:r>
              <a:rPr lang="en-US" sz="2000" b="1" u="sng" dirty="0">
                <a:solidFill>
                  <a:srgbClr val="004EA2"/>
                </a:solidFill>
                <a:latin typeface="Calibri"/>
              </a:rPr>
              <a:t>Frequency-matching</a:t>
            </a:r>
          </a:p>
          <a:p>
            <a:pPr lvl="0" fontAlgn="auto">
              <a:spcBef>
                <a:spcPts val="0"/>
              </a:spcBef>
              <a:spcAft>
                <a:spcPts val="0"/>
              </a:spcAft>
              <a:defRPr/>
            </a:pPr>
            <a:r>
              <a:rPr lang="en-US" sz="2000" dirty="0">
                <a:latin typeface="Calibri"/>
              </a:rPr>
              <a:t>Interacting modes need to be frequency matched</a:t>
            </a:r>
          </a:p>
          <a:p>
            <a:pPr marL="400050" lvl="1" indent="-228600">
              <a:buFont typeface="Arial" panose="020B0604020202020204" pitchFamily="34" charset="0"/>
              <a:buChar char="•"/>
              <a:tabLst>
                <a:tab pos="342900" algn="l"/>
              </a:tabLst>
              <a:defRPr/>
            </a:pPr>
            <a:r>
              <a:rPr lang="en-US" sz="2000" b="1" dirty="0"/>
              <a:t>2</a:t>
            </a:r>
            <a:r>
              <a:rPr lang="en-US" sz="2000" b="1" dirty="0">
                <a:latin typeface="Symbol" panose="05050102010706020507" pitchFamily="18" charset="2"/>
              </a:rPr>
              <a:t>w</a:t>
            </a:r>
            <a:r>
              <a:rPr lang="en-US" sz="2000" b="1" baseline="-25000" dirty="0"/>
              <a:t>p</a:t>
            </a:r>
            <a:r>
              <a:rPr lang="en-US" sz="2000" b="1" dirty="0"/>
              <a:t>=</a:t>
            </a:r>
            <a:r>
              <a:rPr lang="en-US" sz="2000" b="1" dirty="0" err="1">
                <a:latin typeface="Symbol" panose="05050102010706020507" pitchFamily="18" charset="2"/>
              </a:rPr>
              <a:t>w</a:t>
            </a:r>
            <a:r>
              <a:rPr lang="en-US" sz="2000" b="1" baseline="-25000" dirty="0" err="1"/>
              <a:t>i</a:t>
            </a:r>
            <a:r>
              <a:rPr lang="en-US" sz="2000" b="1" baseline="-25000" dirty="0"/>
              <a:t> </a:t>
            </a:r>
            <a:r>
              <a:rPr lang="en-US" sz="2000" b="1" dirty="0"/>
              <a:t>+ </a:t>
            </a:r>
            <a:r>
              <a:rPr lang="en-US" sz="2000" b="1" dirty="0" err="1">
                <a:latin typeface="Symbol" panose="05050102010706020507" pitchFamily="18" charset="2"/>
              </a:rPr>
              <a:t>w</a:t>
            </a:r>
            <a:r>
              <a:rPr lang="en-US" sz="2000" b="1" baseline="-25000" dirty="0" err="1"/>
              <a:t>s</a:t>
            </a:r>
            <a:endParaRPr lang="en-US" sz="2000" b="1" dirty="0"/>
          </a:p>
          <a:p>
            <a:pPr marL="400050" lvl="1" indent="-228600" fontAlgn="auto">
              <a:spcBef>
                <a:spcPts val="0"/>
              </a:spcBef>
              <a:spcAft>
                <a:spcPts val="0"/>
              </a:spcAft>
              <a:buFont typeface="Arial" panose="020B0604020202020204" pitchFamily="34" charset="0"/>
              <a:buChar char="•"/>
              <a:tabLst>
                <a:tab pos="342900" algn="l"/>
              </a:tabLst>
              <a:defRPr/>
            </a:pPr>
            <a:r>
              <a:rPr lang="en-US" sz="2000" dirty="0">
                <a:latin typeface="Calibri"/>
              </a:rPr>
              <a:t>Dispersion engineering so that overall mismatch is within a cavity </a:t>
            </a:r>
            <a:r>
              <a:rPr lang="en-US" sz="2000" dirty="0" err="1">
                <a:latin typeface="Calibri"/>
              </a:rPr>
              <a:t>linewidth</a:t>
            </a:r>
            <a:endParaRPr lang="en-US" sz="2000" dirty="0">
              <a:latin typeface="Calibri"/>
            </a:endParaRPr>
          </a:p>
          <a:p>
            <a:pPr lvl="0" fontAlgn="auto">
              <a:spcBef>
                <a:spcPts val="0"/>
              </a:spcBef>
              <a:spcAft>
                <a:spcPts val="0"/>
              </a:spcAft>
              <a:defRPr/>
            </a:pPr>
            <a:r>
              <a:rPr lang="en-US" sz="2000" b="1" u="sng" dirty="0">
                <a:solidFill>
                  <a:srgbClr val="004EA2"/>
                </a:solidFill>
                <a:latin typeface="Calibri"/>
              </a:rPr>
              <a:t>Phase-matching</a:t>
            </a:r>
          </a:p>
          <a:p>
            <a:pPr lvl="0" fontAlgn="auto">
              <a:spcBef>
                <a:spcPts val="0"/>
              </a:spcBef>
              <a:spcAft>
                <a:spcPts val="0"/>
              </a:spcAft>
              <a:defRPr/>
            </a:pPr>
            <a:r>
              <a:rPr lang="en-US" sz="2000" dirty="0">
                <a:latin typeface="Calibri"/>
              </a:rPr>
              <a:t>For </a:t>
            </a:r>
            <a:r>
              <a:rPr lang="en-US" sz="2000" b="1" dirty="0">
                <a:latin typeface="Calibri"/>
              </a:rPr>
              <a:t>single mode family operation</a:t>
            </a:r>
            <a:r>
              <a:rPr lang="en-US" sz="2000" dirty="0">
                <a:latin typeface="Calibri"/>
              </a:rPr>
              <a:t>, interacting modes are phase matched when</a:t>
            </a:r>
          </a:p>
          <a:p>
            <a:pPr marL="342900" lvl="1" indent="-171450">
              <a:buFont typeface="Arial" panose="020B0604020202020204" pitchFamily="34" charset="0"/>
              <a:buChar char="•"/>
              <a:tabLst>
                <a:tab pos="1714500" algn="l"/>
              </a:tabLst>
              <a:defRPr/>
            </a:pPr>
            <a:r>
              <a:rPr lang="en-US" sz="2000" dirty="0"/>
              <a:t>2</a:t>
            </a:r>
            <a:r>
              <a:rPr lang="en-US" sz="2000" i="1" dirty="0">
                <a:latin typeface="Symbol" panose="05050102010706020507" pitchFamily="18" charset="2"/>
              </a:rPr>
              <a:t>b</a:t>
            </a:r>
            <a:r>
              <a:rPr lang="en-US" sz="2000" baseline="-25000" dirty="0"/>
              <a:t>p</a:t>
            </a:r>
            <a:r>
              <a:rPr lang="en-US" sz="2000" dirty="0"/>
              <a:t>=</a:t>
            </a:r>
            <a:r>
              <a:rPr lang="en-US" sz="2000" i="1" dirty="0">
                <a:latin typeface="Symbol" panose="05050102010706020507" pitchFamily="18" charset="2"/>
              </a:rPr>
              <a:t>b</a:t>
            </a:r>
            <a:r>
              <a:rPr lang="en-US" sz="2000" baseline="-25000" dirty="0"/>
              <a:t>i </a:t>
            </a:r>
            <a:r>
              <a:rPr lang="en-US" sz="2000" dirty="0"/>
              <a:t>+ </a:t>
            </a:r>
            <a:r>
              <a:rPr lang="en-US" sz="2000" i="1" dirty="0" err="1">
                <a:latin typeface="Symbol" panose="05050102010706020507" pitchFamily="18" charset="2"/>
              </a:rPr>
              <a:t>b</a:t>
            </a:r>
            <a:r>
              <a:rPr lang="en-US" sz="2000" baseline="-25000" dirty="0" err="1"/>
              <a:t>s</a:t>
            </a:r>
            <a:r>
              <a:rPr lang="en-US" sz="2000" dirty="0"/>
              <a:t> =&gt; </a:t>
            </a:r>
            <a:r>
              <a:rPr lang="en-US" sz="2000" b="1" dirty="0"/>
              <a:t>2</a:t>
            </a:r>
            <a:r>
              <a:rPr lang="en-US" sz="2000" b="1" i="1" dirty="0"/>
              <a:t>m</a:t>
            </a:r>
            <a:r>
              <a:rPr lang="en-US" sz="2000" b="1" baseline="-25000" dirty="0"/>
              <a:t>p</a:t>
            </a:r>
            <a:r>
              <a:rPr lang="en-US" sz="2000" b="1" dirty="0"/>
              <a:t>=</a:t>
            </a:r>
            <a:r>
              <a:rPr lang="en-US" sz="2000" b="1" i="1" dirty="0"/>
              <a:t>m</a:t>
            </a:r>
            <a:r>
              <a:rPr lang="en-US" sz="2000" b="1" baseline="-25000" dirty="0"/>
              <a:t>i </a:t>
            </a:r>
            <a:r>
              <a:rPr lang="en-US" sz="2000" b="1" dirty="0"/>
              <a:t>+ </a:t>
            </a:r>
            <a:r>
              <a:rPr lang="en-US" sz="2000" b="1" i="1" dirty="0" err="1"/>
              <a:t>m</a:t>
            </a:r>
            <a:r>
              <a:rPr lang="en-US" sz="2000" b="1" baseline="-25000" dirty="0" err="1"/>
              <a:t>s</a:t>
            </a:r>
            <a:endParaRPr lang="en-US" sz="2000" b="1" dirty="0">
              <a:latin typeface="Calibri"/>
            </a:endParaRPr>
          </a:p>
          <a:p>
            <a:pPr fontAlgn="auto">
              <a:spcBef>
                <a:spcPts val="0"/>
              </a:spcBef>
              <a:spcAft>
                <a:spcPts val="0"/>
              </a:spcAft>
              <a:defRPr/>
            </a:pPr>
            <a:r>
              <a:rPr lang="en-US" sz="2000" b="1" u="sng" dirty="0">
                <a:solidFill>
                  <a:srgbClr val="004EA2"/>
                </a:solidFill>
                <a:latin typeface="Calibri"/>
              </a:rPr>
              <a:t>Resonator enhancement</a:t>
            </a:r>
          </a:p>
          <a:p>
            <a:pPr marL="400050" lvl="1" indent="-228600">
              <a:buFont typeface="Arial" panose="020B0604020202020204" pitchFamily="34" charset="0"/>
              <a:buChar char="•"/>
              <a:tabLst>
                <a:tab pos="342900" algn="l"/>
              </a:tabLst>
              <a:defRPr/>
            </a:pPr>
            <a:r>
              <a:rPr lang="en-US" sz="2000" dirty="0">
                <a:latin typeface="+mj-lt"/>
              </a:rPr>
              <a:t>High loaded Q for the three modes</a:t>
            </a:r>
          </a:p>
          <a:p>
            <a:pPr marL="400050" lvl="1" indent="-228600">
              <a:buFont typeface="Arial" panose="020B0604020202020204" pitchFamily="34" charset="0"/>
              <a:buChar char="•"/>
              <a:tabLst>
                <a:tab pos="342900" algn="l"/>
              </a:tabLst>
              <a:defRPr/>
            </a:pPr>
            <a:r>
              <a:rPr lang="en-US" sz="2000" b="1" dirty="0">
                <a:latin typeface="+mj-lt"/>
              </a:rPr>
              <a:t>Mode overlap </a:t>
            </a:r>
            <a:r>
              <a:rPr lang="en-US" sz="2000" dirty="0">
                <a:latin typeface="+mj-lt"/>
              </a:rPr>
              <a:t>for the three modes</a:t>
            </a:r>
          </a:p>
          <a:p>
            <a:pPr lvl="0" fontAlgn="auto">
              <a:spcBef>
                <a:spcPts val="0"/>
              </a:spcBef>
              <a:spcAft>
                <a:spcPts val="0"/>
              </a:spcAft>
              <a:defRPr/>
            </a:pPr>
            <a:r>
              <a:rPr lang="en-US" sz="2000" b="1" u="sng" dirty="0">
                <a:solidFill>
                  <a:srgbClr val="004EA2"/>
                </a:solidFill>
                <a:latin typeface="Calibri"/>
              </a:rPr>
              <a:t>Resonator-waveguide coupling</a:t>
            </a:r>
          </a:p>
          <a:p>
            <a:pPr marL="400050" lvl="1" indent="-228600">
              <a:buFont typeface="Arial" panose="020B0604020202020204" pitchFamily="34" charset="0"/>
              <a:buChar char="•"/>
              <a:tabLst>
                <a:tab pos="342900" algn="l"/>
              </a:tabLst>
              <a:defRPr/>
            </a:pPr>
            <a:r>
              <a:rPr lang="en-US" sz="2000" dirty="0">
                <a:latin typeface="+mj-lt"/>
              </a:rPr>
              <a:t>Efficient injection of pump mode</a:t>
            </a:r>
          </a:p>
          <a:p>
            <a:pPr marL="400050" lvl="1" indent="-228600">
              <a:buFont typeface="Arial" panose="020B0604020202020204" pitchFamily="34" charset="0"/>
              <a:buChar char="•"/>
              <a:tabLst>
                <a:tab pos="342900" algn="l"/>
              </a:tabLst>
              <a:defRPr/>
            </a:pPr>
            <a:r>
              <a:rPr lang="en-US" sz="2000" dirty="0">
                <a:latin typeface="+mj-lt"/>
              </a:rPr>
              <a:t>Efficient extraction of signal and idler mode</a:t>
            </a:r>
          </a:p>
          <a:p>
            <a:pPr>
              <a:tabLst>
                <a:tab pos="342900" algn="l"/>
              </a:tabLst>
              <a:defRPr/>
            </a:pPr>
            <a:r>
              <a:rPr lang="en-US" sz="2000" b="1" u="sng" dirty="0">
                <a:latin typeface="+mj-lt"/>
              </a:rPr>
              <a:t>Single fundamental mode family (TE1)</a:t>
            </a:r>
          </a:p>
          <a:p>
            <a:pPr>
              <a:tabLst>
                <a:tab pos="342900" algn="l"/>
              </a:tabLst>
              <a:defRPr/>
            </a:pPr>
            <a:r>
              <a:rPr lang="en-US" sz="2000" b="1" u="sng" dirty="0">
                <a:latin typeface="+mj-lt"/>
              </a:rPr>
              <a:t>Selective mode splitting</a:t>
            </a:r>
            <a:endParaRPr lang="en-US" sz="2000" b="1" u="sng" dirty="0">
              <a:latin typeface="Calibri"/>
            </a:endParaRPr>
          </a:p>
        </p:txBody>
      </p:sp>
      <p:sp>
        <p:nvSpPr>
          <p:cNvPr id="2" name="Title 1"/>
          <p:cNvSpPr>
            <a:spLocks noGrp="1"/>
          </p:cNvSpPr>
          <p:nvPr>
            <p:ph type="title"/>
          </p:nvPr>
        </p:nvSpPr>
        <p:spPr>
          <a:xfrm>
            <a:off x="0" y="-304800"/>
            <a:ext cx="9144000" cy="1143000"/>
          </a:xfrm>
        </p:spPr>
        <p:txBody>
          <a:bodyPr/>
          <a:lstStyle/>
          <a:p>
            <a:r>
              <a:rPr lang="en-US" dirty="0"/>
              <a:t>Efficient four-wave mixing in a </a:t>
            </a:r>
            <a:r>
              <a:rPr lang="en-US" dirty="0" err="1"/>
              <a:t>microresonator</a:t>
            </a:r>
            <a:endParaRPr lang="en-US" dirty="0"/>
          </a:p>
        </p:txBody>
      </p:sp>
      <p:pic>
        <p:nvPicPr>
          <p:cNvPr id="16" name="Picture 15">
            <a:extLst>
              <a:ext uri="{FF2B5EF4-FFF2-40B4-BE49-F238E27FC236}">
                <a16:creationId xmlns="" xmlns:a16="http://schemas.microsoft.com/office/drawing/2014/main" id="{1A4B2925-27D4-407D-8DBE-DBB31304A590}"/>
              </a:ext>
            </a:extLst>
          </p:cNvPr>
          <p:cNvPicPr>
            <a:picLocks noChangeAspect="1"/>
          </p:cNvPicPr>
          <p:nvPr/>
        </p:nvPicPr>
        <p:blipFill rotWithShape="1">
          <a:blip r:embed="rId3"/>
          <a:srcRect l="15359" t="654" r="15359"/>
          <a:stretch/>
        </p:blipFill>
        <p:spPr>
          <a:xfrm>
            <a:off x="82723" y="739403"/>
            <a:ext cx="2915611" cy="2613397"/>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35A63334-B6DD-4B82-A765-C5C38E597747}"/>
                  </a:ext>
                </a:extLst>
              </p:cNvPr>
              <p:cNvSpPr txBox="1"/>
              <p:nvPr/>
            </p:nvSpPr>
            <p:spPr>
              <a:xfrm>
                <a:off x="158923" y="3406226"/>
                <a:ext cx="2736677" cy="3275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𝑬</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𝑟</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𝜙</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𝑬</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𝑟</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d>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𝑒</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𝑖𝑚</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𝜙</m:t>
                          </m:r>
                        </m:sup>
                      </m:sSup>
                    </m:oMath>
                  </m:oMathPara>
                </a14:m>
                <a:endParaRPr kumimoji="0" lang="en-US" sz="2000" b="0" i="0" u="none" strike="noStrike" kern="1200" cap="none" spc="0" normalizeH="0" baseline="0" noProof="0" dirty="0">
                  <a:ln>
                    <a:noFill/>
                  </a:ln>
                  <a:solidFill>
                    <a:prstClr val="black"/>
                  </a:solidFill>
                  <a:effectLst/>
                  <a:uLnTx/>
                  <a:uFillTx/>
                  <a:latin typeface="Calibri"/>
                  <a:cs typeface="+mn-cs"/>
                </a:endParaRPr>
              </a:p>
            </p:txBody>
          </p:sp>
        </mc:Choice>
        <mc:Fallback xmlns="">
          <p:sp>
            <p:nvSpPr>
              <p:cNvPr id="19" name="TextBox 18">
                <a:extLst>
                  <a:ext uri="{FF2B5EF4-FFF2-40B4-BE49-F238E27FC236}">
                    <a16:creationId xmlns:a16="http://schemas.microsoft.com/office/drawing/2014/main" xmlns:a14="http://schemas.microsoft.com/office/drawing/2010/main" xmlns="" id="{35A63334-B6DD-4B82-A765-C5C38E597747}"/>
                  </a:ext>
                </a:extLst>
              </p:cNvPr>
              <p:cNvSpPr txBox="1">
                <a:spLocks noRot="1" noChangeAspect="1" noMove="1" noResize="1" noEditPoints="1" noAdjustHandles="1" noChangeArrowheads="1" noChangeShapeType="1" noTextEdit="1"/>
              </p:cNvSpPr>
              <p:nvPr/>
            </p:nvSpPr>
            <p:spPr>
              <a:xfrm>
                <a:off x="158923" y="3406226"/>
                <a:ext cx="2736677" cy="327574"/>
              </a:xfrm>
              <a:prstGeom prst="rect">
                <a:avLst/>
              </a:prstGeom>
              <a:blipFill rotWithShape="0">
                <a:blip r:embed="rId4"/>
                <a:stretch>
                  <a:fillRect l="-445" t="-7407" r="-223" b="-27778"/>
                </a:stretch>
              </a:blipFill>
            </p:spPr>
            <p:txBody>
              <a:bodyPr/>
              <a:lstStyle/>
              <a:p>
                <a:r>
                  <a:rPr lang="en-US">
                    <a:noFill/>
                  </a:rPr>
                  <a:t> </a:t>
                </a:r>
              </a:p>
            </p:txBody>
          </p:sp>
        </mc:Fallback>
      </mc:AlternateContent>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08" y="3919830"/>
            <a:ext cx="2886526" cy="217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矩形 4"/>
              <p:cNvSpPr/>
              <p:nvPr/>
            </p:nvSpPr>
            <p:spPr>
              <a:xfrm>
                <a:off x="152400" y="6107668"/>
                <a:ext cx="2758384" cy="369332"/>
              </a:xfrm>
              <a:prstGeom prst="rect">
                <a:avLst/>
              </a:prstGeom>
            </p:spPr>
            <p:txBody>
              <a:bodyPr wrap="none">
                <a:spAutoFit/>
              </a:bodyPr>
              <a:lstStyle/>
              <a:p>
                <a14:m>
                  <m:oMath xmlns:m="http://schemas.openxmlformats.org/officeDocument/2006/math">
                    <m:r>
                      <a:rPr lang="en-US" b="1" i="1">
                        <a:solidFill>
                          <a:prstClr val="black"/>
                        </a:solidFill>
                        <a:latin typeface="Cambria Math" panose="02040503050406030204" pitchFamily="18" charset="0"/>
                      </a:rPr>
                      <m:t>𝑬</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𝑟</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𝑧</m:t>
                        </m:r>
                      </m:e>
                    </m:d>
                  </m:oMath>
                </a14:m>
                <a:r>
                  <a:rPr lang="en-US" dirty="0"/>
                  <a:t> | TE1 mode family</a:t>
                </a:r>
              </a:p>
            </p:txBody>
          </p:sp>
        </mc:Choice>
        <mc:Fallback xmlns="">
          <p:sp>
            <p:nvSpPr>
              <p:cNvPr id="5" name="矩形 4"/>
              <p:cNvSpPr>
                <a:spLocks noRot="1" noChangeAspect="1" noMove="1" noResize="1" noEditPoints="1" noAdjustHandles="1" noChangeArrowheads="1" noChangeShapeType="1" noTextEdit="1"/>
              </p:cNvSpPr>
              <p:nvPr/>
            </p:nvSpPr>
            <p:spPr>
              <a:xfrm>
                <a:off x="152400" y="6107668"/>
                <a:ext cx="2758384" cy="369332"/>
              </a:xfrm>
              <a:prstGeom prst="rect">
                <a:avLst/>
              </a:prstGeom>
              <a:blipFill rotWithShape="0">
                <a:blip r:embed="rId6"/>
                <a:stretch>
                  <a:fillRect t="-9836" r="-1549" b="-24590"/>
                </a:stretch>
              </a:blipFill>
            </p:spPr>
            <p:txBody>
              <a:bodyPr/>
              <a:lstStyle/>
              <a:p>
                <a:r>
                  <a:rPr lang="en-US">
                    <a:noFill/>
                  </a:rPr>
                  <a:t> </a:t>
                </a:r>
              </a:p>
            </p:txBody>
          </p:sp>
        </mc:Fallback>
      </mc:AlternateContent>
      <p:sp>
        <p:nvSpPr>
          <p:cNvPr id="6" name="灯片编号占位符 5"/>
          <p:cNvSpPr>
            <a:spLocks noGrp="1"/>
          </p:cNvSpPr>
          <p:nvPr>
            <p:ph type="sldNum" sz="quarter" idx="10"/>
          </p:nvPr>
        </p:nvSpPr>
        <p:spPr/>
        <p:txBody>
          <a:bodyPr/>
          <a:lstStyle/>
          <a:p>
            <a:fld id="{C51CE9FD-BB45-44B4-8191-6908B0E452BE}" type="slidenum">
              <a:rPr lang="en-US" smtClean="0"/>
              <a:t>11</a:t>
            </a:fld>
            <a:endParaRPr lang="en-US" dirty="0"/>
          </a:p>
        </p:txBody>
      </p:sp>
      <mc:AlternateContent xmlns:mc="http://schemas.openxmlformats.org/markup-compatibility/2006" xmlns:a14="http://schemas.microsoft.com/office/drawing/2010/main">
        <mc:Choice Requires="a14">
          <p:sp>
            <p:nvSpPr>
              <p:cNvPr id="14" name="矩形 13"/>
              <p:cNvSpPr/>
              <p:nvPr/>
            </p:nvSpPr>
            <p:spPr>
              <a:xfrm>
                <a:off x="396211" y="1375827"/>
                <a:ext cx="2346989" cy="1138773"/>
              </a:xfrm>
              <a:prstGeom prst="rect">
                <a:avLst/>
              </a:prstGeom>
            </p:spPr>
            <p:txBody>
              <a:bodyPr wrap="none">
                <a:spAutoFit/>
              </a:bodyPr>
              <a:lstStyle/>
              <a:p>
                <a:r>
                  <a:rPr lang="en-US" sz="1600" dirty="0">
                    <a:solidFill>
                      <a:schemeClr val="tx1"/>
                    </a:solidFill>
                    <a:latin typeface="+mj-lt"/>
                  </a:rPr>
                  <a:t>Whispering gallery mode</a:t>
                </a:r>
              </a:p>
              <a:p>
                <a:pPr algn="ctr"/>
                <a14:m>
                  <m:oMathPara xmlns:m="http://schemas.openxmlformats.org/officeDocument/2006/math">
                    <m:oMathParaPr>
                      <m:jc m:val="center"/>
                    </m:oMathParaPr>
                    <m:oMath xmlns:m="http://schemas.openxmlformats.org/officeDocument/2006/math">
                      <m:r>
                        <a:rPr lang="en-US" sz="1600" b="1" i="1" smtClean="0">
                          <a:solidFill>
                            <a:schemeClr val="tx1"/>
                          </a:solidFill>
                          <a:latin typeface="Cambria Math" panose="02040503050406030204" pitchFamily="18" charset="0"/>
                        </a:rPr>
                        <m:t>𝑬</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𝑟</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𝑧</m:t>
                          </m:r>
                        </m:e>
                      </m:d>
                      <m:r>
                        <m:rPr>
                          <m:nor/>
                        </m:rPr>
                        <a:rPr lang="en-US" sz="1600" b="0" i="0" smtClean="0">
                          <a:solidFill>
                            <a:schemeClr val="tx1"/>
                          </a:solidFill>
                          <a:latin typeface="Cambria Math" panose="02040503050406030204" pitchFamily="18" charset="0"/>
                        </a:rPr>
                        <m:t>    </m:t>
                      </m:r>
                      <m:r>
                        <m:rPr>
                          <m:nor/>
                        </m:rPr>
                        <a:rPr lang="en-US" sz="1600" b="0" i="0" smtClean="0">
                          <a:solidFill>
                            <a:schemeClr val="tx1"/>
                          </a:solidFill>
                          <a:latin typeface="Cambria Math" panose="02040503050406030204" pitchFamily="18" charset="0"/>
                        </a:rPr>
                        <m:t>f</m:t>
                      </m:r>
                      <m:r>
                        <m:rPr>
                          <m:nor/>
                        </m:rPr>
                        <a:rPr lang="en-US" sz="1600" dirty="0">
                          <a:solidFill>
                            <a:schemeClr val="tx1"/>
                          </a:solidFill>
                          <a:latin typeface="+mj-lt"/>
                        </a:rPr>
                        <m:t>amily</m:t>
                      </m:r>
                    </m:oMath>
                  </m:oMathPara>
                </a14:m>
                <a:r>
                  <a:rPr lang="en-US" dirty="0">
                    <a:solidFill>
                      <a:schemeClr val="tx1"/>
                    </a:solidFill>
                    <a:latin typeface="+mj-lt"/>
                  </a:rPr>
                  <a:t/>
                </a:r>
                <a:br>
                  <a:rPr lang="en-US" dirty="0">
                    <a:solidFill>
                      <a:schemeClr val="tx1"/>
                    </a:solidFill>
                    <a:latin typeface="+mj-lt"/>
                  </a:rPr>
                </a:br>
                <a14:m>
                  <m:oMath xmlns:m="http://schemas.openxmlformats.org/officeDocument/2006/math">
                    <m:r>
                      <a:rPr lang="en-US" i="1">
                        <a:solidFill>
                          <a:schemeClr val="tx1"/>
                        </a:solidFill>
                        <a:latin typeface="Cambria Math" panose="02040503050406030204" pitchFamily="18" charset="0"/>
                      </a:rPr>
                      <m:t>𝑚</m:t>
                    </m:r>
                  </m:oMath>
                </a14:m>
                <a:r>
                  <a:rPr lang="en-US" dirty="0">
                    <a:solidFill>
                      <a:schemeClr val="tx1"/>
                    </a:solidFill>
                  </a:rPr>
                  <a:t>       </a:t>
                </a:r>
                <a:r>
                  <a:rPr lang="en-US" sz="1600" dirty="0">
                    <a:solidFill>
                      <a:schemeClr val="tx1"/>
                    </a:solidFill>
                    <a:latin typeface="+mj-lt"/>
                  </a:rPr>
                  <a:t>number</a:t>
                </a:r>
              </a:p>
              <a:p>
                <a:pPr algn="ctr"/>
                <a:r>
                  <a:rPr lang="en-US" b="1" dirty="0">
                    <a:solidFill>
                      <a:schemeClr val="tx1"/>
                    </a:solidFill>
                    <a:latin typeface="Symbol" panose="05050102010706020507" pitchFamily="18" charset="2"/>
                  </a:rPr>
                  <a:t>w</a:t>
                </a:r>
                <a14:m>
                  <m:oMath xmlns:m="http://schemas.openxmlformats.org/officeDocument/2006/math">
                    <m:r>
                      <a:rPr lang="en-US" i="1" baseline="-25000">
                        <a:solidFill>
                          <a:schemeClr val="tx1"/>
                        </a:solidFill>
                        <a:latin typeface="Cambria Math" panose="02040503050406030204" pitchFamily="18" charset="0"/>
                      </a:rPr>
                      <m:t>𝑚</m:t>
                    </m:r>
                  </m:oMath>
                </a14:m>
                <a:r>
                  <a:rPr lang="en-US" dirty="0">
                    <a:solidFill>
                      <a:schemeClr val="tx1"/>
                    </a:solidFill>
                    <a:latin typeface="+mj-lt"/>
                  </a:rPr>
                  <a:t>    </a:t>
                </a:r>
                <a:r>
                  <a:rPr lang="en-US" sz="1600" dirty="0">
                    <a:solidFill>
                      <a:schemeClr val="tx1"/>
                    </a:solidFill>
                    <a:latin typeface="+mj-lt"/>
                  </a:rPr>
                  <a:t>frequency</a:t>
                </a:r>
              </a:p>
            </p:txBody>
          </p:sp>
        </mc:Choice>
        <mc:Fallback xmlns="">
          <p:sp>
            <p:nvSpPr>
              <p:cNvPr id="14" name="矩形 13"/>
              <p:cNvSpPr>
                <a:spLocks noRot="1" noChangeAspect="1" noMove="1" noResize="1" noEditPoints="1" noAdjustHandles="1" noChangeArrowheads="1" noChangeShapeType="1" noTextEdit="1"/>
              </p:cNvSpPr>
              <p:nvPr/>
            </p:nvSpPr>
            <p:spPr>
              <a:xfrm>
                <a:off x="396211" y="1375827"/>
                <a:ext cx="2346989" cy="1138773"/>
              </a:xfrm>
              <a:prstGeom prst="rect">
                <a:avLst/>
              </a:prstGeom>
              <a:blipFill rotWithShape="0">
                <a:blip r:embed="rId7"/>
                <a:stretch>
                  <a:fillRect l="-1558" t="-1604" b="-6417"/>
                </a:stretch>
              </a:blipFill>
            </p:spPr>
            <p:txBody>
              <a:bodyPr/>
              <a:lstStyle/>
              <a:p>
                <a:r>
                  <a:rPr lang="en-US">
                    <a:noFill/>
                  </a:rPr>
                  <a:t> </a:t>
                </a:r>
              </a:p>
            </p:txBody>
          </p:sp>
        </mc:Fallback>
      </mc:AlternateContent>
      <p:sp>
        <p:nvSpPr>
          <p:cNvPr id="23" name="矩形 22"/>
          <p:cNvSpPr/>
          <p:nvPr/>
        </p:nvSpPr>
        <p:spPr>
          <a:xfrm>
            <a:off x="3506314" y="838200"/>
            <a:ext cx="5535360" cy="5324535"/>
          </a:xfrm>
          <a:prstGeom prst="rect">
            <a:avLst/>
          </a:prstGeom>
          <a:solidFill>
            <a:schemeClr val="bg1"/>
          </a:solidFill>
        </p:spPr>
        <p:txBody>
          <a:bodyPr wrap="square">
            <a:spAutoFit/>
          </a:bodyPr>
          <a:lstStyle/>
          <a:p>
            <a:pPr lvl="0" fontAlgn="auto">
              <a:spcBef>
                <a:spcPts val="0"/>
              </a:spcBef>
              <a:spcAft>
                <a:spcPts val="0"/>
              </a:spcAft>
              <a:defRPr/>
            </a:pPr>
            <a:r>
              <a:rPr lang="en-US" sz="2000" b="1" u="sng" dirty="0">
                <a:solidFill>
                  <a:srgbClr val="004EA2"/>
                </a:solidFill>
                <a:latin typeface="Calibri"/>
              </a:rPr>
              <a:t>Frequency-matching</a:t>
            </a:r>
          </a:p>
          <a:p>
            <a:pPr lvl="0" fontAlgn="auto">
              <a:spcBef>
                <a:spcPts val="0"/>
              </a:spcBef>
              <a:spcAft>
                <a:spcPts val="0"/>
              </a:spcAft>
              <a:defRPr/>
            </a:pPr>
            <a:r>
              <a:rPr lang="en-US" sz="2000" dirty="0">
                <a:latin typeface="Calibri"/>
              </a:rPr>
              <a:t>Interacting modes need to be frequency matched</a:t>
            </a:r>
          </a:p>
          <a:p>
            <a:pPr marL="400050" lvl="1" indent="-228600">
              <a:buFont typeface="Arial" panose="020B0604020202020204" pitchFamily="34" charset="0"/>
              <a:buChar char="•"/>
              <a:tabLst>
                <a:tab pos="342900" algn="l"/>
              </a:tabLst>
              <a:defRPr/>
            </a:pPr>
            <a:r>
              <a:rPr lang="en-US" sz="2000" b="1" dirty="0"/>
              <a:t>2</a:t>
            </a:r>
            <a:r>
              <a:rPr lang="en-US" sz="2000" b="1" dirty="0">
                <a:latin typeface="Symbol" panose="05050102010706020507" pitchFamily="18" charset="2"/>
              </a:rPr>
              <a:t>w</a:t>
            </a:r>
            <a:r>
              <a:rPr lang="en-US" sz="2000" b="1" baseline="-25000" dirty="0"/>
              <a:t>p</a:t>
            </a:r>
            <a:r>
              <a:rPr lang="en-US" sz="2000" b="1" dirty="0"/>
              <a:t>=</a:t>
            </a:r>
            <a:r>
              <a:rPr lang="en-US" sz="2000" b="1" dirty="0" err="1">
                <a:latin typeface="Symbol" panose="05050102010706020507" pitchFamily="18" charset="2"/>
              </a:rPr>
              <a:t>w</a:t>
            </a:r>
            <a:r>
              <a:rPr lang="en-US" sz="2000" b="1" baseline="-25000" dirty="0" err="1"/>
              <a:t>i</a:t>
            </a:r>
            <a:r>
              <a:rPr lang="en-US" sz="2000" b="1" baseline="-25000" dirty="0"/>
              <a:t> </a:t>
            </a:r>
            <a:r>
              <a:rPr lang="en-US" sz="2000" b="1" dirty="0"/>
              <a:t>+ </a:t>
            </a:r>
            <a:r>
              <a:rPr lang="en-US" sz="2000" b="1" dirty="0" err="1">
                <a:latin typeface="Symbol" panose="05050102010706020507" pitchFamily="18" charset="2"/>
              </a:rPr>
              <a:t>w</a:t>
            </a:r>
            <a:r>
              <a:rPr lang="en-US" sz="2000" b="1" baseline="-25000" dirty="0" err="1"/>
              <a:t>s</a:t>
            </a:r>
            <a:endParaRPr lang="en-US" sz="2000" b="1" dirty="0"/>
          </a:p>
          <a:p>
            <a:pPr marL="400050" lvl="1" indent="-228600" fontAlgn="auto">
              <a:spcBef>
                <a:spcPts val="0"/>
              </a:spcBef>
              <a:spcAft>
                <a:spcPts val="0"/>
              </a:spcAft>
              <a:buFont typeface="Arial" panose="020B0604020202020204" pitchFamily="34" charset="0"/>
              <a:buChar char="•"/>
              <a:tabLst>
                <a:tab pos="342900" algn="l"/>
              </a:tabLst>
              <a:defRPr/>
            </a:pPr>
            <a:r>
              <a:rPr lang="en-US" sz="2000" dirty="0">
                <a:latin typeface="Calibri"/>
              </a:rPr>
              <a:t>Dispersion engineering so that overall mismatch is within a cavity </a:t>
            </a:r>
            <a:r>
              <a:rPr lang="en-US" sz="2000" dirty="0" err="1">
                <a:latin typeface="Calibri"/>
              </a:rPr>
              <a:t>linewidth</a:t>
            </a:r>
            <a:endParaRPr lang="en-US" sz="2000" dirty="0">
              <a:latin typeface="Calibri"/>
            </a:endParaRPr>
          </a:p>
          <a:p>
            <a:pPr lvl="0" fontAlgn="auto">
              <a:spcBef>
                <a:spcPts val="0"/>
              </a:spcBef>
              <a:spcAft>
                <a:spcPts val="0"/>
              </a:spcAft>
              <a:defRPr/>
            </a:pPr>
            <a:r>
              <a:rPr lang="en-US" sz="2000" b="1" u="sng" dirty="0">
                <a:solidFill>
                  <a:srgbClr val="004EA2"/>
                </a:solidFill>
                <a:latin typeface="Calibri"/>
              </a:rPr>
              <a:t>Phase-matching</a:t>
            </a:r>
          </a:p>
          <a:p>
            <a:pPr lvl="0" fontAlgn="auto">
              <a:spcBef>
                <a:spcPts val="0"/>
              </a:spcBef>
              <a:spcAft>
                <a:spcPts val="0"/>
              </a:spcAft>
              <a:defRPr/>
            </a:pPr>
            <a:r>
              <a:rPr lang="en-US" sz="2000" dirty="0">
                <a:latin typeface="Calibri"/>
              </a:rPr>
              <a:t>For </a:t>
            </a:r>
            <a:r>
              <a:rPr lang="en-US" sz="2000" b="1" dirty="0">
                <a:latin typeface="Calibri"/>
              </a:rPr>
              <a:t>single mode family operation</a:t>
            </a:r>
            <a:r>
              <a:rPr lang="en-US" sz="2000" dirty="0">
                <a:latin typeface="Calibri"/>
              </a:rPr>
              <a:t>, interacting modes are phase matched when</a:t>
            </a:r>
          </a:p>
          <a:p>
            <a:pPr marL="342900" lvl="1" indent="-171450">
              <a:buFont typeface="Arial" panose="020B0604020202020204" pitchFamily="34" charset="0"/>
              <a:buChar char="•"/>
              <a:tabLst>
                <a:tab pos="1714500" algn="l"/>
              </a:tabLst>
              <a:defRPr/>
            </a:pPr>
            <a:r>
              <a:rPr lang="en-US" sz="2000" dirty="0"/>
              <a:t>2</a:t>
            </a:r>
            <a:r>
              <a:rPr lang="en-US" sz="2000" i="1" dirty="0">
                <a:latin typeface="Symbol" panose="05050102010706020507" pitchFamily="18" charset="2"/>
              </a:rPr>
              <a:t>b</a:t>
            </a:r>
            <a:r>
              <a:rPr lang="en-US" sz="2000" baseline="-25000" dirty="0"/>
              <a:t>p</a:t>
            </a:r>
            <a:r>
              <a:rPr lang="en-US" sz="2000" dirty="0"/>
              <a:t>=</a:t>
            </a:r>
            <a:r>
              <a:rPr lang="en-US" sz="2000" i="1" dirty="0">
                <a:latin typeface="Symbol" panose="05050102010706020507" pitchFamily="18" charset="2"/>
              </a:rPr>
              <a:t>b</a:t>
            </a:r>
            <a:r>
              <a:rPr lang="en-US" sz="2000" baseline="-25000" dirty="0"/>
              <a:t>i </a:t>
            </a:r>
            <a:r>
              <a:rPr lang="en-US" sz="2000" dirty="0"/>
              <a:t>+ </a:t>
            </a:r>
            <a:r>
              <a:rPr lang="en-US" sz="2000" i="1" dirty="0" err="1">
                <a:latin typeface="Symbol" panose="05050102010706020507" pitchFamily="18" charset="2"/>
              </a:rPr>
              <a:t>b</a:t>
            </a:r>
            <a:r>
              <a:rPr lang="en-US" sz="2000" baseline="-25000" dirty="0" err="1"/>
              <a:t>s</a:t>
            </a:r>
            <a:r>
              <a:rPr lang="en-US" sz="2000" dirty="0"/>
              <a:t> =&gt; </a:t>
            </a:r>
            <a:r>
              <a:rPr lang="en-US" sz="2000" b="1" dirty="0">
                <a:solidFill>
                  <a:srgbClr val="FF0000"/>
                </a:solidFill>
              </a:rPr>
              <a:t>2</a:t>
            </a:r>
            <a:r>
              <a:rPr lang="en-US" sz="2000" b="1" i="1" dirty="0">
                <a:solidFill>
                  <a:srgbClr val="FF0000"/>
                </a:solidFill>
              </a:rPr>
              <a:t>m</a:t>
            </a:r>
            <a:r>
              <a:rPr lang="en-US" sz="2000" b="1" baseline="-25000" dirty="0">
                <a:solidFill>
                  <a:srgbClr val="FF0000"/>
                </a:solidFill>
              </a:rPr>
              <a:t>p</a:t>
            </a:r>
            <a:r>
              <a:rPr lang="en-US" sz="2000" b="1" dirty="0">
                <a:solidFill>
                  <a:srgbClr val="FF0000"/>
                </a:solidFill>
              </a:rPr>
              <a:t>=</a:t>
            </a:r>
            <a:r>
              <a:rPr lang="en-US" sz="2000" b="1" i="1" dirty="0">
                <a:solidFill>
                  <a:srgbClr val="FF0000"/>
                </a:solidFill>
              </a:rPr>
              <a:t>m</a:t>
            </a:r>
            <a:r>
              <a:rPr lang="en-US" sz="2000" b="1" baseline="-25000" dirty="0">
                <a:solidFill>
                  <a:srgbClr val="FF0000"/>
                </a:solidFill>
              </a:rPr>
              <a:t>i </a:t>
            </a:r>
            <a:r>
              <a:rPr lang="en-US" sz="2000" b="1" dirty="0">
                <a:solidFill>
                  <a:srgbClr val="FF0000"/>
                </a:solidFill>
              </a:rPr>
              <a:t>+ </a:t>
            </a:r>
            <a:r>
              <a:rPr lang="en-US" sz="2000" b="1" i="1" dirty="0" err="1">
                <a:solidFill>
                  <a:srgbClr val="FF0000"/>
                </a:solidFill>
              </a:rPr>
              <a:t>m</a:t>
            </a:r>
            <a:r>
              <a:rPr lang="en-US" sz="2000" b="1" baseline="-25000" dirty="0" err="1">
                <a:solidFill>
                  <a:srgbClr val="FF0000"/>
                </a:solidFill>
              </a:rPr>
              <a:t>s</a:t>
            </a:r>
            <a:endParaRPr lang="en-US" sz="2000" b="1" dirty="0">
              <a:solidFill>
                <a:srgbClr val="FF0000"/>
              </a:solidFill>
              <a:latin typeface="Calibri"/>
            </a:endParaRPr>
          </a:p>
          <a:p>
            <a:pPr fontAlgn="auto">
              <a:spcBef>
                <a:spcPts val="0"/>
              </a:spcBef>
              <a:spcAft>
                <a:spcPts val="0"/>
              </a:spcAft>
              <a:defRPr/>
            </a:pPr>
            <a:r>
              <a:rPr lang="en-US" sz="2000" b="1" u="sng" dirty="0">
                <a:solidFill>
                  <a:srgbClr val="004EA2"/>
                </a:solidFill>
                <a:latin typeface="Calibri"/>
              </a:rPr>
              <a:t>Resonator enhancement</a:t>
            </a:r>
          </a:p>
          <a:p>
            <a:pPr marL="400050" lvl="1" indent="-228600">
              <a:buFont typeface="Arial" panose="020B0604020202020204" pitchFamily="34" charset="0"/>
              <a:buChar char="•"/>
              <a:tabLst>
                <a:tab pos="342900" algn="l"/>
              </a:tabLst>
              <a:defRPr/>
            </a:pPr>
            <a:r>
              <a:rPr lang="en-US" sz="2000" dirty="0">
                <a:latin typeface="+mj-lt"/>
              </a:rPr>
              <a:t>High loaded Q for the three modes</a:t>
            </a:r>
          </a:p>
          <a:p>
            <a:pPr marL="400050" lvl="1" indent="-228600">
              <a:buFont typeface="Arial" panose="020B0604020202020204" pitchFamily="34" charset="0"/>
              <a:buChar char="•"/>
              <a:tabLst>
                <a:tab pos="342900" algn="l"/>
              </a:tabLst>
              <a:defRPr/>
            </a:pPr>
            <a:r>
              <a:rPr lang="en-US" sz="2000" b="1" dirty="0">
                <a:latin typeface="+mj-lt"/>
              </a:rPr>
              <a:t>Mode overlap </a:t>
            </a:r>
            <a:r>
              <a:rPr lang="en-US" sz="2000" dirty="0">
                <a:latin typeface="+mj-lt"/>
              </a:rPr>
              <a:t>for the three modes</a:t>
            </a:r>
          </a:p>
          <a:p>
            <a:pPr lvl="0" fontAlgn="auto">
              <a:spcBef>
                <a:spcPts val="0"/>
              </a:spcBef>
              <a:spcAft>
                <a:spcPts val="0"/>
              </a:spcAft>
              <a:defRPr/>
            </a:pPr>
            <a:r>
              <a:rPr lang="en-US" sz="2000" b="1" u="sng" dirty="0">
                <a:solidFill>
                  <a:srgbClr val="004EA2"/>
                </a:solidFill>
                <a:latin typeface="Calibri"/>
              </a:rPr>
              <a:t>Resonator-waveguide coupling</a:t>
            </a:r>
          </a:p>
          <a:p>
            <a:pPr marL="400050" lvl="1" indent="-228600">
              <a:buFont typeface="Arial" panose="020B0604020202020204" pitchFamily="34" charset="0"/>
              <a:buChar char="•"/>
              <a:tabLst>
                <a:tab pos="342900" algn="l"/>
              </a:tabLst>
              <a:defRPr/>
            </a:pPr>
            <a:r>
              <a:rPr lang="en-US" sz="2000" dirty="0">
                <a:latin typeface="+mj-lt"/>
              </a:rPr>
              <a:t>Efficient injection of pump mode</a:t>
            </a:r>
          </a:p>
          <a:p>
            <a:pPr marL="400050" lvl="1" indent="-228600">
              <a:buFont typeface="Arial" panose="020B0604020202020204" pitchFamily="34" charset="0"/>
              <a:buChar char="•"/>
              <a:tabLst>
                <a:tab pos="342900" algn="l"/>
              </a:tabLst>
              <a:defRPr/>
            </a:pPr>
            <a:r>
              <a:rPr lang="en-US" sz="2000" dirty="0">
                <a:latin typeface="+mj-lt"/>
              </a:rPr>
              <a:t>Efficient extraction of signal and idler mode</a:t>
            </a:r>
          </a:p>
          <a:p>
            <a:pPr>
              <a:tabLst>
                <a:tab pos="342900" algn="l"/>
              </a:tabLst>
              <a:defRPr/>
            </a:pPr>
            <a:r>
              <a:rPr lang="en-US" sz="2000" b="1" u="sng" dirty="0">
                <a:latin typeface="+mj-lt"/>
              </a:rPr>
              <a:t>Single fundamental mode family (TE1)</a:t>
            </a:r>
          </a:p>
          <a:p>
            <a:pPr>
              <a:tabLst>
                <a:tab pos="342900" algn="l"/>
              </a:tabLst>
              <a:defRPr/>
            </a:pPr>
            <a:r>
              <a:rPr lang="en-US" sz="2000" b="1" u="sng" dirty="0">
                <a:solidFill>
                  <a:srgbClr val="FF0000"/>
                </a:solidFill>
                <a:latin typeface="+mj-lt"/>
              </a:rPr>
              <a:t>Selective mode splitting</a:t>
            </a:r>
            <a:endParaRPr lang="en-US" sz="2000" b="1" u="sng" dirty="0">
              <a:solidFill>
                <a:srgbClr val="FF0000"/>
              </a:solidFill>
              <a:latin typeface="Calibri"/>
            </a:endParaRPr>
          </a:p>
        </p:txBody>
      </p:sp>
    </p:spTree>
    <p:extLst>
      <p:ext uri="{BB962C8B-B14F-4D97-AF65-F5344CB8AC3E}">
        <p14:creationId xmlns:p14="http://schemas.microsoft.com/office/powerpoint/2010/main" val="4037834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14"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685800" y="1066800"/>
            <a:ext cx="8229600" cy="1981200"/>
            <a:chOff x="0" y="609600"/>
            <a:chExt cx="8229600" cy="1981200"/>
          </a:xfrm>
        </p:grpSpPr>
        <p:grpSp>
          <p:nvGrpSpPr>
            <p:cNvPr id="25" name="组合 24"/>
            <p:cNvGrpSpPr/>
            <p:nvPr/>
          </p:nvGrpSpPr>
          <p:grpSpPr>
            <a:xfrm>
              <a:off x="0" y="609600"/>
              <a:ext cx="8229600" cy="1981200"/>
              <a:chOff x="-76199" y="609600"/>
              <a:chExt cx="8229600" cy="1981200"/>
            </a:xfrm>
          </p:grpSpPr>
          <p:sp>
            <p:nvSpPr>
              <p:cNvPr id="27" name="矩形 26"/>
              <p:cNvSpPr/>
              <p:nvPr/>
            </p:nvSpPr>
            <p:spPr>
              <a:xfrm>
                <a:off x="-76199" y="672077"/>
                <a:ext cx="7848600" cy="1918723"/>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8" name="TextBox 4"/>
                  <p:cNvSpPr txBox="1"/>
                  <p:nvPr/>
                </p:nvSpPr>
                <p:spPr>
                  <a:xfrm>
                    <a:off x="2743201" y="2076510"/>
                    <a:ext cx="2294218"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000" i="1" smtClean="0">
                              <a:latin typeface="Cambria Math" panose="02040503050406030204" pitchFamily="18" charset="0"/>
                            </a:rPr>
                            <m:t>β</m:t>
                          </m:r>
                          <m:r>
                            <a:rPr lang="en-US" sz="2000" b="0" i="1" baseline="-25000" smtClean="0">
                              <a:latin typeface="Cambria Math" panose="02040503050406030204" pitchFamily="18" charset="0"/>
                            </a:rPr>
                            <m:t>𝑚</m:t>
                          </m:r>
                          <m:r>
                            <a:rPr lang="en-US" sz="2000" i="1" smtClean="0">
                              <a:latin typeface="Cambria Math" panose="02040503050406030204" pitchFamily="18" charset="0"/>
                            </a:rPr>
                            <m:t>=</m:t>
                          </m:r>
                          <m:r>
                            <a:rPr lang="en-US" sz="2000" b="0" i="1" smtClean="0">
                              <a:latin typeface="Cambria Math" panose="02040503050406030204" pitchFamily="18" charset="0"/>
                            </a:rPr>
                            <m:t>𝑔</m:t>
                          </m:r>
                          <m:r>
                            <a:rPr lang="en-US" sz="2000" b="0" i="1" smtClean="0">
                              <a:latin typeface="Cambria Math" panose="02040503050406030204" pitchFamily="18" charset="0"/>
                            </a:rPr>
                            <m:t> </m:t>
                          </m:r>
                          <m:r>
                            <m:rPr>
                              <m:sty m:val="p"/>
                            </m:rPr>
                            <a:rPr lang="el-GR" sz="2000" b="0" i="1" smtClean="0">
                              <a:latin typeface="Cambria Math" panose="02040503050406030204" pitchFamily="18" charset="0"/>
                            </a:rPr>
                            <m:t>α</m:t>
                          </m:r>
                          <m:r>
                            <a:rPr lang="en-US" sz="2000" b="0" i="1" baseline="-25000" smtClean="0">
                              <a:latin typeface="Cambria Math" panose="02040503050406030204" pitchFamily="18" charset="0"/>
                            </a:rPr>
                            <m:t>𝑛</m:t>
                          </m:r>
                          <m:r>
                            <a:rPr lang="en-US" sz="2000" b="0" i="1" baseline="-25000" smtClean="0">
                              <a:latin typeface="Cambria Math" panose="02040503050406030204" pitchFamily="18" charset="0"/>
                            </a:rPr>
                            <m:t> </m:t>
                          </m:r>
                          <m:r>
                            <m:rPr>
                              <m:sty m:val="p"/>
                            </m:rPr>
                            <a:rPr lang="el-GR" sz="2000" b="0" i="1" smtClean="0">
                              <a:latin typeface="Cambria Math" panose="02040503050406030204" pitchFamily="18" charset="0"/>
                            </a:rPr>
                            <m:t>δ</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,2</m:t>
                          </m:r>
                          <m:r>
                            <a:rPr lang="en-US" sz="2000" b="0" i="1" smtClean="0">
                              <a:latin typeface="Cambria Math" panose="02040503050406030204" pitchFamily="18" charset="0"/>
                            </a:rPr>
                            <m:t>𝑚</m:t>
                          </m:r>
                          <m:r>
                            <a:rPr lang="en-US" sz="2000" b="0" i="1" smtClean="0">
                              <a:latin typeface="Cambria Math" panose="02040503050406030204" pitchFamily="18" charset="0"/>
                            </a:rPr>
                            <m:t>)</m:t>
                          </m:r>
                        </m:oMath>
                      </m:oMathPara>
                    </a14:m>
                    <a:endParaRPr lang="en-US" sz="2000" baseline="-25000" dirty="0">
                      <a:latin typeface="+mj-lt"/>
                      <a:cs typeface="Arial" panose="020B0604020202020204" pitchFamily="34" charset="0"/>
                    </a:endParaRPr>
                  </a:p>
                </p:txBody>
              </p:sp>
            </mc:Choice>
            <mc:Fallback xmlns="">
              <p:sp>
                <p:nvSpPr>
                  <p:cNvPr id="28" name="TextBox 4"/>
                  <p:cNvSpPr txBox="1">
                    <a:spLocks noRot="1" noChangeAspect="1" noMove="1" noResize="1" noEditPoints="1" noAdjustHandles="1" noChangeArrowheads="1" noChangeShapeType="1" noTextEdit="1"/>
                  </p:cNvSpPr>
                  <p:nvPr/>
                </p:nvSpPr>
                <p:spPr>
                  <a:xfrm>
                    <a:off x="2743201" y="2076510"/>
                    <a:ext cx="2294218" cy="392993"/>
                  </a:xfrm>
                  <a:prstGeom prst="rect">
                    <a:avLst/>
                  </a:prstGeom>
                  <a:blipFill rotWithShape="0">
                    <a:blip r:embed="rId2"/>
                    <a:stretch>
                      <a:fillRect b="-18750"/>
                    </a:stretch>
                  </a:blipFill>
                </p:spPr>
                <p:txBody>
                  <a:bodyPr/>
                  <a:lstStyle/>
                  <a:p>
                    <a:r>
                      <a:rPr lang="en-US">
                        <a:noFill/>
                      </a:rPr>
                      <a:t> </a:t>
                    </a:r>
                  </a:p>
                </p:txBody>
              </p:sp>
            </mc:Fallback>
          </mc:AlternateContent>
          <p:sp>
            <p:nvSpPr>
              <p:cNvPr id="29" name="矩形 28"/>
              <p:cNvSpPr/>
              <p:nvPr/>
            </p:nvSpPr>
            <p:spPr>
              <a:xfrm>
                <a:off x="39231" y="609600"/>
                <a:ext cx="8114170" cy="707886"/>
              </a:xfrm>
              <a:prstGeom prst="rect">
                <a:avLst/>
              </a:prstGeom>
            </p:spPr>
            <p:txBody>
              <a:bodyPr wrap="square">
                <a:spAutoFit/>
              </a:bodyPr>
              <a:lstStyle/>
              <a:p>
                <a:pPr lvl="0" fontAlgn="auto">
                  <a:spcBef>
                    <a:spcPts val="0"/>
                  </a:spcBef>
                  <a:spcAft>
                    <a:spcPts val="0"/>
                  </a:spcAft>
                  <a:defRPr/>
                </a:pPr>
                <a:r>
                  <a:rPr lang="en-US" sz="2000" b="1" u="sng" dirty="0">
                    <a:solidFill>
                      <a:srgbClr val="004EA2"/>
                    </a:solidFill>
                    <a:latin typeface="Calibri"/>
                  </a:rPr>
                  <a:t>Coherent geometric modulation to split and only split targeted modes</a:t>
                </a:r>
              </a:p>
              <a:p>
                <a:pPr lvl="0" fontAlgn="auto">
                  <a:spcBef>
                    <a:spcPts val="0"/>
                  </a:spcBef>
                  <a:spcAft>
                    <a:spcPts val="0"/>
                  </a:spcAft>
                  <a:defRPr/>
                </a:pPr>
                <a:r>
                  <a:rPr lang="en-US" sz="2000" dirty="0">
                    <a:latin typeface="Calibri"/>
                  </a:rPr>
                  <a:t>For example, the inside ring radius is modulated by</a:t>
                </a:r>
              </a:p>
            </p:txBody>
          </p:sp>
          <mc:AlternateContent xmlns:mc="http://schemas.openxmlformats.org/markup-compatibility/2006" xmlns:a14="http://schemas.microsoft.com/office/drawing/2010/main">
            <mc:Choice Requires="a14">
              <p:sp>
                <p:nvSpPr>
                  <p:cNvPr id="30" name="TextBox 4"/>
                  <p:cNvSpPr txBox="1"/>
                  <p:nvPr/>
                </p:nvSpPr>
                <p:spPr>
                  <a:xfrm>
                    <a:off x="2626747" y="1316017"/>
                    <a:ext cx="2939138" cy="392993"/>
                  </a:xfrm>
                  <a:prstGeom prst="rect">
                    <a:avLst/>
                  </a:prstGeom>
                  <a:noFill/>
                </p:spPr>
                <p:txBody>
                  <a:bodyPr wrap="none" rtlCol="0">
                    <a:spAutoFit/>
                  </a:bodyPr>
                  <a:lstStyle/>
                  <a:p>
                    <a14:m>
                      <m:oMath xmlns:m="http://schemas.openxmlformats.org/officeDocument/2006/math">
                        <m:r>
                          <a:rPr lang="en-US" sz="2000" i="1" smtClean="0">
                            <a:latin typeface="Cambria Math" panose="02040503050406030204" pitchFamily="18" charset="0"/>
                          </a:rPr>
                          <m:t>𝑟</m:t>
                        </m:r>
                        <m:d>
                          <m:dPr>
                            <m:ctrlPr>
                              <a:rPr lang="en-US" sz="2000" b="0" i="1" smtClean="0">
                                <a:latin typeface="Cambria Math" panose="02040503050406030204" pitchFamily="18" charset="0"/>
                              </a:rPr>
                            </m:ctrlPr>
                          </m:dPr>
                          <m:e>
                            <m:r>
                              <m:rPr>
                                <m:sty m:val="p"/>
                              </m:rPr>
                              <a:rPr lang="el-GR" sz="2000" i="1">
                                <a:latin typeface="Cambria Math" panose="02040503050406030204" pitchFamily="18" charset="0"/>
                              </a:rPr>
                              <m:t>ϕ</m:t>
                            </m:r>
                          </m:e>
                        </m:d>
                        <m:r>
                          <a:rPr lang="en-US" sz="200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 </m:t>
                        </m:r>
                        <m:r>
                          <m:rPr>
                            <m:sty m:val="p"/>
                          </m:rPr>
                          <a:rPr lang="el-GR" sz="2000" b="0" i="1" smtClean="0">
                            <a:latin typeface="Cambria Math" panose="02040503050406030204" pitchFamily="18" charset="0"/>
                          </a:rPr>
                          <m:t>α</m:t>
                        </m:r>
                        <m:r>
                          <a:rPr lang="en-US" sz="2000" b="0" i="1" baseline="-25000" smtClean="0">
                            <a:latin typeface="Cambria Math" panose="02040503050406030204" pitchFamily="18" charset="0"/>
                          </a:rPr>
                          <m:t>𝑛</m:t>
                        </m:r>
                        <m:r>
                          <a:rPr lang="en-US" sz="2000" b="0" i="1" baseline="-25000" smtClean="0">
                            <a:latin typeface="Cambria Math" panose="02040503050406030204" pitchFamily="18" charset="0"/>
                          </a:rPr>
                          <m:t> </m:t>
                        </m:r>
                        <m:r>
                          <m:rPr>
                            <m:sty m:val="p"/>
                          </m:rPr>
                          <a:rPr lang="en-US" sz="2000" b="0" i="0" smtClean="0">
                            <a:latin typeface="Cambria Math" panose="02040503050406030204" pitchFamily="18" charset="0"/>
                          </a:rPr>
                          <m:t>cos</m:t>
                        </m:r>
                        <m:r>
                          <a:rPr lang="en-US" sz="2000" b="0" i="1" smtClean="0">
                            <a:latin typeface="Cambria Math" panose="02040503050406030204" pitchFamily="18" charset="0"/>
                          </a:rPr>
                          <m:t>⁡(</m:t>
                        </m:r>
                        <m:r>
                          <a:rPr lang="en-US" sz="2000" b="0" i="1" smtClean="0">
                            <a:latin typeface="Cambria Math" panose="02040503050406030204" pitchFamily="18" charset="0"/>
                          </a:rPr>
                          <m:t>𝑛</m:t>
                        </m:r>
                        <m:r>
                          <m:rPr>
                            <m:sty m:val="p"/>
                          </m:rPr>
                          <a:rPr lang="el-GR" sz="2000" b="0" i="1" smtClean="0">
                            <a:latin typeface="Cambria Math" panose="02040503050406030204" pitchFamily="18" charset="0"/>
                          </a:rPr>
                          <m:t>ϕ</m:t>
                        </m:r>
                        <m:r>
                          <a:rPr lang="en-US" sz="2000" b="0" i="1" smtClean="0">
                            <a:latin typeface="Cambria Math" panose="02040503050406030204" pitchFamily="18" charset="0"/>
                          </a:rPr>
                          <m:t>)</m:t>
                        </m:r>
                      </m:oMath>
                    </a14:m>
                    <a:r>
                      <a:rPr lang="en-US" sz="2000" baseline="-25000" dirty="0"/>
                      <a:t> </a:t>
                    </a:r>
                    <a14:m>
                      <m:oMath xmlns:m="http://schemas.openxmlformats.org/officeDocument/2006/math">
                        <m:r>
                          <a:rPr lang="en-US" sz="2000" i="1" baseline="-25000">
                            <a:latin typeface="Cambria Math" panose="02040503050406030204" pitchFamily="18" charset="0"/>
                          </a:rPr>
                          <m:t>0</m:t>
                        </m:r>
                      </m:oMath>
                    </a14:m>
                    <a:endParaRPr lang="en-US" sz="2000" baseline="-25000" dirty="0">
                      <a:latin typeface="+mj-lt"/>
                      <a:cs typeface="Arial" panose="020B0604020202020204" pitchFamily="34" charset="0"/>
                    </a:endParaRPr>
                  </a:p>
                </p:txBody>
              </p:sp>
            </mc:Choice>
            <mc:Fallback xmlns="">
              <p:sp>
                <p:nvSpPr>
                  <p:cNvPr id="30" name="TextBox 4"/>
                  <p:cNvSpPr txBox="1">
                    <a:spLocks noRot="1" noChangeAspect="1" noMove="1" noResize="1" noEditPoints="1" noAdjustHandles="1" noChangeArrowheads="1" noChangeShapeType="1" noTextEdit="1"/>
                  </p:cNvSpPr>
                  <p:nvPr/>
                </p:nvSpPr>
                <p:spPr>
                  <a:xfrm>
                    <a:off x="2626747" y="1316017"/>
                    <a:ext cx="2939138" cy="392993"/>
                  </a:xfrm>
                  <a:prstGeom prst="rect">
                    <a:avLst/>
                  </a:prstGeom>
                  <a:blipFill rotWithShape="0">
                    <a:blip r:embed="rId3"/>
                    <a:stretch>
                      <a:fillRect b="-18750"/>
                    </a:stretch>
                  </a:blipFill>
                </p:spPr>
                <p:txBody>
                  <a:bodyPr/>
                  <a:lstStyle/>
                  <a:p>
                    <a:r>
                      <a:rPr lang="en-US">
                        <a:noFill/>
                      </a:rPr>
                      <a:t> </a:t>
                    </a:r>
                  </a:p>
                </p:txBody>
              </p:sp>
            </mc:Fallback>
          </mc:AlternateContent>
        </p:grpSp>
        <p:sp>
          <p:nvSpPr>
            <p:cNvPr id="26" name="矩形 25"/>
            <p:cNvSpPr/>
            <p:nvPr/>
          </p:nvSpPr>
          <p:spPr>
            <a:xfrm>
              <a:off x="115430" y="1676400"/>
              <a:ext cx="8114170" cy="400110"/>
            </a:xfrm>
            <a:prstGeom prst="rect">
              <a:avLst/>
            </a:prstGeom>
          </p:spPr>
          <p:txBody>
            <a:bodyPr wrap="square">
              <a:spAutoFit/>
            </a:bodyPr>
            <a:lstStyle/>
            <a:p>
              <a:pPr lvl="0" fontAlgn="auto">
                <a:spcBef>
                  <a:spcPts val="0"/>
                </a:spcBef>
                <a:spcAft>
                  <a:spcPts val="0"/>
                </a:spcAft>
                <a:defRPr/>
              </a:pPr>
              <a:r>
                <a:rPr lang="en-US" sz="2000" dirty="0">
                  <a:latin typeface="Calibri"/>
                </a:rPr>
                <a:t>The mode splitting is orthonormal and can be estimated by</a:t>
              </a:r>
            </a:p>
          </p:txBody>
        </p:sp>
      </p:grpSp>
      <p:grpSp>
        <p:nvGrpSpPr>
          <p:cNvPr id="19" name="组合 18"/>
          <p:cNvGrpSpPr/>
          <p:nvPr/>
        </p:nvGrpSpPr>
        <p:grpSpPr>
          <a:xfrm>
            <a:off x="685800" y="1066800"/>
            <a:ext cx="8229600" cy="1981200"/>
            <a:chOff x="0" y="609600"/>
            <a:chExt cx="8229600" cy="1981200"/>
          </a:xfrm>
        </p:grpSpPr>
        <p:grpSp>
          <p:nvGrpSpPr>
            <p:cNvPr id="18" name="组合 17"/>
            <p:cNvGrpSpPr/>
            <p:nvPr/>
          </p:nvGrpSpPr>
          <p:grpSpPr>
            <a:xfrm>
              <a:off x="0" y="609600"/>
              <a:ext cx="8229600" cy="1981200"/>
              <a:chOff x="-76199" y="609600"/>
              <a:chExt cx="8229600" cy="1981200"/>
            </a:xfrm>
          </p:grpSpPr>
          <p:sp>
            <p:nvSpPr>
              <p:cNvPr id="16" name="矩形 15"/>
              <p:cNvSpPr/>
              <p:nvPr/>
            </p:nvSpPr>
            <p:spPr>
              <a:xfrm>
                <a:off x="-76199" y="672077"/>
                <a:ext cx="7848600" cy="1918723"/>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4"/>
                  <p:cNvSpPr txBox="1"/>
                  <p:nvPr/>
                </p:nvSpPr>
                <p:spPr>
                  <a:xfrm>
                    <a:off x="2743201" y="2076510"/>
                    <a:ext cx="2294218"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000" i="1" smtClean="0">
                              <a:latin typeface="Cambria Math" panose="02040503050406030204" pitchFamily="18" charset="0"/>
                            </a:rPr>
                            <m:t>β</m:t>
                          </m:r>
                          <m:r>
                            <a:rPr lang="en-US" sz="2000" b="0" i="1" baseline="-25000" smtClean="0">
                              <a:latin typeface="Cambria Math" panose="02040503050406030204" pitchFamily="18" charset="0"/>
                            </a:rPr>
                            <m:t>𝑚</m:t>
                          </m:r>
                          <m:r>
                            <a:rPr lang="en-US" sz="2000" i="1" smtClean="0">
                              <a:latin typeface="Cambria Math" panose="02040503050406030204" pitchFamily="18" charset="0"/>
                            </a:rPr>
                            <m:t>=</m:t>
                          </m:r>
                          <m:r>
                            <a:rPr lang="en-US" sz="2000" b="0" i="1" smtClean="0">
                              <a:latin typeface="Cambria Math" panose="02040503050406030204" pitchFamily="18" charset="0"/>
                            </a:rPr>
                            <m:t>𝑔</m:t>
                          </m:r>
                          <m:r>
                            <a:rPr lang="en-US" sz="2000" b="0" i="1" smtClean="0">
                              <a:latin typeface="Cambria Math" panose="02040503050406030204" pitchFamily="18" charset="0"/>
                            </a:rPr>
                            <m:t> </m:t>
                          </m:r>
                          <m:r>
                            <m:rPr>
                              <m:sty m:val="p"/>
                            </m:rPr>
                            <a:rPr lang="el-GR" sz="2000" b="0" i="1" smtClean="0">
                              <a:latin typeface="Cambria Math" panose="02040503050406030204" pitchFamily="18" charset="0"/>
                            </a:rPr>
                            <m:t>α</m:t>
                          </m:r>
                          <m:r>
                            <a:rPr lang="en-US" sz="2000" b="0" i="1" baseline="-25000" smtClean="0">
                              <a:latin typeface="Cambria Math" panose="02040503050406030204" pitchFamily="18" charset="0"/>
                            </a:rPr>
                            <m:t>𝑛</m:t>
                          </m:r>
                          <m:r>
                            <a:rPr lang="en-US" sz="2000" b="0" i="1" baseline="-25000" smtClean="0">
                              <a:latin typeface="Cambria Math" panose="02040503050406030204" pitchFamily="18" charset="0"/>
                            </a:rPr>
                            <m:t> </m:t>
                          </m:r>
                          <m:r>
                            <m:rPr>
                              <m:sty m:val="p"/>
                            </m:rPr>
                            <a:rPr lang="el-GR" sz="2000" b="0" i="1" smtClean="0">
                              <a:latin typeface="Cambria Math" panose="02040503050406030204" pitchFamily="18" charset="0"/>
                            </a:rPr>
                            <m:t>δ</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,2</m:t>
                          </m:r>
                          <m:r>
                            <a:rPr lang="en-US" sz="2000" b="0" i="1" smtClean="0">
                              <a:latin typeface="Cambria Math" panose="02040503050406030204" pitchFamily="18" charset="0"/>
                            </a:rPr>
                            <m:t>𝑚</m:t>
                          </m:r>
                          <m:r>
                            <a:rPr lang="en-US" sz="2000" b="0" i="1" smtClean="0">
                              <a:latin typeface="Cambria Math" panose="02040503050406030204" pitchFamily="18" charset="0"/>
                            </a:rPr>
                            <m:t>)</m:t>
                          </m:r>
                        </m:oMath>
                      </m:oMathPara>
                    </a14:m>
                    <a:endParaRPr lang="en-US" sz="2000" baseline="-25000" dirty="0">
                      <a:latin typeface="+mj-lt"/>
                      <a:cs typeface="Arial" panose="020B0604020202020204" pitchFamily="34" charset="0"/>
                    </a:endParaRPr>
                  </a:p>
                </p:txBody>
              </p:sp>
            </mc:Choice>
            <mc:Fallback xmlns="">
              <p:sp>
                <p:nvSpPr>
                  <p:cNvPr id="11" name="TextBox 4"/>
                  <p:cNvSpPr txBox="1">
                    <a:spLocks noRot="1" noChangeAspect="1" noMove="1" noResize="1" noEditPoints="1" noAdjustHandles="1" noChangeArrowheads="1" noChangeShapeType="1" noTextEdit="1"/>
                  </p:cNvSpPr>
                  <p:nvPr/>
                </p:nvSpPr>
                <p:spPr>
                  <a:xfrm>
                    <a:off x="2743201" y="2076510"/>
                    <a:ext cx="2294218" cy="392993"/>
                  </a:xfrm>
                  <a:prstGeom prst="rect">
                    <a:avLst/>
                  </a:prstGeom>
                  <a:blipFill rotWithShape="0">
                    <a:blip r:embed="rId2"/>
                    <a:stretch>
                      <a:fillRect b="-18750"/>
                    </a:stretch>
                  </a:blipFill>
                </p:spPr>
                <p:txBody>
                  <a:bodyPr/>
                  <a:lstStyle/>
                  <a:p>
                    <a:r>
                      <a:rPr lang="en-US">
                        <a:noFill/>
                      </a:rPr>
                      <a:t> </a:t>
                    </a:r>
                  </a:p>
                </p:txBody>
              </p:sp>
            </mc:Fallback>
          </mc:AlternateContent>
          <p:sp>
            <p:nvSpPr>
              <p:cNvPr id="13" name="矩形 12"/>
              <p:cNvSpPr/>
              <p:nvPr/>
            </p:nvSpPr>
            <p:spPr>
              <a:xfrm>
                <a:off x="39231" y="609600"/>
                <a:ext cx="8114170" cy="707886"/>
              </a:xfrm>
              <a:prstGeom prst="rect">
                <a:avLst/>
              </a:prstGeom>
            </p:spPr>
            <p:txBody>
              <a:bodyPr wrap="square">
                <a:spAutoFit/>
              </a:bodyPr>
              <a:lstStyle/>
              <a:p>
                <a:pPr lvl="0" fontAlgn="auto">
                  <a:spcBef>
                    <a:spcPts val="0"/>
                  </a:spcBef>
                  <a:spcAft>
                    <a:spcPts val="0"/>
                  </a:spcAft>
                  <a:defRPr/>
                </a:pPr>
                <a:r>
                  <a:rPr lang="en-US" sz="2000" b="1" u="sng" dirty="0">
                    <a:solidFill>
                      <a:srgbClr val="004EA2"/>
                    </a:solidFill>
                    <a:latin typeface="Calibri"/>
                  </a:rPr>
                  <a:t>Coherent geometric modulation to </a:t>
                </a:r>
                <a:r>
                  <a:rPr lang="en-US" sz="2000" b="1" u="sng" dirty="0">
                    <a:solidFill>
                      <a:srgbClr val="FF0000"/>
                    </a:solidFill>
                    <a:latin typeface="Calibri"/>
                  </a:rPr>
                  <a:t>split </a:t>
                </a:r>
                <a:r>
                  <a:rPr lang="en-US" sz="2000" b="1" u="sng" dirty="0">
                    <a:solidFill>
                      <a:srgbClr val="004EA2"/>
                    </a:solidFill>
                    <a:latin typeface="Calibri"/>
                  </a:rPr>
                  <a:t>targeted modes </a:t>
                </a:r>
                <a:r>
                  <a:rPr lang="en-US" sz="2000" b="1" u="sng" dirty="0">
                    <a:solidFill>
                      <a:srgbClr val="FF0000"/>
                    </a:solidFill>
                    <a:latin typeface="Calibri"/>
                  </a:rPr>
                  <a:t>only</a:t>
                </a:r>
              </a:p>
              <a:p>
                <a:pPr lvl="0" fontAlgn="auto">
                  <a:spcBef>
                    <a:spcPts val="0"/>
                  </a:spcBef>
                  <a:spcAft>
                    <a:spcPts val="0"/>
                  </a:spcAft>
                  <a:defRPr/>
                </a:pPr>
                <a:r>
                  <a:rPr lang="en-US" sz="2000" dirty="0">
                    <a:latin typeface="Calibri"/>
                  </a:rPr>
                  <a:t>For example, the inside ring radius is modulated by</a:t>
                </a:r>
              </a:p>
            </p:txBody>
          </p:sp>
          <mc:AlternateContent xmlns:mc="http://schemas.openxmlformats.org/markup-compatibility/2006" xmlns:a14="http://schemas.microsoft.com/office/drawing/2010/main">
            <mc:Choice Requires="a14">
              <p:sp>
                <p:nvSpPr>
                  <p:cNvPr id="14" name="TextBox 4"/>
                  <p:cNvSpPr txBox="1"/>
                  <p:nvPr/>
                </p:nvSpPr>
                <p:spPr>
                  <a:xfrm>
                    <a:off x="2626747" y="1316017"/>
                    <a:ext cx="2939138" cy="392993"/>
                  </a:xfrm>
                  <a:prstGeom prst="rect">
                    <a:avLst/>
                  </a:prstGeom>
                  <a:noFill/>
                </p:spPr>
                <p:txBody>
                  <a:bodyPr wrap="none" rtlCol="0">
                    <a:spAutoFit/>
                  </a:bodyPr>
                  <a:lstStyle/>
                  <a:p>
                    <a14:m>
                      <m:oMath xmlns:m="http://schemas.openxmlformats.org/officeDocument/2006/math">
                        <m:r>
                          <a:rPr lang="en-US" sz="2000" i="1" smtClean="0">
                            <a:latin typeface="Cambria Math" panose="02040503050406030204" pitchFamily="18" charset="0"/>
                          </a:rPr>
                          <m:t>𝑟</m:t>
                        </m:r>
                        <m:d>
                          <m:dPr>
                            <m:ctrlPr>
                              <a:rPr lang="en-US" sz="2000" b="0" i="1" smtClean="0">
                                <a:latin typeface="Cambria Math" panose="02040503050406030204" pitchFamily="18" charset="0"/>
                              </a:rPr>
                            </m:ctrlPr>
                          </m:dPr>
                          <m:e>
                            <m:r>
                              <m:rPr>
                                <m:sty m:val="p"/>
                              </m:rPr>
                              <a:rPr lang="el-GR" sz="2000" i="1">
                                <a:latin typeface="Cambria Math" panose="02040503050406030204" pitchFamily="18" charset="0"/>
                              </a:rPr>
                              <m:t>ϕ</m:t>
                            </m:r>
                          </m:e>
                        </m:d>
                        <m:r>
                          <a:rPr lang="en-US" sz="200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 </m:t>
                        </m:r>
                        <m:r>
                          <m:rPr>
                            <m:sty m:val="p"/>
                          </m:rPr>
                          <a:rPr lang="el-GR" sz="2000" b="0" i="1" smtClean="0">
                            <a:latin typeface="Cambria Math" panose="02040503050406030204" pitchFamily="18" charset="0"/>
                          </a:rPr>
                          <m:t>α</m:t>
                        </m:r>
                        <m:r>
                          <a:rPr lang="en-US" sz="2000" b="0" i="1" baseline="-25000" smtClean="0">
                            <a:latin typeface="Cambria Math" panose="02040503050406030204" pitchFamily="18" charset="0"/>
                          </a:rPr>
                          <m:t>𝑛</m:t>
                        </m:r>
                        <m:r>
                          <a:rPr lang="en-US" sz="2000" b="0" i="1" baseline="-25000" smtClean="0">
                            <a:latin typeface="Cambria Math" panose="02040503050406030204" pitchFamily="18" charset="0"/>
                          </a:rPr>
                          <m:t> </m:t>
                        </m:r>
                        <m:r>
                          <m:rPr>
                            <m:sty m:val="p"/>
                          </m:rPr>
                          <a:rPr lang="en-US" sz="2000" b="0" i="0" smtClean="0">
                            <a:latin typeface="Cambria Math" panose="02040503050406030204" pitchFamily="18" charset="0"/>
                          </a:rPr>
                          <m:t>cos</m:t>
                        </m:r>
                        <m:r>
                          <a:rPr lang="en-US" sz="2000" b="0" i="1" smtClean="0">
                            <a:latin typeface="Cambria Math" panose="02040503050406030204" pitchFamily="18" charset="0"/>
                          </a:rPr>
                          <m:t>⁡(</m:t>
                        </m:r>
                        <m:r>
                          <a:rPr lang="en-US" sz="2000" b="0" i="1" smtClean="0">
                            <a:latin typeface="Cambria Math" panose="02040503050406030204" pitchFamily="18" charset="0"/>
                          </a:rPr>
                          <m:t>𝑛</m:t>
                        </m:r>
                        <m:r>
                          <m:rPr>
                            <m:sty m:val="p"/>
                          </m:rPr>
                          <a:rPr lang="el-GR" sz="2000" b="0" i="1" smtClean="0">
                            <a:latin typeface="Cambria Math" panose="02040503050406030204" pitchFamily="18" charset="0"/>
                          </a:rPr>
                          <m:t>ϕ</m:t>
                        </m:r>
                        <m:r>
                          <a:rPr lang="en-US" sz="2000" b="0" i="1" smtClean="0">
                            <a:latin typeface="Cambria Math" panose="02040503050406030204" pitchFamily="18" charset="0"/>
                          </a:rPr>
                          <m:t>)</m:t>
                        </m:r>
                      </m:oMath>
                    </a14:m>
                    <a:r>
                      <a:rPr lang="en-US" sz="2000" baseline="-25000" dirty="0"/>
                      <a:t> </a:t>
                    </a:r>
                    <a14:m>
                      <m:oMath xmlns:m="http://schemas.openxmlformats.org/officeDocument/2006/math">
                        <m:r>
                          <a:rPr lang="en-US" sz="2000" i="1" baseline="-25000">
                            <a:latin typeface="Cambria Math" panose="02040503050406030204" pitchFamily="18" charset="0"/>
                          </a:rPr>
                          <m:t>0</m:t>
                        </m:r>
                      </m:oMath>
                    </a14:m>
                    <a:endParaRPr lang="en-US" sz="2000" baseline="-25000" dirty="0">
                      <a:latin typeface="+mj-lt"/>
                      <a:cs typeface="Arial" panose="020B0604020202020204" pitchFamily="34" charset="0"/>
                    </a:endParaRPr>
                  </a:p>
                </p:txBody>
              </p:sp>
            </mc:Choice>
            <mc:Fallback xmlns="">
              <p:sp>
                <p:nvSpPr>
                  <p:cNvPr id="14" name="TextBox 4"/>
                  <p:cNvSpPr txBox="1">
                    <a:spLocks noRot="1" noChangeAspect="1" noMove="1" noResize="1" noEditPoints="1" noAdjustHandles="1" noChangeArrowheads="1" noChangeShapeType="1" noTextEdit="1"/>
                  </p:cNvSpPr>
                  <p:nvPr/>
                </p:nvSpPr>
                <p:spPr>
                  <a:xfrm>
                    <a:off x="2626747" y="1316017"/>
                    <a:ext cx="2939138" cy="392993"/>
                  </a:xfrm>
                  <a:prstGeom prst="rect">
                    <a:avLst/>
                  </a:prstGeom>
                  <a:blipFill rotWithShape="0">
                    <a:blip r:embed="rId3"/>
                    <a:stretch>
                      <a:fillRect b="-18750"/>
                    </a:stretch>
                  </a:blipFill>
                </p:spPr>
                <p:txBody>
                  <a:bodyPr/>
                  <a:lstStyle/>
                  <a:p>
                    <a:r>
                      <a:rPr lang="en-US">
                        <a:noFill/>
                      </a:rPr>
                      <a:t> </a:t>
                    </a:r>
                  </a:p>
                </p:txBody>
              </p:sp>
            </mc:Fallback>
          </mc:AlternateContent>
        </p:grpSp>
        <p:sp>
          <p:nvSpPr>
            <p:cNvPr id="15" name="矩形 14"/>
            <p:cNvSpPr/>
            <p:nvPr/>
          </p:nvSpPr>
          <p:spPr>
            <a:xfrm>
              <a:off x="115430" y="1676400"/>
              <a:ext cx="8114170" cy="400110"/>
            </a:xfrm>
            <a:prstGeom prst="rect">
              <a:avLst/>
            </a:prstGeom>
          </p:spPr>
          <p:txBody>
            <a:bodyPr wrap="square">
              <a:spAutoFit/>
            </a:bodyPr>
            <a:lstStyle/>
            <a:p>
              <a:pPr lvl="0" fontAlgn="auto">
                <a:spcBef>
                  <a:spcPts val="0"/>
                </a:spcBef>
                <a:spcAft>
                  <a:spcPts val="0"/>
                </a:spcAft>
                <a:defRPr/>
              </a:pPr>
              <a:r>
                <a:rPr lang="en-US" sz="2000" dirty="0">
                  <a:latin typeface="Calibri"/>
                </a:rPr>
                <a:t>The mode splitting is </a:t>
              </a:r>
              <a:r>
                <a:rPr lang="en-US" sz="2000" dirty="0">
                  <a:solidFill>
                    <a:srgbClr val="FF0000"/>
                  </a:solidFill>
                  <a:latin typeface="Calibri"/>
                </a:rPr>
                <a:t>orthonormal </a:t>
              </a:r>
              <a:r>
                <a:rPr lang="en-US" sz="2000" dirty="0">
                  <a:latin typeface="Calibri"/>
                </a:rPr>
                <a:t>and can be estimated by</a:t>
              </a:r>
            </a:p>
          </p:txBody>
        </p:sp>
      </p:grpSp>
      <p:sp>
        <p:nvSpPr>
          <p:cNvPr id="2" name="标题 1"/>
          <p:cNvSpPr>
            <a:spLocks noGrp="1"/>
          </p:cNvSpPr>
          <p:nvPr>
            <p:ph type="title"/>
          </p:nvPr>
        </p:nvSpPr>
        <p:spPr/>
        <p:txBody>
          <a:bodyPr/>
          <a:lstStyle/>
          <a:p>
            <a:r>
              <a:rPr lang="en-US" dirty="0"/>
              <a:t>Selective mode splitting</a:t>
            </a:r>
          </a:p>
        </p:txBody>
      </p:sp>
      <p:sp>
        <p:nvSpPr>
          <p:cNvPr id="4" name="灯片编号占位符 3"/>
          <p:cNvSpPr>
            <a:spLocks noGrp="1"/>
          </p:cNvSpPr>
          <p:nvPr>
            <p:ph type="sldNum" sz="quarter" idx="10"/>
          </p:nvPr>
        </p:nvSpPr>
        <p:spPr/>
        <p:txBody>
          <a:bodyPr/>
          <a:lstStyle/>
          <a:p>
            <a:fld id="{C51CE9FD-BB45-44B4-8191-6908B0E452BE}" type="slidenum">
              <a:rPr lang="en-US" smtClean="0"/>
              <a:t>12</a:t>
            </a:fld>
            <a:endParaRPr lang="en-US" dirty="0"/>
          </a:p>
        </p:txBody>
      </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t="-1" r="55884" b="-3013"/>
          <a:stretch/>
        </p:blipFill>
        <p:spPr>
          <a:xfrm>
            <a:off x="218164" y="3499158"/>
            <a:ext cx="3206542" cy="2749242"/>
          </a:xfrm>
          <a:prstGeom prst="rect">
            <a:avLst/>
          </a:prstGeom>
        </p:spPr>
      </p:pic>
      <p:sp>
        <p:nvSpPr>
          <p:cNvPr id="21" name="矩形 20"/>
          <p:cNvSpPr/>
          <p:nvPr/>
        </p:nvSpPr>
        <p:spPr>
          <a:xfrm>
            <a:off x="3965684" y="731952"/>
            <a:ext cx="4724400" cy="369332"/>
          </a:xfrm>
          <a:prstGeom prst="rect">
            <a:avLst/>
          </a:prstGeom>
        </p:spPr>
        <p:txBody>
          <a:bodyPr wrap="square">
            <a:spAutoFit/>
          </a:bodyPr>
          <a:lstStyle/>
          <a:p>
            <a:r>
              <a:rPr lang="en-US" i="1" dirty="0">
                <a:solidFill>
                  <a:prstClr val="black"/>
                </a:solidFill>
                <a:latin typeface="Calibri"/>
              </a:rPr>
              <a:t>X. Lu et al., Appl. Phys. </a:t>
            </a:r>
            <a:r>
              <a:rPr lang="en-US" i="1" dirty="0" err="1">
                <a:solidFill>
                  <a:prstClr val="black"/>
                </a:solidFill>
                <a:latin typeface="Calibri"/>
              </a:rPr>
              <a:t>Lett</a:t>
            </a:r>
            <a:r>
              <a:rPr lang="en-US" i="1" dirty="0">
                <a:solidFill>
                  <a:prstClr val="black"/>
                </a:solidFill>
                <a:latin typeface="Calibri"/>
              </a:rPr>
              <a:t>. 105, 151104 (2014)</a:t>
            </a:r>
            <a:endParaRPr lang="en-US" dirty="0"/>
          </a:p>
        </p:txBody>
      </p:sp>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81100" r="408" b="2289"/>
          <a:stretch/>
        </p:blipFill>
        <p:spPr>
          <a:xfrm>
            <a:off x="3494627" y="3123375"/>
            <a:ext cx="1649969" cy="3201225"/>
          </a:xfrm>
          <a:prstGeom prst="rect">
            <a:avLst/>
          </a:prstGeom>
        </p:spPr>
      </p:pic>
      <p:pic>
        <p:nvPicPr>
          <p:cNvPr id="23" name="图片 22"/>
          <p:cNvPicPr>
            <a:picLocks noChangeAspect="1"/>
          </p:cNvPicPr>
          <p:nvPr/>
        </p:nvPicPr>
        <p:blipFill>
          <a:blip r:embed="rId5"/>
          <a:stretch>
            <a:fillRect/>
          </a:stretch>
        </p:blipFill>
        <p:spPr>
          <a:xfrm>
            <a:off x="5171709" y="3744748"/>
            <a:ext cx="3972291" cy="2275052"/>
          </a:xfrm>
          <a:prstGeom prst="rect">
            <a:avLst/>
          </a:prstGeom>
        </p:spPr>
      </p:pic>
    </p:spTree>
    <p:extLst>
      <p:ext uri="{BB962C8B-B14F-4D97-AF65-F5344CB8AC3E}">
        <p14:creationId xmlns:p14="http://schemas.microsoft.com/office/powerpoint/2010/main" val="97132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Selective mode splitting</a:t>
            </a:r>
          </a:p>
        </p:txBody>
      </p:sp>
      <p:sp>
        <p:nvSpPr>
          <p:cNvPr id="3" name="内容占位符 2"/>
          <p:cNvSpPr>
            <a:spLocks noGrp="1"/>
          </p:cNvSpPr>
          <p:nvPr>
            <p:ph idx="1"/>
          </p:nvPr>
        </p:nvSpPr>
        <p:spPr/>
        <p:txBody>
          <a:bodyPr/>
          <a:lstStyle/>
          <a:p>
            <a:endParaRPr lang="en-US"/>
          </a:p>
        </p:txBody>
      </p:sp>
      <p:sp>
        <p:nvSpPr>
          <p:cNvPr id="4" name="灯片编号占位符 3"/>
          <p:cNvSpPr>
            <a:spLocks noGrp="1"/>
          </p:cNvSpPr>
          <p:nvPr>
            <p:ph type="sldNum" sz="quarter" idx="10"/>
          </p:nvPr>
        </p:nvSpPr>
        <p:spPr/>
        <p:txBody>
          <a:bodyPr/>
          <a:lstStyle/>
          <a:p>
            <a:fld id="{C51CE9FD-BB45-44B4-8191-6908B0E452BE}" type="slidenum">
              <a:rPr lang="en-US" smtClean="0"/>
              <a:t>13</a:t>
            </a:fld>
            <a:endParaRPr lang="en-US" dirty="0"/>
          </a:p>
        </p:txBody>
      </p:sp>
      <p:pic>
        <p:nvPicPr>
          <p:cNvPr id="5" name="图片 4"/>
          <p:cNvPicPr>
            <a:picLocks noChangeAspect="1"/>
          </p:cNvPicPr>
          <p:nvPr/>
        </p:nvPicPr>
        <p:blipFill>
          <a:blip r:embed="rId2"/>
          <a:stretch>
            <a:fillRect/>
          </a:stretch>
        </p:blipFill>
        <p:spPr>
          <a:xfrm>
            <a:off x="76200" y="762000"/>
            <a:ext cx="8991600" cy="5448258"/>
          </a:xfrm>
          <a:prstGeom prst="rect">
            <a:avLst/>
          </a:prstGeom>
        </p:spPr>
      </p:pic>
    </p:spTree>
    <p:extLst>
      <p:ext uri="{BB962C8B-B14F-4D97-AF65-F5344CB8AC3E}">
        <p14:creationId xmlns:p14="http://schemas.microsoft.com/office/powerpoint/2010/main" val="34730302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740315" y="2399740"/>
            <a:ext cx="4323216" cy="1473397"/>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9A52E1DF-93E6-4472-9E21-5C43659F5E58}"/>
              </a:ext>
            </a:extLst>
          </p:cNvPr>
          <p:cNvSpPr>
            <a:spLocks noGrp="1"/>
          </p:cNvSpPr>
          <p:nvPr>
            <p:ph type="title"/>
          </p:nvPr>
        </p:nvSpPr>
        <p:spPr>
          <a:xfrm>
            <a:off x="0" y="0"/>
            <a:ext cx="9144000" cy="593135"/>
          </a:xfrm>
        </p:spPr>
        <p:txBody>
          <a:bodyPr/>
          <a:lstStyle/>
          <a:p>
            <a:r>
              <a:rPr lang="en-US" dirty="0">
                <a:latin typeface="+mj-lt"/>
              </a:rPr>
              <a:t>Frequency-/Phase-matching, </a:t>
            </a:r>
            <a:r>
              <a:rPr lang="en-US" dirty="0" err="1">
                <a:latin typeface="+mj-lt"/>
              </a:rPr>
              <a:t>StFWM</a:t>
            </a:r>
            <a:r>
              <a:rPr lang="en-US" dirty="0">
                <a:latin typeface="+mj-lt"/>
              </a:rPr>
              <a:t>, and </a:t>
            </a:r>
            <a:r>
              <a:rPr lang="en-US" dirty="0" err="1">
                <a:latin typeface="+mj-lt"/>
              </a:rPr>
              <a:t>SpFWM</a:t>
            </a:r>
            <a:endParaRPr lang="en-US" dirty="0">
              <a:latin typeface="+mj-lt"/>
            </a:endParaRPr>
          </a:p>
        </p:txBody>
      </p:sp>
      <p:grpSp>
        <p:nvGrpSpPr>
          <p:cNvPr id="5" name="组合 4"/>
          <p:cNvGrpSpPr/>
          <p:nvPr/>
        </p:nvGrpSpPr>
        <p:grpSpPr>
          <a:xfrm>
            <a:off x="-76200" y="712974"/>
            <a:ext cx="4953000" cy="3160164"/>
            <a:chOff x="-152400" y="623710"/>
            <a:chExt cx="4953000" cy="3249427"/>
          </a:xfrm>
        </p:grpSpPr>
        <p:sp>
          <p:nvSpPr>
            <p:cNvPr id="19" name="矩形 18"/>
            <p:cNvSpPr/>
            <p:nvPr/>
          </p:nvSpPr>
          <p:spPr>
            <a:xfrm>
              <a:off x="56149" y="623710"/>
              <a:ext cx="4515851" cy="3249427"/>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 xmlns:a16="http://schemas.microsoft.com/office/drawing/2014/main" id="{5CAE9DFA-9569-48A7-B458-0597D8E9950A}"/>
                </a:ext>
              </a:extLst>
            </p:cNvPr>
            <p:cNvGrpSpPr/>
            <p:nvPr/>
          </p:nvGrpSpPr>
          <p:grpSpPr>
            <a:xfrm>
              <a:off x="-152400" y="672737"/>
              <a:ext cx="4953000" cy="3126100"/>
              <a:chOff x="2166243" y="798486"/>
              <a:chExt cx="4953000" cy="3126100"/>
            </a:xfrm>
          </p:grpSpPr>
          <p:pic>
            <p:nvPicPr>
              <p:cNvPr id="3" name="Picture 2">
                <a:extLst>
                  <a:ext uri="{FF2B5EF4-FFF2-40B4-BE49-F238E27FC236}">
                    <a16:creationId xmlns="" xmlns:a16="http://schemas.microsoft.com/office/drawing/2014/main" id="{20BB381F-0746-4972-B5AA-793DBB0147D3}"/>
                  </a:ext>
                </a:extLst>
              </p:cNvPr>
              <p:cNvPicPr>
                <a:picLocks noChangeAspect="1"/>
              </p:cNvPicPr>
              <p:nvPr/>
            </p:nvPicPr>
            <p:blipFill>
              <a:blip r:embed="rId2"/>
              <a:stretch>
                <a:fillRect/>
              </a:stretch>
            </p:blipFill>
            <p:spPr>
              <a:xfrm>
                <a:off x="2318643" y="1296988"/>
                <a:ext cx="4447972" cy="2627598"/>
              </a:xfrm>
              <a:prstGeom prst="rect">
                <a:avLst/>
              </a:prstGeom>
            </p:spPr>
          </p:pic>
          <p:sp>
            <p:nvSpPr>
              <p:cNvPr id="8" name="TextBox 7">
                <a:extLst>
                  <a:ext uri="{FF2B5EF4-FFF2-40B4-BE49-F238E27FC236}">
                    <a16:creationId xmlns="" xmlns:a16="http://schemas.microsoft.com/office/drawing/2014/main" id="{948E682F-5D12-4D69-8939-1881389319B2}"/>
                  </a:ext>
                </a:extLst>
              </p:cNvPr>
              <p:cNvSpPr txBox="1"/>
              <p:nvPr/>
            </p:nvSpPr>
            <p:spPr>
              <a:xfrm>
                <a:off x="2166243" y="818051"/>
                <a:ext cx="1905000" cy="759528"/>
              </a:xfrm>
              <a:prstGeom prst="rect">
                <a:avLst/>
              </a:prstGeom>
              <a:noFill/>
            </p:spPr>
            <p:txBody>
              <a:bodyPr wrap="square" rtlCol="0">
                <a:spAutoFit/>
              </a:bodyPr>
              <a:lstStyle/>
              <a:p>
                <a:pPr algn="ctr"/>
                <a:r>
                  <a:rPr lang="en-US" sz="1400" b="1" i="1" dirty="0" err="1"/>
                  <a:t>m</a:t>
                </a:r>
                <a:r>
                  <a:rPr lang="en-US" sz="1400" b="1" baseline="-25000" dirty="0" err="1"/>
                  <a:t>s</a:t>
                </a:r>
                <a:r>
                  <a:rPr lang="en-US" sz="1400" b="1" dirty="0"/>
                  <a:t> = 443</a:t>
                </a:r>
              </a:p>
              <a:p>
                <a:pPr algn="ctr"/>
                <a:r>
                  <a:rPr lang="en-US" sz="1400" dirty="0">
                    <a:latin typeface="Symbol" panose="05050102010706020507" pitchFamily="18" charset="2"/>
                  </a:rPr>
                  <a:t>l</a:t>
                </a:r>
                <a:r>
                  <a:rPr lang="en-US" sz="1400" baseline="-25000" dirty="0"/>
                  <a:t>s </a:t>
                </a:r>
                <a:r>
                  <a:rPr lang="en-US" sz="1400" dirty="0"/>
                  <a:t>= 668.3789 nm</a:t>
                </a:r>
                <a:endParaRPr lang="en-US" sz="1400" baseline="-25000" dirty="0"/>
              </a:p>
              <a:p>
                <a:pPr algn="ctr"/>
                <a:endParaRPr lang="en-US" sz="1400" dirty="0"/>
              </a:p>
            </p:txBody>
          </p:sp>
          <p:sp>
            <p:nvSpPr>
              <p:cNvPr id="13" name="TextBox 12">
                <a:extLst>
                  <a:ext uri="{FF2B5EF4-FFF2-40B4-BE49-F238E27FC236}">
                    <a16:creationId xmlns="" xmlns:a16="http://schemas.microsoft.com/office/drawing/2014/main" id="{6B6ADB02-29E4-4AB5-8993-27355F0F4E69}"/>
                  </a:ext>
                </a:extLst>
              </p:cNvPr>
              <p:cNvSpPr txBox="1"/>
              <p:nvPr/>
            </p:nvSpPr>
            <p:spPr>
              <a:xfrm>
                <a:off x="3690243" y="811549"/>
                <a:ext cx="1905000" cy="738664"/>
              </a:xfrm>
              <a:prstGeom prst="rect">
                <a:avLst/>
              </a:prstGeom>
              <a:noFill/>
            </p:spPr>
            <p:txBody>
              <a:bodyPr wrap="square" rtlCol="0">
                <a:spAutoFit/>
              </a:bodyPr>
              <a:lstStyle/>
              <a:p>
                <a:pPr algn="ctr"/>
                <a:r>
                  <a:rPr lang="en-US" sz="1400" b="1" i="1" dirty="0" err="1"/>
                  <a:t>m</a:t>
                </a:r>
                <a:r>
                  <a:rPr lang="en-US" sz="1400" b="1" baseline="-25000" dirty="0" err="1"/>
                  <a:t>p</a:t>
                </a:r>
                <a:r>
                  <a:rPr lang="en-US" sz="1400" b="1" dirty="0"/>
                  <a:t> = 303</a:t>
                </a:r>
              </a:p>
              <a:p>
                <a:pPr algn="ctr"/>
                <a:r>
                  <a:rPr lang="en-US" sz="1400" dirty="0" err="1">
                    <a:latin typeface="Symbol" panose="05050102010706020507" pitchFamily="18" charset="2"/>
                  </a:rPr>
                  <a:t>l</a:t>
                </a:r>
                <a:r>
                  <a:rPr lang="en-US" sz="1400" baseline="-25000" dirty="0" err="1"/>
                  <a:t>p</a:t>
                </a:r>
                <a:r>
                  <a:rPr lang="en-US" sz="1400" baseline="-25000" dirty="0"/>
                  <a:t> </a:t>
                </a:r>
                <a:r>
                  <a:rPr lang="en-US" sz="1400" dirty="0"/>
                  <a:t>= 933.6211 nm</a:t>
                </a:r>
                <a:endParaRPr lang="en-US" sz="1400" baseline="-25000" dirty="0"/>
              </a:p>
              <a:p>
                <a:pPr algn="ctr"/>
                <a:endParaRPr lang="en-US" sz="1400" dirty="0"/>
              </a:p>
            </p:txBody>
          </p:sp>
          <p:sp>
            <p:nvSpPr>
              <p:cNvPr id="14" name="TextBox 13">
                <a:extLst>
                  <a:ext uri="{FF2B5EF4-FFF2-40B4-BE49-F238E27FC236}">
                    <a16:creationId xmlns="" xmlns:a16="http://schemas.microsoft.com/office/drawing/2014/main" id="{50C1A2E4-A3FE-41C3-B142-667840503EEC}"/>
                  </a:ext>
                </a:extLst>
              </p:cNvPr>
              <p:cNvSpPr txBox="1"/>
              <p:nvPr/>
            </p:nvSpPr>
            <p:spPr>
              <a:xfrm>
                <a:off x="5214243" y="798486"/>
                <a:ext cx="1905000" cy="759528"/>
              </a:xfrm>
              <a:prstGeom prst="rect">
                <a:avLst/>
              </a:prstGeom>
              <a:noFill/>
            </p:spPr>
            <p:txBody>
              <a:bodyPr wrap="square" rtlCol="0">
                <a:spAutoFit/>
              </a:bodyPr>
              <a:lstStyle/>
              <a:p>
                <a:pPr algn="ctr"/>
                <a:r>
                  <a:rPr lang="en-US" sz="1400" b="1" i="1" dirty="0"/>
                  <a:t>m</a:t>
                </a:r>
                <a:r>
                  <a:rPr lang="en-US" sz="1400" b="1" baseline="-25000" dirty="0"/>
                  <a:t>i</a:t>
                </a:r>
                <a:r>
                  <a:rPr lang="en-US" sz="1400" b="1" dirty="0"/>
                  <a:t> = 163</a:t>
                </a:r>
              </a:p>
              <a:p>
                <a:pPr algn="ctr"/>
                <a:r>
                  <a:rPr lang="en-US" sz="1400" dirty="0">
                    <a:latin typeface="Symbol" panose="05050102010706020507" pitchFamily="18" charset="2"/>
                  </a:rPr>
                  <a:t>l</a:t>
                </a:r>
                <a:r>
                  <a:rPr lang="en-US" sz="1400" baseline="-25000" dirty="0"/>
                  <a:t>i </a:t>
                </a:r>
                <a:r>
                  <a:rPr lang="en-US" sz="1400" dirty="0"/>
                  <a:t>= 1547.8960 nm</a:t>
                </a:r>
                <a:endParaRPr lang="en-US" sz="1400" baseline="-25000" dirty="0"/>
              </a:p>
              <a:p>
                <a:pPr algn="ctr"/>
                <a:endParaRPr lang="en-US" sz="1400" dirty="0"/>
              </a:p>
            </p:txBody>
          </p:sp>
          <p:sp>
            <p:nvSpPr>
              <p:cNvPr id="15" name="TextBox 14">
                <a:extLst>
                  <a:ext uri="{FF2B5EF4-FFF2-40B4-BE49-F238E27FC236}">
                    <a16:creationId xmlns="" xmlns:a16="http://schemas.microsoft.com/office/drawing/2014/main" id="{106FE879-8D6B-4A6D-923B-4E43BD012DC0}"/>
                  </a:ext>
                </a:extLst>
              </p:cNvPr>
              <p:cNvSpPr txBox="1"/>
              <p:nvPr/>
            </p:nvSpPr>
            <p:spPr>
              <a:xfrm>
                <a:off x="2699643" y="2606594"/>
                <a:ext cx="1234099" cy="261609"/>
              </a:xfrm>
              <a:prstGeom prst="rect">
                <a:avLst/>
              </a:prstGeom>
              <a:noFill/>
            </p:spPr>
            <p:txBody>
              <a:bodyPr wrap="square" rtlCol="0">
                <a:spAutoFit/>
              </a:bodyPr>
              <a:lstStyle/>
              <a:p>
                <a:r>
                  <a:rPr lang="en-US" sz="1100" dirty="0"/>
                  <a:t>Q = 1.52 x 10</a:t>
                </a:r>
                <a:r>
                  <a:rPr lang="en-US" sz="1100" baseline="30000" dirty="0"/>
                  <a:t>5</a:t>
                </a:r>
                <a:endParaRPr lang="en-US" sz="1100" dirty="0"/>
              </a:p>
            </p:txBody>
          </p:sp>
          <p:sp>
            <p:nvSpPr>
              <p:cNvPr id="16" name="TextBox 15">
                <a:extLst>
                  <a:ext uri="{FF2B5EF4-FFF2-40B4-BE49-F238E27FC236}">
                    <a16:creationId xmlns="" xmlns:a16="http://schemas.microsoft.com/office/drawing/2014/main" id="{3916AFDE-BFB7-4F59-A53A-AEAE67A915DD}"/>
                  </a:ext>
                </a:extLst>
              </p:cNvPr>
              <p:cNvSpPr txBox="1"/>
              <p:nvPr/>
            </p:nvSpPr>
            <p:spPr>
              <a:xfrm>
                <a:off x="4199169" y="2606594"/>
                <a:ext cx="1130647" cy="261609"/>
              </a:xfrm>
              <a:prstGeom prst="rect">
                <a:avLst/>
              </a:prstGeom>
              <a:noFill/>
            </p:spPr>
            <p:txBody>
              <a:bodyPr wrap="square" rtlCol="0">
                <a:spAutoFit/>
              </a:bodyPr>
              <a:lstStyle/>
              <a:p>
                <a:r>
                  <a:rPr lang="en-US" sz="1100" dirty="0"/>
                  <a:t>Q = 1.04 x 10</a:t>
                </a:r>
                <a:r>
                  <a:rPr lang="en-US" sz="1100" baseline="30000" dirty="0"/>
                  <a:t>6</a:t>
                </a:r>
                <a:endParaRPr lang="en-US" sz="1100" dirty="0"/>
              </a:p>
            </p:txBody>
          </p:sp>
          <p:sp>
            <p:nvSpPr>
              <p:cNvPr id="17" name="TextBox 16">
                <a:extLst>
                  <a:ext uri="{FF2B5EF4-FFF2-40B4-BE49-F238E27FC236}">
                    <a16:creationId xmlns="" xmlns:a16="http://schemas.microsoft.com/office/drawing/2014/main" id="{720ABB27-CD56-4F02-942C-09679997E7C2}"/>
                  </a:ext>
                </a:extLst>
              </p:cNvPr>
              <p:cNvSpPr txBox="1"/>
              <p:nvPr/>
            </p:nvSpPr>
            <p:spPr>
              <a:xfrm>
                <a:off x="5595243" y="2606594"/>
                <a:ext cx="1092869" cy="261609"/>
              </a:xfrm>
              <a:prstGeom prst="rect">
                <a:avLst/>
              </a:prstGeom>
              <a:noFill/>
            </p:spPr>
            <p:txBody>
              <a:bodyPr wrap="square" rtlCol="0">
                <a:spAutoFit/>
              </a:bodyPr>
              <a:lstStyle/>
              <a:p>
                <a:r>
                  <a:rPr lang="en-US" sz="1100" dirty="0"/>
                  <a:t>Q = 1.93 x 10</a:t>
                </a:r>
                <a:r>
                  <a:rPr lang="en-US" sz="1100" baseline="30000" dirty="0"/>
                  <a:t>5</a:t>
                </a:r>
                <a:endParaRPr lang="en-US" sz="1100" dirty="0"/>
              </a:p>
            </p:txBody>
          </p:sp>
        </p:grpSp>
      </p:grpSp>
      <p:grpSp>
        <p:nvGrpSpPr>
          <p:cNvPr id="7" name="组合 6"/>
          <p:cNvGrpSpPr/>
          <p:nvPr/>
        </p:nvGrpSpPr>
        <p:grpSpPr>
          <a:xfrm>
            <a:off x="132349" y="3974204"/>
            <a:ext cx="8931181" cy="2502796"/>
            <a:chOff x="56149" y="3665637"/>
            <a:chExt cx="8931181" cy="2502796"/>
          </a:xfrm>
        </p:grpSpPr>
        <p:pic>
          <p:nvPicPr>
            <p:cNvPr id="22" name="Picture 21">
              <a:extLst>
                <a:ext uri="{FF2B5EF4-FFF2-40B4-BE49-F238E27FC236}">
                  <a16:creationId xmlns="" xmlns:a16="http://schemas.microsoft.com/office/drawing/2014/main" id="{D51A52C2-1A52-4E05-804F-779CA08341F6}"/>
                </a:ext>
              </a:extLst>
            </p:cNvPr>
            <p:cNvPicPr>
              <a:picLocks noChangeAspect="1"/>
            </p:cNvPicPr>
            <p:nvPr/>
          </p:nvPicPr>
          <p:blipFill>
            <a:blip r:embed="rId3"/>
            <a:stretch>
              <a:fillRect/>
            </a:stretch>
          </p:blipFill>
          <p:spPr>
            <a:xfrm>
              <a:off x="228600" y="3950596"/>
              <a:ext cx="8538671" cy="2217837"/>
            </a:xfrm>
            <a:prstGeom prst="rect">
              <a:avLst/>
            </a:prstGeom>
          </p:spPr>
        </p:pic>
        <p:sp>
          <p:nvSpPr>
            <p:cNvPr id="23" name="矩形 22"/>
            <p:cNvSpPr/>
            <p:nvPr/>
          </p:nvSpPr>
          <p:spPr>
            <a:xfrm>
              <a:off x="56149" y="3665637"/>
              <a:ext cx="8931181" cy="2426596"/>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组合 5"/>
          <p:cNvGrpSpPr/>
          <p:nvPr/>
        </p:nvGrpSpPr>
        <p:grpSpPr>
          <a:xfrm>
            <a:off x="4720129" y="685800"/>
            <a:ext cx="4576271" cy="1650904"/>
            <a:chOff x="4643929" y="1144065"/>
            <a:chExt cx="4576271" cy="1650904"/>
          </a:xfrm>
        </p:grpSpPr>
        <p:sp>
          <p:nvSpPr>
            <p:cNvPr id="18" name="矩形 17"/>
            <p:cNvSpPr/>
            <p:nvPr/>
          </p:nvSpPr>
          <p:spPr>
            <a:xfrm>
              <a:off x="4664115" y="1171238"/>
              <a:ext cx="4323215" cy="1623731"/>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 xmlns:a16="http://schemas.microsoft.com/office/drawing/2014/main" id="{EAF10839-E3D9-482C-8C91-3348208EC360}"/>
                </a:ext>
              </a:extLst>
            </p:cNvPr>
            <p:cNvSpPr txBox="1"/>
            <p:nvPr/>
          </p:nvSpPr>
          <p:spPr>
            <a:xfrm>
              <a:off x="5334000" y="2412767"/>
              <a:ext cx="3581400" cy="338554"/>
            </a:xfrm>
            <a:prstGeom prst="rect">
              <a:avLst/>
            </a:prstGeom>
            <a:noFill/>
          </p:spPr>
          <p:txBody>
            <a:bodyPr wrap="square" rtlCol="0">
              <a:spAutoFit/>
            </a:bodyPr>
            <a:lstStyle/>
            <a:p>
              <a:r>
                <a:rPr lang="en-US" sz="1600" b="1" dirty="0" err="1">
                  <a:latin typeface="Symbol" panose="05050102010706020507" pitchFamily="18" charset="2"/>
                </a:rPr>
                <a:t>Dw</a:t>
              </a:r>
              <a:r>
                <a:rPr lang="en-US" sz="1600" b="1" dirty="0"/>
                <a:t>/2</a:t>
              </a:r>
              <a:r>
                <a:rPr lang="en-US" sz="1600" b="1" dirty="0">
                  <a:latin typeface="Symbol" panose="05050102010706020507" pitchFamily="18" charset="2"/>
                </a:rPr>
                <a:t>p</a:t>
              </a:r>
              <a:r>
                <a:rPr lang="en-US" sz="1600" b="1" dirty="0"/>
                <a:t> = (0.16 ± 0.04) GHz &lt; 1 GHz</a:t>
              </a:r>
            </a:p>
          </p:txBody>
        </p:sp>
        <mc:AlternateContent xmlns:mc="http://schemas.openxmlformats.org/markup-compatibility/2006" xmlns:a14="http://schemas.microsoft.com/office/drawing/2010/main">
          <mc:Choice Requires="a14">
            <p:sp>
              <p:nvSpPr>
                <p:cNvPr id="24" name="TextBox 23">
                  <a:extLst/>
                </p:cNvPr>
                <p:cNvSpPr txBox="1"/>
                <p:nvPr/>
              </p:nvSpPr>
              <p:spPr>
                <a:xfrm>
                  <a:off x="4643930" y="1144065"/>
                  <a:ext cx="4343400" cy="698525"/>
                </a:xfrm>
                <a:prstGeom prst="rect">
                  <a:avLst/>
                </a:prstGeom>
                <a:noFill/>
              </p:spPr>
              <p:txBody>
                <a:bodyPr wrap="square" rtlCol="0">
                  <a:spAutoFit/>
                </a:bodyPr>
                <a:lstStyle/>
                <a:p>
                  <a:pPr/>
                  <a:r>
                    <a:rPr lang="en-US" sz="2000" b="1" u="sng" dirty="0">
                      <a:solidFill>
                        <a:schemeClr val="tx2"/>
                      </a:solidFill>
                      <a:latin typeface="+mj-lt"/>
                    </a:rPr>
                    <a:t>Phase-matching</a:t>
                  </a:r>
                  <a:r>
                    <a:rPr lang="en-US" dirty="0"/>
                    <a:t> </a:t>
                  </a:r>
                  <a:r>
                    <a:rPr lang="en-US" dirty="0">
                      <a:latin typeface="+mj-lt"/>
                    </a:rPr>
                    <a:t>Choose modes with </a:t>
                  </a:r>
                  <a:r>
                    <a:rPr lang="en-US" dirty="0"/>
                    <a:t/>
                  </a:r>
                  <a:br>
                    <a:rPr lang="en-US" dirty="0"/>
                  </a:b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=0</m:t>
                        </m:r>
                      </m:oMath>
                    </m:oMathPara>
                  </a14:m>
                  <a:endParaRPr lang="en-US" b="1" dirty="0"/>
                </a:p>
              </p:txBody>
            </p:sp>
          </mc:Choice>
          <mc:Fallback xmlns="">
            <p:sp>
              <p:nvSpPr>
                <p:cNvPr id="24" name="TextBox 23">
                  <a:extLst/>
                </p:cNvPr>
                <p:cNvSpPr txBox="1">
                  <a:spLocks noRot="1" noChangeAspect="1" noMove="1" noResize="1" noEditPoints="1" noAdjustHandles="1" noChangeArrowheads="1" noChangeShapeType="1" noTextEdit="1"/>
                </p:cNvSpPr>
                <p:nvPr/>
              </p:nvSpPr>
              <p:spPr>
                <a:xfrm>
                  <a:off x="4643930" y="1144065"/>
                  <a:ext cx="4343400" cy="698525"/>
                </a:xfrm>
                <a:prstGeom prst="rect">
                  <a:avLst/>
                </a:prstGeom>
                <a:blipFill rotWithShape="0">
                  <a:blip r:embed="rId4"/>
                  <a:stretch>
                    <a:fillRect l="-1403" t="-5263" b="-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p:cNvPr>
                <p:cNvSpPr txBox="1"/>
                <p:nvPr/>
              </p:nvSpPr>
              <p:spPr>
                <a:xfrm>
                  <a:off x="4643929" y="1771718"/>
                  <a:ext cx="4576271" cy="698525"/>
                </a:xfrm>
                <a:prstGeom prst="rect">
                  <a:avLst/>
                </a:prstGeom>
                <a:noFill/>
              </p:spPr>
              <p:txBody>
                <a:bodyPr wrap="square" rtlCol="0">
                  <a:spAutoFit/>
                </a:bodyPr>
                <a:lstStyle/>
                <a:p>
                  <a:pPr/>
                  <a:r>
                    <a:rPr lang="en-US" sz="2000" b="1" u="sng" dirty="0">
                      <a:solidFill>
                        <a:schemeClr val="tx2"/>
                      </a:solidFill>
                      <a:latin typeface="+mj-lt"/>
                    </a:rPr>
                    <a:t>Frequency-matching</a:t>
                  </a:r>
                  <a:r>
                    <a:rPr lang="en-US" dirty="0">
                      <a:latin typeface="+mj-lt"/>
                    </a:rPr>
                    <a:t> Adjust geometry for </a:t>
                  </a:r>
                  <a:br>
                    <a:rPr lang="en-US" dirty="0">
                      <a:latin typeface="+mj-lt"/>
                    </a:rPr>
                  </a:b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l-GR"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m:oMathPara>
                  </a14:m>
                  <a:endParaRPr lang="en-US" b="1" dirty="0"/>
                </a:p>
              </p:txBody>
            </p:sp>
          </mc:Choice>
          <mc:Fallback xmlns="">
            <p:sp>
              <p:nvSpPr>
                <p:cNvPr id="25" name="TextBox 24">
                  <a:extLst/>
                </p:cNvPr>
                <p:cNvSpPr txBox="1">
                  <a:spLocks noRot="1" noChangeAspect="1" noMove="1" noResize="1" noEditPoints="1" noAdjustHandles="1" noChangeArrowheads="1" noChangeShapeType="1" noTextEdit="1"/>
                </p:cNvSpPr>
                <p:nvPr/>
              </p:nvSpPr>
              <p:spPr>
                <a:xfrm>
                  <a:off x="4643929" y="1771718"/>
                  <a:ext cx="4576271" cy="698525"/>
                </a:xfrm>
                <a:prstGeom prst="rect">
                  <a:avLst/>
                </a:prstGeom>
                <a:blipFill rotWithShape="0">
                  <a:blip r:embed="rId5"/>
                  <a:stretch>
                    <a:fillRect l="-1332" t="-4348" b="-4348"/>
                  </a:stretch>
                </a:blipFill>
              </p:spPr>
              <p:txBody>
                <a:bodyPr/>
                <a:lstStyle/>
                <a:p>
                  <a:r>
                    <a:rPr lang="en-US">
                      <a:noFill/>
                    </a:rPr>
                    <a:t> </a:t>
                  </a:r>
                </a:p>
              </p:txBody>
            </p:sp>
          </mc:Fallback>
        </mc:AlternateContent>
      </p:grpSp>
      <p:pic>
        <p:nvPicPr>
          <p:cNvPr id="26" name="Picture 9"/>
          <p:cNvPicPr>
            <a:picLocks noChangeAspect="1"/>
          </p:cNvPicPr>
          <p:nvPr/>
        </p:nvPicPr>
        <p:blipFill>
          <a:blip r:embed="rId6"/>
          <a:stretch>
            <a:fillRect/>
          </a:stretch>
        </p:blipFill>
        <p:spPr>
          <a:xfrm rot="10800000">
            <a:off x="5334001" y="2770408"/>
            <a:ext cx="1371599" cy="1039592"/>
          </a:xfrm>
          <a:prstGeom prst="rect">
            <a:avLst/>
          </a:prstGeom>
          <a:scene3d>
            <a:camera prst="orthographicFront">
              <a:rot lat="0" lon="0" rev="10800000"/>
            </a:camera>
            <a:lightRig rig="threePt" dir="t"/>
          </a:scene3d>
        </p:spPr>
      </p:pic>
      <p:pic>
        <p:nvPicPr>
          <p:cNvPr id="27" name="Picture 10"/>
          <p:cNvPicPr>
            <a:picLocks noChangeAspect="1"/>
          </p:cNvPicPr>
          <p:nvPr/>
        </p:nvPicPr>
        <p:blipFill rotWithShape="1">
          <a:blip r:embed="rId7"/>
          <a:srcRect l="20389" r="27714" b="754"/>
          <a:stretch/>
        </p:blipFill>
        <p:spPr>
          <a:xfrm rot="10800000">
            <a:off x="6934199" y="2762911"/>
            <a:ext cx="1289407" cy="1047089"/>
          </a:xfrm>
          <a:prstGeom prst="rect">
            <a:avLst/>
          </a:prstGeom>
          <a:scene3d>
            <a:camera prst="orthographicFront">
              <a:rot lat="0" lon="0" rev="0"/>
            </a:camera>
            <a:lightRig rig="threePt" dir="t"/>
          </a:scene3d>
        </p:spPr>
      </p:pic>
      <p:sp>
        <p:nvSpPr>
          <p:cNvPr id="9" name="矩形 8"/>
          <p:cNvSpPr/>
          <p:nvPr/>
        </p:nvSpPr>
        <p:spPr>
          <a:xfrm>
            <a:off x="4876800" y="2399740"/>
            <a:ext cx="4040273" cy="400110"/>
          </a:xfrm>
          <a:prstGeom prst="rect">
            <a:avLst/>
          </a:prstGeom>
        </p:spPr>
        <p:txBody>
          <a:bodyPr wrap="none">
            <a:spAutoFit/>
          </a:bodyPr>
          <a:lstStyle/>
          <a:p>
            <a:r>
              <a:rPr lang="en-US" sz="2000" b="1" u="sng" dirty="0" err="1">
                <a:solidFill>
                  <a:schemeClr val="tx2"/>
                </a:solidFill>
                <a:latin typeface="+mj-lt"/>
              </a:rPr>
              <a:t>StFWM</a:t>
            </a:r>
            <a:r>
              <a:rPr lang="en-US" b="1" dirty="0">
                <a:solidFill>
                  <a:schemeClr val="tx2"/>
                </a:solidFill>
                <a:latin typeface="+mj-lt"/>
              </a:rPr>
              <a:t> </a:t>
            </a:r>
            <a:r>
              <a:rPr lang="en-US" dirty="0">
                <a:latin typeface="+mj-lt"/>
              </a:rPr>
              <a:t>Pump/telecom input, visible out</a:t>
            </a:r>
            <a:endParaRPr lang="en-US" sz="2000" dirty="0">
              <a:latin typeface="+mj-lt"/>
            </a:endParaRPr>
          </a:p>
        </p:txBody>
      </p:sp>
      <p:sp>
        <p:nvSpPr>
          <p:cNvPr id="10" name="矩形 9"/>
          <p:cNvSpPr/>
          <p:nvPr/>
        </p:nvSpPr>
        <p:spPr>
          <a:xfrm>
            <a:off x="3352800" y="3966031"/>
            <a:ext cx="2762295" cy="369332"/>
          </a:xfrm>
          <a:prstGeom prst="rect">
            <a:avLst/>
          </a:prstGeom>
        </p:spPr>
        <p:txBody>
          <a:bodyPr wrap="none">
            <a:spAutoFit/>
          </a:bodyPr>
          <a:lstStyle/>
          <a:p>
            <a:r>
              <a:rPr lang="en-US" b="1" u="sng" dirty="0" err="1">
                <a:solidFill>
                  <a:schemeClr val="tx2"/>
                </a:solidFill>
              </a:rPr>
              <a:t>SpFWM</a:t>
            </a:r>
            <a:r>
              <a:rPr lang="en-US" b="1" u="sng" dirty="0">
                <a:solidFill>
                  <a:schemeClr val="tx2"/>
                </a:solidFill>
              </a:rPr>
              <a:t> photon spectra</a:t>
            </a:r>
            <a:endParaRPr lang="en-US" dirty="0"/>
          </a:p>
        </p:txBody>
      </p:sp>
      <p:sp>
        <p:nvSpPr>
          <p:cNvPr id="11" name="灯片编号占位符 10"/>
          <p:cNvSpPr>
            <a:spLocks noGrp="1"/>
          </p:cNvSpPr>
          <p:nvPr>
            <p:ph type="sldNum" sz="quarter" idx="10"/>
          </p:nvPr>
        </p:nvSpPr>
        <p:spPr/>
        <p:txBody>
          <a:bodyPr/>
          <a:lstStyle/>
          <a:p>
            <a:fld id="{C51CE9FD-BB45-44B4-8191-6908B0E452BE}" type="slidenum">
              <a:rPr lang="en-US" smtClean="0"/>
              <a:t>14</a:t>
            </a:fld>
            <a:endParaRPr lang="en-US" dirty="0"/>
          </a:p>
        </p:txBody>
      </p:sp>
      <p:sp>
        <p:nvSpPr>
          <p:cNvPr id="30" name="TextBox 7">
            <a:extLst>
              <a:ext uri="{FF2B5EF4-FFF2-40B4-BE49-F238E27FC236}">
                <a16:creationId xmlns="" xmlns:a16="http://schemas.microsoft.com/office/drawing/2014/main" id="{948E682F-5D12-4D69-8939-1881389319B2}"/>
              </a:ext>
            </a:extLst>
          </p:cNvPr>
          <p:cNvSpPr txBox="1"/>
          <p:nvPr/>
        </p:nvSpPr>
        <p:spPr>
          <a:xfrm>
            <a:off x="1295400" y="4335363"/>
            <a:ext cx="1905000" cy="307777"/>
          </a:xfrm>
          <a:prstGeom prst="rect">
            <a:avLst/>
          </a:prstGeom>
          <a:noFill/>
        </p:spPr>
        <p:txBody>
          <a:bodyPr wrap="square" rtlCol="0">
            <a:spAutoFit/>
          </a:bodyPr>
          <a:lstStyle/>
          <a:p>
            <a:pPr algn="ctr"/>
            <a:r>
              <a:rPr lang="en-US" sz="1400" b="1" i="1" dirty="0" err="1"/>
              <a:t>m</a:t>
            </a:r>
            <a:r>
              <a:rPr lang="en-US" sz="1400" b="1" baseline="-25000" dirty="0" err="1"/>
              <a:t>s</a:t>
            </a:r>
            <a:r>
              <a:rPr lang="en-US" sz="1400" b="1" dirty="0"/>
              <a:t> = 443</a:t>
            </a:r>
          </a:p>
        </p:txBody>
      </p:sp>
      <p:sp>
        <p:nvSpPr>
          <p:cNvPr id="31" name="TextBox 7">
            <a:extLst>
              <a:ext uri="{FF2B5EF4-FFF2-40B4-BE49-F238E27FC236}">
                <a16:creationId xmlns="" xmlns:a16="http://schemas.microsoft.com/office/drawing/2014/main" id="{948E682F-5D12-4D69-8939-1881389319B2}"/>
              </a:ext>
            </a:extLst>
          </p:cNvPr>
          <p:cNvSpPr txBox="1"/>
          <p:nvPr/>
        </p:nvSpPr>
        <p:spPr>
          <a:xfrm>
            <a:off x="6781800" y="4431290"/>
            <a:ext cx="1905000" cy="307777"/>
          </a:xfrm>
          <a:prstGeom prst="rect">
            <a:avLst/>
          </a:prstGeom>
          <a:noFill/>
        </p:spPr>
        <p:txBody>
          <a:bodyPr wrap="square" rtlCol="0">
            <a:spAutoFit/>
          </a:bodyPr>
          <a:lstStyle/>
          <a:p>
            <a:pPr algn="ctr"/>
            <a:r>
              <a:rPr lang="en-US" sz="1400" b="1" i="1" dirty="0"/>
              <a:t>m</a:t>
            </a:r>
            <a:r>
              <a:rPr lang="en-US" sz="1400" b="1" baseline="-25000" dirty="0"/>
              <a:t>i</a:t>
            </a:r>
            <a:r>
              <a:rPr lang="en-US" sz="1400" b="1" dirty="0"/>
              <a:t> = 163</a:t>
            </a:r>
          </a:p>
        </p:txBody>
      </p:sp>
      <p:sp>
        <p:nvSpPr>
          <p:cNvPr id="32" name="TextBox 7">
            <a:extLst>
              <a:ext uri="{FF2B5EF4-FFF2-40B4-BE49-F238E27FC236}">
                <a16:creationId xmlns="" xmlns:a16="http://schemas.microsoft.com/office/drawing/2014/main" id="{948E682F-5D12-4D69-8939-1881389319B2}"/>
              </a:ext>
            </a:extLst>
          </p:cNvPr>
          <p:cNvSpPr txBox="1"/>
          <p:nvPr/>
        </p:nvSpPr>
        <p:spPr>
          <a:xfrm>
            <a:off x="929299" y="5214192"/>
            <a:ext cx="1524000" cy="307777"/>
          </a:xfrm>
          <a:prstGeom prst="rect">
            <a:avLst/>
          </a:prstGeom>
          <a:noFill/>
        </p:spPr>
        <p:txBody>
          <a:bodyPr wrap="square" rtlCol="0">
            <a:spAutoFit/>
          </a:bodyPr>
          <a:lstStyle/>
          <a:p>
            <a:pPr algn="ctr"/>
            <a:r>
              <a:rPr lang="en-US" sz="1400" b="1" i="1" dirty="0" err="1">
                <a:solidFill>
                  <a:srgbClr val="FF0000"/>
                </a:solidFill>
              </a:rPr>
              <a:t>m</a:t>
            </a:r>
            <a:r>
              <a:rPr lang="en-US" sz="1400" b="1" baseline="-25000" dirty="0" err="1">
                <a:solidFill>
                  <a:srgbClr val="FF0000"/>
                </a:solidFill>
              </a:rPr>
              <a:t>s</a:t>
            </a:r>
            <a:r>
              <a:rPr lang="en-US" sz="1400" b="1" dirty="0">
                <a:solidFill>
                  <a:srgbClr val="FF0000"/>
                </a:solidFill>
              </a:rPr>
              <a:t> = 444</a:t>
            </a:r>
          </a:p>
        </p:txBody>
      </p:sp>
      <p:sp>
        <p:nvSpPr>
          <p:cNvPr id="33" name="TextBox 7">
            <a:extLst>
              <a:ext uri="{FF2B5EF4-FFF2-40B4-BE49-F238E27FC236}">
                <a16:creationId xmlns="" xmlns:a16="http://schemas.microsoft.com/office/drawing/2014/main" id="{948E682F-5D12-4D69-8939-1881389319B2}"/>
              </a:ext>
            </a:extLst>
          </p:cNvPr>
          <p:cNvSpPr txBox="1"/>
          <p:nvPr/>
        </p:nvSpPr>
        <p:spPr>
          <a:xfrm>
            <a:off x="7391400" y="5331023"/>
            <a:ext cx="1905000" cy="307777"/>
          </a:xfrm>
          <a:prstGeom prst="rect">
            <a:avLst/>
          </a:prstGeom>
          <a:noFill/>
        </p:spPr>
        <p:txBody>
          <a:bodyPr wrap="square" rtlCol="0">
            <a:spAutoFit/>
          </a:bodyPr>
          <a:lstStyle/>
          <a:p>
            <a:pPr algn="ctr"/>
            <a:r>
              <a:rPr lang="en-US" sz="1400" b="1" i="1" dirty="0">
                <a:solidFill>
                  <a:srgbClr val="FF0000"/>
                </a:solidFill>
              </a:rPr>
              <a:t>m</a:t>
            </a:r>
            <a:r>
              <a:rPr lang="en-US" sz="1400" b="1" baseline="-25000" dirty="0">
                <a:solidFill>
                  <a:srgbClr val="FF0000"/>
                </a:solidFill>
              </a:rPr>
              <a:t>i</a:t>
            </a:r>
            <a:r>
              <a:rPr lang="en-US" sz="1400" b="1" dirty="0">
                <a:solidFill>
                  <a:srgbClr val="FF0000"/>
                </a:solidFill>
              </a:rPr>
              <a:t> = 162</a:t>
            </a:r>
          </a:p>
        </p:txBody>
      </p:sp>
      <p:sp>
        <p:nvSpPr>
          <p:cNvPr id="34" name="TextBox 20">
            <a:extLst>
              <a:ext uri="{FF2B5EF4-FFF2-40B4-BE49-F238E27FC236}">
                <a16:creationId xmlns="" xmlns:a16="http://schemas.microsoft.com/office/drawing/2014/main" id="{EAF10839-E3D9-482C-8C91-3348208EC360}"/>
              </a:ext>
            </a:extLst>
          </p:cNvPr>
          <p:cNvSpPr txBox="1"/>
          <p:nvPr/>
        </p:nvSpPr>
        <p:spPr>
          <a:xfrm>
            <a:off x="6934200" y="3964258"/>
            <a:ext cx="1828800" cy="338554"/>
          </a:xfrm>
          <a:prstGeom prst="rect">
            <a:avLst/>
          </a:prstGeom>
          <a:noFill/>
        </p:spPr>
        <p:txBody>
          <a:bodyPr wrap="square" rtlCol="0">
            <a:spAutoFit/>
          </a:bodyPr>
          <a:lstStyle/>
          <a:p>
            <a:r>
              <a:rPr lang="en-US" sz="1600" b="1" dirty="0" err="1">
                <a:solidFill>
                  <a:srgbClr val="FF0000"/>
                </a:solidFill>
                <a:latin typeface="Symbol" panose="05050102010706020507" pitchFamily="18" charset="2"/>
              </a:rPr>
              <a:t>Dw</a:t>
            </a:r>
            <a:r>
              <a:rPr lang="en-US" sz="1600" b="1" dirty="0">
                <a:solidFill>
                  <a:srgbClr val="FF0000"/>
                </a:solidFill>
              </a:rPr>
              <a:t>/2</a:t>
            </a:r>
            <a:r>
              <a:rPr lang="en-US" sz="1600" b="1" dirty="0">
                <a:solidFill>
                  <a:srgbClr val="FF0000"/>
                </a:solidFill>
                <a:latin typeface="Symbol" panose="05050102010706020507" pitchFamily="18" charset="2"/>
              </a:rPr>
              <a:t>p</a:t>
            </a:r>
            <a:r>
              <a:rPr lang="en-US" sz="1600" b="1" dirty="0">
                <a:solidFill>
                  <a:srgbClr val="FF0000"/>
                </a:solidFill>
              </a:rPr>
              <a:t> = 3.86 GHz</a:t>
            </a:r>
          </a:p>
        </p:txBody>
      </p:sp>
      <p:cxnSp>
        <p:nvCxnSpPr>
          <p:cNvPr id="37" name="直接箭头连接符 36"/>
          <p:cNvCxnSpPr>
            <a:stCxn id="32" idx="2"/>
          </p:cNvCxnSpPr>
          <p:nvPr/>
        </p:nvCxnSpPr>
        <p:spPr>
          <a:xfrm>
            <a:off x="1691299" y="5521969"/>
            <a:ext cx="265427" cy="30480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3459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p:bldP spid="10"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Pair flux and CAR, power dependence</a:t>
            </a:r>
          </a:p>
        </p:txBody>
      </p:sp>
      <p:sp>
        <p:nvSpPr>
          <p:cNvPr id="4" name="灯片编号占位符 3"/>
          <p:cNvSpPr>
            <a:spLocks noGrp="1"/>
          </p:cNvSpPr>
          <p:nvPr>
            <p:ph type="sldNum" sz="quarter" idx="10"/>
          </p:nvPr>
        </p:nvSpPr>
        <p:spPr/>
        <p:txBody>
          <a:bodyPr/>
          <a:lstStyle/>
          <a:p>
            <a:fld id="{C51CE9FD-BB45-44B4-8191-6908B0E452BE}" type="slidenum">
              <a:rPr lang="en-US" smtClean="0"/>
              <a:t>15</a:t>
            </a:fld>
            <a:endParaRPr lang="en-US" dirty="0"/>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33238"/>
            <a:ext cx="3505200" cy="2943762"/>
          </a:xfrm>
          <a:prstGeom prst="rect">
            <a:avLst/>
          </a:prstGeom>
        </p:spPr>
      </p:pic>
      <p:sp>
        <p:nvSpPr>
          <p:cNvPr id="17" name="矩形 16"/>
          <p:cNvSpPr/>
          <p:nvPr/>
        </p:nvSpPr>
        <p:spPr>
          <a:xfrm>
            <a:off x="228600" y="735290"/>
            <a:ext cx="4434291" cy="2236510"/>
          </a:xfrm>
          <a:prstGeom prst="rect">
            <a:avLst/>
          </a:prstGeom>
        </p:spPr>
        <p:txBody>
          <a:bodyPr wrap="none">
            <a:spAutoFit/>
          </a:bodyPr>
          <a:lstStyle/>
          <a:p>
            <a:r>
              <a:rPr lang="en-US" b="1" u="sng" dirty="0">
                <a:solidFill>
                  <a:schemeClr val="tx2"/>
                </a:solidFill>
              </a:rPr>
              <a:t>Photon pair characteristics</a:t>
            </a:r>
          </a:p>
          <a:p>
            <a:pPr marL="285750" indent="-285750">
              <a:buFont typeface="Arial" panose="020B0604020202020204" pitchFamily="34" charset="0"/>
              <a:buChar char="•"/>
            </a:pPr>
            <a:r>
              <a:rPr lang="en-US" b="1" dirty="0">
                <a:latin typeface="+mj-lt"/>
              </a:rPr>
              <a:t>Wide-band: </a:t>
            </a:r>
            <a:r>
              <a:rPr lang="en-US" dirty="0">
                <a:latin typeface="+mj-lt"/>
              </a:rPr>
              <a:t>Over an octave, 668/1548 nm</a:t>
            </a:r>
          </a:p>
          <a:p>
            <a:pPr marL="285750" indent="-285750">
              <a:buFont typeface="Arial" panose="020B0604020202020204" pitchFamily="34" charset="0"/>
              <a:buChar char="•"/>
            </a:pPr>
            <a:r>
              <a:rPr lang="en-US" b="1" dirty="0">
                <a:latin typeface="+mj-lt"/>
              </a:rPr>
              <a:t>Narrow-</a:t>
            </a:r>
            <a:r>
              <a:rPr lang="en-US" b="1" dirty="0" err="1">
                <a:latin typeface="+mj-lt"/>
              </a:rPr>
              <a:t>linewidth</a:t>
            </a:r>
            <a:r>
              <a:rPr lang="en-US" b="1" dirty="0">
                <a:latin typeface="+mj-lt"/>
              </a:rPr>
              <a:t>: </a:t>
            </a:r>
            <a:r>
              <a:rPr lang="en-US" dirty="0">
                <a:latin typeface="+mj-lt"/>
              </a:rPr>
              <a:t>&lt; 1 GHz</a:t>
            </a:r>
          </a:p>
          <a:p>
            <a:pPr marL="285750" indent="-285750">
              <a:spcBef>
                <a:spcPts val="400"/>
              </a:spcBef>
              <a:buFont typeface="Arial" panose="020B0604020202020204" pitchFamily="34" charset="0"/>
              <a:buChar char="•"/>
              <a:defRPr/>
            </a:pPr>
            <a:r>
              <a:rPr lang="en-US" b="1" dirty="0">
                <a:latin typeface="+mj-lt"/>
                <a:cs typeface="Arial" charset="0"/>
              </a:rPr>
              <a:t>Pure (CAR &gt; 100)</a:t>
            </a:r>
          </a:p>
          <a:p>
            <a:pPr marL="285750" indent="-285750">
              <a:spcBef>
                <a:spcPts val="400"/>
              </a:spcBef>
              <a:buFont typeface="Arial" panose="020B0604020202020204" pitchFamily="34" charset="0"/>
              <a:buChar char="•"/>
              <a:defRPr/>
            </a:pPr>
            <a:r>
              <a:rPr lang="en-US" dirty="0">
                <a:latin typeface="+mj-lt"/>
                <a:cs typeface="Arial" charset="0"/>
              </a:rPr>
              <a:t>Bright (high photon flux)</a:t>
            </a:r>
          </a:p>
          <a:p>
            <a:pPr marL="285750" indent="-285750">
              <a:spcBef>
                <a:spcPts val="400"/>
              </a:spcBef>
              <a:buFont typeface="Arial" panose="020B0604020202020204" pitchFamily="34" charset="0"/>
              <a:buChar char="•"/>
              <a:defRPr/>
            </a:pPr>
            <a:r>
              <a:rPr lang="en-US" b="1" dirty="0">
                <a:latin typeface="+mj-lt"/>
                <a:cs typeface="Arial" charset="0"/>
              </a:rPr>
              <a:t>Efficient (sub-</a:t>
            </a:r>
            <a:r>
              <a:rPr lang="en-US" b="1" dirty="0" err="1">
                <a:latin typeface="+mj-lt"/>
                <a:cs typeface="Arial" charset="0"/>
              </a:rPr>
              <a:t>mW</a:t>
            </a:r>
            <a:r>
              <a:rPr lang="en-US" b="1" dirty="0">
                <a:latin typeface="+mj-lt"/>
                <a:cs typeface="Arial" charset="0"/>
              </a:rPr>
              <a:t> power)</a:t>
            </a:r>
          </a:p>
          <a:p>
            <a:pPr marL="285750" indent="-285750">
              <a:spcBef>
                <a:spcPts val="400"/>
              </a:spcBef>
              <a:buFont typeface="Arial" panose="020B0604020202020204" pitchFamily="34" charset="0"/>
              <a:buChar char="•"/>
              <a:defRPr/>
            </a:pPr>
            <a:r>
              <a:rPr lang="en-US" b="1" dirty="0" err="1">
                <a:latin typeface="+mj-lt"/>
                <a:cs typeface="Arial" charset="0"/>
              </a:rPr>
              <a:t>Integrable</a:t>
            </a:r>
            <a:r>
              <a:rPr lang="en-US" b="1" dirty="0">
                <a:latin typeface="+mj-lt"/>
                <a:cs typeface="Arial" charset="0"/>
              </a:rPr>
              <a:t> (on-chip)</a:t>
            </a:r>
          </a:p>
        </p:txBody>
      </p:sp>
      <p:cxnSp>
        <p:nvCxnSpPr>
          <p:cNvPr id="21" name="直接连接符 20"/>
          <p:cNvCxnSpPr/>
          <p:nvPr/>
        </p:nvCxnSpPr>
        <p:spPr>
          <a:xfrm>
            <a:off x="8991600" y="135952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469054"/>
            <a:ext cx="5389733" cy="4007946"/>
          </a:xfrm>
          <a:prstGeom prst="rect">
            <a:avLst/>
          </a:prstGeom>
        </p:spPr>
      </p:pic>
      <p:sp>
        <p:nvSpPr>
          <p:cNvPr id="3" name="矩形 2"/>
          <p:cNvSpPr/>
          <p:nvPr/>
        </p:nvSpPr>
        <p:spPr>
          <a:xfrm>
            <a:off x="6629400" y="2634318"/>
            <a:ext cx="228600" cy="3309282"/>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4419600" y="2634318"/>
            <a:ext cx="228600" cy="3309282"/>
          </a:xfrm>
          <a:prstGeom prst="rect">
            <a:avLst/>
          </a:prstGeom>
          <a:solidFill>
            <a:srgbClr val="00B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26"/>
          <p:cNvSpPr/>
          <p:nvPr/>
        </p:nvSpPr>
        <p:spPr>
          <a:xfrm>
            <a:off x="5486400" y="779716"/>
            <a:ext cx="2895600" cy="1549925"/>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文本框 17"/>
          <p:cNvSpPr txBox="1"/>
          <p:nvPr/>
        </p:nvSpPr>
        <p:spPr>
          <a:xfrm>
            <a:off x="5486400" y="786718"/>
            <a:ext cx="2819400" cy="1169551"/>
          </a:xfrm>
          <a:prstGeom prst="rect">
            <a:avLst/>
          </a:prstGeom>
          <a:noFill/>
        </p:spPr>
        <p:txBody>
          <a:bodyPr wrap="square" rtlCol="0">
            <a:spAutoFit/>
          </a:bodyPr>
          <a:lstStyle/>
          <a:p>
            <a:r>
              <a:rPr lang="en-US" sz="2000" dirty="0">
                <a:latin typeface="+mj-lt"/>
              </a:rPr>
              <a:t>P(</a:t>
            </a:r>
            <a:r>
              <a:rPr lang="el-GR" sz="2000" dirty="0">
                <a:latin typeface="+mj-lt"/>
              </a:rPr>
              <a:t>μ</a:t>
            </a:r>
            <a:r>
              <a:rPr lang="en-US" sz="2000" dirty="0">
                <a:latin typeface="+mj-lt"/>
              </a:rPr>
              <a:t>W)   N(Pairs/s)     CAR</a:t>
            </a:r>
            <a:endParaRPr lang="en-US" dirty="0"/>
          </a:p>
          <a:p>
            <a:pPr>
              <a:spcBef>
                <a:spcPts val="600"/>
              </a:spcBef>
            </a:pPr>
            <a:r>
              <a:rPr lang="en-US" dirty="0"/>
              <a:t>   </a:t>
            </a:r>
            <a:endParaRPr lang="en-US" sz="2000" dirty="0">
              <a:latin typeface="+mj-lt"/>
            </a:endParaRPr>
          </a:p>
          <a:p>
            <a:pPr>
              <a:spcBef>
                <a:spcPts val="600"/>
              </a:spcBef>
            </a:pPr>
            <a:r>
              <a:rPr lang="en-US" sz="2000" dirty="0">
                <a:latin typeface="+mj-lt"/>
              </a:rPr>
              <a:t>     </a:t>
            </a:r>
            <a:r>
              <a:rPr lang="en-US" sz="2000" dirty="0">
                <a:solidFill>
                  <a:srgbClr val="FF0000"/>
                </a:solidFill>
                <a:latin typeface="+mj-lt"/>
              </a:rPr>
              <a:t>46         4800     2200</a:t>
            </a:r>
          </a:p>
        </p:txBody>
      </p:sp>
      <p:cxnSp>
        <p:nvCxnSpPr>
          <p:cNvPr id="25" name="直接连接符 24"/>
          <p:cNvCxnSpPr/>
          <p:nvPr/>
        </p:nvCxnSpPr>
        <p:spPr>
          <a:xfrm>
            <a:off x="5486400" y="1174234"/>
            <a:ext cx="2895600" cy="0"/>
          </a:xfrm>
          <a:prstGeom prst="line">
            <a:avLst/>
          </a:prstGeom>
          <a:ln w="158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462058" y="823517"/>
            <a:ext cx="2819400" cy="1554272"/>
          </a:xfrm>
          <a:prstGeom prst="rect">
            <a:avLst/>
          </a:prstGeom>
          <a:noFill/>
        </p:spPr>
        <p:txBody>
          <a:bodyPr wrap="square" rtlCol="0">
            <a:spAutoFit/>
          </a:bodyPr>
          <a:lstStyle/>
          <a:p>
            <a:endParaRPr lang="en-US" sz="2000" dirty="0">
              <a:latin typeface="+mj-lt"/>
            </a:endParaRPr>
          </a:p>
          <a:p>
            <a:pPr>
              <a:spcBef>
                <a:spcPts val="600"/>
              </a:spcBef>
            </a:pPr>
            <a:r>
              <a:rPr lang="en-US" dirty="0"/>
              <a:t>   </a:t>
            </a:r>
            <a:r>
              <a:rPr lang="en-US" sz="2000" dirty="0">
                <a:solidFill>
                  <a:srgbClr val="056EC5"/>
                </a:solidFill>
                <a:latin typeface="+mj-lt"/>
              </a:rPr>
              <a:t>146       62000       423</a:t>
            </a:r>
            <a:endParaRPr lang="en-US" dirty="0">
              <a:solidFill>
                <a:srgbClr val="056EC5"/>
              </a:solidFill>
              <a:latin typeface="+mj-lt"/>
            </a:endParaRPr>
          </a:p>
          <a:p>
            <a:pPr>
              <a:spcBef>
                <a:spcPts val="600"/>
              </a:spcBef>
            </a:pPr>
            <a:r>
              <a:rPr lang="en-US" sz="2000" dirty="0">
                <a:latin typeface="+mj-lt"/>
              </a:rPr>
              <a:t>     </a:t>
            </a:r>
          </a:p>
          <a:p>
            <a:pPr>
              <a:spcBef>
                <a:spcPts val="600"/>
              </a:spcBef>
            </a:pPr>
            <a:r>
              <a:rPr lang="en-US" dirty="0">
                <a:solidFill>
                  <a:srgbClr val="00B050"/>
                </a:solidFill>
              </a:rPr>
              <a:t>   </a:t>
            </a:r>
            <a:r>
              <a:rPr lang="en-US" sz="2000" dirty="0">
                <a:solidFill>
                  <a:srgbClr val="00B050"/>
                </a:solidFill>
                <a:latin typeface="+mj-lt"/>
              </a:rPr>
              <a:t>~22         1200     3780</a:t>
            </a:r>
          </a:p>
        </p:txBody>
      </p:sp>
    </p:spTree>
    <p:extLst>
      <p:ext uri="{BB962C8B-B14F-4D97-AF65-F5344CB8AC3E}">
        <p14:creationId xmlns:p14="http://schemas.microsoft.com/office/powerpoint/2010/main" val="1234089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animBg="1"/>
      <p:bldP spid="13"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Pair flux and CAR, a comparison</a:t>
            </a:r>
          </a:p>
        </p:txBody>
      </p:sp>
      <p:pic>
        <p:nvPicPr>
          <p:cNvPr id="5" name="内容占位符 4"/>
          <p:cNvPicPr>
            <a:picLocks noGrp="1" noChangeAspect="1"/>
          </p:cNvPicPr>
          <p:nvPr>
            <p:ph idx="1"/>
          </p:nvPr>
        </p:nvPicPr>
        <p:blipFill rotWithShape="1">
          <a:blip r:embed="rId3">
            <a:extLst>
              <a:ext uri="{28A0092B-C50C-407E-A947-70E740481C1C}">
                <a14:useLocalDpi xmlns:a14="http://schemas.microsoft.com/office/drawing/2010/main" val="0"/>
              </a:ext>
            </a:extLst>
          </a:blip>
          <a:srcRect l="50457" t="41663" r="858" b="9"/>
          <a:stretch/>
        </p:blipFill>
        <p:spPr>
          <a:xfrm>
            <a:off x="0" y="1977466"/>
            <a:ext cx="4295676" cy="3280334"/>
          </a:xfrm>
        </p:spPr>
      </p:pic>
      <p:sp>
        <p:nvSpPr>
          <p:cNvPr id="4" name="灯片编号占位符 3"/>
          <p:cNvSpPr>
            <a:spLocks noGrp="1"/>
          </p:cNvSpPr>
          <p:nvPr>
            <p:ph type="sldNum" sz="quarter" idx="10"/>
          </p:nvPr>
        </p:nvSpPr>
        <p:spPr/>
        <p:txBody>
          <a:bodyPr/>
          <a:lstStyle/>
          <a:p>
            <a:fld id="{C51CE9FD-BB45-44B4-8191-6908B0E452BE}" type="slidenum">
              <a:rPr lang="en-US" smtClean="0"/>
              <a:t>16</a:t>
            </a:fld>
            <a:endParaRPr lang="en-US" dirty="0"/>
          </a:p>
        </p:txBody>
      </p:sp>
      <p:grpSp>
        <p:nvGrpSpPr>
          <p:cNvPr id="8" name="组合 7"/>
          <p:cNvGrpSpPr/>
          <p:nvPr/>
        </p:nvGrpSpPr>
        <p:grpSpPr>
          <a:xfrm>
            <a:off x="4343400" y="3352800"/>
            <a:ext cx="5105399" cy="3016210"/>
            <a:chOff x="4419600" y="2012990"/>
            <a:chExt cx="5105399" cy="3016210"/>
          </a:xfrm>
        </p:grpSpPr>
        <p:sp>
          <p:nvSpPr>
            <p:cNvPr id="6" name="矩形 5"/>
            <p:cNvSpPr/>
            <p:nvPr/>
          </p:nvSpPr>
          <p:spPr>
            <a:xfrm>
              <a:off x="4419600" y="2057400"/>
              <a:ext cx="4724400" cy="2940010"/>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4419600" y="2012990"/>
              <a:ext cx="5105399" cy="3016210"/>
            </a:xfrm>
            <a:prstGeom prst="rect">
              <a:avLst/>
            </a:prstGeom>
          </p:spPr>
          <p:txBody>
            <a:bodyPr wrap="square">
              <a:spAutoFit/>
            </a:bodyPr>
            <a:lstStyle/>
            <a:p>
              <a:pPr>
                <a:spcBef>
                  <a:spcPts val="400"/>
                </a:spcBef>
                <a:buClr>
                  <a:srgbClr val="004EA2"/>
                </a:buClr>
                <a:defRPr/>
              </a:pPr>
              <a:r>
                <a:rPr lang="en-US" sz="2000" b="1" u="sng" dirty="0">
                  <a:solidFill>
                    <a:srgbClr val="004EA2"/>
                  </a:solidFill>
                  <a:latin typeface="+mj-lt"/>
                  <a:cs typeface="Arial" charset="0"/>
                </a:rPr>
                <a:t>Visible-telecom photon pair source</a:t>
              </a:r>
            </a:p>
            <a:p>
              <a:pPr marL="342900" indent="-342900">
                <a:spcBef>
                  <a:spcPts val="400"/>
                </a:spcBef>
                <a:buFont typeface="Arial" panose="020B0604020202020204" pitchFamily="34" charset="0"/>
                <a:buChar char="•"/>
                <a:defRPr/>
              </a:pPr>
              <a:r>
                <a:rPr lang="en-US" b="1" dirty="0">
                  <a:latin typeface="+mj-lt"/>
                </a:rPr>
                <a:t>PPLN/PPKTP &amp; filtering/cavity</a:t>
              </a:r>
            </a:p>
            <a:p>
              <a:pPr>
                <a:spcBef>
                  <a:spcPts val="400"/>
                </a:spcBef>
                <a:defRPr/>
              </a:pPr>
              <a:r>
                <a:rPr lang="en-US" sz="1600" i="1" dirty="0">
                  <a:solidFill>
                    <a:prstClr val="black"/>
                  </a:solidFill>
                  <a:latin typeface="Calibri"/>
                </a:rPr>
                <a:t>[12] J. </a:t>
              </a:r>
              <a:r>
                <a:rPr lang="en-US" sz="1600" i="1" dirty="0" err="1">
                  <a:solidFill>
                    <a:prstClr val="black"/>
                  </a:solidFill>
                  <a:latin typeface="Calibri"/>
                </a:rPr>
                <a:t>Fekete</a:t>
              </a:r>
              <a:r>
                <a:rPr lang="en-US" sz="1600" i="1" dirty="0">
                  <a:solidFill>
                    <a:prstClr val="black"/>
                  </a:solidFill>
                  <a:latin typeface="Calibri"/>
                </a:rPr>
                <a:t> et al., Phys. Rev. Lett.110, 220 502 (2013)</a:t>
              </a:r>
              <a:br>
                <a:rPr lang="en-US" sz="1600" i="1" dirty="0">
                  <a:solidFill>
                    <a:prstClr val="black"/>
                  </a:solidFill>
                  <a:latin typeface="Calibri"/>
                </a:rPr>
              </a:br>
              <a:r>
                <a:rPr lang="en-US" sz="1600" i="1" dirty="0">
                  <a:solidFill>
                    <a:prstClr val="black"/>
                  </a:solidFill>
                  <a:latin typeface="Calibri"/>
                </a:rPr>
                <a:t>[9] C. Clausen et al., New J. Phys. 16, 093058 (2014)</a:t>
              </a:r>
              <a:br>
                <a:rPr lang="en-US" sz="1600" i="1" dirty="0">
                  <a:solidFill>
                    <a:prstClr val="black"/>
                  </a:solidFill>
                  <a:latin typeface="Calibri"/>
                </a:rPr>
              </a:br>
              <a:r>
                <a:rPr lang="en-US" sz="1600" i="1" dirty="0">
                  <a:solidFill>
                    <a:prstClr val="black"/>
                  </a:solidFill>
                  <a:latin typeface="Calibri"/>
                </a:rPr>
                <a:t>[13] O. Slattery et al., Appl. Phys. B 121, 413–419 (2015)</a:t>
              </a:r>
              <a:br>
                <a:rPr lang="en-US" sz="1600" i="1" dirty="0">
                  <a:solidFill>
                    <a:prstClr val="black"/>
                  </a:solidFill>
                  <a:latin typeface="Calibri"/>
                </a:rPr>
              </a:br>
              <a:r>
                <a:rPr lang="en-US" sz="1600" i="1" dirty="0">
                  <a:solidFill>
                    <a:prstClr val="black"/>
                  </a:solidFill>
                  <a:latin typeface="Calibri"/>
                </a:rPr>
                <a:t>[14] D. </a:t>
              </a:r>
              <a:r>
                <a:rPr lang="en-US" sz="1600" i="1" dirty="0" err="1">
                  <a:solidFill>
                    <a:prstClr val="black"/>
                  </a:solidFill>
                  <a:latin typeface="Calibri"/>
                </a:rPr>
                <a:t>Rieländer</a:t>
              </a:r>
              <a:r>
                <a:rPr lang="en-US" sz="1600" i="1" dirty="0">
                  <a:solidFill>
                    <a:prstClr val="black"/>
                  </a:solidFill>
                  <a:latin typeface="Calibri"/>
                </a:rPr>
                <a:t> et al., New J. Phys. 18, 123 013 (2016)</a:t>
              </a:r>
            </a:p>
            <a:p>
              <a:pPr marL="342900" indent="-342900">
                <a:spcBef>
                  <a:spcPts val="400"/>
                </a:spcBef>
                <a:buFont typeface="Arial" panose="020B0604020202020204" pitchFamily="34" charset="0"/>
                <a:buChar char="•"/>
                <a:defRPr/>
              </a:pPr>
              <a:r>
                <a:rPr lang="en-US" b="1" dirty="0" err="1">
                  <a:latin typeface="+mj-lt"/>
                </a:rPr>
                <a:t>PhC</a:t>
              </a:r>
              <a:r>
                <a:rPr lang="en-US" b="1" dirty="0">
                  <a:latin typeface="+mj-lt"/>
                </a:rPr>
                <a:t> fiber</a:t>
              </a:r>
            </a:p>
            <a:p>
              <a:pPr>
                <a:spcBef>
                  <a:spcPts val="400"/>
                </a:spcBef>
                <a:defRPr/>
              </a:pPr>
              <a:r>
                <a:rPr lang="en-US" sz="1600" i="1" dirty="0">
                  <a:solidFill>
                    <a:prstClr val="black"/>
                  </a:solidFill>
                  <a:latin typeface="Calibri"/>
                </a:rPr>
                <a:t>[10] C. </a:t>
              </a:r>
              <a:r>
                <a:rPr lang="en-US" sz="1600" i="1" dirty="0" err="1">
                  <a:solidFill>
                    <a:prstClr val="black"/>
                  </a:solidFill>
                  <a:latin typeface="Calibri"/>
                </a:rPr>
                <a:t>S</a:t>
              </a:r>
              <a:r>
                <a:rPr lang="en-US" sz="1600" i="1" dirty="0" err="1">
                  <a:solidFill>
                    <a:prstClr val="black"/>
                  </a:solidFill>
                  <a:latin typeface="Calibri" panose="020F0502020204030204" pitchFamily="34" charset="0"/>
                </a:rPr>
                <a:t>ö</a:t>
              </a:r>
              <a:r>
                <a:rPr lang="en-US" sz="1600" i="1" dirty="0" err="1">
                  <a:solidFill>
                    <a:prstClr val="black"/>
                  </a:solidFill>
                  <a:latin typeface="Calibri"/>
                </a:rPr>
                <a:t>ller</a:t>
              </a:r>
              <a:r>
                <a:rPr lang="en-US" sz="1600" i="1" dirty="0">
                  <a:solidFill>
                    <a:prstClr val="black"/>
                  </a:solidFill>
                  <a:latin typeface="Calibri"/>
                </a:rPr>
                <a:t> et al., Phys. Rev. A 81, 031 801 (2010)</a:t>
              </a:r>
            </a:p>
            <a:p>
              <a:pPr marL="342900" indent="-342900">
                <a:spcBef>
                  <a:spcPts val="400"/>
                </a:spcBef>
                <a:buFont typeface="Arial" panose="020B0604020202020204" pitchFamily="34" charset="0"/>
                <a:buChar char="•"/>
                <a:defRPr/>
              </a:pPr>
              <a:r>
                <a:rPr lang="en-US" b="1" dirty="0">
                  <a:latin typeface="+mj-lt"/>
                </a:rPr>
                <a:t>LiNbO</a:t>
              </a:r>
              <a:r>
                <a:rPr lang="en-US" b="1" baseline="-25000" dirty="0">
                  <a:latin typeface="+mj-lt"/>
                </a:rPr>
                <a:t>3</a:t>
              </a:r>
              <a:r>
                <a:rPr lang="en-US" b="1" dirty="0">
                  <a:latin typeface="+mj-lt"/>
                </a:rPr>
                <a:t> mm-resonator</a:t>
              </a:r>
            </a:p>
            <a:p>
              <a:pPr>
                <a:spcBef>
                  <a:spcPts val="400"/>
                </a:spcBef>
                <a:defRPr/>
              </a:pPr>
              <a:r>
                <a:rPr lang="en-US" sz="1600" i="1" dirty="0">
                  <a:solidFill>
                    <a:prstClr val="black"/>
                  </a:solidFill>
                  <a:latin typeface="Calibri"/>
                </a:rPr>
                <a:t>[11] G. </a:t>
              </a:r>
              <a:r>
                <a:rPr lang="en-US" sz="1600" i="1" dirty="0" err="1">
                  <a:solidFill>
                    <a:prstClr val="black"/>
                  </a:solidFill>
                  <a:latin typeface="Calibri"/>
                </a:rPr>
                <a:t>Schunk</a:t>
              </a:r>
              <a:r>
                <a:rPr lang="en-US" sz="1600" i="1" dirty="0">
                  <a:solidFill>
                    <a:prstClr val="black"/>
                  </a:solidFill>
                  <a:latin typeface="Calibri"/>
                </a:rPr>
                <a:t> et al., </a:t>
              </a:r>
              <a:r>
                <a:rPr lang="en-US" sz="1600" i="1" dirty="0" err="1">
                  <a:solidFill>
                    <a:prstClr val="black"/>
                  </a:solidFill>
                  <a:latin typeface="Calibri"/>
                </a:rPr>
                <a:t>Optica</a:t>
              </a:r>
              <a:r>
                <a:rPr lang="en-US" sz="1600" i="1" dirty="0">
                  <a:solidFill>
                    <a:prstClr val="black"/>
                  </a:solidFill>
                  <a:latin typeface="Calibri"/>
                </a:rPr>
                <a:t> 2, 773–778 (2015)</a:t>
              </a:r>
              <a:endParaRPr lang="en-US" sz="2000" dirty="0">
                <a:solidFill>
                  <a:srgbClr val="004EA2"/>
                </a:solidFill>
                <a:cs typeface="Arial" charset="0"/>
              </a:endParaRPr>
            </a:p>
          </p:txBody>
        </p:sp>
      </p:grpSp>
      <p:sp>
        <p:nvSpPr>
          <p:cNvPr id="10" name="矩形 9"/>
          <p:cNvSpPr/>
          <p:nvPr/>
        </p:nvSpPr>
        <p:spPr>
          <a:xfrm>
            <a:off x="4343400" y="696784"/>
            <a:ext cx="4724400" cy="2398881"/>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p:cNvSpPr txBox="1"/>
          <p:nvPr/>
        </p:nvSpPr>
        <p:spPr>
          <a:xfrm>
            <a:off x="4495800" y="688300"/>
            <a:ext cx="4419600" cy="2308324"/>
          </a:xfrm>
          <a:prstGeom prst="rect">
            <a:avLst/>
          </a:prstGeom>
          <a:noFill/>
        </p:spPr>
        <p:txBody>
          <a:bodyPr wrap="square" rtlCol="0">
            <a:spAutoFit/>
          </a:bodyPr>
          <a:lstStyle/>
          <a:p>
            <a:r>
              <a:rPr lang="en-US" b="1" u="sng" dirty="0">
                <a:solidFill>
                  <a:srgbClr val="004EA2"/>
                </a:solidFill>
                <a:cs typeface="Arial" charset="0"/>
              </a:rPr>
              <a:t>Comparison</a:t>
            </a:r>
            <a:endParaRPr lang="en-US" dirty="0">
              <a:latin typeface="+mj-lt"/>
            </a:endParaRPr>
          </a:p>
          <a:p>
            <a:pPr marL="285750" indent="-285750">
              <a:buFont typeface="Arial" panose="020B0604020202020204" pitchFamily="34" charset="0"/>
              <a:buChar char="•"/>
            </a:pPr>
            <a:r>
              <a:rPr lang="en-US" b="1" dirty="0">
                <a:latin typeface="+mj-lt"/>
              </a:rPr>
              <a:t>Among the best </a:t>
            </a:r>
            <a:r>
              <a:rPr lang="en-US" dirty="0">
                <a:latin typeface="+mj-lt"/>
              </a:rPr>
              <a:t>for overall performance considering both flux and CAR</a:t>
            </a:r>
          </a:p>
          <a:p>
            <a:pPr marL="285750" indent="-285750">
              <a:buFont typeface="Arial" panose="020B0604020202020204" pitchFamily="34" charset="0"/>
              <a:buChar char="•"/>
            </a:pPr>
            <a:r>
              <a:rPr lang="en-US" b="1" dirty="0">
                <a:latin typeface="+mj-lt"/>
              </a:rPr>
              <a:t>Record CAR = 3780</a:t>
            </a:r>
            <a:r>
              <a:rPr lang="en-US" dirty="0">
                <a:latin typeface="+mj-lt"/>
              </a:rPr>
              <a:t> at ~N = 5 pairs/s</a:t>
            </a:r>
          </a:p>
          <a:p>
            <a:pPr marL="285750" indent="-285750">
              <a:buFont typeface="Arial" panose="020B0604020202020204" pitchFamily="34" charset="0"/>
              <a:buChar char="•"/>
            </a:pPr>
            <a:r>
              <a:rPr lang="en-US" b="1" dirty="0">
                <a:latin typeface="+mj-lt"/>
              </a:rPr>
              <a:t>Record N = 18400 pairs/s</a:t>
            </a:r>
            <a:r>
              <a:rPr lang="en-US" dirty="0">
                <a:latin typeface="+mj-lt"/>
              </a:rPr>
              <a:t>, with CAR = 27</a:t>
            </a:r>
          </a:p>
          <a:p>
            <a:r>
              <a:rPr lang="en-US" u="sng" dirty="0">
                <a:latin typeface="+mj-lt"/>
              </a:rPr>
              <a:t>The high flux regime is perhaps more useful!</a:t>
            </a:r>
          </a:p>
          <a:p>
            <a:pPr marL="285750" indent="-285750">
              <a:buFont typeface="Arial" panose="020B0604020202020204" pitchFamily="34" charset="0"/>
              <a:buChar char="•"/>
            </a:pPr>
            <a:r>
              <a:rPr lang="en-US" b="1" dirty="0">
                <a:latin typeface="+mj-lt"/>
              </a:rPr>
              <a:t>The first </a:t>
            </a:r>
            <a:r>
              <a:rPr lang="en-US" dirty="0" err="1">
                <a:latin typeface="+mj-lt"/>
              </a:rPr>
              <a:t>nanophotonic</a:t>
            </a:r>
            <a:r>
              <a:rPr lang="en-US" dirty="0">
                <a:latin typeface="+mj-lt"/>
              </a:rPr>
              <a:t> device for narrow-band visible-telecom photon pair source</a:t>
            </a:r>
          </a:p>
        </p:txBody>
      </p:sp>
      <p:sp>
        <p:nvSpPr>
          <p:cNvPr id="3" name="矩形 2"/>
          <p:cNvSpPr/>
          <p:nvPr/>
        </p:nvSpPr>
        <p:spPr>
          <a:xfrm>
            <a:off x="152400" y="794229"/>
            <a:ext cx="3945836" cy="984885"/>
          </a:xfrm>
          <a:prstGeom prst="rect">
            <a:avLst/>
          </a:prstGeom>
        </p:spPr>
        <p:txBody>
          <a:bodyPr wrap="square">
            <a:spAutoFit/>
          </a:bodyPr>
          <a:lstStyle/>
          <a:p>
            <a:r>
              <a:rPr lang="en-US" sz="2000" dirty="0">
                <a:latin typeface="+mj-lt"/>
              </a:rPr>
              <a:t>A comparison to previous sources</a:t>
            </a:r>
          </a:p>
          <a:p>
            <a:r>
              <a:rPr lang="en-US" sz="2000" b="1" u="sng" dirty="0">
                <a:solidFill>
                  <a:schemeClr val="tx2"/>
                </a:solidFill>
                <a:latin typeface="+mj-lt"/>
              </a:rPr>
              <a:t>Detected pair flux versus CAR</a:t>
            </a:r>
            <a:endParaRPr lang="en-US" b="1" u="sng" dirty="0">
              <a:solidFill>
                <a:schemeClr val="tx2"/>
              </a:solidFill>
              <a:latin typeface="+mj-lt"/>
            </a:endParaRPr>
          </a:p>
          <a:p>
            <a:r>
              <a:rPr lang="en-US" b="1" dirty="0">
                <a:latin typeface="+mj-lt"/>
              </a:rPr>
              <a:t>Power is not the most critical measure</a:t>
            </a:r>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63482" t="49275" r="9311" b="6000"/>
          <a:stretch/>
        </p:blipFill>
        <p:spPr>
          <a:xfrm>
            <a:off x="1818509" y="5534470"/>
            <a:ext cx="1077091" cy="871930"/>
          </a:xfrm>
          <a:prstGeom prst="rect">
            <a:avLst/>
          </a:prstGeom>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1" t="62924" r="76357" b="2852"/>
          <a:stretch/>
        </p:blipFill>
        <p:spPr>
          <a:xfrm>
            <a:off x="3042995" y="5534469"/>
            <a:ext cx="1055240" cy="904491"/>
          </a:xfrm>
          <a:prstGeom prst="rect">
            <a:avLst/>
          </a:prstGeom>
        </p:spPr>
      </p:pic>
      <p:pic>
        <p:nvPicPr>
          <p:cNvPr id="13" name="图片 12"/>
          <p:cNvPicPr>
            <a:picLocks noChangeAspect="1"/>
          </p:cNvPicPr>
          <p:nvPr/>
        </p:nvPicPr>
        <p:blipFill>
          <a:blip r:embed="rId6"/>
          <a:stretch>
            <a:fillRect/>
          </a:stretch>
        </p:blipFill>
        <p:spPr>
          <a:xfrm>
            <a:off x="152399" y="5462579"/>
            <a:ext cx="1513707" cy="886638"/>
          </a:xfrm>
          <a:prstGeom prst="rect">
            <a:avLst/>
          </a:prstGeom>
        </p:spPr>
      </p:pic>
    </p:spTree>
    <p:extLst>
      <p:ext uri="{BB962C8B-B14F-4D97-AF65-F5344CB8AC3E}">
        <p14:creationId xmlns:p14="http://schemas.microsoft.com/office/powerpoint/2010/main" val="3017395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Visible-telecom time-energy entanglement</a:t>
            </a:r>
          </a:p>
        </p:txBody>
      </p:sp>
      <p:sp>
        <p:nvSpPr>
          <p:cNvPr id="4" name="灯片编号占位符 3"/>
          <p:cNvSpPr>
            <a:spLocks noGrp="1"/>
          </p:cNvSpPr>
          <p:nvPr>
            <p:ph type="sldNum" sz="quarter" idx="10"/>
          </p:nvPr>
        </p:nvSpPr>
        <p:spPr/>
        <p:txBody>
          <a:bodyPr/>
          <a:lstStyle/>
          <a:p>
            <a:fld id="{C51CE9FD-BB45-44B4-8191-6908B0E452BE}" type="slidenum">
              <a:rPr lang="en-US" smtClean="0"/>
              <a:t>17</a:t>
            </a:fld>
            <a:endParaRPr 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747" y="2133600"/>
            <a:ext cx="2365453" cy="426757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97" y="682639"/>
            <a:ext cx="7541406" cy="129856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133600"/>
            <a:ext cx="2517866" cy="426757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2136272"/>
            <a:ext cx="2402032" cy="4340728"/>
          </a:xfrm>
          <a:prstGeom prst="rect">
            <a:avLst/>
          </a:prstGeom>
        </p:spPr>
      </p:pic>
    </p:spTree>
    <p:extLst>
      <p:ext uri="{BB962C8B-B14F-4D97-AF65-F5344CB8AC3E}">
        <p14:creationId xmlns:p14="http://schemas.microsoft.com/office/powerpoint/2010/main" val="3571637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Tailoring the source for different systems</a:t>
            </a:r>
          </a:p>
        </p:txBody>
      </p:sp>
      <p:sp>
        <p:nvSpPr>
          <p:cNvPr id="4" name="灯片编号占位符 3"/>
          <p:cNvSpPr>
            <a:spLocks noGrp="1"/>
          </p:cNvSpPr>
          <p:nvPr>
            <p:ph type="sldNum" sz="quarter" idx="10"/>
          </p:nvPr>
        </p:nvSpPr>
        <p:spPr/>
        <p:txBody>
          <a:bodyPr/>
          <a:lstStyle/>
          <a:p>
            <a:fld id="{C51CE9FD-BB45-44B4-8191-6908B0E452BE}" type="slidenum">
              <a:rPr lang="en-US" smtClean="0"/>
              <a:t>18</a:t>
            </a:fld>
            <a:endParaRPr lang="en-US" dirty="0"/>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1674" b="1420"/>
          <a:stretch/>
        </p:blipFill>
        <p:spPr>
          <a:xfrm>
            <a:off x="279690" y="2362200"/>
            <a:ext cx="3835110" cy="288601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09800"/>
            <a:ext cx="4038600" cy="3120107"/>
          </a:xfrm>
          <a:prstGeom prst="rect">
            <a:avLst/>
          </a:prstGeom>
        </p:spPr>
      </p:pic>
      <p:sp>
        <p:nvSpPr>
          <p:cNvPr id="11" name="矩形 10"/>
          <p:cNvSpPr/>
          <p:nvPr/>
        </p:nvSpPr>
        <p:spPr>
          <a:xfrm>
            <a:off x="914400" y="703546"/>
            <a:ext cx="7543800" cy="1577990"/>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p:cNvSpPr txBox="1"/>
          <p:nvPr/>
        </p:nvSpPr>
        <p:spPr>
          <a:xfrm>
            <a:off x="1196328" y="742652"/>
            <a:ext cx="7261872" cy="1538883"/>
          </a:xfrm>
          <a:prstGeom prst="rect">
            <a:avLst/>
          </a:prstGeom>
          <a:noFill/>
        </p:spPr>
        <p:txBody>
          <a:bodyPr wrap="square" rtlCol="0">
            <a:spAutoFit/>
          </a:bodyPr>
          <a:lstStyle/>
          <a:p>
            <a:r>
              <a:rPr lang="en-US" sz="2000" b="1" u="sng" dirty="0">
                <a:solidFill>
                  <a:schemeClr val="tx2"/>
                </a:solidFill>
                <a:latin typeface="+mj-lt"/>
              </a:rPr>
              <a:t>Ability to tune the visible wavelength to match different systems</a:t>
            </a:r>
          </a:p>
          <a:p>
            <a:r>
              <a:rPr lang="en-US" sz="2000" b="1" dirty="0">
                <a:latin typeface="+mj-lt"/>
              </a:rPr>
              <a:t>by changing the parameters in the </a:t>
            </a:r>
            <a:r>
              <a:rPr lang="en-US" sz="2000" b="1" dirty="0" err="1">
                <a:latin typeface="+mj-lt"/>
              </a:rPr>
              <a:t>nanophotonic</a:t>
            </a:r>
            <a:r>
              <a:rPr lang="en-US" sz="2000" b="1" dirty="0">
                <a:latin typeface="+mj-lt"/>
              </a:rPr>
              <a:t> device</a:t>
            </a:r>
            <a:endParaRPr lang="en-US" b="1" dirty="0">
              <a:latin typeface="+mj-lt"/>
            </a:endParaRPr>
          </a:p>
          <a:p>
            <a:pPr marL="285750" indent="-285750">
              <a:buFont typeface="Arial" panose="020B0604020202020204" pitchFamily="34" charset="0"/>
              <a:buChar char="•"/>
            </a:pPr>
            <a:r>
              <a:rPr lang="en-US" dirty="0">
                <a:latin typeface="+mj-lt"/>
              </a:rPr>
              <a:t>Change the device ring width (colors)</a:t>
            </a:r>
          </a:p>
          <a:p>
            <a:pPr marL="285750" indent="-285750">
              <a:buFont typeface="Arial" panose="020B0604020202020204" pitchFamily="34" charset="0"/>
              <a:buChar char="•"/>
            </a:pPr>
            <a:r>
              <a:rPr lang="en-US" dirty="0">
                <a:latin typeface="+mj-lt"/>
              </a:rPr>
              <a:t>Change the pump mode (x-axis)</a:t>
            </a:r>
          </a:p>
          <a:p>
            <a:pPr marL="285750" indent="-285750">
              <a:buFont typeface="Arial" panose="020B0604020202020204" pitchFamily="34" charset="0"/>
              <a:buChar char="•"/>
            </a:pPr>
            <a:r>
              <a:rPr lang="en-US" dirty="0">
                <a:latin typeface="+mj-lt"/>
              </a:rPr>
              <a:t>Change the device thickness (635/740 nm </a:t>
            </a:r>
            <a:r>
              <a:rPr lang="en-US" dirty="0" err="1">
                <a:latin typeface="+mj-lt"/>
              </a:rPr>
              <a:t>plato</a:t>
            </a:r>
            <a:r>
              <a:rPr lang="en-US" dirty="0">
                <a:latin typeface="+mj-lt"/>
              </a:rPr>
              <a:t>, not shown here)</a:t>
            </a: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5248217"/>
            <a:ext cx="8444948" cy="1172909"/>
          </a:xfrm>
          <a:prstGeom prst="rect">
            <a:avLst/>
          </a:prstGeom>
        </p:spPr>
      </p:pic>
    </p:spTree>
    <p:extLst>
      <p:ext uri="{BB962C8B-B14F-4D97-AF65-F5344CB8AC3E}">
        <p14:creationId xmlns:p14="http://schemas.microsoft.com/office/powerpoint/2010/main" val="861714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mj-lt"/>
              </a:rPr>
              <a:t>Future work</a:t>
            </a:r>
          </a:p>
        </p:txBody>
      </p:sp>
      <p:sp>
        <p:nvSpPr>
          <p:cNvPr id="4" name="灯片编号占位符 3"/>
          <p:cNvSpPr>
            <a:spLocks noGrp="1"/>
          </p:cNvSpPr>
          <p:nvPr>
            <p:ph type="sldNum" sz="quarter" idx="10"/>
          </p:nvPr>
        </p:nvSpPr>
        <p:spPr/>
        <p:txBody>
          <a:bodyPr/>
          <a:lstStyle/>
          <a:p>
            <a:fld id="{C51CE9FD-BB45-44B4-8191-6908B0E452BE}" type="slidenum">
              <a:rPr lang="en-US" smtClean="0"/>
              <a:t>19</a:t>
            </a:fld>
            <a:endParaRPr lang="en-US" dirty="0"/>
          </a:p>
        </p:txBody>
      </p:sp>
      <p:sp>
        <p:nvSpPr>
          <p:cNvPr id="5" name="TextBox 14">
            <a:extLst>
              <a:ext uri="{FF2B5EF4-FFF2-40B4-BE49-F238E27FC236}">
                <a16:creationId xmlns="" xmlns:a16="http://schemas.microsoft.com/office/drawing/2014/main" id="{64C9EDCA-0707-4888-B6BD-C0E5B183729B}"/>
              </a:ext>
            </a:extLst>
          </p:cNvPr>
          <p:cNvSpPr txBox="1"/>
          <p:nvPr/>
        </p:nvSpPr>
        <p:spPr>
          <a:xfrm>
            <a:off x="762000" y="2667000"/>
            <a:ext cx="7239000" cy="3785652"/>
          </a:xfrm>
          <a:prstGeom prst="rect">
            <a:avLst/>
          </a:prstGeom>
          <a:noFill/>
        </p:spPr>
        <p:txBody>
          <a:bodyPr wrap="square" rtlCol="0">
            <a:spAutoFit/>
          </a:bodyPr>
          <a:lstStyle/>
          <a:p>
            <a:r>
              <a:rPr lang="en-US" sz="2000" b="1" u="sng" dirty="0">
                <a:solidFill>
                  <a:schemeClr val="tx2"/>
                </a:solidFill>
                <a:latin typeface="+mj-lt"/>
              </a:rPr>
              <a:t>Entanglement swapping between two pair sources</a:t>
            </a:r>
          </a:p>
          <a:p>
            <a:pPr marL="285750" indent="-285750">
              <a:buFont typeface="Arial" panose="020B0604020202020204" pitchFamily="34" charset="0"/>
              <a:buChar char="•"/>
            </a:pPr>
            <a:r>
              <a:rPr lang="en-US" dirty="0">
                <a:latin typeface="+mj-lt"/>
              </a:rPr>
              <a:t>Two sources identical at telecom photon spectrum</a:t>
            </a: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pPr>
              <a:tabLst>
                <a:tab pos="1082675" algn="l"/>
              </a:tabLst>
            </a:pPr>
            <a:endParaRPr lang="en-US" sz="2000" b="1" u="sng" dirty="0">
              <a:solidFill>
                <a:schemeClr val="tx2"/>
              </a:solidFill>
              <a:latin typeface="+mj-lt"/>
            </a:endParaRPr>
          </a:p>
          <a:p>
            <a:pPr>
              <a:tabLst>
                <a:tab pos="1082675" algn="l"/>
              </a:tabLst>
            </a:pPr>
            <a:r>
              <a:rPr lang="en-US" sz="2000" b="1" u="sng" dirty="0">
                <a:solidFill>
                  <a:schemeClr val="tx2"/>
                </a:solidFill>
                <a:latin typeface="+mj-lt"/>
              </a:rPr>
              <a:t>Connection to visible quantum memory (need collaboration)</a:t>
            </a:r>
          </a:p>
          <a:p>
            <a:pPr marL="342900" indent="-342900">
              <a:buFont typeface="Arial" panose="020B0604020202020204" pitchFamily="34" charset="0"/>
              <a:buChar char="•"/>
              <a:tabLst>
                <a:tab pos="1082675" algn="l"/>
              </a:tabLst>
            </a:pPr>
            <a:r>
              <a:rPr lang="en-US" dirty="0">
                <a:latin typeface="+mj-lt"/>
              </a:rPr>
              <a:t>Photon pair source for Pr</a:t>
            </a:r>
            <a:r>
              <a:rPr lang="en-US" baseline="30000" dirty="0">
                <a:latin typeface="+mj-lt"/>
              </a:rPr>
              <a:t>3+:</a:t>
            </a:r>
            <a:r>
              <a:rPr lang="en-US" dirty="0">
                <a:latin typeface="+mj-lt"/>
              </a:rPr>
              <a:t>YSO (606 nm)</a:t>
            </a:r>
          </a:p>
          <a:p>
            <a:pPr marL="342900" indent="-342900">
              <a:buFont typeface="Arial" panose="020B0604020202020204" pitchFamily="34" charset="0"/>
              <a:buChar char="•"/>
              <a:tabLst>
                <a:tab pos="1082675" algn="l"/>
              </a:tabLst>
            </a:pPr>
            <a:r>
              <a:rPr lang="en-US" dirty="0">
                <a:latin typeface="+mj-lt"/>
              </a:rPr>
              <a:t>Photon pair source for NV</a:t>
            </a:r>
            <a:r>
              <a:rPr lang="en-US" baseline="30000" dirty="0">
                <a:latin typeface="+mj-lt"/>
              </a:rPr>
              <a:t>-</a:t>
            </a:r>
            <a:r>
              <a:rPr lang="en-US" dirty="0">
                <a:latin typeface="+mj-lt"/>
              </a:rPr>
              <a:t> (637 nm) and </a:t>
            </a:r>
            <a:r>
              <a:rPr lang="en-US" dirty="0" err="1">
                <a:latin typeface="+mj-lt"/>
              </a:rPr>
              <a:t>SiV</a:t>
            </a:r>
            <a:r>
              <a:rPr lang="en-US" dirty="0">
                <a:latin typeface="+mj-lt"/>
              </a:rPr>
              <a:t> (737 nm)</a:t>
            </a:r>
          </a:p>
        </p:txBody>
      </p:sp>
      <p:pic>
        <p:nvPicPr>
          <p:cNvPr id="6" name="Picture 9">
            <a:extLst>
              <a:ext uri="{FF2B5EF4-FFF2-40B4-BE49-F238E27FC236}">
                <a16:creationId xmlns="" xmlns:a16="http://schemas.microsoft.com/office/drawing/2014/main" id="{0167563B-75DA-489D-B004-571E31075CB2}"/>
              </a:ext>
            </a:extLst>
          </p:cNvPr>
          <p:cNvPicPr>
            <a:picLocks noChangeAspect="1"/>
          </p:cNvPicPr>
          <p:nvPr/>
        </p:nvPicPr>
        <p:blipFill>
          <a:blip r:embed="rId2"/>
          <a:stretch>
            <a:fillRect/>
          </a:stretch>
        </p:blipFill>
        <p:spPr>
          <a:xfrm>
            <a:off x="1143000" y="3404652"/>
            <a:ext cx="6117993" cy="1896464"/>
          </a:xfrm>
          <a:prstGeom prst="rect">
            <a:avLst/>
          </a:prstGeom>
          <a:solidFill>
            <a:schemeClr val="bg1"/>
          </a:solidFill>
        </p:spPr>
      </p:pic>
      <p:pic>
        <p:nvPicPr>
          <p:cNvPr id="7" name="Picture 10">
            <a:extLst>
              <a:ext uri="{FF2B5EF4-FFF2-40B4-BE49-F238E27FC236}">
                <a16:creationId xmlns="" xmlns:a16="http://schemas.microsoft.com/office/drawing/2014/main" id="{DDEBFBEA-A543-4DB9-9BFB-0BB7166B7A97}"/>
              </a:ext>
            </a:extLst>
          </p:cNvPr>
          <p:cNvPicPr>
            <a:picLocks noChangeAspect="1"/>
          </p:cNvPicPr>
          <p:nvPr/>
        </p:nvPicPr>
        <p:blipFill>
          <a:blip r:embed="rId3"/>
          <a:stretch>
            <a:fillRect/>
          </a:stretch>
        </p:blipFill>
        <p:spPr>
          <a:xfrm>
            <a:off x="1600200" y="838200"/>
            <a:ext cx="5579994" cy="1692013"/>
          </a:xfrm>
          <a:prstGeom prst="rect">
            <a:avLst/>
          </a:prstGeom>
        </p:spPr>
      </p:pic>
    </p:spTree>
    <p:extLst>
      <p:ext uri="{BB962C8B-B14F-4D97-AF65-F5344CB8AC3E}">
        <p14:creationId xmlns:p14="http://schemas.microsoft.com/office/powerpoint/2010/main" val="3716510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0" end="1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11" end="1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 y="-228600"/>
            <a:ext cx="9144000" cy="927163"/>
          </a:xfrm>
        </p:spPr>
        <p:txBody>
          <a:bodyPr/>
          <a:lstStyle/>
          <a:p>
            <a:r>
              <a:rPr lang="en-US" dirty="0" err="1" smtClean="0"/>
              <a:t>Nanophotonic</a:t>
            </a:r>
            <a:r>
              <a:rPr lang="en-US" dirty="0" smtClean="0"/>
              <a:t> frequency </a:t>
            </a:r>
            <a:r>
              <a:rPr lang="en-US" dirty="0"/>
              <a:t>conversion</a:t>
            </a:r>
          </a:p>
        </p:txBody>
      </p:sp>
      <p:cxnSp>
        <p:nvCxnSpPr>
          <p:cNvPr id="4" name="Straight Connector 3"/>
          <p:cNvCxnSpPr/>
          <p:nvPr/>
        </p:nvCxnSpPr>
        <p:spPr bwMode="auto">
          <a:xfrm>
            <a:off x="508" y="609600"/>
            <a:ext cx="91440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519000" y="1447800"/>
            <a:ext cx="2667000" cy="364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1" name="组合 10"/>
          <p:cNvGrpSpPr/>
          <p:nvPr/>
        </p:nvGrpSpPr>
        <p:grpSpPr>
          <a:xfrm>
            <a:off x="4724615" y="4122736"/>
            <a:ext cx="4273163" cy="2322686"/>
            <a:chOff x="4730893" y="3962400"/>
            <a:chExt cx="4273163" cy="232268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941" y="3999086"/>
              <a:ext cx="4151243" cy="1961393"/>
            </a:xfrm>
            <a:prstGeom prst="rect">
              <a:avLst/>
            </a:prstGeom>
          </p:spPr>
        </p:pic>
        <p:sp>
          <p:nvSpPr>
            <p:cNvPr id="18" name="矩形 17"/>
            <p:cNvSpPr/>
            <p:nvPr/>
          </p:nvSpPr>
          <p:spPr>
            <a:xfrm>
              <a:off x="4730893" y="3962400"/>
              <a:ext cx="4273163" cy="2322686"/>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12">
            <a:extLst>
              <a:ext uri="{FF2B5EF4-FFF2-40B4-BE49-F238E27FC236}">
                <a16:creationId xmlns="" xmlns:a16="http://schemas.microsoft.com/office/drawing/2014/main" id="{0104688D-7175-488B-B6E5-38C35F586F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000"/>
          <a:stretch/>
        </p:blipFill>
        <p:spPr>
          <a:xfrm>
            <a:off x="158578" y="1600200"/>
            <a:ext cx="2977292" cy="2318549"/>
          </a:xfrm>
          <a:prstGeom prst="rect">
            <a:avLst/>
          </a:prstGeom>
        </p:spPr>
      </p:pic>
      <p:grpSp>
        <p:nvGrpSpPr>
          <p:cNvPr id="10" name="组合 9"/>
          <p:cNvGrpSpPr/>
          <p:nvPr/>
        </p:nvGrpSpPr>
        <p:grpSpPr>
          <a:xfrm>
            <a:off x="298837" y="4122736"/>
            <a:ext cx="4273163" cy="2322686"/>
            <a:chOff x="322200" y="3985904"/>
            <a:chExt cx="4273163" cy="2322686"/>
          </a:xfrm>
        </p:grpSpPr>
        <p:pic>
          <p:nvPicPr>
            <p:cNvPr id="20" name="Picture 19"/>
            <p:cNvPicPr>
              <a:picLocks noChangeAspect="1"/>
            </p:cNvPicPr>
            <p:nvPr/>
          </p:nvPicPr>
          <p:blipFill rotWithShape="1">
            <a:blip r:embed="rId5"/>
            <a:srcRect t="11885" r="317"/>
            <a:stretch/>
          </p:blipFill>
          <p:spPr>
            <a:xfrm>
              <a:off x="381873" y="4267200"/>
              <a:ext cx="4113927" cy="1665914"/>
            </a:xfrm>
            <a:prstGeom prst="rect">
              <a:avLst/>
            </a:prstGeom>
          </p:spPr>
        </p:pic>
        <p:pic>
          <p:nvPicPr>
            <p:cNvPr id="6" name="Picture 5"/>
            <p:cNvPicPr>
              <a:picLocks noChangeAspect="1"/>
            </p:cNvPicPr>
            <p:nvPr/>
          </p:nvPicPr>
          <p:blipFill>
            <a:blip r:embed="rId6"/>
            <a:stretch>
              <a:fillRect/>
            </a:stretch>
          </p:blipFill>
          <p:spPr>
            <a:xfrm>
              <a:off x="1219636" y="4121042"/>
              <a:ext cx="2438399" cy="215153"/>
            </a:xfrm>
            <a:prstGeom prst="rect">
              <a:avLst/>
            </a:prstGeom>
          </p:spPr>
        </p:pic>
        <p:sp>
          <p:nvSpPr>
            <p:cNvPr id="23" name="矩形 22"/>
            <p:cNvSpPr/>
            <p:nvPr/>
          </p:nvSpPr>
          <p:spPr>
            <a:xfrm>
              <a:off x="322200" y="3985904"/>
              <a:ext cx="4273163" cy="2322686"/>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rotWithShape="1">
          <a:blip r:embed="rId7"/>
          <a:srcRect t="22323" r="-1626" b="1744"/>
          <a:stretch/>
        </p:blipFill>
        <p:spPr>
          <a:xfrm>
            <a:off x="358510" y="4664836"/>
            <a:ext cx="4191000" cy="1639860"/>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11728" r="22" b="1613"/>
          <a:stretch/>
        </p:blipFill>
        <p:spPr>
          <a:xfrm>
            <a:off x="4739464" y="4421425"/>
            <a:ext cx="4150442" cy="1970183"/>
          </a:xfrm>
          <a:prstGeom prst="rect">
            <a:avLst/>
          </a:prstGeom>
          <a:effectLst>
            <a:outerShdw blurRad="50800" dist="50800" dir="5400000" algn="ctr" rotWithShape="0">
              <a:srgbClr val="000000">
                <a:alpha val="0"/>
              </a:srgbClr>
            </a:outerShdw>
            <a:reflection stA="0" endPos="65000" dist="50800" dir="5400000" sy="-100000" algn="bl" rotWithShape="0"/>
          </a:effectLst>
        </p:spPr>
      </p:pic>
      <p:pic>
        <p:nvPicPr>
          <p:cNvPr id="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8392" y="1625545"/>
            <a:ext cx="3079386" cy="232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组合 13"/>
          <p:cNvGrpSpPr/>
          <p:nvPr/>
        </p:nvGrpSpPr>
        <p:grpSpPr>
          <a:xfrm>
            <a:off x="3276599" y="1971192"/>
            <a:ext cx="2819401" cy="1654154"/>
            <a:chOff x="3118699" y="1676815"/>
            <a:chExt cx="2466976" cy="1447385"/>
          </a:xfrm>
        </p:grpSpPr>
        <p:grpSp>
          <p:nvGrpSpPr>
            <p:cNvPr id="27" name="Group 3"/>
            <p:cNvGrpSpPr>
              <a:grpSpLocks noChangeAspect="1"/>
            </p:cNvGrpSpPr>
            <p:nvPr/>
          </p:nvGrpSpPr>
          <p:grpSpPr>
            <a:xfrm>
              <a:off x="3134495" y="1960847"/>
              <a:ext cx="2350896" cy="1163353"/>
              <a:chOff x="2362200" y="4074095"/>
              <a:chExt cx="4701791" cy="2326705"/>
            </a:xfrm>
          </p:grpSpPr>
          <p:sp>
            <p:nvSpPr>
              <p:cNvPr id="28" name="Rectangle 4"/>
              <p:cNvSpPr/>
              <p:nvPr/>
            </p:nvSpPr>
            <p:spPr>
              <a:xfrm>
                <a:off x="2362200" y="5638799"/>
                <a:ext cx="4502309" cy="7620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9" name="Rectangle 5"/>
              <p:cNvSpPr/>
              <p:nvPr/>
            </p:nvSpPr>
            <p:spPr>
              <a:xfrm>
                <a:off x="2362200" y="4572001"/>
                <a:ext cx="4502309" cy="1066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0" name="Rectangle 6"/>
              <p:cNvSpPr/>
              <p:nvPr/>
            </p:nvSpPr>
            <p:spPr>
              <a:xfrm>
                <a:off x="4343400" y="4343400"/>
                <a:ext cx="4572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mc:AlternateContent xmlns:mc="http://schemas.openxmlformats.org/markup-compatibility/2006" xmlns:a14="http://schemas.microsoft.com/office/drawing/2010/main">
            <mc:Choice Requires="a14">
              <p:sp>
                <p:nvSpPr>
                  <p:cNvPr id="31" name="TextBox 7"/>
                  <p:cNvSpPr txBox="1"/>
                  <p:nvPr/>
                </p:nvSpPr>
                <p:spPr>
                  <a:xfrm>
                    <a:off x="3460636" y="5665856"/>
                    <a:ext cx="2337072" cy="538610"/>
                  </a:xfrm>
                  <a:prstGeom prst="rect">
                    <a:avLst/>
                  </a:prstGeom>
                  <a:noFill/>
                </p:spPr>
                <p:txBody>
                  <a:bodyPr wrap="square" rtlCol="0">
                    <a:spAutoFit/>
                  </a:bodyPr>
                  <a:lstStyle/>
                  <a:p>
                    <a:pPr fontAlgn="base">
                      <a:spcBef>
                        <a:spcPct val="0"/>
                      </a:spcBef>
                      <a:spcAft>
                        <a:spcPct val="0"/>
                      </a:spcAft>
                    </a:pPr>
                    <a:r>
                      <a:rPr lang="en-US" sz="1400" dirty="0">
                        <a:solidFill>
                          <a:schemeClr val="bg1"/>
                        </a:solidFill>
                      </a:rPr>
                      <a:t>Si </a:t>
                    </a:r>
                    <a:r>
                      <a:rPr lang="en-US" sz="1400" dirty="0">
                        <a:solidFill>
                          <a:schemeClr val="bg1"/>
                        </a:solidFill>
                        <a:latin typeface="Arial" charset="0"/>
                      </a:rPr>
                      <a:t>(</a:t>
                    </a:r>
                    <a14:m>
                      <m:oMath xmlns:m="http://schemas.openxmlformats.org/officeDocument/2006/math">
                        <m:r>
                          <m:rPr>
                            <m:sty m:val="p"/>
                          </m:rPr>
                          <a:rPr lang="en-US" sz="1400">
                            <a:solidFill>
                              <a:schemeClr val="bg1"/>
                            </a:solidFill>
                            <a:latin typeface="Cambria Math"/>
                            <a:ea typeface="Cambria Math"/>
                          </a:rPr>
                          <m:t>n</m:t>
                        </m:r>
                        <m:r>
                          <a:rPr lang="en-US" sz="1400" i="1">
                            <a:solidFill>
                              <a:schemeClr val="bg1"/>
                            </a:solidFill>
                            <a:latin typeface="Cambria Math"/>
                            <a:ea typeface="Cambria Math"/>
                          </a:rPr>
                          <m:t>≈3.</m:t>
                        </m:r>
                        <m:r>
                          <a:rPr lang="en-US" sz="1400" b="0" i="1" smtClean="0">
                            <a:solidFill>
                              <a:schemeClr val="bg1"/>
                            </a:solidFill>
                            <a:latin typeface="Cambria Math" panose="02040503050406030204" pitchFamily="18" charset="0"/>
                            <a:ea typeface="Cambria Math"/>
                          </a:rPr>
                          <m:t>5</m:t>
                        </m:r>
                        <m:r>
                          <a:rPr lang="en-US" sz="1400" i="1">
                            <a:solidFill>
                              <a:schemeClr val="bg1"/>
                            </a:solidFill>
                            <a:latin typeface="Cambria Math"/>
                            <a:ea typeface="Cambria Math"/>
                          </a:rPr>
                          <m:t>)</m:t>
                        </m:r>
                      </m:oMath>
                    </a14:m>
                    <a:endParaRPr lang="en-US" sz="1400" dirty="0">
                      <a:solidFill>
                        <a:schemeClr val="bg1"/>
                      </a:solidFill>
                      <a:latin typeface="Arial" charset="0"/>
                    </a:endParaRPr>
                  </a:p>
                </p:txBody>
              </p:sp>
            </mc:Choice>
            <mc:Fallback xmlns="">
              <p:sp>
                <p:nvSpPr>
                  <p:cNvPr id="31" name="TextBox 7"/>
                  <p:cNvSpPr txBox="1">
                    <a:spLocks noRot="1" noChangeAspect="1" noMove="1" noResize="1" noEditPoints="1" noAdjustHandles="1" noChangeArrowheads="1" noChangeShapeType="1" noTextEdit="1"/>
                  </p:cNvSpPr>
                  <p:nvPr/>
                </p:nvSpPr>
                <p:spPr>
                  <a:xfrm>
                    <a:off x="3460636" y="5665856"/>
                    <a:ext cx="2337072" cy="538610"/>
                  </a:xfrm>
                  <a:prstGeom prst="rect">
                    <a:avLst/>
                  </a:prstGeom>
                  <a:blipFill rotWithShape="0">
                    <a:blip r:embed="rId10"/>
                    <a:stretch>
                      <a:fillRect l="-1370"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8"/>
                  <p:cNvSpPr txBox="1"/>
                  <p:nvPr/>
                </p:nvSpPr>
                <p:spPr>
                  <a:xfrm>
                    <a:off x="3281928" y="4804193"/>
                    <a:ext cx="2515782" cy="538610"/>
                  </a:xfrm>
                  <a:prstGeom prst="rect">
                    <a:avLst/>
                  </a:prstGeom>
                  <a:noFill/>
                </p:spPr>
                <p:txBody>
                  <a:bodyPr wrap="square" rtlCol="0">
                    <a:spAutoFit/>
                  </a:bodyPr>
                  <a:lstStyle/>
                  <a:p>
                    <a:pPr fontAlgn="base">
                      <a:spcBef>
                        <a:spcPct val="0"/>
                      </a:spcBef>
                      <a:spcAft>
                        <a:spcPct val="0"/>
                      </a:spcAft>
                    </a:pPr>
                    <a:r>
                      <a:rPr lang="en-US" sz="1400" dirty="0">
                        <a:solidFill>
                          <a:prstClr val="black"/>
                        </a:solidFill>
                      </a:rPr>
                      <a:t>SiO</a:t>
                    </a:r>
                    <a:r>
                      <a:rPr lang="en-US" sz="1400" baseline="-25000" dirty="0">
                        <a:solidFill>
                          <a:prstClr val="black"/>
                        </a:solidFill>
                      </a:rPr>
                      <a:t>2</a:t>
                    </a:r>
                    <a:r>
                      <a:rPr lang="en-US" sz="1400" dirty="0">
                        <a:solidFill>
                          <a:prstClr val="black"/>
                        </a:solidFill>
                      </a:rPr>
                      <a:t> (</a:t>
                    </a:r>
                    <a14:m>
                      <m:oMath xmlns:m="http://schemas.openxmlformats.org/officeDocument/2006/math">
                        <m:r>
                          <m:rPr>
                            <m:sty m:val="p"/>
                          </m:rPr>
                          <a:rPr lang="en-US" sz="1400">
                            <a:solidFill>
                              <a:prstClr val="black"/>
                            </a:solidFill>
                            <a:latin typeface="Cambria Math"/>
                            <a:ea typeface="Cambria Math"/>
                          </a:rPr>
                          <m:t>n</m:t>
                        </m:r>
                        <m:r>
                          <a:rPr lang="en-US" sz="1400" i="1">
                            <a:solidFill>
                              <a:prstClr val="black"/>
                            </a:solidFill>
                            <a:latin typeface="Cambria Math"/>
                            <a:ea typeface="Cambria Math"/>
                          </a:rPr>
                          <m:t>≈1.5)</m:t>
                        </m:r>
                      </m:oMath>
                    </a14:m>
                    <a:endParaRPr lang="en-US" sz="1400" dirty="0">
                      <a:solidFill>
                        <a:prstClr val="black"/>
                      </a:solidFill>
                    </a:endParaRPr>
                  </a:p>
                </p:txBody>
              </p:sp>
            </mc:Choice>
            <mc:Fallback xmlns="">
              <p:sp>
                <p:nvSpPr>
                  <p:cNvPr id="32" name="TextBox 8"/>
                  <p:cNvSpPr txBox="1">
                    <a:spLocks noRot="1" noChangeAspect="1" noMove="1" noResize="1" noEditPoints="1" noAdjustHandles="1" noChangeArrowheads="1" noChangeShapeType="1" noTextEdit="1"/>
                  </p:cNvSpPr>
                  <p:nvPr/>
                </p:nvSpPr>
                <p:spPr>
                  <a:xfrm>
                    <a:off x="3281928" y="4804193"/>
                    <a:ext cx="2515782" cy="538610"/>
                  </a:xfrm>
                  <a:prstGeom prst="rect">
                    <a:avLst/>
                  </a:prstGeom>
                  <a:blipFill rotWithShape="0">
                    <a:blip r:embed="rId11"/>
                    <a:stretch>
                      <a:fillRect l="-1271" t="-1961"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9"/>
                  <p:cNvSpPr txBox="1"/>
                  <p:nvPr/>
                </p:nvSpPr>
                <p:spPr>
                  <a:xfrm>
                    <a:off x="4811839" y="4074095"/>
                    <a:ext cx="2252152" cy="538610"/>
                  </a:xfrm>
                  <a:prstGeom prst="rect">
                    <a:avLst/>
                  </a:prstGeom>
                  <a:noFill/>
                </p:spPr>
                <p:txBody>
                  <a:bodyPr wrap="square" rtlCol="0">
                    <a:spAutoFit/>
                  </a:bodyPr>
                  <a:lstStyle/>
                  <a:p>
                    <a:pPr fontAlgn="base">
                      <a:spcBef>
                        <a:spcPct val="0"/>
                      </a:spcBef>
                      <a:spcAft>
                        <a:spcPct val="0"/>
                      </a:spcAft>
                    </a:pPr>
                    <a:r>
                      <a:rPr lang="en-US" sz="1400" dirty="0" err="1">
                        <a:solidFill>
                          <a:prstClr val="black"/>
                        </a:solidFill>
                      </a:rPr>
                      <a:t>SiN</a:t>
                    </a:r>
                    <a:r>
                      <a:rPr lang="en-US" sz="1400" baseline="-25000" dirty="0" err="1">
                        <a:solidFill>
                          <a:prstClr val="black"/>
                        </a:solidFill>
                      </a:rPr>
                      <a:t>x</a:t>
                    </a:r>
                    <a:r>
                      <a:rPr lang="en-US" sz="1400" dirty="0">
                        <a:solidFill>
                          <a:prstClr val="black"/>
                        </a:solidFill>
                      </a:rPr>
                      <a:t> (</a:t>
                    </a:r>
                    <a14:m>
                      <m:oMath xmlns:m="http://schemas.openxmlformats.org/officeDocument/2006/math">
                        <m:r>
                          <m:rPr>
                            <m:sty m:val="p"/>
                          </m:rPr>
                          <a:rPr lang="en-US" sz="1400">
                            <a:solidFill>
                              <a:prstClr val="black"/>
                            </a:solidFill>
                            <a:latin typeface="Cambria Math"/>
                            <a:ea typeface="Cambria Math"/>
                          </a:rPr>
                          <m:t>n</m:t>
                        </m:r>
                        <m:r>
                          <a:rPr lang="en-US" sz="1400" i="1">
                            <a:solidFill>
                              <a:prstClr val="black"/>
                            </a:solidFill>
                            <a:latin typeface="Cambria Math"/>
                            <a:ea typeface="Cambria Math"/>
                          </a:rPr>
                          <m:t>≈2.0)</m:t>
                        </m:r>
                      </m:oMath>
                    </a14:m>
                    <a:endParaRPr lang="en-US" sz="1400" dirty="0">
                      <a:solidFill>
                        <a:prstClr val="black"/>
                      </a:solidFill>
                    </a:endParaRPr>
                  </a:p>
                </p:txBody>
              </p:sp>
            </mc:Choice>
            <mc:Fallback xmlns="">
              <p:sp>
                <p:nvSpPr>
                  <p:cNvPr id="33" name="TextBox 9"/>
                  <p:cNvSpPr txBox="1">
                    <a:spLocks noRot="1" noChangeAspect="1" noMove="1" noResize="1" noEditPoints="1" noAdjustHandles="1" noChangeArrowheads="1" noChangeShapeType="1" noTextEdit="1"/>
                  </p:cNvSpPr>
                  <p:nvPr/>
                </p:nvSpPr>
                <p:spPr>
                  <a:xfrm>
                    <a:off x="4811839" y="4074095"/>
                    <a:ext cx="2252152" cy="538610"/>
                  </a:xfrm>
                  <a:prstGeom prst="rect">
                    <a:avLst/>
                  </a:prstGeom>
                  <a:blipFill rotWithShape="0">
                    <a:blip r:embed="rId12"/>
                    <a:stretch>
                      <a:fillRect l="-1422" t="-4000" b="-20000"/>
                    </a:stretch>
                  </a:blipFill>
                </p:spPr>
                <p:txBody>
                  <a:bodyPr/>
                  <a:lstStyle/>
                  <a:p>
                    <a:r>
                      <a:rPr lang="en-US">
                        <a:noFill/>
                      </a:rPr>
                      <a:t> </a:t>
                    </a:r>
                  </a:p>
                </p:txBody>
              </p:sp>
            </mc:Fallback>
          </mc:AlternateContent>
        </p:grpSp>
        <p:grpSp>
          <p:nvGrpSpPr>
            <p:cNvPr id="13" name="组合 12"/>
            <p:cNvGrpSpPr/>
            <p:nvPr/>
          </p:nvGrpSpPr>
          <p:grpSpPr>
            <a:xfrm>
              <a:off x="3118699" y="1676815"/>
              <a:ext cx="2466976" cy="513934"/>
              <a:chOff x="3118699" y="1676815"/>
              <a:chExt cx="2466976" cy="513934"/>
            </a:xfrm>
          </p:grpSpPr>
          <p:sp>
            <p:nvSpPr>
              <p:cNvPr id="34" name="Rectangle 5"/>
              <p:cNvSpPr/>
              <p:nvPr/>
            </p:nvSpPr>
            <p:spPr>
              <a:xfrm>
                <a:off x="3118699" y="1676815"/>
                <a:ext cx="2266951" cy="513934"/>
              </a:xfrm>
              <a:prstGeom prst="rect">
                <a:avLst/>
              </a:prstGeom>
              <a:solidFill>
                <a:schemeClr val="bg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mc:AlternateContent xmlns:mc="http://schemas.openxmlformats.org/markup-compatibility/2006" xmlns:a14="http://schemas.microsoft.com/office/drawing/2010/main">
            <mc:Choice Requires="a14">
              <p:sp>
                <p:nvSpPr>
                  <p:cNvPr id="35" name="TextBox 8"/>
                  <p:cNvSpPr txBox="1"/>
                  <p:nvPr/>
                </p:nvSpPr>
                <p:spPr>
                  <a:xfrm>
                    <a:off x="3132955" y="1718815"/>
                    <a:ext cx="2452720" cy="269305"/>
                  </a:xfrm>
                  <a:prstGeom prst="rect">
                    <a:avLst/>
                  </a:prstGeom>
                  <a:noFill/>
                </p:spPr>
                <p:txBody>
                  <a:bodyPr wrap="square" rtlCol="0">
                    <a:spAutoFit/>
                  </a:bodyPr>
                  <a:lstStyle/>
                  <a:p>
                    <a:r>
                      <a:rPr lang="en-US" sz="1400" dirty="0">
                        <a:solidFill>
                          <a:prstClr val="black"/>
                        </a:solidFill>
                      </a:rPr>
                      <a:t>Air/SiO</a:t>
                    </a:r>
                    <a:r>
                      <a:rPr lang="en-US" sz="1400" baseline="-25000" dirty="0">
                        <a:solidFill>
                          <a:prstClr val="black"/>
                        </a:solidFill>
                      </a:rPr>
                      <a:t>2</a:t>
                    </a:r>
                    <a:r>
                      <a:rPr lang="en-US" sz="1400" dirty="0">
                        <a:solidFill>
                          <a:prstClr val="black"/>
                        </a:solidFill>
                      </a:rPr>
                      <a:t> Cladding (</a:t>
                    </a:r>
                    <a14:m>
                      <m:oMath xmlns:m="http://schemas.openxmlformats.org/officeDocument/2006/math">
                        <m:r>
                          <m:rPr>
                            <m:sty m:val="p"/>
                          </m:rPr>
                          <a:rPr lang="en-US" sz="1400">
                            <a:solidFill>
                              <a:prstClr val="black"/>
                            </a:solidFill>
                            <a:latin typeface="Cambria Math"/>
                            <a:ea typeface="Cambria Math"/>
                          </a:rPr>
                          <m:t>n</m:t>
                        </m:r>
                        <m:r>
                          <a:rPr lang="en-US" sz="1400" i="1" smtClean="0">
                            <a:solidFill>
                              <a:prstClr val="black"/>
                            </a:solidFill>
                            <a:latin typeface="Cambria Math"/>
                            <a:ea typeface="Cambria Math"/>
                          </a:rPr>
                          <m:t>≈</m:t>
                        </m:r>
                        <m:r>
                          <a:rPr lang="en-US" sz="1400" b="0" i="1" smtClean="0">
                            <a:solidFill>
                              <a:prstClr val="black"/>
                            </a:solidFill>
                            <a:latin typeface="Cambria Math" panose="02040503050406030204" pitchFamily="18" charset="0"/>
                            <a:ea typeface="Cambria Math"/>
                          </a:rPr>
                          <m:t>1.0/</m:t>
                        </m:r>
                        <m:r>
                          <a:rPr lang="en-US" sz="1400" i="1">
                            <a:solidFill>
                              <a:prstClr val="black"/>
                            </a:solidFill>
                            <a:latin typeface="Cambria Math"/>
                            <a:ea typeface="Cambria Math"/>
                          </a:rPr>
                          <m:t>1.</m:t>
                        </m:r>
                        <m:r>
                          <a:rPr lang="en-US" sz="1400" b="0" i="1" smtClean="0">
                            <a:solidFill>
                              <a:prstClr val="black"/>
                            </a:solidFill>
                            <a:latin typeface="Cambria Math" panose="02040503050406030204" pitchFamily="18" charset="0"/>
                            <a:ea typeface="Cambria Math"/>
                          </a:rPr>
                          <m:t>5</m:t>
                        </m:r>
                      </m:oMath>
                    </a14:m>
                    <a:r>
                      <a:rPr lang="en-US" sz="1400" dirty="0">
                        <a:solidFill>
                          <a:prstClr val="black"/>
                        </a:solidFill>
                      </a:rPr>
                      <a:t>)</a:t>
                    </a:r>
                  </a:p>
                </p:txBody>
              </p:sp>
            </mc:Choice>
            <mc:Fallback xmlns="">
              <p:sp>
                <p:nvSpPr>
                  <p:cNvPr id="35" name="TextBox 8"/>
                  <p:cNvSpPr txBox="1">
                    <a:spLocks noRot="1" noChangeAspect="1" noMove="1" noResize="1" noEditPoints="1" noAdjustHandles="1" noChangeArrowheads="1" noChangeShapeType="1" noTextEdit="1"/>
                  </p:cNvSpPr>
                  <p:nvPr/>
                </p:nvSpPr>
                <p:spPr>
                  <a:xfrm>
                    <a:off x="3132955" y="1718815"/>
                    <a:ext cx="2452720" cy="269305"/>
                  </a:xfrm>
                  <a:prstGeom prst="rect">
                    <a:avLst/>
                  </a:prstGeom>
                  <a:blipFill rotWithShape="0">
                    <a:blip r:embed="rId13"/>
                    <a:stretch>
                      <a:fillRect l="-652" t="-4000" b="-20000"/>
                    </a:stretch>
                  </a:blipFill>
                </p:spPr>
                <p:txBody>
                  <a:bodyPr/>
                  <a:lstStyle/>
                  <a:p>
                    <a:r>
                      <a:rPr lang="en-US">
                        <a:noFill/>
                      </a:rPr>
                      <a:t> </a:t>
                    </a:r>
                  </a:p>
                </p:txBody>
              </p:sp>
            </mc:Fallback>
          </mc:AlternateContent>
        </p:grpSp>
      </p:grpSp>
      <p:sp>
        <p:nvSpPr>
          <p:cNvPr id="12" name="矩形 11"/>
          <p:cNvSpPr/>
          <p:nvPr/>
        </p:nvSpPr>
        <p:spPr>
          <a:xfrm>
            <a:off x="9026" y="656275"/>
            <a:ext cx="9144000" cy="707886"/>
          </a:xfrm>
          <a:prstGeom prst="rect">
            <a:avLst/>
          </a:prstGeom>
        </p:spPr>
        <p:txBody>
          <a:bodyPr wrap="square">
            <a:spAutoFit/>
          </a:bodyPr>
          <a:lstStyle/>
          <a:p>
            <a:pPr>
              <a:spcBef>
                <a:spcPts val="400"/>
              </a:spcBef>
              <a:buClr>
                <a:srgbClr val="004EA2"/>
              </a:buClr>
              <a:defRPr/>
            </a:pPr>
            <a:r>
              <a:rPr lang="en-US" sz="2000" b="1" u="sng" dirty="0">
                <a:solidFill>
                  <a:srgbClr val="004EA2"/>
                </a:solidFill>
                <a:latin typeface="+mj-lt"/>
                <a:cs typeface="Arial" charset="0"/>
              </a:rPr>
              <a:t>Four-wave-mixing Bragg scattering</a:t>
            </a:r>
            <a:r>
              <a:rPr lang="en-US" sz="2000" b="1" dirty="0">
                <a:latin typeface="+mj-lt"/>
              </a:rPr>
              <a:t> </a:t>
            </a:r>
            <a:r>
              <a:rPr lang="en-US" sz="2000" dirty="0">
                <a:latin typeface="+mj-lt"/>
              </a:rPr>
              <a:t>Two pumps at </a:t>
            </a:r>
            <a:r>
              <a:rPr lang="en-US" sz="2000" dirty="0">
                <a:latin typeface="Symbol" panose="05050102010706020507" pitchFamily="18" charset="2"/>
              </a:rPr>
              <a:t>w</a:t>
            </a:r>
            <a:r>
              <a:rPr lang="en-US" sz="2000" baseline="-25000" dirty="0">
                <a:latin typeface="+mj-lt"/>
              </a:rPr>
              <a:t>1</a:t>
            </a:r>
            <a:r>
              <a:rPr lang="en-US" sz="2000" dirty="0">
                <a:latin typeface="+mj-lt"/>
              </a:rPr>
              <a:t> and </a:t>
            </a:r>
            <a:r>
              <a:rPr lang="en-US" sz="2000" dirty="0">
                <a:latin typeface="Symbol" panose="05050102010706020507" pitchFamily="18" charset="2"/>
              </a:rPr>
              <a:t>w</a:t>
            </a:r>
            <a:r>
              <a:rPr lang="en-US" sz="2000" baseline="-25000" dirty="0">
                <a:latin typeface="+mj-lt"/>
              </a:rPr>
              <a:t>2</a:t>
            </a:r>
            <a:r>
              <a:rPr lang="en-US" sz="2000" dirty="0">
                <a:latin typeface="+mj-lt"/>
              </a:rPr>
              <a:t> induce an effective grating in the nonlinearity =&gt; sets spectral translation range as ±(</a:t>
            </a:r>
            <a:r>
              <a:rPr lang="en-US" sz="2000" dirty="0">
                <a:latin typeface="Symbol" panose="05050102010706020507" pitchFamily="18" charset="2"/>
              </a:rPr>
              <a:t>w</a:t>
            </a:r>
            <a:r>
              <a:rPr lang="en-US" sz="2000" baseline="-25000" dirty="0">
                <a:latin typeface="+mj-lt"/>
              </a:rPr>
              <a:t>2</a:t>
            </a:r>
            <a:r>
              <a:rPr lang="en-US" sz="2000" dirty="0">
                <a:latin typeface="+mj-lt"/>
              </a:rPr>
              <a:t>-</a:t>
            </a:r>
            <a:r>
              <a:rPr lang="en-US" sz="2000" dirty="0">
                <a:latin typeface="Symbol" panose="05050102010706020507" pitchFamily="18" charset="2"/>
              </a:rPr>
              <a:t>w</a:t>
            </a:r>
            <a:r>
              <a:rPr lang="en-US" sz="2000" baseline="-25000" dirty="0">
                <a:latin typeface="+mj-lt"/>
              </a:rPr>
              <a:t>1</a:t>
            </a:r>
            <a:r>
              <a:rPr lang="en-US" sz="2000" dirty="0">
                <a:latin typeface="+mj-lt"/>
              </a:rPr>
              <a:t>) </a:t>
            </a:r>
            <a:endParaRPr lang="en-US" sz="2000" dirty="0">
              <a:solidFill>
                <a:srgbClr val="004EA2"/>
              </a:solidFill>
              <a:latin typeface="+mj-lt"/>
              <a:cs typeface="Arial" charset="0"/>
            </a:endParaRPr>
          </a:p>
        </p:txBody>
      </p:sp>
      <p:sp>
        <p:nvSpPr>
          <p:cNvPr id="36" name="矩形 35"/>
          <p:cNvSpPr/>
          <p:nvPr/>
        </p:nvSpPr>
        <p:spPr>
          <a:xfrm>
            <a:off x="5326570" y="1295400"/>
            <a:ext cx="3893630" cy="338554"/>
          </a:xfrm>
          <a:prstGeom prst="rect">
            <a:avLst/>
          </a:prstGeom>
        </p:spPr>
        <p:txBody>
          <a:bodyPr wrap="none">
            <a:spAutoFit/>
          </a:bodyPr>
          <a:lstStyle/>
          <a:p>
            <a:pPr lvl="0" fontAlgn="auto">
              <a:spcBef>
                <a:spcPts val="0"/>
              </a:spcBef>
              <a:spcAft>
                <a:spcPts val="0"/>
              </a:spcAft>
              <a:defRPr/>
            </a:pPr>
            <a:r>
              <a:rPr lang="en-US" sz="1600" i="1" dirty="0">
                <a:solidFill>
                  <a:prstClr val="black"/>
                </a:solidFill>
                <a:latin typeface="Calibri"/>
              </a:rPr>
              <a:t>Q. Li et al., Nat. Photon. 10, 406-414 (2016)</a:t>
            </a:r>
          </a:p>
        </p:txBody>
      </p:sp>
      <p:sp>
        <p:nvSpPr>
          <p:cNvPr id="15" name="灯片编号占位符 14"/>
          <p:cNvSpPr>
            <a:spLocks noGrp="1"/>
          </p:cNvSpPr>
          <p:nvPr>
            <p:ph type="sldNum" sz="quarter" idx="10"/>
          </p:nvPr>
        </p:nvSpPr>
        <p:spPr/>
        <p:txBody>
          <a:bodyPr/>
          <a:lstStyle/>
          <a:p>
            <a:fld id="{C51CE9FD-BB45-44B4-8191-6908B0E452BE}" type="slidenum">
              <a:rPr lang="en-US" smtClean="0"/>
              <a:t>2</a:t>
            </a:fld>
            <a:endParaRPr lang="en-US" dirty="0"/>
          </a:p>
        </p:txBody>
      </p:sp>
    </p:spTree>
    <p:extLst>
      <p:ext uri="{BB962C8B-B14F-4D97-AF65-F5344CB8AC3E}">
        <p14:creationId xmlns:p14="http://schemas.microsoft.com/office/powerpoint/2010/main" val="3108309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3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6469"/>
          </a:xfrm>
        </p:spPr>
        <p:txBody>
          <a:bodyPr/>
          <a:lstStyle/>
          <a:p>
            <a:r>
              <a:rPr lang="en-US" dirty="0">
                <a:latin typeface="+mj-lt"/>
              </a:rPr>
              <a:t>Acknowledgements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11" y="1000945"/>
            <a:ext cx="992348" cy="1290922"/>
          </a:xfrm>
          <a:prstGeom prst="rect">
            <a:avLst/>
          </a:prstGeom>
        </p:spPr>
      </p:pic>
      <p:sp>
        <p:nvSpPr>
          <p:cNvPr id="8" name="TextBox 7"/>
          <p:cNvSpPr txBox="1"/>
          <p:nvPr/>
        </p:nvSpPr>
        <p:spPr>
          <a:xfrm>
            <a:off x="76200" y="2296344"/>
            <a:ext cx="2071536" cy="923330"/>
          </a:xfrm>
          <a:prstGeom prst="rect">
            <a:avLst/>
          </a:prstGeom>
          <a:noFill/>
        </p:spPr>
        <p:txBody>
          <a:bodyPr wrap="square" rtlCol="0">
            <a:spAutoFit/>
          </a:bodyPr>
          <a:lstStyle/>
          <a:p>
            <a:pPr algn="ctr"/>
            <a:r>
              <a:rPr lang="en-US" dirty="0">
                <a:latin typeface="+mj-lt"/>
              </a:rPr>
              <a:t>Qing Li</a:t>
            </a:r>
          </a:p>
          <a:p>
            <a:pPr algn="ctr"/>
            <a:r>
              <a:rPr lang="en-US" dirty="0">
                <a:latin typeface="+mj-lt"/>
              </a:rPr>
              <a:t>Postdoc</a:t>
            </a:r>
          </a:p>
          <a:p>
            <a:pPr algn="ctr"/>
            <a:r>
              <a:rPr lang="en-US" dirty="0">
                <a:latin typeface="+mj-lt"/>
              </a:rPr>
              <a:t>Prof. at CMU now</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733182"/>
            <a:ext cx="996932" cy="1303506"/>
          </a:xfrm>
          <a:prstGeom prst="rect">
            <a:avLst/>
          </a:prstGeom>
        </p:spPr>
      </p:pic>
      <p:sp>
        <p:nvSpPr>
          <p:cNvPr id="9" name="TextBox 8"/>
          <p:cNvSpPr txBox="1"/>
          <p:nvPr/>
        </p:nvSpPr>
        <p:spPr>
          <a:xfrm>
            <a:off x="1905000" y="5029200"/>
            <a:ext cx="1778972" cy="646331"/>
          </a:xfrm>
          <a:prstGeom prst="rect">
            <a:avLst/>
          </a:prstGeom>
          <a:noFill/>
        </p:spPr>
        <p:txBody>
          <a:bodyPr wrap="square" lIns="0" rIns="0" rtlCol="0">
            <a:spAutoFit/>
          </a:bodyPr>
          <a:lstStyle/>
          <a:p>
            <a:pPr algn="ctr"/>
            <a:r>
              <a:rPr lang="en-US" dirty="0">
                <a:latin typeface="+mj-lt"/>
              </a:rPr>
              <a:t>Daron </a:t>
            </a:r>
            <a:r>
              <a:rPr lang="en-US" dirty="0" err="1">
                <a:latin typeface="+mj-lt"/>
              </a:rPr>
              <a:t>Westly</a:t>
            </a:r>
            <a:endParaRPr lang="en-US" dirty="0">
              <a:latin typeface="+mj-lt"/>
            </a:endParaRPr>
          </a:p>
          <a:p>
            <a:pPr algn="ctr"/>
            <a:r>
              <a:rPr lang="en-US" dirty="0">
                <a:latin typeface="+mj-lt"/>
              </a:rPr>
              <a:t>Research scientist</a:t>
            </a:r>
          </a:p>
        </p:txBody>
      </p:sp>
      <p:pic>
        <p:nvPicPr>
          <p:cNvPr id="24" name="Picture 23">
            <a:extLst>
              <a:ext uri="{FF2B5EF4-FFF2-40B4-BE49-F238E27FC236}">
                <a16:creationId xmlns="" xmlns:a16="http://schemas.microsoft.com/office/drawing/2014/main" id="{C49FFB79-F9BF-4B2E-81F9-18F63CC7A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304" y="990600"/>
            <a:ext cx="992348" cy="1303506"/>
          </a:xfrm>
          <a:prstGeom prst="rect">
            <a:avLst/>
          </a:prstGeom>
        </p:spPr>
      </p:pic>
      <p:sp>
        <p:nvSpPr>
          <p:cNvPr id="25" name="TextBox 24">
            <a:extLst>
              <a:ext uri="{FF2B5EF4-FFF2-40B4-BE49-F238E27FC236}">
                <a16:creationId xmlns="" xmlns:a16="http://schemas.microsoft.com/office/drawing/2014/main" id="{74DC5886-60EE-49F4-85D4-797E280B3A80}"/>
              </a:ext>
            </a:extLst>
          </p:cNvPr>
          <p:cNvSpPr txBox="1"/>
          <p:nvPr/>
        </p:nvSpPr>
        <p:spPr>
          <a:xfrm>
            <a:off x="3675624" y="2296344"/>
            <a:ext cx="1810776" cy="646331"/>
          </a:xfrm>
          <a:prstGeom prst="rect">
            <a:avLst/>
          </a:prstGeom>
          <a:noFill/>
        </p:spPr>
        <p:txBody>
          <a:bodyPr wrap="square" rtlCol="0">
            <a:spAutoFit/>
          </a:bodyPr>
          <a:lstStyle/>
          <a:p>
            <a:pPr algn="ctr"/>
            <a:r>
              <a:rPr lang="en-US" dirty="0" err="1">
                <a:latin typeface="+mj-lt"/>
              </a:rPr>
              <a:t>Anshuman</a:t>
            </a:r>
            <a:r>
              <a:rPr lang="en-US" dirty="0">
                <a:latin typeface="+mj-lt"/>
              </a:rPr>
              <a:t> Singh</a:t>
            </a:r>
          </a:p>
          <a:p>
            <a:pPr algn="ctr"/>
            <a:r>
              <a:rPr lang="en-US" dirty="0">
                <a:latin typeface="+mj-lt"/>
              </a:rPr>
              <a:t>Postdoc</a:t>
            </a:r>
          </a:p>
        </p:txBody>
      </p:sp>
      <p:pic>
        <p:nvPicPr>
          <p:cNvPr id="1026" name="Picture 2" descr="Gregory Moil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000944"/>
            <a:ext cx="993588" cy="129092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24">
            <a:extLst>
              <a:ext uri="{FF2B5EF4-FFF2-40B4-BE49-F238E27FC236}">
                <a16:creationId xmlns="" xmlns:a16="http://schemas.microsoft.com/office/drawing/2014/main" id="{74DC5886-60EE-49F4-85D4-797E280B3A80}"/>
              </a:ext>
            </a:extLst>
          </p:cNvPr>
          <p:cNvSpPr txBox="1"/>
          <p:nvPr/>
        </p:nvSpPr>
        <p:spPr>
          <a:xfrm>
            <a:off x="1905000" y="2296344"/>
            <a:ext cx="1810776" cy="646331"/>
          </a:xfrm>
          <a:prstGeom prst="rect">
            <a:avLst/>
          </a:prstGeom>
          <a:noFill/>
        </p:spPr>
        <p:txBody>
          <a:bodyPr wrap="square" rtlCol="0">
            <a:spAutoFit/>
          </a:bodyPr>
          <a:lstStyle/>
          <a:p>
            <a:pPr algn="ctr"/>
            <a:r>
              <a:rPr lang="en-US" dirty="0">
                <a:latin typeface="+mj-lt"/>
              </a:rPr>
              <a:t>Gregory </a:t>
            </a:r>
            <a:r>
              <a:rPr lang="en-US" dirty="0" err="1">
                <a:latin typeface="+mj-lt"/>
              </a:rPr>
              <a:t>Moille</a:t>
            </a:r>
            <a:endParaRPr lang="en-US" dirty="0">
              <a:latin typeface="+mj-lt"/>
            </a:endParaRPr>
          </a:p>
          <a:p>
            <a:pPr algn="ctr"/>
            <a:r>
              <a:rPr lang="en-US" dirty="0">
                <a:latin typeface="+mj-lt"/>
              </a:rPr>
              <a:t>Postdoc</a:t>
            </a:r>
          </a:p>
        </p:txBody>
      </p:sp>
      <p:pic>
        <p:nvPicPr>
          <p:cNvPr id="35" name="Picture 8" descr="https://www.nist.gov/sites/default/files/styles/300w_x_400h/public/userphotos/srinivasan_web.jpg?itok=m1YVp_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2371" y="3725694"/>
            <a:ext cx="997281" cy="130350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8"/>
          <p:cNvSpPr txBox="1"/>
          <p:nvPr/>
        </p:nvSpPr>
        <p:spPr>
          <a:xfrm>
            <a:off x="3869076" y="5068669"/>
            <a:ext cx="1541124" cy="646331"/>
          </a:xfrm>
          <a:prstGeom prst="rect">
            <a:avLst/>
          </a:prstGeom>
          <a:noFill/>
        </p:spPr>
        <p:txBody>
          <a:bodyPr wrap="square" lIns="0" rIns="0" rtlCol="0">
            <a:spAutoFit/>
          </a:bodyPr>
          <a:lstStyle/>
          <a:p>
            <a:pPr algn="ctr"/>
            <a:r>
              <a:rPr lang="en-US" dirty="0" err="1">
                <a:latin typeface="+mj-lt"/>
              </a:rPr>
              <a:t>Kartik</a:t>
            </a:r>
            <a:r>
              <a:rPr lang="en-US" dirty="0">
                <a:latin typeface="+mj-lt"/>
              </a:rPr>
              <a:t> Srinivasan</a:t>
            </a:r>
          </a:p>
          <a:p>
            <a:pPr algn="ctr"/>
            <a:r>
              <a:rPr lang="en-US" dirty="0">
                <a:latin typeface="+mj-lt"/>
              </a:rPr>
              <a:t>Project leader</a:t>
            </a:r>
          </a:p>
        </p:txBody>
      </p:sp>
      <p:sp>
        <p:nvSpPr>
          <p:cNvPr id="3" name="矩形 2"/>
          <p:cNvSpPr/>
          <p:nvPr/>
        </p:nvSpPr>
        <p:spPr>
          <a:xfrm>
            <a:off x="439668" y="5068669"/>
            <a:ext cx="1344599" cy="646331"/>
          </a:xfrm>
          <a:prstGeom prst="rect">
            <a:avLst/>
          </a:prstGeom>
        </p:spPr>
        <p:txBody>
          <a:bodyPr wrap="none">
            <a:spAutoFit/>
          </a:bodyPr>
          <a:lstStyle/>
          <a:p>
            <a:pPr algn="ctr"/>
            <a:r>
              <a:rPr lang="sv-SE" dirty="0">
                <a:latin typeface="+mj-lt"/>
              </a:rPr>
              <a:t>Vikas Anant</a:t>
            </a:r>
          </a:p>
          <a:p>
            <a:pPr algn="ctr"/>
            <a:r>
              <a:rPr lang="sv-SE" dirty="0">
                <a:latin typeface="+mj-lt"/>
              </a:rPr>
              <a:t>Photon Spot</a:t>
            </a:r>
          </a:p>
        </p:txBody>
      </p:sp>
      <p:pic>
        <p:nvPicPr>
          <p:cNvPr id="11" name="图片 10"/>
          <p:cNvPicPr>
            <a:picLocks noChangeAspect="1"/>
          </p:cNvPicPr>
          <p:nvPr/>
        </p:nvPicPr>
        <p:blipFill rotWithShape="1">
          <a:blip r:embed="rId8">
            <a:extLst>
              <a:ext uri="{28A0092B-C50C-407E-A947-70E740481C1C}">
                <a14:useLocalDpi xmlns:a14="http://schemas.microsoft.com/office/drawing/2010/main" val="0"/>
              </a:ext>
            </a:extLst>
          </a:blip>
          <a:srcRect l="8902" t="5300" r="72500" b="65404"/>
          <a:stretch/>
        </p:blipFill>
        <p:spPr>
          <a:xfrm>
            <a:off x="594807" y="3724526"/>
            <a:ext cx="994610" cy="1295399"/>
          </a:xfrm>
          <a:prstGeom prst="rect">
            <a:avLst/>
          </a:prstGeom>
        </p:spPr>
      </p:pic>
      <p:grpSp>
        <p:nvGrpSpPr>
          <p:cNvPr id="37" name="Group 13"/>
          <p:cNvGrpSpPr/>
          <p:nvPr/>
        </p:nvGrpSpPr>
        <p:grpSpPr>
          <a:xfrm>
            <a:off x="7037074" y="4149755"/>
            <a:ext cx="1948496" cy="868669"/>
            <a:chOff x="3429000" y="4191000"/>
            <a:chExt cx="3760304" cy="1676400"/>
          </a:xfrm>
        </p:grpSpPr>
        <p:sp>
          <p:nvSpPr>
            <p:cNvPr id="38" name="TextBox 8"/>
            <p:cNvSpPr txBox="1"/>
            <p:nvPr/>
          </p:nvSpPr>
          <p:spPr>
            <a:xfrm>
              <a:off x="3505200" y="4191000"/>
              <a:ext cx="3581400" cy="1676400"/>
            </a:xfrm>
            <a:prstGeom prst="rect">
              <a:avLst/>
            </a:prstGeom>
            <a:solidFill>
              <a:schemeClr val="accent1"/>
            </a:solidFill>
          </p:spPr>
          <p:txBody>
            <a:bodyPr wrap="square" rtlCol="0">
              <a:spAutoFit/>
            </a:bodyPr>
            <a:lstStyle/>
            <a:p>
              <a:endParaRPr lang="en-US" dirty="0"/>
            </a:p>
          </p:txBody>
        </p:sp>
        <p:pic>
          <p:nvPicPr>
            <p:cNvPr id="40" name="Picture 6" descr="Service Port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8550" y="4320540"/>
              <a:ext cx="3371850" cy="899160"/>
            </a:xfrm>
            <a:prstGeom prst="rect">
              <a:avLst/>
            </a:prstGeom>
            <a:solidFill>
              <a:schemeClr val="accent1"/>
            </a:solidFill>
          </p:spPr>
        </p:pic>
        <p:sp>
          <p:nvSpPr>
            <p:cNvPr id="41" name="TextBox 12"/>
            <p:cNvSpPr txBox="1"/>
            <p:nvPr/>
          </p:nvSpPr>
          <p:spPr>
            <a:xfrm>
              <a:off x="3429000" y="5286713"/>
              <a:ext cx="3760304" cy="563474"/>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NIST on a chip</a:t>
              </a:r>
            </a:p>
          </p:txBody>
        </p:sp>
      </p:grpSp>
      <p:pic>
        <p:nvPicPr>
          <p:cNvPr id="44" name="图片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79961" y="2088143"/>
            <a:ext cx="2597503" cy="560457"/>
          </a:xfrm>
          <a:prstGeom prst="rect">
            <a:avLst/>
          </a:prstGeom>
          <a:ln>
            <a:noFill/>
          </a:ln>
        </p:spPr>
      </p:pic>
      <p:pic>
        <p:nvPicPr>
          <p:cNvPr id="51" name="图片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43664" y="3097198"/>
            <a:ext cx="3733800" cy="710510"/>
          </a:xfrm>
          <a:prstGeom prst="rect">
            <a:avLst/>
          </a:prstGeom>
          <a:ln>
            <a:noFill/>
          </a:ln>
        </p:spPr>
      </p:pic>
      <p:sp>
        <p:nvSpPr>
          <p:cNvPr id="15" name="灯片编号占位符 14"/>
          <p:cNvSpPr>
            <a:spLocks noGrp="1"/>
          </p:cNvSpPr>
          <p:nvPr>
            <p:ph type="sldNum" sz="quarter" idx="10"/>
          </p:nvPr>
        </p:nvSpPr>
        <p:spPr/>
        <p:txBody>
          <a:bodyPr/>
          <a:lstStyle/>
          <a:p>
            <a:fld id="{C51CE9FD-BB45-44B4-8191-6908B0E452BE}" type="slidenum">
              <a:rPr lang="en-US" smtClean="0"/>
              <a:t>20</a:t>
            </a:fld>
            <a:endParaRPr lang="en-US" dirty="0"/>
          </a:p>
        </p:txBody>
      </p:sp>
    </p:spTree>
    <p:extLst>
      <p:ext uri="{BB962C8B-B14F-4D97-AF65-F5344CB8AC3E}">
        <p14:creationId xmlns:p14="http://schemas.microsoft.com/office/powerpoint/2010/main" val="3830076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CC67E28-B1A7-4CF2-9F6C-F792A4033BF4}"/>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灯片编号占位符 1"/>
          <p:cNvSpPr>
            <a:spLocks noGrp="1"/>
          </p:cNvSpPr>
          <p:nvPr>
            <p:ph type="sldNum" sz="quarter" idx="10"/>
          </p:nvPr>
        </p:nvSpPr>
        <p:spPr/>
        <p:txBody>
          <a:bodyPr/>
          <a:lstStyle/>
          <a:p>
            <a:fld id="{C51CE9FD-BB45-44B4-8191-6908B0E452BE}" type="slidenum">
              <a:rPr lang="en-US" smtClean="0"/>
              <a:t>21</a:t>
            </a:fld>
            <a:endParaRPr lang="en-US" dirty="0"/>
          </a:p>
        </p:txBody>
      </p:sp>
    </p:spTree>
    <p:extLst>
      <p:ext uri="{BB962C8B-B14F-4D97-AF65-F5344CB8AC3E}">
        <p14:creationId xmlns:p14="http://schemas.microsoft.com/office/powerpoint/2010/main" val="4548846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724400" y="4115522"/>
            <a:ext cx="4273163" cy="2322686"/>
            <a:chOff x="4724615" y="4078114"/>
            <a:chExt cx="4273163" cy="2322686"/>
          </a:xfrm>
        </p:grpSpPr>
        <p:pic>
          <p:nvPicPr>
            <p:cNvPr id="38" name="Picture 8"/>
            <p:cNvPicPr>
              <a:picLocks noChangeAspect="1"/>
            </p:cNvPicPr>
            <p:nvPr/>
          </p:nvPicPr>
          <p:blipFill rotWithShape="1">
            <a:blip r:embed="rId2">
              <a:extLst>
                <a:ext uri="{28A0092B-C50C-407E-A947-70E740481C1C}">
                  <a14:useLocalDpi xmlns:a14="http://schemas.microsoft.com/office/drawing/2010/main" val="0"/>
                </a:ext>
              </a:extLst>
            </a:blip>
            <a:srcRect l="-1" t="-479" r="-939" b="1614"/>
            <a:stretch/>
          </p:blipFill>
          <p:spPr>
            <a:xfrm>
              <a:off x="4724615" y="4114800"/>
              <a:ext cx="4190356" cy="2247699"/>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32" name="矩形 31"/>
            <p:cNvSpPr/>
            <p:nvPr/>
          </p:nvSpPr>
          <p:spPr>
            <a:xfrm>
              <a:off x="4724615" y="4078114"/>
              <a:ext cx="4273163" cy="2322686"/>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组合 16"/>
          <p:cNvGrpSpPr/>
          <p:nvPr/>
        </p:nvGrpSpPr>
        <p:grpSpPr>
          <a:xfrm>
            <a:off x="7162800" y="4527436"/>
            <a:ext cx="1676400" cy="882764"/>
            <a:chOff x="2738942" y="4795398"/>
            <a:chExt cx="1676400" cy="882764"/>
          </a:xfrm>
        </p:grpSpPr>
        <p:sp>
          <p:nvSpPr>
            <p:cNvPr id="15" name="文本框 14"/>
            <p:cNvSpPr txBox="1"/>
            <p:nvPr/>
          </p:nvSpPr>
          <p:spPr>
            <a:xfrm>
              <a:off x="2738942" y="4795398"/>
              <a:ext cx="914400" cy="523220"/>
            </a:xfrm>
            <a:prstGeom prst="rect">
              <a:avLst/>
            </a:prstGeom>
            <a:solidFill>
              <a:schemeClr val="bg1"/>
            </a:solidFill>
          </p:spPr>
          <p:txBody>
            <a:bodyPr wrap="square" rtlCol="0">
              <a:spAutoFit/>
            </a:bodyPr>
            <a:lstStyle/>
            <a:p>
              <a:r>
                <a:rPr lang="en-US" sz="1400" dirty="0">
                  <a:solidFill>
                    <a:srgbClr val="FF0000"/>
                  </a:solidFill>
                  <a:latin typeface="+mj-lt"/>
                </a:rPr>
                <a:t>Visible</a:t>
              </a:r>
            </a:p>
            <a:p>
              <a:r>
                <a:rPr lang="en-US" sz="1400" dirty="0">
                  <a:solidFill>
                    <a:srgbClr val="FF0000"/>
                  </a:solidFill>
                  <a:latin typeface="+mj-lt"/>
                </a:rPr>
                <a:t>pump</a:t>
              </a:r>
            </a:p>
          </p:txBody>
        </p:sp>
        <p:sp>
          <p:nvSpPr>
            <p:cNvPr id="16" name="文本框 15"/>
            <p:cNvSpPr txBox="1"/>
            <p:nvPr/>
          </p:nvSpPr>
          <p:spPr>
            <a:xfrm>
              <a:off x="3348542" y="5154942"/>
              <a:ext cx="1066800" cy="523220"/>
            </a:xfrm>
            <a:prstGeom prst="rect">
              <a:avLst/>
            </a:prstGeom>
            <a:solidFill>
              <a:schemeClr val="bg1"/>
            </a:solidFill>
          </p:spPr>
          <p:txBody>
            <a:bodyPr wrap="square" rtlCol="0">
              <a:spAutoFit/>
            </a:bodyPr>
            <a:lstStyle/>
            <a:p>
              <a:r>
                <a:rPr lang="en-US" sz="1400" dirty="0">
                  <a:solidFill>
                    <a:srgbClr val="FF0000"/>
                  </a:solidFill>
                  <a:latin typeface="+mj-lt"/>
                </a:rPr>
                <a:t>Visible</a:t>
              </a:r>
            </a:p>
            <a:p>
              <a:r>
                <a:rPr lang="en-US" sz="1400" dirty="0">
                  <a:solidFill>
                    <a:srgbClr val="FF0000"/>
                  </a:solidFill>
                  <a:latin typeface="+mj-lt"/>
                </a:rPr>
                <a:t>input signal</a:t>
              </a:r>
            </a:p>
          </p:txBody>
        </p:sp>
      </p:grpSp>
      <p:sp>
        <p:nvSpPr>
          <p:cNvPr id="2" name="标题 1"/>
          <p:cNvSpPr>
            <a:spLocks noGrp="1"/>
          </p:cNvSpPr>
          <p:nvPr>
            <p:ph type="title"/>
          </p:nvPr>
        </p:nvSpPr>
        <p:spPr/>
        <p:txBody>
          <a:bodyPr/>
          <a:lstStyle/>
          <a:p>
            <a:r>
              <a:rPr lang="en-US" dirty="0"/>
              <a:t>Quantum frequency conversion (QFC)</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8" y="1198802"/>
            <a:ext cx="3792283" cy="2852689"/>
          </a:xfrm>
          <a:prstGeom prst="rect">
            <a:avLst/>
          </a:prstGeom>
        </p:spPr>
      </p:pic>
      <p:sp>
        <p:nvSpPr>
          <p:cNvPr id="7" name="矩形 6"/>
          <p:cNvSpPr/>
          <p:nvPr/>
        </p:nvSpPr>
        <p:spPr>
          <a:xfrm>
            <a:off x="457198" y="609600"/>
            <a:ext cx="3792283" cy="400110"/>
          </a:xfrm>
          <a:prstGeom prst="rect">
            <a:avLst/>
          </a:prstGeom>
        </p:spPr>
        <p:txBody>
          <a:bodyPr wrap="square">
            <a:spAutoFit/>
          </a:bodyPr>
          <a:lstStyle/>
          <a:p>
            <a:pPr algn="ctr">
              <a:spcBef>
                <a:spcPts val="400"/>
              </a:spcBef>
              <a:buClr>
                <a:srgbClr val="004EA2"/>
              </a:buClr>
              <a:defRPr/>
            </a:pPr>
            <a:r>
              <a:rPr lang="en-US" sz="2000" b="1" u="sng" dirty="0">
                <a:solidFill>
                  <a:srgbClr val="004EA2"/>
                </a:solidFill>
                <a:latin typeface="+mj-lt"/>
                <a:cs typeface="Arial" charset="0"/>
              </a:rPr>
              <a:t>QFC of photon pair source</a:t>
            </a:r>
          </a:p>
        </p:txBody>
      </p:sp>
      <p:pic>
        <p:nvPicPr>
          <p:cNvPr id="5" name="Picture 4">
            <a:extLst>
              <a:ext uri="{FF2B5EF4-FFF2-40B4-BE49-F238E27FC236}">
                <a16:creationId xmlns="" xmlns:a16="http://schemas.microsoft.com/office/drawing/2014/main" id="{51F904DA-3325-4821-BE2F-BCCE7B1C139D}"/>
              </a:ext>
            </a:extLst>
          </p:cNvPr>
          <p:cNvPicPr>
            <a:picLocks noChangeAspect="1"/>
          </p:cNvPicPr>
          <p:nvPr/>
        </p:nvPicPr>
        <p:blipFill>
          <a:blip r:embed="rId4"/>
          <a:stretch>
            <a:fillRect/>
          </a:stretch>
        </p:blipFill>
        <p:spPr>
          <a:xfrm>
            <a:off x="4521484" y="1195795"/>
            <a:ext cx="4551866" cy="1699805"/>
          </a:xfrm>
          <a:prstGeom prst="rect">
            <a:avLst/>
          </a:prstGeom>
        </p:spPr>
      </p:pic>
      <p:sp>
        <p:nvSpPr>
          <p:cNvPr id="8" name="矩形 7"/>
          <p:cNvSpPr/>
          <p:nvPr/>
        </p:nvSpPr>
        <p:spPr>
          <a:xfrm>
            <a:off x="4547190" y="609600"/>
            <a:ext cx="4612648" cy="400110"/>
          </a:xfrm>
          <a:prstGeom prst="rect">
            <a:avLst/>
          </a:prstGeom>
        </p:spPr>
        <p:txBody>
          <a:bodyPr wrap="square">
            <a:spAutoFit/>
          </a:bodyPr>
          <a:lstStyle/>
          <a:p>
            <a:pPr algn="ctr">
              <a:spcBef>
                <a:spcPts val="400"/>
              </a:spcBef>
              <a:buClr>
                <a:srgbClr val="004EA2"/>
              </a:buClr>
              <a:defRPr/>
            </a:pPr>
            <a:r>
              <a:rPr lang="en-US" sz="2000" b="1" u="sng" dirty="0">
                <a:solidFill>
                  <a:srgbClr val="004EA2"/>
                </a:solidFill>
                <a:latin typeface="+mj-lt"/>
                <a:cs typeface="Arial" charset="0"/>
              </a:rPr>
              <a:t>QFC of quantum dot</a:t>
            </a:r>
          </a:p>
        </p:txBody>
      </p:sp>
      <p:sp>
        <p:nvSpPr>
          <p:cNvPr id="10" name="矩形 9"/>
          <p:cNvSpPr/>
          <p:nvPr/>
        </p:nvSpPr>
        <p:spPr>
          <a:xfrm>
            <a:off x="4740150" y="2990424"/>
            <a:ext cx="4376956" cy="106695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spcBef>
                <a:spcPts val="400"/>
              </a:spcBef>
              <a:buClr>
                <a:srgbClr val="004EA2"/>
              </a:buClr>
              <a:defRPr/>
            </a:pPr>
            <a:r>
              <a:rPr lang="en-US" sz="2000" b="1" u="sng" dirty="0">
                <a:latin typeface="+mj-lt"/>
                <a:cs typeface="Arial" charset="0"/>
              </a:rPr>
              <a:t>Both 980 nm </a:t>
            </a:r>
            <a:r>
              <a:rPr lang="en-US" sz="2000" b="1" u="sng" dirty="0" err="1">
                <a:latin typeface="+mj-lt"/>
                <a:cs typeface="Arial" charset="0"/>
              </a:rPr>
              <a:t>intraband</a:t>
            </a:r>
            <a:r>
              <a:rPr lang="en-US" sz="2000" b="1" u="sng" dirty="0">
                <a:latin typeface="+mj-lt"/>
                <a:cs typeface="Arial" charset="0"/>
              </a:rPr>
              <a:t> conversion</a:t>
            </a:r>
          </a:p>
          <a:p>
            <a:pPr>
              <a:spcBef>
                <a:spcPts val="400"/>
              </a:spcBef>
              <a:buClr>
                <a:srgbClr val="004EA2"/>
              </a:buClr>
              <a:defRPr/>
            </a:pPr>
            <a:r>
              <a:rPr lang="en-US" sz="2000" b="1" u="sng" dirty="0">
                <a:solidFill>
                  <a:srgbClr val="004EA2"/>
                </a:solidFill>
                <a:latin typeface="+mj-lt"/>
                <a:cs typeface="Arial" charset="0"/>
              </a:rPr>
              <a:t>Nontrivial for visible-telecom QFC</a:t>
            </a:r>
            <a:r>
              <a:rPr lang="en-US" b="1" dirty="0">
                <a:latin typeface="+mj-lt"/>
                <a:cs typeface="Arial" charset="0"/>
              </a:rPr>
              <a:t/>
            </a:r>
            <a:br>
              <a:rPr lang="en-US" b="1" dirty="0">
                <a:latin typeface="+mj-lt"/>
                <a:cs typeface="Arial" charset="0"/>
              </a:rPr>
            </a:br>
            <a:r>
              <a:rPr lang="en-US" dirty="0">
                <a:solidFill>
                  <a:srgbClr val="FF0000"/>
                </a:solidFill>
                <a:latin typeface="+mj-lt"/>
                <a:cs typeface="Arial" charset="0"/>
              </a:rPr>
              <a:t>Pump noise, dispersion, pump laser etc.</a:t>
            </a:r>
            <a:endParaRPr lang="en-US" sz="2000" dirty="0">
              <a:solidFill>
                <a:srgbClr val="FF0000"/>
              </a:solidFill>
              <a:latin typeface="+mj-lt"/>
              <a:cs typeface="Arial" charset="0"/>
            </a:endParaRPr>
          </a:p>
        </p:txBody>
      </p:sp>
      <p:sp>
        <p:nvSpPr>
          <p:cNvPr id="12" name="矩形 11"/>
          <p:cNvSpPr/>
          <p:nvPr/>
        </p:nvSpPr>
        <p:spPr>
          <a:xfrm>
            <a:off x="6664411" y="880646"/>
            <a:ext cx="2495427" cy="338554"/>
          </a:xfrm>
          <a:prstGeom prst="rect">
            <a:avLst/>
          </a:prstGeom>
        </p:spPr>
        <p:txBody>
          <a:bodyPr wrap="none">
            <a:spAutoFit/>
          </a:bodyPr>
          <a:lstStyle/>
          <a:p>
            <a:pPr lvl="0" fontAlgn="auto">
              <a:spcBef>
                <a:spcPts val="0"/>
              </a:spcBef>
              <a:spcAft>
                <a:spcPts val="0"/>
              </a:spcAft>
              <a:defRPr/>
            </a:pPr>
            <a:r>
              <a:rPr lang="en-US" sz="1600" dirty="0">
                <a:solidFill>
                  <a:prstClr val="black"/>
                </a:solidFill>
                <a:latin typeface="Calibri"/>
              </a:rPr>
              <a:t>A. Singh </a:t>
            </a:r>
            <a:r>
              <a:rPr lang="en-US" sz="1600" i="1" dirty="0">
                <a:solidFill>
                  <a:prstClr val="black"/>
                </a:solidFill>
                <a:latin typeface="Calibri"/>
              </a:rPr>
              <a:t>et al.</a:t>
            </a:r>
            <a:r>
              <a:rPr lang="en-US" sz="1600" dirty="0">
                <a:solidFill>
                  <a:prstClr val="black"/>
                </a:solidFill>
                <a:latin typeface="Calibri"/>
              </a:rPr>
              <a:t>, </a:t>
            </a:r>
            <a:r>
              <a:rPr lang="en-US" sz="1600" i="1" dirty="0">
                <a:solidFill>
                  <a:prstClr val="black"/>
                </a:solidFill>
                <a:latin typeface="Calibri"/>
              </a:rPr>
              <a:t>under review</a:t>
            </a:r>
          </a:p>
        </p:txBody>
      </p:sp>
      <p:sp>
        <p:nvSpPr>
          <p:cNvPr id="13" name="矩形 12"/>
          <p:cNvSpPr/>
          <p:nvPr/>
        </p:nvSpPr>
        <p:spPr>
          <a:xfrm>
            <a:off x="2139424" y="898268"/>
            <a:ext cx="2280176" cy="338554"/>
          </a:xfrm>
          <a:prstGeom prst="rect">
            <a:avLst/>
          </a:prstGeom>
        </p:spPr>
        <p:txBody>
          <a:bodyPr wrap="none">
            <a:spAutoFit/>
          </a:bodyPr>
          <a:lstStyle/>
          <a:p>
            <a:pPr lvl="0" fontAlgn="auto">
              <a:spcBef>
                <a:spcPts val="0"/>
              </a:spcBef>
              <a:spcAft>
                <a:spcPts val="0"/>
              </a:spcAft>
              <a:defRPr/>
            </a:pPr>
            <a:r>
              <a:rPr lang="en-US" sz="1600" dirty="0">
                <a:solidFill>
                  <a:prstClr val="black"/>
                </a:solidFill>
                <a:latin typeface="Calibri"/>
              </a:rPr>
              <a:t>Q. Li </a:t>
            </a:r>
            <a:r>
              <a:rPr lang="en-US" sz="1600" i="1" dirty="0">
                <a:solidFill>
                  <a:prstClr val="black"/>
                </a:solidFill>
                <a:latin typeface="Calibri"/>
              </a:rPr>
              <a:t>et al.</a:t>
            </a:r>
            <a:r>
              <a:rPr lang="en-US" sz="1600" dirty="0">
                <a:solidFill>
                  <a:prstClr val="black"/>
                </a:solidFill>
                <a:latin typeface="Calibri"/>
              </a:rPr>
              <a:t>, </a:t>
            </a:r>
            <a:r>
              <a:rPr lang="en-US" sz="1600" i="1" dirty="0">
                <a:solidFill>
                  <a:prstClr val="black"/>
                </a:solidFill>
                <a:latin typeface="Calibri"/>
              </a:rPr>
              <a:t>under review</a:t>
            </a:r>
          </a:p>
        </p:txBody>
      </p:sp>
      <p:sp>
        <p:nvSpPr>
          <p:cNvPr id="23" name="云形 22"/>
          <p:cNvSpPr/>
          <p:nvPr/>
        </p:nvSpPr>
        <p:spPr>
          <a:xfrm>
            <a:off x="4724400" y="5676900"/>
            <a:ext cx="1752600" cy="228600"/>
          </a:xfrm>
          <a:prstGeom prst="cloud">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组合 38"/>
          <p:cNvGrpSpPr/>
          <p:nvPr/>
        </p:nvGrpSpPr>
        <p:grpSpPr>
          <a:xfrm>
            <a:off x="298837" y="4115522"/>
            <a:ext cx="4273163" cy="2322686"/>
            <a:chOff x="298837" y="4078114"/>
            <a:chExt cx="4273163" cy="2322686"/>
          </a:xfrm>
        </p:grpSpPr>
        <p:pic>
          <p:nvPicPr>
            <p:cNvPr id="35" name="Picture 5"/>
            <p:cNvPicPr>
              <a:picLocks noChangeAspect="1"/>
            </p:cNvPicPr>
            <p:nvPr/>
          </p:nvPicPr>
          <p:blipFill>
            <a:blip r:embed="rId5"/>
            <a:stretch>
              <a:fillRect/>
            </a:stretch>
          </p:blipFill>
          <p:spPr>
            <a:xfrm>
              <a:off x="1196273" y="4213252"/>
              <a:ext cx="2438399" cy="215153"/>
            </a:xfrm>
            <a:prstGeom prst="rect">
              <a:avLst/>
            </a:prstGeom>
          </p:spPr>
        </p:pic>
        <p:sp>
          <p:nvSpPr>
            <p:cNvPr id="36" name="矩形 35"/>
            <p:cNvSpPr/>
            <p:nvPr/>
          </p:nvSpPr>
          <p:spPr>
            <a:xfrm>
              <a:off x="298837" y="4078114"/>
              <a:ext cx="4273163" cy="2322686"/>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0"/>
            <p:cNvPicPr>
              <a:picLocks noChangeAspect="1"/>
            </p:cNvPicPr>
            <p:nvPr/>
          </p:nvPicPr>
          <p:blipFill rotWithShape="1">
            <a:blip r:embed="rId6"/>
            <a:srcRect t="22323" r="-1626" b="1744"/>
            <a:stretch/>
          </p:blipFill>
          <p:spPr>
            <a:xfrm>
              <a:off x="356190" y="4631493"/>
              <a:ext cx="4191000" cy="1639860"/>
            </a:xfrm>
            <a:prstGeom prst="rect">
              <a:avLst/>
            </a:prstGeom>
          </p:spPr>
        </p:pic>
      </p:grpSp>
      <p:sp>
        <p:nvSpPr>
          <p:cNvPr id="41" name="文本框 40"/>
          <p:cNvSpPr txBox="1"/>
          <p:nvPr/>
        </p:nvSpPr>
        <p:spPr>
          <a:xfrm>
            <a:off x="7162800" y="4527436"/>
            <a:ext cx="685800" cy="523220"/>
          </a:xfrm>
          <a:prstGeom prst="rect">
            <a:avLst/>
          </a:prstGeom>
          <a:solidFill>
            <a:schemeClr val="bg1"/>
          </a:solidFill>
        </p:spPr>
        <p:txBody>
          <a:bodyPr wrap="square" rtlCol="0">
            <a:spAutoFit/>
          </a:bodyPr>
          <a:lstStyle/>
          <a:p>
            <a:r>
              <a:rPr lang="en-US" sz="1400" b="1" dirty="0">
                <a:solidFill>
                  <a:srgbClr val="FF0000"/>
                </a:solidFill>
                <a:latin typeface="+mj-lt"/>
              </a:rPr>
              <a:t>Visible</a:t>
            </a:r>
          </a:p>
          <a:p>
            <a:r>
              <a:rPr lang="en-US" sz="1400" b="1" dirty="0">
                <a:solidFill>
                  <a:srgbClr val="FF0000"/>
                </a:solidFill>
                <a:latin typeface="+mj-lt"/>
              </a:rPr>
              <a:t>pump</a:t>
            </a:r>
          </a:p>
        </p:txBody>
      </p:sp>
      <p:sp>
        <p:nvSpPr>
          <p:cNvPr id="42" name="灯片编号占位符 41"/>
          <p:cNvSpPr>
            <a:spLocks noGrp="1"/>
          </p:cNvSpPr>
          <p:nvPr>
            <p:ph type="sldNum" sz="quarter" idx="10"/>
          </p:nvPr>
        </p:nvSpPr>
        <p:spPr/>
        <p:txBody>
          <a:bodyPr/>
          <a:lstStyle/>
          <a:p>
            <a:fld id="{C51CE9FD-BB45-44B4-8191-6908B0E452BE}" type="slidenum">
              <a:rPr lang="en-US" smtClean="0"/>
              <a:t>3</a:t>
            </a:fld>
            <a:endParaRPr lang="en-US" dirty="0"/>
          </a:p>
        </p:txBody>
      </p:sp>
    </p:spTree>
    <p:extLst>
      <p:ext uri="{BB962C8B-B14F-4D97-AF65-F5344CB8AC3E}">
        <p14:creationId xmlns:p14="http://schemas.microsoft.com/office/powerpoint/2010/main" val="2475578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P spid="23"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F774B6E-CAD0-4E4C-8695-885093717FE3}"/>
              </a:ext>
            </a:extLst>
          </p:cNvPr>
          <p:cNvPicPr>
            <a:picLocks noChangeAspect="1"/>
          </p:cNvPicPr>
          <p:nvPr/>
        </p:nvPicPr>
        <p:blipFill>
          <a:blip r:embed="rId3"/>
          <a:stretch>
            <a:fillRect/>
          </a:stretch>
        </p:blipFill>
        <p:spPr>
          <a:xfrm>
            <a:off x="1503276" y="1574291"/>
            <a:ext cx="5688632" cy="1149560"/>
          </a:xfrm>
          <a:prstGeom prst="rect">
            <a:avLst/>
          </a:prstGeom>
        </p:spPr>
      </p:pic>
      <p:sp>
        <p:nvSpPr>
          <p:cNvPr id="23" name="TextBox 18"/>
          <p:cNvSpPr txBox="1"/>
          <p:nvPr/>
        </p:nvSpPr>
        <p:spPr>
          <a:xfrm>
            <a:off x="5648222" y="3559076"/>
            <a:ext cx="3334366" cy="2308324"/>
          </a:xfrm>
          <a:prstGeom prst="rect">
            <a:avLst/>
          </a:prstGeom>
          <a:solidFill>
            <a:schemeClr val="bg1">
              <a:alpha val="90000"/>
            </a:schemeClr>
          </a:solidFill>
          <a:ln w="25400">
            <a:solidFill>
              <a:schemeClr val="tx1"/>
            </a:solidFill>
          </a:ln>
        </p:spPr>
        <p:txBody>
          <a:bodyPr wrap="square" rtlCol="0">
            <a:spAutoFit/>
          </a:bodyPr>
          <a:lstStyle/>
          <a:p>
            <a:r>
              <a:rPr lang="en-US" b="1" dirty="0">
                <a:latin typeface="+mj-lt"/>
              </a:rPr>
              <a:t>3 dB attenuation distance</a:t>
            </a:r>
          </a:p>
          <a:p>
            <a:pPr>
              <a:tabLst>
                <a:tab pos="1828800" algn="l"/>
              </a:tabLst>
            </a:pPr>
            <a:r>
              <a:rPr lang="en-US" b="1" dirty="0">
                <a:latin typeface="+mj-lt"/>
              </a:rPr>
              <a:t>in single mode fiber</a:t>
            </a:r>
          </a:p>
          <a:p>
            <a:pPr>
              <a:tabLst>
                <a:tab pos="1828800" algn="l"/>
              </a:tabLst>
            </a:pPr>
            <a:r>
              <a:rPr lang="en-US" dirty="0">
                <a:latin typeface="+mj-lt"/>
              </a:rPr>
              <a:t>370 nm (</a:t>
            </a:r>
            <a:r>
              <a:rPr lang="en-US" dirty="0" err="1">
                <a:latin typeface="+mj-lt"/>
              </a:rPr>
              <a:t>Yb</a:t>
            </a:r>
            <a:r>
              <a:rPr lang="en-US" baseline="30000" dirty="0">
                <a:latin typeface="+mj-lt"/>
              </a:rPr>
              <a:t>+</a:t>
            </a:r>
            <a:r>
              <a:rPr lang="en-US" dirty="0">
                <a:latin typeface="+mj-lt"/>
              </a:rPr>
              <a:t> ion):      &lt; 50 m</a:t>
            </a:r>
          </a:p>
          <a:p>
            <a:pPr>
              <a:tabLst>
                <a:tab pos="1828800" algn="l"/>
              </a:tabLst>
            </a:pPr>
            <a:r>
              <a:rPr lang="en-US" dirty="0">
                <a:latin typeface="+mj-lt"/>
              </a:rPr>
              <a:t>637 nm (NV</a:t>
            </a:r>
            <a:r>
              <a:rPr lang="en-US" baseline="30000" dirty="0">
                <a:latin typeface="+mj-lt"/>
              </a:rPr>
              <a:t>-</a:t>
            </a:r>
            <a:r>
              <a:rPr lang="en-US" dirty="0">
                <a:latin typeface="+mj-lt"/>
              </a:rPr>
              <a:t>):             300 m</a:t>
            </a:r>
          </a:p>
          <a:p>
            <a:pPr>
              <a:tabLst>
                <a:tab pos="1828800" algn="l"/>
              </a:tabLst>
            </a:pPr>
            <a:r>
              <a:rPr lang="en-US" dirty="0">
                <a:latin typeface="+mj-lt"/>
              </a:rPr>
              <a:t>780 nm (</a:t>
            </a:r>
            <a:r>
              <a:rPr lang="en-US" dirty="0" err="1">
                <a:latin typeface="+mj-lt"/>
              </a:rPr>
              <a:t>Rb</a:t>
            </a:r>
            <a:r>
              <a:rPr lang="en-US" dirty="0">
                <a:latin typeface="+mj-lt"/>
              </a:rPr>
              <a:t>):              750 m</a:t>
            </a:r>
          </a:p>
          <a:p>
            <a:pPr>
              <a:tabLst>
                <a:tab pos="1828800" algn="l"/>
              </a:tabLst>
            </a:pPr>
            <a:r>
              <a:rPr lang="en-US" dirty="0">
                <a:latin typeface="+mj-lt"/>
              </a:rPr>
              <a:t>940 nm (QD):             1.5 km</a:t>
            </a:r>
          </a:p>
          <a:p>
            <a:pPr>
              <a:tabLst>
                <a:tab pos="1828800" algn="l"/>
              </a:tabLst>
            </a:pPr>
            <a:r>
              <a:rPr lang="en-US" dirty="0">
                <a:latin typeface="+mj-lt"/>
              </a:rPr>
              <a:t>1300 nm (O-band):    10 km</a:t>
            </a:r>
          </a:p>
          <a:p>
            <a:pPr>
              <a:tabLst>
                <a:tab pos="1828800" algn="l"/>
              </a:tabLst>
            </a:pPr>
            <a:r>
              <a:rPr lang="en-US" dirty="0">
                <a:latin typeface="+mj-lt"/>
              </a:rPr>
              <a:t>1550 nm (C-band):	   15 km</a:t>
            </a:r>
          </a:p>
        </p:txBody>
      </p:sp>
      <p:sp>
        <p:nvSpPr>
          <p:cNvPr id="2" name="Title 1">
            <a:extLst>
              <a:ext uri="{FF2B5EF4-FFF2-40B4-BE49-F238E27FC236}">
                <a16:creationId xmlns="" xmlns:a16="http://schemas.microsoft.com/office/drawing/2014/main" id="{E8758CBA-8AB6-4453-A18F-74AF49582350}"/>
              </a:ext>
            </a:extLst>
          </p:cNvPr>
          <p:cNvSpPr>
            <a:spLocks noGrp="1"/>
          </p:cNvSpPr>
          <p:nvPr>
            <p:ph type="title"/>
          </p:nvPr>
        </p:nvSpPr>
        <p:spPr>
          <a:xfrm>
            <a:off x="0" y="-228600"/>
            <a:ext cx="9144000" cy="1143000"/>
          </a:xfrm>
        </p:spPr>
        <p:txBody>
          <a:bodyPr/>
          <a:lstStyle/>
          <a:p>
            <a:r>
              <a:rPr lang="en-US" dirty="0"/>
              <a:t>Visible-telecom photon pair source</a:t>
            </a:r>
          </a:p>
        </p:txBody>
      </p:sp>
      <p:pic>
        <p:nvPicPr>
          <p:cNvPr id="7" name="Picture 6">
            <a:extLst>
              <a:ext uri="{FF2B5EF4-FFF2-40B4-BE49-F238E27FC236}">
                <a16:creationId xmlns="" xmlns:a16="http://schemas.microsoft.com/office/drawing/2014/main" id="{9FE2F85D-6A6D-4852-8714-ECC93CB02C95}"/>
              </a:ext>
            </a:extLst>
          </p:cNvPr>
          <p:cNvPicPr>
            <a:picLocks noChangeAspect="1"/>
          </p:cNvPicPr>
          <p:nvPr/>
        </p:nvPicPr>
        <p:blipFill>
          <a:blip r:embed="rId4"/>
          <a:stretch>
            <a:fillRect/>
          </a:stretch>
        </p:blipFill>
        <p:spPr>
          <a:xfrm>
            <a:off x="89776" y="4034933"/>
            <a:ext cx="5244224" cy="1590198"/>
          </a:xfrm>
          <a:prstGeom prst="rect">
            <a:avLst/>
          </a:prstGeom>
        </p:spPr>
      </p:pic>
      <p:cxnSp>
        <p:nvCxnSpPr>
          <p:cNvPr id="9" name="Straight Connector 8">
            <a:extLst>
              <a:ext uri="{FF2B5EF4-FFF2-40B4-BE49-F238E27FC236}">
                <a16:creationId xmlns="" xmlns:a16="http://schemas.microsoft.com/office/drawing/2014/main" id="{41033F4C-BFA5-4606-BECB-40B8D497D6C3}"/>
              </a:ext>
            </a:extLst>
          </p:cNvPr>
          <p:cNvCxnSpPr/>
          <p:nvPr/>
        </p:nvCxnSpPr>
        <p:spPr>
          <a:xfrm flipV="1">
            <a:off x="3371233" y="3367861"/>
            <a:ext cx="57768" cy="6632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35D47419-5037-4C63-B96A-912D10B3F84A}"/>
              </a:ext>
            </a:extLst>
          </p:cNvPr>
          <p:cNvCxnSpPr/>
          <p:nvPr/>
        </p:nvCxnSpPr>
        <p:spPr>
          <a:xfrm flipH="1">
            <a:off x="1981200" y="3377216"/>
            <a:ext cx="475633" cy="65390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FD98589C-0437-4E8D-B362-B98C6D823DE8}"/>
              </a:ext>
            </a:extLst>
          </p:cNvPr>
          <p:cNvSpPr txBox="1"/>
          <p:nvPr/>
        </p:nvSpPr>
        <p:spPr>
          <a:xfrm>
            <a:off x="1295400" y="2744592"/>
            <a:ext cx="71628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Most quantum memories are in the visible</a:t>
            </a:r>
          </a:p>
          <a:p>
            <a:pPr marL="285750" indent="-285750">
              <a:buFont typeface="Arial" panose="020B0604020202020204" pitchFamily="34" charset="0"/>
              <a:buChar char="•"/>
            </a:pPr>
            <a:r>
              <a:rPr lang="en-US" dirty="0"/>
              <a:t>Visible</a:t>
            </a:r>
            <a:r>
              <a:rPr lang="en-US" b="1" dirty="0">
                <a:solidFill>
                  <a:srgbClr val="0133BF"/>
                </a:solidFill>
              </a:rPr>
              <a:t> </a:t>
            </a:r>
            <a:r>
              <a:rPr lang="en-US" dirty="0"/>
              <a:t>photons have limited travel range in optical fibers</a:t>
            </a:r>
            <a:endParaRPr lang="en-US" b="1" dirty="0"/>
          </a:p>
        </p:txBody>
      </p:sp>
      <p:sp>
        <p:nvSpPr>
          <p:cNvPr id="15" name="矩形 14"/>
          <p:cNvSpPr/>
          <p:nvPr/>
        </p:nvSpPr>
        <p:spPr>
          <a:xfrm>
            <a:off x="304800" y="694492"/>
            <a:ext cx="8610600" cy="677108"/>
          </a:xfrm>
          <a:prstGeom prst="rect">
            <a:avLst/>
          </a:prstGeom>
        </p:spPr>
        <p:txBody>
          <a:bodyPr wrap="square">
            <a:spAutoFit/>
          </a:bodyPr>
          <a:lstStyle/>
          <a:p>
            <a:pPr>
              <a:spcBef>
                <a:spcPts val="400"/>
              </a:spcBef>
              <a:buClr>
                <a:srgbClr val="004EA2"/>
              </a:buClr>
              <a:defRPr/>
            </a:pPr>
            <a:r>
              <a:rPr lang="en-US" sz="2000" b="1" u="sng" dirty="0">
                <a:solidFill>
                  <a:srgbClr val="004EA2"/>
                </a:solidFill>
                <a:latin typeface="+mj-lt"/>
                <a:cs typeface="Arial" charset="0"/>
              </a:rPr>
              <a:t>Motivation: entanglement swapping</a:t>
            </a:r>
            <a:r>
              <a:rPr lang="en-US" sz="2000" dirty="0">
                <a:solidFill>
                  <a:srgbClr val="004EA2"/>
                </a:solidFill>
                <a:latin typeface="+mj-lt"/>
                <a:cs typeface="Arial" charset="0"/>
              </a:rPr>
              <a:t/>
            </a:r>
            <a:br>
              <a:rPr lang="en-US" sz="2000" dirty="0">
                <a:solidFill>
                  <a:srgbClr val="004EA2"/>
                </a:solidFill>
                <a:latin typeface="+mj-lt"/>
                <a:cs typeface="Arial" charset="0"/>
              </a:rPr>
            </a:br>
            <a:r>
              <a:rPr lang="en-US" dirty="0">
                <a:latin typeface="+mj-lt"/>
                <a:cs typeface="Arial" charset="0"/>
              </a:rPr>
              <a:t>Entangle remote quantum memories using visible-telecom entangled photon pair sources</a:t>
            </a:r>
          </a:p>
        </p:txBody>
      </p:sp>
      <p:grpSp>
        <p:nvGrpSpPr>
          <p:cNvPr id="21" name="组合 20"/>
          <p:cNvGrpSpPr/>
          <p:nvPr/>
        </p:nvGrpSpPr>
        <p:grpSpPr>
          <a:xfrm>
            <a:off x="5433105" y="3429000"/>
            <a:ext cx="3634695" cy="2514600"/>
            <a:chOff x="5324578" y="3733800"/>
            <a:chExt cx="3634695" cy="2514600"/>
          </a:xfrm>
        </p:grpSpPr>
        <p:sp>
          <p:nvSpPr>
            <p:cNvPr id="20" name="矩形 19"/>
            <p:cNvSpPr/>
            <p:nvPr/>
          </p:nvSpPr>
          <p:spPr>
            <a:xfrm>
              <a:off x="5324578" y="3825917"/>
              <a:ext cx="3572388" cy="2422483"/>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p:cNvSpPr/>
            <p:nvPr/>
          </p:nvSpPr>
          <p:spPr>
            <a:xfrm>
              <a:off x="5324578" y="3733800"/>
              <a:ext cx="3634695" cy="2369880"/>
            </a:xfrm>
            <a:prstGeom prst="rect">
              <a:avLst/>
            </a:prstGeom>
          </p:spPr>
          <p:txBody>
            <a:bodyPr wrap="square">
              <a:spAutoFit/>
            </a:bodyPr>
            <a:lstStyle/>
            <a:p>
              <a:pPr>
                <a:spcBef>
                  <a:spcPts val="400"/>
                </a:spcBef>
                <a:buClr>
                  <a:srgbClr val="004EA2"/>
                </a:buClr>
                <a:defRPr/>
              </a:pPr>
              <a:r>
                <a:rPr lang="en-US" sz="2000" b="1" u="sng" dirty="0">
                  <a:solidFill>
                    <a:srgbClr val="004EA2"/>
                  </a:solidFill>
                  <a:latin typeface="+mj-lt"/>
                  <a:cs typeface="Arial" charset="0"/>
                </a:rPr>
                <a:t>Requirements</a:t>
              </a:r>
            </a:p>
            <a:p>
              <a:pPr marL="285750" indent="-285750">
                <a:spcBef>
                  <a:spcPts val="400"/>
                </a:spcBef>
                <a:buFont typeface="Arial" panose="020B0604020202020204" pitchFamily="34" charset="0"/>
                <a:buChar char="•"/>
                <a:defRPr/>
              </a:pPr>
              <a:r>
                <a:rPr lang="en-US" dirty="0">
                  <a:latin typeface="+mj-lt"/>
                  <a:cs typeface="Arial" charset="0"/>
                </a:rPr>
                <a:t>Wide-band (visible/telecom)</a:t>
              </a:r>
            </a:p>
            <a:p>
              <a:pPr marL="285750" indent="-285750">
                <a:spcBef>
                  <a:spcPts val="400"/>
                </a:spcBef>
                <a:buFont typeface="Arial" panose="020B0604020202020204" pitchFamily="34" charset="0"/>
                <a:buChar char="•"/>
                <a:defRPr/>
              </a:pPr>
              <a:r>
                <a:rPr lang="en-US" dirty="0">
                  <a:latin typeface="+mj-lt"/>
                  <a:cs typeface="Arial" charset="0"/>
                </a:rPr>
                <a:t>Narrow-</a:t>
              </a:r>
              <a:r>
                <a:rPr lang="en-US" dirty="0" err="1">
                  <a:latin typeface="+mj-lt"/>
                  <a:cs typeface="Arial" charset="0"/>
                </a:rPr>
                <a:t>linewidth</a:t>
              </a:r>
              <a:r>
                <a:rPr lang="en-US" dirty="0">
                  <a:latin typeface="+mj-lt"/>
                  <a:cs typeface="Arial" charset="0"/>
                </a:rPr>
                <a:t> (</a:t>
              </a:r>
              <a:r>
                <a:rPr lang="en-US" dirty="0" err="1">
                  <a:latin typeface="+mj-lt"/>
                  <a:cs typeface="Arial" charset="0"/>
                </a:rPr>
                <a:t>MHz~GHz</a:t>
              </a:r>
              <a:r>
                <a:rPr lang="en-US" dirty="0">
                  <a:latin typeface="+mj-lt"/>
                  <a:cs typeface="Arial" charset="0"/>
                </a:rPr>
                <a:t>)</a:t>
              </a:r>
            </a:p>
            <a:p>
              <a:pPr marL="285750" indent="-285750">
                <a:spcBef>
                  <a:spcPts val="400"/>
                </a:spcBef>
                <a:buFont typeface="Arial" panose="020B0604020202020204" pitchFamily="34" charset="0"/>
                <a:buChar char="•"/>
                <a:defRPr/>
              </a:pPr>
              <a:r>
                <a:rPr lang="en-US" dirty="0">
                  <a:latin typeface="+mj-lt"/>
                  <a:cs typeface="Arial" charset="0"/>
                </a:rPr>
                <a:t>Pure (CAR &gt; 100)</a:t>
              </a:r>
            </a:p>
            <a:p>
              <a:pPr marL="285750" indent="-285750">
                <a:spcBef>
                  <a:spcPts val="400"/>
                </a:spcBef>
                <a:buFont typeface="Arial" panose="020B0604020202020204" pitchFamily="34" charset="0"/>
                <a:buChar char="•"/>
                <a:defRPr/>
              </a:pPr>
              <a:r>
                <a:rPr lang="en-US" dirty="0">
                  <a:latin typeface="+mj-lt"/>
                  <a:cs typeface="Arial" charset="0"/>
                </a:rPr>
                <a:t>Bright (high photon flux)</a:t>
              </a:r>
            </a:p>
            <a:p>
              <a:pPr marL="285750" indent="-285750">
                <a:spcBef>
                  <a:spcPts val="400"/>
                </a:spcBef>
                <a:buFont typeface="Arial" panose="020B0604020202020204" pitchFamily="34" charset="0"/>
                <a:buChar char="•"/>
                <a:defRPr/>
              </a:pPr>
              <a:r>
                <a:rPr lang="en-US" dirty="0">
                  <a:latin typeface="+mj-lt"/>
                  <a:cs typeface="Arial" charset="0"/>
                </a:rPr>
                <a:t>Efficient (sub-</a:t>
              </a:r>
              <a:r>
                <a:rPr lang="en-US" dirty="0" err="1">
                  <a:latin typeface="+mj-lt"/>
                  <a:cs typeface="Arial" charset="0"/>
                </a:rPr>
                <a:t>mW</a:t>
              </a:r>
              <a:r>
                <a:rPr lang="en-US" dirty="0">
                  <a:latin typeface="+mj-lt"/>
                  <a:cs typeface="Arial" charset="0"/>
                </a:rPr>
                <a:t> power)</a:t>
              </a:r>
            </a:p>
            <a:p>
              <a:pPr marL="285750" indent="-285750">
                <a:spcBef>
                  <a:spcPts val="400"/>
                </a:spcBef>
                <a:buFont typeface="Arial" panose="020B0604020202020204" pitchFamily="34" charset="0"/>
                <a:buChar char="•"/>
                <a:defRPr/>
              </a:pPr>
              <a:r>
                <a:rPr lang="en-US" dirty="0" err="1">
                  <a:latin typeface="+mj-lt"/>
                  <a:cs typeface="Arial" charset="0"/>
                </a:rPr>
                <a:t>Integrable</a:t>
              </a:r>
              <a:r>
                <a:rPr lang="en-US" dirty="0">
                  <a:latin typeface="+mj-lt"/>
                  <a:cs typeface="Arial" charset="0"/>
                </a:rPr>
                <a:t> (on-chip)</a:t>
              </a:r>
            </a:p>
          </p:txBody>
        </p:sp>
      </p:grpSp>
      <p:sp>
        <p:nvSpPr>
          <p:cNvPr id="24" name="灯片编号占位符 23"/>
          <p:cNvSpPr>
            <a:spLocks noGrp="1"/>
          </p:cNvSpPr>
          <p:nvPr>
            <p:ph type="sldNum" sz="quarter" idx="10"/>
          </p:nvPr>
        </p:nvSpPr>
        <p:spPr/>
        <p:txBody>
          <a:bodyPr/>
          <a:lstStyle/>
          <a:p>
            <a:fld id="{C51CE9FD-BB45-44B4-8191-6908B0E452BE}" type="slidenum">
              <a:rPr lang="en-US" smtClean="0"/>
              <a:t>4</a:t>
            </a:fld>
            <a:endParaRPr lang="en-US" dirty="0"/>
          </a:p>
        </p:txBody>
      </p:sp>
      <p:sp>
        <p:nvSpPr>
          <p:cNvPr id="26" name="矩形 25"/>
          <p:cNvSpPr/>
          <p:nvPr/>
        </p:nvSpPr>
        <p:spPr>
          <a:xfrm>
            <a:off x="228600" y="5943600"/>
            <a:ext cx="4120743" cy="584775"/>
          </a:xfrm>
          <a:prstGeom prst="rect">
            <a:avLst/>
          </a:prstGeom>
        </p:spPr>
        <p:txBody>
          <a:bodyPr wrap="none">
            <a:spAutoFit/>
          </a:bodyPr>
          <a:lstStyle/>
          <a:p>
            <a:pPr lvl="0" fontAlgn="auto">
              <a:spcBef>
                <a:spcPts val="0"/>
              </a:spcBef>
              <a:spcAft>
                <a:spcPts val="0"/>
              </a:spcAft>
              <a:defRPr/>
            </a:pPr>
            <a:r>
              <a:rPr lang="da-DK" sz="1600" dirty="0">
                <a:solidFill>
                  <a:prstClr val="black"/>
                </a:solidFill>
                <a:latin typeface="Calibri"/>
              </a:rPr>
              <a:t>Entanglement swapping by time measurement:</a:t>
            </a:r>
          </a:p>
          <a:p>
            <a:pPr lvl="0" fontAlgn="auto">
              <a:spcBef>
                <a:spcPts val="0"/>
              </a:spcBef>
              <a:spcAft>
                <a:spcPts val="0"/>
              </a:spcAft>
              <a:defRPr/>
            </a:pPr>
            <a:r>
              <a:rPr lang="da-DK" sz="1600" i="1" dirty="0">
                <a:solidFill>
                  <a:prstClr val="black"/>
                </a:solidFill>
                <a:latin typeface="Calibri"/>
              </a:rPr>
              <a:t>M. Halder et al. Nat. Phys. 3, 692-696 (2007)</a:t>
            </a:r>
            <a:r>
              <a:rPr lang="da-DK" sz="1600" dirty="0">
                <a:solidFill>
                  <a:prstClr val="black"/>
                </a:solidFill>
                <a:latin typeface="Calibri"/>
              </a:rPr>
              <a:t> </a:t>
            </a:r>
          </a:p>
        </p:txBody>
      </p:sp>
      <p:sp>
        <p:nvSpPr>
          <p:cNvPr id="27" name="矩形 26"/>
          <p:cNvSpPr/>
          <p:nvPr/>
        </p:nvSpPr>
        <p:spPr>
          <a:xfrm>
            <a:off x="4608681" y="5943600"/>
            <a:ext cx="4611519" cy="584775"/>
          </a:xfrm>
          <a:prstGeom prst="rect">
            <a:avLst/>
          </a:prstGeom>
        </p:spPr>
        <p:txBody>
          <a:bodyPr wrap="none">
            <a:spAutoFit/>
          </a:bodyPr>
          <a:lstStyle/>
          <a:p>
            <a:pPr lvl="0" fontAlgn="auto">
              <a:spcBef>
                <a:spcPts val="0"/>
              </a:spcBef>
              <a:spcAft>
                <a:spcPts val="0"/>
              </a:spcAft>
              <a:defRPr/>
            </a:pPr>
            <a:r>
              <a:rPr lang="da-DK" sz="1600" dirty="0">
                <a:solidFill>
                  <a:prstClr val="black"/>
                </a:solidFill>
                <a:latin typeface="Calibri"/>
              </a:rPr>
              <a:t>A review for photon source:</a:t>
            </a:r>
          </a:p>
          <a:p>
            <a:pPr lvl="0" fontAlgn="auto">
              <a:spcBef>
                <a:spcPts val="0"/>
              </a:spcBef>
              <a:spcAft>
                <a:spcPts val="0"/>
              </a:spcAft>
              <a:defRPr/>
            </a:pPr>
            <a:r>
              <a:rPr lang="da-DK" sz="1600" i="1" dirty="0">
                <a:solidFill>
                  <a:prstClr val="black"/>
                </a:solidFill>
                <a:latin typeface="Calibri"/>
              </a:rPr>
              <a:t>M. D. Eisaman et al., Rev. Sci. Instr. 82, 071101 (2011)</a:t>
            </a:r>
          </a:p>
        </p:txBody>
      </p:sp>
      <p:sp>
        <p:nvSpPr>
          <p:cNvPr id="30" name="矩形 29"/>
          <p:cNvSpPr/>
          <p:nvPr/>
        </p:nvSpPr>
        <p:spPr>
          <a:xfrm>
            <a:off x="304800" y="695619"/>
            <a:ext cx="8458200" cy="400110"/>
          </a:xfrm>
          <a:prstGeom prst="rect">
            <a:avLst/>
          </a:prstGeom>
        </p:spPr>
        <p:txBody>
          <a:bodyPr wrap="square">
            <a:spAutoFit/>
          </a:bodyPr>
          <a:lstStyle/>
          <a:p>
            <a:pPr>
              <a:spcBef>
                <a:spcPts val="400"/>
              </a:spcBef>
              <a:buClr>
                <a:srgbClr val="004EA2"/>
              </a:buClr>
              <a:defRPr/>
            </a:pPr>
            <a:r>
              <a:rPr lang="en-US" sz="2000" b="1" u="sng" dirty="0">
                <a:solidFill>
                  <a:srgbClr val="004EA2"/>
                </a:solidFill>
                <a:latin typeface="+mj-lt"/>
                <a:cs typeface="Arial" charset="0"/>
              </a:rPr>
              <a:t>Motivation: entanglement swapping</a:t>
            </a:r>
            <a:endParaRPr lang="en-US" dirty="0">
              <a:latin typeface="+mj-lt"/>
              <a:cs typeface="Arial" charset="0"/>
            </a:endParaRPr>
          </a:p>
        </p:txBody>
      </p:sp>
      <p:pic>
        <p:nvPicPr>
          <p:cNvPr id="10" name="Picture 9">
            <a:extLst>
              <a:ext uri="{FF2B5EF4-FFF2-40B4-BE49-F238E27FC236}">
                <a16:creationId xmlns="" xmlns:a16="http://schemas.microsoft.com/office/drawing/2014/main" id="{0167563B-75DA-489D-B004-571E31075CB2}"/>
              </a:ext>
            </a:extLst>
          </p:cNvPr>
          <p:cNvPicPr>
            <a:picLocks noChangeAspect="1"/>
          </p:cNvPicPr>
          <p:nvPr/>
        </p:nvPicPr>
        <p:blipFill>
          <a:blip r:embed="rId5"/>
          <a:stretch>
            <a:fillRect/>
          </a:stretch>
        </p:blipFill>
        <p:spPr>
          <a:xfrm>
            <a:off x="1273407" y="1447800"/>
            <a:ext cx="6117993" cy="1896464"/>
          </a:xfrm>
          <a:prstGeom prst="rect">
            <a:avLst/>
          </a:prstGeom>
          <a:solidFill>
            <a:schemeClr val="bg1"/>
          </a:solidFill>
        </p:spPr>
      </p:pic>
    </p:spTree>
    <p:extLst>
      <p:ext uri="{BB962C8B-B14F-4D97-AF65-F5344CB8AC3E}">
        <p14:creationId xmlns:p14="http://schemas.microsoft.com/office/powerpoint/2010/main" val="2630790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6200" y="685800"/>
            <a:ext cx="4429022" cy="1524000"/>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p:txBody>
          <a:bodyPr/>
          <a:lstStyle/>
          <a:p>
            <a:r>
              <a:rPr lang="en-US" dirty="0"/>
              <a:t>Visible-telecom photon pair source</a:t>
            </a:r>
          </a:p>
        </p:txBody>
      </p:sp>
      <p:sp>
        <p:nvSpPr>
          <p:cNvPr id="4" name="灯片编号占位符 3"/>
          <p:cNvSpPr>
            <a:spLocks noGrp="1"/>
          </p:cNvSpPr>
          <p:nvPr>
            <p:ph type="sldNum" sz="quarter" idx="10"/>
          </p:nvPr>
        </p:nvSpPr>
        <p:spPr/>
        <p:txBody>
          <a:bodyPr/>
          <a:lstStyle/>
          <a:p>
            <a:fld id="{C51CE9FD-BB45-44B4-8191-6908B0E452BE}" type="slidenum">
              <a:rPr lang="en-US" smtClean="0"/>
              <a:t>5</a:t>
            </a:fld>
            <a:endParaRPr lang="en-US" dirty="0"/>
          </a:p>
        </p:txBody>
      </p:sp>
      <p:sp>
        <p:nvSpPr>
          <p:cNvPr id="11" name="矩形 10"/>
          <p:cNvSpPr/>
          <p:nvPr/>
        </p:nvSpPr>
        <p:spPr>
          <a:xfrm>
            <a:off x="80713" y="685800"/>
            <a:ext cx="4424509" cy="1436291"/>
          </a:xfrm>
          <a:prstGeom prst="rect">
            <a:avLst/>
          </a:prstGeom>
        </p:spPr>
        <p:txBody>
          <a:bodyPr wrap="square">
            <a:spAutoFit/>
          </a:bodyPr>
          <a:lstStyle/>
          <a:p>
            <a:pPr>
              <a:spcBef>
                <a:spcPts val="400"/>
              </a:spcBef>
              <a:defRPr/>
            </a:pPr>
            <a:r>
              <a:rPr lang="en-US" sz="2000" b="1" u="sng" dirty="0">
                <a:solidFill>
                  <a:srgbClr val="004EA2"/>
                </a:solidFill>
                <a:latin typeface="+mj-lt"/>
                <a:cs typeface="Arial" charset="0"/>
              </a:rPr>
              <a:t>PPLN/PPKTP &amp; filtering/cavity</a:t>
            </a:r>
          </a:p>
          <a:p>
            <a:pPr>
              <a:spcBef>
                <a:spcPts val="400"/>
              </a:spcBef>
              <a:defRPr/>
            </a:pPr>
            <a:r>
              <a:rPr lang="en-US" sz="1600" i="1" dirty="0">
                <a:solidFill>
                  <a:prstClr val="black"/>
                </a:solidFill>
                <a:latin typeface="Calibri"/>
              </a:rPr>
              <a:t>J. </a:t>
            </a:r>
            <a:r>
              <a:rPr lang="en-US" sz="1600" i="1" dirty="0" err="1">
                <a:solidFill>
                  <a:prstClr val="black"/>
                </a:solidFill>
                <a:latin typeface="Calibri"/>
              </a:rPr>
              <a:t>Fekete</a:t>
            </a:r>
            <a:r>
              <a:rPr lang="en-US" sz="1600" i="1" dirty="0">
                <a:solidFill>
                  <a:prstClr val="black"/>
                </a:solidFill>
                <a:latin typeface="Calibri"/>
              </a:rPr>
              <a:t> et al., Phys. Rev. Lett.110, 220 502 (2013)</a:t>
            </a:r>
            <a:br>
              <a:rPr lang="en-US" sz="1600" i="1" dirty="0">
                <a:solidFill>
                  <a:prstClr val="black"/>
                </a:solidFill>
                <a:latin typeface="Calibri"/>
              </a:rPr>
            </a:br>
            <a:r>
              <a:rPr lang="en-US" sz="1600" i="1" dirty="0">
                <a:solidFill>
                  <a:prstClr val="black"/>
                </a:solidFill>
                <a:latin typeface="Calibri"/>
              </a:rPr>
              <a:t>C. Clausen et al., New J. Phys. 16, 093058 (2014)</a:t>
            </a:r>
            <a:br>
              <a:rPr lang="en-US" sz="1600" i="1" dirty="0">
                <a:solidFill>
                  <a:prstClr val="black"/>
                </a:solidFill>
                <a:latin typeface="Calibri"/>
              </a:rPr>
            </a:br>
            <a:r>
              <a:rPr lang="en-US" sz="1600" i="1" dirty="0">
                <a:solidFill>
                  <a:prstClr val="black"/>
                </a:solidFill>
                <a:latin typeface="Calibri"/>
              </a:rPr>
              <a:t>O. Slattery et al., Appl. Phys. B 121, 413–419 (2015)</a:t>
            </a:r>
            <a:br>
              <a:rPr lang="en-US" sz="1600" i="1" dirty="0">
                <a:solidFill>
                  <a:prstClr val="black"/>
                </a:solidFill>
                <a:latin typeface="Calibri"/>
              </a:rPr>
            </a:br>
            <a:r>
              <a:rPr lang="en-US" sz="1600" i="1" dirty="0">
                <a:solidFill>
                  <a:prstClr val="black"/>
                </a:solidFill>
                <a:latin typeface="Calibri"/>
              </a:rPr>
              <a:t>D. </a:t>
            </a:r>
            <a:r>
              <a:rPr lang="en-US" sz="1600" i="1" dirty="0" err="1">
                <a:solidFill>
                  <a:prstClr val="black"/>
                </a:solidFill>
                <a:latin typeface="Calibri"/>
              </a:rPr>
              <a:t>Rieländer</a:t>
            </a:r>
            <a:r>
              <a:rPr lang="en-US" sz="1600" i="1" dirty="0">
                <a:solidFill>
                  <a:prstClr val="black"/>
                </a:solidFill>
                <a:latin typeface="Calibri"/>
              </a:rPr>
              <a:t> et al., New J. Phys. 18, 123 013 (2016)</a:t>
            </a:r>
          </a:p>
        </p:txBody>
      </p:sp>
      <p:grpSp>
        <p:nvGrpSpPr>
          <p:cNvPr id="14" name="组合 13"/>
          <p:cNvGrpSpPr/>
          <p:nvPr/>
        </p:nvGrpSpPr>
        <p:grpSpPr>
          <a:xfrm>
            <a:off x="4572000" y="685800"/>
            <a:ext cx="4429022" cy="2420035"/>
            <a:chOff x="5321642" y="3694048"/>
            <a:chExt cx="4429022" cy="1918061"/>
          </a:xfrm>
        </p:grpSpPr>
        <p:sp>
          <p:nvSpPr>
            <p:cNvPr id="15" name="矩形 14"/>
            <p:cNvSpPr/>
            <p:nvPr/>
          </p:nvSpPr>
          <p:spPr>
            <a:xfrm>
              <a:off x="5321642" y="3694048"/>
              <a:ext cx="4429022" cy="1918061"/>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5"/>
            <p:cNvSpPr/>
            <p:nvPr/>
          </p:nvSpPr>
          <p:spPr>
            <a:xfrm>
              <a:off x="5321642" y="3733800"/>
              <a:ext cx="4429022" cy="1878309"/>
            </a:xfrm>
            <a:prstGeom prst="rect">
              <a:avLst/>
            </a:prstGeom>
          </p:spPr>
          <p:txBody>
            <a:bodyPr wrap="square">
              <a:spAutoFit/>
            </a:bodyPr>
            <a:lstStyle/>
            <a:p>
              <a:pPr>
                <a:spcBef>
                  <a:spcPts val="400"/>
                </a:spcBef>
                <a:buClr>
                  <a:srgbClr val="004EA2"/>
                </a:buClr>
                <a:defRPr/>
              </a:pPr>
              <a:r>
                <a:rPr lang="en-US" sz="2000" b="1" u="sng" dirty="0">
                  <a:solidFill>
                    <a:srgbClr val="004EA2"/>
                  </a:solidFill>
                  <a:latin typeface="+mj-lt"/>
                  <a:cs typeface="Arial" charset="0"/>
                </a:rPr>
                <a:t>PPLN/PPKTP </a:t>
              </a:r>
            </a:p>
            <a:p>
              <a:pPr marL="285750" indent="-285750">
                <a:spcBef>
                  <a:spcPts val="400"/>
                </a:spcBef>
                <a:buFont typeface="Arial" panose="020B0604020202020204" pitchFamily="34" charset="0"/>
                <a:buChar char="•"/>
                <a:defRPr/>
              </a:pPr>
              <a:r>
                <a:rPr lang="en-US" b="1" dirty="0">
                  <a:latin typeface="+mj-lt"/>
                  <a:cs typeface="Arial" charset="0"/>
                </a:rPr>
                <a:t>Wide-band (visible/telecom)</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Broadband, external filtering/cavity</a:t>
              </a:r>
            </a:p>
            <a:p>
              <a:pPr marL="285750" indent="-285750">
                <a:spcBef>
                  <a:spcPts val="400"/>
                </a:spcBef>
                <a:buFont typeface="Arial" panose="020B0604020202020204" pitchFamily="34" charset="0"/>
                <a:buChar char="•"/>
                <a:defRPr/>
              </a:pPr>
              <a:r>
                <a:rPr lang="en-US" b="1" dirty="0">
                  <a:latin typeface="+mj-lt"/>
                  <a:cs typeface="Arial" charset="0"/>
                </a:rPr>
                <a:t>Pure (CAR &gt; 100)</a:t>
              </a:r>
            </a:p>
            <a:p>
              <a:pPr marL="285750" indent="-285750">
                <a:spcBef>
                  <a:spcPts val="400"/>
                </a:spcBef>
                <a:buFont typeface="Arial" panose="020B0604020202020204" pitchFamily="34" charset="0"/>
                <a:buChar char="•"/>
                <a:defRPr/>
              </a:pPr>
              <a:r>
                <a:rPr lang="en-US" b="1" dirty="0">
                  <a:latin typeface="+mj-lt"/>
                  <a:cs typeface="Arial" charset="0"/>
                </a:rPr>
                <a:t>Bright (high photon flux)</a:t>
              </a:r>
            </a:p>
            <a:p>
              <a:pPr marL="285750" indent="-285750">
                <a:spcBef>
                  <a:spcPts val="400"/>
                </a:spcBef>
                <a:buFont typeface="Arial" panose="020B0604020202020204" pitchFamily="34" charset="0"/>
                <a:buChar char="•"/>
                <a:defRPr/>
              </a:pPr>
              <a:r>
                <a:rPr lang="en-US" b="1" dirty="0">
                  <a:latin typeface="+mj-lt"/>
                  <a:cs typeface="Arial" charset="0"/>
                </a:rPr>
                <a:t>Power efficient (if cavity is used)</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Cavity ~ 1 meter, not </a:t>
              </a:r>
              <a:r>
                <a:rPr lang="en-US" dirty="0" err="1">
                  <a:solidFill>
                    <a:srgbClr val="FF0000"/>
                  </a:solidFill>
                  <a:latin typeface="+mj-lt"/>
                  <a:cs typeface="Arial" charset="0"/>
                </a:rPr>
                <a:t>integrable</a:t>
              </a:r>
              <a:r>
                <a:rPr lang="en-US" dirty="0">
                  <a:solidFill>
                    <a:srgbClr val="FF0000"/>
                  </a:solidFill>
                  <a:latin typeface="+mj-lt"/>
                  <a:cs typeface="Arial" charset="0"/>
                </a:rPr>
                <a:t> yet</a:t>
              </a:r>
            </a:p>
          </p:txBody>
        </p:sp>
      </p:grpSp>
      <p:pic>
        <p:nvPicPr>
          <p:cNvPr id="8" name="图片 7"/>
          <p:cNvPicPr>
            <a:picLocks noChangeAspect="1"/>
          </p:cNvPicPr>
          <p:nvPr/>
        </p:nvPicPr>
        <p:blipFill rotWithShape="1">
          <a:blip r:embed="rId3"/>
          <a:srcRect l="12917" t="34815" r="53333" b="31852"/>
          <a:stretch/>
        </p:blipFill>
        <p:spPr>
          <a:xfrm>
            <a:off x="152399" y="2209800"/>
            <a:ext cx="3621803" cy="2012113"/>
          </a:xfrm>
          <a:prstGeom prst="rect">
            <a:avLst/>
          </a:prstGeom>
        </p:spPr>
      </p:pic>
      <p:pic>
        <p:nvPicPr>
          <p:cNvPr id="10" name="图片 9"/>
          <p:cNvPicPr>
            <a:picLocks noChangeAspect="1"/>
          </p:cNvPicPr>
          <p:nvPr/>
        </p:nvPicPr>
        <p:blipFill>
          <a:blip r:embed="rId4"/>
          <a:stretch>
            <a:fillRect/>
          </a:stretch>
        </p:blipFill>
        <p:spPr>
          <a:xfrm>
            <a:off x="228600" y="4302696"/>
            <a:ext cx="3733800" cy="1857238"/>
          </a:xfrm>
          <a:prstGeom prst="rect">
            <a:avLst/>
          </a:prstGeom>
        </p:spPr>
      </p:pic>
      <p:pic>
        <p:nvPicPr>
          <p:cNvPr id="2050" name="Picture 2" descr="Fig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200400"/>
            <a:ext cx="2667000" cy="212954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rotWithShape="1">
          <a:blip r:embed="rId6"/>
          <a:srcRect l="7713" r="2119" b="14322"/>
          <a:stretch/>
        </p:blipFill>
        <p:spPr>
          <a:xfrm>
            <a:off x="5257800" y="4926717"/>
            <a:ext cx="3243261" cy="1321683"/>
          </a:xfrm>
          <a:prstGeom prst="rect">
            <a:avLst/>
          </a:prstGeom>
        </p:spPr>
      </p:pic>
    </p:spTree>
    <p:extLst>
      <p:ext uri="{BB962C8B-B14F-4D97-AF65-F5344CB8AC3E}">
        <p14:creationId xmlns:p14="http://schemas.microsoft.com/office/powerpoint/2010/main" val="59135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6200" y="685800"/>
            <a:ext cx="4429022" cy="2429560"/>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p:txBody>
          <a:bodyPr/>
          <a:lstStyle/>
          <a:p>
            <a:r>
              <a:rPr lang="en-US" dirty="0"/>
              <a:t>Visible-telecom photon pair source</a:t>
            </a:r>
          </a:p>
        </p:txBody>
      </p:sp>
      <p:sp>
        <p:nvSpPr>
          <p:cNvPr id="4" name="灯片编号占位符 3"/>
          <p:cNvSpPr>
            <a:spLocks noGrp="1"/>
          </p:cNvSpPr>
          <p:nvPr>
            <p:ph type="sldNum" sz="quarter" idx="10"/>
          </p:nvPr>
        </p:nvSpPr>
        <p:spPr/>
        <p:txBody>
          <a:bodyPr/>
          <a:lstStyle/>
          <a:p>
            <a:fld id="{C51CE9FD-BB45-44B4-8191-6908B0E452BE}" type="slidenum">
              <a:rPr lang="en-US" smtClean="0"/>
              <a:t>6</a:t>
            </a:fld>
            <a:endParaRPr lang="en-US" dirty="0"/>
          </a:p>
        </p:txBody>
      </p:sp>
      <p:sp>
        <p:nvSpPr>
          <p:cNvPr id="11" name="矩形 10"/>
          <p:cNvSpPr/>
          <p:nvPr/>
        </p:nvSpPr>
        <p:spPr>
          <a:xfrm>
            <a:off x="80713" y="685800"/>
            <a:ext cx="4424509" cy="2092881"/>
          </a:xfrm>
          <a:prstGeom prst="rect">
            <a:avLst/>
          </a:prstGeom>
        </p:spPr>
        <p:txBody>
          <a:bodyPr wrap="square">
            <a:spAutoFit/>
          </a:bodyPr>
          <a:lstStyle/>
          <a:p>
            <a:pPr>
              <a:spcBef>
                <a:spcPts val="400"/>
              </a:spcBef>
              <a:defRPr/>
            </a:pPr>
            <a:r>
              <a:rPr lang="en-US" sz="2000" b="1" u="sng" dirty="0">
                <a:solidFill>
                  <a:srgbClr val="004EA2"/>
                </a:solidFill>
                <a:latin typeface="+mj-lt"/>
                <a:cs typeface="Arial" charset="0"/>
              </a:rPr>
              <a:t>PPLN/PPKTP &amp; filtering/cavity</a:t>
            </a:r>
          </a:p>
          <a:p>
            <a:pPr>
              <a:spcBef>
                <a:spcPts val="400"/>
              </a:spcBef>
              <a:defRPr/>
            </a:pPr>
            <a:r>
              <a:rPr lang="en-US" sz="1600" i="1" dirty="0">
                <a:solidFill>
                  <a:prstClr val="black"/>
                </a:solidFill>
                <a:latin typeface="Calibri"/>
              </a:rPr>
              <a:t>J. </a:t>
            </a:r>
            <a:r>
              <a:rPr lang="en-US" sz="1600" i="1" dirty="0" err="1">
                <a:solidFill>
                  <a:prstClr val="black"/>
                </a:solidFill>
                <a:latin typeface="Calibri"/>
              </a:rPr>
              <a:t>Fekete</a:t>
            </a:r>
            <a:r>
              <a:rPr lang="en-US" sz="1600" i="1" dirty="0">
                <a:solidFill>
                  <a:prstClr val="black"/>
                </a:solidFill>
                <a:latin typeface="Calibri"/>
              </a:rPr>
              <a:t> et al., Phys. Rev. Lett.110, 220 502 (2013)</a:t>
            </a:r>
            <a:br>
              <a:rPr lang="en-US" sz="1600" i="1" dirty="0">
                <a:solidFill>
                  <a:prstClr val="black"/>
                </a:solidFill>
                <a:latin typeface="Calibri"/>
              </a:rPr>
            </a:br>
            <a:r>
              <a:rPr lang="en-US" sz="1600" i="1" dirty="0">
                <a:solidFill>
                  <a:prstClr val="black"/>
                </a:solidFill>
                <a:latin typeface="Calibri"/>
              </a:rPr>
              <a:t>C. Clausen et al., New J. Phys. 16, 093058 (2014)</a:t>
            </a:r>
            <a:br>
              <a:rPr lang="en-US" sz="1600" i="1" dirty="0">
                <a:solidFill>
                  <a:prstClr val="black"/>
                </a:solidFill>
                <a:latin typeface="Calibri"/>
              </a:rPr>
            </a:br>
            <a:r>
              <a:rPr lang="en-US" sz="1600" i="1" dirty="0">
                <a:solidFill>
                  <a:prstClr val="black"/>
                </a:solidFill>
                <a:latin typeface="Calibri"/>
              </a:rPr>
              <a:t>O. Slattery et al., Appl. Phys. B 121, 413–419 (2015)</a:t>
            </a:r>
            <a:br>
              <a:rPr lang="en-US" sz="1600" i="1" dirty="0">
                <a:solidFill>
                  <a:prstClr val="black"/>
                </a:solidFill>
                <a:latin typeface="Calibri"/>
              </a:rPr>
            </a:br>
            <a:r>
              <a:rPr lang="en-US" sz="1600" i="1" dirty="0">
                <a:solidFill>
                  <a:prstClr val="black"/>
                </a:solidFill>
                <a:latin typeface="Calibri"/>
              </a:rPr>
              <a:t>D. </a:t>
            </a:r>
            <a:r>
              <a:rPr lang="en-US" sz="1600" i="1" dirty="0" err="1">
                <a:solidFill>
                  <a:prstClr val="black"/>
                </a:solidFill>
                <a:latin typeface="Calibri"/>
              </a:rPr>
              <a:t>Rieländer</a:t>
            </a:r>
            <a:r>
              <a:rPr lang="en-US" sz="1600" i="1" dirty="0">
                <a:solidFill>
                  <a:prstClr val="black"/>
                </a:solidFill>
                <a:latin typeface="Calibri"/>
              </a:rPr>
              <a:t> et al., New J. Phys. 18, 123 013 (2016)</a:t>
            </a:r>
          </a:p>
          <a:p>
            <a:pPr>
              <a:spcBef>
                <a:spcPts val="400"/>
              </a:spcBef>
              <a:defRPr/>
            </a:pPr>
            <a:r>
              <a:rPr lang="en-US" sz="2000" b="1" u="sng" dirty="0" err="1">
                <a:solidFill>
                  <a:srgbClr val="004EA2"/>
                </a:solidFill>
                <a:latin typeface="+mj-lt"/>
                <a:cs typeface="Arial" charset="0"/>
              </a:rPr>
              <a:t>PhC</a:t>
            </a:r>
            <a:r>
              <a:rPr lang="en-US" sz="2000" b="1" u="sng" dirty="0">
                <a:solidFill>
                  <a:srgbClr val="004EA2"/>
                </a:solidFill>
                <a:latin typeface="+mj-lt"/>
                <a:cs typeface="Arial" charset="0"/>
              </a:rPr>
              <a:t> fiber</a:t>
            </a:r>
          </a:p>
          <a:p>
            <a:pPr>
              <a:spcBef>
                <a:spcPts val="400"/>
              </a:spcBef>
              <a:defRPr/>
            </a:pPr>
            <a:r>
              <a:rPr lang="en-US" sz="1600" i="1" dirty="0">
                <a:solidFill>
                  <a:prstClr val="black"/>
                </a:solidFill>
                <a:latin typeface="Calibri"/>
              </a:rPr>
              <a:t>C. </a:t>
            </a:r>
            <a:r>
              <a:rPr lang="en-US" sz="1600" i="1" dirty="0" err="1">
                <a:solidFill>
                  <a:prstClr val="black"/>
                </a:solidFill>
                <a:latin typeface="Calibri"/>
              </a:rPr>
              <a:t>S</a:t>
            </a:r>
            <a:r>
              <a:rPr lang="en-US" sz="1600" i="1" dirty="0" err="1">
                <a:solidFill>
                  <a:prstClr val="black"/>
                </a:solidFill>
                <a:latin typeface="Calibri" panose="020F0502020204030204" pitchFamily="34" charset="0"/>
              </a:rPr>
              <a:t>ö</a:t>
            </a:r>
            <a:r>
              <a:rPr lang="en-US" sz="1600" i="1" dirty="0" err="1">
                <a:solidFill>
                  <a:prstClr val="black"/>
                </a:solidFill>
                <a:latin typeface="Calibri"/>
              </a:rPr>
              <a:t>ller</a:t>
            </a:r>
            <a:r>
              <a:rPr lang="en-US" sz="1600" i="1" dirty="0">
                <a:solidFill>
                  <a:prstClr val="black"/>
                </a:solidFill>
                <a:latin typeface="Calibri"/>
              </a:rPr>
              <a:t> et al., Phys. Rev. A 81, 031 801 (2010)</a:t>
            </a:r>
          </a:p>
        </p:txBody>
      </p:sp>
      <p:grpSp>
        <p:nvGrpSpPr>
          <p:cNvPr id="18" name="组合 17"/>
          <p:cNvGrpSpPr/>
          <p:nvPr/>
        </p:nvGrpSpPr>
        <p:grpSpPr>
          <a:xfrm>
            <a:off x="4638778" y="695325"/>
            <a:ext cx="4429022" cy="2420035"/>
            <a:chOff x="5321642" y="3694048"/>
            <a:chExt cx="4429022" cy="1918061"/>
          </a:xfrm>
        </p:grpSpPr>
        <p:sp>
          <p:nvSpPr>
            <p:cNvPr id="20" name="矩形 19"/>
            <p:cNvSpPr/>
            <p:nvPr/>
          </p:nvSpPr>
          <p:spPr>
            <a:xfrm>
              <a:off x="5321642" y="3694048"/>
              <a:ext cx="4429022" cy="1918061"/>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5321642" y="3733800"/>
              <a:ext cx="4429022" cy="1878309"/>
            </a:xfrm>
            <a:prstGeom prst="rect">
              <a:avLst/>
            </a:prstGeom>
          </p:spPr>
          <p:txBody>
            <a:bodyPr wrap="square">
              <a:spAutoFit/>
            </a:bodyPr>
            <a:lstStyle/>
            <a:p>
              <a:pPr>
                <a:spcBef>
                  <a:spcPts val="400"/>
                </a:spcBef>
                <a:buClr>
                  <a:srgbClr val="004EA2"/>
                </a:buClr>
                <a:defRPr/>
              </a:pPr>
              <a:r>
                <a:rPr lang="en-US" sz="2000" b="1" u="sng" dirty="0" err="1">
                  <a:solidFill>
                    <a:srgbClr val="004EA2"/>
                  </a:solidFill>
                  <a:latin typeface="+mj-lt"/>
                  <a:cs typeface="Arial" charset="0"/>
                </a:rPr>
                <a:t>PhC</a:t>
              </a:r>
              <a:r>
                <a:rPr lang="en-US" sz="2000" b="1" u="sng" dirty="0">
                  <a:solidFill>
                    <a:srgbClr val="004EA2"/>
                  </a:solidFill>
                  <a:latin typeface="+mj-lt"/>
                  <a:cs typeface="Arial" charset="0"/>
                </a:rPr>
                <a:t> fiber</a:t>
              </a:r>
            </a:p>
            <a:p>
              <a:pPr marL="285750" indent="-285750">
                <a:spcBef>
                  <a:spcPts val="400"/>
                </a:spcBef>
                <a:buFont typeface="Arial" panose="020B0604020202020204" pitchFamily="34" charset="0"/>
                <a:buChar char="•"/>
                <a:defRPr/>
              </a:pPr>
              <a:r>
                <a:rPr lang="en-US" b="1" dirty="0">
                  <a:latin typeface="+mj-lt"/>
                  <a:cs typeface="Arial" charset="0"/>
                </a:rPr>
                <a:t>Wide-band (visible/telecom)</a:t>
              </a:r>
            </a:p>
            <a:p>
              <a:pPr marL="285750" indent="-285750">
                <a:spcBef>
                  <a:spcPts val="400"/>
                </a:spcBef>
                <a:buFont typeface="Arial" panose="020B0604020202020204" pitchFamily="34" charset="0"/>
                <a:buChar char="•"/>
                <a:defRPr/>
              </a:pPr>
              <a:r>
                <a:rPr lang="en-US" b="1" dirty="0">
                  <a:solidFill>
                    <a:srgbClr val="FF0000"/>
                  </a:solidFill>
                  <a:latin typeface="+mj-lt"/>
                  <a:cs typeface="Arial" charset="0"/>
                </a:rPr>
                <a:t>Broadband, ~ 1nm</a:t>
              </a:r>
            </a:p>
            <a:p>
              <a:pPr marL="285750" indent="-285750">
                <a:spcBef>
                  <a:spcPts val="400"/>
                </a:spcBef>
                <a:buFont typeface="Arial" panose="020B0604020202020204" pitchFamily="34" charset="0"/>
                <a:buChar char="•"/>
                <a:defRPr/>
              </a:pPr>
              <a:r>
                <a:rPr lang="en-US" b="1" dirty="0">
                  <a:solidFill>
                    <a:srgbClr val="FF0000"/>
                  </a:solidFill>
                  <a:latin typeface="+mj-lt"/>
                  <a:cs typeface="Arial" charset="0"/>
                </a:rPr>
                <a:t>CAR low, typical a few 10s</a:t>
              </a:r>
            </a:p>
            <a:p>
              <a:pPr marL="285750" indent="-285750">
                <a:spcBef>
                  <a:spcPts val="400"/>
                </a:spcBef>
                <a:buFont typeface="Arial" panose="020B0604020202020204" pitchFamily="34" charset="0"/>
                <a:buChar char="•"/>
                <a:defRPr/>
              </a:pPr>
              <a:r>
                <a:rPr lang="en-US" dirty="0">
                  <a:latin typeface="+mj-lt"/>
                  <a:cs typeface="Arial" charset="0"/>
                </a:rPr>
                <a:t>Bright (high photon flux)</a:t>
              </a:r>
            </a:p>
            <a:p>
              <a:pPr marL="285750" indent="-285750">
                <a:spcBef>
                  <a:spcPts val="400"/>
                </a:spcBef>
                <a:buFont typeface="Arial" panose="020B0604020202020204" pitchFamily="34" charset="0"/>
                <a:buChar char="•"/>
                <a:defRPr/>
              </a:pPr>
              <a:r>
                <a:rPr lang="en-US" b="1" dirty="0">
                  <a:solidFill>
                    <a:srgbClr val="FF0000"/>
                  </a:solidFill>
                  <a:latin typeface="+mj-lt"/>
                  <a:cs typeface="Arial" charset="0"/>
                </a:rPr>
                <a:t>fs laser pulse needed</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Length ~ 10 cm,</a:t>
              </a:r>
              <a:r>
                <a:rPr lang="en-US" dirty="0">
                  <a:latin typeface="+mj-lt"/>
                  <a:cs typeface="Arial" charset="0"/>
                </a:rPr>
                <a:t> </a:t>
              </a:r>
              <a:r>
                <a:rPr lang="en-US" b="1" dirty="0">
                  <a:latin typeface="+mj-lt"/>
                  <a:cs typeface="Arial" charset="0"/>
                </a:rPr>
                <a:t>already in fiber</a:t>
              </a: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297283"/>
            <a:ext cx="5881656" cy="2896297"/>
          </a:xfrm>
          <a:prstGeom prst="rect">
            <a:avLst/>
          </a:prstGeom>
        </p:spPr>
      </p:pic>
      <p:pic>
        <p:nvPicPr>
          <p:cNvPr id="8" name="图片 7"/>
          <p:cNvPicPr>
            <a:picLocks noChangeAspect="1"/>
          </p:cNvPicPr>
          <p:nvPr/>
        </p:nvPicPr>
        <p:blipFill rotWithShape="1">
          <a:blip r:embed="rId4"/>
          <a:srcRect l="42917" t="47037" r="31250" b="24815"/>
          <a:stretch/>
        </p:blipFill>
        <p:spPr>
          <a:xfrm>
            <a:off x="5943600" y="4131708"/>
            <a:ext cx="3204882" cy="1964282"/>
          </a:xfrm>
          <a:prstGeom prst="rect">
            <a:avLst/>
          </a:prstGeom>
        </p:spPr>
      </p:pic>
    </p:spTree>
    <p:extLst>
      <p:ext uri="{BB962C8B-B14F-4D97-AF65-F5344CB8AC3E}">
        <p14:creationId xmlns:p14="http://schemas.microsoft.com/office/powerpoint/2010/main" val="3818027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652740"/>
            <a:ext cx="4511984" cy="2671860"/>
          </a:xfrm>
          <a:prstGeom prst="rect">
            <a:avLst/>
          </a:prstGeom>
        </p:spPr>
      </p:pic>
      <p:sp>
        <p:nvSpPr>
          <p:cNvPr id="9" name="矩形 8"/>
          <p:cNvSpPr/>
          <p:nvPr/>
        </p:nvSpPr>
        <p:spPr>
          <a:xfrm>
            <a:off x="76200" y="685800"/>
            <a:ext cx="4429022" cy="2799626"/>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p:txBody>
          <a:bodyPr/>
          <a:lstStyle/>
          <a:p>
            <a:r>
              <a:rPr lang="en-US" dirty="0"/>
              <a:t>Visible-telecom photon pair source</a:t>
            </a:r>
          </a:p>
        </p:txBody>
      </p:sp>
      <p:sp>
        <p:nvSpPr>
          <p:cNvPr id="4" name="灯片编号占位符 3"/>
          <p:cNvSpPr>
            <a:spLocks noGrp="1"/>
          </p:cNvSpPr>
          <p:nvPr>
            <p:ph type="sldNum" sz="quarter" idx="10"/>
          </p:nvPr>
        </p:nvSpPr>
        <p:spPr/>
        <p:txBody>
          <a:bodyPr/>
          <a:lstStyle/>
          <a:p>
            <a:fld id="{C51CE9FD-BB45-44B4-8191-6908B0E452BE}" type="slidenum">
              <a:rPr lang="en-US" smtClean="0"/>
              <a:t>7</a:t>
            </a:fld>
            <a:endParaRPr lang="en-US" dirty="0"/>
          </a:p>
        </p:txBody>
      </p:sp>
      <p:sp>
        <p:nvSpPr>
          <p:cNvPr id="11" name="矩形 10"/>
          <p:cNvSpPr/>
          <p:nvPr/>
        </p:nvSpPr>
        <p:spPr>
          <a:xfrm>
            <a:off x="80713" y="685800"/>
            <a:ext cx="4424509" cy="2687915"/>
          </a:xfrm>
          <a:prstGeom prst="rect">
            <a:avLst/>
          </a:prstGeom>
        </p:spPr>
        <p:txBody>
          <a:bodyPr wrap="square">
            <a:spAutoFit/>
          </a:bodyPr>
          <a:lstStyle/>
          <a:p>
            <a:pPr>
              <a:spcBef>
                <a:spcPts val="400"/>
              </a:spcBef>
              <a:defRPr/>
            </a:pPr>
            <a:r>
              <a:rPr lang="en-US" sz="2000" b="1" u="sng" dirty="0">
                <a:solidFill>
                  <a:srgbClr val="004EA2"/>
                </a:solidFill>
                <a:latin typeface="+mj-lt"/>
                <a:cs typeface="Arial" charset="0"/>
              </a:rPr>
              <a:t>PPLN/PPKTP &amp; filtering/cavity</a:t>
            </a:r>
          </a:p>
          <a:p>
            <a:pPr>
              <a:spcBef>
                <a:spcPts val="400"/>
              </a:spcBef>
              <a:defRPr/>
            </a:pPr>
            <a:r>
              <a:rPr lang="en-US" sz="1600" i="1" dirty="0">
                <a:solidFill>
                  <a:prstClr val="black"/>
                </a:solidFill>
                <a:latin typeface="Calibri"/>
              </a:rPr>
              <a:t>J. </a:t>
            </a:r>
            <a:r>
              <a:rPr lang="en-US" sz="1600" i="1" dirty="0" err="1">
                <a:solidFill>
                  <a:prstClr val="black"/>
                </a:solidFill>
                <a:latin typeface="Calibri"/>
              </a:rPr>
              <a:t>Fekete</a:t>
            </a:r>
            <a:r>
              <a:rPr lang="en-US" sz="1600" i="1" dirty="0">
                <a:solidFill>
                  <a:prstClr val="black"/>
                </a:solidFill>
                <a:latin typeface="Calibri"/>
              </a:rPr>
              <a:t> et al., Phys. Rev. Lett.110, 220 502 (2013)</a:t>
            </a:r>
            <a:br>
              <a:rPr lang="en-US" sz="1600" i="1" dirty="0">
                <a:solidFill>
                  <a:prstClr val="black"/>
                </a:solidFill>
                <a:latin typeface="Calibri"/>
              </a:rPr>
            </a:br>
            <a:r>
              <a:rPr lang="en-US" sz="1600" i="1" dirty="0">
                <a:solidFill>
                  <a:prstClr val="black"/>
                </a:solidFill>
                <a:latin typeface="Calibri"/>
              </a:rPr>
              <a:t>C. Clausen et al., New J. Phys. 16, 093058 (2014)</a:t>
            </a:r>
            <a:br>
              <a:rPr lang="en-US" sz="1600" i="1" dirty="0">
                <a:solidFill>
                  <a:prstClr val="black"/>
                </a:solidFill>
                <a:latin typeface="Calibri"/>
              </a:rPr>
            </a:br>
            <a:r>
              <a:rPr lang="en-US" sz="1600" i="1" dirty="0">
                <a:solidFill>
                  <a:prstClr val="black"/>
                </a:solidFill>
                <a:latin typeface="Calibri"/>
              </a:rPr>
              <a:t>O. Slattery et al., Appl. Phys. B 121, 413–419 (2015)</a:t>
            </a:r>
            <a:br>
              <a:rPr lang="en-US" sz="1600" i="1" dirty="0">
                <a:solidFill>
                  <a:prstClr val="black"/>
                </a:solidFill>
                <a:latin typeface="Calibri"/>
              </a:rPr>
            </a:br>
            <a:r>
              <a:rPr lang="en-US" sz="1600" i="1" dirty="0">
                <a:solidFill>
                  <a:prstClr val="black"/>
                </a:solidFill>
                <a:latin typeface="Calibri"/>
              </a:rPr>
              <a:t>D. </a:t>
            </a:r>
            <a:r>
              <a:rPr lang="en-US" sz="1600" i="1" dirty="0" err="1">
                <a:solidFill>
                  <a:prstClr val="black"/>
                </a:solidFill>
                <a:latin typeface="Calibri"/>
              </a:rPr>
              <a:t>Rieländer</a:t>
            </a:r>
            <a:r>
              <a:rPr lang="en-US" sz="1600" i="1" dirty="0">
                <a:solidFill>
                  <a:prstClr val="black"/>
                </a:solidFill>
                <a:latin typeface="Calibri"/>
              </a:rPr>
              <a:t> et al., New J. Phys. 18, 123 013 (2016)</a:t>
            </a:r>
          </a:p>
          <a:p>
            <a:pPr>
              <a:spcBef>
                <a:spcPts val="400"/>
              </a:spcBef>
              <a:defRPr/>
            </a:pPr>
            <a:r>
              <a:rPr lang="en-US" sz="2000" b="1" u="sng" dirty="0" err="1">
                <a:solidFill>
                  <a:srgbClr val="004EA2"/>
                </a:solidFill>
                <a:latin typeface="+mj-lt"/>
                <a:cs typeface="Arial" charset="0"/>
              </a:rPr>
              <a:t>PhC</a:t>
            </a:r>
            <a:r>
              <a:rPr lang="en-US" sz="2000" b="1" u="sng" dirty="0">
                <a:solidFill>
                  <a:srgbClr val="004EA2"/>
                </a:solidFill>
                <a:latin typeface="+mj-lt"/>
                <a:cs typeface="Arial" charset="0"/>
              </a:rPr>
              <a:t> fiber</a:t>
            </a:r>
          </a:p>
          <a:p>
            <a:pPr>
              <a:spcBef>
                <a:spcPts val="400"/>
              </a:spcBef>
              <a:defRPr/>
            </a:pPr>
            <a:r>
              <a:rPr lang="en-US" sz="1600" i="1" dirty="0">
                <a:solidFill>
                  <a:prstClr val="black"/>
                </a:solidFill>
                <a:latin typeface="Calibri"/>
              </a:rPr>
              <a:t>C. </a:t>
            </a:r>
            <a:r>
              <a:rPr lang="en-US" sz="1600" i="1" dirty="0" err="1">
                <a:solidFill>
                  <a:prstClr val="black"/>
                </a:solidFill>
                <a:latin typeface="Calibri"/>
              </a:rPr>
              <a:t>S</a:t>
            </a:r>
            <a:r>
              <a:rPr lang="en-US" sz="1600" i="1" dirty="0" err="1">
                <a:solidFill>
                  <a:prstClr val="black"/>
                </a:solidFill>
                <a:latin typeface="Calibri" panose="020F0502020204030204" pitchFamily="34" charset="0"/>
              </a:rPr>
              <a:t>ö</a:t>
            </a:r>
            <a:r>
              <a:rPr lang="en-US" sz="1600" i="1" dirty="0" err="1">
                <a:solidFill>
                  <a:prstClr val="black"/>
                </a:solidFill>
                <a:latin typeface="Calibri"/>
              </a:rPr>
              <a:t>ller</a:t>
            </a:r>
            <a:r>
              <a:rPr lang="en-US" sz="1600" i="1" dirty="0">
                <a:solidFill>
                  <a:prstClr val="black"/>
                </a:solidFill>
                <a:latin typeface="Calibri"/>
              </a:rPr>
              <a:t> et al., Phys. Rev. A 81, 031 801 (2010)</a:t>
            </a:r>
          </a:p>
          <a:p>
            <a:pPr>
              <a:spcBef>
                <a:spcPts val="400"/>
              </a:spcBef>
              <a:defRPr/>
            </a:pPr>
            <a:r>
              <a:rPr lang="en-US" sz="1600" b="1" u="sng" dirty="0" smtClean="0">
                <a:solidFill>
                  <a:srgbClr val="004EA2"/>
                </a:solidFill>
                <a:cs typeface="Arial" charset="0"/>
              </a:rPr>
              <a:t>Lithium </a:t>
            </a:r>
            <a:r>
              <a:rPr lang="en-US" sz="1600" b="1" u="sng" dirty="0" err="1" smtClean="0">
                <a:solidFill>
                  <a:srgbClr val="004EA2"/>
                </a:solidFill>
                <a:cs typeface="Arial" charset="0"/>
              </a:rPr>
              <a:t>Niobate</a:t>
            </a:r>
            <a:r>
              <a:rPr lang="en-US" sz="1600" b="1" u="sng" dirty="0" smtClean="0">
                <a:solidFill>
                  <a:srgbClr val="004EA2"/>
                </a:solidFill>
                <a:cs typeface="Arial" charset="0"/>
              </a:rPr>
              <a:t> </a:t>
            </a:r>
            <a:r>
              <a:rPr lang="en-US" sz="1600" b="1" u="sng" dirty="0">
                <a:solidFill>
                  <a:srgbClr val="004EA2"/>
                </a:solidFill>
                <a:cs typeface="Arial" charset="0"/>
              </a:rPr>
              <a:t>mm-resonator</a:t>
            </a:r>
            <a:endParaRPr lang="en-US" sz="1600" i="1" dirty="0">
              <a:solidFill>
                <a:prstClr val="black"/>
              </a:solidFill>
              <a:latin typeface="Calibri"/>
            </a:endParaRPr>
          </a:p>
          <a:p>
            <a:pPr>
              <a:spcBef>
                <a:spcPts val="400"/>
              </a:spcBef>
              <a:defRPr/>
            </a:pPr>
            <a:r>
              <a:rPr lang="en-US" sz="1600" i="1" dirty="0">
                <a:solidFill>
                  <a:prstClr val="black"/>
                </a:solidFill>
                <a:latin typeface="Calibri"/>
              </a:rPr>
              <a:t>G. </a:t>
            </a:r>
            <a:r>
              <a:rPr lang="en-US" sz="1600" i="1" dirty="0" err="1">
                <a:solidFill>
                  <a:prstClr val="black"/>
                </a:solidFill>
                <a:latin typeface="Calibri"/>
              </a:rPr>
              <a:t>Schunk</a:t>
            </a:r>
            <a:r>
              <a:rPr lang="en-US" sz="1600" i="1" dirty="0">
                <a:solidFill>
                  <a:prstClr val="black"/>
                </a:solidFill>
                <a:latin typeface="Calibri"/>
              </a:rPr>
              <a:t> et al., </a:t>
            </a:r>
            <a:r>
              <a:rPr lang="en-US" sz="1600" i="1" dirty="0" err="1">
                <a:solidFill>
                  <a:prstClr val="black"/>
                </a:solidFill>
                <a:latin typeface="Calibri"/>
              </a:rPr>
              <a:t>Optica</a:t>
            </a:r>
            <a:r>
              <a:rPr lang="en-US" sz="1600" i="1" dirty="0">
                <a:solidFill>
                  <a:prstClr val="black"/>
                </a:solidFill>
                <a:latin typeface="Calibri"/>
              </a:rPr>
              <a:t> 2, 773–778 (2015)</a:t>
            </a:r>
            <a:endParaRPr lang="en-US" sz="2000" dirty="0">
              <a:solidFill>
                <a:srgbClr val="004EA2"/>
              </a:solidFill>
              <a:cs typeface="Arial" charset="0"/>
            </a:endParaRPr>
          </a:p>
        </p:txBody>
      </p:sp>
      <p:grpSp>
        <p:nvGrpSpPr>
          <p:cNvPr id="25" name="组合 24"/>
          <p:cNvGrpSpPr/>
          <p:nvPr/>
        </p:nvGrpSpPr>
        <p:grpSpPr>
          <a:xfrm>
            <a:off x="4572000" y="695915"/>
            <a:ext cx="4429022" cy="2420036"/>
            <a:chOff x="5321642" y="3694048"/>
            <a:chExt cx="4429022" cy="1918062"/>
          </a:xfrm>
        </p:grpSpPr>
        <p:sp>
          <p:nvSpPr>
            <p:cNvPr id="26" name="矩形 25"/>
            <p:cNvSpPr/>
            <p:nvPr/>
          </p:nvSpPr>
          <p:spPr>
            <a:xfrm>
              <a:off x="5321642" y="3694048"/>
              <a:ext cx="4429022" cy="1918061"/>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26"/>
            <p:cNvSpPr/>
            <p:nvPr/>
          </p:nvSpPr>
          <p:spPr>
            <a:xfrm>
              <a:off x="5321642" y="3733800"/>
              <a:ext cx="4429022" cy="1878310"/>
            </a:xfrm>
            <a:prstGeom prst="rect">
              <a:avLst/>
            </a:prstGeom>
          </p:spPr>
          <p:txBody>
            <a:bodyPr wrap="square">
              <a:spAutoFit/>
            </a:bodyPr>
            <a:lstStyle/>
            <a:p>
              <a:pPr>
                <a:spcBef>
                  <a:spcPts val="400"/>
                </a:spcBef>
                <a:buClr>
                  <a:srgbClr val="004EA2"/>
                </a:buClr>
                <a:defRPr/>
              </a:pPr>
              <a:r>
                <a:rPr lang="en-US" sz="2000" b="1" u="sng" dirty="0">
                  <a:solidFill>
                    <a:srgbClr val="004EA2"/>
                  </a:solidFill>
                  <a:latin typeface="+mj-lt"/>
                  <a:cs typeface="Arial" charset="0"/>
                </a:rPr>
                <a:t>LiNbO3 mm-resonator</a:t>
              </a:r>
            </a:p>
            <a:p>
              <a:pPr marL="285750" indent="-285750">
                <a:spcBef>
                  <a:spcPts val="400"/>
                </a:spcBef>
                <a:buFont typeface="Arial" panose="020B0604020202020204" pitchFamily="34" charset="0"/>
                <a:buChar char="•"/>
                <a:defRPr/>
              </a:pPr>
              <a:r>
                <a:rPr lang="en-US" b="1" dirty="0">
                  <a:latin typeface="+mj-lt"/>
                  <a:cs typeface="Arial" charset="0"/>
                </a:rPr>
                <a:t>Wide-band (visible/telecom)</a:t>
              </a:r>
            </a:p>
            <a:p>
              <a:pPr marL="285750" indent="-285750">
                <a:spcBef>
                  <a:spcPts val="400"/>
                </a:spcBef>
                <a:buFont typeface="Arial" panose="020B0604020202020204" pitchFamily="34" charset="0"/>
                <a:buChar char="•"/>
                <a:defRPr/>
              </a:pPr>
              <a:r>
                <a:rPr lang="en-US" b="1" dirty="0">
                  <a:latin typeface="+mj-lt"/>
                  <a:cs typeface="Arial" charset="0"/>
                </a:rPr>
                <a:t>Narrow-band (17 MHz)</a:t>
              </a:r>
            </a:p>
            <a:p>
              <a:pPr marL="285750" indent="-285750">
                <a:spcBef>
                  <a:spcPts val="400"/>
                </a:spcBef>
                <a:buFont typeface="Arial" panose="020B0604020202020204" pitchFamily="34" charset="0"/>
                <a:buChar char="•"/>
                <a:defRPr/>
              </a:pPr>
              <a:r>
                <a:rPr lang="en-US" b="1" dirty="0">
                  <a:solidFill>
                    <a:srgbClr val="FF0000"/>
                  </a:solidFill>
                  <a:latin typeface="+mj-lt"/>
                  <a:cs typeface="Arial" charset="0"/>
                </a:rPr>
                <a:t>CAR low, &lt; 20</a:t>
              </a:r>
            </a:p>
            <a:p>
              <a:pPr marL="285750" indent="-285750">
                <a:spcBef>
                  <a:spcPts val="400"/>
                </a:spcBef>
                <a:buFont typeface="Arial" panose="020B0604020202020204" pitchFamily="34" charset="0"/>
                <a:buChar char="•"/>
                <a:defRPr/>
              </a:pPr>
              <a:r>
                <a:rPr lang="en-US" dirty="0">
                  <a:latin typeface="+mj-lt"/>
                  <a:cs typeface="Arial" charset="0"/>
                </a:rPr>
                <a:t>Bright (high photon flux)</a:t>
              </a:r>
            </a:p>
            <a:p>
              <a:pPr marL="285750" indent="-285750">
                <a:spcBef>
                  <a:spcPts val="400"/>
                </a:spcBef>
                <a:buFont typeface="Arial" panose="020B0604020202020204" pitchFamily="34" charset="0"/>
                <a:buChar char="•"/>
                <a:defRPr/>
              </a:pPr>
              <a:r>
                <a:rPr lang="en-US" b="1" dirty="0">
                  <a:latin typeface="+mj-lt"/>
                  <a:cs typeface="Arial" charset="0"/>
                </a:rPr>
                <a:t>Efficient (a few microwatt)</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Length ~ a few mm, not </a:t>
              </a:r>
              <a:r>
                <a:rPr lang="en-US" dirty="0" err="1">
                  <a:solidFill>
                    <a:srgbClr val="FF0000"/>
                  </a:solidFill>
                  <a:latin typeface="+mj-lt"/>
                  <a:cs typeface="Arial" charset="0"/>
                </a:rPr>
                <a:t>integrable</a:t>
              </a:r>
              <a:r>
                <a:rPr lang="en-US" dirty="0">
                  <a:solidFill>
                    <a:srgbClr val="FF0000"/>
                  </a:solidFill>
                  <a:latin typeface="+mj-lt"/>
                  <a:cs typeface="Arial" charset="0"/>
                </a:rPr>
                <a:t> yet</a:t>
              </a:r>
            </a:p>
          </p:txBody>
        </p:sp>
      </p:gr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758762"/>
            <a:ext cx="3810000" cy="2489638"/>
          </a:xfrm>
          <a:prstGeom prst="rect">
            <a:avLst/>
          </a:prstGeom>
        </p:spPr>
      </p:pic>
      <p:sp>
        <p:nvSpPr>
          <p:cNvPr id="8" name="文本框 7"/>
          <p:cNvSpPr txBox="1"/>
          <p:nvPr/>
        </p:nvSpPr>
        <p:spPr>
          <a:xfrm>
            <a:off x="4876800" y="3158461"/>
            <a:ext cx="3048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37839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6200" y="685800"/>
            <a:ext cx="4429022" cy="2687915"/>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p:txBody>
          <a:bodyPr/>
          <a:lstStyle/>
          <a:p>
            <a:r>
              <a:rPr lang="en-US" dirty="0"/>
              <a:t>Visible-telecom photon pair source</a:t>
            </a:r>
          </a:p>
        </p:txBody>
      </p:sp>
      <p:sp>
        <p:nvSpPr>
          <p:cNvPr id="4" name="灯片编号占位符 3"/>
          <p:cNvSpPr>
            <a:spLocks noGrp="1"/>
          </p:cNvSpPr>
          <p:nvPr>
            <p:ph type="sldNum" sz="quarter" idx="10"/>
          </p:nvPr>
        </p:nvSpPr>
        <p:spPr/>
        <p:txBody>
          <a:bodyPr/>
          <a:lstStyle/>
          <a:p>
            <a:fld id="{C51CE9FD-BB45-44B4-8191-6908B0E452BE}" type="slidenum">
              <a:rPr lang="en-US" smtClean="0"/>
              <a:t>8</a:t>
            </a:fld>
            <a:endParaRPr lang="en-US" dirty="0"/>
          </a:p>
        </p:txBody>
      </p:sp>
      <p:sp>
        <p:nvSpPr>
          <p:cNvPr id="11" name="矩形 10"/>
          <p:cNvSpPr/>
          <p:nvPr/>
        </p:nvSpPr>
        <p:spPr>
          <a:xfrm>
            <a:off x="80713" y="685800"/>
            <a:ext cx="4424509" cy="2687915"/>
          </a:xfrm>
          <a:prstGeom prst="rect">
            <a:avLst/>
          </a:prstGeom>
        </p:spPr>
        <p:txBody>
          <a:bodyPr wrap="square">
            <a:spAutoFit/>
          </a:bodyPr>
          <a:lstStyle/>
          <a:p>
            <a:pPr>
              <a:spcBef>
                <a:spcPts val="400"/>
              </a:spcBef>
              <a:defRPr/>
            </a:pPr>
            <a:r>
              <a:rPr lang="en-US" sz="2000" b="1" u="sng" dirty="0">
                <a:solidFill>
                  <a:srgbClr val="004EA2"/>
                </a:solidFill>
                <a:latin typeface="+mj-lt"/>
                <a:cs typeface="Arial" charset="0"/>
              </a:rPr>
              <a:t>PPLN/PPKTP &amp; filtering/cavity</a:t>
            </a:r>
          </a:p>
          <a:p>
            <a:pPr>
              <a:spcBef>
                <a:spcPts val="400"/>
              </a:spcBef>
              <a:defRPr/>
            </a:pPr>
            <a:r>
              <a:rPr lang="en-US" sz="1600" i="1" dirty="0">
                <a:solidFill>
                  <a:prstClr val="black"/>
                </a:solidFill>
                <a:latin typeface="Calibri"/>
              </a:rPr>
              <a:t>J. </a:t>
            </a:r>
            <a:r>
              <a:rPr lang="en-US" sz="1600" i="1" dirty="0" err="1">
                <a:solidFill>
                  <a:prstClr val="black"/>
                </a:solidFill>
                <a:latin typeface="Calibri"/>
              </a:rPr>
              <a:t>Fekete</a:t>
            </a:r>
            <a:r>
              <a:rPr lang="en-US" sz="1600" i="1" dirty="0">
                <a:solidFill>
                  <a:prstClr val="black"/>
                </a:solidFill>
                <a:latin typeface="Calibri"/>
              </a:rPr>
              <a:t> et al., Phys. Rev. Lett.110, 220 502 (2013)</a:t>
            </a:r>
            <a:br>
              <a:rPr lang="en-US" sz="1600" i="1" dirty="0">
                <a:solidFill>
                  <a:prstClr val="black"/>
                </a:solidFill>
                <a:latin typeface="Calibri"/>
              </a:rPr>
            </a:br>
            <a:r>
              <a:rPr lang="en-US" sz="1600" i="1" dirty="0">
                <a:solidFill>
                  <a:prstClr val="black"/>
                </a:solidFill>
                <a:latin typeface="Calibri"/>
              </a:rPr>
              <a:t>C. Clausen et al., New J. Phys. 16, 093058 (2014)</a:t>
            </a:r>
            <a:br>
              <a:rPr lang="en-US" sz="1600" i="1" dirty="0">
                <a:solidFill>
                  <a:prstClr val="black"/>
                </a:solidFill>
                <a:latin typeface="Calibri"/>
              </a:rPr>
            </a:br>
            <a:r>
              <a:rPr lang="en-US" sz="1600" i="1" dirty="0">
                <a:solidFill>
                  <a:prstClr val="black"/>
                </a:solidFill>
                <a:latin typeface="Calibri"/>
              </a:rPr>
              <a:t>O. Slattery et al., Appl. Phys. B 121, 413–419 (2015)</a:t>
            </a:r>
            <a:br>
              <a:rPr lang="en-US" sz="1600" i="1" dirty="0">
                <a:solidFill>
                  <a:prstClr val="black"/>
                </a:solidFill>
                <a:latin typeface="Calibri"/>
              </a:rPr>
            </a:br>
            <a:r>
              <a:rPr lang="en-US" sz="1600" i="1" dirty="0">
                <a:solidFill>
                  <a:prstClr val="black"/>
                </a:solidFill>
                <a:latin typeface="Calibri"/>
              </a:rPr>
              <a:t>D. </a:t>
            </a:r>
            <a:r>
              <a:rPr lang="en-US" sz="1600" i="1" dirty="0" err="1">
                <a:solidFill>
                  <a:prstClr val="black"/>
                </a:solidFill>
                <a:latin typeface="Calibri"/>
              </a:rPr>
              <a:t>Rieländer</a:t>
            </a:r>
            <a:r>
              <a:rPr lang="en-US" sz="1600" i="1" dirty="0">
                <a:solidFill>
                  <a:prstClr val="black"/>
                </a:solidFill>
                <a:latin typeface="Calibri"/>
              </a:rPr>
              <a:t> et al., New J. Phys. 18, 123 013 (2016)</a:t>
            </a:r>
          </a:p>
          <a:p>
            <a:pPr>
              <a:spcBef>
                <a:spcPts val="400"/>
              </a:spcBef>
              <a:defRPr/>
            </a:pPr>
            <a:r>
              <a:rPr lang="en-US" sz="2000" b="1" u="sng" dirty="0" err="1">
                <a:solidFill>
                  <a:srgbClr val="004EA2"/>
                </a:solidFill>
                <a:latin typeface="+mj-lt"/>
                <a:cs typeface="Arial" charset="0"/>
              </a:rPr>
              <a:t>PhC</a:t>
            </a:r>
            <a:r>
              <a:rPr lang="en-US" sz="2000" b="1" u="sng" dirty="0">
                <a:solidFill>
                  <a:srgbClr val="004EA2"/>
                </a:solidFill>
                <a:latin typeface="+mj-lt"/>
                <a:cs typeface="Arial" charset="0"/>
              </a:rPr>
              <a:t> fiber</a:t>
            </a:r>
          </a:p>
          <a:p>
            <a:pPr>
              <a:spcBef>
                <a:spcPts val="400"/>
              </a:spcBef>
              <a:defRPr/>
            </a:pPr>
            <a:r>
              <a:rPr lang="en-US" sz="1600" i="1" dirty="0">
                <a:solidFill>
                  <a:prstClr val="black"/>
                </a:solidFill>
                <a:latin typeface="Calibri"/>
              </a:rPr>
              <a:t>C. </a:t>
            </a:r>
            <a:r>
              <a:rPr lang="en-US" sz="1600" i="1" dirty="0" err="1">
                <a:solidFill>
                  <a:prstClr val="black"/>
                </a:solidFill>
                <a:latin typeface="Calibri"/>
              </a:rPr>
              <a:t>S</a:t>
            </a:r>
            <a:r>
              <a:rPr lang="en-US" sz="1600" i="1" dirty="0" err="1">
                <a:solidFill>
                  <a:prstClr val="black"/>
                </a:solidFill>
                <a:latin typeface="Calibri" panose="020F0502020204030204" pitchFamily="34" charset="0"/>
              </a:rPr>
              <a:t>ö</a:t>
            </a:r>
            <a:r>
              <a:rPr lang="en-US" sz="1600" i="1" dirty="0" err="1">
                <a:solidFill>
                  <a:prstClr val="black"/>
                </a:solidFill>
                <a:latin typeface="Calibri"/>
              </a:rPr>
              <a:t>ller</a:t>
            </a:r>
            <a:r>
              <a:rPr lang="en-US" sz="1600" i="1" dirty="0">
                <a:solidFill>
                  <a:prstClr val="black"/>
                </a:solidFill>
                <a:latin typeface="Calibri"/>
              </a:rPr>
              <a:t> et al., Phys. Rev. A 81, 031 801 (2010)</a:t>
            </a:r>
          </a:p>
          <a:p>
            <a:pPr>
              <a:spcBef>
                <a:spcPts val="400"/>
              </a:spcBef>
              <a:defRPr/>
            </a:pPr>
            <a:r>
              <a:rPr lang="en-US" sz="1600" b="1" u="sng" dirty="0">
                <a:solidFill>
                  <a:srgbClr val="004EA2"/>
                </a:solidFill>
                <a:cs typeface="Arial" charset="0"/>
              </a:rPr>
              <a:t>LiNbO3 mm-resonator</a:t>
            </a:r>
            <a:endParaRPr lang="en-US" sz="1600" i="1" dirty="0">
              <a:solidFill>
                <a:prstClr val="black"/>
              </a:solidFill>
              <a:latin typeface="Calibri"/>
            </a:endParaRPr>
          </a:p>
          <a:p>
            <a:pPr>
              <a:spcBef>
                <a:spcPts val="400"/>
              </a:spcBef>
              <a:defRPr/>
            </a:pPr>
            <a:r>
              <a:rPr lang="en-US" sz="1600" i="1" dirty="0">
                <a:solidFill>
                  <a:prstClr val="black"/>
                </a:solidFill>
                <a:latin typeface="Calibri"/>
              </a:rPr>
              <a:t>G. </a:t>
            </a:r>
            <a:r>
              <a:rPr lang="en-US" sz="1600" i="1" dirty="0" err="1">
                <a:solidFill>
                  <a:prstClr val="black"/>
                </a:solidFill>
                <a:latin typeface="Calibri"/>
              </a:rPr>
              <a:t>Schunk</a:t>
            </a:r>
            <a:r>
              <a:rPr lang="en-US" sz="1600" i="1" dirty="0">
                <a:solidFill>
                  <a:prstClr val="black"/>
                </a:solidFill>
                <a:latin typeface="Calibri"/>
              </a:rPr>
              <a:t> et al., </a:t>
            </a:r>
            <a:r>
              <a:rPr lang="en-US" sz="1600" i="1" dirty="0" err="1">
                <a:solidFill>
                  <a:prstClr val="black"/>
                </a:solidFill>
                <a:latin typeface="Calibri"/>
              </a:rPr>
              <a:t>Optica</a:t>
            </a:r>
            <a:r>
              <a:rPr lang="en-US" sz="1600" i="1" dirty="0">
                <a:solidFill>
                  <a:prstClr val="black"/>
                </a:solidFill>
                <a:latin typeface="Calibri"/>
              </a:rPr>
              <a:t> 2, 773–778 (2015)</a:t>
            </a:r>
            <a:endParaRPr lang="en-US" sz="2000" dirty="0">
              <a:solidFill>
                <a:srgbClr val="004EA2"/>
              </a:solidFill>
              <a:cs typeface="Arial" charset="0"/>
            </a:endParaRPr>
          </a:p>
        </p:txBody>
      </p:sp>
      <p:grpSp>
        <p:nvGrpSpPr>
          <p:cNvPr id="18" name="组合 17"/>
          <p:cNvGrpSpPr/>
          <p:nvPr/>
        </p:nvGrpSpPr>
        <p:grpSpPr>
          <a:xfrm>
            <a:off x="4638778" y="685801"/>
            <a:ext cx="4429022" cy="2687915"/>
            <a:chOff x="5321642" y="3619318"/>
            <a:chExt cx="4429022" cy="2130376"/>
          </a:xfrm>
        </p:grpSpPr>
        <p:sp>
          <p:nvSpPr>
            <p:cNvPr id="20" name="矩形 19"/>
            <p:cNvSpPr/>
            <p:nvPr/>
          </p:nvSpPr>
          <p:spPr>
            <a:xfrm>
              <a:off x="5321642" y="3619318"/>
              <a:ext cx="4429022" cy="2130376"/>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5321642" y="3733800"/>
              <a:ext cx="4429022" cy="1878309"/>
            </a:xfrm>
            <a:prstGeom prst="rect">
              <a:avLst/>
            </a:prstGeom>
          </p:spPr>
          <p:txBody>
            <a:bodyPr wrap="square">
              <a:spAutoFit/>
            </a:bodyPr>
            <a:lstStyle/>
            <a:p>
              <a:pPr>
                <a:spcBef>
                  <a:spcPts val="400"/>
                </a:spcBef>
                <a:buClr>
                  <a:srgbClr val="004EA2"/>
                </a:buClr>
                <a:defRPr/>
              </a:pPr>
              <a:r>
                <a:rPr lang="en-US" sz="2000" b="1" u="sng" dirty="0" err="1">
                  <a:solidFill>
                    <a:srgbClr val="004EA2"/>
                  </a:solidFill>
                  <a:latin typeface="+mj-lt"/>
                  <a:cs typeface="Arial" charset="0"/>
                </a:rPr>
                <a:t>PhC</a:t>
              </a:r>
              <a:r>
                <a:rPr lang="en-US" sz="2000" b="1" u="sng" dirty="0">
                  <a:solidFill>
                    <a:srgbClr val="004EA2"/>
                  </a:solidFill>
                  <a:latin typeface="+mj-lt"/>
                  <a:cs typeface="Arial" charset="0"/>
                </a:rPr>
                <a:t> fiber</a:t>
              </a:r>
            </a:p>
            <a:p>
              <a:pPr marL="285750" indent="-285750">
                <a:spcBef>
                  <a:spcPts val="400"/>
                </a:spcBef>
                <a:buFont typeface="Arial" panose="020B0604020202020204" pitchFamily="34" charset="0"/>
                <a:buChar char="•"/>
                <a:defRPr/>
              </a:pPr>
              <a:r>
                <a:rPr lang="en-US" dirty="0">
                  <a:latin typeface="+mj-lt"/>
                  <a:cs typeface="Arial" charset="0"/>
                </a:rPr>
                <a:t>Wide-band (visible/telecom)</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Broadband, need filtering/cavity</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CAR low, typical a few 10s</a:t>
              </a:r>
            </a:p>
            <a:p>
              <a:pPr marL="285750" indent="-285750">
                <a:spcBef>
                  <a:spcPts val="400"/>
                </a:spcBef>
                <a:buFont typeface="Arial" panose="020B0604020202020204" pitchFamily="34" charset="0"/>
                <a:buChar char="•"/>
                <a:defRPr/>
              </a:pPr>
              <a:r>
                <a:rPr lang="en-US" dirty="0">
                  <a:latin typeface="+mj-lt"/>
                  <a:cs typeface="Arial" charset="0"/>
                </a:rPr>
                <a:t>Bright (high photon flux)</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High power pump/pulse needed</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Length ~ 10 cm</a:t>
              </a:r>
              <a:endParaRPr lang="en-US" dirty="0">
                <a:latin typeface="+mj-lt"/>
                <a:cs typeface="Arial" charset="0"/>
              </a:endParaRPr>
            </a:p>
          </p:txBody>
        </p:sp>
      </p:grpSp>
      <p:grpSp>
        <p:nvGrpSpPr>
          <p:cNvPr id="22" name="组合 21"/>
          <p:cNvGrpSpPr/>
          <p:nvPr/>
        </p:nvGrpSpPr>
        <p:grpSpPr>
          <a:xfrm>
            <a:off x="4638778" y="3980764"/>
            <a:ext cx="4429022" cy="2420036"/>
            <a:chOff x="5321642" y="3694048"/>
            <a:chExt cx="4429022" cy="1918062"/>
          </a:xfrm>
        </p:grpSpPr>
        <p:sp>
          <p:nvSpPr>
            <p:cNvPr id="23" name="矩形 22"/>
            <p:cNvSpPr/>
            <p:nvPr/>
          </p:nvSpPr>
          <p:spPr>
            <a:xfrm>
              <a:off x="5321642" y="3694048"/>
              <a:ext cx="4429022" cy="1918061"/>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p:cNvSpPr/>
            <p:nvPr/>
          </p:nvSpPr>
          <p:spPr>
            <a:xfrm>
              <a:off x="5321642" y="3733800"/>
              <a:ext cx="4429022" cy="1878310"/>
            </a:xfrm>
            <a:prstGeom prst="rect">
              <a:avLst/>
            </a:prstGeom>
          </p:spPr>
          <p:txBody>
            <a:bodyPr wrap="square">
              <a:spAutoFit/>
            </a:bodyPr>
            <a:lstStyle/>
            <a:p>
              <a:pPr>
                <a:spcBef>
                  <a:spcPts val="400"/>
                </a:spcBef>
                <a:buClr>
                  <a:srgbClr val="004EA2"/>
                </a:buClr>
                <a:defRPr/>
              </a:pPr>
              <a:r>
                <a:rPr lang="en-US" sz="2000" b="1" u="sng" dirty="0">
                  <a:solidFill>
                    <a:srgbClr val="004EA2"/>
                  </a:solidFill>
                  <a:latin typeface="+mj-lt"/>
                  <a:cs typeface="Arial" charset="0"/>
                </a:rPr>
                <a:t>LiNbO3 mm-resonator</a:t>
              </a:r>
            </a:p>
            <a:p>
              <a:pPr marL="285750" indent="-285750">
                <a:spcBef>
                  <a:spcPts val="400"/>
                </a:spcBef>
                <a:buFont typeface="Arial" panose="020B0604020202020204" pitchFamily="34" charset="0"/>
                <a:buChar char="•"/>
                <a:defRPr/>
              </a:pPr>
              <a:r>
                <a:rPr lang="en-US" dirty="0">
                  <a:latin typeface="+mj-lt"/>
                  <a:cs typeface="Arial" charset="0"/>
                </a:rPr>
                <a:t>Wide-band (visible/telecom)</a:t>
              </a:r>
            </a:p>
            <a:p>
              <a:pPr marL="285750" indent="-285750">
                <a:spcBef>
                  <a:spcPts val="400"/>
                </a:spcBef>
                <a:buFont typeface="Arial" panose="020B0604020202020204" pitchFamily="34" charset="0"/>
                <a:buChar char="•"/>
                <a:defRPr/>
              </a:pPr>
              <a:r>
                <a:rPr lang="en-US" dirty="0">
                  <a:latin typeface="+mj-lt"/>
                  <a:cs typeface="Arial" charset="0"/>
                </a:rPr>
                <a:t>Narrow-band</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CAR low, typical a few 10s</a:t>
              </a:r>
            </a:p>
            <a:p>
              <a:pPr marL="285750" indent="-285750">
                <a:spcBef>
                  <a:spcPts val="400"/>
                </a:spcBef>
                <a:buFont typeface="Arial" panose="020B0604020202020204" pitchFamily="34" charset="0"/>
                <a:buChar char="•"/>
                <a:defRPr/>
              </a:pPr>
              <a:r>
                <a:rPr lang="en-US" dirty="0">
                  <a:latin typeface="+mj-lt"/>
                  <a:cs typeface="Arial" charset="0"/>
                </a:rPr>
                <a:t>Bright (high photon flux)</a:t>
              </a:r>
            </a:p>
            <a:p>
              <a:pPr marL="285750" indent="-285750">
                <a:spcBef>
                  <a:spcPts val="400"/>
                </a:spcBef>
                <a:buFont typeface="Arial" panose="020B0604020202020204" pitchFamily="34" charset="0"/>
                <a:buChar char="•"/>
                <a:defRPr/>
              </a:pPr>
              <a:r>
                <a:rPr lang="en-US" dirty="0">
                  <a:latin typeface="+mj-lt"/>
                  <a:cs typeface="Arial" charset="0"/>
                </a:rPr>
                <a:t>Efficient (sub-</a:t>
              </a:r>
              <a:r>
                <a:rPr lang="en-US" dirty="0" err="1">
                  <a:latin typeface="+mj-lt"/>
                  <a:cs typeface="Arial" charset="0"/>
                </a:rPr>
                <a:t>mW</a:t>
              </a:r>
              <a:r>
                <a:rPr lang="en-US" dirty="0">
                  <a:latin typeface="+mj-lt"/>
                  <a:cs typeface="Arial" charset="0"/>
                </a:rPr>
                <a:t> power)</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Length ~ a few mm, not </a:t>
              </a:r>
              <a:r>
                <a:rPr lang="en-US" dirty="0" err="1">
                  <a:solidFill>
                    <a:srgbClr val="FF0000"/>
                  </a:solidFill>
                  <a:latin typeface="+mj-lt"/>
                  <a:cs typeface="Arial" charset="0"/>
                </a:rPr>
                <a:t>integrable</a:t>
              </a:r>
              <a:r>
                <a:rPr lang="en-US" dirty="0">
                  <a:solidFill>
                    <a:srgbClr val="FF0000"/>
                  </a:solidFill>
                  <a:latin typeface="+mj-lt"/>
                  <a:cs typeface="Arial" charset="0"/>
                </a:rPr>
                <a:t> yet</a:t>
              </a:r>
            </a:p>
          </p:txBody>
        </p:sp>
      </p:grpSp>
      <p:grpSp>
        <p:nvGrpSpPr>
          <p:cNvPr id="15" name="组合 14"/>
          <p:cNvGrpSpPr/>
          <p:nvPr/>
        </p:nvGrpSpPr>
        <p:grpSpPr>
          <a:xfrm>
            <a:off x="76200" y="3980765"/>
            <a:ext cx="4429022" cy="2420035"/>
            <a:chOff x="5321642" y="3694048"/>
            <a:chExt cx="4429022" cy="1918061"/>
          </a:xfrm>
        </p:grpSpPr>
        <p:sp>
          <p:nvSpPr>
            <p:cNvPr id="16" name="矩形 15"/>
            <p:cNvSpPr/>
            <p:nvPr/>
          </p:nvSpPr>
          <p:spPr>
            <a:xfrm>
              <a:off x="5321642" y="3694048"/>
              <a:ext cx="4429022" cy="1918061"/>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p:cNvSpPr/>
            <p:nvPr/>
          </p:nvSpPr>
          <p:spPr>
            <a:xfrm>
              <a:off x="5321642" y="3733800"/>
              <a:ext cx="4429022" cy="1878309"/>
            </a:xfrm>
            <a:prstGeom prst="rect">
              <a:avLst/>
            </a:prstGeom>
          </p:spPr>
          <p:txBody>
            <a:bodyPr wrap="square">
              <a:spAutoFit/>
            </a:bodyPr>
            <a:lstStyle/>
            <a:p>
              <a:pPr>
                <a:spcBef>
                  <a:spcPts val="400"/>
                </a:spcBef>
                <a:buClr>
                  <a:srgbClr val="004EA2"/>
                </a:buClr>
                <a:defRPr/>
              </a:pPr>
              <a:r>
                <a:rPr lang="en-US" sz="2000" b="1" u="sng" dirty="0">
                  <a:solidFill>
                    <a:srgbClr val="004EA2"/>
                  </a:solidFill>
                  <a:latin typeface="+mj-lt"/>
                  <a:cs typeface="Arial" charset="0"/>
                </a:rPr>
                <a:t>PPLN/PPKTP </a:t>
              </a:r>
            </a:p>
            <a:p>
              <a:pPr marL="285750" indent="-285750">
                <a:spcBef>
                  <a:spcPts val="400"/>
                </a:spcBef>
                <a:buFont typeface="Arial" panose="020B0604020202020204" pitchFamily="34" charset="0"/>
                <a:buChar char="•"/>
                <a:defRPr/>
              </a:pPr>
              <a:r>
                <a:rPr lang="en-US" dirty="0">
                  <a:latin typeface="+mj-lt"/>
                  <a:cs typeface="Arial" charset="0"/>
                </a:rPr>
                <a:t>Wide-band (visible/telecom)</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Broadband, need filtering/cavity</a:t>
              </a:r>
            </a:p>
            <a:p>
              <a:pPr marL="285750" indent="-285750">
                <a:spcBef>
                  <a:spcPts val="400"/>
                </a:spcBef>
                <a:buFont typeface="Arial" panose="020B0604020202020204" pitchFamily="34" charset="0"/>
                <a:buChar char="•"/>
                <a:defRPr/>
              </a:pPr>
              <a:r>
                <a:rPr lang="en-US" dirty="0">
                  <a:latin typeface="+mj-lt"/>
                  <a:cs typeface="Arial" charset="0"/>
                </a:rPr>
                <a:t>Pure (CAR &gt; 100)</a:t>
              </a:r>
            </a:p>
            <a:p>
              <a:pPr marL="285750" indent="-285750">
                <a:spcBef>
                  <a:spcPts val="400"/>
                </a:spcBef>
                <a:buFont typeface="Arial" panose="020B0604020202020204" pitchFamily="34" charset="0"/>
                <a:buChar char="•"/>
                <a:defRPr/>
              </a:pPr>
              <a:r>
                <a:rPr lang="en-US" dirty="0">
                  <a:latin typeface="+mj-lt"/>
                  <a:cs typeface="Arial" charset="0"/>
                </a:rPr>
                <a:t>Bright (high photon flux)</a:t>
              </a:r>
            </a:p>
            <a:p>
              <a:pPr marL="285750" indent="-285750">
                <a:spcBef>
                  <a:spcPts val="400"/>
                </a:spcBef>
                <a:buFont typeface="Arial" panose="020B0604020202020204" pitchFamily="34" charset="0"/>
                <a:buChar char="•"/>
                <a:defRPr/>
              </a:pPr>
              <a:r>
                <a:rPr lang="en-US" dirty="0">
                  <a:latin typeface="+mj-lt"/>
                  <a:cs typeface="Arial" charset="0"/>
                </a:rPr>
                <a:t>Efficient (sub-</a:t>
              </a:r>
              <a:r>
                <a:rPr lang="en-US" dirty="0" err="1">
                  <a:latin typeface="+mj-lt"/>
                  <a:cs typeface="Arial" charset="0"/>
                </a:rPr>
                <a:t>mW</a:t>
              </a:r>
              <a:r>
                <a:rPr lang="en-US" dirty="0">
                  <a:latin typeface="+mj-lt"/>
                  <a:cs typeface="Arial" charset="0"/>
                </a:rPr>
                <a:t> power)</a:t>
              </a:r>
            </a:p>
            <a:p>
              <a:pPr marL="285750" indent="-285750">
                <a:spcBef>
                  <a:spcPts val="400"/>
                </a:spcBef>
                <a:buFont typeface="Arial" panose="020B0604020202020204" pitchFamily="34" charset="0"/>
                <a:buChar char="•"/>
                <a:defRPr/>
              </a:pPr>
              <a:r>
                <a:rPr lang="en-US" dirty="0">
                  <a:solidFill>
                    <a:srgbClr val="FF0000"/>
                  </a:solidFill>
                  <a:latin typeface="+mj-lt"/>
                  <a:cs typeface="Arial" charset="0"/>
                </a:rPr>
                <a:t>Cavity ~ 1 meter, not </a:t>
              </a:r>
              <a:r>
                <a:rPr lang="en-US" dirty="0" err="1">
                  <a:solidFill>
                    <a:srgbClr val="FF0000"/>
                  </a:solidFill>
                  <a:latin typeface="+mj-lt"/>
                  <a:cs typeface="Arial" charset="0"/>
                </a:rPr>
                <a:t>integrable</a:t>
              </a:r>
              <a:r>
                <a:rPr lang="en-US" dirty="0">
                  <a:solidFill>
                    <a:srgbClr val="FF0000"/>
                  </a:solidFill>
                  <a:latin typeface="+mj-lt"/>
                  <a:cs typeface="Arial" charset="0"/>
                </a:rPr>
                <a:t> yet</a:t>
              </a:r>
            </a:p>
          </p:txBody>
        </p:sp>
      </p:grpSp>
      <p:sp>
        <p:nvSpPr>
          <p:cNvPr id="3" name="文本框 2"/>
          <p:cNvSpPr txBox="1"/>
          <p:nvPr/>
        </p:nvSpPr>
        <p:spPr>
          <a:xfrm>
            <a:off x="1143000" y="3429000"/>
            <a:ext cx="6858000" cy="369332"/>
          </a:xfrm>
          <a:prstGeom prst="rect">
            <a:avLst/>
          </a:prstGeom>
          <a:noFill/>
        </p:spPr>
        <p:txBody>
          <a:bodyPr wrap="square" rtlCol="0">
            <a:spAutoFit/>
          </a:bodyPr>
          <a:lstStyle/>
          <a:p>
            <a:r>
              <a:rPr lang="en-US" b="1" u="sng" dirty="0"/>
              <a:t>No </a:t>
            </a:r>
            <a:r>
              <a:rPr lang="en-US" b="1" u="sng" dirty="0" err="1"/>
              <a:t>nanophotonic</a:t>
            </a:r>
            <a:r>
              <a:rPr lang="en-US" b="1" u="sng" dirty="0"/>
              <a:t> source for our intended applications yet!</a:t>
            </a:r>
          </a:p>
        </p:txBody>
      </p:sp>
    </p:spTree>
    <p:extLst>
      <p:ext uri="{BB962C8B-B14F-4D97-AF65-F5344CB8AC3E}">
        <p14:creationId xmlns:p14="http://schemas.microsoft.com/office/powerpoint/2010/main" val="627027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592"/>
            <a:ext cx="9144000" cy="597386"/>
          </a:xfrm>
        </p:spPr>
        <p:txBody>
          <a:bodyPr/>
          <a:lstStyle/>
          <a:p>
            <a:r>
              <a:rPr lang="en-US" dirty="0"/>
              <a:t>Silicon nitride </a:t>
            </a:r>
            <a:r>
              <a:rPr lang="en-US" dirty="0" err="1"/>
              <a:t>nanophotonics</a:t>
            </a:r>
            <a:r>
              <a:rPr lang="en-US" dirty="0"/>
              <a:t>/photon pair source</a:t>
            </a:r>
          </a:p>
        </p:txBody>
      </p:sp>
      <p:sp>
        <p:nvSpPr>
          <p:cNvPr id="4" name="灯片编号占位符 3"/>
          <p:cNvSpPr>
            <a:spLocks noGrp="1"/>
          </p:cNvSpPr>
          <p:nvPr>
            <p:ph type="sldNum" sz="quarter" idx="10"/>
          </p:nvPr>
        </p:nvSpPr>
        <p:spPr/>
        <p:txBody>
          <a:bodyPr/>
          <a:lstStyle/>
          <a:p>
            <a:fld id="{C51CE9FD-BB45-44B4-8191-6908B0E452BE}" type="slidenum">
              <a:rPr lang="en-US" smtClean="0"/>
              <a:t>9</a:t>
            </a:fld>
            <a:endParaRPr lang="en-US" dirty="0"/>
          </a:p>
        </p:txBody>
      </p:sp>
      <p:sp>
        <p:nvSpPr>
          <p:cNvPr id="6" name="矩形 5"/>
          <p:cNvSpPr/>
          <p:nvPr/>
        </p:nvSpPr>
        <p:spPr>
          <a:xfrm>
            <a:off x="133555" y="2590800"/>
            <a:ext cx="4523150" cy="3754873"/>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矩形 6"/>
          <p:cNvSpPr/>
          <p:nvPr/>
        </p:nvSpPr>
        <p:spPr>
          <a:xfrm>
            <a:off x="133556" y="2590800"/>
            <a:ext cx="4599352" cy="3754874"/>
          </a:xfrm>
          <a:prstGeom prst="rect">
            <a:avLst/>
          </a:prstGeom>
        </p:spPr>
        <p:txBody>
          <a:bodyPr wrap="square">
            <a:spAutoFit/>
          </a:bodyPr>
          <a:lstStyle/>
          <a:p>
            <a:pPr>
              <a:spcBef>
                <a:spcPts val="400"/>
              </a:spcBef>
              <a:buClr>
                <a:srgbClr val="004EA2"/>
              </a:buClr>
              <a:defRPr/>
            </a:pPr>
            <a:r>
              <a:rPr lang="en-US" sz="2000" b="1" u="sng" dirty="0">
                <a:solidFill>
                  <a:srgbClr val="004EA2"/>
                </a:solidFill>
                <a:latin typeface="+mj-lt"/>
                <a:cs typeface="Arial" charset="0"/>
              </a:rPr>
              <a:t>Silicon nitride </a:t>
            </a:r>
            <a:r>
              <a:rPr lang="en-US" sz="2000" b="1" u="sng" dirty="0" err="1">
                <a:solidFill>
                  <a:srgbClr val="004EA2"/>
                </a:solidFill>
                <a:latin typeface="+mj-lt"/>
                <a:cs typeface="Arial" charset="0"/>
              </a:rPr>
              <a:t>nanophotonics</a:t>
            </a:r>
            <a:endParaRPr lang="en-US" sz="2000" b="1" u="sng" dirty="0">
              <a:latin typeface="+mj-lt"/>
              <a:cs typeface="Arial" charset="0"/>
            </a:endParaRPr>
          </a:p>
          <a:p>
            <a:pPr marL="285750" indent="-285750">
              <a:spcBef>
                <a:spcPts val="400"/>
              </a:spcBef>
              <a:buFont typeface="Arial" panose="020B0604020202020204" pitchFamily="34" charset="0"/>
              <a:buChar char="•"/>
              <a:defRPr/>
            </a:pPr>
            <a:r>
              <a:rPr lang="en-US" b="1" dirty="0">
                <a:latin typeface="+mj-lt"/>
              </a:rPr>
              <a:t>Frequency comb</a:t>
            </a:r>
          </a:p>
          <a:p>
            <a:pPr>
              <a:spcBef>
                <a:spcPts val="400"/>
              </a:spcBef>
              <a:defRPr/>
            </a:pPr>
            <a:r>
              <a:rPr lang="en-US" sz="1600" i="1" dirty="0">
                <a:solidFill>
                  <a:prstClr val="black"/>
                </a:solidFill>
                <a:latin typeface="Calibri"/>
              </a:rPr>
              <a:t>T. J. </a:t>
            </a:r>
            <a:r>
              <a:rPr lang="en-US" sz="1600" i="1" dirty="0" err="1">
                <a:solidFill>
                  <a:prstClr val="black"/>
                </a:solidFill>
                <a:latin typeface="Calibri"/>
              </a:rPr>
              <a:t>Kippenberg</a:t>
            </a:r>
            <a:r>
              <a:rPr lang="en-US" sz="1600" i="1" dirty="0">
                <a:solidFill>
                  <a:prstClr val="black"/>
                </a:solidFill>
                <a:latin typeface="Calibri"/>
              </a:rPr>
              <a:t>, et al., Science, 332, 555 (2011)</a:t>
            </a:r>
            <a:br>
              <a:rPr lang="en-US" sz="1600" i="1" dirty="0">
                <a:solidFill>
                  <a:prstClr val="black"/>
                </a:solidFill>
                <a:latin typeface="Calibri"/>
              </a:rPr>
            </a:br>
            <a:r>
              <a:rPr lang="en-US" sz="1600" i="1" dirty="0">
                <a:solidFill>
                  <a:prstClr val="black"/>
                </a:solidFill>
                <a:latin typeface="Calibri"/>
              </a:rPr>
              <a:t>Y. </a:t>
            </a:r>
            <a:r>
              <a:rPr lang="en-US" sz="1600" i="1" dirty="0" err="1">
                <a:solidFill>
                  <a:prstClr val="black"/>
                </a:solidFill>
                <a:latin typeface="Calibri"/>
              </a:rPr>
              <a:t>Okawachi</a:t>
            </a:r>
            <a:r>
              <a:rPr lang="en-US" sz="1600" i="1" dirty="0">
                <a:solidFill>
                  <a:prstClr val="black"/>
                </a:solidFill>
                <a:latin typeface="Calibri"/>
              </a:rPr>
              <a:t> et al., Opt. </a:t>
            </a:r>
            <a:r>
              <a:rPr lang="en-US" sz="1600" i="1" dirty="0" err="1">
                <a:solidFill>
                  <a:prstClr val="black"/>
                </a:solidFill>
                <a:latin typeface="Calibri"/>
              </a:rPr>
              <a:t>Lett</a:t>
            </a:r>
            <a:r>
              <a:rPr lang="en-US" sz="1600" i="1" dirty="0">
                <a:solidFill>
                  <a:prstClr val="black"/>
                </a:solidFill>
                <a:latin typeface="Calibri"/>
              </a:rPr>
              <a:t>. 36, 3398–3400 (2011)</a:t>
            </a:r>
            <a:br>
              <a:rPr lang="en-US" sz="1600" i="1" dirty="0">
                <a:solidFill>
                  <a:prstClr val="black"/>
                </a:solidFill>
                <a:latin typeface="Calibri"/>
              </a:rPr>
            </a:br>
            <a:r>
              <a:rPr lang="en-US" sz="1600" i="1" dirty="0">
                <a:solidFill>
                  <a:prstClr val="black"/>
                </a:solidFill>
                <a:latin typeface="Calibri"/>
              </a:rPr>
              <a:t>Q. Li et al, </a:t>
            </a:r>
            <a:r>
              <a:rPr lang="en-US" sz="1600" i="1" dirty="0" err="1">
                <a:solidFill>
                  <a:prstClr val="black"/>
                </a:solidFill>
                <a:latin typeface="Calibri"/>
              </a:rPr>
              <a:t>Optica</a:t>
            </a:r>
            <a:r>
              <a:rPr lang="en-US" sz="1600" i="1" dirty="0">
                <a:solidFill>
                  <a:prstClr val="black"/>
                </a:solidFill>
                <a:latin typeface="Calibri"/>
              </a:rPr>
              <a:t> 4, 193–203 (2017)</a:t>
            </a:r>
            <a:br>
              <a:rPr lang="en-US" sz="1600" i="1" dirty="0">
                <a:solidFill>
                  <a:prstClr val="black"/>
                </a:solidFill>
                <a:latin typeface="Calibri"/>
              </a:rPr>
            </a:br>
            <a:r>
              <a:rPr lang="en-US" sz="1600" i="1" dirty="0">
                <a:solidFill>
                  <a:prstClr val="black"/>
                </a:solidFill>
                <a:latin typeface="Calibri"/>
              </a:rPr>
              <a:t>M. </a:t>
            </a:r>
            <a:r>
              <a:rPr lang="en-US" sz="1600" i="1" dirty="0" err="1">
                <a:solidFill>
                  <a:prstClr val="black"/>
                </a:solidFill>
                <a:latin typeface="Calibri"/>
              </a:rPr>
              <a:t>Karpov</a:t>
            </a:r>
            <a:r>
              <a:rPr lang="en-US" sz="1600" i="1" dirty="0">
                <a:solidFill>
                  <a:prstClr val="black"/>
                </a:solidFill>
                <a:latin typeface="Calibri"/>
              </a:rPr>
              <a:t>, Nat. </a:t>
            </a:r>
            <a:r>
              <a:rPr lang="en-US" sz="1600" i="1" dirty="0" err="1">
                <a:solidFill>
                  <a:prstClr val="black"/>
                </a:solidFill>
                <a:latin typeface="Calibri"/>
              </a:rPr>
              <a:t>Commun</a:t>
            </a:r>
            <a:r>
              <a:rPr lang="en-US" sz="1600" i="1" dirty="0">
                <a:solidFill>
                  <a:prstClr val="black"/>
                </a:solidFill>
                <a:latin typeface="Calibri"/>
              </a:rPr>
              <a:t>. 9,1146 (2018)</a:t>
            </a:r>
            <a:br>
              <a:rPr lang="en-US" sz="1600" i="1" dirty="0">
                <a:solidFill>
                  <a:prstClr val="black"/>
                </a:solidFill>
                <a:latin typeface="Calibri"/>
              </a:rPr>
            </a:br>
            <a:r>
              <a:rPr lang="en-US" sz="1600" i="1" dirty="0">
                <a:solidFill>
                  <a:prstClr val="black"/>
                </a:solidFill>
                <a:latin typeface="Calibri"/>
              </a:rPr>
              <a:t>D. T. Spencer et al., Nature, 557, 81-85 (2018)</a:t>
            </a:r>
          </a:p>
          <a:p>
            <a:pPr marL="285750" indent="-285750">
              <a:spcBef>
                <a:spcPts val="400"/>
              </a:spcBef>
              <a:buFont typeface="Arial" panose="020B0604020202020204" pitchFamily="34" charset="0"/>
              <a:buChar char="•"/>
              <a:defRPr/>
            </a:pPr>
            <a:r>
              <a:rPr lang="en-US" b="1" dirty="0">
                <a:latin typeface="+mj-lt"/>
              </a:rPr>
              <a:t>High dimensional frequency-bin</a:t>
            </a:r>
          </a:p>
          <a:p>
            <a:pPr>
              <a:spcBef>
                <a:spcPts val="400"/>
              </a:spcBef>
              <a:defRPr/>
            </a:pPr>
            <a:r>
              <a:rPr lang="en-US" sz="1600" i="1" dirty="0">
                <a:solidFill>
                  <a:prstClr val="black"/>
                </a:solidFill>
                <a:latin typeface="Calibri"/>
              </a:rPr>
              <a:t>M. </a:t>
            </a:r>
            <a:r>
              <a:rPr lang="en-US" sz="1600" i="1" dirty="0" err="1">
                <a:solidFill>
                  <a:prstClr val="black"/>
                </a:solidFill>
                <a:latin typeface="Calibri"/>
              </a:rPr>
              <a:t>Kues</a:t>
            </a:r>
            <a:r>
              <a:rPr lang="en-US" sz="1600" i="1" dirty="0">
                <a:solidFill>
                  <a:prstClr val="black"/>
                </a:solidFill>
                <a:latin typeface="Calibri"/>
              </a:rPr>
              <a:t> et al., Nature, 546, 622-626 (2017)</a:t>
            </a:r>
            <a:br>
              <a:rPr lang="en-US" sz="1600" i="1" dirty="0">
                <a:solidFill>
                  <a:prstClr val="black"/>
                </a:solidFill>
                <a:latin typeface="Calibri"/>
              </a:rPr>
            </a:br>
            <a:r>
              <a:rPr lang="en-US" sz="1600" i="1" dirty="0">
                <a:solidFill>
                  <a:prstClr val="black"/>
                </a:solidFill>
                <a:latin typeface="Calibri"/>
              </a:rPr>
              <a:t>P. </a:t>
            </a:r>
            <a:r>
              <a:rPr lang="en-US" sz="1600" i="1" dirty="0" err="1">
                <a:solidFill>
                  <a:prstClr val="black"/>
                </a:solidFill>
                <a:latin typeface="Calibri"/>
              </a:rPr>
              <a:t>Imany</a:t>
            </a:r>
            <a:r>
              <a:rPr lang="en-US" sz="1600" i="1" dirty="0">
                <a:solidFill>
                  <a:prstClr val="black"/>
                </a:solidFill>
                <a:latin typeface="Calibri"/>
              </a:rPr>
              <a:t> et al., Opt. Express, 26, 1825-1840 (2018)</a:t>
            </a:r>
          </a:p>
          <a:p>
            <a:pPr marL="285750" indent="-285750">
              <a:spcBef>
                <a:spcPts val="400"/>
              </a:spcBef>
              <a:buFont typeface="Arial" panose="020B0604020202020204" pitchFamily="34" charset="0"/>
              <a:buChar char="•"/>
              <a:defRPr/>
            </a:pPr>
            <a:r>
              <a:rPr lang="en-US" b="1" dirty="0">
                <a:latin typeface="+mj-lt"/>
              </a:rPr>
              <a:t>Harmonic generation, QFC etc.</a:t>
            </a:r>
          </a:p>
          <a:p>
            <a:pPr lvl="0">
              <a:spcBef>
                <a:spcPts val="400"/>
              </a:spcBef>
              <a:defRPr/>
            </a:pPr>
            <a:r>
              <a:rPr lang="en-US" sz="1600" i="1" dirty="0">
                <a:solidFill>
                  <a:prstClr val="black"/>
                </a:solidFill>
                <a:latin typeface="Calibri"/>
              </a:rPr>
              <a:t>Q. Li et al., Nat. Photon. 10, 406-414 (2016)</a:t>
            </a:r>
          </a:p>
          <a:p>
            <a:r>
              <a:rPr lang="en-US" sz="1600" i="1" dirty="0">
                <a:solidFill>
                  <a:prstClr val="black"/>
                </a:solidFill>
                <a:latin typeface="Calibri"/>
              </a:rPr>
              <a:t>J. S. Levy et al., Opt. Express, 19, 11415-11421 (2011)</a:t>
            </a:r>
            <a:endParaRPr lang="en-US" b="1" dirty="0">
              <a:latin typeface="+mj-lt"/>
            </a:endParaRPr>
          </a:p>
        </p:txBody>
      </p:sp>
      <p:sp>
        <p:nvSpPr>
          <p:cNvPr id="8" name="矩形 7"/>
          <p:cNvSpPr/>
          <p:nvPr/>
        </p:nvSpPr>
        <p:spPr>
          <a:xfrm>
            <a:off x="4724400" y="3523565"/>
            <a:ext cx="4318408" cy="1886216"/>
          </a:xfrm>
          <a:prstGeom prst="rect">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文本框 8"/>
          <p:cNvSpPr txBox="1"/>
          <p:nvPr/>
        </p:nvSpPr>
        <p:spPr>
          <a:xfrm>
            <a:off x="4724400" y="3505200"/>
            <a:ext cx="4429022" cy="1846659"/>
          </a:xfrm>
          <a:prstGeom prst="rect">
            <a:avLst/>
          </a:prstGeom>
          <a:noFill/>
        </p:spPr>
        <p:txBody>
          <a:bodyPr wrap="square" rtlCol="0">
            <a:spAutoFit/>
          </a:bodyPr>
          <a:lstStyle/>
          <a:p>
            <a:pPr>
              <a:spcBef>
                <a:spcPts val="400"/>
              </a:spcBef>
              <a:defRPr/>
            </a:pPr>
            <a:r>
              <a:rPr lang="en-US" sz="2000" b="1" u="sng" dirty="0">
                <a:solidFill>
                  <a:srgbClr val="004EA2"/>
                </a:solidFill>
                <a:latin typeface="+mj-lt"/>
                <a:cs typeface="Arial" charset="0"/>
              </a:rPr>
              <a:t>Silicon nitride photon pair source</a:t>
            </a:r>
          </a:p>
          <a:p>
            <a:r>
              <a:rPr lang="en-US" sz="1600" i="1" dirty="0">
                <a:solidFill>
                  <a:prstClr val="black"/>
                </a:solidFill>
                <a:latin typeface="+mj-lt"/>
              </a:rPr>
              <a:t>S. </a:t>
            </a:r>
            <a:r>
              <a:rPr lang="en-US" sz="1600" i="1" dirty="0" err="1">
                <a:solidFill>
                  <a:prstClr val="black"/>
                </a:solidFill>
                <a:latin typeface="+mj-lt"/>
              </a:rPr>
              <a:t>Ramelow</a:t>
            </a:r>
            <a:r>
              <a:rPr lang="en-US" sz="1600" i="1" dirty="0">
                <a:solidFill>
                  <a:prstClr val="black"/>
                </a:solidFill>
                <a:latin typeface="+mj-lt"/>
              </a:rPr>
              <a:t> et al., arXiv:1508.04358 (2015)</a:t>
            </a:r>
          </a:p>
          <a:p>
            <a:r>
              <a:rPr lang="en-US" sz="1600" i="1" dirty="0">
                <a:solidFill>
                  <a:prstClr val="black"/>
                </a:solidFill>
                <a:latin typeface="+mj-lt"/>
              </a:rPr>
              <a:t>J. A. </a:t>
            </a:r>
            <a:r>
              <a:rPr lang="en-US" sz="1600" i="1" dirty="0" err="1">
                <a:solidFill>
                  <a:prstClr val="black"/>
                </a:solidFill>
                <a:latin typeface="+mj-lt"/>
              </a:rPr>
              <a:t>Jaramilllo</a:t>
            </a:r>
            <a:r>
              <a:rPr lang="en-US" sz="1600" i="1" dirty="0">
                <a:solidFill>
                  <a:prstClr val="black"/>
                </a:solidFill>
                <a:latin typeface="+mj-lt"/>
              </a:rPr>
              <a:t>-Villegas et al., IPRSN, IW3A.2 (2016)</a:t>
            </a:r>
          </a:p>
          <a:p>
            <a:pPr marL="285750" indent="-285750">
              <a:spcBef>
                <a:spcPts val="400"/>
              </a:spcBef>
              <a:buFont typeface="Arial" panose="020B0604020202020204" pitchFamily="34" charset="0"/>
              <a:buChar char="•"/>
              <a:defRPr/>
            </a:pPr>
            <a:r>
              <a:rPr lang="en-US" b="1" dirty="0">
                <a:latin typeface="+mj-lt"/>
                <a:cs typeface="Arial" charset="0"/>
              </a:rPr>
              <a:t>Limited to telecom band and inferior to Si</a:t>
            </a:r>
          </a:p>
          <a:p>
            <a:pPr marL="285750" indent="-285750">
              <a:spcBef>
                <a:spcPts val="400"/>
              </a:spcBef>
              <a:buFont typeface="Arial" panose="020B0604020202020204" pitchFamily="34" charset="0"/>
              <a:buChar char="•"/>
              <a:defRPr/>
            </a:pPr>
            <a:r>
              <a:rPr lang="en-US" b="1" dirty="0">
                <a:solidFill>
                  <a:srgbClr val="FF0000"/>
                </a:solidFill>
                <a:latin typeface="+mj-lt"/>
                <a:cs typeface="Arial" charset="0"/>
              </a:rPr>
              <a:t>Not very pure (CAR &lt; 100)</a:t>
            </a:r>
          </a:p>
          <a:p>
            <a:pPr>
              <a:spcBef>
                <a:spcPts val="400"/>
              </a:spcBef>
              <a:defRPr/>
            </a:pPr>
            <a:r>
              <a:rPr lang="en-US" sz="1600" i="1" dirty="0">
                <a:solidFill>
                  <a:prstClr val="black"/>
                </a:solidFill>
                <a:latin typeface="+mj-lt"/>
              </a:rPr>
              <a:t>Q. Li et al., under review  (980 nm Pair + QFC) </a:t>
            </a:r>
          </a:p>
        </p:txBody>
      </p:sp>
      <p:grpSp>
        <p:nvGrpSpPr>
          <p:cNvPr id="13" name="组合 12"/>
          <p:cNvGrpSpPr/>
          <p:nvPr/>
        </p:nvGrpSpPr>
        <p:grpSpPr>
          <a:xfrm>
            <a:off x="186798" y="675408"/>
            <a:ext cx="9082557" cy="1653649"/>
            <a:chOff x="166632" y="3938901"/>
            <a:chExt cx="12998726" cy="1653649"/>
          </a:xfrm>
        </p:grpSpPr>
        <mc:AlternateContent xmlns:mc="http://schemas.openxmlformats.org/markup-compatibility/2006" xmlns:a14="http://schemas.microsoft.com/office/drawing/2010/main">
          <mc:Choice Requires="a14">
            <p:sp>
              <p:nvSpPr>
                <p:cNvPr id="11" name="文本框 10"/>
                <p:cNvSpPr txBox="1"/>
                <p:nvPr/>
              </p:nvSpPr>
              <p:spPr>
                <a:xfrm>
                  <a:off x="166632" y="3945432"/>
                  <a:ext cx="8215368" cy="1647118"/>
                </a:xfrm>
                <a:prstGeom prst="rect">
                  <a:avLst/>
                </a:prstGeom>
                <a:noFill/>
              </p:spPr>
              <p:txBody>
                <a:bodyPr wrap="square" rtlCol="0">
                  <a:spAutoFit/>
                </a:bodyPr>
                <a:lstStyle/>
                <a:p>
                  <a:r>
                    <a:rPr lang="en-US" b="1" u="sng" dirty="0">
                      <a:solidFill>
                        <a:srgbClr val="004EA2"/>
                      </a:solidFill>
                      <a:latin typeface="+mj-lt"/>
                      <a:cs typeface="Arial" charset="0"/>
                    </a:rPr>
                    <a:t>Silicon nitride /silicon dioxide</a:t>
                  </a:r>
                </a:p>
                <a:p>
                  <a:pPr marL="285750" indent="-285750">
                    <a:spcBef>
                      <a:spcPts val="400"/>
                    </a:spcBef>
                    <a:buFont typeface="Arial" panose="020B0604020202020204" pitchFamily="34" charset="0"/>
                    <a:buChar char="•"/>
                    <a:defRPr/>
                  </a:pPr>
                  <a:r>
                    <a:rPr lang="en-US" b="1" dirty="0">
                      <a:latin typeface="+mj-lt"/>
                    </a:rPr>
                    <a:t>Many groups developing this platform </a:t>
                  </a:r>
                </a:p>
                <a:p>
                  <a:r>
                    <a:rPr lang="en-US" sz="1600" i="1" dirty="0">
                      <a:solidFill>
                        <a:prstClr val="black"/>
                      </a:solidFill>
                      <a:latin typeface="Calibri"/>
                    </a:rPr>
                    <a:t>Columbia: Lipson/Gaeta; Purdue: Qi/Weiner; EPFL: </a:t>
                  </a:r>
                  <a:r>
                    <a:rPr lang="en-US" sz="1600" i="1" dirty="0" err="1">
                      <a:solidFill>
                        <a:prstClr val="black"/>
                      </a:solidFill>
                      <a:latin typeface="Calibri"/>
                    </a:rPr>
                    <a:t>Kippenberg</a:t>
                  </a:r>
                  <a:r>
                    <a:rPr lang="en-US" sz="1600" i="1" dirty="0">
                      <a:solidFill>
                        <a:prstClr val="black"/>
                      </a:solidFill>
                      <a:latin typeface="Calibri"/>
                    </a:rPr>
                    <a:t>; Chalmers: Torres-Company, etc.</a:t>
                  </a:r>
                </a:p>
                <a:p>
                  <a:pPr marL="285750" indent="-285750">
                    <a:buFont typeface="Arial" panose="020B0604020202020204" pitchFamily="34" charset="0"/>
                    <a:buChar char="•"/>
                  </a:pPr>
                  <a:r>
                    <a:rPr lang="en-US" sz="1600" dirty="0">
                      <a:latin typeface="+mj-lt"/>
                    </a:rPr>
                    <a:t>Wide transparency window (300 nm to 6 </a:t>
                  </a:r>
                  <a:r>
                    <a:rPr lang="en-US" sz="1600" dirty="0">
                      <a:latin typeface="Symbol" pitchFamily="18" charset="2"/>
                    </a:rPr>
                    <a:t>m</a:t>
                  </a:r>
                  <a:r>
                    <a:rPr lang="en-US" sz="1600" dirty="0">
                      <a:latin typeface="+mj-lt"/>
                    </a:rPr>
                    <a:t>m)</a:t>
                  </a:r>
                </a:p>
                <a:p>
                  <a:pPr marL="285750" indent="-285750">
                    <a:buFont typeface="Arial" panose="020B0604020202020204" pitchFamily="34" charset="0"/>
                    <a:buChar char="•"/>
                  </a:pPr>
                  <a:r>
                    <a:rPr lang="en-US" sz="1600" dirty="0">
                      <a:latin typeface="+mj-lt"/>
                    </a:rPr>
                    <a:t>Large </a:t>
                  </a:r>
                  <a:r>
                    <a:rPr lang="en-US" sz="1600" i="1" dirty="0">
                      <a:latin typeface="+mj-lt"/>
                    </a:rPr>
                    <a:t>n</a:t>
                  </a:r>
                  <a:r>
                    <a:rPr lang="en-US" sz="1600" baseline="-25000" dirty="0">
                      <a:latin typeface="+mj-lt"/>
                    </a:rPr>
                    <a:t>2</a:t>
                  </a:r>
                  <a:r>
                    <a:rPr lang="en-US" sz="1600" dirty="0">
                      <a:latin typeface="+mj-lt"/>
                    </a:rPr>
                    <a:t> (10x that of SiO</a:t>
                  </a:r>
                  <a:r>
                    <a:rPr lang="en-US" sz="1600" baseline="-25000" dirty="0">
                      <a:latin typeface="+mj-lt"/>
                    </a:rPr>
                    <a:t>2</a:t>
                  </a:r>
                  <a:r>
                    <a:rPr lang="en-US" sz="1600" dirty="0">
                      <a:latin typeface="+mj-lt"/>
                    </a:rPr>
                    <a:t>); </a:t>
                  </a:r>
                  <a14:m>
                    <m:oMath xmlns:m="http://schemas.openxmlformats.org/officeDocument/2006/math">
                      <m:sSub>
                        <m:sSubPr>
                          <m:ctrlPr>
                            <a:rPr lang="en-US" i="1">
                              <a:latin typeface="Cambria Math" panose="02040503050406030204" pitchFamily="18" charset="0"/>
                              <a:cs typeface="Arial" charset="0"/>
                            </a:rPr>
                          </m:ctrlPr>
                        </m:sSubPr>
                        <m:e>
                          <m:r>
                            <a:rPr lang="en-US" i="1">
                              <a:latin typeface="Cambria Math" panose="02040503050406030204" pitchFamily="18" charset="0"/>
                              <a:cs typeface="Arial" charset="0"/>
                            </a:rPr>
                            <m:t>𝑛</m:t>
                          </m:r>
                        </m:e>
                        <m:sub>
                          <m:r>
                            <a:rPr lang="en-US" i="1">
                              <a:latin typeface="Cambria Math" panose="02040503050406030204" pitchFamily="18" charset="0"/>
                              <a:cs typeface="Arial" charset="0"/>
                            </a:rPr>
                            <m:t>2</m:t>
                          </m:r>
                        </m:sub>
                      </m:sSub>
                      <m:r>
                        <a:rPr lang="en-US" i="1">
                          <a:latin typeface="Cambria Math" panose="02040503050406030204" pitchFamily="18" charset="0"/>
                          <a:cs typeface="Arial" charset="0"/>
                        </a:rPr>
                        <m:t>=</m:t>
                      </m:r>
                      <m:f>
                        <m:fPr>
                          <m:ctrlPr>
                            <a:rPr lang="en-US" i="1">
                              <a:latin typeface="Cambria Math" panose="02040503050406030204" pitchFamily="18" charset="0"/>
                              <a:cs typeface="Arial" charset="0"/>
                            </a:rPr>
                          </m:ctrlPr>
                        </m:fPr>
                        <m:num>
                          <m:r>
                            <a:rPr lang="en-US" i="1">
                              <a:latin typeface="Cambria Math" panose="02040503050406030204" pitchFamily="18" charset="0"/>
                              <a:cs typeface="Arial" charset="0"/>
                            </a:rPr>
                            <m:t>3</m:t>
                          </m:r>
                        </m:num>
                        <m:den>
                          <m:r>
                            <a:rPr lang="en-US" i="1">
                              <a:latin typeface="Cambria Math" panose="02040503050406030204" pitchFamily="18" charset="0"/>
                              <a:cs typeface="Arial" charset="0"/>
                            </a:rPr>
                            <m:t>2</m:t>
                          </m:r>
                          <m:sSubSup>
                            <m:sSubSupPr>
                              <m:ctrlPr>
                                <a:rPr lang="en-US" i="1">
                                  <a:latin typeface="Cambria Math" panose="02040503050406030204" pitchFamily="18" charset="0"/>
                                  <a:cs typeface="Arial" charset="0"/>
                                </a:rPr>
                              </m:ctrlPr>
                            </m:sSubSupPr>
                            <m:e>
                              <m:r>
                                <a:rPr lang="en-US" i="1">
                                  <a:latin typeface="Cambria Math" panose="02040503050406030204" pitchFamily="18" charset="0"/>
                                  <a:cs typeface="Arial" charset="0"/>
                                </a:rPr>
                                <m:t>𝑛</m:t>
                              </m:r>
                            </m:e>
                            <m:sub>
                              <m:r>
                                <a:rPr lang="en-US" i="1">
                                  <a:latin typeface="Cambria Math" panose="02040503050406030204" pitchFamily="18" charset="0"/>
                                  <a:cs typeface="Arial" charset="0"/>
                                </a:rPr>
                                <m:t>𝑜</m:t>
                              </m:r>
                            </m:sub>
                            <m:sup>
                              <m:r>
                                <a:rPr lang="en-US" i="1">
                                  <a:latin typeface="Cambria Math" panose="02040503050406030204" pitchFamily="18" charset="0"/>
                                  <a:cs typeface="Arial" charset="0"/>
                                </a:rPr>
                                <m:t>2</m:t>
                              </m:r>
                            </m:sup>
                          </m:sSubSup>
                          <m:sSub>
                            <m:sSubPr>
                              <m:ctrlPr>
                                <a:rPr lang="en-US" i="1">
                                  <a:latin typeface="Cambria Math" panose="02040503050406030204" pitchFamily="18" charset="0"/>
                                  <a:cs typeface="Arial" charset="0"/>
                                </a:rPr>
                              </m:ctrlPr>
                            </m:sSubPr>
                            <m:e>
                              <m:r>
                                <a:rPr lang="en-US" i="1">
                                  <a:latin typeface="Cambria Math" panose="02040503050406030204" pitchFamily="18" charset="0"/>
                                  <a:ea typeface="Cambria Math" panose="02040503050406030204" pitchFamily="18" charset="0"/>
                                  <a:cs typeface="Arial" charset="0"/>
                                </a:rPr>
                                <m:t>𝜖</m:t>
                              </m:r>
                            </m:e>
                            <m:sub>
                              <m:r>
                                <a:rPr lang="en-US" i="1">
                                  <a:latin typeface="Cambria Math" panose="02040503050406030204" pitchFamily="18" charset="0"/>
                                  <a:cs typeface="Arial" charset="0"/>
                                </a:rPr>
                                <m:t>0</m:t>
                              </m:r>
                            </m:sub>
                          </m:sSub>
                          <m:r>
                            <a:rPr lang="en-US" i="1">
                              <a:latin typeface="Cambria Math" panose="02040503050406030204" pitchFamily="18" charset="0"/>
                              <a:cs typeface="Arial" charset="0"/>
                            </a:rPr>
                            <m:t>𝑐</m:t>
                          </m:r>
                        </m:den>
                      </m:f>
                      <m:sSup>
                        <m:sSupPr>
                          <m:ctrlPr>
                            <a:rPr lang="en-US" i="1">
                              <a:latin typeface="Cambria Math" panose="02040503050406030204" pitchFamily="18" charset="0"/>
                              <a:cs typeface="Arial" charset="0"/>
                            </a:rPr>
                          </m:ctrlPr>
                        </m:sSupPr>
                        <m:e>
                          <m:r>
                            <a:rPr lang="en-US" i="1">
                              <a:latin typeface="Cambria Math" panose="02040503050406030204" pitchFamily="18" charset="0"/>
                              <a:ea typeface="Cambria Math" panose="02040503050406030204" pitchFamily="18" charset="0"/>
                              <a:cs typeface="Arial" charset="0"/>
                            </a:rPr>
                            <m:t>𝜒</m:t>
                          </m:r>
                        </m:e>
                        <m:sup>
                          <m:r>
                            <a:rPr lang="en-US" i="1">
                              <a:latin typeface="Cambria Math" panose="02040503050406030204" pitchFamily="18" charset="0"/>
                              <a:cs typeface="Arial" charset="0"/>
                            </a:rPr>
                            <m:t>(3)</m:t>
                          </m:r>
                        </m:sup>
                      </m:sSup>
                    </m:oMath>
                  </a14:m>
                  <a:r>
                    <a:rPr lang="en-US" dirty="0">
                      <a:cs typeface="Arial" charset="0"/>
                    </a:rPr>
                    <a:t>;</a:t>
                  </a:r>
                  <a:r>
                    <a:rPr lang="en-US" i="1" dirty="0">
                      <a:cs typeface="Arial" charset="0"/>
                    </a:rPr>
                    <a:t> </a:t>
                  </a:r>
                  <a14:m>
                    <m:oMath xmlns:m="http://schemas.openxmlformats.org/officeDocument/2006/math">
                      <m:r>
                        <a:rPr lang="en-US" i="1">
                          <a:latin typeface="Cambria Math" panose="02040503050406030204" pitchFamily="18" charset="0"/>
                          <a:ea typeface="Cambria Math" panose="02040503050406030204" pitchFamily="18" charset="0"/>
                          <a:cs typeface="Arial" charset="0"/>
                        </a:rPr>
                        <m:t>𝛾</m:t>
                      </m:r>
                      <m:r>
                        <a:rPr lang="en-US" i="1">
                          <a:latin typeface="Cambria Math" panose="02040503050406030204" pitchFamily="18" charset="0"/>
                          <a:ea typeface="Cambria Math" panose="02040503050406030204" pitchFamily="18" charset="0"/>
                          <a:cs typeface="Arial" charset="0"/>
                        </a:rPr>
                        <m:t>=</m:t>
                      </m:r>
                      <m:f>
                        <m:fPr>
                          <m:ctrlPr>
                            <a:rPr lang="en-US" i="1">
                              <a:latin typeface="Cambria Math" panose="02040503050406030204" pitchFamily="18" charset="0"/>
                              <a:ea typeface="Cambria Math" panose="02040503050406030204" pitchFamily="18" charset="0"/>
                              <a:cs typeface="Arial" charset="0"/>
                            </a:rPr>
                          </m:ctrlPr>
                        </m:fPr>
                        <m:num>
                          <m:r>
                            <a:rPr lang="en-US" i="1">
                              <a:latin typeface="Cambria Math" panose="02040503050406030204" pitchFamily="18" charset="0"/>
                              <a:ea typeface="Cambria Math" panose="02040503050406030204" pitchFamily="18" charset="0"/>
                              <a:cs typeface="Arial" charset="0"/>
                            </a:rPr>
                            <m:t>2</m:t>
                          </m:r>
                          <m:r>
                            <a:rPr lang="en-US" i="1">
                              <a:latin typeface="Cambria Math" panose="02040503050406030204" pitchFamily="18" charset="0"/>
                              <a:ea typeface="Cambria Math" panose="02040503050406030204" pitchFamily="18" charset="0"/>
                              <a:cs typeface="Arial" charset="0"/>
                            </a:rPr>
                            <m:t>𝜋</m:t>
                          </m:r>
                          <m:sSub>
                            <m:sSubPr>
                              <m:ctrlPr>
                                <a:rPr lang="en-US" i="1">
                                  <a:latin typeface="Cambria Math" panose="02040503050406030204" pitchFamily="18" charset="0"/>
                                  <a:ea typeface="Cambria Math" panose="02040503050406030204" pitchFamily="18" charset="0"/>
                                  <a:cs typeface="Arial" charset="0"/>
                                </a:rPr>
                              </m:ctrlPr>
                            </m:sSubPr>
                            <m:e>
                              <m:r>
                                <a:rPr lang="en-US" i="1">
                                  <a:latin typeface="Cambria Math" panose="02040503050406030204" pitchFamily="18" charset="0"/>
                                  <a:ea typeface="Cambria Math" panose="02040503050406030204" pitchFamily="18" charset="0"/>
                                  <a:cs typeface="Arial" charset="0"/>
                                </a:rPr>
                                <m:t>𝑛</m:t>
                              </m:r>
                            </m:e>
                            <m:sub>
                              <m:r>
                                <a:rPr lang="en-US" i="1">
                                  <a:latin typeface="Cambria Math" panose="02040503050406030204" pitchFamily="18" charset="0"/>
                                  <a:ea typeface="Cambria Math" panose="02040503050406030204" pitchFamily="18" charset="0"/>
                                  <a:cs typeface="Arial" charset="0"/>
                                </a:rPr>
                                <m:t>2</m:t>
                              </m:r>
                            </m:sub>
                          </m:sSub>
                        </m:num>
                        <m:den>
                          <m:r>
                            <a:rPr lang="en-US" i="1">
                              <a:latin typeface="Cambria Math" panose="02040503050406030204" pitchFamily="18" charset="0"/>
                              <a:ea typeface="Cambria Math" panose="02040503050406030204" pitchFamily="18" charset="0"/>
                              <a:cs typeface="Arial" charset="0"/>
                            </a:rPr>
                            <m:t>𝜆</m:t>
                          </m:r>
                          <m:sSub>
                            <m:sSubPr>
                              <m:ctrlPr>
                                <a:rPr lang="en-US" i="1">
                                  <a:latin typeface="Cambria Math" panose="02040503050406030204" pitchFamily="18" charset="0"/>
                                  <a:ea typeface="Cambria Math" panose="02040503050406030204" pitchFamily="18" charset="0"/>
                                  <a:cs typeface="Arial" charset="0"/>
                                </a:rPr>
                              </m:ctrlPr>
                            </m:sSubPr>
                            <m:e>
                              <m:r>
                                <a:rPr lang="en-US" i="1">
                                  <a:latin typeface="Cambria Math" panose="02040503050406030204" pitchFamily="18" charset="0"/>
                                  <a:ea typeface="Cambria Math" panose="02040503050406030204" pitchFamily="18" charset="0"/>
                                  <a:cs typeface="Arial" charset="0"/>
                                </a:rPr>
                                <m:t>𝐴</m:t>
                              </m:r>
                            </m:e>
                            <m:sub>
                              <m:r>
                                <a:rPr lang="en-US" i="1">
                                  <a:latin typeface="Cambria Math" panose="02040503050406030204" pitchFamily="18" charset="0"/>
                                  <a:ea typeface="Cambria Math" panose="02040503050406030204" pitchFamily="18" charset="0"/>
                                  <a:cs typeface="Arial" charset="0"/>
                                </a:rPr>
                                <m:t>𝑒𝑓𝑓</m:t>
                              </m:r>
                            </m:sub>
                          </m:sSub>
                        </m:den>
                      </m:f>
                    </m:oMath>
                  </a14:m>
                  <a:r>
                    <a:rPr lang="en-US" i="1" dirty="0">
                      <a:solidFill>
                        <a:prstClr val="black"/>
                      </a:solidFill>
                      <a:latin typeface="+mj-lt"/>
                    </a:rPr>
                    <a:t> .</a:t>
                  </a:r>
                </a:p>
              </p:txBody>
            </p:sp>
          </mc:Choice>
          <mc:Fallback xmlns="">
            <p:sp>
              <p:nvSpPr>
                <p:cNvPr id="11" name="文本框 10"/>
                <p:cNvSpPr txBox="1">
                  <a:spLocks noRot="1" noChangeAspect="1" noMove="1" noResize="1" noEditPoints="1" noAdjustHandles="1" noChangeArrowheads="1" noChangeShapeType="1" noTextEdit="1"/>
                </p:cNvSpPr>
                <p:nvPr/>
              </p:nvSpPr>
              <p:spPr>
                <a:xfrm>
                  <a:off x="166632" y="3945432"/>
                  <a:ext cx="8215368" cy="1647118"/>
                </a:xfrm>
                <a:prstGeom prst="rect">
                  <a:avLst/>
                </a:prstGeom>
                <a:blipFill rotWithShape="0">
                  <a:blip r:embed="rId2"/>
                  <a:stretch>
                    <a:fillRect l="-956" t="-2222" b="-15185"/>
                  </a:stretch>
                </a:blipFill>
              </p:spPr>
              <p:txBody>
                <a:bodyPr/>
                <a:lstStyle/>
                <a:p>
                  <a:r>
                    <a:rPr lang="en-US">
                      <a:noFill/>
                    </a:rPr>
                    <a:t> </a:t>
                  </a:r>
                </a:p>
              </p:txBody>
            </p:sp>
          </mc:Fallback>
        </mc:AlternateContent>
        <p:sp>
          <p:nvSpPr>
            <p:cNvPr id="12" name="矩形 11"/>
            <p:cNvSpPr/>
            <p:nvPr/>
          </p:nvSpPr>
          <p:spPr>
            <a:xfrm>
              <a:off x="5928108" y="3938901"/>
              <a:ext cx="7237250" cy="369332"/>
            </a:xfrm>
            <a:prstGeom prst="rect">
              <a:avLst/>
            </a:prstGeom>
          </p:spPr>
          <p:txBody>
            <a:bodyPr wrap="square">
              <a:spAutoFit/>
            </a:bodyPr>
            <a:lstStyle/>
            <a:p>
              <a:r>
                <a:rPr lang="en-US" sz="1600" i="1" dirty="0">
                  <a:solidFill>
                    <a:prstClr val="black"/>
                  </a:solidFill>
                  <a:latin typeface="Calibri"/>
                </a:rPr>
                <a:t>Review: D. J. Moss et al., Nat. Photon. 7, 597-607 (2013</a:t>
              </a:r>
              <a:r>
                <a:rPr lang="en-US" i="1" dirty="0">
                  <a:solidFill>
                    <a:prstClr val="black"/>
                  </a:solidFill>
                  <a:latin typeface="Calibri"/>
                </a:rPr>
                <a:t>)</a:t>
              </a:r>
              <a:endParaRPr lang="en-US" dirty="0"/>
            </a:p>
          </p:txBody>
        </p:sp>
      </p:grpSp>
      <p:sp>
        <p:nvSpPr>
          <p:cNvPr id="14" name="矩形 13"/>
          <p:cNvSpPr/>
          <p:nvPr/>
        </p:nvSpPr>
        <p:spPr>
          <a:xfrm>
            <a:off x="4800600" y="5550773"/>
            <a:ext cx="4495800" cy="697627"/>
          </a:xfrm>
          <a:prstGeom prst="rect">
            <a:avLst/>
          </a:prstGeom>
        </p:spPr>
        <p:txBody>
          <a:bodyPr wrap="square">
            <a:spAutoFit/>
          </a:bodyPr>
          <a:lstStyle/>
          <a:p>
            <a:pPr>
              <a:spcBef>
                <a:spcPts val="400"/>
              </a:spcBef>
              <a:defRPr/>
            </a:pPr>
            <a:r>
              <a:rPr lang="en-US" b="1" u="sng" dirty="0">
                <a:cs typeface="Arial" charset="0"/>
              </a:rPr>
              <a:t>Wide-band pair source surpassing Si!</a:t>
            </a:r>
          </a:p>
          <a:p>
            <a:pPr>
              <a:spcBef>
                <a:spcPts val="400"/>
              </a:spcBef>
              <a:defRPr/>
            </a:pPr>
            <a:r>
              <a:rPr lang="en-US" b="1" u="sng" dirty="0" smtClean="0">
                <a:solidFill>
                  <a:srgbClr val="FF0000"/>
                </a:solidFill>
                <a:cs typeface="Arial" charset="0"/>
              </a:rPr>
              <a:t>This CAR has room to improve!</a:t>
            </a:r>
            <a:endParaRPr lang="en-US" b="1" u="sng" dirty="0">
              <a:solidFill>
                <a:srgbClr val="FF0000"/>
              </a:solidFill>
              <a:cs typeface="Arial" charset="0"/>
            </a:endParaRPr>
          </a:p>
        </p:txBody>
      </p:sp>
      <p:grpSp>
        <p:nvGrpSpPr>
          <p:cNvPr id="15" name="组合 14"/>
          <p:cNvGrpSpPr/>
          <p:nvPr/>
        </p:nvGrpSpPr>
        <p:grpSpPr>
          <a:xfrm>
            <a:off x="6019799" y="1470046"/>
            <a:ext cx="2819401" cy="1654154"/>
            <a:chOff x="3118699" y="1676815"/>
            <a:chExt cx="2466976" cy="1447385"/>
          </a:xfrm>
        </p:grpSpPr>
        <p:grpSp>
          <p:nvGrpSpPr>
            <p:cNvPr id="16" name="Group 3"/>
            <p:cNvGrpSpPr>
              <a:grpSpLocks noChangeAspect="1"/>
            </p:cNvGrpSpPr>
            <p:nvPr/>
          </p:nvGrpSpPr>
          <p:grpSpPr>
            <a:xfrm>
              <a:off x="3134495" y="1960847"/>
              <a:ext cx="2350896" cy="1163353"/>
              <a:chOff x="2362200" y="4074095"/>
              <a:chExt cx="4701791" cy="2326705"/>
            </a:xfrm>
          </p:grpSpPr>
          <p:sp>
            <p:nvSpPr>
              <p:cNvPr id="20" name="Rectangle 4"/>
              <p:cNvSpPr/>
              <p:nvPr/>
            </p:nvSpPr>
            <p:spPr>
              <a:xfrm>
                <a:off x="2362200" y="5638799"/>
                <a:ext cx="4502309" cy="7620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1" name="Rectangle 5"/>
              <p:cNvSpPr/>
              <p:nvPr/>
            </p:nvSpPr>
            <p:spPr>
              <a:xfrm>
                <a:off x="2362200" y="4572001"/>
                <a:ext cx="4502309" cy="1066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2" name="Rectangle 6"/>
              <p:cNvSpPr/>
              <p:nvPr/>
            </p:nvSpPr>
            <p:spPr>
              <a:xfrm>
                <a:off x="4343400" y="4343400"/>
                <a:ext cx="4572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mc:AlternateContent xmlns:mc="http://schemas.openxmlformats.org/markup-compatibility/2006" xmlns:a14="http://schemas.microsoft.com/office/drawing/2010/main">
            <mc:Choice Requires="a14">
              <p:sp>
                <p:nvSpPr>
                  <p:cNvPr id="23" name="TextBox 7"/>
                  <p:cNvSpPr txBox="1"/>
                  <p:nvPr/>
                </p:nvSpPr>
                <p:spPr>
                  <a:xfrm>
                    <a:off x="3460636" y="5665856"/>
                    <a:ext cx="2337072" cy="538610"/>
                  </a:xfrm>
                  <a:prstGeom prst="rect">
                    <a:avLst/>
                  </a:prstGeom>
                  <a:noFill/>
                </p:spPr>
                <p:txBody>
                  <a:bodyPr wrap="square" rtlCol="0">
                    <a:spAutoFit/>
                  </a:bodyPr>
                  <a:lstStyle/>
                  <a:p>
                    <a:pPr fontAlgn="base">
                      <a:spcBef>
                        <a:spcPct val="0"/>
                      </a:spcBef>
                      <a:spcAft>
                        <a:spcPct val="0"/>
                      </a:spcAft>
                    </a:pPr>
                    <a:r>
                      <a:rPr lang="en-US" sz="1400" dirty="0">
                        <a:solidFill>
                          <a:schemeClr val="bg1"/>
                        </a:solidFill>
                      </a:rPr>
                      <a:t>Si </a:t>
                    </a:r>
                    <a:r>
                      <a:rPr lang="en-US" sz="1400" dirty="0">
                        <a:solidFill>
                          <a:schemeClr val="bg1"/>
                        </a:solidFill>
                        <a:latin typeface="Arial" charset="0"/>
                      </a:rPr>
                      <a:t>(</a:t>
                    </a:r>
                    <a14:m>
                      <m:oMath xmlns:m="http://schemas.openxmlformats.org/officeDocument/2006/math">
                        <m:r>
                          <m:rPr>
                            <m:sty m:val="p"/>
                          </m:rPr>
                          <a:rPr lang="en-US" sz="1400">
                            <a:solidFill>
                              <a:schemeClr val="bg1"/>
                            </a:solidFill>
                            <a:latin typeface="Cambria Math"/>
                            <a:ea typeface="Cambria Math"/>
                          </a:rPr>
                          <m:t>n</m:t>
                        </m:r>
                        <m:r>
                          <a:rPr lang="en-US" sz="1400" i="1">
                            <a:solidFill>
                              <a:schemeClr val="bg1"/>
                            </a:solidFill>
                            <a:latin typeface="Cambria Math"/>
                            <a:ea typeface="Cambria Math"/>
                          </a:rPr>
                          <m:t>≈3.</m:t>
                        </m:r>
                        <m:r>
                          <a:rPr lang="en-US" sz="1400" b="0" i="1" smtClean="0">
                            <a:solidFill>
                              <a:schemeClr val="bg1"/>
                            </a:solidFill>
                            <a:latin typeface="Cambria Math" panose="02040503050406030204" pitchFamily="18" charset="0"/>
                            <a:ea typeface="Cambria Math"/>
                          </a:rPr>
                          <m:t>5</m:t>
                        </m:r>
                        <m:r>
                          <a:rPr lang="en-US" sz="1400" i="1">
                            <a:solidFill>
                              <a:schemeClr val="bg1"/>
                            </a:solidFill>
                            <a:latin typeface="Cambria Math"/>
                            <a:ea typeface="Cambria Math"/>
                          </a:rPr>
                          <m:t>)</m:t>
                        </m:r>
                      </m:oMath>
                    </a14:m>
                    <a:endParaRPr lang="en-US" sz="1400" dirty="0">
                      <a:solidFill>
                        <a:schemeClr val="bg1"/>
                      </a:solidFill>
                      <a:latin typeface="Arial" charset="0"/>
                    </a:endParaRPr>
                  </a:p>
                </p:txBody>
              </p:sp>
            </mc:Choice>
            <mc:Fallback xmlns="">
              <p:sp>
                <p:nvSpPr>
                  <p:cNvPr id="31" name="TextBox 7"/>
                  <p:cNvSpPr txBox="1">
                    <a:spLocks noRot="1" noChangeAspect="1" noMove="1" noResize="1" noEditPoints="1" noAdjustHandles="1" noChangeArrowheads="1" noChangeShapeType="1" noTextEdit="1"/>
                  </p:cNvSpPr>
                  <p:nvPr/>
                </p:nvSpPr>
                <p:spPr>
                  <a:xfrm>
                    <a:off x="3460636" y="5665856"/>
                    <a:ext cx="2337072" cy="538610"/>
                  </a:xfrm>
                  <a:prstGeom prst="rect">
                    <a:avLst/>
                  </a:prstGeom>
                  <a:blipFill rotWithShape="0">
                    <a:blip r:embed="rId10"/>
                    <a:stretch>
                      <a:fillRect l="-1370"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8"/>
                  <p:cNvSpPr txBox="1"/>
                  <p:nvPr/>
                </p:nvSpPr>
                <p:spPr>
                  <a:xfrm>
                    <a:off x="3281928" y="4804193"/>
                    <a:ext cx="2515782" cy="538610"/>
                  </a:xfrm>
                  <a:prstGeom prst="rect">
                    <a:avLst/>
                  </a:prstGeom>
                  <a:noFill/>
                </p:spPr>
                <p:txBody>
                  <a:bodyPr wrap="square" rtlCol="0">
                    <a:spAutoFit/>
                  </a:bodyPr>
                  <a:lstStyle/>
                  <a:p>
                    <a:pPr fontAlgn="base">
                      <a:spcBef>
                        <a:spcPct val="0"/>
                      </a:spcBef>
                      <a:spcAft>
                        <a:spcPct val="0"/>
                      </a:spcAft>
                    </a:pPr>
                    <a:r>
                      <a:rPr lang="en-US" sz="1400" dirty="0">
                        <a:solidFill>
                          <a:prstClr val="black"/>
                        </a:solidFill>
                      </a:rPr>
                      <a:t>SiO</a:t>
                    </a:r>
                    <a:r>
                      <a:rPr lang="en-US" sz="1400" baseline="-25000" dirty="0">
                        <a:solidFill>
                          <a:prstClr val="black"/>
                        </a:solidFill>
                      </a:rPr>
                      <a:t>2</a:t>
                    </a:r>
                    <a:r>
                      <a:rPr lang="en-US" sz="1400" dirty="0">
                        <a:solidFill>
                          <a:prstClr val="black"/>
                        </a:solidFill>
                      </a:rPr>
                      <a:t> (</a:t>
                    </a:r>
                    <a14:m>
                      <m:oMath xmlns:m="http://schemas.openxmlformats.org/officeDocument/2006/math">
                        <m:r>
                          <m:rPr>
                            <m:sty m:val="p"/>
                          </m:rPr>
                          <a:rPr lang="en-US" sz="1400">
                            <a:solidFill>
                              <a:prstClr val="black"/>
                            </a:solidFill>
                            <a:latin typeface="Cambria Math"/>
                            <a:ea typeface="Cambria Math"/>
                          </a:rPr>
                          <m:t>n</m:t>
                        </m:r>
                        <m:r>
                          <a:rPr lang="en-US" sz="1400" i="1">
                            <a:solidFill>
                              <a:prstClr val="black"/>
                            </a:solidFill>
                            <a:latin typeface="Cambria Math"/>
                            <a:ea typeface="Cambria Math"/>
                          </a:rPr>
                          <m:t>≈1.5)</m:t>
                        </m:r>
                      </m:oMath>
                    </a14:m>
                    <a:endParaRPr lang="en-US" sz="1400" dirty="0">
                      <a:solidFill>
                        <a:prstClr val="black"/>
                      </a:solidFill>
                    </a:endParaRPr>
                  </a:p>
                </p:txBody>
              </p:sp>
            </mc:Choice>
            <mc:Fallback xmlns="">
              <p:sp>
                <p:nvSpPr>
                  <p:cNvPr id="32" name="TextBox 8"/>
                  <p:cNvSpPr txBox="1">
                    <a:spLocks noRot="1" noChangeAspect="1" noMove="1" noResize="1" noEditPoints="1" noAdjustHandles="1" noChangeArrowheads="1" noChangeShapeType="1" noTextEdit="1"/>
                  </p:cNvSpPr>
                  <p:nvPr/>
                </p:nvSpPr>
                <p:spPr>
                  <a:xfrm>
                    <a:off x="3281928" y="4804193"/>
                    <a:ext cx="2515782" cy="538610"/>
                  </a:xfrm>
                  <a:prstGeom prst="rect">
                    <a:avLst/>
                  </a:prstGeom>
                  <a:blipFill rotWithShape="0">
                    <a:blip r:embed="rId11"/>
                    <a:stretch>
                      <a:fillRect l="-1271" t="-1961"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9"/>
                  <p:cNvSpPr txBox="1"/>
                  <p:nvPr/>
                </p:nvSpPr>
                <p:spPr>
                  <a:xfrm>
                    <a:off x="4811839" y="4074095"/>
                    <a:ext cx="2252152" cy="538610"/>
                  </a:xfrm>
                  <a:prstGeom prst="rect">
                    <a:avLst/>
                  </a:prstGeom>
                  <a:noFill/>
                </p:spPr>
                <p:txBody>
                  <a:bodyPr wrap="square" rtlCol="0">
                    <a:spAutoFit/>
                  </a:bodyPr>
                  <a:lstStyle/>
                  <a:p>
                    <a:pPr fontAlgn="base">
                      <a:spcBef>
                        <a:spcPct val="0"/>
                      </a:spcBef>
                      <a:spcAft>
                        <a:spcPct val="0"/>
                      </a:spcAft>
                    </a:pPr>
                    <a:r>
                      <a:rPr lang="en-US" sz="1400" dirty="0" err="1">
                        <a:solidFill>
                          <a:prstClr val="black"/>
                        </a:solidFill>
                      </a:rPr>
                      <a:t>SiN</a:t>
                    </a:r>
                    <a:r>
                      <a:rPr lang="en-US" sz="1400" baseline="-25000" dirty="0" err="1">
                        <a:solidFill>
                          <a:prstClr val="black"/>
                        </a:solidFill>
                      </a:rPr>
                      <a:t>x</a:t>
                    </a:r>
                    <a:r>
                      <a:rPr lang="en-US" sz="1400" dirty="0">
                        <a:solidFill>
                          <a:prstClr val="black"/>
                        </a:solidFill>
                      </a:rPr>
                      <a:t> (</a:t>
                    </a:r>
                    <a14:m>
                      <m:oMath xmlns:m="http://schemas.openxmlformats.org/officeDocument/2006/math">
                        <m:r>
                          <m:rPr>
                            <m:sty m:val="p"/>
                          </m:rPr>
                          <a:rPr lang="en-US" sz="1400">
                            <a:solidFill>
                              <a:prstClr val="black"/>
                            </a:solidFill>
                            <a:latin typeface="Cambria Math"/>
                            <a:ea typeface="Cambria Math"/>
                          </a:rPr>
                          <m:t>n</m:t>
                        </m:r>
                        <m:r>
                          <a:rPr lang="en-US" sz="1400" i="1">
                            <a:solidFill>
                              <a:prstClr val="black"/>
                            </a:solidFill>
                            <a:latin typeface="Cambria Math"/>
                            <a:ea typeface="Cambria Math"/>
                          </a:rPr>
                          <m:t>≈2.0)</m:t>
                        </m:r>
                      </m:oMath>
                    </a14:m>
                    <a:endParaRPr lang="en-US" sz="1400" dirty="0">
                      <a:solidFill>
                        <a:prstClr val="black"/>
                      </a:solidFill>
                    </a:endParaRPr>
                  </a:p>
                </p:txBody>
              </p:sp>
            </mc:Choice>
            <mc:Fallback xmlns="">
              <p:sp>
                <p:nvSpPr>
                  <p:cNvPr id="33" name="TextBox 9"/>
                  <p:cNvSpPr txBox="1">
                    <a:spLocks noRot="1" noChangeAspect="1" noMove="1" noResize="1" noEditPoints="1" noAdjustHandles="1" noChangeArrowheads="1" noChangeShapeType="1" noTextEdit="1"/>
                  </p:cNvSpPr>
                  <p:nvPr/>
                </p:nvSpPr>
                <p:spPr>
                  <a:xfrm>
                    <a:off x="4811839" y="4074095"/>
                    <a:ext cx="2252152" cy="538610"/>
                  </a:xfrm>
                  <a:prstGeom prst="rect">
                    <a:avLst/>
                  </a:prstGeom>
                  <a:blipFill rotWithShape="0">
                    <a:blip r:embed="rId12"/>
                    <a:stretch>
                      <a:fillRect l="-1422" t="-4000" b="-20000"/>
                    </a:stretch>
                  </a:blipFill>
                </p:spPr>
                <p:txBody>
                  <a:bodyPr/>
                  <a:lstStyle/>
                  <a:p>
                    <a:r>
                      <a:rPr lang="en-US">
                        <a:noFill/>
                      </a:rPr>
                      <a:t> </a:t>
                    </a:r>
                  </a:p>
                </p:txBody>
              </p:sp>
            </mc:Fallback>
          </mc:AlternateContent>
        </p:grpSp>
        <p:grpSp>
          <p:nvGrpSpPr>
            <p:cNvPr id="17" name="组合 16"/>
            <p:cNvGrpSpPr/>
            <p:nvPr/>
          </p:nvGrpSpPr>
          <p:grpSpPr>
            <a:xfrm>
              <a:off x="3118699" y="1676815"/>
              <a:ext cx="2466976" cy="513934"/>
              <a:chOff x="3118699" y="1676815"/>
              <a:chExt cx="2466976" cy="513934"/>
            </a:xfrm>
          </p:grpSpPr>
          <p:sp>
            <p:nvSpPr>
              <p:cNvPr id="18" name="Rectangle 5"/>
              <p:cNvSpPr/>
              <p:nvPr/>
            </p:nvSpPr>
            <p:spPr>
              <a:xfrm>
                <a:off x="3118699" y="1676815"/>
                <a:ext cx="2266951" cy="513934"/>
              </a:xfrm>
              <a:prstGeom prst="rect">
                <a:avLst/>
              </a:prstGeom>
              <a:solidFill>
                <a:schemeClr val="bg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mc:AlternateContent xmlns:mc="http://schemas.openxmlformats.org/markup-compatibility/2006" xmlns:a14="http://schemas.microsoft.com/office/drawing/2010/main">
            <mc:Choice Requires="a14">
              <p:sp>
                <p:nvSpPr>
                  <p:cNvPr id="19" name="TextBox 8"/>
                  <p:cNvSpPr txBox="1"/>
                  <p:nvPr/>
                </p:nvSpPr>
                <p:spPr>
                  <a:xfrm>
                    <a:off x="3132955" y="1718815"/>
                    <a:ext cx="2452720" cy="269305"/>
                  </a:xfrm>
                  <a:prstGeom prst="rect">
                    <a:avLst/>
                  </a:prstGeom>
                  <a:noFill/>
                </p:spPr>
                <p:txBody>
                  <a:bodyPr wrap="square" rtlCol="0">
                    <a:spAutoFit/>
                  </a:bodyPr>
                  <a:lstStyle/>
                  <a:p>
                    <a:r>
                      <a:rPr lang="en-US" sz="1400" dirty="0">
                        <a:solidFill>
                          <a:prstClr val="black"/>
                        </a:solidFill>
                      </a:rPr>
                      <a:t>Air/SiO</a:t>
                    </a:r>
                    <a:r>
                      <a:rPr lang="en-US" sz="1400" baseline="-25000" dirty="0">
                        <a:solidFill>
                          <a:prstClr val="black"/>
                        </a:solidFill>
                      </a:rPr>
                      <a:t>2</a:t>
                    </a:r>
                    <a:r>
                      <a:rPr lang="en-US" sz="1400" dirty="0">
                        <a:solidFill>
                          <a:prstClr val="black"/>
                        </a:solidFill>
                      </a:rPr>
                      <a:t> Cladding (</a:t>
                    </a:r>
                    <a14:m>
                      <m:oMath xmlns:m="http://schemas.openxmlformats.org/officeDocument/2006/math">
                        <m:r>
                          <m:rPr>
                            <m:sty m:val="p"/>
                          </m:rPr>
                          <a:rPr lang="en-US" sz="1400">
                            <a:solidFill>
                              <a:prstClr val="black"/>
                            </a:solidFill>
                            <a:latin typeface="Cambria Math"/>
                            <a:ea typeface="Cambria Math"/>
                          </a:rPr>
                          <m:t>n</m:t>
                        </m:r>
                        <m:r>
                          <a:rPr lang="en-US" sz="1400" i="1" smtClean="0">
                            <a:solidFill>
                              <a:prstClr val="black"/>
                            </a:solidFill>
                            <a:latin typeface="Cambria Math"/>
                            <a:ea typeface="Cambria Math"/>
                          </a:rPr>
                          <m:t>≈</m:t>
                        </m:r>
                        <m:r>
                          <a:rPr lang="en-US" sz="1400" b="0" i="1" smtClean="0">
                            <a:solidFill>
                              <a:prstClr val="black"/>
                            </a:solidFill>
                            <a:latin typeface="Cambria Math" panose="02040503050406030204" pitchFamily="18" charset="0"/>
                            <a:ea typeface="Cambria Math"/>
                          </a:rPr>
                          <m:t>1.0/</m:t>
                        </m:r>
                        <m:r>
                          <a:rPr lang="en-US" sz="1400" i="1">
                            <a:solidFill>
                              <a:prstClr val="black"/>
                            </a:solidFill>
                            <a:latin typeface="Cambria Math"/>
                            <a:ea typeface="Cambria Math"/>
                          </a:rPr>
                          <m:t>1.</m:t>
                        </m:r>
                        <m:r>
                          <a:rPr lang="en-US" sz="1400" b="0" i="1" smtClean="0">
                            <a:solidFill>
                              <a:prstClr val="black"/>
                            </a:solidFill>
                            <a:latin typeface="Cambria Math" panose="02040503050406030204" pitchFamily="18" charset="0"/>
                            <a:ea typeface="Cambria Math"/>
                          </a:rPr>
                          <m:t>5</m:t>
                        </m:r>
                      </m:oMath>
                    </a14:m>
                    <a:r>
                      <a:rPr lang="en-US" sz="1400" dirty="0">
                        <a:solidFill>
                          <a:prstClr val="black"/>
                        </a:solidFill>
                      </a:rPr>
                      <a:t>)</a:t>
                    </a:r>
                  </a:p>
                </p:txBody>
              </p:sp>
            </mc:Choice>
            <mc:Fallback xmlns="">
              <p:sp>
                <p:nvSpPr>
                  <p:cNvPr id="35" name="TextBox 8"/>
                  <p:cNvSpPr txBox="1">
                    <a:spLocks noRot="1" noChangeAspect="1" noMove="1" noResize="1" noEditPoints="1" noAdjustHandles="1" noChangeArrowheads="1" noChangeShapeType="1" noTextEdit="1"/>
                  </p:cNvSpPr>
                  <p:nvPr/>
                </p:nvSpPr>
                <p:spPr>
                  <a:xfrm>
                    <a:off x="3132955" y="1718815"/>
                    <a:ext cx="2452720" cy="269305"/>
                  </a:xfrm>
                  <a:prstGeom prst="rect">
                    <a:avLst/>
                  </a:prstGeom>
                  <a:blipFill rotWithShape="0">
                    <a:blip r:embed="rId13"/>
                    <a:stretch>
                      <a:fillRect l="-652" t="-4000" b="-20000"/>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210512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theme/theme1.xml><?xml version="1.0" encoding="utf-8"?>
<a:theme xmlns:a="http://schemas.openxmlformats.org/drawingml/2006/main" name="Office Theme">
  <a:themeElements>
    <a:clrScheme name="CNST">
      <a:dk1>
        <a:sysClr val="windowText" lastClr="000000"/>
      </a:dk1>
      <a:lt1>
        <a:srgbClr val="FFFFFF"/>
      </a:lt1>
      <a:dk2>
        <a:srgbClr val="004EA2"/>
      </a:dk2>
      <a:lt2>
        <a:srgbClr val="009BC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21208</TotalTime>
  <Words>1664</Words>
  <Application>Microsoft Office PowerPoint</Application>
  <PresentationFormat>全屏显示(4:3)</PresentationFormat>
  <Paragraphs>326</Paragraphs>
  <Slides>21</Slides>
  <Notes>12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Arial</vt:lpstr>
      <vt:lpstr>Calibri</vt:lpstr>
      <vt:lpstr>Cambria Math</vt:lpstr>
      <vt:lpstr>Symbol</vt:lpstr>
      <vt:lpstr>Wingdings</vt:lpstr>
      <vt:lpstr>Office Theme</vt:lpstr>
      <vt:lpstr>PowerPoint 演示文稿</vt:lpstr>
      <vt:lpstr>Nanophotonic frequency conversion</vt:lpstr>
      <vt:lpstr>Quantum frequency conversion (QFC)</vt:lpstr>
      <vt:lpstr>Visible-telecom photon pair source</vt:lpstr>
      <vt:lpstr>Visible-telecom photon pair source</vt:lpstr>
      <vt:lpstr>Visible-telecom photon pair source</vt:lpstr>
      <vt:lpstr>Visible-telecom photon pair source</vt:lpstr>
      <vt:lpstr>Visible-telecom photon pair source</vt:lpstr>
      <vt:lpstr>Silicon nitride nanophotonics/photon pair source</vt:lpstr>
      <vt:lpstr>Device scheme</vt:lpstr>
      <vt:lpstr>Efficient four-wave mixing in a microresonator</vt:lpstr>
      <vt:lpstr>Selective mode splitting</vt:lpstr>
      <vt:lpstr>Selective mode splitting</vt:lpstr>
      <vt:lpstr>Frequency-/Phase-matching, StFWM, and SpFWM</vt:lpstr>
      <vt:lpstr>Pair flux and CAR, power dependence</vt:lpstr>
      <vt:lpstr>Pair flux and CAR, a comparison</vt:lpstr>
      <vt:lpstr>Visible-telecom time-energy entanglement</vt:lpstr>
      <vt:lpstr>Tailoring the source for different systems</vt:lpstr>
      <vt:lpstr>Future work</vt:lpstr>
      <vt:lpstr>Acknowledgements</vt:lpstr>
      <vt:lpstr>PowerPoint 演示文稿</vt:lpstr>
    </vt:vector>
  </TitlesOfParts>
  <Company>NIST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Whitman</dc:creator>
  <cp:lastModifiedBy>Xiyuan Lu</cp:lastModifiedBy>
  <cp:revision>1184</cp:revision>
  <dcterms:created xsi:type="dcterms:W3CDTF">2009-02-03T19:39:22Z</dcterms:created>
  <dcterms:modified xsi:type="dcterms:W3CDTF">2019-01-23T01:28:01Z</dcterms:modified>
</cp:coreProperties>
</file>