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  <p:sldMasterId id="2147484046" r:id="rId2"/>
  </p:sldMasterIdLst>
  <p:notesMasterIdLst>
    <p:notesMasterId r:id="rId32"/>
  </p:notesMasterIdLst>
  <p:sldIdLst>
    <p:sldId id="256" r:id="rId3"/>
    <p:sldId id="397" r:id="rId4"/>
    <p:sldId id="413" r:id="rId5"/>
    <p:sldId id="416" r:id="rId6"/>
    <p:sldId id="277" r:id="rId7"/>
    <p:sldId id="407" r:id="rId8"/>
    <p:sldId id="400" r:id="rId9"/>
    <p:sldId id="401" r:id="rId10"/>
    <p:sldId id="402" r:id="rId11"/>
    <p:sldId id="410" r:id="rId12"/>
    <p:sldId id="405" r:id="rId13"/>
    <p:sldId id="411" r:id="rId14"/>
    <p:sldId id="409" r:id="rId15"/>
    <p:sldId id="403" r:id="rId16"/>
    <p:sldId id="404" r:id="rId17"/>
    <p:sldId id="415" r:id="rId18"/>
    <p:sldId id="414" r:id="rId19"/>
    <p:sldId id="417" r:id="rId20"/>
    <p:sldId id="264" r:id="rId21"/>
    <p:sldId id="273" r:id="rId22"/>
    <p:sldId id="274" r:id="rId23"/>
    <p:sldId id="275" r:id="rId24"/>
    <p:sldId id="267" r:id="rId25"/>
    <p:sldId id="271" r:id="rId26"/>
    <p:sldId id="272" r:id="rId27"/>
    <p:sldId id="418" r:id="rId28"/>
    <p:sldId id="408" r:id="rId29"/>
    <p:sldId id="265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F60C3-77C9-430F-BBF8-3C56156E27C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7D843-F99B-4EE7-81D8-9B9072034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27B45-460C-45E6-B763-3DBA05953DFC}" type="slidenum">
              <a:rPr lang="en-US"/>
              <a:pPr/>
              <a:t>29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66E39C-0C41-4590-88ED-776D278C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ADBAC4-D535-4EC3-A06C-2C5C822C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6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E0CDE33-3475-4C46-8426-8C63FCA5B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E0CDE33-3475-4C46-8426-8C63FCA5B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CDE33-3475-4C46-8426-8C63FCA5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CDE33-3475-4C46-8426-8C63FCA5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0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CDE33-3475-4C46-8426-8C63FCA5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3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2C0-D032-4928-A061-29038B7C5B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7673-9006-4246-8238-F6DD5FF7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2C0-D032-4928-A061-29038B7C5BF2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7673-9006-4246-8238-F6DD5FF7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2" y="44645"/>
            <a:ext cx="8222400" cy="1139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2" y="1244292"/>
            <a:ext cx="8222400" cy="2370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2" y="3753036"/>
            <a:ext cx="8222400" cy="2371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02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66E39C-0C41-4590-88ED-776D278C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ADBAC4-D535-4EC3-A06C-2C5C822C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0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E0CDE33-3475-4C46-8426-8C63FCA5B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0F451-E838-48E3-A9FC-B9FFAA1DCF3B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36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59007-D85B-40E1-8207-A48E59AC15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3" y="6536966"/>
            <a:ext cx="875367" cy="26106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2A9F84-9BB8-481A-B811-02F306815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51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0F451-E838-48E3-A9FC-B9FFAA1DCF3B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36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59007-D85B-40E1-8207-A48E59AC15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3" y="6536966"/>
            <a:ext cx="875367" cy="26106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2A9F84-9BB8-481A-B811-02F306815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7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t.edu/fpi/sites/rit.edu.fpi/files/PfQ%20Abstract%20Howland.pdf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rxiv.org/abs/1804.04515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BE5C-F132-42FA-A75E-2CAFF5ED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746" y="591933"/>
            <a:ext cx="6858000" cy="2342993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Efficiently Certifying Large Amounts of Entanglement in High-Dimensional Quantum Systems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B58F9-CA5F-43F7-B33C-D7B6B8F93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55257"/>
            <a:ext cx="6858000" cy="277023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Gregory A. Howland</a:t>
            </a:r>
          </a:p>
          <a:p>
            <a:r>
              <a:rPr lang="en-US" sz="2000" dirty="0"/>
              <a:t>Rochester Institute of Technology</a:t>
            </a:r>
          </a:p>
          <a:p>
            <a:endParaRPr lang="en-US" sz="2000" dirty="0"/>
          </a:p>
          <a:p>
            <a:r>
              <a:rPr lang="en-US" sz="2000" b="1" dirty="0"/>
              <a:t>James </a:t>
            </a:r>
            <a:r>
              <a:rPr lang="en-US" sz="2000" b="1" dirty="0" err="1"/>
              <a:t>Schneeloch</a:t>
            </a:r>
            <a:r>
              <a:rPr lang="en-US" sz="2000" dirty="0"/>
              <a:t>, Chris </a:t>
            </a:r>
            <a:r>
              <a:rPr lang="en-US" sz="2000" dirty="0" err="1"/>
              <a:t>Tison</a:t>
            </a:r>
            <a:r>
              <a:rPr lang="en-US" sz="2000" dirty="0"/>
              <a:t>, Mike </a:t>
            </a:r>
            <a:r>
              <a:rPr lang="en-US" sz="2000" dirty="0" err="1"/>
              <a:t>Fanto</a:t>
            </a:r>
            <a:r>
              <a:rPr lang="en-US" sz="2000" dirty="0"/>
              <a:t>, Paul </a:t>
            </a:r>
            <a:r>
              <a:rPr lang="en-US" sz="2000" dirty="0" err="1"/>
              <a:t>Alsing</a:t>
            </a:r>
            <a:endParaRPr lang="en-US" sz="2000" dirty="0"/>
          </a:p>
          <a:p>
            <a:r>
              <a:rPr lang="en-US" sz="2000" dirty="0"/>
              <a:t>Air Force Research Laboratory</a:t>
            </a:r>
          </a:p>
          <a:p>
            <a:endParaRPr lang="en-US" dirty="0"/>
          </a:p>
          <a:p>
            <a:r>
              <a:rPr lang="en-US" dirty="0"/>
              <a:t>Photonics for Quantum Workshop</a:t>
            </a:r>
          </a:p>
          <a:p>
            <a:r>
              <a:rPr lang="en-US" dirty="0"/>
              <a:t>Jan 2019</a:t>
            </a:r>
          </a:p>
        </p:txBody>
      </p:sp>
    </p:spTree>
    <p:extLst>
      <p:ext uri="{BB962C8B-B14F-4D97-AF65-F5344CB8AC3E}">
        <p14:creationId xmlns:p14="http://schemas.microsoft.com/office/powerpoint/2010/main" val="862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D62-D719-49FC-82B2-15DDF214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to Many Dimensions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2E4C4-A040-45E4-A8F3-C74C0CAC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1C81A-A7FD-48D0-978D-64371760124E}"/>
              </a:ext>
            </a:extLst>
          </p:cNvPr>
          <p:cNvSpPr/>
          <p:nvPr/>
        </p:nvSpPr>
        <p:spPr>
          <a:xfrm>
            <a:off x="661219" y="1509252"/>
            <a:ext cx="78215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“One can regard the possibility of digital compression as a failure of sensor design. If it is possible to compress measured data, one might argue too many measurements were taken” – David Brady (via EJ </a:t>
            </a:r>
            <a:r>
              <a:rPr lang="en-US" sz="2000" dirty="0" err="1"/>
              <a:t>Candes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How can we measure just the “important part” of a signal?</a:t>
            </a:r>
          </a:p>
          <a:p>
            <a:endParaRPr lang="en-US" sz="2000" dirty="0"/>
          </a:p>
          <a:p>
            <a:r>
              <a:rPr lang="en-US" sz="2000" dirty="0"/>
              <a:t>How can we go “Analog to Information”? (DARPA)</a:t>
            </a:r>
          </a:p>
          <a:p>
            <a:endParaRPr lang="en-US" sz="2000" dirty="0"/>
          </a:p>
          <a:p>
            <a:r>
              <a:rPr lang="en-US" sz="2000" dirty="0"/>
              <a:t>Can we replace the “Nyquist Rate” with the “Information Rate”?</a:t>
            </a:r>
          </a:p>
          <a:p>
            <a:endParaRPr lang="en-US" sz="2000" dirty="0"/>
          </a:p>
          <a:p>
            <a:r>
              <a:rPr lang="en-US" sz="2000" dirty="0"/>
              <a:t>Measurements are questions. What are the right questions to ask our system?</a:t>
            </a:r>
          </a:p>
        </p:txBody>
      </p:sp>
    </p:spTree>
    <p:extLst>
      <p:ext uri="{BB962C8B-B14F-4D97-AF65-F5344CB8AC3E}">
        <p14:creationId xmlns:p14="http://schemas.microsoft.com/office/powerpoint/2010/main" val="41335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C2A9-473C-4D6D-B12A-B2A557F3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Scaling: How do we use prior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E76EA-749B-4988-B5B3-623191BF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D6E21-EEC6-4710-BB54-248B340729A0}"/>
              </a:ext>
            </a:extLst>
          </p:cNvPr>
          <p:cNvSpPr txBox="1"/>
          <p:nvPr/>
        </p:nvSpPr>
        <p:spPr>
          <a:xfrm>
            <a:off x="403122" y="1194619"/>
            <a:ext cx="80280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Prior Knowledge</a:t>
            </a:r>
          </a:p>
          <a:p>
            <a:pPr algn="ctr"/>
            <a:endParaRPr lang="en-US" sz="2400" b="1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Usually expect some for of structure in a system of interest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Structure = Compression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Abstract</a:t>
            </a:r>
          </a:p>
          <a:p>
            <a:pPr lvl="2"/>
            <a:r>
              <a:rPr lang="en-US" dirty="0"/>
              <a:t>Low rank density matrix, nearly pure state, EPR-type, compressible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Technical</a:t>
            </a:r>
          </a:p>
          <a:p>
            <a:pPr lvl="2"/>
            <a:r>
              <a:rPr lang="en-US" dirty="0"/>
              <a:t>Knowledge/model of particular system or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4434-10B7-43F9-9026-57F7B577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vs Certification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6D5-19B1-4F2D-9341-6D2904B8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90219-37D1-4A9F-91E9-461142E1DA48}"/>
              </a:ext>
            </a:extLst>
          </p:cNvPr>
          <p:cNvSpPr txBox="1"/>
          <p:nvPr/>
        </p:nvSpPr>
        <p:spPr>
          <a:xfrm>
            <a:off x="231057" y="1532733"/>
            <a:ext cx="7924801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Maximum Likelihood 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Compressive Sensing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Bayesian 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Assumption-based tomography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Fidelity to a target state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Numerical/Computational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Noise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Background Subtraction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Any of your favorite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FEE10-AFCF-4397-8711-B6031214F1DF}"/>
              </a:ext>
            </a:extLst>
          </p:cNvPr>
          <p:cNvSpPr txBox="1"/>
          <p:nvPr/>
        </p:nvSpPr>
        <p:spPr>
          <a:xfrm>
            <a:off x="196644" y="3639265"/>
            <a:ext cx="7683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For limited measurements, the result is the </a:t>
            </a:r>
            <a:r>
              <a:rPr lang="en-US" sz="1600" i="1" u="sng" dirty="0"/>
              <a:t>worst case</a:t>
            </a:r>
            <a:r>
              <a:rPr lang="en-US" sz="1600" i="1" dirty="0"/>
              <a:t> </a:t>
            </a:r>
            <a:r>
              <a:rPr lang="en-US" sz="1600" dirty="0"/>
              <a:t>possibility consistent with the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Essential for quantum security and foundational issues (e.g. closing loopholes)</a:t>
            </a:r>
          </a:p>
          <a:p>
            <a:endParaRPr lang="en-US" sz="1600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8521D-6E6A-422D-8A6A-E88165A43ACD}"/>
              </a:ext>
            </a:extLst>
          </p:cNvPr>
          <p:cNvSpPr txBox="1"/>
          <p:nvPr/>
        </p:nvSpPr>
        <p:spPr>
          <a:xfrm>
            <a:off x="334328" y="820994"/>
            <a:ext cx="610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Estimation is your Best Guess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34EAA-587B-4F7C-92F2-A235AB4AAAE8}"/>
              </a:ext>
            </a:extLst>
          </p:cNvPr>
          <p:cNvSpPr txBox="1"/>
          <p:nvPr/>
        </p:nvSpPr>
        <p:spPr>
          <a:xfrm>
            <a:off x="334328" y="2920801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Certification is a Guarantee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6D24B-C532-4764-A2D2-3E3F03540C9F}"/>
              </a:ext>
            </a:extLst>
          </p:cNvPr>
          <p:cNvSpPr txBox="1"/>
          <p:nvPr/>
        </p:nvSpPr>
        <p:spPr>
          <a:xfrm>
            <a:off x="334328" y="4793427"/>
            <a:ext cx="68038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Can we still certify entanglement if we exploit prior knowledge?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6900-85E2-4F67-BF55-BE0F643C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exploit </a:t>
            </a:r>
            <a:r>
              <a:rPr lang="en-US" i="1" u="sng" dirty="0"/>
              <a:t>expectations</a:t>
            </a:r>
            <a:r>
              <a:rPr lang="en-US" i="1" dirty="0"/>
              <a:t> </a:t>
            </a:r>
            <a:r>
              <a:rPr lang="en-US" dirty="0"/>
              <a:t>to improve our Quantitative Entanglement Witness</a:t>
            </a:r>
            <a:endParaRPr lang="en-US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9B99E-9960-4955-8851-A557745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2ECE5A-E277-411A-B042-3EC9E9F5772E}"/>
                  </a:ext>
                </a:extLst>
              </p:cNvPr>
              <p:cNvSpPr/>
              <p:nvPr/>
            </p:nvSpPr>
            <p:spPr>
              <a:xfrm>
                <a:off x="668594" y="3717206"/>
                <a:ext cx="752659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2ECE5A-E277-411A-B042-3EC9E9F57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3717206"/>
                <a:ext cx="7526593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E1C0F02-6629-4D38-AAEB-87667ACBCEDE}"/>
              </a:ext>
            </a:extLst>
          </p:cNvPr>
          <p:cNvSpPr txBox="1"/>
          <p:nvPr/>
        </p:nvSpPr>
        <p:spPr>
          <a:xfrm>
            <a:off x="565354" y="1238868"/>
            <a:ext cx="74331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Assumptions </a:t>
            </a:r>
            <a:r>
              <a:rPr lang="en-US" sz="2800" b="1" dirty="0">
                <a:solidFill>
                  <a:schemeClr val="accent5"/>
                </a:solidFill>
                <a:sym typeface="Wingdings" panose="05000000000000000000" pitchFamily="2" charset="2"/>
              </a:rPr>
              <a:t> Estimation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Result is contingent on assumptions </a:t>
            </a:r>
          </a:p>
          <a:p>
            <a:endParaRPr lang="en-US" dirty="0"/>
          </a:p>
          <a:p>
            <a:r>
              <a:rPr lang="en-US" sz="2800" b="1" dirty="0">
                <a:solidFill>
                  <a:schemeClr val="accent5"/>
                </a:solidFill>
              </a:rPr>
              <a:t>Expectations </a:t>
            </a:r>
            <a:r>
              <a:rPr lang="en-US" sz="2800" b="1" dirty="0">
                <a:solidFill>
                  <a:schemeClr val="accent5"/>
                </a:solidFill>
                <a:sym typeface="Wingdings" panose="05000000000000000000" pitchFamily="2" charset="2"/>
              </a:rPr>
              <a:t> Certification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/>
              <a:t>Result is valid whether or not expectation is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Expectation helps guide you to “asking good questions”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Outcome will confirm whether you had “great expectations”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822DC1-8677-4684-BF93-3B03D6146161}"/>
              </a:ext>
            </a:extLst>
          </p:cNvPr>
          <p:cNvSpPr/>
          <p:nvPr/>
        </p:nvSpPr>
        <p:spPr>
          <a:xfrm>
            <a:off x="3411795" y="3814915"/>
            <a:ext cx="2762864" cy="57027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6E243-4C64-49C0-9101-DBCFFE0DF674}"/>
              </a:ext>
            </a:extLst>
          </p:cNvPr>
          <p:cNvSpPr txBox="1"/>
          <p:nvPr/>
        </p:nvSpPr>
        <p:spPr>
          <a:xfrm>
            <a:off x="1272331" y="5011472"/>
            <a:ext cx="685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certification, any approximations we make must </a:t>
            </a:r>
            <a:r>
              <a:rPr lang="en-US" sz="2000" b="1" dirty="0"/>
              <a:t>never decrease </a:t>
            </a:r>
            <a:r>
              <a:rPr lang="en-US" dirty="0"/>
              <a:t>the conditional entropy (e.g. decrease the uncertainty)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2C11FE-EB8B-4EC5-A55D-9C952CDB2DC4}"/>
              </a:ext>
            </a:extLst>
          </p:cNvPr>
          <p:cNvCxnSpPr/>
          <p:nvPr/>
        </p:nvCxnSpPr>
        <p:spPr>
          <a:xfrm>
            <a:off x="4343400" y="4522757"/>
            <a:ext cx="228600" cy="467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A5D40F-0196-4B27-B87B-69F514A2A1A7}"/>
              </a:ext>
            </a:extLst>
          </p:cNvPr>
          <p:cNvSpPr txBox="1"/>
          <p:nvPr/>
        </p:nvSpPr>
        <p:spPr>
          <a:xfrm>
            <a:off x="968472" y="5719042"/>
            <a:ext cx="745285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Good news! When you mess around with conditional entropies you tend to increase them</a:t>
            </a:r>
          </a:p>
        </p:txBody>
      </p:sp>
    </p:spTree>
    <p:extLst>
      <p:ext uri="{BB962C8B-B14F-4D97-AF65-F5344CB8AC3E}">
        <p14:creationId xmlns:p14="http://schemas.microsoft.com/office/powerpoint/2010/main" val="7078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890B-8DB6-43B3-88F2-7D7F7F46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5C600-B251-46C6-90FF-B212D06C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5BC84-D9B0-4800-8F84-048B29086B17}"/>
              </a:ext>
            </a:extLst>
          </p:cNvPr>
          <p:cNvSpPr txBox="1"/>
          <p:nvPr/>
        </p:nvSpPr>
        <p:spPr>
          <a:xfrm>
            <a:off x="811161" y="722671"/>
            <a:ext cx="757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Exploit the </a:t>
            </a:r>
            <a:r>
              <a:rPr lang="en-US" sz="2800" b="1" i="1" dirty="0">
                <a:solidFill>
                  <a:schemeClr val="accent5"/>
                </a:solidFill>
              </a:rPr>
              <a:t>expectation</a:t>
            </a:r>
            <a:r>
              <a:rPr lang="en-US" sz="2800" b="1" dirty="0"/>
              <a:t> of local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079A3B-9298-49DF-9617-8EE920766185}"/>
                  </a:ext>
                </a:extLst>
              </p:cNvPr>
              <p:cNvSpPr/>
              <p:nvPr/>
            </p:nvSpPr>
            <p:spPr>
              <a:xfrm>
                <a:off x="811162" y="1566078"/>
                <a:ext cx="7521676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property of conditional entropies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Inequality becomes =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separable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Example: 2-D Spatial 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𝒕𝒉𝒆𝒏</m:t>
                      </m:r>
                    </m:oMath>
                  </m:oMathPara>
                </a14:m>
                <a:endParaRPr lang="en-US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Instead of measuring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separately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Inequality is </a:t>
                </a:r>
                <a:r>
                  <a:rPr lang="en-US" i="1" dirty="0"/>
                  <a:t>always</a:t>
                </a:r>
                <a:r>
                  <a:rPr lang="en-US" dirty="0"/>
                  <a:t> true even if the distribution isn’t actually separable.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079A3B-9298-49DF-9617-8EE920766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2" y="1566078"/>
                <a:ext cx="7521676" cy="3970318"/>
              </a:xfrm>
              <a:prstGeom prst="rect">
                <a:avLst/>
              </a:prstGeom>
              <a:blipFill>
                <a:blip r:embed="rId2"/>
                <a:stretch>
                  <a:fillRect l="-648" t="-922" b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A29E-4038-46BA-9EE3-60318D28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53784-49B1-430C-BAC6-4EAF5613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273EC-8D7C-435D-B889-CF63D32A9372}"/>
              </a:ext>
            </a:extLst>
          </p:cNvPr>
          <p:cNvSpPr txBox="1"/>
          <p:nvPr/>
        </p:nvSpPr>
        <p:spPr>
          <a:xfrm>
            <a:off x="334301" y="727587"/>
            <a:ext cx="847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Exploit the </a:t>
            </a:r>
            <a:r>
              <a:rPr lang="en-US" sz="2800" b="1" i="1" dirty="0">
                <a:solidFill>
                  <a:schemeClr val="accent5"/>
                </a:solidFill>
              </a:rPr>
              <a:t>expectation</a:t>
            </a:r>
            <a:r>
              <a:rPr lang="en-US" sz="2800" b="1" dirty="0"/>
              <a:t> of Sparsity/Compression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E233F79-E543-47E4-ABF9-1BECF1722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42977"/>
          <a:stretch/>
        </p:blipFill>
        <p:spPr bwMode="auto">
          <a:xfrm>
            <a:off x="6007512" y="1814038"/>
            <a:ext cx="2285996" cy="44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823754-E90E-43EC-83C2-DE6F9416FBA7}"/>
              </a:ext>
            </a:extLst>
          </p:cNvPr>
          <p:cNvSpPr txBox="1"/>
          <p:nvPr/>
        </p:nvSpPr>
        <p:spPr>
          <a:xfrm>
            <a:off x="516198" y="1956620"/>
            <a:ext cx="5063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our system is highly entangled, we will probably choose to measure observables that are highly correlated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correlated probability distributions are very sparse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Want to scan at high-resolution where the correlations are strong and low-resolution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171A-A30A-4A9F-9922-2F6AE8F0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2: Multi-Level Approximation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FCBCD-FD36-4A6B-87F8-0E4DF776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3439AF-E15A-4A95-9529-16AD56BFDB66}"/>
                  </a:ext>
                </a:extLst>
              </p:cNvPr>
              <p:cNvSpPr/>
              <p:nvPr/>
            </p:nvSpPr>
            <p:spPr>
              <a:xfrm>
                <a:off x="68825" y="885285"/>
                <a:ext cx="8622892" cy="195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Replace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which is an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arbitrarily</a:t>
                </a:r>
                <a:r>
                  <a:rPr lang="en-US" sz="2000" dirty="0"/>
                  <a:t> coarse grained estimate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Coarse Graining = replace collections of elements with their average value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can only </a:t>
                </a:r>
                <a:r>
                  <a:rPr lang="en-US" sz="2000" i="1" dirty="0"/>
                  <a:t>increase </a:t>
                </a:r>
                <a:r>
                  <a:rPr lang="en-US" sz="2000" dirty="0"/>
                  <a:t>the conditional entropy (good)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so we can use it!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3439AF-E15A-4A95-9529-16AD56BFD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" y="885285"/>
                <a:ext cx="8622892" cy="1952329"/>
              </a:xfrm>
              <a:prstGeom prst="rect">
                <a:avLst/>
              </a:prstGeom>
              <a:blipFill>
                <a:blip r:embed="rId2"/>
                <a:stretch>
                  <a:fillRect t="-12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C27EC5-E99A-4620-92E4-2BD9178AE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43" t="33950" r="401" b="34452"/>
          <a:stretch/>
        </p:blipFill>
        <p:spPr>
          <a:xfrm>
            <a:off x="4908755" y="3330506"/>
            <a:ext cx="2625215" cy="248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6FBA12-E21D-44AA-945E-F7CC2E2DFA63}"/>
                  </a:ext>
                </a:extLst>
              </p:cNvPr>
              <p:cNvSpPr txBox="1"/>
              <p:nvPr/>
            </p:nvSpPr>
            <p:spPr>
              <a:xfrm>
                <a:off x="5118137" y="2993593"/>
                <a:ext cx="119372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6FBA12-E21D-44AA-945E-F7CC2E2DF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37" y="2993593"/>
                <a:ext cx="1193724" cy="374270"/>
              </a:xfrm>
              <a:prstGeom prst="rect">
                <a:avLst/>
              </a:prstGeom>
              <a:blipFill>
                <a:blip r:embed="rId4"/>
                <a:stretch>
                  <a:fillRect t="-327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0148BC6-747C-4B56-B1D7-F103C19927DC}"/>
              </a:ext>
            </a:extLst>
          </p:cNvPr>
          <p:cNvGrpSpPr/>
          <p:nvPr/>
        </p:nvGrpSpPr>
        <p:grpSpPr>
          <a:xfrm>
            <a:off x="1610030" y="2998531"/>
            <a:ext cx="2541639" cy="2825409"/>
            <a:chOff x="1610030" y="3244334"/>
            <a:chExt cx="2541639" cy="28254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718C-F4B3-46A5-9758-08A582C93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4" t="2534" r="49824" b="65141"/>
            <a:stretch/>
          </p:blipFill>
          <p:spPr>
            <a:xfrm>
              <a:off x="1610030" y="3499223"/>
              <a:ext cx="2541639" cy="25705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8A0B16-5569-4EF9-96F5-2C0D0D2DF01F}"/>
                    </a:ext>
                  </a:extLst>
                </p:cNvPr>
                <p:cNvSpPr txBox="1"/>
                <p:nvPr/>
              </p:nvSpPr>
              <p:spPr>
                <a:xfrm>
                  <a:off x="1777181" y="3244334"/>
                  <a:ext cx="1193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8A0B16-5569-4EF9-96F5-2C0D0D2DF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181" y="3244334"/>
                  <a:ext cx="11937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96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A995C-E585-4CBA-BD23-690C730EE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935A-9AAA-471D-87A8-7B2BAC13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Quantitative Entanglement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B9CC48-0C71-4EEC-AAEB-27FBE71318A2}"/>
                  </a:ext>
                </a:extLst>
              </p:cNvPr>
              <p:cNvSpPr/>
              <p:nvPr/>
            </p:nvSpPr>
            <p:spPr>
              <a:xfrm>
                <a:off x="201451" y="1764440"/>
                <a:ext cx="8559091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B9CC48-0C71-4EEC-AAEB-27FBE7131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1" y="1764440"/>
                <a:ext cx="8559091" cy="636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A191F86-0F8D-412D-9914-BFF84EF2824A}"/>
              </a:ext>
            </a:extLst>
          </p:cNvPr>
          <p:cNvSpPr txBox="1"/>
          <p:nvPr/>
        </p:nvSpPr>
        <p:spPr>
          <a:xfrm>
            <a:off x="1861369" y="1097410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In two suggestive dimensions (</a:t>
            </a:r>
            <a:r>
              <a:rPr lang="en-US" sz="2400" dirty="0" err="1">
                <a:solidFill>
                  <a:schemeClr val="accent5"/>
                </a:solidFill>
              </a:rPr>
              <a:t>x,y</a:t>
            </a:r>
            <a:r>
              <a:rPr lang="en-US" sz="2400" dirty="0">
                <a:solidFill>
                  <a:schemeClr val="accent5"/>
                </a:solidFill>
              </a:rPr>
              <a:t>)…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AECDF1-E953-4FD4-B120-A56CF3BA58B7}"/>
              </a:ext>
            </a:extLst>
          </p:cNvPr>
          <p:cNvCxnSpPr>
            <a:cxnSpLocks/>
          </p:cNvCxnSpPr>
          <p:nvPr/>
        </p:nvCxnSpPr>
        <p:spPr>
          <a:xfrm flipH="1">
            <a:off x="2274324" y="2332200"/>
            <a:ext cx="224300" cy="86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4DCF62-C638-4987-B284-F020C46419CF}"/>
              </a:ext>
            </a:extLst>
          </p:cNvPr>
          <p:cNvSpPr txBox="1"/>
          <p:nvPr/>
        </p:nvSpPr>
        <p:spPr>
          <a:xfrm>
            <a:off x="6409404" y="3197436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Momentum Correlations</a:t>
            </a:r>
          </a:p>
          <a:p>
            <a:r>
              <a:rPr lang="en-US" dirty="0"/>
              <a:t>(multilevel)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A675B-77D4-48DE-8DCF-89A787BA7D22}"/>
              </a:ext>
            </a:extLst>
          </p:cNvPr>
          <p:cNvSpPr txBox="1"/>
          <p:nvPr/>
        </p:nvSpPr>
        <p:spPr>
          <a:xfrm>
            <a:off x="1646899" y="3192520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Position Correlations</a:t>
            </a:r>
          </a:p>
          <a:p>
            <a:r>
              <a:rPr lang="en-US" dirty="0"/>
              <a:t>(multilevel)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357DB5-B281-48E5-A991-B86ADB5AED0D}"/>
              </a:ext>
            </a:extLst>
          </p:cNvPr>
          <p:cNvCxnSpPr>
            <a:cxnSpLocks/>
          </p:cNvCxnSpPr>
          <p:nvPr/>
        </p:nvCxnSpPr>
        <p:spPr>
          <a:xfrm>
            <a:off x="3682182" y="2332200"/>
            <a:ext cx="127818" cy="796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512369-030F-438B-9E93-0FD2C04DAFC2}"/>
              </a:ext>
            </a:extLst>
          </p:cNvPr>
          <p:cNvSpPr txBox="1"/>
          <p:nvPr/>
        </p:nvSpPr>
        <p:spPr>
          <a:xfrm>
            <a:off x="3216377" y="3192520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Position Correlations</a:t>
            </a:r>
          </a:p>
          <a:p>
            <a:r>
              <a:rPr lang="en-US" dirty="0"/>
              <a:t>(multilevel)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E0F63-CA85-48EB-BD81-59FDD7E79C3F}"/>
              </a:ext>
            </a:extLst>
          </p:cNvPr>
          <p:cNvSpPr txBox="1"/>
          <p:nvPr/>
        </p:nvSpPr>
        <p:spPr>
          <a:xfrm>
            <a:off x="4894007" y="3192520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Momentum Correlations</a:t>
            </a:r>
          </a:p>
          <a:p>
            <a:r>
              <a:rPr lang="en-US" dirty="0"/>
              <a:t>(multilevel)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04442A-7D91-4435-8AF4-5EFA89F5535E}"/>
              </a:ext>
            </a:extLst>
          </p:cNvPr>
          <p:cNvCxnSpPr>
            <a:cxnSpLocks/>
          </p:cNvCxnSpPr>
          <p:nvPr/>
        </p:nvCxnSpPr>
        <p:spPr>
          <a:xfrm flipH="1">
            <a:off x="663677" y="2383818"/>
            <a:ext cx="49776" cy="774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CA7C12-7DDA-4064-B9D6-533B0CD1B5A9}"/>
              </a:ext>
            </a:extLst>
          </p:cNvPr>
          <p:cNvSpPr txBox="1"/>
          <p:nvPr/>
        </p:nvSpPr>
        <p:spPr>
          <a:xfrm>
            <a:off x="88489" y="3192520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that comes from uncertainty relations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6E5F66-39D2-4EE0-A76D-FB6650A832E8}"/>
              </a:ext>
            </a:extLst>
          </p:cNvPr>
          <p:cNvCxnSpPr>
            <a:cxnSpLocks/>
          </p:cNvCxnSpPr>
          <p:nvPr/>
        </p:nvCxnSpPr>
        <p:spPr>
          <a:xfrm>
            <a:off x="5270093" y="2332200"/>
            <a:ext cx="127818" cy="796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C8EF91-DB27-426A-98D1-CE6CFF40D8E7}"/>
              </a:ext>
            </a:extLst>
          </p:cNvPr>
          <p:cNvCxnSpPr>
            <a:cxnSpLocks/>
          </p:cNvCxnSpPr>
          <p:nvPr/>
        </p:nvCxnSpPr>
        <p:spPr>
          <a:xfrm>
            <a:off x="6958782" y="2332200"/>
            <a:ext cx="127818" cy="796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995140F-4A02-4DCD-BED2-3A64D8484237}"/>
              </a:ext>
            </a:extLst>
          </p:cNvPr>
          <p:cNvSpPr txBox="1"/>
          <p:nvPr/>
        </p:nvSpPr>
        <p:spPr>
          <a:xfrm>
            <a:off x="7790837" y="3192520"/>
            <a:ext cx="1622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</a:t>
            </a:r>
            <a:r>
              <a:rPr lang="en-US" dirty="0" err="1"/>
              <a:t>ebits</a:t>
            </a:r>
            <a:r>
              <a:rPr lang="en-US" dirty="0"/>
              <a:t> we certify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326CD8-A4FE-4F93-B3F6-16989004A68B}"/>
              </a:ext>
            </a:extLst>
          </p:cNvPr>
          <p:cNvCxnSpPr>
            <a:cxnSpLocks/>
          </p:cNvCxnSpPr>
          <p:nvPr/>
        </p:nvCxnSpPr>
        <p:spPr>
          <a:xfrm>
            <a:off x="8139884" y="2319405"/>
            <a:ext cx="127818" cy="796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FD6ABB8-EE63-4E7D-BA99-E38F6E4D2958}"/>
              </a:ext>
            </a:extLst>
          </p:cNvPr>
          <p:cNvSpPr txBox="1"/>
          <p:nvPr/>
        </p:nvSpPr>
        <p:spPr>
          <a:xfrm>
            <a:off x="935298" y="4496135"/>
            <a:ext cx="7268495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Only assumptions are how probability distributions are found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None are added by the witness</a:t>
            </a:r>
          </a:p>
        </p:txBody>
      </p:sp>
    </p:spTree>
    <p:extLst>
      <p:ext uri="{BB962C8B-B14F-4D97-AF65-F5344CB8AC3E}">
        <p14:creationId xmlns:p14="http://schemas.microsoft.com/office/powerpoint/2010/main" val="4633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2E933-1583-4F1D-AC65-E842CC6BC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DE5E4-4854-48EB-85DD-32EFD52498D2}"/>
              </a:ext>
            </a:extLst>
          </p:cNvPr>
          <p:cNvSpPr txBox="1"/>
          <p:nvPr/>
        </p:nvSpPr>
        <p:spPr>
          <a:xfrm>
            <a:off x="1135626" y="2719242"/>
            <a:ext cx="664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talk could end here...</a:t>
            </a:r>
          </a:p>
        </p:txBody>
      </p:sp>
    </p:spTree>
    <p:extLst>
      <p:ext uri="{BB962C8B-B14F-4D97-AF65-F5344CB8AC3E}">
        <p14:creationId xmlns:p14="http://schemas.microsoft.com/office/powerpoint/2010/main" val="6173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6219-A6C5-4D34-B5DA-F275E006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72" y="2826775"/>
            <a:ext cx="8190271" cy="3714134"/>
          </a:xfrm>
        </p:spPr>
        <p:txBody>
          <a:bodyPr/>
          <a:lstStyle/>
          <a:p>
            <a:r>
              <a:rPr lang="en-US" sz="2000" dirty="0">
                <a:latin typeface="+mj-lt"/>
                <a:hlinkClick r:id="rId2"/>
              </a:rPr>
              <a:t>https://arxiv.org/abs/1804.04515</a:t>
            </a:r>
            <a:r>
              <a:rPr lang="en-US" sz="2000" dirty="0">
                <a:latin typeface="+mj-lt"/>
              </a:rPr>
              <a:t> (in review)</a:t>
            </a:r>
          </a:p>
          <a:p>
            <a:r>
              <a:rPr lang="en-US" sz="2000" dirty="0">
                <a:latin typeface="+mj-lt"/>
              </a:rPr>
              <a:t>Quantify 7.1 </a:t>
            </a:r>
            <a:r>
              <a:rPr lang="en-US" sz="2000" dirty="0" err="1">
                <a:latin typeface="+mj-lt"/>
              </a:rPr>
              <a:t>ebits</a:t>
            </a:r>
            <a:r>
              <a:rPr lang="en-US" sz="2000" dirty="0">
                <a:latin typeface="+mj-lt"/>
              </a:rPr>
              <a:t> between spatially entangled photon pairs (512 x 512 pixels per photon)</a:t>
            </a:r>
          </a:p>
          <a:p>
            <a:r>
              <a:rPr lang="en-US" sz="2000" dirty="0">
                <a:latin typeface="+mj-lt"/>
              </a:rPr>
              <a:t>Use 20 million times fewer measurements than uncompressed inequality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1D856-53D3-447A-B957-8E807510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" y="609600"/>
            <a:ext cx="8781946" cy="17925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64B963-A915-462E-973A-986FD8A9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E114-5E54-4843-9125-BE8FDB39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59858-3BBE-4F89-92E1-BA0C3107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4AC81-6D55-447B-87C7-F61B2AC7E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52208" r="33645"/>
          <a:stretch/>
        </p:blipFill>
        <p:spPr>
          <a:xfrm>
            <a:off x="4773560" y="4617316"/>
            <a:ext cx="2065845" cy="1408395"/>
          </a:xfrm>
          <a:prstGeom prst="rect">
            <a:avLst/>
          </a:prstGeom>
        </p:spPr>
      </p:pic>
      <p:pic>
        <p:nvPicPr>
          <p:cNvPr id="1026" name="Picture 2" descr="Image result for trapped ion quantum computer">
            <a:extLst>
              <a:ext uri="{FF2B5EF4-FFF2-40B4-BE49-F238E27FC236}">
                <a16:creationId xmlns:a16="http://schemas.microsoft.com/office/drawing/2014/main" id="{CF401F7D-484D-4BC4-991C-99344C23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0" y="4622232"/>
            <a:ext cx="2462981" cy="13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C6C0FA-4B3A-4E5F-9B6B-A291CFB4145C}"/>
              </a:ext>
            </a:extLst>
          </p:cNvPr>
          <p:cNvSpPr/>
          <p:nvPr/>
        </p:nvSpPr>
        <p:spPr>
          <a:xfrm>
            <a:off x="2118312" y="5986279"/>
            <a:ext cx="2026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https://jqi.umd.edu/news/future-ion-traps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2B1A7-6C04-44A5-90BB-36E03AE99633}"/>
              </a:ext>
            </a:extLst>
          </p:cNvPr>
          <p:cNvSpPr txBox="1"/>
          <p:nvPr/>
        </p:nvSpPr>
        <p:spPr>
          <a:xfrm>
            <a:off x="4744063" y="6008426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AFRL/RIT</a:t>
            </a:r>
          </a:p>
        </p:txBody>
      </p:sp>
      <p:pic>
        <p:nvPicPr>
          <p:cNvPr id="1028" name="Picture 4" descr="9 Xmon transmons used to demonstrate error supression">
            <a:extLst>
              <a:ext uri="{FF2B5EF4-FFF2-40B4-BE49-F238E27FC236}">
                <a16:creationId xmlns:a16="http://schemas.microsoft.com/office/drawing/2014/main" id="{2C072D8E-A49A-4937-A8ED-9B105185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70" y="4617316"/>
            <a:ext cx="1771650" cy="140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F101D6-FCE4-41EF-B936-A2304AB3CE15}"/>
              </a:ext>
            </a:extLst>
          </p:cNvPr>
          <p:cNvSpPr/>
          <p:nvPr/>
        </p:nvSpPr>
        <p:spPr>
          <a:xfrm>
            <a:off x="6823584" y="6006559"/>
            <a:ext cx="2212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http://web.physics.ucsb.edu/~martinisgroup/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7BFB2-220E-4E77-B5C7-0B658347FD27}"/>
              </a:ext>
            </a:extLst>
          </p:cNvPr>
          <p:cNvSpPr txBox="1"/>
          <p:nvPr/>
        </p:nvSpPr>
        <p:spPr>
          <a:xfrm>
            <a:off x="1796476" y="1822410"/>
            <a:ext cx="319831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Algorithms (e.g. Shor/Grover)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A5721-02B0-4E87-A87F-871B7CD0BCD8}"/>
              </a:ext>
            </a:extLst>
          </p:cNvPr>
          <p:cNvSpPr txBox="1"/>
          <p:nvPr/>
        </p:nvSpPr>
        <p:spPr>
          <a:xfrm>
            <a:off x="5117691" y="1822410"/>
            <a:ext cx="3672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Secure Communication Protocols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51A311-CBC9-42FB-A591-C135FE2FC9B3}"/>
              </a:ext>
            </a:extLst>
          </p:cNvPr>
          <p:cNvSpPr txBox="1"/>
          <p:nvPr/>
        </p:nvSpPr>
        <p:spPr>
          <a:xfrm>
            <a:off x="2074603" y="1342103"/>
            <a:ext cx="627607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Sensing Protocols (e.g. Cramer-Rao Bound/Quantum Limit)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DEEC5-325E-4394-8B47-B28A81CF6318}"/>
              </a:ext>
            </a:extLst>
          </p:cNvPr>
          <p:cNvSpPr txBox="1"/>
          <p:nvPr/>
        </p:nvSpPr>
        <p:spPr>
          <a:xfrm>
            <a:off x="2168007" y="4612400"/>
            <a:ext cx="1083053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Trapped 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81F6B-4CF6-4EFA-B1F5-9ABDAE05DC2D}"/>
              </a:ext>
            </a:extLst>
          </p:cNvPr>
          <p:cNvSpPr txBox="1"/>
          <p:nvPr/>
        </p:nvSpPr>
        <p:spPr>
          <a:xfrm>
            <a:off x="4783380" y="4617319"/>
            <a:ext cx="1335622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Photonic Circuits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76879-0342-4402-A34D-2F95D0D2D50D}"/>
              </a:ext>
            </a:extLst>
          </p:cNvPr>
          <p:cNvSpPr txBox="1"/>
          <p:nvPr/>
        </p:nvSpPr>
        <p:spPr>
          <a:xfrm>
            <a:off x="6980875" y="4617322"/>
            <a:ext cx="1343638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Superconductors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220343-DBE0-4205-9E36-BF38D5E7326B}"/>
              </a:ext>
            </a:extLst>
          </p:cNvPr>
          <p:cNvSpPr txBox="1"/>
          <p:nvPr/>
        </p:nvSpPr>
        <p:spPr>
          <a:xfrm>
            <a:off x="54077" y="673510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Logical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A578EB-A178-4609-80B6-5885B511D3BD}"/>
              </a:ext>
            </a:extLst>
          </p:cNvPr>
          <p:cNvSpPr txBox="1"/>
          <p:nvPr/>
        </p:nvSpPr>
        <p:spPr>
          <a:xfrm>
            <a:off x="54077" y="4033385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Platform Layer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CADB67-0A5A-45BA-96A9-431665B3718B}"/>
              </a:ext>
            </a:extLst>
          </p:cNvPr>
          <p:cNvCxnSpPr/>
          <p:nvPr/>
        </p:nvCxnSpPr>
        <p:spPr>
          <a:xfrm>
            <a:off x="3432962" y="2616872"/>
            <a:ext cx="0" cy="1653752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13F5B1-E828-4854-A880-49FABF48C843}"/>
              </a:ext>
            </a:extLst>
          </p:cNvPr>
          <p:cNvCxnSpPr/>
          <p:nvPr/>
        </p:nvCxnSpPr>
        <p:spPr>
          <a:xfrm>
            <a:off x="6647676" y="2616872"/>
            <a:ext cx="0" cy="1653752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8E1AB-5231-474F-B3D2-9220F3A76414}"/>
              </a:ext>
            </a:extLst>
          </p:cNvPr>
          <p:cNvSpPr txBox="1"/>
          <p:nvPr/>
        </p:nvSpPr>
        <p:spPr>
          <a:xfrm>
            <a:off x="3743166" y="3259191"/>
            <a:ext cx="262123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Middle “Interface” Layer</a:t>
            </a:r>
          </a:p>
        </p:txBody>
      </p:sp>
      <p:pic>
        <p:nvPicPr>
          <p:cNvPr id="4" name="Picture 2" descr="https://jqi.umd.edu/sites/default/files/styles/article_lead/public/images/nvcenter_manucharyanfinal.jpg?itok=BTEmGbHj">
            <a:extLst>
              <a:ext uri="{FF2B5EF4-FFF2-40B4-BE49-F238E27FC236}">
                <a16:creationId xmlns:a16="http://schemas.microsoft.com/office/drawing/2014/main" id="{B1880A38-DA89-4F0A-AB22-FEC432B81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7"/>
          <a:stretch/>
        </p:blipFill>
        <p:spPr bwMode="auto">
          <a:xfrm>
            <a:off x="318074" y="4622232"/>
            <a:ext cx="1684513" cy="13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BF2A42-D94E-44A9-80B7-CE82AAA44F46}"/>
              </a:ext>
            </a:extLst>
          </p:cNvPr>
          <p:cNvSpPr txBox="1"/>
          <p:nvPr/>
        </p:nvSpPr>
        <p:spPr>
          <a:xfrm>
            <a:off x="319553" y="4622236"/>
            <a:ext cx="978153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NV Centers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FCDD3-8023-4B07-BCC8-52CB3A3AB5DD}"/>
              </a:ext>
            </a:extLst>
          </p:cNvPr>
          <p:cNvSpPr/>
          <p:nvPr/>
        </p:nvSpPr>
        <p:spPr>
          <a:xfrm>
            <a:off x="235972" y="5961123"/>
            <a:ext cx="180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https://jqi.umd.edu/news/quantum-sensor-nanoscale-electron-transport</a:t>
            </a:r>
          </a:p>
        </p:txBody>
      </p:sp>
    </p:spTree>
    <p:extLst>
      <p:ext uri="{BB962C8B-B14F-4D97-AF65-F5344CB8AC3E}">
        <p14:creationId xmlns:p14="http://schemas.microsoft.com/office/powerpoint/2010/main" val="42544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5609-E1A3-4312-9917-E5029426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entanglement testbed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7B1493-9CD9-4BC6-89EA-ADB5B60FE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90" y="978293"/>
            <a:ext cx="3139928" cy="5041116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Easily generated via Spontaneous Parametric Down-Conversion (SPDC) and </a:t>
            </a:r>
            <a:r>
              <a:rPr lang="en-US" sz="1600" dirty="0">
                <a:latin typeface="+mj-lt"/>
              </a:rPr>
              <a:t>manipulated </a:t>
            </a:r>
            <a:r>
              <a:rPr lang="en-US" sz="1600" b="0" dirty="0">
                <a:solidFill>
                  <a:schemeClr val="tx1"/>
                </a:solidFill>
                <a:latin typeface="+mj-lt"/>
              </a:rPr>
              <a:t>with DMDs or SLMs.</a:t>
            </a:r>
          </a:p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Serves as a proxy-system for energy-time, OAM, other HD bipartite entangled systems.</a:t>
            </a:r>
          </a:p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Very large entanglement because X and K are continuous variables</a:t>
            </a:r>
          </a:p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Produces an entangled state very similar to that described in the original EPR paradox.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+mj-lt"/>
              </a:rPr>
              <a:t>Positive position correlations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+mj-lt"/>
              </a:rPr>
              <a:t>Negative momentum correlations</a:t>
            </a:r>
          </a:p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Good for testing new characterization protocols.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81CC-BC16-4307-9E8C-83AB3C1CB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B60A5-C8F0-4CE4-B3F1-D98AC98F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"/>
          <a:stretch/>
        </p:blipFill>
        <p:spPr>
          <a:xfrm>
            <a:off x="3060406" y="4674635"/>
            <a:ext cx="5939942" cy="13447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1A7E2F-C92F-4EC5-AA52-5E95870AEADB}"/>
              </a:ext>
            </a:extLst>
          </p:cNvPr>
          <p:cNvGrpSpPr/>
          <p:nvPr/>
        </p:nvGrpSpPr>
        <p:grpSpPr>
          <a:xfrm>
            <a:off x="3239018" y="1695338"/>
            <a:ext cx="5698541" cy="2763637"/>
            <a:chOff x="3302812" y="1376364"/>
            <a:chExt cx="5698541" cy="27636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C94978-8D29-463E-94E2-1A69AAB34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812" y="1376364"/>
              <a:ext cx="5698541" cy="2763637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B43A6318-D5AD-44FF-B3D5-3AEC84C2D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224" y="1464082"/>
              <a:ext cx="1534585" cy="1655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 descr="http://www.opli.net/img/magazine/eo/2011/news/dmd.jpg">
            <a:extLst>
              <a:ext uri="{FF2B5EF4-FFF2-40B4-BE49-F238E27FC236}">
                <a16:creationId xmlns:a16="http://schemas.microsoft.com/office/drawing/2014/main" id="{B67F3E6B-D063-48BF-8D6E-B8127ED55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0"/>
          <a:stretch/>
        </p:blipFill>
        <p:spPr bwMode="auto">
          <a:xfrm>
            <a:off x="5263084" y="469954"/>
            <a:ext cx="1534585" cy="13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opli.net/img/magazine/eo/2011/news/dmd.jpg">
            <a:extLst>
              <a:ext uri="{FF2B5EF4-FFF2-40B4-BE49-F238E27FC236}">
                <a16:creationId xmlns:a16="http://schemas.microsoft.com/office/drawing/2014/main" id="{5B081092-24B6-417C-93B1-8C3E7F158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4"/>
          <a:stretch/>
        </p:blipFill>
        <p:spPr bwMode="auto">
          <a:xfrm>
            <a:off x="6823232" y="493697"/>
            <a:ext cx="1641731" cy="13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62CE-8B08-4CF2-8B73-81C0DEF2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583"/>
            <a:ext cx="7886700" cy="879880"/>
          </a:xfrm>
        </p:spPr>
        <p:txBody>
          <a:bodyPr/>
          <a:lstStyle/>
          <a:p>
            <a:r>
              <a:rPr lang="en-US" dirty="0"/>
              <a:t>Adaptive, quad-tree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787438-35F9-4098-9BAA-C72CAC2FE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1517" y="1119383"/>
                <a:ext cx="5133484" cy="3403209"/>
              </a:xfrm>
            </p:spPr>
            <p:txBody>
              <a:bodyPr/>
              <a:lstStyle/>
              <a:p>
                <a:r>
                  <a:rPr lang="en-US" sz="1600" b="0" dirty="0">
                    <a:solidFill>
                      <a:schemeClr val="tx1"/>
                    </a:solidFill>
                  </a:rPr>
                  <a:t>In an entangled system, we expect distributions of certain observables to be very sparse (e.g.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) due to high intensity correlations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</a:rPr>
                  <a:t>Want to scan at high-resolution in highly-correlated regions and low-res elsewhere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</a:rPr>
                  <a:t>Use an adaptive quad-tree sampling technique. Split a block when intensity (coincidence count rate) is greater than a chosen threshold.</a:t>
                </a:r>
              </a:p>
              <a:p>
                <a:r>
                  <a:rPr lang="en-US" sz="1600" dirty="0"/>
                  <a:t>Commonly used in computer graphics for collision detection</a:t>
                </a:r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787438-35F9-4098-9BAA-C72CAC2FE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1517" y="1119383"/>
                <a:ext cx="5133484" cy="34032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762586D-D3DD-4C03-A0EC-888D944E4B7D}"/>
              </a:ext>
            </a:extLst>
          </p:cNvPr>
          <p:cNvGrpSpPr/>
          <p:nvPr/>
        </p:nvGrpSpPr>
        <p:grpSpPr>
          <a:xfrm>
            <a:off x="4103719" y="4040767"/>
            <a:ext cx="4294023" cy="1963173"/>
            <a:chOff x="220852" y="3047595"/>
            <a:chExt cx="5121009" cy="23412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D0D0B7-B106-48E1-BAB5-DBC60A65939A}"/>
                </a:ext>
              </a:extLst>
            </p:cNvPr>
            <p:cNvSpPr/>
            <p:nvPr/>
          </p:nvSpPr>
          <p:spPr>
            <a:xfrm>
              <a:off x="2886892" y="318386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2F7C58-CD97-4D88-BCF9-27EF6EF74382}"/>
                </a:ext>
              </a:extLst>
            </p:cNvPr>
            <p:cNvSpPr/>
            <p:nvPr/>
          </p:nvSpPr>
          <p:spPr>
            <a:xfrm>
              <a:off x="3726181" y="372437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DABF86-C284-491C-9788-65048ED4E15B}"/>
                </a:ext>
              </a:extLst>
            </p:cNvPr>
            <p:cNvSpPr/>
            <p:nvPr/>
          </p:nvSpPr>
          <p:spPr>
            <a:xfrm>
              <a:off x="4565470" y="426488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7FCAE8-BC50-471A-B850-0D339B68B8EE}"/>
                </a:ext>
              </a:extLst>
            </p:cNvPr>
            <p:cNvSpPr/>
            <p:nvPr/>
          </p:nvSpPr>
          <p:spPr>
            <a:xfrm>
              <a:off x="4020095" y="426488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F8BD9C-D83A-45D5-A565-751B6053D806}"/>
                </a:ext>
              </a:extLst>
            </p:cNvPr>
            <p:cNvSpPr/>
            <p:nvPr/>
          </p:nvSpPr>
          <p:spPr>
            <a:xfrm>
              <a:off x="3474720" y="426488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633135-60E2-4768-B7B1-A676B4B1518F}"/>
                </a:ext>
              </a:extLst>
            </p:cNvPr>
            <p:cNvSpPr/>
            <p:nvPr/>
          </p:nvSpPr>
          <p:spPr>
            <a:xfrm>
              <a:off x="2929344" y="4264883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AA42CF-D007-49A5-A7FA-AF4E9F47D9A6}"/>
                </a:ext>
              </a:extLst>
            </p:cNvPr>
            <p:cNvSpPr/>
            <p:nvPr/>
          </p:nvSpPr>
          <p:spPr>
            <a:xfrm>
              <a:off x="3175905" y="3724372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2D518F-8DD0-4340-ADD2-32727D2BE1B5}"/>
                </a:ext>
              </a:extLst>
            </p:cNvPr>
            <p:cNvSpPr/>
            <p:nvPr/>
          </p:nvSpPr>
          <p:spPr>
            <a:xfrm>
              <a:off x="2625630" y="3724371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C57658-7378-4CBD-8EC9-5F734BD0C771}"/>
                </a:ext>
              </a:extLst>
            </p:cNvPr>
            <p:cNvSpPr/>
            <p:nvPr/>
          </p:nvSpPr>
          <p:spPr>
            <a:xfrm>
              <a:off x="2075354" y="3724371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CC2F46-EAAB-477C-8AD3-0CCDB759B3CF}"/>
                </a:ext>
              </a:extLst>
            </p:cNvPr>
            <p:cNvCxnSpPr>
              <a:stCxn id="8" idx="4"/>
              <a:endCxn id="16" idx="0"/>
            </p:cNvCxnSpPr>
            <p:nvPr/>
          </p:nvCxnSpPr>
          <p:spPr>
            <a:xfrm flipH="1">
              <a:off x="2276196" y="3585545"/>
              <a:ext cx="811538" cy="138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D474312-6E83-4BBD-BDA8-F2E7CD43A040}"/>
                </a:ext>
              </a:extLst>
            </p:cNvPr>
            <p:cNvCxnSpPr>
              <a:stCxn id="8" idx="4"/>
              <a:endCxn id="15" idx="0"/>
            </p:cNvCxnSpPr>
            <p:nvPr/>
          </p:nvCxnSpPr>
          <p:spPr>
            <a:xfrm flipH="1">
              <a:off x="2826471" y="3585546"/>
              <a:ext cx="261263" cy="138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13DCAC8-C43C-4B70-ADF2-E8B56BEFFC77}"/>
                </a:ext>
              </a:extLst>
            </p:cNvPr>
            <p:cNvCxnSpPr>
              <a:stCxn id="8" idx="4"/>
              <a:endCxn id="14" idx="0"/>
            </p:cNvCxnSpPr>
            <p:nvPr/>
          </p:nvCxnSpPr>
          <p:spPr>
            <a:xfrm>
              <a:off x="3087734" y="3585545"/>
              <a:ext cx="289013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3454D0-F88B-47DE-92CD-BEABA548310A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3087734" y="3585546"/>
              <a:ext cx="839289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D399FAF-4D86-46B5-98F2-7329F1CC248E}"/>
                </a:ext>
              </a:extLst>
            </p:cNvPr>
            <p:cNvCxnSpPr>
              <a:stCxn id="9" idx="4"/>
              <a:endCxn id="13" idx="0"/>
            </p:cNvCxnSpPr>
            <p:nvPr/>
          </p:nvCxnSpPr>
          <p:spPr>
            <a:xfrm flipH="1">
              <a:off x="3130186" y="4126056"/>
              <a:ext cx="796837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D9156D-73D0-4BBF-B581-8528341AEBF6}"/>
                </a:ext>
              </a:extLst>
            </p:cNvPr>
            <p:cNvCxnSpPr>
              <a:stCxn id="9" idx="4"/>
              <a:endCxn id="12" idx="0"/>
            </p:cNvCxnSpPr>
            <p:nvPr/>
          </p:nvCxnSpPr>
          <p:spPr>
            <a:xfrm flipH="1">
              <a:off x="3675561" y="4126056"/>
              <a:ext cx="251462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A4D7A8D-E8F7-4407-9F44-69F73BCD6978}"/>
                </a:ext>
              </a:extLst>
            </p:cNvPr>
            <p:cNvCxnSpPr>
              <a:stCxn id="9" idx="4"/>
              <a:endCxn id="11" idx="0"/>
            </p:cNvCxnSpPr>
            <p:nvPr/>
          </p:nvCxnSpPr>
          <p:spPr>
            <a:xfrm>
              <a:off x="3927023" y="4126056"/>
              <a:ext cx="293914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61804E-786A-4E60-9D0A-34657EA96559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3927023" y="4126056"/>
              <a:ext cx="839289" cy="13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E358C05-F91F-4814-AFA7-9365A94E0C2B}"/>
                </a:ext>
              </a:extLst>
            </p:cNvPr>
            <p:cNvCxnSpPr/>
            <p:nvPr/>
          </p:nvCxnSpPr>
          <p:spPr>
            <a:xfrm flipV="1">
              <a:off x="4766311" y="4768721"/>
              <a:ext cx="0" cy="3037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6CB151-BBD1-42E7-8428-AEE646E6B206}"/>
                </a:ext>
              </a:extLst>
            </p:cNvPr>
            <p:cNvSpPr txBox="1"/>
            <p:nvPr/>
          </p:nvSpPr>
          <p:spPr>
            <a:xfrm>
              <a:off x="4565470" y="5088773"/>
              <a:ext cx="5020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Leaf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2EE23F-B440-4928-B0E4-7776C730DEB4}"/>
                </a:ext>
              </a:extLst>
            </p:cNvPr>
            <p:cNvSpPr txBox="1"/>
            <p:nvPr/>
          </p:nvSpPr>
          <p:spPr>
            <a:xfrm>
              <a:off x="4782092" y="3109936"/>
              <a:ext cx="559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Node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27A28D-2179-4B03-B690-5957274E5931}"/>
                </a:ext>
              </a:extLst>
            </p:cNvPr>
            <p:cNvSpPr/>
            <p:nvPr/>
          </p:nvSpPr>
          <p:spPr>
            <a:xfrm>
              <a:off x="4418603" y="3047595"/>
              <a:ext cx="401683" cy="401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5EE6E64-8271-4FA9-91E2-BC61CA26EFA4}"/>
                </a:ext>
              </a:extLst>
            </p:cNvPr>
            <p:cNvCxnSpPr/>
            <p:nvPr/>
          </p:nvCxnSpPr>
          <p:spPr>
            <a:xfrm>
              <a:off x="1839885" y="3183863"/>
              <a:ext cx="3947" cy="188856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150A95-451B-458A-8595-8818EDDBD1C7}"/>
                </a:ext>
              </a:extLst>
            </p:cNvPr>
            <p:cNvSpPr txBox="1"/>
            <p:nvPr/>
          </p:nvSpPr>
          <p:spPr>
            <a:xfrm>
              <a:off x="220852" y="3907843"/>
              <a:ext cx="158667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Decreasing pixel size as we go down the tree. 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722FE95-5A40-4FB7-AC99-2AFE2BDF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7" y="875518"/>
            <a:ext cx="3678548" cy="54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land_dcomp_video">
            <a:hlinkClick r:id="" action="ppaction://media"/>
            <a:extLst>
              <a:ext uri="{FF2B5EF4-FFF2-40B4-BE49-F238E27FC236}">
                <a16:creationId xmlns:a16="http://schemas.microsoft.com/office/drawing/2014/main" id="{B2515A38-D9A6-4DC5-ACF7-67691148FE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612" y="0"/>
            <a:ext cx="7988552" cy="599141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79EF4-428E-4F7F-B53E-82A08457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002"/>
            <a:ext cx="9144000" cy="609600"/>
          </a:xfrm>
        </p:spPr>
        <p:txBody>
          <a:bodyPr/>
          <a:lstStyle/>
          <a:p>
            <a:r>
              <a:rPr lang="en-US" dirty="0"/>
              <a:t>Adaptive Sampling Demo</a:t>
            </a:r>
          </a:p>
        </p:txBody>
      </p:sp>
    </p:spTree>
    <p:extLst>
      <p:ext uri="{BB962C8B-B14F-4D97-AF65-F5344CB8AC3E}">
        <p14:creationId xmlns:p14="http://schemas.microsoft.com/office/powerpoint/2010/main" val="22123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8CB7-24CA-4DCE-B2CB-6F23D6B1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279"/>
            <a:ext cx="9144000" cy="609600"/>
          </a:xfrm>
        </p:spPr>
        <p:txBody>
          <a:bodyPr/>
          <a:lstStyle/>
          <a:p>
            <a:r>
              <a:rPr lang="en-US" dirty="0"/>
              <a:t>Results: Compressed Distributions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C7CB1-491C-4055-81D3-FA472E967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3" t="113" r="263" b="799"/>
          <a:stretch/>
        </p:blipFill>
        <p:spPr>
          <a:xfrm>
            <a:off x="214135" y="856532"/>
            <a:ext cx="8471836" cy="3248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D5EFA-08D6-4717-BC63-01062BF0D943}"/>
                  </a:ext>
                </a:extLst>
              </p:cNvPr>
              <p:cNvSpPr txBox="1"/>
              <p:nvPr/>
            </p:nvSpPr>
            <p:spPr>
              <a:xfrm>
                <a:off x="848255" y="4260017"/>
                <a:ext cx="8005693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Separately measure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512 x 512 pixels-per-photon for each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6456 total partitions required (Factor of 20-million fewer than joint-scan)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Large partitions require </a:t>
                </a:r>
                <a:r>
                  <a:rPr lang="en-US" b="1" i="1" dirty="0">
                    <a:latin typeface="+mj-lt"/>
                  </a:rPr>
                  <a:t>fewer than 1 coincidence count-per-pixel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D5EFA-08D6-4717-BC63-01062BF0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55" y="4260017"/>
                <a:ext cx="8005693" cy="1614866"/>
              </a:xfrm>
              <a:prstGeom prst="rect">
                <a:avLst/>
              </a:prstGeom>
              <a:blipFill>
                <a:blip r:embed="rId3"/>
                <a:stretch>
                  <a:fillRect l="-457" b="-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CCD4-8303-43A5-9BC1-0C20E60E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Entanglement vs acquisition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FFAF87-4BAE-4000-B461-1F468710BE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21216" y="1268861"/>
            <a:ext cx="3119437" cy="326231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Error bars enclose two standard deviations</a:t>
            </a:r>
          </a:p>
          <a:p>
            <a:r>
              <a:rPr lang="en-US" sz="2400" dirty="0"/>
              <a:t>Early region is before statistical significance is reached</a:t>
            </a:r>
          </a:p>
          <a:p>
            <a:r>
              <a:rPr lang="en-US" sz="2400" dirty="0"/>
              <a:t>6,456 total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73940-5F7F-44A7-B4B2-1BC2A0C6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" y="987811"/>
            <a:ext cx="5729161" cy="4378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A5138A-3C5F-41F7-9547-1393B10B54D5}"/>
                  </a:ext>
                </a:extLst>
              </p:cNvPr>
              <p:cNvSpPr txBox="1"/>
              <p:nvPr/>
            </p:nvSpPr>
            <p:spPr>
              <a:xfrm>
                <a:off x="3800168" y="2030361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7.11±.04</m:t>
                    </m:r>
                  </m:oMath>
                </a14:m>
                <a:r>
                  <a:rPr lang="en-US" dirty="0"/>
                  <a:t> ebits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A5138A-3C5F-41F7-9547-1393B10B5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68" y="2030361"/>
                <a:ext cx="1749197" cy="369332"/>
              </a:xfrm>
              <a:prstGeom prst="rect">
                <a:avLst/>
              </a:prstGeom>
              <a:blipFill>
                <a:blip r:embed="rId3"/>
                <a:stretch>
                  <a:fillRect t="-8197" r="-24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8C94B3-1961-4E36-8199-15CEB6CCB11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674767" y="2399693"/>
            <a:ext cx="801801" cy="333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6BC3D2-6FF5-451B-ADB9-487EE52ADAA3}"/>
                  </a:ext>
                </a:extLst>
              </p:cNvPr>
              <p:cNvSpPr txBox="1"/>
              <p:nvPr/>
            </p:nvSpPr>
            <p:spPr>
              <a:xfrm>
                <a:off x="3800167" y="3977139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.43±.02</m:t>
                    </m:r>
                  </m:oMath>
                </a14:m>
                <a:r>
                  <a:rPr lang="en-US" dirty="0"/>
                  <a:t> ebits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6BC3D2-6FF5-451B-ADB9-487EE52A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67" y="3977139"/>
                <a:ext cx="1749197" cy="369332"/>
              </a:xfrm>
              <a:prstGeom prst="rect">
                <a:avLst/>
              </a:prstGeom>
              <a:blipFill>
                <a:blip r:embed="rId4"/>
                <a:stretch>
                  <a:fillRect t="-8197" r="-24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557FAB-4387-4BCA-B9F1-D7A0E5111092}"/>
              </a:ext>
            </a:extLst>
          </p:cNvPr>
          <p:cNvCxnSpPr>
            <a:cxnSpLocks/>
          </p:cNvCxnSpPr>
          <p:nvPr/>
        </p:nvCxnSpPr>
        <p:spPr>
          <a:xfrm>
            <a:off x="4842387" y="4346471"/>
            <a:ext cx="634181" cy="382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BE164-82CB-4A7E-927B-F8FA2FC38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" t="1284"/>
          <a:stretch/>
        </p:blipFill>
        <p:spPr>
          <a:xfrm>
            <a:off x="299884" y="624348"/>
            <a:ext cx="4918068" cy="5703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97E604-3729-42CB-8379-318FA2EE3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1441" y="107153"/>
                <a:ext cx="8692559" cy="721545"/>
              </a:xfrm>
            </p:spPr>
            <p:txBody>
              <a:bodyPr/>
              <a:lstStyle/>
              <a:p>
                <a:r>
                  <a:rPr lang="en-US" dirty="0"/>
                  <a:t>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vs maximum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97E604-3729-42CB-8379-318FA2EE3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1441" y="107153"/>
                <a:ext cx="8692559" cy="72154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1FCC-D484-4E23-8F0A-BF6AC440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643" y="1469915"/>
            <a:ext cx="3860665" cy="4133189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Record</a:t>
            </a:r>
            <a:r>
              <a:rPr lang="en-US" dirty="0"/>
              <a:t> 7.1 </a:t>
            </a:r>
            <a:r>
              <a:rPr lang="en-US" dirty="0" err="1"/>
              <a:t>ebits</a:t>
            </a:r>
            <a:r>
              <a:rPr lang="en-US" dirty="0"/>
              <a:t> certified</a:t>
            </a:r>
          </a:p>
          <a:p>
            <a:r>
              <a:rPr lang="en-US" dirty="0"/>
              <a:t>20 million times more efficient than uncompressed version</a:t>
            </a:r>
          </a:p>
          <a:p>
            <a:r>
              <a:rPr lang="en-US" dirty="0"/>
              <a:t>10^18 times more efficient than tomography</a:t>
            </a:r>
          </a:p>
          <a:p>
            <a:r>
              <a:rPr lang="en-US" b="1" dirty="0">
                <a:solidFill>
                  <a:schemeClr val="accent5"/>
                </a:solidFill>
              </a:rPr>
              <a:t>Progressive</a:t>
            </a:r>
            <a:r>
              <a:rPr lang="en-US" dirty="0"/>
              <a:t> use few measurements to witness entanglement, refine to accurately quantify</a:t>
            </a:r>
          </a:p>
          <a:p>
            <a:r>
              <a:rPr lang="en-US" dirty="0"/>
              <a:t>Error bars present but scarcely visible</a:t>
            </a:r>
          </a:p>
          <a:p>
            <a:r>
              <a:rPr lang="en-US" dirty="0"/>
              <a:t>No numerical inversion or optimization codes</a:t>
            </a:r>
          </a:p>
        </p:txBody>
      </p:sp>
    </p:spTree>
    <p:extLst>
      <p:ext uri="{BB962C8B-B14F-4D97-AF65-F5344CB8AC3E}">
        <p14:creationId xmlns:p14="http://schemas.microsoft.com/office/powerpoint/2010/main" val="13420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6A95-B834-4B94-910A-1AAD87AC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disclosure --- we did make some assumptions in the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5749-8860-40EF-9915-4A8A60DA2A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Post-selected on coincidence detections</a:t>
            </a:r>
          </a:p>
          <a:p>
            <a:r>
              <a:rPr lang="en-US" dirty="0"/>
              <a:t>Did background subtraction (sometimes)</a:t>
            </a:r>
          </a:p>
          <a:p>
            <a:r>
              <a:rPr lang="en-US" dirty="0"/>
              <a:t>Have a finite detection window</a:t>
            </a:r>
          </a:p>
          <a:p>
            <a:r>
              <a:rPr lang="en-US" dirty="0"/>
              <a:t>Have a finite quantum efficiency of our detectors and other losses</a:t>
            </a:r>
          </a:p>
          <a:p>
            <a:endParaRPr lang="en-US" dirty="0"/>
          </a:p>
          <a:p>
            <a:r>
              <a:rPr lang="en-US" dirty="0"/>
              <a:t>But this is not the fault of our witness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B8AF8-8302-4EFC-BA53-0D0888D45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247673-9006-4246-8238-F6DD5FF766D1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47FD0A-604C-4540-9F18-698BDEF8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groups are working in this space too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74399-7E18-4C25-8ECD-D2CEAB90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7" y="646658"/>
            <a:ext cx="8529484" cy="2214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9038C-1963-4AF1-8946-0D811A35C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0" y="3156755"/>
            <a:ext cx="7477431" cy="26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C850-E62A-440F-A820-D53C7D32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92"/>
            <a:ext cx="9144000" cy="609600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C1DB1-3936-4F6A-A8C4-11D0F339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908649"/>
            <a:ext cx="3441290" cy="5638800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Adapt to many-body systems</a:t>
            </a:r>
          </a:p>
          <a:p>
            <a:r>
              <a:rPr lang="en-US" sz="1800" dirty="0">
                <a:latin typeface="+mj-lt"/>
              </a:rPr>
              <a:t>Resource-based analysis</a:t>
            </a:r>
          </a:p>
          <a:p>
            <a:pPr lvl="1"/>
            <a:r>
              <a:rPr lang="en-US" sz="1600" dirty="0">
                <a:latin typeface="+mj-lt"/>
              </a:rPr>
              <a:t>Instead of how many measurements do we need, how many copies of the quantum system do we consume</a:t>
            </a:r>
          </a:p>
          <a:p>
            <a:r>
              <a:rPr lang="en-US" sz="1800" dirty="0">
                <a:latin typeface="+mj-lt"/>
              </a:rPr>
              <a:t>Other ways to use prior knowledge?</a:t>
            </a:r>
          </a:p>
          <a:p>
            <a:r>
              <a:rPr lang="en-US" sz="1800" dirty="0">
                <a:latin typeface="+mj-lt"/>
              </a:rPr>
              <a:t>Use multi-channel detection</a:t>
            </a:r>
          </a:p>
          <a:p>
            <a:pPr lvl="1"/>
            <a:r>
              <a:rPr lang="en-US" sz="1400" dirty="0">
                <a:latin typeface="+mj-lt"/>
              </a:rPr>
              <a:t>Photon counting cameras</a:t>
            </a:r>
          </a:p>
          <a:p>
            <a:pPr lvl="1"/>
            <a:r>
              <a:rPr lang="en-US" sz="1400" dirty="0">
                <a:latin typeface="+mj-lt"/>
              </a:rPr>
              <a:t>Many-channel SNSPD arrays</a:t>
            </a:r>
          </a:p>
          <a:p>
            <a:r>
              <a:rPr lang="en-US" sz="1800" dirty="0">
                <a:latin typeface="+mj-lt"/>
              </a:rPr>
              <a:t>Use on interesting platforms (e.g. integrated photonic circuits)</a:t>
            </a:r>
          </a:p>
        </p:txBody>
      </p:sp>
      <p:pic>
        <p:nvPicPr>
          <p:cNvPr id="4" name="E0D6830D-61A9-45C6-899C-6807957B21B4" descr="D5B23E5D-8433-4020-96A4-28206D31AA38">
            <a:extLst>
              <a:ext uri="{FF2B5EF4-FFF2-40B4-BE49-F238E27FC236}">
                <a16:creationId xmlns:a16="http://schemas.microsoft.com/office/drawing/2014/main" id="{D3A1C81E-AF39-4FD4-910C-27F09660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35" y="1077532"/>
            <a:ext cx="4501949" cy="46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8A662-A4CB-49DE-BD14-6E34FA01F0A6}"/>
              </a:ext>
            </a:extLst>
          </p:cNvPr>
          <p:cNvSpPr txBox="1"/>
          <p:nvPr/>
        </p:nvSpPr>
        <p:spPr>
          <a:xfrm>
            <a:off x="3760280" y="5774129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DISTRIBUTION A.  Approved for public release: distribution unlimited. (88ABW-2019-0221) </a:t>
            </a:r>
          </a:p>
        </p:txBody>
      </p:sp>
    </p:spTree>
    <p:extLst>
      <p:ext uri="{BB962C8B-B14F-4D97-AF65-F5344CB8AC3E}">
        <p14:creationId xmlns:p14="http://schemas.microsoft.com/office/powerpoint/2010/main" val="2799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64"/>
          <a:lstStyle/>
          <a:p>
            <a:pPr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en-US" dirty="0"/>
              <a:t>Acknowledgments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4267918" cy="2946708"/>
          </a:xfrm>
          <a:ln/>
        </p:spPr>
        <p:txBody>
          <a:bodyPr>
            <a:normAutofit/>
          </a:bodyPr>
          <a:lstStyle/>
          <a:p>
            <a:pPr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 Thanks to:</a:t>
            </a:r>
          </a:p>
          <a:p>
            <a:pPr lvl="1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AFRL Quantum Group</a:t>
            </a:r>
          </a:p>
          <a:p>
            <a:pPr lvl="2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b="1" dirty="0"/>
              <a:t>James </a:t>
            </a:r>
            <a:r>
              <a:rPr lang="en-US" b="1" dirty="0" err="1"/>
              <a:t>Schneeloch</a:t>
            </a:r>
            <a:endParaRPr lang="en-US" b="1" dirty="0"/>
          </a:p>
          <a:p>
            <a:pPr lvl="2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Mike </a:t>
            </a:r>
            <a:r>
              <a:rPr lang="en-US" dirty="0" err="1"/>
              <a:t>Fanto</a:t>
            </a:r>
            <a:endParaRPr lang="en-US" dirty="0"/>
          </a:p>
          <a:p>
            <a:pPr lvl="2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Chris </a:t>
            </a:r>
            <a:r>
              <a:rPr lang="en-US" dirty="0" err="1"/>
              <a:t>Tison</a:t>
            </a:r>
            <a:endParaRPr lang="en-US" dirty="0"/>
          </a:p>
          <a:p>
            <a:pPr lvl="2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Paul </a:t>
            </a:r>
            <a:r>
              <a:rPr lang="en-US" dirty="0" err="1"/>
              <a:t>Alsing</a:t>
            </a:r>
            <a:endParaRPr lang="en-US" dirty="0"/>
          </a:p>
          <a:p>
            <a:pPr lvl="1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r>
              <a:rPr lang="en-US" dirty="0"/>
              <a:t>Stefan Preble’s Group (RIT)</a:t>
            </a:r>
          </a:p>
          <a:p>
            <a:pPr lvl="2" indent="-309573">
              <a:buSzPct val="45000"/>
              <a:buFont typeface="Wingdings" charset="2"/>
              <a:buChar char=""/>
              <a:tabLst>
                <a:tab pos="311013" algn="l"/>
                <a:tab pos="413244" algn="l"/>
                <a:tab pos="827927" algn="l"/>
                <a:tab pos="1242610" algn="l"/>
                <a:tab pos="1657293" algn="l"/>
                <a:tab pos="2071976" algn="l"/>
                <a:tab pos="2486660" algn="l"/>
                <a:tab pos="2901342" algn="l"/>
                <a:tab pos="3316026" algn="l"/>
                <a:tab pos="3730709" algn="l"/>
                <a:tab pos="4145393" algn="l"/>
                <a:tab pos="4560075" algn="l"/>
                <a:tab pos="4974759" algn="l"/>
                <a:tab pos="5389441" algn="l"/>
                <a:tab pos="5804124" algn="l"/>
                <a:tab pos="6218807" algn="l"/>
                <a:tab pos="6633490" algn="l"/>
                <a:tab pos="7048173" algn="l"/>
                <a:tab pos="7462857" algn="l"/>
                <a:tab pos="7877540" algn="l"/>
                <a:tab pos="8292223" algn="l"/>
              </a:tabLst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72245"/>
            <a:ext cx="4423849" cy="29707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95535F-5D89-4100-81CA-5E7BE1E8C297}"/>
              </a:ext>
            </a:extLst>
          </p:cNvPr>
          <p:cNvSpPr txBox="1">
            <a:spLocks/>
          </p:cNvSpPr>
          <p:nvPr/>
        </p:nvSpPr>
        <p:spPr>
          <a:xfrm>
            <a:off x="-191118" y="3959717"/>
            <a:ext cx="9144000" cy="1610686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Thank you for listening!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Questions?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gaheen@rit.edu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0C32E5-AA2E-4B16-91DB-569816FD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93C-47CF-46CE-B9B9-3A75988D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14C538-E8CE-4261-A3CA-37B53A5DC4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806" y="2052023"/>
            <a:ext cx="7890388" cy="5638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Platforms are varied and imperfect.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need practical tools for characterizing large-scale quantum systems and the resources they provide.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BDE-28D4-40BF-9E28-20597A8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Entanglement in High Dimensions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8217D-ADAB-468B-BBEF-C20FFA75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CDE33-3475-4C46-8426-8C63FCA5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FC490-4DB9-4EA7-AE30-8CB6C7AF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65005" y="671144"/>
            <a:ext cx="5815781" cy="1109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DE4A4B-636F-49B9-8E59-C20F128BBF90}"/>
              </a:ext>
            </a:extLst>
          </p:cNvPr>
          <p:cNvSpPr/>
          <p:nvPr/>
        </p:nvSpPr>
        <p:spPr>
          <a:xfrm>
            <a:off x="3913238" y="934064"/>
            <a:ext cx="707923" cy="4473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29AD1-6801-4F9D-A45F-0DF7B6B500E7}"/>
              </a:ext>
            </a:extLst>
          </p:cNvPr>
          <p:cNvSpPr txBox="1"/>
          <p:nvPr/>
        </p:nvSpPr>
        <p:spPr>
          <a:xfrm>
            <a:off x="1086464" y="9730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7AE0C-8F2E-4D02-9C6B-4455C541CDC7}"/>
              </a:ext>
            </a:extLst>
          </p:cNvPr>
          <p:cNvSpPr txBox="1"/>
          <p:nvPr/>
        </p:nvSpPr>
        <p:spPr>
          <a:xfrm>
            <a:off x="7079227" y="9730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335049-4F9D-4B55-A7F7-FBD19F94AEE8}"/>
                  </a:ext>
                </a:extLst>
              </p:cNvPr>
              <p:cNvSpPr txBox="1"/>
              <p:nvPr/>
            </p:nvSpPr>
            <p:spPr>
              <a:xfrm>
                <a:off x="555523" y="1897626"/>
                <a:ext cx="7551174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What do I mean by high-dimensions?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Quantum system divided into two parts (for now)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has n local measurement outcomes where n is big (100,1000,10000,512^2……)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Measuring a joint-distribution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measurements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Hilbert space can be continuous or discrete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sz="2800" dirty="0">
                    <a:solidFill>
                      <a:schemeClr val="accent5"/>
                    </a:solidFill>
                  </a:rPr>
                  <a:t>Examples</a:t>
                </a:r>
                <a:endParaRPr lang="en-US" dirty="0">
                  <a:solidFill>
                    <a:schemeClr val="accent5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Photon pairs entangled in spatial variables (position/momentum, orbital angular momentum)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Photons entangled in energy-time (or time bins/frequency bins)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Path entangled </a:t>
                </a:r>
                <a:r>
                  <a:rPr lang="en-US" dirty="0" err="1"/>
                  <a:t>qudits</a:t>
                </a:r>
                <a:r>
                  <a:rPr lang="en-US" dirty="0"/>
                  <a:t> on chip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Divide atomic/superconducting systems in two (may be separate, may not be)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335049-4F9D-4B55-A7F7-FBD19F94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3" y="1897626"/>
                <a:ext cx="7551174" cy="4555093"/>
              </a:xfrm>
              <a:prstGeom prst="rect">
                <a:avLst/>
              </a:prstGeom>
              <a:blipFill>
                <a:blip r:embed="rId3"/>
                <a:stretch>
                  <a:fillRect l="-1614" t="-1337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88C6-510C-4A1E-BF0C-CFAE627A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Entanglement 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360B7-D37B-49B1-B90E-702822CF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latin typeface="+mj-lt"/>
              </a:rPr>
              <a:t>Quantifying Entanglement</a:t>
            </a:r>
          </a:p>
          <a:p>
            <a:pPr lvl="1"/>
            <a:r>
              <a:rPr lang="en-US" sz="1800" dirty="0">
                <a:latin typeface="+mj-lt"/>
              </a:rPr>
              <a:t>Most general way is to compute an </a:t>
            </a:r>
            <a:r>
              <a:rPr lang="en-US" sz="1800" i="1" dirty="0">
                <a:latin typeface="+mj-lt"/>
              </a:rPr>
              <a:t>entanglement monotone</a:t>
            </a:r>
            <a:endParaRPr lang="en-US" sz="1800" dirty="0">
              <a:latin typeface="+mj-lt"/>
            </a:endParaRPr>
          </a:p>
          <a:p>
            <a:pPr lvl="2"/>
            <a:r>
              <a:rPr lang="en-US" sz="1600" b="1" dirty="0">
                <a:latin typeface="+mj-lt"/>
              </a:rPr>
              <a:t>Entanglement of Formation</a:t>
            </a:r>
            <a:r>
              <a:rPr lang="en-US" sz="1600" dirty="0">
                <a:latin typeface="+mj-lt"/>
              </a:rPr>
              <a:t>: The number of two-qubit Bell pairs required on average to synthesize the desired quantum state</a:t>
            </a:r>
          </a:p>
          <a:p>
            <a:pPr lvl="2"/>
            <a:r>
              <a:rPr lang="en-US" sz="1600" b="1" dirty="0">
                <a:latin typeface="+mj-lt"/>
              </a:rPr>
              <a:t>Distillable Entanglement</a:t>
            </a:r>
            <a:r>
              <a:rPr lang="en-US" sz="1600" dirty="0">
                <a:latin typeface="+mj-lt"/>
              </a:rPr>
              <a:t>: The number of two-qubit Bell pairs on average that can be synthesized from a given quantum state</a:t>
            </a:r>
          </a:p>
          <a:p>
            <a:pPr lvl="2"/>
            <a:r>
              <a:rPr lang="en-US" sz="1600" b="1" dirty="0">
                <a:solidFill>
                  <a:schemeClr val="accent5"/>
                </a:solidFill>
                <a:latin typeface="+mj-lt"/>
              </a:rPr>
              <a:t>Measured in units of </a:t>
            </a:r>
            <a:r>
              <a:rPr lang="en-US" sz="1600" b="1" i="1" dirty="0" err="1">
                <a:solidFill>
                  <a:schemeClr val="accent5"/>
                </a:solidFill>
                <a:latin typeface="+mj-lt"/>
              </a:rPr>
              <a:t>ebits</a:t>
            </a:r>
            <a:r>
              <a:rPr lang="en-US" sz="1600" b="1" i="1" dirty="0">
                <a:solidFill>
                  <a:schemeClr val="accent5"/>
                </a:solidFill>
                <a:latin typeface="+mj-lt"/>
              </a:rPr>
              <a:t>. </a:t>
            </a:r>
            <a:r>
              <a:rPr lang="en-US" sz="1600" b="1" dirty="0">
                <a:solidFill>
                  <a:schemeClr val="accent5"/>
                </a:solidFill>
                <a:latin typeface="+mj-lt"/>
              </a:rPr>
              <a:t>1 </a:t>
            </a:r>
            <a:r>
              <a:rPr lang="en-US" sz="1600" b="1" i="1" dirty="0" err="1">
                <a:solidFill>
                  <a:schemeClr val="accent5"/>
                </a:solidFill>
                <a:latin typeface="+mj-lt"/>
              </a:rPr>
              <a:t>ebit</a:t>
            </a:r>
            <a:r>
              <a:rPr lang="en-US" sz="1600" b="1" i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accent5"/>
                </a:solidFill>
                <a:latin typeface="+mj-lt"/>
              </a:rPr>
              <a:t>is the quantity of entanglement in a perfect, two qubit Bell State.</a:t>
            </a:r>
          </a:p>
          <a:p>
            <a:pPr lvl="2"/>
            <a:r>
              <a:rPr lang="en-US" sz="1600" dirty="0">
                <a:latin typeface="+mj-lt"/>
              </a:rPr>
              <a:t>Computing these requires the density matrix which is difficult to acquire at large dimension</a:t>
            </a:r>
          </a:p>
          <a:p>
            <a:pPr lvl="1"/>
            <a:r>
              <a:rPr lang="en-US" sz="2000" dirty="0">
                <a:latin typeface="+mj-lt"/>
              </a:rPr>
              <a:t>Entanglement-Dimensionality (Schmidt Rank)</a:t>
            </a:r>
          </a:p>
          <a:p>
            <a:pPr lvl="1"/>
            <a:r>
              <a:rPr lang="en-US" sz="2000" b="0" dirty="0">
                <a:latin typeface="+mj-lt"/>
              </a:rPr>
              <a:t>U</a:t>
            </a:r>
            <a:r>
              <a:rPr lang="en-US" sz="2400" b="0" dirty="0">
                <a:latin typeface="+mj-lt"/>
              </a:rPr>
              <a:t>sually we can only </a:t>
            </a:r>
            <a:r>
              <a:rPr lang="en-US" sz="2400" b="0" i="1" dirty="0">
                <a:latin typeface="+mj-lt"/>
              </a:rPr>
              <a:t>witness</a:t>
            </a:r>
            <a:r>
              <a:rPr lang="en-US" sz="2400" b="0" dirty="0">
                <a:latin typeface="+mj-lt"/>
              </a:rPr>
              <a:t> entanglement in large quantum systems or use application-specific metrics</a:t>
            </a:r>
          </a:p>
          <a:p>
            <a:r>
              <a:rPr lang="en-US" sz="2400" b="0" dirty="0">
                <a:latin typeface="+mj-lt"/>
              </a:rPr>
              <a:t>Quantitative Entanglement Witnesses</a:t>
            </a:r>
          </a:p>
          <a:p>
            <a:pPr lvl="1"/>
            <a:r>
              <a:rPr lang="en-US" sz="2000" b="1" dirty="0">
                <a:solidFill>
                  <a:schemeClr val="accent5"/>
                </a:solidFill>
                <a:latin typeface="+mj-lt"/>
              </a:rPr>
              <a:t>lower-bounds</a:t>
            </a:r>
            <a:r>
              <a:rPr lang="en-US" sz="1800" dirty="0">
                <a:latin typeface="+mj-lt"/>
              </a:rPr>
              <a:t> for entanglement monotones that can be computed from limited data (e.g. do not require a density matrix)</a:t>
            </a:r>
          </a:p>
          <a:p>
            <a:pPr marL="457200" lvl="1" indent="0"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buNone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4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0413-2828-4FFA-BD30-E3A3E655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Entanglement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B863-430B-45B6-830E-31DEF146D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482" y="1034125"/>
            <a:ext cx="3886200" cy="46489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The Hard Way</a:t>
            </a:r>
          </a:p>
          <a:p>
            <a:r>
              <a:rPr lang="en-US" sz="2000" dirty="0"/>
              <a:t>Perform a full experimental unbiased quantum tomography</a:t>
            </a:r>
          </a:p>
          <a:p>
            <a:pPr lvl="1"/>
            <a:r>
              <a:rPr lang="en-US" sz="1200" dirty="0"/>
              <a:t>Scales exponentially with added particles and at least quadratically with added dimensions</a:t>
            </a:r>
          </a:p>
          <a:p>
            <a:r>
              <a:rPr lang="en-US" sz="2000" dirty="0"/>
              <a:t>Compute an entanglement monotone (e.g. </a:t>
            </a:r>
            <a:r>
              <a:rPr lang="en-US" sz="2000" dirty="0" err="1"/>
              <a:t>ebits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NP-Hard in general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36B1A-5A6C-4BD6-8A24-F826DE1E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982" y="1034125"/>
            <a:ext cx="3886200" cy="46489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The Easy Way?</a:t>
            </a:r>
          </a:p>
          <a:p>
            <a:r>
              <a:rPr lang="en-US" sz="2000" dirty="0"/>
              <a:t>Invent a quantitative entanglement witness that…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Works with very limited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Measurements are easy and “smart”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Results not contingent on any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Easy error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Avoid numerical inversion/optimization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ECD3B-D758-465B-B7A8-05DDFF88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12E8-E2FC-440E-B8EF-F03E8326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Relations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D31F-F2F5-4EE2-BF56-6AAC95C2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6DBE7F-DEB1-4346-BD1B-F7DC46339AAB}"/>
                  </a:ext>
                </a:extLst>
              </p:cNvPr>
              <p:cNvSpPr txBox="1"/>
              <p:nvPr/>
            </p:nvSpPr>
            <p:spPr>
              <a:xfrm>
                <a:off x="545691" y="3060679"/>
                <a:ext cx="38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6DBE7F-DEB1-4346-BD1B-F7DC46339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1" y="3060679"/>
                <a:ext cx="380322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9F62B4-052C-4C65-8A45-518348DF1F46}"/>
                  </a:ext>
                </a:extLst>
              </p:cNvPr>
              <p:cNvSpPr/>
              <p:nvPr/>
            </p:nvSpPr>
            <p:spPr>
              <a:xfrm>
                <a:off x="482602" y="1386602"/>
                <a:ext cx="26618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≥1/2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9F62B4-052C-4C65-8A45-518348DF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2" y="1386602"/>
                <a:ext cx="266188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2AD3AB4-4B01-4D9E-B695-CC5E882EBB35}"/>
              </a:ext>
            </a:extLst>
          </p:cNvPr>
          <p:cNvSpPr txBox="1"/>
          <p:nvPr/>
        </p:nvSpPr>
        <p:spPr>
          <a:xfrm>
            <a:off x="711318" y="4967504"/>
            <a:ext cx="503903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more information a measurement tells you about position statistics, the less information a subsequent measurement can tell you about momentum statistics.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85FFC-0408-461C-829B-FA76051D0EAA}"/>
              </a:ext>
            </a:extLst>
          </p:cNvPr>
          <p:cNvSpPr txBox="1"/>
          <p:nvPr/>
        </p:nvSpPr>
        <p:spPr>
          <a:xfrm>
            <a:off x="960521" y="3811721"/>
            <a:ext cx="500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 is Shannon Entropy (bits)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Entropy captures the number of questions you have to ask? (1 bit = 1 yes/no question)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7ACBE-31F4-4F8D-95A3-4EABD3CA4E15}"/>
              </a:ext>
            </a:extLst>
          </p:cNvPr>
          <p:cNvSpPr txBox="1"/>
          <p:nvPr/>
        </p:nvSpPr>
        <p:spPr>
          <a:xfrm>
            <a:off x="304008" y="2455883"/>
            <a:ext cx="515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Information-Based (Entropic)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105EB-B963-40CA-B9E2-0D2FF37903B3}"/>
              </a:ext>
            </a:extLst>
          </p:cNvPr>
          <p:cNvSpPr txBox="1"/>
          <p:nvPr/>
        </p:nvSpPr>
        <p:spPr>
          <a:xfrm>
            <a:off x="255639" y="849805"/>
            <a:ext cx="286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Variance-Based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2A1F6C-13A3-4025-A117-0EA1DB4A7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2" t="3353" r="55182" b="1235"/>
          <a:stretch/>
        </p:blipFill>
        <p:spPr>
          <a:xfrm>
            <a:off x="6269921" y="979184"/>
            <a:ext cx="2080157" cy="205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1D3CD-CE5D-4C90-8675-6FD088C198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58" t="1091" r="1928" b="-1"/>
          <a:stretch/>
        </p:blipFill>
        <p:spPr>
          <a:xfrm>
            <a:off x="6247469" y="3744199"/>
            <a:ext cx="2176349" cy="2127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BA2215-84AB-4D16-B518-CE7EE27BE2AA}"/>
              </a:ext>
            </a:extLst>
          </p:cNvPr>
          <p:cNvSpPr txBox="1"/>
          <p:nvPr/>
        </p:nvSpPr>
        <p:spPr>
          <a:xfrm>
            <a:off x="922166" y="2102596"/>
            <a:ext cx="504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Variance captures localization or clustering</a:t>
            </a:r>
          </a:p>
        </p:txBody>
      </p:sp>
    </p:spTree>
    <p:extLst>
      <p:ext uri="{BB962C8B-B14F-4D97-AF65-F5344CB8AC3E}">
        <p14:creationId xmlns:p14="http://schemas.microsoft.com/office/powerpoint/2010/main" val="27098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CA6-1F2B-4C2C-9D28-946BA1AC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Witnessing the EPR Paradox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CC45-4200-4E80-A129-6178CED6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4F46E-C74F-4F02-BD03-AB2CC870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60089" y="597402"/>
            <a:ext cx="5815781" cy="1109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471CBF-8B35-4558-A303-7B43284349BD}"/>
              </a:ext>
            </a:extLst>
          </p:cNvPr>
          <p:cNvSpPr/>
          <p:nvPr/>
        </p:nvSpPr>
        <p:spPr>
          <a:xfrm>
            <a:off x="3903406" y="860322"/>
            <a:ext cx="707923" cy="4473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9DD1A-800A-4458-8D15-E2DFB23A9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4" b="14944"/>
          <a:stretch/>
        </p:blipFill>
        <p:spPr>
          <a:xfrm>
            <a:off x="1213515" y="1526027"/>
            <a:ext cx="2057400" cy="578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E2416-4264-4E69-AA64-31117105E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4" b="14944"/>
          <a:stretch/>
        </p:blipFill>
        <p:spPr>
          <a:xfrm>
            <a:off x="5579037" y="1540775"/>
            <a:ext cx="2057400" cy="578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0DE682-58FB-47A4-A4D6-9F61DCE3DA36}"/>
                  </a:ext>
                </a:extLst>
              </p:cNvPr>
              <p:cNvSpPr txBox="1"/>
              <p:nvPr/>
            </p:nvSpPr>
            <p:spPr>
              <a:xfrm>
                <a:off x="122134" y="2166206"/>
                <a:ext cx="6268767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</a:rPr>
                  <a:t>EPR Paradox </a:t>
                </a:r>
                <a:r>
                  <a:rPr lang="en-US" dirty="0"/>
                  <a:t>is seen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0DE682-58FB-47A4-A4D6-9F61DCE3D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4" y="2166206"/>
                <a:ext cx="6268767" cy="561885"/>
              </a:xfrm>
              <a:prstGeom prst="rect">
                <a:avLst/>
              </a:prstGeom>
              <a:blipFill>
                <a:blip r:embed="rId4"/>
                <a:stretch>
                  <a:fillRect l="-97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01C209-113E-4550-AF96-5006FB90CC67}"/>
                  </a:ext>
                </a:extLst>
              </p:cNvPr>
              <p:cNvSpPr/>
              <p:nvPr/>
            </p:nvSpPr>
            <p:spPr>
              <a:xfrm>
                <a:off x="122134" y="2888734"/>
                <a:ext cx="6431066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/>
                    </a:solidFill>
                  </a:rPr>
                  <a:t>Entropic Witness of the EPR Paradox</a:t>
                </a:r>
                <a:endParaRPr lang="en-US" sz="2000" b="1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𝑠𝑒𝑐𝑟𝑒𝑡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01C209-113E-4550-AF96-5006FB90C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4" y="2888734"/>
                <a:ext cx="6431066" cy="1022459"/>
              </a:xfrm>
              <a:prstGeom prst="rect">
                <a:avLst/>
              </a:prstGeom>
              <a:blipFill>
                <a:blip r:embed="rId5"/>
                <a:stretch>
                  <a:fillRect l="-948"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FADA5E-F9F3-4383-83C7-FCD881E26816}"/>
                  </a:ext>
                </a:extLst>
              </p:cNvPr>
              <p:cNvSpPr txBox="1"/>
              <p:nvPr/>
            </p:nvSpPr>
            <p:spPr>
              <a:xfrm>
                <a:off x="122134" y="3944467"/>
                <a:ext cx="677308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the conditional Shannon Entropy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(Small when knowledge about system “A” specifies system “B)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Only requires measuring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FADA5E-F9F3-4383-83C7-FCD881E2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4" y="3944467"/>
                <a:ext cx="6773083" cy="861774"/>
              </a:xfrm>
              <a:prstGeom prst="rect">
                <a:avLst/>
              </a:prstGeom>
              <a:blipFill>
                <a:blip r:embed="rId6"/>
                <a:stretch>
                  <a:fillRect l="-360" t="-2128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04BD907-D1B2-4A73-8BC2-FCBD1566D4CF}"/>
              </a:ext>
            </a:extLst>
          </p:cNvPr>
          <p:cNvSpPr txBox="1"/>
          <p:nvPr/>
        </p:nvSpPr>
        <p:spPr>
          <a:xfrm>
            <a:off x="994401" y="89934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C5595-7ADA-44C7-9E90-135036FFD8D5}"/>
              </a:ext>
            </a:extLst>
          </p:cNvPr>
          <p:cNvSpPr txBox="1"/>
          <p:nvPr/>
        </p:nvSpPr>
        <p:spPr>
          <a:xfrm>
            <a:off x="6999597" y="89345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7F779-9237-44C4-AB5C-D29AE4930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624" y="4809480"/>
            <a:ext cx="5742039" cy="1549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E8F78C-A110-4130-A37B-2A8B611A7F00}"/>
              </a:ext>
            </a:extLst>
          </p:cNvPr>
          <p:cNvSpPr txBox="1"/>
          <p:nvPr/>
        </p:nvSpPr>
        <p:spPr>
          <a:xfrm>
            <a:off x="6371303" y="311556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secret key rate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72F18C-BB53-4745-A900-7F1CCCDAACD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79039" y="3300227"/>
            <a:ext cx="792264" cy="180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1184-A108-490F-90E4-8AEFE11C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 to </a:t>
            </a:r>
            <a:r>
              <a:rPr lang="en-US" dirty="0" err="1"/>
              <a:t>Ebits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39779-7B9A-4A57-B5AE-042237A8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DE33-3475-4C46-8426-8C63FCA5B54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BF514-3431-45C3-902C-DB9CB586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4" y="983227"/>
            <a:ext cx="6774426" cy="1895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5C416A-8BE8-4498-989F-099F887DA23B}"/>
                  </a:ext>
                </a:extLst>
              </p:cNvPr>
              <p:cNvSpPr/>
              <p:nvPr/>
            </p:nvSpPr>
            <p:spPr>
              <a:xfrm>
                <a:off x="884903" y="3087944"/>
                <a:ext cx="727587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5C416A-8BE8-4498-989F-099F887DA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3" y="3087944"/>
                <a:ext cx="727587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14618554-C471-41EF-93EA-EA3AFDC23B07}"/>
              </a:ext>
            </a:extLst>
          </p:cNvPr>
          <p:cNvSpPr/>
          <p:nvPr/>
        </p:nvSpPr>
        <p:spPr>
          <a:xfrm rot="16200000">
            <a:off x="1905003" y="3451122"/>
            <a:ext cx="260554" cy="963564"/>
          </a:xfrm>
          <a:prstGeom prst="leftBrace">
            <a:avLst>
              <a:gd name="adj1" fmla="val 8333"/>
              <a:gd name="adj2" fmla="val 5218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F521E9C-0BF9-40FD-9DDE-E888D300134C}"/>
              </a:ext>
            </a:extLst>
          </p:cNvPr>
          <p:cNvSpPr/>
          <p:nvPr/>
        </p:nvSpPr>
        <p:spPr>
          <a:xfrm rot="16200000">
            <a:off x="4124631" y="2781753"/>
            <a:ext cx="260554" cy="2286004"/>
          </a:xfrm>
          <a:prstGeom prst="leftBrace">
            <a:avLst>
              <a:gd name="adj1" fmla="val 8333"/>
              <a:gd name="adj2" fmla="val 5218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0202338-3F0F-415E-8B05-8DEFF7320F14}"/>
              </a:ext>
            </a:extLst>
          </p:cNvPr>
          <p:cNvSpPr/>
          <p:nvPr/>
        </p:nvSpPr>
        <p:spPr>
          <a:xfrm rot="16200000">
            <a:off x="6123041" y="3495368"/>
            <a:ext cx="265469" cy="870158"/>
          </a:xfrm>
          <a:prstGeom prst="leftBrace">
            <a:avLst>
              <a:gd name="adj1" fmla="val 8333"/>
              <a:gd name="adj2" fmla="val 5218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6CC7310-723D-4D0B-A419-5B51EE75DBD5}"/>
              </a:ext>
            </a:extLst>
          </p:cNvPr>
          <p:cNvSpPr/>
          <p:nvPr/>
        </p:nvSpPr>
        <p:spPr>
          <a:xfrm rot="16200000">
            <a:off x="6855544" y="3812459"/>
            <a:ext cx="263011" cy="238433"/>
          </a:xfrm>
          <a:prstGeom prst="leftBrace">
            <a:avLst>
              <a:gd name="adj1" fmla="val 8333"/>
              <a:gd name="adj2" fmla="val 5218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E9D694-D3FD-41DD-85C9-86AC6FF70475}"/>
                  </a:ext>
                </a:extLst>
              </p:cNvPr>
              <p:cNvSpPr txBox="1"/>
              <p:nvPr/>
            </p:nvSpPr>
            <p:spPr>
              <a:xfrm>
                <a:off x="339213" y="4193089"/>
                <a:ext cx="26104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 --- number of dimensions in vector space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/>
                  <a:t>--- discretization pixel physical dimension </a:t>
                </a:r>
                <a:r>
                  <a:rPr lang="en-US" sz="1400" dirty="0" err="1"/>
                  <a:t>dimension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E9D694-D3FD-41DD-85C9-86AC6FF70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4193089"/>
                <a:ext cx="2610463" cy="954107"/>
              </a:xfrm>
              <a:prstGeom prst="rect">
                <a:avLst/>
              </a:prstGeom>
              <a:blipFill>
                <a:blip r:embed="rId4"/>
                <a:stretch>
                  <a:fillRect l="-701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B2213-0B67-4192-81B9-2D7EAF5C0E69}"/>
                  </a:ext>
                </a:extLst>
              </p:cNvPr>
              <p:cNvSpPr txBox="1"/>
              <p:nvPr/>
            </p:nvSpPr>
            <p:spPr>
              <a:xfrm>
                <a:off x="2883305" y="4197635"/>
                <a:ext cx="25146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Need to measure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i="1" dirty="0"/>
                  <a:t>Note: bold indicates vector space observable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B2213-0B67-4192-81B9-2D7EAF5C0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05" y="4197635"/>
                <a:ext cx="2514605" cy="954107"/>
              </a:xfrm>
              <a:prstGeom prst="rect">
                <a:avLst/>
              </a:prstGeom>
              <a:blipFill>
                <a:blip r:embed="rId5"/>
                <a:stretch>
                  <a:fillRect l="-728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71E4A-AFE1-4DD3-ACBD-A16A5058A221}"/>
                  </a:ext>
                </a:extLst>
              </p:cNvPr>
              <p:cNvSpPr txBox="1"/>
              <p:nvPr/>
            </p:nvSpPr>
            <p:spPr>
              <a:xfrm>
                <a:off x="5710699" y="4188174"/>
                <a:ext cx="109015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the quantum conditional entropy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71E4A-AFE1-4DD3-ACBD-A16A5058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699" y="4188174"/>
                <a:ext cx="1090152" cy="1169551"/>
              </a:xfrm>
              <a:prstGeom prst="rect">
                <a:avLst/>
              </a:prstGeom>
              <a:blipFill>
                <a:blip r:embed="rId6"/>
                <a:stretch>
                  <a:fillRect l="-1676" t="-1042" r="-55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0B7737F-A58E-4D21-8C59-6BFD60B4D1CB}"/>
              </a:ext>
            </a:extLst>
          </p:cNvPr>
          <p:cNvSpPr txBox="1"/>
          <p:nvPr/>
        </p:nvSpPr>
        <p:spPr>
          <a:xfrm>
            <a:off x="6800851" y="4186476"/>
            <a:ext cx="2136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Entanglement of Formation (how many </a:t>
            </a:r>
            <a:r>
              <a:rPr lang="en-US" sz="1400" dirty="0" err="1"/>
              <a:t>ebits</a:t>
            </a:r>
            <a:r>
              <a:rPr lang="en-US" sz="1400" dirty="0"/>
              <a:t> you have)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7FF89-65C2-4BE3-9DFF-8830231F83D6}"/>
              </a:ext>
            </a:extLst>
          </p:cNvPr>
          <p:cNvSpPr txBox="1"/>
          <p:nvPr/>
        </p:nvSpPr>
        <p:spPr>
          <a:xfrm>
            <a:off x="1347013" y="5357462"/>
            <a:ext cx="6224781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Not doing a tomography anymore, but</a:t>
            </a:r>
          </a:p>
          <a:p>
            <a:r>
              <a:rPr lang="en-US" sz="2800" dirty="0"/>
              <a:t>still a lot of measurements!</a:t>
            </a:r>
          </a:p>
        </p:txBody>
      </p:sp>
    </p:spTree>
    <p:extLst>
      <p:ext uri="{BB962C8B-B14F-4D97-AF65-F5344CB8AC3E}">
        <p14:creationId xmlns:p14="http://schemas.microsoft.com/office/powerpoint/2010/main" val="41367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RIT_IntegratedPhotonic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IT_IntegratedPhotonic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1303</Words>
  <Application>Microsoft Office PowerPoint</Application>
  <PresentationFormat>On-screen Show (4:3)</PresentationFormat>
  <Paragraphs>277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Century Gothic</vt:lpstr>
      <vt:lpstr>Wingdings</vt:lpstr>
      <vt:lpstr>RIT_IntegratedPhotonics</vt:lpstr>
      <vt:lpstr>1_RIT_IntegratedPhotonics</vt:lpstr>
      <vt:lpstr>Efficiently Certifying Large Amounts of Entanglement in High-Dimensional Quantum Systems</vt:lpstr>
      <vt:lpstr>Big Picture</vt:lpstr>
      <vt:lpstr>Big Picture</vt:lpstr>
      <vt:lpstr>Quantify Entanglement in High Dimensions</vt:lpstr>
      <vt:lpstr>Quantifying Entanglement Overview</vt:lpstr>
      <vt:lpstr>Quantifying Entanglement</vt:lpstr>
      <vt:lpstr>Uncertainty Relations</vt:lpstr>
      <vt:lpstr>Witnessing the EPR Paradox</vt:lpstr>
      <vt:lpstr>EPR to Ebits</vt:lpstr>
      <vt:lpstr>Scaling to Many Dimensions</vt:lpstr>
      <vt:lpstr>Scaling: How do we use prior knowledge</vt:lpstr>
      <vt:lpstr>Estimation vs Certification</vt:lpstr>
      <vt:lpstr>How to exploit expectations to improve our Quantitative Entanglement Witness</vt:lpstr>
      <vt:lpstr>Improvement 1</vt:lpstr>
      <vt:lpstr>Improvement 2</vt:lpstr>
      <vt:lpstr>Improvement 2: Multi-Level Approximation</vt:lpstr>
      <vt:lpstr>Improved Quantitative Entanglement Witness</vt:lpstr>
      <vt:lpstr>PowerPoint Presentation</vt:lpstr>
      <vt:lpstr>  </vt:lpstr>
      <vt:lpstr>Spatial entanglement testbed</vt:lpstr>
      <vt:lpstr>Adaptive, quad-tree sampling</vt:lpstr>
      <vt:lpstr>Adaptive Sampling Demo</vt:lpstr>
      <vt:lpstr>Results: Compressed Distributions</vt:lpstr>
      <vt:lpstr>Results: Entanglement vs acquisition time</vt:lpstr>
      <vt:lpstr>Results: E_f vs maximum resolution</vt:lpstr>
      <vt:lpstr>Full disclosure --- we did make some assumptions in the demo</vt:lpstr>
      <vt:lpstr>Other groups are working in this space too</vt:lpstr>
      <vt:lpstr>Future Work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Windows User</cp:lastModifiedBy>
  <cp:revision>333</cp:revision>
  <dcterms:created xsi:type="dcterms:W3CDTF">2018-05-21T13:53:37Z</dcterms:created>
  <dcterms:modified xsi:type="dcterms:W3CDTF">2019-01-25T18:49:38Z</dcterms:modified>
</cp:coreProperties>
</file>