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42" r:id="rId2"/>
    <p:sldId id="443" r:id="rId3"/>
    <p:sldId id="464" r:id="rId4"/>
    <p:sldId id="465" r:id="rId5"/>
    <p:sldId id="466" r:id="rId6"/>
    <p:sldId id="467" r:id="rId7"/>
    <p:sldId id="468" r:id="rId8"/>
    <p:sldId id="469" r:id="rId9"/>
    <p:sldId id="471" r:id="rId10"/>
    <p:sldId id="472" r:id="rId11"/>
    <p:sldId id="470" r:id="rId12"/>
    <p:sldId id="445" r:id="rId13"/>
  </p:sldIdLst>
  <p:sldSz cx="9144000" cy="5143500" type="screen16x9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7400"/>
    <a:srgbClr val="F36E21"/>
    <a:srgbClr val="BD0000"/>
    <a:srgbClr val="BD0032"/>
    <a:srgbClr val="BD001E"/>
    <a:srgbClr val="BD0024"/>
    <a:srgbClr val="BD0028"/>
    <a:srgbClr val="BD1428"/>
    <a:srgbClr val="AA1021"/>
    <a:srgbClr val="BD1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4660"/>
  </p:normalViewPr>
  <p:slideViewPr>
    <p:cSldViewPr>
      <p:cViewPr varScale="1">
        <p:scale>
          <a:sx n="120" d="100"/>
          <a:sy n="120" d="100"/>
        </p:scale>
        <p:origin x="221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660" y="-7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2CFCBAD-5749-4858-B5F2-6505AA3450DC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512258E-D687-4182-809F-970479CB0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0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23486-EEDC-439C-B999-332F171B7DA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4FBA4-7C2D-4910-899B-6A5043C62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31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921669"/>
            <a:ext cx="5486400" cy="726281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elvetica LT Std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647950"/>
            <a:ext cx="5486400" cy="1314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Helvetica LT St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703" y="285750"/>
            <a:ext cx="6197600" cy="14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758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478" y="2187702"/>
            <a:ext cx="3231300" cy="7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56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478" y="2187702"/>
            <a:ext cx="3231300" cy="768096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16696" y="3028950"/>
            <a:ext cx="589390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bg1"/>
                </a:solidFill>
                <a:latin typeface="Helvetica LT Std Black" pitchFamily="34" charset="0"/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  <a:latin typeface="Helvetica LT Std Black" pitchFamily="34" charset="0"/>
              </a:defRPr>
            </a:lvl2pPr>
            <a:lvl3pPr marL="914400" indent="0">
              <a:buNone/>
              <a:defRPr sz="3600">
                <a:solidFill>
                  <a:schemeClr val="bg1"/>
                </a:solidFill>
                <a:latin typeface="Helvetica LT Std Black" pitchFamily="34" charset="0"/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6283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-24064" y="1076826"/>
            <a:ext cx="9235440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0" y="1200150"/>
            <a:ext cx="9144000" cy="0"/>
          </a:xfrm>
          <a:prstGeom prst="line">
            <a:avLst/>
          </a:prstGeom>
          <a:ln>
            <a:solidFill>
              <a:srgbClr val="5430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914400" y="1371600"/>
            <a:ext cx="7848600" cy="3314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4"/>
          <p:cNvSpPr>
            <a:spLocks noGrp="1"/>
          </p:cNvSpPr>
          <p:nvPr>
            <p:ph type="title"/>
          </p:nvPr>
        </p:nvSpPr>
        <p:spPr>
          <a:xfrm>
            <a:off x="914400" y="205979"/>
            <a:ext cx="70104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940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ual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1314450"/>
            <a:ext cx="4038600" cy="32575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-24064" y="1076826"/>
            <a:ext cx="9235440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0" y="1191126"/>
            <a:ext cx="9144000" cy="0"/>
          </a:xfrm>
          <a:prstGeom prst="line">
            <a:avLst/>
          </a:prstGeom>
          <a:ln>
            <a:solidFill>
              <a:srgbClr val="5430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48200" y="1314450"/>
            <a:ext cx="4038600" cy="325755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text or delete text box to insert picture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Placeholder 4"/>
          <p:cNvSpPr>
            <a:spLocks noGrp="1"/>
          </p:cNvSpPr>
          <p:nvPr>
            <p:ph type="title"/>
          </p:nvPr>
        </p:nvSpPr>
        <p:spPr>
          <a:xfrm>
            <a:off x="914400" y="205979"/>
            <a:ext cx="70104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049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818388"/>
            <a:ext cx="9144000" cy="4325112"/>
          </a:xfrm>
          <a:prstGeom prst="rect">
            <a:avLst/>
          </a:prstGeom>
          <a:gradFill flip="none" rotWithShape="1">
            <a:gsLst>
              <a:gs pos="50000">
                <a:srgbClr val="D6D6D6"/>
              </a:gs>
              <a:gs pos="0">
                <a:schemeClr val="bg1"/>
              </a:gs>
              <a:gs pos="100000">
                <a:schemeClr val="bg1">
                  <a:lumMod val="60000"/>
                </a:schemeClr>
              </a:gs>
            </a:gsLst>
            <a:lin ang="63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047750"/>
            <a:ext cx="5715000" cy="3546873"/>
          </a:xfrm>
          <a:prstGeom prst="rect">
            <a:avLst/>
          </a:prstGeom>
        </p:spPr>
        <p:txBody>
          <a:bodyPr>
            <a:normAutofit/>
          </a:bodyPr>
          <a:lstStyle>
            <a:lvl1pPr marL="230188" indent="-230188">
              <a:spcBef>
                <a:spcPts val="1000"/>
              </a:spcBef>
              <a:buSzPct val="75000"/>
              <a:defRPr sz="1800">
                <a:solidFill>
                  <a:schemeClr val="tx1"/>
                </a:solidFill>
                <a:latin typeface="Helvetica LT Std" pitchFamily="34" charset="0"/>
              </a:defRPr>
            </a:lvl1pPr>
            <a:lvl2pPr marL="457200" indent="-227013">
              <a:spcBef>
                <a:spcPts val="0"/>
              </a:spcBef>
              <a:buFont typeface="Helvetica LT Std" pitchFamily="34" charset="0"/>
              <a:buChar char="–"/>
              <a:defRPr sz="1200">
                <a:solidFill>
                  <a:schemeClr val="tx1"/>
                </a:solidFill>
                <a:latin typeface="Helvetica LT Std" pitchFamily="34" charset="0"/>
              </a:defRPr>
            </a:lvl2pPr>
            <a:lvl3pPr marL="687388" indent="-230188">
              <a:buFont typeface="Wingdings" panose="05000000000000000000" pitchFamily="2" charset="2"/>
              <a:buChar char="§"/>
              <a:defRPr sz="1000">
                <a:solidFill>
                  <a:schemeClr val="tx1"/>
                </a:solidFill>
                <a:latin typeface="Helvetica LT Std" pitchFamily="34" charset="0"/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5486400" cy="82296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400">
                <a:latin typeface="Helvetica LT Std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0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818388"/>
            <a:ext cx="9144000" cy="4325112"/>
          </a:xfrm>
          <a:prstGeom prst="rect">
            <a:avLst/>
          </a:prstGeom>
          <a:gradFill flip="none" rotWithShape="1">
            <a:gsLst>
              <a:gs pos="50000">
                <a:srgbClr val="D6D6D6"/>
              </a:gs>
              <a:gs pos="0">
                <a:schemeClr val="bg1"/>
              </a:gs>
              <a:gs pos="100000">
                <a:schemeClr val="bg1">
                  <a:lumMod val="60000"/>
                </a:schemeClr>
              </a:gs>
            </a:gsLst>
            <a:lin ang="63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5486400" cy="82296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400">
                <a:latin typeface="Helvetica LT Std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86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Large Centered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818388"/>
            <a:ext cx="9144000" cy="4325112"/>
          </a:xfrm>
          <a:prstGeom prst="rect">
            <a:avLst/>
          </a:prstGeom>
          <a:gradFill flip="none" rotWithShape="1">
            <a:gsLst>
              <a:gs pos="50000">
                <a:srgbClr val="D6D6D6"/>
              </a:gs>
              <a:gs pos="0">
                <a:schemeClr val="bg1"/>
              </a:gs>
              <a:gs pos="100000">
                <a:schemeClr val="bg1">
                  <a:lumMod val="60000"/>
                </a:schemeClr>
              </a:gs>
            </a:gsLst>
            <a:lin ang="63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819150"/>
            <a:ext cx="8820150" cy="4343400"/>
          </a:xfrm>
          <a:prstGeom prst="rect">
            <a:avLst/>
          </a:prstGeom>
        </p:spPr>
        <p:txBody>
          <a:bodyPr>
            <a:normAutofit/>
          </a:bodyPr>
          <a:lstStyle>
            <a:lvl1pPr marL="230188" indent="-230188">
              <a:spcBef>
                <a:spcPts val="1000"/>
              </a:spcBef>
              <a:buSzPct val="75000"/>
              <a:defRPr sz="1800">
                <a:solidFill>
                  <a:schemeClr val="tx1"/>
                </a:solidFill>
                <a:latin typeface="Helvetica LT Std" pitchFamily="34" charset="0"/>
              </a:defRPr>
            </a:lvl1pPr>
            <a:lvl2pPr marL="457200" indent="-227013">
              <a:spcBef>
                <a:spcPts val="0"/>
              </a:spcBef>
              <a:buFont typeface="Helvetica LT Std" pitchFamily="34" charset="0"/>
              <a:buChar char="–"/>
              <a:defRPr sz="1200">
                <a:solidFill>
                  <a:schemeClr val="tx1"/>
                </a:solidFill>
                <a:latin typeface="Helvetica LT Std" pitchFamily="34" charset="0"/>
              </a:defRPr>
            </a:lvl2pPr>
            <a:lvl3pPr marL="687388" indent="-230188">
              <a:buFont typeface="Wingdings" panose="05000000000000000000" pitchFamily="2" charset="2"/>
              <a:buChar char="§"/>
              <a:defRPr sz="1000">
                <a:solidFill>
                  <a:schemeClr val="tx1"/>
                </a:solidFill>
                <a:latin typeface="Helvetica LT Std" pitchFamily="34" charset="0"/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5486400" cy="82296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400">
                <a:latin typeface="Helvetica LT Std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95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818388"/>
            <a:ext cx="9144000" cy="4325112"/>
          </a:xfrm>
          <a:prstGeom prst="rect">
            <a:avLst/>
          </a:prstGeom>
          <a:gradFill flip="none" rotWithShape="1">
            <a:gsLst>
              <a:gs pos="50000">
                <a:srgbClr val="D6D6D6"/>
              </a:gs>
              <a:gs pos="0">
                <a:schemeClr val="bg1"/>
              </a:gs>
              <a:gs pos="100000">
                <a:schemeClr val="bg1">
                  <a:lumMod val="60000"/>
                </a:schemeClr>
              </a:gs>
            </a:gsLst>
            <a:lin ang="63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LT St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047750"/>
            <a:ext cx="5715000" cy="3546873"/>
          </a:xfrm>
          <a:prstGeom prst="rect">
            <a:avLst/>
          </a:prstGeom>
        </p:spPr>
        <p:txBody>
          <a:bodyPr>
            <a:normAutofit/>
          </a:bodyPr>
          <a:lstStyle>
            <a:lvl1pPr marL="230188" indent="-230188">
              <a:spcBef>
                <a:spcPts val="1000"/>
              </a:spcBef>
              <a:buSzPct val="75000"/>
              <a:defRPr sz="1800">
                <a:solidFill>
                  <a:schemeClr val="tx1"/>
                </a:solidFill>
                <a:latin typeface="Helvetica LT Std" pitchFamily="34" charset="0"/>
              </a:defRPr>
            </a:lvl1pPr>
            <a:lvl2pPr marL="457200" indent="-227013">
              <a:spcBef>
                <a:spcPts val="0"/>
              </a:spcBef>
              <a:buFont typeface="Helvetica LT Std" pitchFamily="34" charset="0"/>
              <a:buChar char="–"/>
              <a:defRPr sz="1200">
                <a:solidFill>
                  <a:schemeClr val="tx1"/>
                </a:solidFill>
                <a:latin typeface="Helvetica LT Std" pitchFamily="34" charset="0"/>
              </a:defRPr>
            </a:lvl2pPr>
            <a:lvl3pPr marL="687388" indent="-230188">
              <a:buFont typeface="Wingdings" panose="05000000000000000000" pitchFamily="2" charset="2"/>
              <a:buChar char="§"/>
              <a:defRPr sz="1000">
                <a:solidFill>
                  <a:schemeClr val="tx1"/>
                </a:solidFill>
                <a:latin typeface="Helvetica LT Std" pitchFamily="34" charset="0"/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5486400" cy="82296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400">
                <a:latin typeface="Helvetica LT Std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76200" y="1047750"/>
            <a:ext cx="2362200" cy="35468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SzPct val="75000"/>
              <a:buNone/>
              <a:defRPr sz="1800">
                <a:solidFill>
                  <a:schemeClr val="tx1"/>
                </a:solidFill>
                <a:latin typeface="Helvetica LT Std" pitchFamily="34" charset="0"/>
              </a:defRPr>
            </a:lvl1pPr>
            <a:lvl2pPr marL="230187" indent="0">
              <a:spcBef>
                <a:spcPts val="0"/>
              </a:spcBef>
              <a:buFont typeface="Helvetica LT Std" pitchFamily="34" charset="0"/>
              <a:buNone/>
              <a:defRPr sz="1200">
                <a:solidFill>
                  <a:schemeClr val="tx1"/>
                </a:solidFill>
                <a:latin typeface="Helvetica LT Std" pitchFamily="34" charset="0"/>
              </a:defRPr>
            </a:lvl2pPr>
            <a:lvl3pPr marL="457200" indent="0"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Helvetica LT Std" pitchFamily="34" charset="0"/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68778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withou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818388"/>
            <a:ext cx="9144000" cy="43251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0"/>
                  <a:lumOff val="10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051560"/>
            <a:ext cx="5486400" cy="35478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  <a:latin typeface="Helvetica LT Std" pitchFamily="34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  <a:latin typeface="Helvetica LT Std" pitchFamily="34" charset="0"/>
              </a:defRPr>
            </a:lvl2pPr>
            <a:lvl3pPr marL="914400" indent="0">
              <a:buNone/>
              <a:defRPr sz="1000">
                <a:solidFill>
                  <a:schemeClr val="tx1"/>
                </a:solidFill>
                <a:latin typeface="Helvetica LT Std" pitchFamily="34" charset="0"/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5486400" cy="82296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400">
                <a:latin typeface="Helvetica LT Std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withou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818388"/>
            <a:ext cx="9144000" cy="43251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0"/>
                  <a:lumOff val="10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051560"/>
            <a:ext cx="2651760" cy="35478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  <a:latin typeface="Helvetica LT Std" pitchFamily="34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  <a:latin typeface="Helvetica LT Std" pitchFamily="34" charset="0"/>
              </a:defRPr>
            </a:lvl2pPr>
            <a:lvl3pPr marL="914400" indent="0">
              <a:buNone/>
              <a:defRPr sz="1000">
                <a:solidFill>
                  <a:schemeClr val="tx1"/>
                </a:solidFill>
                <a:latin typeface="Helvetica LT Std" pitchFamily="34" charset="0"/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5486400" cy="82296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400">
                <a:latin typeface="Helvetica LT Std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5574072" y="1051560"/>
            <a:ext cx="2651760" cy="35478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  <a:latin typeface="Helvetica LT Std" pitchFamily="34" charset="0"/>
              </a:defRPr>
            </a:lvl1pPr>
            <a:lvl2pPr marL="457200" indent="0">
              <a:buNone/>
              <a:defRPr sz="1200">
                <a:solidFill>
                  <a:schemeClr val="tx1"/>
                </a:solidFill>
                <a:latin typeface="Helvetica LT Std" pitchFamily="34" charset="0"/>
              </a:defRPr>
            </a:lvl2pPr>
            <a:lvl3pPr marL="914400" indent="0">
              <a:buNone/>
              <a:defRPr sz="1000">
                <a:solidFill>
                  <a:schemeClr val="tx1"/>
                </a:solidFill>
                <a:latin typeface="Helvetica LT Std" pitchFamily="34" charset="0"/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90960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818388"/>
            <a:ext cx="9144000" cy="43251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0"/>
                  <a:lumOff val="10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5486400" cy="82296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400">
                <a:latin typeface="Helvetica LT Std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3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>
                <a:solidFill>
                  <a:srgbClr val="E87400"/>
                </a:solidFill>
                <a:latin typeface="Helvetica LT Std Black" pitchFamily="34" charset="0"/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  <a:latin typeface="Helvetica LT Std Black" pitchFamily="34" charset="0"/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  <a:latin typeface="Helvetica LT Std Black" pitchFamily="34" charset="0"/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1923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149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66" r:id="rId4"/>
    <p:sldLayoutId id="2147483665" r:id="rId5"/>
    <p:sldLayoutId id="2147483661" r:id="rId6"/>
    <p:sldLayoutId id="2147483663" r:id="rId7"/>
    <p:sldLayoutId id="2147483660" r:id="rId8"/>
    <p:sldLayoutId id="2147483655" r:id="rId9"/>
    <p:sldLayoutId id="2147483662" r:id="rId10"/>
    <p:sldLayoutId id="2147483664" r:id="rId11"/>
    <p:sldLayoutId id="2147483668" r:id="rId12"/>
    <p:sldLayoutId id="2147483669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rit.edu/fpi/sites/rit.edu.fpi/files/images/PfQ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43050"/>
            <a:ext cx="5486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85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RIT’s Quantum Technology Initiative Wants You!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collaborators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visiting scientists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graduate students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undergraduate REUs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post-docs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assistant professors</a:t>
            </a:r>
          </a:p>
          <a:p>
            <a:r>
              <a:rPr lang="en-US" sz="1600" b="1" dirty="0" smtClean="0">
                <a:solidFill>
                  <a:schemeClr val="tx1"/>
                </a:solidFill>
              </a:rPr>
              <a:t>associate/ful</a:t>
            </a:r>
            <a:r>
              <a:rPr lang="en-US" sz="1600" b="1" dirty="0" smtClean="0">
                <a:solidFill>
                  <a:schemeClr val="tx1"/>
                </a:solidFill>
              </a:rPr>
              <a:t>l professors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9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the year 2020</a:t>
            </a:r>
          </a:p>
          <a:p>
            <a:r>
              <a:rPr lang="en-US" b="1" dirty="0" smtClean="0"/>
              <a:t>We will have photons aplenty</a:t>
            </a:r>
          </a:p>
          <a:p>
            <a:r>
              <a:rPr lang="en-US" b="1" dirty="0" smtClean="0"/>
              <a:t>There will be lots to do</a:t>
            </a:r>
          </a:p>
          <a:p>
            <a:r>
              <a:rPr lang="en-US" b="1" dirty="0" err="1" smtClean="0"/>
              <a:t>Gonna</a:t>
            </a:r>
            <a:r>
              <a:rPr lang="en-US" b="1" dirty="0" smtClean="0"/>
              <a:t> have another </a:t>
            </a:r>
            <a:r>
              <a:rPr lang="en-US" b="1" dirty="0" err="1" smtClean="0"/>
              <a:t>PfQ</a:t>
            </a:r>
            <a:r>
              <a:rPr lang="en-US" b="1" dirty="0" smtClean="0"/>
              <a:t>!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(in summer) </a:t>
            </a:r>
          </a:p>
        </p:txBody>
      </p:sp>
    </p:spTree>
    <p:extLst>
      <p:ext uri="{BB962C8B-B14F-4D97-AF65-F5344CB8AC3E}">
        <p14:creationId xmlns:p14="http://schemas.microsoft.com/office/powerpoint/2010/main" val="169530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rit.edu/fpi/sites/rit.edu.fpi/files/images/IDQuantique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02" y="700370"/>
            <a:ext cx="1423807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www.rit.edu/fpi/sites/rit.edu.fpi/files/photonspot-logo-1024x35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996" y="700370"/>
            <a:ext cx="2394065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www.rit.edu/fpi/sites/rit.edu.fpi/files/images/PI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350" y="768950"/>
            <a:ext cx="2571749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www.rit.edu/fpi/sites/rit.edu.fpi/files/QD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02" y="2274945"/>
            <a:ext cx="3306533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www.rit.edu/fpi/sites/rit.edu.fpi/files/QO5_renders_color_large_transparentS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165" y="2206365"/>
            <a:ext cx="1342322" cy="96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www.rit.edu/fpi/sites/rit.edu.fpi/files/Logo_Single%20Quantum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16" y="2343525"/>
            <a:ext cx="2791883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www.rit.edu/fpi/sites/rit.edu.fpi/files/SPIE%20logo-cmyk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02" y="3825910"/>
            <a:ext cx="1802673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s://www.rit.edu/fpi/sites/rit.edu.fpi/files/images/Toptica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860" y="3757330"/>
            <a:ext cx="1732547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s://www.rit.edu/fpi/sites/rit.edu.fpi/files/Thorlabs_Logo_Red.pn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95"/>
          <a:stretch/>
        </p:blipFill>
        <p:spPr bwMode="auto">
          <a:xfrm>
            <a:off x="5480692" y="3846124"/>
            <a:ext cx="2968407" cy="50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9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 Learned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6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E87400"/>
                </a:solidFill>
              </a:rPr>
              <a:t>The First Rule of </a:t>
            </a:r>
            <a:endParaRPr lang="en-US" b="1" dirty="0" smtClean="0">
              <a:solidFill>
                <a:srgbClr val="E87400"/>
              </a:solidFill>
            </a:endParaRPr>
          </a:p>
          <a:p>
            <a:r>
              <a:rPr lang="en-US" b="1" dirty="0" smtClean="0">
                <a:solidFill>
                  <a:srgbClr val="E87400"/>
                </a:solidFill>
              </a:rPr>
              <a:t>Quantum Mechanics</a:t>
            </a:r>
            <a:endParaRPr lang="en-US" b="1" dirty="0">
              <a:solidFill>
                <a:srgbClr val="E87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39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E87400"/>
                </a:solidFill>
              </a:rPr>
              <a:t>You Do Not Understand </a:t>
            </a:r>
          </a:p>
          <a:p>
            <a:r>
              <a:rPr lang="en-US" b="1" dirty="0" smtClean="0">
                <a:solidFill>
                  <a:srgbClr val="E87400"/>
                </a:solidFill>
              </a:rPr>
              <a:t>Quantum Mechanics</a:t>
            </a:r>
            <a:endParaRPr lang="en-US" b="1" dirty="0">
              <a:solidFill>
                <a:srgbClr val="E87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00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E87400"/>
                </a:solidFill>
              </a:rPr>
              <a:t>The </a:t>
            </a:r>
            <a:r>
              <a:rPr lang="en-US" b="1" dirty="0" smtClean="0">
                <a:solidFill>
                  <a:srgbClr val="E87400"/>
                </a:solidFill>
              </a:rPr>
              <a:t>Second Rule </a:t>
            </a:r>
            <a:r>
              <a:rPr lang="en-US" b="1" dirty="0">
                <a:solidFill>
                  <a:srgbClr val="E87400"/>
                </a:solidFill>
              </a:rPr>
              <a:t>of </a:t>
            </a:r>
            <a:endParaRPr lang="en-US" b="1" dirty="0" smtClean="0">
              <a:solidFill>
                <a:srgbClr val="E87400"/>
              </a:solidFill>
            </a:endParaRPr>
          </a:p>
          <a:p>
            <a:r>
              <a:rPr lang="en-US" b="1" dirty="0" smtClean="0">
                <a:solidFill>
                  <a:srgbClr val="E87400"/>
                </a:solidFill>
              </a:rPr>
              <a:t>Quantum Mechanics</a:t>
            </a:r>
            <a:endParaRPr lang="en-US" b="1" dirty="0">
              <a:solidFill>
                <a:srgbClr val="E87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66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E87400"/>
                </a:solidFill>
              </a:rPr>
              <a:t>You DO NOT UNDERSTAND </a:t>
            </a:r>
          </a:p>
          <a:p>
            <a:r>
              <a:rPr lang="en-US" b="1" dirty="0" smtClean="0">
                <a:solidFill>
                  <a:srgbClr val="E87400"/>
                </a:solidFill>
              </a:rPr>
              <a:t>QUANTUM MECHANICS</a:t>
            </a:r>
          </a:p>
        </p:txBody>
      </p:sp>
    </p:spTree>
    <p:extLst>
      <p:ext uri="{BB962C8B-B14F-4D97-AF65-F5344CB8AC3E}">
        <p14:creationId xmlns:p14="http://schemas.microsoft.com/office/powerpoint/2010/main" val="196720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E87400"/>
                </a:solidFill>
              </a:rPr>
              <a:t>E field 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83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 and B</a:t>
            </a:r>
            <a:r>
              <a:rPr lang="en-US" b="1" dirty="0" smtClean="0">
                <a:solidFill>
                  <a:srgbClr val="E87400"/>
                </a:solidFill>
              </a:rPr>
              <a:t> field good!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“The </a:t>
            </a:r>
            <a:r>
              <a:rPr lang="en-US" b="1" dirty="0" smtClean="0"/>
              <a:t>D</a:t>
            </a:r>
            <a:r>
              <a:rPr lang="en-US" b="1" dirty="0" smtClean="0">
                <a:solidFill>
                  <a:schemeClr val="tx1"/>
                </a:solidFill>
              </a:rPr>
              <a:t>ave and </a:t>
            </a:r>
            <a:r>
              <a:rPr lang="en-US" b="1" dirty="0" smtClean="0"/>
              <a:t>B</a:t>
            </a:r>
            <a:r>
              <a:rPr lang="en-US" b="1" dirty="0" smtClean="0">
                <a:solidFill>
                  <a:schemeClr val="tx1"/>
                </a:solidFill>
              </a:rPr>
              <a:t>usters Theorem”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85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Send Comments About </a:t>
            </a:r>
            <a:r>
              <a:rPr lang="en-US" b="1" dirty="0" err="1" smtClean="0"/>
              <a:t>PfQ</a:t>
            </a:r>
            <a:r>
              <a:rPr lang="en-US" b="1" dirty="0" smtClean="0"/>
              <a:t> to: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admin@cfd.rit.edu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07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93</Words>
  <Application>Microsoft Office PowerPoint</Application>
  <PresentationFormat>On-screen Show (16:9)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Helvetica LT Std</vt:lpstr>
      <vt:lpstr>Helvetica LT Std Black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Photon Initiative</dc:title>
  <dc:creator>dffpci</dc:creator>
  <cp:lastModifiedBy>Don Figer</cp:lastModifiedBy>
  <cp:revision>205</cp:revision>
  <cp:lastPrinted>2016-06-27T14:29:42Z</cp:lastPrinted>
  <dcterms:created xsi:type="dcterms:W3CDTF">2016-04-07T15:09:33Z</dcterms:created>
  <dcterms:modified xsi:type="dcterms:W3CDTF">2019-01-25T20:53:42Z</dcterms:modified>
</cp:coreProperties>
</file>