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35" r:id="rId3"/>
    <p:sldMasterId id="2147483736" r:id="rId4"/>
    <p:sldMasterId id="2147483737" r:id="rId5"/>
    <p:sldMasterId id="2147483738" r:id="rId6"/>
    <p:sldMasterId id="2147483739" r:id="rId7"/>
    <p:sldMasterId id="2147483740" r:id="rId8"/>
    <p:sldMasterId id="2147483741"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Lst>
  <p:sldSz cy="9753600" cx="13004800"/>
  <p:notesSz cx="6858000" cy="9144000"/>
  <p:embeddedFontLst>
    <p:embeddedFont>
      <p:font typeface="Merriweather Sans"/>
      <p:regular r:id="rId46"/>
      <p:bold r:id="rId47"/>
      <p:italic r:id="rId48"/>
      <p:boldItalic r:id="rId49"/>
    </p:embeddedFont>
    <p:embeddedFont>
      <p:font typeface="Cabin"/>
      <p:regular r:id="rId50"/>
      <p:bold r:id="rId51"/>
      <p:italic r:id="rId52"/>
      <p:boldItalic r:id="rId53"/>
    </p:embeddedFont>
    <p:embeddedFont>
      <p:font typeface="Monda"/>
      <p:regular r:id="rId54"/>
      <p:bold r:id="rId55"/>
    </p:embeddedFont>
    <p:embeddedFont>
      <p:font typeface="Helvetica Neue"/>
      <p:regular r:id="rId56"/>
      <p:bold r:id="rId57"/>
      <p:italic r:id="rId58"/>
      <p:boldItalic r:id="rId59"/>
    </p:embeddedFont>
    <p:embeddedFont>
      <p:font typeface="Helvetica Neue Light"/>
      <p:regular r:id="rId60"/>
      <p:bold r:id="rId61"/>
      <p:italic r:id="rId62"/>
      <p:boldItalic r:id="rId63"/>
    </p:embeddedFont>
    <p:embeddedFont>
      <p:font typeface="Gill Sans"/>
      <p:regular r:id="rId64"/>
      <p:bold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font" Target="fonts/MerriweatherSans-regular.fntdata"/><Relationship Id="rId45" Type="http://schemas.openxmlformats.org/officeDocument/2006/relationships/slide" Target="slides/slide35.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font" Target="fonts/MerriweatherSans-italic.fntdata"/><Relationship Id="rId47" Type="http://schemas.openxmlformats.org/officeDocument/2006/relationships/font" Target="fonts/MerriweatherSans-bold.fntdata"/><Relationship Id="rId49" Type="http://schemas.openxmlformats.org/officeDocument/2006/relationships/font" Target="fonts/MerriweatherSans-bold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HelveticaNeueLight-italic.fntdata"/><Relationship Id="rId61" Type="http://schemas.openxmlformats.org/officeDocument/2006/relationships/font" Target="fonts/HelveticaNeueLight-bold.fntdata"/><Relationship Id="rId20" Type="http://schemas.openxmlformats.org/officeDocument/2006/relationships/slide" Target="slides/slide10.xml"/><Relationship Id="rId64" Type="http://schemas.openxmlformats.org/officeDocument/2006/relationships/font" Target="fonts/GillSans-regular.fntdata"/><Relationship Id="rId63" Type="http://schemas.openxmlformats.org/officeDocument/2006/relationships/font" Target="fonts/HelveticaNeueLight-boldItalic.fntdata"/><Relationship Id="rId22" Type="http://schemas.openxmlformats.org/officeDocument/2006/relationships/slide" Target="slides/slide12.xml"/><Relationship Id="rId21" Type="http://schemas.openxmlformats.org/officeDocument/2006/relationships/slide" Target="slides/slide11.xml"/><Relationship Id="rId65" Type="http://schemas.openxmlformats.org/officeDocument/2006/relationships/font" Target="fonts/GillSans-bold.fntdata"/><Relationship Id="rId24" Type="http://schemas.openxmlformats.org/officeDocument/2006/relationships/slide" Target="slides/slide14.xml"/><Relationship Id="rId23" Type="http://schemas.openxmlformats.org/officeDocument/2006/relationships/slide" Target="slides/slide13.xml"/><Relationship Id="rId60" Type="http://schemas.openxmlformats.org/officeDocument/2006/relationships/font" Target="fonts/HelveticaNeueLight-regular.fntdata"/><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Cabin-bold.fntdata"/><Relationship Id="rId50" Type="http://schemas.openxmlformats.org/officeDocument/2006/relationships/font" Target="fonts/Cabin-regular.fntdata"/><Relationship Id="rId53" Type="http://schemas.openxmlformats.org/officeDocument/2006/relationships/font" Target="fonts/Cabin-boldItalic.fntdata"/><Relationship Id="rId52" Type="http://schemas.openxmlformats.org/officeDocument/2006/relationships/font" Target="fonts/Cabin-italic.fntdata"/><Relationship Id="rId11" Type="http://schemas.openxmlformats.org/officeDocument/2006/relationships/slide" Target="slides/slide1.xml"/><Relationship Id="rId55" Type="http://schemas.openxmlformats.org/officeDocument/2006/relationships/font" Target="fonts/Monda-bold.fntdata"/><Relationship Id="rId10" Type="http://schemas.openxmlformats.org/officeDocument/2006/relationships/notesMaster" Target="notesMasters/notesMaster1.xml"/><Relationship Id="rId54" Type="http://schemas.openxmlformats.org/officeDocument/2006/relationships/font" Target="fonts/Monda-regular.fntdata"/><Relationship Id="rId13" Type="http://schemas.openxmlformats.org/officeDocument/2006/relationships/slide" Target="slides/slide3.xml"/><Relationship Id="rId57" Type="http://schemas.openxmlformats.org/officeDocument/2006/relationships/font" Target="fonts/HelveticaNeue-bold.fntdata"/><Relationship Id="rId12" Type="http://schemas.openxmlformats.org/officeDocument/2006/relationships/slide" Target="slides/slide2.xml"/><Relationship Id="rId56" Type="http://schemas.openxmlformats.org/officeDocument/2006/relationships/font" Target="fonts/HelveticaNeue-regular.fntdata"/><Relationship Id="rId15" Type="http://schemas.openxmlformats.org/officeDocument/2006/relationships/slide" Target="slides/slide5.xml"/><Relationship Id="rId59" Type="http://schemas.openxmlformats.org/officeDocument/2006/relationships/font" Target="fonts/HelveticaNeue-boldItalic.fntdata"/><Relationship Id="rId14" Type="http://schemas.openxmlformats.org/officeDocument/2006/relationships/slide" Target="slides/slide4.xml"/><Relationship Id="rId58" Type="http://schemas.openxmlformats.org/officeDocument/2006/relationships/font" Target="fonts/HelveticaNeue-italic.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2200" u="none" cap="none" strike="noStrike">
                <a:latin typeface="Merriweather Sans"/>
                <a:ea typeface="Merriweather Sans"/>
                <a:cs typeface="Merriweather Sans"/>
                <a:sym typeface="Merriweather Sans"/>
              </a:defRPr>
            </a:lvl1pPr>
            <a:lvl2pPr indent="-228600" lvl="1" marL="914400" marR="0" rtl="0" algn="l">
              <a:spcBef>
                <a:spcPts val="0"/>
              </a:spcBef>
              <a:spcAft>
                <a:spcPts val="0"/>
              </a:spcAft>
              <a:buSzPts val="1400"/>
              <a:buNone/>
              <a:defRPr b="0" i="0" sz="2200" u="none" cap="none" strike="noStrike">
                <a:latin typeface="Merriweather Sans"/>
                <a:ea typeface="Merriweather Sans"/>
                <a:cs typeface="Merriweather Sans"/>
                <a:sym typeface="Merriweather Sans"/>
              </a:defRPr>
            </a:lvl2pPr>
            <a:lvl3pPr indent="-228600" lvl="2" marL="1371600" marR="0" rtl="0" algn="l">
              <a:spcBef>
                <a:spcPts val="0"/>
              </a:spcBef>
              <a:spcAft>
                <a:spcPts val="0"/>
              </a:spcAft>
              <a:buSzPts val="1400"/>
              <a:buNone/>
              <a:defRPr b="0" i="0" sz="2200" u="none" cap="none" strike="noStrike">
                <a:latin typeface="Merriweather Sans"/>
                <a:ea typeface="Merriweather Sans"/>
                <a:cs typeface="Merriweather Sans"/>
                <a:sym typeface="Merriweather Sans"/>
              </a:defRPr>
            </a:lvl3pPr>
            <a:lvl4pPr indent="-228600" lvl="3" marL="1828800" marR="0" rtl="0" algn="l">
              <a:spcBef>
                <a:spcPts val="0"/>
              </a:spcBef>
              <a:spcAft>
                <a:spcPts val="0"/>
              </a:spcAft>
              <a:buSzPts val="1400"/>
              <a:buNone/>
              <a:defRPr b="0" i="0" sz="2200" u="none" cap="none" strike="noStrike">
                <a:latin typeface="Merriweather Sans"/>
                <a:ea typeface="Merriweather Sans"/>
                <a:cs typeface="Merriweather Sans"/>
                <a:sym typeface="Merriweather Sans"/>
              </a:defRPr>
            </a:lvl4pPr>
            <a:lvl5pPr indent="-228600" lvl="4" marL="2286000" marR="0" rtl="0" algn="l">
              <a:spcBef>
                <a:spcPts val="0"/>
              </a:spcBef>
              <a:spcAft>
                <a:spcPts val="0"/>
              </a:spcAft>
              <a:buSzPts val="1400"/>
              <a:buNone/>
              <a:defRPr b="0" i="0" sz="2200" u="none" cap="none" strike="noStrike">
                <a:latin typeface="Merriweather Sans"/>
                <a:ea typeface="Merriweather Sans"/>
                <a:cs typeface="Merriweather Sans"/>
                <a:sym typeface="Merriweather Sans"/>
              </a:defRPr>
            </a:lvl5pPr>
            <a:lvl6pPr indent="-228600" lvl="5" marL="2743200" marR="0" rtl="0" algn="l">
              <a:spcBef>
                <a:spcPts val="0"/>
              </a:spcBef>
              <a:spcAft>
                <a:spcPts val="0"/>
              </a:spcAft>
              <a:buSzPts val="1400"/>
              <a:buNone/>
              <a:defRPr b="0" i="0" sz="2200" u="none" cap="none" strike="noStrike">
                <a:latin typeface="Merriweather Sans"/>
                <a:ea typeface="Merriweather Sans"/>
                <a:cs typeface="Merriweather Sans"/>
                <a:sym typeface="Merriweather Sans"/>
              </a:defRPr>
            </a:lvl6pPr>
            <a:lvl7pPr indent="-228600" lvl="6" marL="3200400" marR="0" rtl="0" algn="l">
              <a:spcBef>
                <a:spcPts val="0"/>
              </a:spcBef>
              <a:spcAft>
                <a:spcPts val="0"/>
              </a:spcAft>
              <a:buSzPts val="1400"/>
              <a:buNone/>
              <a:defRPr b="0" i="0" sz="2200" u="none" cap="none" strike="noStrike">
                <a:latin typeface="Merriweather Sans"/>
                <a:ea typeface="Merriweather Sans"/>
                <a:cs typeface="Merriweather Sans"/>
                <a:sym typeface="Merriweather Sans"/>
              </a:defRPr>
            </a:lvl7pPr>
            <a:lvl8pPr indent="-228600" lvl="7" marL="3657600" marR="0" rtl="0" algn="l">
              <a:spcBef>
                <a:spcPts val="0"/>
              </a:spcBef>
              <a:spcAft>
                <a:spcPts val="0"/>
              </a:spcAft>
              <a:buSzPts val="1400"/>
              <a:buNone/>
              <a:defRPr b="0" i="0" sz="2200" u="none" cap="none" strike="noStrike">
                <a:latin typeface="Merriweather Sans"/>
                <a:ea typeface="Merriweather Sans"/>
                <a:cs typeface="Merriweather Sans"/>
                <a:sym typeface="Merriweather Sans"/>
              </a:defRPr>
            </a:lvl8pPr>
            <a:lvl9pPr indent="-228600" lvl="8" marL="4114800" marR="0" rtl="0" algn="l">
              <a:spcBef>
                <a:spcPts val="0"/>
              </a:spcBef>
              <a:spcAft>
                <a:spcPts val="0"/>
              </a:spcAft>
              <a:buSzPts val="1400"/>
              <a:buNone/>
              <a:defRPr b="0" i="0" sz="2200" u="none" cap="none" strike="noStrike">
                <a:latin typeface="Merriweather Sans"/>
                <a:ea typeface="Merriweather Sans"/>
                <a:cs typeface="Merriweather Sans"/>
                <a:sym typeface="Merriweather Sans"/>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9" name="Google Shape;669;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rPr b="0" i="0" lang="en-US" sz="1400" u="none" cap="none" strike="noStrike">
                <a:latin typeface="Merriweather Sans"/>
                <a:ea typeface="Merriweather Sans"/>
                <a:cs typeface="Merriweather Sans"/>
                <a:sym typeface="Merriweather Sans"/>
              </a:rPr>
              <a:t>.. exploit the opto-electronic properties of graphene as the active material in optical interconnects for high-speed, efficient optical modulation and detection. Explore possible advantages over present-day architectures. </a:t>
            </a:r>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4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Abstract: There has been increasing interest in developing opto-electronic devices based on graphene, whose tunable optical and electronic properties make it applicable for both high-speed and broadband modulators and photodetectors. The flexibility and robustness of graphene makes it compatible with various devices geometries. In this chapter, we describe chip-integrated graphene optoelectronics with nanophotonic cavities and waveguides. By depositing graphene onto photonic crystal nanocavities, it is possible to reach near-unity ab- sorption into graphene. The graphene-photonic crystal cavity system enables a high-contrast electro-optic modulation by electrically tuning the Fermi level of graphene. In addition, high- speed operation is possible using capacitive gating, such as through a double layer graphene stack. The cavity also enables dramatically enhanced and spectrally selective photodetection on graphene. A similar scheme of graphene integration on nanophotonic waveguides greatly increases the interaction time of graphene with light and enables efficient, broadband, and high-speed photodetectors. Such graphene photodetectors are compatible with photonic in- tegrated circuits and promise an alternative to traditional on-chip photodetectors. Thus, the combination of graphene optoelectronic devices with photonic chips promises a new route for ultrafast and broadband on-chip optical interconnects.</a:t>
            </a:r>
            <a:endParaRPr/>
          </a:p>
          <a:p>
            <a:pPr indent="0" lvl="0" marL="0" marR="0" rtl="0" algn="l">
              <a:spcBef>
                <a:spcPts val="0"/>
              </a:spcBef>
              <a:spcAft>
                <a:spcPts val="0"/>
              </a:spcAft>
              <a:buNone/>
            </a:pPr>
            <a:r>
              <a:t/>
            </a:r>
            <a:endParaRPr b="0" i="0" sz="11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1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1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11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Session 7:</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Novel Nanophotonic Devices, Sensors, and Concepts Based on 2D Materials</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Tuesday 21 April 2015</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4:00 PM - 5:20 PM</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Location: Conv. Ctr. Room 336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Session Chair: Ertugrul Cubukcu, Univ. of Pennsylvania (United States)</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2D materials and heterostructures for applications in optoelectronics (Invited Paper)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Paper 9467-38</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Time: 4:00 PM - 4:20 PM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Author(s): Thomas Mueller, Technische Univ. Wien (Austria)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Show Abstract Add To My Schedule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Plasmon excitations in low dimensional graphitic materials (Invited Paper)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Paper 9467-39</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Time: 4:20 PM - 4:40 PM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Author(s): Feng Wang, Univ. of California, Berkeley (United States)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Show Abstract Add To My Schedule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Optics and optoelectronics of 2D atomic membranes (Invited Paper)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Paper 9467-40</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Time: 4:40 PM - 5:00 PM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Author(s): Xiaobo Yin, Univ. of Colorado at Boulder (United States)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Show Abstract Add To My Schedule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Graphene optoelectronic devices for optical communications and imaging (Invited Paper)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Paper 9467-41</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Time: 5:00 PM - 5:20 PM </a:t>
            </a:r>
            <a:endParaRPr/>
          </a:p>
          <a:p>
            <a:pPr indent="0" lvl="0" marL="0" marR="0" rtl="0" algn="l">
              <a:spcBef>
                <a:spcPts val="0"/>
              </a:spcBef>
              <a:spcAft>
                <a:spcPts val="0"/>
              </a:spcAft>
              <a:buNone/>
            </a:pPr>
            <a:r>
              <a:rPr b="0" i="0" lang="en-US" sz="1100" u="none" cap="none" strike="noStrike">
                <a:latin typeface="Merriweather Sans"/>
                <a:ea typeface="Merriweather Sans"/>
                <a:cs typeface="Merriweather Sans"/>
                <a:sym typeface="Merriweather Sans"/>
              </a:rPr>
              <a:t>Author(s): Dirk R. Englund, Ren-Jye Shiue, Massachusetts Institute of Technology (United States); Yuanda Gao, James Hone, Columbia Univ. (United States)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6" name="Shape 1216"/>
        <p:cNvGrpSpPr/>
        <p:nvPr/>
      </p:nvGrpSpPr>
      <p:grpSpPr>
        <a:xfrm>
          <a:off x="0" y="0"/>
          <a:ext cx="0" cy="0"/>
          <a:chOff x="0" y="0"/>
          <a:chExt cx="0" cy="0"/>
        </a:xfrm>
      </p:grpSpPr>
      <p:sp>
        <p:nvSpPr>
          <p:cNvPr id="1217" name="Google Shape;1217;g4e59e34410_0_8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4e59e34410_0_85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Google Shape;1247;g4e59e34410_0_7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4e59e34410_0_76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0" name="Shape 1260"/>
        <p:cNvGrpSpPr/>
        <p:nvPr/>
      </p:nvGrpSpPr>
      <p:grpSpPr>
        <a:xfrm>
          <a:off x="0" y="0"/>
          <a:ext cx="0" cy="0"/>
          <a:chOff x="0" y="0"/>
          <a:chExt cx="0" cy="0"/>
        </a:xfrm>
      </p:grpSpPr>
      <p:sp>
        <p:nvSpPr>
          <p:cNvPr id="1261" name="Google Shape;1261;g3863febb45_0_2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262" name="Google Shape;1262;g3863febb45_0_22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3" name="Shape 1273"/>
        <p:cNvGrpSpPr/>
        <p:nvPr/>
      </p:nvGrpSpPr>
      <p:grpSpPr>
        <a:xfrm>
          <a:off x="0" y="0"/>
          <a:ext cx="0" cy="0"/>
          <a:chOff x="0" y="0"/>
          <a:chExt cx="0" cy="0"/>
        </a:xfrm>
      </p:grpSpPr>
      <p:sp>
        <p:nvSpPr>
          <p:cNvPr id="1274" name="Google Shape;1274;g4e59e34410_0_10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5" name="Google Shape;1275;g4e59e34410_0_10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3" name="Shape 1293"/>
        <p:cNvGrpSpPr/>
        <p:nvPr/>
      </p:nvGrpSpPr>
      <p:grpSpPr>
        <a:xfrm>
          <a:off x="0" y="0"/>
          <a:ext cx="0" cy="0"/>
          <a:chOff x="0" y="0"/>
          <a:chExt cx="0" cy="0"/>
        </a:xfrm>
      </p:grpSpPr>
      <p:sp>
        <p:nvSpPr>
          <p:cNvPr id="1294" name="Google Shape;1294;g4e59e34410_0_105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g4e59e34410_0_10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8" name="Shape 1318"/>
        <p:cNvGrpSpPr/>
        <p:nvPr/>
      </p:nvGrpSpPr>
      <p:grpSpPr>
        <a:xfrm>
          <a:off x="0" y="0"/>
          <a:ext cx="0" cy="0"/>
          <a:chOff x="0" y="0"/>
          <a:chExt cx="0" cy="0"/>
        </a:xfrm>
      </p:grpSpPr>
      <p:sp>
        <p:nvSpPr>
          <p:cNvPr id="1319" name="Google Shape;1319;g4e59e34410_0_97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4e59e34410_0_97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Rest of talk will discuss first tin, then pb</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1" name="Shape 1351"/>
        <p:cNvGrpSpPr/>
        <p:nvPr/>
      </p:nvGrpSpPr>
      <p:grpSpPr>
        <a:xfrm>
          <a:off x="0" y="0"/>
          <a:ext cx="0" cy="0"/>
          <a:chOff x="0" y="0"/>
          <a:chExt cx="0" cy="0"/>
        </a:xfrm>
      </p:grpSpPr>
      <p:sp>
        <p:nvSpPr>
          <p:cNvPr id="1352" name="Google Shape;1352;g4e59e34410_0_10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353" name="Google Shape;1353;g4e59e34410_0_10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6" name="Shape 1366"/>
        <p:cNvGrpSpPr/>
        <p:nvPr/>
      </p:nvGrpSpPr>
      <p:grpSpPr>
        <a:xfrm>
          <a:off x="0" y="0"/>
          <a:ext cx="0" cy="0"/>
          <a:chOff x="0" y="0"/>
          <a:chExt cx="0" cy="0"/>
        </a:xfrm>
      </p:grpSpPr>
      <p:sp>
        <p:nvSpPr>
          <p:cNvPr id="1367" name="Google Shape;1367;g4baf202fb7_0_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8" name="Google Shape;1368;g4baf202fb7_0_19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1" name="Shape 1381"/>
        <p:cNvGrpSpPr/>
        <p:nvPr/>
      </p:nvGrpSpPr>
      <p:grpSpPr>
        <a:xfrm>
          <a:off x="0" y="0"/>
          <a:ext cx="0" cy="0"/>
          <a:chOff x="0" y="0"/>
          <a:chExt cx="0" cy="0"/>
        </a:xfrm>
      </p:grpSpPr>
      <p:sp>
        <p:nvSpPr>
          <p:cNvPr id="1382" name="Google Shape;1382;g3863febb45_0_16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83" name="Google Shape;1383;g3863febb45_0_16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4" name="Shape 1394"/>
        <p:cNvGrpSpPr/>
        <p:nvPr/>
      </p:nvGrpSpPr>
      <p:grpSpPr>
        <a:xfrm>
          <a:off x="0" y="0"/>
          <a:ext cx="0" cy="0"/>
          <a:chOff x="0" y="0"/>
          <a:chExt cx="0" cy="0"/>
        </a:xfrm>
      </p:grpSpPr>
      <p:sp>
        <p:nvSpPr>
          <p:cNvPr id="1395" name="Google Shape;1395;g3863febb45_0_16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6" name="Google Shape;1396;g3863febb45_0_16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200" u="none" cap="none" strike="noStrike">
                <a:latin typeface="Merriweather Sans"/>
                <a:ea typeface="Merriweather Sans"/>
                <a:cs typeface="Merriweather Sans"/>
                <a:sym typeface="Merriweather Sans"/>
              </a:rPr>
              <a:t>9 data qubits + 3 ancillas for Shor code or Bacon-Shor subsystem code, surface codes will also be explored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8" name="Shape 798"/>
        <p:cNvGrpSpPr/>
        <p:nvPr/>
      </p:nvGrpSpPr>
      <p:grpSpPr>
        <a:xfrm>
          <a:off x="0" y="0"/>
          <a:ext cx="0" cy="0"/>
          <a:chOff x="0" y="0"/>
          <a:chExt cx="0" cy="0"/>
        </a:xfrm>
      </p:grpSpPr>
      <p:sp>
        <p:nvSpPr>
          <p:cNvPr id="799" name="Google Shape;799;g4e59e34410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0" name="Google Shape;800;g4e59e34410_0_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1" name="Shape 1481"/>
        <p:cNvGrpSpPr/>
        <p:nvPr/>
      </p:nvGrpSpPr>
      <p:grpSpPr>
        <a:xfrm>
          <a:off x="0" y="0"/>
          <a:ext cx="0" cy="0"/>
          <a:chOff x="0" y="0"/>
          <a:chExt cx="0" cy="0"/>
        </a:xfrm>
      </p:grpSpPr>
      <p:sp>
        <p:nvSpPr>
          <p:cNvPr id="1482" name="Google Shape;1482;g3863febb45_0_246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g3863febb45_0_24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3" name="Shape 1513"/>
        <p:cNvGrpSpPr/>
        <p:nvPr/>
      </p:nvGrpSpPr>
      <p:grpSpPr>
        <a:xfrm>
          <a:off x="0" y="0"/>
          <a:ext cx="0" cy="0"/>
          <a:chOff x="0" y="0"/>
          <a:chExt cx="0" cy="0"/>
        </a:xfrm>
      </p:grpSpPr>
      <p:sp>
        <p:nvSpPr>
          <p:cNvPr id="1514" name="Google Shape;1514;g4e59e34410_0_8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4e59e34410_0_87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3" name="Shape 1523"/>
        <p:cNvGrpSpPr/>
        <p:nvPr/>
      </p:nvGrpSpPr>
      <p:grpSpPr>
        <a:xfrm>
          <a:off x="0" y="0"/>
          <a:ext cx="0" cy="0"/>
          <a:chOff x="0" y="0"/>
          <a:chExt cx="0" cy="0"/>
        </a:xfrm>
      </p:grpSpPr>
      <p:sp>
        <p:nvSpPr>
          <p:cNvPr id="1524" name="Google Shape;1524;g4e59e34410_0_8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4e59e34410_0_88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4" name="Shape 1534"/>
        <p:cNvGrpSpPr/>
        <p:nvPr/>
      </p:nvGrpSpPr>
      <p:grpSpPr>
        <a:xfrm>
          <a:off x="0" y="0"/>
          <a:ext cx="0" cy="0"/>
          <a:chOff x="0" y="0"/>
          <a:chExt cx="0" cy="0"/>
        </a:xfrm>
      </p:grpSpPr>
      <p:sp>
        <p:nvSpPr>
          <p:cNvPr id="1535" name="Google Shape;1535;g4213811154_1_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36" name="Google Shape;1536;g4213811154_1_14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6" name="Shape 1556"/>
        <p:cNvGrpSpPr/>
        <p:nvPr/>
      </p:nvGrpSpPr>
      <p:grpSpPr>
        <a:xfrm>
          <a:off x="0" y="0"/>
          <a:ext cx="0" cy="0"/>
          <a:chOff x="0" y="0"/>
          <a:chExt cx="0" cy="0"/>
        </a:xfrm>
      </p:grpSpPr>
      <p:sp>
        <p:nvSpPr>
          <p:cNvPr id="1557" name="Google Shape;1557;g4213811154_1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4213811154_1_1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gn="l">
              <a:spcBef>
                <a:spcPts val="0"/>
              </a:spcBef>
              <a:spcAft>
                <a:spcPts val="0"/>
              </a:spcAft>
              <a:buNone/>
            </a:pPr>
            <a:r>
              <a:rPr lang="en-US" sz="900">
                <a:solidFill>
                  <a:schemeClr val="dk1"/>
                </a:solidFill>
                <a:latin typeface="Arial"/>
                <a:ea typeface="Arial"/>
                <a:cs typeface="Arial"/>
                <a:sym typeface="Arial"/>
              </a:rPr>
              <a:t>Schematic of our chip integrated NV magnetometer. NV ensembles in diamond form quantum magnetic field sensors. An off-chip green optical pump beam excites the NV ensemble for optical detection of their spin magnetic resonance. A on-chip MW inductor delivers the on-chip generated MW driving field. Periodic metal/dioxide nanostructures reject the green optical pump beam. On-chip photodiode detects the red spin-dependent fluorescence emitted from the NV centers. Inset is a simplified atomic structure of the NV. b and c, Optical photography of our fabricated chip (top view) without and with the diamond, respectively.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2" name="Shape 1572"/>
        <p:cNvGrpSpPr/>
        <p:nvPr/>
      </p:nvGrpSpPr>
      <p:grpSpPr>
        <a:xfrm>
          <a:off x="0" y="0"/>
          <a:ext cx="0" cy="0"/>
          <a:chOff x="0" y="0"/>
          <a:chExt cx="0" cy="0"/>
        </a:xfrm>
      </p:grpSpPr>
      <p:sp>
        <p:nvSpPr>
          <p:cNvPr id="1573" name="Google Shape;1573;g4213811154_1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74" name="Google Shape;1574;g4213811154_1_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6" name="Shape 1586"/>
        <p:cNvGrpSpPr/>
        <p:nvPr/>
      </p:nvGrpSpPr>
      <p:grpSpPr>
        <a:xfrm>
          <a:off x="0" y="0"/>
          <a:ext cx="0" cy="0"/>
          <a:chOff x="0" y="0"/>
          <a:chExt cx="0" cy="0"/>
        </a:xfrm>
      </p:grpSpPr>
      <p:sp>
        <p:nvSpPr>
          <p:cNvPr id="1587" name="Google Shape;1587;g3863febb45_0_26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3863febb45_0_268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4" name="Shape 1594"/>
        <p:cNvGrpSpPr/>
        <p:nvPr/>
      </p:nvGrpSpPr>
      <p:grpSpPr>
        <a:xfrm>
          <a:off x="0" y="0"/>
          <a:ext cx="0" cy="0"/>
          <a:chOff x="0" y="0"/>
          <a:chExt cx="0" cy="0"/>
        </a:xfrm>
      </p:grpSpPr>
      <p:sp>
        <p:nvSpPr>
          <p:cNvPr id="1595" name="Google Shape;1595;g4baf202fb7_0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6" name="Google Shape;1596;g4baf202fb7_0_10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4" name="Shape 1614"/>
        <p:cNvGrpSpPr/>
        <p:nvPr/>
      </p:nvGrpSpPr>
      <p:grpSpPr>
        <a:xfrm>
          <a:off x="0" y="0"/>
          <a:ext cx="0" cy="0"/>
          <a:chOff x="0" y="0"/>
          <a:chExt cx="0" cy="0"/>
        </a:xfrm>
      </p:grpSpPr>
      <p:sp>
        <p:nvSpPr>
          <p:cNvPr id="1615" name="Google Shape;1615;g4baf202fb7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4baf202fb7_0_12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Finally, using recent result on fault-tolerance in lattices with missing bonds, we were able to look at the requirements for fault-tolerance in our architecture, and we found that with a coupling efficiency of ~9% we can use our architecture for fault-tolerant quantum computing</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0" name="Shape 1630"/>
        <p:cNvGrpSpPr/>
        <p:nvPr/>
      </p:nvGrpSpPr>
      <p:grpSpPr>
        <a:xfrm>
          <a:off x="0" y="0"/>
          <a:ext cx="0" cy="0"/>
          <a:chOff x="0" y="0"/>
          <a:chExt cx="0" cy="0"/>
        </a:xfrm>
      </p:grpSpPr>
      <p:sp>
        <p:nvSpPr>
          <p:cNvPr id="1631" name="Google Shape;1631;g3863febb45_0_27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32" name="Google Shape;1632;g3863febb45_0_277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2" name="Shape 952"/>
        <p:cNvGrpSpPr/>
        <p:nvPr/>
      </p:nvGrpSpPr>
      <p:grpSpPr>
        <a:xfrm>
          <a:off x="0" y="0"/>
          <a:ext cx="0" cy="0"/>
          <a:chOff x="0" y="0"/>
          <a:chExt cx="0" cy="0"/>
        </a:xfrm>
      </p:grpSpPr>
      <p:sp>
        <p:nvSpPr>
          <p:cNvPr id="953" name="Google Shape;953;g4e59e34410_0_3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4" name="Google Shape;954;g4e59e34410_0_39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1" name="Shape 1651"/>
        <p:cNvGrpSpPr/>
        <p:nvPr/>
      </p:nvGrpSpPr>
      <p:grpSpPr>
        <a:xfrm>
          <a:off x="0" y="0"/>
          <a:ext cx="0" cy="0"/>
          <a:chOff x="0" y="0"/>
          <a:chExt cx="0" cy="0"/>
        </a:xfrm>
      </p:grpSpPr>
      <p:sp>
        <p:nvSpPr>
          <p:cNvPr id="1652" name="Google Shape;1652;g4e59e34410_0_13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53" name="Google Shape;1653;g4e59e34410_0_13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2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22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22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22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rPr b="0" i="0" lang="en-US" sz="2200" u="none" cap="none" strike="noStrike">
                <a:latin typeface="Merriweather Sans"/>
                <a:ea typeface="Merriweather Sans"/>
                <a:cs typeface="Merriweather Sans"/>
                <a:sym typeface="Merriweather Sans"/>
              </a:rPr>
              <a:t>thank you for your attention and i’m happy to take more of your questions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4" name="Shape 1664"/>
        <p:cNvGrpSpPr/>
        <p:nvPr/>
      </p:nvGrpSpPr>
      <p:grpSpPr>
        <a:xfrm>
          <a:off x="0" y="0"/>
          <a:ext cx="0" cy="0"/>
          <a:chOff x="0" y="0"/>
          <a:chExt cx="0" cy="0"/>
        </a:xfrm>
      </p:grpSpPr>
      <p:sp>
        <p:nvSpPr>
          <p:cNvPr id="1665" name="Google Shape;1665;g4baf202fb7_0_3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66" name="Google Shape;1666;g4baf202fb7_0_3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0" name="Shape 1670"/>
        <p:cNvGrpSpPr/>
        <p:nvPr/>
      </p:nvGrpSpPr>
      <p:grpSpPr>
        <a:xfrm>
          <a:off x="0" y="0"/>
          <a:ext cx="0" cy="0"/>
          <a:chOff x="0" y="0"/>
          <a:chExt cx="0" cy="0"/>
        </a:xfrm>
      </p:grpSpPr>
      <p:sp>
        <p:nvSpPr>
          <p:cNvPr id="1671" name="Google Shape;1671;g4baf202fb7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2" name="Google Shape;1672;g4baf202fb7_0_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4" name="Shape 1694"/>
        <p:cNvGrpSpPr/>
        <p:nvPr/>
      </p:nvGrpSpPr>
      <p:grpSpPr>
        <a:xfrm>
          <a:off x="0" y="0"/>
          <a:ext cx="0" cy="0"/>
          <a:chOff x="0" y="0"/>
          <a:chExt cx="0" cy="0"/>
        </a:xfrm>
      </p:grpSpPr>
      <p:sp>
        <p:nvSpPr>
          <p:cNvPr id="1695" name="Google Shape;1695;g4baf202fb7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6" name="Google Shape;1696;g4baf202fb7_0_3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9" name="Shape 1719"/>
        <p:cNvGrpSpPr/>
        <p:nvPr/>
      </p:nvGrpSpPr>
      <p:grpSpPr>
        <a:xfrm>
          <a:off x="0" y="0"/>
          <a:ext cx="0" cy="0"/>
          <a:chOff x="0" y="0"/>
          <a:chExt cx="0" cy="0"/>
        </a:xfrm>
      </p:grpSpPr>
      <p:sp>
        <p:nvSpPr>
          <p:cNvPr id="1720" name="Google Shape;1720;g4213811154_1_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1" name="Google Shape;1721;g4213811154_1_13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0" name="Shape 1730"/>
        <p:cNvGrpSpPr/>
        <p:nvPr/>
      </p:nvGrpSpPr>
      <p:grpSpPr>
        <a:xfrm>
          <a:off x="0" y="0"/>
          <a:ext cx="0" cy="0"/>
          <a:chOff x="0" y="0"/>
          <a:chExt cx="0" cy="0"/>
        </a:xfrm>
      </p:grpSpPr>
      <p:sp>
        <p:nvSpPr>
          <p:cNvPr id="1731" name="Google Shape;1731;g4baf202fb7_0_3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32" name="Google Shape;1732;g4baf202fb7_0_34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6" name="Shape 996"/>
        <p:cNvGrpSpPr/>
        <p:nvPr/>
      </p:nvGrpSpPr>
      <p:grpSpPr>
        <a:xfrm>
          <a:off x="0" y="0"/>
          <a:ext cx="0" cy="0"/>
          <a:chOff x="0" y="0"/>
          <a:chExt cx="0" cy="0"/>
        </a:xfrm>
      </p:grpSpPr>
      <p:sp>
        <p:nvSpPr>
          <p:cNvPr id="997" name="Google Shape;997;g24ac79d934_0_24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was clumsy</a:t>
            </a:r>
            <a:endParaRPr/>
          </a:p>
        </p:txBody>
      </p:sp>
      <p:sp>
        <p:nvSpPr>
          <p:cNvPr id="998" name="Google Shape;998;g24ac79d934_0_2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6" name="Shape 1036"/>
        <p:cNvGrpSpPr/>
        <p:nvPr/>
      </p:nvGrpSpPr>
      <p:grpSpPr>
        <a:xfrm>
          <a:off x="0" y="0"/>
          <a:ext cx="0" cy="0"/>
          <a:chOff x="0" y="0"/>
          <a:chExt cx="0" cy="0"/>
        </a:xfrm>
      </p:grpSpPr>
      <p:sp>
        <p:nvSpPr>
          <p:cNvPr id="1037" name="Google Shape;1037;g3863febb45_0_47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8" name="Google Shape;1038;g3863febb45_0_47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2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22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22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t/>
            </a:r>
            <a:endParaRPr b="0" i="0" sz="2200" u="none" cap="none" strike="noStrike">
              <a:latin typeface="Merriweather Sans"/>
              <a:ea typeface="Merriweather Sans"/>
              <a:cs typeface="Merriweather Sans"/>
              <a:sym typeface="Merriweather Sans"/>
            </a:endParaRPr>
          </a:p>
          <a:p>
            <a:pPr indent="0" lvl="0" marL="0" marR="0" rtl="0" algn="l">
              <a:spcBef>
                <a:spcPts val="0"/>
              </a:spcBef>
              <a:spcAft>
                <a:spcPts val="0"/>
              </a:spcAft>
              <a:buNone/>
            </a:pPr>
            <a:r>
              <a:rPr b="0" i="0" lang="en-US" sz="2200" u="none" cap="none" strike="noStrike">
                <a:latin typeface="Merriweather Sans"/>
                <a:ea typeface="Merriweather Sans"/>
                <a:cs typeface="Merriweather Sans"/>
                <a:sym typeface="Merriweather Sans"/>
              </a:rPr>
              <a:t>thank you for your attention and i’m happy to take more of your questions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9" name="Shape 1049"/>
        <p:cNvGrpSpPr/>
        <p:nvPr/>
      </p:nvGrpSpPr>
      <p:grpSpPr>
        <a:xfrm>
          <a:off x="0" y="0"/>
          <a:ext cx="0" cy="0"/>
          <a:chOff x="0" y="0"/>
          <a:chExt cx="0" cy="0"/>
        </a:xfrm>
      </p:grpSpPr>
      <p:sp>
        <p:nvSpPr>
          <p:cNvPr id="1050" name="Google Shape;1050;g3863febb45_0_8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1" name="Google Shape;1051;g3863febb45_0_8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latin typeface="Times New Roman"/>
                <a:ea typeface="Times New Roman"/>
                <a:cs typeface="Times New Roman"/>
                <a:sym typeface="Times New Roman"/>
              </a:rPr>
              <a:t>The NV consists of a nitrogen atom substituting a carbon atom in diamond, adjacent to a lattice vacancy. </a:t>
            </a:r>
            <a:endParaRPr/>
          </a:p>
          <a:p>
            <a:pPr indent="0" lvl="0" marL="0" marR="0" rtl="0" algn="l">
              <a:spcBef>
                <a:spcPts val="1200"/>
              </a:spcBef>
              <a:spcAft>
                <a:spcPts val="0"/>
              </a:spcAft>
              <a:buNone/>
            </a:pPr>
            <a:r>
              <a:rPr b="0" i="0" lang="en-US" sz="1600" u="none" cap="none" strike="noStrike">
                <a:latin typeface="Times New Roman"/>
                <a:ea typeface="Times New Roman"/>
                <a:cs typeface="Times New Roman"/>
                <a:sym typeface="Times New Roman"/>
              </a:rPr>
              <a:t>In the negatively charged states, it has two unpaired electrons which can form a spin triplet and spin singlet. The triplet state is the lower energy ground state with the magnetic sublevels shown here: The spins are aligned (same energy) or anti-aligned. Just as you’d expect for two bar magnets, the aligned states are slightly higher in energy, due to the magnetic dipole interaction, by about 3GHz. We can split their degeneracy with a magnetic field and then use just two of these levels as our qubit. Now, because the diamond lattice does not interact much with the NV (mostly spin-neutral isotope of </a:t>
            </a:r>
            <a:r>
              <a:rPr b="0" baseline="30000" i="0" lang="en-US" sz="1600" u="none" cap="none" strike="noStrike">
                <a:latin typeface="Times New Roman"/>
                <a:ea typeface="Times New Roman"/>
                <a:cs typeface="Times New Roman"/>
                <a:sym typeface="Times New Roman"/>
              </a:rPr>
              <a:t>12</a:t>
            </a:r>
            <a:r>
              <a:rPr b="0" i="0" lang="en-US" sz="1600" u="none" cap="none" strike="noStrike">
                <a:latin typeface="Times New Roman"/>
                <a:ea typeface="Times New Roman"/>
                <a:cs typeface="Times New Roman"/>
                <a:sym typeface="Times New Roman"/>
              </a:rPr>
              <a:t>C), and because of low spin-phonon coupling,  the spin state can have a long coherence time: ~ 1sec. The electron spin also couples to nuclear spins (the occasional </a:t>
            </a:r>
            <a:r>
              <a:rPr b="0" baseline="30000" i="0" lang="en-US" sz="1600" u="none" cap="none" strike="noStrike">
                <a:latin typeface="Times New Roman"/>
                <a:ea typeface="Times New Roman"/>
                <a:cs typeface="Times New Roman"/>
                <a:sym typeface="Times New Roman"/>
              </a:rPr>
              <a:t>12</a:t>
            </a:r>
            <a:r>
              <a:rPr b="0" i="0" lang="en-US" sz="1600" u="none" cap="none" strike="noStrike">
                <a:latin typeface="Times New Roman"/>
                <a:ea typeface="Times New Roman"/>
                <a:cs typeface="Times New Roman"/>
                <a:sym typeface="Times New Roman"/>
              </a:rPr>
              <a:t>C or the N nuclear spin), and these states can have seconds-long coherence time even at room temperature. </a:t>
            </a:r>
            <a:endParaRPr/>
          </a:p>
          <a:p>
            <a:pPr indent="0" lvl="0" marL="0" marR="0" rtl="0" algn="l">
              <a:spcBef>
                <a:spcPts val="1200"/>
              </a:spcBef>
              <a:spcAft>
                <a:spcPts val="0"/>
              </a:spcAft>
              <a:buNone/>
            </a:pPr>
            <a:r>
              <a:rPr b="0" i="0" lang="en-US" sz="1600" u="none" cap="none" strike="noStrike">
                <a:latin typeface="Times New Roman"/>
                <a:ea typeface="Times New Roman"/>
                <a:cs typeface="Times New Roman"/>
                <a:sym typeface="Times New Roman"/>
              </a:rPr>
              <a:t>If the NV is pumped with green light, largely spin-preserving transitions produce red fluorescence (shown here for single NVs in a scanning confocal scan). The fluorescence shows a characteristic ZPL at 637 nm and a broad phonon side-band, which accounts for the majority (~97%) of the photoluminescence. This is actually a problem for coherent optical interactions between NVs is in fact one of motivations for coupling the NV to a cavity.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1" name="Shape 1111"/>
        <p:cNvGrpSpPr/>
        <p:nvPr/>
      </p:nvGrpSpPr>
      <p:grpSpPr>
        <a:xfrm>
          <a:off x="0" y="0"/>
          <a:ext cx="0" cy="0"/>
          <a:chOff x="0" y="0"/>
          <a:chExt cx="0" cy="0"/>
        </a:xfrm>
      </p:grpSpPr>
      <p:sp>
        <p:nvSpPr>
          <p:cNvPr id="1112" name="Google Shape;1112;g3863febb45_0_46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3863febb45_0_460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0" name="Shape 1150"/>
        <p:cNvGrpSpPr/>
        <p:nvPr/>
      </p:nvGrpSpPr>
      <p:grpSpPr>
        <a:xfrm>
          <a:off x="0" y="0"/>
          <a:ext cx="0" cy="0"/>
          <a:chOff x="0" y="0"/>
          <a:chExt cx="0" cy="0"/>
        </a:xfrm>
      </p:grpSpPr>
      <p:sp>
        <p:nvSpPr>
          <p:cNvPr id="1151" name="Google Shape;1151;g3863febb45_0_12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3863febb45_0_126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4" name="Shape 1184"/>
        <p:cNvGrpSpPr/>
        <p:nvPr/>
      </p:nvGrpSpPr>
      <p:grpSpPr>
        <a:xfrm>
          <a:off x="0" y="0"/>
          <a:ext cx="0" cy="0"/>
          <a:chOff x="0" y="0"/>
          <a:chExt cx="0" cy="0"/>
        </a:xfrm>
      </p:grpSpPr>
      <p:sp>
        <p:nvSpPr>
          <p:cNvPr id="1185" name="Google Shape;1185;g3863febb45_0_13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3863febb45_0_130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21.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30.png"/><Relationship Id="rId4" Type="http://schemas.openxmlformats.org/officeDocument/2006/relationships/image" Target="../media/image26.png"/><Relationship Id="rId5" Type="http://schemas.openxmlformats.org/officeDocument/2006/relationships/image" Target="../media/image3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23.png"/><Relationship Id="rId4" Type="http://schemas.openxmlformats.org/officeDocument/2006/relationships/image" Target="../media/image3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3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3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3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46.jpg"/><Relationship Id="rId4" Type="http://schemas.openxmlformats.org/officeDocument/2006/relationships/image" Target="../media/image3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42.png"/><Relationship Id="rId4" Type="http://schemas.openxmlformats.org/officeDocument/2006/relationships/image" Target="../media/image3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9.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2.png"/><Relationship Id="rId3" Type="http://schemas.openxmlformats.org/officeDocument/2006/relationships/image" Target="../media/image5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5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 Id="rId3" Type="http://schemas.openxmlformats.org/officeDocument/2006/relationships/image" Target="../media/image5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1.png"/><Relationship Id="rId3" Type="http://schemas.openxmlformats.org/officeDocument/2006/relationships/image" Target="../media/image54.png"/><Relationship Id="rId4" Type="http://schemas.openxmlformats.org/officeDocument/2006/relationships/image" Target="../media/image50.png"/><Relationship Id="rId5" Type="http://schemas.openxmlformats.org/officeDocument/2006/relationships/image" Target="../media/image5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60.png"/><Relationship Id="rId5" Type="http://schemas.openxmlformats.org/officeDocument/2006/relationships/image" Target="../media/image5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1.png"/><Relationship Id="rId3" Type="http://schemas.openxmlformats.org/officeDocument/2006/relationships/image" Target="../media/image54.png"/><Relationship Id="rId4" Type="http://schemas.openxmlformats.org/officeDocument/2006/relationships/image" Target="../media/image50.png"/><Relationship Id="rId5" Type="http://schemas.openxmlformats.org/officeDocument/2006/relationships/image" Target="../media/image5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copy" showMasterSp="0" type="title">
  <p:cSld name="TITLE">
    <p:spTree>
      <p:nvGrpSpPr>
        <p:cNvPr id="10" name="Shape 10"/>
        <p:cNvGrpSpPr/>
        <p:nvPr/>
      </p:nvGrpSpPr>
      <p:grpSpPr>
        <a:xfrm>
          <a:off x="0" y="0"/>
          <a:ext cx="0" cy="0"/>
          <a:chOff x="0" y="0"/>
          <a:chExt cx="0" cy="0"/>
        </a:xfrm>
      </p:grpSpPr>
      <p:cxnSp>
        <p:nvCxnSpPr>
          <p:cNvPr id="11" name="Google Shape;11;p2"/>
          <p:cNvCxnSpPr/>
          <p:nvPr/>
        </p:nvCxnSpPr>
        <p:spPr>
          <a:xfrm>
            <a:off x="647700" y="4749800"/>
            <a:ext cx="11709300" cy="0"/>
          </a:xfrm>
          <a:prstGeom prst="straightConnector1">
            <a:avLst/>
          </a:prstGeom>
          <a:noFill/>
          <a:ln cap="flat" cmpd="sng" w="12700">
            <a:solidFill>
              <a:srgbClr val="9A9A9A"/>
            </a:solidFill>
            <a:prstDash val="solid"/>
            <a:miter lim="8000"/>
            <a:headEnd len="sm" w="sm" type="none"/>
            <a:tailEnd len="sm" w="sm" type="none"/>
          </a:ln>
        </p:spPr>
      </p:cxnSp>
      <p:pic>
        <p:nvPicPr>
          <p:cNvPr id="12" name="Google Shape;12;p2"/>
          <p:cNvPicPr preferRelativeResize="0"/>
          <p:nvPr/>
        </p:nvPicPr>
        <p:blipFill rotWithShape="1">
          <a:blip r:embed="rId2">
            <a:alphaModFix/>
          </a:blip>
          <a:srcRect b="20441" l="0" r="2123" t="13254"/>
          <a:stretch/>
        </p:blipFill>
        <p:spPr>
          <a:xfrm>
            <a:off x="127000" y="-1409700"/>
            <a:ext cx="2336700" cy="1054200"/>
          </a:xfrm>
          <a:prstGeom prst="rect">
            <a:avLst/>
          </a:prstGeom>
          <a:noFill/>
          <a:ln>
            <a:noFill/>
          </a:ln>
        </p:spPr>
      </p:pic>
      <p:pic>
        <p:nvPicPr>
          <p:cNvPr id="13" name="Google Shape;13;p2"/>
          <p:cNvPicPr preferRelativeResize="0"/>
          <p:nvPr/>
        </p:nvPicPr>
        <p:blipFill rotWithShape="1">
          <a:blip r:embed="rId3">
            <a:alphaModFix/>
          </a:blip>
          <a:srcRect b="0" l="0" r="0" t="0"/>
          <a:stretch/>
        </p:blipFill>
        <p:spPr>
          <a:xfrm>
            <a:off x="11833524" y="196850"/>
            <a:ext cx="991800" cy="512700"/>
          </a:xfrm>
          <a:prstGeom prst="rect">
            <a:avLst/>
          </a:prstGeom>
          <a:noFill/>
          <a:ln>
            <a:noFill/>
          </a:ln>
        </p:spPr>
      </p:pic>
      <p:sp>
        <p:nvSpPr>
          <p:cNvPr id="14" name="Google Shape;14;p2"/>
          <p:cNvSpPr txBox="1"/>
          <p:nvPr>
            <p:ph type="title"/>
          </p:nvPr>
        </p:nvSpPr>
        <p:spPr>
          <a:xfrm>
            <a:off x="571500" y="1320800"/>
            <a:ext cx="11861700" cy="31749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15" name="Google Shape;15;p2"/>
          <p:cNvSpPr txBox="1"/>
          <p:nvPr>
            <p:ph idx="1" type="body"/>
          </p:nvPr>
        </p:nvSpPr>
        <p:spPr>
          <a:xfrm>
            <a:off x="571500" y="5016500"/>
            <a:ext cx="11861700" cy="31749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2pPr>
            <a:lvl3pPr indent="-228600" lvl="2" marL="13716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3pPr>
            <a:lvl4pPr indent="-228600" lvl="3" marL="18288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4pPr>
            <a:lvl5pPr indent="-228600" lvl="4" marL="22860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pic>
        <p:nvPicPr>
          <p:cNvPr id="16" name="Google Shape;16;p2"/>
          <p:cNvPicPr preferRelativeResize="0"/>
          <p:nvPr/>
        </p:nvPicPr>
        <p:blipFill rotWithShape="1">
          <a:blip r:embed="rId4">
            <a:alphaModFix/>
          </a:blip>
          <a:srcRect b="0" l="0" r="0" t="0"/>
          <a:stretch/>
        </p:blipFill>
        <p:spPr>
          <a:xfrm>
            <a:off x="9959493" y="-1391918"/>
            <a:ext cx="1575300" cy="929700"/>
          </a:xfrm>
          <a:prstGeom prst="rect">
            <a:avLst/>
          </a:prstGeom>
          <a:noFill/>
          <a:ln>
            <a:noFill/>
          </a:ln>
        </p:spPr>
      </p:pic>
      <p:sp>
        <p:nvSpPr>
          <p:cNvPr id="17" name="Google Shape;17;p2"/>
          <p:cNvSpPr txBox="1"/>
          <p:nvPr>
            <p:ph idx="12" type="sldNum"/>
          </p:nvPr>
        </p:nvSpPr>
        <p:spPr>
          <a:xfrm>
            <a:off x="12268200" y="9194800"/>
            <a:ext cx="312000" cy="299700"/>
          </a:xfrm>
          <a:prstGeom prst="rect">
            <a:avLst/>
          </a:prstGeom>
          <a:noFill/>
          <a:ln>
            <a:noFill/>
          </a:ln>
        </p:spPr>
        <p:txBody>
          <a:bodyPr anchorCtr="0" anchor="t" bIns="50800" lIns="50800" spcFirstLastPara="1" rIns="50800" wrap="square" tIns="50800">
            <a:noAutofit/>
          </a:bodyPr>
          <a:lstStyle>
            <a:lvl1pPr indent="0" lvl="0"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6" showMasterSp="0">
  <p:cSld name="Title &amp; Bullets - 2 Column copy 10">
    <p:spTree>
      <p:nvGrpSpPr>
        <p:cNvPr id="73" name="Shape 73"/>
        <p:cNvGrpSpPr/>
        <p:nvPr/>
      </p:nvGrpSpPr>
      <p:grpSpPr>
        <a:xfrm>
          <a:off x="0" y="0"/>
          <a:ext cx="0" cy="0"/>
          <a:chOff x="0" y="0"/>
          <a:chExt cx="0" cy="0"/>
        </a:xfrm>
      </p:grpSpPr>
      <p:cxnSp>
        <p:nvCxnSpPr>
          <p:cNvPr id="74" name="Google Shape;74;p11"/>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75" name="Google Shape;75;p11"/>
          <p:cNvCxnSpPr/>
          <p:nvPr/>
        </p:nvCxnSpPr>
        <p:spPr>
          <a:xfrm flipH="1" rot="10800000">
            <a:off x="286527" y="101935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76" name="Google Shape;76;p11"/>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77" name="Google Shape;77;p11"/>
          <p:cNvSpPr txBox="1"/>
          <p:nvPr>
            <p:ph idx="1" type="body"/>
          </p:nvPr>
        </p:nvSpPr>
        <p:spPr>
          <a:xfrm>
            <a:off x="571500" y="1312670"/>
            <a:ext cx="11861700" cy="7837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78" name="Google Shape;78;p11"/>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79" name="Google Shape;79;p11"/>
          <p:cNvPicPr preferRelativeResize="0"/>
          <p:nvPr/>
        </p:nvPicPr>
        <p:blipFill rotWithShape="1">
          <a:blip r:embed="rId2">
            <a:alphaModFix/>
          </a:blip>
          <a:srcRect b="0" l="0" r="0" t="0"/>
          <a:stretch/>
        </p:blipFill>
        <p:spPr>
          <a:xfrm>
            <a:off x="13141631" y="-2557"/>
            <a:ext cx="2302800" cy="927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7" showMasterSp="0">
  <p:cSld name="Title &amp; Bullets - 2 Column copy 2">
    <p:spTree>
      <p:nvGrpSpPr>
        <p:cNvPr id="80" name="Shape 80"/>
        <p:cNvGrpSpPr/>
        <p:nvPr/>
      </p:nvGrpSpPr>
      <p:grpSpPr>
        <a:xfrm>
          <a:off x="0" y="0"/>
          <a:ext cx="0" cy="0"/>
          <a:chOff x="0" y="0"/>
          <a:chExt cx="0" cy="0"/>
        </a:xfrm>
      </p:grpSpPr>
      <p:cxnSp>
        <p:nvCxnSpPr>
          <p:cNvPr id="81" name="Google Shape;81;p12"/>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82" name="Google Shape;82;p12"/>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83" name="Google Shape;83;p12"/>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84" name="Google Shape;84;p12"/>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85" name="Google Shape;85;p12"/>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86" name="Google Shape;86;p12"/>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copy" showMasterSp="0" type="title">
  <p:cSld name="TITLE">
    <p:spTree>
      <p:nvGrpSpPr>
        <p:cNvPr id="92" name="Shape 92"/>
        <p:cNvGrpSpPr/>
        <p:nvPr/>
      </p:nvGrpSpPr>
      <p:grpSpPr>
        <a:xfrm>
          <a:off x="0" y="0"/>
          <a:ext cx="0" cy="0"/>
          <a:chOff x="0" y="0"/>
          <a:chExt cx="0" cy="0"/>
        </a:xfrm>
      </p:grpSpPr>
      <p:cxnSp>
        <p:nvCxnSpPr>
          <p:cNvPr id="93" name="Google Shape;93;p14"/>
          <p:cNvCxnSpPr/>
          <p:nvPr/>
        </p:nvCxnSpPr>
        <p:spPr>
          <a:xfrm>
            <a:off x="647700" y="4749800"/>
            <a:ext cx="11709300" cy="0"/>
          </a:xfrm>
          <a:prstGeom prst="straightConnector1">
            <a:avLst/>
          </a:prstGeom>
          <a:noFill/>
          <a:ln cap="flat" cmpd="sng" w="12700">
            <a:solidFill>
              <a:srgbClr val="9A9A9A"/>
            </a:solidFill>
            <a:prstDash val="solid"/>
            <a:miter lim="8000"/>
            <a:headEnd len="sm" w="sm" type="none"/>
            <a:tailEnd len="sm" w="sm" type="none"/>
          </a:ln>
        </p:spPr>
      </p:cxnSp>
      <p:pic>
        <p:nvPicPr>
          <p:cNvPr id="94" name="Google Shape;94;p14"/>
          <p:cNvPicPr preferRelativeResize="0"/>
          <p:nvPr/>
        </p:nvPicPr>
        <p:blipFill rotWithShape="1">
          <a:blip r:embed="rId2">
            <a:alphaModFix/>
          </a:blip>
          <a:srcRect b="20441" l="0" r="2123" t="13254"/>
          <a:stretch/>
        </p:blipFill>
        <p:spPr>
          <a:xfrm>
            <a:off x="127000" y="-1409700"/>
            <a:ext cx="2337000" cy="1054200"/>
          </a:xfrm>
          <a:prstGeom prst="rect">
            <a:avLst/>
          </a:prstGeom>
          <a:noFill/>
          <a:ln>
            <a:noFill/>
          </a:ln>
        </p:spPr>
      </p:pic>
      <p:pic>
        <p:nvPicPr>
          <p:cNvPr id="95" name="Google Shape;95;p14"/>
          <p:cNvPicPr preferRelativeResize="0"/>
          <p:nvPr/>
        </p:nvPicPr>
        <p:blipFill rotWithShape="1">
          <a:blip r:embed="rId3">
            <a:alphaModFix/>
          </a:blip>
          <a:srcRect b="0" l="0" r="0" t="0"/>
          <a:stretch/>
        </p:blipFill>
        <p:spPr>
          <a:xfrm>
            <a:off x="11833524" y="196850"/>
            <a:ext cx="992100" cy="513000"/>
          </a:xfrm>
          <a:prstGeom prst="rect">
            <a:avLst/>
          </a:prstGeom>
          <a:noFill/>
          <a:ln>
            <a:noFill/>
          </a:ln>
        </p:spPr>
      </p:pic>
      <p:sp>
        <p:nvSpPr>
          <p:cNvPr id="96" name="Google Shape;96;p14"/>
          <p:cNvSpPr txBox="1"/>
          <p:nvPr>
            <p:ph type="title"/>
          </p:nvPr>
        </p:nvSpPr>
        <p:spPr>
          <a:xfrm>
            <a:off x="571500" y="1320800"/>
            <a:ext cx="11861700" cy="31749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97" name="Google Shape;97;p14"/>
          <p:cNvSpPr txBox="1"/>
          <p:nvPr>
            <p:ph idx="1" type="body"/>
          </p:nvPr>
        </p:nvSpPr>
        <p:spPr>
          <a:xfrm>
            <a:off x="571500" y="5016500"/>
            <a:ext cx="11861700" cy="31749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2pPr>
            <a:lvl3pPr indent="-228600" lvl="2" marL="13716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3pPr>
            <a:lvl4pPr indent="-228600" lvl="3" marL="18288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4pPr>
            <a:lvl5pPr indent="-228600" lvl="4" marL="22860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pic>
        <p:nvPicPr>
          <p:cNvPr id="98" name="Google Shape;98;p14"/>
          <p:cNvPicPr preferRelativeResize="0"/>
          <p:nvPr/>
        </p:nvPicPr>
        <p:blipFill rotWithShape="1">
          <a:blip r:embed="rId4">
            <a:alphaModFix/>
          </a:blip>
          <a:srcRect b="0" l="0" r="0" t="0"/>
          <a:stretch/>
        </p:blipFill>
        <p:spPr>
          <a:xfrm>
            <a:off x="9959493" y="-1391918"/>
            <a:ext cx="1575300" cy="929700"/>
          </a:xfrm>
          <a:prstGeom prst="rect">
            <a:avLst/>
          </a:prstGeom>
          <a:noFill/>
          <a:ln>
            <a:noFill/>
          </a:ln>
        </p:spPr>
      </p:pic>
      <p:sp>
        <p:nvSpPr>
          <p:cNvPr id="99" name="Google Shape;99;p14"/>
          <p:cNvSpPr txBox="1"/>
          <p:nvPr>
            <p:ph idx="12" type="sldNum"/>
          </p:nvPr>
        </p:nvSpPr>
        <p:spPr>
          <a:xfrm>
            <a:off x="12268200" y="9194800"/>
            <a:ext cx="312000" cy="299400"/>
          </a:xfrm>
          <a:prstGeom prst="rect">
            <a:avLst/>
          </a:prstGeom>
          <a:noFill/>
          <a:ln>
            <a:noFill/>
          </a:ln>
        </p:spPr>
        <p:txBody>
          <a:bodyPr anchorCtr="0" anchor="t" bIns="50800" lIns="50800" spcFirstLastPara="1" rIns="50800" wrap="square" tIns="50800">
            <a:noAutofit/>
          </a:bodyPr>
          <a:lstStyle>
            <a:lvl1pPr indent="0" lvl="0"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type="tx">
  <p:cSld name="TITLE_AND_BODY">
    <p:spTree>
      <p:nvGrpSpPr>
        <p:cNvPr id="100" name="Shape 100"/>
        <p:cNvGrpSpPr/>
        <p:nvPr/>
      </p:nvGrpSpPr>
      <p:grpSpPr>
        <a:xfrm>
          <a:off x="0" y="0"/>
          <a:ext cx="0" cy="0"/>
          <a:chOff x="0" y="0"/>
          <a:chExt cx="0" cy="0"/>
        </a:xfrm>
      </p:grpSpPr>
      <p:sp>
        <p:nvSpPr>
          <p:cNvPr id="101" name="Google Shape;101;p15"/>
          <p:cNvSpPr txBox="1"/>
          <p:nvPr>
            <p:ph type="title"/>
          </p:nvPr>
        </p:nvSpPr>
        <p:spPr>
          <a:xfrm>
            <a:off x="590255" y="116958"/>
            <a:ext cx="113034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102" name="Google Shape;102;p15"/>
          <p:cNvSpPr txBox="1"/>
          <p:nvPr>
            <p:ph idx="1" type="body"/>
          </p:nvPr>
        </p:nvSpPr>
        <p:spPr>
          <a:xfrm>
            <a:off x="571500" y="1312670"/>
            <a:ext cx="11861700" cy="78369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03" name="Google Shape;103;p15"/>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p:spTree>
      <p:nvGrpSpPr>
        <p:cNvPr id="104" name="Shape 104"/>
        <p:cNvGrpSpPr/>
        <p:nvPr/>
      </p:nvGrpSpPr>
      <p:grpSpPr>
        <a:xfrm>
          <a:off x="0" y="0"/>
          <a:ext cx="0" cy="0"/>
          <a:chOff x="0" y="0"/>
          <a:chExt cx="0" cy="0"/>
        </a:xfrm>
      </p:grpSpPr>
      <p:cxnSp>
        <p:nvCxnSpPr>
          <p:cNvPr id="105" name="Google Shape;105;p16"/>
          <p:cNvCxnSpPr/>
          <p:nvPr/>
        </p:nvCxnSpPr>
        <p:spPr>
          <a:xfrm>
            <a:off x="647700" y="1968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106" name="Google Shape;106;p16"/>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107" name="Google Shape;107;p16"/>
          <p:cNvSpPr/>
          <p:nvPr/>
        </p:nvSpPr>
        <p:spPr>
          <a:xfrm>
            <a:off x="348398" y="9385300"/>
            <a:ext cx="2505000" cy="317400"/>
          </a:xfrm>
          <a:prstGeom prst="rect">
            <a:avLst/>
          </a:prstGeom>
          <a:noFill/>
          <a:ln>
            <a:noFill/>
          </a:ln>
        </p:spPr>
        <p:txBody>
          <a:bodyPr anchorCtr="0" anchor="b"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MIT Quantum Photonics Group</a:t>
            </a:r>
            <a:endParaRPr sz="1400"/>
          </a:p>
        </p:txBody>
      </p:sp>
      <p:sp>
        <p:nvSpPr>
          <p:cNvPr id="108" name="Google Shape;108;p16"/>
          <p:cNvSpPr txBox="1"/>
          <p:nvPr>
            <p:ph type="title"/>
          </p:nvPr>
        </p:nvSpPr>
        <p:spPr>
          <a:xfrm>
            <a:off x="571500" y="330200"/>
            <a:ext cx="11861700" cy="13968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109" name="Google Shape;109;p16"/>
          <p:cNvSpPr txBox="1"/>
          <p:nvPr>
            <p:ph idx="1" type="body"/>
          </p:nvPr>
        </p:nvSpPr>
        <p:spPr>
          <a:xfrm>
            <a:off x="571500" y="2311400"/>
            <a:ext cx="11861700" cy="65661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10" name="Google Shape;110;p16"/>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1" showMasterSp="0">
  <p:cSld name="Title &amp; Bullets - 2 Column copy 6">
    <p:spTree>
      <p:nvGrpSpPr>
        <p:cNvPr id="111" name="Shape 111"/>
        <p:cNvGrpSpPr/>
        <p:nvPr/>
      </p:nvGrpSpPr>
      <p:grpSpPr>
        <a:xfrm>
          <a:off x="0" y="0"/>
          <a:ext cx="0" cy="0"/>
          <a:chOff x="0" y="0"/>
          <a:chExt cx="0" cy="0"/>
        </a:xfrm>
      </p:grpSpPr>
      <p:cxnSp>
        <p:nvCxnSpPr>
          <p:cNvPr id="112" name="Google Shape;112;p17"/>
          <p:cNvCxnSpPr/>
          <p:nvPr/>
        </p:nvCxnSpPr>
        <p:spPr>
          <a:xfrm flipH="1" rot="10800000">
            <a:off x="286527" y="102983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113" name="Google Shape;113;p17"/>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114" name="Google Shape;114;p17"/>
          <p:cNvSpPr txBox="1"/>
          <p:nvPr>
            <p:ph idx="1" type="body"/>
          </p:nvPr>
        </p:nvSpPr>
        <p:spPr>
          <a:xfrm>
            <a:off x="571500" y="1213432"/>
            <a:ext cx="11861700" cy="79359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15" name="Google Shape;115;p17"/>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116" name="Google Shape;116;p17"/>
          <p:cNvPicPr preferRelativeResize="0"/>
          <p:nvPr/>
        </p:nvPicPr>
        <p:blipFill rotWithShape="1">
          <a:blip r:embed="rId2">
            <a:alphaModFix/>
          </a:blip>
          <a:srcRect b="0" l="0" r="0" t="0"/>
          <a:stretch/>
        </p:blipFill>
        <p:spPr>
          <a:xfrm>
            <a:off x="12233106" y="44450"/>
            <a:ext cx="744600" cy="3852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2" showMasterSp="0">
  <p:cSld name="Title &amp; Bullets - 2 Column copy 8">
    <p:spTree>
      <p:nvGrpSpPr>
        <p:cNvPr id="117" name="Shape 117"/>
        <p:cNvGrpSpPr/>
        <p:nvPr/>
      </p:nvGrpSpPr>
      <p:grpSpPr>
        <a:xfrm>
          <a:off x="0" y="0"/>
          <a:ext cx="0" cy="0"/>
          <a:chOff x="0" y="0"/>
          <a:chExt cx="0" cy="0"/>
        </a:xfrm>
      </p:grpSpPr>
      <p:cxnSp>
        <p:nvCxnSpPr>
          <p:cNvPr id="118" name="Google Shape;118;p18"/>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119" name="Google Shape;119;p18"/>
          <p:cNvCxnSpPr/>
          <p:nvPr/>
        </p:nvCxnSpPr>
        <p:spPr>
          <a:xfrm flipH="1" rot="10800000">
            <a:off x="70741" y="10615433"/>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120" name="Google Shape;120;p18"/>
          <p:cNvSpPr txBox="1"/>
          <p:nvPr>
            <p:ph type="title"/>
          </p:nvPr>
        </p:nvSpPr>
        <p:spPr>
          <a:xfrm>
            <a:off x="629173" y="116958"/>
            <a:ext cx="11264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121" name="Google Shape;121;p18"/>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22" name="Google Shape;122;p18"/>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123" name="Google Shape;123;p18"/>
          <p:cNvPicPr preferRelativeResize="0"/>
          <p:nvPr/>
        </p:nvPicPr>
        <p:blipFill rotWithShape="1">
          <a:blip r:embed="rId2">
            <a:alphaModFix/>
          </a:blip>
          <a:srcRect b="0" l="0" r="0" t="0"/>
          <a:stretch/>
        </p:blipFill>
        <p:spPr>
          <a:xfrm>
            <a:off x="12175382" y="44450"/>
            <a:ext cx="802500" cy="414600"/>
          </a:xfrm>
          <a:prstGeom prst="rect">
            <a:avLst/>
          </a:prstGeom>
          <a:noFill/>
          <a:ln>
            <a:noFill/>
          </a:ln>
        </p:spPr>
      </p:pic>
      <p:pic>
        <p:nvPicPr>
          <p:cNvPr id="124" name="Google Shape;124;p18"/>
          <p:cNvPicPr preferRelativeResize="0"/>
          <p:nvPr/>
        </p:nvPicPr>
        <p:blipFill rotWithShape="1">
          <a:blip r:embed="rId3">
            <a:alphaModFix/>
          </a:blip>
          <a:srcRect b="0" l="0" r="0" t="0"/>
          <a:stretch/>
        </p:blipFill>
        <p:spPr>
          <a:xfrm>
            <a:off x="13141631" y="-2557"/>
            <a:ext cx="2302800" cy="927000"/>
          </a:xfrm>
          <a:prstGeom prst="rect">
            <a:avLst/>
          </a:prstGeom>
          <a:noFill/>
          <a:ln>
            <a:noFill/>
          </a:ln>
        </p:spPr>
      </p:pic>
      <p:sp>
        <p:nvSpPr>
          <p:cNvPr id="125" name="Google Shape;125;p18"/>
          <p:cNvSpPr/>
          <p:nvPr/>
        </p:nvSpPr>
        <p:spPr>
          <a:xfrm>
            <a:off x="-1429489" y="9807062"/>
            <a:ext cx="3870000" cy="148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i="0" lang="en-US" sz="1100" u="none" cap="none" strike="noStrike">
                <a:solidFill>
                  <a:srgbClr val="000000"/>
                </a:solidFill>
                <a:latin typeface="Arial"/>
                <a:ea typeface="Arial"/>
                <a:cs typeface="Arial"/>
                <a:sym typeface="Arial"/>
              </a:rPr>
              <a:t>August 25, 2016</a:t>
            </a:r>
            <a:endParaRPr sz="1400"/>
          </a:p>
        </p:txBody>
      </p:sp>
      <p:pic>
        <p:nvPicPr>
          <p:cNvPr id="126" name="Google Shape;126;p18"/>
          <p:cNvPicPr preferRelativeResize="0"/>
          <p:nvPr/>
        </p:nvPicPr>
        <p:blipFill rotWithShape="1">
          <a:blip r:embed="rId4">
            <a:alphaModFix/>
          </a:blip>
          <a:srcRect b="0" l="0" r="0" t="0"/>
          <a:stretch/>
        </p:blipFill>
        <p:spPr>
          <a:xfrm>
            <a:off x="9255557" y="9950606"/>
            <a:ext cx="2854500" cy="3246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showMasterSp="0">
  <p:cSld name="Title &amp; Subtitle">
    <p:spTree>
      <p:nvGrpSpPr>
        <p:cNvPr id="127" name="Shape 127"/>
        <p:cNvGrpSpPr/>
        <p:nvPr/>
      </p:nvGrpSpPr>
      <p:grpSpPr>
        <a:xfrm>
          <a:off x="0" y="0"/>
          <a:ext cx="0" cy="0"/>
          <a:chOff x="0" y="0"/>
          <a:chExt cx="0" cy="0"/>
        </a:xfrm>
      </p:grpSpPr>
      <p:sp>
        <p:nvSpPr>
          <p:cNvPr id="128" name="Google Shape;128;p19"/>
          <p:cNvSpPr txBox="1"/>
          <p:nvPr>
            <p:ph type="title"/>
          </p:nvPr>
        </p:nvSpPr>
        <p:spPr>
          <a:xfrm>
            <a:off x="1270000" y="1638300"/>
            <a:ext cx="10464900" cy="33021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Gill Sans"/>
              <a:buNone/>
              <a:defRPr b="0" i="0" sz="8400" u="none" cap="none" strike="noStrike">
                <a:solidFill>
                  <a:srgbClr val="000000"/>
                </a:solidFill>
                <a:latin typeface="Gill Sans"/>
                <a:ea typeface="Gill Sans"/>
                <a:cs typeface="Gill Sans"/>
                <a:sym typeface="Gill Sans"/>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129" name="Google Shape;129;p19"/>
          <p:cNvSpPr txBox="1"/>
          <p:nvPr>
            <p:ph idx="1" type="body"/>
          </p:nvPr>
        </p:nvSpPr>
        <p:spPr>
          <a:xfrm>
            <a:off x="1270000" y="5029200"/>
            <a:ext cx="10464900" cy="11301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1pPr>
            <a:lvl2pPr indent="-228600" lvl="1" marL="9144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2pPr>
            <a:lvl3pPr indent="-228600" lvl="2" marL="13716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3pPr>
            <a:lvl4pPr indent="-228600" lvl="3" marL="18288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4pPr>
            <a:lvl5pPr indent="-228600" lvl="4" marL="22860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30" name="Google Shape;130;p19"/>
          <p:cNvSpPr txBox="1"/>
          <p:nvPr>
            <p:ph idx="12" type="sldNum"/>
          </p:nvPr>
        </p:nvSpPr>
        <p:spPr>
          <a:xfrm>
            <a:off x="6324600" y="9258300"/>
            <a:ext cx="342900" cy="368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sz="1400">
              <a:latin typeface="Helvetica Neue"/>
              <a:ea typeface="Helvetica Neue"/>
              <a:cs typeface="Helvetica Neue"/>
              <a:sym typeface="Helvetica Neu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4" showMasterSp="0">
  <p:cSld name="Title &amp; Bullets - 2 Column copy 9">
    <p:spTree>
      <p:nvGrpSpPr>
        <p:cNvPr id="131" name="Shape 131"/>
        <p:cNvGrpSpPr/>
        <p:nvPr/>
      </p:nvGrpSpPr>
      <p:grpSpPr>
        <a:xfrm>
          <a:off x="0" y="0"/>
          <a:ext cx="0" cy="0"/>
          <a:chOff x="0" y="0"/>
          <a:chExt cx="0" cy="0"/>
        </a:xfrm>
      </p:grpSpPr>
      <p:cxnSp>
        <p:nvCxnSpPr>
          <p:cNvPr id="132" name="Google Shape;132;p20"/>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133" name="Google Shape;133;p20"/>
          <p:cNvCxnSpPr/>
          <p:nvPr/>
        </p:nvCxnSpPr>
        <p:spPr>
          <a:xfrm flipH="1" rot="10800000">
            <a:off x="286527" y="101935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134" name="Google Shape;134;p20"/>
          <p:cNvSpPr txBox="1"/>
          <p:nvPr>
            <p:ph type="title"/>
          </p:nvPr>
        </p:nvSpPr>
        <p:spPr>
          <a:xfrm>
            <a:off x="590255" y="116958"/>
            <a:ext cx="113034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135" name="Google Shape;135;p20"/>
          <p:cNvSpPr txBox="1"/>
          <p:nvPr>
            <p:ph idx="1" type="body"/>
          </p:nvPr>
        </p:nvSpPr>
        <p:spPr>
          <a:xfrm>
            <a:off x="571500" y="1312670"/>
            <a:ext cx="11861700" cy="78369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36" name="Google Shape;136;p20"/>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137" name="Google Shape;137;p20"/>
          <p:cNvSpPr/>
          <p:nvPr/>
        </p:nvSpPr>
        <p:spPr>
          <a:xfrm>
            <a:off x="11056851" y="-741522"/>
            <a:ext cx="1114800" cy="3045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300" u="none" cap="none" strike="noStrike">
                <a:solidFill>
                  <a:srgbClr val="000000"/>
                </a:solidFill>
                <a:latin typeface="Helvetica Neue"/>
                <a:ea typeface="Helvetica Neue"/>
                <a:cs typeface="Helvetica Neue"/>
                <a:sym typeface="Helvetica Neue"/>
              </a:rPr>
              <a:t>ARL | 8/22/16</a:t>
            </a:r>
            <a:endParaRPr sz="1400"/>
          </a:p>
        </p:txBody>
      </p:sp>
      <p:pic>
        <p:nvPicPr>
          <p:cNvPr id="138" name="Google Shape;138;p20"/>
          <p:cNvPicPr preferRelativeResize="0"/>
          <p:nvPr/>
        </p:nvPicPr>
        <p:blipFill rotWithShape="1">
          <a:blip r:embed="rId2">
            <a:alphaModFix/>
          </a:blip>
          <a:srcRect b="0" l="0" r="0" t="0"/>
          <a:stretch/>
        </p:blipFill>
        <p:spPr>
          <a:xfrm>
            <a:off x="13141631" y="-2557"/>
            <a:ext cx="2302800" cy="927000"/>
          </a:xfrm>
          <a:prstGeom prst="rect">
            <a:avLst/>
          </a:prstGeom>
          <a:noFill/>
          <a:ln>
            <a:noFill/>
          </a:ln>
        </p:spPr>
      </p:pic>
      <p:grpSp>
        <p:nvGrpSpPr>
          <p:cNvPr id="139" name="Google Shape;139;p20"/>
          <p:cNvGrpSpPr/>
          <p:nvPr/>
        </p:nvGrpSpPr>
        <p:grpSpPr>
          <a:xfrm>
            <a:off x="10256631" y="-629918"/>
            <a:ext cx="2735527" cy="1028318"/>
            <a:chOff x="20180" y="0"/>
            <a:chExt cx="2735527" cy="1028318"/>
          </a:xfrm>
        </p:grpSpPr>
        <p:pic>
          <p:nvPicPr>
            <p:cNvPr id="140" name="Google Shape;140;p20"/>
            <p:cNvPicPr preferRelativeResize="0"/>
            <p:nvPr/>
          </p:nvPicPr>
          <p:blipFill rotWithShape="1">
            <a:blip r:embed="rId3">
              <a:alphaModFix/>
            </a:blip>
            <a:srcRect b="26974" l="0" r="2123" t="16886"/>
            <a:stretch/>
          </p:blipFill>
          <p:spPr>
            <a:xfrm>
              <a:off x="20180" y="19883"/>
              <a:ext cx="1237800" cy="472800"/>
            </a:xfrm>
            <a:prstGeom prst="rect">
              <a:avLst/>
            </a:prstGeom>
            <a:noFill/>
            <a:ln>
              <a:noFill/>
            </a:ln>
          </p:spPr>
        </p:pic>
        <p:grpSp>
          <p:nvGrpSpPr>
            <p:cNvPr id="141" name="Google Shape;141;p20"/>
            <p:cNvGrpSpPr/>
            <p:nvPr/>
          </p:nvGrpSpPr>
          <p:grpSpPr>
            <a:xfrm>
              <a:off x="1238736" y="0"/>
              <a:ext cx="1516971" cy="1028318"/>
              <a:chOff x="0" y="0"/>
              <a:chExt cx="1516971" cy="1028318"/>
            </a:xfrm>
          </p:grpSpPr>
          <p:pic>
            <p:nvPicPr>
              <p:cNvPr id="142" name="Google Shape;142;p20"/>
              <p:cNvPicPr preferRelativeResize="0"/>
              <p:nvPr/>
            </p:nvPicPr>
            <p:blipFill rotWithShape="1">
              <a:blip r:embed="rId4">
                <a:alphaModFix/>
              </a:blip>
              <a:srcRect b="0" l="0" r="0" t="0"/>
              <a:stretch/>
            </p:blipFill>
            <p:spPr>
              <a:xfrm>
                <a:off x="858171" y="687518"/>
                <a:ext cx="658800" cy="340800"/>
              </a:xfrm>
              <a:prstGeom prst="rect">
                <a:avLst/>
              </a:prstGeom>
              <a:noFill/>
              <a:ln>
                <a:noFill/>
              </a:ln>
            </p:spPr>
          </p:pic>
          <p:pic>
            <p:nvPicPr>
              <p:cNvPr id="143" name="Google Shape;143;p20"/>
              <p:cNvPicPr preferRelativeResize="0"/>
              <p:nvPr/>
            </p:nvPicPr>
            <p:blipFill rotWithShape="1">
              <a:blip r:embed="rId5">
                <a:alphaModFix/>
              </a:blip>
              <a:srcRect b="0" l="0" r="0" t="0"/>
              <a:stretch/>
            </p:blipFill>
            <p:spPr>
              <a:xfrm>
                <a:off x="0" y="0"/>
                <a:ext cx="783900" cy="462600"/>
              </a:xfrm>
              <a:prstGeom prst="rect">
                <a:avLst/>
              </a:prstGeom>
              <a:noFill/>
              <a:ln>
                <a:noFill/>
              </a:ln>
            </p:spPr>
          </p:pic>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3" showMasterSp="0">
  <p:cSld name="Title &amp; Bullets - 2 Column copy 3">
    <p:spTree>
      <p:nvGrpSpPr>
        <p:cNvPr id="144" name="Shape 144"/>
        <p:cNvGrpSpPr/>
        <p:nvPr/>
      </p:nvGrpSpPr>
      <p:grpSpPr>
        <a:xfrm>
          <a:off x="0" y="0"/>
          <a:ext cx="0" cy="0"/>
          <a:chOff x="0" y="0"/>
          <a:chExt cx="0" cy="0"/>
        </a:xfrm>
      </p:grpSpPr>
      <p:sp>
        <p:nvSpPr>
          <p:cNvPr id="145" name="Google Shape;145;p21"/>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985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684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4097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256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542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146" name="Google Shape;146;p21"/>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400050" lvl="0" marL="457200" marR="0" rtl="0" algn="l">
              <a:lnSpc>
                <a:spcPct val="100000"/>
              </a:lnSpc>
              <a:spcBef>
                <a:spcPts val="9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1pPr>
            <a:lvl2pPr indent="-400050" lvl="1" marL="914400" marR="0" rtl="0" algn="l">
              <a:lnSpc>
                <a:spcPct val="100000"/>
              </a:lnSpc>
              <a:spcBef>
                <a:spcPts val="9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2pPr>
            <a:lvl3pPr indent="-400050" lvl="2" marL="1371600" marR="0" rtl="0" algn="l">
              <a:lnSpc>
                <a:spcPct val="100000"/>
              </a:lnSpc>
              <a:spcBef>
                <a:spcPts val="9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3pPr>
            <a:lvl4pPr indent="-400050" lvl="3" marL="1828800" marR="0" rtl="0" algn="l">
              <a:lnSpc>
                <a:spcPct val="100000"/>
              </a:lnSpc>
              <a:spcBef>
                <a:spcPts val="9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4pPr>
            <a:lvl5pPr indent="-400050" lvl="4" marL="2286000" marR="0" rtl="0" algn="l">
              <a:lnSpc>
                <a:spcPct val="100000"/>
              </a:lnSpc>
              <a:spcBef>
                <a:spcPts val="9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5pPr>
            <a:lvl6pPr indent="-400050" lvl="5" marL="2743200" marR="0" rtl="0" algn="l">
              <a:lnSpc>
                <a:spcPct val="100000"/>
              </a:lnSpc>
              <a:spcBef>
                <a:spcPts val="9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6pPr>
            <a:lvl7pPr indent="-400050" lvl="6" marL="3200400" marR="0" rtl="0" algn="l">
              <a:lnSpc>
                <a:spcPct val="100000"/>
              </a:lnSpc>
              <a:spcBef>
                <a:spcPts val="9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7pPr>
            <a:lvl8pPr indent="-400050" lvl="7" marL="3657600" marR="0" rtl="0" algn="l">
              <a:lnSpc>
                <a:spcPct val="100000"/>
              </a:lnSpc>
              <a:spcBef>
                <a:spcPts val="9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8pPr>
            <a:lvl9pPr indent="-400050" lvl="8" marL="4114800" marR="0" rtl="0" algn="l">
              <a:lnSpc>
                <a:spcPct val="100000"/>
              </a:lnSpc>
              <a:spcBef>
                <a:spcPts val="9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9pPr>
          </a:lstStyle>
          <a:p/>
        </p:txBody>
      </p:sp>
      <p:sp>
        <p:nvSpPr>
          <p:cNvPr id="147" name="Google Shape;147;p21"/>
          <p:cNvSpPr txBox="1"/>
          <p:nvPr>
            <p:ph idx="12" type="sldNum"/>
          </p:nvPr>
        </p:nvSpPr>
        <p:spPr>
          <a:xfrm>
            <a:off x="12395199" y="9398000"/>
            <a:ext cx="312000" cy="299400"/>
          </a:xfrm>
          <a:prstGeom prst="rect">
            <a:avLst/>
          </a:prstGeom>
          <a:noFill/>
          <a:ln>
            <a:noFill/>
          </a:ln>
        </p:spPr>
        <p:txBody>
          <a:bodyPr anchorCtr="0" anchor="t" bIns="51725" lIns="51725" spcFirstLastPara="1" rIns="51725" wrap="square" tIns="51725">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148" name="Google Shape;148;p21"/>
          <p:cNvPicPr preferRelativeResize="0"/>
          <p:nvPr/>
        </p:nvPicPr>
        <p:blipFill rotWithShape="1">
          <a:blip r:embed="rId2">
            <a:alphaModFix/>
          </a:blip>
          <a:srcRect b="0" l="0" r="0" t="0"/>
          <a:stretch/>
        </p:blipFill>
        <p:spPr>
          <a:xfrm>
            <a:off x="12175382" y="44450"/>
            <a:ext cx="802500" cy="414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type="tx">
  <p:cSld name="TITLE_AND_BODY">
    <p:spTree>
      <p:nvGrpSpPr>
        <p:cNvPr id="18" name="Shape 18"/>
        <p:cNvGrpSpPr/>
        <p:nvPr/>
      </p:nvGrpSpPr>
      <p:grpSpPr>
        <a:xfrm>
          <a:off x="0" y="0"/>
          <a:ext cx="0" cy="0"/>
          <a:chOff x="0" y="0"/>
          <a:chExt cx="0" cy="0"/>
        </a:xfrm>
      </p:grpSpPr>
      <p:sp>
        <p:nvSpPr>
          <p:cNvPr id="19" name="Google Shape;19;p3"/>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0" name="Google Shape;20;p3"/>
          <p:cNvSpPr txBox="1"/>
          <p:nvPr>
            <p:ph idx="1" type="body"/>
          </p:nvPr>
        </p:nvSpPr>
        <p:spPr>
          <a:xfrm>
            <a:off x="571500" y="1312670"/>
            <a:ext cx="11861700" cy="7837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1" name="Google Shape;21;p3"/>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5" showMasterSp="0">
  <p:cSld name="Title &amp; Bullets - 2 Column copy 5">
    <p:spTree>
      <p:nvGrpSpPr>
        <p:cNvPr id="149" name="Shape 149"/>
        <p:cNvGrpSpPr/>
        <p:nvPr/>
      </p:nvGrpSpPr>
      <p:grpSpPr>
        <a:xfrm>
          <a:off x="0" y="0"/>
          <a:ext cx="0" cy="0"/>
          <a:chOff x="0" y="0"/>
          <a:chExt cx="0" cy="0"/>
        </a:xfrm>
      </p:grpSpPr>
      <p:sp>
        <p:nvSpPr>
          <p:cNvPr id="150" name="Google Shape;150;p22"/>
          <p:cNvSpPr txBox="1"/>
          <p:nvPr>
            <p:ph type="title"/>
          </p:nvPr>
        </p:nvSpPr>
        <p:spPr>
          <a:xfrm>
            <a:off x="590255" y="116958"/>
            <a:ext cx="113034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151" name="Google Shape;151;p22"/>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pic>
        <p:nvPicPr>
          <p:cNvPr id="152" name="Google Shape;152;p22"/>
          <p:cNvPicPr preferRelativeResize="0"/>
          <p:nvPr/>
        </p:nvPicPr>
        <p:blipFill rotWithShape="1">
          <a:blip r:embed="rId2">
            <a:alphaModFix/>
          </a:blip>
          <a:srcRect b="0" l="0" r="0" t="0"/>
          <a:stretch/>
        </p:blipFill>
        <p:spPr>
          <a:xfrm>
            <a:off x="12175382" y="44450"/>
            <a:ext cx="802500" cy="414600"/>
          </a:xfrm>
          <a:prstGeom prst="rect">
            <a:avLst/>
          </a:prstGeom>
          <a:noFill/>
          <a:ln>
            <a:noFill/>
          </a:ln>
        </p:spPr>
      </p:pic>
      <p:pic>
        <p:nvPicPr>
          <p:cNvPr id="153" name="Google Shape;153;p22"/>
          <p:cNvPicPr preferRelativeResize="0"/>
          <p:nvPr/>
        </p:nvPicPr>
        <p:blipFill rotWithShape="1">
          <a:blip r:embed="rId3">
            <a:alphaModFix/>
          </a:blip>
          <a:srcRect b="0" l="0" r="0" t="0"/>
          <a:stretch/>
        </p:blipFill>
        <p:spPr>
          <a:xfrm>
            <a:off x="13141631" y="-2557"/>
            <a:ext cx="2302800" cy="927000"/>
          </a:xfrm>
          <a:prstGeom prst="rect">
            <a:avLst/>
          </a:prstGeom>
          <a:noFill/>
          <a:ln>
            <a:noFill/>
          </a:ln>
        </p:spPr>
      </p:pic>
      <p:sp>
        <p:nvSpPr>
          <p:cNvPr id="154" name="Google Shape;154;p22"/>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6" showMasterSp="0">
  <p:cSld name="Title &amp; Bullets - 2 Column copy 10">
    <p:spTree>
      <p:nvGrpSpPr>
        <p:cNvPr id="155" name="Shape 155"/>
        <p:cNvGrpSpPr/>
        <p:nvPr/>
      </p:nvGrpSpPr>
      <p:grpSpPr>
        <a:xfrm>
          <a:off x="0" y="0"/>
          <a:ext cx="0" cy="0"/>
          <a:chOff x="0" y="0"/>
          <a:chExt cx="0" cy="0"/>
        </a:xfrm>
      </p:grpSpPr>
      <p:cxnSp>
        <p:nvCxnSpPr>
          <p:cNvPr id="156" name="Google Shape;156;p23"/>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157" name="Google Shape;157;p23"/>
          <p:cNvCxnSpPr/>
          <p:nvPr/>
        </p:nvCxnSpPr>
        <p:spPr>
          <a:xfrm flipH="1" rot="10800000">
            <a:off x="286527" y="101935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158" name="Google Shape;158;p23"/>
          <p:cNvSpPr txBox="1"/>
          <p:nvPr>
            <p:ph type="title"/>
          </p:nvPr>
        </p:nvSpPr>
        <p:spPr>
          <a:xfrm>
            <a:off x="590255" y="116958"/>
            <a:ext cx="113034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159" name="Google Shape;159;p23"/>
          <p:cNvSpPr txBox="1"/>
          <p:nvPr>
            <p:ph idx="1" type="body"/>
          </p:nvPr>
        </p:nvSpPr>
        <p:spPr>
          <a:xfrm>
            <a:off x="571500" y="1312670"/>
            <a:ext cx="11861700" cy="78369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60" name="Google Shape;160;p23"/>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161" name="Google Shape;161;p23"/>
          <p:cNvPicPr preferRelativeResize="0"/>
          <p:nvPr/>
        </p:nvPicPr>
        <p:blipFill rotWithShape="1">
          <a:blip r:embed="rId2">
            <a:alphaModFix/>
          </a:blip>
          <a:srcRect b="0" l="0" r="0" t="0"/>
          <a:stretch/>
        </p:blipFill>
        <p:spPr>
          <a:xfrm>
            <a:off x="13141631" y="-2557"/>
            <a:ext cx="2302800" cy="927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7" showMasterSp="0">
  <p:cSld name="Title &amp; Bullets - 2 Column copy 2">
    <p:spTree>
      <p:nvGrpSpPr>
        <p:cNvPr id="162" name="Shape 162"/>
        <p:cNvGrpSpPr/>
        <p:nvPr/>
      </p:nvGrpSpPr>
      <p:grpSpPr>
        <a:xfrm>
          <a:off x="0" y="0"/>
          <a:ext cx="0" cy="0"/>
          <a:chOff x="0" y="0"/>
          <a:chExt cx="0" cy="0"/>
        </a:xfrm>
      </p:grpSpPr>
      <p:cxnSp>
        <p:nvCxnSpPr>
          <p:cNvPr id="163" name="Google Shape;163;p24"/>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164" name="Google Shape;164;p24"/>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165" name="Google Shape;165;p24"/>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166" name="Google Shape;166;p24"/>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67" name="Google Shape;167;p24"/>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168" name="Google Shape;168;p24"/>
          <p:cNvPicPr preferRelativeResize="0"/>
          <p:nvPr/>
        </p:nvPicPr>
        <p:blipFill rotWithShape="1">
          <a:blip r:embed="rId2">
            <a:alphaModFix/>
          </a:blip>
          <a:srcRect b="0" l="0" r="0" t="0"/>
          <a:stretch/>
        </p:blipFill>
        <p:spPr>
          <a:xfrm>
            <a:off x="12175382" y="44450"/>
            <a:ext cx="802500" cy="4146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type="tx">
  <p:cSld name="TITLE_AND_BODY">
    <p:spTree>
      <p:nvGrpSpPr>
        <p:cNvPr id="175" name="Shape 175"/>
        <p:cNvGrpSpPr/>
        <p:nvPr/>
      </p:nvGrpSpPr>
      <p:grpSpPr>
        <a:xfrm>
          <a:off x="0" y="0"/>
          <a:ext cx="0" cy="0"/>
          <a:chOff x="0" y="0"/>
          <a:chExt cx="0" cy="0"/>
        </a:xfrm>
      </p:grpSpPr>
      <p:sp>
        <p:nvSpPr>
          <p:cNvPr id="176" name="Google Shape;176;p26"/>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177" name="Google Shape;177;p26"/>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78" name="Google Shape;178;p26"/>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p:spTree>
      <p:nvGrpSpPr>
        <p:cNvPr id="179" name="Shape 179"/>
        <p:cNvGrpSpPr/>
        <p:nvPr/>
      </p:nvGrpSpPr>
      <p:grpSpPr>
        <a:xfrm>
          <a:off x="0" y="0"/>
          <a:ext cx="0" cy="0"/>
          <a:chOff x="0" y="0"/>
          <a:chExt cx="0" cy="0"/>
        </a:xfrm>
      </p:grpSpPr>
      <p:cxnSp>
        <p:nvCxnSpPr>
          <p:cNvPr id="180" name="Google Shape;180;p27"/>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181" name="Google Shape;181;p27"/>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182" name="Google Shape;182;p27"/>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183" name="Google Shape;183;p27"/>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84" name="Google Shape;184;p27"/>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185" name="Google Shape;185;p27"/>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2">
    <p:spTree>
      <p:nvGrpSpPr>
        <p:cNvPr id="186" name="Shape 186"/>
        <p:cNvGrpSpPr/>
        <p:nvPr/>
      </p:nvGrpSpPr>
      <p:grpSpPr>
        <a:xfrm>
          <a:off x="0" y="0"/>
          <a:ext cx="0" cy="0"/>
          <a:chOff x="0" y="0"/>
          <a:chExt cx="0" cy="0"/>
        </a:xfrm>
      </p:grpSpPr>
      <p:cxnSp>
        <p:nvCxnSpPr>
          <p:cNvPr id="187" name="Google Shape;187;p28"/>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188" name="Google Shape;188;p28"/>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189" name="Google Shape;189;p28"/>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190" name="Google Shape;190;p28"/>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91" name="Google Shape;191;p28"/>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192" name="Google Shape;192;p28"/>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3">
    <p:spTree>
      <p:nvGrpSpPr>
        <p:cNvPr id="193" name="Shape 193"/>
        <p:cNvGrpSpPr/>
        <p:nvPr/>
      </p:nvGrpSpPr>
      <p:grpSpPr>
        <a:xfrm>
          <a:off x="0" y="0"/>
          <a:ext cx="0" cy="0"/>
          <a:chOff x="0" y="0"/>
          <a:chExt cx="0" cy="0"/>
        </a:xfrm>
      </p:grpSpPr>
      <p:sp>
        <p:nvSpPr>
          <p:cNvPr id="194" name="Google Shape;194;p29"/>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195" name="Google Shape;195;p29"/>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196" name="Google Shape;196;p29"/>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197" name="Google Shape;197;p29"/>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4">
    <p:spTree>
      <p:nvGrpSpPr>
        <p:cNvPr id="198" name="Shape 198"/>
        <p:cNvGrpSpPr/>
        <p:nvPr/>
      </p:nvGrpSpPr>
      <p:grpSpPr>
        <a:xfrm>
          <a:off x="0" y="0"/>
          <a:ext cx="0" cy="0"/>
          <a:chOff x="0" y="0"/>
          <a:chExt cx="0" cy="0"/>
        </a:xfrm>
      </p:grpSpPr>
      <p:cxnSp>
        <p:nvCxnSpPr>
          <p:cNvPr id="199" name="Google Shape;199;p30"/>
          <p:cNvCxnSpPr/>
          <p:nvPr/>
        </p:nvCxnSpPr>
        <p:spPr>
          <a:xfrm>
            <a:off x="647700" y="1968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200" name="Google Shape;200;p30"/>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pic>
        <p:nvPicPr>
          <p:cNvPr id="201" name="Google Shape;201;p30"/>
          <p:cNvPicPr preferRelativeResize="0"/>
          <p:nvPr/>
        </p:nvPicPr>
        <p:blipFill rotWithShape="1">
          <a:blip r:embed="rId2">
            <a:alphaModFix/>
          </a:blip>
          <a:srcRect b="0" l="0" r="0" t="0"/>
          <a:stretch/>
        </p:blipFill>
        <p:spPr>
          <a:xfrm>
            <a:off x="13141631" y="-2557"/>
            <a:ext cx="2302800" cy="927000"/>
          </a:xfrm>
          <a:prstGeom prst="rect">
            <a:avLst/>
          </a:prstGeom>
          <a:noFill/>
          <a:ln>
            <a:noFill/>
          </a:ln>
        </p:spPr>
      </p:pic>
      <p:grpSp>
        <p:nvGrpSpPr>
          <p:cNvPr id="202" name="Google Shape;202;p30"/>
          <p:cNvGrpSpPr/>
          <p:nvPr/>
        </p:nvGrpSpPr>
        <p:grpSpPr>
          <a:xfrm>
            <a:off x="11317671" y="-1274306"/>
            <a:ext cx="1765200" cy="1015900"/>
            <a:chOff x="0" y="0"/>
            <a:chExt cx="1765200" cy="1015900"/>
          </a:xfrm>
        </p:grpSpPr>
        <p:sp>
          <p:nvSpPr>
            <p:cNvPr id="203" name="Google Shape;203;p30"/>
            <p:cNvSpPr/>
            <p:nvPr/>
          </p:nvSpPr>
          <p:spPr>
            <a:xfrm>
              <a:off x="0" y="0"/>
              <a:ext cx="1765200" cy="952500"/>
            </a:xfrm>
            <a:prstGeom prst="rect">
              <a:avLst/>
            </a:prstGeom>
            <a:solidFill>
              <a:srgbClr val="CBCBC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pic>
          <p:nvPicPr>
            <p:cNvPr id="204" name="Google Shape;204;p30"/>
            <p:cNvPicPr preferRelativeResize="0"/>
            <p:nvPr/>
          </p:nvPicPr>
          <p:blipFill rotWithShape="1">
            <a:blip r:embed="rId3">
              <a:alphaModFix/>
            </a:blip>
            <a:srcRect b="0" l="0" r="0" t="0"/>
            <a:stretch/>
          </p:blipFill>
          <p:spPr>
            <a:xfrm>
              <a:off x="192951" y="127000"/>
              <a:ext cx="1559700" cy="888900"/>
            </a:xfrm>
            <a:prstGeom prst="rect">
              <a:avLst/>
            </a:prstGeom>
            <a:noFill/>
            <a:ln>
              <a:noFill/>
            </a:ln>
          </p:spPr>
        </p:pic>
      </p:grpSp>
      <p:sp>
        <p:nvSpPr>
          <p:cNvPr id="205" name="Google Shape;205;p30"/>
          <p:cNvSpPr/>
          <p:nvPr/>
        </p:nvSpPr>
        <p:spPr>
          <a:xfrm>
            <a:off x="164977" y="9378494"/>
            <a:ext cx="3060000" cy="3243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600" u="none" cap="none" strike="noStrike">
                <a:solidFill>
                  <a:srgbClr val="000000"/>
                </a:solidFill>
                <a:latin typeface="Helvetica Neue"/>
                <a:ea typeface="Helvetica Neue"/>
                <a:cs typeface="Helvetica Neue"/>
                <a:sym typeface="Helvetica Neue"/>
              </a:rPr>
              <a:t>MIT, 2/12/2015</a:t>
            </a:r>
            <a:endParaRPr/>
          </a:p>
        </p:txBody>
      </p:sp>
      <p:sp>
        <p:nvSpPr>
          <p:cNvPr id="206" name="Google Shape;206;p30"/>
          <p:cNvSpPr txBox="1"/>
          <p:nvPr>
            <p:ph type="title"/>
          </p:nvPr>
        </p:nvSpPr>
        <p:spPr>
          <a:xfrm>
            <a:off x="571500" y="330200"/>
            <a:ext cx="11861700" cy="1397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07" name="Google Shape;207;p30"/>
          <p:cNvSpPr txBox="1"/>
          <p:nvPr>
            <p:ph idx="1" type="body"/>
          </p:nvPr>
        </p:nvSpPr>
        <p:spPr>
          <a:xfrm>
            <a:off x="571500" y="2311400"/>
            <a:ext cx="11861700" cy="65658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08" name="Google Shape;208;p30"/>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209" name="Google Shape;209;p30"/>
          <p:cNvPicPr preferRelativeResize="0"/>
          <p:nvPr/>
        </p:nvPicPr>
        <p:blipFill rotWithShape="1">
          <a:blip r:embed="rId4">
            <a:alphaModFix/>
          </a:blip>
          <a:srcRect b="0" l="0" r="0" t="0"/>
          <a:stretch/>
        </p:blipFill>
        <p:spPr>
          <a:xfrm>
            <a:off x="11920435" y="44450"/>
            <a:ext cx="981300" cy="507300"/>
          </a:xfrm>
          <a:prstGeom prst="rect">
            <a:avLst/>
          </a:prstGeom>
          <a:noFill/>
          <a:ln>
            <a:noFill/>
          </a:ln>
        </p:spPr>
      </p:pic>
      <p:grpSp>
        <p:nvGrpSpPr>
          <p:cNvPr id="210" name="Google Shape;210;p30"/>
          <p:cNvGrpSpPr/>
          <p:nvPr/>
        </p:nvGrpSpPr>
        <p:grpSpPr>
          <a:xfrm>
            <a:off x="71032" y="12700"/>
            <a:ext cx="2268128" cy="507852"/>
            <a:chOff x="18072" y="0"/>
            <a:chExt cx="2268128" cy="507852"/>
          </a:xfrm>
        </p:grpSpPr>
        <p:grpSp>
          <p:nvGrpSpPr>
            <p:cNvPr id="211" name="Google Shape;211;p30"/>
            <p:cNvGrpSpPr/>
            <p:nvPr/>
          </p:nvGrpSpPr>
          <p:grpSpPr>
            <a:xfrm>
              <a:off x="1400600" y="0"/>
              <a:ext cx="885600" cy="507852"/>
              <a:chOff x="0" y="0"/>
              <a:chExt cx="885600" cy="507852"/>
            </a:xfrm>
          </p:grpSpPr>
          <p:sp>
            <p:nvSpPr>
              <p:cNvPr id="212" name="Google Shape;212;p30"/>
              <p:cNvSpPr/>
              <p:nvPr/>
            </p:nvSpPr>
            <p:spPr>
              <a:xfrm>
                <a:off x="0" y="0"/>
                <a:ext cx="885600" cy="478800"/>
              </a:xfrm>
              <a:prstGeom prst="rect">
                <a:avLst/>
              </a:prstGeom>
              <a:solidFill>
                <a:srgbClr val="CBCBC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id="213" name="Google Shape;213;p30"/>
              <p:cNvPicPr preferRelativeResize="0"/>
              <p:nvPr/>
            </p:nvPicPr>
            <p:blipFill rotWithShape="1">
              <a:blip r:embed="rId3">
                <a:alphaModFix/>
              </a:blip>
              <a:srcRect b="0" l="0" r="0" t="0"/>
              <a:stretch/>
            </p:blipFill>
            <p:spPr>
              <a:xfrm>
                <a:off x="93564" y="63252"/>
                <a:ext cx="780300" cy="444600"/>
              </a:xfrm>
              <a:prstGeom prst="rect">
                <a:avLst/>
              </a:prstGeom>
              <a:noFill/>
              <a:ln>
                <a:noFill/>
              </a:ln>
            </p:spPr>
          </p:pic>
        </p:grpSp>
        <p:pic>
          <p:nvPicPr>
            <p:cNvPr id="214" name="Google Shape;214;p30"/>
            <p:cNvPicPr preferRelativeResize="0"/>
            <p:nvPr/>
          </p:nvPicPr>
          <p:blipFill rotWithShape="1">
            <a:blip r:embed="rId5">
              <a:alphaModFix/>
            </a:blip>
            <a:srcRect b="45560" l="0" r="37814" t="0"/>
            <a:stretch/>
          </p:blipFill>
          <p:spPr>
            <a:xfrm>
              <a:off x="18072" y="153614"/>
              <a:ext cx="1337400" cy="207900"/>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5">
    <p:spTree>
      <p:nvGrpSpPr>
        <p:cNvPr id="215" name="Shape 215"/>
        <p:cNvGrpSpPr/>
        <p:nvPr/>
      </p:nvGrpSpPr>
      <p:grpSpPr>
        <a:xfrm>
          <a:off x="0" y="0"/>
          <a:ext cx="0" cy="0"/>
          <a:chOff x="0" y="0"/>
          <a:chExt cx="0" cy="0"/>
        </a:xfrm>
      </p:grpSpPr>
      <p:sp>
        <p:nvSpPr>
          <p:cNvPr id="216" name="Google Shape;216;p31"/>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17" name="Google Shape;217;p31"/>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pic>
        <p:nvPicPr>
          <p:cNvPr id="218" name="Google Shape;218;p31"/>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pic>
        <p:nvPicPr>
          <p:cNvPr id="219" name="Google Shape;219;p31"/>
          <p:cNvPicPr preferRelativeResize="0"/>
          <p:nvPr/>
        </p:nvPicPr>
        <p:blipFill rotWithShape="1">
          <a:blip r:embed="rId3">
            <a:alphaModFix/>
          </a:blip>
          <a:srcRect b="0" l="0" r="0" t="0"/>
          <a:stretch/>
        </p:blipFill>
        <p:spPr>
          <a:xfrm>
            <a:off x="13141631" y="-2557"/>
            <a:ext cx="2302800" cy="927000"/>
          </a:xfrm>
          <a:prstGeom prst="rect">
            <a:avLst/>
          </a:prstGeom>
          <a:noFill/>
          <a:ln>
            <a:noFill/>
          </a:ln>
        </p:spPr>
      </p:pic>
      <p:sp>
        <p:nvSpPr>
          <p:cNvPr id="220" name="Google Shape;220;p31"/>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6">
    <p:spTree>
      <p:nvGrpSpPr>
        <p:cNvPr id="221" name="Shape 221"/>
        <p:cNvGrpSpPr/>
        <p:nvPr/>
      </p:nvGrpSpPr>
      <p:grpSpPr>
        <a:xfrm>
          <a:off x="0" y="0"/>
          <a:ext cx="0" cy="0"/>
          <a:chOff x="0" y="0"/>
          <a:chExt cx="0" cy="0"/>
        </a:xfrm>
      </p:grpSpPr>
      <p:cxnSp>
        <p:nvCxnSpPr>
          <p:cNvPr id="222" name="Google Shape;222;p32"/>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223" name="Google Shape;223;p32"/>
          <p:cNvCxnSpPr/>
          <p:nvPr/>
        </p:nvCxnSpPr>
        <p:spPr>
          <a:xfrm flipH="1" rot="10800000">
            <a:off x="286527" y="102983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224" name="Google Shape;224;p32"/>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25" name="Google Shape;225;p32"/>
          <p:cNvSpPr txBox="1"/>
          <p:nvPr>
            <p:ph idx="1" type="body"/>
          </p:nvPr>
        </p:nvSpPr>
        <p:spPr>
          <a:xfrm>
            <a:off x="571500" y="1213432"/>
            <a:ext cx="11861700" cy="7936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26" name="Google Shape;226;p32"/>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227" name="Google Shape;227;p32"/>
          <p:cNvPicPr preferRelativeResize="0"/>
          <p:nvPr/>
        </p:nvPicPr>
        <p:blipFill rotWithShape="1">
          <a:blip r:embed="rId2">
            <a:alphaModFix/>
          </a:blip>
          <a:srcRect b="0" l="0" r="0" t="0"/>
          <a:stretch/>
        </p:blipFill>
        <p:spPr>
          <a:xfrm>
            <a:off x="12233106" y="44450"/>
            <a:ext cx="744600" cy="385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p:spTree>
      <p:nvGrpSpPr>
        <p:cNvPr id="22" name="Shape 22"/>
        <p:cNvGrpSpPr/>
        <p:nvPr/>
      </p:nvGrpSpPr>
      <p:grpSpPr>
        <a:xfrm>
          <a:off x="0" y="0"/>
          <a:ext cx="0" cy="0"/>
          <a:chOff x="0" y="0"/>
          <a:chExt cx="0" cy="0"/>
        </a:xfrm>
      </p:grpSpPr>
      <p:cxnSp>
        <p:nvCxnSpPr>
          <p:cNvPr id="23" name="Google Shape;23;p4"/>
          <p:cNvCxnSpPr/>
          <p:nvPr/>
        </p:nvCxnSpPr>
        <p:spPr>
          <a:xfrm>
            <a:off x="647700" y="1968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24" name="Google Shape;24;p4"/>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25" name="Google Shape;25;p4"/>
          <p:cNvSpPr/>
          <p:nvPr/>
        </p:nvSpPr>
        <p:spPr>
          <a:xfrm>
            <a:off x="348398" y="9385300"/>
            <a:ext cx="2505000" cy="317400"/>
          </a:xfrm>
          <a:prstGeom prst="rect">
            <a:avLst/>
          </a:prstGeom>
          <a:noFill/>
          <a:ln>
            <a:noFill/>
          </a:ln>
        </p:spPr>
        <p:txBody>
          <a:bodyPr anchorCtr="0" anchor="b"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MIT Quantum Photonics Group</a:t>
            </a:r>
            <a:endParaRPr/>
          </a:p>
        </p:txBody>
      </p:sp>
      <p:sp>
        <p:nvSpPr>
          <p:cNvPr id="26" name="Google Shape;26;p4"/>
          <p:cNvSpPr txBox="1"/>
          <p:nvPr>
            <p:ph type="title"/>
          </p:nvPr>
        </p:nvSpPr>
        <p:spPr>
          <a:xfrm>
            <a:off x="571500" y="330200"/>
            <a:ext cx="11861700" cy="1397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7" name="Google Shape;27;p4"/>
          <p:cNvSpPr txBox="1"/>
          <p:nvPr>
            <p:ph idx="1" type="body"/>
          </p:nvPr>
        </p:nvSpPr>
        <p:spPr>
          <a:xfrm>
            <a:off x="571500" y="2311400"/>
            <a:ext cx="11861700" cy="65658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8" name="Google Shape;28;p4"/>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7">
    <p:spTree>
      <p:nvGrpSpPr>
        <p:cNvPr id="228" name="Shape 228"/>
        <p:cNvGrpSpPr/>
        <p:nvPr/>
      </p:nvGrpSpPr>
      <p:grpSpPr>
        <a:xfrm>
          <a:off x="0" y="0"/>
          <a:ext cx="0" cy="0"/>
          <a:chOff x="0" y="0"/>
          <a:chExt cx="0" cy="0"/>
        </a:xfrm>
      </p:grpSpPr>
      <p:cxnSp>
        <p:nvCxnSpPr>
          <p:cNvPr id="229" name="Google Shape;229;p33"/>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230" name="Google Shape;230;p33"/>
          <p:cNvCxnSpPr/>
          <p:nvPr/>
        </p:nvCxnSpPr>
        <p:spPr>
          <a:xfrm flipH="1" rot="10800000">
            <a:off x="70741" y="10615433"/>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231" name="Google Shape;231;p33"/>
          <p:cNvSpPr txBox="1"/>
          <p:nvPr>
            <p:ph type="title"/>
          </p:nvPr>
        </p:nvSpPr>
        <p:spPr>
          <a:xfrm>
            <a:off x="629173" y="116958"/>
            <a:ext cx="11264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32" name="Google Shape;232;p33"/>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33" name="Google Shape;233;p33"/>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234" name="Google Shape;234;p33"/>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pic>
        <p:nvPicPr>
          <p:cNvPr id="235" name="Google Shape;235;p33"/>
          <p:cNvPicPr preferRelativeResize="0"/>
          <p:nvPr/>
        </p:nvPicPr>
        <p:blipFill rotWithShape="1">
          <a:blip r:embed="rId3">
            <a:alphaModFix/>
          </a:blip>
          <a:srcRect b="0" l="0" r="0" t="0"/>
          <a:stretch/>
        </p:blipFill>
        <p:spPr>
          <a:xfrm>
            <a:off x="13141631" y="-2557"/>
            <a:ext cx="2302800" cy="927000"/>
          </a:xfrm>
          <a:prstGeom prst="rect">
            <a:avLst/>
          </a:prstGeom>
          <a:noFill/>
          <a:ln>
            <a:noFill/>
          </a:ln>
        </p:spPr>
      </p:pic>
      <p:sp>
        <p:nvSpPr>
          <p:cNvPr id="236" name="Google Shape;236;p33"/>
          <p:cNvSpPr/>
          <p:nvPr/>
        </p:nvSpPr>
        <p:spPr>
          <a:xfrm>
            <a:off x="-1429489" y="9807062"/>
            <a:ext cx="3870000" cy="14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i="0" lang="en-US" sz="1100" u="none" cap="none" strike="noStrike">
                <a:solidFill>
                  <a:srgbClr val="000000"/>
                </a:solidFill>
                <a:latin typeface="Arial"/>
                <a:ea typeface="Arial"/>
                <a:cs typeface="Arial"/>
                <a:sym typeface="Arial"/>
              </a:rPr>
              <a:t>August 25, 2016</a:t>
            </a:r>
            <a:endParaRPr/>
          </a:p>
        </p:txBody>
      </p:sp>
      <p:pic>
        <p:nvPicPr>
          <p:cNvPr id="237" name="Google Shape;237;p33"/>
          <p:cNvPicPr preferRelativeResize="0"/>
          <p:nvPr/>
        </p:nvPicPr>
        <p:blipFill rotWithShape="1">
          <a:blip r:embed="rId4">
            <a:alphaModFix/>
          </a:blip>
          <a:srcRect b="0" l="0" r="0" t="0"/>
          <a:stretch/>
        </p:blipFill>
        <p:spPr>
          <a:xfrm>
            <a:off x="9255557" y="9950606"/>
            <a:ext cx="2854500" cy="3246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8">
    <p:spTree>
      <p:nvGrpSpPr>
        <p:cNvPr id="238" name="Shape 238"/>
        <p:cNvGrpSpPr/>
        <p:nvPr/>
      </p:nvGrpSpPr>
      <p:grpSpPr>
        <a:xfrm>
          <a:off x="0" y="0"/>
          <a:ext cx="0" cy="0"/>
          <a:chOff x="0" y="0"/>
          <a:chExt cx="0" cy="0"/>
        </a:xfrm>
      </p:grpSpPr>
      <p:cxnSp>
        <p:nvCxnSpPr>
          <p:cNvPr id="239" name="Google Shape;239;p34"/>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240" name="Google Shape;240;p34"/>
          <p:cNvCxnSpPr/>
          <p:nvPr/>
        </p:nvCxnSpPr>
        <p:spPr>
          <a:xfrm flipH="1" rot="10800000">
            <a:off x="286527" y="101935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241" name="Google Shape;241;p34"/>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42" name="Google Shape;242;p34"/>
          <p:cNvSpPr txBox="1"/>
          <p:nvPr>
            <p:ph idx="1" type="body"/>
          </p:nvPr>
        </p:nvSpPr>
        <p:spPr>
          <a:xfrm>
            <a:off x="571500" y="1312670"/>
            <a:ext cx="11861700" cy="7837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43" name="Google Shape;243;p34"/>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244" name="Google Shape;244;p34"/>
          <p:cNvPicPr preferRelativeResize="0"/>
          <p:nvPr/>
        </p:nvPicPr>
        <p:blipFill rotWithShape="1">
          <a:blip r:embed="rId2">
            <a:alphaModFix/>
          </a:blip>
          <a:srcRect b="0" l="0" r="0" t="0"/>
          <a:stretch/>
        </p:blipFill>
        <p:spPr>
          <a:xfrm>
            <a:off x="13141631" y="-2557"/>
            <a:ext cx="2302800" cy="927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9">
    <p:spTree>
      <p:nvGrpSpPr>
        <p:cNvPr id="245" name="Shape 245"/>
        <p:cNvGrpSpPr/>
        <p:nvPr/>
      </p:nvGrpSpPr>
      <p:grpSpPr>
        <a:xfrm>
          <a:off x="0" y="0"/>
          <a:ext cx="0" cy="0"/>
          <a:chOff x="0" y="0"/>
          <a:chExt cx="0" cy="0"/>
        </a:xfrm>
      </p:grpSpPr>
      <p:cxnSp>
        <p:nvCxnSpPr>
          <p:cNvPr id="246" name="Google Shape;246;p35"/>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247" name="Google Shape;247;p35"/>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248" name="Google Shape;248;p35"/>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49" name="Google Shape;249;p35"/>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50" name="Google Shape;250;p35"/>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251" name="Google Shape;251;p35"/>
          <p:cNvPicPr preferRelativeResize="0"/>
          <p:nvPr/>
        </p:nvPicPr>
        <p:blipFill rotWithShape="1">
          <a:blip r:embed="rId2">
            <a:alphaModFix/>
          </a:blip>
          <a:srcRect b="0" l="0" r="0" t="0"/>
          <a:stretch/>
        </p:blipFill>
        <p:spPr>
          <a:xfrm>
            <a:off x="11934097" y="44450"/>
            <a:ext cx="1043700" cy="5397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showMasterSp="0">
  <p:cSld name="Title &amp; Subtitle">
    <p:spTree>
      <p:nvGrpSpPr>
        <p:cNvPr id="252" name="Shape 252"/>
        <p:cNvGrpSpPr/>
        <p:nvPr/>
      </p:nvGrpSpPr>
      <p:grpSpPr>
        <a:xfrm>
          <a:off x="0" y="0"/>
          <a:ext cx="0" cy="0"/>
          <a:chOff x="0" y="0"/>
          <a:chExt cx="0" cy="0"/>
        </a:xfrm>
      </p:grpSpPr>
      <p:sp>
        <p:nvSpPr>
          <p:cNvPr id="253" name="Google Shape;253;p36"/>
          <p:cNvSpPr txBox="1"/>
          <p:nvPr>
            <p:ph type="title"/>
          </p:nvPr>
        </p:nvSpPr>
        <p:spPr>
          <a:xfrm>
            <a:off x="1270000" y="1638300"/>
            <a:ext cx="10464900" cy="33021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Gill Sans"/>
              <a:buNone/>
              <a:defRPr b="0" i="0" sz="8400" u="none" cap="none" strike="noStrike">
                <a:solidFill>
                  <a:srgbClr val="000000"/>
                </a:solidFill>
                <a:latin typeface="Gill Sans"/>
                <a:ea typeface="Gill Sans"/>
                <a:cs typeface="Gill Sans"/>
                <a:sym typeface="Gill Sans"/>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54" name="Google Shape;254;p36"/>
          <p:cNvSpPr txBox="1"/>
          <p:nvPr>
            <p:ph idx="1" type="body"/>
          </p:nvPr>
        </p:nvSpPr>
        <p:spPr>
          <a:xfrm>
            <a:off x="1270000" y="5029200"/>
            <a:ext cx="10464900" cy="11304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1pPr>
            <a:lvl2pPr indent="-228600" lvl="1" marL="9144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2pPr>
            <a:lvl3pPr indent="-228600" lvl="2" marL="13716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3pPr>
            <a:lvl4pPr indent="-228600" lvl="3" marL="18288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4pPr>
            <a:lvl5pPr indent="-228600" lvl="4" marL="22860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55" name="Google Shape;255;p36"/>
          <p:cNvSpPr txBox="1"/>
          <p:nvPr>
            <p:ph idx="12" type="sldNum"/>
          </p:nvPr>
        </p:nvSpPr>
        <p:spPr>
          <a:xfrm>
            <a:off x="6324600" y="9258300"/>
            <a:ext cx="342900" cy="3684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sz="1400">
              <a:latin typeface="Helvetica Neue"/>
              <a:ea typeface="Helvetica Neue"/>
              <a:cs typeface="Helvetica Neue"/>
              <a:sym typeface="Helvetica Neue"/>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10">
    <p:spTree>
      <p:nvGrpSpPr>
        <p:cNvPr id="256" name="Shape 256"/>
        <p:cNvGrpSpPr/>
        <p:nvPr/>
      </p:nvGrpSpPr>
      <p:grpSpPr>
        <a:xfrm>
          <a:off x="0" y="0"/>
          <a:ext cx="0" cy="0"/>
          <a:chOff x="0" y="0"/>
          <a:chExt cx="0" cy="0"/>
        </a:xfrm>
      </p:grpSpPr>
      <p:cxnSp>
        <p:nvCxnSpPr>
          <p:cNvPr id="257" name="Google Shape;257;p37"/>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258" name="Google Shape;258;p37"/>
          <p:cNvCxnSpPr/>
          <p:nvPr/>
        </p:nvCxnSpPr>
        <p:spPr>
          <a:xfrm flipH="1" rot="10800000">
            <a:off x="286527" y="101935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259" name="Google Shape;259;p37"/>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60" name="Google Shape;260;p37"/>
          <p:cNvSpPr txBox="1"/>
          <p:nvPr>
            <p:ph idx="1" type="body"/>
          </p:nvPr>
        </p:nvSpPr>
        <p:spPr>
          <a:xfrm>
            <a:off x="571500" y="1312670"/>
            <a:ext cx="11861700" cy="7837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61" name="Google Shape;261;p37"/>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262" name="Google Shape;262;p37"/>
          <p:cNvSpPr/>
          <p:nvPr/>
        </p:nvSpPr>
        <p:spPr>
          <a:xfrm>
            <a:off x="11056851" y="-741522"/>
            <a:ext cx="1114800" cy="304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300" u="none" cap="none" strike="noStrike">
                <a:solidFill>
                  <a:srgbClr val="000000"/>
                </a:solidFill>
                <a:latin typeface="Helvetica Neue"/>
                <a:ea typeface="Helvetica Neue"/>
                <a:cs typeface="Helvetica Neue"/>
                <a:sym typeface="Helvetica Neue"/>
              </a:rPr>
              <a:t>ARL | 8/22/16</a:t>
            </a:r>
            <a:endParaRPr/>
          </a:p>
        </p:txBody>
      </p:sp>
      <p:pic>
        <p:nvPicPr>
          <p:cNvPr id="263" name="Google Shape;263;p37"/>
          <p:cNvPicPr preferRelativeResize="0"/>
          <p:nvPr/>
        </p:nvPicPr>
        <p:blipFill rotWithShape="1">
          <a:blip r:embed="rId2">
            <a:alphaModFix/>
          </a:blip>
          <a:srcRect b="0" l="0" r="0" t="0"/>
          <a:stretch/>
        </p:blipFill>
        <p:spPr>
          <a:xfrm>
            <a:off x="13141631" y="-2557"/>
            <a:ext cx="2302800" cy="927000"/>
          </a:xfrm>
          <a:prstGeom prst="rect">
            <a:avLst/>
          </a:prstGeom>
          <a:noFill/>
          <a:ln>
            <a:noFill/>
          </a:ln>
        </p:spPr>
      </p:pic>
      <p:grpSp>
        <p:nvGrpSpPr>
          <p:cNvPr id="264" name="Google Shape;264;p37"/>
          <p:cNvGrpSpPr/>
          <p:nvPr/>
        </p:nvGrpSpPr>
        <p:grpSpPr>
          <a:xfrm>
            <a:off x="10256631" y="-629918"/>
            <a:ext cx="2735527" cy="1028318"/>
            <a:chOff x="20180" y="0"/>
            <a:chExt cx="2735527" cy="1028318"/>
          </a:xfrm>
        </p:grpSpPr>
        <p:pic>
          <p:nvPicPr>
            <p:cNvPr id="265" name="Google Shape;265;p37"/>
            <p:cNvPicPr preferRelativeResize="0"/>
            <p:nvPr/>
          </p:nvPicPr>
          <p:blipFill rotWithShape="1">
            <a:blip r:embed="rId3">
              <a:alphaModFix/>
            </a:blip>
            <a:srcRect b="26974" l="0" r="2123" t="16886"/>
            <a:stretch/>
          </p:blipFill>
          <p:spPr>
            <a:xfrm>
              <a:off x="20180" y="19883"/>
              <a:ext cx="1237800" cy="472800"/>
            </a:xfrm>
            <a:prstGeom prst="rect">
              <a:avLst/>
            </a:prstGeom>
            <a:noFill/>
            <a:ln>
              <a:noFill/>
            </a:ln>
          </p:spPr>
        </p:pic>
        <p:grpSp>
          <p:nvGrpSpPr>
            <p:cNvPr id="266" name="Google Shape;266;p37"/>
            <p:cNvGrpSpPr/>
            <p:nvPr/>
          </p:nvGrpSpPr>
          <p:grpSpPr>
            <a:xfrm>
              <a:off x="1238736" y="0"/>
              <a:ext cx="1516971" cy="1028318"/>
              <a:chOff x="0" y="0"/>
              <a:chExt cx="1516971" cy="1028318"/>
            </a:xfrm>
          </p:grpSpPr>
          <p:pic>
            <p:nvPicPr>
              <p:cNvPr id="267" name="Google Shape;267;p37"/>
              <p:cNvPicPr preferRelativeResize="0"/>
              <p:nvPr/>
            </p:nvPicPr>
            <p:blipFill rotWithShape="1">
              <a:blip r:embed="rId4">
                <a:alphaModFix/>
              </a:blip>
              <a:srcRect b="0" l="0" r="0" t="0"/>
              <a:stretch/>
            </p:blipFill>
            <p:spPr>
              <a:xfrm>
                <a:off x="858171" y="687518"/>
                <a:ext cx="658800" cy="340800"/>
              </a:xfrm>
              <a:prstGeom prst="rect">
                <a:avLst/>
              </a:prstGeom>
              <a:noFill/>
              <a:ln>
                <a:noFill/>
              </a:ln>
            </p:spPr>
          </p:pic>
          <p:pic>
            <p:nvPicPr>
              <p:cNvPr id="268" name="Google Shape;268;p37"/>
              <p:cNvPicPr preferRelativeResize="0"/>
              <p:nvPr/>
            </p:nvPicPr>
            <p:blipFill rotWithShape="1">
              <a:blip r:embed="rId5">
                <a:alphaModFix/>
              </a:blip>
              <a:srcRect b="0" l="0" r="0" t="0"/>
              <a:stretch/>
            </p:blipFill>
            <p:spPr>
              <a:xfrm>
                <a:off x="0" y="0"/>
                <a:ext cx="783900" cy="462600"/>
              </a:xfrm>
              <a:prstGeom prst="rect">
                <a:avLst/>
              </a:prstGeom>
              <a:noFill/>
              <a:ln>
                <a:noFill/>
              </a:ln>
            </p:spPr>
          </p:pic>
        </p:gr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showMasterSp="0">
  <p:cSld name="Title &amp; Bullets">
    <p:spTree>
      <p:nvGrpSpPr>
        <p:cNvPr id="269" name="Shape 269"/>
        <p:cNvGrpSpPr/>
        <p:nvPr/>
      </p:nvGrpSpPr>
      <p:grpSpPr>
        <a:xfrm>
          <a:off x="0" y="0"/>
          <a:ext cx="0" cy="0"/>
          <a:chOff x="0" y="0"/>
          <a:chExt cx="0" cy="0"/>
        </a:xfrm>
      </p:grpSpPr>
      <p:sp>
        <p:nvSpPr>
          <p:cNvPr id="270" name="Google Shape;270;p38"/>
          <p:cNvSpPr txBox="1"/>
          <p:nvPr>
            <p:ph type="title"/>
          </p:nvPr>
        </p:nvSpPr>
        <p:spPr>
          <a:xfrm>
            <a:off x="952500" y="444500"/>
            <a:ext cx="11099700" cy="21591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Helvetica Neue"/>
              <a:buNone/>
              <a:defRPr b="0" i="0" sz="80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71" name="Google Shape;271;p38"/>
          <p:cNvSpPr txBox="1"/>
          <p:nvPr>
            <p:ph idx="1" type="body"/>
          </p:nvPr>
        </p:nvSpPr>
        <p:spPr>
          <a:xfrm>
            <a:off x="952500" y="2603500"/>
            <a:ext cx="11099700" cy="6286500"/>
          </a:xfrm>
          <a:prstGeom prst="rect">
            <a:avLst/>
          </a:prstGeom>
          <a:noFill/>
          <a:ln>
            <a:noFill/>
          </a:ln>
        </p:spPr>
        <p:txBody>
          <a:bodyPr anchorCtr="0" anchor="ctr" bIns="91425" lIns="91425" spcFirstLastPara="1" rIns="91425" wrap="square" tIns="91425"/>
          <a:lstStyle>
            <a:lvl1pPr indent="-400050" lvl="0" marL="457200" marR="0" rtl="0" algn="l">
              <a:lnSpc>
                <a:spcPct val="100000"/>
              </a:lnSpc>
              <a:spcBef>
                <a:spcPts val="4200"/>
              </a:spcBef>
              <a:spcAft>
                <a:spcPts val="0"/>
              </a:spcAft>
              <a:buClr>
                <a:srgbClr val="000000"/>
              </a:buClr>
              <a:buSzPts val="2700"/>
              <a:buFont typeface="Helvetica Neue"/>
              <a:buChar char="•"/>
              <a:defRPr b="0" i="0" sz="3600" u="none" cap="none" strike="noStrike">
                <a:solidFill>
                  <a:srgbClr val="000000"/>
                </a:solidFill>
                <a:latin typeface="Helvetica Neue"/>
                <a:ea typeface="Helvetica Neue"/>
                <a:cs typeface="Helvetica Neue"/>
                <a:sym typeface="Helvetica Neue"/>
              </a:defRPr>
            </a:lvl1pPr>
            <a:lvl2pPr indent="-400050" lvl="1" marL="914400" marR="0" rtl="0" algn="l">
              <a:lnSpc>
                <a:spcPct val="100000"/>
              </a:lnSpc>
              <a:spcBef>
                <a:spcPts val="4200"/>
              </a:spcBef>
              <a:spcAft>
                <a:spcPts val="0"/>
              </a:spcAft>
              <a:buClr>
                <a:srgbClr val="000000"/>
              </a:buClr>
              <a:buSzPts val="2700"/>
              <a:buFont typeface="Helvetica Neue"/>
              <a:buChar char="•"/>
              <a:defRPr b="0" i="0" sz="3600" u="none" cap="none" strike="noStrike">
                <a:solidFill>
                  <a:srgbClr val="000000"/>
                </a:solidFill>
                <a:latin typeface="Helvetica Neue"/>
                <a:ea typeface="Helvetica Neue"/>
                <a:cs typeface="Helvetica Neue"/>
                <a:sym typeface="Helvetica Neue"/>
              </a:defRPr>
            </a:lvl2pPr>
            <a:lvl3pPr indent="-400050" lvl="2" marL="1371600" marR="0" rtl="0" algn="l">
              <a:lnSpc>
                <a:spcPct val="100000"/>
              </a:lnSpc>
              <a:spcBef>
                <a:spcPts val="4200"/>
              </a:spcBef>
              <a:spcAft>
                <a:spcPts val="0"/>
              </a:spcAft>
              <a:buClr>
                <a:srgbClr val="000000"/>
              </a:buClr>
              <a:buSzPts val="2700"/>
              <a:buFont typeface="Helvetica Neue"/>
              <a:buChar char="•"/>
              <a:defRPr b="0" i="0" sz="3600" u="none" cap="none" strike="noStrike">
                <a:solidFill>
                  <a:srgbClr val="000000"/>
                </a:solidFill>
                <a:latin typeface="Helvetica Neue"/>
                <a:ea typeface="Helvetica Neue"/>
                <a:cs typeface="Helvetica Neue"/>
                <a:sym typeface="Helvetica Neue"/>
              </a:defRPr>
            </a:lvl3pPr>
            <a:lvl4pPr indent="-400050" lvl="3" marL="1828800" marR="0" rtl="0" algn="l">
              <a:lnSpc>
                <a:spcPct val="100000"/>
              </a:lnSpc>
              <a:spcBef>
                <a:spcPts val="4200"/>
              </a:spcBef>
              <a:spcAft>
                <a:spcPts val="0"/>
              </a:spcAft>
              <a:buClr>
                <a:srgbClr val="000000"/>
              </a:buClr>
              <a:buSzPts val="2700"/>
              <a:buFont typeface="Helvetica Neue"/>
              <a:buChar char="•"/>
              <a:defRPr b="0" i="0" sz="3600" u="none" cap="none" strike="noStrike">
                <a:solidFill>
                  <a:srgbClr val="000000"/>
                </a:solidFill>
                <a:latin typeface="Helvetica Neue"/>
                <a:ea typeface="Helvetica Neue"/>
                <a:cs typeface="Helvetica Neue"/>
                <a:sym typeface="Helvetica Neue"/>
              </a:defRPr>
            </a:lvl4pPr>
            <a:lvl5pPr indent="-400050" lvl="4" marL="2286000" marR="0" rtl="0" algn="l">
              <a:lnSpc>
                <a:spcPct val="100000"/>
              </a:lnSpc>
              <a:spcBef>
                <a:spcPts val="4200"/>
              </a:spcBef>
              <a:spcAft>
                <a:spcPts val="0"/>
              </a:spcAft>
              <a:buClr>
                <a:srgbClr val="000000"/>
              </a:buClr>
              <a:buSzPts val="2700"/>
              <a:buFont typeface="Helvetica Neue"/>
              <a:buChar char="•"/>
              <a:defRPr b="0" i="0" sz="3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72" name="Google Shape;272;p38"/>
          <p:cNvSpPr txBox="1"/>
          <p:nvPr>
            <p:ph idx="12" type="sldNum"/>
          </p:nvPr>
        </p:nvSpPr>
        <p:spPr>
          <a:xfrm>
            <a:off x="6311798" y="9251950"/>
            <a:ext cx="368400"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2" showMasterSp="0">
  <p:cSld name="Title &amp; Bullets - 2 Column copy 2 2">
    <p:spTree>
      <p:nvGrpSpPr>
        <p:cNvPr id="273" name="Shape 273"/>
        <p:cNvGrpSpPr/>
        <p:nvPr/>
      </p:nvGrpSpPr>
      <p:grpSpPr>
        <a:xfrm>
          <a:off x="0" y="0"/>
          <a:ext cx="0" cy="0"/>
          <a:chOff x="0" y="0"/>
          <a:chExt cx="0" cy="0"/>
        </a:xfrm>
      </p:grpSpPr>
      <p:cxnSp>
        <p:nvCxnSpPr>
          <p:cNvPr id="274" name="Google Shape;274;p39"/>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275" name="Google Shape;275;p39"/>
          <p:cNvCxnSpPr/>
          <p:nvPr/>
        </p:nvCxnSpPr>
        <p:spPr>
          <a:xfrm flipH="1" rot="10800000">
            <a:off x="286527" y="9981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276" name="Google Shape;276;p39"/>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77" name="Google Shape;277;p39"/>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78" name="Google Shape;278;p39"/>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279" name="Google Shape;279;p39"/>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grpSp>
        <p:nvGrpSpPr>
          <p:cNvPr id="280" name="Google Shape;280;p39"/>
          <p:cNvGrpSpPr/>
          <p:nvPr/>
        </p:nvGrpSpPr>
        <p:grpSpPr>
          <a:xfrm>
            <a:off x="11238122" y="-1834736"/>
            <a:ext cx="2268128" cy="507852"/>
            <a:chOff x="18072" y="0"/>
            <a:chExt cx="2268128" cy="507852"/>
          </a:xfrm>
        </p:grpSpPr>
        <p:grpSp>
          <p:nvGrpSpPr>
            <p:cNvPr id="281" name="Google Shape;281;p39"/>
            <p:cNvGrpSpPr/>
            <p:nvPr/>
          </p:nvGrpSpPr>
          <p:grpSpPr>
            <a:xfrm>
              <a:off x="1400600" y="0"/>
              <a:ext cx="885600" cy="507852"/>
              <a:chOff x="0" y="0"/>
              <a:chExt cx="885600" cy="507852"/>
            </a:xfrm>
          </p:grpSpPr>
          <p:sp>
            <p:nvSpPr>
              <p:cNvPr id="282" name="Google Shape;282;p39"/>
              <p:cNvSpPr/>
              <p:nvPr/>
            </p:nvSpPr>
            <p:spPr>
              <a:xfrm>
                <a:off x="0" y="0"/>
                <a:ext cx="885600" cy="478800"/>
              </a:xfrm>
              <a:prstGeom prst="rect">
                <a:avLst/>
              </a:prstGeom>
              <a:solidFill>
                <a:srgbClr val="CBCBC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id="283" name="Google Shape;283;p39"/>
              <p:cNvPicPr preferRelativeResize="0"/>
              <p:nvPr/>
            </p:nvPicPr>
            <p:blipFill rotWithShape="1">
              <a:blip r:embed="rId3">
                <a:alphaModFix/>
              </a:blip>
              <a:srcRect b="0" l="0" r="0" t="0"/>
              <a:stretch/>
            </p:blipFill>
            <p:spPr>
              <a:xfrm>
                <a:off x="93564" y="63252"/>
                <a:ext cx="780300" cy="444600"/>
              </a:xfrm>
              <a:prstGeom prst="rect">
                <a:avLst/>
              </a:prstGeom>
              <a:noFill/>
              <a:ln>
                <a:noFill/>
              </a:ln>
            </p:spPr>
          </p:pic>
        </p:grpSp>
        <p:pic>
          <p:nvPicPr>
            <p:cNvPr id="284" name="Google Shape;284;p39"/>
            <p:cNvPicPr preferRelativeResize="0"/>
            <p:nvPr/>
          </p:nvPicPr>
          <p:blipFill rotWithShape="1">
            <a:blip r:embed="rId4">
              <a:alphaModFix/>
            </a:blip>
            <a:srcRect b="45560" l="0" r="37814" t="0"/>
            <a:stretch/>
          </p:blipFill>
          <p:spPr>
            <a:xfrm>
              <a:off x="18072" y="153614"/>
              <a:ext cx="1337400" cy="207900"/>
            </a:xfrm>
            <a:prstGeom prst="rect">
              <a:avLst/>
            </a:prstGeom>
            <a:noFill/>
            <a:ln>
              <a:noFill/>
            </a:ln>
          </p:spPr>
        </p:pic>
      </p:grpSp>
      <p:sp>
        <p:nvSpPr>
          <p:cNvPr id="285" name="Google Shape;285;p39"/>
          <p:cNvSpPr/>
          <p:nvPr/>
        </p:nvSpPr>
        <p:spPr>
          <a:xfrm>
            <a:off x="279910" y="9991724"/>
            <a:ext cx="3150600" cy="317400"/>
          </a:xfrm>
          <a:prstGeom prst="rect">
            <a:avLst/>
          </a:prstGeom>
          <a:noFill/>
          <a:ln>
            <a:noFill/>
          </a:ln>
        </p:spPr>
        <p:txBody>
          <a:bodyPr anchorCtr="0" anchor="b"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MIT Laboratory for Quantum Photonics</a:t>
            </a:r>
            <a:endParaRPr/>
          </a:p>
        </p:txBody>
      </p:sp>
      <p:pic>
        <p:nvPicPr>
          <p:cNvPr id="286" name="Google Shape;286;p39"/>
          <p:cNvPicPr preferRelativeResize="0"/>
          <p:nvPr/>
        </p:nvPicPr>
        <p:blipFill rotWithShape="1">
          <a:blip r:embed="rId5">
            <a:alphaModFix/>
          </a:blip>
          <a:srcRect b="0" l="0" r="0" t="0"/>
          <a:stretch/>
        </p:blipFill>
        <p:spPr>
          <a:xfrm>
            <a:off x="-1531827" y="-1107877"/>
            <a:ext cx="1245000" cy="4149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11">
    <p:spTree>
      <p:nvGrpSpPr>
        <p:cNvPr id="287" name="Shape 287"/>
        <p:cNvGrpSpPr/>
        <p:nvPr/>
      </p:nvGrpSpPr>
      <p:grpSpPr>
        <a:xfrm>
          <a:off x="0" y="0"/>
          <a:ext cx="0" cy="0"/>
          <a:chOff x="0" y="0"/>
          <a:chExt cx="0" cy="0"/>
        </a:xfrm>
      </p:grpSpPr>
      <p:cxnSp>
        <p:nvCxnSpPr>
          <p:cNvPr id="288" name="Google Shape;288;p40"/>
          <p:cNvCxnSpPr/>
          <p:nvPr/>
        </p:nvCxnSpPr>
        <p:spPr>
          <a:xfrm>
            <a:off x="647700" y="1968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289" name="Google Shape;289;p40"/>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290" name="Google Shape;290;p40"/>
          <p:cNvSpPr txBox="1"/>
          <p:nvPr>
            <p:ph type="title"/>
          </p:nvPr>
        </p:nvSpPr>
        <p:spPr>
          <a:xfrm>
            <a:off x="571500" y="330200"/>
            <a:ext cx="11861700" cy="1397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91" name="Google Shape;291;p40"/>
          <p:cNvSpPr txBox="1"/>
          <p:nvPr>
            <p:ph idx="1" type="body"/>
          </p:nvPr>
        </p:nvSpPr>
        <p:spPr>
          <a:xfrm>
            <a:off x="571500" y="2311400"/>
            <a:ext cx="11861700" cy="65658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292" name="Google Shape;292;p40"/>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293" name="Google Shape;293;p40"/>
          <p:cNvPicPr preferRelativeResize="0"/>
          <p:nvPr/>
        </p:nvPicPr>
        <p:blipFill rotWithShape="1">
          <a:blip r:embed="rId2">
            <a:alphaModFix/>
          </a:blip>
          <a:srcRect b="0" l="0" r="0" t="0"/>
          <a:stretch/>
        </p:blipFill>
        <p:spPr>
          <a:xfrm>
            <a:off x="11936042" y="40935"/>
            <a:ext cx="965700" cy="499200"/>
          </a:xfrm>
          <a:prstGeom prst="rect">
            <a:avLst/>
          </a:prstGeom>
          <a:noFill/>
          <a:ln>
            <a:noFill/>
          </a:ln>
        </p:spPr>
      </p:pic>
      <p:sp>
        <p:nvSpPr>
          <p:cNvPr id="294" name="Google Shape;294;p40"/>
          <p:cNvSpPr/>
          <p:nvPr/>
        </p:nvSpPr>
        <p:spPr>
          <a:xfrm>
            <a:off x="326156" y="1906030"/>
            <a:ext cx="12155400" cy="4089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Helvetica Neue"/>
              <a:buNone/>
            </a:pPr>
            <a:r>
              <a:t/>
            </a:r>
            <a:endParaRPr b="0" i="0" sz="3600" u="none" cap="none" strike="noStrik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copy 10" showMasterSp="0">
  <p:cSld name="Title &amp; Bullets copy 10">
    <p:spTree>
      <p:nvGrpSpPr>
        <p:cNvPr id="295" name="Shape 295"/>
        <p:cNvGrpSpPr/>
        <p:nvPr/>
      </p:nvGrpSpPr>
      <p:grpSpPr>
        <a:xfrm>
          <a:off x="0" y="0"/>
          <a:ext cx="0" cy="0"/>
          <a:chOff x="0" y="0"/>
          <a:chExt cx="0" cy="0"/>
        </a:xfrm>
      </p:grpSpPr>
      <p:cxnSp>
        <p:nvCxnSpPr>
          <p:cNvPr id="296" name="Google Shape;296;p41"/>
          <p:cNvCxnSpPr/>
          <p:nvPr/>
        </p:nvCxnSpPr>
        <p:spPr>
          <a:xfrm>
            <a:off x="647700" y="1968500"/>
            <a:ext cx="11709300" cy="0"/>
          </a:xfrm>
          <a:prstGeom prst="straightConnector1">
            <a:avLst/>
          </a:prstGeom>
          <a:noFill/>
          <a:ln cap="flat" cmpd="sng" w="12700">
            <a:solidFill>
              <a:srgbClr val="9A9A9A"/>
            </a:solidFill>
            <a:prstDash val="solid"/>
            <a:miter lim="8000"/>
            <a:headEnd len="sm" w="sm" type="none"/>
            <a:tailEnd len="sm" w="sm" type="none"/>
          </a:ln>
        </p:spPr>
      </p:cxnSp>
      <p:sp>
        <p:nvSpPr>
          <p:cNvPr id="297" name="Google Shape;297;p41"/>
          <p:cNvSpPr/>
          <p:nvPr/>
        </p:nvSpPr>
        <p:spPr>
          <a:xfrm>
            <a:off x="139700" y="1593850"/>
            <a:ext cx="12623700" cy="6984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sp>
        <p:nvSpPr>
          <p:cNvPr id="298" name="Google Shape;298;p41"/>
          <p:cNvSpPr txBox="1"/>
          <p:nvPr>
            <p:ph type="title"/>
          </p:nvPr>
        </p:nvSpPr>
        <p:spPr>
          <a:xfrm>
            <a:off x="571500" y="330200"/>
            <a:ext cx="11861700" cy="1397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99" name="Google Shape;299;p41"/>
          <p:cNvSpPr txBox="1"/>
          <p:nvPr>
            <p:ph idx="1" type="body"/>
          </p:nvPr>
        </p:nvSpPr>
        <p:spPr>
          <a:xfrm>
            <a:off x="571500" y="2324100"/>
            <a:ext cx="11861700" cy="65658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20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20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20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20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20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300" name="Google Shape;300;p41"/>
          <p:cNvSpPr txBox="1"/>
          <p:nvPr>
            <p:ph idx="12" type="sldNum"/>
          </p:nvPr>
        </p:nvSpPr>
        <p:spPr>
          <a:xfrm>
            <a:off x="12268199" y="91948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copy" showMasterSp="0" type="title">
  <p:cSld name="TITLE">
    <p:spTree>
      <p:nvGrpSpPr>
        <p:cNvPr id="301" name="Shape 301"/>
        <p:cNvGrpSpPr/>
        <p:nvPr/>
      </p:nvGrpSpPr>
      <p:grpSpPr>
        <a:xfrm>
          <a:off x="0" y="0"/>
          <a:ext cx="0" cy="0"/>
          <a:chOff x="0" y="0"/>
          <a:chExt cx="0" cy="0"/>
        </a:xfrm>
      </p:grpSpPr>
      <p:cxnSp>
        <p:nvCxnSpPr>
          <p:cNvPr id="302" name="Google Shape;302;p42"/>
          <p:cNvCxnSpPr/>
          <p:nvPr/>
        </p:nvCxnSpPr>
        <p:spPr>
          <a:xfrm>
            <a:off x="647700" y="4749800"/>
            <a:ext cx="11709300" cy="0"/>
          </a:xfrm>
          <a:prstGeom prst="straightConnector1">
            <a:avLst/>
          </a:prstGeom>
          <a:noFill/>
          <a:ln cap="flat" cmpd="sng" w="12700">
            <a:solidFill>
              <a:srgbClr val="9A9A9A"/>
            </a:solidFill>
            <a:prstDash val="solid"/>
            <a:miter lim="8000"/>
            <a:headEnd len="sm" w="sm" type="none"/>
            <a:tailEnd len="sm" w="sm" type="none"/>
          </a:ln>
        </p:spPr>
      </p:cxnSp>
      <p:grpSp>
        <p:nvGrpSpPr>
          <p:cNvPr id="303" name="Google Shape;303;p42"/>
          <p:cNvGrpSpPr/>
          <p:nvPr/>
        </p:nvGrpSpPr>
        <p:grpSpPr>
          <a:xfrm>
            <a:off x="13182600" y="-139700"/>
            <a:ext cx="1765200" cy="1015900"/>
            <a:chOff x="0" y="0"/>
            <a:chExt cx="1765200" cy="1015900"/>
          </a:xfrm>
        </p:grpSpPr>
        <p:sp>
          <p:nvSpPr>
            <p:cNvPr id="304" name="Google Shape;304;p42"/>
            <p:cNvSpPr/>
            <p:nvPr/>
          </p:nvSpPr>
          <p:spPr>
            <a:xfrm>
              <a:off x="0" y="0"/>
              <a:ext cx="1765200" cy="952500"/>
            </a:xfrm>
            <a:prstGeom prst="rect">
              <a:avLst/>
            </a:prstGeom>
            <a:solidFill>
              <a:srgbClr val="CBCBC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pic>
          <p:nvPicPr>
            <p:cNvPr id="305" name="Google Shape;305;p42"/>
            <p:cNvPicPr preferRelativeResize="0"/>
            <p:nvPr/>
          </p:nvPicPr>
          <p:blipFill rotWithShape="1">
            <a:blip r:embed="rId2">
              <a:alphaModFix/>
            </a:blip>
            <a:srcRect b="0" l="0" r="0" t="0"/>
            <a:stretch/>
          </p:blipFill>
          <p:spPr>
            <a:xfrm>
              <a:off x="192951" y="127000"/>
              <a:ext cx="1559700" cy="888900"/>
            </a:xfrm>
            <a:prstGeom prst="rect">
              <a:avLst/>
            </a:prstGeom>
            <a:noFill/>
            <a:ln>
              <a:noFill/>
            </a:ln>
          </p:spPr>
        </p:pic>
      </p:grpSp>
      <p:pic>
        <p:nvPicPr>
          <p:cNvPr id="306" name="Google Shape;306;p42"/>
          <p:cNvPicPr preferRelativeResize="0"/>
          <p:nvPr/>
        </p:nvPicPr>
        <p:blipFill rotWithShape="1">
          <a:blip r:embed="rId3">
            <a:alphaModFix/>
          </a:blip>
          <a:srcRect b="0" l="0" r="0" t="0"/>
          <a:stretch/>
        </p:blipFill>
        <p:spPr>
          <a:xfrm>
            <a:off x="11698268" y="44450"/>
            <a:ext cx="1203300" cy="622200"/>
          </a:xfrm>
          <a:prstGeom prst="rect">
            <a:avLst/>
          </a:prstGeom>
          <a:noFill/>
          <a:ln>
            <a:noFill/>
          </a:ln>
        </p:spPr>
      </p:pic>
      <p:sp>
        <p:nvSpPr>
          <p:cNvPr id="307" name="Google Shape;307;p42"/>
          <p:cNvSpPr txBox="1"/>
          <p:nvPr>
            <p:ph type="title"/>
          </p:nvPr>
        </p:nvSpPr>
        <p:spPr>
          <a:xfrm>
            <a:off x="571500" y="1320800"/>
            <a:ext cx="11861700" cy="31749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308" name="Google Shape;308;p42"/>
          <p:cNvSpPr txBox="1"/>
          <p:nvPr>
            <p:ph idx="1" type="body"/>
          </p:nvPr>
        </p:nvSpPr>
        <p:spPr>
          <a:xfrm>
            <a:off x="571500" y="5016500"/>
            <a:ext cx="11861700" cy="31749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2pPr>
            <a:lvl3pPr indent="-228600" lvl="2" marL="13716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3pPr>
            <a:lvl4pPr indent="-228600" lvl="3" marL="18288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4pPr>
            <a:lvl5pPr indent="-228600" lvl="4" marL="22860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309" name="Google Shape;309;p42"/>
          <p:cNvSpPr txBox="1"/>
          <p:nvPr>
            <p:ph idx="12" type="sldNum"/>
          </p:nvPr>
        </p:nvSpPr>
        <p:spPr>
          <a:xfrm>
            <a:off x="12268200" y="9194800"/>
            <a:ext cx="312000" cy="299700"/>
          </a:xfrm>
          <a:prstGeom prst="rect">
            <a:avLst/>
          </a:prstGeom>
          <a:noFill/>
          <a:ln>
            <a:noFill/>
          </a:ln>
        </p:spPr>
        <p:txBody>
          <a:bodyPr anchorCtr="0" anchor="t" bIns="50800" lIns="50800" spcFirstLastPara="1" rIns="50800" wrap="square" tIns="50800">
            <a:noAutofit/>
          </a:bodyPr>
          <a:lstStyle>
            <a:lvl1pPr indent="0" lvl="0"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1" showMasterSp="0">
  <p:cSld name="Title &amp; Bullets - 2 Column copy 6">
    <p:spTree>
      <p:nvGrpSpPr>
        <p:cNvPr id="29" name="Shape 29"/>
        <p:cNvGrpSpPr/>
        <p:nvPr/>
      </p:nvGrpSpPr>
      <p:grpSpPr>
        <a:xfrm>
          <a:off x="0" y="0"/>
          <a:ext cx="0" cy="0"/>
          <a:chOff x="0" y="0"/>
          <a:chExt cx="0" cy="0"/>
        </a:xfrm>
      </p:grpSpPr>
      <p:cxnSp>
        <p:nvCxnSpPr>
          <p:cNvPr id="30" name="Google Shape;30;p5"/>
          <p:cNvCxnSpPr/>
          <p:nvPr/>
        </p:nvCxnSpPr>
        <p:spPr>
          <a:xfrm flipH="1" rot="10800000">
            <a:off x="286527" y="102983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31" name="Google Shape;31;p5"/>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32" name="Google Shape;32;p5"/>
          <p:cNvSpPr txBox="1"/>
          <p:nvPr>
            <p:ph idx="1" type="body"/>
          </p:nvPr>
        </p:nvSpPr>
        <p:spPr>
          <a:xfrm>
            <a:off x="571500" y="1213432"/>
            <a:ext cx="11861700" cy="7936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33" name="Google Shape;33;p5"/>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34" name="Google Shape;34;p5"/>
          <p:cNvPicPr preferRelativeResize="0"/>
          <p:nvPr/>
        </p:nvPicPr>
        <p:blipFill rotWithShape="1">
          <a:blip r:embed="rId2">
            <a:alphaModFix/>
          </a:blip>
          <a:srcRect b="0" l="0" r="0" t="0"/>
          <a:stretch/>
        </p:blipFill>
        <p:spPr>
          <a:xfrm>
            <a:off x="12233106" y="44450"/>
            <a:ext cx="744600" cy="3852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12">
    <p:spTree>
      <p:nvGrpSpPr>
        <p:cNvPr id="310" name="Shape 310"/>
        <p:cNvGrpSpPr/>
        <p:nvPr/>
      </p:nvGrpSpPr>
      <p:grpSpPr>
        <a:xfrm>
          <a:off x="0" y="0"/>
          <a:ext cx="0" cy="0"/>
          <a:chOff x="0" y="0"/>
          <a:chExt cx="0" cy="0"/>
        </a:xfrm>
      </p:grpSpPr>
      <p:cxnSp>
        <p:nvCxnSpPr>
          <p:cNvPr id="311" name="Google Shape;311;p43"/>
          <p:cNvCxnSpPr/>
          <p:nvPr/>
        </p:nvCxnSpPr>
        <p:spPr>
          <a:xfrm>
            <a:off x="647700" y="1968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312" name="Google Shape;312;p43"/>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313" name="Google Shape;313;p43"/>
          <p:cNvSpPr txBox="1"/>
          <p:nvPr>
            <p:ph type="title"/>
          </p:nvPr>
        </p:nvSpPr>
        <p:spPr>
          <a:xfrm>
            <a:off x="571500" y="330200"/>
            <a:ext cx="11861700" cy="1397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314" name="Google Shape;314;p43"/>
          <p:cNvSpPr txBox="1"/>
          <p:nvPr>
            <p:ph idx="1" type="body"/>
          </p:nvPr>
        </p:nvSpPr>
        <p:spPr>
          <a:xfrm>
            <a:off x="571500" y="2311400"/>
            <a:ext cx="11861700" cy="65658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315" name="Google Shape;315;p43"/>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316" name="Google Shape;316;p43"/>
          <p:cNvPicPr preferRelativeResize="0"/>
          <p:nvPr/>
        </p:nvPicPr>
        <p:blipFill rotWithShape="1">
          <a:blip r:embed="rId2">
            <a:alphaModFix/>
          </a:blip>
          <a:srcRect b="0" l="0" r="0" t="0"/>
          <a:stretch/>
        </p:blipFill>
        <p:spPr>
          <a:xfrm>
            <a:off x="11936042" y="40935"/>
            <a:ext cx="965700" cy="499200"/>
          </a:xfrm>
          <a:prstGeom prst="rect">
            <a:avLst/>
          </a:prstGeom>
          <a:noFill/>
          <a:ln>
            <a:noFill/>
          </a:ln>
        </p:spPr>
      </p:pic>
      <p:sp>
        <p:nvSpPr>
          <p:cNvPr id="317" name="Google Shape;317;p43"/>
          <p:cNvSpPr/>
          <p:nvPr/>
        </p:nvSpPr>
        <p:spPr>
          <a:xfrm>
            <a:off x="326156" y="1906030"/>
            <a:ext cx="12155400" cy="4089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Helvetica Neue"/>
              <a:buNone/>
            </a:pPr>
            <a:r>
              <a:t/>
            </a:r>
            <a:endParaRPr b="0" i="0" sz="3600" u="none" cap="none" strike="noStrike">
              <a:solidFill>
                <a:srgbClr val="FFFFFF"/>
              </a:solidFill>
              <a:latin typeface="Helvetica Neue"/>
              <a:ea typeface="Helvetica Neue"/>
              <a:cs typeface="Helvetica Neue"/>
              <a:sym typeface="Helvetica Neue"/>
            </a:endParaRPr>
          </a:p>
        </p:txBody>
      </p:sp>
      <p:sp>
        <p:nvSpPr>
          <p:cNvPr id="318" name="Google Shape;318;p43"/>
          <p:cNvSpPr/>
          <p:nvPr/>
        </p:nvSpPr>
        <p:spPr>
          <a:xfrm>
            <a:off x="30905" y="9374954"/>
            <a:ext cx="2119800" cy="411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0" i="0" lang="en-US" sz="2100" u="none" cap="none" strike="noStrike">
                <a:solidFill>
                  <a:srgbClr val="000000"/>
                </a:solidFill>
                <a:latin typeface="Helvetica Neue"/>
                <a:ea typeface="Helvetica Neue"/>
                <a:cs typeface="Helvetica Neue"/>
                <a:sym typeface="Helvetica Neue"/>
              </a:rPr>
              <a:t>EECS visiting day</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13">
    <p:spTree>
      <p:nvGrpSpPr>
        <p:cNvPr id="319" name="Shape 319"/>
        <p:cNvGrpSpPr/>
        <p:nvPr/>
      </p:nvGrpSpPr>
      <p:grpSpPr>
        <a:xfrm>
          <a:off x="0" y="0"/>
          <a:ext cx="0" cy="0"/>
          <a:chOff x="0" y="0"/>
          <a:chExt cx="0" cy="0"/>
        </a:xfrm>
      </p:grpSpPr>
      <p:cxnSp>
        <p:nvCxnSpPr>
          <p:cNvPr id="320" name="Google Shape;320;p44"/>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321" name="Google Shape;321;p44"/>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322" name="Google Shape;322;p44"/>
          <p:cNvSpPr txBox="1"/>
          <p:nvPr>
            <p:ph type="title"/>
          </p:nvPr>
        </p:nvSpPr>
        <p:spPr>
          <a:xfrm>
            <a:off x="1245703" y="116958"/>
            <a:ext cx="106476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323" name="Google Shape;323;p44"/>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324" name="Google Shape;324;p44"/>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325" name="Google Shape;325;p44"/>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pic>
        <p:nvPicPr>
          <p:cNvPr id="326" name="Google Shape;326;p44"/>
          <p:cNvPicPr preferRelativeResize="0"/>
          <p:nvPr/>
        </p:nvPicPr>
        <p:blipFill rotWithShape="1">
          <a:blip r:embed="rId3">
            <a:alphaModFix/>
          </a:blip>
          <a:srcRect b="0" l="0" r="0" t="0"/>
          <a:stretch/>
        </p:blipFill>
        <p:spPr>
          <a:xfrm>
            <a:off x="13141631" y="-2557"/>
            <a:ext cx="2302800" cy="927000"/>
          </a:xfrm>
          <a:prstGeom prst="rect">
            <a:avLst/>
          </a:prstGeom>
          <a:noFill/>
          <a:ln>
            <a:noFill/>
          </a:ln>
        </p:spPr>
      </p:pic>
      <p:cxnSp>
        <p:nvCxnSpPr>
          <p:cNvPr id="327" name="Google Shape;327;p44"/>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pic>
        <p:nvPicPr>
          <p:cNvPr id="328" name="Google Shape;328;p44"/>
          <p:cNvPicPr preferRelativeResize="0"/>
          <p:nvPr/>
        </p:nvPicPr>
        <p:blipFill rotWithShape="1">
          <a:blip r:embed="rId4">
            <a:alphaModFix/>
          </a:blip>
          <a:srcRect b="0" l="0" r="0" t="0"/>
          <a:stretch/>
        </p:blipFill>
        <p:spPr>
          <a:xfrm>
            <a:off x="81429" y="23171"/>
            <a:ext cx="774600" cy="750900"/>
          </a:xfrm>
          <a:prstGeom prst="rect">
            <a:avLst/>
          </a:prstGeom>
          <a:noFill/>
          <a:ln>
            <a:noFill/>
          </a:ln>
        </p:spPr>
      </p:pic>
      <p:sp>
        <p:nvSpPr>
          <p:cNvPr id="329" name="Google Shape;329;p44"/>
          <p:cNvSpPr/>
          <p:nvPr/>
        </p:nvSpPr>
        <p:spPr>
          <a:xfrm>
            <a:off x="163016" y="9505146"/>
            <a:ext cx="3870000" cy="14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i="0" lang="en-US" sz="1100" u="none" cap="none" strike="noStrike">
                <a:solidFill>
                  <a:srgbClr val="000000"/>
                </a:solidFill>
                <a:latin typeface="Arial"/>
                <a:ea typeface="Arial"/>
                <a:cs typeface="Arial"/>
                <a:sym typeface="Arial"/>
              </a:rPr>
              <a:t>July 21, 2016</a:t>
            </a:r>
            <a:endParaRPr/>
          </a:p>
        </p:txBody>
      </p:sp>
      <p:pic>
        <p:nvPicPr>
          <p:cNvPr id="330" name="Google Shape;330;p44"/>
          <p:cNvPicPr preferRelativeResize="0"/>
          <p:nvPr/>
        </p:nvPicPr>
        <p:blipFill rotWithShape="1">
          <a:blip r:embed="rId5">
            <a:alphaModFix/>
          </a:blip>
          <a:srcRect b="0" l="0" r="0" t="0"/>
          <a:stretch/>
        </p:blipFill>
        <p:spPr>
          <a:xfrm>
            <a:off x="9255557" y="9950606"/>
            <a:ext cx="2854500" cy="3246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14">
    <p:spTree>
      <p:nvGrpSpPr>
        <p:cNvPr id="331" name="Shape 331"/>
        <p:cNvGrpSpPr/>
        <p:nvPr/>
      </p:nvGrpSpPr>
      <p:grpSpPr>
        <a:xfrm>
          <a:off x="0" y="0"/>
          <a:ext cx="0" cy="0"/>
          <a:chOff x="0" y="0"/>
          <a:chExt cx="0" cy="0"/>
        </a:xfrm>
      </p:grpSpPr>
      <p:cxnSp>
        <p:nvCxnSpPr>
          <p:cNvPr id="332" name="Google Shape;332;p45"/>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333" name="Google Shape;333;p45"/>
          <p:cNvCxnSpPr/>
          <p:nvPr/>
        </p:nvCxnSpPr>
        <p:spPr>
          <a:xfrm flipH="1" rot="10800000">
            <a:off x="286527" y="101935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334" name="Google Shape;334;p45"/>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335" name="Google Shape;335;p45"/>
          <p:cNvSpPr txBox="1"/>
          <p:nvPr>
            <p:ph idx="1" type="body"/>
          </p:nvPr>
        </p:nvSpPr>
        <p:spPr>
          <a:xfrm>
            <a:off x="571500" y="1312670"/>
            <a:ext cx="11861700" cy="7837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336" name="Google Shape;336;p45"/>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337" name="Google Shape;337;p45"/>
          <p:cNvSpPr/>
          <p:nvPr/>
        </p:nvSpPr>
        <p:spPr>
          <a:xfrm>
            <a:off x="11056851" y="-32684"/>
            <a:ext cx="1114800" cy="304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300" u="none" cap="none" strike="noStrike">
                <a:solidFill>
                  <a:srgbClr val="000000"/>
                </a:solidFill>
                <a:latin typeface="Helvetica Neue"/>
                <a:ea typeface="Helvetica Neue"/>
                <a:cs typeface="Helvetica Neue"/>
                <a:sym typeface="Helvetica Neue"/>
              </a:rPr>
              <a:t>ARL | 8/22/16</a:t>
            </a:r>
            <a:endParaRPr/>
          </a:p>
        </p:txBody>
      </p:sp>
      <p:pic>
        <p:nvPicPr>
          <p:cNvPr id="338" name="Google Shape;338;p45"/>
          <p:cNvPicPr preferRelativeResize="0"/>
          <p:nvPr/>
        </p:nvPicPr>
        <p:blipFill rotWithShape="1">
          <a:blip r:embed="rId2">
            <a:alphaModFix/>
          </a:blip>
          <a:srcRect b="0" l="0" r="0" t="0"/>
          <a:stretch/>
        </p:blipFill>
        <p:spPr>
          <a:xfrm>
            <a:off x="13141631" y="-2557"/>
            <a:ext cx="2302800" cy="927000"/>
          </a:xfrm>
          <a:prstGeom prst="rect">
            <a:avLst/>
          </a:prstGeom>
          <a:noFill/>
          <a:ln>
            <a:noFill/>
          </a:ln>
        </p:spPr>
      </p:pic>
      <p:grpSp>
        <p:nvGrpSpPr>
          <p:cNvPr id="339" name="Google Shape;339;p45"/>
          <p:cNvGrpSpPr/>
          <p:nvPr/>
        </p:nvGrpSpPr>
        <p:grpSpPr>
          <a:xfrm>
            <a:off x="10256631" y="-629918"/>
            <a:ext cx="2735527" cy="1028318"/>
            <a:chOff x="20180" y="0"/>
            <a:chExt cx="2735527" cy="1028318"/>
          </a:xfrm>
        </p:grpSpPr>
        <p:pic>
          <p:nvPicPr>
            <p:cNvPr id="340" name="Google Shape;340;p45"/>
            <p:cNvPicPr preferRelativeResize="0"/>
            <p:nvPr/>
          </p:nvPicPr>
          <p:blipFill rotWithShape="1">
            <a:blip r:embed="rId3">
              <a:alphaModFix/>
            </a:blip>
            <a:srcRect b="26974" l="0" r="2123" t="16886"/>
            <a:stretch/>
          </p:blipFill>
          <p:spPr>
            <a:xfrm>
              <a:off x="20180" y="19883"/>
              <a:ext cx="1237800" cy="472800"/>
            </a:xfrm>
            <a:prstGeom prst="rect">
              <a:avLst/>
            </a:prstGeom>
            <a:noFill/>
            <a:ln>
              <a:noFill/>
            </a:ln>
          </p:spPr>
        </p:pic>
        <p:grpSp>
          <p:nvGrpSpPr>
            <p:cNvPr id="341" name="Google Shape;341;p45"/>
            <p:cNvGrpSpPr/>
            <p:nvPr/>
          </p:nvGrpSpPr>
          <p:grpSpPr>
            <a:xfrm>
              <a:off x="1238736" y="0"/>
              <a:ext cx="1516971" cy="1028318"/>
              <a:chOff x="0" y="0"/>
              <a:chExt cx="1516971" cy="1028318"/>
            </a:xfrm>
          </p:grpSpPr>
          <p:pic>
            <p:nvPicPr>
              <p:cNvPr id="342" name="Google Shape;342;p45"/>
              <p:cNvPicPr preferRelativeResize="0"/>
              <p:nvPr/>
            </p:nvPicPr>
            <p:blipFill rotWithShape="1">
              <a:blip r:embed="rId4">
                <a:alphaModFix/>
              </a:blip>
              <a:srcRect b="0" l="0" r="0" t="0"/>
              <a:stretch/>
            </p:blipFill>
            <p:spPr>
              <a:xfrm>
                <a:off x="858171" y="687518"/>
                <a:ext cx="658800" cy="340800"/>
              </a:xfrm>
              <a:prstGeom prst="rect">
                <a:avLst/>
              </a:prstGeom>
              <a:noFill/>
              <a:ln>
                <a:noFill/>
              </a:ln>
            </p:spPr>
          </p:pic>
          <p:pic>
            <p:nvPicPr>
              <p:cNvPr id="343" name="Google Shape;343;p45"/>
              <p:cNvPicPr preferRelativeResize="0"/>
              <p:nvPr/>
            </p:nvPicPr>
            <p:blipFill rotWithShape="1">
              <a:blip r:embed="rId5">
                <a:alphaModFix/>
              </a:blip>
              <a:srcRect b="0" l="0" r="0" t="0"/>
              <a:stretch/>
            </p:blipFill>
            <p:spPr>
              <a:xfrm>
                <a:off x="0" y="0"/>
                <a:ext cx="783900" cy="462600"/>
              </a:xfrm>
              <a:prstGeom prst="rect">
                <a:avLst/>
              </a:prstGeom>
              <a:noFill/>
              <a:ln>
                <a:noFill/>
              </a:ln>
            </p:spPr>
          </p:pic>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showMasterSp="0">
  <p:cSld name="Title &amp; Subtitle 2">
    <p:spTree>
      <p:nvGrpSpPr>
        <p:cNvPr id="344" name="Shape 344"/>
        <p:cNvGrpSpPr/>
        <p:nvPr/>
      </p:nvGrpSpPr>
      <p:grpSpPr>
        <a:xfrm>
          <a:off x="0" y="0"/>
          <a:ext cx="0" cy="0"/>
          <a:chOff x="0" y="0"/>
          <a:chExt cx="0" cy="0"/>
        </a:xfrm>
      </p:grpSpPr>
      <p:sp>
        <p:nvSpPr>
          <p:cNvPr id="345" name="Google Shape;345;p46"/>
          <p:cNvSpPr txBox="1"/>
          <p:nvPr>
            <p:ph type="title"/>
          </p:nvPr>
        </p:nvSpPr>
        <p:spPr>
          <a:xfrm>
            <a:off x="1270000" y="1638300"/>
            <a:ext cx="10464900" cy="33021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Helvetica Neue"/>
              <a:buNone/>
              <a:defRPr b="0" i="0" sz="80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346" name="Google Shape;346;p46"/>
          <p:cNvSpPr txBox="1"/>
          <p:nvPr>
            <p:ph idx="1" type="body"/>
          </p:nvPr>
        </p:nvSpPr>
        <p:spPr>
          <a:xfrm>
            <a:off x="1270000" y="5029200"/>
            <a:ext cx="10464900" cy="11304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0"/>
              </a:spcBef>
              <a:spcAft>
                <a:spcPts val="0"/>
              </a:spcAft>
              <a:buClr>
                <a:srgbClr val="000000"/>
              </a:buClr>
              <a:buSzPts val="2600"/>
              <a:buFont typeface="Helvetica Neue"/>
              <a:buNone/>
              <a:defRPr b="0" i="0" sz="32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2600"/>
              <a:buFont typeface="Helvetica Neue"/>
              <a:buNone/>
              <a:defRPr b="0" i="0" sz="32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2600"/>
              <a:buFont typeface="Helvetica Neue"/>
              <a:buNone/>
              <a:defRPr b="0" i="0" sz="32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2600"/>
              <a:buFont typeface="Helvetica Neue"/>
              <a:buNone/>
              <a:defRPr b="0" i="0" sz="32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2600"/>
              <a:buFont typeface="Helvetica Neue"/>
              <a:buNone/>
              <a:defRPr b="0" i="0" sz="32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347" name="Google Shape;347;p46"/>
          <p:cNvSpPr txBox="1"/>
          <p:nvPr>
            <p:ph idx="12" type="sldNum"/>
          </p:nvPr>
        </p:nvSpPr>
        <p:spPr>
          <a:xfrm>
            <a:off x="6311798" y="9251950"/>
            <a:ext cx="368400"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53" name="Shape 353"/>
        <p:cNvGrpSpPr/>
        <p:nvPr/>
      </p:nvGrpSpPr>
      <p:grpSpPr>
        <a:xfrm>
          <a:off x="0" y="0"/>
          <a:ext cx="0" cy="0"/>
          <a:chOff x="0" y="0"/>
          <a:chExt cx="0" cy="0"/>
        </a:xfrm>
      </p:grpSpPr>
      <p:sp>
        <p:nvSpPr>
          <p:cNvPr id="354" name="Google Shape;354;p48"/>
          <p:cNvSpPr txBox="1"/>
          <p:nvPr>
            <p:ph idx="10" type="dt"/>
          </p:nvPr>
        </p:nvSpPr>
        <p:spPr>
          <a:xfrm>
            <a:off x="0" y="9211733"/>
            <a:ext cx="3034500" cy="519300"/>
          </a:xfrm>
          <a:prstGeom prst="rect">
            <a:avLst/>
          </a:prstGeom>
          <a:noFill/>
          <a:ln>
            <a:noFill/>
          </a:ln>
        </p:spPr>
        <p:txBody>
          <a:bodyPr anchorCtr="0" anchor="ctr" bIns="130025" lIns="130025" spcFirstLastPara="1" rIns="130025" wrap="square" tIns="130025"/>
          <a:lstStyle>
            <a:lvl1pPr lvl="0" marR="0" rtl="0" algn="l">
              <a:lnSpc>
                <a:spcPct val="100000"/>
              </a:lnSpc>
              <a:spcBef>
                <a:spcPts val="0"/>
              </a:spcBef>
              <a:spcAft>
                <a:spcPts val="0"/>
              </a:spcAft>
              <a:buClr>
                <a:srgbClr val="000000"/>
              </a:buClr>
              <a:buSzPts val="2000"/>
              <a:buFont typeface="Arial"/>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355" name="Google Shape;355;p48"/>
          <p:cNvSpPr txBox="1"/>
          <p:nvPr>
            <p:ph idx="11" type="ftr"/>
          </p:nvPr>
        </p:nvSpPr>
        <p:spPr>
          <a:xfrm>
            <a:off x="4443307" y="9040142"/>
            <a:ext cx="4118100" cy="5193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000000"/>
              </a:buClr>
              <a:buSzPts val="2000"/>
              <a:buFont typeface="Arial"/>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356" name="Google Shape;356;p48"/>
          <p:cNvSpPr txBox="1"/>
          <p:nvPr>
            <p:ph idx="12" type="sldNum"/>
          </p:nvPr>
        </p:nvSpPr>
        <p:spPr>
          <a:xfrm>
            <a:off x="9320107" y="9040142"/>
            <a:ext cx="3034500" cy="519300"/>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1" showMasterSp="0">
  <p:cSld name="Title &amp; Bullets - 2 Column copy 6">
    <p:spTree>
      <p:nvGrpSpPr>
        <p:cNvPr id="357" name="Shape 357"/>
        <p:cNvGrpSpPr/>
        <p:nvPr/>
      </p:nvGrpSpPr>
      <p:grpSpPr>
        <a:xfrm>
          <a:off x="0" y="0"/>
          <a:ext cx="0" cy="0"/>
          <a:chOff x="0" y="0"/>
          <a:chExt cx="0" cy="0"/>
        </a:xfrm>
      </p:grpSpPr>
      <p:cxnSp>
        <p:nvCxnSpPr>
          <p:cNvPr id="358" name="Google Shape;358;p49"/>
          <p:cNvCxnSpPr/>
          <p:nvPr/>
        </p:nvCxnSpPr>
        <p:spPr>
          <a:xfrm flipH="1" rot="10800000">
            <a:off x="286527" y="102983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359" name="Google Shape;359;p49"/>
          <p:cNvSpPr txBox="1"/>
          <p:nvPr>
            <p:ph type="title"/>
          </p:nvPr>
        </p:nvSpPr>
        <p:spPr>
          <a:xfrm>
            <a:off x="902684" y="116942"/>
            <a:ext cx="115299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360" name="Google Shape;360;p49"/>
          <p:cNvSpPr txBox="1"/>
          <p:nvPr>
            <p:ph idx="1" type="body"/>
          </p:nvPr>
        </p:nvSpPr>
        <p:spPr>
          <a:xfrm>
            <a:off x="571500" y="1213432"/>
            <a:ext cx="11861700" cy="79359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361" name="Google Shape;361;p49"/>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362" name="Google Shape;362;p49"/>
          <p:cNvPicPr preferRelativeResize="0"/>
          <p:nvPr/>
        </p:nvPicPr>
        <p:blipFill rotWithShape="1">
          <a:blip r:embed="rId2">
            <a:alphaModFix/>
          </a:blip>
          <a:srcRect b="0" l="0" r="0" t="0"/>
          <a:stretch/>
        </p:blipFill>
        <p:spPr>
          <a:xfrm>
            <a:off x="12080924" y="44444"/>
            <a:ext cx="897000" cy="464100"/>
          </a:xfrm>
          <a:prstGeom prst="rect">
            <a:avLst/>
          </a:prstGeom>
          <a:noFill/>
          <a:ln>
            <a:noFill/>
          </a:ln>
        </p:spPr>
      </p:pic>
      <p:pic>
        <p:nvPicPr>
          <p:cNvPr id="363" name="Google Shape;363;p49"/>
          <p:cNvPicPr preferRelativeResize="0"/>
          <p:nvPr/>
        </p:nvPicPr>
        <p:blipFill rotWithShape="1">
          <a:blip r:embed="rId3">
            <a:alphaModFix/>
          </a:blip>
          <a:srcRect b="0" l="0" r="0" t="0"/>
          <a:stretch/>
        </p:blipFill>
        <p:spPr>
          <a:xfrm>
            <a:off x="54475" y="31186"/>
            <a:ext cx="848100" cy="848100"/>
          </a:xfrm>
          <a:prstGeom prst="rect">
            <a:avLst/>
          </a:prstGeom>
          <a:noFill/>
          <a:ln>
            <a:noFill/>
          </a:ln>
        </p:spPr>
      </p:pic>
      <p:pic>
        <p:nvPicPr>
          <p:cNvPr id="364" name="Google Shape;364;p49"/>
          <p:cNvPicPr preferRelativeResize="0"/>
          <p:nvPr/>
        </p:nvPicPr>
        <p:blipFill rotWithShape="1">
          <a:blip r:embed="rId4">
            <a:alphaModFix/>
          </a:blip>
          <a:srcRect b="0" l="0" r="0" t="0"/>
          <a:stretch/>
        </p:blipFill>
        <p:spPr>
          <a:xfrm>
            <a:off x="11271778" y="8498"/>
            <a:ext cx="649500" cy="6354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65" name="Shape 365"/>
        <p:cNvGrpSpPr/>
        <p:nvPr/>
      </p:nvGrpSpPr>
      <p:grpSpPr>
        <a:xfrm>
          <a:off x="0" y="0"/>
          <a:ext cx="0" cy="0"/>
          <a:chOff x="0" y="0"/>
          <a:chExt cx="0" cy="0"/>
        </a:xfrm>
      </p:grpSpPr>
      <p:sp>
        <p:nvSpPr>
          <p:cNvPr id="366" name="Google Shape;366;p50"/>
          <p:cNvSpPr txBox="1"/>
          <p:nvPr>
            <p:ph idx="10" type="dt"/>
          </p:nvPr>
        </p:nvSpPr>
        <p:spPr>
          <a:xfrm>
            <a:off x="650240" y="9040142"/>
            <a:ext cx="3034500" cy="519300"/>
          </a:xfrm>
          <a:prstGeom prst="rect">
            <a:avLst/>
          </a:prstGeom>
          <a:noFill/>
          <a:ln>
            <a:noFill/>
          </a:ln>
        </p:spPr>
        <p:txBody>
          <a:bodyPr anchorCtr="0" anchor="ctr" bIns="130025" lIns="130025" spcFirstLastPara="1" rIns="130025" wrap="square" tIns="130025"/>
          <a:lstStyle>
            <a:lvl1pPr lvl="0" marR="0" rtl="0" algn="l">
              <a:spcBef>
                <a:spcPts val="0"/>
              </a:spcBef>
              <a:spcAft>
                <a:spcPts val="0"/>
              </a:spcAft>
              <a:buSzPts val="2000"/>
              <a:buNone/>
              <a:defRPr b="0" i="0" sz="1700" u="none" cap="none" strike="noStrike">
                <a:solidFill>
                  <a:srgbClr val="888888"/>
                </a:solidFill>
                <a:latin typeface="Calibri"/>
                <a:ea typeface="Calibri"/>
                <a:cs typeface="Calibri"/>
                <a:sym typeface="Calibri"/>
              </a:defRPr>
            </a:lvl1pPr>
            <a:lvl2pPr lvl="1"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367" name="Google Shape;367;p50"/>
          <p:cNvSpPr txBox="1"/>
          <p:nvPr>
            <p:ph idx="11" type="ftr"/>
          </p:nvPr>
        </p:nvSpPr>
        <p:spPr>
          <a:xfrm>
            <a:off x="4443307" y="9040142"/>
            <a:ext cx="4118100" cy="519300"/>
          </a:xfrm>
          <a:prstGeom prst="rect">
            <a:avLst/>
          </a:prstGeom>
          <a:noFill/>
          <a:ln>
            <a:noFill/>
          </a:ln>
        </p:spPr>
        <p:txBody>
          <a:bodyPr anchorCtr="0" anchor="ctr" bIns="130025" lIns="130025" spcFirstLastPara="1" rIns="130025" wrap="square" tIns="130025"/>
          <a:lstStyle>
            <a:lvl1pPr lvl="0" marR="0" rtl="0" algn="ctr">
              <a:spcBef>
                <a:spcPts val="0"/>
              </a:spcBef>
              <a:spcAft>
                <a:spcPts val="0"/>
              </a:spcAft>
              <a:buSzPts val="2000"/>
              <a:buNone/>
              <a:defRPr b="0" i="0" sz="1700" u="none" cap="none" strike="noStrike">
                <a:solidFill>
                  <a:srgbClr val="888888"/>
                </a:solidFill>
                <a:latin typeface="Calibri"/>
                <a:ea typeface="Calibri"/>
                <a:cs typeface="Calibri"/>
                <a:sym typeface="Calibri"/>
              </a:defRPr>
            </a:lvl1pPr>
            <a:lvl2pPr lvl="1"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368" name="Google Shape;368;p50"/>
          <p:cNvSpPr txBox="1"/>
          <p:nvPr>
            <p:ph idx="12" type="sldNum"/>
          </p:nvPr>
        </p:nvSpPr>
        <p:spPr>
          <a:xfrm>
            <a:off x="9320107" y="9040142"/>
            <a:ext cx="3034500" cy="519300"/>
          </a:xfrm>
          <a:prstGeom prst="rect">
            <a:avLst/>
          </a:prstGeom>
          <a:noFill/>
          <a:ln>
            <a:noFill/>
          </a:ln>
        </p:spPr>
        <p:txBody>
          <a:bodyPr anchorCtr="0" anchor="ctr" bIns="65000" lIns="130025" spcFirstLastPara="1" rIns="130025" wrap="square" tIns="65000">
            <a:noAutofit/>
          </a:bodyPr>
          <a:lstStyle>
            <a:lvl1pPr indent="0" lvl="0" marL="0" marR="0" rtl="0" algn="r">
              <a:spcBef>
                <a:spcPts val="0"/>
              </a:spcBef>
              <a:buNone/>
              <a:defRPr b="0" i="0" sz="1700" u="none" cap="none" strike="noStrike">
                <a:solidFill>
                  <a:srgbClr val="888888"/>
                </a:solidFill>
                <a:latin typeface="Calibri"/>
                <a:ea typeface="Calibri"/>
                <a:cs typeface="Calibri"/>
                <a:sym typeface="Calibri"/>
              </a:defRPr>
            </a:lvl1pPr>
            <a:lvl2pPr indent="0" lvl="1" marL="0" marR="0" rtl="0" algn="r">
              <a:spcBef>
                <a:spcPts val="0"/>
              </a:spcBef>
              <a:buNone/>
              <a:defRPr b="0" i="0" sz="1700" u="none" cap="none" strike="noStrike">
                <a:solidFill>
                  <a:srgbClr val="888888"/>
                </a:solidFill>
                <a:latin typeface="Calibri"/>
                <a:ea typeface="Calibri"/>
                <a:cs typeface="Calibri"/>
                <a:sym typeface="Calibri"/>
              </a:defRPr>
            </a:lvl2pPr>
            <a:lvl3pPr indent="0" lvl="2" marL="0" marR="0" rtl="0" algn="r">
              <a:spcBef>
                <a:spcPts val="0"/>
              </a:spcBef>
              <a:buNone/>
              <a:defRPr b="0" i="0" sz="1700" u="none" cap="none" strike="noStrike">
                <a:solidFill>
                  <a:srgbClr val="888888"/>
                </a:solidFill>
                <a:latin typeface="Calibri"/>
                <a:ea typeface="Calibri"/>
                <a:cs typeface="Calibri"/>
                <a:sym typeface="Calibri"/>
              </a:defRPr>
            </a:lvl3pPr>
            <a:lvl4pPr indent="0" lvl="3" marL="0" marR="0" rtl="0" algn="r">
              <a:spcBef>
                <a:spcPts val="0"/>
              </a:spcBef>
              <a:buNone/>
              <a:defRPr b="0" i="0" sz="1700" u="none" cap="none" strike="noStrike">
                <a:solidFill>
                  <a:srgbClr val="888888"/>
                </a:solidFill>
                <a:latin typeface="Calibri"/>
                <a:ea typeface="Calibri"/>
                <a:cs typeface="Calibri"/>
                <a:sym typeface="Calibri"/>
              </a:defRPr>
            </a:lvl4pPr>
            <a:lvl5pPr indent="0" lvl="4" marL="0" marR="0" rtl="0" algn="r">
              <a:spcBef>
                <a:spcPts val="0"/>
              </a:spcBef>
              <a:buNone/>
              <a:defRPr b="0" i="0" sz="1700" u="none" cap="none" strike="noStrike">
                <a:solidFill>
                  <a:srgbClr val="888888"/>
                </a:solidFill>
                <a:latin typeface="Calibri"/>
                <a:ea typeface="Calibri"/>
                <a:cs typeface="Calibri"/>
                <a:sym typeface="Calibri"/>
              </a:defRPr>
            </a:lvl5pPr>
            <a:lvl6pPr indent="0" lvl="5" marL="0" marR="0" rtl="0" algn="r">
              <a:spcBef>
                <a:spcPts val="0"/>
              </a:spcBef>
              <a:buNone/>
              <a:defRPr b="0" i="0" sz="1700" u="none" cap="none" strike="noStrike">
                <a:solidFill>
                  <a:srgbClr val="888888"/>
                </a:solidFill>
                <a:latin typeface="Calibri"/>
                <a:ea typeface="Calibri"/>
                <a:cs typeface="Calibri"/>
                <a:sym typeface="Calibri"/>
              </a:defRPr>
            </a:lvl6pPr>
            <a:lvl7pPr indent="0" lvl="6" marL="0" marR="0" rtl="0" algn="r">
              <a:spcBef>
                <a:spcPts val="0"/>
              </a:spcBef>
              <a:buNone/>
              <a:defRPr b="0" i="0" sz="1700" u="none" cap="none" strike="noStrike">
                <a:solidFill>
                  <a:srgbClr val="888888"/>
                </a:solidFill>
                <a:latin typeface="Calibri"/>
                <a:ea typeface="Calibri"/>
                <a:cs typeface="Calibri"/>
                <a:sym typeface="Calibri"/>
              </a:defRPr>
            </a:lvl7pPr>
            <a:lvl8pPr indent="0" lvl="7" marL="0" marR="0" rtl="0" algn="r">
              <a:spcBef>
                <a:spcPts val="0"/>
              </a:spcBef>
              <a:buNone/>
              <a:defRPr b="0" i="0" sz="1700" u="none" cap="none" strike="noStrike">
                <a:solidFill>
                  <a:srgbClr val="888888"/>
                </a:solidFill>
                <a:latin typeface="Calibri"/>
                <a:ea typeface="Calibri"/>
                <a:cs typeface="Calibri"/>
                <a:sym typeface="Calibri"/>
              </a:defRPr>
            </a:lvl8pPr>
            <a:lvl9pPr indent="0" lvl="8" marL="0" marR="0" rtl="0" algn="r">
              <a:spcBef>
                <a:spcPts val="0"/>
              </a:spcBef>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type="tx">
  <p:cSld name="TITLE_AND_BODY">
    <p:spTree>
      <p:nvGrpSpPr>
        <p:cNvPr id="369" name="Shape 369"/>
        <p:cNvGrpSpPr/>
        <p:nvPr/>
      </p:nvGrpSpPr>
      <p:grpSpPr>
        <a:xfrm>
          <a:off x="0" y="0"/>
          <a:ext cx="0" cy="0"/>
          <a:chOff x="0" y="0"/>
          <a:chExt cx="0" cy="0"/>
        </a:xfrm>
      </p:grpSpPr>
      <p:sp>
        <p:nvSpPr>
          <p:cNvPr id="370" name="Google Shape;370;p51"/>
          <p:cNvSpPr txBox="1"/>
          <p:nvPr>
            <p:ph type="title"/>
          </p:nvPr>
        </p:nvSpPr>
        <p:spPr>
          <a:xfrm>
            <a:off x="590255" y="116958"/>
            <a:ext cx="113034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371" name="Google Shape;371;p51"/>
          <p:cNvSpPr txBox="1"/>
          <p:nvPr>
            <p:ph idx="1" type="body"/>
          </p:nvPr>
        </p:nvSpPr>
        <p:spPr>
          <a:xfrm>
            <a:off x="571500" y="1312670"/>
            <a:ext cx="11861700" cy="78369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372" name="Google Shape;372;p51"/>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5" showMasterSp="0">
  <p:cSld name="Title &amp; Bullets - 2 Column copy 5">
    <p:spTree>
      <p:nvGrpSpPr>
        <p:cNvPr id="373" name="Shape 373"/>
        <p:cNvGrpSpPr/>
        <p:nvPr/>
      </p:nvGrpSpPr>
      <p:grpSpPr>
        <a:xfrm>
          <a:off x="0" y="0"/>
          <a:ext cx="0" cy="0"/>
          <a:chOff x="0" y="0"/>
          <a:chExt cx="0" cy="0"/>
        </a:xfrm>
      </p:grpSpPr>
      <p:sp>
        <p:nvSpPr>
          <p:cNvPr id="374" name="Google Shape;374;p52"/>
          <p:cNvSpPr txBox="1"/>
          <p:nvPr>
            <p:ph type="title"/>
          </p:nvPr>
        </p:nvSpPr>
        <p:spPr>
          <a:xfrm>
            <a:off x="590255" y="116958"/>
            <a:ext cx="113034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375" name="Google Shape;375;p52"/>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pic>
        <p:nvPicPr>
          <p:cNvPr id="376" name="Google Shape;376;p52"/>
          <p:cNvPicPr preferRelativeResize="0"/>
          <p:nvPr/>
        </p:nvPicPr>
        <p:blipFill rotWithShape="1">
          <a:blip r:embed="rId2">
            <a:alphaModFix/>
          </a:blip>
          <a:srcRect b="0" l="0" r="0" t="0"/>
          <a:stretch/>
        </p:blipFill>
        <p:spPr>
          <a:xfrm>
            <a:off x="12175382" y="44450"/>
            <a:ext cx="802500" cy="414600"/>
          </a:xfrm>
          <a:prstGeom prst="rect">
            <a:avLst/>
          </a:prstGeom>
          <a:noFill/>
          <a:ln>
            <a:noFill/>
          </a:ln>
        </p:spPr>
      </p:pic>
      <p:pic>
        <p:nvPicPr>
          <p:cNvPr id="377" name="Google Shape;377;p52"/>
          <p:cNvPicPr preferRelativeResize="0"/>
          <p:nvPr/>
        </p:nvPicPr>
        <p:blipFill rotWithShape="1">
          <a:blip r:embed="rId3">
            <a:alphaModFix/>
          </a:blip>
          <a:srcRect b="0" l="0" r="0" t="0"/>
          <a:stretch/>
        </p:blipFill>
        <p:spPr>
          <a:xfrm>
            <a:off x="13141631" y="-2557"/>
            <a:ext cx="2302800" cy="927000"/>
          </a:xfrm>
          <a:prstGeom prst="rect">
            <a:avLst/>
          </a:prstGeom>
          <a:noFill/>
          <a:ln>
            <a:noFill/>
          </a:ln>
        </p:spPr>
      </p:pic>
      <p:sp>
        <p:nvSpPr>
          <p:cNvPr id="378" name="Google Shape;378;p52"/>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und Inhalt" type="obj">
  <p:cSld name="OBJECT">
    <p:spTree>
      <p:nvGrpSpPr>
        <p:cNvPr id="379" name="Shape 379"/>
        <p:cNvGrpSpPr/>
        <p:nvPr/>
      </p:nvGrpSpPr>
      <p:grpSpPr>
        <a:xfrm>
          <a:off x="0" y="0"/>
          <a:ext cx="0" cy="0"/>
          <a:chOff x="0" y="0"/>
          <a:chExt cx="0" cy="0"/>
        </a:xfrm>
      </p:grpSpPr>
      <p:sp>
        <p:nvSpPr>
          <p:cNvPr id="380" name="Google Shape;380;p53"/>
          <p:cNvSpPr txBox="1"/>
          <p:nvPr>
            <p:ph type="title"/>
          </p:nvPr>
        </p:nvSpPr>
        <p:spPr>
          <a:xfrm>
            <a:off x="894080" y="519290"/>
            <a:ext cx="11216700" cy="1885500"/>
          </a:xfrm>
          <a:prstGeom prst="rect">
            <a:avLst/>
          </a:prstGeom>
          <a:noFill/>
          <a:ln>
            <a:noFill/>
          </a:ln>
        </p:spPr>
        <p:txBody>
          <a:bodyPr anchorCtr="0" anchor="ctr" bIns="65000" lIns="130025" spcFirstLastPara="1" rIns="130025" wrap="square" tIns="65000"/>
          <a:lstStyle>
            <a:lvl1pPr lvl="0" marR="0" rtl="0" algn="l">
              <a:lnSpc>
                <a:spcPct val="90000"/>
              </a:lnSpc>
              <a:spcBef>
                <a:spcPts val="0"/>
              </a:spcBef>
              <a:spcAft>
                <a:spcPts val="0"/>
              </a:spcAft>
              <a:buClr>
                <a:schemeClr val="dk1"/>
              </a:buClr>
              <a:buSzPts val="6300"/>
              <a:buFont typeface="Calibri"/>
              <a:buNone/>
              <a:defRPr b="0" i="0" sz="63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2600"/>
            </a:lvl2pPr>
            <a:lvl3pPr lvl="2" rtl="0">
              <a:spcBef>
                <a:spcPts val="0"/>
              </a:spcBef>
              <a:spcAft>
                <a:spcPts val="0"/>
              </a:spcAft>
              <a:buSzPts val="1400"/>
              <a:buNone/>
              <a:defRPr sz="2600"/>
            </a:lvl3pPr>
            <a:lvl4pPr lvl="3" rtl="0">
              <a:spcBef>
                <a:spcPts val="0"/>
              </a:spcBef>
              <a:spcAft>
                <a:spcPts val="0"/>
              </a:spcAft>
              <a:buSzPts val="1400"/>
              <a:buNone/>
              <a:defRPr sz="2600"/>
            </a:lvl4pPr>
            <a:lvl5pPr lvl="4" rtl="0">
              <a:spcBef>
                <a:spcPts val="0"/>
              </a:spcBef>
              <a:spcAft>
                <a:spcPts val="0"/>
              </a:spcAft>
              <a:buSzPts val="1400"/>
              <a:buNone/>
              <a:defRPr sz="2600"/>
            </a:lvl5pPr>
            <a:lvl6pPr lvl="5" rtl="0">
              <a:spcBef>
                <a:spcPts val="0"/>
              </a:spcBef>
              <a:spcAft>
                <a:spcPts val="0"/>
              </a:spcAft>
              <a:buSzPts val="1400"/>
              <a:buNone/>
              <a:defRPr sz="2600"/>
            </a:lvl6pPr>
            <a:lvl7pPr lvl="6" rtl="0">
              <a:spcBef>
                <a:spcPts val="0"/>
              </a:spcBef>
              <a:spcAft>
                <a:spcPts val="0"/>
              </a:spcAft>
              <a:buSzPts val="1400"/>
              <a:buNone/>
              <a:defRPr sz="2600"/>
            </a:lvl7pPr>
            <a:lvl8pPr lvl="7" rtl="0">
              <a:spcBef>
                <a:spcPts val="0"/>
              </a:spcBef>
              <a:spcAft>
                <a:spcPts val="0"/>
              </a:spcAft>
              <a:buSzPts val="1400"/>
              <a:buNone/>
              <a:defRPr sz="2600"/>
            </a:lvl8pPr>
            <a:lvl9pPr lvl="8" rtl="0">
              <a:spcBef>
                <a:spcPts val="0"/>
              </a:spcBef>
              <a:spcAft>
                <a:spcPts val="0"/>
              </a:spcAft>
              <a:buSzPts val="1400"/>
              <a:buNone/>
              <a:defRPr sz="2600"/>
            </a:lvl9pPr>
          </a:lstStyle>
          <a:p/>
        </p:txBody>
      </p:sp>
      <p:sp>
        <p:nvSpPr>
          <p:cNvPr id="381" name="Google Shape;381;p53"/>
          <p:cNvSpPr txBox="1"/>
          <p:nvPr>
            <p:ph idx="1" type="body"/>
          </p:nvPr>
        </p:nvSpPr>
        <p:spPr>
          <a:xfrm>
            <a:off x="894080" y="2596444"/>
            <a:ext cx="11216700" cy="6188400"/>
          </a:xfrm>
          <a:prstGeom prst="rect">
            <a:avLst/>
          </a:prstGeom>
          <a:noFill/>
          <a:ln>
            <a:noFill/>
          </a:ln>
        </p:spPr>
        <p:txBody>
          <a:bodyPr anchorCtr="0" anchor="t" bIns="65000" lIns="130025" spcFirstLastPara="1" rIns="130025" wrap="square" tIns="65000"/>
          <a:lstStyle>
            <a:lvl1pPr indent="-482600" lvl="0" marL="457200" marR="0" rtl="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rtl="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rtl="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382" name="Google Shape;382;p53"/>
          <p:cNvSpPr txBox="1"/>
          <p:nvPr>
            <p:ph idx="10" type="dt"/>
          </p:nvPr>
        </p:nvSpPr>
        <p:spPr>
          <a:xfrm>
            <a:off x="894080" y="9040144"/>
            <a:ext cx="2926200" cy="519300"/>
          </a:xfrm>
          <a:prstGeom prst="rect">
            <a:avLst/>
          </a:prstGeom>
          <a:noFill/>
          <a:ln>
            <a:noFill/>
          </a:ln>
        </p:spPr>
        <p:txBody>
          <a:bodyPr anchorCtr="0" anchor="ctr" bIns="65000" lIns="130025" spcFirstLastPara="1" rIns="130025" wrap="square" tIns="65000"/>
          <a:lstStyle>
            <a:lvl1pPr lvl="0" marR="0" rtl="0" algn="l">
              <a:spcBef>
                <a:spcPts val="0"/>
              </a:spcBef>
              <a:spcAft>
                <a:spcPts val="0"/>
              </a:spcAft>
              <a:buSzPts val="2000"/>
              <a:buNone/>
              <a:defRPr sz="1700">
                <a:solidFill>
                  <a:srgbClr val="888888"/>
                </a:solidFill>
                <a:latin typeface="Calibri"/>
                <a:ea typeface="Calibri"/>
                <a:cs typeface="Calibri"/>
                <a:sym typeface="Calibri"/>
              </a:defRPr>
            </a:lvl1pPr>
            <a:lvl2pPr lvl="1"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383" name="Google Shape;383;p53"/>
          <p:cNvSpPr txBox="1"/>
          <p:nvPr>
            <p:ph idx="11" type="ftr"/>
          </p:nvPr>
        </p:nvSpPr>
        <p:spPr>
          <a:xfrm>
            <a:off x="4307840" y="9040144"/>
            <a:ext cx="4389000" cy="519300"/>
          </a:xfrm>
          <a:prstGeom prst="rect">
            <a:avLst/>
          </a:prstGeom>
          <a:noFill/>
          <a:ln>
            <a:noFill/>
          </a:ln>
        </p:spPr>
        <p:txBody>
          <a:bodyPr anchorCtr="0" anchor="ctr" bIns="65000" lIns="130025" spcFirstLastPara="1" rIns="130025" wrap="square" tIns="65000"/>
          <a:lstStyle>
            <a:lvl1pPr lvl="0" marR="0" rtl="0" algn="ctr">
              <a:spcBef>
                <a:spcPts val="0"/>
              </a:spcBef>
              <a:spcAft>
                <a:spcPts val="0"/>
              </a:spcAft>
              <a:buSzPts val="2000"/>
              <a:buNone/>
              <a:defRPr sz="1700">
                <a:solidFill>
                  <a:srgbClr val="888888"/>
                </a:solidFill>
                <a:latin typeface="Calibri"/>
                <a:ea typeface="Calibri"/>
                <a:cs typeface="Calibri"/>
                <a:sym typeface="Calibri"/>
              </a:defRPr>
            </a:lvl1pPr>
            <a:lvl2pPr lvl="1"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384" name="Google Shape;384;p53"/>
          <p:cNvSpPr txBox="1"/>
          <p:nvPr>
            <p:ph idx="12" type="sldNum"/>
          </p:nvPr>
        </p:nvSpPr>
        <p:spPr>
          <a:xfrm>
            <a:off x="9184640" y="9040144"/>
            <a:ext cx="2926200" cy="519300"/>
          </a:xfrm>
          <a:prstGeom prst="rect">
            <a:avLst/>
          </a:prstGeom>
          <a:noFill/>
          <a:ln>
            <a:noFill/>
          </a:ln>
        </p:spPr>
        <p:txBody>
          <a:bodyPr anchorCtr="0" anchor="ctr" bIns="65000" lIns="130025" spcFirstLastPara="1" rIns="130025" wrap="square" tIns="65000">
            <a:noAutofit/>
          </a:bodyPr>
          <a:lstStyle>
            <a:lvl1pPr indent="0" lvl="0" marL="0" marR="0" rtl="0" algn="r">
              <a:spcBef>
                <a:spcPts val="0"/>
              </a:spcBef>
              <a:buNone/>
              <a:defRPr sz="1700">
                <a:solidFill>
                  <a:srgbClr val="888888"/>
                </a:solidFill>
                <a:latin typeface="Calibri"/>
                <a:ea typeface="Calibri"/>
                <a:cs typeface="Calibri"/>
                <a:sym typeface="Calibri"/>
              </a:defRPr>
            </a:lvl1pPr>
            <a:lvl2pPr indent="0" lvl="1" marL="0" marR="0" rtl="0" algn="r">
              <a:spcBef>
                <a:spcPts val="0"/>
              </a:spcBef>
              <a:buNone/>
              <a:defRPr sz="1700">
                <a:solidFill>
                  <a:srgbClr val="888888"/>
                </a:solidFill>
                <a:latin typeface="Calibri"/>
                <a:ea typeface="Calibri"/>
                <a:cs typeface="Calibri"/>
                <a:sym typeface="Calibri"/>
              </a:defRPr>
            </a:lvl2pPr>
            <a:lvl3pPr indent="0" lvl="2" marL="0" marR="0" rtl="0" algn="r">
              <a:spcBef>
                <a:spcPts val="0"/>
              </a:spcBef>
              <a:buNone/>
              <a:defRPr sz="1700">
                <a:solidFill>
                  <a:srgbClr val="888888"/>
                </a:solidFill>
                <a:latin typeface="Calibri"/>
                <a:ea typeface="Calibri"/>
                <a:cs typeface="Calibri"/>
                <a:sym typeface="Calibri"/>
              </a:defRPr>
            </a:lvl3pPr>
            <a:lvl4pPr indent="0" lvl="3" marL="0" marR="0" rtl="0" algn="r">
              <a:spcBef>
                <a:spcPts val="0"/>
              </a:spcBef>
              <a:buNone/>
              <a:defRPr sz="1700">
                <a:solidFill>
                  <a:srgbClr val="888888"/>
                </a:solidFill>
                <a:latin typeface="Calibri"/>
                <a:ea typeface="Calibri"/>
                <a:cs typeface="Calibri"/>
                <a:sym typeface="Calibri"/>
              </a:defRPr>
            </a:lvl4pPr>
            <a:lvl5pPr indent="0" lvl="4" marL="0" marR="0" rtl="0" algn="r">
              <a:spcBef>
                <a:spcPts val="0"/>
              </a:spcBef>
              <a:buNone/>
              <a:defRPr sz="1700">
                <a:solidFill>
                  <a:srgbClr val="888888"/>
                </a:solidFill>
                <a:latin typeface="Calibri"/>
                <a:ea typeface="Calibri"/>
                <a:cs typeface="Calibri"/>
                <a:sym typeface="Calibri"/>
              </a:defRPr>
            </a:lvl5pPr>
            <a:lvl6pPr indent="0" lvl="5" marL="0" marR="0" rtl="0" algn="r">
              <a:spcBef>
                <a:spcPts val="0"/>
              </a:spcBef>
              <a:buNone/>
              <a:defRPr sz="1700">
                <a:solidFill>
                  <a:srgbClr val="888888"/>
                </a:solidFill>
                <a:latin typeface="Calibri"/>
                <a:ea typeface="Calibri"/>
                <a:cs typeface="Calibri"/>
                <a:sym typeface="Calibri"/>
              </a:defRPr>
            </a:lvl6pPr>
            <a:lvl7pPr indent="0" lvl="6" marL="0" marR="0" rtl="0" algn="r">
              <a:spcBef>
                <a:spcPts val="0"/>
              </a:spcBef>
              <a:buNone/>
              <a:defRPr sz="1700">
                <a:solidFill>
                  <a:srgbClr val="888888"/>
                </a:solidFill>
                <a:latin typeface="Calibri"/>
                <a:ea typeface="Calibri"/>
                <a:cs typeface="Calibri"/>
                <a:sym typeface="Calibri"/>
              </a:defRPr>
            </a:lvl7pPr>
            <a:lvl8pPr indent="0" lvl="7" marL="0" marR="0" rtl="0" algn="r">
              <a:spcBef>
                <a:spcPts val="0"/>
              </a:spcBef>
              <a:buNone/>
              <a:defRPr sz="1700">
                <a:solidFill>
                  <a:srgbClr val="888888"/>
                </a:solidFill>
                <a:latin typeface="Calibri"/>
                <a:ea typeface="Calibri"/>
                <a:cs typeface="Calibri"/>
                <a:sym typeface="Calibri"/>
              </a:defRPr>
            </a:lvl8pPr>
            <a:lvl9pPr indent="0" lvl="8" marL="0" marR="0" rtl="0" algn="r">
              <a:spcBef>
                <a:spcPts val="0"/>
              </a:spcBef>
              <a:buNone/>
              <a:defRPr sz="17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2" showMasterSp="0">
  <p:cSld name="Title &amp; Bullets - 2 Column copy 8">
    <p:spTree>
      <p:nvGrpSpPr>
        <p:cNvPr id="35" name="Shape 35"/>
        <p:cNvGrpSpPr/>
        <p:nvPr/>
      </p:nvGrpSpPr>
      <p:grpSpPr>
        <a:xfrm>
          <a:off x="0" y="0"/>
          <a:ext cx="0" cy="0"/>
          <a:chOff x="0" y="0"/>
          <a:chExt cx="0" cy="0"/>
        </a:xfrm>
      </p:grpSpPr>
      <p:cxnSp>
        <p:nvCxnSpPr>
          <p:cNvPr id="36" name="Google Shape;36;p6"/>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37" name="Google Shape;37;p6"/>
          <p:cNvCxnSpPr/>
          <p:nvPr/>
        </p:nvCxnSpPr>
        <p:spPr>
          <a:xfrm flipH="1" rot="10800000">
            <a:off x="70741" y="10615433"/>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38" name="Google Shape;38;p6"/>
          <p:cNvSpPr txBox="1"/>
          <p:nvPr>
            <p:ph type="title"/>
          </p:nvPr>
        </p:nvSpPr>
        <p:spPr>
          <a:xfrm>
            <a:off x="629173" y="116958"/>
            <a:ext cx="11264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39" name="Google Shape;39;p6"/>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40" name="Google Shape;40;p6"/>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41" name="Google Shape;41;p6"/>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pic>
        <p:nvPicPr>
          <p:cNvPr id="42" name="Google Shape;42;p6"/>
          <p:cNvPicPr preferRelativeResize="0"/>
          <p:nvPr/>
        </p:nvPicPr>
        <p:blipFill rotWithShape="1">
          <a:blip r:embed="rId3">
            <a:alphaModFix/>
          </a:blip>
          <a:srcRect b="0" l="0" r="0" t="0"/>
          <a:stretch/>
        </p:blipFill>
        <p:spPr>
          <a:xfrm>
            <a:off x="13141631" y="-2557"/>
            <a:ext cx="2302800" cy="927000"/>
          </a:xfrm>
          <a:prstGeom prst="rect">
            <a:avLst/>
          </a:prstGeom>
          <a:noFill/>
          <a:ln>
            <a:noFill/>
          </a:ln>
        </p:spPr>
      </p:pic>
      <p:sp>
        <p:nvSpPr>
          <p:cNvPr id="43" name="Google Shape;43;p6"/>
          <p:cNvSpPr/>
          <p:nvPr/>
        </p:nvSpPr>
        <p:spPr>
          <a:xfrm>
            <a:off x="-1429489" y="9807062"/>
            <a:ext cx="3870000" cy="14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i="0" lang="en-US" sz="1100" u="none" cap="none" strike="noStrike">
                <a:solidFill>
                  <a:srgbClr val="000000"/>
                </a:solidFill>
                <a:latin typeface="Arial"/>
                <a:ea typeface="Arial"/>
                <a:cs typeface="Arial"/>
                <a:sym typeface="Arial"/>
              </a:rPr>
              <a:t>August 25, 2016</a:t>
            </a:r>
            <a:endParaRPr/>
          </a:p>
        </p:txBody>
      </p:sp>
      <p:pic>
        <p:nvPicPr>
          <p:cNvPr id="44" name="Google Shape;44;p6"/>
          <p:cNvPicPr preferRelativeResize="0"/>
          <p:nvPr/>
        </p:nvPicPr>
        <p:blipFill rotWithShape="1">
          <a:blip r:embed="rId4">
            <a:alphaModFix/>
          </a:blip>
          <a:srcRect b="0" l="0" r="0" t="0"/>
          <a:stretch/>
        </p:blipFill>
        <p:spPr>
          <a:xfrm>
            <a:off x="9255557" y="9950606"/>
            <a:ext cx="2854500" cy="3246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_1">
    <p:spTree>
      <p:nvGrpSpPr>
        <p:cNvPr id="385" name="Shape 385"/>
        <p:cNvGrpSpPr/>
        <p:nvPr/>
      </p:nvGrpSpPr>
      <p:grpSpPr>
        <a:xfrm>
          <a:off x="0" y="0"/>
          <a:ext cx="0" cy="0"/>
          <a:chOff x="0" y="0"/>
          <a:chExt cx="0" cy="0"/>
        </a:xfrm>
      </p:grpSpPr>
      <p:sp>
        <p:nvSpPr>
          <p:cNvPr id="386" name="Google Shape;386;p54"/>
          <p:cNvSpPr txBox="1"/>
          <p:nvPr>
            <p:ph type="ctrTitle"/>
          </p:nvPr>
        </p:nvSpPr>
        <p:spPr>
          <a:xfrm>
            <a:off x="975360" y="1596250"/>
            <a:ext cx="11054100" cy="3395700"/>
          </a:xfrm>
          <a:prstGeom prst="rect">
            <a:avLst/>
          </a:prstGeom>
          <a:noFill/>
          <a:ln>
            <a:noFill/>
          </a:ln>
        </p:spPr>
        <p:txBody>
          <a:bodyPr anchorCtr="0" anchor="b" bIns="65000" lIns="130025" spcFirstLastPara="1" rIns="130025" wrap="square" tIns="65000"/>
          <a:lstStyle>
            <a:lvl1pPr lvl="0" marR="0" rtl="0" algn="ctr">
              <a:lnSpc>
                <a:spcPct val="90000"/>
              </a:lnSpc>
              <a:spcBef>
                <a:spcPts val="0"/>
              </a:spcBef>
              <a:spcAft>
                <a:spcPts val="0"/>
              </a:spcAft>
              <a:buClr>
                <a:schemeClr val="dk1"/>
              </a:buClr>
              <a:buSzPts val="8500"/>
              <a:buFont typeface="Calibri"/>
              <a:buNone/>
              <a:defRPr b="0" i="0" sz="85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2600"/>
            </a:lvl2pPr>
            <a:lvl3pPr lvl="2" rtl="0">
              <a:spcBef>
                <a:spcPts val="0"/>
              </a:spcBef>
              <a:spcAft>
                <a:spcPts val="0"/>
              </a:spcAft>
              <a:buSzPts val="1400"/>
              <a:buNone/>
              <a:defRPr sz="2600"/>
            </a:lvl3pPr>
            <a:lvl4pPr lvl="3" rtl="0">
              <a:spcBef>
                <a:spcPts val="0"/>
              </a:spcBef>
              <a:spcAft>
                <a:spcPts val="0"/>
              </a:spcAft>
              <a:buSzPts val="1400"/>
              <a:buNone/>
              <a:defRPr sz="2600"/>
            </a:lvl4pPr>
            <a:lvl5pPr lvl="4" rtl="0">
              <a:spcBef>
                <a:spcPts val="0"/>
              </a:spcBef>
              <a:spcAft>
                <a:spcPts val="0"/>
              </a:spcAft>
              <a:buSzPts val="1400"/>
              <a:buNone/>
              <a:defRPr sz="2600"/>
            </a:lvl5pPr>
            <a:lvl6pPr lvl="5" rtl="0">
              <a:spcBef>
                <a:spcPts val="0"/>
              </a:spcBef>
              <a:spcAft>
                <a:spcPts val="0"/>
              </a:spcAft>
              <a:buSzPts val="1400"/>
              <a:buNone/>
              <a:defRPr sz="2600"/>
            </a:lvl6pPr>
            <a:lvl7pPr lvl="6" rtl="0">
              <a:spcBef>
                <a:spcPts val="0"/>
              </a:spcBef>
              <a:spcAft>
                <a:spcPts val="0"/>
              </a:spcAft>
              <a:buSzPts val="1400"/>
              <a:buNone/>
              <a:defRPr sz="2600"/>
            </a:lvl7pPr>
            <a:lvl8pPr lvl="7" rtl="0">
              <a:spcBef>
                <a:spcPts val="0"/>
              </a:spcBef>
              <a:spcAft>
                <a:spcPts val="0"/>
              </a:spcAft>
              <a:buSzPts val="1400"/>
              <a:buNone/>
              <a:defRPr sz="2600"/>
            </a:lvl8pPr>
            <a:lvl9pPr lvl="8" rtl="0">
              <a:spcBef>
                <a:spcPts val="0"/>
              </a:spcBef>
              <a:spcAft>
                <a:spcPts val="0"/>
              </a:spcAft>
              <a:buSzPts val="1400"/>
              <a:buNone/>
              <a:defRPr sz="2600"/>
            </a:lvl9pPr>
          </a:lstStyle>
          <a:p/>
        </p:txBody>
      </p:sp>
      <p:sp>
        <p:nvSpPr>
          <p:cNvPr id="387" name="Google Shape;387;p54"/>
          <p:cNvSpPr txBox="1"/>
          <p:nvPr>
            <p:ph idx="1" type="subTitle"/>
          </p:nvPr>
        </p:nvSpPr>
        <p:spPr>
          <a:xfrm>
            <a:off x="1625600" y="5122898"/>
            <a:ext cx="9753600" cy="2354700"/>
          </a:xfrm>
          <a:prstGeom prst="rect">
            <a:avLst/>
          </a:prstGeom>
          <a:noFill/>
          <a:ln>
            <a:noFill/>
          </a:ln>
        </p:spPr>
        <p:txBody>
          <a:bodyPr anchorCtr="0" anchor="t" bIns="65000" lIns="130025" spcFirstLastPara="1" rIns="130025" wrap="square" tIns="65000"/>
          <a:lstStyle>
            <a:lvl1pPr lvl="0" marR="0" rtl="0" algn="ctr">
              <a:lnSpc>
                <a:spcPct val="90000"/>
              </a:lnSpc>
              <a:spcBef>
                <a:spcPts val="1400"/>
              </a:spcBef>
              <a:spcAft>
                <a:spcPts val="0"/>
              </a:spcAft>
              <a:buClr>
                <a:schemeClr val="dk1"/>
              </a:buClr>
              <a:buSzPts val="3400"/>
              <a:buFont typeface="Arial"/>
              <a:buNone/>
              <a:defRPr b="0" i="0" sz="3400" u="none" cap="none" strike="noStrike">
                <a:solidFill>
                  <a:schemeClr val="dk1"/>
                </a:solidFill>
                <a:latin typeface="Calibri"/>
                <a:ea typeface="Calibri"/>
                <a:cs typeface="Calibri"/>
                <a:sym typeface="Calibri"/>
              </a:defRPr>
            </a:lvl1pPr>
            <a:lvl2pPr lvl="1" marR="0" rtl="0" algn="ctr">
              <a:lnSpc>
                <a:spcPct val="90000"/>
              </a:lnSpc>
              <a:spcBef>
                <a:spcPts val="7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ctr">
              <a:lnSpc>
                <a:spcPct val="90000"/>
              </a:lnSpc>
              <a:spcBef>
                <a:spcPts val="700"/>
              </a:spcBef>
              <a:spcAft>
                <a:spcPts val="0"/>
              </a:spcAft>
              <a:buClr>
                <a:schemeClr val="dk1"/>
              </a:buClr>
              <a:buSzPts val="2600"/>
              <a:buFont typeface="Arial"/>
              <a:buNone/>
              <a:defRPr b="0" i="0" sz="2600" u="none" cap="none" strike="noStrike">
                <a:solidFill>
                  <a:schemeClr val="dk1"/>
                </a:solidFill>
                <a:latin typeface="Calibri"/>
                <a:ea typeface="Calibri"/>
                <a:cs typeface="Calibri"/>
                <a:sym typeface="Calibri"/>
              </a:defRPr>
            </a:lvl3pPr>
            <a:lvl4pPr lvl="3" marR="0" rtl="0" algn="ctr">
              <a:lnSpc>
                <a:spcPct val="90000"/>
              </a:lnSpc>
              <a:spcBef>
                <a:spcPts val="700"/>
              </a:spcBef>
              <a:spcAft>
                <a:spcPts val="0"/>
              </a:spcAft>
              <a:buClr>
                <a:schemeClr val="dk1"/>
              </a:buClr>
              <a:buSzPts val="2300"/>
              <a:buFont typeface="Arial"/>
              <a:buNone/>
              <a:defRPr b="0" i="0" sz="2300" u="none" cap="none" strike="noStrike">
                <a:solidFill>
                  <a:schemeClr val="dk1"/>
                </a:solidFill>
                <a:latin typeface="Calibri"/>
                <a:ea typeface="Calibri"/>
                <a:cs typeface="Calibri"/>
                <a:sym typeface="Calibri"/>
              </a:defRPr>
            </a:lvl4pPr>
            <a:lvl5pPr lvl="4" marR="0" rtl="0" algn="ctr">
              <a:lnSpc>
                <a:spcPct val="90000"/>
              </a:lnSpc>
              <a:spcBef>
                <a:spcPts val="700"/>
              </a:spcBef>
              <a:spcAft>
                <a:spcPts val="0"/>
              </a:spcAft>
              <a:buClr>
                <a:schemeClr val="dk1"/>
              </a:buClr>
              <a:buSzPts val="2300"/>
              <a:buFont typeface="Arial"/>
              <a:buNone/>
              <a:defRPr b="0" i="0" sz="2300" u="none" cap="none" strike="noStrike">
                <a:solidFill>
                  <a:schemeClr val="dk1"/>
                </a:solidFill>
                <a:latin typeface="Calibri"/>
                <a:ea typeface="Calibri"/>
                <a:cs typeface="Calibri"/>
                <a:sym typeface="Calibri"/>
              </a:defRPr>
            </a:lvl5pPr>
            <a:lvl6pPr lvl="5" marR="0" rtl="0" algn="ctr">
              <a:lnSpc>
                <a:spcPct val="90000"/>
              </a:lnSpc>
              <a:spcBef>
                <a:spcPts val="700"/>
              </a:spcBef>
              <a:spcAft>
                <a:spcPts val="0"/>
              </a:spcAft>
              <a:buClr>
                <a:schemeClr val="dk1"/>
              </a:buClr>
              <a:buSzPts val="2300"/>
              <a:buFont typeface="Arial"/>
              <a:buNone/>
              <a:defRPr b="0" i="0" sz="2300" u="none" cap="none" strike="noStrike">
                <a:solidFill>
                  <a:schemeClr val="dk1"/>
                </a:solidFill>
                <a:latin typeface="Calibri"/>
                <a:ea typeface="Calibri"/>
                <a:cs typeface="Calibri"/>
                <a:sym typeface="Calibri"/>
              </a:defRPr>
            </a:lvl6pPr>
            <a:lvl7pPr lvl="6" marR="0" rtl="0" algn="ctr">
              <a:lnSpc>
                <a:spcPct val="90000"/>
              </a:lnSpc>
              <a:spcBef>
                <a:spcPts val="700"/>
              </a:spcBef>
              <a:spcAft>
                <a:spcPts val="0"/>
              </a:spcAft>
              <a:buClr>
                <a:schemeClr val="dk1"/>
              </a:buClr>
              <a:buSzPts val="2300"/>
              <a:buFont typeface="Arial"/>
              <a:buNone/>
              <a:defRPr b="0" i="0" sz="2300" u="none" cap="none" strike="noStrike">
                <a:solidFill>
                  <a:schemeClr val="dk1"/>
                </a:solidFill>
                <a:latin typeface="Calibri"/>
                <a:ea typeface="Calibri"/>
                <a:cs typeface="Calibri"/>
                <a:sym typeface="Calibri"/>
              </a:defRPr>
            </a:lvl7pPr>
            <a:lvl8pPr lvl="7" marR="0" rtl="0" algn="ctr">
              <a:lnSpc>
                <a:spcPct val="90000"/>
              </a:lnSpc>
              <a:spcBef>
                <a:spcPts val="700"/>
              </a:spcBef>
              <a:spcAft>
                <a:spcPts val="0"/>
              </a:spcAft>
              <a:buClr>
                <a:schemeClr val="dk1"/>
              </a:buClr>
              <a:buSzPts val="2300"/>
              <a:buFont typeface="Arial"/>
              <a:buNone/>
              <a:defRPr b="0" i="0" sz="2300" u="none" cap="none" strike="noStrike">
                <a:solidFill>
                  <a:schemeClr val="dk1"/>
                </a:solidFill>
                <a:latin typeface="Calibri"/>
                <a:ea typeface="Calibri"/>
                <a:cs typeface="Calibri"/>
                <a:sym typeface="Calibri"/>
              </a:defRPr>
            </a:lvl8pPr>
            <a:lvl9pPr lvl="8" marR="0" rtl="0" algn="ctr">
              <a:lnSpc>
                <a:spcPct val="90000"/>
              </a:lnSpc>
              <a:spcBef>
                <a:spcPts val="700"/>
              </a:spcBef>
              <a:spcAft>
                <a:spcPts val="0"/>
              </a:spcAft>
              <a:buClr>
                <a:schemeClr val="dk1"/>
              </a:buClr>
              <a:buSzPts val="2300"/>
              <a:buFont typeface="Arial"/>
              <a:buNone/>
              <a:defRPr b="0" i="0" sz="2300" u="none" cap="none" strike="noStrike">
                <a:solidFill>
                  <a:schemeClr val="dk1"/>
                </a:solidFill>
                <a:latin typeface="Calibri"/>
                <a:ea typeface="Calibri"/>
                <a:cs typeface="Calibri"/>
                <a:sym typeface="Calibri"/>
              </a:defRPr>
            </a:lvl9pPr>
          </a:lstStyle>
          <a:p/>
        </p:txBody>
      </p:sp>
      <p:sp>
        <p:nvSpPr>
          <p:cNvPr id="388" name="Google Shape;388;p54"/>
          <p:cNvSpPr txBox="1"/>
          <p:nvPr>
            <p:ph idx="10" type="dt"/>
          </p:nvPr>
        </p:nvSpPr>
        <p:spPr>
          <a:xfrm>
            <a:off x="894080" y="9040144"/>
            <a:ext cx="2926200" cy="519300"/>
          </a:xfrm>
          <a:prstGeom prst="rect">
            <a:avLst/>
          </a:prstGeom>
          <a:noFill/>
          <a:ln>
            <a:noFill/>
          </a:ln>
        </p:spPr>
        <p:txBody>
          <a:bodyPr anchorCtr="0" anchor="ctr" bIns="65000" lIns="130025" spcFirstLastPara="1" rIns="130025" wrap="square" tIns="65000"/>
          <a:lstStyle>
            <a:lvl1pPr lvl="0" marR="0" rtl="0" algn="l">
              <a:spcBef>
                <a:spcPts val="0"/>
              </a:spcBef>
              <a:spcAft>
                <a:spcPts val="0"/>
              </a:spcAft>
              <a:buSzPts val="2000"/>
              <a:buNone/>
              <a:defRPr sz="1700">
                <a:solidFill>
                  <a:srgbClr val="888888"/>
                </a:solidFill>
                <a:latin typeface="Calibri"/>
                <a:ea typeface="Calibri"/>
                <a:cs typeface="Calibri"/>
                <a:sym typeface="Calibri"/>
              </a:defRPr>
            </a:lvl1pPr>
            <a:lvl2pPr lvl="1"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389" name="Google Shape;389;p54"/>
          <p:cNvSpPr txBox="1"/>
          <p:nvPr>
            <p:ph idx="11" type="ftr"/>
          </p:nvPr>
        </p:nvSpPr>
        <p:spPr>
          <a:xfrm>
            <a:off x="4307840" y="9040144"/>
            <a:ext cx="4389000" cy="519300"/>
          </a:xfrm>
          <a:prstGeom prst="rect">
            <a:avLst/>
          </a:prstGeom>
          <a:noFill/>
          <a:ln>
            <a:noFill/>
          </a:ln>
        </p:spPr>
        <p:txBody>
          <a:bodyPr anchorCtr="0" anchor="ctr" bIns="65000" lIns="130025" spcFirstLastPara="1" rIns="130025" wrap="square" tIns="65000"/>
          <a:lstStyle>
            <a:lvl1pPr lvl="0" marR="0" rtl="0" algn="ctr">
              <a:spcBef>
                <a:spcPts val="0"/>
              </a:spcBef>
              <a:spcAft>
                <a:spcPts val="0"/>
              </a:spcAft>
              <a:buSzPts val="2000"/>
              <a:buNone/>
              <a:defRPr sz="1700">
                <a:solidFill>
                  <a:srgbClr val="888888"/>
                </a:solidFill>
                <a:latin typeface="Calibri"/>
                <a:ea typeface="Calibri"/>
                <a:cs typeface="Calibri"/>
                <a:sym typeface="Calibri"/>
              </a:defRPr>
            </a:lvl1pPr>
            <a:lvl2pPr lvl="1"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390" name="Google Shape;390;p54"/>
          <p:cNvSpPr txBox="1"/>
          <p:nvPr>
            <p:ph idx="12" type="sldNum"/>
          </p:nvPr>
        </p:nvSpPr>
        <p:spPr>
          <a:xfrm>
            <a:off x="9184640" y="9040144"/>
            <a:ext cx="2926200" cy="519300"/>
          </a:xfrm>
          <a:prstGeom prst="rect">
            <a:avLst/>
          </a:prstGeom>
          <a:noFill/>
          <a:ln>
            <a:noFill/>
          </a:ln>
        </p:spPr>
        <p:txBody>
          <a:bodyPr anchorCtr="0" anchor="ctr" bIns="65000" lIns="130025" spcFirstLastPara="1" rIns="130025" wrap="square" tIns="65000">
            <a:noAutofit/>
          </a:bodyPr>
          <a:lstStyle>
            <a:lvl1pPr indent="0" lvl="0" marL="0" marR="0" rtl="0" algn="r">
              <a:spcBef>
                <a:spcPts val="0"/>
              </a:spcBef>
              <a:buNone/>
              <a:defRPr sz="1700">
                <a:solidFill>
                  <a:srgbClr val="888888"/>
                </a:solidFill>
                <a:latin typeface="Calibri"/>
                <a:ea typeface="Calibri"/>
                <a:cs typeface="Calibri"/>
                <a:sym typeface="Calibri"/>
              </a:defRPr>
            </a:lvl1pPr>
            <a:lvl2pPr indent="0" lvl="1" marL="0" marR="0" rtl="0" algn="r">
              <a:spcBef>
                <a:spcPts val="0"/>
              </a:spcBef>
              <a:buNone/>
              <a:defRPr sz="1700">
                <a:solidFill>
                  <a:srgbClr val="888888"/>
                </a:solidFill>
                <a:latin typeface="Calibri"/>
                <a:ea typeface="Calibri"/>
                <a:cs typeface="Calibri"/>
                <a:sym typeface="Calibri"/>
              </a:defRPr>
            </a:lvl2pPr>
            <a:lvl3pPr indent="0" lvl="2" marL="0" marR="0" rtl="0" algn="r">
              <a:spcBef>
                <a:spcPts val="0"/>
              </a:spcBef>
              <a:buNone/>
              <a:defRPr sz="1700">
                <a:solidFill>
                  <a:srgbClr val="888888"/>
                </a:solidFill>
                <a:latin typeface="Calibri"/>
                <a:ea typeface="Calibri"/>
                <a:cs typeface="Calibri"/>
                <a:sym typeface="Calibri"/>
              </a:defRPr>
            </a:lvl3pPr>
            <a:lvl4pPr indent="0" lvl="3" marL="0" marR="0" rtl="0" algn="r">
              <a:spcBef>
                <a:spcPts val="0"/>
              </a:spcBef>
              <a:buNone/>
              <a:defRPr sz="1700">
                <a:solidFill>
                  <a:srgbClr val="888888"/>
                </a:solidFill>
                <a:latin typeface="Calibri"/>
                <a:ea typeface="Calibri"/>
                <a:cs typeface="Calibri"/>
                <a:sym typeface="Calibri"/>
              </a:defRPr>
            </a:lvl4pPr>
            <a:lvl5pPr indent="0" lvl="4" marL="0" marR="0" rtl="0" algn="r">
              <a:spcBef>
                <a:spcPts val="0"/>
              </a:spcBef>
              <a:buNone/>
              <a:defRPr sz="1700">
                <a:solidFill>
                  <a:srgbClr val="888888"/>
                </a:solidFill>
                <a:latin typeface="Calibri"/>
                <a:ea typeface="Calibri"/>
                <a:cs typeface="Calibri"/>
                <a:sym typeface="Calibri"/>
              </a:defRPr>
            </a:lvl5pPr>
            <a:lvl6pPr indent="0" lvl="5" marL="0" marR="0" rtl="0" algn="r">
              <a:spcBef>
                <a:spcPts val="0"/>
              </a:spcBef>
              <a:buNone/>
              <a:defRPr sz="1700">
                <a:solidFill>
                  <a:srgbClr val="888888"/>
                </a:solidFill>
                <a:latin typeface="Calibri"/>
                <a:ea typeface="Calibri"/>
                <a:cs typeface="Calibri"/>
                <a:sym typeface="Calibri"/>
              </a:defRPr>
            </a:lvl6pPr>
            <a:lvl7pPr indent="0" lvl="6" marL="0" marR="0" rtl="0" algn="r">
              <a:spcBef>
                <a:spcPts val="0"/>
              </a:spcBef>
              <a:buNone/>
              <a:defRPr sz="1700">
                <a:solidFill>
                  <a:srgbClr val="888888"/>
                </a:solidFill>
                <a:latin typeface="Calibri"/>
                <a:ea typeface="Calibri"/>
                <a:cs typeface="Calibri"/>
                <a:sym typeface="Calibri"/>
              </a:defRPr>
            </a:lvl7pPr>
            <a:lvl8pPr indent="0" lvl="7" marL="0" marR="0" rtl="0" algn="r">
              <a:spcBef>
                <a:spcPts val="0"/>
              </a:spcBef>
              <a:buNone/>
              <a:defRPr sz="1700">
                <a:solidFill>
                  <a:srgbClr val="888888"/>
                </a:solidFill>
                <a:latin typeface="Calibri"/>
                <a:ea typeface="Calibri"/>
                <a:cs typeface="Calibri"/>
                <a:sym typeface="Calibri"/>
              </a:defRPr>
            </a:lvl8pPr>
            <a:lvl9pPr indent="0" lvl="8" marL="0" marR="0" rtl="0" algn="r">
              <a:spcBef>
                <a:spcPts val="0"/>
              </a:spcBef>
              <a:buNone/>
              <a:defRPr sz="17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type="tx">
  <p:cSld name="TITLE_AND_BODY">
    <p:spTree>
      <p:nvGrpSpPr>
        <p:cNvPr id="399" name="Shape 399"/>
        <p:cNvGrpSpPr/>
        <p:nvPr/>
      </p:nvGrpSpPr>
      <p:grpSpPr>
        <a:xfrm>
          <a:off x="0" y="0"/>
          <a:ext cx="0" cy="0"/>
          <a:chOff x="0" y="0"/>
          <a:chExt cx="0" cy="0"/>
        </a:xfrm>
      </p:grpSpPr>
      <p:sp>
        <p:nvSpPr>
          <p:cNvPr id="400" name="Google Shape;400;p56"/>
          <p:cNvSpPr txBox="1"/>
          <p:nvPr>
            <p:ph type="title"/>
          </p:nvPr>
        </p:nvSpPr>
        <p:spPr>
          <a:xfrm>
            <a:off x="571500" y="116950"/>
            <a:ext cx="118236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indent="228600" lvl="1" marL="0" marR="0" rtl="0" algn="l">
              <a:lnSpc>
                <a:spcPct val="100000"/>
              </a:lnSpc>
              <a:spcBef>
                <a:spcPts val="0"/>
              </a:spcBef>
              <a:spcAft>
                <a:spcPts val="0"/>
              </a:spcAft>
              <a:buClr>
                <a:srgbClr val="000000"/>
              </a:buClr>
              <a:buSzPts val="14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indent="457200" lvl="2" marL="0" marR="0" rtl="0" algn="l">
              <a:lnSpc>
                <a:spcPct val="100000"/>
              </a:lnSpc>
              <a:spcBef>
                <a:spcPts val="0"/>
              </a:spcBef>
              <a:spcAft>
                <a:spcPts val="0"/>
              </a:spcAft>
              <a:buClr>
                <a:srgbClr val="000000"/>
              </a:buClr>
              <a:buSzPts val="14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indent="685800" lvl="3" marL="0" marR="0" rtl="0" algn="l">
              <a:lnSpc>
                <a:spcPct val="100000"/>
              </a:lnSpc>
              <a:spcBef>
                <a:spcPts val="0"/>
              </a:spcBef>
              <a:spcAft>
                <a:spcPts val="0"/>
              </a:spcAft>
              <a:buClr>
                <a:srgbClr val="000000"/>
              </a:buClr>
              <a:buSzPts val="14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indent="914400" lvl="4" marL="0" marR="0" rtl="0" algn="l">
              <a:lnSpc>
                <a:spcPct val="100000"/>
              </a:lnSpc>
              <a:spcBef>
                <a:spcPts val="0"/>
              </a:spcBef>
              <a:spcAft>
                <a:spcPts val="0"/>
              </a:spcAft>
              <a:buClr>
                <a:srgbClr val="000000"/>
              </a:buClr>
              <a:buSzPts val="14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indent="1143000" lvl="5" marL="0" marR="0" rtl="0" algn="l">
              <a:lnSpc>
                <a:spcPct val="100000"/>
              </a:lnSpc>
              <a:spcBef>
                <a:spcPts val="0"/>
              </a:spcBef>
              <a:spcAft>
                <a:spcPts val="0"/>
              </a:spcAft>
              <a:buClr>
                <a:srgbClr val="000000"/>
              </a:buClr>
              <a:buSzPts val="14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indent="1371600" lvl="6" marL="0" marR="0" rtl="0" algn="l">
              <a:lnSpc>
                <a:spcPct val="100000"/>
              </a:lnSpc>
              <a:spcBef>
                <a:spcPts val="0"/>
              </a:spcBef>
              <a:spcAft>
                <a:spcPts val="0"/>
              </a:spcAft>
              <a:buClr>
                <a:srgbClr val="000000"/>
              </a:buClr>
              <a:buSzPts val="14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indent="1600200" lvl="7" marL="0" marR="0" rtl="0" algn="l">
              <a:lnSpc>
                <a:spcPct val="100000"/>
              </a:lnSpc>
              <a:spcBef>
                <a:spcPts val="0"/>
              </a:spcBef>
              <a:spcAft>
                <a:spcPts val="0"/>
              </a:spcAft>
              <a:buClr>
                <a:srgbClr val="000000"/>
              </a:buClr>
              <a:buSzPts val="14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indent="1828800" lvl="8" marL="0" marR="0" rtl="0" algn="l">
              <a:lnSpc>
                <a:spcPct val="100000"/>
              </a:lnSpc>
              <a:spcBef>
                <a:spcPts val="0"/>
              </a:spcBef>
              <a:spcAft>
                <a:spcPts val="0"/>
              </a:spcAft>
              <a:buClr>
                <a:srgbClr val="000000"/>
              </a:buClr>
              <a:buSzPts val="14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401" name="Google Shape;401;p56"/>
          <p:cNvSpPr txBox="1"/>
          <p:nvPr>
            <p:ph idx="1" type="body"/>
          </p:nvPr>
        </p:nvSpPr>
        <p:spPr>
          <a:xfrm>
            <a:off x="571500" y="1216937"/>
            <a:ext cx="11861700" cy="79326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402" name="Google Shape;402;p56"/>
          <p:cNvSpPr txBox="1"/>
          <p:nvPr>
            <p:ph idx="12" type="sldNum"/>
          </p:nvPr>
        </p:nvSpPr>
        <p:spPr>
          <a:xfrm>
            <a:off x="12134750" y="9401400"/>
            <a:ext cx="6312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1" showMasterSp="0">
  <p:cSld name="Title &amp; Bullets - 2 Column copy 6">
    <p:spTree>
      <p:nvGrpSpPr>
        <p:cNvPr id="403" name="Shape 403"/>
        <p:cNvGrpSpPr/>
        <p:nvPr/>
      </p:nvGrpSpPr>
      <p:grpSpPr>
        <a:xfrm>
          <a:off x="0" y="0"/>
          <a:ext cx="0" cy="0"/>
          <a:chOff x="0" y="0"/>
          <a:chExt cx="0" cy="0"/>
        </a:xfrm>
      </p:grpSpPr>
      <p:cxnSp>
        <p:nvCxnSpPr>
          <p:cNvPr id="404" name="Google Shape;404;p57"/>
          <p:cNvCxnSpPr/>
          <p:nvPr/>
        </p:nvCxnSpPr>
        <p:spPr>
          <a:xfrm flipH="1" rot="10800000">
            <a:off x="286527" y="102983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405" name="Google Shape;405;p57"/>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406" name="Google Shape;406;p57"/>
          <p:cNvSpPr txBox="1"/>
          <p:nvPr>
            <p:ph idx="1" type="body"/>
          </p:nvPr>
        </p:nvSpPr>
        <p:spPr>
          <a:xfrm>
            <a:off x="571500" y="1213432"/>
            <a:ext cx="11861700" cy="7936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407" name="Google Shape;407;p57"/>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408" name="Google Shape;408;p57"/>
          <p:cNvPicPr preferRelativeResize="0"/>
          <p:nvPr/>
        </p:nvPicPr>
        <p:blipFill rotWithShape="1">
          <a:blip r:embed="rId2">
            <a:alphaModFix/>
          </a:blip>
          <a:srcRect b="0" l="0" r="0" t="0"/>
          <a:stretch/>
        </p:blipFill>
        <p:spPr>
          <a:xfrm>
            <a:off x="12233106" y="44450"/>
            <a:ext cx="744600" cy="3852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2" showMasterSp="0">
  <p:cSld name="Title &amp; Bullets - 2 Column copy 3">
    <p:spTree>
      <p:nvGrpSpPr>
        <p:cNvPr id="409" name="Shape 409"/>
        <p:cNvGrpSpPr/>
        <p:nvPr/>
      </p:nvGrpSpPr>
      <p:grpSpPr>
        <a:xfrm>
          <a:off x="0" y="0"/>
          <a:ext cx="0" cy="0"/>
          <a:chOff x="0" y="0"/>
          <a:chExt cx="0" cy="0"/>
        </a:xfrm>
      </p:grpSpPr>
      <p:sp>
        <p:nvSpPr>
          <p:cNvPr id="410" name="Google Shape;410;p58"/>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411" name="Google Shape;411;p58"/>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412" name="Google Shape;412;p58"/>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413" name="Google Shape;413;p58"/>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5" showMasterSp="0">
  <p:cSld name="Title &amp; Bullets - 2 Column copy 5">
    <p:spTree>
      <p:nvGrpSpPr>
        <p:cNvPr id="414" name="Shape 414"/>
        <p:cNvGrpSpPr/>
        <p:nvPr/>
      </p:nvGrpSpPr>
      <p:grpSpPr>
        <a:xfrm>
          <a:off x="0" y="0"/>
          <a:ext cx="0" cy="0"/>
          <a:chOff x="0" y="0"/>
          <a:chExt cx="0" cy="0"/>
        </a:xfrm>
      </p:grpSpPr>
      <p:sp>
        <p:nvSpPr>
          <p:cNvPr id="415" name="Google Shape;415;p59"/>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416" name="Google Shape;416;p59"/>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pic>
        <p:nvPicPr>
          <p:cNvPr id="417" name="Google Shape;417;p59"/>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sp>
        <p:nvSpPr>
          <p:cNvPr id="418" name="Google Shape;418;p59"/>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3">
  <p:cSld name="Title &amp; Bullets - 2 Column copy 2">
    <p:spTree>
      <p:nvGrpSpPr>
        <p:cNvPr id="419" name="Shape 419"/>
        <p:cNvGrpSpPr/>
        <p:nvPr/>
      </p:nvGrpSpPr>
      <p:grpSpPr>
        <a:xfrm>
          <a:off x="0" y="0"/>
          <a:ext cx="0" cy="0"/>
          <a:chOff x="0" y="0"/>
          <a:chExt cx="0" cy="0"/>
        </a:xfrm>
      </p:grpSpPr>
      <p:sp>
        <p:nvSpPr>
          <p:cNvPr id="420" name="Google Shape;420;p60"/>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421" name="Google Shape;421;p60"/>
          <p:cNvSpPr txBox="1"/>
          <p:nvPr>
            <p:ph idx="1" type="body"/>
          </p:nvPr>
        </p:nvSpPr>
        <p:spPr>
          <a:xfrm>
            <a:off x="571500" y="1213432"/>
            <a:ext cx="11861700" cy="7936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422" name="Google Shape;422;p60"/>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2 1" showMasterSp="0">
  <p:cSld name="Title &amp; Bullets - 2 Column copy 8">
    <p:spTree>
      <p:nvGrpSpPr>
        <p:cNvPr id="423" name="Shape 423"/>
        <p:cNvGrpSpPr/>
        <p:nvPr/>
      </p:nvGrpSpPr>
      <p:grpSpPr>
        <a:xfrm>
          <a:off x="0" y="0"/>
          <a:ext cx="0" cy="0"/>
          <a:chOff x="0" y="0"/>
          <a:chExt cx="0" cy="0"/>
        </a:xfrm>
      </p:grpSpPr>
      <p:cxnSp>
        <p:nvCxnSpPr>
          <p:cNvPr id="424" name="Google Shape;424;p61"/>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425" name="Google Shape;425;p61"/>
          <p:cNvCxnSpPr/>
          <p:nvPr/>
        </p:nvCxnSpPr>
        <p:spPr>
          <a:xfrm flipH="1" rot="10800000">
            <a:off x="70741" y="10615433"/>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426" name="Google Shape;426;p61"/>
          <p:cNvSpPr txBox="1"/>
          <p:nvPr>
            <p:ph type="title"/>
          </p:nvPr>
        </p:nvSpPr>
        <p:spPr>
          <a:xfrm>
            <a:off x="629173" y="116958"/>
            <a:ext cx="11264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427" name="Google Shape;427;p61"/>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428" name="Google Shape;428;p61"/>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429" name="Google Shape;429;p61"/>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pic>
        <p:nvPicPr>
          <p:cNvPr id="430" name="Google Shape;430;p61"/>
          <p:cNvPicPr preferRelativeResize="0"/>
          <p:nvPr/>
        </p:nvPicPr>
        <p:blipFill rotWithShape="1">
          <a:blip r:embed="rId3">
            <a:alphaModFix/>
          </a:blip>
          <a:srcRect b="0" l="0" r="0" t="0"/>
          <a:stretch/>
        </p:blipFill>
        <p:spPr>
          <a:xfrm>
            <a:off x="13141631" y="-2557"/>
            <a:ext cx="2302800" cy="927000"/>
          </a:xfrm>
          <a:prstGeom prst="rect">
            <a:avLst/>
          </a:prstGeom>
          <a:noFill/>
          <a:ln>
            <a:noFill/>
          </a:ln>
        </p:spPr>
      </p:pic>
      <p:sp>
        <p:nvSpPr>
          <p:cNvPr id="431" name="Google Shape;431;p61"/>
          <p:cNvSpPr/>
          <p:nvPr/>
        </p:nvSpPr>
        <p:spPr>
          <a:xfrm>
            <a:off x="-1429489" y="9807062"/>
            <a:ext cx="3870000" cy="14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i="0" lang="en-US" sz="1100" u="none" cap="none" strike="noStrike">
                <a:solidFill>
                  <a:srgbClr val="000000"/>
                </a:solidFill>
                <a:latin typeface="Arial"/>
                <a:ea typeface="Arial"/>
                <a:cs typeface="Arial"/>
                <a:sym typeface="Arial"/>
              </a:rPr>
              <a:t>August 25, 2016</a:t>
            </a:r>
            <a:endParaRPr/>
          </a:p>
        </p:txBody>
      </p:sp>
      <p:pic>
        <p:nvPicPr>
          <p:cNvPr id="432" name="Google Shape;432;p61"/>
          <p:cNvPicPr preferRelativeResize="0"/>
          <p:nvPr/>
        </p:nvPicPr>
        <p:blipFill rotWithShape="1">
          <a:blip r:embed="rId4">
            <a:alphaModFix/>
          </a:blip>
          <a:srcRect b="0" l="0" r="0" t="0"/>
          <a:stretch/>
        </p:blipFill>
        <p:spPr>
          <a:xfrm>
            <a:off x="9255557" y="9950606"/>
            <a:ext cx="2854500" cy="3246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3">
    <p:spTree>
      <p:nvGrpSpPr>
        <p:cNvPr id="438" name="Shape 438"/>
        <p:cNvGrpSpPr/>
        <p:nvPr/>
      </p:nvGrpSpPr>
      <p:grpSpPr>
        <a:xfrm>
          <a:off x="0" y="0"/>
          <a:ext cx="0" cy="0"/>
          <a:chOff x="0" y="0"/>
          <a:chExt cx="0" cy="0"/>
        </a:xfrm>
      </p:grpSpPr>
      <p:sp>
        <p:nvSpPr>
          <p:cNvPr id="439" name="Google Shape;439;p63"/>
          <p:cNvSpPr txBox="1"/>
          <p:nvPr>
            <p:ph type="title"/>
          </p:nvPr>
        </p:nvSpPr>
        <p:spPr>
          <a:xfrm>
            <a:off x="571500" y="116958"/>
            <a:ext cx="11861700" cy="848100"/>
          </a:xfrm>
          <a:prstGeom prst="rect">
            <a:avLst/>
          </a:prstGeom>
          <a:noFill/>
          <a:ln>
            <a:noFill/>
          </a:ln>
        </p:spPr>
        <p:txBody>
          <a:bodyPr anchorCtr="0" anchor="b" bIns="93125" lIns="93125" spcFirstLastPara="1" rIns="93125" wrap="square" tIns="93125"/>
          <a:lstStyle>
            <a:lvl1pPr indent="0" lvl="0" marL="0" marR="0" rtl="0" algn="l">
              <a:lnSpc>
                <a:spcPct val="100000"/>
              </a:lnSpc>
              <a:spcBef>
                <a:spcPts val="0"/>
              </a:spcBef>
              <a:spcAft>
                <a:spcPts val="0"/>
              </a:spcAft>
              <a:buClr>
                <a:srgbClr val="000000"/>
              </a:buClr>
              <a:buSzPts val="3600"/>
              <a:buFont typeface="Helvetica Neue"/>
              <a:buNone/>
              <a:defRPr b="0" i="0" sz="3600" u="none" cap="none" strike="noStrike">
                <a:solidFill>
                  <a:srgbClr val="000000"/>
                </a:solidFill>
                <a:latin typeface="Helvetica Neue"/>
                <a:ea typeface="Helvetica Neue"/>
                <a:cs typeface="Helvetica Neue"/>
                <a:sym typeface="Helvetica Neue"/>
              </a:defRPr>
            </a:lvl1pPr>
            <a:lvl2pPr indent="2413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985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684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4097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256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669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440" name="Google Shape;440;p63"/>
          <p:cNvSpPr txBox="1"/>
          <p:nvPr>
            <p:ph idx="1" type="body"/>
          </p:nvPr>
        </p:nvSpPr>
        <p:spPr>
          <a:xfrm>
            <a:off x="571500" y="1197362"/>
            <a:ext cx="11861700" cy="7952400"/>
          </a:xfrm>
          <a:prstGeom prst="rect">
            <a:avLst/>
          </a:prstGeom>
          <a:noFill/>
          <a:ln>
            <a:noFill/>
          </a:ln>
        </p:spPr>
        <p:txBody>
          <a:bodyPr anchorCtr="0" anchor="t" bIns="93125" lIns="93125" spcFirstLastPara="1" rIns="93125" wrap="square" tIns="93125"/>
          <a:lstStyle>
            <a:lvl1pPr indent="-400050" lvl="0" marL="4572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1pPr>
            <a:lvl2pPr indent="-400050" lvl="1" marL="9144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2pPr>
            <a:lvl3pPr indent="-400050" lvl="2" marL="13716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3pPr>
            <a:lvl4pPr indent="-400050" lvl="3" marL="18288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4pPr>
            <a:lvl5pPr indent="-400050" lvl="4" marL="22860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5pPr>
            <a:lvl6pPr indent="-400050" lvl="5" marL="27432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6pPr>
            <a:lvl7pPr indent="-400050" lvl="6" marL="32004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7pPr>
            <a:lvl8pPr indent="-400050" lvl="7" marL="36576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8pPr>
            <a:lvl9pPr indent="-400050" lvl="8" marL="41148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9pPr>
          </a:lstStyle>
          <a:p/>
        </p:txBody>
      </p:sp>
      <p:sp>
        <p:nvSpPr>
          <p:cNvPr id="441" name="Google Shape;441;p63"/>
          <p:cNvSpPr txBox="1"/>
          <p:nvPr>
            <p:ph idx="12" type="sldNum"/>
          </p:nvPr>
        </p:nvSpPr>
        <p:spPr>
          <a:xfrm>
            <a:off x="12395199" y="9398000"/>
            <a:ext cx="312000" cy="299700"/>
          </a:xfrm>
          <a:prstGeom prst="rect">
            <a:avLst/>
          </a:prstGeom>
          <a:noFill/>
          <a:ln>
            <a:noFill/>
          </a:ln>
        </p:spPr>
        <p:txBody>
          <a:bodyPr anchorCtr="0" anchor="t" bIns="51750" lIns="51750" spcFirstLastPara="1" rIns="51750" wrap="square" tIns="5175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442" name="Google Shape;442;p63"/>
          <p:cNvPicPr preferRelativeResize="0"/>
          <p:nvPr/>
        </p:nvPicPr>
        <p:blipFill rotWithShape="1">
          <a:blip r:embed="rId2">
            <a:alphaModFix/>
          </a:blip>
          <a:srcRect b="0" l="0" r="0" t="0"/>
          <a:stretch/>
        </p:blipFill>
        <p:spPr>
          <a:xfrm>
            <a:off x="12398196" y="44450"/>
            <a:ext cx="579300" cy="299700"/>
          </a:xfrm>
          <a:prstGeom prst="rect">
            <a:avLst/>
          </a:prstGeom>
          <a:noFill/>
          <a:ln>
            <a:noFill/>
          </a:ln>
        </p:spPr>
      </p:pic>
      <p:sp>
        <p:nvSpPr>
          <p:cNvPr id="443" name="Google Shape;443;p63"/>
          <p:cNvSpPr txBox="1"/>
          <p:nvPr/>
        </p:nvSpPr>
        <p:spPr>
          <a:xfrm>
            <a:off x="10457026" y="-128331"/>
            <a:ext cx="3217800" cy="420300"/>
          </a:xfrm>
          <a:prstGeom prst="rect">
            <a:avLst/>
          </a:prstGeom>
          <a:noFill/>
          <a:ln>
            <a:noFill/>
          </a:ln>
        </p:spPr>
        <p:txBody>
          <a:bodyPr anchorCtr="0" anchor="ctr" bIns="93125" lIns="93125" spcFirstLastPara="1" rIns="93125" wrap="square" tIns="93125">
            <a:noAutofit/>
          </a:bodyPr>
          <a:lstStyle/>
          <a:p>
            <a:pPr indent="0" lvl="0" marL="165100" rtl="0" algn="l">
              <a:spcBef>
                <a:spcPts val="0"/>
              </a:spcBef>
              <a:spcAft>
                <a:spcPts val="0"/>
              </a:spcAft>
              <a:buNone/>
            </a:pPr>
            <a:r>
              <a:rPr b="1" lang="en-US" sz="900">
                <a:solidFill>
                  <a:schemeClr val="dk1"/>
                </a:solidFill>
                <a:latin typeface="Cabin"/>
                <a:ea typeface="Cabin"/>
                <a:cs typeface="Cabin"/>
                <a:sym typeface="Cabin"/>
              </a:rPr>
              <a:t>QUANTUM PHOTONICS GROUP </a:t>
            </a:r>
            <a:endParaRPr sz="900">
              <a:solidFill>
                <a:schemeClr val="dk1"/>
              </a:solidFill>
              <a:latin typeface="Cabin"/>
              <a:ea typeface="Cabin"/>
              <a:cs typeface="Cabin"/>
              <a:sym typeface="Cabin"/>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1" showMasterSp="0">
  <p:cSld name="Title &amp; Bullets - 2 Column copy 3_1">
    <p:spTree>
      <p:nvGrpSpPr>
        <p:cNvPr id="444" name="Shape 444"/>
        <p:cNvGrpSpPr/>
        <p:nvPr/>
      </p:nvGrpSpPr>
      <p:grpSpPr>
        <a:xfrm>
          <a:off x="0" y="0"/>
          <a:ext cx="0" cy="0"/>
          <a:chOff x="0" y="0"/>
          <a:chExt cx="0" cy="0"/>
        </a:xfrm>
      </p:grpSpPr>
      <p:sp>
        <p:nvSpPr>
          <p:cNvPr id="445" name="Google Shape;445;p64"/>
          <p:cNvSpPr txBox="1"/>
          <p:nvPr>
            <p:ph type="title"/>
          </p:nvPr>
        </p:nvSpPr>
        <p:spPr>
          <a:xfrm>
            <a:off x="571500" y="116925"/>
            <a:ext cx="11861700" cy="4589100"/>
          </a:xfrm>
          <a:prstGeom prst="rect">
            <a:avLst/>
          </a:prstGeom>
          <a:noFill/>
          <a:ln>
            <a:noFill/>
          </a:ln>
        </p:spPr>
        <p:txBody>
          <a:bodyPr anchorCtr="0" anchor="b" bIns="93125" lIns="93125" spcFirstLastPara="1" rIns="93125" wrap="square" tIns="93125"/>
          <a:lstStyle>
            <a:lvl1pPr indent="0" lvl="0" marL="0" marR="0" rtl="0" algn="l">
              <a:lnSpc>
                <a:spcPct val="100000"/>
              </a:lnSpc>
              <a:spcBef>
                <a:spcPts val="0"/>
              </a:spcBef>
              <a:spcAft>
                <a:spcPts val="0"/>
              </a:spcAft>
              <a:buClr>
                <a:srgbClr val="000000"/>
              </a:buClr>
              <a:buSzPts val="3800"/>
              <a:buNone/>
              <a:defRPr b="1" i="0" sz="3800" u="none" cap="none" strike="noStrike">
                <a:solidFill>
                  <a:srgbClr val="000000"/>
                </a:solidFill>
              </a:defRPr>
            </a:lvl1pPr>
            <a:lvl2pPr indent="2413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985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684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4097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256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669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446" name="Google Shape;446;p64"/>
          <p:cNvSpPr txBox="1"/>
          <p:nvPr>
            <p:ph idx="1" type="body"/>
          </p:nvPr>
        </p:nvSpPr>
        <p:spPr>
          <a:xfrm>
            <a:off x="571500" y="5238300"/>
            <a:ext cx="11861700" cy="3911700"/>
          </a:xfrm>
          <a:prstGeom prst="rect">
            <a:avLst/>
          </a:prstGeom>
          <a:noFill/>
          <a:ln>
            <a:noFill/>
          </a:ln>
        </p:spPr>
        <p:txBody>
          <a:bodyPr anchorCtr="0" anchor="t" bIns="93125" lIns="93125" spcFirstLastPara="1" rIns="93125" wrap="square" tIns="93125"/>
          <a:lstStyle>
            <a:lvl1pPr indent="-400050" lvl="0" marL="4572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1pPr>
            <a:lvl2pPr indent="-400050" lvl="1" marL="9144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2pPr>
            <a:lvl3pPr indent="-400050" lvl="2" marL="13716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3pPr>
            <a:lvl4pPr indent="-400050" lvl="3" marL="18288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4pPr>
            <a:lvl5pPr indent="-400050" lvl="4" marL="22860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5pPr>
            <a:lvl6pPr indent="-400050" lvl="5" marL="27432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6pPr>
            <a:lvl7pPr indent="-400050" lvl="6" marL="32004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7pPr>
            <a:lvl8pPr indent="-400050" lvl="7" marL="36576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8pPr>
            <a:lvl9pPr indent="-400050" lvl="8" marL="41148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9pPr>
          </a:lstStyle>
          <a:p/>
        </p:txBody>
      </p:sp>
      <p:sp>
        <p:nvSpPr>
          <p:cNvPr id="447" name="Google Shape;447;p64"/>
          <p:cNvSpPr txBox="1"/>
          <p:nvPr>
            <p:ph idx="12" type="sldNum"/>
          </p:nvPr>
        </p:nvSpPr>
        <p:spPr>
          <a:xfrm>
            <a:off x="12395199" y="9398000"/>
            <a:ext cx="312000" cy="299700"/>
          </a:xfrm>
          <a:prstGeom prst="rect">
            <a:avLst/>
          </a:prstGeom>
          <a:noFill/>
          <a:ln>
            <a:noFill/>
          </a:ln>
        </p:spPr>
        <p:txBody>
          <a:bodyPr anchorCtr="0" anchor="t" bIns="51750" lIns="51750" spcFirstLastPara="1" rIns="51750" wrap="square" tIns="5175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448" name="Google Shape;448;p64"/>
          <p:cNvPicPr preferRelativeResize="0"/>
          <p:nvPr/>
        </p:nvPicPr>
        <p:blipFill>
          <a:blip r:embed="rId2">
            <a:alphaModFix/>
          </a:blip>
          <a:stretch>
            <a:fillRect/>
          </a:stretch>
        </p:blipFill>
        <p:spPr>
          <a:xfrm>
            <a:off x="10671025" y="0"/>
            <a:ext cx="1750331" cy="46573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49" name="Shape 449"/>
        <p:cNvGrpSpPr/>
        <p:nvPr/>
      </p:nvGrpSpPr>
      <p:grpSpPr>
        <a:xfrm>
          <a:off x="0" y="0"/>
          <a:ext cx="0" cy="0"/>
          <a:chOff x="0" y="0"/>
          <a:chExt cx="0" cy="0"/>
        </a:xfrm>
      </p:grpSpPr>
      <p:sp>
        <p:nvSpPr>
          <p:cNvPr id="450" name="Google Shape;450;p65"/>
          <p:cNvSpPr txBox="1"/>
          <p:nvPr>
            <p:ph type="ctrTitle"/>
          </p:nvPr>
        </p:nvSpPr>
        <p:spPr>
          <a:xfrm>
            <a:off x="443319" y="1411935"/>
            <a:ext cx="12118200" cy="3892200"/>
          </a:xfrm>
          <a:prstGeom prst="rect">
            <a:avLst/>
          </a:prstGeom>
        </p:spPr>
        <p:txBody>
          <a:bodyPr anchorCtr="0" anchor="b" bIns="93125" lIns="93125" spcFirstLastPara="1" rIns="93125" wrap="square" tIns="93125"/>
          <a:lstStyle>
            <a:lvl1pPr lvl="0" rtl="0" algn="ctr">
              <a:spcBef>
                <a:spcPts val="0"/>
              </a:spcBef>
              <a:spcAft>
                <a:spcPts val="0"/>
              </a:spcAft>
              <a:buSzPts val="8200"/>
              <a:buNone/>
              <a:defRPr sz="8200"/>
            </a:lvl1pPr>
            <a:lvl2pPr lvl="1" rtl="0" algn="ctr">
              <a:spcBef>
                <a:spcPts val="0"/>
              </a:spcBef>
              <a:spcAft>
                <a:spcPts val="0"/>
              </a:spcAft>
              <a:buSzPts val="8200"/>
              <a:buNone/>
              <a:defRPr sz="8200"/>
            </a:lvl2pPr>
            <a:lvl3pPr lvl="2" rtl="0" algn="ctr">
              <a:spcBef>
                <a:spcPts val="0"/>
              </a:spcBef>
              <a:spcAft>
                <a:spcPts val="0"/>
              </a:spcAft>
              <a:buSzPts val="8200"/>
              <a:buNone/>
              <a:defRPr sz="8200"/>
            </a:lvl3pPr>
            <a:lvl4pPr lvl="3" rtl="0" algn="ctr">
              <a:spcBef>
                <a:spcPts val="0"/>
              </a:spcBef>
              <a:spcAft>
                <a:spcPts val="0"/>
              </a:spcAft>
              <a:buSzPts val="8200"/>
              <a:buNone/>
              <a:defRPr sz="8200"/>
            </a:lvl4pPr>
            <a:lvl5pPr lvl="4" rtl="0" algn="ctr">
              <a:spcBef>
                <a:spcPts val="0"/>
              </a:spcBef>
              <a:spcAft>
                <a:spcPts val="0"/>
              </a:spcAft>
              <a:buSzPts val="8200"/>
              <a:buNone/>
              <a:defRPr sz="8200"/>
            </a:lvl5pPr>
            <a:lvl6pPr lvl="5" rtl="0" algn="ctr">
              <a:spcBef>
                <a:spcPts val="0"/>
              </a:spcBef>
              <a:spcAft>
                <a:spcPts val="0"/>
              </a:spcAft>
              <a:buSzPts val="8200"/>
              <a:buNone/>
              <a:defRPr sz="8200"/>
            </a:lvl6pPr>
            <a:lvl7pPr lvl="6" rtl="0" algn="ctr">
              <a:spcBef>
                <a:spcPts val="0"/>
              </a:spcBef>
              <a:spcAft>
                <a:spcPts val="0"/>
              </a:spcAft>
              <a:buSzPts val="8200"/>
              <a:buNone/>
              <a:defRPr sz="8200"/>
            </a:lvl7pPr>
            <a:lvl8pPr lvl="7" rtl="0" algn="ctr">
              <a:spcBef>
                <a:spcPts val="0"/>
              </a:spcBef>
              <a:spcAft>
                <a:spcPts val="0"/>
              </a:spcAft>
              <a:buSzPts val="8200"/>
              <a:buNone/>
              <a:defRPr sz="8200"/>
            </a:lvl8pPr>
            <a:lvl9pPr lvl="8" rtl="0" algn="ctr">
              <a:spcBef>
                <a:spcPts val="0"/>
              </a:spcBef>
              <a:spcAft>
                <a:spcPts val="0"/>
              </a:spcAft>
              <a:buSzPts val="8200"/>
              <a:buNone/>
              <a:defRPr sz="8200"/>
            </a:lvl9pPr>
          </a:lstStyle>
          <a:p/>
        </p:txBody>
      </p:sp>
      <p:sp>
        <p:nvSpPr>
          <p:cNvPr id="451" name="Google Shape;451;p65"/>
          <p:cNvSpPr txBox="1"/>
          <p:nvPr>
            <p:ph idx="1" type="subTitle"/>
          </p:nvPr>
        </p:nvSpPr>
        <p:spPr>
          <a:xfrm>
            <a:off x="443307" y="5374341"/>
            <a:ext cx="12118200" cy="1503000"/>
          </a:xfrm>
          <a:prstGeom prst="rect">
            <a:avLst/>
          </a:prstGeom>
        </p:spPr>
        <p:txBody>
          <a:bodyPr anchorCtr="0" anchor="t" bIns="93125" lIns="93125" spcFirstLastPara="1" rIns="93125" wrap="square" tIns="93125"/>
          <a:lstStyle>
            <a:lvl1pPr lvl="0" rtl="0" algn="ctr">
              <a:lnSpc>
                <a:spcPct val="100000"/>
              </a:lnSpc>
              <a:spcBef>
                <a:spcPts val="800"/>
              </a:spcBef>
              <a:spcAft>
                <a:spcPts val="0"/>
              </a:spcAft>
              <a:buSzPts val="4400"/>
              <a:buNone/>
              <a:defRPr sz="4400"/>
            </a:lvl1pPr>
            <a:lvl2pPr lvl="1" rtl="0" algn="ctr">
              <a:lnSpc>
                <a:spcPct val="100000"/>
              </a:lnSpc>
              <a:spcBef>
                <a:spcPts val="800"/>
              </a:spcBef>
              <a:spcAft>
                <a:spcPts val="0"/>
              </a:spcAft>
              <a:buSzPts val="4400"/>
              <a:buNone/>
              <a:defRPr sz="4400"/>
            </a:lvl2pPr>
            <a:lvl3pPr lvl="2" rtl="0" algn="ctr">
              <a:lnSpc>
                <a:spcPct val="100000"/>
              </a:lnSpc>
              <a:spcBef>
                <a:spcPts val="800"/>
              </a:spcBef>
              <a:spcAft>
                <a:spcPts val="0"/>
              </a:spcAft>
              <a:buSzPts val="4400"/>
              <a:buNone/>
              <a:defRPr sz="4400"/>
            </a:lvl3pPr>
            <a:lvl4pPr lvl="3" rtl="0" algn="ctr">
              <a:lnSpc>
                <a:spcPct val="100000"/>
              </a:lnSpc>
              <a:spcBef>
                <a:spcPts val="800"/>
              </a:spcBef>
              <a:spcAft>
                <a:spcPts val="0"/>
              </a:spcAft>
              <a:buSzPts val="4400"/>
              <a:buNone/>
              <a:defRPr sz="4400"/>
            </a:lvl4pPr>
            <a:lvl5pPr lvl="4" rtl="0" algn="ctr">
              <a:lnSpc>
                <a:spcPct val="100000"/>
              </a:lnSpc>
              <a:spcBef>
                <a:spcPts val="800"/>
              </a:spcBef>
              <a:spcAft>
                <a:spcPts val="0"/>
              </a:spcAft>
              <a:buSzPts val="4400"/>
              <a:buNone/>
              <a:defRPr sz="4400"/>
            </a:lvl5pPr>
            <a:lvl6pPr lvl="5" rtl="0" algn="ctr">
              <a:lnSpc>
                <a:spcPct val="100000"/>
              </a:lnSpc>
              <a:spcBef>
                <a:spcPts val="800"/>
              </a:spcBef>
              <a:spcAft>
                <a:spcPts val="0"/>
              </a:spcAft>
              <a:buSzPts val="4400"/>
              <a:buNone/>
              <a:defRPr sz="4400"/>
            </a:lvl6pPr>
            <a:lvl7pPr lvl="6" rtl="0" algn="ctr">
              <a:lnSpc>
                <a:spcPct val="100000"/>
              </a:lnSpc>
              <a:spcBef>
                <a:spcPts val="800"/>
              </a:spcBef>
              <a:spcAft>
                <a:spcPts val="0"/>
              </a:spcAft>
              <a:buSzPts val="4400"/>
              <a:buNone/>
              <a:defRPr sz="4400"/>
            </a:lvl7pPr>
            <a:lvl8pPr lvl="7" rtl="0" algn="ctr">
              <a:lnSpc>
                <a:spcPct val="100000"/>
              </a:lnSpc>
              <a:spcBef>
                <a:spcPts val="800"/>
              </a:spcBef>
              <a:spcAft>
                <a:spcPts val="0"/>
              </a:spcAft>
              <a:buSzPts val="4400"/>
              <a:buNone/>
              <a:defRPr sz="4400"/>
            </a:lvl8pPr>
            <a:lvl9pPr lvl="8" rtl="0" algn="ctr">
              <a:lnSpc>
                <a:spcPct val="100000"/>
              </a:lnSpc>
              <a:spcBef>
                <a:spcPts val="800"/>
              </a:spcBef>
              <a:spcAft>
                <a:spcPts val="0"/>
              </a:spcAft>
              <a:buSzPts val="4400"/>
              <a:buNone/>
              <a:defRPr sz="4400"/>
            </a:lvl9pPr>
          </a:lstStyle>
          <a:p/>
        </p:txBody>
      </p:sp>
      <p:sp>
        <p:nvSpPr>
          <p:cNvPr id="452" name="Google Shape;452;p65"/>
          <p:cNvSpPr txBox="1"/>
          <p:nvPr>
            <p:ph idx="12" type="sldNum"/>
          </p:nvPr>
        </p:nvSpPr>
        <p:spPr>
          <a:xfrm>
            <a:off x="12049718" y="8842841"/>
            <a:ext cx="780300" cy="746400"/>
          </a:xfrm>
          <a:prstGeom prst="rect">
            <a:avLst/>
          </a:prstGeom>
        </p:spPr>
        <p:txBody>
          <a:bodyPr anchorCtr="0" anchor="t" bIns="51750" lIns="51750" spcFirstLastPara="1" rIns="51750" wrap="square" tIns="51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showMasterSp="0">
  <p:cSld name="Title &amp; Subtitle">
    <p:spTree>
      <p:nvGrpSpPr>
        <p:cNvPr id="45" name="Shape 45"/>
        <p:cNvGrpSpPr/>
        <p:nvPr/>
      </p:nvGrpSpPr>
      <p:grpSpPr>
        <a:xfrm>
          <a:off x="0" y="0"/>
          <a:ext cx="0" cy="0"/>
          <a:chOff x="0" y="0"/>
          <a:chExt cx="0" cy="0"/>
        </a:xfrm>
      </p:grpSpPr>
      <p:sp>
        <p:nvSpPr>
          <p:cNvPr id="46" name="Google Shape;46;p7"/>
          <p:cNvSpPr txBox="1"/>
          <p:nvPr>
            <p:ph type="title"/>
          </p:nvPr>
        </p:nvSpPr>
        <p:spPr>
          <a:xfrm>
            <a:off x="1270000" y="1638300"/>
            <a:ext cx="10464900" cy="33021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Gill Sans"/>
              <a:buNone/>
              <a:defRPr b="0" i="0" sz="8400" u="none" cap="none" strike="noStrike">
                <a:solidFill>
                  <a:srgbClr val="000000"/>
                </a:solidFill>
                <a:latin typeface="Gill Sans"/>
                <a:ea typeface="Gill Sans"/>
                <a:cs typeface="Gill Sans"/>
                <a:sym typeface="Gill Sans"/>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47" name="Google Shape;47;p7"/>
          <p:cNvSpPr txBox="1"/>
          <p:nvPr>
            <p:ph idx="1" type="body"/>
          </p:nvPr>
        </p:nvSpPr>
        <p:spPr>
          <a:xfrm>
            <a:off x="1270000" y="5029200"/>
            <a:ext cx="10464900" cy="11304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1pPr>
            <a:lvl2pPr indent="-228600" lvl="1" marL="9144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2pPr>
            <a:lvl3pPr indent="-228600" lvl="2" marL="13716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3pPr>
            <a:lvl4pPr indent="-228600" lvl="3" marL="18288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4pPr>
            <a:lvl5pPr indent="-228600" lvl="4" marL="22860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48" name="Google Shape;48;p7"/>
          <p:cNvSpPr txBox="1"/>
          <p:nvPr>
            <p:ph idx="12" type="sldNum"/>
          </p:nvPr>
        </p:nvSpPr>
        <p:spPr>
          <a:xfrm>
            <a:off x="6324600" y="9258300"/>
            <a:ext cx="342900" cy="3684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Font typeface="Gill Sans"/>
              <a:buNone/>
              <a:defRPr b="0" i="0" sz="18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sz="1400">
              <a:latin typeface="Helvetica Neue"/>
              <a:ea typeface="Helvetica Neue"/>
              <a:cs typeface="Helvetica Neue"/>
              <a:sym typeface="Helvetica Neue"/>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53" name="Shape 453"/>
        <p:cNvGrpSpPr/>
        <p:nvPr/>
      </p:nvGrpSpPr>
      <p:grpSpPr>
        <a:xfrm>
          <a:off x="0" y="0"/>
          <a:ext cx="0" cy="0"/>
          <a:chOff x="0" y="0"/>
          <a:chExt cx="0" cy="0"/>
        </a:xfrm>
      </p:grpSpPr>
      <p:sp>
        <p:nvSpPr>
          <p:cNvPr id="454" name="Google Shape;454;p66"/>
          <p:cNvSpPr txBox="1"/>
          <p:nvPr>
            <p:ph type="title"/>
          </p:nvPr>
        </p:nvSpPr>
        <p:spPr>
          <a:xfrm>
            <a:off x="443307" y="843899"/>
            <a:ext cx="12118200" cy="1086000"/>
          </a:xfrm>
          <a:prstGeom prst="rect">
            <a:avLst/>
          </a:prstGeom>
        </p:spPr>
        <p:txBody>
          <a:bodyPr anchorCtr="0" anchor="b" bIns="93125" lIns="93125" spcFirstLastPara="1" rIns="93125" wrap="square" tIns="93125"/>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5" name="Google Shape;455;p66"/>
          <p:cNvSpPr txBox="1"/>
          <p:nvPr>
            <p:ph idx="1" type="body"/>
          </p:nvPr>
        </p:nvSpPr>
        <p:spPr>
          <a:xfrm>
            <a:off x="443307" y="2185434"/>
            <a:ext cx="12118200" cy="6478500"/>
          </a:xfrm>
          <a:prstGeom prst="rect">
            <a:avLst/>
          </a:prstGeom>
        </p:spPr>
        <p:txBody>
          <a:bodyPr anchorCtr="0" anchor="t" bIns="93125" lIns="93125" spcFirstLastPara="1" rIns="93125" wrap="square" tIns="93125"/>
          <a:lstStyle>
            <a:lvl1pPr indent="-400050" lvl="0" marL="457200" rtl="0">
              <a:spcBef>
                <a:spcPts val="800"/>
              </a:spcBef>
              <a:spcAft>
                <a:spcPts val="0"/>
              </a:spcAft>
              <a:buSzPts val="2700"/>
              <a:buChar char="•"/>
              <a:defRPr/>
            </a:lvl1pPr>
            <a:lvl2pPr indent="-400050" lvl="1" marL="914400" rtl="0">
              <a:spcBef>
                <a:spcPts val="800"/>
              </a:spcBef>
              <a:spcAft>
                <a:spcPts val="0"/>
              </a:spcAft>
              <a:buSzPts val="2700"/>
              <a:buChar char="•"/>
              <a:defRPr/>
            </a:lvl2pPr>
            <a:lvl3pPr indent="-400050" lvl="2" marL="1371600" rtl="0">
              <a:spcBef>
                <a:spcPts val="800"/>
              </a:spcBef>
              <a:spcAft>
                <a:spcPts val="0"/>
              </a:spcAft>
              <a:buSzPts val="2700"/>
              <a:buChar char="•"/>
              <a:defRPr/>
            </a:lvl3pPr>
            <a:lvl4pPr indent="-400050" lvl="3" marL="1828800" rtl="0">
              <a:spcBef>
                <a:spcPts val="800"/>
              </a:spcBef>
              <a:spcAft>
                <a:spcPts val="0"/>
              </a:spcAft>
              <a:buSzPts val="2700"/>
              <a:buChar char="•"/>
              <a:defRPr/>
            </a:lvl4pPr>
            <a:lvl5pPr indent="-400050" lvl="4" marL="2286000" rtl="0">
              <a:spcBef>
                <a:spcPts val="800"/>
              </a:spcBef>
              <a:spcAft>
                <a:spcPts val="0"/>
              </a:spcAft>
              <a:buSzPts val="2700"/>
              <a:buChar char="•"/>
              <a:defRPr/>
            </a:lvl5pPr>
            <a:lvl6pPr indent="-400050" lvl="5" marL="2743200" rtl="0">
              <a:spcBef>
                <a:spcPts val="800"/>
              </a:spcBef>
              <a:spcAft>
                <a:spcPts val="0"/>
              </a:spcAft>
              <a:buSzPts val="2700"/>
              <a:buChar char="•"/>
              <a:defRPr/>
            </a:lvl6pPr>
            <a:lvl7pPr indent="-400050" lvl="6" marL="3200400" rtl="0">
              <a:spcBef>
                <a:spcPts val="800"/>
              </a:spcBef>
              <a:spcAft>
                <a:spcPts val="0"/>
              </a:spcAft>
              <a:buSzPts val="2700"/>
              <a:buChar char="•"/>
              <a:defRPr/>
            </a:lvl7pPr>
            <a:lvl8pPr indent="-400050" lvl="7" marL="3657600" rtl="0">
              <a:spcBef>
                <a:spcPts val="800"/>
              </a:spcBef>
              <a:spcAft>
                <a:spcPts val="0"/>
              </a:spcAft>
              <a:buSzPts val="2700"/>
              <a:buChar char="•"/>
              <a:defRPr/>
            </a:lvl8pPr>
            <a:lvl9pPr indent="-400050" lvl="8" marL="4114800" rtl="0">
              <a:spcBef>
                <a:spcPts val="800"/>
              </a:spcBef>
              <a:spcAft>
                <a:spcPts val="0"/>
              </a:spcAft>
              <a:buSzPts val="2700"/>
              <a:buChar char="•"/>
              <a:defRPr/>
            </a:lvl9pPr>
          </a:lstStyle>
          <a:p/>
        </p:txBody>
      </p:sp>
      <p:sp>
        <p:nvSpPr>
          <p:cNvPr id="456" name="Google Shape;456;p66"/>
          <p:cNvSpPr txBox="1"/>
          <p:nvPr>
            <p:ph idx="12" type="sldNum"/>
          </p:nvPr>
        </p:nvSpPr>
        <p:spPr>
          <a:xfrm>
            <a:off x="12049718" y="8842841"/>
            <a:ext cx="780300" cy="746400"/>
          </a:xfrm>
          <a:prstGeom prst="rect">
            <a:avLst/>
          </a:prstGeom>
        </p:spPr>
        <p:txBody>
          <a:bodyPr anchorCtr="0" anchor="t" bIns="51750" lIns="51750" spcFirstLastPara="1" rIns="51750" wrap="square" tIns="51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2" showMasterSp="0">
  <p:cSld name="Title &amp; Bullets - 2 Column copy 6">
    <p:spTree>
      <p:nvGrpSpPr>
        <p:cNvPr id="457" name="Shape 457"/>
        <p:cNvGrpSpPr/>
        <p:nvPr/>
      </p:nvGrpSpPr>
      <p:grpSpPr>
        <a:xfrm>
          <a:off x="0" y="0"/>
          <a:ext cx="0" cy="0"/>
          <a:chOff x="0" y="0"/>
          <a:chExt cx="0" cy="0"/>
        </a:xfrm>
      </p:grpSpPr>
      <p:cxnSp>
        <p:nvCxnSpPr>
          <p:cNvPr id="458" name="Google Shape;458;p67"/>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459" name="Google Shape;459;p67"/>
          <p:cNvCxnSpPr/>
          <p:nvPr/>
        </p:nvCxnSpPr>
        <p:spPr>
          <a:xfrm flipH="1" rot="10800000">
            <a:off x="286527" y="10298067"/>
            <a:ext cx="12381000" cy="600"/>
          </a:xfrm>
          <a:prstGeom prst="straightConnector1">
            <a:avLst/>
          </a:prstGeom>
          <a:noFill/>
          <a:ln cap="flat" cmpd="sng" w="9525">
            <a:solidFill>
              <a:srgbClr val="000000"/>
            </a:solidFill>
            <a:prstDash val="solid"/>
            <a:miter lim="8000"/>
            <a:headEnd len="sm" w="sm" type="none"/>
            <a:tailEnd len="sm" w="sm" type="none"/>
          </a:ln>
        </p:spPr>
      </p:cxnSp>
      <p:sp>
        <p:nvSpPr>
          <p:cNvPr id="460" name="Google Shape;460;p67"/>
          <p:cNvSpPr txBox="1"/>
          <p:nvPr>
            <p:ph type="title"/>
          </p:nvPr>
        </p:nvSpPr>
        <p:spPr>
          <a:xfrm>
            <a:off x="571500" y="116958"/>
            <a:ext cx="11861700" cy="848100"/>
          </a:xfrm>
          <a:prstGeom prst="rect">
            <a:avLst/>
          </a:prstGeom>
          <a:noFill/>
          <a:ln>
            <a:noFill/>
          </a:ln>
        </p:spPr>
        <p:txBody>
          <a:bodyPr anchorCtr="0" anchor="b" bIns="93125" lIns="93125" spcFirstLastPara="1" rIns="93125" wrap="square" tIns="931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413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985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684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4097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256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669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461" name="Google Shape;461;p67"/>
          <p:cNvSpPr txBox="1"/>
          <p:nvPr>
            <p:ph idx="1" type="body"/>
          </p:nvPr>
        </p:nvSpPr>
        <p:spPr>
          <a:xfrm>
            <a:off x="571500" y="1213432"/>
            <a:ext cx="11861700" cy="7936500"/>
          </a:xfrm>
          <a:prstGeom prst="rect">
            <a:avLst/>
          </a:prstGeom>
          <a:noFill/>
          <a:ln>
            <a:noFill/>
          </a:ln>
        </p:spPr>
        <p:txBody>
          <a:bodyPr anchorCtr="0" anchor="t" bIns="93125" lIns="93125" spcFirstLastPara="1" rIns="93125" wrap="square" tIns="93125"/>
          <a:lstStyle>
            <a:lvl1pPr indent="-400050" lvl="0" marL="4572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1pPr>
            <a:lvl2pPr indent="-400050" lvl="1" marL="9144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2pPr>
            <a:lvl3pPr indent="-400050" lvl="2" marL="13716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3pPr>
            <a:lvl4pPr indent="-400050" lvl="3" marL="18288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4pPr>
            <a:lvl5pPr indent="-400050" lvl="4" marL="22860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5pPr>
            <a:lvl6pPr indent="-400050" lvl="5" marL="27432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6pPr>
            <a:lvl7pPr indent="-400050" lvl="6" marL="32004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7pPr>
            <a:lvl8pPr indent="-400050" lvl="7" marL="36576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8pPr>
            <a:lvl9pPr indent="-400050" lvl="8" marL="41148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9pPr>
          </a:lstStyle>
          <a:p/>
        </p:txBody>
      </p:sp>
      <p:sp>
        <p:nvSpPr>
          <p:cNvPr id="462" name="Google Shape;462;p67"/>
          <p:cNvSpPr txBox="1"/>
          <p:nvPr>
            <p:ph idx="12" type="sldNum"/>
          </p:nvPr>
        </p:nvSpPr>
        <p:spPr>
          <a:xfrm>
            <a:off x="12395199" y="9398000"/>
            <a:ext cx="312000" cy="299700"/>
          </a:xfrm>
          <a:prstGeom prst="rect">
            <a:avLst/>
          </a:prstGeom>
          <a:noFill/>
          <a:ln>
            <a:noFill/>
          </a:ln>
        </p:spPr>
        <p:txBody>
          <a:bodyPr anchorCtr="0" anchor="t" bIns="51750" lIns="51750" spcFirstLastPara="1" rIns="51750" wrap="square" tIns="5175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463" name="Google Shape;463;p67"/>
          <p:cNvPicPr preferRelativeResize="0"/>
          <p:nvPr/>
        </p:nvPicPr>
        <p:blipFill rotWithShape="1">
          <a:blip r:embed="rId2">
            <a:alphaModFix/>
          </a:blip>
          <a:srcRect b="0" l="0" r="0" t="0"/>
          <a:stretch/>
        </p:blipFill>
        <p:spPr>
          <a:xfrm>
            <a:off x="12233106" y="44450"/>
            <a:ext cx="744600" cy="3852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69" name="Shape 469"/>
        <p:cNvGrpSpPr/>
        <p:nvPr/>
      </p:nvGrpSpPr>
      <p:grpSpPr>
        <a:xfrm>
          <a:off x="0" y="0"/>
          <a:ext cx="0" cy="0"/>
          <a:chOff x="0" y="0"/>
          <a:chExt cx="0" cy="0"/>
        </a:xfrm>
      </p:grpSpPr>
      <p:sp>
        <p:nvSpPr>
          <p:cNvPr id="470" name="Google Shape;470;p69"/>
          <p:cNvSpPr txBox="1"/>
          <p:nvPr>
            <p:ph idx="10" type="dt"/>
          </p:nvPr>
        </p:nvSpPr>
        <p:spPr>
          <a:xfrm>
            <a:off x="0" y="9211733"/>
            <a:ext cx="3034500" cy="519300"/>
          </a:xfrm>
          <a:prstGeom prst="rect">
            <a:avLst/>
          </a:prstGeom>
          <a:noFill/>
          <a:ln>
            <a:noFill/>
          </a:ln>
        </p:spPr>
        <p:txBody>
          <a:bodyPr anchorCtr="0" anchor="ctr" bIns="130025" lIns="130025" spcFirstLastPara="1" rIns="130025" wrap="square" tIns="130025"/>
          <a:lstStyle>
            <a:lvl1pPr lvl="0" marR="0" rtl="0" algn="l">
              <a:lnSpc>
                <a:spcPct val="100000"/>
              </a:lnSpc>
              <a:spcBef>
                <a:spcPts val="0"/>
              </a:spcBef>
              <a:spcAft>
                <a:spcPts val="0"/>
              </a:spcAft>
              <a:buClr>
                <a:srgbClr val="000000"/>
              </a:buClr>
              <a:buSzPts val="2000"/>
              <a:buFont typeface="Arial"/>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471" name="Google Shape;471;p69"/>
          <p:cNvSpPr txBox="1"/>
          <p:nvPr>
            <p:ph idx="11" type="ftr"/>
          </p:nvPr>
        </p:nvSpPr>
        <p:spPr>
          <a:xfrm>
            <a:off x="4443307" y="9040142"/>
            <a:ext cx="4118100" cy="5193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000000"/>
              </a:buClr>
              <a:buSzPts val="2000"/>
              <a:buFont typeface="Arial"/>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472" name="Google Shape;472;p69"/>
          <p:cNvSpPr txBox="1"/>
          <p:nvPr>
            <p:ph idx="12" type="sldNum"/>
          </p:nvPr>
        </p:nvSpPr>
        <p:spPr>
          <a:xfrm>
            <a:off x="9320107" y="9040142"/>
            <a:ext cx="3034500" cy="519300"/>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type="tx">
  <p:cSld name="TITLE_AND_BODY">
    <p:spTree>
      <p:nvGrpSpPr>
        <p:cNvPr id="473" name="Shape 473"/>
        <p:cNvGrpSpPr/>
        <p:nvPr/>
      </p:nvGrpSpPr>
      <p:grpSpPr>
        <a:xfrm>
          <a:off x="0" y="0"/>
          <a:ext cx="0" cy="0"/>
          <a:chOff x="0" y="0"/>
          <a:chExt cx="0" cy="0"/>
        </a:xfrm>
      </p:grpSpPr>
      <p:sp>
        <p:nvSpPr>
          <p:cNvPr id="474" name="Google Shape;474;p70"/>
          <p:cNvSpPr txBox="1"/>
          <p:nvPr>
            <p:ph type="title"/>
          </p:nvPr>
        </p:nvSpPr>
        <p:spPr>
          <a:xfrm>
            <a:off x="590255" y="116958"/>
            <a:ext cx="113034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475" name="Google Shape;475;p70"/>
          <p:cNvSpPr txBox="1"/>
          <p:nvPr>
            <p:ph idx="1" type="body"/>
          </p:nvPr>
        </p:nvSpPr>
        <p:spPr>
          <a:xfrm>
            <a:off x="571500" y="1574926"/>
            <a:ext cx="11861700" cy="75747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476" name="Google Shape;476;p70"/>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copy" showMasterSp="0" type="title">
  <p:cSld name="TITLE">
    <p:spTree>
      <p:nvGrpSpPr>
        <p:cNvPr id="477" name="Shape 477"/>
        <p:cNvGrpSpPr/>
        <p:nvPr/>
      </p:nvGrpSpPr>
      <p:grpSpPr>
        <a:xfrm>
          <a:off x="0" y="0"/>
          <a:ext cx="0" cy="0"/>
          <a:chOff x="0" y="0"/>
          <a:chExt cx="0" cy="0"/>
        </a:xfrm>
      </p:grpSpPr>
      <p:cxnSp>
        <p:nvCxnSpPr>
          <p:cNvPr id="478" name="Google Shape;478;p71"/>
          <p:cNvCxnSpPr/>
          <p:nvPr/>
        </p:nvCxnSpPr>
        <p:spPr>
          <a:xfrm>
            <a:off x="647700" y="4749800"/>
            <a:ext cx="11709300" cy="0"/>
          </a:xfrm>
          <a:prstGeom prst="straightConnector1">
            <a:avLst/>
          </a:prstGeom>
          <a:noFill/>
          <a:ln cap="flat" cmpd="sng" w="12700">
            <a:solidFill>
              <a:srgbClr val="9A9A9A"/>
            </a:solidFill>
            <a:prstDash val="solid"/>
            <a:miter lim="8000"/>
            <a:headEnd len="sm" w="sm" type="none"/>
            <a:tailEnd len="sm" w="sm" type="none"/>
          </a:ln>
        </p:spPr>
      </p:cxnSp>
      <p:grpSp>
        <p:nvGrpSpPr>
          <p:cNvPr id="479" name="Google Shape;479;p71"/>
          <p:cNvGrpSpPr/>
          <p:nvPr/>
        </p:nvGrpSpPr>
        <p:grpSpPr>
          <a:xfrm>
            <a:off x="13182600" y="-139701"/>
            <a:ext cx="1765200" cy="1015900"/>
            <a:chOff x="0" y="0"/>
            <a:chExt cx="1765200" cy="1015900"/>
          </a:xfrm>
        </p:grpSpPr>
        <p:sp>
          <p:nvSpPr>
            <p:cNvPr id="480" name="Google Shape;480;p71"/>
            <p:cNvSpPr/>
            <p:nvPr/>
          </p:nvSpPr>
          <p:spPr>
            <a:xfrm>
              <a:off x="0" y="0"/>
              <a:ext cx="1765200" cy="952500"/>
            </a:xfrm>
            <a:prstGeom prst="rect">
              <a:avLst/>
            </a:prstGeom>
            <a:solidFill>
              <a:srgbClr val="CBCBC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600"/>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pic>
          <p:nvPicPr>
            <p:cNvPr id="481" name="Google Shape;481;p71"/>
            <p:cNvPicPr preferRelativeResize="0"/>
            <p:nvPr/>
          </p:nvPicPr>
          <p:blipFill rotWithShape="1">
            <a:blip r:embed="rId2">
              <a:alphaModFix/>
            </a:blip>
            <a:srcRect b="0" l="0" r="0" t="0"/>
            <a:stretch/>
          </p:blipFill>
          <p:spPr>
            <a:xfrm>
              <a:off x="192951" y="127000"/>
              <a:ext cx="1559700" cy="888900"/>
            </a:xfrm>
            <a:prstGeom prst="rect">
              <a:avLst/>
            </a:prstGeom>
            <a:noFill/>
            <a:ln>
              <a:noFill/>
            </a:ln>
          </p:spPr>
        </p:pic>
      </p:grpSp>
      <p:pic>
        <p:nvPicPr>
          <p:cNvPr id="482" name="Google Shape;482;p71"/>
          <p:cNvPicPr preferRelativeResize="0"/>
          <p:nvPr/>
        </p:nvPicPr>
        <p:blipFill rotWithShape="1">
          <a:blip r:embed="rId3">
            <a:alphaModFix/>
          </a:blip>
          <a:srcRect b="0" l="0" r="0" t="0"/>
          <a:stretch/>
        </p:blipFill>
        <p:spPr>
          <a:xfrm>
            <a:off x="11698269" y="44450"/>
            <a:ext cx="1203200" cy="622080"/>
          </a:xfrm>
          <a:prstGeom prst="rect">
            <a:avLst/>
          </a:prstGeom>
          <a:noFill/>
          <a:ln>
            <a:noFill/>
          </a:ln>
        </p:spPr>
      </p:pic>
      <p:sp>
        <p:nvSpPr>
          <p:cNvPr id="483" name="Google Shape;483;p71"/>
          <p:cNvSpPr txBox="1"/>
          <p:nvPr>
            <p:ph type="title"/>
          </p:nvPr>
        </p:nvSpPr>
        <p:spPr>
          <a:xfrm>
            <a:off x="571500" y="1320801"/>
            <a:ext cx="11861700" cy="31749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484" name="Google Shape;484;p71"/>
          <p:cNvSpPr txBox="1"/>
          <p:nvPr>
            <p:ph idx="1" type="body"/>
          </p:nvPr>
        </p:nvSpPr>
        <p:spPr>
          <a:xfrm>
            <a:off x="571500" y="5016501"/>
            <a:ext cx="11861700" cy="3174900"/>
          </a:xfrm>
          <a:prstGeom prst="rect">
            <a:avLst/>
          </a:prstGeom>
          <a:noFill/>
          <a:ln>
            <a:noFill/>
          </a:ln>
        </p:spPr>
        <p:txBody>
          <a:bodyPr anchorCtr="0" anchor="t" bIns="130025" lIns="130025" spcFirstLastPara="1" rIns="130025" wrap="square" tIns="130025"/>
          <a:lstStyle>
            <a:lvl1pPr indent="-228600" lvl="0" marL="4572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2pPr>
            <a:lvl3pPr indent="-228600" lvl="2" marL="13716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3pPr>
            <a:lvl4pPr indent="-228600" lvl="3" marL="18288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4pPr>
            <a:lvl5pPr indent="-228600" lvl="4" marL="2286000" marR="0" rtl="0" algn="l">
              <a:lnSpc>
                <a:spcPct val="100000"/>
              </a:lnSpc>
              <a:spcBef>
                <a:spcPts val="0"/>
              </a:spcBef>
              <a:spcAft>
                <a:spcPts val="0"/>
              </a:spcAft>
              <a:buClr>
                <a:srgbClr val="000000"/>
              </a:buClr>
              <a:buSzPts val="2600"/>
              <a:buFont typeface="Helvetica Neue"/>
              <a:buNone/>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485" name="Google Shape;485;p71"/>
          <p:cNvSpPr txBox="1"/>
          <p:nvPr>
            <p:ph idx="12" type="sldNum"/>
          </p:nvPr>
        </p:nvSpPr>
        <p:spPr>
          <a:xfrm>
            <a:off x="12268200" y="9194801"/>
            <a:ext cx="312000" cy="299400"/>
          </a:xfrm>
          <a:prstGeom prst="rect">
            <a:avLst/>
          </a:prstGeom>
          <a:noFill/>
          <a:ln>
            <a:noFill/>
          </a:ln>
        </p:spPr>
        <p:txBody>
          <a:bodyPr anchorCtr="0" anchor="t" bIns="50800" lIns="50800" spcFirstLastPara="1" rIns="50800" wrap="square" tIns="50800">
            <a:noAutofit/>
          </a:bodyPr>
          <a:lstStyle>
            <a:lvl1pPr indent="0" lvl="0" marL="0" marR="0" rtl="0" algn="l">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86" name="Shape 486"/>
        <p:cNvGrpSpPr/>
        <p:nvPr/>
      </p:nvGrpSpPr>
      <p:grpSpPr>
        <a:xfrm>
          <a:off x="0" y="0"/>
          <a:ext cx="0" cy="0"/>
          <a:chOff x="0" y="0"/>
          <a:chExt cx="0" cy="0"/>
        </a:xfrm>
      </p:grpSpPr>
      <p:sp>
        <p:nvSpPr>
          <p:cNvPr id="487" name="Google Shape;487;p72"/>
          <p:cNvSpPr txBox="1"/>
          <p:nvPr>
            <p:ph type="title"/>
          </p:nvPr>
        </p:nvSpPr>
        <p:spPr>
          <a:xfrm>
            <a:off x="650240" y="0"/>
            <a:ext cx="11704200" cy="16257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FF0000"/>
              </a:buClr>
              <a:buSzPts val="1400"/>
              <a:buFont typeface="Calibri"/>
              <a:buNone/>
              <a:defRPr b="1" i="0" sz="5700" u="none" cap="none" strike="noStrike">
                <a:solidFill>
                  <a:srgbClr val="FF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9pPr>
          </a:lstStyle>
          <a:p/>
        </p:txBody>
      </p:sp>
      <p:sp>
        <p:nvSpPr>
          <p:cNvPr id="488" name="Google Shape;488;p72"/>
          <p:cNvSpPr txBox="1"/>
          <p:nvPr>
            <p:ph idx="1" type="body"/>
          </p:nvPr>
        </p:nvSpPr>
        <p:spPr>
          <a:xfrm>
            <a:off x="650240" y="2275840"/>
            <a:ext cx="11704200" cy="6437100"/>
          </a:xfrm>
          <a:prstGeom prst="rect">
            <a:avLst/>
          </a:prstGeom>
          <a:noFill/>
          <a:ln>
            <a:noFill/>
          </a:ln>
        </p:spPr>
        <p:txBody>
          <a:bodyPr anchorCtr="0" anchor="t" bIns="130025" lIns="130025" spcFirstLastPara="1" rIns="130025" wrap="square" tIns="130025"/>
          <a:lstStyle>
            <a:lvl1pPr indent="-520700" lvl="0" marL="457200" marR="0" rtl="0" algn="l">
              <a:lnSpc>
                <a:spcPct val="100000"/>
              </a:lnSpc>
              <a:spcBef>
                <a:spcPts val="900"/>
              </a:spcBef>
              <a:spcAft>
                <a:spcPts val="0"/>
              </a:spcAft>
              <a:buClr>
                <a:srgbClr val="17365D"/>
              </a:buClr>
              <a:buSzPts val="4600"/>
              <a:buFont typeface="Noto Sans Symbols"/>
              <a:buChar char="❑"/>
              <a:defRPr b="0" i="0" sz="4600" u="none" cap="none" strike="noStrike">
                <a:solidFill>
                  <a:srgbClr val="17365D"/>
                </a:solidFill>
                <a:latin typeface="Calibri"/>
                <a:ea typeface="Calibri"/>
                <a:cs typeface="Calibri"/>
                <a:sym typeface="Calibri"/>
              </a:defRPr>
            </a:lvl1pPr>
            <a:lvl2pPr indent="-482600" lvl="1" marL="914400" marR="0" rtl="0" algn="l">
              <a:lnSpc>
                <a:spcPct val="100000"/>
              </a:lnSpc>
              <a:spcBef>
                <a:spcPts val="800"/>
              </a:spcBef>
              <a:spcAft>
                <a:spcPts val="0"/>
              </a:spcAft>
              <a:buClr>
                <a:srgbClr val="366092"/>
              </a:buClr>
              <a:buSzPts val="4000"/>
              <a:buFont typeface="Noto Sans Symbols"/>
              <a:buChar char="➢"/>
              <a:defRPr b="0" i="0" sz="4000" u="none" cap="none" strike="noStrike">
                <a:solidFill>
                  <a:srgbClr val="366092"/>
                </a:solidFill>
                <a:latin typeface="Calibri"/>
                <a:ea typeface="Calibri"/>
                <a:cs typeface="Calibri"/>
                <a:sym typeface="Calibri"/>
              </a:defRPr>
            </a:lvl2pPr>
            <a:lvl3pPr indent="-444500" lvl="2" marL="1371600" marR="0" rtl="0" algn="l">
              <a:lnSpc>
                <a:spcPct val="10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489" name="Google Shape;489;p72"/>
          <p:cNvSpPr txBox="1"/>
          <p:nvPr>
            <p:ph idx="10" type="dt"/>
          </p:nvPr>
        </p:nvSpPr>
        <p:spPr>
          <a:xfrm>
            <a:off x="0" y="9211733"/>
            <a:ext cx="3034500" cy="519300"/>
          </a:xfrm>
          <a:prstGeom prst="rect">
            <a:avLst/>
          </a:prstGeom>
          <a:noFill/>
          <a:ln>
            <a:noFill/>
          </a:ln>
        </p:spPr>
        <p:txBody>
          <a:bodyPr anchorCtr="0" anchor="ctr" bIns="130025" lIns="130025" spcFirstLastPara="1" rIns="130025" wrap="square" tIns="130025"/>
          <a:lstStyle>
            <a:lvl1pPr lvl="0" marR="0" rtl="0" algn="l">
              <a:lnSpc>
                <a:spcPct val="100000"/>
              </a:lnSpc>
              <a:spcBef>
                <a:spcPts val="0"/>
              </a:spcBef>
              <a:spcAft>
                <a:spcPts val="0"/>
              </a:spcAft>
              <a:buClr>
                <a:srgbClr val="000000"/>
              </a:buClr>
              <a:buSzPts val="2000"/>
              <a:buFont typeface="Arial"/>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490" name="Google Shape;490;p72"/>
          <p:cNvSpPr txBox="1"/>
          <p:nvPr>
            <p:ph idx="11" type="ftr"/>
          </p:nvPr>
        </p:nvSpPr>
        <p:spPr>
          <a:xfrm>
            <a:off x="4443307" y="9040142"/>
            <a:ext cx="4118100" cy="5193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000000"/>
              </a:buClr>
              <a:buSzPts val="2000"/>
              <a:buFont typeface="Arial"/>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491" name="Google Shape;491;p72"/>
          <p:cNvSpPr txBox="1"/>
          <p:nvPr>
            <p:ph idx="12" type="sldNum"/>
          </p:nvPr>
        </p:nvSpPr>
        <p:spPr>
          <a:xfrm>
            <a:off x="9320107" y="9040142"/>
            <a:ext cx="3034500" cy="519300"/>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2" name="Shape 492"/>
        <p:cNvGrpSpPr/>
        <p:nvPr/>
      </p:nvGrpSpPr>
      <p:grpSpPr>
        <a:xfrm>
          <a:off x="0" y="0"/>
          <a:ext cx="0" cy="0"/>
          <a:chOff x="0" y="0"/>
          <a:chExt cx="0" cy="0"/>
        </a:xfrm>
      </p:grpSpPr>
      <p:sp>
        <p:nvSpPr>
          <p:cNvPr id="493" name="Google Shape;493;p73"/>
          <p:cNvSpPr txBox="1"/>
          <p:nvPr>
            <p:ph type="title"/>
          </p:nvPr>
        </p:nvSpPr>
        <p:spPr>
          <a:xfrm>
            <a:off x="650240" y="0"/>
            <a:ext cx="11704200" cy="16257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FF0000"/>
              </a:buClr>
              <a:buSzPts val="1400"/>
              <a:buFont typeface="Calibri"/>
              <a:buNone/>
              <a:defRPr b="1" i="0" sz="5100" u="none" cap="none" strike="noStrike">
                <a:solidFill>
                  <a:srgbClr val="FF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9pPr>
          </a:lstStyle>
          <a:p/>
        </p:txBody>
      </p:sp>
      <p:sp>
        <p:nvSpPr>
          <p:cNvPr id="494" name="Google Shape;494;p73"/>
          <p:cNvSpPr txBox="1"/>
          <p:nvPr>
            <p:ph idx="10" type="dt"/>
          </p:nvPr>
        </p:nvSpPr>
        <p:spPr>
          <a:xfrm>
            <a:off x="108373" y="9234311"/>
            <a:ext cx="3034500" cy="519300"/>
          </a:xfrm>
          <a:prstGeom prst="rect">
            <a:avLst/>
          </a:prstGeom>
          <a:noFill/>
          <a:ln>
            <a:noFill/>
          </a:ln>
        </p:spPr>
        <p:txBody>
          <a:bodyPr anchorCtr="0" anchor="ctr" bIns="130025" lIns="130025" spcFirstLastPara="1" rIns="130025" wrap="square" tIns="130025"/>
          <a:lstStyle>
            <a:lvl1pPr lvl="0" marR="0" rtl="0" algn="l">
              <a:lnSpc>
                <a:spcPct val="100000"/>
              </a:lnSpc>
              <a:spcBef>
                <a:spcPts val="0"/>
              </a:spcBef>
              <a:spcAft>
                <a:spcPts val="0"/>
              </a:spcAft>
              <a:buClr>
                <a:srgbClr val="000000"/>
              </a:buClr>
              <a:buSzPts val="2000"/>
              <a:buFont typeface="Arial"/>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495" name="Google Shape;495;p73"/>
          <p:cNvSpPr txBox="1"/>
          <p:nvPr>
            <p:ph idx="11" type="ftr"/>
          </p:nvPr>
        </p:nvSpPr>
        <p:spPr>
          <a:xfrm>
            <a:off x="4443307" y="9040142"/>
            <a:ext cx="4118100" cy="5193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000000"/>
              </a:buClr>
              <a:buSzPts val="2000"/>
              <a:buFont typeface="Arial"/>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496" name="Google Shape;496;p73"/>
          <p:cNvSpPr txBox="1"/>
          <p:nvPr>
            <p:ph idx="12" type="sldNum"/>
          </p:nvPr>
        </p:nvSpPr>
        <p:spPr>
          <a:xfrm>
            <a:off x="9320107" y="9040142"/>
            <a:ext cx="3034500" cy="519300"/>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97" name="Shape 497"/>
        <p:cNvGrpSpPr/>
        <p:nvPr/>
      </p:nvGrpSpPr>
      <p:grpSpPr>
        <a:xfrm>
          <a:off x="0" y="0"/>
          <a:ext cx="0" cy="0"/>
          <a:chOff x="0" y="0"/>
          <a:chExt cx="0" cy="0"/>
        </a:xfrm>
      </p:grpSpPr>
      <p:sp>
        <p:nvSpPr>
          <p:cNvPr id="498" name="Google Shape;498;p74"/>
          <p:cNvSpPr txBox="1"/>
          <p:nvPr>
            <p:ph type="title"/>
          </p:nvPr>
        </p:nvSpPr>
        <p:spPr>
          <a:xfrm>
            <a:off x="895774" y="519289"/>
            <a:ext cx="11216700" cy="1885500"/>
          </a:xfrm>
          <a:prstGeom prst="rect">
            <a:avLst/>
          </a:prstGeom>
          <a:noFill/>
          <a:ln>
            <a:noFill/>
          </a:ln>
        </p:spPr>
        <p:txBody>
          <a:bodyPr anchorCtr="0" anchor="ctr" bIns="130025" lIns="130025" spcFirstLastPara="1" rIns="130025" wrap="square" tIns="130025"/>
          <a:lstStyle>
            <a:lvl1pPr lvl="0" marR="0" rtl="0" algn="l">
              <a:lnSpc>
                <a:spcPct val="90000"/>
              </a:lnSpc>
              <a:spcBef>
                <a:spcPts val="0"/>
              </a:spcBef>
              <a:spcAft>
                <a:spcPts val="0"/>
              </a:spcAft>
              <a:buClr>
                <a:schemeClr val="dk1"/>
              </a:buClr>
              <a:buSzPts val="1400"/>
              <a:buFont typeface="Calibri"/>
              <a:buNone/>
              <a:defRPr b="0" i="0" sz="6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9pPr>
          </a:lstStyle>
          <a:p/>
        </p:txBody>
      </p:sp>
      <p:sp>
        <p:nvSpPr>
          <p:cNvPr id="499" name="Google Shape;499;p74"/>
          <p:cNvSpPr txBox="1"/>
          <p:nvPr>
            <p:ph idx="1" type="body"/>
          </p:nvPr>
        </p:nvSpPr>
        <p:spPr>
          <a:xfrm>
            <a:off x="895774" y="2390987"/>
            <a:ext cx="5501400" cy="1171500"/>
          </a:xfrm>
          <a:prstGeom prst="rect">
            <a:avLst/>
          </a:prstGeom>
          <a:noFill/>
          <a:ln>
            <a:noFill/>
          </a:ln>
        </p:spPr>
        <p:txBody>
          <a:bodyPr anchorCtr="0" anchor="b" bIns="130025" lIns="130025" spcFirstLastPara="1" rIns="130025" wrap="square" tIns="130025"/>
          <a:lstStyle>
            <a:lvl1pPr indent="-228600" lvl="0" marL="457200" marR="0" rtl="0" algn="l">
              <a:lnSpc>
                <a:spcPct val="90000"/>
              </a:lnSpc>
              <a:spcBef>
                <a:spcPts val="1400"/>
              </a:spcBef>
              <a:spcAft>
                <a:spcPts val="0"/>
              </a:spcAft>
              <a:buClr>
                <a:schemeClr val="dk1"/>
              </a:buClr>
              <a:buSzPts val="2600"/>
              <a:buFont typeface="Arial"/>
              <a:buNone/>
              <a:defRPr b="1" i="0" sz="3400" u="none" cap="none" strike="noStrike">
                <a:solidFill>
                  <a:schemeClr val="dk1"/>
                </a:solidFill>
                <a:latin typeface="Calibri"/>
                <a:ea typeface="Calibri"/>
                <a:cs typeface="Calibri"/>
                <a:sym typeface="Calibri"/>
              </a:defRPr>
            </a:lvl1pPr>
            <a:lvl2pPr indent="-228600" lvl="1" marL="914400" marR="0" rtl="0" algn="l">
              <a:lnSpc>
                <a:spcPct val="90000"/>
              </a:lnSpc>
              <a:spcBef>
                <a:spcPts val="700"/>
              </a:spcBef>
              <a:spcAft>
                <a:spcPts val="0"/>
              </a:spcAft>
              <a:buClr>
                <a:schemeClr val="dk1"/>
              </a:buClr>
              <a:buSzPts val="2600"/>
              <a:buFont typeface="Arial"/>
              <a:buNone/>
              <a:defRPr b="1" i="0" sz="2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700"/>
              </a:spcBef>
              <a:spcAft>
                <a:spcPts val="0"/>
              </a:spcAft>
              <a:buClr>
                <a:schemeClr val="dk1"/>
              </a:buClr>
              <a:buSzPts val="2600"/>
              <a:buFont typeface="Arial"/>
              <a:buNone/>
              <a:defRPr b="1" i="0" sz="2600" u="none" cap="none" strike="noStrike">
                <a:solidFill>
                  <a:schemeClr val="dk1"/>
                </a:solidFill>
                <a:latin typeface="Calibri"/>
                <a:ea typeface="Calibri"/>
                <a:cs typeface="Calibri"/>
                <a:sym typeface="Calibri"/>
              </a:defRPr>
            </a:lvl3pPr>
            <a:lvl4pPr indent="-228600" lvl="3" marL="18288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4pPr>
            <a:lvl5pPr indent="-228600" lvl="4" marL="22860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5pPr>
            <a:lvl6pPr indent="-228600" lvl="5" marL="27432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6pPr>
            <a:lvl7pPr indent="-228600" lvl="6" marL="32004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7pPr>
            <a:lvl8pPr indent="-228600" lvl="7" marL="36576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8pPr>
            <a:lvl9pPr indent="-228600" lvl="8" marL="41148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9pPr>
          </a:lstStyle>
          <a:p/>
        </p:txBody>
      </p:sp>
      <p:sp>
        <p:nvSpPr>
          <p:cNvPr id="500" name="Google Shape;500;p74"/>
          <p:cNvSpPr txBox="1"/>
          <p:nvPr>
            <p:ph idx="2" type="body"/>
          </p:nvPr>
        </p:nvSpPr>
        <p:spPr>
          <a:xfrm>
            <a:off x="895774" y="3562773"/>
            <a:ext cx="5501400" cy="5240400"/>
          </a:xfrm>
          <a:prstGeom prst="rect">
            <a:avLst/>
          </a:prstGeom>
          <a:noFill/>
          <a:ln>
            <a:noFill/>
          </a:ln>
        </p:spPr>
        <p:txBody>
          <a:bodyPr anchorCtr="0" anchor="t" bIns="130025" lIns="130025" spcFirstLastPara="1" rIns="130025" wrap="square" tIns="130025"/>
          <a:lstStyle>
            <a:lvl1pPr indent="-482600" lvl="0" marL="457200" marR="0" rtl="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rtl="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rtl="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501" name="Google Shape;501;p74"/>
          <p:cNvSpPr txBox="1"/>
          <p:nvPr>
            <p:ph idx="3" type="body"/>
          </p:nvPr>
        </p:nvSpPr>
        <p:spPr>
          <a:xfrm>
            <a:off x="6583680" y="2390987"/>
            <a:ext cx="5528700" cy="1171500"/>
          </a:xfrm>
          <a:prstGeom prst="rect">
            <a:avLst/>
          </a:prstGeom>
          <a:noFill/>
          <a:ln>
            <a:noFill/>
          </a:ln>
        </p:spPr>
        <p:txBody>
          <a:bodyPr anchorCtr="0" anchor="b" bIns="130025" lIns="130025" spcFirstLastPara="1" rIns="130025" wrap="square" tIns="130025"/>
          <a:lstStyle>
            <a:lvl1pPr indent="-228600" lvl="0" marL="457200" marR="0" rtl="0" algn="l">
              <a:lnSpc>
                <a:spcPct val="90000"/>
              </a:lnSpc>
              <a:spcBef>
                <a:spcPts val="1400"/>
              </a:spcBef>
              <a:spcAft>
                <a:spcPts val="0"/>
              </a:spcAft>
              <a:buClr>
                <a:schemeClr val="dk1"/>
              </a:buClr>
              <a:buSzPts val="2600"/>
              <a:buFont typeface="Arial"/>
              <a:buNone/>
              <a:defRPr b="1" i="0" sz="3400" u="none" cap="none" strike="noStrike">
                <a:solidFill>
                  <a:schemeClr val="dk1"/>
                </a:solidFill>
                <a:latin typeface="Calibri"/>
                <a:ea typeface="Calibri"/>
                <a:cs typeface="Calibri"/>
                <a:sym typeface="Calibri"/>
              </a:defRPr>
            </a:lvl1pPr>
            <a:lvl2pPr indent="-228600" lvl="1" marL="914400" marR="0" rtl="0" algn="l">
              <a:lnSpc>
                <a:spcPct val="90000"/>
              </a:lnSpc>
              <a:spcBef>
                <a:spcPts val="700"/>
              </a:spcBef>
              <a:spcAft>
                <a:spcPts val="0"/>
              </a:spcAft>
              <a:buClr>
                <a:schemeClr val="dk1"/>
              </a:buClr>
              <a:buSzPts val="2600"/>
              <a:buFont typeface="Arial"/>
              <a:buNone/>
              <a:defRPr b="1" i="0" sz="2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700"/>
              </a:spcBef>
              <a:spcAft>
                <a:spcPts val="0"/>
              </a:spcAft>
              <a:buClr>
                <a:schemeClr val="dk1"/>
              </a:buClr>
              <a:buSzPts val="2600"/>
              <a:buFont typeface="Arial"/>
              <a:buNone/>
              <a:defRPr b="1" i="0" sz="2600" u="none" cap="none" strike="noStrike">
                <a:solidFill>
                  <a:schemeClr val="dk1"/>
                </a:solidFill>
                <a:latin typeface="Calibri"/>
                <a:ea typeface="Calibri"/>
                <a:cs typeface="Calibri"/>
                <a:sym typeface="Calibri"/>
              </a:defRPr>
            </a:lvl3pPr>
            <a:lvl4pPr indent="-228600" lvl="3" marL="18288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4pPr>
            <a:lvl5pPr indent="-228600" lvl="4" marL="22860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5pPr>
            <a:lvl6pPr indent="-228600" lvl="5" marL="27432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6pPr>
            <a:lvl7pPr indent="-228600" lvl="6" marL="32004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7pPr>
            <a:lvl8pPr indent="-228600" lvl="7" marL="36576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8pPr>
            <a:lvl9pPr indent="-228600" lvl="8" marL="4114800" marR="0" rtl="0" algn="l">
              <a:lnSpc>
                <a:spcPct val="90000"/>
              </a:lnSpc>
              <a:spcBef>
                <a:spcPts val="700"/>
              </a:spcBef>
              <a:spcAft>
                <a:spcPts val="0"/>
              </a:spcAft>
              <a:buClr>
                <a:schemeClr val="dk1"/>
              </a:buClr>
              <a:buSzPts val="2600"/>
              <a:buFont typeface="Arial"/>
              <a:buNone/>
              <a:defRPr b="1" i="0" sz="2300" u="none" cap="none" strike="noStrike">
                <a:solidFill>
                  <a:schemeClr val="dk1"/>
                </a:solidFill>
                <a:latin typeface="Calibri"/>
                <a:ea typeface="Calibri"/>
                <a:cs typeface="Calibri"/>
                <a:sym typeface="Calibri"/>
              </a:defRPr>
            </a:lvl9pPr>
          </a:lstStyle>
          <a:p/>
        </p:txBody>
      </p:sp>
      <p:sp>
        <p:nvSpPr>
          <p:cNvPr id="502" name="Google Shape;502;p74"/>
          <p:cNvSpPr txBox="1"/>
          <p:nvPr>
            <p:ph idx="4" type="body"/>
          </p:nvPr>
        </p:nvSpPr>
        <p:spPr>
          <a:xfrm>
            <a:off x="6583680" y="3562773"/>
            <a:ext cx="5528700" cy="5240400"/>
          </a:xfrm>
          <a:prstGeom prst="rect">
            <a:avLst/>
          </a:prstGeom>
          <a:noFill/>
          <a:ln>
            <a:noFill/>
          </a:ln>
        </p:spPr>
        <p:txBody>
          <a:bodyPr anchorCtr="0" anchor="t" bIns="130025" lIns="130025" spcFirstLastPara="1" rIns="130025" wrap="square" tIns="130025"/>
          <a:lstStyle>
            <a:lvl1pPr indent="-482600" lvl="0" marL="457200" marR="0" rtl="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rtl="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rtl="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503" name="Google Shape;503;p74"/>
          <p:cNvSpPr txBox="1"/>
          <p:nvPr>
            <p:ph idx="10" type="dt"/>
          </p:nvPr>
        </p:nvSpPr>
        <p:spPr>
          <a:xfrm>
            <a:off x="894080" y="9040142"/>
            <a:ext cx="2926200" cy="519300"/>
          </a:xfrm>
          <a:prstGeom prst="rect">
            <a:avLst/>
          </a:prstGeom>
          <a:noFill/>
          <a:ln>
            <a:noFill/>
          </a:ln>
        </p:spPr>
        <p:txBody>
          <a:bodyPr anchorCtr="0" anchor="ctr" bIns="130025" lIns="130025" spcFirstLastPara="1" rIns="130025" wrap="square" tIns="130025"/>
          <a:lstStyle>
            <a:lvl1pPr lvl="0" marR="0" rtl="0" algn="l">
              <a:lnSpc>
                <a:spcPct val="100000"/>
              </a:lnSpc>
              <a:spcBef>
                <a:spcPts val="0"/>
              </a:spcBef>
              <a:spcAft>
                <a:spcPts val="0"/>
              </a:spcAft>
              <a:buClr>
                <a:srgbClr val="000000"/>
              </a:buClr>
              <a:buSzPts val="2000"/>
              <a:buFont typeface="Arial"/>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504" name="Google Shape;504;p74"/>
          <p:cNvSpPr txBox="1"/>
          <p:nvPr>
            <p:ph idx="11" type="ftr"/>
          </p:nvPr>
        </p:nvSpPr>
        <p:spPr>
          <a:xfrm>
            <a:off x="4307840" y="9040142"/>
            <a:ext cx="4389000" cy="5193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000000"/>
              </a:buClr>
              <a:buSzPts val="2000"/>
              <a:buFont typeface="Arial"/>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505" name="Google Shape;505;p74"/>
          <p:cNvSpPr txBox="1"/>
          <p:nvPr>
            <p:ph idx="12" type="sldNum"/>
          </p:nvPr>
        </p:nvSpPr>
        <p:spPr>
          <a:xfrm>
            <a:off x="9184640" y="9040142"/>
            <a:ext cx="2926200" cy="519300"/>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p:spTree>
      <p:nvGrpSpPr>
        <p:cNvPr id="506" name="Shape 506"/>
        <p:cNvGrpSpPr/>
        <p:nvPr/>
      </p:nvGrpSpPr>
      <p:grpSpPr>
        <a:xfrm>
          <a:off x="0" y="0"/>
          <a:ext cx="0" cy="0"/>
          <a:chOff x="0" y="0"/>
          <a:chExt cx="0" cy="0"/>
        </a:xfrm>
      </p:grpSpPr>
      <p:cxnSp>
        <p:nvCxnSpPr>
          <p:cNvPr id="507" name="Google Shape;507;p75"/>
          <p:cNvCxnSpPr/>
          <p:nvPr/>
        </p:nvCxnSpPr>
        <p:spPr>
          <a:xfrm>
            <a:off x="647700" y="1079499"/>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508" name="Google Shape;508;p75"/>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509" name="Google Shape;509;p75"/>
          <p:cNvSpPr txBox="1"/>
          <p:nvPr>
            <p:ph type="title"/>
          </p:nvPr>
        </p:nvSpPr>
        <p:spPr>
          <a:xfrm>
            <a:off x="571500" y="116958"/>
            <a:ext cx="118617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10" name="Google Shape;510;p75"/>
          <p:cNvSpPr txBox="1"/>
          <p:nvPr>
            <p:ph idx="1" type="body"/>
          </p:nvPr>
        </p:nvSpPr>
        <p:spPr>
          <a:xfrm>
            <a:off x="571500" y="1574926"/>
            <a:ext cx="11861700" cy="75747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11" name="Google Shape;511;p75"/>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512" name="Google Shape;512;p75"/>
          <p:cNvPicPr preferRelativeResize="0"/>
          <p:nvPr/>
        </p:nvPicPr>
        <p:blipFill rotWithShape="1">
          <a:blip r:embed="rId2">
            <a:alphaModFix/>
          </a:blip>
          <a:srcRect b="0" l="0" r="0" t="0"/>
          <a:stretch/>
        </p:blipFill>
        <p:spPr>
          <a:xfrm>
            <a:off x="12175381" y="44450"/>
            <a:ext cx="802560" cy="41472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2">
    <p:spTree>
      <p:nvGrpSpPr>
        <p:cNvPr id="513" name="Shape 513"/>
        <p:cNvGrpSpPr/>
        <p:nvPr/>
      </p:nvGrpSpPr>
      <p:grpSpPr>
        <a:xfrm>
          <a:off x="0" y="0"/>
          <a:ext cx="0" cy="0"/>
          <a:chOff x="0" y="0"/>
          <a:chExt cx="0" cy="0"/>
        </a:xfrm>
      </p:grpSpPr>
      <p:cxnSp>
        <p:nvCxnSpPr>
          <p:cNvPr id="514" name="Google Shape;514;p76"/>
          <p:cNvCxnSpPr/>
          <p:nvPr/>
        </p:nvCxnSpPr>
        <p:spPr>
          <a:xfrm>
            <a:off x="647700" y="1079499"/>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515" name="Google Shape;515;p76"/>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516" name="Google Shape;516;p76"/>
          <p:cNvSpPr txBox="1"/>
          <p:nvPr>
            <p:ph type="title"/>
          </p:nvPr>
        </p:nvSpPr>
        <p:spPr>
          <a:xfrm>
            <a:off x="571500" y="116958"/>
            <a:ext cx="118617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17" name="Google Shape;517;p76"/>
          <p:cNvSpPr txBox="1"/>
          <p:nvPr>
            <p:ph idx="1" type="body"/>
          </p:nvPr>
        </p:nvSpPr>
        <p:spPr>
          <a:xfrm>
            <a:off x="571500" y="1574926"/>
            <a:ext cx="11861700" cy="75747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18" name="Google Shape;518;p76"/>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519" name="Google Shape;519;p76"/>
          <p:cNvPicPr preferRelativeResize="0"/>
          <p:nvPr/>
        </p:nvPicPr>
        <p:blipFill rotWithShape="1">
          <a:blip r:embed="rId2">
            <a:alphaModFix/>
          </a:blip>
          <a:srcRect b="0" l="0" r="0" t="0"/>
          <a:stretch/>
        </p:blipFill>
        <p:spPr>
          <a:xfrm>
            <a:off x="12175381" y="44450"/>
            <a:ext cx="802560" cy="41472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4" showMasterSp="0">
  <p:cSld name="Title &amp; Bullets - 2 Column copy 9">
    <p:spTree>
      <p:nvGrpSpPr>
        <p:cNvPr id="49" name="Shape 49"/>
        <p:cNvGrpSpPr/>
        <p:nvPr/>
      </p:nvGrpSpPr>
      <p:grpSpPr>
        <a:xfrm>
          <a:off x="0" y="0"/>
          <a:ext cx="0" cy="0"/>
          <a:chOff x="0" y="0"/>
          <a:chExt cx="0" cy="0"/>
        </a:xfrm>
      </p:grpSpPr>
      <p:cxnSp>
        <p:nvCxnSpPr>
          <p:cNvPr id="50" name="Google Shape;50;p8"/>
          <p:cNvCxnSpPr/>
          <p:nvPr/>
        </p:nvCxnSpPr>
        <p:spPr>
          <a:xfrm>
            <a:off x="647700" y="1079500"/>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51" name="Google Shape;51;p8"/>
          <p:cNvCxnSpPr/>
          <p:nvPr/>
        </p:nvCxnSpPr>
        <p:spPr>
          <a:xfrm flipH="1" rot="10800000">
            <a:off x="286527" y="101935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52" name="Google Shape;52;p8"/>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53" name="Google Shape;53;p8"/>
          <p:cNvSpPr txBox="1"/>
          <p:nvPr>
            <p:ph idx="1" type="body"/>
          </p:nvPr>
        </p:nvSpPr>
        <p:spPr>
          <a:xfrm>
            <a:off x="571500" y="1312670"/>
            <a:ext cx="11861700" cy="7837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4" name="Google Shape;54;p8"/>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55" name="Google Shape;55;p8"/>
          <p:cNvSpPr/>
          <p:nvPr/>
        </p:nvSpPr>
        <p:spPr>
          <a:xfrm>
            <a:off x="11056851" y="-741522"/>
            <a:ext cx="1114800" cy="304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300" u="none" cap="none" strike="noStrike">
                <a:solidFill>
                  <a:srgbClr val="000000"/>
                </a:solidFill>
                <a:latin typeface="Helvetica Neue"/>
                <a:ea typeface="Helvetica Neue"/>
                <a:cs typeface="Helvetica Neue"/>
                <a:sym typeface="Helvetica Neue"/>
              </a:rPr>
              <a:t>ARL | 8/22/16</a:t>
            </a:r>
            <a:endParaRPr/>
          </a:p>
        </p:txBody>
      </p:sp>
      <p:pic>
        <p:nvPicPr>
          <p:cNvPr id="56" name="Google Shape;56;p8"/>
          <p:cNvPicPr preferRelativeResize="0"/>
          <p:nvPr/>
        </p:nvPicPr>
        <p:blipFill rotWithShape="1">
          <a:blip r:embed="rId2">
            <a:alphaModFix/>
          </a:blip>
          <a:srcRect b="0" l="0" r="0" t="0"/>
          <a:stretch/>
        </p:blipFill>
        <p:spPr>
          <a:xfrm>
            <a:off x="13141631" y="-2557"/>
            <a:ext cx="2302800" cy="927000"/>
          </a:xfrm>
          <a:prstGeom prst="rect">
            <a:avLst/>
          </a:prstGeom>
          <a:noFill/>
          <a:ln>
            <a:noFill/>
          </a:ln>
        </p:spPr>
      </p:pic>
      <p:grpSp>
        <p:nvGrpSpPr>
          <p:cNvPr id="57" name="Google Shape;57;p8"/>
          <p:cNvGrpSpPr/>
          <p:nvPr/>
        </p:nvGrpSpPr>
        <p:grpSpPr>
          <a:xfrm>
            <a:off x="10256631" y="-629918"/>
            <a:ext cx="2735527" cy="1028318"/>
            <a:chOff x="20180" y="0"/>
            <a:chExt cx="2735527" cy="1028318"/>
          </a:xfrm>
        </p:grpSpPr>
        <p:pic>
          <p:nvPicPr>
            <p:cNvPr id="58" name="Google Shape;58;p8"/>
            <p:cNvPicPr preferRelativeResize="0"/>
            <p:nvPr/>
          </p:nvPicPr>
          <p:blipFill rotWithShape="1">
            <a:blip r:embed="rId3">
              <a:alphaModFix/>
            </a:blip>
            <a:srcRect b="26974" l="0" r="2123" t="16886"/>
            <a:stretch/>
          </p:blipFill>
          <p:spPr>
            <a:xfrm>
              <a:off x="20180" y="19883"/>
              <a:ext cx="1237800" cy="472800"/>
            </a:xfrm>
            <a:prstGeom prst="rect">
              <a:avLst/>
            </a:prstGeom>
            <a:noFill/>
            <a:ln>
              <a:noFill/>
            </a:ln>
          </p:spPr>
        </p:pic>
        <p:grpSp>
          <p:nvGrpSpPr>
            <p:cNvPr id="59" name="Google Shape;59;p8"/>
            <p:cNvGrpSpPr/>
            <p:nvPr/>
          </p:nvGrpSpPr>
          <p:grpSpPr>
            <a:xfrm>
              <a:off x="1238736" y="0"/>
              <a:ext cx="1516971" cy="1028318"/>
              <a:chOff x="0" y="0"/>
              <a:chExt cx="1516971" cy="1028318"/>
            </a:xfrm>
          </p:grpSpPr>
          <p:pic>
            <p:nvPicPr>
              <p:cNvPr id="60" name="Google Shape;60;p8"/>
              <p:cNvPicPr preferRelativeResize="0"/>
              <p:nvPr/>
            </p:nvPicPr>
            <p:blipFill rotWithShape="1">
              <a:blip r:embed="rId4">
                <a:alphaModFix/>
              </a:blip>
              <a:srcRect b="0" l="0" r="0" t="0"/>
              <a:stretch/>
            </p:blipFill>
            <p:spPr>
              <a:xfrm>
                <a:off x="858171" y="687518"/>
                <a:ext cx="658800" cy="340800"/>
              </a:xfrm>
              <a:prstGeom prst="rect">
                <a:avLst/>
              </a:prstGeom>
              <a:noFill/>
              <a:ln>
                <a:noFill/>
              </a:ln>
            </p:spPr>
          </p:pic>
          <p:pic>
            <p:nvPicPr>
              <p:cNvPr id="61" name="Google Shape;61;p8"/>
              <p:cNvPicPr preferRelativeResize="0"/>
              <p:nvPr/>
            </p:nvPicPr>
            <p:blipFill rotWithShape="1">
              <a:blip r:embed="rId5">
                <a:alphaModFix/>
              </a:blip>
              <a:srcRect b="0" l="0" r="0" t="0"/>
              <a:stretch/>
            </p:blipFill>
            <p:spPr>
              <a:xfrm>
                <a:off x="0" y="0"/>
                <a:ext cx="783900" cy="462600"/>
              </a:xfrm>
              <a:prstGeom prst="rect">
                <a:avLst/>
              </a:prstGeom>
              <a:noFill/>
              <a:ln>
                <a:noFill/>
              </a:ln>
            </p:spPr>
          </p:pic>
        </p:gr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3">
    <p:spTree>
      <p:nvGrpSpPr>
        <p:cNvPr id="520" name="Shape 520"/>
        <p:cNvGrpSpPr/>
        <p:nvPr/>
      </p:nvGrpSpPr>
      <p:grpSpPr>
        <a:xfrm>
          <a:off x="0" y="0"/>
          <a:ext cx="0" cy="0"/>
          <a:chOff x="0" y="0"/>
          <a:chExt cx="0" cy="0"/>
        </a:xfrm>
      </p:grpSpPr>
      <p:sp>
        <p:nvSpPr>
          <p:cNvPr id="521" name="Google Shape;521;p77"/>
          <p:cNvSpPr txBox="1"/>
          <p:nvPr>
            <p:ph type="title"/>
          </p:nvPr>
        </p:nvSpPr>
        <p:spPr>
          <a:xfrm>
            <a:off x="571500" y="116958"/>
            <a:ext cx="118617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22" name="Google Shape;522;p77"/>
          <p:cNvSpPr txBox="1"/>
          <p:nvPr>
            <p:ph idx="1" type="body"/>
          </p:nvPr>
        </p:nvSpPr>
        <p:spPr>
          <a:xfrm>
            <a:off x="571500" y="1574926"/>
            <a:ext cx="11861700" cy="75747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23" name="Google Shape;523;p77"/>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524" name="Google Shape;524;p77"/>
          <p:cNvPicPr preferRelativeResize="0"/>
          <p:nvPr/>
        </p:nvPicPr>
        <p:blipFill rotWithShape="1">
          <a:blip r:embed="rId2">
            <a:alphaModFix/>
          </a:blip>
          <a:srcRect b="0" l="0" r="0" t="0"/>
          <a:stretch/>
        </p:blipFill>
        <p:spPr>
          <a:xfrm>
            <a:off x="12175381" y="44450"/>
            <a:ext cx="802560" cy="41472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4">
    <p:spTree>
      <p:nvGrpSpPr>
        <p:cNvPr id="525" name="Shape 525"/>
        <p:cNvGrpSpPr/>
        <p:nvPr/>
      </p:nvGrpSpPr>
      <p:grpSpPr>
        <a:xfrm>
          <a:off x="0" y="0"/>
          <a:ext cx="0" cy="0"/>
          <a:chOff x="0" y="0"/>
          <a:chExt cx="0" cy="0"/>
        </a:xfrm>
      </p:grpSpPr>
      <p:cxnSp>
        <p:nvCxnSpPr>
          <p:cNvPr id="526" name="Google Shape;526;p78"/>
          <p:cNvCxnSpPr/>
          <p:nvPr/>
        </p:nvCxnSpPr>
        <p:spPr>
          <a:xfrm>
            <a:off x="647700" y="1968501"/>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527" name="Google Shape;527;p78"/>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pic>
        <p:nvPicPr>
          <p:cNvPr id="528" name="Google Shape;528;p78"/>
          <p:cNvPicPr preferRelativeResize="0"/>
          <p:nvPr/>
        </p:nvPicPr>
        <p:blipFill rotWithShape="1">
          <a:blip r:embed="rId2">
            <a:alphaModFix/>
          </a:blip>
          <a:srcRect b="0" l="0" r="0" t="0"/>
          <a:stretch/>
        </p:blipFill>
        <p:spPr>
          <a:xfrm>
            <a:off x="13141631" y="-2557"/>
            <a:ext cx="2302719" cy="927147"/>
          </a:xfrm>
          <a:prstGeom prst="rect">
            <a:avLst/>
          </a:prstGeom>
          <a:noFill/>
          <a:ln>
            <a:noFill/>
          </a:ln>
        </p:spPr>
      </p:pic>
      <p:grpSp>
        <p:nvGrpSpPr>
          <p:cNvPr id="529" name="Google Shape;529;p78"/>
          <p:cNvGrpSpPr/>
          <p:nvPr/>
        </p:nvGrpSpPr>
        <p:grpSpPr>
          <a:xfrm>
            <a:off x="11317670" y="-1274305"/>
            <a:ext cx="1765200" cy="1015900"/>
            <a:chOff x="0" y="0"/>
            <a:chExt cx="1765200" cy="1015900"/>
          </a:xfrm>
        </p:grpSpPr>
        <p:sp>
          <p:nvSpPr>
            <p:cNvPr id="530" name="Google Shape;530;p78"/>
            <p:cNvSpPr/>
            <p:nvPr/>
          </p:nvSpPr>
          <p:spPr>
            <a:xfrm>
              <a:off x="0" y="0"/>
              <a:ext cx="1765200" cy="952500"/>
            </a:xfrm>
            <a:prstGeom prst="rect">
              <a:avLst/>
            </a:prstGeom>
            <a:solidFill>
              <a:srgbClr val="CBCBC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600"/>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pic>
          <p:nvPicPr>
            <p:cNvPr id="531" name="Google Shape;531;p78"/>
            <p:cNvPicPr preferRelativeResize="0"/>
            <p:nvPr/>
          </p:nvPicPr>
          <p:blipFill rotWithShape="1">
            <a:blip r:embed="rId3">
              <a:alphaModFix/>
            </a:blip>
            <a:srcRect b="0" l="0" r="0" t="0"/>
            <a:stretch/>
          </p:blipFill>
          <p:spPr>
            <a:xfrm>
              <a:off x="192951" y="127000"/>
              <a:ext cx="1559700" cy="888900"/>
            </a:xfrm>
            <a:prstGeom prst="rect">
              <a:avLst/>
            </a:prstGeom>
            <a:noFill/>
            <a:ln>
              <a:noFill/>
            </a:ln>
          </p:spPr>
        </p:pic>
      </p:grpSp>
      <p:sp>
        <p:nvSpPr>
          <p:cNvPr id="532" name="Google Shape;532;p78"/>
          <p:cNvSpPr/>
          <p:nvPr/>
        </p:nvSpPr>
        <p:spPr>
          <a:xfrm>
            <a:off x="164976" y="9378493"/>
            <a:ext cx="3060000" cy="3243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SzPts val="1600"/>
              <a:buFont typeface="Helvetica Neue"/>
              <a:buNone/>
            </a:pPr>
            <a:r>
              <a:rPr b="0" i="0" lang="en-US" sz="1600" u="none" cap="none" strike="noStrike">
                <a:solidFill>
                  <a:srgbClr val="000000"/>
                </a:solidFill>
                <a:latin typeface="Helvetica Neue"/>
                <a:ea typeface="Helvetica Neue"/>
                <a:cs typeface="Helvetica Neue"/>
                <a:sym typeface="Helvetica Neue"/>
              </a:rPr>
              <a:t>MIT, 2/12/2015</a:t>
            </a:r>
            <a:endParaRPr b="0" i="0" sz="1400" u="none" cap="none" strike="noStrike">
              <a:solidFill>
                <a:srgbClr val="000000"/>
              </a:solidFill>
              <a:latin typeface="Arial"/>
              <a:ea typeface="Arial"/>
              <a:cs typeface="Arial"/>
              <a:sym typeface="Arial"/>
            </a:endParaRPr>
          </a:p>
        </p:txBody>
      </p:sp>
      <p:sp>
        <p:nvSpPr>
          <p:cNvPr id="533" name="Google Shape;533;p78"/>
          <p:cNvSpPr txBox="1"/>
          <p:nvPr>
            <p:ph type="title"/>
          </p:nvPr>
        </p:nvSpPr>
        <p:spPr>
          <a:xfrm>
            <a:off x="571500" y="330200"/>
            <a:ext cx="11861700" cy="13968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34" name="Google Shape;534;p78"/>
          <p:cNvSpPr txBox="1"/>
          <p:nvPr>
            <p:ph idx="1" type="body"/>
          </p:nvPr>
        </p:nvSpPr>
        <p:spPr>
          <a:xfrm>
            <a:off x="571500" y="2311400"/>
            <a:ext cx="11861700" cy="65661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35" name="Google Shape;535;p78"/>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536" name="Google Shape;536;p78"/>
          <p:cNvPicPr preferRelativeResize="0"/>
          <p:nvPr/>
        </p:nvPicPr>
        <p:blipFill rotWithShape="1">
          <a:blip r:embed="rId4">
            <a:alphaModFix/>
          </a:blip>
          <a:srcRect b="0" l="0" r="0" t="0"/>
          <a:stretch/>
        </p:blipFill>
        <p:spPr>
          <a:xfrm>
            <a:off x="11920436" y="44450"/>
            <a:ext cx="981333" cy="507307"/>
          </a:xfrm>
          <a:prstGeom prst="rect">
            <a:avLst/>
          </a:prstGeom>
          <a:noFill/>
          <a:ln>
            <a:noFill/>
          </a:ln>
        </p:spPr>
      </p:pic>
      <p:grpSp>
        <p:nvGrpSpPr>
          <p:cNvPr id="537" name="Google Shape;537;p78"/>
          <p:cNvGrpSpPr/>
          <p:nvPr/>
        </p:nvGrpSpPr>
        <p:grpSpPr>
          <a:xfrm>
            <a:off x="71032" y="12700"/>
            <a:ext cx="2268128" cy="507852"/>
            <a:chOff x="18072" y="0"/>
            <a:chExt cx="2268128" cy="507852"/>
          </a:xfrm>
        </p:grpSpPr>
        <p:grpSp>
          <p:nvGrpSpPr>
            <p:cNvPr id="538" name="Google Shape;538;p78"/>
            <p:cNvGrpSpPr/>
            <p:nvPr/>
          </p:nvGrpSpPr>
          <p:grpSpPr>
            <a:xfrm>
              <a:off x="1400600" y="0"/>
              <a:ext cx="885600" cy="507852"/>
              <a:chOff x="0" y="0"/>
              <a:chExt cx="885600" cy="507852"/>
            </a:xfrm>
          </p:grpSpPr>
          <p:sp>
            <p:nvSpPr>
              <p:cNvPr id="539" name="Google Shape;539;p78"/>
              <p:cNvSpPr/>
              <p:nvPr/>
            </p:nvSpPr>
            <p:spPr>
              <a:xfrm>
                <a:off x="0" y="0"/>
                <a:ext cx="885600" cy="478800"/>
              </a:xfrm>
              <a:prstGeom prst="rect">
                <a:avLst/>
              </a:prstGeom>
              <a:solidFill>
                <a:srgbClr val="CBCBC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id="540" name="Google Shape;540;p78"/>
              <p:cNvPicPr preferRelativeResize="0"/>
              <p:nvPr/>
            </p:nvPicPr>
            <p:blipFill rotWithShape="1">
              <a:blip r:embed="rId3">
                <a:alphaModFix/>
              </a:blip>
              <a:srcRect b="0" l="0" r="0" t="0"/>
              <a:stretch/>
            </p:blipFill>
            <p:spPr>
              <a:xfrm>
                <a:off x="93564" y="63252"/>
                <a:ext cx="780300" cy="444600"/>
              </a:xfrm>
              <a:prstGeom prst="rect">
                <a:avLst/>
              </a:prstGeom>
              <a:noFill/>
              <a:ln>
                <a:noFill/>
              </a:ln>
            </p:spPr>
          </p:pic>
        </p:grpSp>
        <p:pic>
          <p:nvPicPr>
            <p:cNvPr id="541" name="Google Shape;541;p78"/>
            <p:cNvPicPr preferRelativeResize="0"/>
            <p:nvPr/>
          </p:nvPicPr>
          <p:blipFill rotWithShape="1">
            <a:blip r:embed="rId5">
              <a:alphaModFix/>
            </a:blip>
            <a:srcRect b="45560" l="0" r="37814" t="0"/>
            <a:stretch/>
          </p:blipFill>
          <p:spPr>
            <a:xfrm>
              <a:off x="18072" y="153614"/>
              <a:ext cx="1337400" cy="207900"/>
            </a:xfrm>
            <a:prstGeom prst="rect">
              <a:avLst/>
            </a:prstGeom>
            <a:noFill/>
            <a:ln>
              <a:noFill/>
            </a:ln>
          </p:spPr>
        </p:pic>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5">
    <p:spTree>
      <p:nvGrpSpPr>
        <p:cNvPr id="542" name="Shape 542"/>
        <p:cNvGrpSpPr/>
        <p:nvPr/>
      </p:nvGrpSpPr>
      <p:grpSpPr>
        <a:xfrm>
          <a:off x="0" y="0"/>
          <a:ext cx="0" cy="0"/>
          <a:chOff x="0" y="0"/>
          <a:chExt cx="0" cy="0"/>
        </a:xfrm>
      </p:grpSpPr>
      <p:sp>
        <p:nvSpPr>
          <p:cNvPr id="543" name="Google Shape;543;p79"/>
          <p:cNvSpPr txBox="1"/>
          <p:nvPr>
            <p:ph type="title"/>
          </p:nvPr>
        </p:nvSpPr>
        <p:spPr>
          <a:xfrm>
            <a:off x="590255" y="116958"/>
            <a:ext cx="113034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44" name="Google Shape;544;p79"/>
          <p:cNvSpPr txBox="1"/>
          <p:nvPr>
            <p:ph idx="1" type="body"/>
          </p:nvPr>
        </p:nvSpPr>
        <p:spPr>
          <a:xfrm>
            <a:off x="571500" y="1574926"/>
            <a:ext cx="11861700" cy="75747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pic>
        <p:nvPicPr>
          <p:cNvPr id="545" name="Google Shape;545;p79"/>
          <p:cNvPicPr preferRelativeResize="0"/>
          <p:nvPr/>
        </p:nvPicPr>
        <p:blipFill rotWithShape="1">
          <a:blip r:embed="rId2">
            <a:alphaModFix/>
          </a:blip>
          <a:srcRect b="0" l="0" r="0" t="0"/>
          <a:stretch/>
        </p:blipFill>
        <p:spPr>
          <a:xfrm>
            <a:off x="12175381" y="44450"/>
            <a:ext cx="802560" cy="414720"/>
          </a:xfrm>
          <a:prstGeom prst="rect">
            <a:avLst/>
          </a:prstGeom>
          <a:noFill/>
          <a:ln>
            <a:noFill/>
          </a:ln>
        </p:spPr>
      </p:pic>
      <p:pic>
        <p:nvPicPr>
          <p:cNvPr id="546" name="Google Shape;546;p79"/>
          <p:cNvPicPr preferRelativeResize="0"/>
          <p:nvPr/>
        </p:nvPicPr>
        <p:blipFill rotWithShape="1">
          <a:blip r:embed="rId3">
            <a:alphaModFix/>
          </a:blip>
          <a:srcRect b="0" l="0" r="0" t="0"/>
          <a:stretch/>
        </p:blipFill>
        <p:spPr>
          <a:xfrm>
            <a:off x="13141631" y="-2557"/>
            <a:ext cx="2302719" cy="927147"/>
          </a:xfrm>
          <a:prstGeom prst="rect">
            <a:avLst/>
          </a:prstGeom>
          <a:noFill/>
          <a:ln>
            <a:noFill/>
          </a:ln>
        </p:spPr>
      </p:pic>
      <p:sp>
        <p:nvSpPr>
          <p:cNvPr id="547" name="Google Shape;547;p79"/>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6">
    <p:spTree>
      <p:nvGrpSpPr>
        <p:cNvPr id="548" name="Shape 548"/>
        <p:cNvGrpSpPr/>
        <p:nvPr/>
      </p:nvGrpSpPr>
      <p:grpSpPr>
        <a:xfrm>
          <a:off x="0" y="0"/>
          <a:ext cx="0" cy="0"/>
          <a:chOff x="0" y="0"/>
          <a:chExt cx="0" cy="0"/>
        </a:xfrm>
      </p:grpSpPr>
      <p:cxnSp>
        <p:nvCxnSpPr>
          <p:cNvPr id="549" name="Google Shape;549;p80"/>
          <p:cNvCxnSpPr/>
          <p:nvPr/>
        </p:nvCxnSpPr>
        <p:spPr>
          <a:xfrm>
            <a:off x="647700" y="1079499"/>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550" name="Google Shape;550;p80"/>
          <p:cNvCxnSpPr/>
          <p:nvPr/>
        </p:nvCxnSpPr>
        <p:spPr>
          <a:xfrm flipH="1" rot="10800000">
            <a:off x="286527" y="102983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551" name="Google Shape;551;p80"/>
          <p:cNvSpPr txBox="1"/>
          <p:nvPr>
            <p:ph type="title"/>
          </p:nvPr>
        </p:nvSpPr>
        <p:spPr>
          <a:xfrm>
            <a:off x="571500" y="116958"/>
            <a:ext cx="118617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52" name="Google Shape;552;p80"/>
          <p:cNvSpPr txBox="1"/>
          <p:nvPr>
            <p:ph idx="1" type="body"/>
          </p:nvPr>
        </p:nvSpPr>
        <p:spPr>
          <a:xfrm>
            <a:off x="571500" y="1213432"/>
            <a:ext cx="11861700" cy="79359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53" name="Google Shape;553;p80"/>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554" name="Google Shape;554;p80"/>
          <p:cNvPicPr preferRelativeResize="0"/>
          <p:nvPr/>
        </p:nvPicPr>
        <p:blipFill rotWithShape="1">
          <a:blip r:embed="rId2">
            <a:alphaModFix/>
          </a:blip>
          <a:srcRect b="0" l="0" r="0" t="0"/>
          <a:stretch/>
        </p:blipFill>
        <p:spPr>
          <a:xfrm>
            <a:off x="12233107" y="44450"/>
            <a:ext cx="744533" cy="38528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7">
    <p:spTree>
      <p:nvGrpSpPr>
        <p:cNvPr id="555" name="Shape 555"/>
        <p:cNvGrpSpPr/>
        <p:nvPr/>
      </p:nvGrpSpPr>
      <p:grpSpPr>
        <a:xfrm>
          <a:off x="0" y="0"/>
          <a:ext cx="0" cy="0"/>
          <a:chOff x="0" y="0"/>
          <a:chExt cx="0" cy="0"/>
        </a:xfrm>
      </p:grpSpPr>
      <p:cxnSp>
        <p:nvCxnSpPr>
          <p:cNvPr id="556" name="Google Shape;556;p81"/>
          <p:cNvCxnSpPr/>
          <p:nvPr/>
        </p:nvCxnSpPr>
        <p:spPr>
          <a:xfrm>
            <a:off x="647700" y="1079499"/>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557" name="Google Shape;557;p81"/>
          <p:cNvCxnSpPr/>
          <p:nvPr/>
        </p:nvCxnSpPr>
        <p:spPr>
          <a:xfrm flipH="1" rot="10800000">
            <a:off x="70741" y="10615432"/>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558" name="Google Shape;558;p81"/>
          <p:cNvSpPr txBox="1"/>
          <p:nvPr>
            <p:ph type="title"/>
          </p:nvPr>
        </p:nvSpPr>
        <p:spPr>
          <a:xfrm>
            <a:off x="629173" y="116958"/>
            <a:ext cx="112641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59" name="Google Shape;559;p81"/>
          <p:cNvSpPr txBox="1"/>
          <p:nvPr>
            <p:ph idx="1" type="body"/>
          </p:nvPr>
        </p:nvSpPr>
        <p:spPr>
          <a:xfrm>
            <a:off x="571500" y="1574926"/>
            <a:ext cx="11861700" cy="75747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60" name="Google Shape;560;p81"/>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561" name="Google Shape;561;p81"/>
          <p:cNvPicPr preferRelativeResize="0"/>
          <p:nvPr/>
        </p:nvPicPr>
        <p:blipFill rotWithShape="1">
          <a:blip r:embed="rId2">
            <a:alphaModFix/>
          </a:blip>
          <a:srcRect b="0" l="0" r="0" t="0"/>
          <a:stretch/>
        </p:blipFill>
        <p:spPr>
          <a:xfrm>
            <a:off x="12175381" y="44450"/>
            <a:ext cx="802560" cy="414720"/>
          </a:xfrm>
          <a:prstGeom prst="rect">
            <a:avLst/>
          </a:prstGeom>
          <a:noFill/>
          <a:ln>
            <a:noFill/>
          </a:ln>
        </p:spPr>
      </p:pic>
      <p:pic>
        <p:nvPicPr>
          <p:cNvPr id="562" name="Google Shape;562;p81"/>
          <p:cNvPicPr preferRelativeResize="0"/>
          <p:nvPr/>
        </p:nvPicPr>
        <p:blipFill rotWithShape="1">
          <a:blip r:embed="rId3">
            <a:alphaModFix/>
          </a:blip>
          <a:srcRect b="0" l="0" r="0" t="0"/>
          <a:stretch/>
        </p:blipFill>
        <p:spPr>
          <a:xfrm>
            <a:off x="13141631" y="-2557"/>
            <a:ext cx="2302719" cy="927147"/>
          </a:xfrm>
          <a:prstGeom prst="rect">
            <a:avLst/>
          </a:prstGeom>
          <a:noFill/>
          <a:ln>
            <a:noFill/>
          </a:ln>
        </p:spPr>
      </p:pic>
      <p:sp>
        <p:nvSpPr>
          <p:cNvPr id="563" name="Google Shape;563;p81"/>
          <p:cNvSpPr/>
          <p:nvPr/>
        </p:nvSpPr>
        <p:spPr>
          <a:xfrm>
            <a:off x="-1429488" y="9807061"/>
            <a:ext cx="3870000" cy="148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August 25, 2016</a:t>
            </a:r>
            <a:endParaRPr b="0" i="0" sz="1400" u="none" cap="none" strike="noStrike">
              <a:solidFill>
                <a:srgbClr val="000000"/>
              </a:solidFill>
              <a:latin typeface="Arial"/>
              <a:ea typeface="Arial"/>
              <a:cs typeface="Arial"/>
              <a:sym typeface="Arial"/>
            </a:endParaRPr>
          </a:p>
        </p:txBody>
      </p:sp>
      <p:pic>
        <p:nvPicPr>
          <p:cNvPr id="564" name="Google Shape;564;p81"/>
          <p:cNvPicPr preferRelativeResize="0"/>
          <p:nvPr/>
        </p:nvPicPr>
        <p:blipFill rotWithShape="1">
          <a:blip r:embed="rId4">
            <a:alphaModFix/>
          </a:blip>
          <a:srcRect b="0" l="0" r="0" t="0"/>
          <a:stretch/>
        </p:blipFill>
        <p:spPr>
          <a:xfrm>
            <a:off x="9255558" y="9950607"/>
            <a:ext cx="2854401" cy="32469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9">
    <p:spTree>
      <p:nvGrpSpPr>
        <p:cNvPr id="565" name="Shape 565"/>
        <p:cNvGrpSpPr/>
        <p:nvPr/>
      </p:nvGrpSpPr>
      <p:grpSpPr>
        <a:xfrm>
          <a:off x="0" y="0"/>
          <a:ext cx="0" cy="0"/>
          <a:chOff x="0" y="0"/>
          <a:chExt cx="0" cy="0"/>
        </a:xfrm>
      </p:grpSpPr>
      <p:cxnSp>
        <p:nvCxnSpPr>
          <p:cNvPr id="566" name="Google Shape;566;p82"/>
          <p:cNvCxnSpPr/>
          <p:nvPr/>
        </p:nvCxnSpPr>
        <p:spPr>
          <a:xfrm>
            <a:off x="647700" y="1079499"/>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567" name="Google Shape;567;p82"/>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568" name="Google Shape;568;p82"/>
          <p:cNvSpPr txBox="1"/>
          <p:nvPr>
            <p:ph type="title"/>
          </p:nvPr>
        </p:nvSpPr>
        <p:spPr>
          <a:xfrm>
            <a:off x="571500" y="116958"/>
            <a:ext cx="118617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69" name="Google Shape;569;p82"/>
          <p:cNvSpPr txBox="1"/>
          <p:nvPr>
            <p:ph idx="1" type="body"/>
          </p:nvPr>
        </p:nvSpPr>
        <p:spPr>
          <a:xfrm>
            <a:off x="571500" y="1574926"/>
            <a:ext cx="11861700" cy="75747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70" name="Google Shape;570;p82"/>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571" name="Google Shape;571;p82"/>
          <p:cNvPicPr preferRelativeResize="0"/>
          <p:nvPr/>
        </p:nvPicPr>
        <p:blipFill rotWithShape="1">
          <a:blip r:embed="rId2">
            <a:alphaModFix/>
          </a:blip>
          <a:srcRect b="0" l="0" r="0" t="0"/>
          <a:stretch/>
        </p:blipFill>
        <p:spPr>
          <a:xfrm>
            <a:off x="11934097" y="44450"/>
            <a:ext cx="1043627" cy="53973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showMasterSp="0">
  <p:cSld name="Title &amp; Subtitle">
    <p:spTree>
      <p:nvGrpSpPr>
        <p:cNvPr id="572" name="Shape 572"/>
        <p:cNvGrpSpPr/>
        <p:nvPr/>
      </p:nvGrpSpPr>
      <p:grpSpPr>
        <a:xfrm>
          <a:off x="0" y="0"/>
          <a:ext cx="0" cy="0"/>
          <a:chOff x="0" y="0"/>
          <a:chExt cx="0" cy="0"/>
        </a:xfrm>
      </p:grpSpPr>
      <p:sp>
        <p:nvSpPr>
          <p:cNvPr id="573" name="Google Shape;573;p83"/>
          <p:cNvSpPr txBox="1"/>
          <p:nvPr>
            <p:ph type="title"/>
          </p:nvPr>
        </p:nvSpPr>
        <p:spPr>
          <a:xfrm>
            <a:off x="1270000" y="1638300"/>
            <a:ext cx="10464900" cy="3302100"/>
          </a:xfrm>
          <a:prstGeom prst="rect">
            <a:avLst/>
          </a:prstGeom>
          <a:noFill/>
          <a:ln>
            <a:noFill/>
          </a:ln>
        </p:spPr>
        <p:txBody>
          <a:bodyPr anchorCtr="0" anchor="b" bIns="130025" lIns="130025" spcFirstLastPara="1" rIns="130025" wrap="square" tIns="130025"/>
          <a:lstStyle>
            <a:lvl1pPr lvl="0" marR="0" rtl="0" algn="ctr">
              <a:lnSpc>
                <a:spcPct val="100000"/>
              </a:lnSpc>
              <a:spcBef>
                <a:spcPts val="0"/>
              </a:spcBef>
              <a:spcAft>
                <a:spcPts val="0"/>
              </a:spcAft>
              <a:buClr>
                <a:srgbClr val="000000"/>
              </a:buClr>
              <a:buSzPts val="1400"/>
              <a:buFont typeface="Gill Sans"/>
              <a:buNone/>
              <a:defRPr b="0" i="0" sz="8400" u="none" cap="none" strike="noStrike">
                <a:solidFill>
                  <a:srgbClr val="000000"/>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74" name="Google Shape;574;p83"/>
          <p:cNvSpPr txBox="1"/>
          <p:nvPr>
            <p:ph idx="1" type="body"/>
          </p:nvPr>
        </p:nvSpPr>
        <p:spPr>
          <a:xfrm>
            <a:off x="1270000" y="5029199"/>
            <a:ext cx="10464900" cy="1130100"/>
          </a:xfrm>
          <a:prstGeom prst="rect">
            <a:avLst/>
          </a:prstGeom>
          <a:noFill/>
          <a:ln>
            <a:noFill/>
          </a:ln>
        </p:spPr>
        <p:txBody>
          <a:bodyPr anchorCtr="0" anchor="t" bIns="130025" lIns="130025" spcFirstLastPara="1" rIns="130025" wrap="square" tIns="130025"/>
          <a:lstStyle>
            <a:lvl1pPr indent="-228600" lvl="0" marL="4572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1pPr>
            <a:lvl2pPr indent="-228600" lvl="1" marL="9144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2pPr>
            <a:lvl3pPr indent="-228600" lvl="2" marL="13716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3pPr>
            <a:lvl4pPr indent="-228600" lvl="3" marL="18288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4pPr>
            <a:lvl5pPr indent="-228600" lvl="4" marL="2286000" marR="0" rtl="0" algn="ctr">
              <a:lnSpc>
                <a:spcPct val="100000"/>
              </a:lnSpc>
              <a:spcBef>
                <a:spcPts val="0"/>
              </a:spcBef>
              <a:spcAft>
                <a:spcPts val="0"/>
              </a:spcAft>
              <a:buClr>
                <a:srgbClr val="000000"/>
              </a:buClr>
              <a:buSzPts val="2600"/>
              <a:buFont typeface="Gill Sans"/>
              <a:buNone/>
              <a:defRPr b="0" i="0" sz="3600" u="none" cap="none" strike="noStrike">
                <a:solidFill>
                  <a:srgbClr val="000000"/>
                </a:solidFill>
                <a:latin typeface="Gill Sans"/>
                <a:ea typeface="Gill Sans"/>
                <a:cs typeface="Gill Sans"/>
                <a:sym typeface="Gill Sans"/>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75" name="Google Shape;575;p83"/>
          <p:cNvSpPr txBox="1"/>
          <p:nvPr>
            <p:ph idx="12" type="sldNum"/>
          </p:nvPr>
        </p:nvSpPr>
        <p:spPr>
          <a:xfrm>
            <a:off x="6324599" y="9258300"/>
            <a:ext cx="342900" cy="368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Gill Sans"/>
              <a:buNone/>
              <a:defRPr b="0" i="0" sz="18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1800"/>
              <a:buFont typeface="Gill Sans"/>
              <a:buNone/>
              <a:defRPr b="0" i="0" sz="18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1800"/>
              <a:buFont typeface="Gill Sans"/>
              <a:buNone/>
              <a:defRPr b="0" i="0" sz="18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1800"/>
              <a:buFont typeface="Gill Sans"/>
              <a:buNone/>
              <a:defRPr b="0" i="0" sz="18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1800"/>
              <a:buFont typeface="Gill Sans"/>
              <a:buNone/>
              <a:defRPr b="0" i="0" sz="18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1800"/>
              <a:buFont typeface="Gill Sans"/>
              <a:buNone/>
              <a:defRPr b="0" i="0" sz="18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1800"/>
              <a:buFont typeface="Gill Sans"/>
              <a:buNone/>
              <a:defRPr b="0" i="0" sz="18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1800"/>
              <a:buFont typeface="Gill Sans"/>
              <a:buNone/>
              <a:defRPr b="0" i="0" sz="18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1800"/>
              <a:buFont typeface="Gill Sans"/>
              <a:buNone/>
              <a:defRPr b="0" i="0" sz="18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sz="1400">
              <a:latin typeface="Helvetica Neue"/>
              <a:ea typeface="Helvetica Neue"/>
              <a:cs typeface="Helvetica Neue"/>
              <a:sym typeface="Helvetica Neue"/>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10">
    <p:spTree>
      <p:nvGrpSpPr>
        <p:cNvPr id="576" name="Shape 576"/>
        <p:cNvGrpSpPr/>
        <p:nvPr/>
      </p:nvGrpSpPr>
      <p:grpSpPr>
        <a:xfrm>
          <a:off x="0" y="0"/>
          <a:ext cx="0" cy="0"/>
          <a:chOff x="0" y="0"/>
          <a:chExt cx="0" cy="0"/>
        </a:xfrm>
      </p:grpSpPr>
      <p:cxnSp>
        <p:nvCxnSpPr>
          <p:cNvPr id="577" name="Google Shape;577;p84"/>
          <p:cNvCxnSpPr/>
          <p:nvPr/>
        </p:nvCxnSpPr>
        <p:spPr>
          <a:xfrm>
            <a:off x="647700" y="1079499"/>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578" name="Google Shape;578;p84"/>
          <p:cNvCxnSpPr/>
          <p:nvPr/>
        </p:nvCxnSpPr>
        <p:spPr>
          <a:xfrm flipH="1" rot="10800000">
            <a:off x="286527" y="10193568"/>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579" name="Google Shape;579;p84"/>
          <p:cNvSpPr txBox="1"/>
          <p:nvPr>
            <p:ph type="title"/>
          </p:nvPr>
        </p:nvSpPr>
        <p:spPr>
          <a:xfrm>
            <a:off x="590255" y="116958"/>
            <a:ext cx="113034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80" name="Google Shape;580;p84"/>
          <p:cNvSpPr txBox="1"/>
          <p:nvPr>
            <p:ph idx="1" type="body"/>
          </p:nvPr>
        </p:nvSpPr>
        <p:spPr>
          <a:xfrm>
            <a:off x="571500" y="1312670"/>
            <a:ext cx="11861700" cy="78369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81" name="Google Shape;581;p84"/>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582" name="Google Shape;582;p84"/>
          <p:cNvSpPr/>
          <p:nvPr/>
        </p:nvSpPr>
        <p:spPr>
          <a:xfrm>
            <a:off x="11056850" y="-741522"/>
            <a:ext cx="1114800" cy="3045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1300"/>
              <a:buFont typeface="Helvetica Neue"/>
              <a:buNone/>
            </a:pPr>
            <a:r>
              <a:rPr b="0" i="0" lang="en-US" sz="1300" u="none" cap="none" strike="noStrike">
                <a:solidFill>
                  <a:srgbClr val="000000"/>
                </a:solidFill>
                <a:latin typeface="Helvetica Neue"/>
                <a:ea typeface="Helvetica Neue"/>
                <a:cs typeface="Helvetica Neue"/>
                <a:sym typeface="Helvetica Neue"/>
              </a:rPr>
              <a:t>ARL | 8/22/16</a:t>
            </a:r>
            <a:endParaRPr b="0" i="0" sz="1400" u="none" cap="none" strike="noStrike">
              <a:solidFill>
                <a:srgbClr val="000000"/>
              </a:solidFill>
              <a:latin typeface="Arial"/>
              <a:ea typeface="Arial"/>
              <a:cs typeface="Arial"/>
              <a:sym typeface="Arial"/>
            </a:endParaRPr>
          </a:p>
        </p:txBody>
      </p:sp>
      <p:pic>
        <p:nvPicPr>
          <p:cNvPr id="583" name="Google Shape;583;p84"/>
          <p:cNvPicPr preferRelativeResize="0"/>
          <p:nvPr/>
        </p:nvPicPr>
        <p:blipFill rotWithShape="1">
          <a:blip r:embed="rId2">
            <a:alphaModFix/>
          </a:blip>
          <a:srcRect b="0" l="0" r="0" t="0"/>
          <a:stretch/>
        </p:blipFill>
        <p:spPr>
          <a:xfrm>
            <a:off x="13141631" y="-2557"/>
            <a:ext cx="2302719" cy="927147"/>
          </a:xfrm>
          <a:prstGeom prst="rect">
            <a:avLst/>
          </a:prstGeom>
          <a:noFill/>
          <a:ln>
            <a:noFill/>
          </a:ln>
        </p:spPr>
      </p:pic>
      <p:grpSp>
        <p:nvGrpSpPr>
          <p:cNvPr id="584" name="Google Shape;584;p84"/>
          <p:cNvGrpSpPr/>
          <p:nvPr/>
        </p:nvGrpSpPr>
        <p:grpSpPr>
          <a:xfrm>
            <a:off x="10256631" y="-629918"/>
            <a:ext cx="2735527" cy="1028318"/>
            <a:chOff x="20180" y="0"/>
            <a:chExt cx="2735527" cy="1028318"/>
          </a:xfrm>
        </p:grpSpPr>
        <p:pic>
          <p:nvPicPr>
            <p:cNvPr id="585" name="Google Shape;585;p84"/>
            <p:cNvPicPr preferRelativeResize="0"/>
            <p:nvPr/>
          </p:nvPicPr>
          <p:blipFill rotWithShape="1">
            <a:blip r:embed="rId3">
              <a:alphaModFix/>
            </a:blip>
            <a:srcRect b="26974" l="0" r="2123" t="16886"/>
            <a:stretch/>
          </p:blipFill>
          <p:spPr>
            <a:xfrm>
              <a:off x="20180" y="19883"/>
              <a:ext cx="1237801" cy="472800"/>
            </a:xfrm>
            <a:prstGeom prst="rect">
              <a:avLst/>
            </a:prstGeom>
            <a:noFill/>
            <a:ln>
              <a:noFill/>
            </a:ln>
          </p:spPr>
        </p:pic>
        <p:grpSp>
          <p:nvGrpSpPr>
            <p:cNvPr id="586" name="Google Shape;586;p84"/>
            <p:cNvGrpSpPr/>
            <p:nvPr/>
          </p:nvGrpSpPr>
          <p:grpSpPr>
            <a:xfrm>
              <a:off x="1238736" y="0"/>
              <a:ext cx="1516971" cy="1028318"/>
              <a:chOff x="0" y="0"/>
              <a:chExt cx="1516971" cy="1028318"/>
            </a:xfrm>
          </p:grpSpPr>
          <p:pic>
            <p:nvPicPr>
              <p:cNvPr id="587" name="Google Shape;587;p84"/>
              <p:cNvPicPr preferRelativeResize="0"/>
              <p:nvPr/>
            </p:nvPicPr>
            <p:blipFill rotWithShape="1">
              <a:blip r:embed="rId4">
                <a:alphaModFix/>
              </a:blip>
              <a:srcRect b="0" l="0" r="0" t="0"/>
              <a:stretch/>
            </p:blipFill>
            <p:spPr>
              <a:xfrm>
                <a:off x="858171" y="687518"/>
                <a:ext cx="658800" cy="340800"/>
              </a:xfrm>
              <a:prstGeom prst="rect">
                <a:avLst/>
              </a:prstGeom>
              <a:noFill/>
              <a:ln>
                <a:noFill/>
              </a:ln>
            </p:spPr>
          </p:pic>
          <p:pic>
            <p:nvPicPr>
              <p:cNvPr id="588" name="Google Shape;588;p84"/>
              <p:cNvPicPr preferRelativeResize="0"/>
              <p:nvPr/>
            </p:nvPicPr>
            <p:blipFill rotWithShape="1">
              <a:blip r:embed="rId5">
                <a:alphaModFix/>
              </a:blip>
              <a:srcRect b="0" l="0" r="0" t="0"/>
              <a:stretch/>
            </p:blipFill>
            <p:spPr>
              <a:xfrm>
                <a:off x="0" y="0"/>
                <a:ext cx="783899" cy="462601"/>
              </a:xfrm>
              <a:prstGeom prst="rect">
                <a:avLst/>
              </a:prstGeom>
              <a:noFill/>
              <a:ln>
                <a:noFill/>
              </a:ln>
            </p:spPr>
          </p:pic>
        </p:gr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showMasterSp="0">
  <p:cSld name="Title &amp; Bullets">
    <p:spTree>
      <p:nvGrpSpPr>
        <p:cNvPr id="589" name="Shape 589"/>
        <p:cNvGrpSpPr/>
        <p:nvPr/>
      </p:nvGrpSpPr>
      <p:grpSpPr>
        <a:xfrm>
          <a:off x="0" y="0"/>
          <a:ext cx="0" cy="0"/>
          <a:chOff x="0" y="0"/>
          <a:chExt cx="0" cy="0"/>
        </a:xfrm>
      </p:grpSpPr>
      <p:sp>
        <p:nvSpPr>
          <p:cNvPr id="590" name="Google Shape;590;p85"/>
          <p:cNvSpPr txBox="1"/>
          <p:nvPr>
            <p:ph type="title"/>
          </p:nvPr>
        </p:nvSpPr>
        <p:spPr>
          <a:xfrm>
            <a:off x="952501" y="444500"/>
            <a:ext cx="11099700" cy="21588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000000"/>
              </a:buClr>
              <a:buSzPts val="1400"/>
              <a:buFont typeface="Helvetica Neue"/>
              <a:buNone/>
              <a:defRPr b="0" i="0" sz="80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91" name="Google Shape;591;p85"/>
          <p:cNvSpPr txBox="1"/>
          <p:nvPr>
            <p:ph idx="1" type="body"/>
          </p:nvPr>
        </p:nvSpPr>
        <p:spPr>
          <a:xfrm>
            <a:off x="952501" y="2603500"/>
            <a:ext cx="11099700" cy="6286500"/>
          </a:xfrm>
          <a:prstGeom prst="rect">
            <a:avLst/>
          </a:prstGeom>
          <a:noFill/>
          <a:ln>
            <a:noFill/>
          </a:ln>
        </p:spPr>
        <p:txBody>
          <a:bodyPr anchorCtr="0" anchor="ctr" bIns="130025" lIns="130025" spcFirstLastPara="1" rIns="130025" wrap="square" tIns="130025"/>
          <a:lstStyle>
            <a:lvl1pPr indent="-400050" lvl="0" marL="457200" marR="0" rtl="0" algn="l">
              <a:lnSpc>
                <a:spcPct val="100000"/>
              </a:lnSpc>
              <a:spcBef>
                <a:spcPts val="4300"/>
              </a:spcBef>
              <a:spcAft>
                <a:spcPts val="0"/>
              </a:spcAft>
              <a:buClr>
                <a:srgbClr val="000000"/>
              </a:buClr>
              <a:buSzPts val="2700"/>
              <a:buFont typeface="Helvetica Neue"/>
              <a:buChar char="•"/>
              <a:defRPr b="0" i="0" sz="3600" u="none" cap="none" strike="noStrike">
                <a:solidFill>
                  <a:srgbClr val="000000"/>
                </a:solidFill>
                <a:latin typeface="Helvetica Neue"/>
                <a:ea typeface="Helvetica Neue"/>
                <a:cs typeface="Helvetica Neue"/>
                <a:sym typeface="Helvetica Neue"/>
              </a:defRPr>
            </a:lvl1pPr>
            <a:lvl2pPr indent="-400050" lvl="1" marL="914400" marR="0" rtl="0" algn="l">
              <a:lnSpc>
                <a:spcPct val="100000"/>
              </a:lnSpc>
              <a:spcBef>
                <a:spcPts val="4300"/>
              </a:spcBef>
              <a:spcAft>
                <a:spcPts val="0"/>
              </a:spcAft>
              <a:buClr>
                <a:srgbClr val="000000"/>
              </a:buClr>
              <a:buSzPts val="2700"/>
              <a:buFont typeface="Helvetica Neue"/>
              <a:buChar char="•"/>
              <a:defRPr b="0" i="0" sz="3600" u="none" cap="none" strike="noStrike">
                <a:solidFill>
                  <a:srgbClr val="000000"/>
                </a:solidFill>
                <a:latin typeface="Helvetica Neue"/>
                <a:ea typeface="Helvetica Neue"/>
                <a:cs typeface="Helvetica Neue"/>
                <a:sym typeface="Helvetica Neue"/>
              </a:defRPr>
            </a:lvl2pPr>
            <a:lvl3pPr indent="-400050" lvl="2" marL="1371600" marR="0" rtl="0" algn="l">
              <a:lnSpc>
                <a:spcPct val="100000"/>
              </a:lnSpc>
              <a:spcBef>
                <a:spcPts val="4300"/>
              </a:spcBef>
              <a:spcAft>
                <a:spcPts val="0"/>
              </a:spcAft>
              <a:buClr>
                <a:srgbClr val="000000"/>
              </a:buClr>
              <a:buSzPts val="2700"/>
              <a:buFont typeface="Helvetica Neue"/>
              <a:buChar char="•"/>
              <a:defRPr b="0" i="0" sz="3600" u="none" cap="none" strike="noStrike">
                <a:solidFill>
                  <a:srgbClr val="000000"/>
                </a:solidFill>
                <a:latin typeface="Helvetica Neue"/>
                <a:ea typeface="Helvetica Neue"/>
                <a:cs typeface="Helvetica Neue"/>
                <a:sym typeface="Helvetica Neue"/>
              </a:defRPr>
            </a:lvl3pPr>
            <a:lvl4pPr indent="-400050" lvl="3" marL="1828800" marR="0" rtl="0" algn="l">
              <a:lnSpc>
                <a:spcPct val="100000"/>
              </a:lnSpc>
              <a:spcBef>
                <a:spcPts val="4300"/>
              </a:spcBef>
              <a:spcAft>
                <a:spcPts val="0"/>
              </a:spcAft>
              <a:buClr>
                <a:srgbClr val="000000"/>
              </a:buClr>
              <a:buSzPts val="2700"/>
              <a:buFont typeface="Helvetica Neue"/>
              <a:buChar char="•"/>
              <a:defRPr b="0" i="0" sz="3600" u="none" cap="none" strike="noStrike">
                <a:solidFill>
                  <a:srgbClr val="000000"/>
                </a:solidFill>
                <a:latin typeface="Helvetica Neue"/>
                <a:ea typeface="Helvetica Neue"/>
                <a:cs typeface="Helvetica Neue"/>
                <a:sym typeface="Helvetica Neue"/>
              </a:defRPr>
            </a:lvl4pPr>
            <a:lvl5pPr indent="-400050" lvl="4" marL="2286000" marR="0" rtl="0" algn="l">
              <a:lnSpc>
                <a:spcPct val="100000"/>
              </a:lnSpc>
              <a:spcBef>
                <a:spcPts val="4300"/>
              </a:spcBef>
              <a:spcAft>
                <a:spcPts val="0"/>
              </a:spcAft>
              <a:buClr>
                <a:srgbClr val="000000"/>
              </a:buClr>
              <a:buSzPts val="2700"/>
              <a:buFont typeface="Helvetica Neue"/>
              <a:buChar char="•"/>
              <a:defRPr b="0" i="0" sz="3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92" name="Google Shape;592;p85"/>
          <p:cNvSpPr txBox="1"/>
          <p:nvPr>
            <p:ph idx="12" type="sldNum"/>
          </p:nvPr>
        </p:nvSpPr>
        <p:spPr>
          <a:xfrm>
            <a:off x="6311798" y="9251949"/>
            <a:ext cx="368100"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2" showMasterSp="0">
  <p:cSld name="Title &amp; Bullets - 2 Column copy 2 2">
    <p:spTree>
      <p:nvGrpSpPr>
        <p:cNvPr id="593" name="Shape 593"/>
        <p:cNvGrpSpPr/>
        <p:nvPr/>
      </p:nvGrpSpPr>
      <p:grpSpPr>
        <a:xfrm>
          <a:off x="0" y="0"/>
          <a:ext cx="0" cy="0"/>
          <a:chOff x="0" y="0"/>
          <a:chExt cx="0" cy="0"/>
        </a:xfrm>
      </p:grpSpPr>
      <p:cxnSp>
        <p:nvCxnSpPr>
          <p:cNvPr id="594" name="Google Shape;594;p86"/>
          <p:cNvCxnSpPr/>
          <p:nvPr/>
        </p:nvCxnSpPr>
        <p:spPr>
          <a:xfrm>
            <a:off x="647700" y="1079499"/>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595" name="Google Shape;595;p86"/>
          <p:cNvCxnSpPr/>
          <p:nvPr/>
        </p:nvCxnSpPr>
        <p:spPr>
          <a:xfrm flipH="1" rot="10800000">
            <a:off x="286527" y="9981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596" name="Google Shape;596;p86"/>
          <p:cNvSpPr txBox="1"/>
          <p:nvPr>
            <p:ph type="title"/>
          </p:nvPr>
        </p:nvSpPr>
        <p:spPr>
          <a:xfrm>
            <a:off x="571500" y="116958"/>
            <a:ext cx="118617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597" name="Google Shape;597;p86"/>
          <p:cNvSpPr txBox="1"/>
          <p:nvPr>
            <p:ph idx="1" type="body"/>
          </p:nvPr>
        </p:nvSpPr>
        <p:spPr>
          <a:xfrm>
            <a:off x="571500" y="1574926"/>
            <a:ext cx="11861700" cy="75747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598" name="Google Shape;598;p86"/>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599" name="Google Shape;599;p86"/>
          <p:cNvPicPr preferRelativeResize="0"/>
          <p:nvPr/>
        </p:nvPicPr>
        <p:blipFill rotWithShape="1">
          <a:blip r:embed="rId2">
            <a:alphaModFix/>
          </a:blip>
          <a:srcRect b="0" l="0" r="0" t="0"/>
          <a:stretch/>
        </p:blipFill>
        <p:spPr>
          <a:xfrm>
            <a:off x="12175381" y="44450"/>
            <a:ext cx="802560" cy="414720"/>
          </a:xfrm>
          <a:prstGeom prst="rect">
            <a:avLst/>
          </a:prstGeom>
          <a:noFill/>
          <a:ln>
            <a:noFill/>
          </a:ln>
        </p:spPr>
      </p:pic>
      <p:grpSp>
        <p:nvGrpSpPr>
          <p:cNvPr id="600" name="Google Shape;600;p86"/>
          <p:cNvGrpSpPr/>
          <p:nvPr/>
        </p:nvGrpSpPr>
        <p:grpSpPr>
          <a:xfrm>
            <a:off x="11238122" y="-1834736"/>
            <a:ext cx="2268128" cy="507852"/>
            <a:chOff x="18072" y="0"/>
            <a:chExt cx="2268128" cy="507852"/>
          </a:xfrm>
        </p:grpSpPr>
        <p:grpSp>
          <p:nvGrpSpPr>
            <p:cNvPr id="601" name="Google Shape;601;p86"/>
            <p:cNvGrpSpPr/>
            <p:nvPr/>
          </p:nvGrpSpPr>
          <p:grpSpPr>
            <a:xfrm>
              <a:off x="1400600" y="0"/>
              <a:ext cx="885600" cy="507852"/>
              <a:chOff x="0" y="0"/>
              <a:chExt cx="885600" cy="507852"/>
            </a:xfrm>
          </p:grpSpPr>
          <p:sp>
            <p:nvSpPr>
              <p:cNvPr id="602" name="Google Shape;602;p86"/>
              <p:cNvSpPr/>
              <p:nvPr/>
            </p:nvSpPr>
            <p:spPr>
              <a:xfrm>
                <a:off x="0" y="0"/>
                <a:ext cx="885600" cy="478800"/>
              </a:xfrm>
              <a:prstGeom prst="rect">
                <a:avLst/>
              </a:prstGeom>
              <a:solidFill>
                <a:srgbClr val="CBCBC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id="603" name="Google Shape;603;p86"/>
              <p:cNvPicPr preferRelativeResize="0"/>
              <p:nvPr/>
            </p:nvPicPr>
            <p:blipFill rotWithShape="1">
              <a:blip r:embed="rId3">
                <a:alphaModFix/>
              </a:blip>
              <a:srcRect b="0" l="0" r="0" t="0"/>
              <a:stretch/>
            </p:blipFill>
            <p:spPr>
              <a:xfrm>
                <a:off x="93564" y="63252"/>
                <a:ext cx="780300" cy="444600"/>
              </a:xfrm>
              <a:prstGeom prst="rect">
                <a:avLst/>
              </a:prstGeom>
              <a:noFill/>
              <a:ln>
                <a:noFill/>
              </a:ln>
            </p:spPr>
          </p:pic>
        </p:grpSp>
        <p:pic>
          <p:nvPicPr>
            <p:cNvPr id="604" name="Google Shape;604;p86"/>
            <p:cNvPicPr preferRelativeResize="0"/>
            <p:nvPr/>
          </p:nvPicPr>
          <p:blipFill rotWithShape="1">
            <a:blip r:embed="rId4">
              <a:alphaModFix/>
            </a:blip>
            <a:srcRect b="45560" l="0" r="37814" t="0"/>
            <a:stretch/>
          </p:blipFill>
          <p:spPr>
            <a:xfrm>
              <a:off x="18072" y="153614"/>
              <a:ext cx="1337400" cy="207900"/>
            </a:xfrm>
            <a:prstGeom prst="rect">
              <a:avLst/>
            </a:prstGeom>
            <a:noFill/>
            <a:ln>
              <a:noFill/>
            </a:ln>
          </p:spPr>
        </p:pic>
      </p:grpSp>
      <p:sp>
        <p:nvSpPr>
          <p:cNvPr id="605" name="Google Shape;605;p86"/>
          <p:cNvSpPr/>
          <p:nvPr/>
        </p:nvSpPr>
        <p:spPr>
          <a:xfrm>
            <a:off x="279910" y="9991724"/>
            <a:ext cx="3150600" cy="317400"/>
          </a:xfrm>
          <a:prstGeom prst="rect">
            <a:avLst/>
          </a:prstGeom>
          <a:noFill/>
          <a:ln>
            <a:noFill/>
          </a:ln>
        </p:spPr>
        <p:txBody>
          <a:bodyPr anchorCtr="0" anchor="b"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400"/>
              <a:buFont typeface="Helvetica Neue"/>
              <a:buNone/>
            </a:pPr>
            <a:r>
              <a:rPr b="0" i="0" lang="en-US" sz="1400" u="none" cap="none" strike="noStrike">
                <a:solidFill>
                  <a:srgbClr val="000000"/>
                </a:solidFill>
                <a:latin typeface="Helvetica Neue"/>
                <a:ea typeface="Helvetica Neue"/>
                <a:cs typeface="Helvetica Neue"/>
                <a:sym typeface="Helvetica Neue"/>
              </a:rPr>
              <a:t>MIT Laboratory for Quantum Photonics</a:t>
            </a:r>
            <a:endParaRPr b="0" i="0" sz="1400" u="none" cap="none" strike="noStrike">
              <a:solidFill>
                <a:srgbClr val="000000"/>
              </a:solidFill>
              <a:latin typeface="Arial"/>
              <a:ea typeface="Arial"/>
              <a:cs typeface="Arial"/>
              <a:sym typeface="Arial"/>
            </a:endParaRPr>
          </a:p>
        </p:txBody>
      </p:sp>
      <p:pic>
        <p:nvPicPr>
          <p:cNvPr id="606" name="Google Shape;606;p86"/>
          <p:cNvPicPr preferRelativeResize="0"/>
          <p:nvPr/>
        </p:nvPicPr>
        <p:blipFill rotWithShape="1">
          <a:blip r:embed="rId5">
            <a:alphaModFix/>
          </a:blip>
          <a:srcRect b="0" l="0" r="0" t="0"/>
          <a:stretch/>
        </p:blipFill>
        <p:spPr>
          <a:xfrm>
            <a:off x="-1531827" y="-1107877"/>
            <a:ext cx="1245013" cy="41472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3" showMasterSp="0">
  <p:cSld name="Title &amp; Bullets - 2 Column copy 3">
    <p:spTree>
      <p:nvGrpSpPr>
        <p:cNvPr id="62" name="Shape 62"/>
        <p:cNvGrpSpPr/>
        <p:nvPr/>
      </p:nvGrpSpPr>
      <p:grpSpPr>
        <a:xfrm>
          <a:off x="0" y="0"/>
          <a:ext cx="0" cy="0"/>
          <a:chOff x="0" y="0"/>
          <a:chExt cx="0" cy="0"/>
        </a:xfrm>
      </p:grpSpPr>
      <p:sp>
        <p:nvSpPr>
          <p:cNvPr id="63" name="Google Shape;63;p9"/>
          <p:cNvSpPr txBox="1"/>
          <p:nvPr>
            <p:ph type="title"/>
          </p:nvPr>
        </p:nvSpPr>
        <p:spPr>
          <a:xfrm>
            <a:off x="571500" y="116958"/>
            <a:ext cx="118617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413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985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684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4097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256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669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64" name="Google Shape;64;p9"/>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400050" lvl="0" marL="4572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1pPr>
            <a:lvl2pPr indent="-400050" lvl="1" marL="9144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2pPr>
            <a:lvl3pPr indent="-400050" lvl="2" marL="13716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3pPr>
            <a:lvl4pPr indent="-400050" lvl="3" marL="18288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4pPr>
            <a:lvl5pPr indent="-400050" lvl="4" marL="22860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5pPr>
            <a:lvl6pPr indent="-400050" lvl="5" marL="27432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6pPr>
            <a:lvl7pPr indent="-400050" lvl="6" marL="32004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7pPr>
            <a:lvl8pPr indent="-400050" lvl="7" marL="36576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8pPr>
            <a:lvl9pPr indent="-400050" lvl="8" marL="41148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9pPr>
          </a:lstStyle>
          <a:p/>
        </p:txBody>
      </p:sp>
      <p:sp>
        <p:nvSpPr>
          <p:cNvPr id="65" name="Google Shape;65;p9"/>
          <p:cNvSpPr txBox="1"/>
          <p:nvPr>
            <p:ph idx="12" type="sldNum"/>
          </p:nvPr>
        </p:nvSpPr>
        <p:spPr>
          <a:xfrm>
            <a:off x="12395199" y="9398000"/>
            <a:ext cx="312000" cy="299700"/>
          </a:xfrm>
          <a:prstGeom prst="rect">
            <a:avLst/>
          </a:prstGeom>
          <a:noFill/>
          <a:ln>
            <a:noFill/>
          </a:ln>
        </p:spPr>
        <p:txBody>
          <a:bodyPr anchorCtr="0" anchor="t" bIns="51750" lIns="51750" spcFirstLastPara="1" rIns="51750" wrap="square" tIns="5175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66" name="Google Shape;66;p9"/>
          <p:cNvPicPr preferRelativeResize="0"/>
          <p:nvPr/>
        </p:nvPicPr>
        <p:blipFill rotWithShape="1">
          <a:blip r:embed="rId2">
            <a:alphaModFix/>
          </a:blip>
          <a:srcRect b="0" l="0" r="0" t="0"/>
          <a:stretch/>
        </p:blipFill>
        <p:spPr>
          <a:xfrm>
            <a:off x="12175382" y="44450"/>
            <a:ext cx="802500" cy="4146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11">
    <p:spTree>
      <p:nvGrpSpPr>
        <p:cNvPr id="607" name="Shape 607"/>
        <p:cNvGrpSpPr/>
        <p:nvPr/>
      </p:nvGrpSpPr>
      <p:grpSpPr>
        <a:xfrm>
          <a:off x="0" y="0"/>
          <a:ext cx="0" cy="0"/>
          <a:chOff x="0" y="0"/>
          <a:chExt cx="0" cy="0"/>
        </a:xfrm>
      </p:grpSpPr>
      <p:cxnSp>
        <p:nvCxnSpPr>
          <p:cNvPr id="608" name="Google Shape;608;p87"/>
          <p:cNvCxnSpPr/>
          <p:nvPr/>
        </p:nvCxnSpPr>
        <p:spPr>
          <a:xfrm>
            <a:off x="647700" y="1968501"/>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609" name="Google Shape;609;p87"/>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610" name="Google Shape;610;p87"/>
          <p:cNvSpPr txBox="1"/>
          <p:nvPr>
            <p:ph type="title"/>
          </p:nvPr>
        </p:nvSpPr>
        <p:spPr>
          <a:xfrm>
            <a:off x="571500" y="330200"/>
            <a:ext cx="11861700" cy="13968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611" name="Google Shape;611;p87"/>
          <p:cNvSpPr txBox="1"/>
          <p:nvPr>
            <p:ph idx="1" type="body"/>
          </p:nvPr>
        </p:nvSpPr>
        <p:spPr>
          <a:xfrm>
            <a:off x="571500" y="2311400"/>
            <a:ext cx="11861700" cy="65661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612" name="Google Shape;612;p87"/>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613" name="Google Shape;613;p87"/>
          <p:cNvPicPr preferRelativeResize="0"/>
          <p:nvPr/>
        </p:nvPicPr>
        <p:blipFill rotWithShape="1">
          <a:blip r:embed="rId2">
            <a:alphaModFix/>
          </a:blip>
          <a:srcRect b="0" l="0" r="0" t="0"/>
          <a:stretch/>
        </p:blipFill>
        <p:spPr>
          <a:xfrm>
            <a:off x="11936042" y="40934"/>
            <a:ext cx="965546" cy="499200"/>
          </a:xfrm>
          <a:prstGeom prst="rect">
            <a:avLst/>
          </a:prstGeom>
          <a:noFill/>
          <a:ln>
            <a:noFill/>
          </a:ln>
        </p:spPr>
      </p:pic>
      <p:sp>
        <p:nvSpPr>
          <p:cNvPr id="614" name="Google Shape;614;p87"/>
          <p:cNvSpPr/>
          <p:nvPr/>
        </p:nvSpPr>
        <p:spPr>
          <a:xfrm>
            <a:off x="326155" y="1906029"/>
            <a:ext cx="12155400" cy="4086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a:buNone/>
            </a:pPr>
            <a:r>
              <a:t/>
            </a:r>
            <a:endParaRPr b="0" i="0" sz="3600" u="none" cap="none" strike="noStrik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copy 10" showMasterSp="0">
  <p:cSld name="Title &amp; Bullets copy 10">
    <p:spTree>
      <p:nvGrpSpPr>
        <p:cNvPr id="615" name="Shape 615"/>
        <p:cNvGrpSpPr/>
        <p:nvPr/>
      </p:nvGrpSpPr>
      <p:grpSpPr>
        <a:xfrm>
          <a:off x="0" y="0"/>
          <a:ext cx="0" cy="0"/>
          <a:chOff x="0" y="0"/>
          <a:chExt cx="0" cy="0"/>
        </a:xfrm>
      </p:grpSpPr>
      <p:cxnSp>
        <p:nvCxnSpPr>
          <p:cNvPr id="616" name="Google Shape;616;p88"/>
          <p:cNvCxnSpPr/>
          <p:nvPr/>
        </p:nvCxnSpPr>
        <p:spPr>
          <a:xfrm>
            <a:off x="647700" y="1968501"/>
            <a:ext cx="11709300" cy="0"/>
          </a:xfrm>
          <a:prstGeom prst="straightConnector1">
            <a:avLst/>
          </a:prstGeom>
          <a:noFill/>
          <a:ln cap="flat" cmpd="sng" w="12700">
            <a:solidFill>
              <a:srgbClr val="9A9A9A"/>
            </a:solidFill>
            <a:prstDash val="solid"/>
            <a:miter lim="8000"/>
            <a:headEnd len="sm" w="sm" type="none"/>
            <a:tailEnd len="sm" w="sm" type="none"/>
          </a:ln>
        </p:spPr>
      </p:cxnSp>
      <p:sp>
        <p:nvSpPr>
          <p:cNvPr id="617" name="Google Shape;617;p88"/>
          <p:cNvSpPr/>
          <p:nvPr/>
        </p:nvSpPr>
        <p:spPr>
          <a:xfrm>
            <a:off x="139701" y="1593850"/>
            <a:ext cx="12623700" cy="6984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600"/>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sp>
        <p:nvSpPr>
          <p:cNvPr id="618" name="Google Shape;618;p88"/>
          <p:cNvSpPr txBox="1"/>
          <p:nvPr>
            <p:ph type="title"/>
          </p:nvPr>
        </p:nvSpPr>
        <p:spPr>
          <a:xfrm>
            <a:off x="571500" y="330200"/>
            <a:ext cx="11861700" cy="13968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619" name="Google Shape;619;p88"/>
          <p:cNvSpPr txBox="1"/>
          <p:nvPr>
            <p:ph idx="1" type="body"/>
          </p:nvPr>
        </p:nvSpPr>
        <p:spPr>
          <a:xfrm>
            <a:off x="571500" y="2324100"/>
            <a:ext cx="11861700" cy="65661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20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20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20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20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20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620" name="Google Shape;620;p88"/>
          <p:cNvSpPr txBox="1"/>
          <p:nvPr>
            <p:ph idx="12" type="sldNum"/>
          </p:nvPr>
        </p:nvSpPr>
        <p:spPr>
          <a:xfrm>
            <a:off x="12268200" y="9194801"/>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12">
    <p:spTree>
      <p:nvGrpSpPr>
        <p:cNvPr id="621" name="Shape 621"/>
        <p:cNvGrpSpPr/>
        <p:nvPr/>
      </p:nvGrpSpPr>
      <p:grpSpPr>
        <a:xfrm>
          <a:off x="0" y="0"/>
          <a:ext cx="0" cy="0"/>
          <a:chOff x="0" y="0"/>
          <a:chExt cx="0" cy="0"/>
        </a:xfrm>
      </p:grpSpPr>
      <p:cxnSp>
        <p:nvCxnSpPr>
          <p:cNvPr id="622" name="Google Shape;622;p89"/>
          <p:cNvCxnSpPr/>
          <p:nvPr/>
        </p:nvCxnSpPr>
        <p:spPr>
          <a:xfrm>
            <a:off x="647700" y="1968501"/>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623" name="Google Shape;623;p89"/>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624" name="Google Shape;624;p89"/>
          <p:cNvSpPr txBox="1"/>
          <p:nvPr>
            <p:ph type="title"/>
          </p:nvPr>
        </p:nvSpPr>
        <p:spPr>
          <a:xfrm>
            <a:off x="571500" y="330200"/>
            <a:ext cx="11861700" cy="13968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625" name="Google Shape;625;p89"/>
          <p:cNvSpPr txBox="1"/>
          <p:nvPr>
            <p:ph idx="1" type="body"/>
          </p:nvPr>
        </p:nvSpPr>
        <p:spPr>
          <a:xfrm>
            <a:off x="571500" y="2311400"/>
            <a:ext cx="11861700" cy="65661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626" name="Google Shape;626;p89"/>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627" name="Google Shape;627;p89"/>
          <p:cNvPicPr preferRelativeResize="0"/>
          <p:nvPr/>
        </p:nvPicPr>
        <p:blipFill rotWithShape="1">
          <a:blip r:embed="rId2">
            <a:alphaModFix/>
          </a:blip>
          <a:srcRect b="0" l="0" r="0" t="0"/>
          <a:stretch/>
        </p:blipFill>
        <p:spPr>
          <a:xfrm>
            <a:off x="11936042" y="40934"/>
            <a:ext cx="965546" cy="499200"/>
          </a:xfrm>
          <a:prstGeom prst="rect">
            <a:avLst/>
          </a:prstGeom>
          <a:noFill/>
          <a:ln>
            <a:noFill/>
          </a:ln>
        </p:spPr>
      </p:pic>
      <p:sp>
        <p:nvSpPr>
          <p:cNvPr id="628" name="Google Shape;628;p89"/>
          <p:cNvSpPr/>
          <p:nvPr/>
        </p:nvSpPr>
        <p:spPr>
          <a:xfrm>
            <a:off x="326155" y="1906029"/>
            <a:ext cx="12155400" cy="4086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a:buNone/>
            </a:pPr>
            <a:r>
              <a:t/>
            </a:r>
            <a:endParaRPr b="0" i="0" sz="3600" u="none" cap="none" strike="noStrike">
              <a:solidFill>
                <a:srgbClr val="FFFFFF"/>
              </a:solidFill>
              <a:latin typeface="Helvetica Neue"/>
              <a:ea typeface="Helvetica Neue"/>
              <a:cs typeface="Helvetica Neue"/>
              <a:sym typeface="Helvetica Neue"/>
            </a:endParaRPr>
          </a:p>
        </p:txBody>
      </p:sp>
      <p:sp>
        <p:nvSpPr>
          <p:cNvPr id="629" name="Google Shape;629;p89"/>
          <p:cNvSpPr/>
          <p:nvPr/>
        </p:nvSpPr>
        <p:spPr>
          <a:xfrm>
            <a:off x="30905" y="9374953"/>
            <a:ext cx="2119800" cy="411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100"/>
              <a:buFont typeface="Helvetica Neue"/>
              <a:buNone/>
            </a:pPr>
            <a:r>
              <a:rPr b="0" i="0" lang="en-US" sz="2100" u="none" cap="none" strike="noStrike">
                <a:solidFill>
                  <a:srgbClr val="000000"/>
                </a:solidFill>
                <a:latin typeface="Helvetica Neue"/>
                <a:ea typeface="Helvetica Neue"/>
                <a:cs typeface="Helvetica Neue"/>
                <a:sym typeface="Helvetica Neue"/>
              </a:rPr>
              <a:t>EECS visiting day</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13">
    <p:spTree>
      <p:nvGrpSpPr>
        <p:cNvPr id="630" name="Shape 630"/>
        <p:cNvGrpSpPr/>
        <p:nvPr/>
      </p:nvGrpSpPr>
      <p:grpSpPr>
        <a:xfrm>
          <a:off x="0" y="0"/>
          <a:ext cx="0" cy="0"/>
          <a:chOff x="0" y="0"/>
          <a:chExt cx="0" cy="0"/>
        </a:xfrm>
      </p:grpSpPr>
      <p:cxnSp>
        <p:nvCxnSpPr>
          <p:cNvPr id="631" name="Google Shape;631;p90"/>
          <p:cNvCxnSpPr/>
          <p:nvPr/>
        </p:nvCxnSpPr>
        <p:spPr>
          <a:xfrm>
            <a:off x="647700" y="1079499"/>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632" name="Google Shape;632;p90"/>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633" name="Google Shape;633;p90"/>
          <p:cNvSpPr txBox="1"/>
          <p:nvPr>
            <p:ph type="title"/>
          </p:nvPr>
        </p:nvSpPr>
        <p:spPr>
          <a:xfrm>
            <a:off x="1245703" y="116958"/>
            <a:ext cx="106476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634" name="Google Shape;634;p90"/>
          <p:cNvSpPr txBox="1"/>
          <p:nvPr>
            <p:ph idx="1" type="body"/>
          </p:nvPr>
        </p:nvSpPr>
        <p:spPr>
          <a:xfrm>
            <a:off x="571500" y="1574926"/>
            <a:ext cx="11861700" cy="75747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635" name="Google Shape;635;p90"/>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id="636" name="Google Shape;636;p90"/>
          <p:cNvPicPr preferRelativeResize="0"/>
          <p:nvPr/>
        </p:nvPicPr>
        <p:blipFill rotWithShape="1">
          <a:blip r:embed="rId2">
            <a:alphaModFix/>
          </a:blip>
          <a:srcRect b="0" l="0" r="0" t="0"/>
          <a:stretch/>
        </p:blipFill>
        <p:spPr>
          <a:xfrm>
            <a:off x="12175381" y="44450"/>
            <a:ext cx="802560" cy="414720"/>
          </a:xfrm>
          <a:prstGeom prst="rect">
            <a:avLst/>
          </a:prstGeom>
          <a:noFill/>
          <a:ln>
            <a:noFill/>
          </a:ln>
        </p:spPr>
      </p:pic>
      <p:pic>
        <p:nvPicPr>
          <p:cNvPr id="637" name="Google Shape;637;p90"/>
          <p:cNvPicPr preferRelativeResize="0"/>
          <p:nvPr/>
        </p:nvPicPr>
        <p:blipFill rotWithShape="1">
          <a:blip r:embed="rId3">
            <a:alphaModFix/>
          </a:blip>
          <a:srcRect b="0" l="0" r="0" t="0"/>
          <a:stretch/>
        </p:blipFill>
        <p:spPr>
          <a:xfrm>
            <a:off x="13141631" y="-2557"/>
            <a:ext cx="2302719" cy="927147"/>
          </a:xfrm>
          <a:prstGeom prst="rect">
            <a:avLst/>
          </a:prstGeom>
          <a:noFill/>
          <a:ln>
            <a:noFill/>
          </a:ln>
        </p:spPr>
      </p:pic>
      <p:cxnSp>
        <p:nvCxnSpPr>
          <p:cNvPr id="638" name="Google Shape;638;p90"/>
          <p:cNvCxnSpPr/>
          <p:nvPr/>
        </p:nvCxnSpPr>
        <p:spPr>
          <a:xfrm flipH="1" rot="10800000">
            <a:off x="286527" y="9346900"/>
            <a:ext cx="12381000" cy="300"/>
          </a:xfrm>
          <a:prstGeom prst="straightConnector1">
            <a:avLst/>
          </a:prstGeom>
          <a:noFill/>
          <a:ln cap="flat" cmpd="sng" w="9525">
            <a:solidFill>
              <a:srgbClr val="000000"/>
            </a:solidFill>
            <a:prstDash val="solid"/>
            <a:miter lim="8000"/>
            <a:headEnd len="sm" w="sm" type="none"/>
            <a:tailEnd len="sm" w="sm" type="none"/>
          </a:ln>
        </p:spPr>
      </p:cxnSp>
      <p:pic>
        <p:nvPicPr>
          <p:cNvPr id="639" name="Google Shape;639;p90"/>
          <p:cNvPicPr preferRelativeResize="0"/>
          <p:nvPr/>
        </p:nvPicPr>
        <p:blipFill rotWithShape="1">
          <a:blip r:embed="rId4">
            <a:alphaModFix/>
          </a:blip>
          <a:srcRect b="0" l="0" r="0" t="0"/>
          <a:stretch/>
        </p:blipFill>
        <p:spPr>
          <a:xfrm>
            <a:off x="81429" y="23171"/>
            <a:ext cx="774400" cy="750933"/>
          </a:xfrm>
          <a:prstGeom prst="rect">
            <a:avLst/>
          </a:prstGeom>
          <a:noFill/>
          <a:ln>
            <a:noFill/>
          </a:ln>
        </p:spPr>
      </p:pic>
      <p:sp>
        <p:nvSpPr>
          <p:cNvPr id="640" name="Google Shape;640;p90"/>
          <p:cNvSpPr/>
          <p:nvPr/>
        </p:nvSpPr>
        <p:spPr>
          <a:xfrm>
            <a:off x="163017" y="9505147"/>
            <a:ext cx="3870000" cy="148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July 21, 2016</a:t>
            </a:r>
            <a:endParaRPr b="0" i="0" sz="1400" u="none" cap="none" strike="noStrike">
              <a:solidFill>
                <a:srgbClr val="000000"/>
              </a:solidFill>
              <a:latin typeface="Arial"/>
              <a:ea typeface="Arial"/>
              <a:cs typeface="Arial"/>
              <a:sym typeface="Arial"/>
            </a:endParaRPr>
          </a:p>
        </p:txBody>
      </p:sp>
      <p:pic>
        <p:nvPicPr>
          <p:cNvPr id="641" name="Google Shape;641;p90"/>
          <p:cNvPicPr preferRelativeResize="0"/>
          <p:nvPr/>
        </p:nvPicPr>
        <p:blipFill rotWithShape="1">
          <a:blip r:embed="rId5">
            <a:alphaModFix/>
          </a:blip>
          <a:srcRect b="0" l="0" r="0" t="0"/>
          <a:stretch/>
        </p:blipFill>
        <p:spPr>
          <a:xfrm>
            <a:off x="9255558" y="9950607"/>
            <a:ext cx="2854401" cy="324693"/>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showMasterSp="0">
  <p:cSld name="Title &amp; Bullets - 2 Column copy 14">
    <p:spTree>
      <p:nvGrpSpPr>
        <p:cNvPr id="642" name="Shape 642"/>
        <p:cNvGrpSpPr/>
        <p:nvPr/>
      </p:nvGrpSpPr>
      <p:grpSpPr>
        <a:xfrm>
          <a:off x="0" y="0"/>
          <a:ext cx="0" cy="0"/>
          <a:chOff x="0" y="0"/>
          <a:chExt cx="0" cy="0"/>
        </a:xfrm>
      </p:grpSpPr>
      <p:cxnSp>
        <p:nvCxnSpPr>
          <p:cNvPr id="643" name="Google Shape;643;p91"/>
          <p:cNvCxnSpPr/>
          <p:nvPr/>
        </p:nvCxnSpPr>
        <p:spPr>
          <a:xfrm>
            <a:off x="647700" y="1079499"/>
            <a:ext cx="11709300" cy="0"/>
          </a:xfrm>
          <a:prstGeom prst="straightConnector1">
            <a:avLst/>
          </a:prstGeom>
          <a:noFill/>
          <a:ln cap="flat" cmpd="sng" w="12700">
            <a:solidFill>
              <a:srgbClr val="9A9A9A"/>
            </a:solidFill>
            <a:prstDash val="solid"/>
            <a:miter lim="8000"/>
            <a:headEnd len="sm" w="sm" type="none"/>
            <a:tailEnd len="sm" w="sm" type="none"/>
          </a:ln>
        </p:spPr>
      </p:cxnSp>
      <p:cxnSp>
        <p:nvCxnSpPr>
          <p:cNvPr id="644" name="Google Shape;644;p91"/>
          <p:cNvCxnSpPr/>
          <p:nvPr/>
        </p:nvCxnSpPr>
        <p:spPr>
          <a:xfrm flipH="1" rot="10800000">
            <a:off x="286527" y="10193568"/>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645" name="Google Shape;645;p91"/>
          <p:cNvSpPr txBox="1"/>
          <p:nvPr>
            <p:ph type="title"/>
          </p:nvPr>
        </p:nvSpPr>
        <p:spPr>
          <a:xfrm>
            <a:off x="590255" y="116958"/>
            <a:ext cx="113034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646" name="Google Shape;646;p91"/>
          <p:cNvSpPr txBox="1"/>
          <p:nvPr>
            <p:ph idx="1" type="body"/>
          </p:nvPr>
        </p:nvSpPr>
        <p:spPr>
          <a:xfrm>
            <a:off x="571500" y="1312670"/>
            <a:ext cx="11861700" cy="78369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647" name="Google Shape;647;p91"/>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648" name="Google Shape;648;p91"/>
          <p:cNvSpPr/>
          <p:nvPr/>
        </p:nvSpPr>
        <p:spPr>
          <a:xfrm>
            <a:off x="11056850" y="-32684"/>
            <a:ext cx="1114800" cy="3045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1300"/>
              <a:buFont typeface="Helvetica Neue"/>
              <a:buNone/>
            </a:pPr>
            <a:r>
              <a:rPr b="0" i="0" lang="en-US" sz="1300" u="none" cap="none" strike="noStrike">
                <a:solidFill>
                  <a:srgbClr val="000000"/>
                </a:solidFill>
                <a:latin typeface="Helvetica Neue"/>
                <a:ea typeface="Helvetica Neue"/>
                <a:cs typeface="Helvetica Neue"/>
                <a:sym typeface="Helvetica Neue"/>
              </a:rPr>
              <a:t>ARL | 8/22/16</a:t>
            </a:r>
            <a:endParaRPr b="0" i="0" sz="1400" u="none" cap="none" strike="noStrike">
              <a:solidFill>
                <a:srgbClr val="000000"/>
              </a:solidFill>
              <a:latin typeface="Arial"/>
              <a:ea typeface="Arial"/>
              <a:cs typeface="Arial"/>
              <a:sym typeface="Arial"/>
            </a:endParaRPr>
          </a:p>
        </p:txBody>
      </p:sp>
      <p:pic>
        <p:nvPicPr>
          <p:cNvPr id="649" name="Google Shape;649;p91"/>
          <p:cNvPicPr preferRelativeResize="0"/>
          <p:nvPr/>
        </p:nvPicPr>
        <p:blipFill rotWithShape="1">
          <a:blip r:embed="rId2">
            <a:alphaModFix/>
          </a:blip>
          <a:srcRect b="0" l="0" r="0" t="0"/>
          <a:stretch/>
        </p:blipFill>
        <p:spPr>
          <a:xfrm>
            <a:off x="13141631" y="-2557"/>
            <a:ext cx="2302719" cy="927147"/>
          </a:xfrm>
          <a:prstGeom prst="rect">
            <a:avLst/>
          </a:prstGeom>
          <a:noFill/>
          <a:ln>
            <a:noFill/>
          </a:ln>
        </p:spPr>
      </p:pic>
      <p:grpSp>
        <p:nvGrpSpPr>
          <p:cNvPr id="650" name="Google Shape;650;p91"/>
          <p:cNvGrpSpPr/>
          <p:nvPr/>
        </p:nvGrpSpPr>
        <p:grpSpPr>
          <a:xfrm>
            <a:off x="10256631" y="-629918"/>
            <a:ext cx="2735527" cy="1028318"/>
            <a:chOff x="20180" y="0"/>
            <a:chExt cx="2735527" cy="1028318"/>
          </a:xfrm>
        </p:grpSpPr>
        <p:pic>
          <p:nvPicPr>
            <p:cNvPr id="651" name="Google Shape;651;p91"/>
            <p:cNvPicPr preferRelativeResize="0"/>
            <p:nvPr/>
          </p:nvPicPr>
          <p:blipFill rotWithShape="1">
            <a:blip r:embed="rId3">
              <a:alphaModFix/>
            </a:blip>
            <a:srcRect b="26974" l="0" r="2123" t="16886"/>
            <a:stretch/>
          </p:blipFill>
          <p:spPr>
            <a:xfrm>
              <a:off x="20180" y="19883"/>
              <a:ext cx="1237801" cy="472800"/>
            </a:xfrm>
            <a:prstGeom prst="rect">
              <a:avLst/>
            </a:prstGeom>
            <a:noFill/>
            <a:ln>
              <a:noFill/>
            </a:ln>
          </p:spPr>
        </p:pic>
        <p:grpSp>
          <p:nvGrpSpPr>
            <p:cNvPr id="652" name="Google Shape;652;p91"/>
            <p:cNvGrpSpPr/>
            <p:nvPr/>
          </p:nvGrpSpPr>
          <p:grpSpPr>
            <a:xfrm>
              <a:off x="1238736" y="0"/>
              <a:ext cx="1516971" cy="1028318"/>
              <a:chOff x="0" y="0"/>
              <a:chExt cx="1516971" cy="1028318"/>
            </a:xfrm>
          </p:grpSpPr>
          <p:pic>
            <p:nvPicPr>
              <p:cNvPr id="653" name="Google Shape;653;p91"/>
              <p:cNvPicPr preferRelativeResize="0"/>
              <p:nvPr/>
            </p:nvPicPr>
            <p:blipFill rotWithShape="1">
              <a:blip r:embed="rId4">
                <a:alphaModFix/>
              </a:blip>
              <a:srcRect b="0" l="0" r="0" t="0"/>
              <a:stretch/>
            </p:blipFill>
            <p:spPr>
              <a:xfrm>
                <a:off x="858171" y="687518"/>
                <a:ext cx="658800" cy="340800"/>
              </a:xfrm>
              <a:prstGeom prst="rect">
                <a:avLst/>
              </a:prstGeom>
              <a:noFill/>
              <a:ln>
                <a:noFill/>
              </a:ln>
            </p:spPr>
          </p:pic>
          <p:pic>
            <p:nvPicPr>
              <p:cNvPr id="654" name="Google Shape;654;p91"/>
              <p:cNvPicPr preferRelativeResize="0"/>
              <p:nvPr/>
            </p:nvPicPr>
            <p:blipFill rotWithShape="1">
              <a:blip r:embed="rId5">
                <a:alphaModFix/>
              </a:blip>
              <a:srcRect b="0" l="0" r="0" t="0"/>
              <a:stretch/>
            </p:blipFill>
            <p:spPr>
              <a:xfrm>
                <a:off x="0" y="0"/>
                <a:ext cx="783899" cy="462601"/>
              </a:xfrm>
              <a:prstGeom prst="rect">
                <a:avLst/>
              </a:prstGeom>
              <a:noFill/>
              <a:ln>
                <a:noFill/>
              </a:ln>
            </p:spPr>
          </p:pic>
        </p:gr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showMasterSp="0">
  <p:cSld name="Title &amp; Subtitle 2">
    <p:spTree>
      <p:nvGrpSpPr>
        <p:cNvPr id="655" name="Shape 655"/>
        <p:cNvGrpSpPr/>
        <p:nvPr/>
      </p:nvGrpSpPr>
      <p:grpSpPr>
        <a:xfrm>
          <a:off x="0" y="0"/>
          <a:ext cx="0" cy="0"/>
          <a:chOff x="0" y="0"/>
          <a:chExt cx="0" cy="0"/>
        </a:xfrm>
      </p:grpSpPr>
      <p:sp>
        <p:nvSpPr>
          <p:cNvPr id="656" name="Google Shape;656;p92"/>
          <p:cNvSpPr txBox="1"/>
          <p:nvPr>
            <p:ph type="title"/>
          </p:nvPr>
        </p:nvSpPr>
        <p:spPr>
          <a:xfrm>
            <a:off x="1270000" y="1638300"/>
            <a:ext cx="10464900" cy="3302100"/>
          </a:xfrm>
          <a:prstGeom prst="rect">
            <a:avLst/>
          </a:prstGeom>
          <a:noFill/>
          <a:ln>
            <a:noFill/>
          </a:ln>
        </p:spPr>
        <p:txBody>
          <a:bodyPr anchorCtr="0" anchor="b" bIns="130025" lIns="130025" spcFirstLastPara="1" rIns="130025" wrap="square" tIns="130025"/>
          <a:lstStyle>
            <a:lvl1pPr lvl="0" marR="0" rtl="0" algn="ctr">
              <a:lnSpc>
                <a:spcPct val="100000"/>
              </a:lnSpc>
              <a:spcBef>
                <a:spcPts val="0"/>
              </a:spcBef>
              <a:spcAft>
                <a:spcPts val="0"/>
              </a:spcAft>
              <a:buClr>
                <a:srgbClr val="000000"/>
              </a:buClr>
              <a:buSzPts val="1400"/>
              <a:buFont typeface="Helvetica Neue"/>
              <a:buNone/>
              <a:defRPr b="0" i="0" sz="80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657" name="Google Shape;657;p92"/>
          <p:cNvSpPr txBox="1"/>
          <p:nvPr>
            <p:ph idx="1" type="body"/>
          </p:nvPr>
        </p:nvSpPr>
        <p:spPr>
          <a:xfrm>
            <a:off x="1270000" y="5029199"/>
            <a:ext cx="10464900" cy="1130100"/>
          </a:xfrm>
          <a:prstGeom prst="rect">
            <a:avLst/>
          </a:prstGeom>
          <a:noFill/>
          <a:ln>
            <a:noFill/>
          </a:ln>
        </p:spPr>
        <p:txBody>
          <a:bodyPr anchorCtr="0" anchor="t" bIns="130025" lIns="130025" spcFirstLastPara="1" rIns="130025" wrap="square" tIns="130025"/>
          <a:lstStyle>
            <a:lvl1pPr indent="-228600" lvl="0" marL="457200" marR="0" rtl="0" algn="ctr">
              <a:lnSpc>
                <a:spcPct val="100000"/>
              </a:lnSpc>
              <a:spcBef>
                <a:spcPts val="0"/>
              </a:spcBef>
              <a:spcAft>
                <a:spcPts val="0"/>
              </a:spcAft>
              <a:buClr>
                <a:srgbClr val="000000"/>
              </a:buClr>
              <a:buSzPts val="2600"/>
              <a:buFont typeface="Helvetica Neue"/>
              <a:buNone/>
              <a:defRPr b="0" i="0" sz="33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2600"/>
              <a:buFont typeface="Helvetica Neue"/>
              <a:buNone/>
              <a:defRPr b="0" i="0" sz="33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2600"/>
              <a:buFont typeface="Helvetica Neue"/>
              <a:buNone/>
              <a:defRPr b="0" i="0" sz="33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2600"/>
              <a:buFont typeface="Helvetica Neue"/>
              <a:buNone/>
              <a:defRPr b="0" i="0" sz="33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2600"/>
              <a:buFont typeface="Helvetica Neue"/>
              <a:buNone/>
              <a:defRPr b="0" i="0" sz="33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658" name="Google Shape;658;p92"/>
          <p:cNvSpPr txBox="1"/>
          <p:nvPr>
            <p:ph idx="12" type="sldNum"/>
          </p:nvPr>
        </p:nvSpPr>
        <p:spPr>
          <a:xfrm>
            <a:off x="6311798" y="9251949"/>
            <a:ext cx="368100"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_1">
    <p:spTree>
      <p:nvGrpSpPr>
        <p:cNvPr id="659" name="Shape 659"/>
        <p:cNvGrpSpPr/>
        <p:nvPr/>
      </p:nvGrpSpPr>
      <p:grpSpPr>
        <a:xfrm>
          <a:off x="0" y="0"/>
          <a:ext cx="0" cy="0"/>
          <a:chOff x="0" y="0"/>
          <a:chExt cx="0" cy="0"/>
        </a:xfrm>
      </p:grpSpPr>
      <p:sp>
        <p:nvSpPr>
          <p:cNvPr id="660" name="Google Shape;660;p93"/>
          <p:cNvSpPr txBox="1"/>
          <p:nvPr>
            <p:ph type="ctrTitle"/>
          </p:nvPr>
        </p:nvSpPr>
        <p:spPr>
          <a:xfrm>
            <a:off x="975360" y="2059093"/>
            <a:ext cx="11054100" cy="20907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FF0000"/>
              </a:buClr>
              <a:buSzPts val="1400"/>
              <a:buFont typeface="Calibri"/>
              <a:buNone/>
              <a:defRPr b="1" i="0" sz="6300" u="none" cap="none" strike="noStrike">
                <a:solidFill>
                  <a:srgbClr val="FF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9pPr>
          </a:lstStyle>
          <a:p/>
        </p:txBody>
      </p:sp>
      <p:sp>
        <p:nvSpPr>
          <p:cNvPr id="661" name="Google Shape;661;p93"/>
          <p:cNvSpPr txBox="1"/>
          <p:nvPr>
            <p:ph idx="1" type="subTitle"/>
          </p:nvPr>
        </p:nvSpPr>
        <p:spPr>
          <a:xfrm>
            <a:off x="1950720" y="4443307"/>
            <a:ext cx="9103500" cy="2384100"/>
          </a:xfrm>
          <a:prstGeom prst="rect">
            <a:avLst/>
          </a:prstGeom>
          <a:noFill/>
          <a:ln>
            <a:noFill/>
          </a:ln>
        </p:spPr>
        <p:txBody>
          <a:bodyPr anchorCtr="0" anchor="t" bIns="130025" lIns="130025" spcFirstLastPara="1" rIns="130025" wrap="square" tIns="130025"/>
          <a:lstStyle>
            <a:lvl1pPr lvl="0" marR="0" rtl="0" algn="ctr">
              <a:lnSpc>
                <a:spcPct val="100000"/>
              </a:lnSpc>
              <a:spcBef>
                <a:spcPts val="900"/>
              </a:spcBef>
              <a:spcAft>
                <a:spcPts val="0"/>
              </a:spcAft>
              <a:buClr>
                <a:schemeClr val="dk1"/>
              </a:buClr>
              <a:buSzPts val="2600"/>
              <a:buFont typeface="Arial"/>
              <a:buNone/>
              <a:defRPr b="1" i="0" sz="4600" u="none" cap="none" strike="noStrike">
                <a:solidFill>
                  <a:schemeClr val="dk1"/>
                </a:solidFill>
                <a:latin typeface="Calibri"/>
                <a:ea typeface="Calibri"/>
                <a:cs typeface="Calibri"/>
                <a:sym typeface="Calibri"/>
              </a:defRPr>
            </a:lvl1pPr>
            <a:lvl2pPr lvl="1" marR="0" rtl="0" algn="ctr">
              <a:lnSpc>
                <a:spcPct val="100000"/>
              </a:lnSpc>
              <a:spcBef>
                <a:spcPts val="800"/>
              </a:spcBef>
              <a:spcAft>
                <a:spcPts val="0"/>
              </a:spcAft>
              <a:buClr>
                <a:srgbClr val="888888"/>
              </a:buClr>
              <a:buSzPts val="2600"/>
              <a:buFont typeface="Arial"/>
              <a:buNone/>
              <a:defRPr b="0" i="0" sz="4000" u="none" cap="none" strike="noStrike">
                <a:solidFill>
                  <a:srgbClr val="888888"/>
                </a:solidFill>
                <a:latin typeface="Calibri"/>
                <a:ea typeface="Calibri"/>
                <a:cs typeface="Calibri"/>
                <a:sym typeface="Calibri"/>
              </a:defRPr>
            </a:lvl2pPr>
            <a:lvl3pPr lvl="2" marR="0" rtl="0" algn="ctr">
              <a:lnSpc>
                <a:spcPct val="100000"/>
              </a:lnSpc>
              <a:spcBef>
                <a:spcPts val="700"/>
              </a:spcBef>
              <a:spcAft>
                <a:spcPts val="0"/>
              </a:spcAft>
              <a:buClr>
                <a:srgbClr val="888888"/>
              </a:buClr>
              <a:buSzPts val="2600"/>
              <a:buFont typeface="Arial"/>
              <a:buNone/>
              <a:defRPr b="0" i="0" sz="3400" u="none" cap="none" strike="noStrike">
                <a:solidFill>
                  <a:srgbClr val="888888"/>
                </a:solidFill>
                <a:latin typeface="Calibri"/>
                <a:ea typeface="Calibri"/>
                <a:cs typeface="Calibri"/>
                <a:sym typeface="Calibri"/>
              </a:defRPr>
            </a:lvl3pPr>
            <a:lvl4pPr lvl="3" marR="0" rtl="0" algn="ctr">
              <a:lnSpc>
                <a:spcPct val="100000"/>
              </a:lnSpc>
              <a:spcBef>
                <a:spcPts val="600"/>
              </a:spcBef>
              <a:spcAft>
                <a:spcPts val="0"/>
              </a:spcAft>
              <a:buClr>
                <a:srgbClr val="888888"/>
              </a:buClr>
              <a:buSzPts val="2600"/>
              <a:buFont typeface="Arial"/>
              <a:buNone/>
              <a:defRPr b="0" i="0" sz="2800" u="none" cap="none" strike="noStrike">
                <a:solidFill>
                  <a:srgbClr val="888888"/>
                </a:solidFill>
                <a:latin typeface="Calibri"/>
                <a:ea typeface="Calibri"/>
                <a:cs typeface="Calibri"/>
                <a:sym typeface="Calibri"/>
              </a:defRPr>
            </a:lvl4pPr>
            <a:lvl5pPr lvl="4" marR="0" rtl="0" algn="ctr">
              <a:lnSpc>
                <a:spcPct val="100000"/>
              </a:lnSpc>
              <a:spcBef>
                <a:spcPts val="600"/>
              </a:spcBef>
              <a:spcAft>
                <a:spcPts val="0"/>
              </a:spcAft>
              <a:buClr>
                <a:srgbClr val="888888"/>
              </a:buClr>
              <a:buSzPts val="2600"/>
              <a:buFont typeface="Arial"/>
              <a:buNone/>
              <a:defRPr b="0" i="0" sz="2800" u="none" cap="none" strike="noStrike">
                <a:solidFill>
                  <a:srgbClr val="888888"/>
                </a:solidFill>
                <a:latin typeface="Calibri"/>
                <a:ea typeface="Calibri"/>
                <a:cs typeface="Calibri"/>
                <a:sym typeface="Calibri"/>
              </a:defRPr>
            </a:lvl5pPr>
            <a:lvl6pPr lvl="5" marR="0" rtl="0" algn="ctr">
              <a:lnSpc>
                <a:spcPct val="100000"/>
              </a:lnSpc>
              <a:spcBef>
                <a:spcPts val="600"/>
              </a:spcBef>
              <a:spcAft>
                <a:spcPts val="0"/>
              </a:spcAft>
              <a:buClr>
                <a:srgbClr val="888888"/>
              </a:buClr>
              <a:buSzPts val="2600"/>
              <a:buFont typeface="Arial"/>
              <a:buNone/>
              <a:defRPr b="0" i="0" sz="2800" u="none" cap="none" strike="noStrike">
                <a:solidFill>
                  <a:srgbClr val="888888"/>
                </a:solidFill>
                <a:latin typeface="Calibri"/>
                <a:ea typeface="Calibri"/>
                <a:cs typeface="Calibri"/>
                <a:sym typeface="Calibri"/>
              </a:defRPr>
            </a:lvl6pPr>
            <a:lvl7pPr lvl="6" marR="0" rtl="0" algn="ctr">
              <a:lnSpc>
                <a:spcPct val="100000"/>
              </a:lnSpc>
              <a:spcBef>
                <a:spcPts val="600"/>
              </a:spcBef>
              <a:spcAft>
                <a:spcPts val="0"/>
              </a:spcAft>
              <a:buClr>
                <a:srgbClr val="888888"/>
              </a:buClr>
              <a:buSzPts val="2600"/>
              <a:buFont typeface="Arial"/>
              <a:buNone/>
              <a:defRPr b="0" i="0" sz="2800" u="none" cap="none" strike="noStrike">
                <a:solidFill>
                  <a:srgbClr val="888888"/>
                </a:solidFill>
                <a:latin typeface="Calibri"/>
                <a:ea typeface="Calibri"/>
                <a:cs typeface="Calibri"/>
                <a:sym typeface="Calibri"/>
              </a:defRPr>
            </a:lvl7pPr>
            <a:lvl8pPr lvl="7" marR="0" rtl="0" algn="ctr">
              <a:lnSpc>
                <a:spcPct val="100000"/>
              </a:lnSpc>
              <a:spcBef>
                <a:spcPts val="600"/>
              </a:spcBef>
              <a:spcAft>
                <a:spcPts val="0"/>
              </a:spcAft>
              <a:buClr>
                <a:srgbClr val="888888"/>
              </a:buClr>
              <a:buSzPts val="2600"/>
              <a:buFont typeface="Arial"/>
              <a:buNone/>
              <a:defRPr b="0" i="0" sz="2800" u="none" cap="none" strike="noStrike">
                <a:solidFill>
                  <a:srgbClr val="888888"/>
                </a:solidFill>
                <a:latin typeface="Calibri"/>
                <a:ea typeface="Calibri"/>
                <a:cs typeface="Calibri"/>
                <a:sym typeface="Calibri"/>
              </a:defRPr>
            </a:lvl8pPr>
            <a:lvl9pPr lvl="8" marR="0" rtl="0" algn="ctr">
              <a:lnSpc>
                <a:spcPct val="100000"/>
              </a:lnSpc>
              <a:spcBef>
                <a:spcPts val="600"/>
              </a:spcBef>
              <a:spcAft>
                <a:spcPts val="0"/>
              </a:spcAft>
              <a:buClr>
                <a:srgbClr val="888888"/>
              </a:buClr>
              <a:buSzPts val="2600"/>
              <a:buFont typeface="Arial"/>
              <a:buNone/>
              <a:defRPr b="0" i="0" sz="2800" u="none" cap="none" strike="noStrike">
                <a:solidFill>
                  <a:srgbClr val="888888"/>
                </a:solidFill>
                <a:latin typeface="Calibri"/>
                <a:ea typeface="Calibri"/>
                <a:cs typeface="Calibri"/>
                <a:sym typeface="Calibri"/>
              </a:defRPr>
            </a:lvl9pPr>
          </a:lstStyle>
          <a:p/>
        </p:txBody>
      </p:sp>
      <p:sp>
        <p:nvSpPr>
          <p:cNvPr id="662" name="Google Shape;662;p93"/>
          <p:cNvSpPr txBox="1"/>
          <p:nvPr>
            <p:ph idx="11" type="ftr"/>
          </p:nvPr>
        </p:nvSpPr>
        <p:spPr>
          <a:xfrm>
            <a:off x="4443307" y="9040142"/>
            <a:ext cx="4118100" cy="5193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000000"/>
              </a:buClr>
              <a:buSzPts val="2000"/>
              <a:buFont typeface="Arial"/>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663" name="Google Shape;663;p93"/>
          <p:cNvSpPr txBox="1"/>
          <p:nvPr>
            <p:ph idx="12" type="sldNum"/>
          </p:nvPr>
        </p:nvSpPr>
        <p:spPr>
          <a:xfrm>
            <a:off x="9320107" y="9040142"/>
            <a:ext cx="3034500" cy="519300"/>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700"/>
              <a:buFont typeface="Helvetica Neue"/>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 Custom Layout copy" showMasterSp="0">
  <p:cSld name="Default - Custom Layout copy">
    <p:spTree>
      <p:nvGrpSpPr>
        <p:cNvPr id="664" name="Shape 664"/>
        <p:cNvGrpSpPr/>
        <p:nvPr/>
      </p:nvGrpSpPr>
      <p:grpSpPr>
        <a:xfrm>
          <a:off x="0" y="0"/>
          <a:ext cx="0" cy="0"/>
          <a:chOff x="0" y="0"/>
          <a:chExt cx="0" cy="0"/>
        </a:xfrm>
      </p:grpSpPr>
      <p:sp>
        <p:nvSpPr>
          <p:cNvPr id="665" name="Google Shape;665;p94"/>
          <p:cNvSpPr txBox="1"/>
          <p:nvPr>
            <p:ph type="title"/>
          </p:nvPr>
        </p:nvSpPr>
        <p:spPr>
          <a:xfrm>
            <a:off x="0" y="0"/>
            <a:ext cx="13004700" cy="867000"/>
          </a:xfrm>
          <a:prstGeom prst="rect">
            <a:avLst/>
          </a:prstGeom>
          <a:noFill/>
          <a:ln>
            <a:noFill/>
          </a:ln>
        </p:spPr>
        <p:txBody>
          <a:bodyPr anchorCtr="0" anchor="ctr" bIns="130025" lIns="130025" spcFirstLastPara="1" rIns="130025" wrap="square" tIns="130025"/>
          <a:lstStyle>
            <a:lvl1pPr lvl="0" marR="0" rtl="0" algn="ctr">
              <a:lnSpc>
                <a:spcPct val="100000"/>
              </a:lnSpc>
              <a:spcBef>
                <a:spcPts val="0"/>
              </a:spcBef>
              <a:spcAft>
                <a:spcPts val="0"/>
              </a:spcAft>
              <a:buClr>
                <a:srgbClr val="FF2600"/>
              </a:buClr>
              <a:buSzPts val="1400"/>
              <a:buFont typeface="Calibri"/>
              <a:buNone/>
              <a:defRPr b="1" i="0" sz="3700" u="none" cap="none" strike="noStrike">
                <a:solidFill>
                  <a:srgbClr val="FF26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2600" u="none" cap="none" strike="noStrike">
                <a:solidFill>
                  <a:srgbClr val="000000"/>
                </a:solidFill>
                <a:latin typeface="Helvetica Neue"/>
                <a:ea typeface="Helvetica Neue"/>
                <a:cs typeface="Helvetica Neue"/>
                <a:sym typeface="Helvetica Neue"/>
              </a:defRPr>
            </a:lvl9pPr>
          </a:lstStyle>
          <a:p/>
        </p:txBody>
      </p:sp>
      <p:sp>
        <p:nvSpPr>
          <p:cNvPr id="666" name="Google Shape;666;p94"/>
          <p:cNvSpPr txBox="1"/>
          <p:nvPr>
            <p:ph idx="12" type="sldNum"/>
          </p:nvPr>
        </p:nvSpPr>
        <p:spPr>
          <a:xfrm>
            <a:off x="12003880" y="9211991"/>
            <a:ext cx="350700" cy="355800"/>
          </a:xfrm>
          <a:prstGeom prst="rect">
            <a:avLst/>
          </a:prstGeom>
          <a:noFill/>
          <a:ln>
            <a:noFill/>
          </a:ln>
        </p:spPr>
        <p:txBody>
          <a:bodyPr anchorCtr="0" anchor="ctr" bIns="54150" lIns="54150" spcFirstLastPara="1" rIns="54150" wrap="square" tIns="54150">
            <a:noAutofit/>
          </a:bodyPr>
          <a:lstStyle>
            <a:lvl1pPr indent="0" lvl="0" marL="0" marR="0" rtl="0" algn="r">
              <a:lnSpc>
                <a:spcPct val="100000"/>
              </a:lnSpc>
              <a:spcBef>
                <a:spcPts val="0"/>
              </a:spcBef>
              <a:spcAft>
                <a:spcPts val="0"/>
              </a:spcAft>
              <a:buClr>
                <a:srgbClr val="000000"/>
              </a:buClr>
              <a:buSzPts val="1600"/>
              <a:buFont typeface="Helvetica Neue"/>
              <a:buNone/>
              <a:defRPr b="0" i="0" sz="1600" u="none" cap="none" strike="noStrike">
                <a:solidFill>
                  <a:srgbClr val="9A9A9A"/>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Helvetica Neue"/>
              <a:buNone/>
              <a:defRPr b="0" i="0" sz="1600" u="none" cap="none" strike="noStrike">
                <a:solidFill>
                  <a:srgbClr val="9A9A9A"/>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Helvetica Neue"/>
              <a:buNone/>
              <a:defRPr b="0" i="0" sz="1600" u="none" cap="none" strike="noStrike">
                <a:solidFill>
                  <a:srgbClr val="9A9A9A"/>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Helvetica Neue"/>
              <a:buNone/>
              <a:defRPr b="0" i="0" sz="1600" u="none" cap="none" strike="noStrike">
                <a:solidFill>
                  <a:srgbClr val="9A9A9A"/>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Helvetica Neue"/>
              <a:buNone/>
              <a:defRPr b="0" i="0" sz="1600" u="none" cap="none" strike="noStrike">
                <a:solidFill>
                  <a:srgbClr val="9A9A9A"/>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Helvetica Neue"/>
              <a:buNone/>
              <a:defRPr b="0" i="0" sz="1600" u="none" cap="none" strike="noStrike">
                <a:solidFill>
                  <a:srgbClr val="9A9A9A"/>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Helvetica Neue"/>
              <a:buNone/>
              <a:defRPr b="0" i="0" sz="1600" u="none" cap="none" strike="noStrike">
                <a:solidFill>
                  <a:srgbClr val="9A9A9A"/>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Helvetica Neue"/>
              <a:buNone/>
              <a:defRPr b="0" i="0" sz="1600" u="none" cap="none" strike="noStrike">
                <a:solidFill>
                  <a:srgbClr val="9A9A9A"/>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Helvetica Neue"/>
              <a:buNone/>
              <a:defRPr b="0" i="0" sz="1600" u="none" cap="none" strike="noStrike">
                <a:solidFill>
                  <a:srgbClr val="9A9A9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 2 Column copy 5" showMasterSp="0">
  <p:cSld name="Title &amp; Bullets - 2 Column copy 5">
    <p:spTree>
      <p:nvGrpSpPr>
        <p:cNvPr id="67" name="Shape 67"/>
        <p:cNvGrpSpPr/>
        <p:nvPr/>
      </p:nvGrpSpPr>
      <p:grpSpPr>
        <a:xfrm>
          <a:off x="0" y="0"/>
          <a:ext cx="0" cy="0"/>
          <a:chOff x="0" y="0"/>
          <a:chExt cx="0" cy="0"/>
        </a:xfrm>
      </p:grpSpPr>
      <p:sp>
        <p:nvSpPr>
          <p:cNvPr id="68" name="Google Shape;68;p10"/>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69" name="Google Shape;69;p10"/>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pic>
        <p:nvPicPr>
          <p:cNvPr id="70" name="Google Shape;70;p10"/>
          <p:cNvPicPr preferRelativeResize="0"/>
          <p:nvPr/>
        </p:nvPicPr>
        <p:blipFill rotWithShape="1">
          <a:blip r:embed="rId2">
            <a:alphaModFix/>
          </a:blip>
          <a:srcRect b="0" l="0" r="0" t="0"/>
          <a:stretch/>
        </p:blipFill>
        <p:spPr>
          <a:xfrm>
            <a:off x="12175382" y="44450"/>
            <a:ext cx="802500" cy="414900"/>
          </a:xfrm>
          <a:prstGeom prst="rect">
            <a:avLst/>
          </a:prstGeom>
          <a:noFill/>
          <a:ln>
            <a:noFill/>
          </a:ln>
        </p:spPr>
      </p:pic>
      <p:pic>
        <p:nvPicPr>
          <p:cNvPr id="71" name="Google Shape;71;p10"/>
          <p:cNvPicPr preferRelativeResize="0"/>
          <p:nvPr/>
        </p:nvPicPr>
        <p:blipFill rotWithShape="1">
          <a:blip r:embed="rId3">
            <a:alphaModFix/>
          </a:blip>
          <a:srcRect b="0" l="0" r="0" t="0"/>
          <a:stretch/>
        </p:blipFill>
        <p:spPr>
          <a:xfrm>
            <a:off x="13141631" y="-2557"/>
            <a:ext cx="2302800" cy="927000"/>
          </a:xfrm>
          <a:prstGeom prst="rect">
            <a:avLst/>
          </a:prstGeom>
          <a:noFill/>
          <a:ln>
            <a:noFill/>
          </a:ln>
        </p:spPr>
      </p:pic>
      <p:sp>
        <p:nvSpPr>
          <p:cNvPr id="72" name="Google Shape;72;p10"/>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8.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0.xml"/><Relationship Id="rId11" Type="http://schemas.openxmlformats.org/officeDocument/2006/relationships/slideLayout" Target="../slideLayouts/slideLayout31.xml"/><Relationship Id="rId22" Type="http://schemas.openxmlformats.org/officeDocument/2006/relationships/slideLayout" Target="../slideLayouts/slideLayout42.xml"/><Relationship Id="rId10" Type="http://schemas.openxmlformats.org/officeDocument/2006/relationships/slideLayout" Target="../slideLayouts/slideLayout30.xml"/><Relationship Id="rId21" Type="http://schemas.openxmlformats.org/officeDocument/2006/relationships/slideLayout" Target="../slideLayouts/slideLayout41.xml"/><Relationship Id="rId13" Type="http://schemas.openxmlformats.org/officeDocument/2006/relationships/slideLayout" Target="../slideLayouts/slideLayout33.xml"/><Relationship Id="rId24" Type="http://schemas.openxmlformats.org/officeDocument/2006/relationships/theme" Target="../theme/theme1.xml"/><Relationship Id="rId12" Type="http://schemas.openxmlformats.org/officeDocument/2006/relationships/slideLayout" Target="../slideLayouts/slideLayout32.xml"/><Relationship Id="rId23" Type="http://schemas.openxmlformats.org/officeDocument/2006/relationships/slideLayout" Target="../slideLayouts/slideLayout43.xml"/><Relationship Id="rId1" Type="http://schemas.openxmlformats.org/officeDocument/2006/relationships/image" Target="../media/image26.png"/><Relationship Id="rId2" Type="http://schemas.openxmlformats.org/officeDocument/2006/relationships/image" Target="../media/image23.png"/><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theme" Target="../theme/theme5.xml"/></Relationships>
</file>

<file path=ppt/slideMasters/_rels/slideMaster5.xml.rels><?xml version="1.0" encoding="UTF-8" standalone="yes"?><Relationships xmlns="http://schemas.openxmlformats.org/package/2006/relationships"><Relationship Id="rId10" Type="http://schemas.openxmlformats.org/officeDocument/2006/relationships/theme" Target="../theme/theme7.xml"/><Relationship Id="rId1" Type="http://schemas.openxmlformats.org/officeDocument/2006/relationships/image" Target="../media/image40.png"/><Relationship Id="rId2" Type="http://schemas.openxmlformats.org/officeDocument/2006/relationships/image" Target="../media/image36.png"/><Relationship Id="rId3" Type="http://schemas.openxmlformats.org/officeDocument/2006/relationships/image" Target="../media/image108.png"/><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80.xml"/><Relationship Id="rId22" Type="http://schemas.openxmlformats.org/officeDocument/2006/relationships/slideLayout" Target="../slideLayouts/slideLayout82.xml"/><Relationship Id="rId21" Type="http://schemas.openxmlformats.org/officeDocument/2006/relationships/slideLayout" Target="../slideLayouts/slideLayout81.xml"/><Relationship Id="rId24" Type="http://schemas.openxmlformats.org/officeDocument/2006/relationships/slideLayout" Target="../slideLayouts/slideLayout84.xml"/><Relationship Id="rId23" Type="http://schemas.openxmlformats.org/officeDocument/2006/relationships/slideLayout" Target="../slideLayouts/slideLayout83.xml"/><Relationship Id="rId1" Type="http://schemas.openxmlformats.org/officeDocument/2006/relationships/image" Target="../media/image50.png"/><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26" Type="http://schemas.openxmlformats.org/officeDocument/2006/relationships/slideLayout" Target="../slideLayouts/slideLayout86.xml"/><Relationship Id="rId25" Type="http://schemas.openxmlformats.org/officeDocument/2006/relationships/slideLayout" Target="../slideLayouts/slideLayout85.xml"/><Relationship Id="rId28" Type="http://schemas.openxmlformats.org/officeDocument/2006/relationships/theme" Target="../theme/theme3.xml"/><Relationship Id="rId27" Type="http://schemas.openxmlformats.org/officeDocument/2006/relationships/slideLayout" Target="../slideLayouts/slideLayout87.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3" Type="http://schemas.openxmlformats.org/officeDocument/2006/relationships/slideLayout" Target="../slideLayouts/slideLayout73.xml"/><Relationship Id="rId12" Type="http://schemas.openxmlformats.org/officeDocument/2006/relationships/slideLayout" Target="../slideLayouts/slideLayout72.xml"/><Relationship Id="rId15" Type="http://schemas.openxmlformats.org/officeDocument/2006/relationships/slideLayout" Target="../slideLayouts/slideLayout75.xml"/><Relationship Id="rId14" Type="http://schemas.openxmlformats.org/officeDocument/2006/relationships/slideLayout" Target="../slideLayouts/slideLayout74.xml"/><Relationship Id="rId17" Type="http://schemas.openxmlformats.org/officeDocument/2006/relationships/slideLayout" Target="../slideLayouts/slideLayout77.xml"/><Relationship Id="rId16" Type="http://schemas.openxmlformats.org/officeDocument/2006/relationships/slideLayout" Target="../slideLayouts/slideLayout76.xml"/><Relationship Id="rId19" Type="http://schemas.openxmlformats.org/officeDocument/2006/relationships/slideLayout" Target="../slideLayouts/slideLayout79.xml"/><Relationship Id="rId1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cxnSp>
        <p:nvCxnSpPr>
          <p:cNvPr id="6" name="Google Shape;6;p1"/>
          <p:cNvCxnSpPr/>
          <p:nvPr/>
        </p:nvCxnSpPr>
        <p:spPr>
          <a:xfrm flipH="1" rot="10800000">
            <a:off x="286527" y="101935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7" name="Google Shape;7;p1"/>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 type="body"/>
          </p:nvPr>
        </p:nvSpPr>
        <p:spPr>
          <a:xfrm>
            <a:off x="571500" y="1312670"/>
            <a:ext cx="11861700" cy="78372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9" name="Google Shape;9;p1"/>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7" name="Shape 87"/>
        <p:cNvGrpSpPr/>
        <p:nvPr/>
      </p:nvGrpSpPr>
      <p:grpSpPr>
        <a:xfrm>
          <a:off x="0" y="0"/>
          <a:ext cx="0" cy="0"/>
          <a:chOff x="0" y="0"/>
          <a:chExt cx="0" cy="0"/>
        </a:xfrm>
      </p:grpSpPr>
      <p:cxnSp>
        <p:nvCxnSpPr>
          <p:cNvPr id="88" name="Google Shape;88;p13"/>
          <p:cNvCxnSpPr/>
          <p:nvPr/>
        </p:nvCxnSpPr>
        <p:spPr>
          <a:xfrm flipH="1" rot="10800000">
            <a:off x="286527" y="10193567"/>
            <a:ext cx="12381000" cy="300"/>
          </a:xfrm>
          <a:prstGeom prst="straightConnector1">
            <a:avLst/>
          </a:prstGeom>
          <a:noFill/>
          <a:ln cap="flat" cmpd="sng" w="9525">
            <a:solidFill>
              <a:srgbClr val="000000"/>
            </a:solidFill>
            <a:prstDash val="solid"/>
            <a:miter lim="8000"/>
            <a:headEnd len="sm" w="sm" type="none"/>
            <a:tailEnd len="sm" w="sm" type="none"/>
          </a:ln>
        </p:spPr>
      </p:cxnSp>
      <p:sp>
        <p:nvSpPr>
          <p:cNvPr id="89" name="Google Shape;89;p13"/>
          <p:cNvSpPr txBox="1"/>
          <p:nvPr>
            <p:ph type="title"/>
          </p:nvPr>
        </p:nvSpPr>
        <p:spPr>
          <a:xfrm>
            <a:off x="590255" y="116958"/>
            <a:ext cx="113034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90" name="Google Shape;90;p13"/>
          <p:cNvSpPr txBox="1"/>
          <p:nvPr>
            <p:ph idx="1" type="body"/>
          </p:nvPr>
        </p:nvSpPr>
        <p:spPr>
          <a:xfrm>
            <a:off x="571500" y="1312670"/>
            <a:ext cx="11861700" cy="78369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91" name="Google Shape;91;p13"/>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69" name="Shape 169"/>
        <p:cNvGrpSpPr/>
        <p:nvPr/>
      </p:nvGrpSpPr>
      <p:grpSpPr>
        <a:xfrm>
          <a:off x="0" y="0"/>
          <a:ext cx="0" cy="0"/>
          <a:chOff x="0" y="0"/>
          <a:chExt cx="0" cy="0"/>
        </a:xfrm>
      </p:grpSpPr>
      <p:sp>
        <p:nvSpPr>
          <p:cNvPr id="170" name="Google Shape;170;p25"/>
          <p:cNvSpPr txBox="1"/>
          <p:nvPr>
            <p:ph type="title"/>
          </p:nvPr>
        </p:nvSpPr>
        <p:spPr>
          <a:xfrm>
            <a:off x="590255" y="1169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171" name="Google Shape;171;p25"/>
          <p:cNvSpPr txBox="1"/>
          <p:nvPr>
            <p:ph idx="1" type="body"/>
          </p:nvPr>
        </p:nvSpPr>
        <p:spPr>
          <a:xfrm>
            <a:off x="571500" y="1574926"/>
            <a:ext cx="11861700" cy="75747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pic>
        <p:nvPicPr>
          <p:cNvPr id="172" name="Google Shape;172;p25"/>
          <p:cNvPicPr preferRelativeResize="0"/>
          <p:nvPr/>
        </p:nvPicPr>
        <p:blipFill rotWithShape="1">
          <a:blip r:embed="rId1">
            <a:alphaModFix/>
          </a:blip>
          <a:srcRect b="0" l="0" r="0" t="0"/>
          <a:stretch/>
        </p:blipFill>
        <p:spPr>
          <a:xfrm>
            <a:off x="12175382" y="-971550"/>
            <a:ext cx="802500" cy="414900"/>
          </a:xfrm>
          <a:prstGeom prst="rect">
            <a:avLst/>
          </a:prstGeom>
          <a:noFill/>
          <a:ln>
            <a:noFill/>
          </a:ln>
        </p:spPr>
      </p:pic>
      <p:pic>
        <p:nvPicPr>
          <p:cNvPr id="173" name="Google Shape;173;p25"/>
          <p:cNvPicPr preferRelativeResize="0"/>
          <p:nvPr/>
        </p:nvPicPr>
        <p:blipFill rotWithShape="1">
          <a:blip r:embed="rId2">
            <a:alphaModFix/>
          </a:blip>
          <a:srcRect b="0" l="0" r="0" t="0"/>
          <a:stretch/>
        </p:blipFill>
        <p:spPr>
          <a:xfrm>
            <a:off x="13141631" y="-2557"/>
            <a:ext cx="2302800" cy="927000"/>
          </a:xfrm>
          <a:prstGeom prst="rect">
            <a:avLst/>
          </a:prstGeom>
          <a:noFill/>
          <a:ln>
            <a:noFill/>
          </a:ln>
        </p:spPr>
      </p:pic>
      <p:sp>
        <p:nvSpPr>
          <p:cNvPr id="174" name="Google Shape;174;p25"/>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48" name="Shape 348"/>
        <p:cNvGrpSpPr/>
        <p:nvPr/>
      </p:nvGrpSpPr>
      <p:grpSpPr>
        <a:xfrm>
          <a:off x="0" y="0"/>
          <a:ext cx="0" cy="0"/>
          <a:chOff x="0" y="0"/>
          <a:chExt cx="0" cy="0"/>
        </a:xfrm>
      </p:grpSpPr>
      <p:sp>
        <p:nvSpPr>
          <p:cNvPr id="349" name="Google Shape;349;p47"/>
          <p:cNvSpPr txBox="1"/>
          <p:nvPr>
            <p:ph type="title"/>
          </p:nvPr>
        </p:nvSpPr>
        <p:spPr>
          <a:xfrm>
            <a:off x="571500" y="116958"/>
            <a:ext cx="11861700" cy="17373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129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350" name="Google Shape;350;p47"/>
          <p:cNvSpPr txBox="1"/>
          <p:nvPr>
            <p:ph idx="1" type="body"/>
          </p:nvPr>
        </p:nvSpPr>
        <p:spPr>
          <a:xfrm>
            <a:off x="571500" y="2082926"/>
            <a:ext cx="11861700" cy="70608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cxnSp>
        <p:nvCxnSpPr>
          <p:cNvPr id="351" name="Google Shape;351;p47"/>
          <p:cNvCxnSpPr/>
          <p:nvPr/>
        </p:nvCxnSpPr>
        <p:spPr>
          <a:xfrm>
            <a:off x="647700" y="2984500"/>
            <a:ext cx="11709300" cy="0"/>
          </a:xfrm>
          <a:prstGeom prst="straightConnector1">
            <a:avLst/>
          </a:prstGeom>
          <a:noFill/>
          <a:ln cap="flat" cmpd="sng" w="12700">
            <a:solidFill>
              <a:srgbClr val="9A9A9A"/>
            </a:solidFill>
            <a:prstDash val="solid"/>
            <a:miter lim="8000"/>
            <a:headEnd len="sm" w="sm" type="none"/>
            <a:tailEnd len="sm" w="sm" type="none"/>
          </a:ln>
        </p:spPr>
      </p:cxnSp>
      <p:sp>
        <p:nvSpPr>
          <p:cNvPr id="352" name="Google Shape;352;p47"/>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91" name="Shape 391"/>
        <p:cNvGrpSpPr/>
        <p:nvPr/>
      </p:nvGrpSpPr>
      <p:grpSpPr>
        <a:xfrm>
          <a:off x="0" y="0"/>
          <a:ext cx="0" cy="0"/>
          <a:chOff x="0" y="0"/>
          <a:chExt cx="0" cy="0"/>
        </a:xfrm>
      </p:grpSpPr>
      <p:sp>
        <p:nvSpPr>
          <p:cNvPr id="392" name="Google Shape;392;p55"/>
          <p:cNvSpPr txBox="1"/>
          <p:nvPr>
            <p:ph type="title"/>
          </p:nvPr>
        </p:nvSpPr>
        <p:spPr>
          <a:xfrm>
            <a:off x="590255" y="345558"/>
            <a:ext cx="11303100" cy="84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1pPr>
            <a:lvl2pPr indent="228600" lvl="1"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3pPr>
            <a:lvl4pPr indent="685800" lvl="3"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4pPr>
            <a:lvl5pPr indent="914400" lvl="4"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5pPr>
            <a:lvl6pPr indent="1143000" lvl="5"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6pPr>
            <a:lvl7pPr indent="1371600" lvl="6"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7pPr>
            <a:lvl8pPr indent="1600200" lvl="7"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8pPr>
            <a:lvl9pPr indent="1828800" lvl="8" marL="0" marR="0" rtl="0" algn="l">
              <a:lnSpc>
                <a:spcPct val="100000"/>
              </a:lnSpc>
              <a:spcBef>
                <a:spcPts val="0"/>
              </a:spcBef>
              <a:spcAft>
                <a:spcPts val="0"/>
              </a:spcAft>
              <a:buClr>
                <a:srgbClr val="000000"/>
              </a:buClr>
              <a:buSzPts val="14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393" name="Google Shape;393;p55"/>
          <p:cNvSpPr txBox="1"/>
          <p:nvPr>
            <p:ph idx="1" type="body"/>
          </p:nvPr>
        </p:nvSpPr>
        <p:spPr>
          <a:xfrm>
            <a:off x="571500" y="1162450"/>
            <a:ext cx="11861700" cy="79875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8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sp>
        <p:nvSpPr>
          <p:cNvPr id="394" name="Google Shape;394;p55"/>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
        <p:nvSpPr>
          <p:cNvPr id="395" name="Google Shape;395;p55"/>
          <p:cNvSpPr txBox="1"/>
          <p:nvPr/>
        </p:nvSpPr>
        <p:spPr>
          <a:xfrm>
            <a:off x="0" y="-76200"/>
            <a:ext cx="9231600" cy="40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chemeClr val="dk1"/>
                </a:solidFill>
              </a:rPr>
              <a:t>Quantum Moonshot | Defense Science Board | Dec 11, 2018 </a:t>
            </a:r>
            <a:endParaRPr sz="1100">
              <a:solidFill>
                <a:schemeClr val="dk1"/>
              </a:solidFill>
            </a:endParaRPr>
          </a:p>
        </p:txBody>
      </p:sp>
      <p:pic>
        <p:nvPicPr>
          <p:cNvPr id="396" name="Google Shape;396;p55"/>
          <p:cNvPicPr preferRelativeResize="0"/>
          <p:nvPr/>
        </p:nvPicPr>
        <p:blipFill rotWithShape="1">
          <a:blip r:embed="rId1">
            <a:alphaModFix/>
          </a:blip>
          <a:srcRect b="0" l="0" r="0" t="0"/>
          <a:stretch/>
        </p:blipFill>
        <p:spPr>
          <a:xfrm>
            <a:off x="12233106" y="44450"/>
            <a:ext cx="744600" cy="385200"/>
          </a:xfrm>
          <a:prstGeom prst="rect">
            <a:avLst/>
          </a:prstGeom>
          <a:noFill/>
          <a:ln>
            <a:noFill/>
          </a:ln>
        </p:spPr>
      </p:pic>
      <p:pic>
        <p:nvPicPr>
          <p:cNvPr id="397" name="Google Shape;397;p55"/>
          <p:cNvPicPr preferRelativeResize="0"/>
          <p:nvPr/>
        </p:nvPicPr>
        <p:blipFill rotWithShape="1">
          <a:blip r:embed="rId2">
            <a:alphaModFix/>
          </a:blip>
          <a:srcRect b="0" l="0" r="0" t="0"/>
          <a:stretch/>
        </p:blipFill>
        <p:spPr>
          <a:xfrm>
            <a:off x="11157066" y="36671"/>
            <a:ext cx="999300" cy="402300"/>
          </a:xfrm>
          <a:prstGeom prst="rect">
            <a:avLst/>
          </a:prstGeom>
          <a:noFill/>
          <a:ln>
            <a:noFill/>
          </a:ln>
        </p:spPr>
      </p:pic>
      <p:pic>
        <p:nvPicPr>
          <p:cNvPr descr="Image result for mitre" id="398" name="Google Shape;398;p55"/>
          <p:cNvPicPr preferRelativeResize="0"/>
          <p:nvPr/>
        </p:nvPicPr>
        <p:blipFill>
          <a:blip r:embed="rId3">
            <a:alphaModFix/>
          </a:blip>
          <a:stretch>
            <a:fillRect/>
          </a:stretch>
        </p:blipFill>
        <p:spPr>
          <a:xfrm>
            <a:off x="10056325" y="27825"/>
            <a:ext cx="1112350" cy="4576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8" r:id="rId4"/>
    <p:sldLayoutId id="2147483699" r:id="rId5"/>
    <p:sldLayoutId id="2147483700" r:id="rId6"/>
    <p:sldLayoutId id="2147483701" r:id="rId7"/>
    <p:sldLayoutId id="2147483702" r:id="rId8"/>
    <p:sldLayoutId id="2147483703"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33" name="Shape 433"/>
        <p:cNvGrpSpPr/>
        <p:nvPr/>
      </p:nvGrpSpPr>
      <p:grpSpPr>
        <a:xfrm>
          <a:off x="0" y="0"/>
          <a:ext cx="0" cy="0"/>
          <a:chOff x="0" y="0"/>
          <a:chExt cx="0" cy="0"/>
        </a:xfrm>
      </p:grpSpPr>
      <p:sp>
        <p:nvSpPr>
          <p:cNvPr id="434" name="Google Shape;434;p62"/>
          <p:cNvSpPr txBox="1"/>
          <p:nvPr>
            <p:ph type="title"/>
          </p:nvPr>
        </p:nvSpPr>
        <p:spPr>
          <a:xfrm>
            <a:off x="590255" y="116958"/>
            <a:ext cx="11303400" cy="848100"/>
          </a:xfrm>
          <a:prstGeom prst="rect">
            <a:avLst/>
          </a:prstGeom>
          <a:noFill/>
          <a:ln>
            <a:noFill/>
          </a:ln>
        </p:spPr>
        <p:txBody>
          <a:bodyPr anchorCtr="0" anchor="b" bIns="93125" lIns="93125" spcFirstLastPara="1" rIns="93125" wrap="square" tIns="93125"/>
          <a:lstStyle>
            <a:lvl1pPr indent="0" lvl="0"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indent="241300" lvl="1"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indent="457200" lvl="2"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indent="698500" lvl="3"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indent="927100" lvl="4"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indent="1168400" lvl="5"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indent="1409700" lvl="6"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indent="1625600" lvl="7"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indent="1866900" lvl="8" mar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435" name="Google Shape;435;p62"/>
          <p:cNvSpPr txBox="1"/>
          <p:nvPr>
            <p:ph idx="1" type="body"/>
          </p:nvPr>
        </p:nvSpPr>
        <p:spPr>
          <a:xfrm>
            <a:off x="571500" y="1183325"/>
            <a:ext cx="11861700" cy="7966200"/>
          </a:xfrm>
          <a:prstGeom prst="rect">
            <a:avLst/>
          </a:prstGeom>
          <a:noFill/>
          <a:ln>
            <a:noFill/>
          </a:ln>
        </p:spPr>
        <p:txBody>
          <a:bodyPr anchorCtr="0" anchor="t" bIns="93125" lIns="93125" spcFirstLastPara="1" rIns="93125" wrap="square" tIns="93125"/>
          <a:lstStyle>
            <a:lvl1pPr indent="-400050" lvl="0" marL="4572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1pPr>
            <a:lvl2pPr indent="-400050" lvl="1" marL="9144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2pPr>
            <a:lvl3pPr indent="-400050" lvl="2" marL="13716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3pPr>
            <a:lvl4pPr indent="-400050" lvl="3" marL="18288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4pPr>
            <a:lvl5pPr indent="-400050" lvl="4" marL="22860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5pPr>
            <a:lvl6pPr indent="-400050" lvl="5" marL="27432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6pPr>
            <a:lvl7pPr indent="-400050" lvl="6" marL="32004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7pPr>
            <a:lvl8pPr indent="-400050" lvl="7" marL="36576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8pPr>
            <a:lvl9pPr indent="-400050" lvl="8" marL="4114800" marR="0" rtl="0" algn="l">
              <a:lnSpc>
                <a:spcPct val="100000"/>
              </a:lnSpc>
              <a:spcBef>
                <a:spcPts val="800"/>
              </a:spcBef>
              <a:spcAft>
                <a:spcPts val="0"/>
              </a:spcAft>
              <a:buClr>
                <a:srgbClr val="000000"/>
              </a:buClr>
              <a:buSzPts val="2700"/>
              <a:buFont typeface="Helvetica Neue"/>
              <a:buChar char="•"/>
              <a:defRPr b="0" i="0" sz="2700" u="none" cap="none" strike="noStrike">
                <a:solidFill>
                  <a:srgbClr val="000000"/>
                </a:solidFill>
                <a:latin typeface="Helvetica Neue"/>
                <a:ea typeface="Helvetica Neue"/>
                <a:cs typeface="Helvetica Neue"/>
                <a:sym typeface="Helvetica Neue"/>
              </a:defRPr>
            </a:lvl9pPr>
          </a:lstStyle>
          <a:p/>
        </p:txBody>
      </p:sp>
      <p:pic>
        <p:nvPicPr>
          <p:cNvPr id="436" name="Google Shape;436;p62"/>
          <p:cNvPicPr preferRelativeResize="0"/>
          <p:nvPr/>
        </p:nvPicPr>
        <p:blipFill rotWithShape="1">
          <a:blip r:embed="rId1">
            <a:alphaModFix/>
          </a:blip>
          <a:srcRect b="0" l="0" r="0" t="0"/>
          <a:stretch/>
        </p:blipFill>
        <p:spPr>
          <a:xfrm>
            <a:off x="12175382" y="-971550"/>
            <a:ext cx="802500" cy="414600"/>
          </a:xfrm>
          <a:prstGeom prst="rect">
            <a:avLst/>
          </a:prstGeom>
          <a:noFill/>
          <a:ln>
            <a:noFill/>
          </a:ln>
        </p:spPr>
      </p:pic>
      <p:sp>
        <p:nvSpPr>
          <p:cNvPr id="437" name="Google Shape;437;p62"/>
          <p:cNvSpPr txBox="1"/>
          <p:nvPr>
            <p:ph idx="12" type="sldNum"/>
          </p:nvPr>
        </p:nvSpPr>
        <p:spPr>
          <a:xfrm>
            <a:off x="12395199" y="9398000"/>
            <a:ext cx="312000" cy="299700"/>
          </a:xfrm>
          <a:prstGeom prst="rect">
            <a:avLst/>
          </a:prstGeom>
          <a:noFill/>
          <a:ln>
            <a:noFill/>
          </a:ln>
        </p:spPr>
        <p:txBody>
          <a:bodyPr anchorCtr="0" anchor="t" bIns="51750" lIns="51750" spcFirstLastPara="1" rIns="51750" wrap="square" tIns="51750">
            <a:noAutofit/>
          </a:bodyPr>
          <a:lstStyle>
            <a:lvl1pPr indent="0" lvl="0"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04" r:id="rId2"/>
    <p:sldLayoutId id="2147483705" r:id="rId3"/>
    <p:sldLayoutId id="2147483706" r:id="rId4"/>
    <p:sldLayoutId id="2147483707" r:id="rId5"/>
    <p:sldLayoutId id="2147483708"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64" name="Shape 464"/>
        <p:cNvGrpSpPr/>
        <p:nvPr/>
      </p:nvGrpSpPr>
      <p:grpSpPr>
        <a:xfrm>
          <a:off x="0" y="0"/>
          <a:ext cx="0" cy="0"/>
          <a:chOff x="0" y="0"/>
          <a:chExt cx="0" cy="0"/>
        </a:xfrm>
      </p:grpSpPr>
      <p:sp>
        <p:nvSpPr>
          <p:cNvPr id="465" name="Google Shape;465;p68"/>
          <p:cNvSpPr txBox="1"/>
          <p:nvPr>
            <p:ph type="title"/>
          </p:nvPr>
        </p:nvSpPr>
        <p:spPr>
          <a:xfrm>
            <a:off x="590255" y="116958"/>
            <a:ext cx="11303400" cy="848100"/>
          </a:xfrm>
          <a:prstGeom prst="rect">
            <a:avLst/>
          </a:prstGeom>
          <a:noFill/>
          <a:ln>
            <a:noFill/>
          </a:ln>
        </p:spPr>
        <p:txBody>
          <a:bodyPr anchorCtr="0" anchor="b" bIns="130025" lIns="130025" spcFirstLastPara="1" rIns="130025" wrap="square" tIns="130025"/>
          <a:lstStyle>
            <a:lvl1pPr lvl="0"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Helvetica Neue"/>
              <a:buNone/>
              <a:defRPr b="0" i="0" sz="4300" u="none" cap="none" strike="noStrike">
                <a:solidFill>
                  <a:srgbClr val="000000"/>
                </a:solidFill>
                <a:latin typeface="Helvetica Neue"/>
                <a:ea typeface="Helvetica Neue"/>
                <a:cs typeface="Helvetica Neue"/>
                <a:sym typeface="Helvetica Neue"/>
              </a:defRPr>
            </a:lvl9pPr>
          </a:lstStyle>
          <a:p/>
        </p:txBody>
      </p:sp>
      <p:sp>
        <p:nvSpPr>
          <p:cNvPr id="466" name="Google Shape;466;p68"/>
          <p:cNvSpPr txBox="1"/>
          <p:nvPr>
            <p:ph idx="1" type="body"/>
          </p:nvPr>
        </p:nvSpPr>
        <p:spPr>
          <a:xfrm>
            <a:off x="571500" y="1574926"/>
            <a:ext cx="11861700" cy="7574700"/>
          </a:xfrm>
          <a:prstGeom prst="rect">
            <a:avLst/>
          </a:prstGeom>
          <a:noFill/>
          <a:ln>
            <a:noFill/>
          </a:ln>
        </p:spPr>
        <p:txBody>
          <a:bodyPr anchorCtr="0" anchor="t" bIns="130025" lIns="130025" spcFirstLastPara="1" rIns="130025" wrap="square" tIns="130025"/>
          <a:lstStyle>
            <a:lvl1pPr indent="-393700" lvl="0" marL="457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1pPr>
            <a:lvl2pPr indent="-393700" lvl="1" marL="914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2pPr>
            <a:lvl3pPr indent="-393700" lvl="2" marL="1371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3pPr>
            <a:lvl4pPr indent="-393700" lvl="3" marL="1828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4pPr>
            <a:lvl5pPr indent="-393700" lvl="4" marL="22860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5pPr>
            <a:lvl6pPr indent="-393700" lvl="5" marL="27432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6pPr>
            <a:lvl7pPr indent="-393700" lvl="6" marL="32004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7pPr>
            <a:lvl8pPr indent="-393700" lvl="7" marL="36576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8pPr>
            <a:lvl9pPr indent="-393700" lvl="8" marL="4114800" marR="0" rtl="0" algn="l">
              <a:lnSpc>
                <a:spcPct val="100000"/>
              </a:lnSpc>
              <a:spcBef>
                <a:spcPts val="900"/>
              </a:spcBef>
              <a:spcAft>
                <a:spcPts val="0"/>
              </a:spcAft>
              <a:buClr>
                <a:srgbClr val="000000"/>
              </a:buClr>
              <a:buSzPts val="2600"/>
              <a:buFont typeface="Helvetica Neue"/>
              <a:buChar char="•"/>
              <a:defRPr b="0" i="0" sz="2600" u="none" cap="none" strike="noStrike">
                <a:solidFill>
                  <a:srgbClr val="000000"/>
                </a:solidFill>
                <a:latin typeface="Helvetica Neue"/>
                <a:ea typeface="Helvetica Neue"/>
                <a:cs typeface="Helvetica Neue"/>
                <a:sym typeface="Helvetica Neue"/>
              </a:defRPr>
            </a:lvl9pPr>
          </a:lstStyle>
          <a:p/>
        </p:txBody>
      </p:sp>
      <p:pic>
        <p:nvPicPr>
          <p:cNvPr id="467" name="Google Shape;467;p68"/>
          <p:cNvPicPr preferRelativeResize="0"/>
          <p:nvPr/>
        </p:nvPicPr>
        <p:blipFill rotWithShape="1">
          <a:blip r:embed="rId1">
            <a:alphaModFix/>
          </a:blip>
          <a:srcRect b="0" l="0" r="0" t="0"/>
          <a:stretch/>
        </p:blipFill>
        <p:spPr>
          <a:xfrm>
            <a:off x="12175381" y="-971550"/>
            <a:ext cx="802560" cy="414720"/>
          </a:xfrm>
          <a:prstGeom prst="rect">
            <a:avLst/>
          </a:prstGeom>
          <a:noFill/>
          <a:ln>
            <a:noFill/>
          </a:ln>
        </p:spPr>
      </p:pic>
      <p:sp>
        <p:nvSpPr>
          <p:cNvPr id="468" name="Google Shape;468;p68"/>
          <p:cNvSpPr txBox="1"/>
          <p:nvPr>
            <p:ph idx="12" type="sldNum"/>
          </p:nvPr>
        </p:nvSpPr>
        <p:spPr>
          <a:xfrm>
            <a:off x="12395199" y="9398000"/>
            <a:ext cx="312000" cy="2994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400"/>
              <a:buFont typeface="Helvetica Neue"/>
              <a:buNone/>
              <a:defRPr b="0" i="0" sz="14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7.png"/><Relationship Id="rId4" Type="http://schemas.openxmlformats.org/officeDocument/2006/relationships/image" Target="../media/image75.png"/><Relationship Id="rId5" Type="http://schemas.openxmlformats.org/officeDocument/2006/relationships/image" Target="../media/image6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0.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102.png"/><Relationship Id="rId7" Type="http://schemas.openxmlformats.org/officeDocument/2006/relationships/image" Target="../media/image10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13.png"/><Relationship Id="rId4" Type="http://schemas.openxmlformats.org/officeDocument/2006/relationships/image" Target="../media/image104.png"/><Relationship Id="rId5" Type="http://schemas.openxmlformats.org/officeDocument/2006/relationships/image" Target="../media/image1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2.xml"/><Relationship Id="rId3" Type="http://schemas.openxmlformats.org/officeDocument/2006/relationships/image" Target="../media/image103.png"/><Relationship Id="rId4" Type="http://schemas.openxmlformats.org/officeDocument/2006/relationships/image" Target="../media/image115.png"/><Relationship Id="rId5" Type="http://schemas.openxmlformats.org/officeDocument/2006/relationships/hyperlink" Target="https://www.nature.com/articles/s41578-018-0008-9"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15.png"/><Relationship Id="rId4" Type="http://schemas.openxmlformats.org/officeDocument/2006/relationships/image" Target="../media/image1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12.png"/><Relationship Id="rId4" Type="http://schemas.openxmlformats.org/officeDocument/2006/relationships/image" Target="../media/image106.png"/><Relationship Id="rId5" Type="http://schemas.openxmlformats.org/officeDocument/2006/relationships/image" Target="../media/image116.png"/><Relationship Id="rId6" Type="http://schemas.openxmlformats.org/officeDocument/2006/relationships/image" Target="../media/image1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5.xml"/><Relationship Id="rId3" Type="http://schemas.openxmlformats.org/officeDocument/2006/relationships/image" Target="../media/image105.png"/><Relationship Id="rId4" Type="http://schemas.openxmlformats.org/officeDocument/2006/relationships/image" Target="../media/image168.png"/><Relationship Id="rId5" Type="http://schemas.openxmlformats.org/officeDocument/2006/relationships/image" Target="../media/image107.png"/><Relationship Id="rId6" Type="http://schemas.openxmlformats.org/officeDocument/2006/relationships/image" Target="../media/image1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6.xml"/><Relationship Id="rId3" Type="http://schemas.openxmlformats.org/officeDocument/2006/relationships/image" Target="../media/image121.png"/><Relationship Id="rId4" Type="http://schemas.openxmlformats.org/officeDocument/2006/relationships/image" Target="../media/image118.png"/><Relationship Id="rId5" Type="http://schemas.openxmlformats.org/officeDocument/2006/relationships/image" Target="../media/image1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17.png"/><Relationship Id="rId4" Type="http://schemas.openxmlformats.org/officeDocument/2006/relationships/image" Target="../media/image84.png"/><Relationship Id="rId5" Type="http://schemas.openxmlformats.org/officeDocument/2006/relationships/image" Target="../media/image1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22.png"/><Relationship Id="rId4" Type="http://schemas.openxmlformats.org/officeDocument/2006/relationships/image" Target="../media/image128.png"/><Relationship Id="rId5" Type="http://schemas.openxmlformats.org/officeDocument/2006/relationships/image" Target="../media/image1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161.png"/><Relationship Id="rId4" Type="http://schemas.openxmlformats.org/officeDocument/2006/relationships/image" Target="../media/image120.png"/><Relationship Id="rId5" Type="http://schemas.openxmlformats.org/officeDocument/2006/relationships/image" Target="../media/image1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8.png"/><Relationship Id="rId4" Type="http://schemas.openxmlformats.org/officeDocument/2006/relationships/image" Target="../media/image59.png"/><Relationship Id="rId9" Type="http://schemas.openxmlformats.org/officeDocument/2006/relationships/image" Target="../media/image62.gif"/><Relationship Id="rId5" Type="http://schemas.openxmlformats.org/officeDocument/2006/relationships/image" Target="../media/image63.jpg"/><Relationship Id="rId6" Type="http://schemas.openxmlformats.org/officeDocument/2006/relationships/image" Target="../media/image66.jpg"/><Relationship Id="rId7" Type="http://schemas.openxmlformats.org/officeDocument/2006/relationships/image" Target="../media/image65.jpg"/><Relationship Id="rId8" Type="http://schemas.openxmlformats.org/officeDocument/2006/relationships/image" Target="../media/image6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127.png"/><Relationship Id="rId4" Type="http://schemas.openxmlformats.org/officeDocument/2006/relationships/image" Target="../media/image134.png"/><Relationship Id="rId9" Type="http://schemas.openxmlformats.org/officeDocument/2006/relationships/image" Target="../media/image129.png"/><Relationship Id="rId5" Type="http://schemas.openxmlformats.org/officeDocument/2006/relationships/image" Target="../media/image124.png"/><Relationship Id="rId6" Type="http://schemas.openxmlformats.org/officeDocument/2006/relationships/image" Target="../media/image119.png"/><Relationship Id="rId7" Type="http://schemas.openxmlformats.org/officeDocument/2006/relationships/image" Target="../media/image123.png"/><Relationship Id="rId8" Type="http://schemas.openxmlformats.org/officeDocument/2006/relationships/image" Target="../media/image131.png"/><Relationship Id="rId10" Type="http://schemas.openxmlformats.org/officeDocument/2006/relationships/image" Target="../media/image1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26.png"/><Relationship Id="rId4" Type="http://schemas.openxmlformats.org/officeDocument/2006/relationships/image" Target="../media/image139.png"/><Relationship Id="rId5" Type="http://schemas.openxmlformats.org/officeDocument/2006/relationships/image" Target="../media/image137.png"/><Relationship Id="rId6" Type="http://schemas.openxmlformats.org/officeDocument/2006/relationships/image" Target="../media/image1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74.png"/><Relationship Id="rId4" Type="http://schemas.openxmlformats.org/officeDocument/2006/relationships/image" Target="../media/image138.png"/><Relationship Id="rId5" Type="http://schemas.openxmlformats.org/officeDocument/2006/relationships/image" Target="../media/image103.png"/><Relationship Id="rId6" Type="http://schemas.openxmlformats.org/officeDocument/2006/relationships/image" Target="../media/image171.png"/><Relationship Id="rId7" Type="http://schemas.openxmlformats.org/officeDocument/2006/relationships/image" Target="../media/image8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50.png"/><Relationship Id="rId4" Type="http://schemas.openxmlformats.org/officeDocument/2006/relationships/image" Target="../media/image1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38.png"/><Relationship Id="rId4" Type="http://schemas.openxmlformats.org/officeDocument/2006/relationships/image" Target="../media/image136.png"/><Relationship Id="rId5" Type="http://schemas.openxmlformats.org/officeDocument/2006/relationships/image" Target="../media/image1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6.png"/><Relationship Id="rId4" Type="http://schemas.openxmlformats.org/officeDocument/2006/relationships/image" Target="../media/image1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7.xml"/><Relationship Id="rId3" Type="http://schemas.openxmlformats.org/officeDocument/2006/relationships/image" Target="../media/image142.png"/><Relationship Id="rId4" Type="http://schemas.openxmlformats.org/officeDocument/2006/relationships/image" Target="../media/image144.png"/><Relationship Id="rId5" Type="http://schemas.openxmlformats.org/officeDocument/2006/relationships/image" Target="../media/image1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8.xml"/><Relationship Id="rId3" Type="http://schemas.openxmlformats.org/officeDocument/2006/relationships/image" Target="../media/image147.png"/><Relationship Id="rId4" Type="http://schemas.openxmlformats.org/officeDocument/2006/relationships/image" Target="../media/image1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53.png"/><Relationship Id="rId4" Type="http://schemas.openxmlformats.org/officeDocument/2006/relationships/image" Target="../media/image145.png"/><Relationship Id="rId5" Type="http://schemas.openxmlformats.org/officeDocument/2006/relationships/image" Target="../media/image151.png"/><Relationship Id="rId6" Type="http://schemas.openxmlformats.org/officeDocument/2006/relationships/image" Target="../media/image155.png"/><Relationship Id="rId7" Type="http://schemas.openxmlformats.org/officeDocument/2006/relationships/image" Target="../media/image160.png"/><Relationship Id="rId8" Type="http://schemas.openxmlformats.org/officeDocument/2006/relationships/image" Target="../media/image1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8.png"/><Relationship Id="rId4" Type="http://schemas.openxmlformats.org/officeDocument/2006/relationships/image" Target="../media/image7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87.png"/><Relationship Id="rId4" Type="http://schemas.openxmlformats.org/officeDocument/2006/relationships/image" Target="../media/image83.png"/><Relationship Id="rId5" Type="http://schemas.openxmlformats.org/officeDocument/2006/relationships/image" Target="../media/image93.jpg"/><Relationship Id="rId6" Type="http://schemas.openxmlformats.org/officeDocument/2006/relationships/image" Target="../media/image8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2.xml"/><Relationship Id="rId3" Type="http://schemas.openxmlformats.org/officeDocument/2006/relationships/image" Target="../media/image159.png"/><Relationship Id="rId4" Type="http://schemas.openxmlformats.org/officeDocument/2006/relationships/image" Target="../media/image170.png"/><Relationship Id="rId5" Type="http://schemas.openxmlformats.org/officeDocument/2006/relationships/image" Target="../media/image149.png"/><Relationship Id="rId6" Type="http://schemas.openxmlformats.org/officeDocument/2006/relationships/image" Target="../media/image156.png"/><Relationship Id="rId7" Type="http://schemas.openxmlformats.org/officeDocument/2006/relationships/image" Target="../media/image1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3.xml"/><Relationship Id="rId3" Type="http://schemas.openxmlformats.org/officeDocument/2006/relationships/image" Target="../media/image170.png"/><Relationship Id="rId4" Type="http://schemas.openxmlformats.org/officeDocument/2006/relationships/image" Target="../media/image167.png"/><Relationship Id="rId5" Type="http://schemas.openxmlformats.org/officeDocument/2006/relationships/image" Target="../media/image157.png"/><Relationship Id="rId6" Type="http://schemas.openxmlformats.org/officeDocument/2006/relationships/image" Target="../media/image1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143.png"/><Relationship Id="rId4" Type="http://schemas.openxmlformats.org/officeDocument/2006/relationships/image" Target="../media/image1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158.png"/><Relationship Id="rId4" Type="http://schemas.openxmlformats.org/officeDocument/2006/relationships/image" Target="../media/image154.png"/><Relationship Id="rId5" Type="http://schemas.openxmlformats.org/officeDocument/2006/relationships/image" Target="../media/image1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7.png"/><Relationship Id="rId4" Type="http://schemas.openxmlformats.org/officeDocument/2006/relationships/image" Target="../media/image72.png"/><Relationship Id="rId9" Type="http://schemas.openxmlformats.org/officeDocument/2006/relationships/image" Target="../media/image8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4.png"/><Relationship Id="rId10"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87.png"/><Relationship Id="rId4" Type="http://schemas.openxmlformats.org/officeDocument/2006/relationships/image" Target="../media/image83.png"/><Relationship Id="rId5" Type="http://schemas.openxmlformats.org/officeDocument/2006/relationships/image" Target="../media/image93.jpg"/><Relationship Id="rId6" Type="http://schemas.openxmlformats.org/officeDocument/2006/relationships/image" Target="../media/image8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81.png"/><Relationship Id="rId4" Type="http://schemas.openxmlformats.org/officeDocument/2006/relationships/image" Target="../media/image73.png"/><Relationship Id="rId5" Type="http://schemas.openxmlformats.org/officeDocument/2006/relationships/image" Target="../media/image80.png"/><Relationship Id="rId6" Type="http://schemas.openxmlformats.org/officeDocument/2006/relationships/image" Target="../media/image9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4.png"/><Relationship Id="rId4" Type="http://schemas.openxmlformats.org/officeDocument/2006/relationships/image" Target="../media/image79.png"/><Relationship Id="rId5" Type="http://schemas.openxmlformats.org/officeDocument/2006/relationships/image" Target="../media/image85.png"/><Relationship Id="rId6" Type="http://schemas.openxmlformats.org/officeDocument/2006/relationships/image" Target="../media/image8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9.png"/><Relationship Id="rId4" Type="http://schemas.openxmlformats.org/officeDocument/2006/relationships/image" Target="../media/image89.png"/><Relationship Id="rId5" Type="http://schemas.openxmlformats.org/officeDocument/2006/relationships/image" Target="../media/image1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4.png"/><Relationship Id="rId4" Type="http://schemas.openxmlformats.org/officeDocument/2006/relationships/image" Target="../media/image100.png"/><Relationship Id="rId9" Type="http://schemas.openxmlformats.org/officeDocument/2006/relationships/image" Target="../media/image92.png"/><Relationship Id="rId5" Type="http://schemas.openxmlformats.org/officeDocument/2006/relationships/hyperlink" Target="https://www.nature.com/articles/srep07802/figures/2" TargetMode="External"/><Relationship Id="rId6" Type="http://schemas.openxmlformats.org/officeDocument/2006/relationships/image" Target="../media/image91.png"/><Relationship Id="rId7" Type="http://schemas.openxmlformats.org/officeDocument/2006/relationships/image" Target="../media/image172.png"/><Relationship Id="rId8" Type="http://schemas.openxmlformats.org/officeDocument/2006/relationships/image" Target="../media/image98.png"/><Relationship Id="rId11" Type="http://schemas.openxmlformats.org/officeDocument/2006/relationships/image" Target="../media/image95.png"/><Relationship Id="rId10" Type="http://schemas.openxmlformats.org/officeDocument/2006/relationships/image" Target="../media/image16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95"/>
          <p:cNvSpPr txBox="1"/>
          <p:nvPr>
            <p:ph idx="12" type="sldNum"/>
          </p:nvPr>
        </p:nvSpPr>
        <p:spPr>
          <a:xfrm>
            <a:off x="12494056" y="9398000"/>
            <a:ext cx="213300" cy="299700"/>
          </a:xfrm>
          <a:prstGeom prst="rect">
            <a:avLst/>
          </a:prstGeom>
          <a:noFill/>
          <a:ln>
            <a:noFill/>
          </a:ln>
        </p:spPr>
        <p:txBody>
          <a:bodyPr anchorCtr="0" anchor="t" bIns="50800" lIns="50800" spcFirstLastPara="1" rIns="50800" wrap="square" tIns="50800">
            <a:noAutofit/>
          </a:bodyPr>
          <a:lstStyle/>
          <a:p>
            <a:pPr indent="0" lvl="0" marL="0" rtl="0" algn="r">
              <a:spcBef>
                <a:spcPts val="0"/>
              </a:spcBef>
              <a:spcAft>
                <a:spcPts val="0"/>
              </a:spcAft>
              <a:buClr>
                <a:srgbClr val="000000"/>
              </a:buClr>
              <a:buFont typeface="Helvetica Neue"/>
              <a:buNone/>
            </a:pPr>
            <a:fld id="{00000000-1234-1234-1234-123412341234}" type="slidenum">
              <a:rPr lang="en-US"/>
              <a:t>‹#›</a:t>
            </a:fld>
            <a:endParaRPr/>
          </a:p>
        </p:txBody>
      </p:sp>
      <p:pic>
        <p:nvPicPr>
          <p:cNvPr id="672" name="Google Shape;672;p95"/>
          <p:cNvPicPr preferRelativeResize="0"/>
          <p:nvPr/>
        </p:nvPicPr>
        <p:blipFill rotWithShape="1">
          <a:blip r:embed="rId3">
            <a:alphaModFix/>
          </a:blip>
          <a:srcRect b="0" l="0" r="40758" t="0"/>
          <a:stretch/>
        </p:blipFill>
        <p:spPr>
          <a:xfrm>
            <a:off x="11808900" y="76200"/>
            <a:ext cx="1148950" cy="706723"/>
          </a:xfrm>
          <a:prstGeom prst="rect">
            <a:avLst/>
          </a:prstGeom>
          <a:noFill/>
          <a:ln>
            <a:noFill/>
          </a:ln>
        </p:spPr>
      </p:pic>
      <p:sp>
        <p:nvSpPr>
          <p:cNvPr id="673" name="Google Shape;673;p95"/>
          <p:cNvSpPr txBox="1"/>
          <p:nvPr>
            <p:ph type="title"/>
          </p:nvPr>
        </p:nvSpPr>
        <p:spPr>
          <a:xfrm>
            <a:off x="571500" y="1349875"/>
            <a:ext cx="10773000" cy="6157800"/>
          </a:xfrm>
          <a:prstGeom prst="rect">
            <a:avLst/>
          </a:prstGeom>
          <a:noFill/>
          <a:ln>
            <a:noFill/>
          </a:ln>
        </p:spPr>
        <p:txBody>
          <a:bodyPr anchorCtr="0" anchor="ctr" bIns="38100" lIns="38100" spcFirstLastPara="1" rIns="38100" wrap="square" tIns="38100">
            <a:noAutofit/>
          </a:bodyPr>
          <a:lstStyle/>
          <a:p>
            <a:pPr indent="0" lvl="0" marL="0" rtl="0" algn="l">
              <a:spcBef>
                <a:spcPts val="0"/>
              </a:spcBef>
              <a:spcAft>
                <a:spcPts val="0"/>
              </a:spcAft>
              <a:buClr>
                <a:schemeClr val="dk1"/>
              </a:buClr>
              <a:buSzPts val="1100"/>
              <a:buFont typeface="Arial"/>
              <a:buNone/>
            </a:pPr>
            <a:r>
              <a:rPr b="1" lang="en-US" sz="3800">
                <a:solidFill>
                  <a:schemeClr val="dk1"/>
                </a:solidFill>
              </a:rPr>
              <a:t>Large-Scale Photonic Circuits for Quantum Information Processing</a:t>
            </a:r>
            <a:endParaRPr b="1" sz="3800">
              <a:solidFill>
                <a:schemeClr val="dk1"/>
              </a:solidFill>
            </a:endParaRPr>
          </a:p>
          <a:p>
            <a:pPr indent="0" lvl="0" marL="0" rtl="0" algn="l">
              <a:spcBef>
                <a:spcPts val="0"/>
              </a:spcBef>
              <a:spcAft>
                <a:spcPts val="0"/>
              </a:spcAft>
              <a:buClr>
                <a:schemeClr val="dk1"/>
              </a:buClr>
              <a:buFont typeface="Helvetica Neue"/>
              <a:buNone/>
            </a:pPr>
            <a:r>
              <a:t/>
            </a:r>
            <a:endParaRPr b="1" sz="3200">
              <a:solidFill>
                <a:schemeClr val="dk1"/>
              </a:solidFill>
            </a:endParaRPr>
          </a:p>
          <a:p>
            <a:pPr indent="0" lvl="0" marL="0" rtl="0" algn="l">
              <a:spcBef>
                <a:spcPts val="0"/>
              </a:spcBef>
              <a:spcAft>
                <a:spcPts val="0"/>
              </a:spcAft>
              <a:buClr>
                <a:schemeClr val="dk1"/>
              </a:buClr>
              <a:buSzPts val="1100"/>
              <a:buFont typeface="Arial"/>
              <a:buNone/>
            </a:pPr>
            <a:r>
              <a:rPr b="1" lang="en-US" sz="2600">
                <a:solidFill>
                  <a:schemeClr val="dk1"/>
                </a:solidFill>
              </a:rPr>
              <a:t>Dirk Englund </a:t>
            </a:r>
            <a:endParaRPr b="1" sz="2600">
              <a:solidFill>
                <a:schemeClr val="dk1"/>
              </a:solidFill>
            </a:endParaRPr>
          </a:p>
          <a:p>
            <a:pPr indent="0" lvl="0" marL="0" rtl="0" algn="l">
              <a:spcBef>
                <a:spcPts val="0"/>
              </a:spcBef>
              <a:spcAft>
                <a:spcPts val="0"/>
              </a:spcAft>
              <a:buClr>
                <a:schemeClr val="dk1"/>
              </a:buClr>
              <a:buSzPts val="1100"/>
              <a:buFont typeface="Arial"/>
              <a:buNone/>
            </a:pPr>
            <a:r>
              <a:rPr lang="en-US" sz="2600">
                <a:solidFill>
                  <a:schemeClr val="dk1"/>
                </a:solidFill>
              </a:rPr>
              <a:t>Electrical Engineering and Computer Science, MIT</a:t>
            </a:r>
            <a:endParaRPr sz="2600">
              <a:solidFill>
                <a:schemeClr val="dk1"/>
              </a:solidFill>
            </a:endParaRPr>
          </a:p>
          <a:p>
            <a:pPr indent="0" lvl="0" marL="0" rtl="0" algn="l">
              <a:spcBef>
                <a:spcPts val="0"/>
              </a:spcBef>
              <a:spcAft>
                <a:spcPts val="0"/>
              </a:spcAft>
              <a:buClr>
                <a:schemeClr val="dk1"/>
              </a:buClr>
              <a:buSzPts val="1100"/>
              <a:buFont typeface="Arial"/>
              <a:buNone/>
            </a:pPr>
            <a:r>
              <a:t/>
            </a:r>
            <a:endParaRPr b="1" sz="2600">
              <a:solidFill>
                <a:schemeClr val="dk1"/>
              </a:solidFill>
            </a:endParaRPr>
          </a:p>
          <a:p>
            <a:pPr indent="0" lvl="0" marL="0" rtl="0" algn="l">
              <a:spcBef>
                <a:spcPts val="0"/>
              </a:spcBef>
              <a:spcAft>
                <a:spcPts val="0"/>
              </a:spcAft>
              <a:buClr>
                <a:schemeClr val="dk1"/>
              </a:buClr>
              <a:buSzPts val="1100"/>
              <a:buFont typeface="Arial"/>
              <a:buNone/>
            </a:pPr>
            <a:r>
              <a:rPr b="1" lang="en-US" sz="2600">
                <a:solidFill>
                  <a:schemeClr val="dk1"/>
                </a:solidFill>
              </a:rPr>
              <a:t>Photonics for Quantum (PfQ) Workshop</a:t>
            </a:r>
            <a:endParaRPr b="1" sz="2600">
              <a:solidFill>
                <a:schemeClr val="dk1"/>
              </a:solidFill>
            </a:endParaRPr>
          </a:p>
          <a:p>
            <a:pPr indent="0" lvl="0" marL="0" rtl="0" algn="l">
              <a:spcBef>
                <a:spcPts val="0"/>
              </a:spcBef>
              <a:spcAft>
                <a:spcPts val="0"/>
              </a:spcAft>
              <a:buClr>
                <a:schemeClr val="dk1"/>
              </a:buClr>
              <a:buSzPts val="1100"/>
              <a:buFont typeface="Arial"/>
              <a:buNone/>
            </a:pPr>
            <a:r>
              <a:rPr lang="en-US" sz="2600">
                <a:solidFill>
                  <a:schemeClr val="dk1"/>
                </a:solidFill>
              </a:rPr>
              <a:t>Rochester Institute of Technology | Rochester, NY</a:t>
            </a:r>
            <a:endParaRPr sz="2600">
              <a:solidFill>
                <a:schemeClr val="dk1"/>
              </a:solidFill>
            </a:endParaRPr>
          </a:p>
          <a:p>
            <a:pPr indent="0" lvl="0" marL="0" rtl="0" algn="l">
              <a:spcBef>
                <a:spcPts val="0"/>
              </a:spcBef>
              <a:spcAft>
                <a:spcPts val="0"/>
              </a:spcAft>
              <a:buClr>
                <a:schemeClr val="dk1"/>
              </a:buClr>
              <a:buSzPts val="1100"/>
              <a:buFont typeface="Arial"/>
              <a:buNone/>
            </a:pPr>
            <a:r>
              <a:t/>
            </a:r>
            <a:endParaRPr b="1" sz="2600">
              <a:solidFill>
                <a:schemeClr val="dk1"/>
              </a:solidFill>
            </a:endParaRPr>
          </a:p>
          <a:p>
            <a:pPr indent="0" lvl="0" marL="0" rtl="0" algn="l">
              <a:spcBef>
                <a:spcPts val="0"/>
              </a:spcBef>
              <a:spcAft>
                <a:spcPts val="0"/>
              </a:spcAft>
              <a:buClr>
                <a:schemeClr val="dk1"/>
              </a:buClr>
              <a:buSzPts val="1100"/>
              <a:buFont typeface="Arial"/>
              <a:buNone/>
            </a:pPr>
            <a:r>
              <a:rPr lang="en-US" sz="2600">
                <a:solidFill>
                  <a:schemeClr val="dk1"/>
                </a:solidFill>
              </a:rPr>
              <a:t>Jan 25, 2019</a:t>
            </a:r>
            <a:endParaRPr sz="2600">
              <a:solidFill>
                <a:schemeClr val="dk1"/>
              </a:solidFill>
            </a:endParaRPr>
          </a:p>
          <a:p>
            <a:pPr indent="0" lvl="0" marL="0" rtl="0" algn="l">
              <a:spcBef>
                <a:spcPts val="0"/>
              </a:spcBef>
              <a:spcAft>
                <a:spcPts val="0"/>
              </a:spcAft>
              <a:buClr>
                <a:schemeClr val="dk1"/>
              </a:buClr>
              <a:buSzPts val="1100"/>
              <a:buFont typeface="Arial"/>
              <a:buNone/>
            </a:pPr>
            <a:r>
              <a:t/>
            </a:r>
            <a:endParaRPr sz="2600">
              <a:solidFill>
                <a:schemeClr val="dk1"/>
              </a:solidFill>
            </a:endParaRPr>
          </a:p>
          <a:p>
            <a:pPr indent="0" lvl="0" marL="0" rtl="0" algn="l">
              <a:spcBef>
                <a:spcPts val="0"/>
              </a:spcBef>
              <a:spcAft>
                <a:spcPts val="0"/>
              </a:spcAft>
              <a:buClr>
                <a:schemeClr val="dk1"/>
              </a:buClr>
              <a:buSzPts val="1100"/>
              <a:buFont typeface="Arial"/>
              <a:buNone/>
            </a:pPr>
            <a:r>
              <a:t/>
            </a:r>
            <a:endParaRPr sz="2600">
              <a:solidFill>
                <a:schemeClr val="dk1"/>
              </a:solidFill>
            </a:endParaRPr>
          </a:p>
          <a:p>
            <a:pPr indent="0" lvl="0" marL="0" rtl="0" algn="l">
              <a:spcBef>
                <a:spcPts val="0"/>
              </a:spcBef>
              <a:spcAft>
                <a:spcPts val="0"/>
              </a:spcAft>
              <a:buClr>
                <a:schemeClr val="dk1"/>
              </a:buClr>
              <a:buSzPts val="1100"/>
              <a:buFont typeface="Arial"/>
              <a:buNone/>
            </a:pPr>
            <a:r>
              <a:t/>
            </a:r>
            <a:endParaRPr sz="2600">
              <a:solidFill>
                <a:schemeClr val="dk1"/>
              </a:solidFill>
            </a:endParaRPr>
          </a:p>
          <a:p>
            <a:pPr indent="0" lvl="0" marL="0" rtl="0" algn="l">
              <a:spcBef>
                <a:spcPts val="0"/>
              </a:spcBef>
              <a:spcAft>
                <a:spcPts val="0"/>
              </a:spcAft>
              <a:buClr>
                <a:schemeClr val="dk1"/>
              </a:buClr>
              <a:buSzPts val="1100"/>
              <a:buFont typeface="Arial"/>
              <a:buNone/>
            </a:pPr>
            <a:r>
              <a:t/>
            </a:r>
            <a:endParaRPr sz="2600">
              <a:solidFill>
                <a:schemeClr val="dk1"/>
              </a:solidFill>
            </a:endParaRPr>
          </a:p>
        </p:txBody>
      </p:sp>
      <p:pic>
        <p:nvPicPr>
          <p:cNvPr id="674" name="Google Shape;674;p95"/>
          <p:cNvPicPr preferRelativeResize="0"/>
          <p:nvPr/>
        </p:nvPicPr>
        <p:blipFill>
          <a:blip r:embed="rId4">
            <a:alphaModFix/>
          </a:blip>
          <a:stretch>
            <a:fillRect/>
          </a:stretch>
        </p:blipFill>
        <p:spPr>
          <a:xfrm>
            <a:off x="6687358" y="5630397"/>
            <a:ext cx="6303624" cy="4102358"/>
          </a:xfrm>
          <a:prstGeom prst="rect">
            <a:avLst/>
          </a:prstGeom>
          <a:noFill/>
          <a:ln>
            <a:noFill/>
          </a:ln>
        </p:spPr>
      </p:pic>
      <p:grpSp>
        <p:nvGrpSpPr>
          <p:cNvPr id="675" name="Google Shape;675;p95"/>
          <p:cNvGrpSpPr/>
          <p:nvPr/>
        </p:nvGrpSpPr>
        <p:grpSpPr>
          <a:xfrm>
            <a:off x="-445954" y="6491843"/>
            <a:ext cx="8793096" cy="3490356"/>
            <a:chOff x="0" y="0"/>
            <a:chExt cx="5258400" cy="2086785"/>
          </a:xfrm>
        </p:grpSpPr>
        <p:grpSp>
          <p:nvGrpSpPr>
            <p:cNvPr id="676" name="Google Shape;676;p95"/>
            <p:cNvGrpSpPr/>
            <p:nvPr/>
          </p:nvGrpSpPr>
          <p:grpSpPr>
            <a:xfrm flipH="1" rot="-1898860">
              <a:off x="1996054" y="1324683"/>
              <a:ext cx="460272" cy="426867"/>
              <a:chOff x="0" y="0"/>
              <a:chExt cx="460267" cy="426862"/>
            </a:xfrm>
          </p:grpSpPr>
          <p:cxnSp>
            <p:nvCxnSpPr>
              <p:cNvPr id="677" name="Google Shape;677;p95"/>
              <p:cNvCxnSpPr/>
              <p:nvPr/>
            </p:nvCxnSpPr>
            <p:spPr>
              <a:xfrm rot="10800000">
                <a:off x="221255" y="202762"/>
                <a:ext cx="171300" cy="224100"/>
              </a:xfrm>
              <a:prstGeom prst="straightConnector1">
                <a:avLst/>
              </a:prstGeom>
              <a:noFill/>
              <a:ln cap="flat" cmpd="sng" w="63500">
                <a:solidFill>
                  <a:srgbClr val="ABABAB"/>
                </a:solidFill>
                <a:prstDash val="solid"/>
                <a:miter lim="8000"/>
                <a:headEnd len="sm" w="sm" type="none"/>
                <a:tailEnd len="sm" w="sm" type="none"/>
              </a:ln>
            </p:spPr>
          </p:cxnSp>
          <p:cxnSp>
            <p:nvCxnSpPr>
              <p:cNvPr id="678" name="Google Shape;678;p95"/>
              <p:cNvCxnSpPr/>
              <p:nvPr/>
            </p:nvCxnSpPr>
            <p:spPr>
              <a:xfrm flipH="1">
                <a:off x="229848" y="185261"/>
                <a:ext cx="213900" cy="30600"/>
              </a:xfrm>
              <a:prstGeom prst="straightConnector1">
                <a:avLst/>
              </a:prstGeom>
              <a:noFill/>
              <a:ln cap="flat" cmpd="sng" w="63500">
                <a:solidFill>
                  <a:srgbClr val="ABABAB"/>
                </a:solidFill>
                <a:prstDash val="solid"/>
                <a:miter lim="8000"/>
                <a:headEnd len="sm" w="sm" type="none"/>
                <a:tailEnd len="sm" w="sm" type="none"/>
              </a:ln>
            </p:spPr>
          </p:cxnSp>
          <p:cxnSp>
            <p:nvCxnSpPr>
              <p:cNvPr id="679" name="Google Shape;679;p95"/>
              <p:cNvCxnSpPr/>
              <p:nvPr/>
            </p:nvCxnSpPr>
            <p:spPr>
              <a:xfrm flipH="1">
                <a:off x="229646" y="60005"/>
                <a:ext cx="85800" cy="155700"/>
              </a:xfrm>
              <a:prstGeom prst="straightConnector1">
                <a:avLst/>
              </a:prstGeom>
              <a:noFill/>
              <a:ln cap="flat" cmpd="sng" w="63500">
                <a:solidFill>
                  <a:srgbClr val="ABABAB"/>
                </a:solidFill>
                <a:prstDash val="solid"/>
                <a:miter lim="8000"/>
                <a:headEnd len="sm" w="sm" type="none"/>
                <a:tailEnd len="sm" w="sm" type="none"/>
              </a:ln>
            </p:spPr>
          </p:cxnSp>
          <p:cxnSp>
            <p:nvCxnSpPr>
              <p:cNvPr id="680" name="Google Shape;680;p95"/>
              <p:cNvCxnSpPr/>
              <p:nvPr/>
            </p:nvCxnSpPr>
            <p:spPr>
              <a:xfrm>
                <a:off x="169990" y="29016"/>
                <a:ext cx="59700" cy="186600"/>
              </a:xfrm>
              <a:prstGeom prst="straightConnector1">
                <a:avLst/>
              </a:prstGeom>
              <a:noFill/>
              <a:ln cap="flat" cmpd="sng" w="63500">
                <a:solidFill>
                  <a:srgbClr val="ABABAB"/>
                </a:solidFill>
                <a:prstDash val="solid"/>
                <a:miter lim="8000"/>
                <a:headEnd len="sm" w="sm" type="none"/>
                <a:tailEnd len="sm" w="sm" type="none"/>
              </a:ln>
            </p:spPr>
          </p:cxnSp>
          <p:cxnSp>
            <p:nvCxnSpPr>
              <p:cNvPr id="681" name="Google Shape;681;p95"/>
              <p:cNvCxnSpPr/>
              <p:nvPr/>
            </p:nvCxnSpPr>
            <p:spPr>
              <a:xfrm>
                <a:off x="27526" y="118902"/>
                <a:ext cx="202200" cy="96900"/>
              </a:xfrm>
              <a:prstGeom prst="straightConnector1">
                <a:avLst/>
              </a:prstGeom>
              <a:noFill/>
              <a:ln cap="flat" cmpd="sng" w="63500">
                <a:solidFill>
                  <a:srgbClr val="ABABAB"/>
                </a:solidFill>
                <a:prstDash val="solid"/>
                <a:miter lim="8000"/>
                <a:headEnd len="sm" w="sm" type="none"/>
                <a:tailEnd len="sm" w="sm" type="none"/>
              </a:ln>
            </p:spPr>
          </p:cxnSp>
          <p:sp>
            <p:nvSpPr>
              <p:cNvPr id="682" name="Google Shape;682;p95"/>
              <p:cNvSpPr/>
              <p:nvPr/>
            </p:nvSpPr>
            <p:spPr>
              <a:xfrm>
                <a:off x="183261" y="160573"/>
                <a:ext cx="95700" cy="95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683" name="Google Shape;683;p95"/>
              <p:cNvSpPr/>
              <p:nvPr/>
            </p:nvSpPr>
            <p:spPr>
              <a:xfrm>
                <a:off x="141788" y="0"/>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684" name="Google Shape;684;p95"/>
              <p:cNvSpPr/>
              <p:nvPr/>
            </p:nvSpPr>
            <p:spPr>
              <a:xfrm>
                <a:off x="274257" y="38397"/>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685" name="Google Shape;685;p95"/>
              <p:cNvSpPr/>
              <p:nvPr/>
            </p:nvSpPr>
            <p:spPr>
              <a:xfrm>
                <a:off x="402067" y="150289"/>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686" name="Google Shape;686;p95"/>
              <p:cNvSpPr/>
              <p:nvPr/>
            </p:nvSpPr>
            <p:spPr>
              <a:xfrm>
                <a:off x="0" y="95702"/>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cxnSp>
          <p:nvCxnSpPr>
            <p:cNvPr id="687" name="Google Shape;687;p95"/>
            <p:cNvCxnSpPr/>
            <p:nvPr/>
          </p:nvCxnSpPr>
          <p:spPr>
            <a:xfrm flipH="1">
              <a:off x="3513361" y="1734540"/>
              <a:ext cx="429300" cy="186900"/>
            </a:xfrm>
            <a:prstGeom prst="straightConnector1">
              <a:avLst/>
            </a:prstGeom>
            <a:noFill/>
            <a:ln cap="flat" cmpd="sng" w="63500">
              <a:solidFill>
                <a:srgbClr val="ABABAB"/>
              </a:solidFill>
              <a:prstDash val="dot"/>
              <a:miter lim="8000"/>
              <a:headEnd len="sm" w="sm" type="none"/>
              <a:tailEnd len="sm" w="sm" type="none"/>
            </a:ln>
          </p:spPr>
        </p:cxnSp>
        <p:cxnSp>
          <p:nvCxnSpPr>
            <p:cNvPr id="688" name="Google Shape;688;p95"/>
            <p:cNvCxnSpPr/>
            <p:nvPr/>
          </p:nvCxnSpPr>
          <p:spPr>
            <a:xfrm flipH="1">
              <a:off x="3457938" y="1649698"/>
              <a:ext cx="175200" cy="121500"/>
            </a:xfrm>
            <a:prstGeom prst="straightConnector1">
              <a:avLst/>
            </a:prstGeom>
            <a:noFill/>
            <a:ln cap="flat" cmpd="sng" w="63500">
              <a:solidFill>
                <a:srgbClr val="ABABAB"/>
              </a:solidFill>
              <a:prstDash val="dot"/>
              <a:miter lim="8000"/>
              <a:headEnd len="sm" w="sm" type="none"/>
              <a:tailEnd len="sm" w="sm" type="none"/>
            </a:ln>
          </p:spPr>
        </p:cxnSp>
        <p:grpSp>
          <p:nvGrpSpPr>
            <p:cNvPr id="689" name="Google Shape;689;p95"/>
            <p:cNvGrpSpPr/>
            <p:nvPr/>
          </p:nvGrpSpPr>
          <p:grpSpPr>
            <a:xfrm flipH="1" rot="-8100000">
              <a:off x="3634853" y="1320570"/>
              <a:ext cx="460263" cy="426858"/>
              <a:chOff x="0" y="0"/>
              <a:chExt cx="460267" cy="426862"/>
            </a:xfrm>
          </p:grpSpPr>
          <p:cxnSp>
            <p:nvCxnSpPr>
              <p:cNvPr id="690" name="Google Shape;690;p95"/>
              <p:cNvCxnSpPr/>
              <p:nvPr/>
            </p:nvCxnSpPr>
            <p:spPr>
              <a:xfrm rot="10800000">
                <a:off x="221255" y="202762"/>
                <a:ext cx="171300" cy="224100"/>
              </a:xfrm>
              <a:prstGeom prst="straightConnector1">
                <a:avLst/>
              </a:prstGeom>
              <a:noFill/>
              <a:ln cap="flat" cmpd="sng" w="63500">
                <a:solidFill>
                  <a:srgbClr val="ABABAB"/>
                </a:solidFill>
                <a:prstDash val="solid"/>
                <a:miter lim="8000"/>
                <a:headEnd len="sm" w="sm" type="none"/>
                <a:tailEnd len="sm" w="sm" type="none"/>
              </a:ln>
            </p:spPr>
          </p:cxnSp>
          <p:cxnSp>
            <p:nvCxnSpPr>
              <p:cNvPr id="691" name="Google Shape;691;p95"/>
              <p:cNvCxnSpPr/>
              <p:nvPr/>
            </p:nvCxnSpPr>
            <p:spPr>
              <a:xfrm flipH="1">
                <a:off x="229848" y="185261"/>
                <a:ext cx="213900" cy="30600"/>
              </a:xfrm>
              <a:prstGeom prst="straightConnector1">
                <a:avLst/>
              </a:prstGeom>
              <a:noFill/>
              <a:ln cap="flat" cmpd="sng" w="63500">
                <a:solidFill>
                  <a:srgbClr val="ABABAB"/>
                </a:solidFill>
                <a:prstDash val="solid"/>
                <a:miter lim="8000"/>
                <a:headEnd len="sm" w="sm" type="none"/>
                <a:tailEnd len="sm" w="sm" type="none"/>
              </a:ln>
            </p:spPr>
          </p:cxnSp>
          <p:cxnSp>
            <p:nvCxnSpPr>
              <p:cNvPr id="692" name="Google Shape;692;p95"/>
              <p:cNvCxnSpPr/>
              <p:nvPr/>
            </p:nvCxnSpPr>
            <p:spPr>
              <a:xfrm flipH="1">
                <a:off x="229646" y="60005"/>
                <a:ext cx="85800" cy="155700"/>
              </a:xfrm>
              <a:prstGeom prst="straightConnector1">
                <a:avLst/>
              </a:prstGeom>
              <a:noFill/>
              <a:ln cap="flat" cmpd="sng" w="63500">
                <a:solidFill>
                  <a:srgbClr val="ABABAB"/>
                </a:solidFill>
                <a:prstDash val="solid"/>
                <a:miter lim="8000"/>
                <a:headEnd len="sm" w="sm" type="none"/>
                <a:tailEnd len="sm" w="sm" type="none"/>
              </a:ln>
            </p:spPr>
          </p:cxnSp>
          <p:cxnSp>
            <p:nvCxnSpPr>
              <p:cNvPr id="693" name="Google Shape;693;p95"/>
              <p:cNvCxnSpPr/>
              <p:nvPr/>
            </p:nvCxnSpPr>
            <p:spPr>
              <a:xfrm>
                <a:off x="169990" y="29016"/>
                <a:ext cx="59700" cy="186600"/>
              </a:xfrm>
              <a:prstGeom prst="straightConnector1">
                <a:avLst/>
              </a:prstGeom>
              <a:noFill/>
              <a:ln cap="flat" cmpd="sng" w="63500">
                <a:solidFill>
                  <a:srgbClr val="ABABAB"/>
                </a:solidFill>
                <a:prstDash val="solid"/>
                <a:miter lim="8000"/>
                <a:headEnd len="sm" w="sm" type="none"/>
                <a:tailEnd len="sm" w="sm" type="none"/>
              </a:ln>
            </p:spPr>
          </p:cxnSp>
          <p:cxnSp>
            <p:nvCxnSpPr>
              <p:cNvPr id="694" name="Google Shape;694;p95"/>
              <p:cNvCxnSpPr/>
              <p:nvPr/>
            </p:nvCxnSpPr>
            <p:spPr>
              <a:xfrm>
                <a:off x="27526" y="118902"/>
                <a:ext cx="202200" cy="96900"/>
              </a:xfrm>
              <a:prstGeom prst="straightConnector1">
                <a:avLst/>
              </a:prstGeom>
              <a:noFill/>
              <a:ln cap="flat" cmpd="sng" w="63500">
                <a:solidFill>
                  <a:srgbClr val="ABABAB"/>
                </a:solidFill>
                <a:prstDash val="solid"/>
                <a:miter lim="8000"/>
                <a:headEnd len="sm" w="sm" type="none"/>
                <a:tailEnd len="sm" w="sm" type="none"/>
              </a:ln>
            </p:spPr>
          </p:cxnSp>
          <p:sp>
            <p:nvSpPr>
              <p:cNvPr id="695" name="Google Shape;695;p95"/>
              <p:cNvSpPr/>
              <p:nvPr/>
            </p:nvSpPr>
            <p:spPr>
              <a:xfrm>
                <a:off x="183261" y="160573"/>
                <a:ext cx="95700" cy="95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696" name="Google Shape;696;p95"/>
              <p:cNvSpPr/>
              <p:nvPr/>
            </p:nvSpPr>
            <p:spPr>
              <a:xfrm>
                <a:off x="141788" y="0"/>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697" name="Google Shape;697;p95"/>
              <p:cNvSpPr/>
              <p:nvPr/>
            </p:nvSpPr>
            <p:spPr>
              <a:xfrm>
                <a:off x="274257" y="38397"/>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698" name="Google Shape;698;p95"/>
              <p:cNvSpPr/>
              <p:nvPr/>
            </p:nvSpPr>
            <p:spPr>
              <a:xfrm>
                <a:off x="402067" y="150289"/>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699" name="Google Shape;699;p95"/>
              <p:cNvSpPr/>
              <p:nvPr/>
            </p:nvSpPr>
            <p:spPr>
              <a:xfrm>
                <a:off x="0" y="95702"/>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grpSp>
          <p:nvGrpSpPr>
            <p:cNvPr id="700" name="Google Shape;700;p95"/>
            <p:cNvGrpSpPr/>
            <p:nvPr/>
          </p:nvGrpSpPr>
          <p:grpSpPr>
            <a:xfrm flipH="1" rot="5400000">
              <a:off x="3044268" y="1643220"/>
              <a:ext cx="460267" cy="426862"/>
              <a:chOff x="0" y="0"/>
              <a:chExt cx="460267" cy="426862"/>
            </a:xfrm>
          </p:grpSpPr>
          <p:cxnSp>
            <p:nvCxnSpPr>
              <p:cNvPr id="701" name="Google Shape;701;p95"/>
              <p:cNvCxnSpPr/>
              <p:nvPr/>
            </p:nvCxnSpPr>
            <p:spPr>
              <a:xfrm rot="10800000">
                <a:off x="221255" y="202762"/>
                <a:ext cx="171300" cy="224100"/>
              </a:xfrm>
              <a:prstGeom prst="straightConnector1">
                <a:avLst/>
              </a:prstGeom>
              <a:noFill/>
              <a:ln cap="flat" cmpd="sng" w="63500">
                <a:solidFill>
                  <a:srgbClr val="ABABAB"/>
                </a:solidFill>
                <a:prstDash val="solid"/>
                <a:miter lim="8000"/>
                <a:headEnd len="sm" w="sm" type="none"/>
                <a:tailEnd len="sm" w="sm" type="none"/>
              </a:ln>
            </p:spPr>
          </p:cxnSp>
          <p:cxnSp>
            <p:nvCxnSpPr>
              <p:cNvPr id="702" name="Google Shape;702;p95"/>
              <p:cNvCxnSpPr/>
              <p:nvPr/>
            </p:nvCxnSpPr>
            <p:spPr>
              <a:xfrm flipH="1">
                <a:off x="229848" y="185261"/>
                <a:ext cx="213900" cy="30600"/>
              </a:xfrm>
              <a:prstGeom prst="straightConnector1">
                <a:avLst/>
              </a:prstGeom>
              <a:noFill/>
              <a:ln cap="flat" cmpd="sng" w="63500">
                <a:solidFill>
                  <a:srgbClr val="ABABAB"/>
                </a:solidFill>
                <a:prstDash val="solid"/>
                <a:miter lim="8000"/>
                <a:headEnd len="sm" w="sm" type="none"/>
                <a:tailEnd len="sm" w="sm" type="none"/>
              </a:ln>
            </p:spPr>
          </p:cxnSp>
          <p:cxnSp>
            <p:nvCxnSpPr>
              <p:cNvPr id="703" name="Google Shape;703;p95"/>
              <p:cNvCxnSpPr/>
              <p:nvPr/>
            </p:nvCxnSpPr>
            <p:spPr>
              <a:xfrm flipH="1">
                <a:off x="229646" y="60005"/>
                <a:ext cx="85800" cy="155700"/>
              </a:xfrm>
              <a:prstGeom prst="straightConnector1">
                <a:avLst/>
              </a:prstGeom>
              <a:noFill/>
              <a:ln cap="flat" cmpd="sng" w="63500">
                <a:solidFill>
                  <a:srgbClr val="ABABAB"/>
                </a:solidFill>
                <a:prstDash val="solid"/>
                <a:miter lim="8000"/>
                <a:headEnd len="sm" w="sm" type="none"/>
                <a:tailEnd len="sm" w="sm" type="none"/>
              </a:ln>
            </p:spPr>
          </p:cxnSp>
          <p:cxnSp>
            <p:nvCxnSpPr>
              <p:cNvPr id="704" name="Google Shape;704;p95"/>
              <p:cNvCxnSpPr/>
              <p:nvPr/>
            </p:nvCxnSpPr>
            <p:spPr>
              <a:xfrm>
                <a:off x="169990" y="29016"/>
                <a:ext cx="59700" cy="186600"/>
              </a:xfrm>
              <a:prstGeom prst="straightConnector1">
                <a:avLst/>
              </a:prstGeom>
              <a:noFill/>
              <a:ln cap="flat" cmpd="sng" w="63500">
                <a:solidFill>
                  <a:srgbClr val="ABABAB"/>
                </a:solidFill>
                <a:prstDash val="solid"/>
                <a:miter lim="8000"/>
                <a:headEnd len="sm" w="sm" type="none"/>
                <a:tailEnd len="sm" w="sm" type="none"/>
              </a:ln>
            </p:spPr>
          </p:cxnSp>
          <p:cxnSp>
            <p:nvCxnSpPr>
              <p:cNvPr id="705" name="Google Shape;705;p95"/>
              <p:cNvCxnSpPr/>
              <p:nvPr/>
            </p:nvCxnSpPr>
            <p:spPr>
              <a:xfrm>
                <a:off x="27526" y="118902"/>
                <a:ext cx="202200" cy="96900"/>
              </a:xfrm>
              <a:prstGeom prst="straightConnector1">
                <a:avLst/>
              </a:prstGeom>
              <a:noFill/>
              <a:ln cap="flat" cmpd="sng" w="63500">
                <a:solidFill>
                  <a:srgbClr val="ABABAB"/>
                </a:solidFill>
                <a:prstDash val="solid"/>
                <a:miter lim="8000"/>
                <a:headEnd len="sm" w="sm" type="none"/>
                <a:tailEnd len="sm" w="sm" type="none"/>
              </a:ln>
            </p:spPr>
          </p:cxnSp>
          <p:sp>
            <p:nvSpPr>
              <p:cNvPr id="706" name="Google Shape;706;p95"/>
              <p:cNvSpPr/>
              <p:nvPr/>
            </p:nvSpPr>
            <p:spPr>
              <a:xfrm>
                <a:off x="183261" y="160573"/>
                <a:ext cx="95700" cy="95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07" name="Google Shape;707;p95"/>
              <p:cNvSpPr/>
              <p:nvPr/>
            </p:nvSpPr>
            <p:spPr>
              <a:xfrm>
                <a:off x="141788" y="0"/>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08" name="Google Shape;708;p95"/>
              <p:cNvSpPr/>
              <p:nvPr/>
            </p:nvSpPr>
            <p:spPr>
              <a:xfrm>
                <a:off x="274257" y="38397"/>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09" name="Google Shape;709;p95"/>
              <p:cNvSpPr/>
              <p:nvPr/>
            </p:nvSpPr>
            <p:spPr>
              <a:xfrm>
                <a:off x="402067" y="150289"/>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10" name="Google Shape;710;p95"/>
              <p:cNvSpPr/>
              <p:nvPr/>
            </p:nvSpPr>
            <p:spPr>
              <a:xfrm>
                <a:off x="0" y="95702"/>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grpSp>
          <p:nvGrpSpPr>
            <p:cNvPr id="711" name="Google Shape;711;p95"/>
            <p:cNvGrpSpPr/>
            <p:nvPr/>
          </p:nvGrpSpPr>
          <p:grpSpPr>
            <a:xfrm flipH="1" rot="10800000">
              <a:off x="4086226" y="855916"/>
              <a:ext cx="952339" cy="883349"/>
              <a:chOff x="0" y="0"/>
              <a:chExt cx="952339" cy="883349"/>
            </a:xfrm>
          </p:grpSpPr>
          <p:cxnSp>
            <p:nvCxnSpPr>
              <p:cNvPr id="712" name="Google Shape;712;p95"/>
              <p:cNvCxnSpPr/>
              <p:nvPr/>
            </p:nvCxnSpPr>
            <p:spPr>
              <a:xfrm rot="10800000">
                <a:off x="457753" y="419249"/>
                <a:ext cx="354600" cy="464100"/>
              </a:xfrm>
              <a:prstGeom prst="straightConnector1">
                <a:avLst/>
              </a:prstGeom>
              <a:noFill/>
              <a:ln cap="flat" cmpd="sng" w="63500">
                <a:solidFill>
                  <a:srgbClr val="ABABAB"/>
                </a:solidFill>
                <a:prstDash val="solid"/>
                <a:miter lim="8000"/>
                <a:headEnd len="sm" w="sm" type="none"/>
                <a:tailEnd len="sm" w="sm" type="none"/>
              </a:ln>
            </p:spPr>
          </p:cxnSp>
          <p:cxnSp>
            <p:nvCxnSpPr>
              <p:cNvPr id="713" name="Google Shape;713;p95"/>
              <p:cNvCxnSpPr/>
              <p:nvPr/>
            </p:nvCxnSpPr>
            <p:spPr>
              <a:xfrm flipH="1">
                <a:off x="475493" y="383380"/>
                <a:ext cx="442800" cy="63000"/>
              </a:xfrm>
              <a:prstGeom prst="straightConnector1">
                <a:avLst/>
              </a:prstGeom>
              <a:noFill/>
              <a:ln cap="flat" cmpd="sng" w="63500">
                <a:solidFill>
                  <a:srgbClr val="ABABAB"/>
                </a:solidFill>
                <a:prstDash val="solid"/>
                <a:miter lim="8000"/>
                <a:headEnd len="sm" w="sm" type="none"/>
                <a:tailEnd len="sm" w="sm" type="none"/>
              </a:ln>
            </p:spPr>
          </p:cxnSp>
          <p:cxnSp>
            <p:nvCxnSpPr>
              <p:cNvPr id="714" name="Google Shape;714;p95"/>
              <p:cNvCxnSpPr/>
              <p:nvPr/>
            </p:nvCxnSpPr>
            <p:spPr>
              <a:xfrm flipH="1">
                <a:off x="475483" y="124175"/>
                <a:ext cx="177300" cy="322200"/>
              </a:xfrm>
              <a:prstGeom prst="straightConnector1">
                <a:avLst/>
              </a:prstGeom>
              <a:noFill/>
              <a:ln cap="flat" cmpd="sng" w="63500">
                <a:solidFill>
                  <a:srgbClr val="ABABAB"/>
                </a:solidFill>
                <a:prstDash val="solid"/>
                <a:miter lim="8000"/>
                <a:headEnd len="sm" w="sm" type="none"/>
                <a:tailEnd len="sm" w="sm" type="none"/>
              </a:ln>
            </p:spPr>
          </p:cxnSp>
          <p:cxnSp>
            <p:nvCxnSpPr>
              <p:cNvPr id="715" name="Google Shape;715;p95"/>
              <p:cNvCxnSpPr/>
              <p:nvPr/>
            </p:nvCxnSpPr>
            <p:spPr>
              <a:xfrm>
                <a:off x="351779" y="60046"/>
                <a:ext cx="123600" cy="386400"/>
              </a:xfrm>
              <a:prstGeom prst="straightConnector1">
                <a:avLst/>
              </a:prstGeom>
              <a:noFill/>
              <a:ln cap="flat" cmpd="sng" w="63500">
                <a:solidFill>
                  <a:srgbClr val="ABABAB"/>
                </a:solidFill>
                <a:prstDash val="solid"/>
                <a:miter lim="8000"/>
                <a:headEnd len="sm" w="sm" type="none"/>
                <a:tailEnd len="sm" w="sm" type="none"/>
              </a:ln>
            </p:spPr>
          </p:cxnSp>
          <p:cxnSp>
            <p:nvCxnSpPr>
              <p:cNvPr id="716" name="Google Shape;716;p95"/>
              <p:cNvCxnSpPr/>
              <p:nvPr/>
            </p:nvCxnSpPr>
            <p:spPr>
              <a:xfrm>
                <a:off x="56962" y="246057"/>
                <a:ext cx="418500" cy="200400"/>
              </a:xfrm>
              <a:prstGeom prst="straightConnector1">
                <a:avLst/>
              </a:prstGeom>
              <a:noFill/>
              <a:ln cap="flat" cmpd="sng" w="63500">
                <a:solidFill>
                  <a:srgbClr val="ABABAB"/>
                </a:solidFill>
                <a:prstDash val="solid"/>
                <a:miter lim="8000"/>
                <a:headEnd len="sm" w="sm" type="none"/>
                <a:tailEnd len="sm" w="sm" type="none"/>
              </a:ln>
            </p:spPr>
          </p:cxnSp>
          <p:sp>
            <p:nvSpPr>
              <p:cNvPr id="717" name="Google Shape;717;p95"/>
              <p:cNvSpPr/>
              <p:nvPr/>
            </p:nvSpPr>
            <p:spPr>
              <a:xfrm>
                <a:off x="379241" y="332292"/>
                <a:ext cx="197700" cy="197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18" name="Google Shape;718;p95"/>
              <p:cNvSpPr/>
              <p:nvPr/>
            </p:nvSpPr>
            <p:spPr>
              <a:xfrm>
                <a:off x="293417" y="0"/>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19" name="Google Shape;719;p95"/>
              <p:cNvSpPr/>
              <p:nvPr/>
            </p:nvSpPr>
            <p:spPr>
              <a:xfrm>
                <a:off x="567548" y="79459"/>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20" name="Google Shape;720;p95"/>
              <p:cNvSpPr/>
              <p:nvPr/>
            </p:nvSpPr>
            <p:spPr>
              <a:xfrm>
                <a:off x="832039" y="311009"/>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21" name="Google Shape;721;p95"/>
              <p:cNvSpPr/>
              <p:nvPr/>
            </p:nvSpPr>
            <p:spPr>
              <a:xfrm>
                <a:off x="0" y="198046"/>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grpSp>
          <p:nvGrpSpPr>
            <p:cNvPr id="722" name="Google Shape;722;p95"/>
            <p:cNvGrpSpPr/>
            <p:nvPr/>
          </p:nvGrpSpPr>
          <p:grpSpPr>
            <a:xfrm flipH="1" rot="-5400000">
              <a:off x="1749269" y="1449695"/>
              <a:ext cx="460267" cy="426862"/>
              <a:chOff x="0" y="0"/>
              <a:chExt cx="460267" cy="426862"/>
            </a:xfrm>
          </p:grpSpPr>
          <p:cxnSp>
            <p:nvCxnSpPr>
              <p:cNvPr id="723" name="Google Shape;723;p95"/>
              <p:cNvCxnSpPr/>
              <p:nvPr/>
            </p:nvCxnSpPr>
            <p:spPr>
              <a:xfrm rot="10800000">
                <a:off x="221255" y="202762"/>
                <a:ext cx="171300" cy="224100"/>
              </a:xfrm>
              <a:prstGeom prst="straightConnector1">
                <a:avLst/>
              </a:prstGeom>
              <a:noFill/>
              <a:ln cap="flat" cmpd="sng" w="63500">
                <a:solidFill>
                  <a:srgbClr val="ABABAB"/>
                </a:solidFill>
                <a:prstDash val="solid"/>
                <a:miter lim="8000"/>
                <a:headEnd len="sm" w="sm" type="none"/>
                <a:tailEnd len="sm" w="sm" type="none"/>
              </a:ln>
            </p:spPr>
          </p:cxnSp>
          <p:cxnSp>
            <p:nvCxnSpPr>
              <p:cNvPr id="724" name="Google Shape;724;p95"/>
              <p:cNvCxnSpPr/>
              <p:nvPr/>
            </p:nvCxnSpPr>
            <p:spPr>
              <a:xfrm flipH="1">
                <a:off x="229848" y="185261"/>
                <a:ext cx="213900" cy="30600"/>
              </a:xfrm>
              <a:prstGeom prst="straightConnector1">
                <a:avLst/>
              </a:prstGeom>
              <a:noFill/>
              <a:ln cap="flat" cmpd="sng" w="63500">
                <a:solidFill>
                  <a:srgbClr val="ABABAB"/>
                </a:solidFill>
                <a:prstDash val="solid"/>
                <a:miter lim="8000"/>
                <a:headEnd len="sm" w="sm" type="none"/>
                <a:tailEnd len="sm" w="sm" type="none"/>
              </a:ln>
            </p:spPr>
          </p:cxnSp>
          <p:cxnSp>
            <p:nvCxnSpPr>
              <p:cNvPr id="725" name="Google Shape;725;p95"/>
              <p:cNvCxnSpPr/>
              <p:nvPr/>
            </p:nvCxnSpPr>
            <p:spPr>
              <a:xfrm flipH="1">
                <a:off x="229646" y="60005"/>
                <a:ext cx="85800" cy="155700"/>
              </a:xfrm>
              <a:prstGeom prst="straightConnector1">
                <a:avLst/>
              </a:prstGeom>
              <a:noFill/>
              <a:ln cap="flat" cmpd="sng" w="63500">
                <a:solidFill>
                  <a:srgbClr val="ABABAB"/>
                </a:solidFill>
                <a:prstDash val="solid"/>
                <a:miter lim="8000"/>
                <a:headEnd len="sm" w="sm" type="none"/>
                <a:tailEnd len="sm" w="sm" type="none"/>
              </a:ln>
            </p:spPr>
          </p:cxnSp>
          <p:cxnSp>
            <p:nvCxnSpPr>
              <p:cNvPr id="726" name="Google Shape;726;p95"/>
              <p:cNvCxnSpPr/>
              <p:nvPr/>
            </p:nvCxnSpPr>
            <p:spPr>
              <a:xfrm>
                <a:off x="169990" y="29016"/>
                <a:ext cx="59700" cy="186600"/>
              </a:xfrm>
              <a:prstGeom prst="straightConnector1">
                <a:avLst/>
              </a:prstGeom>
              <a:noFill/>
              <a:ln cap="flat" cmpd="sng" w="63500">
                <a:solidFill>
                  <a:srgbClr val="ABABAB"/>
                </a:solidFill>
                <a:prstDash val="solid"/>
                <a:miter lim="8000"/>
                <a:headEnd len="sm" w="sm" type="none"/>
                <a:tailEnd len="sm" w="sm" type="none"/>
              </a:ln>
            </p:spPr>
          </p:cxnSp>
          <p:cxnSp>
            <p:nvCxnSpPr>
              <p:cNvPr id="727" name="Google Shape;727;p95"/>
              <p:cNvCxnSpPr/>
              <p:nvPr/>
            </p:nvCxnSpPr>
            <p:spPr>
              <a:xfrm>
                <a:off x="27526" y="118902"/>
                <a:ext cx="202200" cy="96900"/>
              </a:xfrm>
              <a:prstGeom prst="straightConnector1">
                <a:avLst/>
              </a:prstGeom>
              <a:noFill/>
              <a:ln cap="flat" cmpd="sng" w="63500">
                <a:solidFill>
                  <a:srgbClr val="ABABAB"/>
                </a:solidFill>
                <a:prstDash val="solid"/>
                <a:miter lim="8000"/>
                <a:headEnd len="sm" w="sm" type="none"/>
                <a:tailEnd len="sm" w="sm" type="none"/>
              </a:ln>
            </p:spPr>
          </p:cxnSp>
          <p:sp>
            <p:nvSpPr>
              <p:cNvPr id="728" name="Google Shape;728;p95"/>
              <p:cNvSpPr/>
              <p:nvPr/>
            </p:nvSpPr>
            <p:spPr>
              <a:xfrm>
                <a:off x="183261" y="160573"/>
                <a:ext cx="95700" cy="95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29" name="Google Shape;729;p95"/>
              <p:cNvSpPr/>
              <p:nvPr/>
            </p:nvSpPr>
            <p:spPr>
              <a:xfrm>
                <a:off x="141788" y="0"/>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30" name="Google Shape;730;p95"/>
              <p:cNvSpPr/>
              <p:nvPr/>
            </p:nvSpPr>
            <p:spPr>
              <a:xfrm>
                <a:off x="274257" y="38397"/>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31" name="Google Shape;731;p95"/>
              <p:cNvSpPr/>
              <p:nvPr/>
            </p:nvSpPr>
            <p:spPr>
              <a:xfrm>
                <a:off x="402067" y="150289"/>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32" name="Google Shape;732;p95"/>
              <p:cNvSpPr/>
              <p:nvPr/>
            </p:nvSpPr>
            <p:spPr>
              <a:xfrm>
                <a:off x="0" y="95702"/>
                <a:ext cx="58200" cy="582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cxnSp>
          <p:nvCxnSpPr>
            <p:cNvPr id="733" name="Google Shape;733;p95"/>
            <p:cNvCxnSpPr/>
            <p:nvPr/>
          </p:nvCxnSpPr>
          <p:spPr>
            <a:xfrm flipH="1" rot="10800000">
              <a:off x="1146502" y="915021"/>
              <a:ext cx="628200" cy="198000"/>
            </a:xfrm>
            <a:prstGeom prst="straightConnector1">
              <a:avLst/>
            </a:prstGeom>
            <a:noFill/>
            <a:ln cap="flat" cmpd="sng" w="114300">
              <a:solidFill>
                <a:srgbClr val="ABABAB"/>
              </a:solidFill>
              <a:prstDash val="solid"/>
              <a:miter lim="8000"/>
              <a:headEnd len="sm" w="sm" type="none"/>
              <a:tailEnd len="sm" w="sm" type="none"/>
            </a:ln>
          </p:spPr>
        </p:cxnSp>
        <p:cxnSp>
          <p:nvCxnSpPr>
            <p:cNvPr id="734" name="Google Shape;734;p95"/>
            <p:cNvCxnSpPr/>
            <p:nvPr/>
          </p:nvCxnSpPr>
          <p:spPr>
            <a:xfrm>
              <a:off x="1817535" y="920999"/>
              <a:ext cx="1148700" cy="201300"/>
            </a:xfrm>
            <a:prstGeom prst="straightConnector1">
              <a:avLst/>
            </a:prstGeom>
            <a:noFill/>
            <a:ln cap="flat" cmpd="sng" w="114300">
              <a:solidFill>
                <a:srgbClr val="ABABAB"/>
              </a:solidFill>
              <a:prstDash val="solid"/>
              <a:miter lim="8000"/>
              <a:headEnd len="sm" w="sm" type="none"/>
              <a:tailEnd len="sm" w="sm" type="none"/>
            </a:ln>
          </p:spPr>
        </p:cxnSp>
        <p:cxnSp>
          <p:nvCxnSpPr>
            <p:cNvPr id="735" name="Google Shape;735;p95"/>
            <p:cNvCxnSpPr/>
            <p:nvPr/>
          </p:nvCxnSpPr>
          <p:spPr>
            <a:xfrm flipH="1" rot="10800000">
              <a:off x="2947708" y="903899"/>
              <a:ext cx="887400" cy="198600"/>
            </a:xfrm>
            <a:prstGeom prst="straightConnector1">
              <a:avLst/>
            </a:prstGeom>
            <a:noFill/>
            <a:ln cap="flat" cmpd="sng" w="114300">
              <a:solidFill>
                <a:srgbClr val="ABABAB"/>
              </a:solidFill>
              <a:prstDash val="solid"/>
              <a:miter lim="8000"/>
              <a:headEnd len="sm" w="sm" type="none"/>
              <a:tailEnd len="sm" w="sm" type="none"/>
            </a:ln>
          </p:spPr>
        </p:cxnSp>
        <p:cxnSp>
          <p:nvCxnSpPr>
            <p:cNvPr id="736" name="Google Shape;736;p95"/>
            <p:cNvCxnSpPr/>
            <p:nvPr/>
          </p:nvCxnSpPr>
          <p:spPr>
            <a:xfrm rot="10800000">
              <a:off x="756149" y="662372"/>
              <a:ext cx="354600" cy="464100"/>
            </a:xfrm>
            <a:prstGeom prst="straightConnector1">
              <a:avLst/>
            </a:prstGeom>
            <a:noFill/>
            <a:ln cap="flat" cmpd="sng" w="63500">
              <a:solidFill>
                <a:srgbClr val="ABABAB"/>
              </a:solidFill>
              <a:prstDash val="solid"/>
              <a:miter lim="8000"/>
              <a:headEnd len="sm" w="sm" type="none"/>
              <a:tailEnd len="sm" w="sm" type="none"/>
            </a:ln>
          </p:spPr>
        </p:cxnSp>
        <p:cxnSp>
          <p:nvCxnSpPr>
            <p:cNvPr id="737" name="Google Shape;737;p95"/>
            <p:cNvCxnSpPr/>
            <p:nvPr/>
          </p:nvCxnSpPr>
          <p:spPr>
            <a:xfrm flipH="1">
              <a:off x="773890" y="626503"/>
              <a:ext cx="442800" cy="63000"/>
            </a:xfrm>
            <a:prstGeom prst="straightConnector1">
              <a:avLst/>
            </a:prstGeom>
            <a:noFill/>
            <a:ln cap="flat" cmpd="sng" w="63500">
              <a:solidFill>
                <a:srgbClr val="ABABAB"/>
              </a:solidFill>
              <a:prstDash val="solid"/>
              <a:miter lim="8000"/>
              <a:headEnd len="sm" w="sm" type="none"/>
              <a:tailEnd len="sm" w="sm" type="none"/>
            </a:ln>
          </p:spPr>
        </p:cxnSp>
        <p:cxnSp>
          <p:nvCxnSpPr>
            <p:cNvPr id="738" name="Google Shape;738;p95"/>
            <p:cNvCxnSpPr/>
            <p:nvPr/>
          </p:nvCxnSpPr>
          <p:spPr>
            <a:xfrm flipH="1">
              <a:off x="773894" y="242584"/>
              <a:ext cx="230400" cy="447000"/>
            </a:xfrm>
            <a:prstGeom prst="straightConnector1">
              <a:avLst/>
            </a:prstGeom>
            <a:noFill/>
            <a:ln cap="flat" cmpd="sng" w="63500">
              <a:solidFill>
                <a:srgbClr val="ABABAB"/>
              </a:solidFill>
              <a:prstDash val="solid"/>
              <a:miter lim="8000"/>
              <a:headEnd len="sm" w="sm" type="none"/>
              <a:tailEnd len="sm" w="sm" type="none"/>
            </a:ln>
          </p:spPr>
        </p:cxnSp>
        <p:cxnSp>
          <p:nvCxnSpPr>
            <p:cNvPr id="739" name="Google Shape;739;p95"/>
            <p:cNvCxnSpPr/>
            <p:nvPr/>
          </p:nvCxnSpPr>
          <p:spPr>
            <a:xfrm>
              <a:off x="650176" y="303169"/>
              <a:ext cx="123600" cy="386400"/>
            </a:xfrm>
            <a:prstGeom prst="straightConnector1">
              <a:avLst/>
            </a:prstGeom>
            <a:noFill/>
            <a:ln cap="flat" cmpd="sng" w="63500">
              <a:solidFill>
                <a:srgbClr val="ABABAB"/>
              </a:solidFill>
              <a:prstDash val="solid"/>
              <a:miter lim="8000"/>
              <a:headEnd len="sm" w="sm" type="none"/>
              <a:tailEnd len="sm" w="sm" type="none"/>
            </a:ln>
          </p:spPr>
        </p:cxnSp>
        <p:cxnSp>
          <p:nvCxnSpPr>
            <p:cNvPr id="740" name="Google Shape;740;p95"/>
            <p:cNvCxnSpPr/>
            <p:nvPr/>
          </p:nvCxnSpPr>
          <p:spPr>
            <a:xfrm>
              <a:off x="355359" y="489180"/>
              <a:ext cx="418500" cy="200400"/>
            </a:xfrm>
            <a:prstGeom prst="straightConnector1">
              <a:avLst/>
            </a:prstGeom>
            <a:noFill/>
            <a:ln cap="flat" cmpd="sng" w="63500">
              <a:solidFill>
                <a:srgbClr val="ABABAB"/>
              </a:solidFill>
              <a:prstDash val="solid"/>
              <a:miter lim="8000"/>
              <a:headEnd len="sm" w="sm" type="none"/>
              <a:tailEnd len="sm" w="sm" type="none"/>
            </a:ln>
          </p:spPr>
        </p:cxnSp>
        <p:sp>
          <p:nvSpPr>
            <p:cNvPr id="741" name="Google Shape;741;p95"/>
            <p:cNvSpPr/>
            <p:nvPr/>
          </p:nvSpPr>
          <p:spPr>
            <a:xfrm>
              <a:off x="677637" y="575415"/>
              <a:ext cx="197700" cy="197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cxnSp>
          <p:nvCxnSpPr>
            <p:cNvPr id="742" name="Google Shape;742;p95"/>
            <p:cNvCxnSpPr/>
            <p:nvPr/>
          </p:nvCxnSpPr>
          <p:spPr>
            <a:xfrm flipH="1" rot="10800000">
              <a:off x="3818962" y="879164"/>
              <a:ext cx="1047300" cy="30000"/>
            </a:xfrm>
            <a:prstGeom prst="straightConnector1">
              <a:avLst/>
            </a:prstGeom>
            <a:noFill/>
            <a:ln cap="flat" cmpd="sng" w="114300">
              <a:solidFill>
                <a:srgbClr val="ABABAB"/>
              </a:solidFill>
              <a:prstDash val="solid"/>
              <a:miter lim="8000"/>
              <a:headEnd len="sm" w="sm" type="none"/>
              <a:tailEnd len="sm" w="sm" type="none"/>
            </a:ln>
          </p:spPr>
        </p:cxnSp>
        <p:cxnSp>
          <p:nvCxnSpPr>
            <p:cNvPr id="743" name="Google Shape;743;p95"/>
            <p:cNvCxnSpPr/>
            <p:nvPr/>
          </p:nvCxnSpPr>
          <p:spPr>
            <a:xfrm>
              <a:off x="481785" y="1118620"/>
              <a:ext cx="599400" cy="0"/>
            </a:xfrm>
            <a:prstGeom prst="straightConnector1">
              <a:avLst/>
            </a:prstGeom>
            <a:noFill/>
            <a:ln cap="flat" cmpd="sng" w="63500">
              <a:solidFill>
                <a:srgbClr val="ABABAB"/>
              </a:solidFill>
              <a:prstDash val="solid"/>
              <a:miter lim="8000"/>
              <a:headEnd len="sm" w="sm" type="none"/>
              <a:tailEnd len="sm" w="sm" type="none"/>
            </a:ln>
          </p:spPr>
        </p:cxnSp>
        <p:cxnSp>
          <p:nvCxnSpPr>
            <p:cNvPr id="744" name="Google Shape;744;p95"/>
            <p:cNvCxnSpPr/>
            <p:nvPr/>
          </p:nvCxnSpPr>
          <p:spPr>
            <a:xfrm flipH="1" rot="10800000">
              <a:off x="53631" y="1125921"/>
              <a:ext cx="405000" cy="95100"/>
            </a:xfrm>
            <a:prstGeom prst="straightConnector1">
              <a:avLst/>
            </a:prstGeom>
            <a:noFill/>
            <a:ln cap="flat" cmpd="sng" w="63500">
              <a:solidFill>
                <a:srgbClr val="ABABAB"/>
              </a:solidFill>
              <a:prstDash val="solid"/>
              <a:miter lim="8000"/>
              <a:headEnd len="sm" w="sm" type="none"/>
              <a:tailEnd len="sm" w="sm" type="none"/>
            </a:ln>
          </p:spPr>
        </p:cxnSp>
        <p:cxnSp>
          <p:nvCxnSpPr>
            <p:cNvPr id="745" name="Google Shape;745;p95"/>
            <p:cNvCxnSpPr/>
            <p:nvPr/>
          </p:nvCxnSpPr>
          <p:spPr>
            <a:xfrm>
              <a:off x="106074" y="754738"/>
              <a:ext cx="352500" cy="371100"/>
            </a:xfrm>
            <a:prstGeom prst="straightConnector1">
              <a:avLst/>
            </a:prstGeom>
            <a:noFill/>
            <a:ln cap="flat" cmpd="sng" w="63500">
              <a:solidFill>
                <a:srgbClr val="ABABAB"/>
              </a:solidFill>
              <a:prstDash val="solid"/>
              <a:miter lim="8000"/>
              <a:headEnd len="sm" w="sm" type="none"/>
              <a:tailEnd len="sm" w="sm" type="none"/>
            </a:ln>
          </p:spPr>
        </p:cxnSp>
        <p:sp>
          <p:nvSpPr>
            <p:cNvPr id="746" name="Google Shape;746;p95"/>
            <p:cNvSpPr/>
            <p:nvPr/>
          </p:nvSpPr>
          <p:spPr>
            <a:xfrm>
              <a:off x="66679" y="701709"/>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47" name="Google Shape;747;p95"/>
            <p:cNvSpPr/>
            <p:nvPr/>
          </p:nvSpPr>
          <p:spPr>
            <a:xfrm>
              <a:off x="0" y="1137591"/>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cxnSp>
          <p:nvCxnSpPr>
            <p:cNvPr id="748" name="Google Shape;748;p95"/>
            <p:cNvCxnSpPr/>
            <p:nvPr/>
          </p:nvCxnSpPr>
          <p:spPr>
            <a:xfrm flipH="1" rot="10800000">
              <a:off x="368739" y="1125874"/>
              <a:ext cx="90000" cy="420300"/>
            </a:xfrm>
            <a:prstGeom prst="straightConnector1">
              <a:avLst/>
            </a:prstGeom>
            <a:noFill/>
            <a:ln cap="flat" cmpd="sng" w="63500">
              <a:solidFill>
                <a:srgbClr val="ABABAB"/>
              </a:solidFill>
              <a:prstDash val="solid"/>
              <a:miter lim="8000"/>
              <a:headEnd len="sm" w="sm" type="none"/>
              <a:tailEnd len="sm" w="sm" type="none"/>
            </a:ln>
          </p:spPr>
        </p:cxnSp>
        <p:sp>
          <p:nvSpPr>
            <p:cNvPr id="749" name="Google Shape;749;p95"/>
            <p:cNvSpPr/>
            <p:nvPr/>
          </p:nvSpPr>
          <p:spPr>
            <a:xfrm>
              <a:off x="298396" y="1479215"/>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50" name="Google Shape;750;p95"/>
            <p:cNvSpPr/>
            <p:nvPr/>
          </p:nvSpPr>
          <p:spPr>
            <a:xfrm>
              <a:off x="591813" y="243122"/>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51" name="Google Shape;751;p95"/>
            <p:cNvSpPr/>
            <p:nvPr/>
          </p:nvSpPr>
          <p:spPr>
            <a:xfrm>
              <a:off x="937452" y="179568"/>
              <a:ext cx="120300" cy="1203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52" name="Google Shape;752;p95"/>
            <p:cNvSpPr/>
            <p:nvPr/>
          </p:nvSpPr>
          <p:spPr>
            <a:xfrm>
              <a:off x="1130436" y="554132"/>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53" name="Google Shape;753;p95"/>
            <p:cNvSpPr/>
            <p:nvPr/>
          </p:nvSpPr>
          <p:spPr>
            <a:xfrm>
              <a:off x="298396" y="441169"/>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cxnSp>
          <p:nvCxnSpPr>
            <p:cNvPr id="754" name="Google Shape;754;p95"/>
            <p:cNvCxnSpPr/>
            <p:nvPr/>
          </p:nvCxnSpPr>
          <p:spPr>
            <a:xfrm rot="10800000">
              <a:off x="3430501" y="419249"/>
              <a:ext cx="354600" cy="464100"/>
            </a:xfrm>
            <a:prstGeom prst="straightConnector1">
              <a:avLst/>
            </a:prstGeom>
            <a:noFill/>
            <a:ln cap="flat" cmpd="sng" w="63500">
              <a:solidFill>
                <a:srgbClr val="ABABAB"/>
              </a:solidFill>
              <a:prstDash val="solid"/>
              <a:miter lim="8000"/>
              <a:headEnd len="sm" w="sm" type="none"/>
              <a:tailEnd len="sm" w="sm" type="none"/>
            </a:ln>
          </p:spPr>
        </p:cxnSp>
        <p:cxnSp>
          <p:nvCxnSpPr>
            <p:cNvPr id="755" name="Google Shape;755;p95"/>
            <p:cNvCxnSpPr/>
            <p:nvPr/>
          </p:nvCxnSpPr>
          <p:spPr>
            <a:xfrm flipH="1">
              <a:off x="3448241" y="383380"/>
              <a:ext cx="442800" cy="63000"/>
            </a:xfrm>
            <a:prstGeom prst="straightConnector1">
              <a:avLst/>
            </a:prstGeom>
            <a:noFill/>
            <a:ln cap="flat" cmpd="sng" w="63500">
              <a:solidFill>
                <a:srgbClr val="ABABAB"/>
              </a:solidFill>
              <a:prstDash val="solid"/>
              <a:miter lim="8000"/>
              <a:headEnd len="sm" w="sm" type="none"/>
              <a:tailEnd len="sm" w="sm" type="none"/>
            </a:ln>
          </p:spPr>
        </p:cxnSp>
        <p:cxnSp>
          <p:nvCxnSpPr>
            <p:cNvPr id="756" name="Google Shape;756;p95"/>
            <p:cNvCxnSpPr/>
            <p:nvPr/>
          </p:nvCxnSpPr>
          <p:spPr>
            <a:xfrm flipH="1">
              <a:off x="3448232" y="124175"/>
              <a:ext cx="177300" cy="322200"/>
            </a:xfrm>
            <a:prstGeom prst="straightConnector1">
              <a:avLst/>
            </a:prstGeom>
            <a:noFill/>
            <a:ln cap="flat" cmpd="sng" w="63500">
              <a:solidFill>
                <a:srgbClr val="ABABAB"/>
              </a:solidFill>
              <a:prstDash val="solid"/>
              <a:miter lim="8000"/>
              <a:headEnd len="sm" w="sm" type="none"/>
              <a:tailEnd len="sm" w="sm" type="none"/>
            </a:ln>
          </p:spPr>
        </p:cxnSp>
        <p:cxnSp>
          <p:nvCxnSpPr>
            <p:cNvPr id="757" name="Google Shape;757;p95"/>
            <p:cNvCxnSpPr/>
            <p:nvPr/>
          </p:nvCxnSpPr>
          <p:spPr>
            <a:xfrm>
              <a:off x="3324527" y="60046"/>
              <a:ext cx="123600" cy="386400"/>
            </a:xfrm>
            <a:prstGeom prst="straightConnector1">
              <a:avLst/>
            </a:prstGeom>
            <a:noFill/>
            <a:ln cap="flat" cmpd="sng" w="63500">
              <a:solidFill>
                <a:srgbClr val="ABABAB"/>
              </a:solidFill>
              <a:prstDash val="solid"/>
              <a:miter lim="8000"/>
              <a:headEnd len="sm" w="sm" type="none"/>
              <a:tailEnd len="sm" w="sm" type="none"/>
            </a:ln>
          </p:spPr>
        </p:cxnSp>
        <p:cxnSp>
          <p:nvCxnSpPr>
            <p:cNvPr id="758" name="Google Shape;758;p95"/>
            <p:cNvCxnSpPr/>
            <p:nvPr/>
          </p:nvCxnSpPr>
          <p:spPr>
            <a:xfrm>
              <a:off x="3029710" y="246057"/>
              <a:ext cx="418500" cy="200400"/>
            </a:xfrm>
            <a:prstGeom prst="straightConnector1">
              <a:avLst/>
            </a:prstGeom>
            <a:noFill/>
            <a:ln cap="flat" cmpd="sng" w="63500">
              <a:solidFill>
                <a:srgbClr val="ABABAB"/>
              </a:solidFill>
              <a:prstDash val="solid"/>
              <a:miter lim="8000"/>
              <a:headEnd len="sm" w="sm" type="none"/>
              <a:tailEnd len="sm" w="sm" type="none"/>
            </a:ln>
          </p:spPr>
        </p:cxnSp>
        <p:sp>
          <p:nvSpPr>
            <p:cNvPr id="759" name="Google Shape;759;p95"/>
            <p:cNvSpPr/>
            <p:nvPr/>
          </p:nvSpPr>
          <p:spPr>
            <a:xfrm>
              <a:off x="3351989" y="332292"/>
              <a:ext cx="197700" cy="197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60" name="Google Shape;760;p95"/>
            <p:cNvSpPr/>
            <p:nvPr/>
          </p:nvSpPr>
          <p:spPr>
            <a:xfrm>
              <a:off x="3266165" y="0"/>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61" name="Google Shape;761;p95"/>
            <p:cNvSpPr/>
            <p:nvPr/>
          </p:nvSpPr>
          <p:spPr>
            <a:xfrm>
              <a:off x="3540296" y="79459"/>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62" name="Google Shape;762;p95"/>
            <p:cNvSpPr/>
            <p:nvPr/>
          </p:nvSpPr>
          <p:spPr>
            <a:xfrm>
              <a:off x="3804787" y="311009"/>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63" name="Google Shape;763;p95"/>
            <p:cNvSpPr/>
            <p:nvPr/>
          </p:nvSpPr>
          <p:spPr>
            <a:xfrm>
              <a:off x="2972747" y="198046"/>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64" name="Google Shape;764;p95"/>
            <p:cNvSpPr/>
            <p:nvPr/>
          </p:nvSpPr>
          <p:spPr>
            <a:xfrm>
              <a:off x="3700820" y="796200"/>
              <a:ext cx="197700" cy="197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65" name="Google Shape;765;p95"/>
            <p:cNvSpPr/>
            <p:nvPr/>
          </p:nvSpPr>
          <p:spPr>
            <a:xfrm>
              <a:off x="336239" y="1005425"/>
              <a:ext cx="197700" cy="197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cxnSp>
          <p:nvCxnSpPr>
            <p:cNvPr id="766" name="Google Shape;766;p95"/>
            <p:cNvCxnSpPr/>
            <p:nvPr/>
          </p:nvCxnSpPr>
          <p:spPr>
            <a:xfrm>
              <a:off x="1935551" y="493852"/>
              <a:ext cx="599400" cy="0"/>
            </a:xfrm>
            <a:prstGeom prst="straightConnector1">
              <a:avLst/>
            </a:prstGeom>
            <a:noFill/>
            <a:ln cap="flat" cmpd="sng" w="63500">
              <a:solidFill>
                <a:srgbClr val="ABABAB"/>
              </a:solidFill>
              <a:prstDash val="solid"/>
              <a:miter lim="8000"/>
              <a:headEnd len="sm" w="sm" type="none"/>
              <a:tailEnd len="sm" w="sm" type="none"/>
            </a:ln>
          </p:spPr>
        </p:cxnSp>
        <p:cxnSp>
          <p:nvCxnSpPr>
            <p:cNvPr id="767" name="Google Shape;767;p95"/>
            <p:cNvCxnSpPr/>
            <p:nvPr/>
          </p:nvCxnSpPr>
          <p:spPr>
            <a:xfrm flipH="1" rot="10800000">
              <a:off x="1507397" y="501153"/>
              <a:ext cx="405000" cy="95100"/>
            </a:xfrm>
            <a:prstGeom prst="straightConnector1">
              <a:avLst/>
            </a:prstGeom>
            <a:noFill/>
            <a:ln cap="flat" cmpd="sng" w="63500">
              <a:solidFill>
                <a:srgbClr val="ABABAB"/>
              </a:solidFill>
              <a:prstDash val="solid"/>
              <a:miter lim="8000"/>
              <a:headEnd len="sm" w="sm" type="none"/>
              <a:tailEnd len="sm" w="sm" type="none"/>
            </a:ln>
          </p:spPr>
        </p:cxnSp>
        <p:cxnSp>
          <p:nvCxnSpPr>
            <p:cNvPr id="768" name="Google Shape;768;p95"/>
            <p:cNvCxnSpPr/>
            <p:nvPr/>
          </p:nvCxnSpPr>
          <p:spPr>
            <a:xfrm>
              <a:off x="1559840" y="129969"/>
              <a:ext cx="352500" cy="371100"/>
            </a:xfrm>
            <a:prstGeom prst="straightConnector1">
              <a:avLst/>
            </a:prstGeom>
            <a:noFill/>
            <a:ln cap="flat" cmpd="sng" w="63500">
              <a:solidFill>
                <a:srgbClr val="ABABAB"/>
              </a:solidFill>
              <a:prstDash val="solid"/>
              <a:miter lim="8000"/>
              <a:headEnd len="sm" w="sm" type="none"/>
              <a:tailEnd len="sm" w="sm" type="none"/>
            </a:ln>
          </p:spPr>
        </p:cxnSp>
        <p:sp>
          <p:nvSpPr>
            <p:cNvPr id="769" name="Google Shape;769;p95"/>
            <p:cNvSpPr/>
            <p:nvPr/>
          </p:nvSpPr>
          <p:spPr>
            <a:xfrm>
              <a:off x="1520444" y="76940"/>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70" name="Google Shape;770;p95"/>
            <p:cNvSpPr/>
            <p:nvPr/>
          </p:nvSpPr>
          <p:spPr>
            <a:xfrm>
              <a:off x="1453765" y="512823"/>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cxnSp>
          <p:nvCxnSpPr>
            <p:cNvPr id="771" name="Google Shape;771;p95"/>
            <p:cNvCxnSpPr/>
            <p:nvPr/>
          </p:nvCxnSpPr>
          <p:spPr>
            <a:xfrm flipH="1" rot="10800000">
              <a:off x="1822505" y="501106"/>
              <a:ext cx="90000" cy="420300"/>
            </a:xfrm>
            <a:prstGeom prst="straightConnector1">
              <a:avLst/>
            </a:prstGeom>
            <a:noFill/>
            <a:ln cap="flat" cmpd="sng" w="63500">
              <a:solidFill>
                <a:srgbClr val="ABABAB"/>
              </a:solidFill>
              <a:prstDash val="solid"/>
              <a:miter lim="8000"/>
              <a:headEnd len="sm" w="sm" type="none"/>
              <a:tailEnd len="sm" w="sm" type="none"/>
            </a:ln>
          </p:spPr>
        </p:cxnSp>
        <p:sp>
          <p:nvSpPr>
            <p:cNvPr id="772" name="Google Shape;772;p95"/>
            <p:cNvSpPr/>
            <p:nvPr/>
          </p:nvSpPr>
          <p:spPr>
            <a:xfrm>
              <a:off x="2480266" y="420012"/>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73" name="Google Shape;773;p95"/>
            <p:cNvSpPr/>
            <p:nvPr/>
          </p:nvSpPr>
          <p:spPr>
            <a:xfrm>
              <a:off x="1790004" y="380657"/>
              <a:ext cx="197700" cy="197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74" name="Google Shape;774;p95"/>
            <p:cNvSpPr/>
            <p:nvPr/>
          </p:nvSpPr>
          <p:spPr>
            <a:xfrm>
              <a:off x="1726286" y="796200"/>
              <a:ext cx="197700" cy="197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cxnSp>
          <p:nvCxnSpPr>
            <p:cNvPr id="775" name="Google Shape;775;p95"/>
            <p:cNvCxnSpPr/>
            <p:nvPr/>
          </p:nvCxnSpPr>
          <p:spPr>
            <a:xfrm>
              <a:off x="4979700" y="428727"/>
              <a:ext cx="278700" cy="0"/>
            </a:xfrm>
            <a:prstGeom prst="straightConnector1">
              <a:avLst/>
            </a:prstGeom>
            <a:noFill/>
            <a:ln cap="flat" cmpd="sng" w="63500">
              <a:solidFill>
                <a:srgbClr val="ABABAB"/>
              </a:solidFill>
              <a:prstDash val="dot"/>
              <a:miter lim="8000"/>
              <a:headEnd len="sm" w="sm" type="none"/>
              <a:tailEnd len="sm" w="sm" type="none"/>
            </a:ln>
          </p:spPr>
        </p:cxnSp>
        <p:cxnSp>
          <p:nvCxnSpPr>
            <p:cNvPr id="776" name="Google Shape;776;p95"/>
            <p:cNvCxnSpPr/>
            <p:nvPr/>
          </p:nvCxnSpPr>
          <p:spPr>
            <a:xfrm flipH="1" rot="10800000">
              <a:off x="4551547" y="436028"/>
              <a:ext cx="405000" cy="95100"/>
            </a:xfrm>
            <a:prstGeom prst="straightConnector1">
              <a:avLst/>
            </a:prstGeom>
            <a:noFill/>
            <a:ln cap="flat" cmpd="sng" w="63500">
              <a:solidFill>
                <a:srgbClr val="ABABAB"/>
              </a:solidFill>
              <a:prstDash val="solid"/>
              <a:miter lim="8000"/>
              <a:headEnd len="sm" w="sm" type="none"/>
              <a:tailEnd len="sm" w="sm" type="none"/>
            </a:ln>
          </p:spPr>
        </p:cxnSp>
        <p:cxnSp>
          <p:nvCxnSpPr>
            <p:cNvPr id="777" name="Google Shape;777;p95"/>
            <p:cNvCxnSpPr/>
            <p:nvPr/>
          </p:nvCxnSpPr>
          <p:spPr>
            <a:xfrm>
              <a:off x="4603989" y="64844"/>
              <a:ext cx="352500" cy="371100"/>
            </a:xfrm>
            <a:prstGeom prst="straightConnector1">
              <a:avLst/>
            </a:prstGeom>
            <a:noFill/>
            <a:ln cap="flat" cmpd="sng" w="63500">
              <a:solidFill>
                <a:srgbClr val="ABABAB"/>
              </a:solidFill>
              <a:prstDash val="solid"/>
              <a:miter lim="8000"/>
              <a:headEnd len="sm" w="sm" type="none"/>
              <a:tailEnd len="sm" w="sm" type="none"/>
            </a:ln>
          </p:spPr>
        </p:cxnSp>
        <p:sp>
          <p:nvSpPr>
            <p:cNvPr id="778" name="Google Shape;778;p95"/>
            <p:cNvSpPr/>
            <p:nvPr/>
          </p:nvSpPr>
          <p:spPr>
            <a:xfrm>
              <a:off x="4564593" y="11815"/>
              <a:ext cx="120300" cy="1203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79" name="Google Shape;779;p95"/>
            <p:cNvSpPr/>
            <p:nvPr/>
          </p:nvSpPr>
          <p:spPr>
            <a:xfrm>
              <a:off x="4497914" y="447698"/>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cxnSp>
          <p:nvCxnSpPr>
            <p:cNvPr id="780" name="Google Shape;780;p95"/>
            <p:cNvCxnSpPr/>
            <p:nvPr/>
          </p:nvCxnSpPr>
          <p:spPr>
            <a:xfrm flipH="1" rot="10800000">
              <a:off x="4866654" y="435981"/>
              <a:ext cx="90000" cy="420300"/>
            </a:xfrm>
            <a:prstGeom prst="straightConnector1">
              <a:avLst/>
            </a:prstGeom>
            <a:noFill/>
            <a:ln cap="flat" cmpd="sng" w="63500">
              <a:solidFill>
                <a:srgbClr val="ABABAB"/>
              </a:solidFill>
              <a:prstDash val="solid"/>
              <a:miter lim="8000"/>
              <a:headEnd len="sm" w="sm" type="none"/>
              <a:tailEnd len="sm" w="sm" type="none"/>
            </a:ln>
          </p:spPr>
        </p:cxnSp>
        <p:sp>
          <p:nvSpPr>
            <p:cNvPr id="781" name="Google Shape;781;p95"/>
            <p:cNvSpPr/>
            <p:nvPr/>
          </p:nvSpPr>
          <p:spPr>
            <a:xfrm>
              <a:off x="4834153" y="315532"/>
              <a:ext cx="197700" cy="197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82" name="Google Shape;782;p95"/>
            <p:cNvSpPr/>
            <p:nvPr/>
          </p:nvSpPr>
          <p:spPr>
            <a:xfrm>
              <a:off x="4745803" y="759944"/>
              <a:ext cx="261600" cy="2616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83" name="Google Shape;783;p95"/>
            <p:cNvSpPr/>
            <p:nvPr/>
          </p:nvSpPr>
          <p:spPr>
            <a:xfrm>
              <a:off x="1003654" y="995916"/>
              <a:ext cx="261600" cy="2616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nvGrpSpPr>
            <p:cNvPr id="784" name="Google Shape;784;p95"/>
            <p:cNvGrpSpPr/>
            <p:nvPr/>
          </p:nvGrpSpPr>
          <p:grpSpPr>
            <a:xfrm flipH="1" rot="10800000">
              <a:off x="2136119" y="1187011"/>
              <a:ext cx="952339" cy="883349"/>
              <a:chOff x="0" y="0"/>
              <a:chExt cx="952339" cy="883349"/>
            </a:xfrm>
          </p:grpSpPr>
          <p:cxnSp>
            <p:nvCxnSpPr>
              <p:cNvPr id="785" name="Google Shape;785;p95"/>
              <p:cNvCxnSpPr/>
              <p:nvPr/>
            </p:nvCxnSpPr>
            <p:spPr>
              <a:xfrm rot="10800000">
                <a:off x="457753" y="419249"/>
                <a:ext cx="354600" cy="464100"/>
              </a:xfrm>
              <a:prstGeom prst="straightConnector1">
                <a:avLst/>
              </a:prstGeom>
              <a:noFill/>
              <a:ln cap="flat" cmpd="sng" w="63500">
                <a:solidFill>
                  <a:srgbClr val="ABABAB"/>
                </a:solidFill>
                <a:prstDash val="solid"/>
                <a:miter lim="8000"/>
                <a:headEnd len="sm" w="sm" type="none"/>
                <a:tailEnd len="sm" w="sm" type="none"/>
              </a:ln>
            </p:spPr>
          </p:cxnSp>
          <p:cxnSp>
            <p:nvCxnSpPr>
              <p:cNvPr id="786" name="Google Shape;786;p95"/>
              <p:cNvCxnSpPr/>
              <p:nvPr/>
            </p:nvCxnSpPr>
            <p:spPr>
              <a:xfrm flipH="1">
                <a:off x="475493" y="383380"/>
                <a:ext cx="442800" cy="63000"/>
              </a:xfrm>
              <a:prstGeom prst="straightConnector1">
                <a:avLst/>
              </a:prstGeom>
              <a:noFill/>
              <a:ln cap="flat" cmpd="sng" w="63500">
                <a:solidFill>
                  <a:srgbClr val="ABABAB"/>
                </a:solidFill>
                <a:prstDash val="solid"/>
                <a:miter lim="8000"/>
                <a:headEnd len="sm" w="sm" type="none"/>
                <a:tailEnd len="sm" w="sm" type="none"/>
              </a:ln>
            </p:spPr>
          </p:cxnSp>
          <p:cxnSp>
            <p:nvCxnSpPr>
              <p:cNvPr id="787" name="Google Shape;787;p95"/>
              <p:cNvCxnSpPr/>
              <p:nvPr/>
            </p:nvCxnSpPr>
            <p:spPr>
              <a:xfrm flipH="1">
                <a:off x="475483" y="124175"/>
                <a:ext cx="177300" cy="322200"/>
              </a:xfrm>
              <a:prstGeom prst="straightConnector1">
                <a:avLst/>
              </a:prstGeom>
              <a:noFill/>
              <a:ln cap="flat" cmpd="sng" w="63500">
                <a:solidFill>
                  <a:srgbClr val="ABABAB"/>
                </a:solidFill>
                <a:prstDash val="solid"/>
                <a:miter lim="8000"/>
                <a:headEnd len="sm" w="sm" type="none"/>
                <a:tailEnd len="sm" w="sm" type="none"/>
              </a:ln>
            </p:spPr>
          </p:cxnSp>
          <p:cxnSp>
            <p:nvCxnSpPr>
              <p:cNvPr id="788" name="Google Shape;788;p95"/>
              <p:cNvCxnSpPr/>
              <p:nvPr/>
            </p:nvCxnSpPr>
            <p:spPr>
              <a:xfrm>
                <a:off x="351779" y="60046"/>
                <a:ext cx="123600" cy="386400"/>
              </a:xfrm>
              <a:prstGeom prst="straightConnector1">
                <a:avLst/>
              </a:prstGeom>
              <a:noFill/>
              <a:ln cap="flat" cmpd="sng" w="63500">
                <a:solidFill>
                  <a:srgbClr val="ABABAB"/>
                </a:solidFill>
                <a:prstDash val="solid"/>
                <a:miter lim="8000"/>
                <a:headEnd len="sm" w="sm" type="none"/>
                <a:tailEnd len="sm" w="sm" type="none"/>
              </a:ln>
            </p:spPr>
          </p:cxnSp>
          <p:cxnSp>
            <p:nvCxnSpPr>
              <p:cNvPr id="789" name="Google Shape;789;p95"/>
              <p:cNvCxnSpPr/>
              <p:nvPr/>
            </p:nvCxnSpPr>
            <p:spPr>
              <a:xfrm>
                <a:off x="56962" y="246057"/>
                <a:ext cx="418500" cy="200400"/>
              </a:xfrm>
              <a:prstGeom prst="straightConnector1">
                <a:avLst/>
              </a:prstGeom>
              <a:noFill/>
              <a:ln cap="flat" cmpd="sng" w="63500">
                <a:solidFill>
                  <a:srgbClr val="ABABAB"/>
                </a:solidFill>
                <a:prstDash val="solid"/>
                <a:miter lim="8000"/>
                <a:headEnd len="sm" w="sm" type="none"/>
                <a:tailEnd len="sm" w="sm" type="none"/>
              </a:ln>
            </p:spPr>
          </p:cxnSp>
          <p:sp>
            <p:nvSpPr>
              <p:cNvPr id="790" name="Google Shape;790;p95"/>
              <p:cNvSpPr/>
              <p:nvPr/>
            </p:nvSpPr>
            <p:spPr>
              <a:xfrm>
                <a:off x="379241" y="332292"/>
                <a:ext cx="197700" cy="197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91" name="Google Shape;791;p95"/>
              <p:cNvSpPr/>
              <p:nvPr/>
            </p:nvSpPr>
            <p:spPr>
              <a:xfrm>
                <a:off x="293417" y="0"/>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92" name="Google Shape;792;p95"/>
              <p:cNvSpPr/>
              <p:nvPr/>
            </p:nvSpPr>
            <p:spPr>
              <a:xfrm>
                <a:off x="567548" y="79459"/>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93" name="Google Shape;793;p95"/>
              <p:cNvSpPr/>
              <p:nvPr/>
            </p:nvSpPr>
            <p:spPr>
              <a:xfrm>
                <a:off x="832039" y="311009"/>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794" name="Google Shape;794;p95"/>
              <p:cNvSpPr/>
              <p:nvPr/>
            </p:nvSpPr>
            <p:spPr>
              <a:xfrm>
                <a:off x="0" y="198046"/>
                <a:ext cx="120300" cy="1203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sp>
          <p:nvSpPr>
            <p:cNvPr id="795" name="Google Shape;795;p95"/>
            <p:cNvSpPr/>
            <p:nvPr/>
          </p:nvSpPr>
          <p:spPr>
            <a:xfrm>
              <a:off x="2851905" y="1023735"/>
              <a:ext cx="197700" cy="1977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cxnSp>
          <p:nvCxnSpPr>
            <p:cNvPr id="796" name="Google Shape;796;p95"/>
            <p:cNvCxnSpPr/>
            <p:nvPr/>
          </p:nvCxnSpPr>
          <p:spPr>
            <a:xfrm flipH="1" rot="10800000">
              <a:off x="776368" y="1215634"/>
              <a:ext cx="339600" cy="489000"/>
            </a:xfrm>
            <a:prstGeom prst="straightConnector1">
              <a:avLst/>
            </a:prstGeom>
            <a:noFill/>
            <a:ln cap="flat" cmpd="sng" w="63500">
              <a:solidFill>
                <a:srgbClr val="ABABAB"/>
              </a:solidFill>
              <a:prstDash val="dot"/>
              <a:miter lim="8000"/>
              <a:headEnd len="sm" w="sm" type="none"/>
              <a:tailEnd len="sm" w="sm" type="none"/>
            </a:ln>
          </p:spPr>
        </p:cxnSp>
      </p:grpSp>
      <p:pic>
        <p:nvPicPr>
          <p:cNvPr descr="RIT Future Photon Initiative" id="797" name="Google Shape;797;p95" title="RIT Future Photon Initiative"/>
          <p:cNvPicPr preferRelativeResize="0"/>
          <p:nvPr/>
        </p:nvPicPr>
        <p:blipFill>
          <a:blip r:embed="rId5">
            <a:alphaModFix/>
          </a:blip>
          <a:stretch>
            <a:fillRect/>
          </a:stretch>
        </p:blipFill>
        <p:spPr>
          <a:xfrm>
            <a:off x="150025" y="76200"/>
            <a:ext cx="4714875" cy="952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9" name="Shape 1219"/>
        <p:cNvGrpSpPr/>
        <p:nvPr/>
      </p:nvGrpSpPr>
      <p:grpSpPr>
        <a:xfrm>
          <a:off x="0" y="0"/>
          <a:ext cx="0" cy="0"/>
          <a:chOff x="0" y="0"/>
          <a:chExt cx="0" cy="0"/>
        </a:xfrm>
      </p:grpSpPr>
      <p:sp>
        <p:nvSpPr>
          <p:cNvPr id="1220" name="Google Shape;1220;p104"/>
          <p:cNvSpPr txBox="1"/>
          <p:nvPr>
            <p:ph type="title"/>
          </p:nvPr>
        </p:nvSpPr>
        <p:spPr>
          <a:xfrm>
            <a:off x="590255" y="116958"/>
            <a:ext cx="113031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High Yield and Scalable</a:t>
            </a:r>
            <a:endParaRPr/>
          </a:p>
        </p:txBody>
      </p:sp>
      <p:pic>
        <p:nvPicPr>
          <p:cNvPr id="1221" name="Google Shape;1221;p104"/>
          <p:cNvPicPr preferRelativeResize="0"/>
          <p:nvPr/>
        </p:nvPicPr>
        <p:blipFill rotWithShape="1">
          <a:blip r:embed="rId3">
            <a:alphaModFix/>
          </a:blip>
          <a:srcRect b="0" l="1996" r="1996" t="54308"/>
          <a:stretch/>
        </p:blipFill>
        <p:spPr>
          <a:xfrm>
            <a:off x="52350" y="965050"/>
            <a:ext cx="12952449" cy="8425725"/>
          </a:xfrm>
          <a:prstGeom prst="rect">
            <a:avLst/>
          </a:prstGeom>
          <a:noFill/>
          <a:ln>
            <a:noFill/>
          </a:ln>
        </p:spPr>
      </p:pic>
      <p:sp>
        <p:nvSpPr>
          <p:cNvPr id="1222" name="Google Shape;1222;p104"/>
          <p:cNvSpPr txBox="1"/>
          <p:nvPr/>
        </p:nvSpPr>
        <p:spPr>
          <a:xfrm>
            <a:off x="152400" y="9390775"/>
            <a:ext cx="2581800" cy="2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Noel Wan, Kevin Chen / MIT</a:t>
            </a:r>
            <a:endParaRPr/>
          </a:p>
        </p:txBody>
      </p:sp>
      <p:grpSp>
        <p:nvGrpSpPr>
          <p:cNvPr id="1223" name="Google Shape;1223;p104"/>
          <p:cNvGrpSpPr/>
          <p:nvPr/>
        </p:nvGrpSpPr>
        <p:grpSpPr>
          <a:xfrm>
            <a:off x="-7508125" y="5042544"/>
            <a:ext cx="7208400" cy="2978400"/>
            <a:chOff x="4973900" y="1676950"/>
            <a:chExt cx="7208400" cy="2978400"/>
          </a:xfrm>
        </p:grpSpPr>
        <p:pic>
          <p:nvPicPr>
            <p:cNvPr id="1224" name="Google Shape;1224;p104"/>
            <p:cNvPicPr preferRelativeResize="0"/>
            <p:nvPr/>
          </p:nvPicPr>
          <p:blipFill>
            <a:blip r:embed="rId4">
              <a:alphaModFix/>
            </a:blip>
            <a:stretch>
              <a:fillRect/>
            </a:stretch>
          </p:blipFill>
          <p:spPr>
            <a:xfrm>
              <a:off x="6110375" y="1688425"/>
              <a:ext cx="2136450" cy="621750"/>
            </a:xfrm>
            <a:prstGeom prst="rect">
              <a:avLst/>
            </a:prstGeom>
            <a:noFill/>
            <a:ln>
              <a:noFill/>
            </a:ln>
          </p:spPr>
        </p:pic>
        <p:sp>
          <p:nvSpPr>
            <p:cNvPr id="1225" name="Google Shape;1225;p104"/>
            <p:cNvSpPr txBox="1"/>
            <p:nvPr/>
          </p:nvSpPr>
          <p:spPr>
            <a:xfrm>
              <a:off x="6269825" y="1676950"/>
              <a:ext cx="387900" cy="29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1226" name="Google Shape;1226;p104"/>
            <p:cNvGrpSpPr/>
            <p:nvPr/>
          </p:nvGrpSpPr>
          <p:grpSpPr>
            <a:xfrm>
              <a:off x="5931250" y="2394699"/>
              <a:ext cx="2052588" cy="1998073"/>
              <a:chOff x="5550250" y="2547099"/>
              <a:chExt cx="2052588" cy="1998073"/>
            </a:xfrm>
          </p:grpSpPr>
          <p:pic>
            <p:nvPicPr>
              <p:cNvPr id="1227" name="Google Shape;1227;p104"/>
              <p:cNvPicPr preferRelativeResize="0"/>
              <p:nvPr/>
            </p:nvPicPr>
            <p:blipFill>
              <a:blip r:embed="rId5">
                <a:alphaModFix/>
              </a:blip>
              <a:stretch>
                <a:fillRect/>
              </a:stretch>
            </p:blipFill>
            <p:spPr>
              <a:xfrm>
                <a:off x="5765206" y="2547099"/>
                <a:ext cx="1837633" cy="1998073"/>
              </a:xfrm>
              <a:prstGeom prst="rect">
                <a:avLst/>
              </a:prstGeom>
              <a:noFill/>
              <a:ln>
                <a:noFill/>
              </a:ln>
            </p:spPr>
          </p:pic>
          <p:sp>
            <p:nvSpPr>
              <p:cNvPr id="1228" name="Google Shape;1228;p104"/>
              <p:cNvSpPr/>
              <p:nvPr/>
            </p:nvSpPr>
            <p:spPr>
              <a:xfrm>
                <a:off x="5550250" y="2547100"/>
                <a:ext cx="469500" cy="199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9" name="Google Shape;1229;p104"/>
            <p:cNvSpPr/>
            <p:nvPr/>
          </p:nvSpPr>
          <p:spPr>
            <a:xfrm>
              <a:off x="7583850" y="3679300"/>
              <a:ext cx="12600" cy="75000"/>
            </a:xfrm>
            <a:prstGeom prst="ellipse">
              <a:avLst/>
            </a:prstGeom>
            <a:solidFill>
              <a:srgbClr val="CBCBCB"/>
            </a:solidFill>
            <a:ln cap="flat" cmpd="sng" w="9525">
              <a:solidFill>
                <a:srgbClr val="5C5C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04"/>
            <p:cNvSpPr/>
            <p:nvPr/>
          </p:nvSpPr>
          <p:spPr>
            <a:xfrm>
              <a:off x="7095775" y="3141175"/>
              <a:ext cx="150300" cy="187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104"/>
            <p:cNvSpPr txBox="1"/>
            <p:nvPr/>
          </p:nvSpPr>
          <p:spPr>
            <a:xfrm>
              <a:off x="4973900" y="3393550"/>
              <a:ext cx="7208400" cy="8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       NV in cavity</a:t>
              </a:r>
              <a:endParaRPr/>
            </a:p>
          </p:txBody>
        </p:sp>
        <p:cxnSp>
          <p:nvCxnSpPr>
            <p:cNvPr id="1232" name="Google Shape;1232;p104"/>
            <p:cNvCxnSpPr/>
            <p:nvPr/>
          </p:nvCxnSpPr>
          <p:spPr>
            <a:xfrm flipH="1" rot="10800000">
              <a:off x="6041600" y="3253838"/>
              <a:ext cx="941700" cy="221400"/>
            </a:xfrm>
            <a:prstGeom prst="straightConnector1">
              <a:avLst/>
            </a:prstGeom>
            <a:noFill/>
            <a:ln cap="flat" cmpd="sng" w="19050">
              <a:solidFill>
                <a:srgbClr val="FF0000"/>
              </a:solidFill>
              <a:prstDash val="solid"/>
              <a:round/>
              <a:headEnd len="med" w="med" type="none"/>
              <a:tailEnd len="med" w="med" type="triangle"/>
            </a:ln>
          </p:spPr>
        </p:cxnSp>
        <p:cxnSp>
          <p:nvCxnSpPr>
            <p:cNvPr id="1233" name="Google Shape;1233;p104"/>
            <p:cNvCxnSpPr/>
            <p:nvPr/>
          </p:nvCxnSpPr>
          <p:spPr>
            <a:xfrm>
              <a:off x="6532625" y="3041050"/>
              <a:ext cx="1289100" cy="0"/>
            </a:xfrm>
            <a:prstGeom prst="straightConnector1">
              <a:avLst/>
            </a:prstGeom>
            <a:noFill/>
            <a:ln cap="flat" cmpd="sng" w="9525">
              <a:solidFill>
                <a:srgbClr val="FFFFFF"/>
              </a:solidFill>
              <a:prstDash val="dash"/>
              <a:round/>
              <a:headEnd len="med" w="med" type="none"/>
              <a:tailEnd len="med" w="med" type="none"/>
            </a:ln>
          </p:spPr>
        </p:cxnSp>
        <p:cxnSp>
          <p:nvCxnSpPr>
            <p:cNvPr id="1234" name="Google Shape;1234;p104"/>
            <p:cNvCxnSpPr/>
            <p:nvPr/>
          </p:nvCxnSpPr>
          <p:spPr>
            <a:xfrm>
              <a:off x="6532625" y="2888650"/>
              <a:ext cx="1289100" cy="0"/>
            </a:xfrm>
            <a:prstGeom prst="straightConnector1">
              <a:avLst/>
            </a:prstGeom>
            <a:noFill/>
            <a:ln cap="flat" cmpd="sng" w="9525">
              <a:solidFill>
                <a:srgbClr val="FFFFFF"/>
              </a:solidFill>
              <a:prstDash val="dash"/>
              <a:round/>
              <a:headEnd len="med" w="med" type="none"/>
              <a:tailEnd len="med" w="med" type="none"/>
            </a:ln>
          </p:spPr>
        </p:cxnSp>
        <p:cxnSp>
          <p:nvCxnSpPr>
            <p:cNvPr id="1235" name="Google Shape;1235;p104"/>
            <p:cNvCxnSpPr/>
            <p:nvPr/>
          </p:nvCxnSpPr>
          <p:spPr>
            <a:xfrm>
              <a:off x="6534050" y="3891525"/>
              <a:ext cx="1289100" cy="0"/>
            </a:xfrm>
            <a:prstGeom prst="straightConnector1">
              <a:avLst/>
            </a:prstGeom>
            <a:noFill/>
            <a:ln cap="flat" cmpd="sng" w="9525">
              <a:solidFill>
                <a:srgbClr val="FFFFFF"/>
              </a:solidFill>
              <a:prstDash val="dash"/>
              <a:round/>
              <a:headEnd len="med" w="med" type="none"/>
              <a:tailEnd len="med" w="med" type="none"/>
            </a:ln>
          </p:spPr>
        </p:cxnSp>
        <p:cxnSp>
          <p:nvCxnSpPr>
            <p:cNvPr id="1236" name="Google Shape;1236;p104"/>
            <p:cNvCxnSpPr/>
            <p:nvPr/>
          </p:nvCxnSpPr>
          <p:spPr>
            <a:xfrm>
              <a:off x="6534050" y="3739125"/>
              <a:ext cx="1289100" cy="0"/>
            </a:xfrm>
            <a:prstGeom prst="straightConnector1">
              <a:avLst/>
            </a:prstGeom>
            <a:noFill/>
            <a:ln cap="flat" cmpd="sng" w="9525">
              <a:solidFill>
                <a:srgbClr val="FFFFFF"/>
              </a:solidFill>
              <a:prstDash val="dash"/>
              <a:round/>
              <a:headEnd len="med" w="med" type="none"/>
              <a:tailEnd len="med" w="med" type="none"/>
            </a:ln>
          </p:spPr>
        </p:cxnSp>
        <p:cxnSp>
          <p:nvCxnSpPr>
            <p:cNvPr id="1237" name="Google Shape;1237;p104"/>
            <p:cNvCxnSpPr/>
            <p:nvPr/>
          </p:nvCxnSpPr>
          <p:spPr>
            <a:xfrm>
              <a:off x="6532625" y="4184050"/>
              <a:ext cx="1289100" cy="0"/>
            </a:xfrm>
            <a:prstGeom prst="straightConnector1">
              <a:avLst/>
            </a:prstGeom>
            <a:noFill/>
            <a:ln cap="flat" cmpd="sng" w="9525">
              <a:solidFill>
                <a:srgbClr val="FFFFFF"/>
              </a:solidFill>
              <a:prstDash val="dash"/>
              <a:round/>
              <a:headEnd len="med" w="med" type="none"/>
              <a:tailEnd len="med" w="med" type="none"/>
            </a:ln>
          </p:spPr>
        </p:cxnSp>
        <p:cxnSp>
          <p:nvCxnSpPr>
            <p:cNvPr id="1238" name="Google Shape;1238;p104"/>
            <p:cNvCxnSpPr/>
            <p:nvPr/>
          </p:nvCxnSpPr>
          <p:spPr>
            <a:xfrm>
              <a:off x="6532625" y="4031650"/>
              <a:ext cx="1289100" cy="0"/>
            </a:xfrm>
            <a:prstGeom prst="straightConnector1">
              <a:avLst/>
            </a:prstGeom>
            <a:noFill/>
            <a:ln cap="flat" cmpd="sng" w="9525">
              <a:solidFill>
                <a:srgbClr val="FFFFFF"/>
              </a:solidFill>
              <a:prstDash val="dash"/>
              <a:round/>
              <a:headEnd len="med" w="med" type="none"/>
              <a:tailEnd len="med" w="med" type="none"/>
            </a:ln>
          </p:spPr>
        </p:cxnSp>
      </p:grpSp>
      <p:grpSp>
        <p:nvGrpSpPr>
          <p:cNvPr id="1239" name="Google Shape;1239;p104"/>
          <p:cNvGrpSpPr/>
          <p:nvPr/>
        </p:nvGrpSpPr>
        <p:grpSpPr>
          <a:xfrm>
            <a:off x="6663750" y="5297385"/>
            <a:ext cx="6117325" cy="4093390"/>
            <a:chOff x="6794888" y="5204410"/>
            <a:chExt cx="6117325" cy="4093390"/>
          </a:xfrm>
        </p:grpSpPr>
        <p:pic>
          <p:nvPicPr>
            <p:cNvPr id="1240" name="Google Shape;1240;p104"/>
            <p:cNvPicPr preferRelativeResize="0"/>
            <p:nvPr/>
          </p:nvPicPr>
          <p:blipFill>
            <a:blip r:embed="rId6">
              <a:alphaModFix/>
            </a:blip>
            <a:stretch>
              <a:fillRect/>
            </a:stretch>
          </p:blipFill>
          <p:spPr>
            <a:xfrm>
              <a:off x="6794888" y="5204410"/>
              <a:ext cx="6117325" cy="4093390"/>
            </a:xfrm>
            <a:prstGeom prst="rect">
              <a:avLst/>
            </a:prstGeom>
            <a:noFill/>
            <a:ln>
              <a:noFill/>
            </a:ln>
          </p:spPr>
        </p:pic>
        <p:grpSp>
          <p:nvGrpSpPr>
            <p:cNvPr id="1241" name="Google Shape;1241;p104"/>
            <p:cNvGrpSpPr/>
            <p:nvPr/>
          </p:nvGrpSpPr>
          <p:grpSpPr>
            <a:xfrm>
              <a:off x="10682363" y="5295400"/>
              <a:ext cx="2181900" cy="2787500"/>
              <a:chOff x="7336392" y="2780117"/>
              <a:chExt cx="1707811" cy="2090677"/>
            </a:xfrm>
          </p:grpSpPr>
          <p:pic>
            <p:nvPicPr>
              <p:cNvPr id="1242" name="Google Shape;1242;p104"/>
              <p:cNvPicPr preferRelativeResize="0"/>
              <p:nvPr/>
            </p:nvPicPr>
            <p:blipFill rotWithShape="1">
              <a:blip r:embed="rId7">
                <a:alphaModFix/>
              </a:blip>
              <a:srcRect b="0" l="-19203" r="0" t="0"/>
              <a:stretch/>
            </p:blipFill>
            <p:spPr>
              <a:xfrm>
                <a:off x="7336392" y="2780117"/>
                <a:ext cx="1707811" cy="2090677"/>
              </a:xfrm>
              <a:prstGeom prst="rect">
                <a:avLst/>
              </a:prstGeom>
              <a:noFill/>
              <a:ln>
                <a:noFill/>
              </a:ln>
            </p:spPr>
          </p:pic>
          <p:sp>
            <p:nvSpPr>
              <p:cNvPr id="1243" name="Google Shape;1243;p104"/>
              <p:cNvSpPr/>
              <p:nvPr/>
            </p:nvSpPr>
            <p:spPr>
              <a:xfrm>
                <a:off x="7629875" y="2817175"/>
                <a:ext cx="234900" cy="24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04"/>
              <p:cNvSpPr/>
              <p:nvPr/>
            </p:nvSpPr>
            <p:spPr>
              <a:xfrm>
                <a:off x="7611500" y="4425875"/>
                <a:ext cx="234900" cy="24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45" name="Google Shape;1245;p104"/>
          <p:cNvSpPr txBox="1"/>
          <p:nvPr/>
        </p:nvSpPr>
        <p:spPr>
          <a:xfrm>
            <a:off x="7361650" y="9353250"/>
            <a:ext cx="6571800" cy="6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The catch: NV spectral broadening </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49" name="Shape 1249"/>
        <p:cNvGrpSpPr/>
        <p:nvPr/>
      </p:nvGrpSpPr>
      <p:grpSpPr>
        <a:xfrm>
          <a:off x="0" y="0"/>
          <a:ext cx="0" cy="0"/>
          <a:chOff x="0" y="0"/>
          <a:chExt cx="0" cy="0"/>
        </a:xfrm>
      </p:grpSpPr>
      <p:sp>
        <p:nvSpPr>
          <p:cNvPr id="1250" name="Google Shape;1250;p105"/>
          <p:cNvSpPr txBox="1"/>
          <p:nvPr>
            <p:ph type="title"/>
          </p:nvPr>
        </p:nvSpPr>
        <p:spPr>
          <a:xfrm>
            <a:off x="590255" y="116958"/>
            <a:ext cx="113031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Properties of NVs produced by implantation</a:t>
            </a:r>
            <a:endParaRPr/>
          </a:p>
        </p:txBody>
      </p:sp>
      <p:sp>
        <p:nvSpPr>
          <p:cNvPr id="1251" name="Google Shape;1251;p105"/>
          <p:cNvSpPr txBox="1"/>
          <p:nvPr/>
        </p:nvSpPr>
        <p:spPr>
          <a:xfrm>
            <a:off x="795325" y="9199350"/>
            <a:ext cx="8548200" cy="6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t>Preliminary measurements indicate &lt; 300 MHz linewidths of NVs in nanobeams</a:t>
            </a:r>
            <a:endParaRPr sz="1600"/>
          </a:p>
        </p:txBody>
      </p:sp>
      <p:sp>
        <p:nvSpPr>
          <p:cNvPr id="1252" name="Google Shape;1252;p105"/>
          <p:cNvSpPr txBox="1"/>
          <p:nvPr/>
        </p:nvSpPr>
        <p:spPr>
          <a:xfrm>
            <a:off x="9868175" y="1256675"/>
            <a:ext cx="2582100" cy="6306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200"/>
              <a:t>Implanted, before fabrication</a:t>
            </a:r>
            <a:endParaRPr sz="2200"/>
          </a:p>
        </p:txBody>
      </p:sp>
      <p:pic>
        <p:nvPicPr>
          <p:cNvPr descr="figure.png" id="1253" name="Google Shape;1253;p105"/>
          <p:cNvPicPr preferRelativeResize="0"/>
          <p:nvPr/>
        </p:nvPicPr>
        <p:blipFill rotWithShape="1">
          <a:blip r:embed="rId3">
            <a:alphaModFix/>
          </a:blip>
          <a:srcRect b="-4042" l="0" r="42143" t="10259"/>
          <a:stretch/>
        </p:blipFill>
        <p:spPr>
          <a:xfrm>
            <a:off x="150050" y="1005150"/>
            <a:ext cx="8810400" cy="4228075"/>
          </a:xfrm>
          <a:prstGeom prst="rect">
            <a:avLst/>
          </a:prstGeom>
          <a:noFill/>
          <a:ln>
            <a:noFill/>
          </a:ln>
        </p:spPr>
      </p:pic>
      <p:pic>
        <p:nvPicPr>
          <p:cNvPr descr="figure.png" id="1254" name="Google Shape;1254;p105"/>
          <p:cNvPicPr preferRelativeResize="0"/>
          <p:nvPr/>
        </p:nvPicPr>
        <p:blipFill rotWithShape="1">
          <a:blip r:embed="rId3">
            <a:alphaModFix/>
          </a:blip>
          <a:srcRect b="-4043" l="57839" r="21160" t="11313"/>
          <a:stretch/>
        </p:blipFill>
        <p:spPr>
          <a:xfrm>
            <a:off x="152400" y="5182150"/>
            <a:ext cx="4027725" cy="4747475"/>
          </a:xfrm>
          <a:prstGeom prst="rect">
            <a:avLst/>
          </a:prstGeom>
          <a:noFill/>
          <a:ln>
            <a:noFill/>
          </a:ln>
        </p:spPr>
      </p:pic>
      <p:pic>
        <p:nvPicPr>
          <p:cNvPr id="1255" name="Google Shape;1255;p105"/>
          <p:cNvPicPr preferRelativeResize="0"/>
          <p:nvPr/>
        </p:nvPicPr>
        <p:blipFill rotWithShape="1">
          <a:blip r:embed="rId4">
            <a:alphaModFix/>
          </a:blip>
          <a:srcRect b="0" l="11855" r="0" t="0"/>
          <a:stretch/>
        </p:blipFill>
        <p:spPr>
          <a:xfrm>
            <a:off x="8519575" y="5400375"/>
            <a:ext cx="4485225" cy="4006250"/>
          </a:xfrm>
          <a:prstGeom prst="rect">
            <a:avLst/>
          </a:prstGeom>
          <a:noFill/>
          <a:ln>
            <a:noFill/>
          </a:ln>
        </p:spPr>
      </p:pic>
      <p:pic>
        <p:nvPicPr>
          <p:cNvPr id="1256" name="Google Shape;1256;p105"/>
          <p:cNvPicPr preferRelativeResize="0"/>
          <p:nvPr/>
        </p:nvPicPr>
        <p:blipFill rotWithShape="1">
          <a:blip r:embed="rId4">
            <a:alphaModFix/>
          </a:blip>
          <a:srcRect b="0" l="1864" r="86942" t="0"/>
          <a:stretch/>
        </p:blipFill>
        <p:spPr>
          <a:xfrm>
            <a:off x="7902550" y="5552775"/>
            <a:ext cx="830600" cy="4006250"/>
          </a:xfrm>
          <a:prstGeom prst="rect">
            <a:avLst/>
          </a:prstGeom>
          <a:noFill/>
          <a:ln>
            <a:noFill/>
          </a:ln>
        </p:spPr>
      </p:pic>
      <p:cxnSp>
        <p:nvCxnSpPr>
          <p:cNvPr id="1257" name="Google Shape;1257;p105"/>
          <p:cNvCxnSpPr/>
          <p:nvPr/>
        </p:nvCxnSpPr>
        <p:spPr>
          <a:xfrm flipH="1" rot="10800000">
            <a:off x="9041650" y="3749575"/>
            <a:ext cx="830700" cy="2278200"/>
          </a:xfrm>
          <a:prstGeom prst="straightConnector1">
            <a:avLst/>
          </a:prstGeom>
          <a:noFill/>
          <a:ln cap="flat" cmpd="sng" w="9525">
            <a:solidFill>
              <a:schemeClr val="dk2"/>
            </a:solidFill>
            <a:prstDash val="solid"/>
            <a:round/>
            <a:headEnd len="med" w="med" type="none"/>
            <a:tailEnd len="med" w="med" type="none"/>
          </a:ln>
        </p:spPr>
      </p:cxnSp>
      <p:sp>
        <p:nvSpPr>
          <p:cNvPr id="1258" name="Google Shape;1258;p105"/>
          <p:cNvSpPr txBox="1"/>
          <p:nvPr/>
        </p:nvSpPr>
        <p:spPr>
          <a:xfrm>
            <a:off x="9868175" y="3118975"/>
            <a:ext cx="2582100" cy="136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200"/>
              <a:t>Linewidths to &lt;1 GHz: more work needed to get to ~ 100 MHz </a:t>
            </a:r>
            <a:endParaRPr sz="2200"/>
          </a:p>
        </p:txBody>
      </p:sp>
      <p:pic>
        <p:nvPicPr>
          <p:cNvPr id="1259" name="Google Shape;1259;p105"/>
          <p:cNvPicPr preferRelativeResize="0"/>
          <p:nvPr/>
        </p:nvPicPr>
        <p:blipFill rotWithShape="1">
          <a:blip r:embed="rId5">
            <a:alphaModFix/>
          </a:blip>
          <a:srcRect b="0" l="5926" r="0" t="0"/>
          <a:stretch/>
        </p:blipFill>
        <p:spPr>
          <a:xfrm>
            <a:off x="4131374" y="5066049"/>
            <a:ext cx="3963450" cy="4655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63" name="Shape 1263"/>
        <p:cNvGrpSpPr/>
        <p:nvPr/>
      </p:nvGrpSpPr>
      <p:grpSpPr>
        <a:xfrm>
          <a:off x="0" y="0"/>
          <a:ext cx="0" cy="0"/>
          <a:chOff x="0" y="0"/>
          <a:chExt cx="0" cy="0"/>
        </a:xfrm>
      </p:grpSpPr>
      <p:sp>
        <p:nvSpPr>
          <p:cNvPr id="1264" name="Google Shape;1264;p106"/>
          <p:cNvSpPr txBox="1"/>
          <p:nvPr>
            <p:ph type="title"/>
          </p:nvPr>
        </p:nvSpPr>
        <p:spPr>
          <a:xfrm>
            <a:off x="212825" y="136650"/>
            <a:ext cx="12792000" cy="832200"/>
          </a:xfrm>
          <a:prstGeom prst="rect">
            <a:avLst/>
          </a:prstGeom>
          <a:noFill/>
          <a:ln>
            <a:noFill/>
          </a:ln>
        </p:spPr>
        <p:txBody>
          <a:bodyPr anchorCtr="0" anchor="b" bIns="65000" lIns="130025" spcFirstLastPara="1" rIns="130025" wrap="square" tIns="65000">
            <a:noAutofit/>
          </a:bodyPr>
          <a:lstStyle/>
          <a:p>
            <a:pPr indent="0" lvl="0" marL="0" marR="0" rtl="0" algn="l">
              <a:lnSpc>
                <a:spcPct val="100000"/>
              </a:lnSpc>
              <a:spcBef>
                <a:spcPts val="0"/>
              </a:spcBef>
              <a:spcAft>
                <a:spcPts val="0"/>
              </a:spcAft>
              <a:buClr>
                <a:schemeClr val="dk1"/>
              </a:buClr>
              <a:buSzPts val="1100"/>
              <a:buFont typeface="Arial"/>
              <a:buNone/>
            </a:pPr>
            <a:r>
              <a:rPr lang="en-US" sz="4400">
                <a:latin typeface="Calibri"/>
                <a:ea typeface="Calibri"/>
                <a:cs typeface="Calibri"/>
                <a:sym typeface="Calibri"/>
              </a:rPr>
              <a:t>Reliable spin-photon interfaces </a:t>
            </a:r>
            <a:endParaRPr sz="4400">
              <a:latin typeface="Calibri"/>
              <a:ea typeface="Calibri"/>
              <a:cs typeface="Calibri"/>
              <a:sym typeface="Calibri"/>
            </a:endParaRPr>
          </a:p>
        </p:txBody>
      </p:sp>
      <p:pic>
        <p:nvPicPr>
          <p:cNvPr id="1265" name="Google Shape;1265;p106"/>
          <p:cNvPicPr preferRelativeResize="0"/>
          <p:nvPr/>
        </p:nvPicPr>
        <p:blipFill rotWithShape="1">
          <a:blip r:embed="rId3">
            <a:alphaModFix/>
          </a:blip>
          <a:srcRect b="0" l="7080" r="0" t="50000"/>
          <a:stretch/>
        </p:blipFill>
        <p:spPr>
          <a:xfrm>
            <a:off x="6416633" y="5044724"/>
            <a:ext cx="2746993" cy="2674199"/>
          </a:xfrm>
          <a:prstGeom prst="rect">
            <a:avLst/>
          </a:prstGeom>
          <a:noFill/>
          <a:ln>
            <a:noFill/>
          </a:ln>
        </p:spPr>
      </p:pic>
      <p:sp>
        <p:nvSpPr>
          <p:cNvPr id="1266" name="Google Shape;1266;p106"/>
          <p:cNvSpPr txBox="1"/>
          <p:nvPr/>
        </p:nvSpPr>
        <p:spPr>
          <a:xfrm>
            <a:off x="375375" y="1045050"/>
            <a:ext cx="11958900" cy="3753600"/>
          </a:xfrm>
          <a:prstGeom prst="rect">
            <a:avLst/>
          </a:prstGeom>
          <a:noFill/>
          <a:ln>
            <a:noFill/>
          </a:ln>
        </p:spPr>
        <p:txBody>
          <a:bodyPr anchorCtr="0" anchor="t" bIns="65000" lIns="130025" spcFirstLastPara="1" rIns="130025" wrap="square" tIns="65000">
            <a:noAutofit/>
          </a:bodyPr>
          <a:lstStyle/>
          <a:p>
            <a:pPr indent="0" lvl="0" marL="0" marR="0" rtl="0" algn="l">
              <a:lnSpc>
                <a:spcPct val="100000"/>
              </a:lnSpc>
              <a:spcBef>
                <a:spcPts val="0"/>
              </a:spcBef>
              <a:spcAft>
                <a:spcPts val="0"/>
              </a:spcAft>
              <a:buClr>
                <a:srgbClr val="000000"/>
              </a:buClr>
              <a:buSzPts val="3400"/>
              <a:buFont typeface="Arial"/>
              <a:buNone/>
            </a:pPr>
            <a:r>
              <a:rPr b="1" lang="en-US" sz="3000">
                <a:solidFill>
                  <a:schemeClr val="dk1"/>
                </a:solidFill>
                <a:latin typeface="Calibri"/>
                <a:ea typeface="Calibri"/>
                <a:cs typeface="Calibri"/>
                <a:sym typeface="Calibri"/>
              </a:rPr>
              <a:t>Spectrally stable NVs in nanocavities?</a:t>
            </a:r>
            <a:endParaRPr b="1" sz="3000">
              <a:solidFill>
                <a:schemeClr val="dk1"/>
              </a:solidFill>
              <a:latin typeface="Calibri"/>
              <a:ea typeface="Calibri"/>
              <a:cs typeface="Calibri"/>
              <a:sym typeface="Calibri"/>
            </a:endParaRPr>
          </a:p>
          <a:p>
            <a:pPr indent="-419100" lvl="0" marL="457200" marR="0" rtl="0" algn="l">
              <a:lnSpc>
                <a:spcPct val="100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Still a challenge: best result are </a:t>
            </a:r>
            <a:r>
              <a:rPr lang="en-US" sz="3000">
                <a:solidFill>
                  <a:schemeClr val="dk1"/>
                </a:solidFill>
                <a:latin typeface="Calibri"/>
                <a:ea typeface="Calibri"/>
                <a:cs typeface="Calibri"/>
                <a:sym typeface="Calibri"/>
              </a:rPr>
              <a:t>~</a:t>
            </a:r>
            <a:r>
              <a:rPr lang="en-US" sz="3000">
                <a:solidFill>
                  <a:schemeClr val="dk1"/>
                </a:solidFill>
                <a:latin typeface="Calibri"/>
                <a:ea typeface="Calibri"/>
                <a:cs typeface="Calibri"/>
                <a:sym typeface="Calibri"/>
              </a:rPr>
              <a:t> 500 MHz - 1 GHz in nanostructures </a:t>
            </a:r>
            <a:endParaRPr sz="3000">
              <a:solidFill>
                <a:schemeClr val="dk1"/>
              </a:solidFill>
              <a:latin typeface="Calibri"/>
              <a:ea typeface="Calibri"/>
              <a:cs typeface="Calibri"/>
              <a:sym typeface="Calibri"/>
            </a:endParaRPr>
          </a:p>
          <a:p>
            <a:pPr indent="-419100" lvl="0" marL="457200" marR="0" rtl="0" algn="l">
              <a:lnSpc>
                <a:spcPct val="100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Implantation: narrow (&lt;100 MHz) NVs, but not from the N atoms implanted: S B. van Dam, M Walsh, et al (Taminiau - Hanson - Englund), arXiv:1812.11523  (2018)</a:t>
            </a:r>
            <a:endParaRPr sz="3000">
              <a:solidFill>
                <a:schemeClr val="dk1"/>
              </a:solidFill>
              <a:latin typeface="Calibri"/>
              <a:ea typeface="Calibri"/>
              <a:cs typeface="Calibri"/>
              <a:sym typeface="Calibri"/>
            </a:endParaRPr>
          </a:p>
        </p:txBody>
      </p:sp>
      <p:sp>
        <p:nvSpPr>
          <p:cNvPr id="1267" name="Google Shape;1267;p106"/>
          <p:cNvSpPr txBox="1"/>
          <p:nvPr/>
        </p:nvSpPr>
        <p:spPr>
          <a:xfrm>
            <a:off x="256175" y="4673725"/>
            <a:ext cx="6207600" cy="4310100"/>
          </a:xfrm>
          <a:prstGeom prst="rect">
            <a:avLst/>
          </a:prstGeom>
          <a:noFill/>
          <a:ln>
            <a:noFill/>
          </a:ln>
        </p:spPr>
        <p:txBody>
          <a:bodyPr anchorCtr="0" anchor="t" bIns="130025" lIns="130025" spcFirstLastPara="1" rIns="130025" wrap="square" tIns="130025">
            <a:noAutofit/>
          </a:bodyPr>
          <a:lstStyle/>
          <a:p>
            <a:pPr indent="-508000" lvl="0" marL="647700" marR="0" rtl="0" algn="l">
              <a:lnSpc>
                <a:spcPct val="100000"/>
              </a:lnSpc>
              <a:spcBef>
                <a:spcPts val="0"/>
              </a:spcBef>
              <a:spcAft>
                <a:spcPts val="0"/>
              </a:spcAft>
              <a:buClr>
                <a:srgbClr val="000000"/>
              </a:buClr>
              <a:buSzPts val="3000"/>
              <a:buFont typeface="Calibri"/>
              <a:buChar char="●"/>
            </a:pPr>
            <a:r>
              <a:rPr b="0" i="0" lang="en-US" sz="3000" u="none" cap="none" strike="noStrike">
                <a:solidFill>
                  <a:srgbClr val="000000"/>
                </a:solidFill>
                <a:latin typeface="Calibri"/>
                <a:ea typeface="Calibri"/>
                <a:cs typeface="Calibri"/>
                <a:sym typeface="Calibri"/>
              </a:rPr>
              <a:t>Stable, narrow ZPL, </a:t>
            </a:r>
            <a:r>
              <a:rPr lang="en-US" sz="3000">
                <a:solidFill>
                  <a:schemeClr val="dk1"/>
                </a:solidFill>
                <a:latin typeface="Calibri"/>
                <a:ea typeface="Calibri"/>
                <a:cs typeface="Calibri"/>
                <a:sym typeface="Calibri"/>
              </a:rPr>
              <a:t>DWF~0.8</a:t>
            </a:r>
            <a:endParaRPr b="0" i="0" sz="3000" u="none" cap="none" strike="noStrike">
              <a:solidFill>
                <a:srgbClr val="000000"/>
              </a:solidFill>
              <a:latin typeface="Calibri"/>
              <a:ea typeface="Calibri"/>
              <a:cs typeface="Calibri"/>
              <a:sym typeface="Calibri"/>
            </a:endParaRPr>
          </a:p>
          <a:p>
            <a:pPr indent="-508000" lvl="0" marL="6477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Narrow lines by FIB:</a:t>
            </a:r>
            <a:endParaRPr sz="3000">
              <a:solidFill>
                <a:schemeClr val="dk1"/>
              </a:solidFill>
              <a:latin typeface="Calibri"/>
              <a:ea typeface="Calibri"/>
              <a:cs typeface="Calibri"/>
              <a:sym typeface="Calibri"/>
            </a:endParaRPr>
          </a:p>
          <a:p>
            <a:pPr indent="-508000" lvl="0" marL="6477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T. Schroeder et al, N Comm </a:t>
            </a:r>
            <a:r>
              <a:rPr b="1" lang="en-US" sz="3000">
                <a:solidFill>
                  <a:schemeClr val="dk1"/>
                </a:solidFill>
                <a:latin typeface="Calibri"/>
                <a:ea typeface="Calibri"/>
                <a:cs typeface="Calibri"/>
                <a:sym typeface="Calibri"/>
              </a:rPr>
              <a:t>8</a:t>
            </a:r>
            <a:r>
              <a:rPr lang="en-US" sz="3000">
                <a:solidFill>
                  <a:schemeClr val="dk1"/>
                </a:solidFill>
                <a:latin typeface="Calibri"/>
                <a:ea typeface="Calibri"/>
                <a:cs typeface="Calibri"/>
                <a:sym typeface="Calibri"/>
              </a:rPr>
              <a:t> (2017) </a:t>
            </a:r>
            <a:endParaRPr sz="3000">
              <a:solidFill>
                <a:schemeClr val="dk1"/>
              </a:solidFill>
              <a:latin typeface="Calibri"/>
              <a:ea typeface="Calibri"/>
              <a:cs typeface="Calibri"/>
              <a:sym typeface="Calibri"/>
            </a:endParaRPr>
          </a:p>
          <a:p>
            <a:pPr indent="-508000" lvl="0" marL="6477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&gt; 10 ms spin coherence: D. D. Sukachev et al ( Lukin) PRL 119 (2017)</a:t>
            </a:r>
            <a:endParaRPr sz="3000">
              <a:solidFill>
                <a:schemeClr val="dk1"/>
              </a:solidFill>
              <a:latin typeface="Calibri"/>
              <a:ea typeface="Calibri"/>
              <a:cs typeface="Calibri"/>
              <a:sym typeface="Calibri"/>
            </a:endParaRPr>
          </a:p>
          <a:p>
            <a:pPr indent="-508000" lvl="0" marL="6477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2-qubit interactions demo’d in cavity (Harvard)</a:t>
            </a:r>
            <a:endParaRPr sz="3000">
              <a:solidFill>
                <a:schemeClr val="dk1"/>
              </a:solidFill>
              <a:latin typeface="Calibri"/>
              <a:ea typeface="Calibri"/>
              <a:cs typeface="Calibri"/>
              <a:sym typeface="Calibri"/>
            </a:endParaRPr>
          </a:p>
        </p:txBody>
      </p:sp>
      <p:grpSp>
        <p:nvGrpSpPr>
          <p:cNvPr id="1268" name="Google Shape;1268;p106"/>
          <p:cNvGrpSpPr/>
          <p:nvPr/>
        </p:nvGrpSpPr>
        <p:grpSpPr>
          <a:xfrm>
            <a:off x="8518510" y="3891435"/>
            <a:ext cx="4258966" cy="5504420"/>
            <a:chOff x="2222526" y="3852982"/>
            <a:chExt cx="3906591" cy="5049000"/>
          </a:xfrm>
        </p:grpSpPr>
        <p:pic>
          <p:nvPicPr>
            <p:cNvPr id="1269" name="Google Shape;1269;p106"/>
            <p:cNvPicPr preferRelativeResize="0"/>
            <p:nvPr/>
          </p:nvPicPr>
          <p:blipFill rotWithShape="1">
            <a:blip r:embed="rId4">
              <a:alphaModFix/>
            </a:blip>
            <a:srcRect b="30359" l="39722" r="0" t="6376"/>
            <a:stretch/>
          </p:blipFill>
          <p:spPr>
            <a:xfrm>
              <a:off x="2663217" y="3852982"/>
              <a:ext cx="3465900" cy="5049000"/>
            </a:xfrm>
            <a:prstGeom prst="rect">
              <a:avLst/>
            </a:prstGeom>
            <a:noFill/>
            <a:ln>
              <a:noFill/>
            </a:ln>
          </p:spPr>
        </p:pic>
        <p:sp>
          <p:nvSpPr>
            <p:cNvPr id="1270" name="Google Shape;1270;p106"/>
            <p:cNvSpPr/>
            <p:nvPr/>
          </p:nvSpPr>
          <p:spPr>
            <a:xfrm>
              <a:off x="2222526" y="8324584"/>
              <a:ext cx="440700" cy="4407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grpSp>
      <p:sp>
        <p:nvSpPr>
          <p:cNvPr id="1271" name="Google Shape;1271;p106"/>
          <p:cNvSpPr txBox="1"/>
          <p:nvPr/>
        </p:nvSpPr>
        <p:spPr>
          <a:xfrm>
            <a:off x="299177" y="3590925"/>
            <a:ext cx="11958900" cy="996600"/>
          </a:xfrm>
          <a:prstGeom prst="rect">
            <a:avLst/>
          </a:prstGeom>
          <a:noFill/>
          <a:ln>
            <a:noFill/>
          </a:ln>
        </p:spPr>
        <p:txBody>
          <a:bodyPr anchorCtr="0" anchor="ctr" bIns="130025" lIns="130025" spcFirstLastPara="1" rIns="130025" wrap="square" tIns="130025">
            <a:noAutofit/>
          </a:bodyPr>
          <a:lstStyle/>
          <a:p>
            <a:pPr indent="0" lvl="0" marL="0" marR="0" rtl="0" algn="l">
              <a:lnSpc>
                <a:spcPct val="100000"/>
              </a:lnSpc>
              <a:spcBef>
                <a:spcPts val="0"/>
              </a:spcBef>
              <a:spcAft>
                <a:spcPts val="0"/>
              </a:spcAft>
              <a:buClr>
                <a:srgbClr val="000000"/>
              </a:buClr>
              <a:buSzPts val="3400"/>
              <a:buFont typeface="Arial"/>
              <a:buNone/>
            </a:pPr>
            <a:r>
              <a:rPr b="1" lang="en-US" sz="3200">
                <a:solidFill>
                  <a:schemeClr val="dk1"/>
                </a:solidFill>
                <a:latin typeface="Calibri"/>
                <a:ea typeface="Calibri"/>
                <a:cs typeface="Calibri"/>
                <a:sym typeface="Calibri"/>
              </a:rPr>
              <a:t>SiV-, GeV-, SnV-, PbV-: inversion-symmetry → stable optical lines</a:t>
            </a:r>
            <a:endParaRPr b="1" i="0" sz="3200" u="none" cap="none" strike="noStrike">
              <a:solidFill>
                <a:schemeClr val="dk1"/>
              </a:solidFill>
              <a:latin typeface="Calibri"/>
              <a:ea typeface="Calibri"/>
              <a:cs typeface="Calibri"/>
              <a:sym typeface="Calibri"/>
            </a:endParaRPr>
          </a:p>
        </p:txBody>
      </p:sp>
      <p:sp>
        <p:nvSpPr>
          <p:cNvPr id="1272" name="Google Shape;1272;p106"/>
          <p:cNvSpPr txBox="1"/>
          <p:nvPr/>
        </p:nvSpPr>
        <p:spPr>
          <a:xfrm>
            <a:off x="484775" y="9215225"/>
            <a:ext cx="12320100" cy="599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100"/>
              </a:spcBef>
              <a:spcAft>
                <a:spcPts val="1100"/>
              </a:spcAft>
              <a:buNone/>
            </a:pPr>
            <a:r>
              <a:rPr lang="en-US" sz="2000">
                <a:solidFill>
                  <a:schemeClr val="dk1"/>
                </a:solidFill>
              </a:rPr>
              <a:t>Review: M Atatüre, D Englund, N Vamivakas, SY Lee, and J Wrachtrup, </a:t>
            </a:r>
            <a:r>
              <a:rPr lang="en-US" sz="2000" u="sng">
                <a:solidFill>
                  <a:schemeClr val="dk1"/>
                </a:solidFill>
                <a:hlinkClick r:id="rId5"/>
              </a:rPr>
              <a:t>Nature Reviews Materials</a:t>
            </a:r>
            <a:r>
              <a:rPr lang="en-US" sz="2000">
                <a:solidFill>
                  <a:schemeClr val="dk1"/>
                </a:solidFill>
              </a:rPr>
              <a:t> (2018)</a:t>
            </a:r>
            <a:endParaRPr sz="20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6" name="Shape 1276"/>
        <p:cNvGrpSpPr/>
        <p:nvPr/>
      </p:nvGrpSpPr>
      <p:grpSpPr>
        <a:xfrm>
          <a:off x="0" y="0"/>
          <a:ext cx="0" cy="0"/>
          <a:chOff x="0" y="0"/>
          <a:chExt cx="0" cy="0"/>
        </a:xfrm>
      </p:grpSpPr>
      <p:sp>
        <p:nvSpPr>
          <p:cNvPr id="1277" name="Google Shape;1277;p107"/>
          <p:cNvSpPr txBox="1"/>
          <p:nvPr>
            <p:ph type="title"/>
          </p:nvPr>
        </p:nvSpPr>
        <p:spPr>
          <a:xfrm>
            <a:off x="590250" y="193150"/>
            <a:ext cx="12067500" cy="848100"/>
          </a:xfrm>
          <a:prstGeom prst="rect">
            <a:avLst/>
          </a:prstGeom>
          <a:noFill/>
          <a:ln>
            <a:noFill/>
          </a:ln>
        </p:spPr>
        <p:txBody>
          <a:bodyPr anchorCtr="0" anchor="b" bIns="50800" lIns="50800" spcFirstLastPara="1" rIns="50800" wrap="square" tIns="50800">
            <a:noAutofit/>
          </a:bodyPr>
          <a:lstStyle/>
          <a:p>
            <a:pPr indent="0" lvl="0" marL="0" rtl="0" algn="l">
              <a:spcBef>
                <a:spcPts val="0"/>
              </a:spcBef>
              <a:spcAft>
                <a:spcPts val="0"/>
              </a:spcAft>
              <a:buClr>
                <a:schemeClr val="dk1"/>
              </a:buClr>
              <a:buFont typeface="Helvetica Neue"/>
              <a:buNone/>
            </a:pPr>
            <a:r>
              <a:rPr lang="en-US">
                <a:solidFill>
                  <a:schemeClr val="dk1"/>
                </a:solidFill>
              </a:rPr>
              <a:t>Silicon Vacancy (SiV) center by focused ion beam</a:t>
            </a:r>
            <a:endParaRPr/>
          </a:p>
        </p:txBody>
      </p:sp>
      <p:sp>
        <p:nvSpPr>
          <p:cNvPr id="1278" name="Google Shape;1278;p107"/>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p>
            <a:pPr indent="0" lvl="0" marL="0" rtl="0" algn="r">
              <a:spcBef>
                <a:spcPts val="0"/>
              </a:spcBef>
              <a:spcAft>
                <a:spcPts val="0"/>
              </a:spcAft>
              <a:buClr>
                <a:srgbClr val="000000"/>
              </a:buClr>
              <a:buFont typeface="Helvetica Neue"/>
              <a:buNone/>
            </a:pPr>
            <a:fld id="{00000000-1234-1234-1234-123412341234}" type="slidenum">
              <a:rPr lang="en-US"/>
              <a:t>‹#›</a:t>
            </a:fld>
            <a:endParaRPr/>
          </a:p>
        </p:txBody>
      </p:sp>
      <p:grpSp>
        <p:nvGrpSpPr>
          <p:cNvPr id="1279" name="Google Shape;1279;p107"/>
          <p:cNvGrpSpPr/>
          <p:nvPr/>
        </p:nvGrpSpPr>
        <p:grpSpPr>
          <a:xfrm>
            <a:off x="1217403" y="1183885"/>
            <a:ext cx="7669083" cy="7413394"/>
            <a:chOff x="379197" y="3343914"/>
            <a:chExt cx="5749800" cy="5558100"/>
          </a:xfrm>
        </p:grpSpPr>
        <p:pic>
          <p:nvPicPr>
            <p:cNvPr id="1280" name="Google Shape;1280;p107"/>
            <p:cNvPicPr preferRelativeResize="0"/>
            <p:nvPr/>
          </p:nvPicPr>
          <p:blipFill rotWithShape="1">
            <a:blip r:embed="rId3">
              <a:alphaModFix/>
            </a:blip>
            <a:srcRect b="30357" l="0" r="0" t="0"/>
            <a:stretch/>
          </p:blipFill>
          <p:spPr>
            <a:xfrm>
              <a:off x="379197" y="3343914"/>
              <a:ext cx="5749800" cy="5558100"/>
            </a:xfrm>
            <a:prstGeom prst="rect">
              <a:avLst/>
            </a:prstGeom>
            <a:noFill/>
            <a:ln>
              <a:noFill/>
            </a:ln>
          </p:spPr>
        </p:pic>
        <p:sp>
          <p:nvSpPr>
            <p:cNvPr id="1281" name="Google Shape;1281;p107"/>
            <p:cNvSpPr/>
            <p:nvPr/>
          </p:nvSpPr>
          <p:spPr>
            <a:xfrm>
              <a:off x="2222526" y="8324584"/>
              <a:ext cx="440700" cy="4407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grpSp>
      <p:sp>
        <p:nvSpPr>
          <p:cNvPr id="1282" name="Google Shape;1282;p107"/>
          <p:cNvSpPr/>
          <p:nvPr/>
        </p:nvSpPr>
        <p:spPr>
          <a:xfrm>
            <a:off x="365725" y="8814625"/>
            <a:ext cx="12067500" cy="3744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800" u="none" cap="none" strike="noStrike">
                <a:solidFill>
                  <a:srgbClr val="000000"/>
                </a:solidFill>
                <a:latin typeface="Helvetica Neue"/>
                <a:ea typeface="Helvetica Neue"/>
                <a:cs typeface="Helvetica Neue"/>
                <a:sym typeface="Helvetica Neue"/>
              </a:rPr>
              <a:t>T. Schroeder et al, </a:t>
            </a:r>
            <a:r>
              <a:rPr lang="en-US" sz="1800">
                <a:latin typeface="Helvetica Neue"/>
                <a:ea typeface="Helvetica Neue"/>
                <a:cs typeface="Helvetica Neue"/>
                <a:sym typeface="Helvetica Neue"/>
              </a:rPr>
              <a:t>Nature Communications 8, 15376 (2017)</a:t>
            </a:r>
            <a:r>
              <a:rPr b="0" i="0" lang="en-US" sz="1800" u="none" cap="none" strike="noStrike">
                <a:solidFill>
                  <a:srgbClr val="000000"/>
                </a:solidFill>
                <a:latin typeface="Helvetica Neue"/>
                <a:ea typeface="Helvetica Neue"/>
                <a:cs typeface="Helvetica Neue"/>
                <a:sym typeface="Helvetica Neue"/>
              </a:rPr>
              <a:t> </a:t>
            </a:r>
            <a:endParaRPr/>
          </a:p>
        </p:txBody>
      </p:sp>
      <p:sp>
        <p:nvSpPr>
          <p:cNvPr id="1283" name="Google Shape;1283;p107"/>
          <p:cNvSpPr txBox="1"/>
          <p:nvPr/>
        </p:nvSpPr>
        <p:spPr>
          <a:xfrm>
            <a:off x="7261800" y="8587875"/>
            <a:ext cx="5210700" cy="15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dk1"/>
                </a:solidFill>
                <a:latin typeface="Helvetica Neue"/>
                <a:ea typeface="Helvetica Neue"/>
                <a:cs typeface="Helvetica Neue"/>
                <a:sym typeface="Helvetica Neue"/>
              </a:rPr>
              <a:t>Collaboration with Lukin group (Harvard) and Sandia Nat’l Laboratory</a:t>
            </a:r>
            <a:endParaRPr sz="2200"/>
          </a:p>
        </p:txBody>
      </p:sp>
      <p:sp>
        <p:nvSpPr>
          <p:cNvPr id="1284" name="Google Shape;1284;p107"/>
          <p:cNvSpPr/>
          <p:nvPr/>
        </p:nvSpPr>
        <p:spPr>
          <a:xfrm>
            <a:off x="441926" y="9220194"/>
            <a:ext cx="6350100" cy="577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800" u="none" cap="none" strike="noStrike">
                <a:solidFill>
                  <a:srgbClr val="000000"/>
                </a:solidFill>
                <a:latin typeface="Helvetica Neue"/>
                <a:ea typeface="Helvetica Neue"/>
                <a:cs typeface="Helvetica Neue"/>
                <a:sym typeface="Helvetica Neue"/>
              </a:rPr>
              <a:t>See also A Sipahigil, Science 354 (2016)</a:t>
            </a:r>
            <a:endParaRPr/>
          </a:p>
        </p:txBody>
      </p:sp>
      <p:sp>
        <p:nvSpPr>
          <p:cNvPr id="1285" name="Google Shape;1285;p107"/>
          <p:cNvSpPr txBox="1"/>
          <p:nvPr/>
        </p:nvSpPr>
        <p:spPr>
          <a:xfrm>
            <a:off x="1478950" y="1418875"/>
            <a:ext cx="1281600" cy="8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FIB</a:t>
            </a:r>
            <a:endParaRPr sz="2800"/>
          </a:p>
        </p:txBody>
      </p:sp>
      <p:grpSp>
        <p:nvGrpSpPr>
          <p:cNvPr id="1286" name="Google Shape;1286;p107"/>
          <p:cNvGrpSpPr/>
          <p:nvPr/>
        </p:nvGrpSpPr>
        <p:grpSpPr>
          <a:xfrm>
            <a:off x="9532619" y="1652010"/>
            <a:ext cx="2621614" cy="2403483"/>
            <a:chOff x="8519670" y="1310975"/>
            <a:chExt cx="2142366" cy="1963951"/>
          </a:xfrm>
        </p:grpSpPr>
        <p:grpSp>
          <p:nvGrpSpPr>
            <p:cNvPr id="1287" name="Google Shape;1287;p107"/>
            <p:cNvGrpSpPr/>
            <p:nvPr/>
          </p:nvGrpSpPr>
          <p:grpSpPr>
            <a:xfrm>
              <a:off x="8519670" y="1415773"/>
              <a:ext cx="2079662" cy="1859153"/>
              <a:chOff x="5221010" y="128192"/>
              <a:chExt cx="2546733" cy="2276700"/>
            </a:xfrm>
          </p:grpSpPr>
          <p:pic>
            <p:nvPicPr>
              <p:cNvPr id="1288" name="Google Shape;1288;p107"/>
              <p:cNvPicPr preferRelativeResize="0"/>
              <p:nvPr/>
            </p:nvPicPr>
            <p:blipFill rotWithShape="1">
              <a:blip r:embed="rId3">
                <a:alphaModFix/>
              </a:blip>
              <a:srcRect b="1269" l="1323" r="57309" t="70202"/>
              <a:stretch/>
            </p:blipFill>
            <p:spPr>
              <a:xfrm>
                <a:off x="5389043" y="128192"/>
                <a:ext cx="2378700" cy="2276700"/>
              </a:xfrm>
              <a:prstGeom prst="rect">
                <a:avLst/>
              </a:prstGeom>
              <a:noFill/>
              <a:ln>
                <a:noFill/>
              </a:ln>
            </p:spPr>
          </p:pic>
          <p:sp>
            <p:nvSpPr>
              <p:cNvPr id="1289" name="Google Shape;1289;p107"/>
              <p:cNvSpPr/>
              <p:nvPr/>
            </p:nvSpPr>
            <p:spPr>
              <a:xfrm>
                <a:off x="5221010" y="571603"/>
                <a:ext cx="587700" cy="5877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grpSp>
        <p:sp>
          <p:nvSpPr>
            <p:cNvPr id="1290" name="Google Shape;1290;p107"/>
            <p:cNvSpPr/>
            <p:nvPr/>
          </p:nvSpPr>
          <p:spPr>
            <a:xfrm>
              <a:off x="10350037" y="1310975"/>
              <a:ext cx="312000" cy="5877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grpSp>
      <p:cxnSp>
        <p:nvCxnSpPr>
          <p:cNvPr id="1291" name="Google Shape;1291;p107"/>
          <p:cNvCxnSpPr/>
          <p:nvPr/>
        </p:nvCxnSpPr>
        <p:spPr>
          <a:xfrm flipH="1">
            <a:off x="7261800" y="3443225"/>
            <a:ext cx="2256600" cy="1347000"/>
          </a:xfrm>
          <a:prstGeom prst="straightConnector1">
            <a:avLst/>
          </a:prstGeom>
          <a:noFill/>
          <a:ln cap="flat" cmpd="sng" w="9525">
            <a:solidFill>
              <a:srgbClr val="0000FF"/>
            </a:solidFill>
            <a:prstDash val="solid"/>
            <a:round/>
            <a:headEnd len="med" w="med" type="none"/>
            <a:tailEnd len="med" w="med" type="none"/>
          </a:ln>
        </p:spPr>
      </p:cxnSp>
      <p:pic>
        <p:nvPicPr>
          <p:cNvPr descr="Image result for harvard international relations council" id="1292" name="Google Shape;1292;p107"/>
          <p:cNvPicPr preferRelativeResize="0"/>
          <p:nvPr/>
        </p:nvPicPr>
        <p:blipFill>
          <a:blip r:embed="rId4">
            <a:alphaModFix/>
          </a:blip>
          <a:stretch>
            <a:fillRect/>
          </a:stretch>
        </p:blipFill>
        <p:spPr>
          <a:xfrm>
            <a:off x="11514400" y="0"/>
            <a:ext cx="487418" cy="577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6" name="Shape 1296"/>
        <p:cNvGrpSpPr/>
        <p:nvPr/>
      </p:nvGrpSpPr>
      <p:grpSpPr>
        <a:xfrm>
          <a:off x="0" y="0"/>
          <a:ext cx="0" cy="0"/>
          <a:chOff x="0" y="0"/>
          <a:chExt cx="0" cy="0"/>
        </a:xfrm>
      </p:grpSpPr>
      <p:sp>
        <p:nvSpPr>
          <p:cNvPr id="1297" name="Google Shape;1297;p108"/>
          <p:cNvSpPr txBox="1"/>
          <p:nvPr>
            <p:ph type="title"/>
          </p:nvPr>
        </p:nvSpPr>
        <p:spPr>
          <a:xfrm>
            <a:off x="590255" y="116958"/>
            <a:ext cx="11303100" cy="8481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lang="en-US"/>
              <a:t>How good is the Si FIB implantation?</a:t>
            </a:r>
            <a:endParaRPr/>
          </a:p>
        </p:txBody>
      </p:sp>
      <p:sp>
        <p:nvSpPr>
          <p:cNvPr id="1298" name="Google Shape;1298;p108"/>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p>
            <a:pPr indent="0" lvl="0" marL="0" rtl="0" algn="r">
              <a:spcBef>
                <a:spcPts val="0"/>
              </a:spcBef>
              <a:spcAft>
                <a:spcPts val="0"/>
              </a:spcAft>
              <a:buClr>
                <a:srgbClr val="000000"/>
              </a:buClr>
              <a:buFont typeface="Helvetica Neue"/>
              <a:buNone/>
            </a:pPr>
            <a:fld id="{00000000-1234-1234-1234-123412341234}" type="slidenum">
              <a:rPr lang="en-US"/>
              <a:t>‹#›</a:t>
            </a:fld>
            <a:endParaRPr/>
          </a:p>
        </p:txBody>
      </p:sp>
      <p:grpSp>
        <p:nvGrpSpPr>
          <p:cNvPr id="1299" name="Google Shape;1299;p108"/>
          <p:cNvGrpSpPr/>
          <p:nvPr/>
        </p:nvGrpSpPr>
        <p:grpSpPr>
          <a:xfrm>
            <a:off x="146274" y="1910009"/>
            <a:ext cx="6321300" cy="6411167"/>
            <a:chOff x="146274" y="1910009"/>
            <a:chExt cx="6321300" cy="6411167"/>
          </a:xfrm>
        </p:grpSpPr>
        <p:grpSp>
          <p:nvGrpSpPr>
            <p:cNvPr id="1300" name="Google Shape;1300;p108"/>
            <p:cNvGrpSpPr/>
            <p:nvPr/>
          </p:nvGrpSpPr>
          <p:grpSpPr>
            <a:xfrm>
              <a:off x="3537431" y="1910009"/>
              <a:ext cx="539700" cy="3904325"/>
              <a:chOff x="203610" y="189590"/>
              <a:chExt cx="539700" cy="3904325"/>
            </a:xfrm>
          </p:grpSpPr>
          <p:sp>
            <p:nvSpPr>
              <p:cNvPr id="1301" name="Google Shape;1301;p108"/>
              <p:cNvSpPr/>
              <p:nvPr/>
            </p:nvSpPr>
            <p:spPr>
              <a:xfrm>
                <a:off x="203610" y="189590"/>
                <a:ext cx="539700" cy="5397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sp>
            <p:nvSpPr>
              <p:cNvPr id="1302" name="Google Shape;1302;p108"/>
              <p:cNvSpPr/>
              <p:nvPr/>
            </p:nvSpPr>
            <p:spPr>
              <a:xfrm>
                <a:off x="203610" y="3554215"/>
                <a:ext cx="539700" cy="5397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grpSp>
        <p:grpSp>
          <p:nvGrpSpPr>
            <p:cNvPr id="1303" name="Google Shape;1303;p108"/>
            <p:cNvGrpSpPr/>
            <p:nvPr/>
          </p:nvGrpSpPr>
          <p:grpSpPr>
            <a:xfrm>
              <a:off x="146274" y="2488725"/>
              <a:ext cx="6321300" cy="5832451"/>
              <a:chOff x="-753504" y="-711197"/>
              <a:chExt cx="6321300" cy="5832451"/>
            </a:xfrm>
          </p:grpSpPr>
          <p:grpSp>
            <p:nvGrpSpPr>
              <p:cNvPr id="1304" name="Google Shape;1304;p108"/>
              <p:cNvGrpSpPr/>
              <p:nvPr/>
            </p:nvGrpSpPr>
            <p:grpSpPr>
              <a:xfrm>
                <a:off x="-533400" y="69854"/>
                <a:ext cx="5703222" cy="5051400"/>
                <a:chOff x="-533400" y="-530091"/>
                <a:chExt cx="5703222" cy="5051400"/>
              </a:xfrm>
            </p:grpSpPr>
            <p:pic>
              <p:nvPicPr>
                <p:cNvPr id="1305" name="Google Shape;1305;p108"/>
                <p:cNvPicPr preferRelativeResize="0"/>
                <p:nvPr/>
              </p:nvPicPr>
              <p:blipFill rotWithShape="1">
                <a:blip r:embed="rId3">
                  <a:alphaModFix/>
                </a:blip>
                <a:srcRect b="0" l="0" r="0" t="0"/>
                <a:stretch/>
              </p:blipFill>
              <p:spPr>
                <a:xfrm>
                  <a:off x="-448878" y="-530091"/>
                  <a:ext cx="5618700" cy="5051400"/>
                </a:xfrm>
                <a:prstGeom prst="rect">
                  <a:avLst/>
                </a:prstGeom>
                <a:noFill/>
                <a:ln>
                  <a:noFill/>
                </a:ln>
              </p:spPr>
            </p:pic>
            <p:sp>
              <p:nvSpPr>
                <p:cNvPr id="1306" name="Google Shape;1306;p108"/>
                <p:cNvSpPr/>
                <p:nvPr/>
              </p:nvSpPr>
              <p:spPr>
                <a:xfrm>
                  <a:off x="-533400" y="-381000"/>
                  <a:ext cx="582000" cy="6768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grpSp>
          <p:sp>
            <p:nvSpPr>
              <p:cNvPr id="1307" name="Google Shape;1307;p108"/>
              <p:cNvSpPr/>
              <p:nvPr/>
            </p:nvSpPr>
            <p:spPr>
              <a:xfrm>
                <a:off x="-753504" y="-711197"/>
                <a:ext cx="6321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0" i="0" lang="en-US" sz="3500" u="none" cap="none" strike="noStrike">
                    <a:solidFill>
                      <a:srgbClr val="000000"/>
                    </a:solidFill>
                    <a:latin typeface="Helvetica Neue"/>
                    <a:ea typeface="Helvetica Neue"/>
                    <a:cs typeface="Helvetica Neue"/>
                    <a:sym typeface="Helvetica Neue"/>
                  </a:rPr>
                  <a:t>Placement accuracy</a:t>
                </a:r>
                <a:endParaRPr/>
              </a:p>
            </p:txBody>
          </p:sp>
          <p:sp>
            <p:nvSpPr>
              <p:cNvPr id="1308" name="Google Shape;1308;p108"/>
              <p:cNvSpPr/>
              <p:nvPr/>
            </p:nvSpPr>
            <p:spPr>
              <a:xfrm>
                <a:off x="3246150" y="1950844"/>
                <a:ext cx="1389300" cy="448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1" i="0" lang="en-US" sz="2300" u="none" cap="none" strike="noStrike">
                    <a:solidFill>
                      <a:srgbClr val="000000"/>
                    </a:solidFill>
                    <a:latin typeface="Helvetica Neue"/>
                    <a:ea typeface="Helvetica Neue"/>
                    <a:cs typeface="Helvetica Neue"/>
                    <a:sym typeface="Helvetica Neue"/>
                  </a:rPr>
                  <a:t>σ~32 nm </a:t>
                </a:r>
                <a:endParaRPr/>
              </a:p>
            </p:txBody>
          </p:sp>
        </p:grpSp>
      </p:grpSp>
      <p:grpSp>
        <p:nvGrpSpPr>
          <p:cNvPr id="1309" name="Google Shape;1309;p108"/>
          <p:cNvGrpSpPr/>
          <p:nvPr/>
        </p:nvGrpSpPr>
        <p:grpSpPr>
          <a:xfrm>
            <a:off x="6389996" y="1909994"/>
            <a:ext cx="6321300" cy="7200600"/>
            <a:chOff x="0" y="0"/>
            <a:chExt cx="6321300" cy="7200600"/>
          </a:xfrm>
        </p:grpSpPr>
        <p:pic>
          <p:nvPicPr>
            <p:cNvPr id="1310" name="Google Shape;1310;p108"/>
            <p:cNvPicPr preferRelativeResize="0"/>
            <p:nvPr/>
          </p:nvPicPr>
          <p:blipFill rotWithShape="1">
            <a:blip r:embed="rId4">
              <a:alphaModFix/>
            </a:blip>
            <a:srcRect b="0" l="0" r="0" t="0"/>
            <a:stretch/>
          </p:blipFill>
          <p:spPr>
            <a:xfrm>
              <a:off x="0" y="0"/>
              <a:ext cx="6321300" cy="7200600"/>
            </a:xfrm>
            <a:prstGeom prst="rect">
              <a:avLst/>
            </a:prstGeom>
            <a:noFill/>
            <a:ln>
              <a:noFill/>
            </a:ln>
          </p:spPr>
        </p:pic>
        <p:sp>
          <p:nvSpPr>
            <p:cNvPr id="1311" name="Google Shape;1311;p108"/>
            <p:cNvSpPr/>
            <p:nvPr/>
          </p:nvSpPr>
          <p:spPr>
            <a:xfrm>
              <a:off x="203610" y="189590"/>
              <a:ext cx="539700" cy="5397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sp>
          <p:nvSpPr>
            <p:cNvPr id="1312" name="Google Shape;1312;p108"/>
            <p:cNvSpPr/>
            <p:nvPr/>
          </p:nvSpPr>
          <p:spPr>
            <a:xfrm>
              <a:off x="203610" y="3554215"/>
              <a:ext cx="539700" cy="5397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grpSp>
      <p:sp>
        <p:nvSpPr>
          <p:cNvPr id="1313" name="Google Shape;1313;p108"/>
          <p:cNvSpPr txBox="1"/>
          <p:nvPr/>
        </p:nvSpPr>
        <p:spPr>
          <a:xfrm>
            <a:off x="7294300" y="208575"/>
            <a:ext cx="5329500" cy="300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500">
                <a:solidFill>
                  <a:schemeClr val="dk1"/>
                </a:solidFill>
                <a:latin typeface="Helvetica Neue"/>
                <a:ea typeface="Helvetica Neue"/>
                <a:cs typeface="Helvetica Neue"/>
                <a:sym typeface="Helvetica Neue"/>
              </a:rPr>
              <a:t>Spectral properties</a:t>
            </a:r>
            <a:endParaRPr>
              <a:solidFill>
                <a:schemeClr val="dk1"/>
              </a:solidFill>
            </a:endParaRPr>
          </a:p>
        </p:txBody>
      </p:sp>
      <p:pic>
        <p:nvPicPr>
          <p:cNvPr id="1314" name="Google Shape;1314;p108"/>
          <p:cNvPicPr preferRelativeResize="0"/>
          <p:nvPr/>
        </p:nvPicPr>
        <p:blipFill>
          <a:blip r:embed="rId5">
            <a:alphaModFix/>
          </a:blip>
          <a:stretch>
            <a:fillRect/>
          </a:stretch>
        </p:blipFill>
        <p:spPr>
          <a:xfrm>
            <a:off x="13234747" y="2135475"/>
            <a:ext cx="6076926" cy="6749651"/>
          </a:xfrm>
          <a:prstGeom prst="rect">
            <a:avLst/>
          </a:prstGeom>
          <a:noFill/>
          <a:ln>
            <a:noFill/>
          </a:ln>
        </p:spPr>
      </p:pic>
      <p:sp>
        <p:nvSpPr>
          <p:cNvPr id="1315" name="Google Shape;1315;p108"/>
          <p:cNvSpPr/>
          <p:nvPr/>
        </p:nvSpPr>
        <p:spPr>
          <a:xfrm>
            <a:off x="365725" y="8814625"/>
            <a:ext cx="12067500" cy="3744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800" u="none" cap="none" strike="noStrike">
                <a:solidFill>
                  <a:srgbClr val="000000"/>
                </a:solidFill>
                <a:latin typeface="Helvetica Neue"/>
                <a:ea typeface="Helvetica Neue"/>
                <a:cs typeface="Helvetica Neue"/>
                <a:sym typeface="Helvetica Neue"/>
              </a:rPr>
              <a:t>T. Schroeder et al, </a:t>
            </a:r>
            <a:r>
              <a:rPr lang="en-US" sz="1800">
                <a:latin typeface="Helvetica Neue"/>
                <a:ea typeface="Helvetica Neue"/>
                <a:cs typeface="Helvetica Neue"/>
                <a:sym typeface="Helvetica Neue"/>
              </a:rPr>
              <a:t>Nature Communications 8, 15376 (2017)</a:t>
            </a:r>
            <a:r>
              <a:rPr b="0" i="0" lang="en-US" sz="1800" u="none" cap="none" strike="noStrike">
                <a:solidFill>
                  <a:srgbClr val="000000"/>
                </a:solidFill>
                <a:latin typeface="Helvetica Neue"/>
                <a:ea typeface="Helvetica Neue"/>
                <a:cs typeface="Helvetica Neue"/>
                <a:sym typeface="Helvetica Neue"/>
              </a:rPr>
              <a:t> </a:t>
            </a:r>
            <a:endParaRPr/>
          </a:p>
        </p:txBody>
      </p:sp>
      <p:sp>
        <p:nvSpPr>
          <p:cNvPr id="1316" name="Google Shape;1316;p108"/>
          <p:cNvSpPr/>
          <p:nvPr/>
        </p:nvSpPr>
        <p:spPr>
          <a:xfrm>
            <a:off x="441926" y="9220194"/>
            <a:ext cx="6350100" cy="577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800" u="none" cap="none" strike="noStrike">
                <a:solidFill>
                  <a:srgbClr val="000000"/>
                </a:solidFill>
                <a:latin typeface="Helvetica Neue"/>
                <a:ea typeface="Helvetica Neue"/>
                <a:cs typeface="Helvetica Neue"/>
                <a:sym typeface="Helvetica Neue"/>
              </a:rPr>
              <a:t>See also A Sipahigil, Science 354 (2016)</a:t>
            </a:r>
            <a:endParaRPr/>
          </a:p>
        </p:txBody>
      </p:sp>
      <p:pic>
        <p:nvPicPr>
          <p:cNvPr descr="Image result for harvard international relations council" id="1317" name="Google Shape;1317;p108"/>
          <p:cNvPicPr preferRelativeResize="0"/>
          <p:nvPr/>
        </p:nvPicPr>
        <p:blipFill>
          <a:blip r:embed="rId6">
            <a:alphaModFix/>
          </a:blip>
          <a:stretch>
            <a:fillRect/>
          </a:stretch>
        </p:blipFill>
        <p:spPr>
          <a:xfrm>
            <a:off x="11514400" y="0"/>
            <a:ext cx="487418" cy="577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321" name="Shape 1321"/>
        <p:cNvGrpSpPr/>
        <p:nvPr/>
      </p:nvGrpSpPr>
      <p:grpSpPr>
        <a:xfrm>
          <a:off x="0" y="0"/>
          <a:ext cx="0" cy="0"/>
          <a:chOff x="0" y="0"/>
          <a:chExt cx="0" cy="0"/>
        </a:xfrm>
      </p:grpSpPr>
      <p:sp>
        <p:nvSpPr>
          <p:cNvPr id="1322" name="Google Shape;1322;p109"/>
          <p:cNvSpPr txBox="1"/>
          <p:nvPr>
            <p:ph type="title"/>
          </p:nvPr>
        </p:nvSpPr>
        <p:spPr>
          <a:xfrm>
            <a:off x="571500" y="116958"/>
            <a:ext cx="11861700" cy="848100"/>
          </a:xfrm>
          <a:prstGeom prst="rect">
            <a:avLst/>
          </a:prstGeom>
        </p:spPr>
        <p:txBody>
          <a:bodyPr anchorCtr="0" anchor="b" bIns="93125" lIns="93125" spcFirstLastPara="1" rIns="93125" wrap="square" tIns="93125">
            <a:noAutofit/>
          </a:bodyPr>
          <a:lstStyle/>
          <a:p>
            <a:pPr indent="0" lvl="0" marL="0" rtl="0" algn="l">
              <a:spcBef>
                <a:spcPts val="0"/>
              </a:spcBef>
              <a:spcAft>
                <a:spcPts val="0"/>
              </a:spcAft>
              <a:buNone/>
            </a:pPr>
            <a:r>
              <a:rPr lang="en-US"/>
              <a:t>Spin dephasing in inversion-symmetric centers</a:t>
            </a:r>
            <a:endParaRPr/>
          </a:p>
        </p:txBody>
      </p:sp>
      <p:grpSp>
        <p:nvGrpSpPr>
          <p:cNvPr id="1323" name="Google Shape;1323;p109"/>
          <p:cNvGrpSpPr/>
          <p:nvPr/>
        </p:nvGrpSpPr>
        <p:grpSpPr>
          <a:xfrm>
            <a:off x="224709" y="2476995"/>
            <a:ext cx="4338888" cy="5268609"/>
            <a:chOff x="4418575" y="86050"/>
            <a:chExt cx="2018275" cy="1697525"/>
          </a:xfrm>
        </p:grpSpPr>
        <p:grpSp>
          <p:nvGrpSpPr>
            <p:cNvPr id="1324" name="Google Shape;1324;p109"/>
            <p:cNvGrpSpPr/>
            <p:nvPr/>
          </p:nvGrpSpPr>
          <p:grpSpPr>
            <a:xfrm>
              <a:off x="4418575" y="86050"/>
              <a:ext cx="2018275" cy="1697525"/>
              <a:chOff x="4418575" y="86050"/>
              <a:chExt cx="2018275" cy="1697525"/>
            </a:xfrm>
          </p:grpSpPr>
          <p:pic>
            <p:nvPicPr>
              <p:cNvPr id="1325" name="Google Shape;1325;p109"/>
              <p:cNvPicPr preferRelativeResize="0"/>
              <p:nvPr/>
            </p:nvPicPr>
            <p:blipFill>
              <a:blip r:embed="rId3">
                <a:alphaModFix/>
              </a:blip>
              <a:stretch>
                <a:fillRect/>
              </a:stretch>
            </p:blipFill>
            <p:spPr>
              <a:xfrm>
                <a:off x="4435288" y="86050"/>
                <a:ext cx="1901824" cy="1639100"/>
              </a:xfrm>
              <a:prstGeom prst="rect">
                <a:avLst/>
              </a:prstGeom>
              <a:noFill/>
              <a:ln>
                <a:noFill/>
              </a:ln>
            </p:spPr>
          </p:pic>
          <p:sp>
            <p:nvSpPr>
              <p:cNvPr id="1326" name="Google Shape;1326;p109"/>
              <p:cNvSpPr/>
              <p:nvPr/>
            </p:nvSpPr>
            <p:spPr>
              <a:xfrm>
                <a:off x="4418575" y="1656975"/>
                <a:ext cx="382800" cy="126600"/>
              </a:xfrm>
              <a:prstGeom prst="rect">
                <a:avLst/>
              </a:prstGeom>
              <a:solidFill>
                <a:srgbClr val="FFFFFF"/>
              </a:solidFill>
              <a:ln>
                <a:noFill/>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sp>
            <p:nvSpPr>
              <p:cNvPr id="1327" name="Google Shape;1327;p109"/>
              <p:cNvSpPr/>
              <p:nvPr/>
            </p:nvSpPr>
            <p:spPr>
              <a:xfrm>
                <a:off x="5790175" y="1656975"/>
                <a:ext cx="382800" cy="126600"/>
              </a:xfrm>
              <a:prstGeom prst="rect">
                <a:avLst/>
              </a:prstGeom>
              <a:solidFill>
                <a:srgbClr val="FFFFFF"/>
              </a:solidFill>
              <a:ln>
                <a:noFill/>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sp>
            <p:nvSpPr>
              <p:cNvPr id="1328" name="Google Shape;1328;p109"/>
              <p:cNvSpPr/>
              <p:nvPr/>
            </p:nvSpPr>
            <p:spPr>
              <a:xfrm>
                <a:off x="6054050" y="291950"/>
                <a:ext cx="382800" cy="126600"/>
              </a:xfrm>
              <a:prstGeom prst="rect">
                <a:avLst/>
              </a:prstGeom>
              <a:solidFill>
                <a:srgbClr val="FFFFFF"/>
              </a:solidFill>
              <a:ln>
                <a:noFill/>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grpSp>
        <p:sp>
          <p:nvSpPr>
            <p:cNvPr id="1329" name="Google Shape;1329;p109"/>
            <p:cNvSpPr/>
            <p:nvPr/>
          </p:nvSpPr>
          <p:spPr>
            <a:xfrm>
              <a:off x="4491950" y="291950"/>
              <a:ext cx="382800" cy="126600"/>
            </a:xfrm>
            <a:prstGeom prst="rect">
              <a:avLst/>
            </a:prstGeom>
            <a:solidFill>
              <a:srgbClr val="FFFFFF"/>
            </a:solidFill>
            <a:ln>
              <a:noFill/>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grpSp>
      <p:pic>
        <p:nvPicPr>
          <p:cNvPr id="1330" name="Google Shape;1330;p109"/>
          <p:cNvPicPr preferRelativeResize="0"/>
          <p:nvPr/>
        </p:nvPicPr>
        <p:blipFill>
          <a:blip r:embed="rId4">
            <a:alphaModFix/>
          </a:blip>
          <a:stretch>
            <a:fillRect/>
          </a:stretch>
        </p:blipFill>
        <p:spPr>
          <a:xfrm>
            <a:off x="4427556" y="2429108"/>
            <a:ext cx="7117029" cy="5337776"/>
          </a:xfrm>
          <a:prstGeom prst="rect">
            <a:avLst/>
          </a:prstGeom>
          <a:noFill/>
          <a:ln>
            <a:noFill/>
          </a:ln>
        </p:spPr>
      </p:pic>
      <p:sp>
        <p:nvSpPr>
          <p:cNvPr id="1331" name="Google Shape;1331;p109"/>
          <p:cNvSpPr/>
          <p:nvPr/>
        </p:nvSpPr>
        <p:spPr>
          <a:xfrm>
            <a:off x="9041564" y="6656806"/>
            <a:ext cx="188700" cy="2058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sp>
        <p:nvSpPr>
          <p:cNvPr id="1332" name="Google Shape;1332;p109"/>
          <p:cNvSpPr/>
          <p:nvPr/>
        </p:nvSpPr>
        <p:spPr>
          <a:xfrm flipH="1" rot="10800000">
            <a:off x="8339022" y="5261352"/>
            <a:ext cx="188700" cy="2280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grpSp>
        <p:nvGrpSpPr>
          <p:cNvPr id="1333" name="Google Shape;1333;p109"/>
          <p:cNvGrpSpPr/>
          <p:nvPr/>
        </p:nvGrpSpPr>
        <p:grpSpPr>
          <a:xfrm>
            <a:off x="11565682" y="1325520"/>
            <a:ext cx="1159421" cy="7404893"/>
            <a:chOff x="8226339" y="1129185"/>
            <a:chExt cx="669915" cy="3904917"/>
          </a:xfrm>
        </p:grpSpPr>
        <p:sp>
          <p:nvSpPr>
            <p:cNvPr id="1334" name="Google Shape;1334;p109"/>
            <p:cNvSpPr/>
            <p:nvPr/>
          </p:nvSpPr>
          <p:spPr>
            <a:xfrm>
              <a:off x="8226354" y="2695538"/>
              <a:ext cx="669900" cy="772200"/>
            </a:xfrm>
            <a:prstGeom prst="rect">
              <a:avLst/>
            </a:prstGeom>
            <a:noFill/>
            <a:ln cap="flat" cmpd="sng" w="38100">
              <a:solidFill>
                <a:srgbClr val="FFFF00"/>
              </a:solidFill>
              <a:prstDash val="solid"/>
              <a:round/>
              <a:headEnd len="sm" w="sm" type="none"/>
              <a:tailEnd len="sm" w="sm" type="none"/>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pic>
          <p:nvPicPr>
            <p:cNvPr id="1335" name="Google Shape;1335;p109"/>
            <p:cNvPicPr preferRelativeResize="0"/>
            <p:nvPr/>
          </p:nvPicPr>
          <p:blipFill>
            <a:blip r:embed="rId5">
              <a:alphaModFix/>
            </a:blip>
            <a:stretch>
              <a:fillRect/>
            </a:stretch>
          </p:blipFill>
          <p:spPr>
            <a:xfrm>
              <a:off x="8226339" y="1129185"/>
              <a:ext cx="669875" cy="3904917"/>
            </a:xfrm>
            <a:prstGeom prst="rect">
              <a:avLst/>
            </a:prstGeom>
            <a:noFill/>
            <a:ln>
              <a:noFill/>
            </a:ln>
          </p:spPr>
        </p:pic>
        <p:sp>
          <p:nvSpPr>
            <p:cNvPr id="1336" name="Google Shape;1336;p109"/>
            <p:cNvSpPr/>
            <p:nvPr/>
          </p:nvSpPr>
          <p:spPr>
            <a:xfrm>
              <a:off x="8226341" y="1940925"/>
              <a:ext cx="669900" cy="772200"/>
            </a:xfrm>
            <a:prstGeom prst="rect">
              <a:avLst/>
            </a:prstGeom>
            <a:noFill/>
            <a:ln cap="flat" cmpd="sng" w="38100">
              <a:solidFill>
                <a:srgbClr val="990000"/>
              </a:solidFill>
              <a:prstDash val="solid"/>
              <a:round/>
              <a:headEnd len="sm" w="sm" type="none"/>
              <a:tailEnd len="sm" w="sm" type="none"/>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sp>
          <p:nvSpPr>
            <p:cNvPr id="1337" name="Google Shape;1337;p109"/>
            <p:cNvSpPr/>
            <p:nvPr/>
          </p:nvSpPr>
          <p:spPr>
            <a:xfrm>
              <a:off x="8226341" y="3467738"/>
              <a:ext cx="669900" cy="772200"/>
            </a:xfrm>
            <a:prstGeom prst="rect">
              <a:avLst/>
            </a:prstGeom>
            <a:noFill/>
            <a:ln cap="flat" cmpd="sng" w="38100">
              <a:solidFill>
                <a:srgbClr val="FF9900"/>
              </a:solidFill>
              <a:prstDash val="solid"/>
              <a:round/>
              <a:headEnd len="sm" w="sm" type="none"/>
              <a:tailEnd len="sm" w="sm" type="none"/>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sp>
          <p:nvSpPr>
            <p:cNvPr id="1338" name="Google Shape;1338;p109"/>
            <p:cNvSpPr/>
            <p:nvPr/>
          </p:nvSpPr>
          <p:spPr>
            <a:xfrm>
              <a:off x="8226341" y="4261888"/>
              <a:ext cx="669900" cy="772200"/>
            </a:xfrm>
            <a:prstGeom prst="rect">
              <a:avLst/>
            </a:prstGeom>
            <a:noFill/>
            <a:ln cap="flat" cmpd="sng" w="38100">
              <a:solidFill>
                <a:srgbClr val="00FF00"/>
              </a:solidFill>
              <a:prstDash val="solid"/>
              <a:round/>
              <a:headEnd len="sm" w="sm" type="none"/>
              <a:tailEnd len="sm" w="sm" type="none"/>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grpSp>
      <p:cxnSp>
        <p:nvCxnSpPr>
          <p:cNvPr id="1339" name="Google Shape;1339;p109"/>
          <p:cNvCxnSpPr/>
          <p:nvPr/>
        </p:nvCxnSpPr>
        <p:spPr>
          <a:xfrm rot="10800000">
            <a:off x="5386976" y="6771200"/>
            <a:ext cx="3380100" cy="0"/>
          </a:xfrm>
          <a:prstGeom prst="straightConnector1">
            <a:avLst/>
          </a:prstGeom>
          <a:noFill/>
          <a:ln cap="flat" cmpd="sng" w="38100">
            <a:solidFill>
              <a:srgbClr val="FF0000"/>
            </a:solidFill>
            <a:prstDash val="solid"/>
            <a:round/>
            <a:headEnd len="med" w="med" type="none"/>
            <a:tailEnd len="med" w="med" type="triangle"/>
          </a:ln>
        </p:spPr>
      </p:cxnSp>
      <p:cxnSp>
        <p:nvCxnSpPr>
          <p:cNvPr id="1340" name="Google Shape;1340;p109"/>
          <p:cNvCxnSpPr/>
          <p:nvPr/>
        </p:nvCxnSpPr>
        <p:spPr>
          <a:xfrm flipH="1" rot="10800000">
            <a:off x="9127391" y="4529703"/>
            <a:ext cx="17100" cy="1814100"/>
          </a:xfrm>
          <a:prstGeom prst="straightConnector1">
            <a:avLst/>
          </a:prstGeom>
          <a:noFill/>
          <a:ln cap="flat" cmpd="sng" w="38100">
            <a:solidFill>
              <a:srgbClr val="FF0000"/>
            </a:solidFill>
            <a:prstDash val="solid"/>
            <a:round/>
            <a:headEnd len="med" w="med" type="none"/>
            <a:tailEnd len="med" w="med" type="triangle"/>
          </a:ln>
        </p:spPr>
      </p:cxnSp>
      <p:sp>
        <p:nvSpPr>
          <p:cNvPr id="1341" name="Google Shape;1341;p109"/>
          <p:cNvSpPr/>
          <p:nvPr/>
        </p:nvSpPr>
        <p:spPr>
          <a:xfrm>
            <a:off x="8636267" y="3179662"/>
            <a:ext cx="188700" cy="2058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144475" lIns="144475" spcFirstLastPara="1" rIns="144475" wrap="square" tIns="144475">
            <a:noAutofit/>
          </a:bodyPr>
          <a:lstStyle/>
          <a:p>
            <a:pPr indent="0" lvl="0" marL="0" rtl="0" algn="l">
              <a:spcBef>
                <a:spcPts val="0"/>
              </a:spcBef>
              <a:spcAft>
                <a:spcPts val="0"/>
              </a:spcAft>
              <a:buNone/>
            </a:pPr>
            <a:r>
              <a:t/>
            </a:r>
            <a:endParaRPr/>
          </a:p>
        </p:txBody>
      </p:sp>
      <p:sp>
        <p:nvSpPr>
          <p:cNvPr id="1342" name="Google Shape;1342;p109"/>
          <p:cNvSpPr txBox="1"/>
          <p:nvPr/>
        </p:nvSpPr>
        <p:spPr>
          <a:xfrm>
            <a:off x="6019129" y="6718246"/>
            <a:ext cx="2783100" cy="342900"/>
          </a:xfrm>
          <a:prstGeom prst="rect">
            <a:avLst/>
          </a:prstGeom>
          <a:noFill/>
          <a:ln>
            <a:noFill/>
          </a:ln>
        </p:spPr>
        <p:txBody>
          <a:bodyPr anchorCtr="0" anchor="t" bIns="144475" lIns="144475" spcFirstLastPara="1" rIns="144475" wrap="square" tIns="144475">
            <a:noAutofit/>
          </a:bodyPr>
          <a:lstStyle/>
          <a:p>
            <a:pPr indent="0" lvl="0" marL="0" rtl="0" algn="l">
              <a:spcBef>
                <a:spcPts val="0"/>
              </a:spcBef>
              <a:spcAft>
                <a:spcPts val="0"/>
              </a:spcAft>
              <a:buNone/>
            </a:pPr>
            <a:r>
              <a:rPr lang="en-US" sz="1600">
                <a:solidFill>
                  <a:srgbClr val="FFFFFF"/>
                </a:solidFill>
              </a:rPr>
              <a:t>Sukachev </a:t>
            </a:r>
            <a:r>
              <a:rPr i="1" lang="en-US" sz="1600">
                <a:solidFill>
                  <a:srgbClr val="FFFFFF"/>
                </a:solidFill>
              </a:rPr>
              <a:t>PRL</a:t>
            </a:r>
            <a:r>
              <a:rPr lang="en-US" sz="1600">
                <a:solidFill>
                  <a:srgbClr val="FFFFFF"/>
                </a:solidFill>
              </a:rPr>
              <a:t> 2017</a:t>
            </a:r>
            <a:endParaRPr sz="1600">
              <a:solidFill>
                <a:srgbClr val="FFFFFF"/>
              </a:solidFill>
            </a:endParaRPr>
          </a:p>
        </p:txBody>
      </p:sp>
      <p:sp>
        <p:nvSpPr>
          <p:cNvPr id="1343" name="Google Shape;1343;p109"/>
          <p:cNvSpPr txBox="1"/>
          <p:nvPr/>
        </p:nvSpPr>
        <p:spPr>
          <a:xfrm>
            <a:off x="8275804" y="6738821"/>
            <a:ext cx="2783100" cy="526200"/>
          </a:xfrm>
          <a:prstGeom prst="rect">
            <a:avLst/>
          </a:prstGeom>
          <a:noFill/>
          <a:ln>
            <a:noFill/>
          </a:ln>
        </p:spPr>
        <p:txBody>
          <a:bodyPr anchorCtr="0" anchor="t" bIns="144475" lIns="144475" spcFirstLastPara="1" rIns="144475" wrap="square" tIns="144475">
            <a:noAutofit/>
          </a:bodyPr>
          <a:lstStyle/>
          <a:p>
            <a:pPr indent="0" lvl="0" marL="0" rtl="0" algn="l">
              <a:spcBef>
                <a:spcPts val="0"/>
              </a:spcBef>
              <a:spcAft>
                <a:spcPts val="0"/>
              </a:spcAft>
              <a:buNone/>
            </a:pPr>
            <a:r>
              <a:rPr b="1" lang="en-US" sz="1600">
                <a:solidFill>
                  <a:srgbClr val="FFFFFF"/>
                </a:solidFill>
              </a:rPr>
              <a:t>SiV ~ 100 ns</a:t>
            </a:r>
            <a:r>
              <a:rPr b="1" baseline="30000" lang="en-US" sz="1600">
                <a:solidFill>
                  <a:srgbClr val="FFFFFF"/>
                </a:solidFill>
              </a:rPr>
              <a:t>-1</a:t>
            </a:r>
            <a:r>
              <a:rPr lang="en-US" sz="1600">
                <a:solidFill>
                  <a:srgbClr val="FFFFFF"/>
                </a:solidFill>
              </a:rPr>
              <a:t> </a:t>
            </a:r>
            <a:endParaRPr sz="1600">
              <a:solidFill>
                <a:srgbClr val="FFFFFF"/>
              </a:solidFill>
            </a:endParaRPr>
          </a:p>
          <a:p>
            <a:pPr indent="0" lvl="0" marL="0" rtl="0" algn="l">
              <a:spcBef>
                <a:spcPts val="0"/>
              </a:spcBef>
              <a:spcAft>
                <a:spcPts val="0"/>
              </a:spcAft>
              <a:buNone/>
            </a:pPr>
            <a:r>
              <a:t/>
            </a:r>
            <a:endParaRPr sz="1600">
              <a:solidFill>
                <a:srgbClr val="FFFFFF"/>
              </a:solidFill>
            </a:endParaRPr>
          </a:p>
          <a:p>
            <a:pPr indent="0" lvl="0" marL="0" rtl="0" algn="l">
              <a:spcBef>
                <a:spcPts val="0"/>
              </a:spcBef>
              <a:spcAft>
                <a:spcPts val="0"/>
              </a:spcAft>
              <a:buNone/>
            </a:pPr>
            <a:r>
              <a:rPr lang="en-US" sz="1600">
                <a:solidFill>
                  <a:srgbClr val="FFFFFF"/>
                </a:solidFill>
              </a:rPr>
              <a:t>Pingault </a:t>
            </a:r>
            <a:r>
              <a:rPr i="1" lang="en-US" sz="1600">
                <a:solidFill>
                  <a:srgbClr val="FFFFFF"/>
                </a:solidFill>
              </a:rPr>
              <a:t>Nat. Comm.</a:t>
            </a:r>
            <a:r>
              <a:rPr lang="en-US" sz="1600">
                <a:solidFill>
                  <a:srgbClr val="FFFFFF"/>
                </a:solidFill>
              </a:rPr>
              <a:t> </a:t>
            </a:r>
            <a:endParaRPr sz="1600">
              <a:solidFill>
                <a:srgbClr val="FFFFFF"/>
              </a:solidFill>
            </a:endParaRPr>
          </a:p>
          <a:p>
            <a:pPr indent="0" lvl="0" marL="0" rtl="0" algn="l">
              <a:spcBef>
                <a:spcPts val="0"/>
              </a:spcBef>
              <a:spcAft>
                <a:spcPts val="0"/>
              </a:spcAft>
              <a:buNone/>
            </a:pPr>
            <a:r>
              <a:rPr lang="en-US" sz="1600">
                <a:solidFill>
                  <a:srgbClr val="FFFFFF"/>
                </a:solidFill>
              </a:rPr>
              <a:t>2017</a:t>
            </a:r>
            <a:endParaRPr sz="1600">
              <a:solidFill>
                <a:srgbClr val="FFFFFF"/>
              </a:solidFill>
            </a:endParaRPr>
          </a:p>
        </p:txBody>
      </p:sp>
      <p:sp>
        <p:nvSpPr>
          <p:cNvPr id="1344" name="Google Shape;1344;p109"/>
          <p:cNvSpPr txBox="1"/>
          <p:nvPr/>
        </p:nvSpPr>
        <p:spPr>
          <a:xfrm>
            <a:off x="6926720" y="4513732"/>
            <a:ext cx="2783100" cy="342900"/>
          </a:xfrm>
          <a:prstGeom prst="rect">
            <a:avLst/>
          </a:prstGeom>
          <a:noFill/>
          <a:ln>
            <a:noFill/>
          </a:ln>
        </p:spPr>
        <p:txBody>
          <a:bodyPr anchorCtr="0" anchor="t" bIns="144475" lIns="144475" spcFirstLastPara="1" rIns="144475" wrap="square" tIns="144475">
            <a:noAutofit/>
          </a:bodyPr>
          <a:lstStyle/>
          <a:p>
            <a:pPr indent="0" lvl="0" marL="0" rtl="0" algn="l">
              <a:spcBef>
                <a:spcPts val="1700"/>
              </a:spcBef>
              <a:spcAft>
                <a:spcPts val="300"/>
              </a:spcAft>
              <a:buNone/>
            </a:pPr>
            <a:r>
              <a:rPr lang="en-US" sz="1600">
                <a:solidFill>
                  <a:srgbClr val="FFFFFF"/>
                </a:solidFill>
              </a:rPr>
              <a:t>Siyushev </a:t>
            </a:r>
            <a:r>
              <a:rPr i="1" lang="en-US" sz="1600">
                <a:solidFill>
                  <a:srgbClr val="FFFFFF"/>
                </a:solidFill>
              </a:rPr>
              <a:t>PRB</a:t>
            </a:r>
            <a:r>
              <a:rPr lang="en-US" sz="1600">
                <a:solidFill>
                  <a:srgbClr val="FFFFFF"/>
                </a:solidFill>
              </a:rPr>
              <a:t> 2017</a:t>
            </a:r>
            <a:endParaRPr sz="1600">
              <a:solidFill>
                <a:srgbClr val="FFFFFF"/>
              </a:solidFill>
            </a:endParaRPr>
          </a:p>
        </p:txBody>
      </p:sp>
      <p:sp>
        <p:nvSpPr>
          <p:cNvPr id="1345" name="Google Shape;1345;p109"/>
          <p:cNvSpPr txBox="1"/>
          <p:nvPr/>
        </p:nvSpPr>
        <p:spPr>
          <a:xfrm>
            <a:off x="7721387" y="3055691"/>
            <a:ext cx="2783100" cy="526200"/>
          </a:xfrm>
          <a:prstGeom prst="rect">
            <a:avLst/>
          </a:prstGeom>
          <a:noFill/>
          <a:ln>
            <a:noFill/>
          </a:ln>
        </p:spPr>
        <p:txBody>
          <a:bodyPr anchorCtr="0" anchor="t" bIns="144475" lIns="144475" spcFirstLastPara="1" rIns="144475" wrap="square" tIns="144475">
            <a:noAutofit/>
          </a:bodyPr>
          <a:lstStyle/>
          <a:p>
            <a:pPr indent="0" lvl="0" marL="0" rtl="0" algn="l">
              <a:spcBef>
                <a:spcPts val="1700"/>
              </a:spcBef>
              <a:spcAft>
                <a:spcPts val="300"/>
              </a:spcAft>
              <a:buNone/>
            </a:pPr>
            <a:r>
              <a:rPr lang="en-US" sz="1600">
                <a:solidFill>
                  <a:srgbClr val="FFFFFF"/>
                </a:solidFill>
              </a:rPr>
              <a:t>Iwasaki </a:t>
            </a:r>
            <a:r>
              <a:rPr i="1" lang="en-US" sz="1600">
                <a:solidFill>
                  <a:srgbClr val="FFFFFF"/>
                </a:solidFill>
              </a:rPr>
              <a:t>PRL</a:t>
            </a:r>
            <a:r>
              <a:rPr lang="en-US" sz="1600">
                <a:solidFill>
                  <a:srgbClr val="FFFFFF"/>
                </a:solidFill>
              </a:rPr>
              <a:t> 2017</a:t>
            </a:r>
            <a:endParaRPr sz="1600">
              <a:solidFill>
                <a:srgbClr val="FFFFFF"/>
              </a:solidFill>
            </a:endParaRPr>
          </a:p>
        </p:txBody>
      </p:sp>
      <p:sp>
        <p:nvSpPr>
          <p:cNvPr id="1346" name="Google Shape;1346;p109"/>
          <p:cNvSpPr txBox="1"/>
          <p:nvPr/>
        </p:nvSpPr>
        <p:spPr>
          <a:xfrm>
            <a:off x="290807" y="8223390"/>
            <a:ext cx="4163400" cy="342900"/>
          </a:xfrm>
          <a:prstGeom prst="rect">
            <a:avLst/>
          </a:prstGeom>
          <a:noFill/>
          <a:ln>
            <a:noFill/>
          </a:ln>
        </p:spPr>
        <p:txBody>
          <a:bodyPr anchorCtr="0" anchor="t" bIns="144475" lIns="144475" spcFirstLastPara="1" rIns="144475" wrap="square" tIns="144475">
            <a:noAutofit/>
          </a:bodyPr>
          <a:lstStyle/>
          <a:p>
            <a:pPr indent="0" lvl="0" marL="0" rtl="0" algn="l">
              <a:spcBef>
                <a:spcPts val="0"/>
              </a:spcBef>
              <a:spcAft>
                <a:spcPts val="0"/>
              </a:spcAft>
              <a:buNone/>
            </a:pPr>
            <a:r>
              <a:rPr lang="en-US" sz="1600"/>
              <a:t>Sukachev </a:t>
            </a:r>
            <a:r>
              <a:rPr i="1" lang="en-US" sz="1600"/>
              <a:t>PRL</a:t>
            </a:r>
            <a:r>
              <a:rPr lang="en-US" sz="1600"/>
              <a:t> 2017, Jahnke </a:t>
            </a:r>
            <a:r>
              <a:rPr i="1" lang="en-US" sz="1600"/>
              <a:t>NJP</a:t>
            </a:r>
            <a:r>
              <a:rPr lang="en-US" sz="1600"/>
              <a:t> 2014</a:t>
            </a:r>
            <a:endParaRPr sz="1600"/>
          </a:p>
        </p:txBody>
      </p:sp>
      <p:sp>
        <p:nvSpPr>
          <p:cNvPr id="1347" name="Google Shape;1347;p109"/>
          <p:cNvSpPr txBox="1"/>
          <p:nvPr/>
        </p:nvSpPr>
        <p:spPr>
          <a:xfrm>
            <a:off x="9133653" y="5055526"/>
            <a:ext cx="1262400" cy="526200"/>
          </a:xfrm>
          <a:prstGeom prst="rect">
            <a:avLst/>
          </a:prstGeom>
          <a:noFill/>
          <a:ln>
            <a:noFill/>
          </a:ln>
        </p:spPr>
        <p:txBody>
          <a:bodyPr anchorCtr="0" anchor="t" bIns="144475" lIns="144475" spcFirstLastPara="1" rIns="144475" wrap="square" tIns="144475">
            <a:noAutofit/>
          </a:bodyPr>
          <a:lstStyle/>
          <a:p>
            <a:pPr indent="0" lvl="0" marL="0" rtl="0" algn="l">
              <a:spcBef>
                <a:spcPts val="0"/>
              </a:spcBef>
              <a:spcAft>
                <a:spcPts val="0"/>
              </a:spcAft>
              <a:buNone/>
            </a:pPr>
            <a:r>
              <a:rPr lang="en-US" sz="1600">
                <a:solidFill>
                  <a:srgbClr val="FFFFFF"/>
                </a:solidFill>
              </a:rPr>
              <a:t>Meesala </a:t>
            </a:r>
            <a:r>
              <a:rPr i="1" lang="en-US" sz="1600">
                <a:solidFill>
                  <a:srgbClr val="FFFFFF"/>
                </a:solidFill>
              </a:rPr>
              <a:t>PRB</a:t>
            </a:r>
            <a:r>
              <a:rPr lang="en-US" sz="1600">
                <a:solidFill>
                  <a:srgbClr val="FFFFFF"/>
                </a:solidFill>
              </a:rPr>
              <a:t> 2018</a:t>
            </a:r>
            <a:endParaRPr sz="1600">
              <a:solidFill>
                <a:srgbClr val="FFFFFF"/>
              </a:solidFill>
            </a:endParaRPr>
          </a:p>
        </p:txBody>
      </p:sp>
      <p:sp>
        <p:nvSpPr>
          <p:cNvPr id="1348" name="Google Shape;1348;p109"/>
          <p:cNvSpPr txBox="1"/>
          <p:nvPr>
            <p:ph idx="12" type="sldNum"/>
          </p:nvPr>
        </p:nvSpPr>
        <p:spPr>
          <a:xfrm>
            <a:off x="12395199" y="9398000"/>
            <a:ext cx="312000" cy="299700"/>
          </a:xfrm>
          <a:prstGeom prst="rect">
            <a:avLst/>
          </a:prstGeom>
        </p:spPr>
        <p:txBody>
          <a:bodyPr anchorCtr="0" anchor="t" bIns="51750" lIns="51750" spcFirstLastPara="1" rIns="51750" wrap="square" tIns="51750">
            <a:noAutofit/>
          </a:bodyPr>
          <a:lstStyle/>
          <a:p>
            <a:pPr indent="0" lvl="0" marL="0" rtl="0" algn="r">
              <a:spcBef>
                <a:spcPts val="0"/>
              </a:spcBef>
              <a:spcAft>
                <a:spcPts val="0"/>
              </a:spcAft>
              <a:buClr>
                <a:srgbClr val="000000"/>
              </a:buClr>
              <a:buFont typeface="Helvetica Neue"/>
              <a:buNone/>
            </a:pPr>
            <a:fld id="{00000000-1234-1234-1234-123412341234}" type="slidenum">
              <a:rPr lang="en-US"/>
              <a:t>‹#›</a:t>
            </a:fld>
            <a:endParaRPr/>
          </a:p>
        </p:txBody>
      </p:sp>
      <p:sp>
        <p:nvSpPr>
          <p:cNvPr id="1349" name="Google Shape;1349;p109"/>
          <p:cNvSpPr txBox="1"/>
          <p:nvPr/>
        </p:nvSpPr>
        <p:spPr>
          <a:xfrm>
            <a:off x="660053" y="1614507"/>
            <a:ext cx="4266600" cy="1069500"/>
          </a:xfrm>
          <a:prstGeom prst="rect">
            <a:avLst/>
          </a:prstGeom>
          <a:noFill/>
          <a:ln>
            <a:noFill/>
          </a:ln>
        </p:spPr>
        <p:txBody>
          <a:bodyPr anchorCtr="0" anchor="t" bIns="144475" lIns="144475" spcFirstLastPara="1" rIns="144475" wrap="square" tIns="144475">
            <a:noAutofit/>
          </a:bodyPr>
          <a:lstStyle/>
          <a:p>
            <a:pPr indent="0" lvl="0" marL="0" rtl="0" algn="l">
              <a:spcBef>
                <a:spcPts val="0"/>
              </a:spcBef>
              <a:spcAft>
                <a:spcPts val="0"/>
              </a:spcAft>
              <a:buNone/>
            </a:pPr>
            <a:r>
              <a:rPr lang="en-US" sz="2200">
                <a:solidFill>
                  <a:schemeClr val="dk1"/>
                </a:solidFill>
              </a:rPr>
              <a:t>Single-phonon scattering</a:t>
            </a:r>
            <a:endParaRPr sz="2200">
              <a:solidFill>
                <a:schemeClr val="dk1"/>
              </a:solidFill>
            </a:endParaRPr>
          </a:p>
          <a:p>
            <a:pPr indent="0" lvl="0" marL="0" rtl="0" algn="l">
              <a:spcBef>
                <a:spcPts val="0"/>
              </a:spcBef>
              <a:spcAft>
                <a:spcPts val="0"/>
              </a:spcAft>
              <a:buNone/>
            </a:pPr>
            <a:r>
              <a:rPr lang="en-US" sz="2200">
                <a:solidFill>
                  <a:schemeClr val="dk1"/>
                </a:solidFill>
              </a:rPr>
              <a:t>Limits coherence </a:t>
            </a:r>
            <a:endParaRPr sz="2200"/>
          </a:p>
        </p:txBody>
      </p:sp>
      <p:pic>
        <p:nvPicPr>
          <p:cNvPr id="1350" name="Google Shape;1350;p109"/>
          <p:cNvPicPr preferRelativeResize="0"/>
          <p:nvPr/>
        </p:nvPicPr>
        <p:blipFill>
          <a:blip r:embed="rId6">
            <a:alphaModFix/>
          </a:blip>
          <a:stretch>
            <a:fillRect/>
          </a:stretch>
        </p:blipFill>
        <p:spPr>
          <a:xfrm>
            <a:off x="6146702" y="1744534"/>
            <a:ext cx="3183467" cy="5012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4" name="Shape 1354"/>
        <p:cNvGrpSpPr/>
        <p:nvPr/>
      </p:nvGrpSpPr>
      <p:grpSpPr>
        <a:xfrm>
          <a:off x="0" y="0"/>
          <a:ext cx="0" cy="0"/>
          <a:chOff x="0" y="0"/>
          <a:chExt cx="0" cy="0"/>
        </a:xfrm>
      </p:grpSpPr>
      <p:sp>
        <p:nvSpPr>
          <p:cNvPr id="1355" name="Google Shape;1355;p110"/>
          <p:cNvSpPr txBox="1"/>
          <p:nvPr>
            <p:ph type="title"/>
          </p:nvPr>
        </p:nvSpPr>
        <p:spPr>
          <a:xfrm>
            <a:off x="560675" y="136650"/>
            <a:ext cx="12548100" cy="848100"/>
          </a:xfrm>
          <a:prstGeom prst="rect">
            <a:avLst/>
          </a:prstGeom>
          <a:noFill/>
          <a:ln>
            <a:noFill/>
          </a:ln>
        </p:spPr>
        <p:txBody>
          <a:bodyPr anchorCtr="0" anchor="b" bIns="65000" lIns="130025" spcFirstLastPara="1" rIns="130025" wrap="square" tIns="65000">
            <a:noAutofit/>
          </a:bodyPr>
          <a:lstStyle/>
          <a:p>
            <a:pPr indent="0" lvl="0" marL="0" marR="0" rtl="0" algn="l">
              <a:lnSpc>
                <a:spcPct val="100000"/>
              </a:lnSpc>
              <a:spcBef>
                <a:spcPts val="0"/>
              </a:spcBef>
              <a:spcAft>
                <a:spcPts val="0"/>
              </a:spcAft>
              <a:buClr>
                <a:srgbClr val="000000"/>
              </a:buClr>
              <a:buSzPts val="1400"/>
              <a:buFont typeface="Calibri"/>
              <a:buNone/>
            </a:pPr>
            <a:r>
              <a:rPr lang="en-US" sz="4400">
                <a:latin typeface="Calibri"/>
                <a:ea typeface="Calibri"/>
                <a:cs typeface="Calibri"/>
                <a:sym typeface="Calibri"/>
              </a:rPr>
              <a:t>Frequency-stable artificial atoms in diamond</a:t>
            </a:r>
            <a:endParaRPr b="0" i="0" sz="4300" u="none" cap="none" strike="noStrike">
              <a:solidFill>
                <a:srgbClr val="000000"/>
              </a:solidFill>
              <a:latin typeface="Helvetica Neue"/>
              <a:ea typeface="Helvetica Neue"/>
              <a:cs typeface="Helvetica Neue"/>
              <a:sym typeface="Helvetica Neue"/>
            </a:endParaRPr>
          </a:p>
        </p:txBody>
      </p:sp>
      <p:pic>
        <p:nvPicPr>
          <p:cNvPr id="1356" name="Google Shape;1356;p110"/>
          <p:cNvPicPr preferRelativeResize="0"/>
          <p:nvPr/>
        </p:nvPicPr>
        <p:blipFill rotWithShape="1">
          <a:blip r:embed="rId3">
            <a:alphaModFix/>
          </a:blip>
          <a:srcRect b="0" l="7080" r="0" t="50000"/>
          <a:stretch/>
        </p:blipFill>
        <p:spPr>
          <a:xfrm>
            <a:off x="301413" y="1707562"/>
            <a:ext cx="2204160" cy="2145707"/>
          </a:xfrm>
          <a:prstGeom prst="rect">
            <a:avLst/>
          </a:prstGeom>
          <a:noFill/>
          <a:ln>
            <a:noFill/>
          </a:ln>
        </p:spPr>
      </p:pic>
      <p:sp>
        <p:nvSpPr>
          <p:cNvPr id="1357" name="Google Shape;1357;p110"/>
          <p:cNvSpPr txBox="1"/>
          <p:nvPr/>
        </p:nvSpPr>
        <p:spPr>
          <a:xfrm>
            <a:off x="299166" y="968839"/>
            <a:ext cx="4770600" cy="656700"/>
          </a:xfrm>
          <a:prstGeom prst="rect">
            <a:avLst/>
          </a:prstGeom>
          <a:noFill/>
          <a:ln>
            <a:noFill/>
          </a:ln>
        </p:spPr>
        <p:txBody>
          <a:bodyPr anchorCtr="0" anchor="t" bIns="65000" lIns="130025" spcFirstLastPara="1" rIns="130025" wrap="square" tIns="65000">
            <a:no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Calibri"/>
                <a:ea typeface="Calibri"/>
                <a:cs typeface="Calibri"/>
                <a:sym typeface="Calibri"/>
              </a:rPr>
              <a:t>Silicon Vacancy</a:t>
            </a:r>
            <a:endParaRPr b="1" i="0" sz="3400" u="none" cap="none" strike="noStrike">
              <a:solidFill>
                <a:schemeClr val="dk1"/>
              </a:solidFill>
              <a:latin typeface="Calibri"/>
              <a:ea typeface="Calibri"/>
              <a:cs typeface="Calibri"/>
              <a:sym typeface="Calibri"/>
            </a:endParaRPr>
          </a:p>
        </p:txBody>
      </p:sp>
      <p:pic>
        <p:nvPicPr>
          <p:cNvPr id="1358" name="Google Shape;1358;p110"/>
          <p:cNvPicPr preferRelativeResize="0"/>
          <p:nvPr/>
        </p:nvPicPr>
        <p:blipFill rotWithShape="1">
          <a:blip r:embed="rId4">
            <a:alphaModFix/>
          </a:blip>
          <a:srcRect b="0" l="0" r="0" t="0"/>
          <a:stretch/>
        </p:blipFill>
        <p:spPr>
          <a:xfrm>
            <a:off x="416579" y="4582157"/>
            <a:ext cx="2204160" cy="1898968"/>
          </a:xfrm>
          <a:prstGeom prst="rect">
            <a:avLst/>
          </a:prstGeom>
          <a:noFill/>
          <a:ln>
            <a:noFill/>
          </a:ln>
        </p:spPr>
      </p:pic>
      <p:sp>
        <p:nvSpPr>
          <p:cNvPr id="1359" name="Google Shape;1359;p110"/>
          <p:cNvSpPr txBox="1"/>
          <p:nvPr/>
        </p:nvSpPr>
        <p:spPr>
          <a:xfrm>
            <a:off x="299173" y="3717022"/>
            <a:ext cx="5936100" cy="996600"/>
          </a:xfrm>
          <a:prstGeom prst="rect">
            <a:avLst/>
          </a:prstGeom>
          <a:noFill/>
          <a:ln>
            <a:noFill/>
          </a:ln>
        </p:spPr>
        <p:txBody>
          <a:bodyPr anchorCtr="0" anchor="ctr" bIns="130025" lIns="130025" spcFirstLastPara="1" rIns="130025" wrap="square" tIns="130025">
            <a:noAutofit/>
          </a:bodyPr>
          <a:lstStyle/>
          <a:p>
            <a:pPr indent="0" lvl="0" marL="0" marR="0" rtl="0" algn="l">
              <a:lnSpc>
                <a:spcPct val="100000"/>
              </a:lnSpc>
              <a:spcBef>
                <a:spcPts val="0"/>
              </a:spcBef>
              <a:spcAft>
                <a:spcPts val="0"/>
              </a:spcAft>
              <a:buClr>
                <a:srgbClr val="000000"/>
              </a:buClr>
              <a:buSzPts val="3400"/>
              <a:buFont typeface="Arial"/>
              <a:buNone/>
            </a:pPr>
            <a:r>
              <a:rPr b="1" lang="en-US" sz="3400">
                <a:solidFill>
                  <a:schemeClr val="dk1"/>
                </a:solidFill>
                <a:latin typeface="Calibri"/>
                <a:ea typeface="Calibri"/>
                <a:cs typeface="Calibri"/>
                <a:sym typeface="Calibri"/>
              </a:rPr>
              <a:t>GeV &amp; SnV..</a:t>
            </a:r>
            <a:endParaRPr b="1" i="0" sz="3400" u="none" cap="none" strike="noStrike">
              <a:solidFill>
                <a:schemeClr val="dk1"/>
              </a:solidFill>
              <a:latin typeface="Calibri"/>
              <a:ea typeface="Calibri"/>
              <a:cs typeface="Calibri"/>
              <a:sym typeface="Calibri"/>
            </a:endParaRPr>
          </a:p>
        </p:txBody>
      </p:sp>
      <p:sp>
        <p:nvSpPr>
          <p:cNvPr id="1360" name="Google Shape;1360;p110"/>
          <p:cNvSpPr txBox="1"/>
          <p:nvPr/>
        </p:nvSpPr>
        <p:spPr>
          <a:xfrm>
            <a:off x="2939075" y="2089125"/>
            <a:ext cx="7042500" cy="1788600"/>
          </a:xfrm>
          <a:prstGeom prst="rect">
            <a:avLst/>
          </a:prstGeom>
          <a:noFill/>
          <a:ln>
            <a:noFill/>
          </a:ln>
        </p:spPr>
        <p:txBody>
          <a:bodyPr anchorCtr="0" anchor="t" bIns="130025" lIns="130025" spcFirstLastPara="1" rIns="130025" wrap="square" tIns="130025">
            <a:noAutofit/>
          </a:bodyPr>
          <a:lstStyle/>
          <a:p>
            <a:pPr indent="-495300" lvl="0" marL="6477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λ</a:t>
            </a:r>
            <a:r>
              <a:rPr baseline="-25000" lang="en-US" sz="2800">
                <a:latin typeface="Calibri"/>
                <a:ea typeface="Calibri"/>
                <a:cs typeface="Calibri"/>
                <a:sym typeface="Calibri"/>
              </a:rPr>
              <a:t>ZPL</a:t>
            </a:r>
            <a:r>
              <a:rPr lang="en-US" sz="2800">
                <a:latin typeface="Calibri"/>
                <a:ea typeface="Calibri"/>
                <a:cs typeface="Calibri"/>
                <a:sym typeface="Calibri"/>
              </a:rPr>
              <a:t>=</a:t>
            </a:r>
            <a:r>
              <a:rPr b="0" i="0" lang="en-US" sz="2800" u="none" cap="none" strike="noStrike">
                <a:solidFill>
                  <a:srgbClr val="000000"/>
                </a:solidFill>
                <a:latin typeface="Calibri"/>
                <a:ea typeface="Calibri"/>
                <a:cs typeface="Calibri"/>
                <a:sym typeface="Calibri"/>
              </a:rPr>
              <a:t>737 nm, DWF</a:t>
            </a:r>
            <a:r>
              <a:rPr lang="en-US" sz="2800">
                <a:latin typeface="Calibri"/>
                <a:ea typeface="Calibri"/>
                <a:cs typeface="Calibri"/>
                <a:sym typeface="Calibri"/>
              </a:rPr>
              <a:t>~0.8</a:t>
            </a:r>
            <a:endParaRPr b="0" i="0" sz="2800" u="none" cap="none" strike="noStrike">
              <a:solidFill>
                <a:srgbClr val="000000"/>
              </a:solidFill>
              <a:latin typeface="Calibri"/>
              <a:ea typeface="Calibri"/>
              <a:cs typeface="Calibri"/>
              <a:sym typeface="Calibri"/>
            </a:endParaRPr>
          </a:p>
          <a:p>
            <a:pPr indent="-495300" lvl="0" marL="6477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Stable, narrow ZPL</a:t>
            </a:r>
            <a:endParaRPr b="0" i="0" sz="2800" u="none" cap="none" strike="noStrike">
              <a:solidFill>
                <a:srgbClr val="000000"/>
              </a:solidFill>
              <a:latin typeface="Calibri"/>
              <a:ea typeface="Calibri"/>
              <a:cs typeface="Calibri"/>
              <a:sym typeface="Calibri"/>
            </a:endParaRPr>
          </a:p>
          <a:p>
            <a:pPr indent="-495300" lvl="0" marL="6477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Promising spin-½ </a:t>
            </a:r>
            <a:r>
              <a:rPr lang="en-US" sz="2800">
                <a:latin typeface="Calibri"/>
                <a:ea typeface="Calibri"/>
                <a:cs typeface="Calibri"/>
                <a:sym typeface="Calibri"/>
              </a:rPr>
              <a:t>and spin-1 qubits</a:t>
            </a:r>
            <a:endParaRPr b="0" i="0" sz="2800" u="none" cap="none" strike="noStrike">
              <a:solidFill>
                <a:srgbClr val="000000"/>
              </a:solidFill>
              <a:latin typeface="Calibri"/>
              <a:ea typeface="Calibri"/>
              <a:cs typeface="Calibri"/>
              <a:sym typeface="Calibri"/>
            </a:endParaRPr>
          </a:p>
        </p:txBody>
      </p:sp>
      <p:sp>
        <p:nvSpPr>
          <p:cNvPr id="1361" name="Google Shape;1361;p110"/>
          <p:cNvSpPr txBox="1"/>
          <p:nvPr/>
        </p:nvSpPr>
        <p:spPr>
          <a:xfrm>
            <a:off x="3015275" y="3745225"/>
            <a:ext cx="9570300" cy="3314100"/>
          </a:xfrm>
          <a:prstGeom prst="rect">
            <a:avLst/>
          </a:prstGeom>
          <a:noFill/>
          <a:ln>
            <a:noFill/>
          </a:ln>
        </p:spPr>
        <p:txBody>
          <a:bodyPr anchorCtr="0" anchor="t" bIns="130025" lIns="130025" spcFirstLastPara="1" rIns="130025" wrap="square" tIns="130025">
            <a:noAutofit/>
          </a:bodyPr>
          <a:lstStyle/>
          <a:p>
            <a:pPr indent="-495300" lvl="0" marL="6477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Stable, narrow ZPL, </a:t>
            </a:r>
            <a:r>
              <a:rPr lang="en-US" sz="2800">
                <a:solidFill>
                  <a:schemeClr val="dk1"/>
                </a:solidFill>
                <a:latin typeface="Calibri"/>
                <a:ea typeface="Calibri"/>
                <a:cs typeface="Calibri"/>
                <a:sym typeface="Calibri"/>
              </a:rPr>
              <a:t>DWF~0.8</a:t>
            </a:r>
            <a:endParaRPr b="0" i="0" sz="2800" u="none" cap="none" strike="noStrike">
              <a:solidFill>
                <a:srgbClr val="000000"/>
              </a:solidFill>
              <a:latin typeface="Calibri"/>
              <a:ea typeface="Calibri"/>
              <a:cs typeface="Calibri"/>
              <a:sym typeface="Calibri"/>
            </a:endParaRPr>
          </a:p>
          <a:p>
            <a:pPr indent="-495300" lvl="0" marL="6477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Promising spin-½ qubit </a:t>
            </a:r>
            <a:r>
              <a:rPr lang="en-US" sz="2800">
                <a:solidFill>
                  <a:schemeClr val="dk1"/>
                </a:solidFill>
                <a:latin typeface="Calibri"/>
                <a:ea typeface="Calibri"/>
                <a:cs typeface="Calibri"/>
                <a:sym typeface="Calibri"/>
              </a:rPr>
              <a:t>&amp;</a:t>
            </a:r>
            <a:r>
              <a:rPr b="0" i="0" lang="en-US" sz="2800" u="none" cap="none" strike="noStrike">
                <a:solidFill>
                  <a:schemeClr val="dk1"/>
                </a:solidFill>
                <a:latin typeface="Calibri"/>
                <a:ea typeface="Calibri"/>
                <a:cs typeface="Calibri"/>
                <a:sym typeface="Calibri"/>
              </a:rPr>
              <a:t> spin-1 qubits</a:t>
            </a:r>
            <a:endParaRPr b="0" i="0" sz="2800" u="none" cap="none" strike="noStrike">
              <a:solidFill>
                <a:schemeClr val="dk1"/>
              </a:solidFill>
              <a:latin typeface="Calibri"/>
              <a:ea typeface="Calibri"/>
              <a:cs typeface="Calibri"/>
              <a:sym typeface="Calibri"/>
            </a:endParaRPr>
          </a:p>
          <a:p>
            <a:pPr indent="-495300" lvl="0" marL="647700" marR="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Promise for high decoupling of spin ground state from phonons</a:t>
            </a:r>
            <a:endParaRPr sz="2800">
              <a:solidFill>
                <a:schemeClr val="dk1"/>
              </a:solidFill>
              <a:latin typeface="Calibri"/>
              <a:ea typeface="Calibri"/>
              <a:cs typeface="Calibri"/>
              <a:sym typeface="Calibri"/>
            </a:endParaRPr>
          </a:p>
          <a:p>
            <a:pPr indent="-457200" lvl="0" marL="6477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SnV: T. Iwasaki et al, Phys. Rev. Lett. 119, 253601 (2017)</a:t>
            </a:r>
            <a:endParaRPr sz="2200">
              <a:solidFill>
                <a:schemeClr val="dk1"/>
              </a:solidFill>
              <a:latin typeface="Calibri"/>
              <a:ea typeface="Calibri"/>
              <a:cs typeface="Calibri"/>
              <a:sym typeface="Calibri"/>
            </a:endParaRPr>
          </a:p>
          <a:p>
            <a:pPr indent="-457200" lvl="0" marL="6477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GeV: Nonlinear optics : M. K. Bhaskar et al (Harvard), PRL 118 (2017)</a:t>
            </a:r>
            <a:endParaRPr sz="2200">
              <a:solidFill>
                <a:schemeClr val="dk1"/>
              </a:solidFill>
              <a:latin typeface="Calibri"/>
              <a:ea typeface="Calibri"/>
              <a:cs typeface="Calibri"/>
              <a:sym typeface="Calibri"/>
            </a:endParaRPr>
          </a:p>
          <a:p>
            <a:pPr indent="-457200" lvl="0" marL="6477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SnV: Observed T1 &gt; 50 µs at 4 K: </a:t>
            </a:r>
            <a:r>
              <a:rPr lang="en-US" sz="2200">
                <a:solidFill>
                  <a:schemeClr val="dk1"/>
                </a:solidFill>
                <a:latin typeface="Calibri"/>
                <a:ea typeface="Calibri"/>
                <a:cs typeface="Calibri"/>
                <a:sym typeface="Calibri"/>
              </a:rPr>
              <a:t>Trusheim, Pingault et. al. arXiv:1811.07777</a:t>
            </a:r>
            <a:endParaRPr sz="2200">
              <a:solidFill>
                <a:schemeClr val="dk1"/>
              </a:solidFill>
              <a:latin typeface="Calibri"/>
              <a:ea typeface="Calibri"/>
              <a:cs typeface="Calibri"/>
              <a:sym typeface="Calibri"/>
            </a:endParaRPr>
          </a:p>
        </p:txBody>
      </p:sp>
      <p:pic>
        <p:nvPicPr>
          <p:cNvPr id="1362" name="Google Shape;1362;p110"/>
          <p:cNvPicPr preferRelativeResize="0"/>
          <p:nvPr/>
        </p:nvPicPr>
        <p:blipFill>
          <a:blip r:embed="rId5">
            <a:alphaModFix/>
          </a:blip>
          <a:stretch>
            <a:fillRect/>
          </a:stretch>
        </p:blipFill>
        <p:spPr>
          <a:xfrm>
            <a:off x="504956" y="7059250"/>
            <a:ext cx="2027412" cy="1965975"/>
          </a:xfrm>
          <a:prstGeom prst="rect">
            <a:avLst/>
          </a:prstGeom>
          <a:noFill/>
          <a:ln>
            <a:noFill/>
          </a:ln>
        </p:spPr>
      </p:pic>
      <p:sp>
        <p:nvSpPr>
          <p:cNvPr id="1363" name="Google Shape;1363;p110"/>
          <p:cNvSpPr txBox="1"/>
          <p:nvPr/>
        </p:nvSpPr>
        <p:spPr>
          <a:xfrm>
            <a:off x="906900" y="9002075"/>
            <a:ext cx="2027400" cy="5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PbV center</a:t>
            </a:r>
            <a:endParaRPr/>
          </a:p>
        </p:txBody>
      </p:sp>
      <p:sp>
        <p:nvSpPr>
          <p:cNvPr id="1364" name="Google Shape;1364;p110"/>
          <p:cNvSpPr txBox="1"/>
          <p:nvPr/>
        </p:nvSpPr>
        <p:spPr>
          <a:xfrm>
            <a:off x="2974050" y="7431475"/>
            <a:ext cx="8747100" cy="118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t>M  Trusheim et al, ”Lead-Related Quantum Emitters in Diamond,” arXiv:1805.12202 [quant-ph</a:t>
            </a:r>
            <a:endParaRPr sz="2200"/>
          </a:p>
        </p:txBody>
      </p:sp>
      <p:sp>
        <p:nvSpPr>
          <p:cNvPr id="1365" name="Google Shape;1365;p110"/>
          <p:cNvSpPr txBox="1"/>
          <p:nvPr/>
        </p:nvSpPr>
        <p:spPr>
          <a:xfrm>
            <a:off x="2627500" y="6676500"/>
            <a:ext cx="3906300" cy="99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400">
                <a:solidFill>
                  <a:schemeClr val="dk1"/>
                </a:solidFill>
                <a:latin typeface="Calibri"/>
                <a:ea typeface="Calibri"/>
                <a:cs typeface="Calibri"/>
                <a:sym typeface="Calibri"/>
              </a:rPr>
              <a:t>PbV centers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9" name="Shape 1369"/>
        <p:cNvGrpSpPr/>
        <p:nvPr/>
      </p:nvGrpSpPr>
      <p:grpSpPr>
        <a:xfrm>
          <a:off x="0" y="0"/>
          <a:ext cx="0" cy="0"/>
          <a:chOff x="0" y="0"/>
          <a:chExt cx="0" cy="0"/>
        </a:xfrm>
      </p:grpSpPr>
      <p:pic>
        <p:nvPicPr>
          <p:cNvPr id="1370" name="Google Shape;1370;p111"/>
          <p:cNvPicPr preferRelativeResize="0"/>
          <p:nvPr/>
        </p:nvPicPr>
        <p:blipFill rotWithShape="1">
          <a:blip r:embed="rId3">
            <a:alphaModFix/>
          </a:blip>
          <a:srcRect b="0" l="0" r="0" t="0"/>
          <a:stretch/>
        </p:blipFill>
        <p:spPr>
          <a:xfrm>
            <a:off x="1755163" y="6351471"/>
            <a:ext cx="3454800" cy="3346008"/>
          </a:xfrm>
          <a:prstGeom prst="rect">
            <a:avLst/>
          </a:prstGeom>
          <a:noFill/>
          <a:ln>
            <a:noFill/>
          </a:ln>
        </p:spPr>
      </p:pic>
      <p:sp>
        <p:nvSpPr>
          <p:cNvPr id="1371" name="Google Shape;1371;p111"/>
          <p:cNvSpPr txBox="1"/>
          <p:nvPr>
            <p:ph type="title"/>
          </p:nvPr>
        </p:nvSpPr>
        <p:spPr>
          <a:xfrm>
            <a:off x="571500" y="116958"/>
            <a:ext cx="11861700" cy="8481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chemeClr val="dk1"/>
              </a:buClr>
              <a:buSzPts val="1100"/>
              <a:buFont typeface="Arial"/>
              <a:buNone/>
            </a:pPr>
            <a:r>
              <a:rPr lang="en-US" sz="3600"/>
              <a:t>Spectrally m</a:t>
            </a:r>
            <a:r>
              <a:rPr lang="en-US" sz="3600"/>
              <a:t>ultiplexed quantum memories</a:t>
            </a:r>
            <a:endParaRPr sz="3600"/>
          </a:p>
        </p:txBody>
      </p:sp>
      <p:sp>
        <p:nvSpPr>
          <p:cNvPr id="1372" name="Google Shape;1372;p111"/>
          <p:cNvSpPr/>
          <p:nvPr/>
        </p:nvSpPr>
        <p:spPr>
          <a:xfrm rot="5400000">
            <a:off x="2191112" y="5207771"/>
            <a:ext cx="2101800" cy="642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11"/>
          <p:cNvSpPr txBox="1"/>
          <p:nvPr/>
        </p:nvSpPr>
        <p:spPr>
          <a:xfrm>
            <a:off x="5619250" y="2885738"/>
            <a:ext cx="7041300" cy="32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a:t>Multi-qubit registers: </a:t>
            </a:r>
            <a:endParaRPr b="1" sz="2600"/>
          </a:p>
          <a:p>
            <a:pPr indent="-393700" lvl="0" marL="457200" rtl="0" algn="l">
              <a:spcBef>
                <a:spcPts val="0"/>
              </a:spcBef>
              <a:spcAft>
                <a:spcPts val="0"/>
              </a:spcAft>
              <a:buSzPts val="2600"/>
              <a:buChar char="●"/>
            </a:pPr>
            <a:r>
              <a:rPr lang="en-US" sz="2600"/>
              <a:t>Frequency multiplexing</a:t>
            </a:r>
            <a:endParaRPr sz="2600"/>
          </a:p>
          <a:p>
            <a:pPr indent="-393700" lvl="0" marL="457200" rtl="0" algn="l">
              <a:spcBef>
                <a:spcPts val="0"/>
              </a:spcBef>
              <a:spcAft>
                <a:spcPts val="0"/>
              </a:spcAft>
              <a:buSzPts val="2600"/>
              <a:buChar char="●"/>
            </a:pPr>
            <a:r>
              <a:rPr lang="en-US" sz="2600"/>
              <a:t>Error correction</a:t>
            </a:r>
            <a:endParaRPr sz="2600"/>
          </a:p>
          <a:p>
            <a:pPr indent="0" lvl="0" marL="0" rtl="0" algn="l">
              <a:spcBef>
                <a:spcPts val="0"/>
              </a:spcBef>
              <a:spcAft>
                <a:spcPts val="0"/>
              </a:spcAft>
              <a:buNone/>
            </a:pPr>
            <a:r>
              <a:rPr b="1" lang="en-US" sz="2600"/>
              <a:t>Spectrally selective single-NV readout in cluster of 3 NVs </a:t>
            </a:r>
            <a:endParaRPr b="1" sz="2600"/>
          </a:p>
          <a:p>
            <a:pPr indent="-368300" lvl="0" marL="457200" rtl="0" algn="l">
              <a:spcBef>
                <a:spcPts val="0"/>
              </a:spcBef>
              <a:spcAft>
                <a:spcPts val="0"/>
              </a:spcAft>
              <a:buSzPts val="2200"/>
              <a:buChar char="●"/>
            </a:pPr>
            <a:r>
              <a:rPr lang="en-US" sz="2200"/>
              <a:t>E Bersin, M Walsh, S Mouradian, M E. Trusheim, T Schröder, DE, ArXiv:1805.06884 (2018)</a:t>
            </a:r>
            <a:endParaRPr sz="2200"/>
          </a:p>
        </p:txBody>
      </p:sp>
      <p:pic>
        <p:nvPicPr>
          <p:cNvPr id="1374" name="Google Shape;1374;p111"/>
          <p:cNvPicPr preferRelativeResize="0"/>
          <p:nvPr/>
        </p:nvPicPr>
        <p:blipFill rotWithShape="1">
          <a:blip r:embed="rId4">
            <a:alphaModFix/>
          </a:blip>
          <a:srcRect b="0" l="0" r="0" t="0"/>
          <a:stretch/>
        </p:blipFill>
        <p:spPr>
          <a:xfrm>
            <a:off x="1955361" y="1133539"/>
            <a:ext cx="3454800" cy="3278100"/>
          </a:xfrm>
          <a:prstGeom prst="rect">
            <a:avLst/>
          </a:prstGeom>
          <a:noFill/>
          <a:ln>
            <a:noFill/>
          </a:ln>
        </p:spPr>
      </p:pic>
      <p:cxnSp>
        <p:nvCxnSpPr>
          <p:cNvPr id="1375" name="Google Shape;1375;p111"/>
          <p:cNvCxnSpPr/>
          <p:nvPr/>
        </p:nvCxnSpPr>
        <p:spPr>
          <a:xfrm>
            <a:off x="4311625" y="8084525"/>
            <a:ext cx="1929900" cy="1069200"/>
          </a:xfrm>
          <a:prstGeom prst="straightConnector1">
            <a:avLst/>
          </a:prstGeom>
          <a:noFill/>
          <a:ln cap="flat" cmpd="sng" w="9525">
            <a:solidFill>
              <a:schemeClr val="dk2"/>
            </a:solidFill>
            <a:prstDash val="solid"/>
            <a:round/>
            <a:headEnd len="med" w="med" type="none"/>
            <a:tailEnd len="med" w="med" type="none"/>
          </a:ln>
        </p:spPr>
      </p:cxnSp>
      <p:sp>
        <p:nvSpPr>
          <p:cNvPr id="1376" name="Google Shape;1376;p111"/>
          <p:cNvSpPr txBox="1"/>
          <p:nvPr/>
        </p:nvSpPr>
        <p:spPr>
          <a:xfrm>
            <a:off x="6476175" y="8905500"/>
            <a:ext cx="4511700" cy="8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 10 kHz coupling rate at ~ 5-10 nm separation </a:t>
            </a:r>
            <a:endParaRPr sz="2200"/>
          </a:p>
        </p:txBody>
      </p:sp>
      <p:cxnSp>
        <p:nvCxnSpPr>
          <p:cNvPr id="1377" name="Google Shape;1377;p111"/>
          <p:cNvCxnSpPr/>
          <p:nvPr/>
        </p:nvCxnSpPr>
        <p:spPr>
          <a:xfrm flipH="1" rot="10800000">
            <a:off x="1052825" y="2738225"/>
            <a:ext cx="1313700" cy="1313700"/>
          </a:xfrm>
          <a:prstGeom prst="straightConnector1">
            <a:avLst/>
          </a:prstGeom>
          <a:noFill/>
          <a:ln cap="flat" cmpd="sng" w="19050">
            <a:solidFill>
              <a:schemeClr val="dk2"/>
            </a:solidFill>
            <a:prstDash val="solid"/>
            <a:round/>
            <a:headEnd len="med" w="med" type="none"/>
            <a:tailEnd len="med" w="med" type="none"/>
          </a:ln>
        </p:spPr>
      </p:cxnSp>
      <p:cxnSp>
        <p:nvCxnSpPr>
          <p:cNvPr id="1378" name="Google Shape;1378;p111"/>
          <p:cNvCxnSpPr/>
          <p:nvPr/>
        </p:nvCxnSpPr>
        <p:spPr>
          <a:xfrm>
            <a:off x="1125000" y="5098400"/>
            <a:ext cx="998100" cy="1728900"/>
          </a:xfrm>
          <a:prstGeom prst="straightConnector1">
            <a:avLst/>
          </a:prstGeom>
          <a:noFill/>
          <a:ln cap="flat" cmpd="sng" w="19050">
            <a:solidFill>
              <a:schemeClr val="dk2"/>
            </a:solidFill>
            <a:prstDash val="solid"/>
            <a:round/>
            <a:headEnd len="med" w="med" type="none"/>
            <a:tailEnd len="med" w="med" type="none"/>
          </a:ln>
        </p:spPr>
      </p:cxnSp>
      <p:sp>
        <p:nvSpPr>
          <p:cNvPr id="1379" name="Google Shape;1379;p111"/>
          <p:cNvSpPr txBox="1"/>
          <p:nvPr/>
        </p:nvSpPr>
        <p:spPr>
          <a:xfrm>
            <a:off x="463850" y="4016675"/>
            <a:ext cx="1583100" cy="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600"/>
              <a:t>NV centers</a:t>
            </a:r>
            <a:endParaRPr sz="2600"/>
          </a:p>
        </p:txBody>
      </p:sp>
      <p:pic>
        <p:nvPicPr>
          <p:cNvPr id="1380" name="Google Shape;1380;p111"/>
          <p:cNvPicPr preferRelativeResize="0"/>
          <p:nvPr/>
        </p:nvPicPr>
        <p:blipFill>
          <a:blip r:embed="rId5">
            <a:alphaModFix/>
          </a:blip>
          <a:stretch>
            <a:fillRect/>
          </a:stretch>
        </p:blipFill>
        <p:spPr>
          <a:xfrm>
            <a:off x="5526760" y="5835425"/>
            <a:ext cx="6736413" cy="3089700"/>
          </a:xfrm>
          <a:prstGeom prst="rect">
            <a:avLst/>
          </a:prstGeom>
          <a:noFill/>
          <a:ln>
            <a:noFill/>
          </a:ln>
        </p:spPr>
      </p:pic>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4" name="Shape 1384"/>
        <p:cNvGrpSpPr/>
        <p:nvPr/>
      </p:nvGrpSpPr>
      <p:grpSpPr>
        <a:xfrm>
          <a:off x="0" y="0"/>
          <a:ext cx="0" cy="0"/>
          <a:chOff x="0" y="0"/>
          <a:chExt cx="0" cy="0"/>
        </a:xfrm>
      </p:grpSpPr>
      <p:sp>
        <p:nvSpPr>
          <p:cNvPr id="1385" name="Google Shape;1385;p112"/>
          <p:cNvSpPr txBox="1"/>
          <p:nvPr>
            <p:ph type="title"/>
          </p:nvPr>
        </p:nvSpPr>
        <p:spPr>
          <a:xfrm>
            <a:off x="571500" y="116958"/>
            <a:ext cx="11861700" cy="8481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chemeClr val="dk1"/>
              </a:buClr>
              <a:buSzPts val="1100"/>
              <a:buFont typeface="Arial"/>
              <a:buNone/>
            </a:pPr>
            <a:r>
              <a:rPr lang="en-US" sz="3600"/>
              <a:t>Spatially multiplexed q</a:t>
            </a:r>
            <a:r>
              <a:rPr lang="en-US" sz="3600"/>
              <a:t>uantum memories</a:t>
            </a:r>
            <a:endParaRPr sz="3600"/>
          </a:p>
        </p:txBody>
      </p:sp>
      <p:grpSp>
        <p:nvGrpSpPr>
          <p:cNvPr id="1386" name="Google Shape;1386;p112"/>
          <p:cNvGrpSpPr/>
          <p:nvPr/>
        </p:nvGrpSpPr>
        <p:grpSpPr>
          <a:xfrm>
            <a:off x="308125" y="6138900"/>
            <a:ext cx="12567200" cy="2837325"/>
            <a:chOff x="362863" y="3226750"/>
            <a:chExt cx="12567200" cy="2837325"/>
          </a:xfrm>
        </p:grpSpPr>
        <p:pic>
          <p:nvPicPr>
            <p:cNvPr id="1387" name="Google Shape;1387;p112"/>
            <p:cNvPicPr preferRelativeResize="0"/>
            <p:nvPr/>
          </p:nvPicPr>
          <p:blipFill rotWithShape="1">
            <a:blip r:embed="rId3">
              <a:alphaModFix/>
            </a:blip>
            <a:srcRect b="0" l="2769" r="1408" t="0"/>
            <a:stretch/>
          </p:blipFill>
          <p:spPr>
            <a:xfrm>
              <a:off x="362863" y="3226750"/>
              <a:ext cx="12567200" cy="2837325"/>
            </a:xfrm>
            <a:prstGeom prst="rect">
              <a:avLst/>
            </a:prstGeom>
            <a:noFill/>
            <a:ln>
              <a:noFill/>
            </a:ln>
          </p:spPr>
        </p:pic>
        <p:sp>
          <p:nvSpPr>
            <p:cNvPr id="1388" name="Google Shape;1388;p112"/>
            <p:cNvSpPr txBox="1"/>
            <p:nvPr/>
          </p:nvSpPr>
          <p:spPr>
            <a:xfrm>
              <a:off x="405700" y="4400025"/>
              <a:ext cx="2258400" cy="11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Multiplexed NV quantum repeater</a:t>
              </a:r>
              <a:endParaRPr sz="1800"/>
            </a:p>
          </p:txBody>
        </p:sp>
      </p:grpSp>
      <p:sp>
        <p:nvSpPr>
          <p:cNvPr id="1389" name="Google Shape;1389;p112"/>
          <p:cNvSpPr/>
          <p:nvPr/>
        </p:nvSpPr>
        <p:spPr>
          <a:xfrm rot="5400000">
            <a:off x="3877625" y="3963000"/>
            <a:ext cx="2101800" cy="1594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0" name="Google Shape;1390;p112"/>
          <p:cNvPicPr preferRelativeResize="0"/>
          <p:nvPr/>
        </p:nvPicPr>
        <p:blipFill>
          <a:blip r:embed="rId4">
            <a:alphaModFix/>
          </a:blip>
          <a:stretch>
            <a:fillRect/>
          </a:stretch>
        </p:blipFill>
        <p:spPr>
          <a:xfrm>
            <a:off x="388063" y="2123950"/>
            <a:ext cx="12407375" cy="1257650"/>
          </a:xfrm>
          <a:prstGeom prst="rect">
            <a:avLst/>
          </a:prstGeom>
          <a:noFill/>
          <a:ln>
            <a:noFill/>
          </a:ln>
        </p:spPr>
      </p:pic>
      <p:sp>
        <p:nvSpPr>
          <p:cNvPr id="1391" name="Google Shape;1391;p112"/>
          <p:cNvSpPr txBox="1"/>
          <p:nvPr/>
        </p:nvSpPr>
        <p:spPr>
          <a:xfrm>
            <a:off x="5756900" y="3976000"/>
            <a:ext cx="3251100" cy="12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Faster entanglement rates</a:t>
            </a:r>
            <a:endParaRPr/>
          </a:p>
          <a:p>
            <a:pPr indent="0" lvl="0" marL="0" rtl="0" algn="l">
              <a:spcBef>
                <a:spcPts val="0"/>
              </a:spcBef>
              <a:spcAft>
                <a:spcPts val="0"/>
              </a:spcAft>
              <a:buNone/>
            </a:pPr>
            <a:r>
              <a:rPr lang="en-US"/>
              <a:t>Error Correction</a:t>
            </a:r>
            <a:endParaRPr/>
          </a:p>
          <a:p>
            <a:pPr indent="0" lvl="0" marL="0" rtl="0" algn="l">
              <a:spcBef>
                <a:spcPts val="0"/>
              </a:spcBef>
              <a:spcAft>
                <a:spcPts val="0"/>
              </a:spcAft>
              <a:buNone/>
            </a:pPr>
            <a:r>
              <a:rPr lang="en-US"/>
              <a:t>Greater connectivity</a:t>
            </a:r>
            <a:endParaRPr/>
          </a:p>
        </p:txBody>
      </p:sp>
      <p:cxnSp>
        <p:nvCxnSpPr>
          <p:cNvPr id="1392" name="Google Shape;1392;p112"/>
          <p:cNvCxnSpPr/>
          <p:nvPr/>
        </p:nvCxnSpPr>
        <p:spPr>
          <a:xfrm rot="10800000">
            <a:off x="1982100" y="5293975"/>
            <a:ext cx="1017000" cy="1225800"/>
          </a:xfrm>
          <a:prstGeom prst="straightConnector1">
            <a:avLst/>
          </a:prstGeom>
          <a:noFill/>
          <a:ln cap="flat" cmpd="sng" w="9525">
            <a:solidFill>
              <a:schemeClr val="dk2"/>
            </a:solidFill>
            <a:prstDash val="solid"/>
            <a:round/>
            <a:headEnd len="med" w="med" type="none"/>
            <a:tailEnd len="med" w="med" type="none"/>
          </a:ln>
        </p:spPr>
      </p:cxnSp>
      <p:pic>
        <p:nvPicPr>
          <p:cNvPr id="1393" name="Google Shape;1393;p112"/>
          <p:cNvPicPr preferRelativeResize="0"/>
          <p:nvPr/>
        </p:nvPicPr>
        <p:blipFill rotWithShape="1">
          <a:blip r:embed="rId5">
            <a:alphaModFix/>
          </a:blip>
          <a:srcRect b="0" l="0" r="66994" t="0"/>
          <a:stretch/>
        </p:blipFill>
        <p:spPr>
          <a:xfrm>
            <a:off x="536717" y="3976032"/>
            <a:ext cx="1685124" cy="2203214"/>
          </a:xfrm>
          <a:prstGeom prst="rect">
            <a:avLst/>
          </a:prstGeom>
          <a:noFill/>
          <a:ln>
            <a:noFill/>
          </a:ln>
        </p:spPr>
      </p:pic>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7" name="Shape 1397"/>
        <p:cNvGrpSpPr/>
        <p:nvPr/>
      </p:nvGrpSpPr>
      <p:grpSpPr>
        <a:xfrm>
          <a:off x="0" y="0"/>
          <a:ext cx="0" cy="0"/>
          <a:chOff x="0" y="0"/>
          <a:chExt cx="0" cy="0"/>
        </a:xfrm>
      </p:grpSpPr>
      <p:sp>
        <p:nvSpPr>
          <p:cNvPr id="1398" name="Google Shape;1398;p113"/>
          <p:cNvSpPr txBox="1"/>
          <p:nvPr>
            <p:ph type="title"/>
          </p:nvPr>
        </p:nvSpPr>
        <p:spPr>
          <a:xfrm>
            <a:off x="590255" y="116958"/>
            <a:ext cx="11303100" cy="848100"/>
          </a:xfrm>
          <a:prstGeom prst="rect">
            <a:avLst/>
          </a:prstGeom>
          <a:noFill/>
          <a:ln>
            <a:noFill/>
          </a:ln>
        </p:spPr>
        <p:txBody>
          <a:bodyPr anchorCtr="0" anchor="b" bIns="50800" lIns="50800" spcFirstLastPara="1" rIns="50800" wrap="square" tIns="50800">
            <a:noAutofit/>
          </a:bodyPr>
          <a:lstStyle/>
          <a:p>
            <a:pPr indent="0" lvl="0" marL="0" rtl="0" algn="l">
              <a:spcBef>
                <a:spcPts val="0"/>
              </a:spcBef>
              <a:spcAft>
                <a:spcPts val="0"/>
              </a:spcAft>
              <a:buClr>
                <a:schemeClr val="dk1"/>
              </a:buClr>
              <a:buSzPts val="1100"/>
              <a:buFont typeface="Arial"/>
              <a:buNone/>
            </a:pPr>
            <a:r>
              <a:rPr lang="en-US">
                <a:solidFill>
                  <a:schemeClr val="dk1"/>
                </a:solidFill>
              </a:rPr>
              <a:t>Multiplexed Quantum Repeater Concept</a:t>
            </a:r>
            <a:endParaRPr/>
          </a:p>
        </p:txBody>
      </p:sp>
      <p:sp>
        <p:nvSpPr>
          <p:cNvPr id="1399" name="Google Shape;1399;p113"/>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p>
            <a:pPr indent="0" lvl="0" marL="0" rtl="0" algn="r">
              <a:spcBef>
                <a:spcPts val="0"/>
              </a:spcBef>
              <a:spcAft>
                <a:spcPts val="0"/>
              </a:spcAft>
              <a:buClr>
                <a:srgbClr val="000000"/>
              </a:buClr>
              <a:buFont typeface="Helvetica Neue"/>
              <a:buNone/>
            </a:pPr>
            <a:fld id="{00000000-1234-1234-1234-123412341234}" type="slidenum">
              <a:rPr lang="en-US"/>
              <a:t>‹#›</a:t>
            </a:fld>
            <a:endParaRPr/>
          </a:p>
        </p:txBody>
      </p:sp>
      <p:grpSp>
        <p:nvGrpSpPr>
          <p:cNvPr id="1400" name="Google Shape;1400;p113"/>
          <p:cNvGrpSpPr/>
          <p:nvPr/>
        </p:nvGrpSpPr>
        <p:grpSpPr>
          <a:xfrm>
            <a:off x="-227907" y="2128252"/>
            <a:ext cx="14916937" cy="7575466"/>
            <a:chOff x="0" y="-1"/>
            <a:chExt cx="14916937" cy="7575466"/>
          </a:xfrm>
        </p:grpSpPr>
        <p:pic>
          <p:nvPicPr>
            <p:cNvPr id="1401" name="Google Shape;1401;p113"/>
            <p:cNvPicPr preferRelativeResize="0"/>
            <p:nvPr/>
          </p:nvPicPr>
          <p:blipFill rotWithShape="1">
            <a:blip r:embed="rId3">
              <a:alphaModFix/>
            </a:blip>
            <a:srcRect b="0" l="0" r="0" t="0"/>
            <a:stretch/>
          </p:blipFill>
          <p:spPr>
            <a:xfrm>
              <a:off x="185437" y="2177963"/>
              <a:ext cx="14731500" cy="4269600"/>
            </a:xfrm>
            <a:prstGeom prst="rect">
              <a:avLst/>
            </a:prstGeom>
            <a:noFill/>
            <a:ln>
              <a:noFill/>
            </a:ln>
            <a:effectLst>
              <a:outerShdw blurRad="12700" rotWithShape="0" dir="7813403" dist="12700">
                <a:srgbClr val="000000">
                  <a:alpha val="85880"/>
                </a:srgbClr>
              </a:outerShdw>
            </a:effectLst>
          </p:spPr>
        </p:pic>
        <p:sp>
          <p:nvSpPr>
            <p:cNvPr id="1402" name="Google Shape;1402;p113"/>
            <p:cNvSpPr/>
            <p:nvPr/>
          </p:nvSpPr>
          <p:spPr>
            <a:xfrm>
              <a:off x="5252135" y="6769623"/>
              <a:ext cx="5241300" cy="566100"/>
            </a:xfrm>
            <a:prstGeom prst="rect">
              <a:avLst/>
            </a:prstGeom>
            <a:no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Photonic Routing</a:t>
              </a:r>
              <a:endParaRPr/>
            </a:p>
          </p:txBody>
        </p:sp>
        <p:sp>
          <p:nvSpPr>
            <p:cNvPr id="1403" name="Google Shape;1403;p113"/>
            <p:cNvSpPr/>
            <p:nvPr/>
          </p:nvSpPr>
          <p:spPr>
            <a:xfrm>
              <a:off x="10677159" y="6192892"/>
              <a:ext cx="2692500" cy="587100"/>
            </a:xfrm>
            <a:prstGeom prst="rect">
              <a:avLst/>
            </a:prstGeom>
            <a:no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Couplers</a:t>
              </a:r>
              <a:endParaRPr/>
            </a:p>
          </p:txBody>
        </p:sp>
        <p:cxnSp>
          <p:nvCxnSpPr>
            <p:cNvPr id="1404" name="Google Shape;1404;p113"/>
            <p:cNvCxnSpPr/>
            <p:nvPr/>
          </p:nvCxnSpPr>
          <p:spPr>
            <a:xfrm rot="10800000">
              <a:off x="12237590" y="3667150"/>
              <a:ext cx="0" cy="2521200"/>
            </a:xfrm>
            <a:prstGeom prst="straightConnector1">
              <a:avLst/>
            </a:prstGeom>
            <a:noFill/>
            <a:ln cap="flat" cmpd="sng" w="12700">
              <a:solidFill>
                <a:srgbClr val="5B5A5A"/>
              </a:solidFill>
              <a:prstDash val="solid"/>
              <a:miter lim="8000"/>
              <a:headEnd len="sm" w="sm" type="none"/>
              <a:tailEnd len="sm" w="sm" type="none"/>
            </a:ln>
          </p:spPr>
        </p:cxnSp>
        <p:cxnSp>
          <p:nvCxnSpPr>
            <p:cNvPr id="1405" name="Google Shape;1405;p113"/>
            <p:cNvCxnSpPr/>
            <p:nvPr/>
          </p:nvCxnSpPr>
          <p:spPr>
            <a:xfrm>
              <a:off x="12024308" y="4297461"/>
              <a:ext cx="0" cy="1013700"/>
            </a:xfrm>
            <a:prstGeom prst="straightConnector1">
              <a:avLst/>
            </a:prstGeom>
            <a:noFill/>
            <a:ln cap="flat" cmpd="sng" w="12700">
              <a:solidFill>
                <a:srgbClr val="5B5A5A"/>
              </a:solidFill>
              <a:prstDash val="solid"/>
              <a:miter lim="8000"/>
              <a:headEnd len="sm" w="sm" type="none"/>
              <a:tailEnd len="sm" w="sm" type="none"/>
            </a:ln>
          </p:spPr>
        </p:cxnSp>
        <p:sp>
          <p:nvSpPr>
            <p:cNvPr id="1406" name="Google Shape;1406;p113"/>
            <p:cNvSpPr/>
            <p:nvPr/>
          </p:nvSpPr>
          <p:spPr>
            <a:xfrm>
              <a:off x="10075438" y="5222291"/>
              <a:ext cx="2692500" cy="587100"/>
            </a:xfrm>
            <a:prstGeom prst="rect">
              <a:avLst/>
            </a:prstGeom>
            <a:no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Detector</a:t>
              </a:r>
              <a:endParaRPr/>
            </a:p>
          </p:txBody>
        </p:sp>
        <p:grpSp>
          <p:nvGrpSpPr>
            <p:cNvPr id="1407" name="Google Shape;1407;p113"/>
            <p:cNvGrpSpPr/>
            <p:nvPr/>
          </p:nvGrpSpPr>
          <p:grpSpPr>
            <a:xfrm>
              <a:off x="229800" y="4307535"/>
              <a:ext cx="11145072" cy="2157936"/>
              <a:chOff x="0" y="0"/>
              <a:chExt cx="11145072" cy="2157936"/>
            </a:xfrm>
          </p:grpSpPr>
          <p:cxnSp>
            <p:nvCxnSpPr>
              <p:cNvPr id="1408" name="Google Shape;1408;p113"/>
              <p:cNvCxnSpPr/>
              <p:nvPr/>
            </p:nvCxnSpPr>
            <p:spPr>
              <a:xfrm flipH="1">
                <a:off x="2537172" y="544769"/>
                <a:ext cx="8607900" cy="1297500"/>
              </a:xfrm>
              <a:prstGeom prst="straightConnector1">
                <a:avLst/>
              </a:prstGeom>
              <a:noFill/>
              <a:ln cap="flat" cmpd="sng" w="12700">
                <a:solidFill>
                  <a:srgbClr val="000000"/>
                </a:solidFill>
                <a:prstDash val="solid"/>
                <a:miter lim="8000"/>
                <a:headEnd len="med" w="med" type="triangle"/>
                <a:tailEnd len="med" w="med" type="triangle"/>
              </a:ln>
            </p:spPr>
          </p:cxnSp>
          <p:sp>
            <p:nvSpPr>
              <p:cNvPr id="1409" name="Google Shape;1409;p113"/>
              <p:cNvSpPr/>
              <p:nvPr/>
            </p:nvSpPr>
            <p:spPr>
              <a:xfrm>
                <a:off x="707631" y="1589436"/>
                <a:ext cx="868500" cy="568500"/>
              </a:xfrm>
              <a:prstGeom prst="rect">
                <a:avLst/>
              </a:prstGeom>
              <a:no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QR8</a:t>
                </a:r>
                <a:endParaRPr/>
              </a:p>
            </p:txBody>
          </p:sp>
          <p:sp>
            <p:nvSpPr>
              <p:cNvPr id="1410" name="Google Shape;1410;p113"/>
              <p:cNvSpPr/>
              <p:nvPr/>
            </p:nvSpPr>
            <p:spPr>
              <a:xfrm>
                <a:off x="0" y="0"/>
                <a:ext cx="868500" cy="568500"/>
              </a:xfrm>
              <a:prstGeom prst="rect">
                <a:avLst/>
              </a:prstGeom>
              <a:no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QR1</a:t>
                </a:r>
                <a:endParaRPr/>
              </a:p>
            </p:txBody>
          </p:sp>
          <p:sp>
            <p:nvSpPr>
              <p:cNvPr id="1411" name="Google Shape;1411;p113"/>
              <p:cNvSpPr/>
              <p:nvPr/>
            </p:nvSpPr>
            <p:spPr>
              <a:xfrm rot="3445463">
                <a:off x="782097" y="618874"/>
                <a:ext cx="517633" cy="568230"/>
              </a:xfrm>
              <a:prstGeom prst="rect">
                <a:avLst/>
              </a:prstGeom>
              <a:no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a:t>
                </a:r>
                <a:endParaRPr/>
              </a:p>
            </p:txBody>
          </p:sp>
        </p:grpSp>
        <p:cxnSp>
          <p:nvCxnSpPr>
            <p:cNvPr id="1412" name="Google Shape;1412;p113"/>
            <p:cNvCxnSpPr/>
            <p:nvPr/>
          </p:nvCxnSpPr>
          <p:spPr>
            <a:xfrm rot="10800000">
              <a:off x="1401726" y="6409058"/>
              <a:ext cx="788400" cy="788400"/>
            </a:xfrm>
            <a:prstGeom prst="straightConnector1">
              <a:avLst/>
            </a:prstGeom>
            <a:noFill/>
            <a:ln cap="flat" cmpd="sng" w="38100">
              <a:solidFill>
                <a:srgbClr val="000000"/>
              </a:solidFill>
              <a:prstDash val="solid"/>
              <a:miter lim="8000"/>
              <a:headEnd len="sm" w="sm" type="none"/>
              <a:tailEnd len="sm" w="sm" type="none"/>
            </a:ln>
          </p:spPr>
        </p:cxnSp>
        <p:sp>
          <p:nvSpPr>
            <p:cNvPr id="1413" name="Google Shape;1413;p113"/>
            <p:cNvSpPr/>
            <p:nvPr/>
          </p:nvSpPr>
          <p:spPr>
            <a:xfrm>
              <a:off x="0" y="7009365"/>
              <a:ext cx="5241300" cy="566100"/>
            </a:xfrm>
            <a:prstGeom prst="rect">
              <a:avLst/>
            </a:prstGeom>
            <a:no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Quantum registers</a:t>
              </a:r>
              <a:endParaRPr/>
            </a:p>
          </p:txBody>
        </p:sp>
        <p:cxnSp>
          <p:nvCxnSpPr>
            <p:cNvPr id="1414" name="Google Shape;1414;p113"/>
            <p:cNvCxnSpPr/>
            <p:nvPr/>
          </p:nvCxnSpPr>
          <p:spPr>
            <a:xfrm rot="10800000">
              <a:off x="7257325" y="6092273"/>
              <a:ext cx="788400" cy="788400"/>
            </a:xfrm>
            <a:prstGeom prst="straightConnector1">
              <a:avLst/>
            </a:prstGeom>
            <a:noFill/>
            <a:ln cap="flat" cmpd="sng" w="38100">
              <a:solidFill>
                <a:srgbClr val="000000"/>
              </a:solidFill>
              <a:prstDash val="solid"/>
              <a:miter lim="8000"/>
              <a:headEnd len="sm" w="sm" type="none"/>
              <a:tailEnd len="sm" w="sm" type="none"/>
            </a:ln>
          </p:spPr>
        </p:cxnSp>
        <p:grpSp>
          <p:nvGrpSpPr>
            <p:cNvPr id="1415" name="Google Shape;1415;p113"/>
            <p:cNvGrpSpPr/>
            <p:nvPr/>
          </p:nvGrpSpPr>
          <p:grpSpPr>
            <a:xfrm>
              <a:off x="7028167" y="713834"/>
              <a:ext cx="6012910" cy="3157866"/>
              <a:chOff x="0" y="0"/>
              <a:chExt cx="6012910" cy="3157866"/>
            </a:xfrm>
          </p:grpSpPr>
          <p:grpSp>
            <p:nvGrpSpPr>
              <p:cNvPr id="1416" name="Google Shape;1416;p113"/>
              <p:cNvGrpSpPr/>
              <p:nvPr/>
            </p:nvGrpSpPr>
            <p:grpSpPr>
              <a:xfrm>
                <a:off x="0" y="6822"/>
                <a:ext cx="6012910" cy="3151044"/>
                <a:chOff x="0" y="0"/>
                <a:chExt cx="6012910" cy="3151044"/>
              </a:xfrm>
            </p:grpSpPr>
            <p:pic>
              <p:nvPicPr>
                <p:cNvPr id="1417" name="Google Shape;1417;p113"/>
                <p:cNvPicPr preferRelativeResize="0"/>
                <p:nvPr/>
              </p:nvPicPr>
              <p:blipFill rotWithShape="1">
                <a:blip r:embed="rId4">
                  <a:alphaModFix/>
                </a:blip>
                <a:srcRect b="0" l="0" r="0" t="0"/>
                <a:stretch/>
              </p:blipFill>
              <p:spPr>
                <a:xfrm>
                  <a:off x="499272" y="0"/>
                  <a:ext cx="5507400" cy="1284300"/>
                </a:xfrm>
                <a:prstGeom prst="rect">
                  <a:avLst/>
                </a:prstGeom>
                <a:noFill/>
                <a:ln cap="flat" cmpd="sng" w="25400">
                  <a:solidFill>
                    <a:srgbClr val="FFFFFF"/>
                  </a:solidFill>
                  <a:prstDash val="solid"/>
                  <a:miter lim="8000"/>
                  <a:headEnd len="sm" w="sm" type="none"/>
                  <a:tailEnd len="sm" w="sm" type="none"/>
                </a:ln>
                <a:effectLst>
                  <a:outerShdw blurRad="190500" rotWithShape="0" dir="5400000" dist="204635">
                    <a:srgbClr val="000000">
                      <a:alpha val="58040"/>
                    </a:srgbClr>
                  </a:outerShdw>
                </a:effectLst>
              </p:spPr>
            </p:pic>
            <p:sp>
              <p:nvSpPr>
                <p:cNvPr id="1418" name="Google Shape;1418;p113"/>
                <p:cNvSpPr/>
                <p:nvPr/>
              </p:nvSpPr>
              <p:spPr>
                <a:xfrm>
                  <a:off x="0" y="2589144"/>
                  <a:ext cx="2077500" cy="561900"/>
                </a:xfrm>
                <a:prstGeom prst="rect">
                  <a:avLst/>
                </a:prstGeom>
                <a:noFill/>
                <a:ln cap="flat" cmpd="sng" w="25400">
                  <a:solidFill>
                    <a:srgbClr val="FFFFFF"/>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1419" name="Google Shape;1419;p113"/>
                <p:cNvCxnSpPr/>
                <p:nvPr/>
              </p:nvCxnSpPr>
              <p:spPr>
                <a:xfrm flipH="1" rot="10800000">
                  <a:off x="26915" y="1314507"/>
                  <a:ext cx="460200" cy="1268100"/>
                </a:xfrm>
                <a:prstGeom prst="straightConnector1">
                  <a:avLst/>
                </a:prstGeom>
                <a:noFill/>
                <a:ln cap="flat" cmpd="sng" w="25400">
                  <a:solidFill>
                    <a:srgbClr val="FFFFFF"/>
                  </a:solidFill>
                  <a:prstDash val="solid"/>
                  <a:miter lim="8000"/>
                  <a:headEnd len="sm" w="sm" type="none"/>
                  <a:tailEnd len="sm" w="sm" type="none"/>
                </a:ln>
                <a:effectLst>
                  <a:outerShdw blurRad="190500" rotWithShape="0" dir="5400000" dist="204635">
                    <a:srgbClr val="000000">
                      <a:alpha val="58040"/>
                    </a:srgbClr>
                  </a:outerShdw>
                </a:effectLst>
              </p:spPr>
            </p:cxnSp>
            <p:cxnSp>
              <p:nvCxnSpPr>
                <p:cNvPr id="1420" name="Google Shape;1420;p113"/>
                <p:cNvCxnSpPr/>
                <p:nvPr/>
              </p:nvCxnSpPr>
              <p:spPr>
                <a:xfrm flipH="1" rot="10800000">
                  <a:off x="2044210" y="1274907"/>
                  <a:ext cx="3968700" cy="1307700"/>
                </a:xfrm>
                <a:prstGeom prst="straightConnector1">
                  <a:avLst/>
                </a:prstGeom>
                <a:noFill/>
                <a:ln cap="flat" cmpd="sng" w="25400">
                  <a:solidFill>
                    <a:srgbClr val="FFFFFF"/>
                  </a:solidFill>
                  <a:prstDash val="solid"/>
                  <a:miter lim="8000"/>
                  <a:headEnd len="sm" w="sm" type="none"/>
                  <a:tailEnd len="sm" w="sm" type="none"/>
                </a:ln>
                <a:effectLst>
                  <a:outerShdw blurRad="190500" rotWithShape="0" dir="5400000" dist="204635">
                    <a:srgbClr val="000000">
                      <a:alpha val="58040"/>
                    </a:srgbClr>
                  </a:outerShdw>
                </a:effectLst>
              </p:spPr>
            </p:cxnSp>
          </p:grpSp>
          <p:sp>
            <p:nvSpPr>
              <p:cNvPr id="1421" name="Google Shape;1421;p113"/>
              <p:cNvSpPr/>
              <p:nvPr/>
            </p:nvSpPr>
            <p:spPr>
              <a:xfrm>
                <a:off x="580632" y="0"/>
                <a:ext cx="3277200" cy="381000"/>
              </a:xfrm>
              <a:prstGeom prst="rect">
                <a:avLst/>
              </a:prstGeom>
              <a:noFill/>
              <a:ln>
                <a:noFill/>
              </a:ln>
              <a:effectLst>
                <a:outerShdw blurRad="38100" rotWithShape="0">
                  <a:srgbClr val="000000">
                    <a:alpha val="58040"/>
                  </a:srgbClr>
                </a:outerShdw>
              </a:effectLst>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Font typeface="Helvetica Neue"/>
                  <a:buNone/>
                </a:pPr>
                <a:r>
                  <a:rPr b="1" i="0" lang="en-US" sz="1800" u="none" cap="none" strike="noStrike">
                    <a:solidFill>
                      <a:srgbClr val="FFFFFF"/>
                    </a:solidFill>
                    <a:latin typeface="Helvetica Neue"/>
                    <a:ea typeface="Helvetica Neue"/>
                    <a:cs typeface="Helvetica Neue"/>
                    <a:sym typeface="Helvetica Neue"/>
                  </a:rPr>
                  <a:t>Mach Zehnder Interferometer</a:t>
                </a:r>
                <a:endParaRPr/>
              </a:p>
            </p:txBody>
          </p:sp>
        </p:grpSp>
        <p:grpSp>
          <p:nvGrpSpPr>
            <p:cNvPr id="1422" name="Google Shape;1422;p113"/>
            <p:cNvGrpSpPr/>
            <p:nvPr/>
          </p:nvGrpSpPr>
          <p:grpSpPr>
            <a:xfrm>
              <a:off x="1788002" y="3593502"/>
              <a:ext cx="10359689" cy="2262156"/>
              <a:chOff x="3045" y="-1"/>
              <a:chExt cx="10359689" cy="2262156"/>
            </a:xfrm>
          </p:grpSpPr>
          <p:grpSp>
            <p:nvGrpSpPr>
              <p:cNvPr id="1423" name="Google Shape;1423;p113"/>
              <p:cNvGrpSpPr/>
              <p:nvPr/>
            </p:nvGrpSpPr>
            <p:grpSpPr>
              <a:xfrm>
                <a:off x="3045" y="85988"/>
                <a:ext cx="9169092" cy="2176167"/>
                <a:chOff x="3045" y="-1"/>
                <a:chExt cx="9169092" cy="2176167"/>
              </a:xfrm>
            </p:grpSpPr>
            <p:cxnSp>
              <p:nvCxnSpPr>
                <p:cNvPr id="1424" name="Google Shape;1424;p113"/>
                <p:cNvCxnSpPr/>
                <p:nvPr/>
              </p:nvCxnSpPr>
              <p:spPr>
                <a:xfrm flipH="1" rot="10800000">
                  <a:off x="699900" y="2051966"/>
                  <a:ext cx="783900" cy="124200"/>
                </a:xfrm>
                <a:prstGeom prst="straightConnector1">
                  <a:avLst/>
                </a:prstGeom>
                <a:noFill/>
                <a:ln cap="flat" cmpd="sng" w="50800">
                  <a:solidFill>
                    <a:srgbClr val="FF2600"/>
                  </a:solidFill>
                  <a:prstDash val="solid"/>
                  <a:miter lim="8000"/>
                  <a:headEnd len="sm" w="sm" type="none"/>
                  <a:tailEnd len="med" w="med" type="triangle"/>
                </a:ln>
                <a:effectLst>
                  <a:outerShdw blurRad="76200" rotWithShape="0">
                    <a:srgbClr val="FF2600">
                      <a:alpha val="87840"/>
                    </a:srgbClr>
                  </a:outerShdw>
                </a:effectLst>
              </p:spPr>
            </p:cxnSp>
            <p:cxnSp>
              <p:nvCxnSpPr>
                <p:cNvPr id="1425" name="Google Shape;1425;p113"/>
                <p:cNvCxnSpPr/>
                <p:nvPr/>
              </p:nvCxnSpPr>
              <p:spPr>
                <a:xfrm flipH="1" rot="10800000">
                  <a:off x="1736628" y="1659836"/>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26" name="Google Shape;1426;p113"/>
                <p:cNvCxnSpPr/>
                <p:nvPr/>
              </p:nvCxnSpPr>
              <p:spPr>
                <a:xfrm flipH="1" rot="10800000">
                  <a:off x="1865547" y="1874702"/>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27" name="Google Shape;1427;p113"/>
                <p:cNvCxnSpPr/>
                <p:nvPr/>
              </p:nvCxnSpPr>
              <p:spPr>
                <a:xfrm flipH="1" rot="10800000">
                  <a:off x="3906773" y="1101185"/>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28" name="Google Shape;1428;p113"/>
                <p:cNvCxnSpPr/>
                <p:nvPr/>
              </p:nvCxnSpPr>
              <p:spPr>
                <a:xfrm flipH="1" rot="10800000">
                  <a:off x="4035692" y="1316051"/>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29" name="Google Shape;1429;p113"/>
                <p:cNvCxnSpPr/>
                <p:nvPr/>
              </p:nvCxnSpPr>
              <p:spPr>
                <a:xfrm flipH="1" rot="10800000">
                  <a:off x="6119891" y="542534"/>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30" name="Google Shape;1430;p113"/>
                <p:cNvCxnSpPr/>
                <p:nvPr/>
              </p:nvCxnSpPr>
              <p:spPr>
                <a:xfrm flipH="1" rot="10800000">
                  <a:off x="6248810" y="757400"/>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31" name="Google Shape;1431;p113"/>
                <p:cNvCxnSpPr/>
                <p:nvPr/>
              </p:nvCxnSpPr>
              <p:spPr>
                <a:xfrm flipH="1" rot="10800000">
                  <a:off x="8259317" y="-1"/>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32" name="Google Shape;1432;p113"/>
                <p:cNvCxnSpPr/>
                <p:nvPr/>
              </p:nvCxnSpPr>
              <p:spPr>
                <a:xfrm flipH="1" rot="10800000">
                  <a:off x="8388237" y="214865"/>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33" name="Google Shape;1433;p113"/>
                <p:cNvCxnSpPr/>
                <p:nvPr/>
              </p:nvCxnSpPr>
              <p:spPr>
                <a:xfrm flipH="1" rot="10800000">
                  <a:off x="2911911" y="1490832"/>
                  <a:ext cx="783900" cy="124200"/>
                </a:xfrm>
                <a:prstGeom prst="straightConnector1">
                  <a:avLst/>
                </a:prstGeom>
                <a:noFill/>
                <a:ln cap="flat" cmpd="sng" w="50800">
                  <a:solidFill>
                    <a:srgbClr val="FF2600"/>
                  </a:solidFill>
                  <a:prstDash val="solid"/>
                  <a:miter lim="8000"/>
                  <a:headEnd len="sm" w="sm" type="none"/>
                  <a:tailEnd len="med" w="med" type="triangle"/>
                </a:ln>
                <a:effectLst>
                  <a:outerShdw blurRad="76200" rotWithShape="0">
                    <a:srgbClr val="FF2600">
                      <a:alpha val="87840"/>
                    </a:srgbClr>
                  </a:outerShdw>
                </a:effectLst>
              </p:spPr>
            </p:cxnSp>
            <p:cxnSp>
              <p:nvCxnSpPr>
                <p:cNvPr id="1434" name="Google Shape;1434;p113"/>
                <p:cNvCxnSpPr/>
                <p:nvPr/>
              </p:nvCxnSpPr>
              <p:spPr>
                <a:xfrm flipH="1" rot="10800000">
                  <a:off x="5108890" y="930407"/>
                  <a:ext cx="783900" cy="124200"/>
                </a:xfrm>
                <a:prstGeom prst="straightConnector1">
                  <a:avLst/>
                </a:prstGeom>
                <a:noFill/>
                <a:ln cap="flat" cmpd="sng" w="50800">
                  <a:solidFill>
                    <a:srgbClr val="FF2600"/>
                  </a:solidFill>
                  <a:prstDash val="solid"/>
                  <a:miter lim="8000"/>
                  <a:headEnd len="sm" w="sm" type="none"/>
                  <a:tailEnd len="med" w="med" type="triangle"/>
                </a:ln>
                <a:effectLst>
                  <a:outerShdw blurRad="76200" rotWithShape="0">
                    <a:srgbClr val="FF2600">
                      <a:alpha val="87840"/>
                    </a:srgbClr>
                  </a:outerShdw>
                </a:effectLst>
              </p:spPr>
            </p:cxnSp>
            <p:cxnSp>
              <p:nvCxnSpPr>
                <p:cNvPr id="1435" name="Google Shape;1435;p113"/>
                <p:cNvCxnSpPr/>
                <p:nvPr/>
              </p:nvCxnSpPr>
              <p:spPr>
                <a:xfrm flipH="1" rot="10800000">
                  <a:off x="7254735" y="371210"/>
                  <a:ext cx="783900" cy="124200"/>
                </a:xfrm>
                <a:prstGeom prst="straightConnector1">
                  <a:avLst/>
                </a:prstGeom>
                <a:noFill/>
                <a:ln cap="flat" cmpd="sng" w="50800">
                  <a:solidFill>
                    <a:srgbClr val="FF2600"/>
                  </a:solidFill>
                  <a:prstDash val="solid"/>
                  <a:miter lim="8000"/>
                  <a:headEnd len="sm" w="sm" type="none"/>
                  <a:tailEnd len="med" w="med" type="triangle"/>
                </a:ln>
                <a:effectLst>
                  <a:outerShdw blurRad="76200" rotWithShape="0">
                    <a:srgbClr val="FF2600">
                      <a:alpha val="87840"/>
                    </a:srgbClr>
                  </a:outerShdw>
                </a:effectLst>
              </p:spPr>
            </p:cxnSp>
            <p:cxnSp>
              <p:nvCxnSpPr>
                <p:cNvPr id="1436" name="Google Shape;1436;p113"/>
                <p:cNvCxnSpPr/>
                <p:nvPr/>
              </p:nvCxnSpPr>
              <p:spPr>
                <a:xfrm flipH="1" rot="10800000">
                  <a:off x="1114749" y="370149"/>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37" name="Google Shape;1437;p113"/>
                <p:cNvCxnSpPr/>
                <p:nvPr/>
              </p:nvCxnSpPr>
              <p:spPr>
                <a:xfrm flipH="1" rot="10800000">
                  <a:off x="1243669" y="585015"/>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38" name="Google Shape;1438;p113"/>
                <p:cNvCxnSpPr/>
                <p:nvPr/>
              </p:nvCxnSpPr>
              <p:spPr>
                <a:xfrm flipH="1" rot="10800000">
                  <a:off x="3435301" y="284202"/>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39" name="Google Shape;1439;p113"/>
                <p:cNvCxnSpPr/>
                <p:nvPr/>
              </p:nvCxnSpPr>
              <p:spPr>
                <a:xfrm flipH="1" rot="10800000">
                  <a:off x="3564220" y="499068"/>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40" name="Google Shape;1440;p113"/>
                <p:cNvCxnSpPr/>
                <p:nvPr/>
              </p:nvCxnSpPr>
              <p:spPr>
                <a:xfrm flipH="1" rot="10800000">
                  <a:off x="5949231" y="90823"/>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41" name="Google Shape;1441;p113"/>
                <p:cNvCxnSpPr/>
                <p:nvPr/>
              </p:nvCxnSpPr>
              <p:spPr>
                <a:xfrm flipH="1" rot="10800000">
                  <a:off x="6078150" y="305689"/>
                  <a:ext cx="783900" cy="124200"/>
                </a:xfrm>
                <a:prstGeom prst="straightConnector1">
                  <a:avLst/>
                </a:prstGeom>
                <a:noFill/>
                <a:ln cap="flat" cmpd="sng" w="50800">
                  <a:solidFill>
                    <a:srgbClr val="FF2600"/>
                  </a:solidFill>
                  <a:prstDash val="dashDot"/>
                  <a:miter lim="8000"/>
                  <a:headEnd len="sm" w="sm" type="none"/>
                  <a:tailEnd len="med" w="med" type="triangle"/>
                </a:ln>
                <a:effectLst>
                  <a:outerShdw blurRad="76200" rotWithShape="0">
                    <a:srgbClr val="FF2600">
                      <a:alpha val="87840"/>
                    </a:srgbClr>
                  </a:outerShdw>
                </a:effectLst>
              </p:spPr>
            </p:cxnSp>
            <p:cxnSp>
              <p:nvCxnSpPr>
                <p:cNvPr id="1442" name="Google Shape;1442;p113"/>
                <p:cNvCxnSpPr/>
                <p:nvPr/>
              </p:nvCxnSpPr>
              <p:spPr>
                <a:xfrm flipH="1" rot="10800000">
                  <a:off x="7168944" y="172763"/>
                  <a:ext cx="783900" cy="124200"/>
                </a:xfrm>
                <a:prstGeom prst="straightConnector1">
                  <a:avLst/>
                </a:prstGeom>
                <a:noFill/>
                <a:ln cap="flat" cmpd="sng" w="50800">
                  <a:solidFill>
                    <a:srgbClr val="FF2600"/>
                  </a:solidFill>
                  <a:prstDash val="solid"/>
                  <a:miter lim="8000"/>
                  <a:headEnd len="sm" w="sm" type="none"/>
                  <a:tailEnd len="med" w="med" type="triangle"/>
                </a:ln>
                <a:effectLst>
                  <a:outerShdw blurRad="76200" rotWithShape="0">
                    <a:srgbClr val="FF2600">
                      <a:alpha val="87840"/>
                    </a:srgbClr>
                  </a:outerShdw>
                </a:effectLst>
              </p:spPr>
            </p:cxnSp>
            <p:cxnSp>
              <p:nvCxnSpPr>
                <p:cNvPr id="1443" name="Google Shape;1443;p113"/>
                <p:cNvCxnSpPr/>
                <p:nvPr/>
              </p:nvCxnSpPr>
              <p:spPr>
                <a:xfrm flipH="1" rot="10800000">
                  <a:off x="4728529" y="311400"/>
                  <a:ext cx="783900" cy="124200"/>
                </a:xfrm>
                <a:prstGeom prst="straightConnector1">
                  <a:avLst/>
                </a:prstGeom>
                <a:noFill/>
                <a:ln cap="flat" cmpd="sng" w="50800">
                  <a:solidFill>
                    <a:srgbClr val="FF2600"/>
                  </a:solidFill>
                  <a:prstDash val="solid"/>
                  <a:miter lim="8000"/>
                  <a:headEnd len="sm" w="sm" type="none"/>
                  <a:tailEnd len="med" w="med" type="triangle"/>
                </a:ln>
                <a:effectLst>
                  <a:outerShdw blurRad="76200" rotWithShape="0">
                    <a:srgbClr val="FF2600">
                      <a:alpha val="87840"/>
                    </a:srgbClr>
                  </a:outerShdw>
                </a:effectLst>
              </p:spPr>
            </p:cxnSp>
            <p:cxnSp>
              <p:nvCxnSpPr>
                <p:cNvPr id="1444" name="Google Shape;1444;p113"/>
                <p:cNvCxnSpPr/>
                <p:nvPr/>
              </p:nvCxnSpPr>
              <p:spPr>
                <a:xfrm flipH="1" rot="10800000">
                  <a:off x="2404155" y="438719"/>
                  <a:ext cx="783900" cy="124200"/>
                </a:xfrm>
                <a:prstGeom prst="straightConnector1">
                  <a:avLst/>
                </a:prstGeom>
                <a:noFill/>
                <a:ln cap="flat" cmpd="sng" w="50800">
                  <a:solidFill>
                    <a:srgbClr val="FF2600"/>
                  </a:solidFill>
                  <a:prstDash val="solid"/>
                  <a:miter lim="8000"/>
                  <a:headEnd len="sm" w="sm" type="none"/>
                  <a:tailEnd len="med" w="med" type="triangle"/>
                </a:ln>
                <a:effectLst>
                  <a:outerShdw blurRad="76200" rotWithShape="0">
                    <a:srgbClr val="FF2600">
                      <a:alpha val="87840"/>
                    </a:srgbClr>
                  </a:outerShdw>
                </a:effectLst>
              </p:spPr>
            </p:cxnSp>
            <p:cxnSp>
              <p:nvCxnSpPr>
                <p:cNvPr id="1445" name="Google Shape;1445;p113"/>
                <p:cNvCxnSpPr/>
                <p:nvPr/>
              </p:nvCxnSpPr>
              <p:spPr>
                <a:xfrm flipH="1" rot="10800000">
                  <a:off x="3045" y="552289"/>
                  <a:ext cx="783900" cy="124200"/>
                </a:xfrm>
                <a:prstGeom prst="straightConnector1">
                  <a:avLst/>
                </a:prstGeom>
                <a:noFill/>
                <a:ln cap="flat" cmpd="sng" w="50800">
                  <a:solidFill>
                    <a:srgbClr val="FF2600"/>
                  </a:solidFill>
                  <a:prstDash val="solid"/>
                  <a:miter lim="8000"/>
                  <a:headEnd len="sm" w="sm" type="none"/>
                  <a:tailEnd len="med" w="med" type="triangle"/>
                </a:ln>
                <a:effectLst>
                  <a:outerShdw blurRad="76200" rotWithShape="0">
                    <a:srgbClr val="FF2600">
                      <a:alpha val="87840"/>
                    </a:srgbClr>
                  </a:outerShdw>
                </a:effectLst>
              </p:spPr>
            </p:cxnSp>
          </p:grpSp>
          <p:cxnSp>
            <p:nvCxnSpPr>
              <p:cNvPr id="1446" name="Google Shape;1446;p113"/>
              <p:cNvCxnSpPr/>
              <p:nvPr/>
            </p:nvCxnSpPr>
            <p:spPr>
              <a:xfrm flipH="1" rot="10800000">
                <a:off x="9578834" y="177799"/>
                <a:ext cx="783900" cy="124200"/>
              </a:xfrm>
              <a:prstGeom prst="straightConnector1">
                <a:avLst/>
              </a:prstGeom>
              <a:noFill/>
              <a:ln cap="flat" cmpd="sng" w="50800">
                <a:solidFill>
                  <a:srgbClr val="FF2600"/>
                </a:solidFill>
                <a:prstDash val="solid"/>
                <a:miter lim="8000"/>
                <a:headEnd len="sm" w="sm" type="none"/>
                <a:tailEnd len="med" w="med" type="triangle"/>
              </a:ln>
              <a:effectLst>
                <a:outerShdw blurRad="76200" rotWithShape="0">
                  <a:srgbClr val="FF2600">
                    <a:alpha val="87840"/>
                  </a:srgbClr>
                </a:outerShdw>
              </a:effectLst>
            </p:spPr>
          </p:cxnSp>
          <p:cxnSp>
            <p:nvCxnSpPr>
              <p:cNvPr id="1447" name="Google Shape;1447;p113"/>
              <p:cNvCxnSpPr/>
              <p:nvPr/>
            </p:nvCxnSpPr>
            <p:spPr>
              <a:xfrm flipH="1" rot="10800000">
                <a:off x="9528034" y="-1"/>
                <a:ext cx="783900" cy="124200"/>
              </a:xfrm>
              <a:prstGeom prst="straightConnector1">
                <a:avLst/>
              </a:prstGeom>
              <a:noFill/>
              <a:ln cap="flat" cmpd="sng" w="50800">
                <a:solidFill>
                  <a:srgbClr val="FF2600"/>
                </a:solidFill>
                <a:prstDash val="solid"/>
                <a:miter lim="8000"/>
                <a:headEnd len="sm" w="sm" type="none"/>
                <a:tailEnd len="med" w="med" type="triangle"/>
              </a:ln>
              <a:effectLst>
                <a:outerShdw blurRad="76200" rotWithShape="0">
                  <a:srgbClr val="FF2600">
                    <a:alpha val="87840"/>
                  </a:srgbClr>
                </a:outerShdw>
              </a:effectLst>
            </p:spPr>
          </p:cxnSp>
        </p:grpSp>
        <p:sp>
          <p:nvSpPr>
            <p:cNvPr id="1448" name="Google Shape;1448;p113"/>
            <p:cNvSpPr/>
            <p:nvPr/>
          </p:nvSpPr>
          <p:spPr>
            <a:xfrm>
              <a:off x="8602985" y="5176883"/>
              <a:ext cx="936900" cy="4191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2100" u="none" cap="none" strike="noStrike">
                  <a:solidFill>
                    <a:srgbClr val="000000"/>
                  </a:solidFill>
                  <a:latin typeface="Helvetica Neue"/>
                  <a:ea typeface="Helvetica Neue"/>
                  <a:cs typeface="Helvetica Neue"/>
                  <a:sym typeface="Helvetica Neue"/>
                </a:rPr>
                <a:t>~4 mm</a:t>
              </a:r>
              <a:endParaRPr/>
            </a:p>
          </p:txBody>
        </p:sp>
        <p:grpSp>
          <p:nvGrpSpPr>
            <p:cNvPr id="1449" name="Google Shape;1449;p113"/>
            <p:cNvGrpSpPr/>
            <p:nvPr/>
          </p:nvGrpSpPr>
          <p:grpSpPr>
            <a:xfrm>
              <a:off x="555277" y="-1"/>
              <a:ext cx="6235800" cy="5647858"/>
              <a:chOff x="0" y="31754"/>
              <a:chExt cx="6235800" cy="5647858"/>
            </a:xfrm>
          </p:grpSpPr>
          <p:grpSp>
            <p:nvGrpSpPr>
              <p:cNvPr id="1450" name="Google Shape;1450;p113"/>
              <p:cNvGrpSpPr/>
              <p:nvPr/>
            </p:nvGrpSpPr>
            <p:grpSpPr>
              <a:xfrm>
                <a:off x="0" y="736212"/>
                <a:ext cx="6235800" cy="4943400"/>
                <a:chOff x="0" y="0"/>
                <a:chExt cx="6235800" cy="4943400"/>
              </a:xfrm>
            </p:grpSpPr>
            <p:sp>
              <p:nvSpPr>
                <p:cNvPr id="1451" name="Google Shape;1451;p113"/>
                <p:cNvSpPr/>
                <p:nvPr/>
              </p:nvSpPr>
              <p:spPr>
                <a:xfrm>
                  <a:off x="0" y="0"/>
                  <a:ext cx="6235800" cy="4943400"/>
                </a:xfrm>
                <a:custGeom>
                  <a:rect b="b" l="l" r="r" t="t"/>
                  <a:pathLst>
                    <a:path extrusionOk="0" h="120000" w="120000">
                      <a:moveTo>
                        <a:pt x="8077" y="0"/>
                      </a:moveTo>
                      <a:cubicBezTo>
                        <a:pt x="3616" y="0"/>
                        <a:pt x="0" y="4566"/>
                        <a:pt x="0" y="10194"/>
                      </a:cubicBezTo>
                      <a:lnTo>
                        <a:pt x="0" y="57850"/>
                      </a:lnTo>
                      <a:cubicBezTo>
                        <a:pt x="0" y="63477"/>
                        <a:pt x="3616" y="68044"/>
                        <a:pt x="8077" y="68044"/>
                      </a:cubicBezTo>
                      <a:lnTo>
                        <a:pt x="27916" y="68044"/>
                      </a:lnTo>
                      <a:lnTo>
                        <a:pt x="30794" y="120000"/>
                      </a:lnTo>
                      <a:lnTo>
                        <a:pt x="33672" y="68044"/>
                      </a:lnTo>
                      <a:lnTo>
                        <a:pt x="111927" y="68044"/>
                      </a:lnTo>
                      <a:cubicBezTo>
                        <a:pt x="116388" y="68044"/>
                        <a:pt x="120000" y="63477"/>
                        <a:pt x="120000" y="57850"/>
                      </a:cubicBezTo>
                      <a:lnTo>
                        <a:pt x="120000" y="10194"/>
                      </a:lnTo>
                      <a:cubicBezTo>
                        <a:pt x="120000" y="4566"/>
                        <a:pt x="116388" y="0"/>
                        <a:pt x="111927" y="0"/>
                      </a:cubicBezTo>
                      <a:lnTo>
                        <a:pt x="8077" y="0"/>
                      </a:lnTo>
                      <a:close/>
                    </a:path>
                  </a:pathLst>
                </a:custGeom>
                <a:blipFill rotWithShape="1">
                  <a:blip r:embed="rId5">
                    <a:alphaModFix/>
                  </a:blip>
                  <a:stretch>
                    <a:fillRect b="0" l="0" r="0" t="0"/>
                  </a:stretch>
                </a:blipFill>
                <a:ln cap="flat" cmpd="sng" w="12700">
                  <a:solidFill>
                    <a:srgbClr val="FFFFFF"/>
                  </a:solidFill>
                  <a:prstDash val="solid"/>
                  <a:miter lim="8000"/>
                  <a:headEnd len="sm" w="sm" type="none"/>
                  <a:tailEnd len="sm" w="sm" type="none"/>
                </a:ln>
                <a:effectLst>
                  <a:outerShdw blurRad="190500" rotWithShape="0" dir="5400000" dist="204635">
                    <a:srgbClr val="000000">
                      <a:alpha val="58040"/>
                    </a:srgbClr>
                  </a:outerShdw>
                </a:effectLst>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cxnSp>
              <p:nvCxnSpPr>
                <p:cNvPr id="1452" name="Google Shape;1452;p113"/>
                <p:cNvCxnSpPr/>
                <p:nvPr/>
              </p:nvCxnSpPr>
              <p:spPr>
                <a:xfrm flipH="1" rot="10800000">
                  <a:off x="3051964" y="1414241"/>
                  <a:ext cx="892200" cy="445200"/>
                </a:xfrm>
                <a:prstGeom prst="straightConnector1">
                  <a:avLst/>
                </a:prstGeom>
                <a:noFill/>
                <a:ln cap="flat" cmpd="sng" w="12700">
                  <a:solidFill>
                    <a:srgbClr val="000000"/>
                  </a:solidFill>
                  <a:prstDash val="solid"/>
                  <a:miter lim="8000"/>
                  <a:headEnd len="sm" w="sm" type="none"/>
                  <a:tailEnd len="sm" w="sm" type="none"/>
                </a:ln>
              </p:spPr>
            </p:cxnSp>
            <p:cxnSp>
              <p:nvCxnSpPr>
                <p:cNvPr id="1453" name="Google Shape;1453;p113"/>
                <p:cNvCxnSpPr/>
                <p:nvPr/>
              </p:nvCxnSpPr>
              <p:spPr>
                <a:xfrm flipH="1" rot="10800000">
                  <a:off x="2867178" y="698730"/>
                  <a:ext cx="2156400" cy="312300"/>
                </a:xfrm>
                <a:prstGeom prst="straightConnector1">
                  <a:avLst/>
                </a:prstGeom>
                <a:noFill/>
                <a:ln cap="flat" cmpd="sng" w="12700">
                  <a:solidFill>
                    <a:srgbClr val="000000"/>
                  </a:solidFill>
                  <a:prstDash val="solid"/>
                  <a:miter lim="8000"/>
                  <a:headEnd len="sm" w="sm" type="none"/>
                  <a:tailEnd len="sm" w="sm" type="none"/>
                </a:ln>
              </p:spPr>
            </p:cxnSp>
            <p:cxnSp>
              <p:nvCxnSpPr>
                <p:cNvPr id="1454" name="Google Shape;1454;p113"/>
                <p:cNvCxnSpPr/>
                <p:nvPr/>
              </p:nvCxnSpPr>
              <p:spPr>
                <a:xfrm flipH="1" rot="10800000">
                  <a:off x="3095763" y="1756281"/>
                  <a:ext cx="1563300" cy="545400"/>
                </a:xfrm>
                <a:prstGeom prst="straightConnector1">
                  <a:avLst/>
                </a:prstGeom>
                <a:noFill/>
                <a:ln cap="flat" cmpd="sng" w="12700">
                  <a:solidFill>
                    <a:srgbClr val="000000"/>
                  </a:solidFill>
                  <a:prstDash val="solid"/>
                  <a:miter lim="8000"/>
                  <a:headEnd len="sm" w="sm" type="none"/>
                  <a:tailEnd len="sm" w="sm" type="none"/>
                </a:ln>
              </p:spPr>
            </p:cxnSp>
            <p:sp>
              <p:nvSpPr>
                <p:cNvPr id="1455" name="Google Shape;1455;p113"/>
                <p:cNvSpPr/>
                <p:nvPr/>
              </p:nvSpPr>
              <p:spPr>
                <a:xfrm rot="-452765">
                  <a:off x="37664" y="346784"/>
                  <a:ext cx="2151937" cy="436378"/>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excitation laser</a:t>
                  </a:r>
                  <a:endParaRPr/>
                </a:p>
              </p:txBody>
            </p:sp>
            <p:sp>
              <p:nvSpPr>
                <p:cNvPr id="1456" name="Google Shape;1456;p113"/>
                <p:cNvSpPr/>
                <p:nvPr/>
              </p:nvSpPr>
              <p:spPr>
                <a:xfrm rot="-479374">
                  <a:off x="790432" y="1822624"/>
                  <a:ext cx="2473509" cy="779163"/>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quantum register</a:t>
                  </a:r>
                  <a:endParaRPr/>
                </a:p>
                <a:p>
                  <a:pPr indent="0" lvl="0" marL="0" marR="0" rtl="0" algn="l">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cavity interface</a:t>
                  </a:r>
                  <a:endParaRPr/>
                </a:p>
              </p:txBody>
            </p:sp>
            <p:sp>
              <p:nvSpPr>
                <p:cNvPr id="1457" name="Google Shape;1457;p113"/>
                <p:cNvSpPr/>
                <p:nvPr/>
              </p:nvSpPr>
              <p:spPr>
                <a:xfrm rot="-446375">
                  <a:off x="430447" y="1044589"/>
                  <a:ext cx="2358655" cy="43626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electrical control</a:t>
                  </a:r>
                  <a:endParaRPr/>
                </a:p>
              </p:txBody>
            </p:sp>
          </p:grpSp>
          <p:sp>
            <p:nvSpPr>
              <p:cNvPr id="1458" name="Google Shape;1458;p113"/>
              <p:cNvSpPr/>
              <p:nvPr/>
            </p:nvSpPr>
            <p:spPr>
              <a:xfrm>
                <a:off x="1811624" y="336545"/>
                <a:ext cx="1613400" cy="3810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433FF"/>
                  </a:buClr>
                  <a:buFont typeface="Helvetica Neue"/>
                  <a:buNone/>
                </a:pPr>
                <a:r>
                  <a:rPr b="1" i="0" lang="en-US" sz="1800" u="none" cap="none" strike="noStrike">
                    <a:solidFill>
                      <a:srgbClr val="0433FF"/>
                    </a:solidFill>
                    <a:latin typeface="Helvetica Neue"/>
                    <a:ea typeface="Helvetica Neue"/>
                    <a:cs typeface="Helvetica Neue"/>
                    <a:sym typeface="Helvetica Neue"/>
                  </a:rPr>
                  <a:t>Nuclear spins</a:t>
                </a:r>
                <a:endParaRPr/>
              </a:p>
            </p:txBody>
          </p:sp>
          <p:sp>
            <p:nvSpPr>
              <p:cNvPr id="1459" name="Google Shape;1459;p113"/>
              <p:cNvSpPr/>
              <p:nvPr/>
            </p:nvSpPr>
            <p:spPr>
              <a:xfrm>
                <a:off x="2649812" y="31754"/>
                <a:ext cx="1943400" cy="3810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2600"/>
                  </a:buClr>
                  <a:buFont typeface="Helvetica Neue"/>
                  <a:buNone/>
                </a:pPr>
                <a:r>
                  <a:rPr b="1" i="0" lang="en-US" sz="1800" u="none" cap="none" strike="noStrike">
                    <a:solidFill>
                      <a:srgbClr val="FF2600"/>
                    </a:solidFill>
                    <a:latin typeface="Helvetica Neue"/>
                    <a:ea typeface="Helvetica Neue"/>
                    <a:cs typeface="Helvetica Neue"/>
                    <a:sym typeface="Helvetica Neue"/>
                  </a:rPr>
                  <a:t>NV Electron spin</a:t>
                </a:r>
                <a:endParaRPr/>
              </a:p>
            </p:txBody>
          </p:sp>
          <p:grpSp>
            <p:nvGrpSpPr>
              <p:cNvPr id="1460" name="Google Shape;1460;p113"/>
              <p:cNvGrpSpPr/>
              <p:nvPr/>
            </p:nvGrpSpPr>
            <p:grpSpPr>
              <a:xfrm rot="5400000">
                <a:off x="4058198" y="1616645"/>
                <a:ext cx="605700" cy="695100"/>
                <a:chOff x="12700" y="-1"/>
                <a:chExt cx="605700" cy="695100"/>
              </a:xfrm>
            </p:grpSpPr>
            <p:grpSp>
              <p:nvGrpSpPr>
                <p:cNvPr id="1461" name="Google Shape;1461;p113"/>
                <p:cNvGrpSpPr/>
                <p:nvPr/>
              </p:nvGrpSpPr>
              <p:grpSpPr>
                <a:xfrm>
                  <a:off x="12700" y="-1"/>
                  <a:ext cx="605700" cy="695100"/>
                  <a:chOff x="12700" y="-1"/>
                  <a:chExt cx="605700" cy="695100"/>
                </a:xfrm>
              </p:grpSpPr>
              <p:grpSp>
                <p:nvGrpSpPr>
                  <p:cNvPr id="1462" name="Google Shape;1462;p113"/>
                  <p:cNvGrpSpPr/>
                  <p:nvPr/>
                </p:nvGrpSpPr>
                <p:grpSpPr>
                  <a:xfrm>
                    <a:off x="12700" y="-1"/>
                    <a:ext cx="605700" cy="695100"/>
                    <a:chOff x="0" y="457288"/>
                    <a:chExt cx="605700" cy="695100"/>
                  </a:xfrm>
                </p:grpSpPr>
                <p:sp>
                  <p:nvSpPr>
                    <p:cNvPr id="1463" name="Google Shape;1463;p113"/>
                    <p:cNvSpPr/>
                    <p:nvPr/>
                  </p:nvSpPr>
                  <p:spPr>
                    <a:xfrm>
                      <a:off x="0" y="457288"/>
                      <a:ext cx="605700" cy="695100"/>
                    </a:xfrm>
                    <a:prstGeom prst="roundRect">
                      <a:avLst>
                        <a:gd fmla="val 25307" name="adj"/>
                      </a:avLst>
                    </a:prstGeom>
                    <a:solidFill>
                      <a:srgbClr val="FFFFFF"/>
                    </a:solidFill>
                    <a:ln cap="flat" cmpd="sng" w="50800">
                      <a:solidFill>
                        <a:srgbClr val="FF2600"/>
                      </a:solidFill>
                      <a:prstDash val="solid"/>
                      <a:miter lim="8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1464" name="Google Shape;1464;p113"/>
                    <p:cNvSpPr/>
                    <p:nvPr/>
                  </p:nvSpPr>
                  <p:spPr>
                    <a:xfrm>
                      <a:off x="51154" y="934446"/>
                      <a:ext cx="174900" cy="1749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1465" name="Google Shape;1465;p113"/>
                    <p:cNvSpPr/>
                    <p:nvPr/>
                  </p:nvSpPr>
                  <p:spPr>
                    <a:xfrm>
                      <a:off x="62082" y="738571"/>
                      <a:ext cx="174900" cy="1749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sp>
                <p:nvSpPr>
                  <p:cNvPr id="1466" name="Google Shape;1466;p113"/>
                  <p:cNvSpPr/>
                  <p:nvPr/>
                </p:nvSpPr>
                <p:spPr>
                  <a:xfrm>
                    <a:off x="281051" y="466229"/>
                    <a:ext cx="174900" cy="1749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1467" name="Google Shape;1467;p113"/>
                  <p:cNvSpPr/>
                  <p:nvPr/>
                </p:nvSpPr>
                <p:spPr>
                  <a:xfrm>
                    <a:off x="270123" y="264941"/>
                    <a:ext cx="174900" cy="1749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1468" name="Google Shape;1468;p113"/>
                  <p:cNvSpPr/>
                  <p:nvPr/>
                </p:nvSpPr>
                <p:spPr>
                  <a:xfrm>
                    <a:off x="275259" y="62997"/>
                    <a:ext cx="174900" cy="1749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sp>
              <p:nvSpPr>
                <p:cNvPr id="1469" name="Google Shape;1469;p113"/>
                <p:cNvSpPr/>
                <p:nvPr/>
              </p:nvSpPr>
              <p:spPr>
                <a:xfrm>
                  <a:off x="71732" y="56941"/>
                  <a:ext cx="174900" cy="1749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grpSp>
        <p:grpSp>
          <p:nvGrpSpPr>
            <p:cNvPr id="1470" name="Google Shape;1470;p113"/>
            <p:cNvGrpSpPr/>
            <p:nvPr/>
          </p:nvGrpSpPr>
          <p:grpSpPr>
            <a:xfrm>
              <a:off x="3995013" y="395110"/>
              <a:ext cx="695100" cy="605700"/>
              <a:chOff x="-23" y="-1"/>
              <a:chExt cx="695100" cy="605700"/>
            </a:xfrm>
          </p:grpSpPr>
          <p:grpSp>
            <p:nvGrpSpPr>
              <p:cNvPr id="1471" name="Google Shape;1471;p113"/>
              <p:cNvGrpSpPr/>
              <p:nvPr/>
            </p:nvGrpSpPr>
            <p:grpSpPr>
              <a:xfrm rot="5400000">
                <a:off x="44677" y="-44701"/>
                <a:ext cx="605700" cy="695100"/>
                <a:chOff x="12700" y="-1"/>
                <a:chExt cx="605700" cy="695100"/>
              </a:xfrm>
            </p:grpSpPr>
            <p:grpSp>
              <p:nvGrpSpPr>
                <p:cNvPr id="1472" name="Google Shape;1472;p113"/>
                <p:cNvGrpSpPr/>
                <p:nvPr/>
              </p:nvGrpSpPr>
              <p:grpSpPr>
                <a:xfrm>
                  <a:off x="12700" y="-1"/>
                  <a:ext cx="605700" cy="695100"/>
                  <a:chOff x="0" y="457288"/>
                  <a:chExt cx="605700" cy="695100"/>
                </a:xfrm>
              </p:grpSpPr>
              <p:sp>
                <p:nvSpPr>
                  <p:cNvPr id="1473" name="Google Shape;1473;p113"/>
                  <p:cNvSpPr/>
                  <p:nvPr/>
                </p:nvSpPr>
                <p:spPr>
                  <a:xfrm>
                    <a:off x="0" y="457288"/>
                    <a:ext cx="605700" cy="695100"/>
                  </a:xfrm>
                  <a:prstGeom prst="roundRect">
                    <a:avLst>
                      <a:gd fmla="val 25307" name="adj"/>
                    </a:avLst>
                  </a:prstGeom>
                  <a:solidFill>
                    <a:srgbClr val="FFFFFF"/>
                  </a:solidFill>
                  <a:ln cap="flat" cmpd="sng" w="50800">
                    <a:solidFill>
                      <a:srgbClr val="FF2600"/>
                    </a:solidFill>
                    <a:prstDash val="solid"/>
                    <a:miter lim="8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1474" name="Google Shape;1474;p113"/>
                  <p:cNvSpPr/>
                  <p:nvPr/>
                </p:nvSpPr>
                <p:spPr>
                  <a:xfrm>
                    <a:off x="51154" y="934446"/>
                    <a:ext cx="174900" cy="1749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1475" name="Google Shape;1475;p113"/>
                  <p:cNvSpPr/>
                  <p:nvPr/>
                </p:nvSpPr>
                <p:spPr>
                  <a:xfrm>
                    <a:off x="62082" y="738571"/>
                    <a:ext cx="174900" cy="174900"/>
                  </a:xfrm>
                  <a:prstGeom prst="ellipse">
                    <a:avLst/>
                  </a:prstGeom>
                  <a:solidFill>
                    <a:srgbClr val="FF2600"/>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sp>
              <p:nvSpPr>
                <p:cNvPr id="1476" name="Google Shape;1476;p113"/>
                <p:cNvSpPr/>
                <p:nvPr/>
              </p:nvSpPr>
              <p:spPr>
                <a:xfrm>
                  <a:off x="281051" y="466229"/>
                  <a:ext cx="174900" cy="1749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1477" name="Google Shape;1477;p113"/>
                <p:cNvSpPr/>
                <p:nvPr/>
              </p:nvSpPr>
              <p:spPr>
                <a:xfrm>
                  <a:off x="270123" y="264941"/>
                  <a:ext cx="174900" cy="1749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1478" name="Google Shape;1478;p113"/>
                <p:cNvSpPr/>
                <p:nvPr/>
              </p:nvSpPr>
              <p:spPr>
                <a:xfrm>
                  <a:off x="275259" y="62997"/>
                  <a:ext cx="174900" cy="1749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sp>
            <p:nvSpPr>
              <p:cNvPr id="1479" name="Google Shape;1479;p113"/>
              <p:cNvSpPr/>
              <p:nvPr/>
            </p:nvSpPr>
            <p:spPr>
              <a:xfrm rot="5400000">
                <a:off x="463235" y="59032"/>
                <a:ext cx="174900" cy="174900"/>
              </a:xfrm>
              <a:prstGeom prst="ellipse">
                <a:avLst/>
              </a:prstGeom>
              <a:solidFill>
                <a:srgbClr val="0433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grpSp>
      <p:sp>
        <p:nvSpPr>
          <p:cNvPr id="1480" name="Google Shape;1480;p113"/>
          <p:cNvSpPr/>
          <p:nvPr/>
        </p:nvSpPr>
        <p:spPr>
          <a:xfrm>
            <a:off x="549874" y="1245525"/>
            <a:ext cx="11861700" cy="4746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1" lang="en-US" sz="2500">
                <a:latin typeface="Helvetica Neue"/>
                <a:ea typeface="Helvetica Neue"/>
                <a:cs typeface="Helvetica Neue"/>
                <a:sym typeface="Helvetica Neue"/>
              </a:rPr>
              <a:t>Why?</a:t>
            </a:r>
            <a:r>
              <a:rPr b="0" i="0" lang="en-US" sz="2500" u="none" cap="none" strike="noStrike">
                <a:solidFill>
                  <a:srgbClr val="000000"/>
                </a:solidFill>
                <a:latin typeface="Helvetica Neue"/>
                <a:ea typeface="Helvetica Neue"/>
                <a:cs typeface="Helvetica Neue"/>
                <a:sym typeface="Helvetica Neue"/>
              </a:rPr>
              <a:t> Minimize photon loss; Reduce latency; Phase stability; Scaling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1" name="Shape 801"/>
        <p:cNvGrpSpPr/>
        <p:nvPr/>
      </p:nvGrpSpPr>
      <p:grpSpPr>
        <a:xfrm>
          <a:off x="0" y="0"/>
          <a:ext cx="0" cy="0"/>
          <a:chOff x="0" y="0"/>
          <a:chExt cx="0" cy="0"/>
        </a:xfrm>
      </p:grpSpPr>
      <p:cxnSp>
        <p:nvCxnSpPr>
          <p:cNvPr id="802" name="Google Shape;802;p96"/>
          <p:cNvCxnSpPr/>
          <p:nvPr/>
        </p:nvCxnSpPr>
        <p:spPr>
          <a:xfrm>
            <a:off x="-58776" y="4792139"/>
            <a:ext cx="2256300" cy="272400"/>
          </a:xfrm>
          <a:prstGeom prst="straightConnector1">
            <a:avLst/>
          </a:prstGeom>
          <a:noFill/>
          <a:ln cap="flat" cmpd="sng" w="25400">
            <a:solidFill>
              <a:srgbClr val="ABABAB"/>
            </a:solidFill>
            <a:prstDash val="solid"/>
            <a:miter lim="8000"/>
            <a:headEnd len="sm" w="sm" type="none"/>
            <a:tailEnd len="sm" w="sm" type="none"/>
          </a:ln>
        </p:spPr>
      </p:cxnSp>
      <p:cxnSp>
        <p:nvCxnSpPr>
          <p:cNvPr id="803" name="Google Shape;803;p96"/>
          <p:cNvCxnSpPr/>
          <p:nvPr/>
        </p:nvCxnSpPr>
        <p:spPr>
          <a:xfrm flipH="1">
            <a:off x="3531395" y="3351120"/>
            <a:ext cx="78300" cy="340800"/>
          </a:xfrm>
          <a:prstGeom prst="straightConnector1">
            <a:avLst/>
          </a:prstGeom>
          <a:noFill/>
          <a:ln cap="flat" cmpd="sng" w="25400">
            <a:solidFill>
              <a:srgbClr val="ABABAB"/>
            </a:solidFill>
            <a:prstDash val="solid"/>
            <a:miter lim="8000"/>
            <a:headEnd len="sm" w="sm" type="none"/>
            <a:tailEnd len="sm" w="sm" type="none"/>
          </a:ln>
          <a:effectLst>
            <a:outerShdw blurRad="38100" rotWithShape="0" dir="5400000" dist="19797">
              <a:srgbClr val="FF2600"/>
            </a:outerShdw>
          </a:effectLst>
        </p:spPr>
      </p:cxnSp>
      <p:sp>
        <p:nvSpPr>
          <p:cNvPr id="804" name="Google Shape;804;p96"/>
          <p:cNvSpPr txBox="1"/>
          <p:nvPr>
            <p:ph type="title"/>
          </p:nvPr>
        </p:nvSpPr>
        <p:spPr>
          <a:xfrm>
            <a:off x="571500" y="116958"/>
            <a:ext cx="11861700" cy="8481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lang="en-US" sz="3600"/>
              <a:t>Quantum networks</a:t>
            </a:r>
            <a:endParaRPr/>
          </a:p>
        </p:txBody>
      </p:sp>
      <p:sp>
        <p:nvSpPr>
          <p:cNvPr id="805" name="Google Shape;805;p96"/>
          <p:cNvSpPr txBox="1"/>
          <p:nvPr>
            <p:ph idx="12" type="sldNum"/>
          </p:nvPr>
        </p:nvSpPr>
        <p:spPr>
          <a:xfrm>
            <a:off x="12494019" y="9271000"/>
            <a:ext cx="1230900" cy="299700"/>
          </a:xfrm>
          <a:prstGeom prst="rect">
            <a:avLst/>
          </a:prstGeom>
          <a:noFill/>
          <a:ln>
            <a:noFill/>
          </a:ln>
        </p:spPr>
        <p:txBody>
          <a:bodyPr anchorCtr="0" anchor="t" bIns="50800" lIns="50800" spcFirstLastPara="1" rIns="50800" wrap="square" tIns="50800">
            <a:noAutofit/>
          </a:bodyPr>
          <a:lstStyle/>
          <a:p>
            <a:pPr indent="0" lvl="0" marL="0" rtl="0" algn="r">
              <a:spcBef>
                <a:spcPts val="0"/>
              </a:spcBef>
              <a:spcAft>
                <a:spcPts val="0"/>
              </a:spcAft>
              <a:buClr>
                <a:srgbClr val="000000"/>
              </a:buClr>
              <a:buFont typeface="Helvetica Neue"/>
              <a:buNone/>
            </a:pPr>
            <a:fld id="{00000000-1234-1234-1234-123412341234}" type="slidenum">
              <a:rPr lang="en-US"/>
              <a:t>‹#›</a:t>
            </a:fld>
            <a:endParaRPr/>
          </a:p>
        </p:txBody>
      </p:sp>
      <p:cxnSp>
        <p:nvCxnSpPr>
          <p:cNvPr id="806" name="Google Shape;806;p96"/>
          <p:cNvCxnSpPr/>
          <p:nvPr/>
        </p:nvCxnSpPr>
        <p:spPr>
          <a:xfrm>
            <a:off x="10863287" y="4716626"/>
            <a:ext cx="2174100" cy="939300"/>
          </a:xfrm>
          <a:prstGeom prst="straightConnector1">
            <a:avLst/>
          </a:prstGeom>
          <a:noFill/>
          <a:ln cap="flat" cmpd="sng" w="50800">
            <a:solidFill>
              <a:srgbClr val="ABABAB"/>
            </a:solidFill>
            <a:prstDash val="solid"/>
            <a:miter lim="8000"/>
            <a:headEnd len="sm" w="sm" type="none"/>
            <a:tailEnd len="sm" w="sm" type="none"/>
          </a:ln>
        </p:spPr>
      </p:cxnSp>
      <p:grpSp>
        <p:nvGrpSpPr>
          <p:cNvPr id="807" name="Google Shape;807;p96"/>
          <p:cNvGrpSpPr/>
          <p:nvPr/>
        </p:nvGrpSpPr>
        <p:grpSpPr>
          <a:xfrm rot="1609278">
            <a:off x="3154778" y="3274180"/>
            <a:ext cx="644097" cy="912935"/>
            <a:chOff x="0" y="12619"/>
            <a:chExt cx="644110" cy="912954"/>
          </a:xfrm>
        </p:grpSpPr>
        <p:cxnSp>
          <p:nvCxnSpPr>
            <p:cNvPr id="808" name="Google Shape;808;p96"/>
            <p:cNvCxnSpPr/>
            <p:nvPr/>
          </p:nvCxnSpPr>
          <p:spPr>
            <a:xfrm flipH="1" rot="10800000">
              <a:off x="303747" y="381878"/>
              <a:ext cx="50400" cy="500700"/>
            </a:xfrm>
            <a:prstGeom prst="straightConnector1">
              <a:avLst/>
            </a:prstGeom>
            <a:noFill/>
            <a:ln cap="flat" cmpd="sng" w="25400">
              <a:solidFill>
                <a:srgbClr val="ABABAB"/>
              </a:solidFill>
              <a:prstDash val="solid"/>
              <a:miter lim="8000"/>
              <a:headEnd len="sm" w="sm" type="none"/>
              <a:tailEnd len="sm" w="sm" type="none"/>
            </a:ln>
          </p:spPr>
        </p:cxnSp>
        <p:cxnSp>
          <p:nvCxnSpPr>
            <p:cNvPr id="809" name="Google Shape;809;p96"/>
            <p:cNvCxnSpPr/>
            <p:nvPr/>
          </p:nvCxnSpPr>
          <p:spPr>
            <a:xfrm flipH="1" rot="10800000">
              <a:off x="0" y="409830"/>
              <a:ext cx="353400" cy="153900"/>
            </a:xfrm>
            <a:prstGeom prst="straightConnector1">
              <a:avLst/>
            </a:prstGeom>
            <a:noFill/>
            <a:ln cap="flat" cmpd="sng" w="25400">
              <a:solidFill>
                <a:srgbClr val="ABABAB"/>
              </a:solidFill>
              <a:prstDash val="solid"/>
              <a:miter lim="8000"/>
              <a:headEnd len="sm" w="sm" type="none"/>
              <a:tailEnd len="sm" w="sm" type="none"/>
            </a:ln>
          </p:spPr>
        </p:cxnSp>
        <p:cxnSp>
          <p:nvCxnSpPr>
            <p:cNvPr id="810" name="Google Shape;810;p96"/>
            <p:cNvCxnSpPr/>
            <p:nvPr/>
          </p:nvCxnSpPr>
          <p:spPr>
            <a:xfrm>
              <a:off x="77573" y="253556"/>
              <a:ext cx="275700" cy="156300"/>
            </a:xfrm>
            <a:prstGeom prst="straightConnector1">
              <a:avLst/>
            </a:prstGeom>
            <a:noFill/>
            <a:ln cap="flat" cmpd="sng" w="25400">
              <a:solidFill>
                <a:srgbClr val="ABABAB"/>
              </a:solidFill>
              <a:prstDash val="solid"/>
              <a:miter lim="8000"/>
              <a:headEnd len="sm" w="sm" type="none"/>
              <a:tailEnd len="sm" w="sm" type="none"/>
            </a:ln>
          </p:spPr>
        </p:cxnSp>
        <p:cxnSp>
          <p:nvCxnSpPr>
            <p:cNvPr id="811" name="Google Shape;811;p96"/>
            <p:cNvCxnSpPr/>
            <p:nvPr/>
          </p:nvCxnSpPr>
          <p:spPr>
            <a:xfrm flipH="1">
              <a:off x="353432" y="73589"/>
              <a:ext cx="216300" cy="336300"/>
            </a:xfrm>
            <a:prstGeom prst="straightConnector1">
              <a:avLst/>
            </a:prstGeom>
            <a:noFill/>
            <a:ln cap="flat" cmpd="sng" w="25400">
              <a:solidFill>
                <a:srgbClr val="ABABAB"/>
              </a:solidFill>
              <a:prstDash val="solid"/>
              <a:miter lim="8000"/>
              <a:headEnd len="sm" w="sm" type="none"/>
              <a:tailEnd len="sm" w="sm" type="none"/>
            </a:ln>
          </p:spPr>
        </p:cxnSp>
        <p:sp>
          <p:nvSpPr>
            <p:cNvPr id="812" name="Google Shape;812;p96"/>
            <p:cNvSpPr/>
            <p:nvPr/>
          </p:nvSpPr>
          <p:spPr>
            <a:xfrm flipH="1" rot="-1897243">
              <a:off x="259158" y="314590"/>
              <a:ext cx="170515" cy="170515"/>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13" name="Google Shape;813;p96"/>
            <p:cNvSpPr/>
            <p:nvPr/>
          </p:nvSpPr>
          <p:spPr>
            <a:xfrm flipH="1" rot="-1897102">
              <a:off x="232805" y="802536"/>
              <a:ext cx="103575" cy="103575"/>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14" name="Google Shape;814;p96"/>
            <p:cNvSpPr/>
            <p:nvPr/>
          </p:nvSpPr>
          <p:spPr>
            <a:xfrm flipH="1" rot="-1897102">
              <a:off x="51142" y="201684"/>
              <a:ext cx="103575" cy="103575"/>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15" name="Google Shape;815;p96"/>
            <p:cNvSpPr/>
            <p:nvPr/>
          </p:nvSpPr>
          <p:spPr>
            <a:xfrm flipH="1" rot="-1897102">
              <a:off x="521072" y="32082"/>
              <a:ext cx="103575" cy="103575"/>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grpSp>
      <p:cxnSp>
        <p:nvCxnSpPr>
          <p:cNvPr id="816" name="Google Shape;816;p96"/>
          <p:cNvCxnSpPr/>
          <p:nvPr/>
        </p:nvCxnSpPr>
        <p:spPr>
          <a:xfrm flipH="1">
            <a:off x="7540069" y="5704939"/>
            <a:ext cx="1142700" cy="565500"/>
          </a:xfrm>
          <a:prstGeom prst="straightConnector1">
            <a:avLst/>
          </a:prstGeom>
          <a:noFill/>
          <a:ln cap="flat" cmpd="sng" w="25400">
            <a:solidFill>
              <a:srgbClr val="ABABAB"/>
            </a:solidFill>
            <a:prstDash val="dot"/>
            <a:miter lim="8000"/>
            <a:headEnd len="sm" w="sm" type="none"/>
            <a:tailEnd len="sm" w="sm" type="none"/>
          </a:ln>
        </p:spPr>
      </p:cxnSp>
      <p:cxnSp>
        <p:nvCxnSpPr>
          <p:cNvPr id="817" name="Google Shape;817;p96"/>
          <p:cNvCxnSpPr/>
          <p:nvPr/>
        </p:nvCxnSpPr>
        <p:spPr>
          <a:xfrm flipH="1">
            <a:off x="9003018" y="5783211"/>
            <a:ext cx="498600" cy="66600"/>
          </a:xfrm>
          <a:prstGeom prst="straightConnector1">
            <a:avLst/>
          </a:prstGeom>
          <a:noFill/>
          <a:ln cap="flat" cmpd="sng" w="25400">
            <a:solidFill>
              <a:srgbClr val="ABABAB"/>
            </a:solidFill>
            <a:prstDash val="solid"/>
            <a:miter lim="8000"/>
            <a:headEnd len="sm" w="sm" type="none"/>
            <a:tailEnd len="sm" w="sm" type="none"/>
          </a:ln>
        </p:spPr>
      </p:cxnSp>
      <p:cxnSp>
        <p:nvCxnSpPr>
          <p:cNvPr id="818" name="Google Shape;818;p96"/>
          <p:cNvCxnSpPr/>
          <p:nvPr/>
        </p:nvCxnSpPr>
        <p:spPr>
          <a:xfrm rot="10800000">
            <a:off x="9004841" y="5843985"/>
            <a:ext cx="231300" cy="308400"/>
          </a:xfrm>
          <a:prstGeom prst="straightConnector1">
            <a:avLst/>
          </a:prstGeom>
          <a:noFill/>
          <a:ln cap="flat" cmpd="sng" w="25400">
            <a:solidFill>
              <a:srgbClr val="ABABAB"/>
            </a:solidFill>
            <a:prstDash val="solid"/>
            <a:miter lim="8000"/>
            <a:headEnd len="sm" w="sm" type="none"/>
            <a:tailEnd len="sm" w="sm" type="none"/>
          </a:ln>
        </p:spPr>
      </p:cxnSp>
      <p:cxnSp>
        <p:nvCxnSpPr>
          <p:cNvPr id="819" name="Google Shape;819;p96"/>
          <p:cNvCxnSpPr/>
          <p:nvPr/>
        </p:nvCxnSpPr>
        <p:spPr>
          <a:xfrm flipH="1" rot="10800000">
            <a:off x="8916437" y="5844043"/>
            <a:ext cx="88200" cy="304500"/>
          </a:xfrm>
          <a:prstGeom prst="straightConnector1">
            <a:avLst/>
          </a:prstGeom>
          <a:noFill/>
          <a:ln cap="flat" cmpd="sng" w="25400">
            <a:solidFill>
              <a:srgbClr val="ABABAB"/>
            </a:solidFill>
            <a:prstDash val="solid"/>
            <a:miter lim="8000"/>
            <a:headEnd len="sm" w="sm" type="none"/>
            <a:tailEnd len="sm" w="sm" type="none"/>
          </a:ln>
        </p:spPr>
      </p:cxnSp>
      <p:cxnSp>
        <p:nvCxnSpPr>
          <p:cNvPr id="820" name="Google Shape;820;p96"/>
          <p:cNvCxnSpPr/>
          <p:nvPr/>
        </p:nvCxnSpPr>
        <p:spPr>
          <a:xfrm flipH="1" rot="10800000">
            <a:off x="8693966" y="5844018"/>
            <a:ext cx="310800" cy="160200"/>
          </a:xfrm>
          <a:prstGeom prst="straightConnector1">
            <a:avLst/>
          </a:prstGeom>
          <a:noFill/>
          <a:ln cap="flat" cmpd="sng" w="25400">
            <a:solidFill>
              <a:srgbClr val="ABABAB"/>
            </a:solidFill>
            <a:prstDash val="solid"/>
            <a:miter lim="8000"/>
            <a:headEnd len="sm" w="sm" type="none"/>
            <a:tailEnd len="sm" w="sm" type="none"/>
          </a:ln>
        </p:spPr>
      </p:cxnSp>
      <p:cxnSp>
        <p:nvCxnSpPr>
          <p:cNvPr id="821" name="Google Shape;821;p96"/>
          <p:cNvCxnSpPr/>
          <p:nvPr/>
        </p:nvCxnSpPr>
        <p:spPr>
          <a:xfrm>
            <a:off x="8627672" y="5711254"/>
            <a:ext cx="377100" cy="132900"/>
          </a:xfrm>
          <a:prstGeom prst="straightConnector1">
            <a:avLst/>
          </a:prstGeom>
          <a:noFill/>
          <a:ln cap="flat" cmpd="sng" w="25400">
            <a:solidFill>
              <a:srgbClr val="ABABAB"/>
            </a:solidFill>
            <a:prstDash val="solid"/>
            <a:miter lim="8000"/>
            <a:headEnd len="sm" w="sm" type="none"/>
            <a:tailEnd len="sm" w="sm" type="none"/>
          </a:ln>
        </p:spPr>
      </p:cxnSp>
      <p:sp>
        <p:nvSpPr>
          <p:cNvPr id="822" name="Google Shape;822;p96"/>
          <p:cNvSpPr/>
          <p:nvPr/>
        </p:nvSpPr>
        <p:spPr>
          <a:xfrm flipH="1" rot="-8100000">
            <a:off x="8911898" y="5769797"/>
            <a:ext cx="170554" cy="170554"/>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23" name="Google Shape;823;p96"/>
          <p:cNvSpPr/>
          <p:nvPr/>
        </p:nvSpPr>
        <p:spPr>
          <a:xfrm flipH="1" rot="-8100000">
            <a:off x="8643260" y="5953484"/>
            <a:ext cx="103520" cy="10352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24" name="Google Shape;824;p96"/>
          <p:cNvSpPr/>
          <p:nvPr/>
        </p:nvSpPr>
        <p:spPr>
          <a:xfrm flipH="1" rot="-8100000">
            <a:off x="8858699" y="6072096"/>
            <a:ext cx="103520" cy="10352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25" name="Google Shape;825;p96"/>
          <p:cNvSpPr/>
          <p:nvPr/>
        </p:nvSpPr>
        <p:spPr>
          <a:xfrm flipH="1" rot="-8100000">
            <a:off x="9160933" y="6092166"/>
            <a:ext cx="103520" cy="10352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26" name="Google Shape;826;p96"/>
          <p:cNvSpPr/>
          <p:nvPr/>
        </p:nvSpPr>
        <p:spPr>
          <a:xfrm flipH="1" rot="-8100000">
            <a:off x="8585152" y="5654040"/>
            <a:ext cx="103520" cy="10352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27" name="Google Shape;827;p96"/>
          <p:cNvCxnSpPr/>
          <p:nvPr/>
        </p:nvCxnSpPr>
        <p:spPr>
          <a:xfrm>
            <a:off x="6832049" y="6133240"/>
            <a:ext cx="399900" cy="305400"/>
          </a:xfrm>
          <a:prstGeom prst="straightConnector1">
            <a:avLst/>
          </a:prstGeom>
          <a:noFill/>
          <a:ln cap="flat" cmpd="sng" w="25400">
            <a:solidFill>
              <a:srgbClr val="ABABAB"/>
            </a:solidFill>
            <a:prstDash val="solid"/>
            <a:miter lim="8000"/>
            <a:headEnd len="sm" w="sm" type="none"/>
            <a:tailEnd len="sm" w="sm" type="none"/>
          </a:ln>
        </p:spPr>
      </p:cxnSp>
      <p:cxnSp>
        <p:nvCxnSpPr>
          <p:cNvPr id="828" name="Google Shape;828;p96"/>
          <p:cNvCxnSpPr/>
          <p:nvPr/>
        </p:nvCxnSpPr>
        <p:spPr>
          <a:xfrm flipH="1">
            <a:off x="7208555" y="6041955"/>
            <a:ext cx="54300" cy="381600"/>
          </a:xfrm>
          <a:prstGeom prst="straightConnector1">
            <a:avLst/>
          </a:prstGeom>
          <a:noFill/>
          <a:ln cap="flat" cmpd="sng" w="25400">
            <a:solidFill>
              <a:srgbClr val="ABABAB"/>
            </a:solidFill>
            <a:prstDash val="solid"/>
            <a:miter lim="8000"/>
            <a:headEnd len="sm" w="sm" type="none"/>
            <a:tailEnd len="sm" w="sm" type="none"/>
          </a:ln>
        </p:spPr>
      </p:cxnSp>
      <p:cxnSp>
        <p:nvCxnSpPr>
          <p:cNvPr id="829" name="Google Shape;829;p96"/>
          <p:cNvCxnSpPr/>
          <p:nvPr/>
        </p:nvCxnSpPr>
        <p:spPr>
          <a:xfrm flipH="1">
            <a:off x="7262103" y="6270736"/>
            <a:ext cx="224100" cy="224100"/>
          </a:xfrm>
          <a:prstGeom prst="straightConnector1">
            <a:avLst/>
          </a:prstGeom>
          <a:noFill/>
          <a:ln cap="flat" cmpd="sng" w="25400">
            <a:solidFill>
              <a:srgbClr val="ABABAB"/>
            </a:solidFill>
            <a:prstDash val="solid"/>
            <a:miter lim="8000"/>
            <a:headEnd len="sm" w="sm" type="none"/>
            <a:tailEnd len="sm" w="sm" type="none"/>
          </a:ln>
        </p:spPr>
      </p:cxnSp>
      <p:cxnSp>
        <p:nvCxnSpPr>
          <p:cNvPr id="830" name="Google Shape;830;p96"/>
          <p:cNvCxnSpPr/>
          <p:nvPr/>
        </p:nvCxnSpPr>
        <p:spPr>
          <a:xfrm rot="10800000">
            <a:off x="7208461" y="6423601"/>
            <a:ext cx="333000" cy="106500"/>
          </a:xfrm>
          <a:prstGeom prst="straightConnector1">
            <a:avLst/>
          </a:prstGeom>
          <a:noFill/>
          <a:ln cap="flat" cmpd="sng" w="25400">
            <a:solidFill>
              <a:srgbClr val="ABABAB"/>
            </a:solidFill>
            <a:prstDash val="solid"/>
            <a:miter lim="8000"/>
            <a:headEnd len="sm" w="sm" type="none"/>
            <a:tailEnd len="sm" w="sm" type="none"/>
          </a:ln>
        </p:spPr>
      </p:cxnSp>
      <p:cxnSp>
        <p:nvCxnSpPr>
          <p:cNvPr id="831" name="Google Shape;831;p96"/>
          <p:cNvCxnSpPr/>
          <p:nvPr/>
        </p:nvCxnSpPr>
        <p:spPr>
          <a:xfrm rot="10800000">
            <a:off x="7208382" y="6423535"/>
            <a:ext cx="172800" cy="360600"/>
          </a:xfrm>
          <a:prstGeom prst="straightConnector1">
            <a:avLst/>
          </a:prstGeom>
          <a:noFill/>
          <a:ln cap="flat" cmpd="sng" w="25400">
            <a:solidFill>
              <a:srgbClr val="ABABAB"/>
            </a:solidFill>
            <a:prstDash val="solid"/>
            <a:miter lim="8000"/>
            <a:headEnd len="sm" w="sm" type="none"/>
            <a:tailEnd len="sm" w="sm" type="none"/>
          </a:ln>
        </p:spPr>
      </p:cxnSp>
      <p:sp>
        <p:nvSpPr>
          <p:cNvPr id="832" name="Google Shape;832;p96"/>
          <p:cNvSpPr/>
          <p:nvPr/>
        </p:nvSpPr>
        <p:spPr>
          <a:xfrm flipH="1" rot="5400000">
            <a:off x="7136477" y="6336039"/>
            <a:ext cx="170400" cy="1704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33" name="Google Shape;833;p96"/>
          <p:cNvSpPr/>
          <p:nvPr/>
        </p:nvSpPr>
        <p:spPr>
          <a:xfrm flipH="1" rot="5400000">
            <a:off x="7489401" y="6476590"/>
            <a:ext cx="103800" cy="103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34" name="Google Shape;834;p96"/>
          <p:cNvSpPr/>
          <p:nvPr/>
        </p:nvSpPr>
        <p:spPr>
          <a:xfrm flipH="1" rot="5400000">
            <a:off x="7420934" y="6240380"/>
            <a:ext cx="103800" cy="103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35" name="Google Shape;835;p96"/>
          <p:cNvSpPr/>
          <p:nvPr/>
        </p:nvSpPr>
        <p:spPr>
          <a:xfrm flipH="1" rot="5400000">
            <a:off x="7221415" y="6012477"/>
            <a:ext cx="103800" cy="103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36" name="Google Shape;836;p96"/>
          <p:cNvSpPr/>
          <p:nvPr/>
        </p:nvSpPr>
        <p:spPr>
          <a:xfrm flipH="1" rot="5400000">
            <a:off x="7318751" y="6250327"/>
            <a:ext cx="103800" cy="103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37" name="Google Shape;837;p96"/>
          <p:cNvCxnSpPr/>
          <p:nvPr/>
        </p:nvCxnSpPr>
        <p:spPr>
          <a:xfrm flipH="1">
            <a:off x="10238653" y="4638415"/>
            <a:ext cx="632100" cy="827400"/>
          </a:xfrm>
          <a:prstGeom prst="straightConnector1">
            <a:avLst/>
          </a:prstGeom>
          <a:noFill/>
          <a:ln cap="flat" cmpd="sng" w="25400">
            <a:solidFill>
              <a:srgbClr val="ABABAB"/>
            </a:solidFill>
            <a:prstDash val="solid"/>
            <a:miter lim="8000"/>
            <a:headEnd len="sm" w="sm" type="none"/>
            <a:tailEnd len="sm" w="sm" type="none"/>
          </a:ln>
        </p:spPr>
      </p:cxnSp>
      <p:cxnSp>
        <p:nvCxnSpPr>
          <p:cNvPr id="838" name="Google Shape;838;p96"/>
          <p:cNvCxnSpPr/>
          <p:nvPr/>
        </p:nvCxnSpPr>
        <p:spPr>
          <a:xfrm rot="10800000">
            <a:off x="10270058" y="5417426"/>
            <a:ext cx="789600" cy="112500"/>
          </a:xfrm>
          <a:prstGeom prst="straightConnector1">
            <a:avLst/>
          </a:prstGeom>
          <a:noFill/>
          <a:ln cap="flat" cmpd="sng" w="25400">
            <a:solidFill>
              <a:srgbClr val="ABABAB"/>
            </a:solidFill>
            <a:prstDash val="solid"/>
            <a:miter lim="8000"/>
            <a:headEnd len="sm" w="sm" type="none"/>
            <a:tailEnd len="sm" w="sm" type="none"/>
          </a:ln>
        </p:spPr>
      </p:cxnSp>
      <p:cxnSp>
        <p:nvCxnSpPr>
          <p:cNvPr id="839" name="Google Shape;839;p96"/>
          <p:cNvCxnSpPr/>
          <p:nvPr/>
        </p:nvCxnSpPr>
        <p:spPr>
          <a:xfrm rot="10800000">
            <a:off x="10270019" y="5417322"/>
            <a:ext cx="316200" cy="574800"/>
          </a:xfrm>
          <a:prstGeom prst="straightConnector1">
            <a:avLst/>
          </a:prstGeom>
          <a:noFill/>
          <a:ln cap="flat" cmpd="sng" w="25400">
            <a:solidFill>
              <a:srgbClr val="ABABAB"/>
            </a:solidFill>
            <a:prstDash val="solid"/>
            <a:miter lim="8000"/>
            <a:headEnd len="sm" w="sm" type="none"/>
            <a:tailEnd len="sm" w="sm" type="none"/>
          </a:ln>
        </p:spPr>
      </p:cxnSp>
      <p:cxnSp>
        <p:nvCxnSpPr>
          <p:cNvPr id="840" name="Google Shape;840;p96"/>
          <p:cNvCxnSpPr/>
          <p:nvPr/>
        </p:nvCxnSpPr>
        <p:spPr>
          <a:xfrm flipH="1" rot="10800000">
            <a:off x="10049489" y="5417373"/>
            <a:ext cx="220500" cy="689100"/>
          </a:xfrm>
          <a:prstGeom prst="straightConnector1">
            <a:avLst/>
          </a:prstGeom>
          <a:noFill/>
          <a:ln cap="flat" cmpd="sng" w="25400">
            <a:solidFill>
              <a:srgbClr val="ABABAB"/>
            </a:solidFill>
            <a:prstDash val="solid"/>
            <a:miter lim="8000"/>
            <a:headEnd len="sm" w="sm" type="none"/>
            <a:tailEnd len="sm" w="sm" type="none"/>
          </a:ln>
        </p:spPr>
      </p:cxnSp>
      <p:cxnSp>
        <p:nvCxnSpPr>
          <p:cNvPr id="841" name="Google Shape;841;p96"/>
          <p:cNvCxnSpPr/>
          <p:nvPr/>
        </p:nvCxnSpPr>
        <p:spPr>
          <a:xfrm flipH="1" rot="10800000">
            <a:off x="9523791" y="5417491"/>
            <a:ext cx="746100" cy="357300"/>
          </a:xfrm>
          <a:prstGeom prst="straightConnector1">
            <a:avLst/>
          </a:prstGeom>
          <a:noFill/>
          <a:ln cap="flat" cmpd="sng" w="25400">
            <a:solidFill>
              <a:srgbClr val="ABABAB"/>
            </a:solidFill>
            <a:prstDash val="solid"/>
            <a:miter lim="8000"/>
            <a:headEnd len="sm" w="sm" type="none"/>
            <a:tailEnd len="sm" w="sm" type="none"/>
          </a:ln>
        </p:spPr>
      </p:cxnSp>
      <p:sp>
        <p:nvSpPr>
          <p:cNvPr id="842" name="Google Shape;842;p96"/>
          <p:cNvSpPr/>
          <p:nvPr/>
        </p:nvSpPr>
        <p:spPr>
          <a:xfrm flipH="1" rot="10800000">
            <a:off x="9945422" y="5998744"/>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43" name="Google Shape;843;p96"/>
          <p:cNvSpPr/>
          <p:nvPr/>
        </p:nvSpPr>
        <p:spPr>
          <a:xfrm flipH="1" rot="10800000">
            <a:off x="10434234" y="5857058"/>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44" name="Google Shape;844;p96"/>
          <p:cNvSpPr/>
          <p:nvPr/>
        </p:nvSpPr>
        <p:spPr>
          <a:xfrm flipH="1" rot="10800000">
            <a:off x="10905857" y="5444172"/>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45" name="Google Shape;845;p96"/>
          <p:cNvSpPr/>
          <p:nvPr/>
        </p:nvSpPr>
        <p:spPr>
          <a:xfrm flipH="1" rot="10800000">
            <a:off x="9422219" y="5645600"/>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46" name="Google Shape;846;p96"/>
          <p:cNvSpPr/>
          <p:nvPr/>
        </p:nvSpPr>
        <p:spPr>
          <a:xfrm flipH="1" rot="-5400000">
            <a:off x="3119081" y="3627045"/>
            <a:ext cx="103800" cy="103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47" name="Google Shape;847;p96"/>
          <p:cNvCxnSpPr/>
          <p:nvPr/>
        </p:nvCxnSpPr>
        <p:spPr>
          <a:xfrm flipH="1" rot="10800000">
            <a:off x="3418296" y="4744067"/>
            <a:ext cx="1119900" cy="352800"/>
          </a:xfrm>
          <a:prstGeom prst="straightConnector1">
            <a:avLst/>
          </a:prstGeom>
          <a:noFill/>
          <a:ln cap="flat" cmpd="sng" w="50800">
            <a:solidFill>
              <a:srgbClr val="ABABAB"/>
            </a:solidFill>
            <a:prstDash val="solid"/>
            <a:miter lim="8000"/>
            <a:headEnd len="sm" w="sm" type="none"/>
            <a:tailEnd len="sm" w="sm" type="none"/>
          </a:ln>
          <a:effectLst>
            <a:outerShdw blurRad="38100" rotWithShape="0" dir="5400000" dist="19797">
              <a:srgbClr val="FF2600"/>
            </a:outerShdw>
          </a:effectLst>
        </p:spPr>
      </p:cxnSp>
      <p:cxnSp>
        <p:nvCxnSpPr>
          <p:cNvPr id="848" name="Google Shape;848;p96"/>
          <p:cNvCxnSpPr/>
          <p:nvPr/>
        </p:nvCxnSpPr>
        <p:spPr>
          <a:xfrm>
            <a:off x="4614838" y="4754466"/>
            <a:ext cx="2048400" cy="358800"/>
          </a:xfrm>
          <a:prstGeom prst="straightConnector1">
            <a:avLst/>
          </a:prstGeom>
          <a:noFill/>
          <a:ln cap="flat" cmpd="sng" w="50800">
            <a:solidFill>
              <a:srgbClr val="ABABAB"/>
            </a:solidFill>
            <a:prstDash val="solid"/>
            <a:miter lim="8000"/>
            <a:headEnd len="sm" w="sm" type="none"/>
            <a:tailEnd len="sm" w="sm" type="none"/>
          </a:ln>
          <a:effectLst>
            <a:outerShdw blurRad="38100" rotWithShape="0" dir="5400000" dist="19797">
              <a:srgbClr val="FF2600"/>
            </a:outerShdw>
          </a:effectLst>
        </p:spPr>
      </p:cxnSp>
      <p:cxnSp>
        <p:nvCxnSpPr>
          <p:cNvPr id="849" name="Google Shape;849;p96"/>
          <p:cNvCxnSpPr/>
          <p:nvPr/>
        </p:nvCxnSpPr>
        <p:spPr>
          <a:xfrm flipH="1" rot="10800000">
            <a:off x="6630088" y="4724105"/>
            <a:ext cx="1582200" cy="354000"/>
          </a:xfrm>
          <a:prstGeom prst="straightConnector1">
            <a:avLst/>
          </a:prstGeom>
          <a:noFill/>
          <a:ln cap="flat" cmpd="sng" w="50800">
            <a:solidFill>
              <a:srgbClr val="ABABAB"/>
            </a:solidFill>
            <a:prstDash val="solid"/>
            <a:miter lim="8000"/>
            <a:headEnd len="sm" w="sm" type="none"/>
            <a:tailEnd len="sm" w="sm" type="none"/>
          </a:ln>
          <a:effectLst>
            <a:outerShdw blurRad="38100" rotWithShape="0" dir="5400000" dist="19797">
              <a:srgbClr val="FF2600"/>
            </a:outerShdw>
          </a:effectLst>
        </p:spPr>
      </p:cxnSp>
      <p:cxnSp>
        <p:nvCxnSpPr>
          <p:cNvPr id="850" name="Google Shape;850;p96"/>
          <p:cNvCxnSpPr/>
          <p:nvPr/>
        </p:nvCxnSpPr>
        <p:spPr>
          <a:xfrm rot="10800000">
            <a:off x="2766063" y="3746014"/>
            <a:ext cx="568800" cy="1331400"/>
          </a:xfrm>
          <a:prstGeom prst="straightConnector1">
            <a:avLst/>
          </a:prstGeom>
          <a:noFill/>
          <a:ln cap="flat" cmpd="sng" w="25400">
            <a:solidFill>
              <a:srgbClr val="ABABAB"/>
            </a:solidFill>
            <a:prstDash val="solid"/>
            <a:miter lim="8000"/>
            <a:headEnd len="sm" w="sm" type="none"/>
            <a:tailEnd len="sm" w="sm" type="none"/>
          </a:ln>
          <a:effectLst>
            <a:outerShdw blurRad="38100" rotWithShape="0" dir="5400000" dist="19797">
              <a:srgbClr val="FF2600"/>
            </a:outerShdw>
          </a:effectLst>
        </p:spPr>
      </p:cxnSp>
      <p:cxnSp>
        <p:nvCxnSpPr>
          <p:cNvPr id="851" name="Google Shape;851;p96"/>
          <p:cNvCxnSpPr/>
          <p:nvPr/>
        </p:nvCxnSpPr>
        <p:spPr>
          <a:xfrm flipH="1">
            <a:off x="2797511" y="3681805"/>
            <a:ext cx="789600" cy="112500"/>
          </a:xfrm>
          <a:prstGeom prst="straightConnector1">
            <a:avLst/>
          </a:prstGeom>
          <a:noFill/>
          <a:ln cap="flat" cmpd="sng" w="25400">
            <a:solidFill>
              <a:srgbClr val="ABABAB"/>
            </a:solidFill>
            <a:prstDash val="solid"/>
            <a:miter lim="8000"/>
            <a:headEnd len="sm" w="sm" type="none"/>
            <a:tailEnd len="sm" w="sm" type="none"/>
          </a:ln>
          <a:effectLst>
            <a:outerShdw blurRad="38100" rotWithShape="0" dir="5400000" dist="19797">
              <a:srgbClr val="FF2600"/>
            </a:outerShdw>
          </a:effectLst>
        </p:spPr>
      </p:cxnSp>
      <p:cxnSp>
        <p:nvCxnSpPr>
          <p:cNvPr id="852" name="Google Shape;852;p96"/>
          <p:cNvCxnSpPr/>
          <p:nvPr/>
        </p:nvCxnSpPr>
        <p:spPr>
          <a:xfrm flipH="1">
            <a:off x="2797317" y="3359809"/>
            <a:ext cx="180000" cy="434400"/>
          </a:xfrm>
          <a:prstGeom prst="straightConnector1">
            <a:avLst/>
          </a:prstGeom>
          <a:noFill/>
          <a:ln cap="flat" cmpd="sng" w="25400">
            <a:solidFill>
              <a:srgbClr val="ABABAB"/>
            </a:solidFill>
            <a:prstDash val="solid"/>
            <a:miter lim="8000"/>
            <a:headEnd len="sm" w="sm" type="none"/>
            <a:tailEnd len="sm" w="sm" type="none"/>
          </a:ln>
        </p:spPr>
      </p:cxnSp>
      <p:cxnSp>
        <p:nvCxnSpPr>
          <p:cNvPr id="853" name="Google Shape;853;p96"/>
          <p:cNvCxnSpPr/>
          <p:nvPr/>
        </p:nvCxnSpPr>
        <p:spPr>
          <a:xfrm>
            <a:off x="2576941" y="3105258"/>
            <a:ext cx="220500" cy="689100"/>
          </a:xfrm>
          <a:prstGeom prst="straightConnector1">
            <a:avLst/>
          </a:prstGeom>
          <a:noFill/>
          <a:ln cap="flat" cmpd="sng" w="25400">
            <a:solidFill>
              <a:srgbClr val="ABABAB"/>
            </a:solidFill>
            <a:prstDash val="solid"/>
            <a:miter lim="8000"/>
            <a:headEnd len="sm" w="sm" type="none"/>
            <a:tailEnd len="sm" w="sm" type="none"/>
          </a:ln>
          <a:effectLst>
            <a:outerShdw blurRad="38100" rotWithShape="0" dir="5400000" dist="19797">
              <a:srgbClr val="FF2600"/>
            </a:outerShdw>
          </a:effectLst>
        </p:spPr>
      </p:cxnSp>
      <p:cxnSp>
        <p:nvCxnSpPr>
          <p:cNvPr id="854" name="Google Shape;854;p96"/>
          <p:cNvCxnSpPr/>
          <p:nvPr/>
        </p:nvCxnSpPr>
        <p:spPr>
          <a:xfrm flipH="1" rot="10800000">
            <a:off x="2338459" y="3807791"/>
            <a:ext cx="441600" cy="284100"/>
          </a:xfrm>
          <a:prstGeom prst="straightConnector1">
            <a:avLst/>
          </a:prstGeom>
          <a:noFill/>
          <a:ln cap="flat" cmpd="sng" w="25400">
            <a:solidFill>
              <a:srgbClr val="ABABAB"/>
            </a:solidFill>
            <a:prstDash val="solid"/>
            <a:miter lim="8000"/>
            <a:headEnd len="sm" w="sm" type="none"/>
            <a:tailEnd len="sm" w="sm" type="none"/>
          </a:ln>
        </p:spPr>
      </p:cxnSp>
      <p:sp>
        <p:nvSpPr>
          <p:cNvPr id="855" name="Google Shape;855;p96"/>
          <p:cNvSpPr/>
          <p:nvPr/>
        </p:nvSpPr>
        <p:spPr>
          <a:xfrm>
            <a:off x="2625909" y="3590709"/>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56" name="Google Shape;856;p96"/>
          <p:cNvCxnSpPr/>
          <p:nvPr/>
        </p:nvCxnSpPr>
        <p:spPr>
          <a:xfrm>
            <a:off x="8183043" y="4680051"/>
            <a:ext cx="2629800" cy="0"/>
          </a:xfrm>
          <a:prstGeom prst="straightConnector1">
            <a:avLst/>
          </a:prstGeom>
          <a:noFill/>
          <a:ln cap="flat" cmpd="sng" w="50800">
            <a:solidFill>
              <a:srgbClr val="ABABAB"/>
            </a:solidFill>
            <a:prstDash val="solid"/>
            <a:miter lim="8000"/>
            <a:headEnd len="sm" w="sm" type="none"/>
            <a:tailEnd len="sm" w="sm" type="none"/>
          </a:ln>
          <a:effectLst>
            <a:outerShdw blurRad="38100" rotWithShape="0" dir="5400000" dist="19797">
              <a:srgbClr val="FF2600"/>
            </a:outerShdw>
          </a:effectLst>
        </p:spPr>
      </p:cxnSp>
      <p:cxnSp>
        <p:nvCxnSpPr>
          <p:cNvPr id="857" name="Google Shape;857;p96"/>
          <p:cNvCxnSpPr/>
          <p:nvPr/>
        </p:nvCxnSpPr>
        <p:spPr>
          <a:xfrm>
            <a:off x="2233017" y="5106851"/>
            <a:ext cx="1068900" cy="0"/>
          </a:xfrm>
          <a:prstGeom prst="straightConnector1">
            <a:avLst/>
          </a:prstGeom>
          <a:noFill/>
          <a:ln cap="flat" cmpd="sng" w="25400">
            <a:solidFill>
              <a:srgbClr val="ABABAB"/>
            </a:solidFill>
            <a:prstDash val="solid"/>
            <a:miter lim="8000"/>
            <a:headEnd len="sm" w="sm" type="none"/>
            <a:tailEnd len="sm" w="sm" type="none"/>
          </a:ln>
        </p:spPr>
      </p:cxnSp>
      <p:cxnSp>
        <p:nvCxnSpPr>
          <p:cNvPr id="858" name="Google Shape;858;p96"/>
          <p:cNvCxnSpPr/>
          <p:nvPr/>
        </p:nvCxnSpPr>
        <p:spPr>
          <a:xfrm flipH="1" rot="10800000">
            <a:off x="1469562" y="5119645"/>
            <a:ext cx="722100" cy="169800"/>
          </a:xfrm>
          <a:prstGeom prst="straightConnector1">
            <a:avLst/>
          </a:prstGeom>
          <a:noFill/>
          <a:ln cap="flat" cmpd="sng" w="25400">
            <a:solidFill>
              <a:srgbClr val="ABABAB"/>
            </a:solidFill>
            <a:prstDash val="solid"/>
            <a:miter lim="8000"/>
            <a:headEnd len="sm" w="sm" type="none"/>
            <a:tailEnd len="sm" w="sm" type="none"/>
          </a:ln>
        </p:spPr>
      </p:cxnSp>
      <p:cxnSp>
        <p:nvCxnSpPr>
          <p:cNvPr id="859" name="Google Shape;859;p96"/>
          <p:cNvCxnSpPr/>
          <p:nvPr/>
        </p:nvCxnSpPr>
        <p:spPr>
          <a:xfrm>
            <a:off x="1563074" y="4458001"/>
            <a:ext cx="628500" cy="661500"/>
          </a:xfrm>
          <a:prstGeom prst="straightConnector1">
            <a:avLst/>
          </a:prstGeom>
          <a:noFill/>
          <a:ln cap="flat" cmpd="sng" w="25400">
            <a:solidFill>
              <a:srgbClr val="ABABAB"/>
            </a:solidFill>
            <a:prstDash val="solid"/>
            <a:miter lim="8000"/>
            <a:headEnd len="sm" w="sm" type="none"/>
            <a:tailEnd len="sm" w="sm" type="none"/>
          </a:ln>
        </p:spPr>
      </p:cxnSp>
      <p:sp>
        <p:nvSpPr>
          <p:cNvPr id="860" name="Google Shape;860;p96"/>
          <p:cNvSpPr/>
          <p:nvPr/>
        </p:nvSpPr>
        <p:spPr>
          <a:xfrm>
            <a:off x="1492827" y="4363442"/>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61" name="Google Shape;861;p96"/>
          <p:cNvSpPr/>
          <p:nvPr/>
        </p:nvSpPr>
        <p:spPr>
          <a:xfrm>
            <a:off x="1373929" y="5140680"/>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62" name="Google Shape;862;p96"/>
          <p:cNvCxnSpPr/>
          <p:nvPr/>
        </p:nvCxnSpPr>
        <p:spPr>
          <a:xfrm flipH="1" rot="10800000">
            <a:off x="2031441" y="5119537"/>
            <a:ext cx="160200" cy="749700"/>
          </a:xfrm>
          <a:prstGeom prst="straightConnector1">
            <a:avLst/>
          </a:prstGeom>
          <a:noFill/>
          <a:ln cap="flat" cmpd="sng" w="25400">
            <a:solidFill>
              <a:srgbClr val="ABABAB"/>
            </a:solidFill>
            <a:prstDash val="solid"/>
            <a:miter lim="8000"/>
            <a:headEnd len="sm" w="sm" type="none"/>
            <a:tailEnd len="sm" w="sm" type="none"/>
          </a:ln>
        </p:spPr>
      </p:cxnSp>
      <p:sp>
        <p:nvSpPr>
          <p:cNvPr id="863" name="Google Shape;863;p96"/>
          <p:cNvSpPr/>
          <p:nvPr/>
        </p:nvSpPr>
        <p:spPr>
          <a:xfrm>
            <a:off x="1906010" y="5749840"/>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64" name="Google Shape;864;p96"/>
          <p:cNvSpPr/>
          <p:nvPr/>
        </p:nvSpPr>
        <p:spPr>
          <a:xfrm>
            <a:off x="2472873" y="2998187"/>
            <a:ext cx="214800" cy="214800"/>
          </a:xfrm>
          <a:prstGeom prst="ellipse">
            <a:avLst/>
          </a:prstGeom>
          <a:solidFill>
            <a:srgbClr val="FF26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65" name="Google Shape;865;p96"/>
          <p:cNvSpPr/>
          <p:nvPr/>
        </p:nvSpPr>
        <p:spPr>
          <a:xfrm>
            <a:off x="2856995" y="3252507"/>
            <a:ext cx="214800" cy="214800"/>
          </a:xfrm>
          <a:prstGeom prst="ellipse">
            <a:avLst/>
          </a:prstGeom>
          <a:solidFill>
            <a:srgbClr val="0000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66" name="Google Shape;866;p96"/>
          <p:cNvSpPr/>
          <p:nvPr/>
        </p:nvSpPr>
        <p:spPr>
          <a:xfrm>
            <a:off x="3433310" y="3552759"/>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67" name="Google Shape;867;p96"/>
          <p:cNvSpPr/>
          <p:nvPr/>
        </p:nvSpPr>
        <p:spPr>
          <a:xfrm>
            <a:off x="2233840" y="4004811"/>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68" name="Google Shape;868;p96"/>
          <p:cNvCxnSpPr/>
          <p:nvPr/>
        </p:nvCxnSpPr>
        <p:spPr>
          <a:xfrm rot="10800000">
            <a:off x="7491172" y="3859931"/>
            <a:ext cx="632100" cy="827400"/>
          </a:xfrm>
          <a:prstGeom prst="straightConnector1">
            <a:avLst/>
          </a:prstGeom>
          <a:noFill/>
          <a:ln cap="flat" cmpd="sng" w="25400">
            <a:solidFill>
              <a:srgbClr val="ABABAB"/>
            </a:solidFill>
            <a:prstDash val="solid"/>
            <a:miter lim="8000"/>
            <a:headEnd len="sm" w="sm" type="none"/>
            <a:tailEnd len="sm" w="sm" type="none"/>
          </a:ln>
        </p:spPr>
      </p:cxnSp>
      <p:cxnSp>
        <p:nvCxnSpPr>
          <p:cNvPr id="869" name="Google Shape;869;p96"/>
          <p:cNvCxnSpPr/>
          <p:nvPr/>
        </p:nvCxnSpPr>
        <p:spPr>
          <a:xfrm flipH="1">
            <a:off x="7522577" y="3795820"/>
            <a:ext cx="789600" cy="112500"/>
          </a:xfrm>
          <a:prstGeom prst="straightConnector1">
            <a:avLst/>
          </a:prstGeom>
          <a:noFill/>
          <a:ln cap="flat" cmpd="sng" w="25400">
            <a:solidFill>
              <a:srgbClr val="ABABAB"/>
            </a:solidFill>
            <a:prstDash val="solid"/>
            <a:miter lim="8000"/>
            <a:headEnd len="sm" w="sm" type="none"/>
            <a:tailEnd len="sm" w="sm" type="none"/>
          </a:ln>
        </p:spPr>
      </p:cxnSp>
      <p:cxnSp>
        <p:nvCxnSpPr>
          <p:cNvPr id="870" name="Google Shape;870;p96"/>
          <p:cNvCxnSpPr/>
          <p:nvPr/>
        </p:nvCxnSpPr>
        <p:spPr>
          <a:xfrm flipH="1">
            <a:off x="7522538" y="3333624"/>
            <a:ext cx="316200" cy="574800"/>
          </a:xfrm>
          <a:prstGeom prst="straightConnector1">
            <a:avLst/>
          </a:prstGeom>
          <a:noFill/>
          <a:ln cap="flat" cmpd="sng" w="25400">
            <a:solidFill>
              <a:srgbClr val="ABABAB"/>
            </a:solidFill>
            <a:prstDash val="solid"/>
            <a:miter lim="8000"/>
            <a:headEnd len="sm" w="sm" type="none"/>
            <a:tailEnd len="sm" w="sm" type="none"/>
          </a:ln>
        </p:spPr>
      </p:cxnSp>
      <p:cxnSp>
        <p:nvCxnSpPr>
          <p:cNvPr id="871" name="Google Shape;871;p96"/>
          <p:cNvCxnSpPr/>
          <p:nvPr/>
        </p:nvCxnSpPr>
        <p:spPr>
          <a:xfrm>
            <a:off x="7302007" y="3219273"/>
            <a:ext cx="220500" cy="689100"/>
          </a:xfrm>
          <a:prstGeom prst="straightConnector1">
            <a:avLst/>
          </a:prstGeom>
          <a:noFill/>
          <a:ln cap="flat" cmpd="sng" w="25400">
            <a:solidFill>
              <a:srgbClr val="ABABAB"/>
            </a:solidFill>
            <a:prstDash val="solid"/>
            <a:miter lim="8000"/>
            <a:headEnd len="sm" w="sm" type="none"/>
            <a:tailEnd len="sm" w="sm" type="none"/>
          </a:ln>
        </p:spPr>
      </p:cxnSp>
      <p:cxnSp>
        <p:nvCxnSpPr>
          <p:cNvPr id="872" name="Google Shape;872;p96"/>
          <p:cNvCxnSpPr/>
          <p:nvPr/>
        </p:nvCxnSpPr>
        <p:spPr>
          <a:xfrm>
            <a:off x="6776309" y="3550955"/>
            <a:ext cx="746100" cy="357300"/>
          </a:xfrm>
          <a:prstGeom prst="straightConnector1">
            <a:avLst/>
          </a:prstGeom>
          <a:noFill/>
          <a:ln cap="flat" cmpd="sng" w="25400">
            <a:solidFill>
              <a:srgbClr val="ABABAB"/>
            </a:solidFill>
            <a:prstDash val="solid"/>
            <a:miter lim="8000"/>
            <a:headEnd len="sm" w="sm" type="none"/>
            <a:tailEnd len="sm" w="sm" type="none"/>
          </a:ln>
        </p:spPr>
      </p:cxnSp>
      <p:sp>
        <p:nvSpPr>
          <p:cNvPr id="873" name="Google Shape;873;p96"/>
          <p:cNvSpPr/>
          <p:nvPr/>
        </p:nvSpPr>
        <p:spPr>
          <a:xfrm>
            <a:off x="7350976" y="3704723"/>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74" name="Google Shape;874;p96"/>
          <p:cNvSpPr/>
          <p:nvPr/>
        </p:nvSpPr>
        <p:spPr>
          <a:xfrm>
            <a:off x="7197940" y="3112201"/>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75" name="Google Shape;875;p96"/>
          <p:cNvSpPr/>
          <p:nvPr/>
        </p:nvSpPr>
        <p:spPr>
          <a:xfrm>
            <a:off x="7686754" y="3253888"/>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76" name="Google Shape;876;p96"/>
          <p:cNvSpPr/>
          <p:nvPr/>
        </p:nvSpPr>
        <p:spPr>
          <a:xfrm>
            <a:off x="8158376" y="3666773"/>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77" name="Google Shape;877;p96"/>
          <p:cNvSpPr/>
          <p:nvPr/>
        </p:nvSpPr>
        <p:spPr>
          <a:xfrm>
            <a:off x="6674737" y="3465345"/>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78" name="Google Shape;878;p96"/>
          <p:cNvSpPr/>
          <p:nvPr/>
        </p:nvSpPr>
        <p:spPr>
          <a:xfrm>
            <a:off x="7972989" y="4531934"/>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79" name="Google Shape;879;p96"/>
          <p:cNvSpPr/>
          <p:nvPr/>
        </p:nvSpPr>
        <p:spPr>
          <a:xfrm>
            <a:off x="1973488" y="4905010"/>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80" name="Google Shape;880;p96"/>
          <p:cNvCxnSpPr/>
          <p:nvPr/>
        </p:nvCxnSpPr>
        <p:spPr>
          <a:xfrm>
            <a:off x="4825276" y="3992806"/>
            <a:ext cx="1068900" cy="0"/>
          </a:xfrm>
          <a:prstGeom prst="straightConnector1">
            <a:avLst/>
          </a:prstGeom>
          <a:noFill/>
          <a:ln cap="flat" cmpd="sng" w="25400">
            <a:solidFill>
              <a:srgbClr val="ABABAB"/>
            </a:solidFill>
            <a:prstDash val="solid"/>
            <a:miter lim="8000"/>
            <a:headEnd len="sm" w="sm" type="none"/>
            <a:tailEnd len="sm" w="sm" type="none"/>
          </a:ln>
        </p:spPr>
      </p:cxnSp>
      <p:cxnSp>
        <p:nvCxnSpPr>
          <p:cNvPr id="881" name="Google Shape;881;p96"/>
          <p:cNvCxnSpPr/>
          <p:nvPr/>
        </p:nvCxnSpPr>
        <p:spPr>
          <a:xfrm flipH="1">
            <a:off x="4784050" y="3447980"/>
            <a:ext cx="312900" cy="557700"/>
          </a:xfrm>
          <a:prstGeom prst="straightConnector1">
            <a:avLst/>
          </a:prstGeom>
          <a:noFill/>
          <a:ln cap="flat" cmpd="sng" w="25400">
            <a:solidFill>
              <a:srgbClr val="ABABAB"/>
            </a:solidFill>
            <a:prstDash val="solid"/>
            <a:miter lim="8000"/>
            <a:headEnd len="sm" w="sm" type="none"/>
            <a:tailEnd len="sm" w="sm" type="none"/>
          </a:ln>
        </p:spPr>
      </p:cxnSp>
      <p:cxnSp>
        <p:nvCxnSpPr>
          <p:cNvPr id="882" name="Google Shape;882;p96"/>
          <p:cNvCxnSpPr/>
          <p:nvPr/>
        </p:nvCxnSpPr>
        <p:spPr>
          <a:xfrm>
            <a:off x="4571523" y="3249145"/>
            <a:ext cx="212400" cy="756300"/>
          </a:xfrm>
          <a:prstGeom prst="straightConnector1">
            <a:avLst/>
          </a:prstGeom>
          <a:noFill/>
          <a:ln cap="flat" cmpd="sng" w="25400">
            <a:solidFill>
              <a:srgbClr val="ABABAB"/>
            </a:solidFill>
            <a:prstDash val="solid"/>
            <a:miter lim="8000"/>
            <a:headEnd len="sm" w="sm" type="none"/>
            <a:tailEnd len="sm" w="sm" type="none"/>
          </a:ln>
        </p:spPr>
      </p:cxnSp>
      <p:sp>
        <p:nvSpPr>
          <p:cNvPr id="883" name="Google Shape;883;p96"/>
          <p:cNvSpPr/>
          <p:nvPr/>
        </p:nvSpPr>
        <p:spPr>
          <a:xfrm>
            <a:off x="4500869" y="3145451"/>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84" name="Google Shape;884;p96"/>
          <p:cNvSpPr/>
          <p:nvPr/>
        </p:nvSpPr>
        <p:spPr>
          <a:xfrm>
            <a:off x="5027007" y="3302861"/>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85" name="Google Shape;885;p96"/>
          <p:cNvCxnSpPr/>
          <p:nvPr/>
        </p:nvCxnSpPr>
        <p:spPr>
          <a:xfrm flipH="1" rot="10800000">
            <a:off x="4623700" y="4005491"/>
            <a:ext cx="160200" cy="749700"/>
          </a:xfrm>
          <a:prstGeom prst="straightConnector1">
            <a:avLst/>
          </a:prstGeom>
          <a:noFill/>
          <a:ln cap="flat" cmpd="sng" w="25400">
            <a:solidFill>
              <a:srgbClr val="ABABAB"/>
            </a:solidFill>
            <a:prstDash val="solid"/>
            <a:miter lim="8000"/>
            <a:headEnd len="sm" w="sm" type="none"/>
            <a:tailEnd len="sm" w="sm" type="none"/>
          </a:ln>
        </p:spPr>
      </p:cxnSp>
      <p:sp>
        <p:nvSpPr>
          <p:cNvPr id="886" name="Google Shape;886;p96"/>
          <p:cNvSpPr/>
          <p:nvPr/>
        </p:nvSpPr>
        <p:spPr>
          <a:xfrm>
            <a:off x="5796576" y="3861140"/>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87" name="Google Shape;887;p96"/>
          <p:cNvSpPr/>
          <p:nvPr/>
        </p:nvSpPr>
        <p:spPr>
          <a:xfrm>
            <a:off x="4565747" y="3790964"/>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888" name="Google Shape;888;p96"/>
          <p:cNvSpPr/>
          <p:nvPr/>
        </p:nvSpPr>
        <p:spPr>
          <a:xfrm>
            <a:off x="4452130" y="4531934"/>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89" name="Google Shape;889;p96"/>
          <p:cNvCxnSpPr/>
          <p:nvPr/>
        </p:nvCxnSpPr>
        <p:spPr>
          <a:xfrm>
            <a:off x="11015402" y="3876679"/>
            <a:ext cx="496800" cy="0"/>
          </a:xfrm>
          <a:prstGeom prst="straightConnector1">
            <a:avLst/>
          </a:prstGeom>
          <a:noFill/>
          <a:ln cap="flat" cmpd="sng" w="25400">
            <a:solidFill>
              <a:srgbClr val="ABABAB"/>
            </a:solidFill>
            <a:prstDash val="dot"/>
            <a:miter lim="8000"/>
            <a:headEnd len="sm" w="sm" type="none"/>
            <a:tailEnd len="sm" w="sm" type="none"/>
          </a:ln>
        </p:spPr>
      </p:cxnSp>
      <p:cxnSp>
        <p:nvCxnSpPr>
          <p:cNvPr id="890" name="Google Shape;890;p96"/>
          <p:cNvCxnSpPr/>
          <p:nvPr/>
        </p:nvCxnSpPr>
        <p:spPr>
          <a:xfrm flipH="1" rot="10800000">
            <a:off x="10251947" y="3889473"/>
            <a:ext cx="722100" cy="169800"/>
          </a:xfrm>
          <a:prstGeom prst="straightConnector1">
            <a:avLst/>
          </a:prstGeom>
          <a:noFill/>
          <a:ln cap="flat" cmpd="sng" w="25400">
            <a:solidFill>
              <a:srgbClr val="ABABAB"/>
            </a:solidFill>
            <a:prstDash val="solid"/>
            <a:miter lim="8000"/>
            <a:headEnd len="sm" w="sm" type="none"/>
            <a:tailEnd len="sm" w="sm" type="none"/>
          </a:ln>
        </p:spPr>
      </p:cxnSp>
      <p:cxnSp>
        <p:nvCxnSpPr>
          <p:cNvPr id="891" name="Google Shape;891;p96"/>
          <p:cNvCxnSpPr/>
          <p:nvPr/>
        </p:nvCxnSpPr>
        <p:spPr>
          <a:xfrm>
            <a:off x="10345460" y="3227828"/>
            <a:ext cx="628500" cy="661500"/>
          </a:xfrm>
          <a:prstGeom prst="straightConnector1">
            <a:avLst/>
          </a:prstGeom>
          <a:noFill/>
          <a:ln cap="flat" cmpd="sng" w="25400">
            <a:solidFill>
              <a:srgbClr val="ABABAB"/>
            </a:solidFill>
            <a:prstDash val="solid"/>
            <a:miter lim="8000"/>
            <a:headEnd len="sm" w="sm" type="none"/>
            <a:tailEnd len="sm" w="sm" type="none"/>
          </a:ln>
          <a:effectLst>
            <a:outerShdw blurRad="38100" rotWithShape="0" dir="5400000" dist="19797">
              <a:srgbClr val="FF2600"/>
            </a:outerShdw>
          </a:effectLst>
        </p:spPr>
      </p:cxnSp>
      <p:sp>
        <p:nvSpPr>
          <p:cNvPr id="892" name="Google Shape;892;p96"/>
          <p:cNvSpPr/>
          <p:nvPr/>
        </p:nvSpPr>
        <p:spPr>
          <a:xfrm>
            <a:off x="10156314" y="3910508"/>
            <a:ext cx="214800" cy="214800"/>
          </a:xfrm>
          <a:prstGeom prst="ellipse">
            <a:avLst/>
          </a:prstGeom>
          <a:solidFill>
            <a:srgbClr val="5B5A5A"/>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93" name="Google Shape;893;p96"/>
          <p:cNvCxnSpPr/>
          <p:nvPr/>
        </p:nvCxnSpPr>
        <p:spPr>
          <a:xfrm flipH="1" rot="10800000">
            <a:off x="10813827" y="3889365"/>
            <a:ext cx="160200" cy="749700"/>
          </a:xfrm>
          <a:prstGeom prst="straightConnector1">
            <a:avLst/>
          </a:prstGeom>
          <a:noFill/>
          <a:ln cap="flat" cmpd="sng" w="25400">
            <a:solidFill>
              <a:srgbClr val="ABABAB"/>
            </a:solidFill>
            <a:prstDash val="solid"/>
            <a:miter lim="8000"/>
            <a:headEnd len="sm" w="sm" type="none"/>
            <a:tailEnd len="sm" w="sm" type="none"/>
          </a:ln>
          <a:effectLst>
            <a:outerShdw blurRad="38100" rotWithShape="0" dir="5400000" dist="19797">
              <a:srgbClr val="FF2600"/>
            </a:outerShdw>
          </a:effectLst>
        </p:spPr>
      </p:cxnSp>
      <p:sp>
        <p:nvSpPr>
          <p:cNvPr id="894" name="Google Shape;894;p96"/>
          <p:cNvSpPr/>
          <p:nvPr/>
        </p:nvSpPr>
        <p:spPr>
          <a:xfrm>
            <a:off x="10755873" y="3674837"/>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895" name="Google Shape;895;p96"/>
          <p:cNvCxnSpPr/>
          <p:nvPr/>
        </p:nvCxnSpPr>
        <p:spPr>
          <a:xfrm flipH="1">
            <a:off x="5999351" y="5228802"/>
            <a:ext cx="632100" cy="827400"/>
          </a:xfrm>
          <a:prstGeom prst="straightConnector1">
            <a:avLst/>
          </a:prstGeom>
          <a:noFill/>
          <a:ln cap="flat" cmpd="sng" w="25400">
            <a:solidFill>
              <a:srgbClr val="ABABAB"/>
            </a:solidFill>
            <a:prstDash val="solid"/>
            <a:miter lim="8000"/>
            <a:headEnd len="sm" w="sm" type="none"/>
            <a:tailEnd len="sm" w="sm" type="none"/>
          </a:ln>
        </p:spPr>
      </p:cxnSp>
      <p:cxnSp>
        <p:nvCxnSpPr>
          <p:cNvPr id="896" name="Google Shape;896;p96"/>
          <p:cNvCxnSpPr/>
          <p:nvPr/>
        </p:nvCxnSpPr>
        <p:spPr>
          <a:xfrm rot="10800000">
            <a:off x="6030756" y="6007813"/>
            <a:ext cx="789600" cy="112500"/>
          </a:xfrm>
          <a:prstGeom prst="straightConnector1">
            <a:avLst/>
          </a:prstGeom>
          <a:noFill/>
          <a:ln cap="flat" cmpd="sng" w="25400">
            <a:solidFill>
              <a:srgbClr val="ABABAB"/>
            </a:solidFill>
            <a:prstDash val="solid"/>
            <a:miter lim="8000"/>
            <a:headEnd len="sm" w="sm" type="none"/>
            <a:tailEnd len="sm" w="sm" type="none"/>
          </a:ln>
        </p:spPr>
      </p:cxnSp>
      <p:cxnSp>
        <p:nvCxnSpPr>
          <p:cNvPr id="897" name="Google Shape;897;p96"/>
          <p:cNvCxnSpPr/>
          <p:nvPr/>
        </p:nvCxnSpPr>
        <p:spPr>
          <a:xfrm rot="10800000">
            <a:off x="6030717" y="6007709"/>
            <a:ext cx="316200" cy="574800"/>
          </a:xfrm>
          <a:prstGeom prst="straightConnector1">
            <a:avLst/>
          </a:prstGeom>
          <a:noFill/>
          <a:ln cap="flat" cmpd="sng" w="25400">
            <a:solidFill>
              <a:srgbClr val="ABABAB"/>
            </a:solidFill>
            <a:prstDash val="solid"/>
            <a:miter lim="8000"/>
            <a:headEnd len="sm" w="sm" type="none"/>
            <a:tailEnd len="sm" w="sm" type="none"/>
          </a:ln>
        </p:spPr>
      </p:cxnSp>
      <p:cxnSp>
        <p:nvCxnSpPr>
          <p:cNvPr id="898" name="Google Shape;898;p96"/>
          <p:cNvCxnSpPr/>
          <p:nvPr/>
        </p:nvCxnSpPr>
        <p:spPr>
          <a:xfrm flipH="1" rot="10800000">
            <a:off x="5810186" y="6007760"/>
            <a:ext cx="220500" cy="689100"/>
          </a:xfrm>
          <a:prstGeom prst="straightConnector1">
            <a:avLst/>
          </a:prstGeom>
          <a:noFill/>
          <a:ln cap="flat" cmpd="sng" w="25400">
            <a:solidFill>
              <a:srgbClr val="ABABAB"/>
            </a:solidFill>
            <a:prstDash val="solid"/>
            <a:miter lim="8000"/>
            <a:headEnd len="sm" w="sm" type="none"/>
            <a:tailEnd len="sm" w="sm" type="none"/>
          </a:ln>
        </p:spPr>
      </p:cxnSp>
      <p:cxnSp>
        <p:nvCxnSpPr>
          <p:cNvPr id="899" name="Google Shape;899;p96"/>
          <p:cNvCxnSpPr/>
          <p:nvPr/>
        </p:nvCxnSpPr>
        <p:spPr>
          <a:xfrm flipH="1" rot="10800000">
            <a:off x="5284488" y="6007878"/>
            <a:ext cx="746100" cy="357300"/>
          </a:xfrm>
          <a:prstGeom prst="straightConnector1">
            <a:avLst/>
          </a:prstGeom>
          <a:noFill/>
          <a:ln cap="flat" cmpd="sng" w="25400">
            <a:solidFill>
              <a:srgbClr val="ABABAB"/>
            </a:solidFill>
            <a:prstDash val="solid"/>
            <a:miter lim="8000"/>
            <a:headEnd len="sm" w="sm" type="none"/>
            <a:tailEnd len="sm" w="sm" type="none"/>
          </a:ln>
        </p:spPr>
      </p:cxnSp>
      <p:sp>
        <p:nvSpPr>
          <p:cNvPr id="900" name="Google Shape;900;p96"/>
          <p:cNvSpPr/>
          <p:nvPr/>
        </p:nvSpPr>
        <p:spPr>
          <a:xfrm flipH="1" rot="10800000">
            <a:off x="5859154" y="5858610"/>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01" name="Google Shape;901;p96"/>
          <p:cNvSpPr/>
          <p:nvPr/>
        </p:nvSpPr>
        <p:spPr>
          <a:xfrm flipH="1" rot="10800000">
            <a:off x="5706119" y="6589131"/>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02" name="Google Shape;902;p96"/>
          <p:cNvSpPr/>
          <p:nvPr/>
        </p:nvSpPr>
        <p:spPr>
          <a:xfrm flipH="1" rot="10800000">
            <a:off x="6194932" y="6447445"/>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03" name="Google Shape;903;p96"/>
          <p:cNvSpPr/>
          <p:nvPr/>
        </p:nvSpPr>
        <p:spPr>
          <a:xfrm flipH="1" rot="10800000">
            <a:off x="6666555" y="6034559"/>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04" name="Google Shape;904;p96"/>
          <p:cNvSpPr/>
          <p:nvPr/>
        </p:nvSpPr>
        <p:spPr>
          <a:xfrm flipH="1" rot="10800000">
            <a:off x="5182916" y="6235987"/>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05" name="Google Shape;905;p96"/>
          <p:cNvSpPr/>
          <p:nvPr/>
        </p:nvSpPr>
        <p:spPr>
          <a:xfrm>
            <a:off x="6459260" y="4937659"/>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906" name="Google Shape;906;p96"/>
          <p:cNvCxnSpPr/>
          <p:nvPr/>
        </p:nvCxnSpPr>
        <p:spPr>
          <a:xfrm flipH="1">
            <a:off x="7538364" y="6122637"/>
            <a:ext cx="1346100" cy="459900"/>
          </a:xfrm>
          <a:prstGeom prst="straightConnector1">
            <a:avLst/>
          </a:prstGeom>
          <a:noFill/>
          <a:ln cap="flat" cmpd="sng" w="25400">
            <a:solidFill>
              <a:srgbClr val="ABABAB"/>
            </a:solidFill>
            <a:prstDash val="dot"/>
            <a:miter lim="8000"/>
            <a:headEnd len="sm" w="sm" type="none"/>
            <a:tailEnd len="sm" w="sm" type="none"/>
          </a:ln>
        </p:spPr>
      </p:cxnSp>
      <p:cxnSp>
        <p:nvCxnSpPr>
          <p:cNvPr id="907" name="Google Shape;907;p96"/>
          <p:cNvCxnSpPr/>
          <p:nvPr/>
        </p:nvCxnSpPr>
        <p:spPr>
          <a:xfrm>
            <a:off x="7451944" y="6336876"/>
            <a:ext cx="182700" cy="182700"/>
          </a:xfrm>
          <a:prstGeom prst="straightConnector1">
            <a:avLst/>
          </a:prstGeom>
          <a:noFill/>
          <a:ln cap="flat" cmpd="sng" w="25400">
            <a:solidFill>
              <a:srgbClr val="ABABAB"/>
            </a:solidFill>
            <a:prstDash val="dot"/>
            <a:miter lim="8000"/>
            <a:headEnd len="sm" w="sm" type="none"/>
            <a:tailEnd len="sm" w="sm" type="none"/>
          </a:ln>
        </p:spPr>
      </p:cxnSp>
      <p:sp>
        <p:nvSpPr>
          <p:cNvPr id="908" name="Google Shape;908;p96"/>
          <p:cNvSpPr/>
          <p:nvPr/>
        </p:nvSpPr>
        <p:spPr>
          <a:xfrm>
            <a:off x="2002365" y="2520600"/>
            <a:ext cx="830100" cy="4953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2600" u="none" cap="none" strike="noStrike">
                <a:solidFill>
                  <a:srgbClr val="000000"/>
                </a:solidFill>
                <a:latin typeface="Helvetica Neue"/>
                <a:ea typeface="Helvetica Neue"/>
                <a:cs typeface="Helvetica Neue"/>
                <a:sym typeface="Helvetica Neue"/>
              </a:rPr>
              <a:t>Alice</a:t>
            </a:r>
            <a:endParaRPr/>
          </a:p>
        </p:txBody>
      </p:sp>
      <p:sp>
        <p:nvSpPr>
          <p:cNvPr id="909" name="Google Shape;909;p96"/>
          <p:cNvSpPr/>
          <p:nvPr/>
        </p:nvSpPr>
        <p:spPr>
          <a:xfrm>
            <a:off x="7118336" y="4986426"/>
            <a:ext cx="2048400" cy="2724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trunk line</a:t>
            </a:r>
            <a:r>
              <a:rPr lang="en-US">
                <a:latin typeface="Helvetica Neue"/>
                <a:ea typeface="Helvetica Neue"/>
                <a:cs typeface="Helvetica Neue"/>
                <a:sym typeface="Helvetica Neue"/>
              </a:rPr>
              <a:t>&gt; 1000 km</a:t>
            </a:r>
            <a:endParaRPr/>
          </a:p>
        </p:txBody>
      </p:sp>
      <p:sp>
        <p:nvSpPr>
          <p:cNvPr id="910" name="Google Shape;910;p96"/>
          <p:cNvSpPr/>
          <p:nvPr/>
        </p:nvSpPr>
        <p:spPr>
          <a:xfrm>
            <a:off x="3177005" y="4906244"/>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11" name="Google Shape;911;p96"/>
          <p:cNvSpPr/>
          <p:nvPr/>
        </p:nvSpPr>
        <p:spPr>
          <a:xfrm>
            <a:off x="10657657" y="4494811"/>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12" name="Google Shape;912;p96"/>
          <p:cNvSpPr/>
          <p:nvPr/>
        </p:nvSpPr>
        <p:spPr>
          <a:xfrm>
            <a:off x="10103278" y="5239757"/>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13" name="Google Shape;913;p96"/>
          <p:cNvSpPr/>
          <p:nvPr/>
        </p:nvSpPr>
        <p:spPr>
          <a:xfrm flipH="1" rot="-1897102">
            <a:off x="3562228" y="3268455"/>
            <a:ext cx="103575" cy="103575"/>
          </a:xfrm>
          <a:prstGeom prst="ellipse">
            <a:avLst/>
          </a:prstGeom>
          <a:solidFill>
            <a:srgbClr val="FF26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sp>
        <p:nvSpPr>
          <p:cNvPr id="914" name="Google Shape;914;p96"/>
          <p:cNvSpPr/>
          <p:nvPr/>
        </p:nvSpPr>
        <p:spPr>
          <a:xfrm>
            <a:off x="10483106" y="2829475"/>
            <a:ext cx="1068900" cy="4953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2600" u="none" cap="none" strike="noStrike">
                <a:solidFill>
                  <a:srgbClr val="000000"/>
                </a:solidFill>
                <a:latin typeface="Helvetica Neue"/>
                <a:ea typeface="Helvetica Neue"/>
                <a:cs typeface="Helvetica Neue"/>
                <a:sym typeface="Helvetica Neue"/>
              </a:rPr>
              <a:t>Bob</a:t>
            </a:r>
            <a:endParaRPr/>
          </a:p>
        </p:txBody>
      </p:sp>
      <p:sp>
        <p:nvSpPr>
          <p:cNvPr id="915" name="Google Shape;915;p96"/>
          <p:cNvSpPr/>
          <p:nvPr/>
        </p:nvSpPr>
        <p:spPr>
          <a:xfrm>
            <a:off x="2650555" y="2051992"/>
            <a:ext cx="7549200" cy="1090500"/>
          </a:xfrm>
          <a:custGeom>
            <a:rect b="b" l="l" r="r" t="t"/>
            <a:pathLst>
              <a:path extrusionOk="0" h="120000" w="120000">
                <a:moveTo>
                  <a:pt x="0" y="104567"/>
                </a:moveTo>
                <a:cubicBezTo>
                  <a:pt x="17916" y="34598"/>
                  <a:pt x="38527" y="-1615"/>
                  <a:pt x="59488" y="56"/>
                </a:cubicBezTo>
                <a:cubicBezTo>
                  <a:pt x="81033" y="1773"/>
                  <a:pt x="102044" y="43421"/>
                  <a:pt x="120000" y="120000"/>
                </a:cubicBezTo>
              </a:path>
            </a:pathLst>
          </a:custGeom>
          <a:noFill/>
          <a:ln cap="flat" cmpd="sng" w="38100">
            <a:solidFill>
              <a:srgbClr val="ABABAB"/>
            </a:solidFill>
            <a:prstDash val="dot"/>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sp>
        <p:nvSpPr>
          <p:cNvPr id="916" name="Google Shape;916;p96"/>
          <p:cNvSpPr/>
          <p:nvPr/>
        </p:nvSpPr>
        <p:spPr>
          <a:xfrm>
            <a:off x="10275212" y="3133270"/>
            <a:ext cx="214800" cy="214800"/>
          </a:xfrm>
          <a:prstGeom prst="ellipse">
            <a:avLst/>
          </a:prstGeom>
          <a:solidFill>
            <a:srgbClr val="FF26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17" name="Google Shape;917;p96"/>
          <p:cNvSpPr/>
          <p:nvPr/>
        </p:nvSpPr>
        <p:spPr>
          <a:xfrm flipH="1" rot="10800000">
            <a:off x="11427030" y="3782233"/>
            <a:ext cx="214800" cy="214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pic>
        <p:nvPicPr>
          <p:cNvPr id="918" name="Google Shape;918;p96"/>
          <p:cNvPicPr preferRelativeResize="0"/>
          <p:nvPr/>
        </p:nvPicPr>
        <p:blipFill>
          <a:blip r:embed="rId3">
            <a:alphaModFix/>
          </a:blip>
          <a:stretch>
            <a:fillRect/>
          </a:stretch>
        </p:blipFill>
        <p:spPr>
          <a:xfrm>
            <a:off x="1828175" y="1772950"/>
            <a:ext cx="1068900" cy="1153297"/>
          </a:xfrm>
          <a:prstGeom prst="rect">
            <a:avLst/>
          </a:prstGeom>
          <a:noFill/>
          <a:ln>
            <a:noFill/>
          </a:ln>
        </p:spPr>
      </p:pic>
      <p:pic>
        <p:nvPicPr>
          <p:cNvPr id="919" name="Google Shape;919;p96"/>
          <p:cNvPicPr preferRelativeResize="0"/>
          <p:nvPr/>
        </p:nvPicPr>
        <p:blipFill>
          <a:blip r:embed="rId4">
            <a:alphaModFix/>
          </a:blip>
          <a:stretch>
            <a:fillRect/>
          </a:stretch>
        </p:blipFill>
        <p:spPr>
          <a:xfrm>
            <a:off x="10491451" y="2203158"/>
            <a:ext cx="1178500" cy="1087062"/>
          </a:xfrm>
          <a:prstGeom prst="rect">
            <a:avLst/>
          </a:prstGeom>
          <a:noFill/>
          <a:ln>
            <a:noFill/>
          </a:ln>
        </p:spPr>
      </p:pic>
      <p:grpSp>
        <p:nvGrpSpPr>
          <p:cNvPr id="920" name="Google Shape;920;p96"/>
          <p:cNvGrpSpPr/>
          <p:nvPr/>
        </p:nvGrpSpPr>
        <p:grpSpPr>
          <a:xfrm>
            <a:off x="121566" y="7542265"/>
            <a:ext cx="12714900" cy="2093700"/>
            <a:chOff x="0" y="0"/>
            <a:chExt cx="12714900" cy="2093700"/>
          </a:xfrm>
        </p:grpSpPr>
        <p:grpSp>
          <p:nvGrpSpPr>
            <p:cNvPr id="921" name="Google Shape;921;p96"/>
            <p:cNvGrpSpPr/>
            <p:nvPr/>
          </p:nvGrpSpPr>
          <p:grpSpPr>
            <a:xfrm>
              <a:off x="0" y="0"/>
              <a:ext cx="12714900" cy="2093700"/>
              <a:chOff x="0" y="-203200"/>
              <a:chExt cx="12714900" cy="2093700"/>
            </a:xfrm>
          </p:grpSpPr>
          <p:sp>
            <p:nvSpPr>
              <p:cNvPr id="922" name="Google Shape;922;p96"/>
              <p:cNvSpPr/>
              <p:nvPr/>
            </p:nvSpPr>
            <p:spPr>
              <a:xfrm>
                <a:off x="0" y="-203200"/>
                <a:ext cx="12714900" cy="2093700"/>
              </a:xfrm>
              <a:prstGeom prst="roundRect">
                <a:avLst>
                  <a:gd fmla="val 14165" name="adj"/>
                </a:avLst>
              </a:prstGeom>
              <a:solidFill>
                <a:srgbClr val="FFFFFF"/>
              </a:solidFill>
              <a:ln cap="flat" cmpd="sng" w="38100">
                <a:solidFill>
                  <a:srgbClr val="ABABAB"/>
                </a:solidFill>
                <a:prstDash val="solid"/>
                <a:miter lim="8000"/>
                <a:headEnd len="sm" w="sm" type="none"/>
                <a:tailEnd len="sm" w="sm" type="none"/>
              </a:ln>
              <a:effectLst>
                <a:outerShdw blurRad="355600" rotWithShape="0">
                  <a:srgbClr val="000000">
                    <a:alpha val="7490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grpSp>
            <p:nvGrpSpPr>
              <p:cNvPr id="923" name="Google Shape;923;p96"/>
              <p:cNvGrpSpPr/>
              <p:nvPr/>
            </p:nvGrpSpPr>
            <p:grpSpPr>
              <a:xfrm>
                <a:off x="6938021" y="418937"/>
                <a:ext cx="2850032" cy="1195500"/>
                <a:chOff x="0" y="0"/>
                <a:chExt cx="2850032" cy="1195500"/>
              </a:xfrm>
            </p:grpSpPr>
            <p:pic>
              <p:nvPicPr>
                <p:cNvPr id="924" name="Google Shape;924;p96"/>
                <p:cNvPicPr preferRelativeResize="0"/>
                <p:nvPr/>
              </p:nvPicPr>
              <p:blipFill rotWithShape="1">
                <a:blip r:embed="rId5">
                  <a:alphaModFix/>
                </a:blip>
                <a:srcRect b="4136" l="4250" r="4140" t="4136"/>
                <a:stretch/>
              </p:blipFill>
              <p:spPr>
                <a:xfrm>
                  <a:off x="0" y="0"/>
                  <a:ext cx="1193700" cy="1195500"/>
                </a:xfrm>
                <a:custGeom>
                  <a:rect b="b" l="l" r="r" t="t"/>
                  <a:pathLst>
                    <a:path extrusionOk="0" h="120000" w="120000">
                      <a:moveTo>
                        <a:pt x="58883" y="0"/>
                      </a:moveTo>
                      <a:lnTo>
                        <a:pt x="58883" y="4500"/>
                      </a:lnTo>
                      <a:lnTo>
                        <a:pt x="58883" y="9005"/>
                      </a:lnTo>
                      <a:lnTo>
                        <a:pt x="60077" y="9005"/>
                      </a:lnTo>
                      <a:lnTo>
                        <a:pt x="61277" y="9005"/>
                      </a:lnTo>
                      <a:lnTo>
                        <a:pt x="61277" y="4500"/>
                      </a:lnTo>
                      <a:lnTo>
                        <a:pt x="61277" y="0"/>
                      </a:lnTo>
                      <a:lnTo>
                        <a:pt x="60077" y="0"/>
                      </a:lnTo>
                      <a:lnTo>
                        <a:pt x="58883" y="0"/>
                      </a:lnTo>
                      <a:close/>
                      <a:moveTo>
                        <a:pt x="54177" y="794"/>
                      </a:moveTo>
                      <a:cubicBezTo>
                        <a:pt x="54072" y="516"/>
                        <a:pt x="53933" y="600"/>
                        <a:pt x="53694" y="838"/>
                      </a:cubicBezTo>
                      <a:cubicBezTo>
                        <a:pt x="53477" y="1055"/>
                        <a:pt x="53477" y="1866"/>
                        <a:pt x="53616" y="3266"/>
                      </a:cubicBezTo>
                      <a:cubicBezTo>
                        <a:pt x="53783" y="4900"/>
                        <a:pt x="53888" y="5344"/>
                        <a:pt x="54216" y="5216"/>
                      </a:cubicBezTo>
                      <a:cubicBezTo>
                        <a:pt x="54550" y="5088"/>
                        <a:pt x="54605" y="4605"/>
                        <a:pt x="54455" y="2911"/>
                      </a:cubicBezTo>
                      <a:cubicBezTo>
                        <a:pt x="54350" y="1716"/>
                        <a:pt x="54277" y="1077"/>
                        <a:pt x="54177" y="794"/>
                      </a:cubicBezTo>
                      <a:close/>
                      <a:moveTo>
                        <a:pt x="66305" y="838"/>
                      </a:moveTo>
                      <a:cubicBezTo>
                        <a:pt x="65894" y="583"/>
                        <a:pt x="65533" y="2016"/>
                        <a:pt x="65505" y="3983"/>
                      </a:cubicBezTo>
                      <a:cubicBezTo>
                        <a:pt x="65494" y="4738"/>
                        <a:pt x="65627" y="5100"/>
                        <a:pt x="65905" y="5100"/>
                      </a:cubicBezTo>
                      <a:cubicBezTo>
                        <a:pt x="66466" y="5100"/>
                        <a:pt x="66833" y="1166"/>
                        <a:pt x="66305" y="838"/>
                      </a:cubicBezTo>
                      <a:close/>
                      <a:moveTo>
                        <a:pt x="47555" y="1794"/>
                      </a:moveTo>
                      <a:cubicBezTo>
                        <a:pt x="47272" y="1794"/>
                        <a:pt x="47138" y="1983"/>
                        <a:pt x="47233" y="2233"/>
                      </a:cubicBezTo>
                      <a:cubicBezTo>
                        <a:pt x="47322" y="2461"/>
                        <a:pt x="47555" y="3466"/>
                        <a:pt x="47750" y="4461"/>
                      </a:cubicBezTo>
                      <a:cubicBezTo>
                        <a:pt x="48022" y="5827"/>
                        <a:pt x="48222" y="6222"/>
                        <a:pt x="48550" y="6094"/>
                      </a:cubicBezTo>
                      <a:cubicBezTo>
                        <a:pt x="48861" y="5977"/>
                        <a:pt x="48927" y="5650"/>
                        <a:pt x="48788" y="4977"/>
                      </a:cubicBezTo>
                      <a:cubicBezTo>
                        <a:pt x="48294" y="2538"/>
                        <a:pt x="48005" y="1794"/>
                        <a:pt x="47555" y="1794"/>
                      </a:cubicBezTo>
                      <a:close/>
                      <a:moveTo>
                        <a:pt x="72327" y="1794"/>
                      </a:moveTo>
                      <a:cubicBezTo>
                        <a:pt x="71866" y="1794"/>
                        <a:pt x="71033" y="5472"/>
                        <a:pt x="71372" y="6016"/>
                      </a:cubicBezTo>
                      <a:cubicBezTo>
                        <a:pt x="71700" y="6555"/>
                        <a:pt x="72044" y="6000"/>
                        <a:pt x="72405" y="4261"/>
                      </a:cubicBezTo>
                      <a:cubicBezTo>
                        <a:pt x="72838" y="2205"/>
                        <a:pt x="72811" y="1794"/>
                        <a:pt x="72327" y="1794"/>
                      </a:cubicBezTo>
                      <a:close/>
                      <a:moveTo>
                        <a:pt x="78350" y="3305"/>
                      </a:moveTo>
                      <a:cubicBezTo>
                        <a:pt x="77794" y="3305"/>
                        <a:pt x="76605" y="7266"/>
                        <a:pt x="77072" y="7572"/>
                      </a:cubicBezTo>
                      <a:cubicBezTo>
                        <a:pt x="77261" y="7688"/>
                        <a:pt x="77405" y="7805"/>
                        <a:pt x="77433" y="7811"/>
                      </a:cubicBezTo>
                      <a:cubicBezTo>
                        <a:pt x="77544" y="7822"/>
                        <a:pt x="78750" y="4061"/>
                        <a:pt x="78750" y="3705"/>
                      </a:cubicBezTo>
                      <a:cubicBezTo>
                        <a:pt x="78750" y="3488"/>
                        <a:pt x="78572" y="3305"/>
                        <a:pt x="78350" y="3305"/>
                      </a:cubicBezTo>
                      <a:close/>
                      <a:moveTo>
                        <a:pt x="41250" y="3388"/>
                      </a:moveTo>
                      <a:cubicBezTo>
                        <a:pt x="41138" y="3500"/>
                        <a:pt x="41711" y="5383"/>
                        <a:pt x="42488" y="7488"/>
                      </a:cubicBezTo>
                      <a:cubicBezTo>
                        <a:pt x="42594" y="7788"/>
                        <a:pt x="42744" y="7833"/>
                        <a:pt x="42966" y="7611"/>
                      </a:cubicBezTo>
                      <a:cubicBezTo>
                        <a:pt x="43377" y="7194"/>
                        <a:pt x="42394" y="3611"/>
                        <a:pt x="41811" y="3388"/>
                      </a:cubicBezTo>
                      <a:cubicBezTo>
                        <a:pt x="41577" y="3300"/>
                        <a:pt x="41327" y="3311"/>
                        <a:pt x="41250" y="3388"/>
                      </a:cubicBezTo>
                      <a:close/>
                      <a:moveTo>
                        <a:pt x="36144" y="5538"/>
                      </a:moveTo>
                      <a:cubicBezTo>
                        <a:pt x="35961" y="5294"/>
                        <a:pt x="35861" y="5422"/>
                        <a:pt x="35666" y="5616"/>
                      </a:cubicBezTo>
                      <a:cubicBezTo>
                        <a:pt x="35455" y="5822"/>
                        <a:pt x="35655" y="6572"/>
                        <a:pt x="36261" y="7927"/>
                      </a:cubicBezTo>
                      <a:cubicBezTo>
                        <a:pt x="36905" y="9355"/>
                        <a:pt x="37305" y="9883"/>
                        <a:pt x="37622" y="9761"/>
                      </a:cubicBezTo>
                      <a:cubicBezTo>
                        <a:pt x="37977" y="9622"/>
                        <a:pt x="37883" y="9211"/>
                        <a:pt x="37138" y="7572"/>
                      </a:cubicBezTo>
                      <a:cubicBezTo>
                        <a:pt x="36605" y="6388"/>
                        <a:pt x="36327" y="5783"/>
                        <a:pt x="36144" y="5538"/>
                      </a:cubicBezTo>
                      <a:close/>
                      <a:moveTo>
                        <a:pt x="84333" y="5616"/>
                      </a:moveTo>
                      <a:cubicBezTo>
                        <a:pt x="83744" y="5388"/>
                        <a:pt x="81877" y="9344"/>
                        <a:pt x="82422" y="9683"/>
                      </a:cubicBezTo>
                      <a:cubicBezTo>
                        <a:pt x="82844" y="9944"/>
                        <a:pt x="82972" y="9727"/>
                        <a:pt x="84016" y="7372"/>
                      </a:cubicBezTo>
                      <a:cubicBezTo>
                        <a:pt x="84588" y="6072"/>
                        <a:pt x="84666" y="5744"/>
                        <a:pt x="84333" y="5616"/>
                      </a:cubicBezTo>
                      <a:close/>
                      <a:moveTo>
                        <a:pt x="31116" y="7527"/>
                      </a:moveTo>
                      <a:lnTo>
                        <a:pt x="30238" y="7966"/>
                      </a:lnTo>
                      <a:cubicBezTo>
                        <a:pt x="29766" y="8211"/>
                        <a:pt x="29305" y="8561"/>
                        <a:pt x="29200" y="8727"/>
                      </a:cubicBezTo>
                      <a:cubicBezTo>
                        <a:pt x="29100" y="8888"/>
                        <a:pt x="30033" y="10683"/>
                        <a:pt x="31238" y="12750"/>
                      </a:cubicBezTo>
                      <a:lnTo>
                        <a:pt x="33388" y="16533"/>
                      </a:lnTo>
                      <a:lnTo>
                        <a:pt x="34311" y="15938"/>
                      </a:lnTo>
                      <a:cubicBezTo>
                        <a:pt x="34811" y="15611"/>
                        <a:pt x="35205" y="15138"/>
                        <a:pt x="35188" y="14900"/>
                      </a:cubicBezTo>
                      <a:cubicBezTo>
                        <a:pt x="35166" y="14661"/>
                        <a:pt x="34261" y="12905"/>
                        <a:pt x="33150" y="10994"/>
                      </a:cubicBezTo>
                      <a:lnTo>
                        <a:pt x="31116" y="7527"/>
                      </a:lnTo>
                      <a:close/>
                      <a:moveTo>
                        <a:pt x="89522" y="7811"/>
                      </a:moveTo>
                      <a:cubicBezTo>
                        <a:pt x="88933" y="7483"/>
                        <a:pt x="89077" y="7300"/>
                        <a:pt x="86327" y="12033"/>
                      </a:cubicBezTo>
                      <a:lnTo>
                        <a:pt x="84494" y="15177"/>
                      </a:lnTo>
                      <a:lnTo>
                        <a:pt x="85572" y="15855"/>
                      </a:lnTo>
                      <a:lnTo>
                        <a:pt x="86688" y="16494"/>
                      </a:lnTo>
                      <a:lnTo>
                        <a:pt x="88883" y="12711"/>
                      </a:lnTo>
                      <a:cubicBezTo>
                        <a:pt x="91261" y="8588"/>
                        <a:pt x="91244" y="8755"/>
                        <a:pt x="89522" y="7811"/>
                      </a:cubicBezTo>
                      <a:close/>
                      <a:moveTo>
                        <a:pt x="94944" y="11755"/>
                      </a:moveTo>
                      <a:cubicBezTo>
                        <a:pt x="94494" y="11766"/>
                        <a:pt x="91994" y="15094"/>
                        <a:pt x="92194" y="15416"/>
                      </a:cubicBezTo>
                      <a:cubicBezTo>
                        <a:pt x="92522" y="15950"/>
                        <a:pt x="93127" y="15511"/>
                        <a:pt x="94188" y="13983"/>
                      </a:cubicBezTo>
                      <a:cubicBezTo>
                        <a:pt x="95377" y="12272"/>
                        <a:pt x="95566" y="11738"/>
                        <a:pt x="94944" y="11755"/>
                      </a:cubicBezTo>
                      <a:close/>
                      <a:moveTo>
                        <a:pt x="24894" y="11794"/>
                      </a:moveTo>
                      <a:cubicBezTo>
                        <a:pt x="24644" y="12044"/>
                        <a:pt x="24900" y="12561"/>
                        <a:pt x="25811" y="13866"/>
                      </a:cubicBezTo>
                      <a:cubicBezTo>
                        <a:pt x="26488" y="14833"/>
                        <a:pt x="27155" y="15655"/>
                        <a:pt x="27288" y="15655"/>
                      </a:cubicBezTo>
                      <a:cubicBezTo>
                        <a:pt x="27983" y="15655"/>
                        <a:pt x="27750" y="14888"/>
                        <a:pt x="26566" y="13266"/>
                      </a:cubicBezTo>
                      <a:cubicBezTo>
                        <a:pt x="25594" y="11933"/>
                        <a:pt x="25144" y="11544"/>
                        <a:pt x="24894" y="11794"/>
                      </a:cubicBezTo>
                      <a:close/>
                      <a:moveTo>
                        <a:pt x="100011" y="15655"/>
                      </a:moveTo>
                      <a:cubicBezTo>
                        <a:pt x="99705" y="15400"/>
                        <a:pt x="99288" y="15722"/>
                        <a:pt x="98100" y="17088"/>
                      </a:cubicBezTo>
                      <a:cubicBezTo>
                        <a:pt x="97250" y="18061"/>
                        <a:pt x="96638" y="18938"/>
                        <a:pt x="96744" y="19044"/>
                      </a:cubicBezTo>
                      <a:cubicBezTo>
                        <a:pt x="97161" y="19461"/>
                        <a:pt x="97616" y="19155"/>
                        <a:pt x="98977" y="17611"/>
                      </a:cubicBezTo>
                      <a:cubicBezTo>
                        <a:pt x="100111" y="16316"/>
                        <a:pt x="100333" y="15922"/>
                        <a:pt x="100011" y="15655"/>
                      </a:cubicBezTo>
                      <a:close/>
                      <a:moveTo>
                        <a:pt x="20066" y="15738"/>
                      </a:moveTo>
                      <a:cubicBezTo>
                        <a:pt x="19822" y="16027"/>
                        <a:pt x="20105" y="16500"/>
                        <a:pt x="21144" y="17688"/>
                      </a:cubicBezTo>
                      <a:cubicBezTo>
                        <a:pt x="22394" y="19116"/>
                        <a:pt x="23177" y="19555"/>
                        <a:pt x="23177" y="18766"/>
                      </a:cubicBezTo>
                      <a:cubicBezTo>
                        <a:pt x="23177" y="18600"/>
                        <a:pt x="22550" y="17744"/>
                        <a:pt x="21783" y="16894"/>
                      </a:cubicBezTo>
                      <a:cubicBezTo>
                        <a:pt x="20694" y="15683"/>
                        <a:pt x="20316" y="15433"/>
                        <a:pt x="20066" y="15738"/>
                      </a:cubicBezTo>
                      <a:close/>
                      <a:moveTo>
                        <a:pt x="104161" y="20000"/>
                      </a:moveTo>
                      <a:cubicBezTo>
                        <a:pt x="103633" y="20000"/>
                        <a:pt x="100694" y="22827"/>
                        <a:pt x="100888" y="23150"/>
                      </a:cubicBezTo>
                      <a:cubicBezTo>
                        <a:pt x="101183" y="23622"/>
                        <a:pt x="101300" y="23561"/>
                        <a:pt x="103044" y="22072"/>
                      </a:cubicBezTo>
                      <a:cubicBezTo>
                        <a:pt x="104516" y="20816"/>
                        <a:pt x="104966" y="20000"/>
                        <a:pt x="104161" y="20000"/>
                      </a:cubicBezTo>
                      <a:close/>
                      <a:moveTo>
                        <a:pt x="15716" y="20122"/>
                      </a:moveTo>
                      <a:cubicBezTo>
                        <a:pt x="15488" y="20350"/>
                        <a:pt x="15822" y="20888"/>
                        <a:pt x="16877" y="21950"/>
                      </a:cubicBezTo>
                      <a:cubicBezTo>
                        <a:pt x="18444" y="23544"/>
                        <a:pt x="18638" y="23672"/>
                        <a:pt x="18988" y="23105"/>
                      </a:cubicBezTo>
                      <a:cubicBezTo>
                        <a:pt x="19311" y="22588"/>
                        <a:pt x="16144" y="19694"/>
                        <a:pt x="15716" y="20122"/>
                      </a:cubicBezTo>
                      <a:close/>
                      <a:moveTo>
                        <a:pt x="108272" y="24822"/>
                      </a:moveTo>
                      <a:cubicBezTo>
                        <a:pt x="107855" y="24561"/>
                        <a:pt x="104450" y="27150"/>
                        <a:pt x="104600" y="27611"/>
                      </a:cubicBezTo>
                      <a:cubicBezTo>
                        <a:pt x="104772" y="28116"/>
                        <a:pt x="105205" y="27938"/>
                        <a:pt x="107033" y="26572"/>
                      </a:cubicBezTo>
                      <a:cubicBezTo>
                        <a:pt x="108577" y="25422"/>
                        <a:pt x="108783" y="25138"/>
                        <a:pt x="108272" y="24822"/>
                      </a:cubicBezTo>
                      <a:close/>
                      <a:moveTo>
                        <a:pt x="11766" y="24938"/>
                      </a:moveTo>
                      <a:cubicBezTo>
                        <a:pt x="11416" y="25288"/>
                        <a:pt x="11505" y="25411"/>
                        <a:pt x="13405" y="26894"/>
                      </a:cubicBezTo>
                      <a:cubicBezTo>
                        <a:pt x="14738" y="27933"/>
                        <a:pt x="15361" y="28111"/>
                        <a:pt x="15361" y="27450"/>
                      </a:cubicBezTo>
                      <a:cubicBezTo>
                        <a:pt x="15361" y="26872"/>
                        <a:pt x="12111" y="24600"/>
                        <a:pt x="11766" y="24938"/>
                      </a:cubicBezTo>
                      <a:close/>
                      <a:moveTo>
                        <a:pt x="111261" y="29161"/>
                      </a:moveTo>
                      <a:cubicBezTo>
                        <a:pt x="111011" y="29161"/>
                        <a:pt x="104350" y="32977"/>
                        <a:pt x="103961" y="33344"/>
                      </a:cubicBezTo>
                      <a:cubicBezTo>
                        <a:pt x="103833" y="33472"/>
                        <a:pt x="103944" y="34016"/>
                        <a:pt x="104244" y="34544"/>
                      </a:cubicBezTo>
                      <a:cubicBezTo>
                        <a:pt x="104538" y="35066"/>
                        <a:pt x="104938" y="35461"/>
                        <a:pt x="105122" y="35416"/>
                      </a:cubicBezTo>
                      <a:cubicBezTo>
                        <a:pt x="105300" y="35372"/>
                        <a:pt x="107077" y="34411"/>
                        <a:pt x="109066" y="33266"/>
                      </a:cubicBezTo>
                      <a:lnTo>
                        <a:pt x="112700" y="31155"/>
                      </a:lnTo>
                      <a:lnTo>
                        <a:pt x="112100" y="30161"/>
                      </a:lnTo>
                      <a:cubicBezTo>
                        <a:pt x="111777" y="29611"/>
                        <a:pt x="111388" y="29161"/>
                        <a:pt x="111261" y="29161"/>
                      </a:cubicBezTo>
                      <a:close/>
                      <a:moveTo>
                        <a:pt x="8577" y="29322"/>
                      </a:moveTo>
                      <a:cubicBezTo>
                        <a:pt x="8405" y="29427"/>
                        <a:pt x="8061" y="29888"/>
                        <a:pt x="7816" y="30361"/>
                      </a:cubicBezTo>
                      <a:lnTo>
                        <a:pt x="7377" y="31194"/>
                      </a:lnTo>
                      <a:lnTo>
                        <a:pt x="11088" y="33344"/>
                      </a:lnTo>
                      <a:cubicBezTo>
                        <a:pt x="13116" y="34511"/>
                        <a:pt x="14877" y="35422"/>
                        <a:pt x="15038" y="35377"/>
                      </a:cubicBezTo>
                      <a:cubicBezTo>
                        <a:pt x="15205" y="35333"/>
                        <a:pt x="15577" y="34888"/>
                        <a:pt x="15877" y="34383"/>
                      </a:cubicBezTo>
                      <a:lnTo>
                        <a:pt x="16438" y="33427"/>
                      </a:lnTo>
                      <a:lnTo>
                        <a:pt x="12644" y="31272"/>
                      </a:lnTo>
                      <a:cubicBezTo>
                        <a:pt x="10572" y="30088"/>
                        <a:pt x="8744" y="29216"/>
                        <a:pt x="8577" y="29322"/>
                      </a:cubicBezTo>
                      <a:close/>
                      <a:moveTo>
                        <a:pt x="5466" y="35777"/>
                      </a:moveTo>
                      <a:cubicBezTo>
                        <a:pt x="5061" y="36183"/>
                        <a:pt x="5066" y="36177"/>
                        <a:pt x="7377" y="37250"/>
                      </a:cubicBezTo>
                      <a:cubicBezTo>
                        <a:pt x="8455" y="37750"/>
                        <a:pt x="9350" y="38155"/>
                        <a:pt x="9377" y="38166"/>
                      </a:cubicBezTo>
                      <a:cubicBezTo>
                        <a:pt x="9400" y="38183"/>
                        <a:pt x="9516" y="37988"/>
                        <a:pt x="9616" y="37727"/>
                      </a:cubicBezTo>
                      <a:cubicBezTo>
                        <a:pt x="9850" y="37111"/>
                        <a:pt x="5961" y="35283"/>
                        <a:pt x="5466" y="35777"/>
                      </a:cubicBezTo>
                      <a:close/>
                      <a:moveTo>
                        <a:pt x="114616" y="35816"/>
                      </a:moveTo>
                      <a:cubicBezTo>
                        <a:pt x="114427" y="35516"/>
                        <a:pt x="113933" y="35633"/>
                        <a:pt x="112377" y="36294"/>
                      </a:cubicBezTo>
                      <a:cubicBezTo>
                        <a:pt x="111283" y="36761"/>
                        <a:pt x="110388" y="37322"/>
                        <a:pt x="110383" y="37527"/>
                      </a:cubicBezTo>
                      <a:cubicBezTo>
                        <a:pt x="110383" y="38083"/>
                        <a:pt x="110905" y="37977"/>
                        <a:pt x="112977" y="37050"/>
                      </a:cubicBezTo>
                      <a:cubicBezTo>
                        <a:pt x="114305" y="36461"/>
                        <a:pt x="114783" y="36088"/>
                        <a:pt x="114616" y="35816"/>
                      </a:cubicBezTo>
                      <a:close/>
                      <a:moveTo>
                        <a:pt x="3272" y="41555"/>
                      </a:moveTo>
                      <a:cubicBezTo>
                        <a:pt x="3000" y="41988"/>
                        <a:pt x="3316" y="42183"/>
                        <a:pt x="5066" y="42750"/>
                      </a:cubicBezTo>
                      <a:cubicBezTo>
                        <a:pt x="6761" y="43300"/>
                        <a:pt x="7416" y="43338"/>
                        <a:pt x="7377" y="42866"/>
                      </a:cubicBezTo>
                      <a:cubicBezTo>
                        <a:pt x="7344" y="42422"/>
                        <a:pt x="3494" y="41188"/>
                        <a:pt x="3272" y="41555"/>
                      </a:cubicBezTo>
                      <a:close/>
                      <a:moveTo>
                        <a:pt x="116811" y="41633"/>
                      </a:moveTo>
                      <a:cubicBezTo>
                        <a:pt x="116677" y="41294"/>
                        <a:pt x="116427" y="41311"/>
                        <a:pt x="115250" y="41672"/>
                      </a:cubicBezTo>
                      <a:cubicBezTo>
                        <a:pt x="114477" y="41911"/>
                        <a:pt x="113511" y="42172"/>
                        <a:pt x="113138" y="42272"/>
                      </a:cubicBezTo>
                      <a:cubicBezTo>
                        <a:pt x="112766" y="42372"/>
                        <a:pt x="112461" y="42638"/>
                        <a:pt x="112461" y="42866"/>
                      </a:cubicBezTo>
                      <a:cubicBezTo>
                        <a:pt x="112461" y="43433"/>
                        <a:pt x="112916" y="43400"/>
                        <a:pt x="115094" y="42666"/>
                      </a:cubicBezTo>
                      <a:cubicBezTo>
                        <a:pt x="116372" y="42238"/>
                        <a:pt x="116916" y="41916"/>
                        <a:pt x="116811" y="41633"/>
                      </a:cubicBezTo>
                      <a:close/>
                      <a:moveTo>
                        <a:pt x="2194" y="47333"/>
                      </a:moveTo>
                      <a:cubicBezTo>
                        <a:pt x="1855" y="47233"/>
                        <a:pt x="1677" y="47355"/>
                        <a:pt x="1677" y="47650"/>
                      </a:cubicBezTo>
                      <a:cubicBezTo>
                        <a:pt x="1677" y="48066"/>
                        <a:pt x="2155" y="48250"/>
                        <a:pt x="4505" y="48805"/>
                      </a:cubicBezTo>
                      <a:cubicBezTo>
                        <a:pt x="5388" y="49011"/>
                        <a:pt x="5972" y="48922"/>
                        <a:pt x="6105" y="48527"/>
                      </a:cubicBezTo>
                      <a:cubicBezTo>
                        <a:pt x="6177" y="48311"/>
                        <a:pt x="5550" y="48022"/>
                        <a:pt x="4466" y="47811"/>
                      </a:cubicBezTo>
                      <a:cubicBezTo>
                        <a:pt x="3505" y="47616"/>
                        <a:pt x="2483" y="47411"/>
                        <a:pt x="2194" y="47333"/>
                      </a:cubicBezTo>
                      <a:close/>
                      <a:moveTo>
                        <a:pt x="117966" y="47333"/>
                      </a:moveTo>
                      <a:cubicBezTo>
                        <a:pt x="117677" y="47411"/>
                        <a:pt x="116683" y="47622"/>
                        <a:pt x="115733" y="47811"/>
                      </a:cubicBezTo>
                      <a:cubicBezTo>
                        <a:pt x="114588" y="48033"/>
                        <a:pt x="113977" y="48322"/>
                        <a:pt x="113977" y="48605"/>
                      </a:cubicBezTo>
                      <a:cubicBezTo>
                        <a:pt x="113977" y="49150"/>
                        <a:pt x="113922" y="49127"/>
                        <a:pt x="117805" y="48244"/>
                      </a:cubicBezTo>
                      <a:cubicBezTo>
                        <a:pt x="118177" y="48161"/>
                        <a:pt x="118483" y="47905"/>
                        <a:pt x="118483" y="47650"/>
                      </a:cubicBezTo>
                      <a:cubicBezTo>
                        <a:pt x="118483" y="47350"/>
                        <a:pt x="118305" y="47233"/>
                        <a:pt x="117966" y="47333"/>
                      </a:cubicBezTo>
                      <a:close/>
                      <a:moveTo>
                        <a:pt x="118683" y="53544"/>
                      </a:moveTo>
                      <a:cubicBezTo>
                        <a:pt x="118188" y="53505"/>
                        <a:pt x="117427" y="53550"/>
                        <a:pt x="116288" y="53705"/>
                      </a:cubicBezTo>
                      <a:cubicBezTo>
                        <a:pt x="115333" y="53833"/>
                        <a:pt x="114894" y="54072"/>
                        <a:pt x="114894" y="54383"/>
                      </a:cubicBezTo>
                      <a:cubicBezTo>
                        <a:pt x="114894" y="54744"/>
                        <a:pt x="115161" y="54777"/>
                        <a:pt x="116288" y="54622"/>
                      </a:cubicBezTo>
                      <a:cubicBezTo>
                        <a:pt x="117061" y="54516"/>
                        <a:pt x="118050" y="54422"/>
                        <a:pt x="118522" y="54422"/>
                      </a:cubicBezTo>
                      <a:cubicBezTo>
                        <a:pt x="119088" y="54422"/>
                        <a:pt x="119400" y="54277"/>
                        <a:pt x="119400" y="53983"/>
                      </a:cubicBezTo>
                      <a:cubicBezTo>
                        <a:pt x="119400" y="53733"/>
                        <a:pt x="119177" y="53588"/>
                        <a:pt x="118683" y="53544"/>
                      </a:cubicBezTo>
                      <a:close/>
                      <a:moveTo>
                        <a:pt x="3033" y="53666"/>
                      </a:moveTo>
                      <a:cubicBezTo>
                        <a:pt x="1427" y="53500"/>
                        <a:pt x="922" y="53533"/>
                        <a:pt x="716" y="53866"/>
                      </a:cubicBezTo>
                      <a:cubicBezTo>
                        <a:pt x="511" y="54200"/>
                        <a:pt x="788" y="54322"/>
                        <a:pt x="2033" y="54461"/>
                      </a:cubicBezTo>
                      <a:cubicBezTo>
                        <a:pt x="4638" y="54755"/>
                        <a:pt x="4938" y="54755"/>
                        <a:pt x="5144" y="54422"/>
                      </a:cubicBezTo>
                      <a:cubicBezTo>
                        <a:pt x="5444" y="53944"/>
                        <a:pt x="5266" y="53894"/>
                        <a:pt x="3033" y="53666"/>
                      </a:cubicBezTo>
                      <a:close/>
                      <a:moveTo>
                        <a:pt x="0" y="58966"/>
                      </a:moveTo>
                      <a:lnTo>
                        <a:pt x="0" y="60161"/>
                      </a:lnTo>
                      <a:lnTo>
                        <a:pt x="0" y="61355"/>
                      </a:lnTo>
                      <a:lnTo>
                        <a:pt x="4427" y="61355"/>
                      </a:lnTo>
                      <a:lnTo>
                        <a:pt x="8894" y="61355"/>
                      </a:lnTo>
                      <a:lnTo>
                        <a:pt x="8894" y="60161"/>
                      </a:lnTo>
                      <a:lnTo>
                        <a:pt x="8894" y="58966"/>
                      </a:lnTo>
                      <a:lnTo>
                        <a:pt x="4427" y="58966"/>
                      </a:lnTo>
                      <a:lnTo>
                        <a:pt x="0" y="58966"/>
                      </a:lnTo>
                      <a:close/>
                      <a:moveTo>
                        <a:pt x="111261" y="58966"/>
                      </a:moveTo>
                      <a:lnTo>
                        <a:pt x="111261" y="60161"/>
                      </a:lnTo>
                      <a:lnTo>
                        <a:pt x="111261" y="61355"/>
                      </a:lnTo>
                      <a:lnTo>
                        <a:pt x="115650" y="61355"/>
                      </a:lnTo>
                      <a:lnTo>
                        <a:pt x="120000" y="61355"/>
                      </a:lnTo>
                      <a:lnTo>
                        <a:pt x="120000" y="60161"/>
                      </a:lnTo>
                      <a:lnTo>
                        <a:pt x="120000" y="58966"/>
                      </a:lnTo>
                      <a:lnTo>
                        <a:pt x="115650" y="58966"/>
                      </a:lnTo>
                      <a:lnTo>
                        <a:pt x="111261" y="58966"/>
                      </a:lnTo>
                      <a:close/>
                      <a:moveTo>
                        <a:pt x="60077" y="59838"/>
                      </a:moveTo>
                      <a:cubicBezTo>
                        <a:pt x="59916" y="59838"/>
                        <a:pt x="59761" y="59994"/>
                        <a:pt x="59761" y="60161"/>
                      </a:cubicBezTo>
                      <a:cubicBezTo>
                        <a:pt x="59761" y="60322"/>
                        <a:pt x="59916" y="60438"/>
                        <a:pt x="60077" y="60438"/>
                      </a:cubicBezTo>
                      <a:cubicBezTo>
                        <a:pt x="60244" y="60438"/>
                        <a:pt x="60361" y="60322"/>
                        <a:pt x="60361" y="60161"/>
                      </a:cubicBezTo>
                      <a:cubicBezTo>
                        <a:pt x="60361" y="59994"/>
                        <a:pt x="60244" y="59838"/>
                        <a:pt x="60077" y="59838"/>
                      </a:cubicBezTo>
                      <a:close/>
                      <a:moveTo>
                        <a:pt x="115172" y="65500"/>
                      </a:moveTo>
                      <a:cubicBezTo>
                        <a:pt x="114933" y="65538"/>
                        <a:pt x="114894" y="65661"/>
                        <a:pt x="114894" y="65894"/>
                      </a:cubicBezTo>
                      <a:cubicBezTo>
                        <a:pt x="114894" y="66316"/>
                        <a:pt x="115188" y="66444"/>
                        <a:pt x="116450" y="66533"/>
                      </a:cubicBezTo>
                      <a:cubicBezTo>
                        <a:pt x="117316" y="66594"/>
                        <a:pt x="118350" y="66661"/>
                        <a:pt x="118722" y="66694"/>
                      </a:cubicBezTo>
                      <a:cubicBezTo>
                        <a:pt x="119150" y="66727"/>
                        <a:pt x="119400" y="66577"/>
                        <a:pt x="119400" y="66294"/>
                      </a:cubicBezTo>
                      <a:cubicBezTo>
                        <a:pt x="119400" y="66044"/>
                        <a:pt x="119172" y="65872"/>
                        <a:pt x="118883" y="65855"/>
                      </a:cubicBezTo>
                      <a:cubicBezTo>
                        <a:pt x="118594" y="65844"/>
                        <a:pt x="117561" y="65694"/>
                        <a:pt x="116611" y="65577"/>
                      </a:cubicBezTo>
                      <a:cubicBezTo>
                        <a:pt x="115844" y="65483"/>
                        <a:pt x="115416" y="65455"/>
                        <a:pt x="115172" y="65500"/>
                      </a:cubicBezTo>
                      <a:close/>
                      <a:moveTo>
                        <a:pt x="1594" y="65738"/>
                      </a:moveTo>
                      <a:cubicBezTo>
                        <a:pt x="833" y="65861"/>
                        <a:pt x="527" y="66055"/>
                        <a:pt x="638" y="66333"/>
                      </a:cubicBezTo>
                      <a:cubicBezTo>
                        <a:pt x="755" y="66644"/>
                        <a:pt x="1272" y="66700"/>
                        <a:pt x="2672" y="66572"/>
                      </a:cubicBezTo>
                      <a:cubicBezTo>
                        <a:pt x="4950" y="66366"/>
                        <a:pt x="5344" y="66244"/>
                        <a:pt x="5105" y="65855"/>
                      </a:cubicBezTo>
                      <a:cubicBezTo>
                        <a:pt x="4894" y="65516"/>
                        <a:pt x="3277" y="65461"/>
                        <a:pt x="1594" y="65738"/>
                      </a:cubicBezTo>
                      <a:close/>
                      <a:moveTo>
                        <a:pt x="114333" y="71194"/>
                      </a:moveTo>
                      <a:cubicBezTo>
                        <a:pt x="114038" y="71194"/>
                        <a:pt x="114011" y="71333"/>
                        <a:pt x="114055" y="71555"/>
                      </a:cubicBezTo>
                      <a:cubicBezTo>
                        <a:pt x="114116" y="71861"/>
                        <a:pt x="114700" y="72172"/>
                        <a:pt x="115650" y="72388"/>
                      </a:cubicBezTo>
                      <a:cubicBezTo>
                        <a:pt x="117694" y="72866"/>
                        <a:pt x="118483" y="72850"/>
                        <a:pt x="118483" y="72388"/>
                      </a:cubicBezTo>
                      <a:cubicBezTo>
                        <a:pt x="118483" y="72150"/>
                        <a:pt x="117622" y="71811"/>
                        <a:pt x="116211" y="71516"/>
                      </a:cubicBezTo>
                      <a:cubicBezTo>
                        <a:pt x="115166" y="71294"/>
                        <a:pt x="114627" y="71194"/>
                        <a:pt x="114333" y="71194"/>
                      </a:cubicBezTo>
                      <a:close/>
                      <a:moveTo>
                        <a:pt x="5944" y="71516"/>
                      </a:moveTo>
                      <a:cubicBezTo>
                        <a:pt x="5466" y="71038"/>
                        <a:pt x="1677" y="71783"/>
                        <a:pt x="1677" y="72350"/>
                      </a:cubicBezTo>
                      <a:cubicBezTo>
                        <a:pt x="1677" y="72855"/>
                        <a:pt x="2127" y="72900"/>
                        <a:pt x="3988" y="72472"/>
                      </a:cubicBezTo>
                      <a:cubicBezTo>
                        <a:pt x="6222" y="71955"/>
                        <a:pt x="6316" y="71883"/>
                        <a:pt x="5944" y="71516"/>
                      </a:cubicBezTo>
                      <a:close/>
                      <a:moveTo>
                        <a:pt x="112977" y="76811"/>
                      </a:moveTo>
                      <a:cubicBezTo>
                        <a:pt x="112633" y="76677"/>
                        <a:pt x="112461" y="76783"/>
                        <a:pt x="112461" y="77088"/>
                      </a:cubicBezTo>
                      <a:cubicBezTo>
                        <a:pt x="112461" y="77377"/>
                        <a:pt x="113133" y="77788"/>
                        <a:pt x="114216" y="78166"/>
                      </a:cubicBezTo>
                      <a:cubicBezTo>
                        <a:pt x="116044" y="78805"/>
                        <a:pt x="116722" y="78822"/>
                        <a:pt x="116888" y="78327"/>
                      </a:cubicBezTo>
                      <a:cubicBezTo>
                        <a:pt x="116944" y="78161"/>
                        <a:pt x="116211" y="77811"/>
                        <a:pt x="115250" y="77527"/>
                      </a:cubicBezTo>
                      <a:cubicBezTo>
                        <a:pt x="114294" y="77250"/>
                        <a:pt x="113261" y="76922"/>
                        <a:pt x="112977" y="76811"/>
                      </a:cubicBezTo>
                      <a:close/>
                      <a:moveTo>
                        <a:pt x="7422" y="76850"/>
                      </a:moveTo>
                      <a:cubicBezTo>
                        <a:pt x="6994" y="76588"/>
                        <a:pt x="3150" y="77988"/>
                        <a:pt x="3150" y="78405"/>
                      </a:cubicBezTo>
                      <a:cubicBezTo>
                        <a:pt x="3150" y="78944"/>
                        <a:pt x="3655" y="78900"/>
                        <a:pt x="5822" y="78166"/>
                      </a:cubicBezTo>
                      <a:cubicBezTo>
                        <a:pt x="7588" y="77572"/>
                        <a:pt x="8000" y="77211"/>
                        <a:pt x="7422" y="76850"/>
                      </a:cubicBezTo>
                      <a:close/>
                      <a:moveTo>
                        <a:pt x="9216" y="82311"/>
                      </a:moveTo>
                      <a:cubicBezTo>
                        <a:pt x="8816" y="82361"/>
                        <a:pt x="8188" y="82566"/>
                        <a:pt x="7261" y="82988"/>
                      </a:cubicBezTo>
                      <a:cubicBezTo>
                        <a:pt x="5850" y="83627"/>
                        <a:pt x="5344" y="84033"/>
                        <a:pt x="5466" y="84344"/>
                      </a:cubicBezTo>
                      <a:cubicBezTo>
                        <a:pt x="5605" y="84705"/>
                        <a:pt x="5927" y="84655"/>
                        <a:pt x="7338" y="84022"/>
                      </a:cubicBezTo>
                      <a:cubicBezTo>
                        <a:pt x="8277" y="83605"/>
                        <a:pt x="9205" y="83194"/>
                        <a:pt x="9416" y="83105"/>
                      </a:cubicBezTo>
                      <a:cubicBezTo>
                        <a:pt x="9622" y="83022"/>
                        <a:pt x="9772" y="82844"/>
                        <a:pt x="9772" y="82711"/>
                      </a:cubicBezTo>
                      <a:cubicBezTo>
                        <a:pt x="9772" y="82405"/>
                        <a:pt x="9611" y="82261"/>
                        <a:pt x="9216" y="82311"/>
                      </a:cubicBezTo>
                      <a:close/>
                      <a:moveTo>
                        <a:pt x="111022" y="82388"/>
                      </a:moveTo>
                      <a:cubicBezTo>
                        <a:pt x="110650" y="82311"/>
                        <a:pt x="110505" y="82388"/>
                        <a:pt x="110505" y="82627"/>
                      </a:cubicBezTo>
                      <a:cubicBezTo>
                        <a:pt x="110505" y="82838"/>
                        <a:pt x="111344" y="83422"/>
                        <a:pt x="112338" y="83905"/>
                      </a:cubicBezTo>
                      <a:cubicBezTo>
                        <a:pt x="114483" y="84944"/>
                        <a:pt x="114572" y="84950"/>
                        <a:pt x="114572" y="84344"/>
                      </a:cubicBezTo>
                      <a:cubicBezTo>
                        <a:pt x="114572" y="84072"/>
                        <a:pt x="113938" y="83566"/>
                        <a:pt x="113016" y="83150"/>
                      </a:cubicBezTo>
                      <a:cubicBezTo>
                        <a:pt x="112027" y="82700"/>
                        <a:pt x="111400" y="82472"/>
                        <a:pt x="111022" y="82388"/>
                      </a:cubicBezTo>
                      <a:close/>
                      <a:moveTo>
                        <a:pt x="14961" y="84622"/>
                      </a:moveTo>
                      <a:cubicBezTo>
                        <a:pt x="12694" y="85877"/>
                        <a:pt x="8044" y="88555"/>
                        <a:pt x="7777" y="88766"/>
                      </a:cubicBezTo>
                      <a:cubicBezTo>
                        <a:pt x="7511" y="88972"/>
                        <a:pt x="7561" y="89305"/>
                        <a:pt x="8016" y="90077"/>
                      </a:cubicBezTo>
                      <a:cubicBezTo>
                        <a:pt x="8355" y="90650"/>
                        <a:pt x="8750" y="91055"/>
                        <a:pt x="8855" y="90994"/>
                      </a:cubicBezTo>
                      <a:cubicBezTo>
                        <a:pt x="11722" y="89377"/>
                        <a:pt x="16288" y="86777"/>
                        <a:pt x="16355" y="86733"/>
                      </a:cubicBezTo>
                      <a:cubicBezTo>
                        <a:pt x="16533" y="86611"/>
                        <a:pt x="15150" y="84516"/>
                        <a:pt x="14961" y="84622"/>
                      </a:cubicBezTo>
                      <a:close/>
                      <a:moveTo>
                        <a:pt x="104877" y="84700"/>
                      </a:moveTo>
                      <a:cubicBezTo>
                        <a:pt x="104450" y="84966"/>
                        <a:pt x="103655" y="86750"/>
                        <a:pt x="103922" y="86850"/>
                      </a:cubicBezTo>
                      <a:cubicBezTo>
                        <a:pt x="104066" y="86911"/>
                        <a:pt x="105766" y="87866"/>
                        <a:pt x="107672" y="89005"/>
                      </a:cubicBezTo>
                      <a:cubicBezTo>
                        <a:pt x="109577" y="90138"/>
                        <a:pt x="111205" y="91100"/>
                        <a:pt x="111305" y="91116"/>
                      </a:cubicBezTo>
                      <a:cubicBezTo>
                        <a:pt x="111555" y="91150"/>
                        <a:pt x="112638" y="89061"/>
                        <a:pt x="112461" y="88883"/>
                      </a:cubicBezTo>
                      <a:cubicBezTo>
                        <a:pt x="111972" y="88394"/>
                        <a:pt x="105066" y="84583"/>
                        <a:pt x="104877" y="84700"/>
                      </a:cubicBezTo>
                      <a:close/>
                      <a:moveTo>
                        <a:pt x="15400" y="92472"/>
                      </a:moveTo>
                      <a:cubicBezTo>
                        <a:pt x="15250" y="92077"/>
                        <a:pt x="14894" y="92216"/>
                        <a:pt x="13405" y="93266"/>
                      </a:cubicBezTo>
                      <a:cubicBezTo>
                        <a:pt x="12405" y="93966"/>
                        <a:pt x="11611" y="94722"/>
                        <a:pt x="11611" y="94938"/>
                      </a:cubicBezTo>
                      <a:cubicBezTo>
                        <a:pt x="11611" y="95727"/>
                        <a:pt x="11994" y="95533"/>
                        <a:pt x="15477" y="93027"/>
                      </a:cubicBezTo>
                      <a:cubicBezTo>
                        <a:pt x="15538" y="92983"/>
                        <a:pt x="15500" y="92733"/>
                        <a:pt x="15400" y="92472"/>
                      </a:cubicBezTo>
                      <a:close/>
                      <a:moveTo>
                        <a:pt x="104638" y="92472"/>
                      </a:moveTo>
                      <a:cubicBezTo>
                        <a:pt x="104377" y="92783"/>
                        <a:pt x="104711" y="93138"/>
                        <a:pt x="106077" y="94105"/>
                      </a:cubicBezTo>
                      <a:cubicBezTo>
                        <a:pt x="107033" y="94783"/>
                        <a:pt x="107916" y="95311"/>
                        <a:pt x="108072" y="95261"/>
                      </a:cubicBezTo>
                      <a:cubicBezTo>
                        <a:pt x="108750" y="95033"/>
                        <a:pt x="108405" y="94483"/>
                        <a:pt x="106755" y="93305"/>
                      </a:cubicBezTo>
                      <a:cubicBezTo>
                        <a:pt x="105327" y="92288"/>
                        <a:pt x="104911" y="92144"/>
                        <a:pt x="104638" y="92472"/>
                      </a:cubicBezTo>
                      <a:close/>
                      <a:moveTo>
                        <a:pt x="19066" y="96933"/>
                      </a:moveTo>
                      <a:cubicBezTo>
                        <a:pt x="18816" y="96633"/>
                        <a:pt x="18422" y="96872"/>
                        <a:pt x="17155" y="97966"/>
                      </a:cubicBezTo>
                      <a:cubicBezTo>
                        <a:pt x="15616" y="99294"/>
                        <a:pt x="15250" y="99811"/>
                        <a:pt x="15677" y="100238"/>
                      </a:cubicBezTo>
                      <a:cubicBezTo>
                        <a:pt x="15783" y="100338"/>
                        <a:pt x="16666" y="99733"/>
                        <a:pt x="17633" y="98883"/>
                      </a:cubicBezTo>
                      <a:cubicBezTo>
                        <a:pt x="18966" y="97711"/>
                        <a:pt x="19311" y="97222"/>
                        <a:pt x="19066" y="96933"/>
                      </a:cubicBezTo>
                      <a:close/>
                      <a:moveTo>
                        <a:pt x="101088" y="96933"/>
                      </a:moveTo>
                      <a:cubicBezTo>
                        <a:pt x="100750" y="97216"/>
                        <a:pt x="100927" y="97550"/>
                        <a:pt x="102205" y="98727"/>
                      </a:cubicBezTo>
                      <a:cubicBezTo>
                        <a:pt x="103066" y="99516"/>
                        <a:pt x="103900" y="100161"/>
                        <a:pt x="104044" y="100161"/>
                      </a:cubicBezTo>
                      <a:cubicBezTo>
                        <a:pt x="104816" y="100161"/>
                        <a:pt x="104494" y="99433"/>
                        <a:pt x="103083" y="98088"/>
                      </a:cubicBezTo>
                      <a:cubicBezTo>
                        <a:pt x="101827" y="96894"/>
                        <a:pt x="101422" y="96655"/>
                        <a:pt x="101088" y="96933"/>
                      </a:cubicBezTo>
                      <a:close/>
                      <a:moveTo>
                        <a:pt x="22661" y="100916"/>
                      </a:moveTo>
                      <a:cubicBezTo>
                        <a:pt x="22383" y="101105"/>
                        <a:pt x="21927" y="101577"/>
                        <a:pt x="21105" y="102472"/>
                      </a:cubicBezTo>
                      <a:cubicBezTo>
                        <a:pt x="20305" y="103327"/>
                        <a:pt x="19761" y="104166"/>
                        <a:pt x="19866" y="104344"/>
                      </a:cubicBezTo>
                      <a:cubicBezTo>
                        <a:pt x="19972" y="104516"/>
                        <a:pt x="20161" y="104661"/>
                        <a:pt x="20305" y="104661"/>
                      </a:cubicBezTo>
                      <a:cubicBezTo>
                        <a:pt x="20777" y="104661"/>
                        <a:pt x="23383" y="101372"/>
                        <a:pt x="23177" y="101033"/>
                      </a:cubicBezTo>
                      <a:cubicBezTo>
                        <a:pt x="23038" y="100811"/>
                        <a:pt x="22933" y="100727"/>
                        <a:pt x="22661" y="100916"/>
                      </a:cubicBezTo>
                      <a:close/>
                      <a:moveTo>
                        <a:pt x="97300" y="100916"/>
                      </a:moveTo>
                      <a:cubicBezTo>
                        <a:pt x="97122" y="100844"/>
                        <a:pt x="97027" y="100927"/>
                        <a:pt x="96938" y="101155"/>
                      </a:cubicBezTo>
                      <a:cubicBezTo>
                        <a:pt x="96800" y="101533"/>
                        <a:pt x="97150" y="102105"/>
                        <a:pt x="98177" y="103150"/>
                      </a:cubicBezTo>
                      <a:cubicBezTo>
                        <a:pt x="98994" y="103972"/>
                        <a:pt x="99783" y="104550"/>
                        <a:pt x="100011" y="104461"/>
                      </a:cubicBezTo>
                      <a:cubicBezTo>
                        <a:pt x="100511" y="104272"/>
                        <a:pt x="99872" y="103261"/>
                        <a:pt x="98216" y="101672"/>
                      </a:cubicBezTo>
                      <a:cubicBezTo>
                        <a:pt x="97750" y="101227"/>
                        <a:pt x="97477" y="100988"/>
                        <a:pt x="97300" y="100916"/>
                      </a:cubicBezTo>
                      <a:close/>
                      <a:moveTo>
                        <a:pt x="33550" y="103822"/>
                      </a:moveTo>
                      <a:cubicBezTo>
                        <a:pt x="33377" y="103827"/>
                        <a:pt x="33277" y="103944"/>
                        <a:pt x="33072" y="104222"/>
                      </a:cubicBezTo>
                      <a:cubicBezTo>
                        <a:pt x="32377" y="105172"/>
                        <a:pt x="28961" y="111305"/>
                        <a:pt x="29083" y="111394"/>
                      </a:cubicBezTo>
                      <a:cubicBezTo>
                        <a:pt x="29144" y="111438"/>
                        <a:pt x="29550" y="111716"/>
                        <a:pt x="29961" y="111994"/>
                      </a:cubicBezTo>
                      <a:cubicBezTo>
                        <a:pt x="30372" y="112266"/>
                        <a:pt x="30833" y="112444"/>
                        <a:pt x="31000" y="112388"/>
                      </a:cubicBezTo>
                      <a:cubicBezTo>
                        <a:pt x="31327" y="112277"/>
                        <a:pt x="35361" y="105588"/>
                        <a:pt x="35383" y="105100"/>
                      </a:cubicBezTo>
                      <a:cubicBezTo>
                        <a:pt x="35394" y="104927"/>
                        <a:pt x="34950" y="104533"/>
                        <a:pt x="34427" y="104222"/>
                      </a:cubicBezTo>
                      <a:cubicBezTo>
                        <a:pt x="33961" y="103950"/>
                        <a:pt x="33727" y="103822"/>
                        <a:pt x="33550" y="103822"/>
                      </a:cubicBezTo>
                      <a:close/>
                      <a:moveTo>
                        <a:pt x="86727" y="103822"/>
                      </a:moveTo>
                      <a:cubicBezTo>
                        <a:pt x="86577" y="103666"/>
                        <a:pt x="84450" y="104783"/>
                        <a:pt x="84533" y="104977"/>
                      </a:cubicBezTo>
                      <a:cubicBezTo>
                        <a:pt x="84577" y="105083"/>
                        <a:pt x="85566" y="106794"/>
                        <a:pt x="86727" y="108805"/>
                      </a:cubicBezTo>
                      <a:cubicBezTo>
                        <a:pt x="87888" y="110816"/>
                        <a:pt x="88950" y="112466"/>
                        <a:pt x="89083" y="112472"/>
                      </a:cubicBezTo>
                      <a:cubicBezTo>
                        <a:pt x="89272" y="112472"/>
                        <a:pt x="90105" y="112011"/>
                        <a:pt x="91038" y="111394"/>
                      </a:cubicBezTo>
                      <a:cubicBezTo>
                        <a:pt x="91122" y="111338"/>
                        <a:pt x="87016" y="104127"/>
                        <a:pt x="86727" y="103822"/>
                      </a:cubicBezTo>
                      <a:close/>
                      <a:moveTo>
                        <a:pt x="27405" y="104500"/>
                      </a:moveTo>
                      <a:cubicBezTo>
                        <a:pt x="27005" y="104383"/>
                        <a:pt x="24466" y="107922"/>
                        <a:pt x="24694" y="108288"/>
                      </a:cubicBezTo>
                      <a:cubicBezTo>
                        <a:pt x="25011" y="108794"/>
                        <a:pt x="25311" y="108588"/>
                        <a:pt x="26488" y="107011"/>
                      </a:cubicBezTo>
                      <a:cubicBezTo>
                        <a:pt x="27666" y="105433"/>
                        <a:pt x="27950" y="104666"/>
                        <a:pt x="27405" y="104500"/>
                      </a:cubicBezTo>
                      <a:close/>
                      <a:moveTo>
                        <a:pt x="92911" y="104583"/>
                      </a:moveTo>
                      <a:cubicBezTo>
                        <a:pt x="92638" y="104355"/>
                        <a:pt x="92555" y="104461"/>
                        <a:pt x="92433" y="104783"/>
                      </a:cubicBezTo>
                      <a:cubicBezTo>
                        <a:pt x="92322" y="105072"/>
                        <a:pt x="92705" y="105883"/>
                        <a:pt x="93472" y="106894"/>
                      </a:cubicBezTo>
                      <a:cubicBezTo>
                        <a:pt x="94294" y="107983"/>
                        <a:pt x="94850" y="108477"/>
                        <a:pt x="95144" y="108366"/>
                      </a:cubicBezTo>
                      <a:cubicBezTo>
                        <a:pt x="95500" y="108233"/>
                        <a:pt x="95333" y="107822"/>
                        <a:pt x="94350" y="106416"/>
                      </a:cubicBezTo>
                      <a:cubicBezTo>
                        <a:pt x="93622" y="105377"/>
                        <a:pt x="93183" y="104811"/>
                        <a:pt x="92911" y="104583"/>
                      </a:cubicBezTo>
                      <a:close/>
                      <a:moveTo>
                        <a:pt x="37422" y="110361"/>
                      </a:moveTo>
                      <a:cubicBezTo>
                        <a:pt x="37100" y="110361"/>
                        <a:pt x="36238" y="112033"/>
                        <a:pt x="35505" y="114061"/>
                      </a:cubicBezTo>
                      <a:cubicBezTo>
                        <a:pt x="35377" y="114411"/>
                        <a:pt x="35450" y="114583"/>
                        <a:pt x="35744" y="114583"/>
                      </a:cubicBezTo>
                      <a:cubicBezTo>
                        <a:pt x="35994" y="114583"/>
                        <a:pt x="36533" y="113822"/>
                        <a:pt x="36983" y="112827"/>
                      </a:cubicBezTo>
                      <a:cubicBezTo>
                        <a:pt x="37866" y="110855"/>
                        <a:pt x="37972" y="110350"/>
                        <a:pt x="37422" y="110361"/>
                      </a:cubicBezTo>
                      <a:close/>
                      <a:moveTo>
                        <a:pt x="82661" y="110361"/>
                      </a:moveTo>
                      <a:cubicBezTo>
                        <a:pt x="82066" y="110361"/>
                        <a:pt x="82155" y="110894"/>
                        <a:pt x="82977" y="112711"/>
                      </a:cubicBezTo>
                      <a:cubicBezTo>
                        <a:pt x="83494" y="113850"/>
                        <a:pt x="84011" y="114583"/>
                        <a:pt x="84294" y="114583"/>
                      </a:cubicBezTo>
                      <a:cubicBezTo>
                        <a:pt x="84555" y="114583"/>
                        <a:pt x="84772" y="114522"/>
                        <a:pt x="84772" y="114461"/>
                      </a:cubicBezTo>
                      <a:cubicBezTo>
                        <a:pt x="84772" y="114027"/>
                        <a:pt x="82883" y="110361"/>
                        <a:pt x="82661" y="110361"/>
                      </a:cubicBezTo>
                      <a:close/>
                      <a:moveTo>
                        <a:pt x="58883" y="111272"/>
                      </a:moveTo>
                      <a:lnTo>
                        <a:pt x="58883" y="115616"/>
                      </a:lnTo>
                      <a:lnTo>
                        <a:pt x="58883" y="120000"/>
                      </a:lnTo>
                      <a:lnTo>
                        <a:pt x="61277" y="120000"/>
                      </a:lnTo>
                      <a:lnTo>
                        <a:pt x="61277" y="115616"/>
                      </a:lnTo>
                      <a:lnTo>
                        <a:pt x="61277" y="111272"/>
                      </a:lnTo>
                      <a:lnTo>
                        <a:pt x="60077" y="111272"/>
                      </a:lnTo>
                      <a:lnTo>
                        <a:pt x="58883" y="111272"/>
                      </a:lnTo>
                      <a:close/>
                      <a:moveTo>
                        <a:pt x="42805" y="112472"/>
                      </a:moveTo>
                      <a:cubicBezTo>
                        <a:pt x="42288" y="112472"/>
                        <a:pt x="41066" y="116622"/>
                        <a:pt x="41527" y="116811"/>
                      </a:cubicBezTo>
                      <a:cubicBezTo>
                        <a:pt x="41711" y="116888"/>
                        <a:pt x="41861" y="116961"/>
                        <a:pt x="41888" y="116972"/>
                      </a:cubicBezTo>
                      <a:cubicBezTo>
                        <a:pt x="41988" y="117022"/>
                        <a:pt x="43205" y="113238"/>
                        <a:pt x="43205" y="112866"/>
                      </a:cubicBezTo>
                      <a:cubicBezTo>
                        <a:pt x="43205" y="112650"/>
                        <a:pt x="43022" y="112472"/>
                        <a:pt x="42805" y="112472"/>
                      </a:cubicBezTo>
                      <a:close/>
                      <a:moveTo>
                        <a:pt x="76633" y="112550"/>
                      </a:moveTo>
                      <a:cubicBezTo>
                        <a:pt x="76633" y="112661"/>
                        <a:pt x="77600" y="115588"/>
                        <a:pt x="77994" y="116655"/>
                      </a:cubicBezTo>
                      <a:cubicBezTo>
                        <a:pt x="78100" y="116950"/>
                        <a:pt x="78255" y="116988"/>
                        <a:pt x="78472" y="116772"/>
                      </a:cubicBezTo>
                      <a:cubicBezTo>
                        <a:pt x="78922" y="116316"/>
                        <a:pt x="77755" y="112677"/>
                        <a:pt x="77116" y="112550"/>
                      </a:cubicBezTo>
                      <a:cubicBezTo>
                        <a:pt x="76844" y="112494"/>
                        <a:pt x="76633" y="112483"/>
                        <a:pt x="76633" y="112550"/>
                      </a:cubicBezTo>
                      <a:close/>
                      <a:moveTo>
                        <a:pt x="48511" y="113983"/>
                      </a:moveTo>
                      <a:cubicBezTo>
                        <a:pt x="48227" y="113983"/>
                        <a:pt x="47977" y="114555"/>
                        <a:pt x="47750" y="115694"/>
                      </a:cubicBezTo>
                      <a:cubicBezTo>
                        <a:pt x="47566" y="116650"/>
                        <a:pt x="47333" y="117577"/>
                        <a:pt x="47272" y="117766"/>
                      </a:cubicBezTo>
                      <a:cubicBezTo>
                        <a:pt x="47211" y="117961"/>
                        <a:pt x="47255" y="118227"/>
                        <a:pt x="47355" y="118327"/>
                      </a:cubicBezTo>
                      <a:cubicBezTo>
                        <a:pt x="47733" y="118705"/>
                        <a:pt x="48011" y="118444"/>
                        <a:pt x="48188" y="117650"/>
                      </a:cubicBezTo>
                      <a:cubicBezTo>
                        <a:pt x="48294" y="117194"/>
                        <a:pt x="48522" y="116355"/>
                        <a:pt x="48672" y="115777"/>
                      </a:cubicBezTo>
                      <a:cubicBezTo>
                        <a:pt x="49044" y="114322"/>
                        <a:pt x="49011" y="113983"/>
                        <a:pt x="48511" y="113983"/>
                      </a:cubicBezTo>
                      <a:close/>
                      <a:moveTo>
                        <a:pt x="71527" y="113983"/>
                      </a:moveTo>
                      <a:cubicBezTo>
                        <a:pt x="71077" y="113983"/>
                        <a:pt x="71066" y="114177"/>
                        <a:pt x="71488" y="116255"/>
                      </a:cubicBezTo>
                      <a:cubicBezTo>
                        <a:pt x="71772" y="117650"/>
                        <a:pt x="72088" y="118483"/>
                        <a:pt x="72327" y="118483"/>
                      </a:cubicBezTo>
                      <a:cubicBezTo>
                        <a:pt x="72800" y="118483"/>
                        <a:pt x="72811" y="118300"/>
                        <a:pt x="72366" y="115894"/>
                      </a:cubicBezTo>
                      <a:cubicBezTo>
                        <a:pt x="72105" y="114466"/>
                        <a:pt x="71894" y="113983"/>
                        <a:pt x="71527" y="113983"/>
                      </a:cubicBezTo>
                      <a:close/>
                      <a:moveTo>
                        <a:pt x="54294" y="114900"/>
                      </a:moveTo>
                      <a:cubicBezTo>
                        <a:pt x="53844" y="114900"/>
                        <a:pt x="53455" y="116555"/>
                        <a:pt x="53455" y="118527"/>
                      </a:cubicBezTo>
                      <a:cubicBezTo>
                        <a:pt x="53455" y="119088"/>
                        <a:pt x="53600" y="119400"/>
                        <a:pt x="53894" y="119400"/>
                      </a:cubicBezTo>
                      <a:cubicBezTo>
                        <a:pt x="54194" y="119400"/>
                        <a:pt x="54377" y="119088"/>
                        <a:pt x="54377" y="118527"/>
                      </a:cubicBezTo>
                      <a:cubicBezTo>
                        <a:pt x="54372" y="118055"/>
                        <a:pt x="54427" y="117061"/>
                        <a:pt x="54533" y="116294"/>
                      </a:cubicBezTo>
                      <a:cubicBezTo>
                        <a:pt x="54688" y="115172"/>
                        <a:pt x="54661" y="114900"/>
                        <a:pt x="54294" y="114900"/>
                      </a:cubicBezTo>
                      <a:close/>
                      <a:moveTo>
                        <a:pt x="65944" y="114900"/>
                      </a:moveTo>
                      <a:cubicBezTo>
                        <a:pt x="65450" y="114900"/>
                        <a:pt x="65366" y="116205"/>
                        <a:pt x="65705" y="118244"/>
                      </a:cubicBezTo>
                      <a:cubicBezTo>
                        <a:pt x="65822" y="118966"/>
                        <a:pt x="66055" y="119400"/>
                        <a:pt x="66344" y="119400"/>
                      </a:cubicBezTo>
                      <a:cubicBezTo>
                        <a:pt x="66700" y="119400"/>
                        <a:pt x="66727" y="119133"/>
                        <a:pt x="66583" y="118244"/>
                      </a:cubicBezTo>
                      <a:cubicBezTo>
                        <a:pt x="66477" y="117627"/>
                        <a:pt x="66422" y="116638"/>
                        <a:pt x="66422" y="116016"/>
                      </a:cubicBezTo>
                      <a:cubicBezTo>
                        <a:pt x="66422" y="115216"/>
                        <a:pt x="66266" y="114900"/>
                        <a:pt x="65944" y="114900"/>
                      </a:cubicBezTo>
                      <a:close/>
                    </a:path>
                  </a:pathLst>
                </a:custGeom>
                <a:noFill/>
                <a:ln>
                  <a:noFill/>
                </a:ln>
              </p:spPr>
            </p:pic>
            <p:pic>
              <p:nvPicPr>
                <p:cNvPr id="925" name="Google Shape;925;p96"/>
                <p:cNvPicPr preferRelativeResize="0"/>
                <p:nvPr/>
              </p:nvPicPr>
              <p:blipFill rotWithShape="1">
                <a:blip r:embed="rId6">
                  <a:alphaModFix/>
                </a:blip>
                <a:srcRect b="10" l="0" r="10" t="0"/>
                <a:stretch/>
              </p:blipFill>
              <p:spPr>
                <a:xfrm>
                  <a:off x="13844" y="66095"/>
                  <a:ext cx="1166400" cy="1014000"/>
                </a:xfrm>
                <a:custGeom>
                  <a:rect b="b" l="l" r="r" t="t"/>
                  <a:pathLst>
                    <a:path extrusionOk="0" h="120000" w="120000">
                      <a:moveTo>
                        <a:pt x="29438" y="0"/>
                      </a:moveTo>
                      <a:lnTo>
                        <a:pt x="29600" y="4977"/>
                      </a:lnTo>
                      <a:cubicBezTo>
                        <a:pt x="29694" y="7727"/>
                        <a:pt x="30005" y="10583"/>
                        <a:pt x="30294" y="11316"/>
                      </a:cubicBezTo>
                      <a:cubicBezTo>
                        <a:pt x="30583" y="12055"/>
                        <a:pt x="30861" y="13222"/>
                        <a:pt x="30950" y="13900"/>
                      </a:cubicBezTo>
                      <a:cubicBezTo>
                        <a:pt x="31038" y="14583"/>
                        <a:pt x="31333" y="15427"/>
                        <a:pt x="31600" y="15733"/>
                      </a:cubicBezTo>
                      <a:cubicBezTo>
                        <a:pt x="31872" y="16038"/>
                        <a:pt x="32094" y="17033"/>
                        <a:pt x="32094" y="17988"/>
                      </a:cubicBezTo>
                      <a:cubicBezTo>
                        <a:pt x="32094" y="18944"/>
                        <a:pt x="32333" y="20005"/>
                        <a:pt x="32622" y="20338"/>
                      </a:cubicBezTo>
                      <a:cubicBezTo>
                        <a:pt x="32911" y="20666"/>
                        <a:pt x="33138" y="21172"/>
                        <a:pt x="33155" y="21461"/>
                      </a:cubicBezTo>
                      <a:cubicBezTo>
                        <a:pt x="33166" y="21755"/>
                        <a:pt x="33766" y="23461"/>
                        <a:pt x="34461" y="25222"/>
                      </a:cubicBezTo>
                      <a:cubicBezTo>
                        <a:pt x="35155" y="26983"/>
                        <a:pt x="35977" y="29133"/>
                        <a:pt x="36300" y="30011"/>
                      </a:cubicBezTo>
                      <a:cubicBezTo>
                        <a:pt x="36616" y="30894"/>
                        <a:pt x="37838" y="34050"/>
                        <a:pt x="39033" y="37011"/>
                      </a:cubicBezTo>
                      <a:cubicBezTo>
                        <a:pt x="40227" y="39972"/>
                        <a:pt x="41144" y="42477"/>
                        <a:pt x="41033" y="42600"/>
                      </a:cubicBezTo>
                      <a:cubicBezTo>
                        <a:pt x="40922" y="42716"/>
                        <a:pt x="41566" y="43972"/>
                        <a:pt x="42461" y="45416"/>
                      </a:cubicBezTo>
                      <a:cubicBezTo>
                        <a:pt x="43361" y="46861"/>
                        <a:pt x="43933" y="48566"/>
                        <a:pt x="43727" y="49172"/>
                      </a:cubicBezTo>
                      <a:cubicBezTo>
                        <a:pt x="43227" y="50672"/>
                        <a:pt x="34372" y="51188"/>
                        <a:pt x="33355" y="49783"/>
                      </a:cubicBezTo>
                      <a:cubicBezTo>
                        <a:pt x="32322" y="48350"/>
                        <a:pt x="30822" y="48555"/>
                        <a:pt x="28783" y="50394"/>
                      </a:cubicBezTo>
                      <a:cubicBezTo>
                        <a:pt x="27555" y="51505"/>
                        <a:pt x="25977" y="51994"/>
                        <a:pt x="23600" y="51994"/>
                      </a:cubicBezTo>
                      <a:cubicBezTo>
                        <a:pt x="21711" y="51994"/>
                        <a:pt x="18838" y="52327"/>
                        <a:pt x="17227" y="52744"/>
                      </a:cubicBezTo>
                      <a:cubicBezTo>
                        <a:pt x="15622" y="53161"/>
                        <a:pt x="11944" y="54111"/>
                        <a:pt x="9066" y="54855"/>
                      </a:cubicBezTo>
                      <a:cubicBezTo>
                        <a:pt x="6188" y="55605"/>
                        <a:pt x="2972" y="56922"/>
                        <a:pt x="1916" y="57766"/>
                      </a:cubicBezTo>
                      <a:lnTo>
                        <a:pt x="0" y="59316"/>
                      </a:lnTo>
                      <a:lnTo>
                        <a:pt x="0" y="60022"/>
                      </a:lnTo>
                      <a:lnTo>
                        <a:pt x="0" y="60916"/>
                      </a:lnTo>
                      <a:lnTo>
                        <a:pt x="3716" y="62838"/>
                      </a:lnTo>
                      <a:cubicBezTo>
                        <a:pt x="8250" y="65222"/>
                        <a:pt x="20011" y="67566"/>
                        <a:pt x="33483" y="68805"/>
                      </a:cubicBezTo>
                      <a:cubicBezTo>
                        <a:pt x="39044" y="69316"/>
                        <a:pt x="43861" y="70061"/>
                        <a:pt x="44177" y="70405"/>
                      </a:cubicBezTo>
                      <a:cubicBezTo>
                        <a:pt x="45011" y="71311"/>
                        <a:pt x="40027" y="82161"/>
                        <a:pt x="38300" y="83227"/>
                      </a:cubicBezTo>
                      <a:cubicBezTo>
                        <a:pt x="37200" y="83900"/>
                        <a:pt x="36961" y="84638"/>
                        <a:pt x="37277" y="86088"/>
                      </a:cubicBezTo>
                      <a:cubicBezTo>
                        <a:pt x="37538" y="87277"/>
                        <a:pt x="37166" y="89166"/>
                        <a:pt x="36338" y="91022"/>
                      </a:cubicBezTo>
                      <a:cubicBezTo>
                        <a:pt x="34305" y="95588"/>
                        <a:pt x="30194" y="109683"/>
                        <a:pt x="29644" y="113894"/>
                      </a:cubicBezTo>
                      <a:cubicBezTo>
                        <a:pt x="29311" y="116416"/>
                        <a:pt x="29427" y="118016"/>
                        <a:pt x="30011" y="118827"/>
                      </a:cubicBezTo>
                      <a:cubicBezTo>
                        <a:pt x="30200" y="119088"/>
                        <a:pt x="30733" y="119277"/>
                        <a:pt x="32050" y="119438"/>
                      </a:cubicBezTo>
                      <a:lnTo>
                        <a:pt x="32255" y="119344"/>
                      </a:lnTo>
                      <a:cubicBezTo>
                        <a:pt x="37050" y="116677"/>
                        <a:pt x="45183" y="105605"/>
                        <a:pt x="55772" y="87311"/>
                      </a:cubicBezTo>
                      <a:cubicBezTo>
                        <a:pt x="58055" y="83372"/>
                        <a:pt x="59944" y="80122"/>
                        <a:pt x="59977" y="80077"/>
                      </a:cubicBezTo>
                      <a:cubicBezTo>
                        <a:pt x="60016" y="80038"/>
                        <a:pt x="61300" y="82255"/>
                        <a:pt x="62838" y="84961"/>
                      </a:cubicBezTo>
                      <a:cubicBezTo>
                        <a:pt x="65616" y="89855"/>
                        <a:pt x="65644" y="89855"/>
                        <a:pt x="65288" y="90644"/>
                      </a:cubicBezTo>
                      <a:cubicBezTo>
                        <a:pt x="64855" y="91600"/>
                        <a:pt x="64805" y="92177"/>
                        <a:pt x="65166" y="93088"/>
                      </a:cubicBezTo>
                      <a:cubicBezTo>
                        <a:pt x="65488" y="93905"/>
                        <a:pt x="66500" y="94427"/>
                        <a:pt x="67494" y="94311"/>
                      </a:cubicBezTo>
                      <a:cubicBezTo>
                        <a:pt x="68166" y="94227"/>
                        <a:pt x="68361" y="94472"/>
                        <a:pt x="70472" y="97833"/>
                      </a:cubicBezTo>
                      <a:cubicBezTo>
                        <a:pt x="77800" y="109494"/>
                        <a:pt x="83783" y="116988"/>
                        <a:pt x="87455" y="119155"/>
                      </a:cubicBezTo>
                      <a:lnTo>
                        <a:pt x="88927" y="120000"/>
                      </a:lnTo>
                      <a:lnTo>
                        <a:pt x="89500" y="120000"/>
                      </a:lnTo>
                      <a:lnTo>
                        <a:pt x="90072" y="119294"/>
                      </a:lnTo>
                      <a:cubicBezTo>
                        <a:pt x="90605" y="118633"/>
                        <a:pt x="90666" y="118377"/>
                        <a:pt x="90644" y="115916"/>
                      </a:cubicBezTo>
                      <a:cubicBezTo>
                        <a:pt x="90577" y="109327"/>
                        <a:pt x="86272" y="96088"/>
                        <a:pt x="78066" y="77166"/>
                      </a:cubicBezTo>
                      <a:cubicBezTo>
                        <a:pt x="76372" y="73261"/>
                        <a:pt x="75077" y="70044"/>
                        <a:pt x="75166" y="69977"/>
                      </a:cubicBezTo>
                      <a:cubicBezTo>
                        <a:pt x="75261" y="69916"/>
                        <a:pt x="77561" y="69688"/>
                        <a:pt x="80272" y="69511"/>
                      </a:cubicBezTo>
                      <a:lnTo>
                        <a:pt x="85211" y="69227"/>
                      </a:lnTo>
                      <a:lnTo>
                        <a:pt x="86111" y="69933"/>
                      </a:lnTo>
                      <a:cubicBezTo>
                        <a:pt x="87422" y="70961"/>
                        <a:pt x="88366" y="70772"/>
                        <a:pt x="89461" y="69372"/>
                      </a:cubicBezTo>
                      <a:cubicBezTo>
                        <a:pt x="89888" y="68816"/>
                        <a:pt x="90433" y="68700"/>
                        <a:pt x="94972" y="68150"/>
                      </a:cubicBezTo>
                      <a:cubicBezTo>
                        <a:pt x="107822" y="66594"/>
                        <a:pt x="117127" y="63944"/>
                        <a:pt x="119305" y="61200"/>
                      </a:cubicBezTo>
                      <a:lnTo>
                        <a:pt x="120000" y="60305"/>
                      </a:lnTo>
                      <a:lnTo>
                        <a:pt x="120000" y="60022"/>
                      </a:lnTo>
                      <a:lnTo>
                        <a:pt x="120000" y="59788"/>
                      </a:lnTo>
                      <a:lnTo>
                        <a:pt x="119388" y="58800"/>
                      </a:lnTo>
                      <a:cubicBezTo>
                        <a:pt x="117316" y="55677"/>
                        <a:pt x="106327" y="52805"/>
                        <a:pt x="90438" y="51194"/>
                      </a:cubicBezTo>
                      <a:cubicBezTo>
                        <a:pt x="85144" y="50655"/>
                        <a:pt x="79111" y="50205"/>
                        <a:pt x="77088" y="50205"/>
                      </a:cubicBezTo>
                      <a:cubicBezTo>
                        <a:pt x="76205" y="50205"/>
                        <a:pt x="75411" y="50116"/>
                        <a:pt x="75333" y="49972"/>
                      </a:cubicBezTo>
                      <a:cubicBezTo>
                        <a:pt x="75255" y="49827"/>
                        <a:pt x="76127" y="47583"/>
                        <a:pt x="77250" y="44994"/>
                      </a:cubicBezTo>
                      <a:cubicBezTo>
                        <a:pt x="78894" y="41211"/>
                        <a:pt x="79388" y="40300"/>
                        <a:pt x="79783" y="40300"/>
                      </a:cubicBezTo>
                      <a:cubicBezTo>
                        <a:pt x="80461" y="40300"/>
                        <a:pt x="81605" y="39566"/>
                        <a:pt x="81783" y="39027"/>
                      </a:cubicBezTo>
                      <a:cubicBezTo>
                        <a:pt x="82044" y="38244"/>
                        <a:pt x="81938" y="36850"/>
                        <a:pt x="81577" y="36255"/>
                      </a:cubicBezTo>
                      <a:cubicBezTo>
                        <a:pt x="81261" y="35733"/>
                        <a:pt x="81350" y="35372"/>
                        <a:pt x="82761" y="31794"/>
                      </a:cubicBezTo>
                      <a:cubicBezTo>
                        <a:pt x="87683" y="19377"/>
                        <a:pt x="90455" y="9788"/>
                        <a:pt x="90683" y="4555"/>
                      </a:cubicBezTo>
                      <a:cubicBezTo>
                        <a:pt x="90788" y="2105"/>
                        <a:pt x="90755" y="1688"/>
                        <a:pt x="90316" y="894"/>
                      </a:cubicBezTo>
                      <a:lnTo>
                        <a:pt x="89827" y="0"/>
                      </a:lnTo>
                      <a:lnTo>
                        <a:pt x="88644" y="0"/>
                      </a:lnTo>
                      <a:lnTo>
                        <a:pt x="86927" y="1172"/>
                      </a:lnTo>
                      <a:cubicBezTo>
                        <a:pt x="82016" y="4511"/>
                        <a:pt x="72588" y="17772"/>
                        <a:pt x="62633" y="35411"/>
                      </a:cubicBezTo>
                      <a:cubicBezTo>
                        <a:pt x="60227" y="39672"/>
                        <a:pt x="59994" y="40016"/>
                        <a:pt x="59694" y="39544"/>
                      </a:cubicBezTo>
                      <a:cubicBezTo>
                        <a:pt x="59511" y="39261"/>
                        <a:pt x="58083" y="36744"/>
                        <a:pt x="56511" y="33955"/>
                      </a:cubicBezTo>
                      <a:cubicBezTo>
                        <a:pt x="53944" y="29416"/>
                        <a:pt x="53638" y="28800"/>
                        <a:pt x="53772" y="27994"/>
                      </a:cubicBezTo>
                      <a:cubicBezTo>
                        <a:pt x="53866" y="27416"/>
                        <a:pt x="53805" y="26783"/>
                        <a:pt x="53566" y="26255"/>
                      </a:cubicBezTo>
                      <a:cubicBezTo>
                        <a:pt x="53172" y="25372"/>
                        <a:pt x="52738" y="25127"/>
                        <a:pt x="51855" y="25127"/>
                      </a:cubicBezTo>
                      <a:cubicBezTo>
                        <a:pt x="51422" y="25127"/>
                        <a:pt x="50800" y="24261"/>
                        <a:pt x="48916" y="21277"/>
                      </a:cubicBezTo>
                      <a:cubicBezTo>
                        <a:pt x="42005" y="10327"/>
                        <a:pt x="36555" y="3505"/>
                        <a:pt x="32622" y="844"/>
                      </a:cubicBezTo>
                      <a:lnTo>
                        <a:pt x="31355" y="0"/>
                      </a:lnTo>
                      <a:lnTo>
                        <a:pt x="29438" y="0"/>
                      </a:lnTo>
                      <a:close/>
                      <a:moveTo>
                        <a:pt x="84355" y="8922"/>
                      </a:moveTo>
                      <a:cubicBezTo>
                        <a:pt x="84450" y="8916"/>
                        <a:pt x="84555" y="8955"/>
                        <a:pt x="84638" y="8972"/>
                      </a:cubicBezTo>
                      <a:cubicBezTo>
                        <a:pt x="85911" y="9177"/>
                        <a:pt x="86216" y="9777"/>
                        <a:pt x="86394" y="12633"/>
                      </a:cubicBezTo>
                      <a:cubicBezTo>
                        <a:pt x="86738" y="18072"/>
                        <a:pt x="81194" y="36022"/>
                        <a:pt x="79172" y="36022"/>
                      </a:cubicBezTo>
                      <a:cubicBezTo>
                        <a:pt x="78494" y="36022"/>
                        <a:pt x="78122" y="36877"/>
                        <a:pt x="78105" y="38605"/>
                      </a:cubicBezTo>
                      <a:cubicBezTo>
                        <a:pt x="78094" y="40038"/>
                        <a:pt x="77233" y="43183"/>
                        <a:pt x="76188" y="45605"/>
                      </a:cubicBezTo>
                      <a:cubicBezTo>
                        <a:pt x="73955" y="50788"/>
                        <a:pt x="72377" y="51322"/>
                        <a:pt x="68022" y="48377"/>
                      </a:cubicBezTo>
                      <a:cubicBezTo>
                        <a:pt x="66488" y="47338"/>
                        <a:pt x="64438" y="46038"/>
                        <a:pt x="63488" y="45461"/>
                      </a:cubicBezTo>
                      <a:cubicBezTo>
                        <a:pt x="62538" y="44888"/>
                        <a:pt x="61477" y="43433"/>
                        <a:pt x="61122" y="42272"/>
                      </a:cubicBezTo>
                      <a:cubicBezTo>
                        <a:pt x="60555" y="40416"/>
                        <a:pt x="60988" y="39344"/>
                        <a:pt x="64550" y="33488"/>
                      </a:cubicBezTo>
                      <a:cubicBezTo>
                        <a:pt x="73338" y="19044"/>
                        <a:pt x="81350" y="9116"/>
                        <a:pt x="84355" y="8922"/>
                      </a:cubicBezTo>
                      <a:close/>
                      <a:moveTo>
                        <a:pt x="35316" y="8972"/>
                      </a:moveTo>
                      <a:cubicBezTo>
                        <a:pt x="35411" y="8955"/>
                        <a:pt x="35494" y="8955"/>
                        <a:pt x="35605" y="8972"/>
                      </a:cubicBezTo>
                      <a:cubicBezTo>
                        <a:pt x="39055" y="9383"/>
                        <a:pt x="50161" y="23288"/>
                        <a:pt x="49977" y="27194"/>
                      </a:cubicBezTo>
                      <a:cubicBezTo>
                        <a:pt x="49905" y="28711"/>
                        <a:pt x="50272" y="29250"/>
                        <a:pt x="51488" y="29450"/>
                      </a:cubicBezTo>
                      <a:cubicBezTo>
                        <a:pt x="52572" y="29622"/>
                        <a:pt x="54122" y="31505"/>
                        <a:pt x="56305" y="35272"/>
                      </a:cubicBezTo>
                      <a:cubicBezTo>
                        <a:pt x="59333" y="40488"/>
                        <a:pt x="59461" y="40977"/>
                        <a:pt x="58550" y="42927"/>
                      </a:cubicBezTo>
                      <a:cubicBezTo>
                        <a:pt x="58016" y="44066"/>
                        <a:pt x="56955" y="45300"/>
                        <a:pt x="56183" y="45700"/>
                      </a:cubicBezTo>
                      <a:cubicBezTo>
                        <a:pt x="55405" y="46094"/>
                        <a:pt x="53383" y="47327"/>
                        <a:pt x="51688" y="48422"/>
                      </a:cubicBezTo>
                      <a:cubicBezTo>
                        <a:pt x="48272" y="50633"/>
                        <a:pt x="46577" y="50905"/>
                        <a:pt x="45527" y="49411"/>
                      </a:cubicBezTo>
                      <a:cubicBezTo>
                        <a:pt x="44200" y="47527"/>
                        <a:pt x="37216" y="29194"/>
                        <a:pt x="35316" y="22638"/>
                      </a:cubicBezTo>
                      <a:cubicBezTo>
                        <a:pt x="33022" y="14694"/>
                        <a:pt x="33011" y="9350"/>
                        <a:pt x="35316" y="8972"/>
                      </a:cubicBezTo>
                      <a:close/>
                      <a:moveTo>
                        <a:pt x="76638" y="50677"/>
                      </a:moveTo>
                      <a:cubicBezTo>
                        <a:pt x="77250" y="50694"/>
                        <a:pt x="78055" y="50766"/>
                        <a:pt x="79050" y="50866"/>
                      </a:cubicBezTo>
                      <a:cubicBezTo>
                        <a:pt x="96661" y="52594"/>
                        <a:pt x="108155" y="55322"/>
                        <a:pt x="110566" y="58377"/>
                      </a:cubicBezTo>
                      <a:cubicBezTo>
                        <a:pt x="111783" y="59922"/>
                        <a:pt x="111794" y="60072"/>
                        <a:pt x="110611" y="61572"/>
                      </a:cubicBezTo>
                      <a:cubicBezTo>
                        <a:pt x="109044" y="63561"/>
                        <a:pt x="104583" y="65244"/>
                        <a:pt x="96766" y="66788"/>
                      </a:cubicBezTo>
                      <a:cubicBezTo>
                        <a:pt x="91116" y="67900"/>
                        <a:pt x="90483" y="67877"/>
                        <a:pt x="88844" y="66644"/>
                      </a:cubicBezTo>
                      <a:cubicBezTo>
                        <a:pt x="87150" y="65372"/>
                        <a:pt x="87000" y="65394"/>
                        <a:pt x="85905" y="66972"/>
                      </a:cubicBezTo>
                      <a:cubicBezTo>
                        <a:pt x="84988" y="68300"/>
                        <a:pt x="83761" y="68683"/>
                        <a:pt x="79700" y="68994"/>
                      </a:cubicBezTo>
                      <a:cubicBezTo>
                        <a:pt x="74766" y="69366"/>
                        <a:pt x="74566" y="69333"/>
                        <a:pt x="73655" y="67305"/>
                      </a:cubicBezTo>
                      <a:cubicBezTo>
                        <a:pt x="72500" y="64722"/>
                        <a:pt x="72605" y="54744"/>
                        <a:pt x="73822" y="52227"/>
                      </a:cubicBezTo>
                      <a:cubicBezTo>
                        <a:pt x="74411" y="51005"/>
                        <a:pt x="74800" y="50622"/>
                        <a:pt x="76638" y="50677"/>
                      </a:cubicBezTo>
                      <a:close/>
                      <a:moveTo>
                        <a:pt x="42955" y="50772"/>
                      </a:moveTo>
                      <a:cubicBezTo>
                        <a:pt x="43238" y="50761"/>
                        <a:pt x="43500" y="50766"/>
                        <a:pt x="43727" y="50772"/>
                      </a:cubicBezTo>
                      <a:cubicBezTo>
                        <a:pt x="45338" y="50805"/>
                        <a:pt x="45672" y="51211"/>
                        <a:pt x="46177" y="52272"/>
                      </a:cubicBezTo>
                      <a:cubicBezTo>
                        <a:pt x="47394" y="54838"/>
                        <a:pt x="47477" y="64755"/>
                        <a:pt x="46300" y="67400"/>
                      </a:cubicBezTo>
                      <a:cubicBezTo>
                        <a:pt x="45761" y="68605"/>
                        <a:pt x="44933" y="69572"/>
                        <a:pt x="44466" y="69511"/>
                      </a:cubicBezTo>
                      <a:cubicBezTo>
                        <a:pt x="43994" y="69450"/>
                        <a:pt x="40461" y="69094"/>
                        <a:pt x="36622" y="68711"/>
                      </a:cubicBezTo>
                      <a:cubicBezTo>
                        <a:pt x="22255" y="67283"/>
                        <a:pt x="11705" y="64511"/>
                        <a:pt x="9388" y="61572"/>
                      </a:cubicBezTo>
                      <a:cubicBezTo>
                        <a:pt x="8205" y="60072"/>
                        <a:pt x="8205" y="59927"/>
                        <a:pt x="9388" y="58427"/>
                      </a:cubicBezTo>
                      <a:cubicBezTo>
                        <a:pt x="10072" y="57566"/>
                        <a:pt x="12172" y="56277"/>
                        <a:pt x="14044" y="55561"/>
                      </a:cubicBezTo>
                      <a:cubicBezTo>
                        <a:pt x="18972" y="53683"/>
                        <a:pt x="28805" y="52000"/>
                        <a:pt x="29600" y="52883"/>
                      </a:cubicBezTo>
                      <a:cubicBezTo>
                        <a:pt x="30555" y="53938"/>
                        <a:pt x="32166" y="53772"/>
                        <a:pt x="33438" y="52511"/>
                      </a:cubicBezTo>
                      <a:cubicBezTo>
                        <a:pt x="34061" y="51888"/>
                        <a:pt x="36883" y="51211"/>
                        <a:pt x="39933" y="50961"/>
                      </a:cubicBezTo>
                      <a:cubicBezTo>
                        <a:pt x="41194" y="50855"/>
                        <a:pt x="42194" y="50794"/>
                        <a:pt x="42955" y="50772"/>
                      </a:cubicBezTo>
                      <a:close/>
                      <a:moveTo>
                        <a:pt x="72066" y="69650"/>
                      </a:moveTo>
                      <a:cubicBezTo>
                        <a:pt x="73161" y="69672"/>
                        <a:pt x="74316" y="70250"/>
                        <a:pt x="74966" y="71388"/>
                      </a:cubicBezTo>
                      <a:cubicBezTo>
                        <a:pt x="76688" y="74422"/>
                        <a:pt x="82883" y="90861"/>
                        <a:pt x="84805" y="97505"/>
                      </a:cubicBezTo>
                      <a:cubicBezTo>
                        <a:pt x="85955" y="101488"/>
                        <a:pt x="86533" y="105094"/>
                        <a:pt x="86394" y="107316"/>
                      </a:cubicBezTo>
                      <a:cubicBezTo>
                        <a:pt x="86077" y="112416"/>
                        <a:pt x="84127" y="112472"/>
                        <a:pt x="79494" y="107505"/>
                      </a:cubicBezTo>
                      <a:cubicBezTo>
                        <a:pt x="74444" y="102088"/>
                        <a:pt x="69083" y="94083"/>
                        <a:pt x="69083" y="92005"/>
                      </a:cubicBezTo>
                      <a:cubicBezTo>
                        <a:pt x="69083" y="90922"/>
                        <a:pt x="68555" y="90105"/>
                        <a:pt x="67694" y="89850"/>
                      </a:cubicBezTo>
                      <a:cubicBezTo>
                        <a:pt x="66205" y="89400"/>
                        <a:pt x="60716" y="80611"/>
                        <a:pt x="60716" y="78666"/>
                      </a:cubicBezTo>
                      <a:cubicBezTo>
                        <a:pt x="60716" y="76822"/>
                        <a:pt x="64588" y="72816"/>
                        <a:pt x="66922" y="72283"/>
                      </a:cubicBezTo>
                      <a:cubicBezTo>
                        <a:pt x="68088" y="72016"/>
                        <a:pt x="69422" y="71338"/>
                        <a:pt x="69861" y="70733"/>
                      </a:cubicBezTo>
                      <a:cubicBezTo>
                        <a:pt x="70400" y="69988"/>
                        <a:pt x="71211" y="69638"/>
                        <a:pt x="72066" y="69650"/>
                      </a:cubicBezTo>
                      <a:close/>
                      <a:moveTo>
                        <a:pt x="47483" y="69744"/>
                      </a:moveTo>
                      <a:cubicBezTo>
                        <a:pt x="47611" y="69727"/>
                        <a:pt x="47766" y="69744"/>
                        <a:pt x="47894" y="69744"/>
                      </a:cubicBezTo>
                      <a:cubicBezTo>
                        <a:pt x="48800" y="69750"/>
                        <a:pt x="49783" y="70172"/>
                        <a:pt x="50222" y="70777"/>
                      </a:cubicBezTo>
                      <a:cubicBezTo>
                        <a:pt x="50716" y="71461"/>
                        <a:pt x="51505" y="72000"/>
                        <a:pt x="51977" y="72000"/>
                      </a:cubicBezTo>
                      <a:cubicBezTo>
                        <a:pt x="53633" y="72000"/>
                        <a:pt x="57283" y="74572"/>
                        <a:pt x="58388" y="76511"/>
                      </a:cubicBezTo>
                      <a:cubicBezTo>
                        <a:pt x="59266" y="78044"/>
                        <a:pt x="59350" y="78905"/>
                        <a:pt x="58755" y="80405"/>
                      </a:cubicBezTo>
                      <a:cubicBezTo>
                        <a:pt x="57061" y="84666"/>
                        <a:pt x="47483" y="99133"/>
                        <a:pt x="42505" y="104972"/>
                      </a:cubicBezTo>
                      <a:cubicBezTo>
                        <a:pt x="36911" y="111533"/>
                        <a:pt x="34605" y="112705"/>
                        <a:pt x="33561" y="109477"/>
                      </a:cubicBezTo>
                      <a:cubicBezTo>
                        <a:pt x="32305" y="105588"/>
                        <a:pt x="36627" y="89627"/>
                        <a:pt x="39522" y="87450"/>
                      </a:cubicBezTo>
                      <a:cubicBezTo>
                        <a:pt x="40844" y="86461"/>
                        <a:pt x="41150" y="85727"/>
                        <a:pt x="40827" y="84072"/>
                      </a:cubicBezTo>
                      <a:cubicBezTo>
                        <a:pt x="40538" y="82555"/>
                        <a:pt x="41188" y="80261"/>
                        <a:pt x="43077" y="75994"/>
                      </a:cubicBezTo>
                      <a:cubicBezTo>
                        <a:pt x="45227" y="71133"/>
                        <a:pt x="46016" y="69938"/>
                        <a:pt x="47483" y="69744"/>
                      </a:cubicBezTo>
                      <a:close/>
                    </a:path>
                  </a:pathLst>
                </a:custGeom>
                <a:noFill/>
                <a:ln>
                  <a:noFill/>
                </a:ln>
              </p:spPr>
            </p:pic>
            <p:sp>
              <p:nvSpPr>
                <p:cNvPr id="926" name="Google Shape;926;p96"/>
                <p:cNvSpPr/>
                <p:nvPr/>
              </p:nvSpPr>
              <p:spPr>
                <a:xfrm>
                  <a:off x="1290632" y="51265"/>
                  <a:ext cx="1559400" cy="10776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Sensing, Timing, GPS, ..</a:t>
                  </a:r>
                  <a:endParaRPr/>
                </a:p>
              </p:txBody>
            </p:sp>
          </p:grpSp>
          <p:grpSp>
            <p:nvGrpSpPr>
              <p:cNvPr id="927" name="Google Shape;927;p96"/>
              <p:cNvGrpSpPr/>
              <p:nvPr/>
            </p:nvGrpSpPr>
            <p:grpSpPr>
              <a:xfrm>
                <a:off x="100328" y="214124"/>
                <a:ext cx="3444031" cy="1592400"/>
                <a:chOff x="0" y="72638"/>
                <a:chExt cx="3444031" cy="1592400"/>
              </a:xfrm>
            </p:grpSpPr>
            <p:pic>
              <p:nvPicPr>
                <p:cNvPr id="928" name="Google Shape;928;p96"/>
                <p:cNvPicPr preferRelativeResize="0"/>
                <p:nvPr/>
              </p:nvPicPr>
              <p:blipFill rotWithShape="1">
                <a:blip r:embed="rId7">
                  <a:alphaModFix/>
                </a:blip>
                <a:srcRect b="0" l="0" r="0" t="0"/>
                <a:stretch/>
              </p:blipFill>
              <p:spPr>
                <a:xfrm>
                  <a:off x="0" y="215357"/>
                  <a:ext cx="1307100" cy="1307100"/>
                </a:xfrm>
                <a:prstGeom prst="rect">
                  <a:avLst/>
                </a:prstGeom>
                <a:noFill/>
                <a:ln>
                  <a:noFill/>
                </a:ln>
              </p:spPr>
            </p:pic>
            <p:sp>
              <p:nvSpPr>
                <p:cNvPr id="929" name="Google Shape;929;p96"/>
                <p:cNvSpPr/>
                <p:nvPr/>
              </p:nvSpPr>
              <p:spPr>
                <a:xfrm>
                  <a:off x="1317931" y="72638"/>
                  <a:ext cx="2126100" cy="15924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Secure Comm,</a:t>
                  </a:r>
                  <a:endParaRPr/>
                </a:p>
                <a:p>
                  <a:pPr indent="0" lvl="0" marL="0" marR="0" rtl="0" algn="l">
                    <a:lnSpc>
                      <a:spcPct val="100000"/>
                    </a:lnSpc>
                    <a:spcBef>
                      <a:spcPts val="800"/>
                    </a:spcBef>
                    <a:spcAft>
                      <a:spcPts val="0"/>
                    </a:spcAft>
                    <a:buClr>
                      <a:srgbClr val="000000"/>
                    </a:buClr>
                    <a:buFont typeface="Helvetica Neue"/>
                    <a:buNone/>
                  </a:pPr>
                  <a:r>
                    <a:rPr b="1" lang="en-US" sz="2200">
                      <a:latin typeface="Helvetica Neue"/>
                      <a:ea typeface="Helvetica Neue"/>
                      <a:cs typeface="Helvetica Neue"/>
                      <a:sym typeface="Helvetica Neue"/>
                    </a:rPr>
                    <a:t>Quantum foundations</a:t>
                  </a:r>
                  <a:endParaRPr/>
                </a:p>
              </p:txBody>
            </p:sp>
          </p:grpSp>
          <p:grpSp>
            <p:nvGrpSpPr>
              <p:cNvPr id="930" name="Google Shape;930;p96"/>
              <p:cNvGrpSpPr/>
              <p:nvPr/>
            </p:nvGrpSpPr>
            <p:grpSpPr>
              <a:xfrm>
                <a:off x="9534456" y="432935"/>
                <a:ext cx="2683978" cy="1264800"/>
                <a:chOff x="0" y="-123600"/>
                <a:chExt cx="2683978" cy="1264800"/>
              </a:xfrm>
            </p:grpSpPr>
            <p:sp>
              <p:nvSpPr>
                <p:cNvPr id="931" name="Google Shape;931;p96"/>
                <p:cNvSpPr/>
                <p:nvPr/>
              </p:nvSpPr>
              <p:spPr>
                <a:xfrm>
                  <a:off x="0" y="0"/>
                  <a:ext cx="874200" cy="883500"/>
                </a:xfrm>
                <a:prstGeom prst="roundRect">
                  <a:avLst>
                    <a:gd fmla="val 8624" name="adj"/>
                  </a:avLst>
                </a:prstGeom>
                <a:solidFill>
                  <a:srgbClr val="1C66A1"/>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rPr b="0" i="0" lang="en-US" sz="4700" u="none" cap="none" strike="noStrike">
                      <a:solidFill>
                        <a:srgbClr val="FFFFFF"/>
                      </a:solidFill>
                      <a:latin typeface="Helvetica Neue"/>
                      <a:ea typeface="Helvetica Neue"/>
                      <a:cs typeface="Helvetica Neue"/>
                      <a:sym typeface="Helvetica Neue"/>
                    </a:rPr>
                    <a:t>?</a:t>
                  </a:r>
                  <a:endParaRPr/>
                </a:p>
              </p:txBody>
            </p:sp>
            <p:sp>
              <p:nvSpPr>
                <p:cNvPr id="932" name="Google Shape;932;p96"/>
                <p:cNvSpPr/>
                <p:nvPr/>
              </p:nvSpPr>
              <p:spPr>
                <a:xfrm>
                  <a:off x="612247" y="132384"/>
                  <a:ext cx="742500" cy="642300"/>
                </a:xfrm>
                <a:prstGeom prst="roundRect">
                  <a:avLst>
                    <a:gd fmla="val 9971" name="adj"/>
                  </a:avLst>
                </a:prstGeom>
                <a:solidFill>
                  <a:srgbClr val="1C66A1">
                    <a:alpha val="61180"/>
                  </a:srgbClr>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rPr b="1" i="0" lang="en-US" sz="3100" u="none" cap="none" strike="noStrike">
                      <a:solidFill>
                        <a:srgbClr val="FFFFFF"/>
                      </a:solidFill>
                      <a:latin typeface="Helvetica Neue"/>
                      <a:ea typeface="Helvetica Neue"/>
                      <a:cs typeface="Helvetica Neue"/>
                      <a:sym typeface="Helvetica Neue"/>
                    </a:rPr>
                    <a:t>?</a:t>
                  </a:r>
                  <a:endParaRPr/>
                </a:p>
              </p:txBody>
            </p:sp>
            <p:sp>
              <p:nvSpPr>
                <p:cNvPr id="933" name="Google Shape;933;p96"/>
                <p:cNvSpPr/>
                <p:nvPr/>
              </p:nvSpPr>
              <p:spPr>
                <a:xfrm>
                  <a:off x="1469278" y="-123600"/>
                  <a:ext cx="1214700" cy="1264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Undis-</a:t>
                  </a:r>
                  <a:endParaRPr b="1" i="0" sz="22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covered </a:t>
                  </a:r>
                  <a:endParaRPr/>
                </a:p>
                <a:p>
                  <a:pPr indent="0" lvl="0" marL="0" marR="0" rtl="0" algn="l">
                    <a:lnSpc>
                      <a:spcPct val="100000"/>
                    </a:lnSpc>
                    <a:spcBef>
                      <a:spcPts val="80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app’s</a:t>
                  </a:r>
                  <a:endParaRPr/>
                </a:p>
              </p:txBody>
            </p:sp>
          </p:grpSp>
          <p:grpSp>
            <p:nvGrpSpPr>
              <p:cNvPr id="934" name="Google Shape;934;p96"/>
              <p:cNvGrpSpPr/>
              <p:nvPr/>
            </p:nvGrpSpPr>
            <p:grpSpPr>
              <a:xfrm>
                <a:off x="3574758" y="61345"/>
                <a:ext cx="3332677" cy="1564728"/>
                <a:chOff x="0" y="-344014"/>
                <a:chExt cx="3332677" cy="1564728"/>
              </a:xfrm>
            </p:grpSpPr>
            <p:grpSp>
              <p:nvGrpSpPr>
                <p:cNvPr id="935" name="Google Shape;935;p96"/>
                <p:cNvGrpSpPr/>
                <p:nvPr/>
              </p:nvGrpSpPr>
              <p:grpSpPr>
                <a:xfrm>
                  <a:off x="0" y="1396"/>
                  <a:ext cx="1214700" cy="1219318"/>
                  <a:chOff x="0" y="0"/>
                  <a:chExt cx="1214700" cy="1219318"/>
                </a:xfrm>
              </p:grpSpPr>
              <p:sp>
                <p:nvSpPr>
                  <p:cNvPr id="936" name="Google Shape;936;p96"/>
                  <p:cNvSpPr/>
                  <p:nvPr/>
                </p:nvSpPr>
                <p:spPr>
                  <a:xfrm>
                    <a:off x="0" y="0"/>
                    <a:ext cx="1214700" cy="1214700"/>
                  </a:xfrm>
                  <a:prstGeom prst="roundRect">
                    <a:avLst>
                      <a:gd fmla="val 8624" name="adj"/>
                    </a:avLst>
                  </a:prstGeom>
                  <a:blipFill rotWithShape="1">
                    <a:blip r:embed="rId8">
                      <a:alphaModFix/>
                    </a:blip>
                    <a:tile algn="tl" flip="none" tx="0" sx="99999" ty="0" sy="99999"/>
                  </a:blip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grpSp>
                <p:nvGrpSpPr>
                  <p:cNvPr id="937" name="Google Shape;937;p96"/>
                  <p:cNvGrpSpPr/>
                  <p:nvPr/>
                </p:nvGrpSpPr>
                <p:grpSpPr>
                  <a:xfrm>
                    <a:off x="0" y="228884"/>
                    <a:ext cx="1214700" cy="990434"/>
                    <a:chOff x="0" y="233574"/>
                    <a:chExt cx="1214700" cy="990434"/>
                  </a:xfrm>
                </p:grpSpPr>
                <p:sp>
                  <p:nvSpPr>
                    <p:cNvPr id="938" name="Google Shape;938;p96"/>
                    <p:cNvSpPr/>
                    <p:nvPr/>
                  </p:nvSpPr>
                  <p:spPr>
                    <a:xfrm>
                      <a:off x="95" y="472808"/>
                      <a:ext cx="1206000" cy="751200"/>
                    </a:xfrm>
                    <a:prstGeom prst="roundRect">
                      <a:avLst>
                        <a:gd fmla="val 13848" name="adj"/>
                      </a:avLst>
                    </a:prstGeom>
                    <a:solidFill>
                      <a:srgbClr val="1C66A1"/>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FFFFFF"/>
                        </a:buClr>
                        <a:buFont typeface="Helvetica Neue"/>
                        <a:buNone/>
                      </a:pPr>
                      <a:r>
                        <a:t/>
                      </a:r>
                      <a:endParaRPr b="0" i="0" sz="5000" u="none" cap="none" strike="noStrike">
                        <a:solidFill>
                          <a:srgbClr val="FFFFFF"/>
                        </a:solidFill>
                        <a:latin typeface="Helvetica Neue"/>
                        <a:ea typeface="Helvetica Neue"/>
                        <a:cs typeface="Helvetica Neue"/>
                        <a:sym typeface="Helvetica Neue"/>
                      </a:endParaRPr>
                    </a:p>
                  </p:txBody>
                </p:sp>
                <p:sp>
                  <p:nvSpPr>
                    <p:cNvPr id="939" name="Google Shape;939;p96"/>
                    <p:cNvSpPr/>
                    <p:nvPr/>
                  </p:nvSpPr>
                  <p:spPr>
                    <a:xfrm>
                      <a:off x="0" y="233574"/>
                      <a:ext cx="1214700" cy="591600"/>
                    </a:xfrm>
                    <a:custGeom>
                      <a:rect b="b" l="l" r="r" t="t"/>
                      <a:pathLst>
                        <a:path extrusionOk="0" h="120000" w="120000">
                          <a:moveTo>
                            <a:pt x="0" y="71833"/>
                          </a:moveTo>
                          <a:lnTo>
                            <a:pt x="0" y="27944"/>
                          </a:lnTo>
                          <a:lnTo>
                            <a:pt x="26427" y="32022"/>
                          </a:lnTo>
                          <a:lnTo>
                            <a:pt x="52216" y="0"/>
                          </a:lnTo>
                          <a:lnTo>
                            <a:pt x="120000" y="355"/>
                          </a:lnTo>
                          <a:lnTo>
                            <a:pt x="120000" y="120000"/>
                          </a:lnTo>
                          <a:lnTo>
                            <a:pt x="0" y="71833"/>
                          </a:lnTo>
                          <a:close/>
                        </a:path>
                      </a:pathLst>
                    </a:custGeom>
                    <a:solidFill>
                      <a:srgbClr val="1C66A1"/>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grpSp>
              <p:sp>
                <p:nvSpPr>
                  <p:cNvPr id="940" name="Google Shape;940;p96"/>
                  <p:cNvSpPr/>
                  <p:nvPr/>
                </p:nvSpPr>
                <p:spPr>
                  <a:xfrm>
                    <a:off x="242034" y="354353"/>
                    <a:ext cx="954300" cy="540900"/>
                  </a:xfrm>
                  <a:custGeom>
                    <a:rect b="b" l="l" r="r" t="t"/>
                    <a:pathLst>
                      <a:path extrusionOk="0" h="120000" w="120000">
                        <a:moveTo>
                          <a:pt x="0" y="33323"/>
                        </a:moveTo>
                        <a:cubicBezTo>
                          <a:pt x="5866" y="28616"/>
                          <a:pt x="11895" y="24555"/>
                          <a:pt x="18053" y="21173"/>
                        </a:cubicBezTo>
                        <a:cubicBezTo>
                          <a:pt x="23442" y="18210"/>
                          <a:pt x="28926" y="15763"/>
                          <a:pt x="34489" y="14064"/>
                        </a:cubicBezTo>
                        <a:cubicBezTo>
                          <a:pt x="39423" y="12563"/>
                          <a:pt x="44408" y="11657"/>
                          <a:pt x="49404" y="10966"/>
                        </a:cubicBezTo>
                        <a:cubicBezTo>
                          <a:pt x="60850" y="9374"/>
                          <a:pt x="72644" y="9385"/>
                          <a:pt x="83484" y="13226"/>
                        </a:cubicBezTo>
                        <a:cubicBezTo>
                          <a:pt x="92903" y="16568"/>
                          <a:pt x="101632" y="22986"/>
                          <a:pt x="107459" y="36880"/>
                        </a:cubicBezTo>
                        <a:cubicBezTo>
                          <a:pt x="114268" y="53126"/>
                          <a:pt x="114493" y="75200"/>
                          <a:pt x="108015" y="91859"/>
                        </a:cubicBezTo>
                        <a:lnTo>
                          <a:pt x="98910" y="103907"/>
                        </a:lnTo>
                        <a:lnTo>
                          <a:pt x="98174" y="120000"/>
                        </a:lnTo>
                        <a:cubicBezTo>
                          <a:pt x="112393" y="110381"/>
                          <a:pt x="121251" y="85260"/>
                          <a:pt x="119859" y="58507"/>
                        </a:cubicBezTo>
                        <a:cubicBezTo>
                          <a:pt x="118607" y="34479"/>
                          <a:pt x="109222" y="14189"/>
                          <a:pt x="96125" y="7199"/>
                        </a:cubicBezTo>
                        <a:cubicBezTo>
                          <a:pt x="77354" y="-1620"/>
                          <a:pt x="57656" y="-2350"/>
                          <a:pt x="38693" y="5063"/>
                        </a:cubicBezTo>
                        <a:cubicBezTo>
                          <a:pt x="24957" y="10433"/>
                          <a:pt x="11866" y="20000"/>
                          <a:pt x="0" y="33323"/>
                        </a:cubicBezTo>
                        <a:close/>
                      </a:path>
                    </a:pathLst>
                  </a:custGeom>
                  <a:solidFill>
                    <a:srgbClr val="FFFF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941" name="Google Shape;941;p96"/>
                  <p:cNvSpPr/>
                  <p:nvPr/>
                </p:nvSpPr>
                <p:spPr>
                  <a:xfrm>
                    <a:off x="566" y="573640"/>
                    <a:ext cx="1016400" cy="567000"/>
                  </a:xfrm>
                  <a:custGeom>
                    <a:rect b="b" l="l" r="r" t="t"/>
                    <a:pathLst>
                      <a:path extrusionOk="0" h="120000" w="120000">
                        <a:moveTo>
                          <a:pt x="120000" y="74470"/>
                        </a:moveTo>
                        <a:lnTo>
                          <a:pt x="119637" y="93906"/>
                        </a:lnTo>
                        <a:cubicBezTo>
                          <a:pt x="109195" y="102010"/>
                          <a:pt x="98418" y="108383"/>
                          <a:pt x="87440" y="112996"/>
                        </a:cubicBezTo>
                        <a:cubicBezTo>
                          <a:pt x="76251" y="117704"/>
                          <a:pt x="64756" y="120636"/>
                          <a:pt x="53155" y="119877"/>
                        </a:cubicBezTo>
                        <a:cubicBezTo>
                          <a:pt x="40445" y="119050"/>
                          <a:pt x="27942" y="113800"/>
                          <a:pt x="16351" y="104423"/>
                        </a:cubicBezTo>
                        <a:cubicBezTo>
                          <a:pt x="10297" y="99447"/>
                          <a:pt x="5519" y="90773"/>
                          <a:pt x="2795" y="80122"/>
                        </a:cubicBezTo>
                        <a:cubicBezTo>
                          <a:pt x="406" y="70795"/>
                          <a:pt x="-300" y="60351"/>
                          <a:pt x="111" y="49913"/>
                        </a:cubicBezTo>
                        <a:cubicBezTo>
                          <a:pt x="852" y="31332"/>
                          <a:pt x="5084" y="13755"/>
                          <a:pt x="12085" y="0"/>
                        </a:cubicBezTo>
                        <a:lnTo>
                          <a:pt x="14274" y="631"/>
                        </a:lnTo>
                        <a:cubicBezTo>
                          <a:pt x="11595" y="5009"/>
                          <a:pt x="9340" y="10036"/>
                          <a:pt x="7552" y="15515"/>
                        </a:cubicBezTo>
                        <a:cubicBezTo>
                          <a:pt x="5775" y="20932"/>
                          <a:pt x="4455" y="26813"/>
                          <a:pt x="3636" y="32895"/>
                        </a:cubicBezTo>
                        <a:cubicBezTo>
                          <a:pt x="1966" y="45289"/>
                          <a:pt x="2344" y="58687"/>
                          <a:pt x="5964" y="70136"/>
                        </a:cubicBezTo>
                        <a:cubicBezTo>
                          <a:pt x="7507" y="75034"/>
                          <a:pt x="9601" y="79313"/>
                          <a:pt x="12108" y="82703"/>
                        </a:cubicBezTo>
                        <a:cubicBezTo>
                          <a:pt x="26232" y="96989"/>
                          <a:pt x="42166" y="104540"/>
                          <a:pt x="58384" y="104635"/>
                        </a:cubicBezTo>
                        <a:cubicBezTo>
                          <a:pt x="66627" y="104685"/>
                          <a:pt x="74842" y="102792"/>
                          <a:pt x="82812" y="99000"/>
                        </a:cubicBezTo>
                        <a:cubicBezTo>
                          <a:pt x="89122" y="96447"/>
                          <a:pt x="95332" y="93180"/>
                          <a:pt x="101409" y="89209"/>
                        </a:cubicBezTo>
                        <a:cubicBezTo>
                          <a:pt x="107780" y="85043"/>
                          <a:pt x="113990" y="80122"/>
                          <a:pt x="120000" y="74470"/>
                        </a:cubicBezTo>
                        <a:close/>
                      </a:path>
                    </a:pathLst>
                  </a:custGeom>
                  <a:solidFill>
                    <a:srgbClr val="FFFFFF"/>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pic>
                <p:nvPicPr>
                  <p:cNvPr id="942" name="Google Shape;942;p96"/>
                  <p:cNvPicPr preferRelativeResize="0"/>
                  <p:nvPr/>
                </p:nvPicPr>
                <p:blipFill rotWithShape="1">
                  <a:blip r:embed="rId9">
                    <a:alphaModFix/>
                  </a:blip>
                  <a:srcRect b="0" l="17956" r="54620" t="0"/>
                  <a:stretch/>
                </p:blipFill>
                <p:spPr>
                  <a:xfrm>
                    <a:off x="214294" y="359668"/>
                    <a:ext cx="291300" cy="530100"/>
                  </a:xfrm>
                  <a:prstGeom prst="rect">
                    <a:avLst/>
                  </a:prstGeom>
                  <a:noFill/>
                  <a:ln>
                    <a:noFill/>
                  </a:ln>
                </p:spPr>
              </p:pic>
              <p:pic>
                <p:nvPicPr>
                  <p:cNvPr id="943" name="Google Shape;943;p96"/>
                  <p:cNvPicPr preferRelativeResize="0"/>
                  <p:nvPr/>
                </p:nvPicPr>
                <p:blipFill rotWithShape="1">
                  <a:blip r:embed="rId9">
                    <a:alphaModFix/>
                  </a:blip>
                  <a:srcRect b="0" l="17956" r="54620" t="0"/>
                  <a:stretch/>
                </p:blipFill>
                <p:spPr>
                  <a:xfrm rot="10800000">
                    <a:off x="693641" y="516574"/>
                    <a:ext cx="291600" cy="530400"/>
                  </a:xfrm>
                  <a:prstGeom prst="rect">
                    <a:avLst/>
                  </a:prstGeom>
                  <a:noFill/>
                  <a:ln>
                    <a:noFill/>
                  </a:ln>
                </p:spPr>
              </p:pic>
            </p:grpSp>
            <p:sp>
              <p:nvSpPr>
                <p:cNvPr id="944" name="Google Shape;944;p96"/>
                <p:cNvSpPr/>
                <p:nvPr/>
              </p:nvSpPr>
              <p:spPr>
                <a:xfrm>
                  <a:off x="1277977" y="-344014"/>
                  <a:ext cx="2054700" cy="15603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Networked</a:t>
                  </a:r>
                  <a:endParaRPr/>
                </a:p>
                <a:p>
                  <a:pPr indent="0" lvl="0" marL="0" marR="0" rtl="0" algn="l">
                    <a:lnSpc>
                      <a:spcPct val="100000"/>
                    </a:lnSpc>
                    <a:spcBef>
                      <a:spcPts val="800"/>
                    </a:spcBef>
                    <a:spcAft>
                      <a:spcPts val="0"/>
                    </a:spcAft>
                    <a:buClr>
                      <a:srgbClr val="000000"/>
                    </a:buClr>
                    <a:buFont typeface="Helvetica Neue"/>
                    <a:buNone/>
                  </a:pPr>
                  <a:r>
                    <a:rPr b="1" i="0" lang="en-US" sz="2200" u="none" cap="none" strike="noStrike">
                      <a:solidFill>
                        <a:srgbClr val="000000"/>
                      </a:solidFill>
                      <a:latin typeface="Helvetica Neue"/>
                      <a:ea typeface="Helvetica Neue"/>
                      <a:cs typeface="Helvetica Neue"/>
                      <a:sym typeface="Helvetica Neue"/>
                    </a:rPr>
                    <a:t>quantum comp., blind QC</a:t>
                  </a:r>
                  <a:endParaRPr/>
                </a:p>
              </p:txBody>
            </p:sp>
          </p:grpSp>
        </p:grpSp>
        <p:sp>
          <p:nvSpPr>
            <p:cNvPr id="945" name="Google Shape;945;p96"/>
            <p:cNvSpPr/>
            <p:nvPr/>
          </p:nvSpPr>
          <p:spPr>
            <a:xfrm>
              <a:off x="184889" y="13785"/>
              <a:ext cx="4876500" cy="3936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900" u="none" cap="none" strike="noStrike">
                  <a:solidFill>
                    <a:srgbClr val="000000"/>
                  </a:solidFill>
                  <a:latin typeface="Helvetica Neue"/>
                  <a:ea typeface="Helvetica Neue"/>
                  <a:cs typeface="Helvetica Neue"/>
                  <a:sym typeface="Helvetica Neue"/>
                </a:rPr>
                <a:t>Quantum Network Applications</a:t>
              </a:r>
              <a:endParaRPr/>
            </a:p>
          </p:txBody>
        </p:sp>
      </p:grpSp>
      <p:grpSp>
        <p:nvGrpSpPr>
          <p:cNvPr id="946" name="Google Shape;946;p96"/>
          <p:cNvGrpSpPr/>
          <p:nvPr/>
        </p:nvGrpSpPr>
        <p:grpSpPr>
          <a:xfrm>
            <a:off x="6872650" y="746702"/>
            <a:ext cx="4152000" cy="1435773"/>
            <a:chOff x="6872650" y="746702"/>
            <a:chExt cx="4152000" cy="1435773"/>
          </a:xfrm>
        </p:grpSpPr>
        <p:grpSp>
          <p:nvGrpSpPr>
            <p:cNvPr id="947" name="Google Shape;947;p96"/>
            <p:cNvGrpSpPr/>
            <p:nvPr/>
          </p:nvGrpSpPr>
          <p:grpSpPr>
            <a:xfrm>
              <a:off x="7000550" y="746702"/>
              <a:ext cx="3969300" cy="1435773"/>
              <a:chOff x="7000550" y="746702"/>
              <a:chExt cx="3969300" cy="1435773"/>
            </a:xfrm>
          </p:grpSpPr>
          <p:sp>
            <p:nvSpPr>
              <p:cNvPr id="948" name="Google Shape;948;p96"/>
              <p:cNvSpPr/>
              <p:nvPr/>
            </p:nvSpPr>
            <p:spPr>
              <a:xfrm>
                <a:off x="7000550" y="1493375"/>
                <a:ext cx="3969300" cy="6891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lang="en-US" sz="2200">
                    <a:latin typeface="Helvetica Neue"/>
                    <a:ea typeface="Helvetica Neue"/>
                    <a:cs typeface="Helvetica Neue"/>
                    <a:sym typeface="Helvetica Neue"/>
                  </a:rPr>
                  <a:t>Entangled state: 0</a:t>
                </a:r>
                <a:r>
                  <a:rPr baseline="-25000" lang="en-US" sz="2200">
                    <a:latin typeface="Helvetica Neue"/>
                    <a:ea typeface="Helvetica Neue"/>
                    <a:cs typeface="Helvetica Neue"/>
                    <a:sym typeface="Helvetica Neue"/>
                  </a:rPr>
                  <a:t>A</a:t>
                </a:r>
                <a:r>
                  <a:rPr lang="en-US" sz="2200">
                    <a:latin typeface="Helvetica Neue"/>
                    <a:ea typeface="Helvetica Neue"/>
                    <a:cs typeface="Helvetica Neue"/>
                    <a:sym typeface="Helvetica Neue"/>
                  </a:rPr>
                  <a:t> 0</a:t>
                </a:r>
                <a:r>
                  <a:rPr baseline="-25000" lang="en-US" sz="2200">
                    <a:latin typeface="Helvetica Neue"/>
                    <a:ea typeface="Helvetica Neue"/>
                    <a:cs typeface="Helvetica Neue"/>
                    <a:sym typeface="Helvetica Neue"/>
                  </a:rPr>
                  <a:t>B</a:t>
                </a:r>
                <a:r>
                  <a:rPr lang="en-US" sz="2200">
                    <a:latin typeface="Helvetica Neue"/>
                    <a:ea typeface="Helvetica Neue"/>
                    <a:cs typeface="Helvetica Neue"/>
                    <a:sym typeface="Helvetica Neue"/>
                  </a:rPr>
                  <a:t>+1</a:t>
                </a:r>
                <a:r>
                  <a:rPr baseline="-25000" lang="en-US" sz="2200">
                    <a:latin typeface="Helvetica Neue"/>
                    <a:ea typeface="Helvetica Neue"/>
                    <a:cs typeface="Helvetica Neue"/>
                    <a:sym typeface="Helvetica Neue"/>
                  </a:rPr>
                  <a:t>A</a:t>
                </a:r>
                <a:r>
                  <a:rPr lang="en-US" sz="2200">
                    <a:latin typeface="Helvetica Neue"/>
                    <a:ea typeface="Helvetica Neue"/>
                    <a:cs typeface="Helvetica Neue"/>
                    <a:sym typeface="Helvetica Neue"/>
                  </a:rPr>
                  <a:t> 1</a:t>
                </a:r>
                <a:r>
                  <a:rPr baseline="-25000" lang="en-US" sz="2200">
                    <a:latin typeface="Helvetica Neue"/>
                    <a:ea typeface="Helvetica Neue"/>
                    <a:cs typeface="Helvetica Neue"/>
                    <a:sym typeface="Helvetica Neue"/>
                  </a:rPr>
                  <a:t>B</a:t>
                </a:r>
                <a:endParaRPr baseline="-25000" sz="2200">
                  <a:latin typeface="Helvetica Neue"/>
                  <a:ea typeface="Helvetica Neue"/>
                  <a:cs typeface="Helvetica Neue"/>
                  <a:sym typeface="Helvetica Neue"/>
                </a:endParaRPr>
              </a:p>
            </p:txBody>
          </p:sp>
          <p:sp>
            <p:nvSpPr>
              <p:cNvPr id="949" name="Google Shape;949;p96"/>
              <p:cNvSpPr txBox="1"/>
              <p:nvPr/>
            </p:nvSpPr>
            <p:spPr>
              <a:xfrm rot="-5400000">
                <a:off x="8889425" y="992402"/>
                <a:ext cx="9867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Helvetica Neue"/>
                    <a:ea typeface="Helvetica Neue"/>
                    <a:cs typeface="Helvetica Neue"/>
                    <a:sym typeface="Helvetica Neue"/>
                  </a:rPr>
                  <a:t>Alice </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1800">
                    <a:solidFill>
                      <a:schemeClr val="dk1"/>
                    </a:solidFill>
                    <a:latin typeface="Helvetica Neue"/>
                    <a:ea typeface="Helvetica Neue"/>
                    <a:cs typeface="Helvetica Neue"/>
                    <a:sym typeface="Helvetica Neue"/>
                  </a:rPr>
                  <a:t>Bob</a:t>
                </a:r>
                <a:endParaRPr sz="1800">
                  <a:solidFill>
                    <a:schemeClr val="dk1"/>
                  </a:solidFill>
                  <a:latin typeface="Helvetica Neue"/>
                  <a:ea typeface="Helvetica Neue"/>
                  <a:cs typeface="Helvetica Neue"/>
                  <a:sym typeface="Helvetica Neue"/>
                </a:endParaRPr>
              </a:p>
            </p:txBody>
          </p:sp>
          <p:sp>
            <p:nvSpPr>
              <p:cNvPr id="950" name="Google Shape;950;p96"/>
              <p:cNvSpPr txBox="1"/>
              <p:nvPr/>
            </p:nvSpPr>
            <p:spPr>
              <a:xfrm rot="-5400000">
                <a:off x="9635675" y="1000625"/>
                <a:ext cx="9867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Helvetica Neue"/>
                    <a:ea typeface="Helvetica Neue"/>
                    <a:cs typeface="Helvetica Neue"/>
                    <a:sym typeface="Helvetica Neue"/>
                  </a:rPr>
                  <a:t>Alice </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1800">
                    <a:solidFill>
                      <a:schemeClr val="dk1"/>
                    </a:solidFill>
                    <a:latin typeface="Helvetica Neue"/>
                    <a:ea typeface="Helvetica Neue"/>
                    <a:cs typeface="Helvetica Neue"/>
                    <a:sym typeface="Helvetica Neue"/>
                  </a:rPr>
                  <a:t>Bob</a:t>
                </a:r>
                <a:endParaRPr sz="1800">
                  <a:solidFill>
                    <a:schemeClr val="dk1"/>
                  </a:solidFill>
                  <a:latin typeface="Helvetica Neue"/>
                  <a:ea typeface="Helvetica Neue"/>
                  <a:cs typeface="Helvetica Neue"/>
                  <a:sym typeface="Helvetica Neue"/>
                </a:endParaRPr>
              </a:p>
            </p:txBody>
          </p:sp>
        </p:grpSp>
        <p:sp>
          <p:nvSpPr>
            <p:cNvPr id="951" name="Google Shape;951;p96"/>
            <p:cNvSpPr/>
            <p:nvPr/>
          </p:nvSpPr>
          <p:spPr>
            <a:xfrm>
              <a:off x="6872650" y="1006525"/>
              <a:ext cx="4152000" cy="11205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4" name="Shape 1484"/>
        <p:cNvGrpSpPr/>
        <p:nvPr/>
      </p:nvGrpSpPr>
      <p:grpSpPr>
        <a:xfrm>
          <a:off x="0" y="0"/>
          <a:ext cx="0" cy="0"/>
          <a:chOff x="0" y="0"/>
          <a:chExt cx="0" cy="0"/>
        </a:xfrm>
      </p:grpSpPr>
      <p:pic>
        <p:nvPicPr>
          <p:cNvPr id="1485" name="Google Shape;1485;p114"/>
          <p:cNvPicPr preferRelativeResize="0"/>
          <p:nvPr/>
        </p:nvPicPr>
        <p:blipFill rotWithShape="1">
          <a:blip r:embed="rId3">
            <a:alphaModFix/>
          </a:blip>
          <a:srcRect b="0" l="0" r="0" t="0"/>
          <a:stretch/>
        </p:blipFill>
        <p:spPr>
          <a:xfrm>
            <a:off x="3087016" y="3589988"/>
            <a:ext cx="6439800" cy="4990800"/>
          </a:xfrm>
          <a:prstGeom prst="rect">
            <a:avLst/>
          </a:prstGeom>
          <a:noFill/>
          <a:ln>
            <a:noFill/>
          </a:ln>
        </p:spPr>
      </p:pic>
      <p:sp>
        <p:nvSpPr>
          <p:cNvPr id="1486" name="Google Shape;1486;p114"/>
          <p:cNvSpPr/>
          <p:nvPr/>
        </p:nvSpPr>
        <p:spPr>
          <a:xfrm>
            <a:off x="177800" y="9131300"/>
            <a:ext cx="2133900" cy="457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Gill Sans"/>
              <a:buNone/>
            </a:pPr>
            <a:r>
              <a:rPr b="0" i="0" lang="en-US" sz="2400" u="none" cap="none" strike="noStrike">
                <a:solidFill>
                  <a:srgbClr val="FFFFFF"/>
                </a:solidFill>
                <a:latin typeface="Gill Sans"/>
                <a:ea typeface="Gill Sans"/>
                <a:cs typeface="Gill Sans"/>
                <a:sym typeface="Gill Sans"/>
              </a:rPr>
              <a:t>Ring Resonator</a:t>
            </a:r>
            <a:endParaRPr sz="1400"/>
          </a:p>
        </p:txBody>
      </p:sp>
      <p:grpSp>
        <p:nvGrpSpPr>
          <p:cNvPr id="1487" name="Google Shape;1487;p114"/>
          <p:cNvGrpSpPr/>
          <p:nvPr/>
        </p:nvGrpSpPr>
        <p:grpSpPr>
          <a:xfrm>
            <a:off x="9422603" y="3979621"/>
            <a:ext cx="3744913" cy="2163000"/>
            <a:chOff x="-620713" y="-67912"/>
            <a:chExt cx="3744913" cy="2163000"/>
          </a:xfrm>
        </p:grpSpPr>
        <p:sp>
          <p:nvSpPr>
            <p:cNvPr id="1488" name="Google Shape;1488;p114"/>
            <p:cNvSpPr/>
            <p:nvPr/>
          </p:nvSpPr>
          <p:spPr>
            <a:xfrm>
              <a:off x="-620713" y="0"/>
              <a:ext cx="3605100" cy="2034900"/>
            </a:xfrm>
            <a:custGeom>
              <a:rect b="b" l="l" r="r" t="t"/>
              <a:pathLst>
                <a:path extrusionOk="0" h="120000" w="120000">
                  <a:moveTo>
                    <a:pt x="29155" y="0"/>
                  </a:moveTo>
                  <a:cubicBezTo>
                    <a:pt x="28500" y="0"/>
                    <a:pt x="27911" y="355"/>
                    <a:pt x="27372" y="866"/>
                  </a:cubicBezTo>
                  <a:lnTo>
                    <a:pt x="0" y="3766"/>
                  </a:lnTo>
                  <a:lnTo>
                    <a:pt x="25311" y="11794"/>
                  </a:lnTo>
                  <a:lnTo>
                    <a:pt x="25311" y="113188"/>
                  </a:lnTo>
                  <a:cubicBezTo>
                    <a:pt x="25311" y="116944"/>
                    <a:pt x="27033" y="120000"/>
                    <a:pt x="29155" y="120000"/>
                  </a:cubicBezTo>
                  <a:lnTo>
                    <a:pt x="116155" y="120000"/>
                  </a:lnTo>
                  <a:cubicBezTo>
                    <a:pt x="118277" y="120000"/>
                    <a:pt x="120000" y="116944"/>
                    <a:pt x="120000" y="113188"/>
                  </a:cubicBezTo>
                  <a:lnTo>
                    <a:pt x="120000" y="6811"/>
                  </a:lnTo>
                  <a:cubicBezTo>
                    <a:pt x="120000" y="3055"/>
                    <a:pt x="118277" y="0"/>
                    <a:pt x="116155" y="0"/>
                  </a:cubicBezTo>
                  <a:lnTo>
                    <a:pt x="29155" y="0"/>
                  </a:lnTo>
                  <a:close/>
                </a:path>
              </a:pathLst>
            </a:custGeom>
            <a:solidFill>
              <a:srgbClr val="CBCBCB"/>
            </a:solidFill>
            <a:ln cap="flat" cmpd="sng" w="9525">
              <a:solidFill>
                <a:srgbClr val="000000"/>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sp>
          <p:nvSpPr>
            <p:cNvPr id="1489" name="Google Shape;1489;p114"/>
            <p:cNvSpPr/>
            <p:nvPr/>
          </p:nvSpPr>
          <p:spPr>
            <a:xfrm>
              <a:off x="0" y="1612547"/>
              <a:ext cx="3124200" cy="3870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0" i="0" lang="en-US" sz="1800" u="none" cap="none" strike="noStrike">
                  <a:solidFill>
                    <a:srgbClr val="000000"/>
                  </a:solidFill>
                  <a:latin typeface="Helvetica Neue"/>
                  <a:ea typeface="Helvetica Neue"/>
                  <a:cs typeface="Helvetica Neue"/>
                  <a:sym typeface="Helvetica Neue"/>
                </a:rPr>
                <a:t>Diamond Nanobeam</a:t>
              </a:r>
              <a:endParaRPr sz="1400"/>
            </a:p>
          </p:txBody>
        </p:sp>
        <p:pic>
          <p:nvPicPr>
            <p:cNvPr id="1490" name="Google Shape;1490;p114"/>
            <p:cNvPicPr preferRelativeResize="0"/>
            <p:nvPr/>
          </p:nvPicPr>
          <p:blipFill rotWithShape="1">
            <a:blip r:embed="rId4">
              <a:alphaModFix/>
            </a:blip>
            <a:srcRect b="803" l="15243" r="2268" t="0"/>
            <a:stretch/>
          </p:blipFill>
          <p:spPr>
            <a:xfrm rot="-6379943">
              <a:off x="781662" y="-312851"/>
              <a:ext cx="1476481" cy="2652878"/>
            </a:xfrm>
            <a:custGeom>
              <a:rect b="b" l="l" r="r" t="t"/>
              <a:pathLst>
                <a:path extrusionOk="0" h="120000" w="120000">
                  <a:moveTo>
                    <a:pt x="66177" y="0"/>
                  </a:moveTo>
                  <a:lnTo>
                    <a:pt x="57911" y="0"/>
                  </a:lnTo>
                  <a:lnTo>
                    <a:pt x="0" y="109977"/>
                  </a:lnTo>
                  <a:lnTo>
                    <a:pt x="61438" y="120000"/>
                  </a:lnTo>
                  <a:lnTo>
                    <a:pt x="120000" y="8783"/>
                  </a:lnTo>
                  <a:lnTo>
                    <a:pt x="66177" y="0"/>
                  </a:lnTo>
                  <a:close/>
                </a:path>
              </a:pathLst>
            </a:custGeom>
            <a:noFill/>
            <a:ln>
              <a:noFill/>
            </a:ln>
          </p:spPr>
        </p:pic>
      </p:grpSp>
      <p:sp>
        <p:nvSpPr>
          <p:cNvPr id="1491" name="Google Shape;1491;p114"/>
          <p:cNvSpPr/>
          <p:nvPr/>
        </p:nvSpPr>
        <p:spPr>
          <a:xfrm>
            <a:off x="202447" y="8614887"/>
            <a:ext cx="12600000" cy="11109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700" u="none" cap="none" strike="noStrike">
                <a:solidFill>
                  <a:srgbClr val="000000"/>
                </a:solidFill>
                <a:latin typeface="Helvetica Neue"/>
                <a:ea typeface="Helvetica Neue"/>
                <a:cs typeface="Helvetica Neue"/>
                <a:sym typeface="Helvetica Neue"/>
              </a:rPr>
              <a:t>Tsung-Ju Lu*</a:t>
            </a:r>
            <a:r>
              <a:rPr lang="en-US" sz="1700">
                <a:latin typeface="Helvetica Neue"/>
                <a:ea typeface="Helvetica Neue"/>
                <a:cs typeface="Helvetica Neue"/>
                <a:sym typeface="Helvetica Neue"/>
              </a:rPr>
              <a:t>, Michael Fanto*</a:t>
            </a:r>
            <a:r>
              <a:rPr b="0" i="0" lang="en-US" sz="1700" u="none" cap="none" strike="noStrike">
                <a:solidFill>
                  <a:srgbClr val="000000"/>
                </a:solidFill>
                <a:latin typeface="Helvetica Neue"/>
                <a:ea typeface="Helvetica Neue"/>
                <a:cs typeface="Helvetica Neue"/>
                <a:sym typeface="Helvetica Neue"/>
              </a:rPr>
              <a:t>, et al, </a:t>
            </a:r>
            <a:r>
              <a:rPr lang="en-US" sz="1700">
                <a:latin typeface="Helvetica Neue"/>
                <a:ea typeface="Helvetica Neue"/>
                <a:cs typeface="Helvetica Neue"/>
                <a:sym typeface="Helvetica Neue"/>
              </a:rPr>
              <a:t>Optics Express (2018). *equal contributors</a:t>
            </a:r>
            <a:endParaRPr sz="1400"/>
          </a:p>
          <a:p>
            <a:pPr indent="0" lvl="0" marL="0" marR="0" rtl="0" algn="l">
              <a:lnSpc>
                <a:spcPct val="100000"/>
              </a:lnSpc>
              <a:spcBef>
                <a:spcPts val="0"/>
              </a:spcBef>
              <a:spcAft>
                <a:spcPts val="0"/>
              </a:spcAft>
              <a:buClr>
                <a:schemeClr val="dk1"/>
              </a:buClr>
              <a:buSzPts val="1600"/>
              <a:buFont typeface="Arial"/>
              <a:buNone/>
            </a:pPr>
            <a:r>
              <a:rPr lang="en-US" sz="1700">
                <a:latin typeface="Helvetica Neue"/>
                <a:ea typeface="Helvetica Neue"/>
                <a:cs typeface="Helvetica Neue"/>
                <a:sym typeface="Helvetica Neue"/>
              </a:rPr>
              <a:t>Di Zhu, Qing-Yuan Zhao, Hyeongrak Choi, Tsung-Ju Lu, Andrew E. Dane, Dirk R. Englund, Karl K. Berggren, ”A scalable multi-photon coincidence detector based on superconducting nanowires,” </a:t>
            </a:r>
            <a:r>
              <a:rPr lang="en-US" sz="1700">
                <a:latin typeface="Helvetica Neue"/>
                <a:ea typeface="Helvetica Neue"/>
                <a:cs typeface="Helvetica Neue"/>
                <a:sym typeface="Helvetica Neue"/>
              </a:rPr>
              <a:t>Nature Nanotechnology  (2018)</a:t>
            </a:r>
            <a:endParaRPr sz="17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b="0" i="0" lang="en-US" sz="1700" u="none" cap="none" strike="noStrike">
                <a:solidFill>
                  <a:srgbClr val="000000"/>
                </a:solidFill>
                <a:latin typeface="Helvetica Neue"/>
                <a:ea typeface="Helvetica Neue"/>
                <a:cs typeface="Helvetica Neue"/>
                <a:sym typeface="Helvetica Neue"/>
              </a:rPr>
              <a:t>AlGaN/AlN</a:t>
            </a:r>
            <a:r>
              <a:rPr lang="en-US" sz="1700">
                <a:latin typeface="Helvetica Neue"/>
                <a:ea typeface="Helvetica Neue"/>
                <a:cs typeface="Helvetica Neue"/>
                <a:sym typeface="Helvetica Neue"/>
              </a:rPr>
              <a:t> PICs: M</a:t>
            </a:r>
            <a:r>
              <a:rPr b="0" i="0" lang="en-US" sz="1700" u="none" cap="none" strike="noStrike">
                <a:solidFill>
                  <a:srgbClr val="000000"/>
                </a:solidFill>
                <a:latin typeface="Helvetica Neue"/>
                <a:ea typeface="Helvetica Neue"/>
                <a:cs typeface="Helvetica Neue"/>
                <a:sym typeface="Helvetica Neue"/>
              </a:rPr>
              <a:t> Soltani, </a:t>
            </a:r>
            <a:r>
              <a:rPr lang="en-US" sz="1700">
                <a:latin typeface="Helvetica Neue"/>
                <a:ea typeface="Helvetica Neue"/>
                <a:cs typeface="Helvetica Neue"/>
                <a:sym typeface="Helvetica Neue"/>
              </a:rPr>
              <a:t>R</a:t>
            </a:r>
            <a:r>
              <a:rPr b="0" i="0" lang="en-US" sz="1700" u="none" cap="none" strike="noStrike">
                <a:solidFill>
                  <a:srgbClr val="000000"/>
                </a:solidFill>
                <a:latin typeface="Helvetica Neue"/>
                <a:ea typeface="Helvetica Neue"/>
                <a:cs typeface="Helvetica Neue"/>
                <a:sym typeface="Helvetica Neue"/>
              </a:rPr>
              <a:t> Soref, </a:t>
            </a:r>
            <a:r>
              <a:rPr lang="en-US" sz="1700">
                <a:latin typeface="Helvetica Neue"/>
                <a:ea typeface="Helvetica Neue"/>
                <a:cs typeface="Helvetica Neue"/>
                <a:sym typeface="Helvetica Neue"/>
              </a:rPr>
              <a:t>T</a:t>
            </a:r>
            <a:r>
              <a:rPr b="0" i="0" lang="en-US" sz="1700" u="none" cap="none" strike="noStrike">
                <a:solidFill>
                  <a:srgbClr val="000000"/>
                </a:solidFill>
                <a:latin typeface="Helvetica Neue"/>
                <a:ea typeface="Helvetica Neue"/>
                <a:cs typeface="Helvetica Neue"/>
                <a:sym typeface="Helvetica Neue"/>
              </a:rPr>
              <a:t> Palacios, and </a:t>
            </a:r>
            <a:r>
              <a:rPr lang="en-US" sz="1700">
                <a:latin typeface="Helvetica Neue"/>
                <a:ea typeface="Helvetica Neue"/>
                <a:cs typeface="Helvetica Neue"/>
                <a:sym typeface="Helvetica Neue"/>
              </a:rPr>
              <a:t>D</a:t>
            </a:r>
            <a:r>
              <a:rPr b="0" i="0" lang="en-US" sz="1700" u="none" cap="none" strike="noStrike">
                <a:solidFill>
                  <a:srgbClr val="000000"/>
                </a:solidFill>
                <a:latin typeface="Helvetica Neue"/>
                <a:ea typeface="Helvetica Neue"/>
                <a:cs typeface="Helvetica Neue"/>
                <a:sym typeface="Helvetica Neue"/>
              </a:rPr>
              <a:t> Englund, </a:t>
            </a:r>
            <a:r>
              <a:rPr lang="en-US" sz="1700">
                <a:latin typeface="Helvetica Neue"/>
                <a:ea typeface="Helvetica Neue"/>
                <a:cs typeface="Helvetica Neue"/>
                <a:sym typeface="Helvetica Neue"/>
              </a:rPr>
              <a:t>Opt.</a:t>
            </a:r>
            <a:r>
              <a:rPr b="0" i="0" lang="en-US" sz="1700" u="none" cap="none" strike="noStrike">
                <a:solidFill>
                  <a:srgbClr val="000000"/>
                </a:solidFill>
                <a:latin typeface="Helvetica Neue"/>
                <a:ea typeface="Helvetica Neue"/>
                <a:cs typeface="Helvetica Neue"/>
                <a:sym typeface="Helvetica Neue"/>
              </a:rPr>
              <a:t> Express </a:t>
            </a:r>
            <a:r>
              <a:rPr b="1" i="0" lang="en-US" sz="1700" u="none" cap="none" strike="noStrike">
                <a:solidFill>
                  <a:srgbClr val="000000"/>
                </a:solidFill>
                <a:latin typeface="Helvetica Neue"/>
                <a:ea typeface="Helvetica Neue"/>
                <a:cs typeface="Helvetica Neue"/>
                <a:sym typeface="Helvetica Neue"/>
              </a:rPr>
              <a:t>24</a:t>
            </a:r>
            <a:r>
              <a:rPr b="0" i="0" lang="en-US" sz="1700" u="none" cap="none" strike="noStrike">
                <a:solidFill>
                  <a:srgbClr val="000000"/>
                </a:solidFill>
                <a:latin typeface="Helvetica Neue"/>
                <a:ea typeface="Helvetica Neue"/>
                <a:cs typeface="Helvetica Neue"/>
                <a:sym typeface="Helvetica Neue"/>
              </a:rPr>
              <a:t> (2016)</a:t>
            </a:r>
            <a:endParaRPr sz="1400"/>
          </a:p>
        </p:txBody>
      </p:sp>
      <p:grpSp>
        <p:nvGrpSpPr>
          <p:cNvPr id="1492" name="Google Shape;1492;p114"/>
          <p:cNvGrpSpPr/>
          <p:nvPr/>
        </p:nvGrpSpPr>
        <p:grpSpPr>
          <a:xfrm>
            <a:off x="9882966" y="6566286"/>
            <a:ext cx="3144900" cy="2234550"/>
            <a:chOff x="-300038" y="0"/>
            <a:chExt cx="3144900" cy="2067305"/>
          </a:xfrm>
        </p:grpSpPr>
        <p:sp>
          <p:nvSpPr>
            <p:cNvPr id="1493" name="Google Shape;1493;p114"/>
            <p:cNvSpPr/>
            <p:nvPr/>
          </p:nvSpPr>
          <p:spPr>
            <a:xfrm>
              <a:off x="-300038" y="0"/>
              <a:ext cx="3144900" cy="2034900"/>
            </a:xfrm>
            <a:custGeom>
              <a:rect b="b" l="l" r="r" t="t"/>
              <a:pathLst>
                <a:path extrusionOk="0" h="120000" w="120000">
                  <a:moveTo>
                    <a:pt x="15855" y="0"/>
                  </a:moveTo>
                  <a:cubicBezTo>
                    <a:pt x="13422" y="0"/>
                    <a:pt x="11450" y="3055"/>
                    <a:pt x="11450" y="6811"/>
                  </a:cubicBezTo>
                  <a:lnTo>
                    <a:pt x="11450" y="94605"/>
                  </a:lnTo>
                  <a:lnTo>
                    <a:pt x="0" y="102094"/>
                  </a:lnTo>
                  <a:lnTo>
                    <a:pt x="11450" y="109583"/>
                  </a:lnTo>
                  <a:lnTo>
                    <a:pt x="11450" y="113188"/>
                  </a:lnTo>
                  <a:cubicBezTo>
                    <a:pt x="11450" y="116944"/>
                    <a:pt x="13422" y="120000"/>
                    <a:pt x="15855" y="120000"/>
                  </a:cubicBezTo>
                  <a:lnTo>
                    <a:pt x="115594" y="120000"/>
                  </a:lnTo>
                  <a:cubicBezTo>
                    <a:pt x="118022" y="120000"/>
                    <a:pt x="120000" y="116944"/>
                    <a:pt x="120000" y="113188"/>
                  </a:cubicBezTo>
                  <a:lnTo>
                    <a:pt x="120000" y="6811"/>
                  </a:lnTo>
                  <a:cubicBezTo>
                    <a:pt x="120000" y="3055"/>
                    <a:pt x="118022" y="0"/>
                    <a:pt x="115594" y="0"/>
                  </a:cubicBezTo>
                  <a:lnTo>
                    <a:pt x="15855" y="0"/>
                  </a:lnTo>
                  <a:close/>
                </a:path>
              </a:pathLst>
            </a:custGeom>
            <a:solidFill>
              <a:srgbClr val="CBCBCB"/>
            </a:solidFill>
            <a:ln cap="flat" cmpd="sng" w="9525">
              <a:solidFill>
                <a:srgbClr val="000000"/>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sp>
          <p:nvSpPr>
            <p:cNvPr id="1494" name="Google Shape;1494;p114"/>
            <p:cNvSpPr/>
            <p:nvPr/>
          </p:nvSpPr>
          <p:spPr>
            <a:xfrm>
              <a:off x="74128" y="1593905"/>
              <a:ext cx="2340900" cy="4734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lang="en-US" sz="2600">
                  <a:latin typeface="Helvetica Neue"/>
                  <a:ea typeface="Helvetica Neue"/>
                  <a:cs typeface="Helvetica Neue"/>
                  <a:sym typeface="Helvetica Neue"/>
                </a:rPr>
                <a:t>CMOS </a:t>
              </a:r>
              <a:endParaRPr sz="1400"/>
            </a:p>
          </p:txBody>
        </p:sp>
      </p:grpSp>
      <p:grpSp>
        <p:nvGrpSpPr>
          <p:cNvPr id="1495" name="Google Shape;1495;p114"/>
          <p:cNvGrpSpPr/>
          <p:nvPr/>
        </p:nvGrpSpPr>
        <p:grpSpPr>
          <a:xfrm>
            <a:off x="50800" y="1168400"/>
            <a:ext cx="12903300" cy="3051300"/>
            <a:chOff x="0" y="0"/>
            <a:chExt cx="12903300" cy="3051300"/>
          </a:xfrm>
        </p:grpSpPr>
        <p:sp>
          <p:nvSpPr>
            <p:cNvPr id="1496" name="Google Shape;1496;p114"/>
            <p:cNvSpPr/>
            <p:nvPr/>
          </p:nvSpPr>
          <p:spPr>
            <a:xfrm>
              <a:off x="5905500" y="0"/>
              <a:ext cx="6997800" cy="2702700"/>
            </a:xfrm>
            <a:custGeom>
              <a:rect b="b" l="l" r="r" t="t"/>
              <a:pathLst>
                <a:path extrusionOk="0" h="120000" w="120000">
                  <a:moveTo>
                    <a:pt x="1977" y="0"/>
                  </a:moveTo>
                  <a:cubicBezTo>
                    <a:pt x="888" y="0"/>
                    <a:pt x="0" y="2300"/>
                    <a:pt x="0" y="5127"/>
                  </a:cubicBezTo>
                  <a:lnTo>
                    <a:pt x="0" y="100883"/>
                  </a:lnTo>
                  <a:cubicBezTo>
                    <a:pt x="0" y="103711"/>
                    <a:pt x="888" y="106011"/>
                    <a:pt x="1977" y="106011"/>
                  </a:cubicBezTo>
                  <a:lnTo>
                    <a:pt x="30055" y="106011"/>
                  </a:lnTo>
                  <a:lnTo>
                    <a:pt x="32227" y="120000"/>
                  </a:lnTo>
                  <a:lnTo>
                    <a:pt x="34405" y="106011"/>
                  </a:lnTo>
                  <a:lnTo>
                    <a:pt x="118022" y="106011"/>
                  </a:lnTo>
                  <a:cubicBezTo>
                    <a:pt x="119111" y="106011"/>
                    <a:pt x="120000" y="103711"/>
                    <a:pt x="120000" y="100883"/>
                  </a:cubicBezTo>
                  <a:lnTo>
                    <a:pt x="120000" y="5127"/>
                  </a:lnTo>
                  <a:cubicBezTo>
                    <a:pt x="120000" y="2300"/>
                    <a:pt x="119111" y="0"/>
                    <a:pt x="118022" y="0"/>
                  </a:cubicBezTo>
                  <a:lnTo>
                    <a:pt x="1977" y="0"/>
                  </a:lnTo>
                  <a:close/>
                </a:path>
              </a:pathLst>
            </a:custGeom>
            <a:solidFill>
              <a:srgbClr val="CBCBCB"/>
            </a:solidFill>
            <a:ln cap="flat" cmpd="sng" w="9525">
              <a:solidFill>
                <a:srgbClr val="000000"/>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sp>
          <p:nvSpPr>
            <p:cNvPr id="1497" name="Google Shape;1497;p114"/>
            <p:cNvSpPr/>
            <p:nvPr/>
          </p:nvSpPr>
          <p:spPr>
            <a:xfrm>
              <a:off x="0" y="0"/>
              <a:ext cx="5829300" cy="3051300"/>
            </a:xfrm>
            <a:custGeom>
              <a:rect b="b" l="l" r="r" t="t"/>
              <a:pathLst>
                <a:path extrusionOk="0" h="120000" w="120000">
                  <a:moveTo>
                    <a:pt x="2377" y="0"/>
                  </a:moveTo>
                  <a:cubicBezTo>
                    <a:pt x="1066" y="0"/>
                    <a:pt x="0" y="2038"/>
                    <a:pt x="0" y="4544"/>
                  </a:cubicBezTo>
                  <a:lnTo>
                    <a:pt x="0" y="88361"/>
                  </a:lnTo>
                  <a:cubicBezTo>
                    <a:pt x="0" y="90866"/>
                    <a:pt x="1066" y="92905"/>
                    <a:pt x="2377" y="92905"/>
                  </a:cubicBezTo>
                  <a:lnTo>
                    <a:pt x="82800" y="92905"/>
                  </a:lnTo>
                  <a:lnTo>
                    <a:pt x="85411" y="120000"/>
                  </a:lnTo>
                  <a:lnTo>
                    <a:pt x="88022" y="92905"/>
                  </a:lnTo>
                  <a:lnTo>
                    <a:pt x="117622" y="92905"/>
                  </a:lnTo>
                  <a:cubicBezTo>
                    <a:pt x="118933" y="92905"/>
                    <a:pt x="120000" y="90866"/>
                    <a:pt x="120000" y="88361"/>
                  </a:cubicBezTo>
                  <a:lnTo>
                    <a:pt x="120000" y="4544"/>
                  </a:lnTo>
                  <a:cubicBezTo>
                    <a:pt x="120000" y="2038"/>
                    <a:pt x="118933" y="0"/>
                    <a:pt x="117622" y="0"/>
                  </a:cubicBezTo>
                  <a:lnTo>
                    <a:pt x="2377" y="0"/>
                  </a:lnTo>
                  <a:close/>
                </a:path>
              </a:pathLst>
            </a:custGeom>
            <a:solidFill>
              <a:srgbClr val="CBCBCB"/>
            </a:solidFill>
            <a:ln cap="flat" cmpd="sng" w="9525">
              <a:solidFill>
                <a:srgbClr val="000000"/>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pic>
          <p:nvPicPr>
            <p:cNvPr id="1498" name="Google Shape;1498;p114"/>
            <p:cNvPicPr preferRelativeResize="0"/>
            <p:nvPr/>
          </p:nvPicPr>
          <p:blipFill rotWithShape="1">
            <a:blip r:embed="rId5">
              <a:alphaModFix/>
            </a:blip>
            <a:srcRect b="0" l="0" r="0" t="0"/>
            <a:stretch/>
          </p:blipFill>
          <p:spPr>
            <a:xfrm>
              <a:off x="10058400" y="123190"/>
              <a:ext cx="2743200" cy="2194500"/>
            </a:xfrm>
            <a:prstGeom prst="rect">
              <a:avLst/>
            </a:prstGeom>
            <a:noFill/>
            <a:ln>
              <a:noFill/>
            </a:ln>
          </p:spPr>
        </p:pic>
        <p:sp>
          <p:nvSpPr>
            <p:cNvPr id="1499" name="Google Shape;1499;p114"/>
            <p:cNvSpPr/>
            <p:nvPr/>
          </p:nvSpPr>
          <p:spPr>
            <a:xfrm>
              <a:off x="9823450" y="1828800"/>
              <a:ext cx="2819400" cy="457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Gill Sans"/>
                <a:buNone/>
              </a:pPr>
              <a:r>
                <a:rPr b="0" i="0" lang="en-US" sz="2400" u="none" cap="none" strike="noStrike">
                  <a:solidFill>
                    <a:srgbClr val="FFFFFF"/>
                  </a:solidFill>
                  <a:latin typeface="Gill Sans"/>
                  <a:ea typeface="Gill Sans"/>
                  <a:cs typeface="Gill Sans"/>
                  <a:sym typeface="Gill Sans"/>
                </a:rPr>
                <a:t>Ring filter</a:t>
              </a:r>
              <a:endParaRPr sz="1400"/>
            </a:p>
          </p:txBody>
        </p:sp>
        <p:pic>
          <p:nvPicPr>
            <p:cNvPr id="1500" name="Google Shape;1500;p114"/>
            <p:cNvPicPr preferRelativeResize="0"/>
            <p:nvPr/>
          </p:nvPicPr>
          <p:blipFill rotWithShape="1">
            <a:blip r:embed="rId6">
              <a:alphaModFix/>
            </a:blip>
            <a:srcRect b="0" l="0" r="0" t="0"/>
            <a:stretch/>
          </p:blipFill>
          <p:spPr>
            <a:xfrm>
              <a:off x="3008070" y="29918"/>
              <a:ext cx="2692500" cy="2235300"/>
            </a:xfrm>
            <a:prstGeom prst="rect">
              <a:avLst/>
            </a:prstGeom>
            <a:noFill/>
            <a:ln>
              <a:noFill/>
            </a:ln>
          </p:spPr>
        </p:pic>
        <p:pic>
          <p:nvPicPr>
            <p:cNvPr id="1501" name="Google Shape;1501;p114"/>
            <p:cNvPicPr preferRelativeResize="0"/>
            <p:nvPr/>
          </p:nvPicPr>
          <p:blipFill rotWithShape="1">
            <a:blip r:embed="rId7">
              <a:alphaModFix/>
            </a:blip>
            <a:srcRect b="0" l="0" r="0" t="0"/>
            <a:stretch/>
          </p:blipFill>
          <p:spPr>
            <a:xfrm>
              <a:off x="315383" y="39370"/>
              <a:ext cx="2336700" cy="2235300"/>
            </a:xfrm>
            <a:prstGeom prst="rect">
              <a:avLst/>
            </a:prstGeom>
            <a:noFill/>
            <a:ln>
              <a:noFill/>
            </a:ln>
          </p:spPr>
        </p:pic>
        <p:pic>
          <p:nvPicPr>
            <p:cNvPr id="1502" name="Google Shape;1502;p114"/>
            <p:cNvPicPr preferRelativeResize="0"/>
            <p:nvPr/>
          </p:nvPicPr>
          <p:blipFill rotWithShape="1">
            <a:blip r:embed="rId8">
              <a:alphaModFix/>
            </a:blip>
            <a:srcRect b="0" l="48982" r="0" t="0"/>
            <a:stretch/>
          </p:blipFill>
          <p:spPr>
            <a:xfrm>
              <a:off x="6161484" y="67225"/>
              <a:ext cx="3332700" cy="2160600"/>
            </a:xfrm>
            <a:prstGeom prst="rect">
              <a:avLst/>
            </a:prstGeom>
            <a:noFill/>
            <a:ln>
              <a:noFill/>
            </a:ln>
          </p:spPr>
        </p:pic>
        <p:sp>
          <p:nvSpPr>
            <p:cNvPr id="1503" name="Google Shape;1503;p114"/>
            <p:cNvSpPr/>
            <p:nvPr/>
          </p:nvSpPr>
          <p:spPr>
            <a:xfrm>
              <a:off x="5902325" y="198360"/>
              <a:ext cx="3594000" cy="457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Gill Sans"/>
                <a:buNone/>
              </a:pPr>
              <a:r>
                <a:rPr b="0" i="0" lang="en-US" sz="2400" u="none" cap="none" strike="noStrike">
                  <a:solidFill>
                    <a:srgbClr val="FFFFFF"/>
                  </a:solidFill>
                  <a:latin typeface="Gill Sans"/>
                  <a:ea typeface="Gill Sans"/>
                  <a:cs typeface="Gill Sans"/>
                  <a:sym typeface="Gill Sans"/>
                </a:rPr>
                <a:t>Distributed Bragg Filter</a:t>
              </a:r>
              <a:endParaRPr sz="1400"/>
            </a:p>
          </p:txBody>
        </p:sp>
      </p:grpSp>
      <p:grpSp>
        <p:nvGrpSpPr>
          <p:cNvPr id="1504" name="Google Shape;1504;p114"/>
          <p:cNvGrpSpPr/>
          <p:nvPr/>
        </p:nvGrpSpPr>
        <p:grpSpPr>
          <a:xfrm>
            <a:off x="50794" y="3590011"/>
            <a:ext cx="2784600" cy="3901389"/>
            <a:chOff x="0" y="0"/>
            <a:chExt cx="2784600" cy="3901389"/>
          </a:xfrm>
        </p:grpSpPr>
        <p:sp>
          <p:nvSpPr>
            <p:cNvPr id="1505" name="Google Shape;1505;p114"/>
            <p:cNvSpPr/>
            <p:nvPr/>
          </p:nvSpPr>
          <p:spPr>
            <a:xfrm>
              <a:off x="0" y="0"/>
              <a:ext cx="2784600" cy="3814500"/>
            </a:xfrm>
            <a:custGeom>
              <a:rect b="b" l="l" r="r" t="t"/>
              <a:pathLst>
                <a:path extrusionOk="0" h="120000" w="120000">
                  <a:moveTo>
                    <a:pt x="4977" y="0"/>
                  </a:moveTo>
                  <a:cubicBezTo>
                    <a:pt x="2233" y="0"/>
                    <a:pt x="0" y="1627"/>
                    <a:pt x="0" y="3633"/>
                  </a:cubicBezTo>
                  <a:lnTo>
                    <a:pt x="0" y="116377"/>
                  </a:lnTo>
                  <a:cubicBezTo>
                    <a:pt x="0" y="118383"/>
                    <a:pt x="2233" y="120000"/>
                    <a:pt x="4977" y="120000"/>
                  </a:cubicBezTo>
                  <a:lnTo>
                    <a:pt x="94688" y="120000"/>
                  </a:lnTo>
                  <a:cubicBezTo>
                    <a:pt x="97433" y="120000"/>
                    <a:pt x="99661" y="118383"/>
                    <a:pt x="99661" y="116377"/>
                  </a:cubicBezTo>
                  <a:lnTo>
                    <a:pt x="99661" y="66922"/>
                  </a:lnTo>
                  <a:lnTo>
                    <a:pt x="120000" y="62916"/>
                  </a:lnTo>
                  <a:lnTo>
                    <a:pt x="99661" y="58922"/>
                  </a:lnTo>
                  <a:lnTo>
                    <a:pt x="99661" y="3633"/>
                  </a:lnTo>
                  <a:cubicBezTo>
                    <a:pt x="99661" y="1627"/>
                    <a:pt x="97433" y="0"/>
                    <a:pt x="94688" y="0"/>
                  </a:cubicBezTo>
                  <a:lnTo>
                    <a:pt x="4977" y="0"/>
                  </a:lnTo>
                  <a:close/>
                </a:path>
              </a:pathLst>
            </a:custGeom>
            <a:solidFill>
              <a:srgbClr val="CBCBCB"/>
            </a:solidFill>
            <a:ln cap="flat" cmpd="sng" w="9525">
              <a:solidFill>
                <a:srgbClr val="000000"/>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pic>
          <p:nvPicPr>
            <p:cNvPr id="1506" name="Google Shape;1506;p114"/>
            <p:cNvPicPr preferRelativeResize="0"/>
            <p:nvPr/>
          </p:nvPicPr>
          <p:blipFill rotWithShape="1">
            <a:blip r:embed="rId9">
              <a:alphaModFix/>
            </a:blip>
            <a:srcRect b="0" l="0" r="0" t="0"/>
            <a:stretch/>
          </p:blipFill>
          <p:spPr>
            <a:xfrm>
              <a:off x="31963" y="24446"/>
              <a:ext cx="2188500" cy="3054900"/>
            </a:xfrm>
            <a:prstGeom prst="rect">
              <a:avLst/>
            </a:prstGeom>
            <a:noFill/>
            <a:ln>
              <a:noFill/>
            </a:ln>
          </p:spPr>
        </p:pic>
        <p:sp>
          <p:nvSpPr>
            <p:cNvPr id="1507" name="Google Shape;1507;p114"/>
            <p:cNvSpPr/>
            <p:nvPr/>
          </p:nvSpPr>
          <p:spPr>
            <a:xfrm>
              <a:off x="31955" y="3088689"/>
              <a:ext cx="2264700" cy="812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Gill Sans"/>
                <a:buNone/>
              </a:pPr>
              <a:r>
                <a:rPr b="0" i="0" lang="en-US" sz="2400" u="none" cap="none" strike="noStrike">
                  <a:solidFill>
                    <a:srgbClr val="FFFFFF"/>
                  </a:solidFill>
                  <a:latin typeface="Gill Sans"/>
                  <a:ea typeface="Gill Sans"/>
                  <a:cs typeface="Gill Sans"/>
                  <a:sym typeface="Gill Sans"/>
                </a:rPr>
                <a:t>superconducting detectors*</a:t>
              </a:r>
              <a:endParaRPr sz="1400"/>
            </a:p>
          </p:txBody>
        </p:sp>
      </p:grpSp>
      <p:sp>
        <p:nvSpPr>
          <p:cNvPr id="1508" name="Google Shape;1508;p114"/>
          <p:cNvSpPr txBox="1"/>
          <p:nvPr>
            <p:ph type="title"/>
          </p:nvPr>
        </p:nvSpPr>
        <p:spPr>
          <a:xfrm>
            <a:off x="571500" y="116958"/>
            <a:ext cx="11861700" cy="8481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4300" u="none" cap="none" strike="noStrike">
                <a:solidFill>
                  <a:srgbClr val="000000"/>
                </a:solidFill>
                <a:latin typeface="Helvetica Neue"/>
                <a:ea typeface="Helvetica Neue"/>
                <a:cs typeface="Helvetica Neue"/>
                <a:sym typeface="Helvetica Neue"/>
              </a:rPr>
              <a:t>Al</a:t>
            </a:r>
            <a:r>
              <a:rPr lang="en-US" sz="4300">
                <a:latin typeface="Helvetica Neue"/>
                <a:ea typeface="Helvetica Neue"/>
                <a:cs typeface="Helvetica Neue"/>
                <a:sym typeface="Helvetica Neue"/>
              </a:rPr>
              <a:t>uminum Nitride </a:t>
            </a:r>
            <a:r>
              <a:rPr lang="en-US"/>
              <a:t>Photonic Integrated Circuit</a:t>
            </a:r>
            <a:endParaRPr/>
          </a:p>
        </p:txBody>
      </p:sp>
      <p:sp>
        <p:nvSpPr>
          <p:cNvPr id="1509" name="Google Shape;1509;p114"/>
          <p:cNvSpPr txBox="1"/>
          <p:nvPr/>
        </p:nvSpPr>
        <p:spPr>
          <a:xfrm>
            <a:off x="9498800" y="5832300"/>
            <a:ext cx="3590400" cy="92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Helvetica Neue"/>
                <a:ea typeface="Helvetica Neue"/>
                <a:cs typeface="Helvetica Neue"/>
                <a:sym typeface="Helvetica Neue"/>
              </a:rPr>
              <a:t>S. Mouradian et al, PRX (2015)</a:t>
            </a:r>
            <a:endParaRPr sz="1400">
              <a:solidFill>
                <a:schemeClr val="dk1"/>
              </a:solidFill>
            </a:endParaRPr>
          </a:p>
        </p:txBody>
      </p:sp>
      <p:grpSp>
        <p:nvGrpSpPr>
          <p:cNvPr id="1510" name="Google Shape;1510;p114"/>
          <p:cNvGrpSpPr/>
          <p:nvPr/>
        </p:nvGrpSpPr>
        <p:grpSpPr>
          <a:xfrm>
            <a:off x="10532175" y="6620980"/>
            <a:ext cx="2169550" cy="1739000"/>
            <a:chOff x="7224613" y="1063044"/>
            <a:chExt cx="4199670" cy="3425926"/>
          </a:xfrm>
        </p:grpSpPr>
        <p:pic>
          <p:nvPicPr>
            <p:cNvPr id="1511" name="Google Shape;1511;p114"/>
            <p:cNvPicPr preferRelativeResize="0"/>
            <p:nvPr/>
          </p:nvPicPr>
          <p:blipFill rotWithShape="1">
            <a:blip r:embed="rId10">
              <a:alphaModFix/>
            </a:blip>
            <a:srcRect b="0" l="0" r="0" t="18420"/>
            <a:stretch/>
          </p:blipFill>
          <p:spPr>
            <a:xfrm>
              <a:off x="7224613" y="1063044"/>
              <a:ext cx="4199670" cy="3425926"/>
            </a:xfrm>
            <a:prstGeom prst="rect">
              <a:avLst/>
            </a:prstGeom>
            <a:noFill/>
            <a:ln>
              <a:noFill/>
            </a:ln>
          </p:spPr>
        </p:pic>
        <p:sp>
          <p:nvSpPr>
            <p:cNvPr id="1512" name="Google Shape;1512;p114"/>
            <p:cNvSpPr txBox="1"/>
            <p:nvPr/>
          </p:nvSpPr>
          <p:spPr>
            <a:xfrm>
              <a:off x="7339740" y="3325261"/>
              <a:ext cx="3472200" cy="10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rgbClr val="FFFFFF"/>
                  </a:solidFill>
                </a:rPr>
                <a:t>200 µm</a:t>
              </a:r>
              <a:endParaRPr sz="2200">
                <a:solidFill>
                  <a:srgbClr val="FFFFFF"/>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6" name="Shape 1516"/>
        <p:cNvGrpSpPr/>
        <p:nvPr/>
      </p:nvGrpSpPr>
      <p:grpSpPr>
        <a:xfrm>
          <a:off x="0" y="0"/>
          <a:ext cx="0" cy="0"/>
          <a:chOff x="0" y="0"/>
          <a:chExt cx="0" cy="0"/>
        </a:xfrm>
      </p:grpSpPr>
      <p:sp>
        <p:nvSpPr>
          <p:cNvPr id="1517" name="Google Shape;1517;p115"/>
          <p:cNvSpPr txBox="1"/>
          <p:nvPr>
            <p:ph type="title"/>
          </p:nvPr>
        </p:nvSpPr>
        <p:spPr>
          <a:xfrm>
            <a:off x="571500" y="116958"/>
            <a:ext cx="118617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Programmable circuits in silicon photonics</a:t>
            </a:r>
            <a:endParaRPr/>
          </a:p>
        </p:txBody>
      </p:sp>
      <p:pic>
        <p:nvPicPr>
          <p:cNvPr id="1518" name="Google Shape;1518;p115"/>
          <p:cNvPicPr preferRelativeResize="0"/>
          <p:nvPr/>
        </p:nvPicPr>
        <p:blipFill>
          <a:blip r:embed="rId3">
            <a:alphaModFix/>
          </a:blip>
          <a:stretch>
            <a:fillRect/>
          </a:stretch>
        </p:blipFill>
        <p:spPr>
          <a:xfrm>
            <a:off x="786275" y="1408291"/>
            <a:ext cx="12359622" cy="6286592"/>
          </a:xfrm>
          <a:prstGeom prst="rect">
            <a:avLst/>
          </a:prstGeom>
          <a:noFill/>
          <a:ln>
            <a:noFill/>
          </a:ln>
        </p:spPr>
      </p:pic>
      <p:sp>
        <p:nvSpPr>
          <p:cNvPr id="1519" name="Google Shape;1519;p115"/>
          <p:cNvSpPr txBox="1"/>
          <p:nvPr/>
        </p:nvSpPr>
        <p:spPr>
          <a:xfrm>
            <a:off x="175850" y="7807202"/>
            <a:ext cx="12093300" cy="1717800"/>
          </a:xfrm>
          <a:prstGeom prst="rect">
            <a:avLst/>
          </a:prstGeom>
          <a:noFill/>
          <a:ln>
            <a:noFill/>
          </a:ln>
        </p:spPr>
        <p:txBody>
          <a:bodyPr anchorCtr="0" anchor="t" bIns="58925" lIns="58925" spcFirstLastPara="1" rIns="58925" wrap="square" tIns="58925">
            <a:noAutofit/>
          </a:bodyPr>
          <a:lstStyle/>
          <a:p>
            <a:pPr indent="0" lvl="0" marL="0" rtl="0" algn="l">
              <a:spcBef>
                <a:spcPts val="0"/>
              </a:spcBef>
              <a:spcAft>
                <a:spcPts val="0"/>
              </a:spcAft>
              <a:buNone/>
            </a:pPr>
            <a:r>
              <a:rPr lang="en-US" sz="2600"/>
              <a:t>88 MZIs, 26 input modes, 26 output modes, 176 phase shifters</a:t>
            </a:r>
            <a:endParaRPr sz="1800"/>
          </a:p>
          <a:p>
            <a:pPr indent="0" lvl="0" marL="0" rtl="0" algn="l">
              <a:spcBef>
                <a:spcPts val="0"/>
              </a:spcBef>
              <a:spcAft>
                <a:spcPts val="0"/>
              </a:spcAft>
              <a:buNone/>
            </a:pPr>
            <a:r>
              <a:rPr lang="en-US" sz="1800"/>
              <a:t>References:</a:t>
            </a:r>
            <a:endParaRPr sz="1800"/>
          </a:p>
          <a:p>
            <a:pPr indent="-254000" lvl="0" marL="292100" rtl="0" algn="l">
              <a:spcBef>
                <a:spcPts val="0"/>
              </a:spcBef>
              <a:spcAft>
                <a:spcPts val="0"/>
              </a:spcAft>
              <a:buClr>
                <a:schemeClr val="dk1"/>
              </a:buClr>
              <a:buSzPts val="1800"/>
              <a:buChar char="●"/>
            </a:pPr>
            <a:r>
              <a:rPr lang="en-US" sz="1800">
                <a:solidFill>
                  <a:schemeClr val="dk1"/>
                </a:solidFill>
              </a:rPr>
              <a:t>N. Harris et al,  Nanophotonics </a:t>
            </a:r>
            <a:r>
              <a:rPr b="1" lang="en-US" sz="1800">
                <a:solidFill>
                  <a:schemeClr val="dk1"/>
                </a:solidFill>
              </a:rPr>
              <a:t>5</a:t>
            </a:r>
            <a:r>
              <a:rPr lang="en-US" sz="1800">
                <a:solidFill>
                  <a:schemeClr val="dk1"/>
                </a:solidFill>
              </a:rPr>
              <a:t> (3) (2016)</a:t>
            </a:r>
            <a:endParaRPr sz="1800">
              <a:solidFill>
                <a:schemeClr val="dk1"/>
              </a:solidFill>
            </a:endParaRPr>
          </a:p>
          <a:p>
            <a:pPr indent="-254000" lvl="0" marL="292100" rtl="0" algn="l">
              <a:spcBef>
                <a:spcPts val="0"/>
              </a:spcBef>
              <a:spcAft>
                <a:spcPts val="0"/>
              </a:spcAft>
              <a:buSzPts val="1800"/>
              <a:buChar char="●"/>
            </a:pPr>
            <a:r>
              <a:rPr lang="en-US" sz="1800"/>
              <a:t>N. Harris et al,  Nature Photonics </a:t>
            </a:r>
            <a:r>
              <a:rPr b="1" lang="en-US" sz="1800"/>
              <a:t>11</a:t>
            </a:r>
            <a:r>
              <a:rPr lang="en-US" sz="1800"/>
              <a:t> (2017)</a:t>
            </a:r>
            <a:endParaRPr sz="1800"/>
          </a:p>
          <a:p>
            <a:pPr indent="-254000" lvl="0" marL="292100" rtl="0" algn="l">
              <a:spcBef>
                <a:spcPts val="0"/>
              </a:spcBef>
              <a:spcAft>
                <a:spcPts val="0"/>
              </a:spcAft>
              <a:buSzPts val="1800"/>
              <a:buChar char="●"/>
            </a:pPr>
            <a:r>
              <a:rPr lang="en-US" sz="1800"/>
              <a:t>Y. Shen*, N. C. Harris*, et al [with Prof. Marin Soljacic, MIT], Nature Photonics </a:t>
            </a:r>
            <a:r>
              <a:rPr b="1" lang="en-US" sz="1800"/>
              <a:t>11</a:t>
            </a:r>
            <a:r>
              <a:rPr lang="en-US" sz="1800"/>
              <a:t> (2017)</a:t>
            </a:r>
            <a:endParaRPr sz="1800"/>
          </a:p>
        </p:txBody>
      </p:sp>
      <p:sp>
        <p:nvSpPr>
          <p:cNvPr id="1520" name="Google Shape;1520;p115"/>
          <p:cNvSpPr txBox="1"/>
          <p:nvPr/>
        </p:nvSpPr>
        <p:spPr>
          <a:xfrm rot="-5400000">
            <a:off x="-2012875" y="4270570"/>
            <a:ext cx="4636800" cy="656700"/>
          </a:xfrm>
          <a:prstGeom prst="rect">
            <a:avLst/>
          </a:prstGeom>
          <a:noFill/>
          <a:ln>
            <a:noFill/>
          </a:ln>
        </p:spPr>
        <p:txBody>
          <a:bodyPr anchorCtr="0" anchor="b" bIns="58925" lIns="58925" spcFirstLastPara="1" rIns="58925" wrap="square" tIns="58925">
            <a:noAutofit/>
          </a:bodyPr>
          <a:lstStyle/>
          <a:p>
            <a:pPr indent="0" lvl="0" marL="0" rtl="0" algn="l">
              <a:spcBef>
                <a:spcPts val="0"/>
              </a:spcBef>
              <a:spcAft>
                <a:spcPts val="0"/>
              </a:spcAft>
              <a:buNone/>
            </a:pPr>
            <a:r>
              <a:rPr lang="en-US" sz="2700">
                <a:latin typeface="Helvetica Neue"/>
                <a:ea typeface="Helvetica Neue"/>
                <a:cs typeface="Helvetica Neue"/>
                <a:sym typeface="Helvetica Neue"/>
              </a:rPr>
              <a:t>Programmable PIC</a:t>
            </a:r>
            <a:endParaRPr sz="2700">
              <a:latin typeface="Helvetica Neue"/>
              <a:ea typeface="Helvetica Neue"/>
              <a:cs typeface="Helvetica Neue"/>
              <a:sym typeface="Helvetica Neue"/>
            </a:endParaRPr>
          </a:p>
        </p:txBody>
      </p:sp>
      <p:sp>
        <p:nvSpPr>
          <p:cNvPr id="1521" name="Google Shape;1521;p115"/>
          <p:cNvSpPr txBox="1"/>
          <p:nvPr/>
        </p:nvSpPr>
        <p:spPr>
          <a:xfrm>
            <a:off x="13816825" y="8828075"/>
            <a:ext cx="3987000" cy="6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See also D.A.B.M Miller, “Sorting out Light” , Science </a:t>
            </a:r>
            <a:r>
              <a:rPr b="1" lang="en-US" sz="1800"/>
              <a:t>347 </a:t>
            </a:r>
            <a:r>
              <a:rPr lang="en-US" sz="1800"/>
              <a:t>(2017) </a:t>
            </a:r>
            <a:endParaRPr sz="1800"/>
          </a:p>
        </p:txBody>
      </p:sp>
      <p:sp>
        <p:nvSpPr>
          <p:cNvPr id="1522" name="Google Shape;1522;p115"/>
          <p:cNvSpPr/>
          <p:nvPr/>
        </p:nvSpPr>
        <p:spPr>
          <a:xfrm>
            <a:off x="9701450" y="8038475"/>
            <a:ext cx="3205800" cy="1486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t>OPSIS Foundry</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Collaborators: Michael Hochberg, Michael Fanto, Paul Alsing (AFRL), Stefan Preble (RIT), Philip Walther (U. Vienna)</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6" name="Shape 1526"/>
        <p:cNvGrpSpPr/>
        <p:nvPr/>
      </p:nvGrpSpPr>
      <p:grpSpPr>
        <a:xfrm>
          <a:off x="0" y="0"/>
          <a:ext cx="0" cy="0"/>
          <a:chOff x="0" y="0"/>
          <a:chExt cx="0" cy="0"/>
        </a:xfrm>
      </p:grpSpPr>
      <p:sp>
        <p:nvSpPr>
          <p:cNvPr id="1527" name="Google Shape;1527;p116"/>
          <p:cNvSpPr txBox="1"/>
          <p:nvPr>
            <p:ph type="title"/>
          </p:nvPr>
        </p:nvSpPr>
        <p:spPr>
          <a:xfrm>
            <a:off x="629173" y="116958"/>
            <a:ext cx="112641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16"/>
          <p:cNvSpPr txBox="1"/>
          <p:nvPr>
            <p:ph idx="1" type="body"/>
          </p:nvPr>
        </p:nvSpPr>
        <p:spPr>
          <a:xfrm>
            <a:off x="571500" y="1574926"/>
            <a:ext cx="11861700" cy="7574700"/>
          </a:xfrm>
          <a:prstGeom prst="rect">
            <a:avLst/>
          </a:prstGeom>
        </p:spPr>
        <p:txBody>
          <a:bodyPr anchorCtr="0" anchor="t" bIns="91425" lIns="91425" spcFirstLastPara="1" rIns="91425" wrap="square" tIns="91425">
            <a:noAutofit/>
          </a:bodyPr>
          <a:lstStyle/>
          <a:p>
            <a:pPr indent="-101600" lvl="0" marL="266700" rtl="0" algn="l">
              <a:spcBef>
                <a:spcPts val="800"/>
              </a:spcBef>
              <a:spcAft>
                <a:spcPts val="0"/>
              </a:spcAft>
              <a:buNone/>
            </a:pPr>
            <a:r>
              <a:t/>
            </a:r>
            <a:endParaRPr/>
          </a:p>
        </p:txBody>
      </p:sp>
      <p:pic>
        <p:nvPicPr>
          <p:cNvPr id="1529" name="Google Shape;1529;p116"/>
          <p:cNvPicPr preferRelativeResize="0"/>
          <p:nvPr/>
        </p:nvPicPr>
        <p:blipFill>
          <a:blip r:embed="rId3">
            <a:alphaModFix/>
          </a:blip>
          <a:stretch>
            <a:fillRect/>
          </a:stretch>
        </p:blipFill>
        <p:spPr>
          <a:xfrm>
            <a:off x="249300" y="5920378"/>
            <a:ext cx="13004799" cy="1718393"/>
          </a:xfrm>
          <a:prstGeom prst="rect">
            <a:avLst/>
          </a:prstGeom>
          <a:noFill/>
          <a:ln>
            <a:noFill/>
          </a:ln>
        </p:spPr>
      </p:pic>
      <p:pic>
        <p:nvPicPr>
          <p:cNvPr id="1530" name="Google Shape;1530;p116"/>
          <p:cNvPicPr preferRelativeResize="0"/>
          <p:nvPr/>
        </p:nvPicPr>
        <p:blipFill>
          <a:blip r:embed="rId4">
            <a:alphaModFix/>
          </a:blip>
          <a:stretch>
            <a:fillRect/>
          </a:stretch>
        </p:blipFill>
        <p:spPr>
          <a:xfrm>
            <a:off x="781125" y="0"/>
            <a:ext cx="11779225" cy="5918555"/>
          </a:xfrm>
          <a:prstGeom prst="rect">
            <a:avLst/>
          </a:prstGeom>
          <a:noFill/>
          <a:ln>
            <a:noFill/>
          </a:ln>
        </p:spPr>
      </p:pic>
      <p:pic>
        <p:nvPicPr>
          <p:cNvPr id="1531" name="Google Shape;1531;p116"/>
          <p:cNvPicPr preferRelativeResize="0"/>
          <p:nvPr/>
        </p:nvPicPr>
        <p:blipFill>
          <a:blip r:embed="rId5">
            <a:alphaModFix/>
          </a:blip>
          <a:stretch>
            <a:fillRect/>
          </a:stretch>
        </p:blipFill>
        <p:spPr>
          <a:xfrm>
            <a:off x="2995900" y="7642363"/>
            <a:ext cx="11264102" cy="2189138"/>
          </a:xfrm>
          <a:prstGeom prst="rect">
            <a:avLst/>
          </a:prstGeom>
          <a:noFill/>
          <a:ln>
            <a:noFill/>
          </a:ln>
        </p:spPr>
      </p:pic>
      <p:pic>
        <p:nvPicPr>
          <p:cNvPr id="1532" name="Google Shape;1532;p116"/>
          <p:cNvPicPr preferRelativeResize="0"/>
          <p:nvPr/>
        </p:nvPicPr>
        <p:blipFill>
          <a:blip r:embed="rId6">
            <a:alphaModFix/>
          </a:blip>
          <a:stretch>
            <a:fillRect/>
          </a:stretch>
        </p:blipFill>
        <p:spPr>
          <a:xfrm>
            <a:off x="39775" y="7968663"/>
            <a:ext cx="3122101" cy="1436400"/>
          </a:xfrm>
          <a:prstGeom prst="rect">
            <a:avLst/>
          </a:prstGeom>
          <a:noFill/>
          <a:ln>
            <a:noFill/>
          </a:ln>
        </p:spPr>
      </p:pic>
      <p:sp>
        <p:nvSpPr>
          <p:cNvPr id="1533" name="Google Shape;1533;p116"/>
          <p:cNvSpPr/>
          <p:nvPr/>
        </p:nvSpPr>
        <p:spPr>
          <a:xfrm>
            <a:off x="8788675" y="2399275"/>
            <a:ext cx="3416400" cy="11997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t>Positions available</a:t>
            </a: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7" name="Shape 1537"/>
        <p:cNvGrpSpPr/>
        <p:nvPr/>
      </p:nvGrpSpPr>
      <p:grpSpPr>
        <a:xfrm>
          <a:off x="0" y="0"/>
          <a:ext cx="0" cy="0"/>
          <a:chOff x="0" y="0"/>
          <a:chExt cx="0" cy="0"/>
        </a:xfrm>
      </p:grpSpPr>
      <p:sp>
        <p:nvSpPr>
          <p:cNvPr id="1538" name="Google Shape;1538;p117"/>
          <p:cNvSpPr txBox="1"/>
          <p:nvPr>
            <p:ph type="title"/>
          </p:nvPr>
        </p:nvSpPr>
        <p:spPr>
          <a:xfrm>
            <a:off x="571500" y="705033"/>
            <a:ext cx="118617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CMOS &amp; VIS-UV photonics integration for large-scale modular quantum architectures</a:t>
            </a:r>
            <a:endParaRPr/>
          </a:p>
        </p:txBody>
      </p:sp>
      <p:pic>
        <p:nvPicPr>
          <p:cNvPr id="1539" name="Google Shape;1539;p117"/>
          <p:cNvPicPr preferRelativeResize="0"/>
          <p:nvPr/>
        </p:nvPicPr>
        <p:blipFill>
          <a:blip r:embed="rId3">
            <a:alphaModFix/>
          </a:blip>
          <a:stretch>
            <a:fillRect/>
          </a:stretch>
        </p:blipFill>
        <p:spPr>
          <a:xfrm>
            <a:off x="4429016" y="3396224"/>
            <a:ext cx="4405555" cy="2240825"/>
          </a:xfrm>
          <a:prstGeom prst="rect">
            <a:avLst/>
          </a:prstGeom>
          <a:noFill/>
          <a:ln>
            <a:noFill/>
          </a:ln>
        </p:spPr>
      </p:pic>
      <p:grpSp>
        <p:nvGrpSpPr>
          <p:cNvPr id="1540" name="Google Shape;1540;p117"/>
          <p:cNvGrpSpPr/>
          <p:nvPr/>
        </p:nvGrpSpPr>
        <p:grpSpPr>
          <a:xfrm>
            <a:off x="9431189" y="3144026"/>
            <a:ext cx="2483679" cy="2440423"/>
            <a:chOff x="7224609" y="289302"/>
            <a:chExt cx="4199660" cy="4199660"/>
          </a:xfrm>
        </p:grpSpPr>
        <p:pic>
          <p:nvPicPr>
            <p:cNvPr id="1541" name="Google Shape;1541;p117"/>
            <p:cNvPicPr preferRelativeResize="0"/>
            <p:nvPr/>
          </p:nvPicPr>
          <p:blipFill>
            <a:blip r:embed="rId4">
              <a:alphaModFix/>
            </a:blip>
            <a:stretch>
              <a:fillRect/>
            </a:stretch>
          </p:blipFill>
          <p:spPr>
            <a:xfrm>
              <a:off x="7224609" y="289302"/>
              <a:ext cx="4199660" cy="4199660"/>
            </a:xfrm>
            <a:prstGeom prst="rect">
              <a:avLst/>
            </a:prstGeom>
            <a:noFill/>
            <a:ln>
              <a:noFill/>
            </a:ln>
          </p:spPr>
        </p:pic>
        <p:sp>
          <p:nvSpPr>
            <p:cNvPr id="1542" name="Google Shape;1542;p117"/>
            <p:cNvSpPr txBox="1"/>
            <p:nvPr/>
          </p:nvSpPr>
          <p:spPr>
            <a:xfrm>
              <a:off x="7548850" y="3428289"/>
              <a:ext cx="1965000" cy="4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rgbClr val="FFFFFF"/>
                  </a:solidFill>
                </a:rPr>
                <a:t>200 µm</a:t>
              </a:r>
              <a:endParaRPr sz="2200">
                <a:solidFill>
                  <a:srgbClr val="FFFFFF"/>
                </a:solidFill>
              </a:endParaRPr>
            </a:p>
          </p:txBody>
        </p:sp>
      </p:grpSp>
      <p:sp>
        <p:nvSpPr>
          <p:cNvPr id="1543" name="Google Shape;1543;p117"/>
          <p:cNvSpPr txBox="1"/>
          <p:nvPr/>
        </p:nvSpPr>
        <p:spPr>
          <a:xfrm>
            <a:off x="8913838" y="3881150"/>
            <a:ext cx="958500" cy="5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t>+</a:t>
            </a:r>
            <a:endParaRPr sz="4400"/>
          </a:p>
        </p:txBody>
      </p:sp>
      <p:sp>
        <p:nvSpPr>
          <p:cNvPr id="1544" name="Google Shape;1544;p117"/>
          <p:cNvSpPr txBox="1"/>
          <p:nvPr/>
        </p:nvSpPr>
        <p:spPr>
          <a:xfrm>
            <a:off x="3916763" y="3960138"/>
            <a:ext cx="958500" cy="5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t>+</a:t>
            </a:r>
            <a:endParaRPr sz="4400"/>
          </a:p>
        </p:txBody>
      </p:sp>
      <p:pic>
        <p:nvPicPr>
          <p:cNvPr id="1545" name="Google Shape;1545;p117"/>
          <p:cNvPicPr preferRelativeResize="0"/>
          <p:nvPr/>
        </p:nvPicPr>
        <p:blipFill rotWithShape="1">
          <a:blip r:embed="rId5">
            <a:alphaModFix/>
          </a:blip>
          <a:srcRect b="0" l="7080" r="0" t="50000"/>
          <a:stretch/>
        </p:blipFill>
        <p:spPr>
          <a:xfrm>
            <a:off x="907303" y="5561252"/>
            <a:ext cx="2153300" cy="2096225"/>
          </a:xfrm>
          <a:prstGeom prst="rect">
            <a:avLst/>
          </a:prstGeom>
          <a:noFill/>
          <a:ln>
            <a:noFill/>
          </a:ln>
        </p:spPr>
      </p:pic>
      <p:pic>
        <p:nvPicPr>
          <p:cNvPr id="1546" name="Google Shape;1546;p117"/>
          <p:cNvPicPr preferRelativeResize="0"/>
          <p:nvPr/>
        </p:nvPicPr>
        <p:blipFill>
          <a:blip r:embed="rId6">
            <a:alphaModFix/>
          </a:blip>
          <a:stretch>
            <a:fillRect/>
          </a:stretch>
        </p:blipFill>
        <p:spPr>
          <a:xfrm>
            <a:off x="312451" y="7962513"/>
            <a:ext cx="3519949" cy="925739"/>
          </a:xfrm>
          <a:prstGeom prst="rect">
            <a:avLst/>
          </a:prstGeom>
          <a:noFill/>
          <a:ln cap="flat" cmpd="sng" w="9525">
            <a:solidFill>
              <a:srgbClr val="FFFFFF"/>
            </a:solidFill>
            <a:prstDash val="solid"/>
            <a:round/>
            <a:headEnd len="sm" w="sm" type="none"/>
            <a:tailEnd len="sm" w="sm" type="none"/>
          </a:ln>
        </p:spPr>
      </p:pic>
      <p:cxnSp>
        <p:nvCxnSpPr>
          <p:cNvPr id="1547" name="Google Shape;1547;p117"/>
          <p:cNvCxnSpPr/>
          <p:nvPr/>
        </p:nvCxnSpPr>
        <p:spPr>
          <a:xfrm rot="10800000">
            <a:off x="1315675" y="7689388"/>
            <a:ext cx="787200" cy="506400"/>
          </a:xfrm>
          <a:prstGeom prst="straightConnector1">
            <a:avLst/>
          </a:prstGeom>
          <a:noFill/>
          <a:ln cap="flat" cmpd="sng" w="9525">
            <a:solidFill>
              <a:schemeClr val="dk2"/>
            </a:solidFill>
            <a:prstDash val="solid"/>
            <a:round/>
            <a:headEnd len="med" w="med" type="triangle"/>
            <a:tailEnd len="med" w="med" type="none"/>
          </a:ln>
        </p:spPr>
      </p:cxnSp>
      <p:cxnSp>
        <p:nvCxnSpPr>
          <p:cNvPr id="1548" name="Google Shape;1548;p117"/>
          <p:cNvCxnSpPr/>
          <p:nvPr/>
        </p:nvCxnSpPr>
        <p:spPr>
          <a:xfrm flipH="1" rot="10800000">
            <a:off x="2102875" y="7657475"/>
            <a:ext cx="507600" cy="610500"/>
          </a:xfrm>
          <a:prstGeom prst="straightConnector1">
            <a:avLst/>
          </a:prstGeom>
          <a:noFill/>
          <a:ln cap="flat" cmpd="sng" w="9525">
            <a:solidFill>
              <a:schemeClr val="dk2"/>
            </a:solidFill>
            <a:prstDash val="solid"/>
            <a:round/>
            <a:headEnd len="med" w="med" type="none"/>
            <a:tailEnd len="med" w="med" type="none"/>
          </a:ln>
        </p:spPr>
      </p:cxnSp>
      <p:sp>
        <p:nvSpPr>
          <p:cNvPr id="1549" name="Google Shape;1549;p117"/>
          <p:cNvSpPr txBox="1"/>
          <p:nvPr/>
        </p:nvSpPr>
        <p:spPr>
          <a:xfrm>
            <a:off x="4200425" y="6487600"/>
            <a:ext cx="44055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dk1"/>
                </a:solidFill>
                <a:latin typeface="Helvetica Neue"/>
                <a:ea typeface="Helvetica Neue"/>
                <a:cs typeface="Helvetica Neue"/>
                <a:sym typeface="Helvetica Neue"/>
              </a:rPr>
              <a:t>AlN waveguide PICs: </a:t>
            </a:r>
            <a:endParaRPr sz="2200">
              <a:solidFill>
                <a:schemeClr val="dk1"/>
              </a:solidFill>
              <a:latin typeface="Helvetica Neue"/>
              <a:ea typeface="Helvetica Neue"/>
              <a:cs typeface="Helvetica Neue"/>
              <a:sym typeface="Helvetica Neue"/>
            </a:endParaRPr>
          </a:p>
          <a:p>
            <a:pPr indent="-368300" lvl="0" marL="457200" rtl="0" algn="l">
              <a:spcBef>
                <a:spcPts val="0"/>
              </a:spcBef>
              <a:spcAft>
                <a:spcPts val="0"/>
              </a:spcAft>
              <a:buClr>
                <a:schemeClr val="dk1"/>
              </a:buClr>
              <a:buSzPts val="2200"/>
              <a:buFont typeface="Helvetica Neue"/>
              <a:buChar char="●"/>
            </a:pPr>
            <a:r>
              <a:rPr lang="en-US" sz="2200">
                <a:solidFill>
                  <a:schemeClr val="dk1"/>
                </a:solidFill>
                <a:latin typeface="Helvetica Neue"/>
                <a:ea typeface="Helvetica Neue"/>
                <a:cs typeface="Helvetica Neue"/>
                <a:sym typeface="Helvetica Neue"/>
              </a:rPr>
              <a:t>Tsung-Ju Lu*, Michael Fanto*, et al, Optics Express (2018)</a:t>
            </a:r>
            <a:endParaRPr sz="2200">
              <a:solidFill>
                <a:schemeClr val="dk1"/>
              </a:solidFill>
              <a:latin typeface="Helvetica Neue"/>
              <a:ea typeface="Helvetica Neue"/>
              <a:cs typeface="Helvetica Neue"/>
              <a:sym typeface="Helvetica Neue"/>
            </a:endParaRPr>
          </a:p>
          <a:p>
            <a:pPr indent="-368300" lvl="0" marL="457200" rtl="0" algn="l">
              <a:spcBef>
                <a:spcPts val="0"/>
              </a:spcBef>
              <a:spcAft>
                <a:spcPts val="0"/>
              </a:spcAft>
              <a:buClr>
                <a:schemeClr val="dk1"/>
              </a:buClr>
              <a:buSzPts val="2200"/>
              <a:buFont typeface="Helvetica Neue"/>
              <a:buChar char="●"/>
            </a:pPr>
            <a:r>
              <a:rPr lang="en-US" sz="2200">
                <a:solidFill>
                  <a:schemeClr val="dk1"/>
                </a:solidFill>
                <a:latin typeface="Helvetica Neue"/>
                <a:ea typeface="Helvetica Neue"/>
                <a:cs typeface="Helvetica Neue"/>
                <a:sym typeface="Helvetica Neue"/>
              </a:rPr>
              <a:t>See also Tang group (Yale)</a:t>
            </a:r>
            <a:endParaRPr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2200">
                <a:solidFill>
                  <a:schemeClr val="dk1"/>
                </a:solidFill>
                <a:latin typeface="Helvetica Neue"/>
                <a:ea typeface="Helvetica Neue"/>
                <a:cs typeface="Helvetica Neue"/>
                <a:sym typeface="Helvetica Neue"/>
              </a:rPr>
              <a:t>Review on programmable switch arrays: N. Harris et al, Optica </a:t>
            </a:r>
            <a:r>
              <a:rPr b="1" lang="en-US" sz="2200">
                <a:solidFill>
                  <a:schemeClr val="dk1"/>
                </a:solidFill>
                <a:latin typeface="Helvetica Neue"/>
                <a:ea typeface="Helvetica Neue"/>
                <a:cs typeface="Helvetica Neue"/>
                <a:sym typeface="Helvetica Neue"/>
              </a:rPr>
              <a:t>5</a:t>
            </a:r>
            <a:r>
              <a:rPr lang="en-US" sz="2200">
                <a:solidFill>
                  <a:schemeClr val="dk1"/>
                </a:solidFill>
                <a:latin typeface="Helvetica Neue"/>
                <a:ea typeface="Helvetica Neue"/>
                <a:cs typeface="Helvetica Neue"/>
                <a:sym typeface="Helvetica Neue"/>
              </a:rPr>
              <a:t>, 12, pp. 1623-1631 (2018)</a:t>
            </a:r>
            <a:endParaRPr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200">
              <a:solidFill>
                <a:schemeClr val="dk1"/>
              </a:solidFill>
              <a:latin typeface="Helvetica Neue"/>
              <a:ea typeface="Helvetica Neue"/>
              <a:cs typeface="Helvetica Neue"/>
              <a:sym typeface="Helvetica Neue"/>
            </a:endParaRPr>
          </a:p>
        </p:txBody>
      </p:sp>
      <p:sp>
        <p:nvSpPr>
          <p:cNvPr id="1550" name="Google Shape;1550;p117"/>
          <p:cNvSpPr txBox="1"/>
          <p:nvPr/>
        </p:nvSpPr>
        <p:spPr>
          <a:xfrm>
            <a:off x="9355000" y="6232900"/>
            <a:ext cx="33201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dk1"/>
                </a:solidFill>
                <a:latin typeface="Helvetica Neue"/>
                <a:ea typeface="Helvetica Neue"/>
                <a:cs typeface="Helvetica Neue"/>
                <a:sym typeface="Helvetica Neue"/>
              </a:rPr>
              <a:t>CMOS: D Kim, M  Ibrahim, C. Foy, R Han, &amp; D.E., arXiv:1810.01056 (2018) </a:t>
            </a:r>
            <a:endParaRPr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2200">
                <a:solidFill>
                  <a:schemeClr val="dk1"/>
                </a:solidFill>
                <a:latin typeface="Helvetica Neue"/>
                <a:ea typeface="Helvetica Neue"/>
                <a:cs typeface="Helvetica Neue"/>
                <a:sym typeface="Helvetica Neue"/>
              </a:rPr>
              <a:t>M I. Ibrahimet al, ISSCC (2018)</a:t>
            </a:r>
            <a:endParaRPr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2200">
                <a:solidFill>
                  <a:schemeClr val="dk1"/>
                </a:solidFill>
                <a:latin typeface="Helvetica Neue"/>
                <a:ea typeface="Helvetica Neue"/>
                <a:cs typeface="Helvetica Neue"/>
                <a:sym typeface="Helvetica Neue"/>
              </a:rPr>
              <a:t>IEEE VLSI Circuits Symposium (2018)</a:t>
            </a:r>
            <a:endParaRPr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200">
              <a:solidFill>
                <a:schemeClr val="dk1"/>
              </a:solidFill>
              <a:latin typeface="Helvetica Neue"/>
              <a:ea typeface="Helvetica Neue"/>
              <a:cs typeface="Helvetica Neue"/>
              <a:sym typeface="Helvetica Neue"/>
            </a:endParaRPr>
          </a:p>
        </p:txBody>
      </p:sp>
      <p:sp>
        <p:nvSpPr>
          <p:cNvPr id="1551" name="Google Shape;1551;p117"/>
          <p:cNvSpPr txBox="1"/>
          <p:nvPr/>
        </p:nvSpPr>
        <p:spPr>
          <a:xfrm>
            <a:off x="4412900" y="2236650"/>
            <a:ext cx="4358100" cy="10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200">
                <a:solidFill>
                  <a:schemeClr val="dk1"/>
                </a:solidFill>
              </a:rPr>
              <a:t>Photonic integrated circuit</a:t>
            </a:r>
            <a:endParaRPr sz="2200">
              <a:solidFill>
                <a:schemeClr val="dk1"/>
              </a:solidFill>
            </a:endParaRPr>
          </a:p>
          <a:p>
            <a:pPr indent="0" lvl="0" marL="0" rtl="0" algn="l">
              <a:spcBef>
                <a:spcPts val="0"/>
              </a:spcBef>
              <a:spcAft>
                <a:spcPts val="0"/>
              </a:spcAft>
              <a:buNone/>
            </a:pPr>
            <a:r>
              <a:t/>
            </a:r>
            <a:endParaRPr sz="2200"/>
          </a:p>
        </p:txBody>
      </p:sp>
      <p:sp>
        <p:nvSpPr>
          <p:cNvPr id="1552" name="Google Shape;1552;p117"/>
          <p:cNvSpPr txBox="1"/>
          <p:nvPr/>
        </p:nvSpPr>
        <p:spPr>
          <a:xfrm>
            <a:off x="9553225" y="2209838"/>
            <a:ext cx="2607300" cy="10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chemeClr val="dk1"/>
                </a:solidFill>
              </a:rPr>
              <a:t>Microwave spin control</a:t>
            </a:r>
            <a:endParaRPr sz="2200">
              <a:solidFill>
                <a:schemeClr val="dk1"/>
              </a:solidFill>
            </a:endParaRPr>
          </a:p>
          <a:p>
            <a:pPr indent="0" lvl="0" marL="0" rtl="0" algn="l">
              <a:spcBef>
                <a:spcPts val="0"/>
              </a:spcBef>
              <a:spcAft>
                <a:spcPts val="0"/>
              </a:spcAft>
              <a:buNone/>
            </a:pPr>
            <a:r>
              <a:t/>
            </a:r>
            <a:endParaRPr sz="2200"/>
          </a:p>
        </p:txBody>
      </p:sp>
      <p:sp>
        <p:nvSpPr>
          <p:cNvPr id="1553" name="Google Shape;1553;p117"/>
          <p:cNvSpPr txBox="1"/>
          <p:nvPr/>
        </p:nvSpPr>
        <p:spPr>
          <a:xfrm>
            <a:off x="312450" y="1968150"/>
            <a:ext cx="3692400" cy="10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chemeClr val="dk1"/>
                </a:solidFill>
              </a:rPr>
              <a:t>Diamond spins coupled to photons</a:t>
            </a:r>
            <a:endParaRPr sz="2200">
              <a:solidFill>
                <a:schemeClr val="dk1"/>
              </a:solidFill>
            </a:endParaRPr>
          </a:p>
          <a:p>
            <a:pPr indent="0" lvl="0" marL="0" rtl="0" algn="l">
              <a:spcBef>
                <a:spcPts val="0"/>
              </a:spcBef>
              <a:spcAft>
                <a:spcPts val="0"/>
              </a:spcAft>
              <a:buNone/>
            </a:pPr>
            <a:r>
              <a:t/>
            </a:r>
            <a:endParaRPr sz="2200"/>
          </a:p>
        </p:txBody>
      </p:sp>
      <p:pic>
        <p:nvPicPr>
          <p:cNvPr id="1554" name="Google Shape;1554;p117"/>
          <p:cNvPicPr preferRelativeResize="0"/>
          <p:nvPr/>
        </p:nvPicPr>
        <p:blipFill rotWithShape="1">
          <a:blip r:embed="rId7">
            <a:alphaModFix/>
          </a:blip>
          <a:srcRect b="0" l="0" r="0" t="0"/>
          <a:stretch/>
        </p:blipFill>
        <p:spPr>
          <a:xfrm>
            <a:off x="882900" y="2694150"/>
            <a:ext cx="2153400" cy="2043000"/>
          </a:xfrm>
          <a:prstGeom prst="rect">
            <a:avLst/>
          </a:prstGeom>
          <a:noFill/>
          <a:ln>
            <a:noFill/>
          </a:ln>
        </p:spPr>
      </p:pic>
      <p:cxnSp>
        <p:nvCxnSpPr>
          <p:cNvPr id="1555" name="Google Shape;1555;p117"/>
          <p:cNvCxnSpPr>
            <a:endCxn id="1545" idx="0"/>
          </p:cNvCxnSpPr>
          <p:nvPr/>
        </p:nvCxnSpPr>
        <p:spPr>
          <a:xfrm>
            <a:off x="1793153" y="4849352"/>
            <a:ext cx="190800" cy="711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9" name="Shape 1559"/>
        <p:cNvGrpSpPr/>
        <p:nvPr/>
      </p:nvGrpSpPr>
      <p:grpSpPr>
        <a:xfrm>
          <a:off x="0" y="0"/>
          <a:ext cx="0" cy="0"/>
          <a:chOff x="0" y="0"/>
          <a:chExt cx="0" cy="0"/>
        </a:xfrm>
      </p:grpSpPr>
      <p:sp>
        <p:nvSpPr>
          <p:cNvPr id="1560" name="Google Shape;1560;p118"/>
          <p:cNvSpPr txBox="1"/>
          <p:nvPr>
            <p:ph type="title"/>
          </p:nvPr>
        </p:nvSpPr>
        <p:spPr>
          <a:xfrm>
            <a:off x="571500" y="116950"/>
            <a:ext cx="12081900" cy="157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CMOS Electronics for large-scale switching, spin control, detection</a:t>
            </a:r>
            <a:endParaRPr/>
          </a:p>
        </p:txBody>
      </p:sp>
      <p:sp>
        <p:nvSpPr>
          <p:cNvPr id="1561" name="Google Shape;1561;p118"/>
          <p:cNvSpPr txBox="1"/>
          <p:nvPr>
            <p:ph idx="1" type="body"/>
          </p:nvPr>
        </p:nvSpPr>
        <p:spPr>
          <a:xfrm>
            <a:off x="571500" y="1574926"/>
            <a:ext cx="11861700" cy="647100"/>
          </a:xfrm>
          <a:prstGeom prst="rect">
            <a:avLst/>
          </a:prstGeom>
        </p:spPr>
        <p:txBody>
          <a:bodyPr anchorCtr="0" anchor="t" bIns="91425" lIns="91425" spcFirstLastPara="1" rIns="91425" wrap="square" tIns="91425">
            <a:noAutofit/>
          </a:bodyPr>
          <a:lstStyle/>
          <a:p>
            <a:pPr indent="-114300" lvl="0" marL="279400" rtl="0" algn="l">
              <a:spcBef>
                <a:spcPts val="800"/>
              </a:spcBef>
              <a:spcAft>
                <a:spcPts val="0"/>
              </a:spcAft>
              <a:buNone/>
            </a:pPr>
            <a:r>
              <a:rPr lang="en-US"/>
              <a:t>Ronald slide</a:t>
            </a:r>
            <a:endParaRPr/>
          </a:p>
          <a:p>
            <a:pPr indent="-114300" lvl="0" marL="279400" rtl="0" algn="l">
              <a:spcBef>
                <a:spcPts val="800"/>
              </a:spcBef>
              <a:spcAft>
                <a:spcPts val="0"/>
              </a:spcAft>
              <a:buNone/>
            </a:pPr>
            <a:r>
              <a:t/>
            </a:r>
            <a:endParaRPr/>
          </a:p>
          <a:p>
            <a:pPr indent="-114300" lvl="0" marL="279400" rtl="0" algn="l">
              <a:spcBef>
                <a:spcPts val="800"/>
              </a:spcBef>
              <a:spcAft>
                <a:spcPts val="0"/>
              </a:spcAft>
              <a:buNone/>
            </a:pPr>
            <a:r>
              <a:t/>
            </a:r>
            <a:endParaRPr/>
          </a:p>
        </p:txBody>
      </p:sp>
      <p:grpSp>
        <p:nvGrpSpPr>
          <p:cNvPr id="1562" name="Google Shape;1562;p118"/>
          <p:cNvGrpSpPr/>
          <p:nvPr/>
        </p:nvGrpSpPr>
        <p:grpSpPr>
          <a:xfrm>
            <a:off x="342912" y="1694760"/>
            <a:ext cx="8518665" cy="7702893"/>
            <a:chOff x="3429389" y="1790713"/>
            <a:chExt cx="6825853" cy="6172190"/>
          </a:xfrm>
        </p:grpSpPr>
        <p:pic>
          <p:nvPicPr>
            <p:cNvPr id="1563" name="Google Shape;1563;p118"/>
            <p:cNvPicPr preferRelativeResize="0"/>
            <p:nvPr/>
          </p:nvPicPr>
          <p:blipFill rotWithShape="1">
            <a:blip r:embed="rId3">
              <a:alphaModFix/>
            </a:blip>
            <a:srcRect b="0" l="9057" r="0" t="0"/>
            <a:stretch/>
          </p:blipFill>
          <p:spPr>
            <a:xfrm>
              <a:off x="3429389" y="1790713"/>
              <a:ext cx="6825853" cy="6172190"/>
            </a:xfrm>
            <a:prstGeom prst="rect">
              <a:avLst/>
            </a:prstGeom>
            <a:noFill/>
            <a:ln>
              <a:noFill/>
            </a:ln>
          </p:spPr>
        </p:pic>
        <p:sp>
          <p:nvSpPr>
            <p:cNvPr id="1564" name="Google Shape;1564;p118"/>
            <p:cNvSpPr/>
            <p:nvPr/>
          </p:nvSpPr>
          <p:spPr>
            <a:xfrm>
              <a:off x="3522800" y="2180775"/>
              <a:ext cx="551100" cy="6471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5" name="Google Shape;1565;p118"/>
          <p:cNvSpPr txBox="1"/>
          <p:nvPr/>
        </p:nvSpPr>
        <p:spPr>
          <a:xfrm>
            <a:off x="4420525" y="6587825"/>
            <a:ext cx="1376100" cy="6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FFFF"/>
                </a:solidFill>
              </a:rPr>
              <a:t>200 μm</a:t>
            </a:r>
            <a:endParaRPr b="1">
              <a:solidFill>
                <a:srgbClr val="FFFFFF"/>
              </a:solidFill>
            </a:endParaRPr>
          </a:p>
        </p:txBody>
      </p:sp>
      <p:pic>
        <p:nvPicPr>
          <p:cNvPr id="1566" name="Google Shape;1566;p118"/>
          <p:cNvPicPr preferRelativeResize="0"/>
          <p:nvPr/>
        </p:nvPicPr>
        <p:blipFill rotWithShape="1">
          <a:blip r:embed="rId4">
            <a:alphaModFix/>
          </a:blip>
          <a:srcRect b="14449" l="0" r="0" t="0"/>
          <a:stretch/>
        </p:blipFill>
        <p:spPr>
          <a:xfrm>
            <a:off x="8174375" y="5152000"/>
            <a:ext cx="4797825" cy="3283550"/>
          </a:xfrm>
          <a:prstGeom prst="rect">
            <a:avLst/>
          </a:prstGeom>
          <a:noFill/>
          <a:ln>
            <a:noFill/>
          </a:ln>
        </p:spPr>
      </p:pic>
      <p:cxnSp>
        <p:nvCxnSpPr>
          <p:cNvPr id="1567" name="Google Shape;1567;p118"/>
          <p:cNvCxnSpPr/>
          <p:nvPr/>
        </p:nvCxnSpPr>
        <p:spPr>
          <a:xfrm flipH="1" rot="10800000">
            <a:off x="6230800" y="7788600"/>
            <a:ext cx="2348400" cy="143700"/>
          </a:xfrm>
          <a:prstGeom prst="straightConnector1">
            <a:avLst/>
          </a:prstGeom>
          <a:noFill/>
          <a:ln cap="flat" cmpd="sng" w="9525">
            <a:solidFill>
              <a:schemeClr val="dk2"/>
            </a:solidFill>
            <a:prstDash val="solid"/>
            <a:round/>
            <a:headEnd len="med" w="med" type="none"/>
            <a:tailEnd len="med" w="med" type="none"/>
          </a:ln>
        </p:spPr>
      </p:cxnSp>
      <p:cxnSp>
        <p:nvCxnSpPr>
          <p:cNvPr id="1568" name="Google Shape;1568;p118"/>
          <p:cNvCxnSpPr/>
          <p:nvPr/>
        </p:nvCxnSpPr>
        <p:spPr>
          <a:xfrm flipH="1" rot="10800000">
            <a:off x="6254650" y="5751600"/>
            <a:ext cx="2348700" cy="335400"/>
          </a:xfrm>
          <a:prstGeom prst="straightConnector1">
            <a:avLst/>
          </a:prstGeom>
          <a:noFill/>
          <a:ln cap="flat" cmpd="sng" w="9525">
            <a:solidFill>
              <a:schemeClr val="dk2"/>
            </a:solidFill>
            <a:prstDash val="solid"/>
            <a:round/>
            <a:headEnd len="med" w="med" type="none"/>
            <a:tailEnd len="med" w="med" type="none"/>
          </a:ln>
        </p:spPr>
      </p:cxnSp>
      <p:sp>
        <p:nvSpPr>
          <p:cNvPr id="1569" name="Google Shape;1569;p118"/>
          <p:cNvSpPr txBox="1"/>
          <p:nvPr/>
        </p:nvSpPr>
        <p:spPr>
          <a:xfrm>
            <a:off x="6758025" y="5967200"/>
            <a:ext cx="1701600" cy="6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Green T&lt; 10%</a:t>
            </a:r>
            <a:endParaRPr sz="1800"/>
          </a:p>
        </p:txBody>
      </p:sp>
      <p:sp>
        <p:nvSpPr>
          <p:cNvPr id="1570" name="Google Shape;1570;p118"/>
          <p:cNvSpPr txBox="1"/>
          <p:nvPr/>
        </p:nvSpPr>
        <p:spPr>
          <a:xfrm>
            <a:off x="6877600" y="7779900"/>
            <a:ext cx="1725600" cy="6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Red T&gt;90%</a:t>
            </a:r>
            <a:endParaRPr sz="1800"/>
          </a:p>
        </p:txBody>
      </p:sp>
      <p:sp>
        <p:nvSpPr>
          <p:cNvPr id="1571" name="Google Shape;1571;p118"/>
          <p:cNvSpPr txBox="1"/>
          <p:nvPr/>
        </p:nvSpPr>
        <p:spPr>
          <a:xfrm>
            <a:off x="4877500" y="8893325"/>
            <a:ext cx="2532000" cy="6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Photodetector</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5" name="Shape 1575"/>
        <p:cNvGrpSpPr/>
        <p:nvPr/>
      </p:nvGrpSpPr>
      <p:grpSpPr>
        <a:xfrm>
          <a:off x="0" y="0"/>
          <a:ext cx="0" cy="0"/>
          <a:chOff x="0" y="0"/>
          <a:chExt cx="0" cy="0"/>
        </a:xfrm>
      </p:grpSpPr>
      <p:sp>
        <p:nvSpPr>
          <p:cNvPr id="1576" name="Google Shape;1576;p119"/>
          <p:cNvSpPr txBox="1"/>
          <p:nvPr>
            <p:ph type="title"/>
          </p:nvPr>
        </p:nvSpPr>
        <p:spPr>
          <a:xfrm>
            <a:off x="571500" y="116958"/>
            <a:ext cx="118617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solidFill>
                  <a:schemeClr val="dk1"/>
                </a:solidFill>
              </a:rPr>
              <a:t>CMOS Integration</a:t>
            </a:r>
            <a:endParaRPr/>
          </a:p>
        </p:txBody>
      </p:sp>
      <p:sp>
        <p:nvSpPr>
          <p:cNvPr id="1577" name="Google Shape;1577;p119"/>
          <p:cNvSpPr txBox="1"/>
          <p:nvPr>
            <p:ph idx="1" type="body"/>
          </p:nvPr>
        </p:nvSpPr>
        <p:spPr>
          <a:xfrm>
            <a:off x="571500" y="1193925"/>
            <a:ext cx="7312800" cy="7574700"/>
          </a:xfrm>
          <a:prstGeom prst="rect">
            <a:avLst/>
          </a:prstGeom>
        </p:spPr>
        <p:txBody>
          <a:bodyPr anchorCtr="0" anchor="t" bIns="91425" lIns="91425" spcFirstLastPara="1" rIns="91425" wrap="square" tIns="91425">
            <a:noAutofit/>
          </a:bodyPr>
          <a:lstStyle/>
          <a:p>
            <a:pPr indent="-400050" lvl="0" marL="457200" rtl="0" algn="l">
              <a:spcBef>
                <a:spcPts val="800"/>
              </a:spcBef>
              <a:spcAft>
                <a:spcPts val="0"/>
              </a:spcAft>
              <a:buSzPts val="2700"/>
              <a:buChar char="●"/>
            </a:pPr>
            <a:r>
              <a:rPr lang="en-US"/>
              <a:t>65 nm TSMC CMOS process, 9 IC layers.</a:t>
            </a:r>
            <a:endParaRPr/>
          </a:p>
          <a:p>
            <a:pPr indent="-400050" lvl="0" marL="457200" rtl="0" algn="l">
              <a:spcBef>
                <a:spcPts val="1000"/>
              </a:spcBef>
              <a:spcAft>
                <a:spcPts val="0"/>
              </a:spcAft>
              <a:buSzPts val="2700"/>
              <a:buChar char="●"/>
            </a:pPr>
            <a:r>
              <a:rPr lang="en-US"/>
              <a:t>On-chip VCO, Bz ~ 10 G at 8 mA @ 3 GHz</a:t>
            </a:r>
            <a:endParaRPr/>
          </a:p>
          <a:p>
            <a:pPr indent="-400050" lvl="1" marL="914400" rtl="0" algn="l">
              <a:spcBef>
                <a:spcPts val="1000"/>
              </a:spcBef>
              <a:spcAft>
                <a:spcPts val="0"/>
              </a:spcAft>
              <a:buSzPts val="2700"/>
              <a:buChar char="○"/>
            </a:pPr>
            <a:r>
              <a:rPr lang="en-US"/>
              <a:t>Allows for field-tracking magnetometry</a:t>
            </a:r>
            <a:endParaRPr/>
          </a:p>
          <a:p>
            <a:pPr indent="-355600" lvl="2" marL="1371600" rtl="0" algn="l">
              <a:spcBef>
                <a:spcPts val="1000"/>
              </a:spcBef>
              <a:spcAft>
                <a:spcPts val="0"/>
              </a:spcAft>
              <a:buSzPts val="2000"/>
              <a:buChar char="■"/>
            </a:pPr>
            <a:r>
              <a:rPr lang="en-US" sz="2000"/>
              <a:t>H. Clevenson et al, </a:t>
            </a:r>
            <a:r>
              <a:rPr lang="en-US" sz="2000"/>
              <a:t> APL </a:t>
            </a:r>
            <a:r>
              <a:rPr b="1" lang="en-US" sz="2000"/>
              <a:t>112</a:t>
            </a:r>
            <a:r>
              <a:rPr lang="en-US" sz="2000"/>
              <a:t>, 252406 (2018)</a:t>
            </a:r>
            <a:endParaRPr sz="2000"/>
          </a:p>
          <a:p>
            <a:pPr indent="-400050" lvl="0" marL="457200" rtl="0" algn="l">
              <a:spcBef>
                <a:spcPts val="1000"/>
              </a:spcBef>
              <a:spcAft>
                <a:spcPts val="1000"/>
              </a:spcAft>
              <a:buSzPts val="2700"/>
              <a:buChar char="●"/>
            </a:pPr>
            <a:r>
              <a:rPr lang="en-US"/>
              <a:t>3D multiturn ring achieves 4% B-field homogeneity across R/2~100 µm</a:t>
            </a:r>
            <a:endParaRPr/>
          </a:p>
        </p:txBody>
      </p:sp>
      <p:grpSp>
        <p:nvGrpSpPr>
          <p:cNvPr id="1578" name="Google Shape;1578;p119"/>
          <p:cNvGrpSpPr/>
          <p:nvPr/>
        </p:nvGrpSpPr>
        <p:grpSpPr>
          <a:xfrm>
            <a:off x="8032653" y="4794685"/>
            <a:ext cx="4857747" cy="4815330"/>
            <a:chOff x="7224609" y="289302"/>
            <a:chExt cx="4199660" cy="4199660"/>
          </a:xfrm>
        </p:grpSpPr>
        <p:pic>
          <p:nvPicPr>
            <p:cNvPr id="1579" name="Google Shape;1579;p119"/>
            <p:cNvPicPr preferRelativeResize="0"/>
            <p:nvPr/>
          </p:nvPicPr>
          <p:blipFill>
            <a:blip r:embed="rId3">
              <a:alphaModFix/>
            </a:blip>
            <a:stretch>
              <a:fillRect/>
            </a:stretch>
          </p:blipFill>
          <p:spPr>
            <a:xfrm>
              <a:off x="7224609" y="289302"/>
              <a:ext cx="4199660" cy="4199660"/>
            </a:xfrm>
            <a:prstGeom prst="rect">
              <a:avLst/>
            </a:prstGeom>
            <a:noFill/>
            <a:ln>
              <a:noFill/>
            </a:ln>
          </p:spPr>
        </p:pic>
        <p:sp>
          <p:nvSpPr>
            <p:cNvPr id="1580" name="Google Shape;1580;p119"/>
            <p:cNvSpPr txBox="1"/>
            <p:nvPr/>
          </p:nvSpPr>
          <p:spPr>
            <a:xfrm>
              <a:off x="7548850" y="3690550"/>
              <a:ext cx="1965000" cy="4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rgbClr val="FFFFFF"/>
                  </a:solidFill>
                </a:rPr>
                <a:t>200 µm</a:t>
              </a:r>
              <a:endParaRPr sz="2200">
                <a:solidFill>
                  <a:srgbClr val="FFFFFF"/>
                </a:solidFill>
              </a:endParaRPr>
            </a:p>
          </p:txBody>
        </p:sp>
      </p:grpSp>
      <p:pic>
        <p:nvPicPr>
          <p:cNvPr id="1581" name="Google Shape;1581;p119"/>
          <p:cNvPicPr preferRelativeResize="0"/>
          <p:nvPr/>
        </p:nvPicPr>
        <p:blipFill rotWithShape="1">
          <a:blip r:embed="rId4">
            <a:alphaModFix/>
          </a:blip>
          <a:srcRect b="15206" l="15200" r="15200" t="5959"/>
          <a:stretch/>
        </p:blipFill>
        <p:spPr>
          <a:xfrm>
            <a:off x="8771050" y="116950"/>
            <a:ext cx="3380950" cy="3940650"/>
          </a:xfrm>
          <a:prstGeom prst="rect">
            <a:avLst/>
          </a:prstGeom>
          <a:noFill/>
          <a:ln>
            <a:noFill/>
          </a:ln>
        </p:spPr>
      </p:pic>
      <p:cxnSp>
        <p:nvCxnSpPr>
          <p:cNvPr id="1582" name="Google Shape;1582;p119"/>
          <p:cNvCxnSpPr/>
          <p:nvPr/>
        </p:nvCxnSpPr>
        <p:spPr>
          <a:xfrm flipH="1">
            <a:off x="9609800" y="2493975"/>
            <a:ext cx="241500" cy="4527600"/>
          </a:xfrm>
          <a:prstGeom prst="straightConnector1">
            <a:avLst/>
          </a:prstGeom>
          <a:noFill/>
          <a:ln cap="flat" cmpd="sng" w="38100">
            <a:solidFill>
              <a:schemeClr val="dk2"/>
            </a:solidFill>
            <a:prstDash val="solid"/>
            <a:round/>
            <a:headEnd len="med" w="med" type="none"/>
            <a:tailEnd len="med" w="med" type="none"/>
          </a:ln>
        </p:spPr>
      </p:cxnSp>
      <p:cxnSp>
        <p:nvCxnSpPr>
          <p:cNvPr id="1583" name="Google Shape;1583;p119"/>
          <p:cNvCxnSpPr/>
          <p:nvPr/>
        </p:nvCxnSpPr>
        <p:spPr>
          <a:xfrm>
            <a:off x="11489500" y="2382750"/>
            <a:ext cx="205200" cy="4806600"/>
          </a:xfrm>
          <a:prstGeom prst="straightConnector1">
            <a:avLst/>
          </a:prstGeom>
          <a:noFill/>
          <a:ln cap="flat" cmpd="sng" w="38100">
            <a:solidFill>
              <a:schemeClr val="dk2"/>
            </a:solidFill>
            <a:prstDash val="solid"/>
            <a:round/>
            <a:headEnd len="med" w="med" type="none"/>
            <a:tailEnd len="med" w="med" type="none"/>
          </a:ln>
        </p:spPr>
      </p:cxnSp>
      <p:sp>
        <p:nvSpPr>
          <p:cNvPr id="1584" name="Google Shape;1584;p119"/>
          <p:cNvSpPr txBox="1"/>
          <p:nvPr/>
        </p:nvSpPr>
        <p:spPr>
          <a:xfrm>
            <a:off x="234700" y="9013125"/>
            <a:ext cx="7509600" cy="5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D Kim, M  Ibrahim, C. Foy, R Han, &amp; D.E., </a:t>
            </a:r>
            <a:r>
              <a:rPr lang="en-US" sz="2000"/>
              <a:t>arXiv:1810.01056 (2018)</a:t>
            </a:r>
            <a:endParaRPr sz="2000"/>
          </a:p>
        </p:txBody>
      </p:sp>
      <p:pic>
        <p:nvPicPr>
          <p:cNvPr id="1585" name="Google Shape;1585;p119"/>
          <p:cNvPicPr preferRelativeResize="0"/>
          <p:nvPr/>
        </p:nvPicPr>
        <p:blipFill>
          <a:blip r:embed="rId5">
            <a:alphaModFix/>
          </a:blip>
          <a:stretch>
            <a:fillRect/>
          </a:stretch>
        </p:blipFill>
        <p:spPr>
          <a:xfrm>
            <a:off x="1083200" y="5033650"/>
            <a:ext cx="6661101" cy="3734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9" name="Shape 1589"/>
        <p:cNvGrpSpPr/>
        <p:nvPr/>
      </p:nvGrpSpPr>
      <p:grpSpPr>
        <a:xfrm>
          <a:off x="0" y="0"/>
          <a:ext cx="0" cy="0"/>
          <a:chOff x="0" y="0"/>
          <a:chExt cx="0" cy="0"/>
        </a:xfrm>
      </p:grpSpPr>
      <p:pic>
        <p:nvPicPr>
          <p:cNvPr id="1590" name="Google Shape;1590;p120"/>
          <p:cNvPicPr preferRelativeResize="0"/>
          <p:nvPr/>
        </p:nvPicPr>
        <p:blipFill>
          <a:blip r:embed="rId3">
            <a:alphaModFix/>
          </a:blip>
          <a:stretch>
            <a:fillRect/>
          </a:stretch>
        </p:blipFill>
        <p:spPr>
          <a:xfrm>
            <a:off x="381000" y="671950"/>
            <a:ext cx="11610625" cy="8744401"/>
          </a:xfrm>
          <a:prstGeom prst="rect">
            <a:avLst/>
          </a:prstGeom>
          <a:noFill/>
          <a:ln>
            <a:noFill/>
          </a:ln>
        </p:spPr>
      </p:pic>
      <p:sp>
        <p:nvSpPr>
          <p:cNvPr id="1591" name="Google Shape;1591;p120"/>
          <p:cNvSpPr txBox="1"/>
          <p:nvPr>
            <p:ph type="title"/>
          </p:nvPr>
        </p:nvSpPr>
        <p:spPr>
          <a:xfrm>
            <a:off x="571500" y="116950"/>
            <a:ext cx="11772600" cy="555000"/>
          </a:xfrm>
          <a:prstGeom prst="rect">
            <a:avLst/>
          </a:prstGeom>
          <a:solidFill>
            <a:schemeClr val="lt1"/>
          </a:solidFill>
        </p:spPr>
        <p:txBody>
          <a:bodyPr anchorCtr="0" anchor="b" bIns="91425" lIns="91425" spcFirstLastPara="1" rIns="91425" wrap="square" tIns="91425">
            <a:noAutofit/>
          </a:bodyPr>
          <a:lstStyle/>
          <a:p>
            <a:pPr indent="0" lvl="0" marL="0" rtl="0" algn="l">
              <a:spcBef>
                <a:spcPts val="0"/>
              </a:spcBef>
              <a:spcAft>
                <a:spcPts val="0"/>
              </a:spcAft>
              <a:buNone/>
            </a:pPr>
            <a:r>
              <a:rPr lang="en-US" sz="3000"/>
              <a:t>Quantum Repeater / Mod. Quantum Computer Architecture</a:t>
            </a:r>
            <a:endParaRPr sz="3000"/>
          </a:p>
        </p:txBody>
      </p:sp>
      <p:pic>
        <p:nvPicPr>
          <p:cNvPr id="1592" name="Google Shape;1592;p120"/>
          <p:cNvPicPr preferRelativeResize="0"/>
          <p:nvPr/>
        </p:nvPicPr>
        <p:blipFill>
          <a:blip r:embed="rId4">
            <a:alphaModFix/>
          </a:blip>
          <a:stretch>
            <a:fillRect/>
          </a:stretch>
        </p:blipFill>
        <p:spPr>
          <a:xfrm>
            <a:off x="1846550" y="7733575"/>
            <a:ext cx="1547825" cy="836650"/>
          </a:xfrm>
          <a:prstGeom prst="rect">
            <a:avLst/>
          </a:prstGeom>
          <a:noFill/>
          <a:ln>
            <a:noFill/>
          </a:ln>
        </p:spPr>
      </p:pic>
      <p:sp>
        <p:nvSpPr>
          <p:cNvPr id="1593" name="Google Shape;1593;p120"/>
          <p:cNvSpPr txBox="1"/>
          <p:nvPr/>
        </p:nvSpPr>
        <p:spPr>
          <a:xfrm>
            <a:off x="6858375" y="9247450"/>
            <a:ext cx="7332900" cy="555000"/>
          </a:xfrm>
          <a:prstGeom prst="rect">
            <a:avLst/>
          </a:prstGeom>
          <a:noFill/>
          <a:ln>
            <a:noFill/>
          </a:ln>
        </p:spPr>
        <p:txBody>
          <a:bodyPr anchorCtr="0" anchor="ctr" bIns="91425" lIns="91425" spcFirstLastPara="1" rIns="91425" wrap="square" tIns="91425">
            <a:noAutofit/>
          </a:bodyPr>
          <a:lstStyle/>
          <a:p>
            <a:pPr indent="-101600" lvl="0" marL="266700" rtl="0" algn="l">
              <a:spcBef>
                <a:spcPts val="800"/>
              </a:spcBef>
              <a:spcAft>
                <a:spcPts val="0"/>
              </a:spcAft>
              <a:buNone/>
            </a:pPr>
            <a:r>
              <a:rPr lang="en-US" sz="1800">
                <a:solidFill>
                  <a:schemeClr val="dk1"/>
                </a:solidFill>
                <a:latin typeface="Helvetica Neue"/>
                <a:ea typeface="Helvetica Neue"/>
                <a:cs typeface="Helvetica Neue"/>
                <a:sym typeface="Helvetica Neue"/>
              </a:rPr>
              <a:t>M. Pant et al, arXiv:1704.07292 (2017)</a:t>
            </a:r>
            <a:endParaRPr sz="18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7" name="Shape 1597"/>
        <p:cNvGrpSpPr/>
        <p:nvPr/>
      </p:nvGrpSpPr>
      <p:grpSpPr>
        <a:xfrm>
          <a:off x="0" y="0"/>
          <a:ext cx="0" cy="0"/>
          <a:chOff x="0" y="0"/>
          <a:chExt cx="0" cy="0"/>
        </a:xfrm>
      </p:grpSpPr>
      <p:sp>
        <p:nvSpPr>
          <p:cNvPr id="1598" name="Google Shape;1598;p121"/>
          <p:cNvSpPr txBox="1"/>
          <p:nvPr>
            <p:ph type="title"/>
          </p:nvPr>
        </p:nvSpPr>
        <p:spPr>
          <a:xfrm>
            <a:off x="571500" y="116958"/>
            <a:ext cx="118617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3800"/>
              <a:t>Modular quantum computing</a:t>
            </a:r>
            <a:r>
              <a:rPr lang="en-US" sz="3800"/>
              <a:t> with atom-like emitters</a:t>
            </a:r>
            <a:endParaRPr sz="3800"/>
          </a:p>
        </p:txBody>
      </p:sp>
      <p:sp>
        <p:nvSpPr>
          <p:cNvPr id="1599" name="Google Shape;1599;p121"/>
          <p:cNvSpPr txBox="1"/>
          <p:nvPr>
            <p:ph idx="1" type="body"/>
          </p:nvPr>
        </p:nvSpPr>
        <p:spPr>
          <a:xfrm>
            <a:off x="495300" y="1108400"/>
            <a:ext cx="12014100" cy="3759900"/>
          </a:xfrm>
          <a:prstGeom prst="rect">
            <a:avLst/>
          </a:prstGeom>
        </p:spPr>
        <p:txBody>
          <a:bodyPr anchorCtr="0" anchor="t" bIns="91425" lIns="91425" spcFirstLastPara="1" rIns="91425" wrap="square" tIns="91425">
            <a:noAutofit/>
          </a:bodyPr>
          <a:lstStyle/>
          <a:p>
            <a:pPr indent="-101600" lvl="0" marL="266700" rtl="0" algn="l">
              <a:spcBef>
                <a:spcPts val="800"/>
              </a:spcBef>
              <a:spcAft>
                <a:spcPts val="0"/>
              </a:spcAft>
              <a:buClr>
                <a:schemeClr val="dk1"/>
              </a:buClr>
              <a:buSzPts val="1100"/>
              <a:buFont typeface="Arial"/>
              <a:buNone/>
            </a:pPr>
            <a:r>
              <a:rPr b="1" lang="en-US">
                <a:solidFill>
                  <a:schemeClr val="dk1"/>
                </a:solidFill>
              </a:rPr>
              <a:t>General-purpose quantum computers </a:t>
            </a:r>
            <a:r>
              <a:rPr lang="en-US">
                <a:solidFill>
                  <a:schemeClr val="dk1"/>
                </a:solidFill>
              </a:rPr>
              <a:t>will require lots of qubits. Here’s one scheme for generation large NV cluster states in perhaps &lt;1 ms by percolation:</a:t>
            </a:r>
            <a:endParaRPr>
              <a:solidFill>
                <a:schemeClr val="dk1"/>
              </a:solidFill>
            </a:endParaRPr>
          </a:p>
          <a:p>
            <a:pPr indent="-101600" lvl="0" marL="266700" rtl="0" algn="l">
              <a:spcBef>
                <a:spcPts val="800"/>
              </a:spcBef>
              <a:spcAft>
                <a:spcPts val="0"/>
              </a:spcAft>
              <a:buNone/>
            </a:pPr>
            <a:r>
              <a:t/>
            </a:r>
            <a:endParaRPr/>
          </a:p>
        </p:txBody>
      </p:sp>
      <p:pic>
        <p:nvPicPr>
          <p:cNvPr id="1600" name="Google Shape;1600;p121"/>
          <p:cNvPicPr preferRelativeResize="0"/>
          <p:nvPr/>
        </p:nvPicPr>
        <p:blipFill>
          <a:blip r:embed="rId3">
            <a:alphaModFix/>
          </a:blip>
          <a:stretch>
            <a:fillRect/>
          </a:stretch>
        </p:blipFill>
        <p:spPr>
          <a:xfrm>
            <a:off x="3517900" y="2272825"/>
            <a:ext cx="7932023" cy="3150275"/>
          </a:xfrm>
          <a:prstGeom prst="rect">
            <a:avLst/>
          </a:prstGeom>
          <a:noFill/>
          <a:ln>
            <a:noFill/>
          </a:ln>
        </p:spPr>
      </p:pic>
      <p:sp>
        <p:nvSpPr>
          <p:cNvPr id="1601" name="Google Shape;1601;p121"/>
          <p:cNvSpPr txBox="1"/>
          <p:nvPr/>
        </p:nvSpPr>
        <p:spPr>
          <a:xfrm>
            <a:off x="311550" y="8443850"/>
            <a:ext cx="2665500" cy="1170900"/>
          </a:xfrm>
          <a:prstGeom prst="rect">
            <a:avLst/>
          </a:prstGeom>
          <a:noFill/>
          <a:ln>
            <a:noFill/>
          </a:ln>
        </p:spPr>
        <p:txBody>
          <a:bodyPr anchorCtr="0" anchor="ctr" bIns="91425" lIns="91425" spcFirstLastPara="1" rIns="91425" wrap="square" tIns="91425">
            <a:noAutofit/>
          </a:bodyPr>
          <a:lstStyle/>
          <a:p>
            <a:pPr indent="-101600" lvl="0" marL="266700" rtl="0" algn="l">
              <a:spcBef>
                <a:spcPts val="800"/>
              </a:spcBef>
              <a:spcAft>
                <a:spcPts val="0"/>
              </a:spcAft>
              <a:buNone/>
            </a:pPr>
            <a:r>
              <a:rPr lang="en-US" sz="1800">
                <a:solidFill>
                  <a:schemeClr val="dk1"/>
                </a:solidFill>
                <a:latin typeface="Helvetica Neue"/>
                <a:ea typeface="Helvetica Neue"/>
                <a:cs typeface="Helvetica Neue"/>
                <a:sym typeface="Helvetica Neue"/>
              </a:rPr>
              <a:t>M. Pant et al, arXiv:1704.07292  - under review (2019)</a:t>
            </a:r>
            <a:endParaRPr sz="1800">
              <a:solidFill>
                <a:schemeClr val="dk1"/>
              </a:solidFill>
              <a:latin typeface="Helvetica Neue"/>
              <a:ea typeface="Helvetica Neue"/>
              <a:cs typeface="Helvetica Neue"/>
              <a:sym typeface="Helvetica Neue"/>
            </a:endParaRPr>
          </a:p>
        </p:txBody>
      </p:sp>
      <p:sp>
        <p:nvSpPr>
          <p:cNvPr id="1602" name="Google Shape;1602;p121"/>
          <p:cNvSpPr txBox="1"/>
          <p:nvPr/>
        </p:nvSpPr>
        <p:spPr>
          <a:xfrm>
            <a:off x="-13800550" y="5616725"/>
            <a:ext cx="6239400" cy="33660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100"/>
              <a:buFont typeface="Arial"/>
              <a:buNone/>
            </a:pPr>
            <a:r>
              <a:rPr i="1" lang="en-US" sz="2600">
                <a:solidFill>
                  <a:schemeClr val="dk1"/>
                </a:solidFill>
                <a:latin typeface="Helvetica Neue"/>
                <a:ea typeface="Helvetica Neue"/>
                <a:cs typeface="Helvetica Neue"/>
                <a:sym typeface="Helvetica Neue"/>
              </a:rPr>
              <a:t>Entanglement distribution in the quantum internet</a:t>
            </a:r>
            <a:endParaRPr sz="2600">
              <a:solidFill>
                <a:schemeClr val="dk1"/>
              </a:solidFill>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t/>
            </a:r>
            <a:endParaRPr sz="2600">
              <a:solidFill>
                <a:schemeClr val="dk1"/>
              </a:solidFill>
              <a:latin typeface="Helvetica Neue"/>
              <a:ea typeface="Helvetica Neue"/>
              <a:cs typeface="Helvetica Neue"/>
              <a:sym typeface="Helvetica Neue"/>
            </a:endParaRPr>
          </a:p>
        </p:txBody>
      </p:sp>
      <p:sp>
        <p:nvSpPr>
          <p:cNvPr id="1603" name="Google Shape;1603;p121"/>
          <p:cNvSpPr txBox="1"/>
          <p:nvPr/>
        </p:nvSpPr>
        <p:spPr>
          <a:xfrm>
            <a:off x="-13800550" y="6753600"/>
            <a:ext cx="57201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000">
                <a:solidFill>
                  <a:schemeClr val="dk1"/>
                </a:solidFill>
              </a:rPr>
              <a:t>Pant et al. ArXiv: </a:t>
            </a:r>
            <a:r>
              <a:rPr lang="en-US" sz="2000">
                <a:solidFill>
                  <a:schemeClr val="dk1"/>
                </a:solidFill>
                <a:highlight>
                  <a:schemeClr val="lt1"/>
                </a:highlight>
              </a:rPr>
              <a:t>1708.07142 (lead: S. Guha)</a:t>
            </a:r>
            <a:endParaRPr sz="2000">
              <a:solidFill>
                <a:schemeClr val="dk1"/>
              </a:solidFill>
            </a:endParaRPr>
          </a:p>
        </p:txBody>
      </p:sp>
      <p:grpSp>
        <p:nvGrpSpPr>
          <p:cNvPr id="1604" name="Google Shape;1604;p121"/>
          <p:cNvGrpSpPr/>
          <p:nvPr/>
        </p:nvGrpSpPr>
        <p:grpSpPr>
          <a:xfrm>
            <a:off x="311550" y="5632900"/>
            <a:ext cx="11658925" cy="3892100"/>
            <a:chOff x="311550" y="5861500"/>
            <a:chExt cx="11658925" cy="3892100"/>
          </a:xfrm>
        </p:grpSpPr>
        <p:grpSp>
          <p:nvGrpSpPr>
            <p:cNvPr id="1605" name="Google Shape;1605;p121"/>
            <p:cNvGrpSpPr/>
            <p:nvPr/>
          </p:nvGrpSpPr>
          <p:grpSpPr>
            <a:xfrm>
              <a:off x="7027375" y="6010275"/>
              <a:ext cx="4943100" cy="3743325"/>
              <a:chOff x="6691875" y="6015125"/>
              <a:chExt cx="4943100" cy="3743325"/>
            </a:xfrm>
          </p:grpSpPr>
          <p:pic>
            <p:nvPicPr>
              <p:cNvPr id="1606" name="Google Shape;1606;p121"/>
              <p:cNvPicPr preferRelativeResize="0"/>
              <p:nvPr/>
            </p:nvPicPr>
            <p:blipFill rotWithShape="1">
              <a:blip r:embed="rId4">
                <a:alphaModFix/>
              </a:blip>
              <a:srcRect b="0" l="0" r="0" t="3484"/>
              <a:stretch/>
            </p:blipFill>
            <p:spPr>
              <a:xfrm>
                <a:off x="6691875" y="6015125"/>
                <a:ext cx="4943100" cy="3743325"/>
              </a:xfrm>
              <a:prstGeom prst="rect">
                <a:avLst/>
              </a:prstGeom>
              <a:noFill/>
              <a:ln>
                <a:noFill/>
              </a:ln>
            </p:spPr>
          </p:pic>
          <p:sp>
            <p:nvSpPr>
              <p:cNvPr id="1607" name="Google Shape;1607;p121"/>
              <p:cNvSpPr/>
              <p:nvPr/>
            </p:nvSpPr>
            <p:spPr>
              <a:xfrm>
                <a:off x="6877850" y="6071050"/>
                <a:ext cx="503400" cy="39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08" name="Google Shape;1608;p121"/>
            <p:cNvPicPr preferRelativeResize="0"/>
            <p:nvPr/>
          </p:nvPicPr>
          <p:blipFill rotWithShape="1">
            <a:blip r:embed="rId5">
              <a:alphaModFix/>
            </a:blip>
            <a:srcRect b="23395" l="0" r="0" t="0"/>
            <a:stretch/>
          </p:blipFill>
          <p:spPr>
            <a:xfrm>
              <a:off x="3099150" y="5861500"/>
              <a:ext cx="4239775" cy="3753250"/>
            </a:xfrm>
            <a:prstGeom prst="rect">
              <a:avLst/>
            </a:prstGeom>
            <a:noFill/>
            <a:ln>
              <a:noFill/>
            </a:ln>
          </p:spPr>
        </p:pic>
        <p:sp>
          <p:nvSpPr>
            <p:cNvPr id="1609" name="Google Shape;1609;p121"/>
            <p:cNvSpPr txBox="1"/>
            <p:nvPr/>
          </p:nvSpPr>
          <p:spPr>
            <a:xfrm>
              <a:off x="311550" y="5943225"/>
              <a:ext cx="2947500" cy="31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Cluster state of nuclear spins for general-purpose quantum computing. </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US" sz="2200"/>
                <a:t>Possibility for fault-tolerance by surface code. </a:t>
              </a:r>
              <a:endParaRPr sz="2200"/>
            </a:p>
          </p:txBody>
        </p:sp>
      </p:grpSp>
      <p:cxnSp>
        <p:nvCxnSpPr>
          <p:cNvPr id="1610" name="Google Shape;1610;p121"/>
          <p:cNvCxnSpPr/>
          <p:nvPr/>
        </p:nvCxnSpPr>
        <p:spPr>
          <a:xfrm flipH="1" rot="10800000">
            <a:off x="2228700" y="3402925"/>
            <a:ext cx="2156700" cy="239700"/>
          </a:xfrm>
          <a:prstGeom prst="straightConnector1">
            <a:avLst/>
          </a:prstGeom>
          <a:noFill/>
          <a:ln cap="flat" cmpd="sng" w="9525">
            <a:solidFill>
              <a:schemeClr val="dk2"/>
            </a:solidFill>
            <a:prstDash val="solid"/>
            <a:round/>
            <a:headEnd len="med" w="med" type="none"/>
            <a:tailEnd len="med" w="med" type="none"/>
          </a:ln>
        </p:spPr>
      </p:cxnSp>
      <p:sp>
        <p:nvSpPr>
          <p:cNvPr id="1611" name="Google Shape;1611;p121"/>
          <p:cNvSpPr txBox="1"/>
          <p:nvPr/>
        </p:nvSpPr>
        <p:spPr>
          <a:xfrm>
            <a:off x="814800" y="3570725"/>
            <a:ext cx="2156700" cy="12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Entanglement probability </a:t>
            </a:r>
            <a:r>
              <a:rPr i="1" lang="en-US" sz="2200"/>
              <a:t>p</a:t>
            </a:r>
            <a:r>
              <a:rPr baseline="-25000" i="1" lang="en-US" sz="2200"/>
              <a:t>0</a:t>
            </a:r>
            <a:r>
              <a:rPr i="1" lang="en-US" sz="2200"/>
              <a:t> </a:t>
            </a:r>
            <a:r>
              <a:rPr lang="en-US" sz="2200"/>
              <a:t>on each attempt, total probability </a:t>
            </a:r>
            <a:r>
              <a:rPr i="1" lang="en-US" sz="2200"/>
              <a:t>p</a:t>
            </a:r>
            <a:endParaRPr i="1" sz="2200"/>
          </a:p>
        </p:txBody>
      </p:sp>
      <p:sp>
        <p:nvSpPr>
          <p:cNvPr id="1612" name="Google Shape;1612;p121"/>
          <p:cNvSpPr txBox="1"/>
          <p:nvPr/>
        </p:nvSpPr>
        <p:spPr>
          <a:xfrm>
            <a:off x="11455100" y="4721025"/>
            <a:ext cx="1246200" cy="8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Store entangled qubits in NV nuclear spin</a:t>
            </a:r>
            <a:endParaRPr/>
          </a:p>
        </p:txBody>
      </p:sp>
      <p:sp>
        <p:nvSpPr>
          <p:cNvPr id="1613" name="Google Shape;1613;p121"/>
          <p:cNvSpPr txBox="1"/>
          <p:nvPr/>
        </p:nvSpPr>
        <p:spPr>
          <a:xfrm>
            <a:off x="3289300" y="5318500"/>
            <a:ext cx="1179300" cy="115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US" sz="2200">
                <a:solidFill>
                  <a:schemeClr val="dk1"/>
                </a:solidFill>
              </a:rPr>
              <a:t>p=0.6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617" name="Shape 1617"/>
        <p:cNvGrpSpPr/>
        <p:nvPr/>
      </p:nvGrpSpPr>
      <p:grpSpPr>
        <a:xfrm>
          <a:off x="0" y="0"/>
          <a:ext cx="0" cy="0"/>
          <a:chOff x="0" y="0"/>
          <a:chExt cx="0" cy="0"/>
        </a:xfrm>
      </p:grpSpPr>
      <p:sp>
        <p:nvSpPr>
          <p:cNvPr id="1618" name="Google Shape;1618;p122"/>
          <p:cNvSpPr txBox="1"/>
          <p:nvPr>
            <p:ph type="title"/>
          </p:nvPr>
        </p:nvSpPr>
        <p:spPr>
          <a:xfrm>
            <a:off x="571500" y="116958"/>
            <a:ext cx="118617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Fault tolerant error correction?</a:t>
            </a:r>
            <a:endParaRPr/>
          </a:p>
        </p:txBody>
      </p:sp>
      <p:sp>
        <p:nvSpPr>
          <p:cNvPr id="1619" name="Google Shape;1619;p122"/>
          <p:cNvSpPr txBox="1"/>
          <p:nvPr/>
        </p:nvSpPr>
        <p:spPr>
          <a:xfrm>
            <a:off x="8619350" y="1942275"/>
            <a:ext cx="3922800" cy="84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400"/>
              <a:t>Raussendorf et al. (2006)</a:t>
            </a:r>
            <a:endParaRPr sz="2400"/>
          </a:p>
          <a:p>
            <a:pPr indent="0" lvl="0" marL="0" rtl="0" algn="r">
              <a:spcBef>
                <a:spcPts val="0"/>
              </a:spcBef>
              <a:spcAft>
                <a:spcPts val="0"/>
              </a:spcAft>
              <a:buNone/>
            </a:pPr>
            <a:r>
              <a:rPr lang="en-US" sz="2400"/>
              <a:t>Auger et al. (2017)</a:t>
            </a:r>
            <a:endParaRPr sz="2400"/>
          </a:p>
          <a:p>
            <a:pPr indent="0" lvl="0" marL="0" rtl="0" algn="r">
              <a:spcBef>
                <a:spcPts val="0"/>
              </a:spcBef>
              <a:spcAft>
                <a:spcPts val="0"/>
              </a:spcAft>
              <a:buNone/>
            </a:pPr>
            <a:r>
              <a:rPr lang="en-US" sz="2400"/>
              <a:t>Herr et al. (2017)</a:t>
            </a:r>
            <a:endParaRPr sz="2400"/>
          </a:p>
        </p:txBody>
      </p:sp>
      <p:sp>
        <p:nvSpPr>
          <p:cNvPr id="1620" name="Google Shape;1620;p122"/>
          <p:cNvSpPr txBox="1"/>
          <p:nvPr/>
        </p:nvSpPr>
        <p:spPr>
          <a:xfrm>
            <a:off x="8614275" y="3897700"/>
            <a:ext cx="4429500" cy="6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t>P</a:t>
            </a:r>
            <a:r>
              <a:rPr baseline="-25000" lang="en-US" sz="2500"/>
              <a:t>error</a:t>
            </a:r>
            <a:r>
              <a:rPr lang="en-US" sz="2500"/>
              <a:t> = 1 - exp(-t/t</a:t>
            </a:r>
            <a:r>
              <a:rPr baseline="-25000" lang="en-US" sz="2500"/>
              <a:t>coh</a:t>
            </a:r>
            <a:r>
              <a:rPr lang="en-US" sz="2500"/>
              <a:t>), t</a:t>
            </a:r>
            <a:r>
              <a:rPr baseline="-25000" lang="en-US" sz="2500"/>
              <a:t>coh</a:t>
            </a:r>
            <a:r>
              <a:rPr lang="en-US" sz="2500"/>
              <a:t> = 1s</a:t>
            </a:r>
            <a:endParaRPr sz="2500"/>
          </a:p>
        </p:txBody>
      </p:sp>
      <p:sp>
        <p:nvSpPr>
          <p:cNvPr id="1621" name="Google Shape;1621;p122"/>
          <p:cNvSpPr txBox="1"/>
          <p:nvPr/>
        </p:nvSpPr>
        <p:spPr>
          <a:xfrm>
            <a:off x="1224758" y="7747000"/>
            <a:ext cx="10719600" cy="109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500"/>
              <a:t>Coupling efficiency needs to be &gt; 10 % for two-photon probabilistic entangling gates</a:t>
            </a:r>
            <a:endParaRPr sz="3500"/>
          </a:p>
        </p:txBody>
      </p:sp>
      <p:sp>
        <p:nvSpPr>
          <p:cNvPr id="1622" name="Google Shape;1622;p122"/>
          <p:cNvSpPr txBox="1"/>
          <p:nvPr>
            <p:ph idx="12" type="sldNum"/>
          </p:nvPr>
        </p:nvSpPr>
        <p:spPr>
          <a:xfrm>
            <a:off x="12395199" y="9398000"/>
            <a:ext cx="312000" cy="299700"/>
          </a:xfrm>
          <a:prstGeom prst="rect">
            <a:avLst/>
          </a:prstGeom>
        </p:spPr>
        <p:txBody>
          <a:bodyPr anchorCtr="0" anchor="t" bIns="50800" lIns="50800" spcFirstLastPara="1" rIns="50800" wrap="square" tIns="50800">
            <a:noAutofit/>
          </a:bodyPr>
          <a:lstStyle/>
          <a:p>
            <a:pPr indent="0" lvl="0" marL="0" rtl="0" algn="r">
              <a:spcBef>
                <a:spcPts val="0"/>
              </a:spcBef>
              <a:spcAft>
                <a:spcPts val="0"/>
              </a:spcAft>
              <a:buClr>
                <a:srgbClr val="000000"/>
              </a:buClr>
              <a:buFont typeface="Helvetica Neue"/>
              <a:buNone/>
            </a:pPr>
            <a:fld id="{00000000-1234-1234-1234-123412341234}" type="slidenum">
              <a:rPr lang="en-US"/>
              <a:t>‹#›</a:t>
            </a:fld>
            <a:endParaRPr/>
          </a:p>
        </p:txBody>
      </p:sp>
      <p:grpSp>
        <p:nvGrpSpPr>
          <p:cNvPr id="1623" name="Google Shape;1623;p122"/>
          <p:cNvGrpSpPr/>
          <p:nvPr/>
        </p:nvGrpSpPr>
        <p:grpSpPr>
          <a:xfrm>
            <a:off x="417250" y="965093"/>
            <a:ext cx="8815688" cy="6822296"/>
            <a:chOff x="1143125" y="965050"/>
            <a:chExt cx="8090013" cy="6067500"/>
          </a:xfrm>
        </p:grpSpPr>
        <p:pic>
          <p:nvPicPr>
            <p:cNvPr id="1624" name="Google Shape;1624;p122"/>
            <p:cNvPicPr preferRelativeResize="0"/>
            <p:nvPr/>
          </p:nvPicPr>
          <p:blipFill>
            <a:blip r:embed="rId3">
              <a:alphaModFix/>
            </a:blip>
            <a:stretch>
              <a:fillRect/>
            </a:stretch>
          </p:blipFill>
          <p:spPr>
            <a:xfrm>
              <a:off x="1143125" y="965050"/>
              <a:ext cx="8090013" cy="6067500"/>
            </a:xfrm>
            <a:prstGeom prst="rect">
              <a:avLst/>
            </a:prstGeom>
            <a:noFill/>
            <a:ln>
              <a:noFill/>
            </a:ln>
          </p:spPr>
        </p:pic>
        <p:pic>
          <p:nvPicPr>
            <p:cNvPr id="1625" name="Google Shape;1625;p122"/>
            <p:cNvPicPr preferRelativeResize="0"/>
            <p:nvPr/>
          </p:nvPicPr>
          <p:blipFill>
            <a:blip r:embed="rId4">
              <a:alphaModFix/>
            </a:blip>
            <a:stretch>
              <a:fillRect/>
            </a:stretch>
          </p:blipFill>
          <p:spPr>
            <a:xfrm>
              <a:off x="2315775" y="1462775"/>
              <a:ext cx="2443000" cy="2056500"/>
            </a:xfrm>
            <a:prstGeom prst="rect">
              <a:avLst/>
            </a:prstGeom>
            <a:noFill/>
            <a:ln>
              <a:noFill/>
            </a:ln>
          </p:spPr>
        </p:pic>
      </p:grpSp>
      <p:sp>
        <p:nvSpPr>
          <p:cNvPr id="1626" name="Google Shape;1626;p122"/>
          <p:cNvSpPr txBox="1"/>
          <p:nvPr/>
        </p:nvSpPr>
        <p:spPr>
          <a:xfrm>
            <a:off x="50" y="9129900"/>
            <a:ext cx="13004700" cy="54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800" u="sng">
                <a:solidFill>
                  <a:srgbClr val="222222"/>
                </a:solidFill>
                <a:highlight>
                  <a:srgbClr val="FFFFFF"/>
                </a:highlight>
              </a:rPr>
              <a:t>Pant, M.</a:t>
            </a:r>
            <a:r>
              <a:rPr lang="en-US" sz="1800">
                <a:solidFill>
                  <a:srgbClr val="222222"/>
                </a:solidFill>
                <a:highlight>
                  <a:srgbClr val="FFFFFF"/>
                </a:highlight>
              </a:rPr>
              <a:t>, Choi, H., Guha, S., &amp; Englund, D. (2017). Percolation based architecture for cluster state quantum computation using photon-mediated entanglement between atomic memories. </a:t>
            </a:r>
            <a:r>
              <a:rPr i="1" lang="en-US" sz="1800">
                <a:solidFill>
                  <a:srgbClr val="222222"/>
                </a:solidFill>
                <a:highlight>
                  <a:srgbClr val="FFFFFF"/>
                </a:highlight>
              </a:rPr>
              <a:t>arXiv preprint arXiv:1704.07292v2</a:t>
            </a:r>
            <a:r>
              <a:rPr lang="en-US" sz="1800">
                <a:solidFill>
                  <a:srgbClr val="222222"/>
                </a:solidFill>
                <a:highlight>
                  <a:srgbClr val="FFFFFF"/>
                </a:highlight>
              </a:rPr>
              <a:t>.</a:t>
            </a:r>
            <a:endParaRPr sz="1800"/>
          </a:p>
        </p:txBody>
      </p:sp>
      <p:cxnSp>
        <p:nvCxnSpPr>
          <p:cNvPr id="1627" name="Google Shape;1627;p122"/>
          <p:cNvCxnSpPr/>
          <p:nvPr/>
        </p:nvCxnSpPr>
        <p:spPr>
          <a:xfrm>
            <a:off x="7270913" y="5867800"/>
            <a:ext cx="1962000" cy="469500"/>
          </a:xfrm>
          <a:prstGeom prst="straightConnector1">
            <a:avLst/>
          </a:prstGeom>
          <a:noFill/>
          <a:ln cap="flat" cmpd="sng" w="9525">
            <a:solidFill>
              <a:schemeClr val="dk2"/>
            </a:solidFill>
            <a:prstDash val="solid"/>
            <a:round/>
            <a:headEnd len="med" w="med" type="none"/>
            <a:tailEnd len="med" w="med" type="none"/>
          </a:ln>
        </p:spPr>
      </p:cxnSp>
      <p:cxnSp>
        <p:nvCxnSpPr>
          <p:cNvPr id="1628" name="Google Shape;1628;p122"/>
          <p:cNvCxnSpPr/>
          <p:nvPr/>
        </p:nvCxnSpPr>
        <p:spPr>
          <a:xfrm>
            <a:off x="5629000" y="6098425"/>
            <a:ext cx="3582300" cy="291000"/>
          </a:xfrm>
          <a:prstGeom prst="straightConnector1">
            <a:avLst/>
          </a:prstGeom>
          <a:noFill/>
          <a:ln cap="flat" cmpd="sng" w="9525">
            <a:solidFill>
              <a:schemeClr val="dk2"/>
            </a:solidFill>
            <a:prstDash val="solid"/>
            <a:round/>
            <a:headEnd len="med" w="med" type="none"/>
            <a:tailEnd len="med" w="med" type="none"/>
          </a:ln>
        </p:spPr>
      </p:cxnSp>
      <p:sp>
        <p:nvSpPr>
          <p:cNvPr id="1629" name="Google Shape;1629;p122"/>
          <p:cNvSpPr txBox="1"/>
          <p:nvPr/>
        </p:nvSpPr>
        <p:spPr>
          <a:xfrm>
            <a:off x="9232925" y="5867800"/>
            <a:ext cx="3525000" cy="14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Areas of fault tolerance: J. M. Auger, et al (D Browne) PR</a:t>
            </a:r>
            <a:r>
              <a:rPr lang="en-US" sz="2200"/>
              <a:t>A 97 (2018)</a:t>
            </a:r>
            <a:endParaRPr sz="2200"/>
          </a:p>
          <a:p>
            <a:pPr indent="0" lvl="0" marL="0" rtl="0" algn="l">
              <a:spcBef>
                <a:spcPts val="0"/>
              </a:spcBef>
              <a:spcAft>
                <a:spcPts val="0"/>
              </a:spcAft>
              <a:buNone/>
            </a:pPr>
            <a:r>
              <a:t/>
            </a:r>
            <a:endParaRPr sz="2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3" name="Shape 1633"/>
        <p:cNvGrpSpPr/>
        <p:nvPr/>
      </p:nvGrpSpPr>
      <p:grpSpPr>
        <a:xfrm>
          <a:off x="0" y="0"/>
          <a:ext cx="0" cy="0"/>
          <a:chOff x="0" y="0"/>
          <a:chExt cx="0" cy="0"/>
        </a:xfrm>
      </p:grpSpPr>
      <p:sp>
        <p:nvSpPr>
          <p:cNvPr id="1634" name="Google Shape;1634;p123"/>
          <p:cNvSpPr txBox="1"/>
          <p:nvPr>
            <p:ph type="title"/>
          </p:nvPr>
        </p:nvSpPr>
        <p:spPr>
          <a:xfrm>
            <a:off x="571500" y="116958"/>
            <a:ext cx="118617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3800">
                <a:solidFill>
                  <a:schemeClr val="dk1"/>
                </a:solidFill>
              </a:rPr>
              <a:t>Things are coming together </a:t>
            </a:r>
            <a:endParaRPr/>
          </a:p>
        </p:txBody>
      </p:sp>
      <p:sp>
        <p:nvSpPr>
          <p:cNvPr id="1635" name="Google Shape;1635;p123"/>
          <p:cNvSpPr txBox="1"/>
          <p:nvPr/>
        </p:nvSpPr>
        <p:spPr>
          <a:xfrm>
            <a:off x="13655288" y="1135075"/>
            <a:ext cx="11224500" cy="5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400"/>
              <a:t>High-speed HD-QKD &amp; photonic integrated circuits </a:t>
            </a:r>
            <a:endParaRPr b="1" sz="2400"/>
          </a:p>
          <a:p>
            <a:pPr indent="0" lvl="0" marL="0" rtl="0" algn="l">
              <a:spcBef>
                <a:spcPts val="0"/>
              </a:spcBef>
              <a:spcAft>
                <a:spcPts val="0"/>
              </a:spcAft>
              <a:buClr>
                <a:schemeClr val="dk1"/>
              </a:buClr>
              <a:buSzPts val="1100"/>
              <a:buFont typeface="Arial"/>
              <a:buNone/>
            </a:pPr>
            <a:r>
              <a:t/>
            </a:r>
            <a:endParaRPr b="1" sz="2400"/>
          </a:p>
          <a:p>
            <a:pPr indent="0" lvl="0" marL="0" rtl="0" algn="l">
              <a:spcBef>
                <a:spcPts val="0"/>
              </a:spcBef>
              <a:spcAft>
                <a:spcPts val="0"/>
              </a:spcAft>
              <a:buNone/>
            </a:pPr>
            <a:r>
              <a:t/>
            </a:r>
            <a:endParaRPr b="1" sz="2400"/>
          </a:p>
        </p:txBody>
      </p:sp>
      <p:sp>
        <p:nvSpPr>
          <p:cNvPr id="1636" name="Google Shape;1636;p123"/>
          <p:cNvSpPr txBox="1"/>
          <p:nvPr/>
        </p:nvSpPr>
        <p:spPr>
          <a:xfrm>
            <a:off x="19625875" y="3174725"/>
            <a:ext cx="857100" cy="24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rPr>
              <a:t>1 µm</a:t>
            </a:r>
            <a:endParaRPr>
              <a:solidFill>
                <a:srgbClr val="FFFFFF"/>
              </a:solidFill>
            </a:endParaRPr>
          </a:p>
        </p:txBody>
      </p:sp>
      <p:sp>
        <p:nvSpPr>
          <p:cNvPr id="1637" name="Google Shape;1637;p123"/>
          <p:cNvSpPr txBox="1"/>
          <p:nvPr/>
        </p:nvSpPr>
        <p:spPr>
          <a:xfrm>
            <a:off x="571500" y="1182800"/>
            <a:ext cx="11224500" cy="22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400"/>
              <a:t>Quantum memory-integrated PICs</a:t>
            </a:r>
            <a:endParaRPr b="1" sz="2400"/>
          </a:p>
          <a:p>
            <a:pPr indent="0" lvl="0" marL="0" rtl="0" algn="l">
              <a:spcBef>
                <a:spcPts val="0"/>
              </a:spcBef>
              <a:spcAft>
                <a:spcPts val="0"/>
              </a:spcAft>
              <a:buClr>
                <a:schemeClr val="dk1"/>
              </a:buClr>
              <a:buSzPts val="1100"/>
              <a:buFont typeface="Arial"/>
              <a:buNone/>
            </a:pPr>
            <a:r>
              <a:t/>
            </a:r>
            <a:endParaRPr b="1" sz="2400"/>
          </a:p>
          <a:p>
            <a:pPr indent="0" lvl="0" marL="0" rtl="0" algn="l">
              <a:spcBef>
                <a:spcPts val="0"/>
              </a:spcBef>
              <a:spcAft>
                <a:spcPts val="0"/>
              </a:spcAft>
              <a:buNone/>
            </a:pPr>
            <a:r>
              <a:t/>
            </a:r>
            <a:endParaRPr b="1" sz="2400"/>
          </a:p>
        </p:txBody>
      </p:sp>
      <p:sp>
        <p:nvSpPr>
          <p:cNvPr id="1638" name="Google Shape;1638;p123"/>
          <p:cNvSpPr txBox="1"/>
          <p:nvPr/>
        </p:nvSpPr>
        <p:spPr>
          <a:xfrm>
            <a:off x="270875" y="6962400"/>
            <a:ext cx="12146700" cy="5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t>Extensions to large-scale quantum networks and modular qu. computing</a:t>
            </a:r>
            <a:endParaRPr b="1" sz="2400"/>
          </a:p>
        </p:txBody>
      </p:sp>
      <p:pic>
        <p:nvPicPr>
          <p:cNvPr id="1639" name="Google Shape;1639;p123"/>
          <p:cNvPicPr preferRelativeResize="0"/>
          <p:nvPr/>
        </p:nvPicPr>
        <p:blipFill>
          <a:blip r:embed="rId3">
            <a:alphaModFix/>
          </a:blip>
          <a:stretch>
            <a:fillRect/>
          </a:stretch>
        </p:blipFill>
        <p:spPr>
          <a:xfrm>
            <a:off x="1179575" y="7655775"/>
            <a:ext cx="5372100" cy="1866900"/>
          </a:xfrm>
          <a:prstGeom prst="rect">
            <a:avLst/>
          </a:prstGeom>
          <a:noFill/>
          <a:ln>
            <a:noFill/>
          </a:ln>
        </p:spPr>
      </p:pic>
      <p:sp>
        <p:nvSpPr>
          <p:cNvPr id="1640" name="Google Shape;1640;p123"/>
          <p:cNvSpPr txBox="1"/>
          <p:nvPr/>
        </p:nvSpPr>
        <p:spPr>
          <a:xfrm>
            <a:off x="6836800" y="7911550"/>
            <a:ext cx="5157000" cy="1393500"/>
          </a:xfrm>
          <a:prstGeom prst="rect">
            <a:avLst/>
          </a:prstGeom>
          <a:noFill/>
          <a:ln>
            <a:noFill/>
          </a:ln>
        </p:spPr>
        <p:txBody>
          <a:bodyPr anchorCtr="0" anchor="ctr" bIns="91425" lIns="91425" spcFirstLastPara="1" rIns="91425" wrap="square" tIns="91425">
            <a:noAutofit/>
          </a:bodyPr>
          <a:lstStyle/>
          <a:p>
            <a:pPr indent="-101600" lvl="0" marL="266700" rtl="0" algn="l">
              <a:spcBef>
                <a:spcPts val="800"/>
              </a:spcBef>
              <a:spcAft>
                <a:spcPts val="0"/>
              </a:spcAft>
              <a:buNone/>
            </a:pPr>
            <a:r>
              <a:rPr lang="en-US" sz="1800">
                <a:solidFill>
                  <a:schemeClr val="dk1"/>
                </a:solidFill>
                <a:latin typeface="Helvetica Neue"/>
                <a:ea typeface="Helvetica Neue"/>
                <a:cs typeface="Helvetica Neue"/>
                <a:sym typeface="Helvetica Neue"/>
              </a:rPr>
              <a:t>NV-percolation thresholds: </a:t>
            </a:r>
            <a:r>
              <a:rPr lang="en-US" sz="1800">
                <a:solidFill>
                  <a:schemeClr val="dk1"/>
                </a:solidFill>
                <a:latin typeface="Helvetica Neue"/>
                <a:ea typeface="Helvetica Neue"/>
                <a:cs typeface="Helvetica Neue"/>
                <a:sym typeface="Helvetica Neue"/>
              </a:rPr>
              <a:t>M. Pant et al, arXiv:1704.07292 (2017)</a:t>
            </a:r>
            <a:endParaRPr sz="1800">
              <a:solidFill>
                <a:schemeClr val="dk1"/>
              </a:solidFill>
              <a:latin typeface="Helvetica Neue"/>
              <a:ea typeface="Helvetica Neue"/>
              <a:cs typeface="Helvetica Neue"/>
              <a:sym typeface="Helvetica Neue"/>
            </a:endParaRPr>
          </a:p>
          <a:p>
            <a:pPr indent="-101600" lvl="0" marL="266700" rtl="0" algn="l">
              <a:spcBef>
                <a:spcPts val="800"/>
              </a:spcBef>
              <a:spcAft>
                <a:spcPts val="0"/>
              </a:spcAft>
              <a:buNone/>
            </a:pPr>
            <a:r>
              <a:rPr lang="en-US" sz="1800">
                <a:solidFill>
                  <a:schemeClr val="dk1"/>
                </a:solidFill>
                <a:latin typeface="Helvetica Neue"/>
                <a:ea typeface="Helvetica Neue"/>
                <a:cs typeface="Helvetica Neue"/>
                <a:sym typeface="Helvetica Neue"/>
              </a:rPr>
              <a:t>Photonic percolation thresholds: M. Pant et a,  arXiv:1701.03775v1, to appear in Nature Communications (2019)</a:t>
            </a:r>
            <a:endParaRPr sz="1800">
              <a:solidFill>
                <a:schemeClr val="dk1"/>
              </a:solidFill>
              <a:latin typeface="Helvetica Neue"/>
              <a:ea typeface="Helvetica Neue"/>
              <a:cs typeface="Helvetica Neue"/>
              <a:sym typeface="Helvetica Neue"/>
            </a:endParaRPr>
          </a:p>
        </p:txBody>
      </p:sp>
      <p:sp>
        <p:nvSpPr>
          <p:cNvPr id="1641" name="Google Shape;1641;p123"/>
          <p:cNvSpPr txBox="1"/>
          <p:nvPr/>
        </p:nvSpPr>
        <p:spPr>
          <a:xfrm>
            <a:off x="3480838" y="1833300"/>
            <a:ext cx="9237600" cy="4867800"/>
          </a:xfrm>
          <a:prstGeom prst="rect">
            <a:avLst/>
          </a:prstGeom>
          <a:noFill/>
          <a:ln>
            <a:noFill/>
          </a:ln>
        </p:spPr>
        <p:txBody>
          <a:bodyPr anchorCtr="0" anchor="ctr" bIns="91425" lIns="91425" spcFirstLastPara="1" rIns="91425" wrap="square" tIns="91425">
            <a:noAutofit/>
          </a:bodyPr>
          <a:lstStyle/>
          <a:p>
            <a:pPr indent="0" lvl="0" marL="0" rtl="0" algn="l">
              <a:spcBef>
                <a:spcPts val="800"/>
              </a:spcBef>
              <a:spcAft>
                <a:spcPts val="0"/>
              </a:spcAft>
              <a:buNone/>
            </a:pPr>
            <a:r>
              <a:rPr b="1" lang="en-US" sz="2200">
                <a:solidFill>
                  <a:schemeClr val="dk1"/>
                </a:solidFill>
                <a:latin typeface="Helvetica Neue"/>
                <a:ea typeface="Helvetica Neue"/>
                <a:cs typeface="Helvetica Neue"/>
                <a:sym typeface="Helvetica Neue"/>
              </a:rPr>
              <a:t>Diamond cavities working well: </a:t>
            </a:r>
            <a:endParaRPr b="1" sz="2200">
              <a:solidFill>
                <a:schemeClr val="dk1"/>
              </a:solidFill>
              <a:latin typeface="Helvetica Neue"/>
              <a:ea typeface="Helvetica Neue"/>
              <a:cs typeface="Helvetica Neue"/>
              <a:sym typeface="Helvetica Neue"/>
            </a:endParaRPr>
          </a:p>
          <a:p>
            <a:pPr indent="-342900" lvl="0" marL="457200" rtl="0" algn="l">
              <a:spcBef>
                <a:spcPts val="80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S. Mouradian et al, APL (2017); N. Wan et al, APL (2018)</a:t>
            </a:r>
            <a:endParaRPr sz="1800">
              <a:solidFill>
                <a:schemeClr val="dk1"/>
              </a:solidFill>
              <a:latin typeface="Helvetica Neue"/>
              <a:ea typeface="Helvetica Neue"/>
              <a:cs typeface="Helvetica Neue"/>
              <a:sym typeface="Helvetica Neue"/>
            </a:endParaRPr>
          </a:p>
          <a:p>
            <a:pPr indent="0" lvl="0" marL="0" rtl="0" algn="l">
              <a:spcBef>
                <a:spcPts val="800"/>
              </a:spcBef>
              <a:spcAft>
                <a:spcPts val="0"/>
              </a:spcAft>
              <a:buNone/>
            </a:pPr>
            <a:r>
              <a:rPr b="1" lang="en-US" sz="2200">
                <a:solidFill>
                  <a:schemeClr val="dk1"/>
                </a:solidFill>
                <a:latin typeface="Helvetica Neue"/>
                <a:ea typeface="Helvetica Neue"/>
                <a:cs typeface="Helvetica Neue"/>
                <a:sym typeface="Helvetica Neue"/>
              </a:rPr>
              <a:t>Quantum emitters getting close to </a:t>
            </a:r>
            <a:r>
              <a:rPr b="1" lang="en-US" sz="2200">
                <a:solidFill>
                  <a:schemeClr val="dk1"/>
                </a:solidFill>
                <a:latin typeface="Helvetica Neue"/>
                <a:ea typeface="Helvetica Neue"/>
                <a:cs typeface="Helvetica Neue"/>
                <a:sym typeface="Helvetica Neue"/>
              </a:rPr>
              <a:t>“repeatable and good”:</a:t>
            </a:r>
            <a:endParaRPr b="1" sz="2200">
              <a:solidFill>
                <a:schemeClr val="dk1"/>
              </a:solidFill>
              <a:latin typeface="Helvetica Neue"/>
              <a:ea typeface="Helvetica Neue"/>
              <a:cs typeface="Helvetica Neue"/>
              <a:sym typeface="Helvetica Neue"/>
            </a:endParaRPr>
          </a:p>
          <a:p>
            <a:pPr indent="-342900" lvl="0" marL="457200" rtl="0" algn="l">
              <a:spcBef>
                <a:spcPts val="80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NVs need more work: </a:t>
            </a:r>
            <a:r>
              <a:rPr lang="en-US" sz="1800">
                <a:solidFill>
                  <a:schemeClr val="dk1"/>
                </a:solidFill>
                <a:latin typeface="Helvetica Neue"/>
                <a:ea typeface="Helvetica Neue"/>
                <a:cs typeface="Helvetica Neue"/>
                <a:sym typeface="Helvetica Neue"/>
              </a:rPr>
              <a:t>S B. van Dam, M Walsh, et al (Taminiau - Hanson - Englund), arXiv:1812.11523  (2018)</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Spectrally multiplexed NV clusters: E Bersin, M Walsh, S Mouradian, M E. Trusheim, T Schröder, DE, ArXiv:1805.06884 (2018)</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New kinds of emitter systems: PbV, SnV,: See Trusheim talk this Friday at PQE</a:t>
            </a:r>
            <a:endParaRPr sz="1800">
              <a:solidFill>
                <a:schemeClr val="dk1"/>
              </a:solidFill>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rPr b="1" lang="en-US" sz="2200">
                <a:solidFill>
                  <a:schemeClr val="dk1"/>
                </a:solidFill>
                <a:latin typeface="Helvetica Neue"/>
                <a:ea typeface="Helvetica Neue"/>
                <a:cs typeface="Helvetica Neue"/>
                <a:sym typeface="Helvetica Neue"/>
              </a:rPr>
              <a:t>CMOS electronics for large-scale spin control</a:t>
            </a:r>
            <a:r>
              <a:rPr b="1" lang="en-US" sz="1800">
                <a:solidFill>
                  <a:schemeClr val="dk1"/>
                </a:solidFill>
                <a:latin typeface="Helvetica Neue"/>
                <a:ea typeface="Helvetica Neue"/>
                <a:cs typeface="Helvetica Neue"/>
                <a:sym typeface="Helvetica Neue"/>
              </a:rPr>
              <a:t>: </a:t>
            </a:r>
            <a:endParaRPr b="1" sz="1800">
              <a:solidFill>
                <a:schemeClr val="dk1"/>
              </a:solidFill>
              <a:latin typeface="Helvetica Neue"/>
              <a:ea typeface="Helvetica Neue"/>
              <a:cs typeface="Helvetica Neue"/>
              <a:sym typeface="Helvetica Neue"/>
            </a:endParaRPr>
          </a:p>
          <a:p>
            <a:pPr indent="-342900" lvl="0" marL="457200" rtl="0" algn="l">
              <a:spcBef>
                <a:spcPts val="80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D Kim, M  Ibrahim, C. Foy, R Han, &amp; D.E., arXiv:1810.01056 (2018)</a:t>
            </a:r>
            <a:endParaRPr sz="1800">
              <a:solidFill>
                <a:schemeClr val="dk1"/>
              </a:solidFill>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rPr b="1" lang="en-US" sz="2200">
                <a:solidFill>
                  <a:schemeClr val="dk1"/>
                </a:solidFill>
                <a:latin typeface="Helvetica Neue"/>
                <a:ea typeface="Helvetica Neue"/>
                <a:cs typeface="Helvetica Neue"/>
                <a:sym typeface="Helvetica Neue"/>
              </a:rPr>
              <a:t>Photonic network:</a:t>
            </a:r>
            <a:endParaRPr b="1" sz="2200">
              <a:solidFill>
                <a:schemeClr val="dk1"/>
              </a:solidFill>
              <a:latin typeface="Helvetica Neue"/>
              <a:ea typeface="Helvetica Neue"/>
              <a:cs typeface="Helvetica Neue"/>
              <a:sym typeface="Helvetica Neue"/>
            </a:endParaRPr>
          </a:p>
          <a:p>
            <a:pPr indent="-342900" lvl="0" marL="457200" rtl="0" algn="l">
              <a:spcBef>
                <a:spcPts val="80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Tsung-Ju Lu*, Michael Fanto*, et al, Optics Express (2018). *equal contributors</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Review: N. Harris et al, Optica 5, 12, pp. 1623-1631 (2018)</a:t>
            </a:r>
            <a:endParaRPr sz="1800">
              <a:solidFill>
                <a:schemeClr val="dk1"/>
              </a:solidFill>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t/>
            </a:r>
            <a:endParaRPr sz="1800">
              <a:solidFill>
                <a:schemeClr val="dk1"/>
              </a:solidFill>
              <a:latin typeface="Helvetica Neue"/>
              <a:ea typeface="Helvetica Neue"/>
              <a:cs typeface="Helvetica Neue"/>
              <a:sym typeface="Helvetica Neue"/>
            </a:endParaRPr>
          </a:p>
        </p:txBody>
      </p:sp>
      <p:sp>
        <p:nvSpPr>
          <p:cNvPr id="1642" name="Google Shape;1642;p123"/>
          <p:cNvSpPr txBox="1"/>
          <p:nvPr/>
        </p:nvSpPr>
        <p:spPr>
          <a:xfrm>
            <a:off x="19338025" y="2006425"/>
            <a:ext cx="5795400" cy="1359600"/>
          </a:xfrm>
          <a:prstGeom prst="rect">
            <a:avLst/>
          </a:prstGeom>
          <a:noFill/>
          <a:ln>
            <a:noFill/>
          </a:ln>
        </p:spPr>
        <p:txBody>
          <a:bodyPr anchorCtr="0" anchor="ctr" bIns="91425" lIns="91425" spcFirstLastPara="1" rIns="91425" wrap="square" tIns="91425">
            <a:noAutofit/>
          </a:bodyPr>
          <a:lstStyle/>
          <a:p>
            <a:pPr indent="0" lvl="0" marL="0" rtl="0" algn="l">
              <a:spcBef>
                <a:spcPts val="800"/>
              </a:spcBef>
              <a:spcAft>
                <a:spcPts val="0"/>
              </a:spcAft>
              <a:buNone/>
            </a:pPr>
            <a:r>
              <a:rPr lang="en-US" sz="2200">
                <a:solidFill>
                  <a:schemeClr val="dk1"/>
                </a:solidFill>
                <a:latin typeface="Helvetica Neue"/>
                <a:ea typeface="Helvetica Neue"/>
                <a:cs typeface="Helvetica Neue"/>
                <a:sym typeface="Helvetica Neue"/>
              </a:rPr>
              <a:t>~ Mbit/sec PIC field test: </a:t>
            </a:r>
            <a:endParaRPr sz="2200">
              <a:solidFill>
                <a:schemeClr val="dk1"/>
              </a:solidFill>
              <a:latin typeface="Helvetica Neue"/>
              <a:ea typeface="Helvetica Neue"/>
              <a:cs typeface="Helvetica Neue"/>
              <a:sym typeface="Helvetica Neue"/>
            </a:endParaRPr>
          </a:p>
          <a:p>
            <a:pPr indent="0" lvl="0" marL="0" rtl="0" algn="l">
              <a:spcBef>
                <a:spcPts val="800"/>
              </a:spcBef>
              <a:spcAft>
                <a:spcPts val="0"/>
              </a:spcAft>
              <a:buNone/>
            </a:pPr>
            <a:r>
              <a:rPr lang="en-US" sz="1800">
                <a:solidFill>
                  <a:schemeClr val="dk1"/>
                </a:solidFill>
                <a:latin typeface="Helvetica Neue"/>
                <a:ea typeface="Helvetica Neue"/>
                <a:cs typeface="Helvetica Neue"/>
                <a:sym typeface="Helvetica Neue"/>
              </a:rPr>
              <a:t>D. Bunandar et al, </a:t>
            </a:r>
            <a:r>
              <a:rPr lang="en-US" sz="1800">
                <a:solidFill>
                  <a:schemeClr val="dk1"/>
                </a:solidFill>
                <a:latin typeface="Helvetica Neue"/>
                <a:ea typeface="Helvetica Neue"/>
                <a:cs typeface="Helvetica Neue"/>
                <a:sym typeface="Helvetica Neue"/>
              </a:rPr>
              <a:t>Phys. Rev. X 8, 021009 (2018)</a:t>
            </a:r>
            <a:r>
              <a:rPr lang="en-US" sz="1800">
                <a:solidFill>
                  <a:schemeClr val="dk1"/>
                </a:solidFill>
                <a:latin typeface="Helvetica Neue"/>
                <a:ea typeface="Helvetica Neue"/>
                <a:cs typeface="Helvetica Neue"/>
                <a:sym typeface="Helvetica Neue"/>
              </a:rPr>
              <a:t> ; with Sandia National Laboratory</a:t>
            </a:r>
            <a:endParaRPr sz="1800">
              <a:solidFill>
                <a:schemeClr val="dk1"/>
              </a:solidFill>
              <a:latin typeface="Helvetica Neue"/>
              <a:ea typeface="Helvetica Neue"/>
              <a:cs typeface="Helvetica Neue"/>
              <a:sym typeface="Helvetica Neue"/>
            </a:endParaRPr>
          </a:p>
          <a:p>
            <a:pPr indent="0" lvl="0" marL="0" rtl="0" algn="l">
              <a:spcBef>
                <a:spcPts val="800"/>
              </a:spcBef>
              <a:spcAft>
                <a:spcPts val="0"/>
              </a:spcAft>
              <a:buNone/>
            </a:pPr>
            <a:r>
              <a:rPr lang="en-US" sz="1800">
                <a:solidFill>
                  <a:schemeClr val="dk1"/>
                </a:solidFill>
                <a:latin typeface="Helvetica Neue"/>
                <a:ea typeface="Helvetica Neue"/>
                <a:cs typeface="Helvetica Neue"/>
                <a:sym typeface="Helvetica Neue"/>
              </a:rPr>
              <a:t>Outlook: Multiplexing.</a:t>
            </a:r>
            <a:endParaRPr sz="1800">
              <a:solidFill>
                <a:schemeClr val="dk1"/>
              </a:solidFill>
              <a:latin typeface="Helvetica Neue"/>
              <a:ea typeface="Helvetica Neue"/>
              <a:cs typeface="Helvetica Neue"/>
              <a:sym typeface="Helvetica Neue"/>
            </a:endParaRPr>
          </a:p>
        </p:txBody>
      </p:sp>
      <p:pic>
        <p:nvPicPr>
          <p:cNvPr id="1643" name="Google Shape;1643;p123"/>
          <p:cNvPicPr preferRelativeResize="0"/>
          <p:nvPr/>
        </p:nvPicPr>
        <p:blipFill>
          <a:blip r:embed="rId4">
            <a:alphaModFix/>
          </a:blip>
          <a:stretch>
            <a:fillRect/>
          </a:stretch>
        </p:blipFill>
        <p:spPr>
          <a:xfrm>
            <a:off x="13601650" y="2094500"/>
            <a:ext cx="4781550" cy="1600200"/>
          </a:xfrm>
          <a:prstGeom prst="rect">
            <a:avLst/>
          </a:prstGeom>
          <a:noFill/>
          <a:ln>
            <a:noFill/>
          </a:ln>
        </p:spPr>
      </p:pic>
      <p:cxnSp>
        <p:nvCxnSpPr>
          <p:cNvPr id="1644" name="Google Shape;1644;p123"/>
          <p:cNvCxnSpPr/>
          <p:nvPr/>
        </p:nvCxnSpPr>
        <p:spPr>
          <a:xfrm>
            <a:off x="2238117" y="2645026"/>
            <a:ext cx="1250400" cy="0"/>
          </a:xfrm>
          <a:prstGeom prst="straightConnector1">
            <a:avLst/>
          </a:prstGeom>
          <a:noFill/>
          <a:ln cap="flat" cmpd="sng" w="9525">
            <a:solidFill>
              <a:schemeClr val="dk2"/>
            </a:solidFill>
            <a:prstDash val="solid"/>
            <a:round/>
            <a:headEnd len="med" w="med" type="none"/>
            <a:tailEnd len="med" w="med" type="none"/>
          </a:ln>
        </p:spPr>
      </p:cxnSp>
      <p:pic>
        <p:nvPicPr>
          <p:cNvPr id="1645" name="Google Shape;1645;p123"/>
          <p:cNvPicPr preferRelativeResize="0"/>
          <p:nvPr/>
        </p:nvPicPr>
        <p:blipFill>
          <a:blip r:embed="rId5">
            <a:alphaModFix/>
          </a:blip>
          <a:stretch>
            <a:fillRect/>
          </a:stretch>
        </p:blipFill>
        <p:spPr>
          <a:xfrm>
            <a:off x="647700" y="1819325"/>
            <a:ext cx="2739821" cy="1050600"/>
          </a:xfrm>
          <a:prstGeom prst="rect">
            <a:avLst/>
          </a:prstGeom>
          <a:noFill/>
          <a:ln>
            <a:noFill/>
          </a:ln>
        </p:spPr>
      </p:pic>
      <p:grpSp>
        <p:nvGrpSpPr>
          <p:cNvPr id="1646" name="Google Shape;1646;p123"/>
          <p:cNvGrpSpPr/>
          <p:nvPr/>
        </p:nvGrpSpPr>
        <p:grpSpPr>
          <a:xfrm>
            <a:off x="932835" y="2830923"/>
            <a:ext cx="2169544" cy="2131747"/>
            <a:chOff x="7224609" y="289302"/>
            <a:chExt cx="4199660" cy="4199660"/>
          </a:xfrm>
        </p:grpSpPr>
        <p:pic>
          <p:nvPicPr>
            <p:cNvPr id="1647" name="Google Shape;1647;p123"/>
            <p:cNvPicPr preferRelativeResize="0"/>
            <p:nvPr/>
          </p:nvPicPr>
          <p:blipFill>
            <a:blip r:embed="rId6">
              <a:alphaModFix/>
            </a:blip>
            <a:stretch>
              <a:fillRect/>
            </a:stretch>
          </p:blipFill>
          <p:spPr>
            <a:xfrm>
              <a:off x="7224609" y="289302"/>
              <a:ext cx="4199660" cy="4199660"/>
            </a:xfrm>
            <a:prstGeom prst="rect">
              <a:avLst/>
            </a:prstGeom>
            <a:noFill/>
            <a:ln>
              <a:noFill/>
            </a:ln>
          </p:spPr>
        </p:pic>
        <p:sp>
          <p:nvSpPr>
            <p:cNvPr id="1648" name="Google Shape;1648;p123"/>
            <p:cNvSpPr txBox="1"/>
            <p:nvPr/>
          </p:nvSpPr>
          <p:spPr>
            <a:xfrm>
              <a:off x="7339740" y="3325261"/>
              <a:ext cx="3472200" cy="10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rgbClr val="FFFFFF"/>
                  </a:solidFill>
                </a:rPr>
                <a:t>200 µm</a:t>
              </a:r>
              <a:endParaRPr sz="2200">
                <a:solidFill>
                  <a:srgbClr val="FFFFFF"/>
                </a:solidFill>
              </a:endParaRPr>
            </a:p>
          </p:txBody>
        </p:sp>
      </p:grpSp>
      <p:pic>
        <p:nvPicPr>
          <p:cNvPr id="1649" name="Google Shape;1649;p123"/>
          <p:cNvPicPr preferRelativeResize="0"/>
          <p:nvPr/>
        </p:nvPicPr>
        <p:blipFill rotWithShape="1">
          <a:blip r:embed="rId7">
            <a:alphaModFix/>
          </a:blip>
          <a:srcRect b="14871" l="36735" r="5530" t="0"/>
          <a:stretch/>
        </p:blipFill>
        <p:spPr>
          <a:xfrm>
            <a:off x="13275266" y="7227250"/>
            <a:ext cx="3885860" cy="2288700"/>
          </a:xfrm>
          <a:prstGeom prst="rect">
            <a:avLst/>
          </a:prstGeom>
          <a:noFill/>
          <a:ln>
            <a:noFill/>
          </a:ln>
        </p:spPr>
      </p:pic>
      <p:pic>
        <p:nvPicPr>
          <p:cNvPr id="1650" name="Google Shape;1650;p123"/>
          <p:cNvPicPr preferRelativeResize="0"/>
          <p:nvPr/>
        </p:nvPicPr>
        <p:blipFill>
          <a:blip r:embed="rId8">
            <a:alphaModFix/>
          </a:blip>
          <a:stretch>
            <a:fillRect/>
          </a:stretch>
        </p:blipFill>
        <p:spPr>
          <a:xfrm>
            <a:off x="647696" y="5113349"/>
            <a:ext cx="2739825" cy="1393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5" name="Shape 955"/>
        <p:cNvGrpSpPr/>
        <p:nvPr/>
      </p:nvGrpSpPr>
      <p:grpSpPr>
        <a:xfrm>
          <a:off x="0" y="0"/>
          <a:ext cx="0" cy="0"/>
          <a:chOff x="0" y="0"/>
          <a:chExt cx="0" cy="0"/>
        </a:xfrm>
      </p:grpSpPr>
      <p:sp>
        <p:nvSpPr>
          <p:cNvPr id="956" name="Google Shape;956;p97"/>
          <p:cNvSpPr txBox="1"/>
          <p:nvPr>
            <p:ph type="title"/>
          </p:nvPr>
        </p:nvSpPr>
        <p:spPr>
          <a:xfrm>
            <a:off x="571500" y="116958"/>
            <a:ext cx="11861700" cy="8481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chemeClr val="dk1"/>
              </a:buClr>
              <a:buSzPts val="1100"/>
              <a:buFont typeface="Arial"/>
              <a:buNone/>
            </a:pPr>
            <a:r>
              <a:rPr lang="en-US" sz="3600"/>
              <a:t>Quantum repeater networks</a:t>
            </a:r>
            <a:endParaRPr sz="3600"/>
          </a:p>
        </p:txBody>
      </p:sp>
      <p:cxnSp>
        <p:nvCxnSpPr>
          <p:cNvPr id="957" name="Google Shape;957;p97"/>
          <p:cNvCxnSpPr/>
          <p:nvPr/>
        </p:nvCxnSpPr>
        <p:spPr>
          <a:xfrm flipH="1" rot="10800000">
            <a:off x="3570696" y="3172776"/>
            <a:ext cx="1119900" cy="352800"/>
          </a:xfrm>
          <a:prstGeom prst="straightConnector1">
            <a:avLst/>
          </a:prstGeom>
          <a:noFill/>
          <a:ln cap="flat" cmpd="sng" w="50800">
            <a:solidFill>
              <a:srgbClr val="ABABAB"/>
            </a:solidFill>
            <a:prstDash val="solid"/>
            <a:miter lim="8000"/>
            <a:headEnd len="sm" w="sm" type="none"/>
            <a:tailEnd len="sm" w="sm" type="none"/>
          </a:ln>
        </p:spPr>
      </p:cxnSp>
      <p:cxnSp>
        <p:nvCxnSpPr>
          <p:cNvPr id="958" name="Google Shape;958;p97"/>
          <p:cNvCxnSpPr/>
          <p:nvPr/>
        </p:nvCxnSpPr>
        <p:spPr>
          <a:xfrm>
            <a:off x="4767238" y="3183175"/>
            <a:ext cx="2048400" cy="358800"/>
          </a:xfrm>
          <a:prstGeom prst="straightConnector1">
            <a:avLst/>
          </a:prstGeom>
          <a:noFill/>
          <a:ln cap="flat" cmpd="sng" w="50800">
            <a:solidFill>
              <a:srgbClr val="ABABAB"/>
            </a:solidFill>
            <a:prstDash val="solid"/>
            <a:miter lim="8000"/>
            <a:headEnd len="sm" w="sm" type="none"/>
            <a:tailEnd len="sm" w="sm" type="none"/>
          </a:ln>
        </p:spPr>
      </p:cxnSp>
      <p:cxnSp>
        <p:nvCxnSpPr>
          <p:cNvPr id="959" name="Google Shape;959;p97"/>
          <p:cNvCxnSpPr/>
          <p:nvPr/>
        </p:nvCxnSpPr>
        <p:spPr>
          <a:xfrm flipH="1" rot="10800000">
            <a:off x="6782488" y="3152814"/>
            <a:ext cx="1582200" cy="354000"/>
          </a:xfrm>
          <a:prstGeom prst="straightConnector1">
            <a:avLst/>
          </a:prstGeom>
          <a:noFill/>
          <a:ln cap="flat" cmpd="sng" w="50800">
            <a:solidFill>
              <a:srgbClr val="ABABAB"/>
            </a:solidFill>
            <a:prstDash val="solid"/>
            <a:miter lim="8000"/>
            <a:headEnd len="sm" w="sm" type="none"/>
            <a:tailEnd len="sm" w="sm" type="none"/>
          </a:ln>
        </p:spPr>
      </p:cxnSp>
      <p:cxnSp>
        <p:nvCxnSpPr>
          <p:cNvPr id="960" name="Google Shape;960;p97"/>
          <p:cNvCxnSpPr/>
          <p:nvPr/>
        </p:nvCxnSpPr>
        <p:spPr>
          <a:xfrm rot="10800000">
            <a:off x="2918463" y="2174723"/>
            <a:ext cx="568800" cy="1331400"/>
          </a:xfrm>
          <a:prstGeom prst="straightConnector1">
            <a:avLst/>
          </a:prstGeom>
          <a:noFill/>
          <a:ln cap="flat" cmpd="sng" w="25400">
            <a:solidFill>
              <a:srgbClr val="ABABAB"/>
            </a:solidFill>
            <a:prstDash val="solid"/>
            <a:miter lim="8000"/>
            <a:headEnd len="sm" w="sm" type="none"/>
            <a:tailEnd len="sm" w="sm" type="none"/>
          </a:ln>
        </p:spPr>
      </p:cxnSp>
      <p:cxnSp>
        <p:nvCxnSpPr>
          <p:cNvPr id="961" name="Google Shape;961;p97"/>
          <p:cNvCxnSpPr/>
          <p:nvPr/>
        </p:nvCxnSpPr>
        <p:spPr>
          <a:xfrm>
            <a:off x="2729341" y="1533967"/>
            <a:ext cx="220500" cy="689100"/>
          </a:xfrm>
          <a:prstGeom prst="straightConnector1">
            <a:avLst/>
          </a:prstGeom>
          <a:noFill/>
          <a:ln cap="flat" cmpd="sng" w="25400">
            <a:solidFill>
              <a:srgbClr val="ABABAB"/>
            </a:solidFill>
            <a:prstDash val="solid"/>
            <a:miter lim="8000"/>
            <a:headEnd len="sm" w="sm" type="none"/>
            <a:tailEnd len="sm" w="sm" type="none"/>
          </a:ln>
        </p:spPr>
      </p:cxnSp>
      <p:cxnSp>
        <p:nvCxnSpPr>
          <p:cNvPr id="962" name="Google Shape;962;p97"/>
          <p:cNvCxnSpPr/>
          <p:nvPr/>
        </p:nvCxnSpPr>
        <p:spPr>
          <a:xfrm>
            <a:off x="8335443" y="3108760"/>
            <a:ext cx="2629800" cy="0"/>
          </a:xfrm>
          <a:prstGeom prst="straightConnector1">
            <a:avLst/>
          </a:prstGeom>
          <a:noFill/>
          <a:ln cap="flat" cmpd="sng" w="50800">
            <a:solidFill>
              <a:srgbClr val="ABABAB"/>
            </a:solidFill>
            <a:prstDash val="solid"/>
            <a:miter lim="8000"/>
            <a:headEnd len="sm" w="sm" type="none"/>
            <a:tailEnd len="sm" w="sm" type="none"/>
          </a:ln>
        </p:spPr>
      </p:cxnSp>
      <p:sp>
        <p:nvSpPr>
          <p:cNvPr id="963" name="Google Shape;963;p97"/>
          <p:cNvSpPr/>
          <p:nvPr/>
        </p:nvSpPr>
        <p:spPr>
          <a:xfrm>
            <a:off x="2625273" y="1426896"/>
            <a:ext cx="214800" cy="214800"/>
          </a:xfrm>
          <a:prstGeom prst="ellipse">
            <a:avLst/>
          </a:prstGeom>
          <a:solidFill>
            <a:srgbClr val="FF26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964" name="Google Shape;964;p97"/>
          <p:cNvCxnSpPr/>
          <p:nvPr/>
        </p:nvCxnSpPr>
        <p:spPr>
          <a:xfrm>
            <a:off x="10497860" y="1656537"/>
            <a:ext cx="628500" cy="661500"/>
          </a:xfrm>
          <a:prstGeom prst="straightConnector1">
            <a:avLst/>
          </a:prstGeom>
          <a:noFill/>
          <a:ln cap="flat" cmpd="sng" w="25400">
            <a:solidFill>
              <a:srgbClr val="ABABAB"/>
            </a:solidFill>
            <a:prstDash val="solid"/>
            <a:miter lim="8000"/>
            <a:headEnd len="sm" w="sm" type="none"/>
            <a:tailEnd len="sm" w="sm" type="none"/>
          </a:ln>
        </p:spPr>
      </p:cxnSp>
      <p:cxnSp>
        <p:nvCxnSpPr>
          <p:cNvPr id="965" name="Google Shape;965;p97"/>
          <p:cNvCxnSpPr/>
          <p:nvPr/>
        </p:nvCxnSpPr>
        <p:spPr>
          <a:xfrm flipH="1" rot="10800000">
            <a:off x="10966227" y="2318074"/>
            <a:ext cx="160200" cy="749700"/>
          </a:xfrm>
          <a:prstGeom prst="straightConnector1">
            <a:avLst/>
          </a:prstGeom>
          <a:noFill/>
          <a:ln cap="flat" cmpd="sng" w="25400">
            <a:solidFill>
              <a:srgbClr val="ABABAB"/>
            </a:solidFill>
            <a:prstDash val="solid"/>
            <a:miter lim="8000"/>
            <a:headEnd len="sm" w="sm" type="none"/>
            <a:tailEnd len="sm" w="sm" type="none"/>
          </a:ln>
        </p:spPr>
      </p:cxnSp>
      <p:sp>
        <p:nvSpPr>
          <p:cNvPr id="966" name="Google Shape;966;p97"/>
          <p:cNvSpPr/>
          <p:nvPr/>
        </p:nvSpPr>
        <p:spPr>
          <a:xfrm>
            <a:off x="1770890" y="1101892"/>
            <a:ext cx="830100" cy="4953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2600" u="none" cap="none" strike="noStrike">
                <a:solidFill>
                  <a:srgbClr val="000000"/>
                </a:solidFill>
                <a:latin typeface="Helvetica Neue"/>
                <a:ea typeface="Helvetica Neue"/>
                <a:cs typeface="Helvetica Neue"/>
                <a:sym typeface="Helvetica Neue"/>
              </a:rPr>
              <a:t>Alice</a:t>
            </a:r>
            <a:endParaRPr/>
          </a:p>
        </p:txBody>
      </p:sp>
      <p:sp>
        <p:nvSpPr>
          <p:cNvPr id="967" name="Google Shape;967;p97"/>
          <p:cNvSpPr/>
          <p:nvPr/>
        </p:nvSpPr>
        <p:spPr>
          <a:xfrm>
            <a:off x="10427612" y="1561979"/>
            <a:ext cx="214800" cy="214800"/>
          </a:xfrm>
          <a:prstGeom prst="ellipse">
            <a:avLst/>
          </a:prstGeom>
          <a:solidFill>
            <a:srgbClr val="0000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68" name="Google Shape;968;p97"/>
          <p:cNvSpPr/>
          <p:nvPr/>
        </p:nvSpPr>
        <p:spPr>
          <a:xfrm>
            <a:off x="10635505" y="1258200"/>
            <a:ext cx="1003800" cy="4953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2600" u="none" cap="none" strike="noStrike">
                <a:solidFill>
                  <a:srgbClr val="000000"/>
                </a:solidFill>
                <a:latin typeface="Helvetica Neue"/>
                <a:ea typeface="Helvetica Neue"/>
                <a:cs typeface="Helvetica Neue"/>
                <a:sym typeface="Helvetica Neue"/>
              </a:rPr>
              <a:t>Bob</a:t>
            </a:r>
            <a:endParaRPr/>
          </a:p>
        </p:txBody>
      </p:sp>
      <p:sp>
        <p:nvSpPr>
          <p:cNvPr id="969" name="Google Shape;969;p97"/>
          <p:cNvSpPr/>
          <p:nvPr/>
        </p:nvSpPr>
        <p:spPr>
          <a:xfrm>
            <a:off x="10427612" y="1561979"/>
            <a:ext cx="214800" cy="214800"/>
          </a:xfrm>
          <a:prstGeom prst="ellipse">
            <a:avLst/>
          </a:prstGeom>
          <a:solidFill>
            <a:srgbClr val="FF26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70" name="Google Shape;970;p97"/>
          <p:cNvSpPr/>
          <p:nvPr/>
        </p:nvSpPr>
        <p:spPr>
          <a:xfrm>
            <a:off x="5293973" y="2830327"/>
            <a:ext cx="2007000" cy="3174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trunk line ~ 1000s of km</a:t>
            </a:r>
            <a:endParaRPr/>
          </a:p>
        </p:txBody>
      </p:sp>
      <p:sp>
        <p:nvSpPr>
          <p:cNvPr id="971" name="Google Shape;971;p97"/>
          <p:cNvSpPr/>
          <p:nvPr/>
        </p:nvSpPr>
        <p:spPr>
          <a:xfrm>
            <a:off x="2148077" y="1821328"/>
            <a:ext cx="598500" cy="3174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10 km</a:t>
            </a:r>
            <a:endParaRPr/>
          </a:p>
        </p:txBody>
      </p:sp>
      <p:sp>
        <p:nvSpPr>
          <p:cNvPr id="972" name="Google Shape;972;p97"/>
          <p:cNvSpPr/>
          <p:nvPr/>
        </p:nvSpPr>
        <p:spPr>
          <a:xfrm>
            <a:off x="3206511" y="2534208"/>
            <a:ext cx="598500" cy="3174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50 km</a:t>
            </a:r>
            <a:endParaRPr/>
          </a:p>
        </p:txBody>
      </p:sp>
      <p:cxnSp>
        <p:nvCxnSpPr>
          <p:cNvPr id="973" name="Google Shape;973;p97"/>
          <p:cNvCxnSpPr>
            <a:endCxn id="974" idx="1"/>
          </p:cNvCxnSpPr>
          <p:nvPr/>
        </p:nvCxnSpPr>
        <p:spPr>
          <a:xfrm>
            <a:off x="2918471" y="2213019"/>
            <a:ext cx="462600" cy="1173600"/>
          </a:xfrm>
          <a:prstGeom prst="straightConnector1">
            <a:avLst/>
          </a:prstGeom>
          <a:noFill/>
          <a:ln cap="flat" cmpd="sng" w="63500">
            <a:solidFill>
              <a:srgbClr val="FF2600"/>
            </a:solidFill>
            <a:prstDash val="solid"/>
            <a:miter lim="8000"/>
            <a:headEnd len="sm" w="sm" type="none"/>
            <a:tailEnd len="sm" w="sm" type="none"/>
          </a:ln>
        </p:spPr>
      </p:cxnSp>
      <p:cxnSp>
        <p:nvCxnSpPr>
          <p:cNvPr id="975" name="Google Shape;975;p97"/>
          <p:cNvCxnSpPr/>
          <p:nvPr/>
        </p:nvCxnSpPr>
        <p:spPr>
          <a:xfrm flipH="1">
            <a:off x="6877755" y="3185577"/>
            <a:ext cx="1299300" cy="314100"/>
          </a:xfrm>
          <a:prstGeom prst="straightConnector1">
            <a:avLst/>
          </a:prstGeom>
          <a:noFill/>
          <a:ln cap="flat" cmpd="sng" w="63500">
            <a:solidFill>
              <a:srgbClr val="FF2600"/>
            </a:solidFill>
            <a:prstDash val="solid"/>
            <a:miter lim="8000"/>
            <a:headEnd len="sm" w="sm" type="none"/>
            <a:tailEnd len="sm" w="sm" type="none"/>
          </a:ln>
        </p:spPr>
      </p:cxnSp>
      <p:cxnSp>
        <p:nvCxnSpPr>
          <p:cNvPr id="976" name="Google Shape;976;p97"/>
          <p:cNvCxnSpPr/>
          <p:nvPr/>
        </p:nvCxnSpPr>
        <p:spPr>
          <a:xfrm flipH="1">
            <a:off x="8369805" y="3117939"/>
            <a:ext cx="2592000" cy="21300"/>
          </a:xfrm>
          <a:prstGeom prst="straightConnector1">
            <a:avLst/>
          </a:prstGeom>
          <a:noFill/>
          <a:ln cap="flat" cmpd="sng" w="63500">
            <a:solidFill>
              <a:srgbClr val="FF2600"/>
            </a:solidFill>
            <a:prstDash val="solid"/>
            <a:miter lim="8000"/>
            <a:headEnd len="sm" w="sm" type="none"/>
            <a:tailEnd len="sm" w="sm" type="none"/>
          </a:ln>
        </p:spPr>
      </p:cxnSp>
      <p:cxnSp>
        <p:nvCxnSpPr>
          <p:cNvPr id="977" name="Google Shape;977;p97"/>
          <p:cNvCxnSpPr>
            <a:stCxn id="978" idx="2"/>
          </p:cNvCxnSpPr>
          <p:nvPr/>
        </p:nvCxnSpPr>
        <p:spPr>
          <a:xfrm rot="10800000">
            <a:off x="4880360" y="3177368"/>
            <a:ext cx="1731300" cy="365400"/>
          </a:xfrm>
          <a:prstGeom prst="straightConnector1">
            <a:avLst/>
          </a:prstGeom>
          <a:noFill/>
          <a:ln cap="flat" cmpd="sng" w="63500">
            <a:solidFill>
              <a:srgbClr val="FF2600"/>
            </a:solidFill>
            <a:prstDash val="solid"/>
            <a:miter lim="8000"/>
            <a:headEnd len="sm" w="sm" type="none"/>
            <a:tailEnd len="sm" w="sm" type="none"/>
          </a:ln>
        </p:spPr>
      </p:cxnSp>
      <p:cxnSp>
        <p:nvCxnSpPr>
          <p:cNvPr id="979" name="Google Shape;979;p97"/>
          <p:cNvCxnSpPr/>
          <p:nvPr/>
        </p:nvCxnSpPr>
        <p:spPr>
          <a:xfrm flipH="1">
            <a:off x="3570825" y="3102475"/>
            <a:ext cx="1272300" cy="404400"/>
          </a:xfrm>
          <a:prstGeom prst="straightConnector1">
            <a:avLst/>
          </a:prstGeom>
          <a:noFill/>
          <a:ln cap="flat" cmpd="sng" w="63500">
            <a:solidFill>
              <a:srgbClr val="FF2600"/>
            </a:solidFill>
            <a:prstDash val="solid"/>
            <a:miter lim="8000"/>
            <a:headEnd len="sm" w="sm" type="none"/>
            <a:tailEnd len="sm" w="sm" type="none"/>
          </a:ln>
        </p:spPr>
      </p:cxnSp>
      <p:cxnSp>
        <p:nvCxnSpPr>
          <p:cNvPr id="980" name="Google Shape;980;p97"/>
          <p:cNvCxnSpPr/>
          <p:nvPr/>
        </p:nvCxnSpPr>
        <p:spPr>
          <a:xfrm flipH="1">
            <a:off x="10966100" y="2239150"/>
            <a:ext cx="159000" cy="860400"/>
          </a:xfrm>
          <a:prstGeom prst="straightConnector1">
            <a:avLst/>
          </a:prstGeom>
          <a:noFill/>
          <a:ln cap="flat" cmpd="sng" w="63500">
            <a:solidFill>
              <a:srgbClr val="FF2600"/>
            </a:solidFill>
            <a:prstDash val="solid"/>
            <a:miter lim="8000"/>
            <a:headEnd len="sm" w="sm" type="none"/>
            <a:tailEnd len="sm" w="sm" type="none"/>
          </a:ln>
        </p:spPr>
      </p:cxnSp>
      <p:cxnSp>
        <p:nvCxnSpPr>
          <p:cNvPr id="981" name="Google Shape;981;p97"/>
          <p:cNvCxnSpPr/>
          <p:nvPr/>
        </p:nvCxnSpPr>
        <p:spPr>
          <a:xfrm>
            <a:off x="10538300" y="1668775"/>
            <a:ext cx="510600" cy="570300"/>
          </a:xfrm>
          <a:prstGeom prst="straightConnector1">
            <a:avLst/>
          </a:prstGeom>
          <a:noFill/>
          <a:ln cap="flat" cmpd="sng" w="63500">
            <a:solidFill>
              <a:srgbClr val="FF2600"/>
            </a:solidFill>
            <a:prstDash val="solid"/>
            <a:miter lim="8000"/>
            <a:headEnd len="sm" w="sm" type="none"/>
            <a:tailEnd len="sm" w="sm" type="none"/>
          </a:ln>
        </p:spPr>
      </p:cxnSp>
      <p:cxnSp>
        <p:nvCxnSpPr>
          <p:cNvPr id="982" name="Google Shape;982;p97"/>
          <p:cNvCxnSpPr/>
          <p:nvPr/>
        </p:nvCxnSpPr>
        <p:spPr>
          <a:xfrm>
            <a:off x="2723396" y="1622832"/>
            <a:ext cx="209400" cy="597900"/>
          </a:xfrm>
          <a:prstGeom prst="straightConnector1">
            <a:avLst/>
          </a:prstGeom>
          <a:noFill/>
          <a:ln cap="flat" cmpd="sng" w="63500">
            <a:solidFill>
              <a:srgbClr val="FF2600"/>
            </a:solidFill>
            <a:prstDash val="solid"/>
            <a:miter lim="8000"/>
            <a:headEnd len="sm" w="sm" type="none"/>
            <a:tailEnd len="sm" w="sm" type="none"/>
          </a:ln>
        </p:spPr>
      </p:cxnSp>
      <p:sp>
        <p:nvSpPr>
          <p:cNvPr id="983" name="Google Shape;983;p97"/>
          <p:cNvSpPr/>
          <p:nvPr/>
        </p:nvSpPr>
        <p:spPr>
          <a:xfrm>
            <a:off x="2778309" y="2019418"/>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84" name="Google Shape;984;p97"/>
          <p:cNvSpPr/>
          <p:nvPr/>
        </p:nvSpPr>
        <p:spPr>
          <a:xfrm>
            <a:off x="3329405" y="3334953"/>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85" name="Google Shape;985;p97"/>
          <p:cNvSpPr/>
          <p:nvPr/>
        </p:nvSpPr>
        <p:spPr>
          <a:xfrm>
            <a:off x="4604530" y="2960643"/>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86" name="Google Shape;986;p97"/>
          <p:cNvSpPr/>
          <p:nvPr/>
        </p:nvSpPr>
        <p:spPr>
          <a:xfrm>
            <a:off x="6611660" y="3366368"/>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87" name="Google Shape;987;p97"/>
          <p:cNvSpPr/>
          <p:nvPr/>
        </p:nvSpPr>
        <p:spPr>
          <a:xfrm>
            <a:off x="8125389" y="2960643"/>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88" name="Google Shape;988;p97"/>
          <p:cNvSpPr/>
          <p:nvPr/>
        </p:nvSpPr>
        <p:spPr>
          <a:xfrm>
            <a:off x="10810057" y="2923520"/>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89" name="Google Shape;989;p97"/>
          <p:cNvSpPr/>
          <p:nvPr/>
        </p:nvSpPr>
        <p:spPr>
          <a:xfrm>
            <a:off x="10908273" y="2103546"/>
            <a:ext cx="352800" cy="352800"/>
          </a:xfrm>
          <a:prstGeom prst="ellipse">
            <a:avLst/>
          </a:prstGeom>
          <a:solidFill>
            <a:srgbClr val="42424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Helvetica Neue"/>
              <a:buNone/>
            </a:pPr>
            <a:r>
              <a:t/>
            </a:r>
            <a:endParaRPr b="0" i="0" sz="3400" u="none" cap="none" strike="noStrike">
              <a:solidFill>
                <a:srgbClr val="FFFFFF"/>
              </a:solidFill>
              <a:latin typeface="Helvetica Neue"/>
              <a:ea typeface="Helvetica Neue"/>
              <a:cs typeface="Helvetica Neue"/>
              <a:sym typeface="Helvetica Neue"/>
            </a:endParaRPr>
          </a:p>
        </p:txBody>
      </p:sp>
      <p:sp>
        <p:nvSpPr>
          <p:cNvPr id="990" name="Google Shape;990;p97"/>
          <p:cNvSpPr txBox="1"/>
          <p:nvPr/>
        </p:nvSpPr>
        <p:spPr>
          <a:xfrm>
            <a:off x="10153975" y="9388750"/>
            <a:ext cx="2894400" cy="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H. Briegel et al, PRL 81 (1998)</a:t>
            </a:r>
            <a:endParaRPr/>
          </a:p>
        </p:txBody>
      </p:sp>
      <p:pic>
        <p:nvPicPr>
          <p:cNvPr id="991" name="Google Shape;991;p97"/>
          <p:cNvPicPr preferRelativeResize="0"/>
          <p:nvPr/>
        </p:nvPicPr>
        <p:blipFill>
          <a:blip r:embed="rId3">
            <a:alphaModFix amt="28000"/>
          </a:blip>
          <a:stretch>
            <a:fillRect/>
          </a:stretch>
        </p:blipFill>
        <p:spPr>
          <a:xfrm>
            <a:off x="228614" y="822989"/>
            <a:ext cx="12890718" cy="6074475"/>
          </a:xfrm>
          <a:prstGeom prst="rect">
            <a:avLst/>
          </a:prstGeom>
          <a:noFill/>
          <a:ln>
            <a:noFill/>
          </a:ln>
        </p:spPr>
      </p:pic>
      <p:sp>
        <p:nvSpPr>
          <p:cNvPr id="992" name="Google Shape;992;p97"/>
          <p:cNvSpPr/>
          <p:nvPr/>
        </p:nvSpPr>
        <p:spPr>
          <a:xfrm>
            <a:off x="308100" y="3747325"/>
            <a:ext cx="12567300" cy="5102100"/>
          </a:xfrm>
          <a:custGeom>
            <a:rect b="b" l="l" r="r" t="t"/>
            <a:pathLst>
              <a:path extrusionOk="0" h="120000" w="120000">
                <a:moveTo>
                  <a:pt x="32322" y="0"/>
                </a:moveTo>
                <a:lnTo>
                  <a:pt x="30405" y="48077"/>
                </a:lnTo>
                <a:lnTo>
                  <a:pt x="1511" y="48077"/>
                </a:lnTo>
                <a:cubicBezTo>
                  <a:pt x="677" y="48077"/>
                  <a:pt x="0" y="49622"/>
                  <a:pt x="0" y="51522"/>
                </a:cubicBezTo>
                <a:lnTo>
                  <a:pt x="0" y="116555"/>
                </a:lnTo>
                <a:cubicBezTo>
                  <a:pt x="0" y="118455"/>
                  <a:pt x="677" y="120000"/>
                  <a:pt x="1511" y="120000"/>
                </a:cubicBezTo>
                <a:lnTo>
                  <a:pt x="118488" y="120000"/>
                </a:lnTo>
                <a:cubicBezTo>
                  <a:pt x="119322" y="120000"/>
                  <a:pt x="120000" y="118455"/>
                  <a:pt x="120000" y="116555"/>
                </a:cubicBezTo>
                <a:lnTo>
                  <a:pt x="120000" y="51522"/>
                </a:lnTo>
                <a:cubicBezTo>
                  <a:pt x="120000" y="49622"/>
                  <a:pt x="119322" y="48077"/>
                  <a:pt x="118488" y="48077"/>
                </a:cubicBezTo>
                <a:lnTo>
                  <a:pt x="34238" y="48077"/>
                </a:lnTo>
                <a:lnTo>
                  <a:pt x="32322" y="0"/>
                </a:lnTo>
                <a:close/>
              </a:path>
            </a:pathLst>
          </a:custGeom>
          <a:solidFill>
            <a:srgbClr val="FFFFFF"/>
          </a:solidFill>
          <a:ln cap="flat" cmpd="sng" w="25400">
            <a:solidFill>
              <a:srgbClr val="ABABAB"/>
            </a:solidFill>
            <a:prstDash val="solid"/>
            <a:miter lim="8000"/>
            <a:headEnd len="sm" w="sm" type="none"/>
            <a:tailEnd len="sm" w="sm" type="none"/>
          </a:ln>
          <a:effectLst>
            <a:outerShdw blurRad="190500" rotWithShape="0" dir="5400000" dist="54714">
              <a:srgbClr val="747474"/>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pic>
        <p:nvPicPr>
          <p:cNvPr id="993" name="Google Shape;993;p97"/>
          <p:cNvPicPr preferRelativeResize="0"/>
          <p:nvPr/>
        </p:nvPicPr>
        <p:blipFill>
          <a:blip r:embed="rId4">
            <a:alphaModFix/>
          </a:blip>
          <a:stretch>
            <a:fillRect/>
          </a:stretch>
        </p:blipFill>
        <p:spPr>
          <a:xfrm>
            <a:off x="371125" y="6523650"/>
            <a:ext cx="12407375" cy="1257650"/>
          </a:xfrm>
          <a:prstGeom prst="rect">
            <a:avLst/>
          </a:prstGeom>
          <a:noFill/>
          <a:ln>
            <a:noFill/>
          </a:ln>
        </p:spPr>
      </p:pic>
      <p:sp>
        <p:nvSpPr>
          <p:cNvPr id="994" name="Google Shape;994;p97"/>
          <p:cNvSpPr txBox="1"/>
          <p:nvPr/>
        </p:nvSpPr>
        <p:spPr>
          <a:xfrm>
            <a:off x="3745975" y="7755925"/>
            <a:ext cx="8621100" cy="8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u="sng"/>
              <a:t>Requirements per repeater: </a:t>
            </a:r>
            <a:endParaRPr sz="2200" u="sng"/>
          </a:p>
          <a:p>
            <a:pPr indent="-368300" lvl="0" marL="457200" rtl="0" algn="l">
              <a:spcBef>
                <a:spcPts val="0"/>
              </a:spcBef>
              <a:spcAft>
                <a:spcPts val="0"/>
              </a:spcAft>
              <a:buSzPts val="2200"/>
              <a:buChar char="●"/>
            </a:pPr>
            <a:r>
              <a:rPr lang="en-US" sz="2200"/>
              <a:t>&gt; 2 qubits </a:t>
            </a:r>
            <a:endParaRPr sz="2200"/>
          </a:p>
          <a:p>
            <a:pPr indent="-368300" lvl="0" marL="457200" rtl="0" algn="l">
              <a:spcBef>
                <a:spcPts val="0"/>
              </a:spcBef>
              <a:spcAft>
                <a:spcPts val="0"/>
              </a:spcAft>
              <a:buSzPts val="2200"/>
              <a:buChar char="●"/>
            </a:pPr>
            <a:r>
              <a:rPr lang="en-US" sz="2200"/>
              <a:t>Efficient 2-qubit logic gate + efficient detection</a:t>
            </a:r>
            <a:endParaRPr sz="2200"/>
          </a:p>
        </p:txBody>
      </p:sp>
      <p:cxnSp>
        <p:nvCxnSpPr>
          <p:cNvPr id="995" name="Google Shape;995;p97"/>
          <p:cNvCxnSpPr>
            <a:stCxn id="994" idx="1"/>
          </p:cNvCxnSpPr>
          <p:nvPr/>
        </p:nvCxnSpPr>
        <p:spPr>
          <a:xfrm rot="10800000">
            <a:off x="3522775" y="7644775"/>
            <a:ext cx="223200" cy="5352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73"/>
                                        </p:tgtEl>
                                        <p:attrNameLst>
                                          <p:attrName>style.visibility</p:attrName>
                                        </p:attrNameLst>
                                      </p:cBhvr>
                                      <p:to>
                                        <p:strVal val="visible"/>
                                      </p:to>
                                    </p:set>
                                    <p:anim calcmode="lin" valueType="num">
                                      <p:cBhvr additive="base">
                                        <p:cTn dur="1000"/>
                                        <p:tgtEl>
                                          <p:spTgt spid="973"/>
                                        </p:tgtEl>
                                        <p:attrNameLst>
                                          <p:attrName>ppt_w</p:attrName>
                                        </p:attrNameLst>
                                      </p:cBhvr>
                                      <p:tavLst>
                                        <p:tav fmla="" tm="0">
                                          <p:val>
                                            <p:strVal val="0"/>
                                          </p:val>
                                        </p:tav>
                                        <p:tav fmla="" tm="100000">
                                          <p:val>
                                            <p:strVal val="#ppt_w"/>
                                          </p:val>
                                        </p:tav>
                                      </p:tavLst>
                                    </p:anim>
                                    <p:anim calcmode="lin" valueType="num">
                                      <p:cBhvr additive="base">
                                        <p:cTn dur="1000"/>
                                        <p:tgtEl>
                                          <p:spTgt spid="973"/>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75"/>
                                        </p:tgtEl>
                                        <p:attrNameLst>
                                          <p:attrName>style.visibility</p:attrName>
                                        </p:attrNameLst>
                                      </p:cBhvr>
                                      <p:to>
                                        <p:strVal val="visible"/>
                                      </p:to>
                                    </p:set>
                                    <p:animEffect filter="fade" transition="in">
                                      <p:cBhvr>
                                        <p:cTn dur="1000"/>
                                        <p:tgtEl>
                                          <p:spTgt spid="97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1000"/>
                                        <p:tgtEl>
                                          <p:spTgt spid="97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1000"/>
                                        <p:tgtEl>
                                          <p:spTgt spid="97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979"/>
                                        </p:tgtEl>
                                        <p:attrNameLst>
                                          <p:attrName>style.visibility</p:attrName>
                                        </p:attrNameLst>
                                      </p:cBhvr>
                                      <p:to>
                                        <p:strVal val="visible"/>
                                      </p:to>
                                    </p:set>
                                    <p:animEffect filter="fade" transition="in">
                                      <p:cBhvr>
                                        <p:cTn dur="1000"/>
                                        <p:tgtEl>
                                          <p:spTgt spid="97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1000"/>
                                        <p:tgtEl>
                                          <p:spTgt spid="980"/>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1000"/>
                                        <p:tgtEl>
                                          <p:spTgt spid="982"/>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1000"/>
                                        <p:tgtEl>
                                          <p:spTgt spid="9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4" name="Shape 1654"/>
        <p:cNvGrpSpPr/>
        <p:nvPr/>
      </p:nvGrpSpPr>
      <p:grpSpPr>
        <a:xfrm>
          <a:off x="0" y="0"/>
          <a:ext cx="0" cy="0"/>
          <a:chOff x="0" y="0"/>
          <a:chExt cx="0" cy="0"/>
        </a:xfrm>
      </p:grpSpPr>
      <p:sp>
        <p:nvSpPr>
          <p:cNvPr id="1655" name="Google Shape;1655;p124"/>
          <p:cNvSpPr txBox="1"/>
          <p:nvPr>
            <p:ph type="title"/>
          </p:nvPr>
        </p:nvSpPr>
        <p:spPr>
          <a:xfrm>
            <a:off x="571484" y="261453"/>
            <a:ext cx="11861700" cy="639300"/>
          </a:xfrm>
          <a:prstGeom prst="rect">
            <a:avLst/>
          </a:prstGeom>
          <a:noFill/>
          <a:ln>
            <a:noFill/>
          </a:ln>
        </p:spPr>
        <p:txBody>
          <a:bodyPr anchorCtr="0" anchor="b" bIns="51750" lIns="51750" spcFirstLastPara="1" rIns="51750" wrap="square" tIns="51750">
            <a:noAutofit/>
          </a:bodyPr>
          <a:lstStyle/>
          <a:p>
            <a:pPr indent="0" lvl="0" marL="0" marR="0" rtl="0" algn="l">
              <a:lnSpc>
                <a:spcPct val="100000"/>
              </a:lnSpc>
              <a:spcBef>
                <a:spcPts val="0"/>
              </a:spcBef>
              <a:spcAft>
                <a:spcPts val="0"/>
              </a:spcAft>
              <a:buClr>
                <a:srgbClr val="000000"/>
              </a:buClr>
              <a:buFont typeface="Helvetica Neue"/>
              <a:buNone/>
            </a:pPr>
            <a:r>
              <a:rPr b="0" i="0" lang="en-US" sz="3500" u="none" cap="none" strike="noStrike">
                <a:solidFill>
                  <a:srgbClr val="000000"/>
                </a:solidFill>
                <a:latin typeface="Helvetica Neue"/>
                <a:ea typeface="Helvetica Neue"/>
                <a:cs typeface="Helvetica Neue"/>
                <a:sym typeface="Helvetica Neue"/>
              </a:rPr>
              <a:t>Acknowledgements </a:t>
            </a:r>
            <a:endParaRPr sz="3500"/>
          </a:p>
        </p:txBody>
      </p:sp>
      <p:sp>
        <p:nvSpPr>
          <p:cNvPr id="1656" name="Google Shape;1656;p124"/>
          <p:cNvSpPr txBox="1"/>
          <p:nvPr>
            <p:ph idx="1" type="body"/>
          </p:nvPr>
        </p:nvSpPr>
        <p:spPr>
          <a:xfrm>
            <a:off x="571500" y="965200"/>
            <a:ext cx="11861700" cy="5626800"/>
          </a:xfrm>
          <a:prstGeom prst="rect">
            <a:avLst/>
          </a:prstGeom>
          <a:noFill/>
          <a:ln>
            <a:noFill/>
          </a:ln>
        </p:spPr>
        <p:txBody>
          <a:bodyPr anchorCtr="0" anchor="t" bIns="51750" lIns="51750" spcFirstLastPara="1" rIns="51750" wrap="square" tIns="51750">
            <a:noAutofit/>
          </a:bodyPr>
          <a:lstStyle/>
          <a:p>
            <a:pPr indent="-260350" lvl="0" marL="304800" marR="0" rtl="0" algn="l">
              <a:lnSpc>
                <a:spcPct val="115000"/>
              </a:lnSpc>
              <a:spcBef>
                <a:spcPts val="0"/>
              </a:spcBef>
              <a:spcAft>
                <a:spcPts val="0"/>
              </a:spcAft>
              <a:buClr>
                <a:srgbClr val="002E7A"/>
              </a:buClr>
              <a:buSzPts val="1900"/>
              <a:buFont typeface="Helvetica Neue"/>
              <a:buChar char="•"/>
            </a:pPr>
            <a:r>
              <a:rPr b="1" lang="en-US" sz="1900">
                <a:solidFill>
                  <a:srgbClr val="002E7A"/>
                </a:solidFill>
              </a:rPr>
              <a:t>MIT </a:t>
            </a:r>
            <a:r>
              <a:rPr b="1" i="0" lang="en-US" sz="1900" u="none" cap="none" strike="noStrike">
                <a:solidFill>
                  <a:srgbClr val="002E7A"/>
                </a:solidFill>
                <a:latin typeface="Helvetica Neue"/>
                <a:ea typeface="Helvetica Neue"/>
                <a:cs typeface="Helvetica Neue"/>
                <a:sym typeface="Helvetica Neue"/>
              </a:rPr>
              <a:t>Quantum Photonics Group :</a:t>
            </a:r>
            <a:endParaRPr sz="1900"/>
          </a:p>
          <a:p>
            <a:pPr indent="-260350" lvl="0" marL="304800" marR="0" rtl="0" algn="l">
              <a:lnSpc>
                <a:spcPct val="115000"/>
              </a:lnSpc>
              <a:spcBef>
                <a:spcPts val="0"/>
              </a:spcBef>
              <a:spcAft>
                <a:spcPts val="0"/>
              </a:spcAft>
              <a:buClr>
                <a:srgbClr val="000000"/>
              </a:buClr>
              <a:buSzPts val="1900"/>
              <a:buFont typeface="Helvetica Neue"/>
              <a:buChar char="•"/>
            </a:pPr>
            <a:r>
              <a:rPr b="0" i="1" lang="en-US" sz="1900" u="none" cap="none" strike="noStrike">
                <a:solidFill>
                  <a:srgbClr val="000000"/>
                </a:solidFill>
                <a:latin typeface="Helvetica Neue"/>
                <a:ea typeface="Helvetica Neue"/>
                <a:cs typeface="Helvetica Neue"/>
                <a:sym typeface="Helvetica Neue"/>
              </a:rPr>
              <a:t>Graduate Students</a:t>
            </a:r>
            <a:r>
              <a:rPr b="0" i="0" lang="en-US" sz="1900" u="none" cap="none" strike="noStrike">
                <a:solidFill>
                  <a:srgbClr val="000000"/>
                </a:solidFill>
                <a:latin typeface="Helvetica Neue"/>
                <a:ea typeface="Helvetica Neue"/>
                <a:cs typeface="Helvetica Neue"/>
                <a:sym typeface="Helvetica Neue"/>
              </a:rPr>
              <a:t>: </a:t>
            </a:r>
            <a:r>
              <a:rPr lang="en-US" sz="1900"/>
              <a:t>S</a:t>
            </a:r>
            <a:r>
              <a:rPr b="0" i="0" lang="en-US" sz="1900" u="none" cap="none" strike="noStrike">
                <a:solidFill>
                  <a:srgbClr val="000000"/>
                </a:solidFill>
                <a:latin typeface="Helvetica Neue"/>
                <a:ea typeface="Helvetica Neue"/>
                <a:cs typeface="Helvetica Neue"/>
                <a:sym typeface="Helvetica Neue"/>
              </a:rPr>
              <a:t>ara Mouradian</a:t>
            </a:r>
            <a:r>
              <a:rPr lang="en-US" sz="1900"/>
              <a:t>, Noel Wan, Michael Walsh, Eric Bersin, Tsung-Ju Lu, Donggyu Kim, Chris Foy, Mohammad Ibrahim</a:t>
            </a:r>
            <a:endParaRPr sz="1900"/>
          </a:p>
          <a:p>
            <a:pPr indent="-260350" lvl="0" marL="304800" marR="0" rtl="0" algn="l">
              <a:lnSpc>
                <a:spcPct val="115000"/>
              </a:lnSpc>
              <a:spcBef>
                <a:spcPts val="0"/>
              </a:spcBef>
              <a:spcAft>
                <a:spcPts val="0"/>
              </a:spcAft>
              <a:buClr>
                <a:srgbClr val="000000"/>
              </a:buClr>
              <a:buSzPts val="1900"/>
              <a:buFont typeface="Helvetica Neue"/>
              <a:buChar char="•"/>
            </a:pPr>
            <a:r>
              <a:rPr b="0" i="1" lang="en-US" sz="1900" u="none" cap="none" strike="noStrike">
                <a:solidFill>
                  <a:srgbClr val="000000"/>
                </a:solidFill>
                <a:latin typeface="Helvetica Neue"/>
                <a:ea typeface="Helvetica Neue"/>
                <a:cs typeface="Helvetica Neue"/>
                <a:sym typeface="Helvetica Neue"/>
              </a:rPr>
              <a:t>Postdocs</a:t>
            </a:r>
            <a:r>
              <a:rPr b="0" i="0" lang="en-US" sz="1900" u="none" cap="none" strike="noStrike">
                <a:solidFill>
                  <a:srgbClr val="000000"/>
                </a:solidFill>
                <a:latin typeface="Helvetica Neue"/>
                <a:ea typeface="Helvetica Neue"/>
                <a:cs typeface="Helvetica Neue"/>
                <a:sym typeface="Helvetica Neue"/>
              </a:rPr>
              <a:t>: Tim Schroeder (-&gt; Niels Bohr Institute, Copenhagen)</a:t>
            </a:r>
            <a:r>
              <a:rPr lang="en-US" sz="1900"/>
              <a:t>, </a:t>
            </a:r>
            <a:r>
              <a:rPr lang="en-US" sz="1900">
                <a:solidFill>
                  <a:schemeClr val="dk1"/>
                </a:solidFill>
              </a:rPr>
              <a:t>Matt Trusheim, Lorenzo De Santis</a:t>
            </a:r>
            <a:endParaRPr sz="1900"/>
          </a:p>
          <a:p>
            <a:pPr indent="0" lvl="0" marL="0" marR="0" rtl="0" algn="l">
              <a:lnSpc>
                <a:spcPct val="115000"/>
              </a:lnSpc>
              <a:spcBef>
                <a:spcPts val="0"/>
              </a:spcBef>
              <a:spcAft>
                <a:spcPts val="0"/>
              </a:spcAft>
              <a:buNone/>
            </a:pPr>
            <a:r>
              <a:t/>
            </a:r>
            <a:endParaRPr sz="1900"/>
          </a:p>
          <a:p>
            <a:pPr indent="-260350" lvl="0" marL="304800" marR="0" rtl="0" algn="l">
              <a:lnSpc>
                <a:spcPct val="115000"/>
              </a:lnSpc>
              <a:spcBef>
                <a:spcPts val="0"/>
              </a:spcBef>
              <a:spcAft>
                <a:spcPts val="0"/>
              </a:spcAft>
              <a:buClr>
                <a:srgbClr val="002E7A"/>
              </a:buClr>
              <a:buSzPts val="1900"/>
              <a:buFont typeface="Helvetica Neue"/>
              <a:buChar char="•"/>
            </a:pPr>
            <a:r>
              <a:rPr b="1" i="0" lang="en-US" sz="1900" u="none" cap="none" strike="noStrike">
                <a:solidFill>
                  <a:srgbClr val="002E7A"/>
                </a:solidFill>
                <a:latin typeface="Helvetica Neue"/>
                <a:ea typeface="Helvetica Neue"/>
                <a:cs typeface="Helvetica Neue"/>
                <a:sym typeface="Helvetica Neue"/>
              </a:rPr>
              <a:t>Collaborators:</a:t>
            </a:r>
            <a:endParaRPr sz="1900"/>
          </a:p>
          <a:p>
            <a:pPr indent="-260350" lvl="0" marL="304800" rtl="0" algn="l">
              <a:lnSpc>
                <a:spcPct val="115000"/>
              </a:lnSpc>
              <a:spcBef>
                <a:spcPts val="0"/>
              </a:spcBef>
              <a:spcAft>
                <a:spcPts val="0"/>
              </a:spcAft>
              <a:buClr>
                <a:schemeClr val="dk1"/>
              </a:buClr>
              <a:buSzPts val="1900"/>
              <a:buFont typeface="Helvetica Neue"/>
              <a:buChar char="•"/>
            </a:pPr>
            <a:r>
              <a:rPr b="1" lang="en-US" sz="1900">
                <a:solidFill>
                  <a:schemeClr val="dk1"/>
                </a:solidFill>
              </a:rPr>
              <a:t>MIT</a:t>
            </a:r>
            <a:r>
              <a:rPr lang="en-US" sz="1900">
                <a:solidFill>
                  <a:schemeClr val="dk1"/>
                </a:solidFill>
              </a:rPr>
              <a:t>: Prof. Karl Berggren, Prof. Ruonan Han</a:t>
            </a:r>
            <a:endParaRPr sz="1900">
              <a:solidFill>
                <a:schemeClr val="dk1"/>
              </a:solidFill>
            </a:endParaRPr>
          </a:p>
          <a:p>
            <a:pPr indent="-260350" lvl="0" marL="304800" rtl="0" algn="l">
              <a:lnSpc>
                <a:spcPct val="115000"/>
              </a:lnSpc>
              <a:spcBef>
                <a:spcPts val="0"/>
              </a:spcBef>
              <a:spcAft>
                <a:spcPts val="0"/>
              </a:spcAft>
              <a:buClr>
                <a:srgbClr val="002E7A"/>
              </a:buClr>
              <a:buSzPts val="1900"/>
              <a:buFont typeface="Helvetica Neue"/>
              <a:buChar char="•"/>
            </a:pPr>
            <a:r>
              <a:rPr b="1" lang="en-US" sz="1900">
                <a:solidFill>
                  <a:schemeClr val="dk1"/>
                </a:solidFill>
              </a:rPr>
              <a:t>Harvard: </a:t>
            </a:r>
            <a:r>
              <a:rPr lang="en-US" sz="1900">
                <a:solidFill>
                  <a:schemeClr val="dk1"/>
                </a:solidFill>
              </a:rPr>
              <a:t>Prof. Mikhail Lukin, Prof. Marko Loncar</a:t>
            </a:r>
            <a:endParaRPr sz="1900">
              <a:solidFill>
                <a:schemeClr val="dk1"/>
              </a:solidFill>
            </a:endParaRPr>
          </a:p>
          <a:p>
            <a:pPr indent="-260350" lvl="0" marL="304800" rtl="0" algn="l">
              <a:lnSpc>
                <a:spcPct val="115000"/>
              </a:lnSpc>
              <a:spcBef>
                <a:spcPts val="0"/>
              </a:spcBef>
              <a:spcAft>
                <a:spcPts val="0"/>
              </a:spcAft>
              <a:buClr>
                <a:schemeClr val="dk1"/>
              </a:buClr>
              <a:buSzPts val="1900"/>
              <a:buFont typeface="Helvetica Neue"/>
              <a:buChar char="•"/>
            </a:pPr>
            <a:r>
              <a:rPr b="1" lang="en-US" sz="1900">
                <a:solidFill>
                  <a:schemeClr val="dk1"/>
                </a:solidFill>
              </a:rPr>
              <a:t>Air Force Research Laboratory: </a:t>
            </a:r>
            <a:r>
              <a:rPr lang="en-US" sz="1900">
                <a:solidFill>
                  <a:schemeClr val="dk1"/>
                </a:solidFill>
              </a:rPr>
              <a:t>Michael Fanto, Dr Paul Alsing</a:t>
            </a:r>
            <a:endParaRPr sz="1900">
              <a:solidFill>
                <a:schemeClr val="dk1"/>
              </a:solidFill>
            </a:endParaRPr>
          </a:p>
          <a:p>
            <a:pPr indent="-260350" lvl="0" marL="304800" rtl="0" algn="l">
              <a:lnSpc>
                <a:spcPct val="115000"/>
              </a:lnSpc>
              <a:spcBef>
                <a:spcPts val="0"/>
              </a:spcBef>
              <a:spcAft>
                <a:spcPts val="0"/>
              </a:spcAft>
              <a:buClr>
                <a:schemeClr val="dk1"/>
              </a:buClr>
              <a:buSzPts val="1900"/>
              <a:buFont typeface="Helvetica Neue"/>
              <a:buChar char="•"/>
            </a:pPr>
            <a:r>
              <a:rPr b="1" lang="en-US" sz="1900">
                <a:solidFill>
                  <a:schemeClr val="dk1"/>
                </a:solidFill>
              </a:rPr>
              <a:t>Rochester Institute of Technology:</a:t>
            </a:r>
            <a:r>
              <a:rPr lang="en-US" sz="1900">
                <a:solidFill>
                  <a:schemeClr val="dk1"/>
                </a:solidFill>
              </a:rPr>
              <a:t> Prof Stefan Preble</a:t>
            </a:r>
            <a:endParaRPr sz="1900">
              <a:solidFill>
                <a:schemeClr val="dk1"/>
              </a:solidFill>
            </a:endParaRPr>
          </a:p>
          <a:p>
            <a:pPr indent="-260350" lvl="0" marL="304800" rtl="0" algn="l">
              <a:lnSpc>
                <a:spcPct val="115000"/>
              </a:lnSpc>
              <a:spcBef>
                <a:spcPts val="0"/>
              </a:spcBef>
              <a:spcAft>
                <a:spcPts val="0"/>
              </a:spcAft>
              <a:buClr>
                <a:schemeClr val="dk1"/>
              </a:buClr>
              <a:buSzPts val="1900"/>
              <a:buFont typeface="Helvetica Neue"/>
              <a:buChar char="•"/>
            </a:pPr>
            <a:r>
              <a:rPr b="1" lang="en-US" sz="1900"/>
              <a:t>Sandia National Laboratory:</a:t>
            </a:r>
            <a:r>
              <a:rPr lang="en-US" sz="1900"/>
              <a:t> J Urayama, N Boynton, N Martinez, C DeRose, A Lentine, P Davids, E. Edward S. Bielejec, </a:t>
            </a:r>
            <a:r>
              <a:rPr lang="en-US" sz="1900">
                <a:solidFill>
                  <a:schemeClr val="dk1"/>
                </a:solidFill>
              </a:rPr>
              <a:t>R Camacho</a:t>
            </a:r>
            <a:endParaRPr sz="1900">
              <a:solidFill>
                <a:schemeClr val="dk1"/>
              </a:solidFill>
            </a:endParaRPr>
          </a:p>
          <a:p>
            <a:pPr indent="-260350" lvl="0" marL="304800" marR="0" rtl="0" algn="l">
              <a:lnSpc>
                <a:spcPct val="115000"/>
              </a:lnSpc>
              <a:spcBef>
                <a:spcPts val="0"/>
              </a:spcBef>
              <a:spcAft>
                <a:spcPts val="0"/>
              </a:spcAft>
              <a:buClr>
                <a:schemeClr val="dk1"/>
              </a:buClr>
              <a:buSzPts val="1900"/>
              <a:buFont typeface="Helvetica Neue"/>
              <a:buChar char="•"/>
            </a:pPr>
            <a:r>
              <a:rPr b="1" lang="en-US" sz="1900">
                <a:solidFill>
                  <a:schemeClr val="dk1"/>
                </a:solidFill>
              </a:rPr>
              <a:t>U. of Arizona</a:t>
            </a:r>
            <a:r>
              <a:rPr lang="en-US" sz="1900">
                <a:solidFill>
                  <a:schemeClr val="dk1"/>
                </a:solidFill>
              </a:rPr>
              <a:t>: Prof Saikat Guha</a:t>
            </a:r>
            <a:endParaRPr sz="1900">
              <a:solidFill>
                <a:schemeClr val="dk1"/>
              </a:solidFill>
            </a:endParaRPr>
          </a:p>
          <a:p>
            <a:pPr indent="-260350" lvl="0" marL="304800" marR="0" rtl="0" algn="l">
              <a:lnSpc>
                <a:spcPct val="115000"/>
              </a:lnSpc>
              <a:spcBef>
                <a:spcPts val="0"/>
              </a:spcBef>
              <a:spcAft>
                <a:spcPts val="0"/>
              </a:spcAft>
              <a:buClr>
                <a:schemeClr val="dk1"/>
              </a:buClr>
              <a:buSzPts val="1900"/>
              <a:buFont typeface="Helvetica Neue"/>
              <a:buChar char="•"/>
            </a:pPr>
            <a:r>
              <a:rPr b="1" lang="en-US" sz="1900">
                <a:solidFill>
                  <a:schemeClr val="dk1"/>
                </a:solidFill>
              </a:rPr>
              <a:t>BBN Technologies:</a:t>
            </a:r>
            <a:r>
              <a:rPr lang="en-US" sz="1900">
                <a:solidFill>
                  <a:schemeClr val="dk1"/>
                </a:solidFill>
              </a:rPr>
              <a:t> Dr Mohammad Soltani</a:t>
            </a:r>
            <a:endParaRPr sz="1900">
              <a:solidFill>
                <a:schemeClr val="dk1"/>
              </a:solidFill>
            </a:endParaRPr>
          </a:p>
        </p:txBody>
      </p:sp>
      <p:cxnSp>
        <p:nvCxnSpPr>
          <p:cNvPr id="1657" name="Google Shape;1657;p124"/>
          <p:cNvCxnSpPr/>
          <p:nvPr/>
        </p:nvCxnSpPr>
        <p:spPr>
          <a:xfrm>
            <a:off x="134232" y="7215293"/>
            <a:ext cx="13044600" cy="0"/>
          </a:xfrm>
          <a:prstGeom prst="straightConnector1">
            <a:avLst/>
          </a:prstGeom>
          <a:noFill/>
          <a:ln cap="flat" cmpd="sng" w="25400">
            <a:solidFill>
              <a:srgbClr val="000000"/>
            </a:solidFill>
            <a:prstDash val="solid"/>
            <a:miter lim="8000"/>
            <a:headEnd len="sm" w="sm" type="none"/>
            <a:tailEnd len="sm" w="sm" type="none"/>
          </a:ln>
        </p:spPr>
      </p:cxnSp>
      <p:sp>
        <p:nvSpPr>
          <p:cNvPr id="1658" name="Google Shape;1658;p124"/>
          <p:cNvSpPr/>
          <p:nvPr/>
        </p:nvSpPr>
        <p:spPr>
          <a:xfrm>
            <a:off x="127000" y="6800975"/>
            <a:ext cx="1793400" cy="498300"/>
          </a:xfrm>
          <a:prstGeom prst="rect">
            <a:avLst/>
          </a:prstGeom>
          <a:solidFill>
            <a:srgbClr val="FFFFFF"/>
          </a:solidFill>
          <a:ln>
            <a:noFill/>
          </a:ln>
        </p:spPr>
        <p:txBody>
          <a:bodyPr anchorCtr="0" anchor="b" bIns="51750" lIns="51750" spcFirstLastPara="1" rIns="51750" wrap="square" tIns="51750">
            <a:noAutofit/>
          </a:bodyPr>
          <a:lstStyle/>
          <a:p>
            <a:pPr indent="0" lvl="0" marL="0" marR="0" rtl="0" algn="l">
              <a:lnSpc>
                <a:spcPct val="100000"/>
              </a:lnSpc>
              <a:spcBef>
                <a:spcPts val="0"/>
              </a:spcBef>
              <a:spcAft>
                <a:spcPts val="0"/>
              </a:spcAft>
              <a:buClr>
                <a:srgbClr val="002E7A"/>
              </a:buClr>
              <a:buFont typeface="Helvetica Neue"/>
              <a:buNone/>
            </a:pPr>
            <a:r>
              <a:rPr b="1" i="0" lang="en-US" sz="2700" u="none" cap="none" strike="noStrike">
                <a:solidFill>
                  <a:srgbClr val="002E7A"/>
                </a:solidFill>
                <a:latin typeface="Helvetica Neue"/>
                <a:ea typeface="Helvetica Neue"/>
                <a:cs typeface="Helvetica Neue"/>
                <a:sym typeface="Helvetica Neue"/>
              </a:rPr>
              <a:t>Funding</a:t>
            </a:r>
            <a:endParaRPr sz="1400"/>
          </a:p>
        </p:txBody>
      </p:sp>
      <p:sp>
        <p:nvSpPr>
          <p:cNvPr id="1659" name="Google Shape;1659;p124"/>
          <p:cNvSpPr txBox="1"/>
          <p:nvPr>
            <p:ph idx="12" type="sldNum"/>
          </p:nvPr>
        </p:nvSpPr>
        <p:spPr>
          <a:xfrm>
            <a:off x="11667525" y="9398000"/>
            <a:ext cx="1039800" cy="299700"/>
          </a:xfrm>
          <a:prstGeom prst="rect">
            <a:avLst/>
          </a:prstGeom>
          <a:noFill/>
          <a:ln>
            <a:noFill/>
          </a:ln>
        </p:spPr>
        <p:txBody>
          <a:bodyPr anchorCtr="0" anchor="t" bIns="51750" lIns="51750" spcFirstLastPara="1" rIns="51750" wrap="square" tIns="51750">
            <a:noAutofit/>
          </a:bodyPr>
          <a:lstStyle/>
          <a:p>
            <a:pPr indent="0" lvl="0" marL="0" rtl="0" algn="r">
              <a:spcBef>
                <a:spcPts val="0"/>
              </a:spcBef>
              <a:spcAft>
                <a:spcPts val="0"/>
              </a:spcAft>
              <a:buClr>
                <a:srgbClr val="000000"/>
              </a:buClr>
              <a:buFont typeface="Helvetica Neue"/>
              <a:buNone/>
            </a:pPr>
            <a:fld id="{00000000-1234-1234-1234-123412341234}" type="slidenum">
              <a:rPr lang="en-US"/>
              <a:t>‹#›</a:t>
            </a:fld>
            <a:endParaRPr/>
          </a:p>
        </p:txBody>
      </p:sp>
      <p:pic>
        <p:nvPicPr>
          <p:cNvPr id="1660" name="Google Shape;1660;p124"/>
          <p:cNvPicPr preferRelativeResize="0"/>
          <p:nvPr/>
        </p:nvPicPr>
        <p:blipFill rotWithShape="1">
          <a:blip r:embed="rId3">
            <a:alphaModFix/>
          </a:blip>
          <a:srcRect b="0" l="0" r="0" t="13606"/>
          <a:stretch/>
        </p:blipFill>
        <p:spPr>
          <a:xfrm>
            <a:off x="1648351" y="7862625"/>
            <a:ext cx="3201000" cy="1034700"/>
          </a:xfrm>
          <a:prstGeom prst="rect">
            <a:avLst/>
          </a:prstGeom>
          <a:noFill/>
          <a:ln>
            <a:noFill/>
          </a:ln>
        </p:spPr>
      </p:pic>
      <p:pic>
        <p:nvPicPr>
          <p:cNvPr id="1661" name="Google Shape;1661;p124"/>
          <p:cNvPicPr preferRelativeResize="0"/>
          <p:nvPr/>
        </p:nvPicPr>
        <p:blipFill rotWithShape="1">
          <a:blip r:embed="rId4">
            <a:alphaModFix/>
          </a:blip>
          <a:srcRect b="0" l="0" r="0" t="0"/>
          <a:stretch/>
        </p:blipFill>
        <p:spPr>
          <a:xfrm>
            <a:off x="6931696" y="7924989"/>
            <a:ext cx="2454600" cy="902400"/>
          </a:xfrm>
          <a:prstGeom prst="rect">
            <a:avLst/>
          </a:prstGeom>
          <a:noFill/>
          <a:ln>
            <a:noFill/>
          </a:ln>
        </p:spPr>
      </p:pic>
      <p:pic>
        <p:nvPicPr>
          <p:cNvPr id="1662" name="Google Shape;1662;p124"/>
          <p:cNvPicPr preferRelativeResize="0"/>
          <p:nvPr/>
        </p:nvPicPr>
        <p:blipFill rotWithShape="1">
          <a:blip r:embed="rId5">
            <a:alphaModFix/>
          </a:blip>
          <a:srcRect b="0" l="0" r="0" t="0"/>
          <a:stretch/>
        </p:blipFill>
        <p:spPr>
          <a:xfrm>
            <a:off x="9759896" y="7447379"/>
            <a:ext cx="1596900" cy="1596900"/>
          </a:xfrm>
          <a:prstGeom prst="rect">
            <a:avLst/>
          </a:prstGeom>
          <a:noFill/>
          <a:ln>
            <a:noFill/>
          </a:ln>
        </p:spPr>
      </p:pic>
      <p:pic>
        <p:nvPicPr>
          <p:cNvPr id="1663" name="Google Shape;1663;p124"/>
          <p:cNvPicPr preferRelativeResize="0"/>
          <p:nvPr/>
        </p:nvPicPr>
        <p:blipFill rotWithShape="1">
          <a:blip r:embed="rId6">
            <a:alphaModFix/>
          </a:blip>
          <a:srcRect b="0" l="0" r="0" t="0"/>
          <a:stretch/>
        </p:blipFill>
        <p:spPr>
          <a:xfrm>
            <a:off x="5192684" y="7581525"/>
            <a:ext cx="1596900" cy="1596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7" name="Shape 1667"/>
        <p:cNvGrpSpPr/>
        <p:nvPr/>
      </p:nvGrpSpPr>
      <p:grpSpPr>
        <a:xfrm>
          <a:off x="0" y="0"/>
          <a:ext cx="0" cy="0"/>
          <a:chOff x="0" y="0"/>
          <a:chExt cx="0" cy="0"/>
        </a:xfrm>
      </p:grpSpPr>
      <p:sp>
        <p:nvSpPr>
          <p:cNvPr id="1668" name="Google Shape;1668;p125"/>
          <p:cNvSpPr txBox="1"/>
          <p:nvPr>
            <p:ph type="title"/>
          </p:nvPr>
        </p:nvSpPr>
        <p:spPr>
          <a:xfrm>
            <a:off x="571500" y="116958"/>
            <a:ext cx="118617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Extra slides</a:t>
            </a:r>
            <a:endParaRPr/>
          </a:p>
        </p:txBody>
      </p:sp>
      <p:sp>
        <p:nvSpPr>
          <p:cNvPr id="1669" name="Google Shape;1669;p125"/>
          <p:cNvSpPr txBox="1"/>
          <p:nvPr>
            <p:ph idx="1" type="body"/>
          </p:nvPr>
        </p:nvSpPr>
        <p:spPr>
          <a:xfrm>
            <a:off x="571500" y="1574926"/>
            <a:ext cx="11861700" cy="75747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3" name="Shape 1673"/>
        <p:cNvGrpSpPr/>
        <p:nvPr/>
      </p:nvGrpSpPr>
      <p:grpSpPr>
        <a:xfrm>
          <a:off x="0" y="0"/>
          <a:ext cx="0" cy="0"/>
          <a:chOff x="0" y="0"/>
          <a:chExt cx="0" cy="0"/>
        </a:xfrm>
      </p:grpSpPr>
      <p:sp>
        <p:nvSpPr>
          <p:cNvPr id="1674" name="Google Shape;1674;p126"/>
          <p:cNvSpPr txBox="1"/>
          <p:nvPr>
            <p:ph type="title"/>
          </p:nvPr>
        </p:nvSpPr>
        <p:spPr>
          <a:xfrm>
            <a:off x="590255" y="116958"/>
            <a:ext cx="11303400" cy="848100"/>
          </a:xfrm>
          <a:prstGeom prst="rect">
            <a:avLst/>
          </a:prstGeom>
          <a:noFill/>
          <a:ln>
            <a:noFill/>
          </a:ln>
        </p:spPr>
        <p:txBody>
          <a:bodyPr anchorCtr="0" anchor="b" bIns="91425" lIns="91425" spcFirstLastPara="1" rIns="91425" wrap="square" tIns="91425">
            <a:noAutofit/>
          </a:bodyPr>
          <a:lstStyle/>
          <a:p>
            <a:pPr indent="0" lvl="0" marL="0" marR="63500" rtl="0" algn="l">
              <a:lnSpc>
                <a:spcPct val="100000"/>
              </a:lnSpc>
              <a:spcBef>
                <a:spcPts val="0"/>
              </a:spcBef>
              <a:spcAft>
                <a:spcPts val="0"/>
              </a:spcAft>
              <a:buClr>
                <a:srgbClr val="000000"/>
              </a:buClr>
              <a:buSzPts val="6000"/>
              <a:buFont typeface="Calibri"/>
              <a:buNone/>
            </a:pPr>
            <a:r>
              <a:rPr lang="en-US" sz="3400"/>
              <a:t>Measuring an individual NV in an NV ensemble</a:t>
            </a:r>
            <a:endParaRPr i="0" sz="3400" u="none" cap="none" strike="noStrike">
              <a:solidFill>
                <a:srgbClr val="000000"/>
              </a:solidFill>
            </a:endParaRPr>
          </a:p>
        </p:txBody>
      </p:sp>
      <p:grpSp>
        <p:nvGrpSpPr>
          <p:cNvPr id="1675" name="Google Shape;1675;p126"/>
          <p:cNvGrpSpPr/>
          <p:nvPr/>
        </p:nvGrpSpPr>
        <p:grpSpPr>
          <a:xfrm>
            <a:off x="8470721" y="1590044"/>
            <a:ext cx="4194623" cy="3273536"/>
            <a:chOff x="4108427" y="5308602"/>
            <a:chExt cx="5500424" cy="4292599"/>
          </a:xfrm>
        </p:grpSpPr>
        <p:pic>
          <p:nvPicPr>
            <p:cNvPr id="1676" name="Google Shape;1676;p126"/>
            <p:cNvPicPr preferRelativeResize="0"/>
            <p:nvPr/>
          </p:nvPicPr>
          <p:blipFill rotWithShape="1">
            <a:blip r:embed="rId3">
              <a:alphaModFix/>
            </a:blip>
            <a:srcRect b="0" l="0" r="0" t="0"/>
            <a:stretch/>
          </p:blipFill>
          <p:spPr>
            <a:xfrm>
              <a:off x="4108427" y="5308602"/>
              <a:ext cx="5500424" cy="4292599"/>
            </a:xfrm>
            <a:prstGeom prst="rect">
              <a:avLst/>
            </a:prstGeom>
            <a:noFill/>
            <a:ln>
              <a:noFill/>
            </a:ln>
          </p:spPr>
        </p:pic>
        <p:sp>
          <p:nvSpPr>
            <p:cNvPr id="1677" name="Google Shape;1677;p126"/>
            <p:cNvSpPr/>
            <p:nvPr/>
          </p:nvSpPr>
          <p:spPr>
            <a:xfrm>
              <a:off x="4204582" y="5372714"/>
              <a:ext cx="205800" cy="264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78" name="Google Shape;1678;p126"/>
          <p:cNvSpPr/>
          <p:nvPr/>
        </p:nvSpPr>
        <p:spPr>
          <a:xfrm>
            <a:off x="403100" y="6618787"/>
            <a:ext cx="4958400" cy="943500"/>
          </a:xfrm>
          <a:prstGeom prst="rect">
            <a:avLst/>
          </a:prstGeom>
          <a:noFill/>
          <a:ln>
            <a:noFill/>
          </a:ln>
        </p:spPr>
        <p:txBody>
          <a:bodyPr anchorCtr="0" anchor="t" bIns="50775" lIns="50775" spcFirstLastPara="1" rIns="50775" wrap="square" tIns="50775">
            <a:noAutofit/>
          </a:bodyPr>
          <a:lstStyle/>
          <a:p>
            <a:pPr indent="0" lvl="0" marL="0" marR="0" rtl="0" algn="l">
              <a:spcBef>
                <a:spcPts val="100"/>
              </a:spcBef>
              <a:spcAft>
                <a:spcPts val="0"/>
              </a:spcAft>
              <a:buNone/>
            </a:pPr>
            <a:r>
              <a:rPr b="1" lang="en-US" sz="2200">
                <a:solidFill>
                  <a:schemeClr val="dk1"/>
                </a:solidFill>
                <a:latin typeface="Helvetica Neue"/>
                <a:ea typeface="Helvetica Neue"/>
                <a:cs typeface="Helvetica Neue"/>
                <a:sym typeface="Helvetica Neue"/>
              </a:rPr>
              <a:t>Goal:</a:t>
            </a:r>
            <a:r>
              <a:rPr lang="en-US" sz="2200">
                <a:solidFill>
                  <a:schemeClr val="dk1"/>
                </a:solidFill>
                <a:latin typeface="Helvetica Neue"/>
                <a:ea typeface="Helvetica Neue"/>
                <a:cs typeface="Helvetica Neue"/>
                <a:sym typeface="Helvetica Neue"/>
              </a:rPr>
              <a:t> Ensembles of coupled qubits with individual addressability</a:t>
            </a:r>
            <a:endParaRPr sz="2200">
              <a:solidFill>
                <a:schemeClr val="dk1"/>
              </a:solidFill>
              <a:latin typeface="Helvetica Neue"/>
              <a:ea typeface="Helvetica Neue"/>
              <a:cs typeface="Helvetica Neue"/>
              <a:sym typeface="Helvetica Neue"/>
            </a:endParaRPr>
          </a:p>
          <a:p>
            <a:pPr indent="0" lvl="0" marL="0" rtl="0" algn="l">
              <a:spcBef>
                <a:spcPts val="1000"/>
              </a:spcBef>
              <a:spcAft>
                <a:spcPts val="1000"/>
              </a:spcAft>
              <a:buNone/>
            </a:pPr>
            <a:r>
              <a:rPr b="1" lang="en-US" sz="2200">
                <a:solidFill>
                  <a:schemeClr val="dk1"/>
                </a:solidFill>
                <a:latin typeface="Helvetica Neue"/>
                <a:ea typeface="Helvetica Neue"/>
                <a:cs typeface="Helvetica Neue"/>
                <a:sym typeface="Helvetica Neue"/>
              </a:rPr>
              <a:t>Applications:</a:t>
            </a:r>
            <a:r>
              <a:rPr lang="en-US" sz="2200">
                <a:solidFill>
                  <a:schemeClr val="dk1"/>
                </a:solidFill>
                <a:latin typeface="Helvetica Neue"/>
                <a:ea typeface="Helvetica Neue"/>
                <a:cs typeface="Helvetica Neue"/>
                <a:sym typeface="Helvetica Neue"/>
              </a:rPr>
              <a:t> Error-corrected registers, entangled sensors, many-body physics, etc.</a:t>
            </a:r>
            <a:endParaRPr sz="2200">
              <a:solidFill>
                <a:schemeClr val="dk1"/>
              </a:solidFill>
              <a:latin typeface="Helvetica Neue"/>
              <a:ea typeface="Helvetica Neue"/>
              <a:cs typeface="Helvetica Neue"/>
              <a:sym typeface="Helvetica Neue"/>
            </a:endParaRPr>
          </a:p>
        </p:txBody>
      </p:sp>
      <p:sp>
        <p:nvSpPr>
          <p:cNvPr id="1679" name="Google Shape;1679;p126"/>
          <p:cNvSpPr/>
          <p:nvPr/>
        </p:nvSpPr>
        <p:spPr>
          <a:xfrm>
            <a:off x="6504651" y="4970447"/>
            <a:ext cx="1347300" cy="798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80" name="Google Shape;1680;p126"/>
          <p:cNvPicPr preferRelativeResize="0"/>
          <p:nvPr/>
        </p:nvPicPr>
        <p:blipFill rotWithShape="1">
          <a:blip r:embed="rId4">
            <a:alphaModFix/>
          </a:blip>
          <a:srcRect b="0" l="0" r="0" t="0"/>
          <a:stretch/>
        </p:blipFill>
        <p:spPr>
          <a:xfrm>
            <a:off x="5973450" y="6314263"/>
            <a:ext cx="2969099" cy="2918484"/>
          </a:xfrm>
          <a:prstGeom prst="rect">
            <a:avLst/>
          </a:prstGeom>
          <a:noFill/>
          <a:ln>
            <a:noFill/>
          </a:ln>
        </p:spPr>
      </p:pic>
      <p:grpSp>
        <p:nvGrpSpPr>
          <p:cNvPr id="1681" name="Google Shape;1681;p126"/>
          <p:cNvGrpSpPr/>
          <p:nvPr/>
        </p:nvGrpSpPr>
        <p:grpSpPr>
          <a:xfrm>
            <a:off x="9108968" y="6562461"/>
            <a:ext cx="3610630" cy="2693150"/>
            <a:chOff x="9116178" y="1670218"/>
            <a:chExt cx="3574173" cy="2665958"/>
          </a:xfrm>
        </p:grpSpPr>
        <p:pic>
          <p:nvPicPr>
            <p:cNvPr id="1682" name="Google Shape;1682;p126"/>
            <p:cNvPicPr preferRelativeResize="0"/>
            <p:nvPr/>
          </p:nvPicPr>
          <p:blipFill rotWithShape="1">
            <a:blip r:embed="rId5">
              <a:alphaModFix/>
            </a:blip>
            <a:srcRect b="0" l="0" r="0" t="0"/>
            <a:stretch/>
          </p:blipFill>
          <p:spPr>
            <a:xfrm>
              <a:off x="9116178" y="1670225"/>
              <a:ext cx="3574173" cy="2665951"/>
            </a:xfrm>
            <a:prstGeom prst="rect">
              <a:avLst/>
            </a:prstGeom>
            <a:noFill/>
            <a:ln>
              <a:noFill/>
            </a:ln>
          </p:spPr>
        </p:pic>
        <p:sp>
          <p:nvSpPr>
            <p:cNvPr id="1683" name="Google Shape;1683;p126"/>
            <p:cNvSpPr/>
            <p:nvPr/>
          </p:nvSpPr>
          <p:spPr>
            <a:xfrm>
              <a:off x="9190606" y="1670218"/>
              <a:ext cx="153900" cy="197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684" name="Google Shape;1684;p126"/>
          <p:cNvCxnSpPr/>
          <p:nvPr/>
        </p:nvCxnSpPr>
        <p:spPr>
          <a:xfrm flipH="1" rot="10800000">
            <a:off x="7287426" y="6716374"/>
            <a:ext cx="2443800" cy="988500"/>
          </a:xfrm>
          <a:prstGeom prst="straightConnector1">
            <a:avLst/>
          </a:prstGeom>
          <a:noFill/>
          <a:ln cap="flat" cmpd="sng" w="9525">
            <a:solidFill>
              <a:srgbClr val="000000"/>
            </a:solidFill>
            <a:prstDash val="solid"/>
            <a:round/>
            <a:headEnd len="sm" w="sm" type="none"/>
            <a:tailEnd len="sm" w="sm" type="none"/>
          </a:ln>
        </p:spPr>
      </p:cxnSp>
      <p:cxnSp>
        <p:nvCxnSpPr>
          <p:cNvPr id="1685" name="Google Shape;1685;p126"/>
          <p:cNvCxnSpPr/>
          <p:nvPr/>
        </p:nvCxnSpPr>
        <p:spPr>
          <a:xfrm>
            <a:off x="7287426" y="7671551"/>
            <a:ext cx="2477100" cy="955200"/>
          </a:xfrm>
          <a:prstGeom prst="straightConnector1">
            <a:avLst/>
          </a:prstGeom>
          <a:noFill/>
          <a:ln cap="flat" cmpd="sng" w="9525">
            <a:solidFill>
              <a:srgbClr val="000000"/>
            </a:solidFill>
            <a:prstDash val="solid"/>
            <a:round/>
            <a:headEnd len="sm" w="sm" type="none"/>
            <a:tailEnd len="sm" w="sm" type="none"/>
          </a:ln>
        </p:spPr>
      </p:cxnSp>
      <p:sp>
        <p:nvSpPr>
          <p:cNvPr id="1686" name="Google Shape;1686;p126"/>
          <p:cNvSpPr/>
          <p:nvPr/>
        </p:nvSpPr>
        <p:spPr>
          <a:xfrm>
            <a:off x="5768925" y="5787400"/>
            <a:ext cx="3340200" cy="549000"/>
          </a:xfrm>
          <a:prstGeom prst="rect">
            <a:avLst/>
          </a:prstGeom>
          <a:noFill/>
          <a:ln>
            <a:noFill/>
          </a:ln>
        </p:spPr>
        <p:txBody>
          <a:bodyPr anchorCtr="0" anchor="t" bIns="50775" lIns="50775" spcFirstLastPara="1" rIns="50775" wrap="square" tIns="50775">
            <a:noAutofit/>
          </a:bodyPr>
          <a:lstStyle/>
          <a:p>
            <a:pPr indent="0" lvl="0" marL="0" marR="0" rtl="0" algn="ctr">
              <a:spcBef>
                <a:spcPts val="100"/>
              </a:spcBef>
              <a:spcAft>
                <a:spcPts val="0"/>
              </a:spcAft>
              <a:buNone/>
            </a:pPr>
            <a:r>
              <a:rPr lang="en-US" sz="2200">
                <a:solidFill>
                  <a:schemeClr val="dk1"/>
                </a:solidFill>
                <a:latin typeface="Helvetica Neue"/>
                <a:ea typeface="Helvetica Neue"/>
                <a:cs typeface="Helvetica Neue"/>
                <a:sym typeface="Helvetica Neue"/>
              </a:rPr>
              <a:t>Sub-diffraction NV cluster</a:t>
            </a:r>
            <a:endParaRPr sz="2200">
              <a:solidFill>
                <a:schemeClr val="dk1"/>
              </a:solidFill>
              <a:latin typeface="Calibri"/>
              <a:ea typeface="Calibri"/>
              <a:cs typeface="Calibri"/>
              <a:sym typeface="Calibri"/>
            </a:endParaRPr>
          </a:p>
        </p:txBody>
      </p:sp>
      <p:sp>
        <p:nvSpPr>
          <p:cNvPr id="1687" name="Google Shape;1687;p126"/>
          <p:cNvSpPr/>
          <p:nvPr/>
        </p:nvSpPr>
        <p:spPr>
          <a:xfrm>
            <a:off x="9731224" y="5924636"/>
            <a:ext cx="2872800" cy="549000"/>
          </a:xfrm>
          <a:prstGeom prst="rect">
            <a:avLst/>
          </a:prstGeom>
          <a:noFill/>
          <a:ln>
            <a:noFill/>
          </a:ln>
        </p:spPr>
        <p:txBody>
          <a:bodyPr anchorCtr="0" anchor="t" bIns="50775" lIns="50775" spcFirstLastPara="1" rIns="50775" wrap="square" tIns="50775">
            <a:noAutofit/>
          </a:bodyPr>
          <a:lstStyle/>
          <a:p>
            <a:pPr indent="0" lvl="0" marL="0" marR="0" rtl="0" algn="ctr">
              <a:spcBef>
                <a:spcPts val="100"/>
              </a:spcBef>
              <a:spcAft>
                <a:spcPts val="0"/>
              </a:spcAft>
              <a:buNone/>
            </a:pPr>
            <a:r>
              <a:rPr lang="en-US" sz="2200">
                <a:solidFill>
                  <a:schemeClr val="dk1"/>
                </a:solidFill>
                <a:latin typeface="Helvetica Neue"/>
                <a:ea typeface="Helvetica Neue"/>
                <a:cs typeface="Helvetica Neue"/>
                <a:sym typeface="Helvetica Neue"/>
              </a:rPr>
              <a:t>Distinguishable transitions</a:t>
            </a:r>
            <a:endParaRPr sz="2200">
              <a:solidFill>
                <a:schemeClr val="dk1"/>
              </a:solidFill>
              <a:latin typeface="Calibri"/>
              <a:ea typeface="Calibri"/>
              <a:cs typeface="Calibri"/>
              <a:sym typeface="Calibri"/>
            </a:endParaRPr>
          </a:p>
        </p:txBody>
      </p:sp>
      <p:sp>
        <p:nvSpPr>
          <p:cNvPr id="1688" name="Google Shape;1688;p126"/>
          <p:cNvSpPr/>
          <p:nvPr/>
        </p:nvSpPr>
        <p:spPr>
          <a:xfrm>
            <a:off x="9330609" y="1144725"/>
            <a:ext cx="3134100" cy="690900"/>
          </a:xfrm>
          <a:prstGeom prst="rect">
            <a:avLst/>
          </a:prstGeom>
          <a:noFill/>
          <a:ln>
            <a:noFill/>
          </a:ln>
        </p:spPr>
        <p:txBody>
          <a:bodyPr anchorCtr="0" anchor="t" bIns="50775" lIns="50775" spcFirstLastPara="1" rIns="50775" wrap="square" tIns="50775">
            <a:noAutofit/>
          </a:bodyPr>
          <a:lstStyle/>
          <a:p>
            <a:pPr indent="0" lvl="0" marL="0" marR="0" rtl="0" algn="ctr">
              <a:spcBef>
                <a:spcPts val="100"/>
              </a:spcBef>
              <a:spcAft>
                <a:spcPts val="0"/>
              </a:spcAft>
              <a:buNone/>
            </a:pPr>
            <a:r>
              <a:rPr lang="en-US" sz="1800">
                <a:solidFill>
                  <a:schemeClr val="dk1"/>
                </a:solidFill>
                <a:latin typeface="Helvetica Neue"/>
                <a:ea typeface="Helvetica Neue"/>
                <a:cs typeface="Helvetica Neue"/>
                <a:sym typeface="Helvetica Neue"/>
              </a:rPr>
              <a:t>NV resonances in single diamond sample</a:t>
            </a:r>
            <a:endParaRPr sz="1800">
              <a:solidFill>
                <a:schemeClr val="dk1"/>
              </a:solidFill>
              <a:latin typeface="Calibri"/>
              <a:ea typeface="Calibri"/>
              <a:cs typeface="Calibri"/>
              <a:sym typeface="Calibri"/>
            </a:endParaRPr>
          </a:p>
        </p:txBody>
      </p:sp>
      <p:sp>
        <p:nvSpPr>
          <p:cNvPr id="1689" name="Google Shape;1689;p126"/>
          <p:cNvSpPr txBox="1"/>
          <p:nvPr/>
        </p:nvSpPr>
        <p:spPr>
          <a:xfrm>
            <a:off x="403089" y="9210627"/>
            <a:ext cx="12240300" cy="575100"/>
          </a:xfrm>
          <a:prstGeom prst="rect">
            <a:avLst/>
          </a:prstGeom>
          <a:noFill/>
          <a:ln>
            <a:noFill/>
          </a:ln>
        </p:spPr>
        <p:txBody>
          <a:bodyPr anchorCtr="0" anchor="t" bIns="130025" lIns="130025" spcFirstLastPara="1" rIns="130025" wrap="square" tIns="130025">
            <a:noAutofit/>
          </a:bodyPr>
          <a:lstStyle/>
          <a:p>
            <a:pPr indent="0" lvl="0" marL="0" rtl="0" algn="l">
              <a:spcBef>
                <a:spcPts val="0"/>
              </a:spcBef>
              <a:spcAft>
                <a:spcPts val="0"/>
              </a:spcAft>
              <a:buNone/>
            </a:pPr>
            <a:r>
              <a:rPr lang="en-US" sz="2000"/>
              <a:t>E Bersin, M Walsh, S Mouradian, M E. Trusheim, T Schröder, DE, ArXiv:1805.06884 (2018)</a:t>
            </a:r>
            <a:endParaRPr sz="2000"/>
          </a:p>
        </p:txBody>
      </p:sp>
      <p:pic>
        <p:nvPicPr>
          <p:cNvPr id="1690" name="Google Shape;1690;p126"/>
          <p:cNvPicPr preferRelativeResize="0"/>
          <p:nvPr/>
        </p:nvPicPr>
        <p:blipFill>
          <a:blip r:embed="rId6">
            <a:alphaModFix/>
          </a:blip>
          <a:stretch>
            <a:fillRect/>
          </a:stretch>
        </p:blipFill>
        <p:spPr>
          <a:xfrm>
            <a:off x="0" y="965050"/>
            <a:ext cx="4194625" cy="3834513"/>
          </a:xfrm>
          <a:prstGeom prst="rect">
            <a:avLst/>
          </a:prstGeom>
          <a:noFill/>
          <a:ln>
            <a:noFill/>
          </a:ln>
        </p:spPr>
      </p:pic>
      <p:cxnSp>
        <p:nvCxnSpPr>
          <p:cNvPr id="1691" name="Google Shape;1691;p126"/>
          <p:cNvCxnSpPr/>
          <p:nvPr/>
        </p:nvCxnSpPr>
        <p:spPr>
          <a:xfrm flipH="1" rot="10800000">
            <a:off x="3833625" y="1903850"/>
            <a:ext cx="1382100" cy="1408200"/>
          </a:xfrm>
          <a:prstGeom prst="straightConnector1">
            <a:avLst/>
          </a:prstGeom>
          <a:noFill/>
          <a:ln cap="flat" cmpd="sng" w="28575">
            <a:solidFill>
              <a:srgbClr val="999999"/>
            </a:solidFill>
            <a:prstDash val="solid"/>
            <a:round/>
            <a:headEnd len="med" w="med" type="none"/>
            <a:tailEnd len="med" w="med" type="none"/>
          </a:ln>
        </p:spPr>
      </p:cxnSp>
      <p:cxnSp>
        <p:nvCxnSpPr>
          <p:cNvPr id="1692" name="Google Shape;1692;p126"/>
          <p:cNvCxnSpPr/>
          <p:nvPr/>
        </p:nvCxnSpPr>
        <p:spPr>
          <a:xfrm>
            <a:off x="3833625" y="3616850"/>
            <a:ext cx="1269000" cy="1269000"/>
          </a:xfrm>
          <a:prstGeom prst="straightConnector1">
            <a:avLst/>
          </a:prstGeom>
          <a:noFill/>
          <a:ln cap="flat" cmpd="sng" w="28575">
            <a:solidFill>
              <a:srgbClr val="999999"/>
            </a:solidFill>
            <a:prstDash val="solid"/>
            <a:round/>
            <a:headEnd len="med" w="med" type="none"/>
            <a:tailEnd len="med" w="med" type="none"/>
          </a:ln>
        </p:spPr>
      </p:cxnSp>
      <p:pic>
        <p:nvPicPr>
          <p:cNvPr id="1693" name="Google Shape;1693;p126"/>
          <p:cNvPicPr preferRelativeResize="0"/>
          <p:nvPr/>
        </p:nvPicPr>
        <p:blipFill rotWithShape="1">
          <a:blip r:embed="rId7">
            <a:alphaModFix/>
          </a:blip>
          <a:srcRect b="0" l="0" r="0" t="0"/>
          <a:stretch/>
        </p:blipFill>
        <p:spPr>
          <a:xfrm>
            <a:off x="5117324" y="1935036"/>
            <a:ext cx="3134100" cy="3035414"/>
          </a:xfrm>
          <a:prstGeom prst="rect">
            <a:avLst/>
          </a:prstGeom>
          <a:noFill/>
          <a:ln cap="flat" cmpd="sng" w="28575">
            <a:solidFill>
              <a:srgbClr val="B7B7B7"/>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7" name="Shape 1697"/>
        <p:cNvGrpSpPr/>
        <p:nvPr/>
      </p:nvGrpSpPr>
      <p:grpSpPr>
        <a:xfrm>
          <a:off x="0" y="0"/>
          <a:ext cx="0" cy="0"/>
          <a:chOff x="0" y="0"/>
          <a:chExt cx="0" cy="0"/>
        </a:xfrm>
      </p:grpSpPr>
      <p:sp>
        <p:nvSpPr>
          <p:cNvPr id="1698" name="Google Shape;1698;p127"/>
          <p:cNvSpPr txBox="1"/>
          <p:nvPr>
            <p:ph type="title"/>
          </p:nvPr>
        </p:nvSpPr>
        <p:spPr>
          <a:xfrm>
            <a:off x="590255" y="116958"/>
            <a:ext cx="11303400" cy="848100"/>
          </a:xfrm>
          <a:prstGeom prst="rect">
            <a:avLst/>
          </a:prstGeom>
          <a:noFill/>
          <a:ln>
            <a:noFill/>
          </a:ln>
        </p:spPr>
        <p:txBody>
          <a:bodyPr anchorCtr="0" anchor="b" bIns="91425" lIns="91425" spcFirstLastPara="1" rIns="91425" wrap="square" tIns="91425">
            <a:noAutofit/>
          </a:bodyPr>
          <a:lstStyle/>
          <a:p>
            <a:pPr indent="0" lvl="0" marL="0" marR="63500" rtl="0" algn="l">
              <a:lnSpc>
                <a:spcPct val="100000"/>
              </a:lnSpc>
              <a:spcBef>
                <a:spcPts val="0"/>
              </a:spcBef>
              <a:spcAft>
                <a:spcPts val="0"/>
              </a:spcAft>
              <a:buClr>
                <a:srgbClr val="000000"/>
              </a:buClr>
              <a:buSzPts val="6000"/>
              <a:buFont typeface="Calibri"/>
              <a:buNone/>
            </a:pPr>
            <a:r>
              <a:rPr b="0" i="0" lang="en-US" sz="6000" u="none" cap="none" strike="noStrike">
                <a:solidFill>
                  <a:srgbClr val="000000"/>
                </a:solidFill>
                <a:latin typeface="Calibri"/>
                <a:ea typeface="Calibri"/>
                <a:cs typeface="Calibri"/>
                <a:sym typeface="Calibri"/>
              </a:rPr>
              <a:t>NV ensemble addressing</a:t>
            </a:r>
            <a:endParaRPr b="0" i="0" sz="6000" u="none" cap="none" strike="noStrike">
              <a:solidFill>
                <a:srgbClr val="000000"/>
              </a:solidFill>
              <a:latin typeface="Calibri"/>
              <a:ea typeface="Calibri"/>
              <a:cs typeface="Calibri"/>
              <a:sym typeface="Calibri"/>
            </a:endParaRPr>
          </a:p>
        </p:txBody>
      </p:sp>
      <p:pic>
        <p:nvPicPr>
          <p:cNvPr id="1699" name="Google Shape;1699;p127"/>
          <p:cNvPicPr preferRelativeResize="0"/>
          <p:nvPr/>
        </p:nvPicPr>
        <p:blipFill rotWithShape="1">
          <a:blip r:embed="rId3">
            <a:alphaModFix/>
          </a:blip>
          <a:srcRect b="0" l="0" r="0" t="0"/>
          <a:stretch/>
        </p:blipFill>
        <p:spPr>
          <a:xfrm>
            <a:off x="590251" y="1998153"/>
            <a:ext cx="2551924" cy="2508422"/>
          </a:xfrm>
          <a:prstGeom prst="rect">
            <a:avLst/>
          </a:prstGeom>
          <a:noFill/>
          <a:ln>
            <a:noFill/>
          </a:ln>
        </p:spPr>
      </p:pic>
      <p:sp>
        <p:nvSpPr>
          <p:cNvPr id="1700" name="Google Shape;1700;p127"/>
          <p:cNvSpPr/>
          <p:nvPr/>
        </p:nvSpPr>
        <p:spPr>
          <a:xfrm>
            <a:off x="2478400" y="4831626"/>
            <a:ext cx="1152000" cy="614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01" name="Google Shape;1701;p127"/>
          <p:cNvGrpSpPr/>
          <p:nvPr/>
        </p:nvGrpSpPr>
        <p:grpSpPr>
          <a:xfrm>
            <a:off x="1331835" y="5645087"/>
            <a:ext cx="3443286" cy="3434502"/>
            <a:chOff x="7276325" y="5640950"/>
            <a:chExt cx="3822475" cy="3812725"/>
          </a:xfrm>
        </p:grpSpPr>
        <p:pic>
          <p:nvPicPr>
            <p:cNvPr id="1702" name="Google Shape;1702;p127"/>
            <p:cNvPicPr preferRelativeResize="0"/>
            <p:nvPr/>
          </p:nvPicPr>
          <p:blipFill rotWithShape="1">
            <a:blip r:embed="rId4">
              <a:alphaModFix/>
            </a:blip>
            <a:srcRect b="0" l="0" r="0" t="0"/>
            <a:stretch/>
          </p:blipFill>
          <p:spPr>
            <a:xfrm>
              <a:off x="7276325" y="5640950"/>
              <a:ext cx="3822475" cy="3812725"/>
            </a:xfrm>
            <a:prstGeom prst="rect">
              <a:avLst/>
            </a:prstGeom>
            <a:noFill/>
            <a:ln>
              <a:noFill/>
            </a:ln>
          </p:spPr>
        </p:pic>
        <p:sp>
          <p:nvSpPr>
            <p:cNvPr id="1703" name="Google Shape;1703;p127"/>
            <p:cNvSpPr/>
            <p:nvPr/>
          </p:nvSpPr>
          <p:spPr>
            <a:xfrm>
              <a:off x="7420725" y="5743300"/>
              <a:ext cx="166800" cy="2667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04" name="Google Shape;1704;p127"/>
          <p:cNvGrpSpPr/>
          <p:nvPr/>
        </p:nvGrpSpPr>
        <p:grpSpPr>
          <a:xfrm>
            <a:off x="6132100" y="2946190"/>
            <a:ext cx="6872700" cy="5163788"/>
            <a:chOff x="6177075" y="2279640"/>
            <a:chExt cx="6872700" cy="5163788"/>
          </a:xfrm>
        </p:grpSpPr>
        <p:grpSp>
          <p:nvGrpSpPr>
            <p:cNvPr id="1705" name="Google Shape;1705;p127"/>
            <p:cNvGrpSpPr/>
            <p:nvPr/>
          </p:nvGrpSpPr>
          <p:grpSpPr>
            <a:xfrm>
              <a:off x="6865464" y="2279640"/>
              <a:ext cx="5065465" cy="5163788"/>
              <a:chOff x="9761251" y="4021691"/>
              <a:chExt cx="3091148" cy="3151149"/>
            </a:xfrm>
          </p:grpSpPr>
          <p:pic>
            <p:nvPicPr>
              <p:cNvPr id="1706" name="Google Shape;1706;p127"/>
              <p:cNvPicPr preferRelativeResize="0"/>
              <p:nvPr/>
            </p:nvPicPr>
            <p:blipFill rotWithShape="1">
              <a:blip r:embed="rId5">
                <a:alphaModFix/>
              </a:blip>
              <a:srcRect b="0" l="0" r="0" t="0"/>
              <a:stretch/>
            </p:blipFill>
            <p:spPr>
              <a:xfrm>
                <a:off x="9761251" y="4021700"/>
                <a:ext cx="3091148" cy="3151140"/>
              </a:xfrm>
              <a:prstGeom prst="rect">
                <a:avLst/>
              </a:prstGeom>
              <a:noFill/>
              <a:ln>
                <a:noFill/>
              </a:ln>
            </p:spPr>
          </p:pic>
          <p:sp>
            <p:nvSpPr>
              <p:cNvPr id="1707" name="Google Shape;1707;p127"/>
              <p:cNvSpPr/>
              <p:nvPr/>
            </p:nvSpPr>
            <p:spPr>
              <a:xfrm>
                <a:off x="9761258" y="4021691"/>
                <a:ext cx="124200" cy="15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708" name="Google Shape;1708;p127"/>
            <p:cNvCxnSpPr/>
            <p:nvPr/>
          </p:nvCxnSpPr>
          <p:spPr>
            <a:xfrm>
              <a:off x="7087500" y="2958475"/>
              <a:ext cx="1233000" cy="366600"/>
            </a:xfrm>
            <a:prstGeom prst="straightConnector1">
              <a:avLst/>
            </a:prstGeom>
            <a:noFill/>
            <a:ln cap="flat" cmpd="sng" w="38100">
              <a:solidFill>
                <a:srgbClr val="FF0000"/>
              </a:solidFill>
              <a:prstDash val="solid"/>
              <a:round/>
              <a:headEnd len="sm" w="sm" type="none"/>
              <a:tailEnd len="med" w="med" type="triangle"/>
            </a:ln>
          </p:spPr>
        </p:cxnSp>
        <p:cxnSp>
          <p:nvCxnSpPr>
            <p:cNvPr id="1709" name="Google Shape;1709;p127"/>
            <p:cNvCxnSpPr/>
            <p:nvPr/>
          </p:nvCxnSpPr>
          <p:spPr>
            <a:xfrm flipH="1">
              <a:off x="9961525" y="3470650"/>
              <a:ext cx="2136600" cy="1462200"/>
            </a:xfrm>
            <a:prstGeom prst="straightConnector1">
              <a:avLst/>
            </a:prstGeom>
            <a:noFill/>
            <a:ln cap="flat" cmpd="sng" w="38100">
              <a:solidFill>
                <a:srgbClr val="00B700"/>
              </a:solidFill>
              <a:prstDash val="solid"/>
              <a:round/>
              <a:headEnd len="sm" w="sm" type="none"/>
              <a:tailEnd len="med" w="med" type="triangle"/>
            </a:ln>
          </p:spPr>
        </p:cxnSp>
        <p:sp>
          <p:nvSpPr>
            <p:cNvPr id="1710" name="Google Shape;1710;p127"/>
            <p:cNvSpPr/>
            <p:nvPr/>
          </p:nvSpPr>
          <p:spPr>
            <a:xfrm>
              <a:off x="6177075" y="2664300"/>
              <a:ext cx="880200" cy="513000"/>
            </a:xfrm>
            <a:prstGeom prst="rect">
              <a:avLst/>
            </a:prstGeom>
            <a:noFill/>
            <a:ln>
              <a:noFill/>
            </a:ln>
          </p:spPr>
          <p:txBody>
            <a:bodyPr anchorCtr="0" anchor="t" bIns="50775" lIns="50775" spcFirstLastPara="1" rIns="50775" wrap="square" tIns="50775">
              <a:noAutofit/>
            </a:bodyPr>
            <a:lstStyle/>
            <a:p>
              <a:pPr indent="0" lvl="0" marL="0" marR="0" rtl="0" algn="ctr">
                <a:spcBef>
                  <a:spcPts val="100"/>
                </a:spcBef>
                <a:spcAft>
                  <a:spcPts val="0"/>
                </a:spcAft>
                <a:buNone/>
              </a:pPr>
              <a:r>
                <a:rPr lang="en-US" sz="2200">
                  <a:solidFill>
                    <a:srgbClr val="FF0000"/>
                  </a:solidFill>
                  <a:latin typeface="Helvetica Neue"/>
                  <a:ea typeface="Helvetica Neue"/>
                  <a:cs typeface="Helvetica Neue"/>
                  <a:sym typeface="Helvetica Neue"/>
                </a:rPr>
                <a:t>Rabi on NV A</a:t>
              </a:r>
              <a:endParaRPr sz="1800">
                <a:solidFill>
                  <a:srgbClr val="FF0000"/>
                </a:solidFill>
                <a:latin typeface="Calibri"/>
                <a:ea typeface="Calibri"/>
                <a:cs typeface="Calibri"/>
                <a:sym typeface="Calibri"/>
              </a:endParaRPr>
            </a:p>
          </p:txBody>
        </p:sp>
        <p:sp>
          <p:nvSpPr>
            <p:cNvPr id="1711" name="Google Shape;1711;p127"/>
            <p:cNvSpPr/>
            <p:nvPr/>
          </p:nvSpPr>
          <p:spPr>
            <a:xfrm>
              <a:off x="11672775" y="2664300"/>
              <a:ext cx="1377000" cy="1754700"/>
            </a:xfrm>
            <a:prstGeom prst="rect">
              <a:avLst/>
            </a:prstGeom>
            <a:noFill/>
            <a:ln>
              <a:noFill/>
            </a:ln>
          </p:spPr>
          <p:txBody>
            <a:bodyPr anchorCtr="0" anchor="t" bIns="50775" lIns="50775" spcFirstLastPara="1" rIns="50775" wrap="square" tIns="50775">
              <a:noAutofit/>
            </a:bodyPr>
            <a:lstStyle/>
            <a:p>
              <a:pPr indent="0" lvl="0" marL="0" marR="0" rtl="0" algn="ctr">
                <a:spcBef>
                  <a:spcPts val="100"/>
                </a:spcBef>
                <a:spcAft>
                  <a:spcPts val="0"/>
                </a:spcAft>
                <a:buNone/>
              </a:pPr>
              <a:r>
                <a:rPr lang="en-US" sz="2200">
                  <a:solidFill>
                    <a:srgbClr val="00B200"/>
                  </a:solidFill>
                  <a:latin typeface="Helvetica Neue"/>
                  <a:ea typeface="Helvetica Neue"/>
                  <a:cs typeface="Helvetica Neue"/>
                  <a:sym typeface="Helvetica Neue"/>
                </a:rPr>
                <a:t>Preserved</a:t>
              </a:r>
              <a:endParaRPr sz="2200">
                <a:solidFill>
                  <a:srgbClr val="00B200"/>
                </a:solidFill>
                <a:latin typeface="Helvetica Neue"/>
                <a:ea typeface="Helvetica Neue"/>
                <a:cs typeface="Helvetica Neue"/>
                <a:sym typeface="Helvetica Neue"/>
              </a:endParaRPr>
            </a:p>
            <a:p>
              <a:pPr indent="0" lvl="0" marL="0" marR="0" rtl="0" algn="ctr">
                <a:spcBef>
                  <a:spcPts val="100"/>
                </a:spcBef>
                <a:spcAft>
                  <a:spcPts val="0"/>
                </a:spcAft>
                <a:buNone/>
              </a:pPr>
              <a:r>
                <a:rPr lang="en-US" sz="2200">
                  <a:solidFill>
                    <a:srgbClr val="00B200"/>
                  </a:solidFill>
                  <a:latin typeface="Helvetica Neue"/>
                  <a:ea typeface="Helvetica Neue"/>
                  <a:cs typeface="Helvetica Neue"/>
                  <a:sym typeface="Helvetica Neue"/>
                </a:rPr>
                <a:t>Ramsey  for B and C</a:t>
              </a:r>
              <a:endParaRPr sz="2200">
                <a:solidFill>
                  <a:srgbClr val="00B200"/>
                </a:solidFill>
                <a:latin typeface="Helvetica Neue"/>
                <a:ea typeface="Helvetica Neue"/>
                <a:cs typeface="Helvetica Neue"/>
                <a:sym typeface="Helvetica Neue"/>
              </a:endParaRPr>
            </a:p>
          </p:txBody>
        </p:sp>
      </p:grpSp>
      <p:sp>
        <p:nvSpPr>
          <p:cNvPr id="1712" name="Google Shape;1712;p127"/>
          <p:cNvSpPr/>
          <p:nvPr/>
        </p:nvSpPr>
        <p:spPr>
          <a:xfrm>
            <a:off x="6817924" y="1760049"/>
            <a:ext cx="5243400" cy="943500"/>
          </a:xfrm>
          <a:prstGeom prst="rect">
            <a:avLst/>
          </a:prstGeom>
          <a:noFill/>
          <a:ln>
            <a:noFill/>
          </a:ln>
        </p:spPr>
        <p:txBody>
          <a:bodyPr anchorCtr="0" anchor="t" bIns="50775" lIns="50775" spcFirstLastPara="1" rIns="50775" wrap="square" tIns="50775">
            <a:noAutofit/>
          </a:bodyPr>
          <a:lstStyle/>
          <a:p>
            <a:pPr indent="0" lvl="0" marL="0" marR="0" rtl="0" algn="ctr">
              <a:spcBef>
                <a:spcPts val="100"/>
              </a:spcBef>
              <a:spcAft>
                <a:spcPts val="0"/>
              </a:spcAft>
              <a:buNone/>
            </a:pPr>
            <a:r>
              <a:rPr lang="en-US" sz="2400">
                <a:solidFill>
                  <a:schemeClr val="dk1"/>
                </a:solidFill>
                <a:latin typeface="Helvetica Neue"/>
                <a:ea typeface="Helvetica Neue"/>
                <a:cs typeface="Helvetica Neue"/>
                <a:sym typeface="Helvetica Neue"/>
              </a:rPr>
              <a:t>Super-resolution readout </a:t>
            </a:r>
            <a:r>
              <a:rPr b="1" lang="en-US" sz="2400">
                <a:solidFill>
                  <a:schemeClr val="dk1"/>
                </a:solidFill>
                <a:latin typeface="Helvetica Neue"/>
                <a:ea typeface="Helvetica Neue"/>
                <a:cs typeface="Helvetica Neue"/>
                <a:sym typeface="Helvetica Neue"/>
              </a:rPr>
              <a:t>preserves</a:t>
            </a:r>
            <a:r>
              <a:rPr lang="en-US" sz="2400">
                <a:solidFill>
                  <a:schemeClr val="dk1"/>
                </a:solidFill>
                <a:latin typeface="Helvetica Neue"/>
                <a:ea typeface="Helvetica Neue"/>
                <a:cs typeface="Helvetica Neue"/>
                <a:sym typeface="Helvetica Neue"/>
              </a:rPr>
              <a:t> states of nearby NV qubits</a:t>
            </a:r>
            <a:endParaRPr sz="2400">
              <a:solidFill>
                <a:schemeClr val="dk1"/>
              </a:solidFill>
              <a:latin typeface="Calibri"/>
              <a:ea typeface="Calibri"/>
              <a:cs typeface="Calibri"/>
              <a:sym typeface="Calibri"/>
            </a:endParaRPr>
          </a:p>
        </p:txBody>
      </p:sp>
      <p:sp>
        <p:nvSpPr>
          <p:cNvPr id="1713" name="Google Shape;1713;p127"/>
          <p:cNvSpPr/>
          <p:nvPr/>
        </p:nvSpPr>
        <p:spPr>
          <a:xfrm>
            <a:off x="432674" y="1325851"/>
            <a:ext cx="5243400" cy="672300"/>
          </a:xfrm>
          <a:prstGeom prst="rect">
            <a:avLst/>
          </a:prstGeom>
          <a:noFill/>
          <a:ln>
            <a:noFill/>
          </a:ln>
        </p:spPr>
        <p:txBody>
          <a:bodyPr anchorCtr="0" anchor="t" bIns="50775" lIns="50775" spcFirstLastPara="1" rIns="50775" wrap="square" tIns="50775">
            <a:noAutofit/>
          </a:bodyPr>
          <a:lstStyle/>
          <a:p>
            <a:pPr indent="0" lvl="0" marL="0" marR="0" rtl="0" algn="ctr">
              <a:spcBef>
                <a:spcPts val="100"/>
              </a:spcBef>
              <a:spcAft>
                <a:spcPts val="0"/>
              </a:spcAft>
              <a:buNone/>
            </a:pPr>
            <a:r>
              <a:rPr b="1" lang="en-US" sz="2200">
                <a:solidFill>
                  <a:schemeClr val="dk1"/>
                </a:solidFill>
                <a:latin typeface="Helvetica Neue"/>
                <a:ea typeface="Helvetica Neue"/>
                <a:cs typeface="Helvetica Neue"/>
                <a:sym typeface="Helvetica Neue"/>
              </a:rPr>
              <a:t>Nanometer-scale</a:t>
            </a:r>
            <a:r>
              <a:rPr lang="en-US" sz="2200">
                <a:solidFill>
                  <a:schemeClr val="dk1"/>
                </a:solidFill>
                <a:latin typeface="Helvetica Neue"/>
                <a:ea typeface="Helvetica Neue"/>
                <a:cs typeface="Helvetica Neue"/>
                <a:sym typeface="Helvetica Neue"/>
              </a:rPr>
              <a:t> localization</a:t>
            </a:r>
            <a:endParaRPr sz="1800">
              <a:solidFill>
                <a:schemeClr val="dk1"/>
              </a:solidFill>
              <a:latin typeface="Calibri"/>
              <a:ea typeface="Calibri"/>
              <a:cs typeface="Calibri"/>
              <a:sym typeface="Calibri"/>
            </a:endParaRPr>
          </a:p>
        </p:txBody>
      </p:sp>
      <p:pic>
        <p:nvPicPr>
          <p:cNvPr id="1714" name="Google Shape;1714;p127"/>
          <p:cNvPicPr preferRelativeResize="0"/>
          <p:nvPr/>
        </p:nvPicPr>
        <p:blipFill rotWithShape="1">
          <a:blip r:embed="rId6">
            <a:alphaModFix/>
          </a:blip>
          <a:srcRect b="0" l="0" r="0" t="0"/>
          <a:stretch/>
        </p:blipFill>
        <p:spPr>
          <a:xfrm>
            <a:off x="3111976" y="1998151"/>
            <a:ext cx="2747031" cy="2508424"/>
          </a:xfrm>
          <a:prstGeom prst="rect">
            <a:avLst/>
          </a:prstGeom>
          <a:noFill/>
          <a:ln>
            <a:noFill/>
          </a:ln>
        </p:spPr>
      </p:pic>
      <p:sp>
        <p:nvSpPr>
          <p:cNvPr id="1715" name="Google Shape;1715;p127"/>
          <p:cNvSpPr/>
          <p:nvPr/>
        </p:nvSpPr>
        <p:spPr>
          <a:xfrm>
            <a:off x="3551726" y="5645650"/>
            <a:ext cx="1377000" cy="672300"/>
          </a:xfrm>
          <a:prstGeom prst="rect">
            <a:avLst/>
          </a:prstGeom>
          <a:noFill/>
          <a:ln>
            <a:noFill/>
          </a:ln>
        </p:spPr>
        <p:txBody>
          <a:bodyPr anchorCtr="0" anchor="t" bIns="50775" lIns="50775" spcFirstLastPara="1" rIns="50775" wrap="square" tIns="50775">
            <a:noAutofit/>
          </a:bodyPr>
          <a:lstStyle/>
          <a:p>
            <a:pPr indent="0" lvl="0" marL="0" marR="0" rtl="0" algn="ctr">
              <a:spcBef>
                <a:spcPts val="100"/>
              </a:spcBef>
              <a:spcAft>
                <a:spcPts val="0"/>
              </a:spcAft>
              <a:buNone/>
            </a:pPr>
            <a:r>
              <a:rPr lang="en-US" sz="1800">
                <a:solidFill>
                  <a:srgbClr val="FFFF00"/>
                </a:solidFill>
                <a:latin typeface="Helvetica Neue"/>
                <a:ea typeface="Helvetica Neue"/>
                <a:cs typeface="Helvetica Neue"/>
                <a:sym typeface="Helvetica Neue"/>
              </a:rPr>
              <a:t>Original spot size</a:t>
            </a:r>
            <a:endParaRPr sz="1800">
              <a:solidFill>
                <a:srgbClr val="FFFF00"/>
              </a:solidFill>
              <a:latin typeface="Calibri"/>
              <a:ea typeface="Calibri"/>
              <a:cs typeface="Calibri"/>
              <a:sym typeface="Calibri"/>
            </a:endParaRPr>
          </a:p>
        </p:txBody>
      </p:sp>
      <p:cxnSp>
        <p:nvCxnSpPr>
          <p:cNvPr id="1716" name="Google Shape;1716;p127"/>
          <p:cNvCxnSpPr/>
          <p:nvPr/>
        </p:nvCxnSpPr>
        <p:spPr>
          <a:xfrm flipH="1">
            <a:off x="3932351" y="6317950"/>
            <a:ext cx="533400" cy="344400"/>
          </a:xfrm>
          <a:prstGeom prst="bentConnector3">
            <a:avLst>
              <a:gd fmla="val 2081" name="adj1"/>
            </a:avLst>
          </a:prstGeom>
          <a:noFill/>
          <a:ln cap="flat" cmpd="sng" w="38100">
            <a:solidFill>
              <a:srgbClr val="FFFF00"/>
            </a:solidFill>
            <a:prstDash val="solid"/>
            <a:round/>
            <a:headEnd len="sm" w="sm" type="none"/>
            <a:tailEnd len="med" w="med" type="triangle"/>
          </a:ln>
        </p:spPr>
      </p:cxnSp>
      <p:cxnSp>
        <p:nvCxnSpPr>
          <p:cNvPr id="1717" name="Google Shape;1717;p127"/>
          <p:cNvCxnSpPr/>
          <p:nvPr/>
        </p:nvCxnSpPr>
        <p:spPr>
          <a:xfrm>
            <a:off x="6132100" y="1193351"/>
            <a:ext cx="0" cy="8020500"/>
          </a:xfrm>
          <a:prstGeom prst="straightConnector1">
            <a:avLst/>
          </a:prstGeom>
          <a:noFill/>
          <a:ln cap="flat" cmpd="sng" w="9525">
            <a:solidFill>
              <a:schemeClr val="dk2"/>
            </a:solidFill>
            <a:prstDash val="solid"/>
            <a:round/>
            <a:headEnd len="sm" w="sm" type="none"/>
            <a:tailEnd len="sm" w="sm" type="none"/>
          </a:ln>
        </p:spPr>
      </p:cxnSp>
      <p:sp>
        <p:nvSpPr>
          <p:cNvPr id="1718" name="Google Shape;1718;p127"/>
          <p:cNvSpPr txBox="1"/>
          <p:nvPr/>
        </p:nvSpPr>
        <p:spPr>
          <a:xfrm>
            <a:off x="403089" y="9210627"/>
            <a:ext cx="12240300" cy="575100"/>
          </a:xfrm>
          <a:prstGeom prst="rect">
            <a:avLst/>
          </a:prstGeom>
          <a:noFill/>
          <a:ln>
            <a:noFill/>
          </a:ln>
        </p:spPr>
        <p:txBody>
          <a:bodyPr anchorCtr="0" anchor="t" bIns="130025" lIns="130025" spcFirstLastPara="1" rIns="130025" wrap="square" tIns="130025">
            <a:noAutofit/>
          </a:bodyPr>
          <a:lstStyle/>
          <a:p>
            <a:pPr indent="0" lvl="0" marL="0" rtl="0" algn="l">
              <a:spcBef>
                <a:spcPts val="0"/>
              </a:spcBef>
              <a:spcAft>
                <a:spcPts val="0"/>
              </a:spcAft>
              <a:buNone/>
            </a:pPr>
            <a:r>
              <a:rPr lang="en-US" sz="2000"/>
              <a:t>E Bersin, M Walsh, S Mouradian, M E. Trusheim, T Schröder, DE, ArXiv:1805.06884 (2018)</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2" name="Shape 1722"/>
        <p:cNvGrpSpPr/>
        <p:nvPr/>
      </p:nvGrpSpPr>
      <p:grpSpPr>
        <a:xfrm>
          <a:off x="0" y="0"/>
          <a:ext cx="0" cy="0"/>
          <a:chOff x="0" y="0"/>
          <a:chExt cx="0" cy="0"/>
        </a:xfrm>
      </p:grpSpPr>
      <p:sp>
        <p:nvSpPr>
          <p:cNvPr id="1723" name="Google Shape;1723;p128"/>
          <p:cNvSpPr txBox="1"/>
          <p:nvPr>
            <p:ph type="title"/>
          </p:nvPr>
        </p:nvSpPr>
        <p:spPr>
          <a:xfrm>
            <a:off x="571500" y="116946"/>
            <a:ext cx="11861700" cy="122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3800">
                <a:solidFill>
                  <a:schemeClr val="dk1"/>
                </a:solidFill>
              </a:rPr>
              <a:t>CMOS-integrated diamond quantum magnetometry </a:t>
            </a:r>
            <a:endParaRPr sz="3800"/>
          </a:p>
        </p:txBody>
      </p:sp>
      <p:sp>
        <p:nvSpPr>
          <p:cNvPr id="1724" name="Google Shape;1724;p128"/>
          <p:cNvSpPr txBox="1"/>
          <p:nvPr>
            <p:ph idx="1" type="body"/>
          </p:nvPr>
        </p:nvSpPr>
        <p:spPr>
          <a:xfrm>
            <a:off x="571500" y="1574925"/>
            <a:ext cx="5299800" cy="7574700"/>
          </a:xfrm>
          <a:prstGeom prst="rect">
            <a:avLst/>
          </a:prstGeom>
        </p:spPr>
        <p:txBody>
          <a:bodyPr anchorCtr="0" anchor="t" bIns="91425" lIns="91425" spcFirstLastPara="1" rIns="91425" wrap="square" tIns="91425">
            <a:noAutofit/>
          </a:bodyPr>
          <a:lstStyle/>
          <a:p>
            <a:pPr indent="-400050" lvl="0" marL="457200" rtl="0" algn="l">
              <a:spcBef>
                <a:spcPts val="800"/>
              </a:spcBef>
              <a:spcAft>
                <a:spcPts val="0"/>
              </a:spcAft>
              <a:buSzPts val="2700"/>
              <a:buChar char="•"/>
            </a:pPr>
            <a:r>
              <a:rPr lang="en-US"/>
              <a:t>CMOS-integrated microwave circuit for NV spin control</a:t>
            </a:r>
            <a:endParaRPr/>
          </a:p>
          <a:p>
            <a:pPr indent="-400050" lvl="0" marL="457200" rtl="0" algn="l">
              <a:spcBef>
                <a:spcPts val="1000"/>
              </a:spcBef>
              <a:spcAft>
                <a:spcPts val="0"/>
              </a:spcAft>
              <a:buSzPts val="2700"/>
              <a:buChar char="•"/>
            </a:pPr>
            <a:r>
              <a:rPr lang="en-US"/>
              <a:t>CMOS-integrated optical readout</a:t>
            </a:r>
            <a:endParaRPr/>
          </a:p>
          <a:p>
            <a:pPr indent="-400050" lvl="0" marL="457200" rtl="0" algn="l">
              <a:spcBef>
                <a:spcPts val="1000"/>
              </a:spcBef>
              <a:spcAft>
                <a:spcPts val="0"/>
              </a:spcAft>
              <a:buSzPts val="2700"/>
              <a:buChar char="•"/>
            </a:pPr>
            <a:r>
              <a:rPr lang="en-US"/>
              <a:t>Magnetic field sensitivity (~30 µT/Hz</a:t>
            </a:r>
            <a:r>
              <a:rPr baseline="30000" lang="en-US"/>
              <a:t>1/2 </a:t>
            </a:r>
            <a:r>
              <a:rPr lang="en-US"/>
              <a:t>limited by imperfect pump filtering before photodiode); improved design in production</a:t>
            </a:r>
            <a:endParaRPr/>
          </a:p>
          <a:p>
            <a:pPr indent="-400050" lvl="0" marL="457200" rtl="0" algn="l">
              <a:spcBef>
                <a:spcPts val="1000"/>
              </a:spcBef>
              <a:spcAft>
                <a:spcPts val="1000"/>
              </a:spcAft>
              <a:buSzPts val="2700"/>
              <a:buChar char="•"/>
            </a:pPr>
            <a:r>
              <a:rPr lang="en-US"/>
              <a:t>External spin pump light source</a:t>
            </a:r>
            <a:endParaRPr/>
          </a:p>
        </p:txBody>
      </p:sp>
      <p:grpSp>
        <p:nvGrpSpPr>
          <p:cNvPr id="1725" name="Google Shape;1725;p128"/>
          <p:cNvGrpSpPr/>
          <p:nvPr/>
        </p:nvGrpSpPr>
        <p:grpSpPr>
          <a:xfrm>
            <a:off x="5704625" y="1718725"/>
            <a:ext cx="6948675" cy="7651675"/>
            <a:chOff x="5704625" y="1718725"/>
            <a:chExt cx="6948675" cy="7651675"/>
          </a:xfrm>
        </p:grpSpPr>
        <p:pic>
          <p:nvPicPr>
            <p:cNvPr id="1726" name="Google Shape;1726;p128"/>
            <p:cNvPicPr preferRelativeResize="0"/>
            <p:nvPr/>
          </p:nvPicPr>
          <p:blipFill>
            <a:blip r:embed="rId3">
              <a:alphaModFix/>
            </a:blip>
            <a:stretch>
              <a:fillRect/>
            </a:stretch>
          </p:blipFill>
          <p:spPr>
            <a:xfrm>
              <a:off x="5704625" y="1718725"/>
              <a:ext cx="6661101" cy="3734975"/>
            </a:xfrm>
            <a:prstGeom prst="rect">
              <a:avLst/>
            </a:prstGeom>
            <a:noFill/>
            <a:ln>
              <a:noFill/>
            </a:ln>
          </p:spPr>
        </p:pic>
        <p:pic>
          <p:nvPicPr>
            <p:cNvPr id="1727" name="Google Shape;1727;p128"/>
            <p:cNvPicPr preferRelativeResize="0"/>
            <p:nvPr/>
          </p:nvPicPr>
          <p:blipFill rotWithShape="1">
            <a:blip r:embed="rId4">
              <a:alphaModFix/>
            </a:blip>
            <a:srcRect b="0" l="0" r="0" t="5249"/>
            <a:stretch/>
          </p:blipFill>
          <p:spPr>
            <a:xfrm>
              <a:off x="5704625" y="5967200"/>
              <a:ext cx="6948675" cy="3403200"/>
            </a:xfrm>
            <a:prstGeom prst="rect">
              <a:avLst/>
            </a:prstGeom>
            <a:noFill/>
            <a:ln>
              <a:noFill/>
            </a:ln>
          </p:spPr>
        </p:pic>
        <p:sp>
          <p:nvSpPr>
            <p:cNvPr id="1728" name="Google Shape;1728;p128"/>
            <p:cNvSpPr/>
            <p:nvPr/>
          </p:nvSpPr>
          <p:spPr>
            <a:xfrm>
              <a:off x="5943225" y="1773375"/>
              <a:ext cx="431400" cy="57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128"/>
            <p:cNvSpPr/>
            <p:nvPr/>
          </p:nvSpPr>
          <p:spPr>
            <a:xfrm>
              <a:off x="5943225" y="5967200"/>
              <a:ext cx="431400" cy="57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3" name="Shape 1733"/>
        <p:cNvGrpSpPr/>
        <p:nvPr/>
      </p:nvGrpSpPr>
      <p:grpSpPr>
        <a:xfrm>
          <a:off x="0" y="0"/>
          <a:ext cx="0" cy="0"/>
          <a:chOff x="0" y="0"/>
          <a:chExt cx="0" cy="0"/>
        </a:xfrm>
      </p:grpSpPr>
      <p:sp>
        <p:nvSpPr>
          <p:cNvPr id="1734" name="Google Shape;1734;p129"/>
          <p:cNvSpPr txBox="1"/>
          <p:nvPr>
            <p:ph type="title"/>
          </p:nvPr>
        </p:nvSpPr>
        <p:spPr>
          <a:xfrm>
            <a:off x="590255" y="116958"/>
            <a:ext cx="113031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Properties of NVs produced by implantation</a:t>
            </a:r>
            <a:endParaRPr/>
          </a:p>
        </p:txBody>
      </p:sp>
      <p:sp>
        <p:nvSpPr>
          <p:cNvPr id="1735" name="Google Shape;1735;p129"/>
          <p:cNvSpPr txBox="1"/>
          <p:nvPr/>
        </p:nvSpPr>
        <p:spPr>
          <a:xfrm>
            <a:off x="795325" y="9199350"/>
            <a:ext cx="8548200" cy="6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t>Preliminary measurements indicate &lt; 300 MHz linewidths of NVs in nanobeams</a:t>
            </a:r>
            <a:endParaRPr sz="1600"/>
          </a:p>
        </p:txBody>
      </p:sp>
      <p:sp>
        <p:nvSpPr>
          <p:cNvPr id="1736" name="Google Shape;1736;p129"/>
          <p:cNvSpPr txBox="1"/>
          <p:nvPr/>
        </p:nvSpPr>
        <p:spPr>
          <a:xfrm>
            <a:off x="9868175" y="1256675"/>
            <a:ext cx="2582100" cy="6306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200"/>
              <a:t>Implanted, before fabrication</a:t>
            </a:r>
            <a:endParaRPr sz="2200"/>
          </a:p>
        </p:txBody>
      </p:sp>
      <p:pic>
        <p:nvPicPr>
          <p:cNvPr descr="figure.png" id="1737" name="Google Shape;1737;p129"/>
          <p:cNvPicPr preferRelativeResize="0"/>
          <p:nvPr/>
        </p:nvPicPr>
        <p:blipFill rotWithShape="1">
          <a:blip r:embed="rId3">
            <a:alphaModFix/>
          </a:blip>
          <a:srcRect b="-4042" l="0" r="42143" t="10259"/>
          <a:stretch/>
        </p:blipFill>
        <p:spPr>
          <a:xfrm>
            <a:off x="150050" y="1005150"/>
            <a:ext cx="8810400" cy="4228075"/>
          </a:xfrm>
          <a:prstGeom prst="rect">
            <a:avLst/>
          </a:prstGeom>
          <a:noFill/>
          <a:ln>
            <a:noFill/>
          </a:ln>
        </p:spPr>
      </p:pic>
      <p:pic>
        <p:nvPicPr>
          <p:cNvPr descr="figure.png" id="1738" name="Google Shape;1738;p129"/>
          <p:cNvPicPr preferRelativeResize="0"/>
          <p:nvPr/>
        </p:nvPicPr>
        <p:blipFill rotWithShape="1">
          <a:blip r:embed="rId3">
            <a:alphaModFix/>
          </a:blip>
          <a:srcRect b="-4043" l="57839" r="21160" t="11313"/>
          <a:stretch/>
        </p:blipFill>
        <p:spPr>
          <a:xfrm>
            <a:off x="152400" y="5182150"/>
            <a:ext cx="4027725" cy="4747475"/>
          </a:xfrm>
          <a:prstGeom prst="rect">
            <a:avLst/>
          </a:prstGeom>
          <a:noFill/>
          <a:ln>
            <a:noFill/>
          </a:ln>
        </p:spPr>
      </p:pic>
      <p:pic>
        <p:nvPicPr>
          <p:cNvPr id="1739" name="Google Shape;1739;p129"/>
          <p:cNvPicPr preferRelativeResize="0"/>
          <p:nvPr/>
        </p:nvPicPr>
        <p:blipFill rotWithShape="1">
          <a:blip r:embed="rId4">
            <a:alphaModFix/>
          </a:blip>
          <a:srcRect b="0" l="11855" r="0" t="0"/>
          <a:stretch/>
        </p:blipFill>
        <p:spPr>
          <a:xfrm>
            <a:off x="8519575" y="5400375"/>
            <a:ext cx="4485225" cy="4006250"/>
          </a:xfrm>
          <a:prstGeom prst="rect">
            <a:avLst/>
          </a:prstGeom>
          <a:noFill/>
          <a:ln>
            <a:noFill/>
          </a:ln>
        </p:spPr>
      </p:pic>
      <p:pic>
        <p:nvPicPr>
          <p:cNvPr id="1740" name="Google Shape;1740;p129"/>
          <p:cNvPicPr preferRelativeResize="0"/>
          <p:nvPr/>
        </p:nvPicPr>
        <p:blipFill rotWithShape="1">
          <a:blip r:embed="rId4">
            <a:alphaModFix/>
          </a:blip>
          <a:srcRect b="0" l="1864" r="86942" t="0"/>
          <a:stretch/>
        </p:blipFill>
        <p:spPr>
          <a:xfrm>
            <a:off x="7902550" y="5552775"/>
            <a:ext cx="830600" cy="4006250"/>
          </a:xfrm>
          <a:prstGeom prst="rect">
            <a:avLst/>
          </a:prstGeom>
          <a:noFill/>
          <a:ln>
            <a:noFill/>
          </a:ln>
        </p:spPr>
      </p:pic>
      <p:cxnSp>
        <p:nvCxnSpPr>
          <p:cNvPr id="1741" name="Google Shape;1741;p129"/>
          <p:cNvCxnSpPr/>
          <p:nvPr/>
        </p:nvCxnSpPr>
        <p:spPr>
          <a:xfrm flipH="1" rot="10800000">
            <a:off x="9041650" y="3749575"/>
            <a:ext cx="830700" cy="2278200"/>
          </a:xfrm>
          <a:prstGeom prst="straightConnector1">
            <a:avLst/>
          </a:prstGeom>
          <a:noFill/>
          <a:ln cap="flat" cmpd="sng" w="9525">
            <a:solidFill>
              <a:schemeClr val="dk2"/>
            </a:solidFill>
            <a:prstDash val="solid"/>
            <a:round/>
            <a:headEnd len="med" w="med" type="none"/>
            <a:tailEnd len="med" w="med" type="none"/>
          </a:ln>
        </p:spPr>
      </p:cxnSp>
      <p:sp>
        <p:nvSpPr>
          <p:cNvPr id="1742" name="Google Shape;1742;p129"/>
          <p:cNvSpPr txBox="1"/>
          <p:nvPr/>
        </p:nvSpPr>
        <p:spPr>
          <a:xfrm>
            <a:off x="9868175" y="3118975"/>
            <a:ext cx="2582100" cy="136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200"/>
              <a:t>Linewidths to &lt;1 GHz: more work needed to get to ~ 100 MHz </a:t>
            </a:r>
            <a:endParaRPr sz="2200"/>
          </a:p>
        </p:txBody>
      </p:sp>
      <p:pic>
        <p:nvPicPr>
          <p:cNvPr id="1743" name="Google Shape;1743;p129"/>
          <p:cNvPicPr preferRelativeResize="0"/>
          <p:nvPr/>
        </p:nvPicPr>
        <p:blipFill rotWithShape="1">
          <a:blip r:embed="rId5">
            <a:alphaModFix/>
          </a:blip>
          <a:srcRect b="0" l="5926" r="0" t="0"/>
          <a:stretch/>
        </p:blipFill>
        <p:spPr>
          <a:xfrm>
            <a:off x="4131374" y="5066049"/>
            <a:ext cx="3963450" cy="4655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9" name="Shape 999"/>
        <p:cNvGrpSpPr/>
        <p:nvPr/>
      </p:nvGrpSpPr>
      <p:grpSpPr>
        <a:xfrm>
          <a:off x="0" y="0"/>
          <a:ext cx="0" cy="0"/>
          <a:chOff x="0" y="0"/>
          <a:chExt cx="0" cy="0"/>
        </a:xfrm>
      </p:grpSpPr>
      <p:sp>
        <p:nvSpPr>
          <p:cNvPr id="1000" name="Google Shape;1000;p98"/>
          <p:cNvSpPr txBox="1"/>
          <p:nvPr>
            <p:ph type="title"/>
          </p:nvPr>
        </p:nvSpPr>
        <p:spPr>
          <a:xfrm>
            <a:off x="590255" y="116958"/>
            <a:ext cx="11303100" cy="8481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lang="en-US"/>
              <a:t>Outline</a:t>
            </a:r>
            <a:endParaRPr/>
          </a:p>
        </p:txBody>
      </p:sp>
      <p:grpSp>
        <p:nvGrpSpPr>
          <p:cNvPr id="1001" name="Google Shape;1001;p98"/>
          <p:cNvGrpSpPr/>
          <p:nvPr/>
        </p:nvGrpSpPr>
        <p:grpSpPr>
          <a:xfrm>
            <a:off x="253297" y="1268541"/>
            <a:ext cx="12498300" cy="623109"/>
            <a:chOff x="0" y="0"/>
            <a:chExt cx="12498300" cy="623109"/>
          </a:xfrm>
        </p:grpSpPr>
        <p:cxnSp>
          <p:nvCxnSpPr>
            <p:cNvPr id="1002" name="Google Shape;1002;p98"/>
            <p:cNvCxnSpPr/>
            <p:nvPr/>
          </p:nvCxnSpPr>
          <p:spPr>
            <a:xfrm>
              <a:off x="0" y="0"/>
              <a:ext cx="12498300" cy="0"/>
            </a:xfrm>
            <a:prstGeom prst="straightConnector1">
              <a:avLst/>
            </a:prstGeom>
            <a:noFill/>
            <a:ln cap="flat" cmpd="sng" w="38100">
              <a:solidFill>
                <a:srgbClr val="ABABAB"/>
              </a:solidFill>
              <a:prstDash val="solid"/>
              <a:miter lim="8000"/>
              <a:headEnd len="sm" w="sm" type="none"/>
              <a:tailEnd len="sm" w="sm" type="none"/>
            </a:ln>
          </p:spPr>
        </p:cxnSp>
        <p:sp>
          <p:nvSpPr>
            <p:cNvPr id="1003" name="Google Shape;1003;p98"/>
            <p:cNvSpPr/>
            <p:nvPr/>
          </p:nvSpPr>
          <p:spPr>
            <a:xfrm>
              <a:off x="17601" y="9"/>
              <a:ext cx="2922300" cy="623100"/>
            </a:xfrm>
            <a:prstGeom prst="rect">
              <a:avLst/>
            </a:prstGeom>
            <a:noFill/>
            <a:ln cap="flat" cmpd="sng" w="38100">
              <a:solidFill>
                <a:srgbClr val="ABABAB"/>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lang="en-US" sz="3200">
                  <a:latin typeface="Helvetica Neue"/>
                  <a:ea typeface="Helvetica Neue"/>
                  <a:cs typeface="Helvetica Neue"/>
                  <a:sym typeface="Helvetica Neue"/>
                </a:rPr>
                <a:t>Technology</a:t>
              </a:r>
              <a:endParaRPr/>
            </a:p>
          </p:txBody>
        </p:sp>
      </p:grpSp>
      <p:sp>
        <p:nvSpPr>
          <p:cNvPr id="1004" name="Google Shape;1004;p98"/>
          <p:cNvSpPr/>
          <p:nvPr/>
        </p:nvSpPr>
        <p:spPr>
          <a:xfrm>
            <a:off x="8311198" y="1909871"/>
            <a:ext cx="3943500" cy="522300"/>
          </a:xfrm>
          <a:custGeom>
            <a:rect b="b" l="l" r="r" t="t"/>
            <a:pathLst>
              <a:path extrusionOk="0" h="120000" w="120000">
                <a:moveTo>
                  <a:pt x="20472" y="0"/>
                </a:moveTo>
                <a:cubicBezTo>
                  <a:pt x="18755" y="0"/>
                  <a:pt x="17366" y="10488"/>
                  <a:pt x="17366" y="23433"/>
                </a:cubicBezTo>
                <a:lnTo>
                  <a:pt x="17366" y="50244"/>
                </a:lnTo>
                <a:lnTo>
                  <a:pt x="0" y="80061"/>
                </a:lnTo>
                <a:lnTo>
                  <a:pt x="18094" y="111155"/>
                </a:lnTo>
                <a:cubicBezTo>
                  <a:pt x="18661" y="116444"/>
                  <a:pt x="19500" y="120000"/>
                  <a:pt x="20472" y="120000"/>
                </a:cubicBezTo>
                <a:lnTo>
                  <a:pt x="116894" y="120000"/>
                </a:lnTo>
                <a:cubicBezTo>
                  <a:pt x="118611" y="120000"/>
                  <a:pt x="120000" y="109511"/>
                  <a:pt x="120000" y="96566"/>
                </a:cubicBezTo>
                <a:lnTo>
                  <a:pt x="120000" y="23433"/>
                </a:lnTo>
                <a:cubicBezTo>
                  <a:pt x="120000" y="10488"/>
                  <a:pt x="118611" y="0"/>
                  <a:pt x="116894" y="0"/>
                </a:cubicBezTo>
                <a:lnTo>
                  <a:pt x="20472" y="0"/>
                </a:lnTo>
                <a:close/>
              </a:path>
            </a:pathLst>
          </a:custGeom>
          <a:solidFill>
            <a:srgbClr val="FFFFFF"/>
          </a:solidFill>
          <a:ln cap="flat" cmpd="sng" w="25400">
            <a:solidFill>
              <a:srgbClr val="ABABAB"/>
            </a:solidFill>
            <a:prstDash val="solid"/>
            <a:miter lim="8000"/>
            <a:headEnd len="sm" w="sm" type="none"/>
            <a:tailEnd len="sm" w="sm" type="none"/>
          </a:ln>
          <a:effectLst>
            <a:outerShdw blurRad="190500" rotWithShape="0" dir="5400000" dist="54714">
              <a:srgbClr val="747474"/>
            </a:outerShdw>
          </a:effectLst>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000000"/>
              </a:buClr>
              <a:buFont typeface="Helvetica Neue"/>
              <a:buNone/>
            </a:pPr>
            <a:r>
              <a:rPr lang="en-US" sz="2300">
                <a:latin typeface="Helvetica Neue"/>
                <a:ea typeface="Helvetica Neue"/>
                <a:cs typeface="Helvetica Neue"/>
                <a:sym typeface="Helvetica Neue"/>
              </a:rPr>
              <a:t>Optoelectronic control</a:t>
            </a:r>
            <a:endParaRPr/>
          </a:p>
        </p:txBody>
      </p:sp>
      <p:sp>
        <p:nvSpPr>
          <p:cNvPr id="1005" name="Google Shape;1005;p98"/>
          <p:cNvSpPr/>
          <p:nvPr/>
        </p:nvSpPr>
        <p:spPr>
          <a:xfrm>
            <a:off x="8344672" y="2650419"/>
            <a:ext cx="3911100" cy="522300"/>
          </a:xfrm>
          <a:custGeom>
            <a:rect b="b" l="l" r="r" t="t"/>
            <a:pathLst>
              <a:path extrusionOk="0" h="120000" w="120000">
                <a:moveTo>
                  <a:pt x="19738" y="0"/>
                </a:moveTo>
                <a:cubicBezTo>
                  <a:pt x="18011" y="0"/>
                  <a:pt x="16611" y="10488"/>
                  <a:pt x="16611" y="23433"/>
                </a:cubicBezTo>
                <a:lnTo>
                  <a:pt x="16611" y="40666"/>
                </a:lnTo>
                <a:lnTo>
                  <a:pt x="0" y="70577"/>
                </a:lnTo>
                <a:lnTo>
                  <a:pt x="16716" y="100577"/>
                </a:lnTo>
                <a:cubicBezTo>
                  <a:pt x="16983" y="111527"/>
                  <a:pt x="18200" y="120000"/>
                  <a:pt x="19738" y="120000"/>
                </a:cubicBezTo>
                <a:lnTo>
                  <a:pt x="116872" y="120000"/>
                </a:lnTo>
                <a:cubicBezTo>
                  <a:pt x="118600" y="120000"/>
                  <a:pt x="120000" y="109511"/>
                  <a:pt x="120000" y="96566"/>
                </a:cubicBezTo>
                <a:lnTo>
                  <a:pt x="120000" y="23433"/>
                </a:lnTo>
                <a:cubicBezTo>
                  <a:pt x="120000" y="10488"/>
                  <a:pt x="118600" y="0"/>
                  <a:pt x="116872" y="0"/>
                </a:cubicBezTo>
                <a:lnTo>
                  <a:pt x="19738" y="0"/>
                </a:lnTo>
                <a:close/>
              </a:path>
            </a:pathLst>
          </a:custGeom>
          <a:solidFill>
            <a:srgbClr val="FFFFFF"/>
          </a:solidFill>
          <a:ln cap="flat" cmpd="sng" w="25400">
            <a:solidFill>
              <a:srgbClr val="ABABAB"/>
            </a:solidFill>
            <a:prstDash val="solid"/>
            <a:miter lim="8000"/>
            <a:headEnd len="sm" w="sm" type="none"/>
            <a:tailEnd len="sm" w="sm" type="none"/>
          </a:ln>
          <a:effectLst>
            <a:outerShdw blurRad="190500" rotWithShape="0" dir="5400000" dist="54714">
              <a:srgbClr val="747474"/>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lang="en-US" sz="2300">
                <a:latin typeface="Helvetica Neue"/>
                <a:ea typeface="Helvetica Neue"/>
                <a:cs typeface="Helvetica Neue"/>
                <a:sym typeface="Helvetica Neue"/>
              </a:rPr>
              <a:t>artificial atoms</a:t>
            </a:r>
            <a:endParaRPr/>
          </a:p>
        </p:txBody>
      </p:sp>
      <p:sp>
        <p:nvSpPr>
          <p:cNvPr id="1006" name="Google Shape;1006;p98"/>
          <p:cNvSpPr/>
          <p:nvPr/>
        </p:nvSpPr>
        <p:spPr>
          <a:xfrm>
            <a:off x="7922397" y="3415959"/>
            <a:ext cx="4320900" cy="522300"/>
          </a:xfrm>
          <a:custGeom>
            <a:rect b="b" l="l" r="r" t="t"/>
            <a:pathLst>
              <a:path extrusionOk="0" h="120000" w="120000">
                <a:moveTo>
                  <a:pt x="17250" y="0"/>
                </a:moveTo>
                <a:cubicBezTo>
                  <a:pt x="15683" y="0"/>
                  <a:pt x="14416" y="10488"/>
                  <a:pt x="14416" y="23433"/>
                </a:cubicBezTo>
                <a:lnTo>
                  <a:pt x="14416" y="34466"/>
                </a:lnTo>
                <a:lnTo>
                  <a:pt x="0" y="64283"/>
                </a:lnTo>
                <a:lnTo>
                  <a:pt x="14416" y="94011"/>
                </a:lnTo>
                <a:lnTo>
                  <a:pt x="14416" y="96566"/>
                </a:lnTo>
                <a:cubicBezTo>
                  <a:pt x="14416" y="109511"/>
                  <a:pt x="15683" y="120000"/>
                  <a:pt x="17250" y="120000"/>
                </a:cubicBezTo>
                <a:lnTo>
                  <a:pt x="117166" y="120000"/>
                </a:lnTo>
                <a:cubicBezTo>
                  <a:pt x="118733" y="120000"/>
                  <a:pt x="120000" y="109511"/>
                  <a:pt x="120000" y="96566"/>
                </a:cubicBezTo>
                <a:lnTo>
                  <a:pt x="120000" y="23433"/>
                </a:lnTo>
                <a:cubicBezTo>
                  <a:pt x="120000" y="10488"/>
                  <a:pt x="118733" y="0"/>
                  <a:pt x="117166" y="0"/>
                </a:cubicBezTo>
                <a:lnTo>
                  <a:pt x="17250" y="0"/>
                </a:lnTo>
                <a:close/>
              </a:path>
            </a:pathLst>
          </a:custGeom>
          <a:solidFill>
            <a:srgbClr val="FFFFFF"/>
          </a:solidFill>
          <a:ln cap="flat" cmpd="sng" w="25400">
            <a:solidFill>
              <a:srgbClr val="ABABAB"/>
            </a:solidFill>
            <a:prstDash val="solid"/>
            <a:miter lim="8000"/>
            <a:headEnd len="sm" w="sm" type="none"/>
            <a:tailEnd len="sm" w="sm" type="none"/>
          </a:ln>
          <a:effectLst>
            <a:outerShdw blurRad="190500" rotWithShape="0" dir="5400000" dist="54714">
              <a:srgbClr val="747474"/>
            </a:outerShdw>
          </a:effectLst>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000000"/>
              </a:buClr>
              <a:buFont typeface="Helvetica Neue"/>
              <a:buNone/>
            </a:pPr>
            <a:r>
              <a:rPr b="0" i="0" lang="en-US" sz="2300" u="none" cap="none" strike="noStrike">
                <a:solidFill>
                  <a:srgbClr val="000000"/>
                </a:solidFill>
                <a:latin typeface="Helvetica Neue"/>
                <a:ea typeface="Helvetica Neue"/>
                <a:cs typeface="Helvetica Neue"/>
                <a:sym typeface="Helvetica Neue"/>
              </a:rPr>
              <a:t>photon resolving detectors</a:t>
            </a:r>
            <a:endParaRPr/>
          </a:p>
        </p:txBody>
      </p:sp>
      <p:sp>
        <p:nvSpPr>
          <p:cNvPr id="1007" name="Google Shape;1007;p98"/>
          <p:cNvSpPr/>
          <p:nvPr/>
        </p:nvSpPr>
        <p:spPr>
          <a:xfrm>
            <a:off x="8344675" y="4232825"/>
            <a:ext cx="3882600" cy="522300"/>
          </a:xfrm>
          <a:custGeom>
            <a:rect b="b" l="l" r="r" t="t"/>
            <a:pathLst>
              <a:path extrusionOk="0" h="120000" w="120000">
                <a:moveTo>
                  <a:pt x="19055" y="0"/>
                </a:moveTo>
                <a:cubicBezTo>
                  <a:pt x="17327" y="0"/>
                  <a:pt x="15927" y="10488"/>
                  <a:pt x="15927" y="23433"/>
                </a:cubicBezTo>
                <a:lnTo>
                  <a:pt x="15927" y="37661"/>
                </a:lnTo>
                <a:lnTo>
                  <a:pt x="0" y="67383"/>
                </a:lnTo>
                <a:lnTo>
                  <a:pt x="15950" y="97294"/>
                </a:lnTo>
                <a:cubicBezTo>
                  <a:pt x="16005" y="109877"/>
                  <a:pt x="17361" y="120000"/>
                  <a:pt x="19055" y="120000"/>
                </a:cubicBezTo>
                <a:lnTo>
                  <a:pt x="116872" y="120000"/>
                </a:lnTo>
                <a:cubicBezTo>
                  <a:pt x="118600" y="120000"/>
                  <a:pt x="120000" y="109511"/>
                  <a:pt x="120000" y="96566"/>
                </a:cubicBezTo>
                <a:lnTo>
                  <a:pt x="120000" y="23433"/>
                </a:lnTo>
                <a:cubicBezTo>
                  <a:pt x="120000" y="10488"/>
                  <a:pt x="118600" y="0"/>
                  <a:pt x="116872" y="0"/>
                </a:cubicBezTo>
                <a:lnTo>
                  <a:pt x="19055" y="0"/>
                </a:lnTo>
                <a:close/>
              </a:path>
            </a:pathLst>
          </a:custGeom>
          <a:solidFill>
            <a:srgbClr val="FFFFFF"/>
          </a:solidFill>
          <a:ln cap="flat" cmpd="sng" w="25400">
            <a:solidFill>
              <a:srgbClr val="ABABAB"/>
            </a:solidFill>
            <a:prstDash val="solid"/>
            <a:miter lim="8000"/>
            <a:headEnd len="sm" w="sm" type="none"/>
            <a:tailEnd len="sm" w="sm" type="none"/>
          </a:ln>
          <a:effectLst>
            <a:outerShdw blurRad="190500" rotWithShape="0" dir="5400000" dist="54714">
              <a:srgbClr val="747474"/>
            </a:outerShdw>
          </a:effectLst>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000000"/>
              </a:buClr>
              <a:buFont typeface="Helvetica Neue"/>
              <a:buNone/>
            </a:pPr>
            <a:r>
              <a:rPr b="0" i="0" lang="en-US" sz="2300" u="none" cap="none" strike="noStrike">
                <a:solidFill>
                  <a:srgbClr val="000000"/>
                </a:solidFill>
                <a:latin typeface="Helvetica Neue"/>
                <a:ea typeface="Helvetica Neue"/>
                <a:cs typeface="Helvetica Neue"/>
                <a:sym typeface="Helvetica Neue"/>
              </a:rPr>
              <a:t>optical nonlinearities</a:t>
            </a:r>
            <a:endParaRPr/>
          </a:p>
        </p:txBody>
      </p:sp>
      <p:grpSp>
        <p:nvGrpSpPr>
          <p:cNvPr id="1008" name="Google Shape;1008;p98"/>
          <p:cNvGrpSpPr/>
          <p:nvPr/>
        </p:nvGrpSpPr>
        <p:grpSpPr>
          <a:xfrm>
            <a:off x="141930" y="5223475"/>
            <a:ext cx="12609666" cy="4173125"/>
            <a:chOff x="-78" y="-12"/>
            <a:chExt cx="12609666" cy="4173125"/>
          </a:xfrm>
        </p:grpSpPr>
        <p:grpSp>
          <p:nvGrpSpPr>
            <p:cNvPr id="1009" name="Google Shape;1009;p98"/>
            <p:cNvGrpSpPr/>
            <p:nvPr/>
          </p:nvGrpSpPr>
          <p:grpSpPr>
            <a:xfrm>
              <a:off x="-78" y="1039209"/>
              <a:ext cx="3781200" cy="3133904"/>
              <a:chOff x="126922" y="124"/>
              <a:chExt cx="3781200" cy="3133904"/>
            </a:xfrm>
          </p:grpSpPr>
          <p:sp>
            <p:nvSpPr>
              <p:cNvPr id="1010" name="Google Shape;1010;p98"/>
              <p:cNvSpPr/>
              <p:nvPr/>
            </p:nvSpPr>
            <p:spPr>
              <a:xfrm>
                <a:off x="480817" y="2204028"/>
                <a:ext cx="3427200" cy="9300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2700" u="none" cap="none" strike="noStrike">
                    <a:solidFill>
                      <a:srgbClr val="000000"/>
                    </a:solidFill>
                    <a:latin typeface="Helvetica Neue"/>
                    <a:ea typeface="Helvetica Neue"/>
                    <a:cs typeface="Helvetica Neue"/>
                    <a:sym typeface="Helvetica Neue"/>
                  </a:rPr>
                  <a:t>Quantum </a:t>
                </a:r>
                <a:r>
                  <a:rPr lang="en-US" sz="2700">
                    <a:latin typeface="Helvetica Neue"/>
                    <a:ea typeface="Helvetica Neue"/>
                    <a:cs typeface="Helvetica Neue"/>
                    <a:sym typeface="Helvetica Neue"/>
                  </a:rPr>
                  <a:t>Networking</a:t>
                </a:r>
                <a:endParaRPr/>
              </a:p>
            </p:txBody>
          </p:sp>
          <p:pic>
            <p:nvPicPr>
              <p:cNvPr id="1011" name="Google Shape;1011;p98"/>
              <p:cNvPicPr preferRelativeResize="0"/>
              <p:nvPr/>
            </p:nvPicPr>
            <p:blipFill rotWithShape="1">
              <a:blip r:embed="rId3">
                <a:alphaModFix/>
              </a:blip>
              <a:srcRect b="0" l="0" r="0" t="0"/>
              <a:stretch/>
            </p:blipFill>
            <p:spPr>
              <a:xfrm rot="10800000">
                <a:off x="126922" y="124"/>
                <a:ext cx="3781200" cy="1707900"/>
              </a:xfrm>
              <a:prstGeom prst="rect">
                <a:avLst/>
              </a:prstGeom>
              <a:noFill/>
              <a:ln>
                <a:noFill/>
              </a:ln>
            </p:spPr>
          </p:pic>
        </p:grpSp>
        <p:grpSp>
          <p:nvGrpSpPr>
            <p:cNvPr id="1012" name="Google Shape;1012;p98"/>
            <p:cNvGrpSpPr/>
            <p:nvPr/>
          </p:nvGrpSpPr>
          <p:grpSpPr>
            <a:xfrm>
              <a:off x="111288" y="-12"/>
              <a:ext cx="12498300" cy="623100"/>
              <a:chOff x="0" y="-12"/>
              <a:chExt cx="12498300" cy="623100"/>
            </a:xfrm>
          </p:grpSpPr>
          <p:cxnSp>
            <p:nvCxnSpPr>
              <p:cNvPr id="1013" name="Google Shape;1013;p98"/>
              <p:cNvCxnSpPr/>
              <p:nvPr/>
            </p:nvCxnSpPr>
            <p:spPr>
              <a:xfrm>
                <a:off x="0" y="0"/>
                <a:ext cx="12498300" cy="0"/>
              </a:xfrm>
              <a:prstGeom prst="straightConnector1">
                <a:avLst/>
              </a:prstGeom>
              <a:noFill/>
              <a:ln cap="flat" cmpd="sng" w="38100">
                <a:solidFill>
                  <a:srgbClr val="ABABAB"/>
                </a:solidFill>
                <a:prstDash val="solid"/>
                <a:miter lim="8000"/>
                <a:headEnd len="sm" w="sm" type="none"/>
                <a:tailEnd len="sm" w="sm" type="none"/>
              </a:ln>
            </p:spPr>
          </p:cxnSp>
          <p:sp>
            <p:nvSpPr>
              <p:cNvPr id="1014" name="Google Shape;1014;p98"/>
              <p:cNvSpPr/>
              <p:nvPr/>
            </p:nvSpPr>
            <p:spPr>
              <a:xfrm>
                <a:off x="17602" y="-12"/>
                <a:ext cx="2738400" cy="623100"/>
              </a:xfrm>
              <a:prstGeom prst="rect">
                <a:avLst/>
              </a:prstGeom>
              <a:noFill/>
              <a:ln cap="flat" cmpd="sng" w="38100">
                <a:solidFill>
                  <a:srgbClr val="ABABAB"/>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0" i="0" lang="en-US" sz="3200" u="none" cap="none" strike="noStrike">
                    <a:solidFill>
                      <a:srgbClr val="000000"/>
                    </a:solidFill>
                    <a:latin typeface="Helvetica Neue"/>
                    <a:ea typeface="Helvetica Neue"/>
                    <a:cs typeface="Helvetica Neue"/>
                    <a:sym typeface="Helvetica Neue"/>
                  </a:rPr>
                  <a:t>Applications</a:t>
                </a:r>
                <a:endParaRPr/>
              </a:p>
            </p:txBody>
          </p:sp>
        </p:grpSp>
      </p:grpSp>
      <p:grpSp>
        <p:nvGrpSpPr>
          <p:cNvPr id="1015" name="Google Shape;1015;p98"/>
          <p:cNvGrpSpPr/>
          <p:nvPr/>
        </p:nvGrpSpPr>
        <p:grpSpPr>
          <a:xfrm>
            <a:off x="711370" y="7890575"/>
            <a:ext cx="2359226" cy="676518"/>
            <a:chOff x="94" y="0"/>
            <a:chExt cx="2359226" cy="676518"/>
          </a:xfrm>
        </p:grpSpPr>
        <p:cxnSp>
          <p:nvCxnSpPr>
            <p:cNvPr id="1016" name="Google Shape;1016;p98"/>
            <p:cNvCxnSpPr/>
            <p:nvPr/>
          </p:nvCxnSpPr>
          <p:spPr>
            <a:xfrm rot="10800000">
              <a:off x="94" y="2067"/>
              <a:ext cx="405900" cy="405900"/>
            </a:xfrm>
            <a:prstGeom prst="straightConnector1">
              <a:avLst/>
            </a:prstGeom>
            <a:noFill/>
            <a:ln cap="flat" cmpd="sng" w="25400">
              <a:solidFill>
                <a:srgbClr val="0433FF"/>
              </a:solidFill>
              <a:prstDash val="solid"/>
              <a:miter lim="8000"/>
              <a:headEnd len="sm" w="sm" type="none"/>
              <a:tailEnd len="med" w="med" type="triangle"/>
            </a:ln>
          </p:spPr>
        </p:cxnSp>
        <p:cxnSp>
          <p:nvCxnSpPr>
            <p:cNvPr id="1017" name="Google Shape;1017;p98"/>
            <p:cNvCxnSpPr/>
            <p:nvPr/>
          </p:nvCxnSpPr>
          <p:spPr>
            <a:xfrm flipH="1">
              <a:off x="1625820" y="0"/>
              <a:ext cx="733500" cy="509100"/>
            </a:xfrm>
            <a:prstGeom prst="straightConnector1">
              <a:avLst/>
            </a:prstGeom>
            <a:noFill/>
            <a:ln cap="flat" cmpd="sng" w="25400">
              <a:solidFill>
                <a:srgbClr val="0433FF"/>
              </a:solidFill>
              <a:prstDash val="solid"/>
              <a:miter lim="8000"/>
              <a:headEnd len="sm" w="sm" type="none"/>
              <a:tailEnd len="med" w="med" type="triangle"/>
            </a:ln>
          </p:spPr>
        </p:cxnSp>
        <p:sp>
          <p:nvSpPr>
            <p:cNvPr id="1018" name="Google Shape;1018;p98"/>
            <p:cNvSpPr/>
            <p:nvPr/>
          </p:nvSpPr>
          <p:spPr>
            <a:xfrm>
              <a:off x="517600" y="178218"/>
              <a:ext cx="1046700" cy="498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433FF"/>
                </a:buClr>
                <a:buFont typeface="Helvetica Neue"/>
                <a:buNone/>
              </a:pPr>
              <a:r>
                <a:rPr b="1" i="0" lang="en-US" sz="2600" u="none" cap="none" strike="noStrike">
                  <a:solidFill>
                    <a:srgbClr val="0433FF"/>
                  </a:solidFill>
                  <a:latin typeface="Helvetica Neue"/>
                  <a:ea typeface="Helvetica Neue"/>
                  <a:cs typeface="Helvetica Neue"/>
                  <a:sym typeface="Helvetica Neue"/>
                </a:rPr>
                <a:t>00+11</a:t>
              </a:r>
              <a:endParaRPr/>
            </a:p>
          </p:txBody>
        </p:sp>
      </p:grpSp>
      <p:pic>
        <p:nvPicPr>
          <p:cNvPr id="1019" name="Google Shape;1019;p98"/>
          <p:cNvPicPr preferRelativeResize="0"/>
          <p:nvPr/>
        </p:nvPicPr>
        <p:blipFill rotWithShape="1">
          <a:blip r:embed="rId4">
            <a:alphaModFix/>
          </a:blip>
          <a:srcRect b="0" l="0" r="0" t="28708"/>
          <a:stretch/>
        </p:blipFill>
        <p:spPr>
          <a:xfrm>
            <a:off x="-266650" y="2164775"/>
            <a:ext cx="8823875" cy="2663175"/>
          </a:xfrm>
          <a:prstGeom prst="rect">
            <a:avLst/>
          </a:prstGeom>
          <a:noFill/>
          <a:ln>
            <a:noFill/>
          </a:ln>
        </p:spPr>
      </p:pic>
      <p:grpSp>
        <p:nvGrpSpPr>
          <p:cNvPr id="1020" name="Google Shape;1020;p98"/>
          <p:cNvGrpSpPr/>
          <p:nvPr/>
        </p:nvGrpSpPr>
        <p:grpSpPr>
          <a:xfrm>
            <a:off x="4346773" y="5697555"/>
            <a:ext cx="4374750" cy="3444916"/>
            <a:chOff x="114150" y="-76200"/>
            <a:chExt cx="4374750" cy="3444916"/>
          </a:xfrm>
        </p:grpSpPr>
        <p:sp>
          <p:nvSpPr>
            <p:cNvPr id="1021" name="Google Shape;1021;p98"/>
            <p:cNvSpPr/>
            <p:nvPr/>
          </p:nvSpPr>
          <p:spPr>
            <a:xfrm>
              <a:off x="152400" y="2438716"/>
              <a:ext cx="4336500" cy="9300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lang="en-US" sz="2700">
                  <a:latin typeface="Helvetica Neue"/>
                  <a:ea typeface="Helvetica Neue"/>
                  <a:cs typeface="Helvetica Neue"/>
                  <a:sym typeface="Helvetica Neue"/>
                </a:rPr>
                <a:t>Q</a:t>
              </a:r>
              <a:r>
                <a:rPr b="0" i="0" lang="en-US" sz="2700" u="none" cap="none" strike="noStrike">
                  <a:solidFill>
                    <a:srgbClr val="000000"/>
                  </a:solidFill>
                  <a:latin typeface="Helvetica Neue"/>
                  <a:ea typeface="Helvetica Neue"/>
                  <a:cs typeface="Helvetica Neue"/>
                  <a:sym typeface="Helvetica Neue"/>
                </a:rPr>
                <a:t>uantum simulation</a:t>
              </a:r>
              <a:r>
                <a:rPr lang="en-US" sz="2700">
                  <a:latin typeface="Helvetica Neue"/>
                  <a:ea typeface="Helvetica Neue"/>
                  <a:cs typeface="Helvetica Neue"/>
                  <a:sym typeface="Helvetica Neue"/>
                </a:rPr>
                <a:t> &amp; machine learning</a:t>
              </a:r>
              <a:endParaRPr/>
            </a:p>
          </p:txBody>
        </p:sp>
        <p:pic>
          <p:nvPicPr>
            <p:cNvPr id="1022" name="Google Shape;1022;p98"/>
            <p:cNvPicPr preferRelativeResize="0"/>
            <p:nvPr/>
          </p:nvPicPr>
          <p:blipFill rotWithShape="1">
            <a:blip r:embed="rId5">
              <a:alphaModFix/>
            </a:blip>
            <a:srcRect b="0" l="0" r="0" t="0"/>
            <a:stretch/>
          </p:blipFill>
          <p:spPr>
            <a:xfrm>
              <a:off x="114150" y="-76200"/>
              <a:ext cx="3904800" cy="2407500"/>
            </a:xfrm>
            <a:prstGeom prst="rect">
              <a:avLst/>
            </a:prstGeom>
            <a:noFill/>
            <a:ln>
              <a:noFill/>
            </a:ln>
          </p:spPr>
        </p:pic>
      </p:grpSp>
      <p:sp>
        <p:nvSpPr>
          <p:cNvPr id="1023" name="Google Shape;1023;p98"/>
          <p:cNvSpPr/>
          <p:nvPr/>
        </p:nvSpPr>
        <p:spPr>
          <a:xfrm>
            <a:off x="8709627" y="8377571"/>
            <a:ext cx="4209300" cy="9300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lang="en-US" sz="2700">
                <a:latin typeface="Helvetica Neue"/>
                <a:ea typeface="Helvetica Neue"/>
                <a:cs typeface="Helvetica Neue"/>
                <a:sym typeface="Helvetica Neue"/>
              </a:rPr>
              <a:t>Modular quantum computers</a:t>
            </a:r>
            <a:endParaRPr/>
          </a:p>
        </p:txBody>
      </p:sp>
      <p:sp>
        <p:nvSpPr>
          <p:cNvPr id="1024" name="Google Shape;1024;p98"/>
          <p:cNvSpPr/>
          <p:nvPr/>
        </p:nvSpPr>
        <p:spPr>
          <a:xfrm>
            <a:off x="4001175" y="1515025"/>
            <a:ext cx="4525500" cy="522300"/>
          </a:xfrm>
          <a:custGeom>
            <a:rect b="b" l="l" r="r" t="t"/>
            <a:pathLst>
              <a:path extrusionOk="0" h="120000" w="120000">
                <a:moveTo>
                  <a:pt x="20472" y="0"/>
                </a:moveTo>
                <a:cubicBezTo>
                  <a:pt x="18755" y="0"/>
                  <a:pt x="17366" y="10488"/>
                  <a:pt x="17366" y="23433"/>
                </a:cubicBezTo>
                <a:lnTo>
                  <a:pt x="17366" y="50244"/>
                </a:lnTo>
                <a:lnTo>
                  <a:pt x="0" y="80061"/>
                </a:lnTo>
                <a:lnTo>
                  <a:pt x="18094" y="111155"/>
                </a:lnTo>
                <a:cubicBezTo>
                  <a:pt x="18661" y="116444"/>
                  <a:pt x="19500" y="120000"/>
                  <a:pt x="20472" y="120000"/>
                </a:cubicBezTo>
                <a:lnTo>
                  <a:pt x="116894" y="120000"/>
                </a:lnTo>
                <a:cubicBezTo>
                  <a:pt x="118611" y="120000"/>
                  <a:pt x="120000" y="109511"/>
                  <a:pt x="120000" y="96566"/>
                </a:cubicBezTo>
                <a:lnTo>
                  <a:pt x="120000" y="23433"/>
                </a:lnTo>
                <a:cubicBezTo>
                  <a:pt x="120000" y="10488"/>
                  <a:pt x="118611" y="0"/>
                  <a:pt x="116894" y="0"/>
                </a:cubicBezTo>
                <a:lnTo>
                  <a:pt x="20472" y="0"/>
                </a:lnTo>
                <a:close/>
              </a:path>
            </a:pathLst>
          </a:custGeom>
          <a:solidFill>
            <a:srgbClr val="FFFFFF"/>
          </a:solidFill>
          <a:ln cap="flat" cmpd="sng" w="25400">
            <a:solidFill>
              <a:srgbClr val="ABABAB"/>
            </a:solidFill>
            <a:prstDash val="solid"/>
            <a:miter lim="8000"/>
            <a:headEnd len="sm" w="sm" type="none"/>
            <a:tailEnd len="sm" w="sm" type="none"/>
          </a:ln>
          <a:effectLst>
            <a:outerShdw blurRad="190500" rotWithShape="0" dir="5400000" dist="54714">
              <a:srgbClr val="747474"/>
            </a:outerShdw>
          </a:effectLst>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000000"/>
              </a:buClr>
              <a:buFont typeface="Helvetica Neue"/>
              <a:buNone/>
            </a:pPr>
            <a:r>
              <a:rPr lang="en-US" sz="2300">
                <a:latin typeface="Helvetica Neue"/>
                <a:ea typeface="Helvetica Neue"/>
                <a:cs typeface="Helvetica Neue"/>
                <a:sym typeface="Helvetica Neue"/>
              </a:rPr>
              <a:t>Photonic Integrated Circuits</a:t>
            </a:r>
            <a:endParaRPr/>
          </a:p>
        </p:txBody>
      </p:sp>
      <p:pic>
        <p:nvPicPr>
          <p:cNvPr id="1025" name="Google Shape;1025;p98"/>
          <p:cNvPicPr preferRelativeResize="0"/>
          <p:nvPr/>
        </p:nvPicPr>
        <p:blipFill>
          <a:blip r:embed="rId6">
            <a:alphaModFix/>
          </a:blip>
          <a:stretch>
            <a:fillRect/>
          </a:stretch>
        </p:blipFill>
        <p:spPr>
          <a:xfrm>
            <a:off x="8557225" y="6156775"/>
            <a:ext cx="3943500" cy="1293717"/>
          </a:xfrm>
          <a:prstGeom prst="rect">
            <a:avLst/>
          </a:prstGeom>
          <a:noFill/>
          <a:ln>
            <a:noFill/>
          </a:ln>
        </p:spPr>
      </p:pic>
      <p:pic>
        <p:nvPicPr>
          <p:cNvPr id="1026" name="Google Shape;1026;p98"/>
          <p:cNvPicPr preferRelativeResize="0"/>
          <p:nvPr/>
        </p:nvPicPr>
        <p:blipFill>
          <a:blip r:embed="rId7">
            <a:alphaModFix/>
          </a:blip>
          <a:stretch>
            <a:fillRect/>
          </a:stretch>
        </p:blipFill>
        <p:spPr>
          <a:xfrm>
            <a:off x="8557226" y="7492273"/>
            <a:ext cx="3764200" cy="848100"/>
          </a:xfrm>
          <a:prstGeom prst="rect">
            <a:avLst/>
          </a:prstGeom>
          <a:noFill/>
          <a:ln>
            <a:noFill/>
          </a:ln>
        </p:spPr>
      </p:pic>
      <p:grpSp>
        <p:nvGrpSpPr>
          <p:cNvPr id="1027" name="Google Shape;1027;p98"/>
          <p:cNvGrpSpPr/>
          <p:nvPr/>
        </p:nvGrpSpPr>
        <p:grpSpPr>
          <a:xfrm>
            <a:off x="175051" y="1462425"/>
            <a:ext cx="12433481" cy="8007244"/>
            <a:chOff x="175051" y="1462425"/>
            <a:chExt cx="12433481" cy="8007244"/>
          </a:xfrm>
        </p:grpSpPr>
        <p:grpSp>
          <p:nvGrpSpPr>
            <p:cNvPr id="1028" name="Google Shape;1028;p98"/>
            <p:cNvGrpSpPr/>
            <p:nvPr/>
          </p:nvGrpSpPr>
          <p:grpSpPr>
            <a:xfrm>
              <a:off x="175051" y="1462425"/>
              <a:ext cx="12433481" cy="8007244"/>
              <a:chOff x="175051" y="1462425"/>
              <a:chExt cx="12433481" cy="8007244"/>
            </a:xfrm>
          </p:grpSpPr>
          <p:pic>
            <p:nvPicPr>
              <p:cNvPr id="1029" name="Google Shape;1029;p98"/>
              <p:cNvPicPr preferRelativeResize="0"/>
              <p:nvPr/>
            </p:nvPicPr>
            <p:blipFill rotWithShape="1">
              <a:blip r:embed="rId8">
                <a:alphaModFix/>
              </a:blip>
              <a:srcRect b="0" l="0" r="0" t="0"/>
              <a:stretch/>
            </p:blipFill>
            <p:spPr>
              <a:xfrm>
                <a:off x="8353032" y="3344105"/>
                <a:ext cx="4179300" cy="717300"/>
              </a:xfrm>
              <a:prstGeom prst="rect">
                <a:avLst/>
              </a:prstGeom>
              <a:noFill/>
              <a:ln>
                <a:noFill/>
              </a:ln>
            </p:spPr>
          </p:pic>
          <p:grpSp>
            <p:nvGrpSpPr>
              <p:cNvPr id="1030" name="Google Shape;1030;p98"/>
              <p:cNvGrpSpPr/>
              <p:nvPr/>
            </p:nvGrpSpPr>
            <p:grpSpPr>
              <a:xfrm>
                <a:off x="175051" y="1462425"/>
                <a:ext cx="12433481" cy="8007244"/>
                <a:chOff x="-70612" y="-50791"/>
                <a:chExt cx="12433481" cy="8007244"/>
              </a:xfrm>
            </p:grpSpPr>
            <p:pic>
              <p:nvPicPr>
                <p:cNvPr id="1031" name="Google Shape;1031;p98"/>
                <p:cNvPicPr preferRelativeResize="0"/>
                <p:nvPr/>
              </p:nvPicPr>
              <p:blipFill rotWithShape="1">
                <a:blip r:embed="rId8">
                  <a:alphaModFix/>
                </a:blip>
                <a:srcRect b="0" l="0" r="0" t="0"/>
                <a:stretch/>
              </p:blipFill>
              <p:spPr>
                <a:xfrm>
                  <a:off x="8183569" y="1066277"/>
                  <a:ext cx="4179300" cy="717300"/>
                </a:xfrm>
                <a:prstGeom prst="rect">
                  <a:avLst/>
                </a:prstGeom>
                <a:noFill/>
                <a:ln>
                  <a:noFill/>
                </a:ln>
              </p:spPr>
            </p:pic>
            <p:pic>
              <p:nvPicPr>
                <p:cNvPr id="1032" name="Google Shape;1032;p98"/>
                <p:cNvPicPr preferRelativeResize="0"/>
                <p:nvPr/>
              </p:nvPicPr>
              <p:blipFill rotWithShape="1">
                <a:blip r:embed="rId9">
                  <a:alphaModFix/>
                </a:blip>
                <a:srcRect b="0" l="0" r="0" t="0"/>
                <a:stretch/>
              </p:blipFill>
              <p:spPr>
                <a:xfrm>
                  <a:off x="-70612" y="4410153"/>
                  <a:ext cx="4002600" cy="3546300"/>
                </a:xfrm>
                <a:prstGeom prst="rect">
                  <a:avLst/>
                </a:prstGeom>
                <a:noFill/>
                <a:ln>
                  <a:noFill/>
                </a:ln>
              </p:spPr>
            </p:pic>
            <p:pic>
              <p:nvPicPr>
                <p:cNvPr id="1033" name="Google Shape;1033;p98"/>
                <p:cNvPicPr preferRelativeResize="0"/>
                <p:nvPr/>
              </p:nvPicPr>
              <p:blipFill rotWithShape="1">
                <a:blip r:embed="rId10">
                  <a:alphaModFix/>
                </a:blip>
                <a:srcRect b="0" l="0" r="0" t="0"/>
                <a:stretch/>
              </p:blipFill>
              <p:spPr>
                <a:xfrm>
                  <a:off x="4253538" y="-50791"/>
                  <a:ext cx="4209300" cy="717300"/>
                </a:xfrm>
                <a:prstGeom prst="rect">
                  <a:avLst/>
                </a:prstGeom>
                <a:noFill/>
                <a:ln>
                  <a:noFill/>
                </a:ln>
              </p:spPr>
            </p:pic>
          </p:grpSp>
        </p:grpSp>
        <p:pic>
          <p:nvPicPr>
            <p:cNvPr id="1034" name="Google Shape;1034;p98"/>
            <p:cNvPicPr preferRelativeResize="0"/>
            <p:nvPr/>
          </p:nvPicPr>
          <p:blipFill rotWithShape="1">
            <a:blip r:embed="rId9">
              <a:alphaModFix/>
            </a:blip>
            <a:srcRect b="0" l="0" r="0" t="0"/>
            <a:stretch/>
          </p:blipFill>
          <p:spPr>
            <a:xfrm>
              <a:off x="8224675" y="5900675"/>
              <a:ext cx="4374600" cy="3546300"/>
            </a:xfrm>
            <a:prstGeom prst="rect">
              <a:avLst/>
            </a:prstGeom>
            <a:noFill/>
            <a:ln>
              <a:noFill/>
            </a:ln>
          </p:spPr>
        </p:pic>
      </p:grpSp>
      <p:sp>
        <p:nvSpPr>
          <p:cNvPr id="1035" name="Google Shape;1035;p98"/>
          <p:cNvSpPr txBox="1"/>
          <p:nvPr/>
        </p:nvSpPr>
        <p:spPr>
          <a:xfrm>
            <a:off x="4408950" y="9980675"/>
            <a:ext cx="3665700" cy="6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N. Harris .. N Photonics 11, 447–452 (2017)</a:t>
            </a:r>
            <a:endParaRPr>
              <a:solidFill>
                <a:schemeClr val="dk1"/>
              </a:solidFill>
            </a:endParaRPr>
          </a:p>
          <a:p>
            <a:pPr indent="0" lvl="0" marL="0" rtl="0" algn="l">
              <a:spcBef>
                <a:spcPts val="0"/>
              </a:spcBef>
              <a:spcAft>
                <a:spcPts val="0"/>
              </a:spcAft>
              <a:buNone/>
            </a:pPr>
            <a:r>
              <a:rPr lang="en-US">
                <a:solidFill>
                  <a:schemeClr val="dk1"/>
                </a:solidFill>
              </a:rPr>
              <a:t>Y. Shen .. N Photonics 11, 441–446 (2017)</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gtEl>
                                        <p:attrNameLst>
                                          <p:attrName>style.visibility</p:attrName>
                                        </p:attrNameLst>
                                      </p:cBhvr>
                                      <p:to>
                                        <p:strVal val="visible"/>
                                      </p:to>
                                    </p:set>
                                    <p:animEffect filter="fade" transition="in">
                                      <p:cBhvr>
                                        <p:cTn dur="1000"/>
                                        <p:tgtEl>
                                          <p:spTgt spid="10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9" name="Shape 1039"/>
        <p:cNvGrpSpPr/>
        <p:nvPr/>
      </p:nvGrpSpPr>
      <p:grpSpPr>
        <a:xfrm>
          <a:off x="0" y="0"/>
          <a:ext cx="0" cy="0"/>
          <a:chOff x="0" y="0"/>
          <a:chExt cx="0" cy="0"/>
        </a:xfrm>
      </p:grpSpPr>
      <p:sp>
        <p:nvSpPr>
          <p:cNvPr id="1040" name="Google Shape;1040;p99"/>
          <p:cNvSpPr txBox="1"/>
          <p:nvPr>
            <p:ph type="title"/>
          </p:nvPr>
        </p:nvSpPr>
        <p:spPr>
          <a:xfrm>
            <a:off x="571484" y="261453"/>
            <a:ext cx="11861700" cy="639300"/>
          </a:xfrm>
          <a:prstGeom prst="rect">
            <a:avLst/>
          </a:prstGeom>
          <a:noFill/>
          <a:ln>
            <a:noFill/>
          </a:ln>
        </p:spPr>
        <p:txBody>
          <a:bodyPr anchorCtr="0" anchor="b" bIns="51750" lIns="51750" spcFirstLastPara="1" rIns="51750" wrap="square" tIns="51750">
            <a:noAutofit/>
          </a:bodyPr>
          <a:lstStyle/>
          <a:p>
            <a:pPr indent="0" lvl="0" marL="0" marR="0" rtl="0" algn="l">
              <a:lnSpc>
                <a:spcPct val="100000"/>
              </a:lnSpc>
              <a:spcBef>
                <a:spcPts val="0"/>
              </a:spcBef>
              <a:spcAft>
                <a:spcPts val="0"/>
              </a:spcAft>
              <a:buClr>
                <a:srgbClr val="000000"/>
              </a:buClr>
              <a:buFont typeface="Helvetica Neue"/>
              <a:buNone/>
            </a:pPr>
            <a:r>
              <a:rPr b="0" i="0" lang="en-US" sz="3500" u="none" cap="none" strike="noStrike">
                <a:solidFill>
                  <a:srgbClr val="000000"/>
                </a:solidFill>
                <a:latin typeface="Helvetica Neue"/>
                <a:ea typeface="Helvetica Neue"/>
                <a:cs typeface="Helvetica Neue"/>
                <a:sym typeface="Helvetica Neue"/>
              </a:rPr>
              <a:t>Acknowledgements </a:t>
            </a:r>
            <a:endParaRPr sz="3500"/>
          </a:p>
        </p:txBody>
      </p:sp>
      <p:sp>
        <p:nvSpPr>
          <p:cNvPr id="1041" name="Google Shape;1041;p99"/>
          <p:cNvSpPr txBox="1"/>
          <p:nvPr>
            <p:ph idx="1" type="body"/>
          </p:nvPr>
        </p:nvSpPr>
        <p:spPr>
          <a:xfrm>
            <a:off x="571500" y="965200"/>
            <a:ext cx="11861700" cy="5626800"/>
          </a:xfrm>
          <a:prstGeom prst="rect">
            <a:avLst/>
          </a:prstGeom>
          <a:noFill/>
          <a:ln>
            <a:noFill/>
          </a:ln>
        </p:spPr>
        <p:txBody>
          <a:bodyPr anchorCtr="0" anchor="t" bIns="51750" lIns="51750" spcFirstLastPara="1" rIns="51750" wrap="square" tIns="51750">
            <a:noAutofit/>
          </a:bodyPr>
          <a:lstStyle/>
          <a:p>
            <a:pPr indent="-260350" lvl="0" marL="304800" marR="0" rtl="0" algn="l">
              <a:lnSpc>
                <a:spcPct val="115000"/>
              </a:lnSpc>
              <a:spcBef>
                <a:spcPts val="0"/>
              </a:spcBef>
              <a:spcAft>
                <a:spcPts val="0"/>
              </a:spcAft>
              <a:buClr>
                <a:srgbClr val="002E7A"/>
              </a:buClr>
              <a:buSzPts val="1900"/>
              <a:buFont typeface="Helvetica Neue"/>
              <a:buChar char="•"/>
            </a:pPr>
            <a:r>
              <a:rPr b="1" lang="en-US" sz="1900">
                <a:solidFill>
                  <a:srgbClr val="002E7A"/>
                </a:solidFill>
              </a:rPr>
              <a:t>MIT </a:t>
            </a:r>
            <a:r>
              <a:rPr b="1" i="0" lang="en-US" sz="1900" u="none" cap="none" strike="noStrike">
                <a:solidFill>
                  <a:srgbClr val="002E7A"/>
                </a:solidFill>
                <a:latin typeface="Helvetica Neue"/>
                <a:ea typeface="Helvetica Neue"/>
                <a:cs typeface="Helvetica Neue"/>
                <a:sym typeface="Helvetica Neue"/>
              </a:rPr>
              <a:t>Quantum Photonics Group :</a:t>
            </a:r>
            <a:endParaRPr sz="1900"/>
          </a:p>
          <a:p>
            <a:pPr indent="-260350" lvl="0" marL="304800" marR="0" rtl="0" algn="l">
              <a:lnSpc>
                <a:spcPct val="115000"/>
              </a:lnSpc>
              <a:spcBef>
                <a:spcPts val="0"/>
              </a:spcBef>
              <a:spcAft>
                <a:spcPts val="0"/>
              </a:spcAft>
              <a:buClr>
                <a:srgbClr val="000000"/>
              </a:buClr>
              <a:buSzPts val="1900"/>
              <a:buFont typeface="Helvetica Neue"/>
              <a:buChar char="•"/>
            </a:pPr>
            <a:r>
              <a:rPr b="0" i="1" lang="en-US" sz="1900" u="none" cap="none" strike="noStrike">
                <a:solidFill>
                  <a:srgbClr val="000000"/>
                </a:solidFill>
                <a:latin typeface="Helvetica Neue"/>
                <a:ea typeface="Helvetica Neue"/>
                <a:cs typeface="Helvetica Neue"/>
                <a:sym typeface="Helvetica Neue"/>
              </a:rPr>
              <a:t>Graduate Students</a:t>
            </a:r>
            <a:r>
              <a:rPr b="0" i="0" lang="en-US" sz="1900" u="none" cap="none" strike="noStrike">
                <a:solidFill>
                  <a:srgbClr val="000000"/>
                </a:solidFill>
                <a:latin typeface="Helvetica Neue"/>
                <a:ea typeface="Helvetica Neue"/>
                <a:cs typeface="Helvetica Neue"/>
                <a:sym typeface="Helvetica Neue"/>
              </a:rPr>
              <a:t>: </a:t>
            </a:r>
            <a:r>
              <a:rPr lang="en-US" sz="1900"/>
              <a:t>S</a:t>
            </a:r>
            <a:r>
              <a:rPr b="0" i="0" lang="en-US" sz="1900" u="none" cap="none" strike="noStrike">
                <a:solidFill>
                  <a:srgbClr val="000000"/>
                </a:solidFill>
                <a:latin typeface="Helvetica Neue"/>
                <a:ea typeface="Helvetica Neue"/>
                <a:cs typeface="Helvetica Neue"/>
                <a:sym typeface="Helvetica Neue"/>
              </a:rPr>
              <a:t>ara Mouradian</a:t>
            </a:r>
            <a:r>
              <a:rPr lang="en-US" sz="1900"/>
              <a:t>, Noel Wan, Michael Walsh, Eric Bersin, Tsung-Ju Lu, Donggyu Kim, Chris Foy, Mohammad Ibrahim</a:t>
            </a:r>
            <a:endParaRPr sz="1900"/>
          </a:p>
          <a:p>
            <a:pPr indent="-260350" lvl="0" marL="304800" marR="0" rtl="0" algn="l">
              <a:lnSpc>
                <a:spcPct val="115000"/>
              </a:lnSpc>
              <a:spcBef>
                <a:spcPts val="0"/>
              </a:spcBef>
              <a:spcAft>
                <a:spcPts val="0"/>
              </a:spcAft>
              <a:buClr>
                <a:srgbClr val="000000"/>
              </a:buClr>
              <a:buSzPts val="1900"/>
              <a:buFont typeface="Helvetica Neue"/>
              <a:buChar char="•"/>
            </a:pPr>
            <a:r>
              <a:rPr b="0" i="1" lang="en-US" sz="1900" u="none" cap="none" strike="noStrike">
                <a:solidFill>
                  <a:srgbClr val="000000"/>
                </a:solidFill>
                <a:latin typeface="Helvetica Neue"/>
                <a:ea typeface="Helvetica Neue"/>
                <a:cs typeface="Helvetica Neue"/>
                <a:sym typeface="Helvetica Neue"/>
              </a:rPr>
              <a:t>Postdocs</a:t>
            </a:r>
            <a:r>
              <a:rPr b="0" i="0" lang="en-US" sz="1900" u="none" cap="none" strike="noStrike">
                <a:solidFill>
                  <a:srgbClr val="000000"/>
                </a:solidFill>
                <a:latin typeface="Helvetica Neue"/>
                <a:ea typeface="Helvetica Neue"/>
                <a:cs typeface="Helvetica Neue"/>
                <a:sym typeface="Helvetica Neue"/>
              </a:rPr>
              <a:t>: Tim Schroeder (-&gt; Niels Bohr Institute, Copenhagen)</a:t>
            </a:r>
            <a:r>
              <a:rPr lang="en-US" sz="1900"/>
              <a:t>, </a:t>
            </a:r>
            <a:r>
              <a:rPr lang="en-US" sz="1900">
                <a:solidFill>
                  <a:schemeClr val="dk1"/>
                </a:solidFill>
              </a:rPr>
              <a:t>Matt Trusheim, Lorenzo De Santis</a:t>
            </a:r>
            <a:endParaRPr sz="1900"/>
          </a:p>
          <a:p>
            <a:pPr indent="0" lvl="0" marL="0" marR="0" rtl="0" algn="l">
              <a:lnSpc>
                <a:spcPct val="115000"/>
              </a:lnSpc>
              <a:spcBef>
                <a:spcPts val="0"/>
              </a:spcBef>
              <a:spcAft>
                <a:spcPts val="0"/>
              </a:spcAft>
              <a:buNone/>
            </a:pPr>
            <a:r>
              <a:t/>
            </a:r>
            <a:endParaRPr sz="1900"/>
          </a:p>
          <a:p>
            <a:pPr indent="-260350" lvl="0" marL="304800" marR="0" rtl="0" algn="l">
              <a:lnSpc>
                <a:spcPct val="115000"/>
              </a:lnSpc>
              <a:spcBef>
                <a:spcPts val="0"/>
              </a:spcBef>
              <a:spcAft>
                <a:spcPts val="0"/>
              </a:spcAft>
              <a:buClr>
                <a:srgbClr val="002E7A"/>
              </a:buClr>
              <a:buSzPts val="1900"/>
              <a:buFont typeface="Helvetica Neue"/>
              <a:buChar char="•"/>
            </a:pPr>
            <a:r>
              <a:rPr b="1" i="0" lang="en-US" sz="1900" u="none" cap="none" strike="noStrike">
                <a:solidFill>
                  <a:srgbClr val="002E7A"/>
                </a:solidFill>
                <a:latin typeface="Helvetica Neue"/>
                <a:ea typeface="Helvetica Neue"/>
                <a:cs typeface="Helvetica Neue"/>
                <a:sym typeface="Helvetica Neue"/>
              </a:rPr>
              <a:t>Collaborators:</a:t>
            </a:r>
            <a:endParaRPr sz="1900"/>
          </a:p>
          <a:p>
            <a:pPr indent="-260350" lvl="0" marL="304800" rtl="0" algn="l">
              <a:lnSpc>
                <a:spcPct val="115000"/>
              </a:lnSpc>
              <a:spcBef>
                <a:spcPts val="0"/>
              </a:spcBef>
              <a:spcAft>
                <a:spcPts val="0"/>
              </a:spcAft>
              <a:buClr>
                <a:schemeClr val="dk1"/>
              </a:buClr>
              <a:buSzPts val="1900"/>
              <a:buFont typeface="Helvetica Neue"/>
              <a:buChar char="•"/>
            </a:pPr>
            <a:r>
              <a:rPr b="1" lang="en-US" sz="1900">
                <a:solidFill>
                  <a:schemeClr val="dk1"/>
                </a:solidFill>
              </a:rPr>
              <a:t>MIT</a:t>
            </a:r>
            <a:r>
              <a:rPr lang="en-US" sz="1900">
                <a:solidFill>
                  <a:schemeClr val="dk1"/>
                </a:solidFill>
              </a:rPr>
              <a:t>: Prof. Karl Berggren, Prof. Ruonan Han</a:t>
            </a:r>
            <a:endParaRPr sz="1900">
              <a:solidFill>
                <a:schemeClr val="dk1"/>
              </a:solidFill>
            </a:endParaRPr>
          </a:p>
          <a:p>
            <a:pPr indent="-260350" lvl="0" marL="304800" rtl="0" algn="l">
              <a:lnSpc>
                <a:spcPct val="115000"/>
              </a:lnSpc>
              <a:spcBef>
                <a:spcPts val="0"/>
              </a:spcBef>
              <a:spcAft>
                <a:spcPts val="0"/>
              </a:spcAft>
              <a:buClr>
                <a:srgbClr val="002E7A"/>
              </a:buClr>
              <a:buSzPts val="1900"/>
              <a:buFont typeface="Helvetica Neue"/>
              <a:buChar char="•"/>
            </a:pPr>
            <a:r>
              <a:rPr b="1" lang="en-US" sz="1900">
                <a:solidFill>
                  <a:schemeClr val="dk1"/>
                </a:solidFill>
              </a:rPr>
              <a:t>Harvard: </a:t>
            </a:r>
            <a:r>
              <a:rPr lang="en-US" sz="1900">
                <a:solidFill>
                  <a:schemeClr val="dk1"/>
                </a:solidFill>
              </a:rPr>
              <a:t>Prof. Mikhail Lukin, Prof. Marko Loncar</a:t>
            </a:r>
            <a:endParaRPr sz="1900">
              <a:solidFill>
                <a:schemeClr val="dk1"/>
              </a:solidFill>
            </a:endParaRPr>
          </a:p>
          <a:p>
            <a:pPr indent="-260350" lvl="0" marL="304800" rtl="0" algn="l">
              <a:lnSpc>
                <a:spcPct val="115000"/>
              </a:lnSpc>
              <a:spcBef>
                <a:spcPts val="0"/>
              </a:spcBef>
              <a:spcAft>
                <a:spcPts val="0"/>
              </a:spcAft>
              <a:buClr>
                <a:schemeClr val="dk1"/>
              </a:buClr>
              <a:buSzPts val="1900"/>
              <a:buFont typeface="Helvetica Neue"/>
              <a:buChar char="•"/>
            </a:pPr>
            <a:r>
              <a:rPr b="1" lang="en-US" sz="1900">
                <a:solidFill>
                  <a:schemeClr val="dk1"/>
                </a:solidFill>
              </a:rPr>
              <a:t>Air Force Research Laboratory: </a:t>
            </a:r>
            <a:r>
              <a:rPr lang="en-US" sz="1900">
                <a:solidFill>
                  <a:schemeClr val="dk1"/>
                </a:solidFill>
              </a:rPr>
              <a:t>Michael Fanto, Dr Paul Alsing</a:t>
            </a:r>
            <a:endParaRPr sz="1900">
              <a:solidFill>
                <a:schemeClr val="dk1"/>
              </a:solidFill>
            </a:endParaRPr>
          </a:p>
          <a:p>
            <a:pPr indent="-260350" lvl="0" marL="304800" rtl="0" algn="l">
              <a:lnSpc>
                <a:spcPct val="115000"/>
              </a:lnSpc>
              <a:spcBef>
                <a:spcPts val="0"/>
              </a:spcBef>
              <a:spcAft>
                <a:spcPts val="0"/>
              </a:spcAft>
              <a:buClr>
                <a:schemeClr val="dk1"/>
              </a:buClr>
              <a:buSzPts val="1900"/>
              <a:buFont typeface="Helvetica Neue"/>
              <a:buChar char="•"/>
            </a:pPr>
            <a:r>
              <a:rPr b="1" lang="en-US" sz="1900">
                <a:solidFill>
                  <a:schemeClr val="dk1"/>
                </a:solidFill>
              </a:rPr>
              <a:t>Rochester Institute of Technology:</a:t>
            </a:r>
            <a:r>
              <a:rPr lang="en-US" sz="1900">
                <a:solidFill>
                  <a:schemeClr val="dk1"/>
                </a:solidFill>
              </a:rPr>
              <a:t> Prof Stefan Preble</a:t>
            </a:r>
            <a:endParaRPr sz="1900">
              <a:solidFill>
                <a:schemeClr val="dk1"/>
              </a:solidFill>
            </a:endParaRPr>
          </a:p>
          <a:p>
            <a:pPr indent="-260350" lvl="0" marL="304800" rtl="0" algn="l">
              <a:lnSpc>
                <a:spcPct val="115000"/>
              </a:lnSpc>
              <a:spcBef>
                <a:spcPts val="0"/>
              </a:spcBef>
              <a:spcAft>
                <a:spcPts val="0"/>
              </a:spcAft>
              <a:buClr>
                <a:schemeClr val="dk1"/>
              </a:buClr>
              <a:buSzPts val="1900"/>
              <a:buFont typeface="Helvetica Neue"/>
              <a:buChar char="•"/>
            </a:pPr>
            <a:r>
              <a:rPr b="1" lang="en-US" sz="1900"/>
              <a:t>Sandia National Laboratory:</a:t>
            </a:r>
            <a:r>
              <a:rPr lang="en-US" sz="1900"/>
              <a:t> J Urayama, N Boynton, N Martinez, C DeRose, A Lentine, P Davids, E. Edward S. Bielejec, </a:t>
            </a:r>
            <a:r>
              <a:rPr lang="en-US" sz="1900">
                <a:solidFill>
                  <a:schemeClr val="dk1"/>
                </a:solidFill>
              </a:rPr>
              <a:t>R Camacho</a:t>
            </a:r>
            <a:endParaRPr sz="1900">
              <a:solidFill>
                <a:schemeClr val="dk1"/>
              </a:solidFill>
            </a:endParaRPr>
          </a:p>
          <a:p>
            <a:pPr indent="-260350" lvl="0" marL="304800" marR="0" rtl="0" algn="l">
              <a:lnSpc>
                <a:spcPct val="115000"/>
              </a:lnSpc>
              <a:spcBef>
                <a:spcPts val="0"/>
              </a:spcBef>
              <a:spcAft>
                <a:spcPts val="0"/>
              </a:spcAft>
              <a:buClr>
                <a:schemeClr val="dk1"/>
              </a:buClr>
              <a:buSzPts val="1900"/>
              <a:buFont typeface="Helvetica Neue"/>
              <a:buChar char="•"/>
            </a:pPr>
            <a:r>
              <a:rPr b="1" lang="en-US" sz="1900">
                <a:solidFill>
                  <a:schemeClr val="dk1"/>
                </a:solidFill>
              </a:rPr>
              <a:t>U. of Arizona</a:t>
            </a:r>
            <a:r>
              <a:rPr lang="en-US" sz="1900">
                <a:solidFill>
                  <a:schemeClr val="dk1"/>
                </a:solidFill>
              </a:rPr>
              <a:t>: Prof Saikat Guha</a:t>
            </a:r>
            <a:endParaRPr sz="1900">
              <a:solidFill>
                <a:schemeClr val="dk1"/>
              </a:solidFill>
            </a:endParaRPr>
          </a:p>
          <a:p>
            <a:pPr indent="-260350" lvl="0" marL="304800" marR="0" rtl="0" algn="l">
              <a:lnSpc>
                <a:spcPct val="115000"/>
              </a:lnSpc>
              <a:spcBef>
                <a:spcPts val="0"/>
              </a:spcBef>
              <a:spcAft>
                <a:spcPts val="0"/>
              </a:spcAft>
              <a:buClr>
                <a:schemeClr val="dk1"/>
              </a:buClr>
              <a:buSzPts val="1900"/>
              <a:buFont typeface="Helvetica Neue"/>
              <a:buChar char="•"/>
            </a:pPr>
            <a:r>
              <a:rPr b="1" lang="en-US" sz="1900">
                <a:solidFill>
                  <a:schemeClr val="dk1"/>
                </a:solidFill>
              </a:rPr>
              <a:t>BBN Technologies:</a:t>
            </a:r>
            <a:r>
              <a:rPr lang="en-US" sz="1900">
                <a:solidFill>
                  <a:schemeClr val="dk1"/>
                </a:solidFill>
              </a:rPr>
              <a:t> Dr Mohammad Soltani</a:t>
            </a:r>
            <a:endParaRPr sz="1900">
              <a:solidFill>
                <a:schemeClr val="dk1"/>
              </a:solidFill>
            </a:endParaRPr>
          </a:p>
        </p:txBody>
      </p:sp>
      <p:cxnSp>
        <p:nvCxnSpPr>
          <p:cNvPr id="1042" name="Google Shape;1042;p99"/>
          <p:cNvCxnSpPr/>
          <p:nvPr/>
        </p:nvCxnSpPr>
        <p:spPr>
          <a:xfrm>
            <a:off x="134232" y="7215293"/>
            <a:ext cx="13044600" cy="0"/>
          </a:xfrm>
          <a:prstGeom prst="straightConnector1">
            <a:avLst/>
          </a:prstGeom>
          <a:noFill/>
          <a:ln cap="flat" cmpd="sng" w="25400">
            <a:solidFill>
              <a:srgbClr val="000000"/>
            </a:solidFill>
            <a:prstDash val="solid"/>
            <a:miter lim="8000"/>
            <a:headEnd len="sm" w="sm" type="none"/>
            <a:tailEnd len="sm" w="sm" type="none"/>
          </a:ln>
        </p:spPr>
      </p:cxnSp>
      <p:sp>
        <p:nvSpPr>
          <p:cNvPr id="1043" name="Google Shape;1043;p99"/>
          <p:cNvSpPr/>
          <p:nvPr/>
        </p:nvSpPr>
        <p:spPr>
          <a:xfrm>
            <a:off x="127000" y="6800975"/>
            <a:ext cx="1793400" cy="498300"/>
          </a:xfrm>
          <a:prstGeom prst="rect">
            <a:avLst/>
          </a:prstGeom>
          <a:solidFill>
            <a:srgbClr val="FFFFFF"/>
          </a:solidFill>
          <a:ln>
            <a:noFill/>
          </a:ln>
        </p:spPr>
        <p:txBody>
          <a:bodyPr anchorCtr="0" anchor="b" bIns="51750" lIns="51750" spcFirstLastPara="1" rIns="51750" wrap="square" tIns="51750">
            <a:noAutofit/>
          </a:bodyPr>
          <a:lstStyle/>
          <a:p>
            <a:pPr indent="0" lvl="0" marL="0" marR="0" rtl="0" algn="l">
              <a:lnSpc>
                <a:spcPct val="100000"/>
              </a:lnSpc>
              <a:spcBef>
                <a:spcPts val="0"/>
              </a:spcBef>
              <a:spcAft>
                <a:spcPts val="0"/>
              </a:spcAft>
              <a:buClr>
                <a:srgbClr val="002E7A"/>
              </a:buClr>
              <a:buFont typeface="Helvetica Neue"/>
              <a:buNone/>
            </a:pPr>
            <a:r>
              <a:rPr b="1" i="0" lang="en-US" sz="2700" u="none" cap="none" strike="noStrike">
                <a:solidFill>
                  <a:srgbClr val="002E7A"/>
                </a:solidFill>
                <a:latin typeface="Helvetica Neue"/>
                <a:ea typeface="Helvetica Neue"/>
                <a:cs typeface="Helvetica Neue"/>
                <a:sym typeface="Helvetica Neue"/>
              </a:rPr>
              <a:t>Funding</a:t>
            </a:r>
            <a:endParaRPr sz="1400"/>
          </a:p>
        </p:txBody>
      </p:sp>
      <p:sp>
        <p:nvSpPr>
          <p:cNvPr id="1044" name="Google Shape;1044;p99"/>
          <p:cNvSpPr txBox="1"/>
          <p:nvPr>
            <p:ph idx="12" type="sldNum"/>
          </p:nvPr>
        </p:nvSpPr>
        <p:spPr>
          <a:xfrm>
            <a:off x="11667525" y="9398000"/>
            <a:ext cx="1039800" cy="299700"/>
          </a:xfrm>
          <a:prstGeom prst="rect">
            <a:avLst/>
          </a:prstGeom>
          <a:noFill/>
          <a:ln>
            <a:noFill/>
          </a:ln>
        </p:spPr>
        <p:txBody>
          <a:bodyPr anchorCtr="0" anchor="t" bIns="51750" lIns="51750" spcFirstLastPara="1" rIns="51750" wrap="square" tIns="51750">
            <a:noAutofit/>
          </a:bodyPr>
          <a:lstStyle/>
          <a:p>
            <a:pPr indent="0" lvl="0" marL="0" rtl="0" algn="r">
              <a:spcBef>
                <a:spcPts val="0"/>
              </a:spcBef>
              <a:spcAft>
                <a:spcPts val="0"/>
              </a:spcAft>
              <a:buClr>
                <a:srgbClr val="000000"/>
              </a:buClr>
              <a:buFont typeface="Helvetica Neue"/>
              <a:buNone/>
            </a:pPr>
            <a:fld id="{00000000-1234-1234-1234-123412341234}" type="slidenum">
              <a:rPr lang="en-US"/>
              <a:t>‹#›</a:t>
            </a:fld>
            <a:endParaRPr/>
          </a:p>
        </p:txBody>
      </p:sp>
      <p:pic>
        <p:nvPicPr>
          <p:cNvPr id="1045" name="Google Shape;1045;p99"/>
          <p:cNvPicPr preferRelativeResize="0"/>
          <p:nvPr/>
        </p:nvPicPr>
        <p:blipFill rotWithShape="1">
          <a:blip r:embed="rId3">
            <a:alphaModFix/>
          </a:blip>
          <a:srcRect b="0" l="0" r="0" t="13606"/>
          <a:stretch/>
        </p:blipFill>
        <p:spPr>
          <a:xfrm>
            <a:off x="1648351" y="7862625"/>
            <a:ext cx="3201000" cy="1034700"/>
          </a:xfrm>
          <a:prstGeom prst="rect">
            <a:avLst/>
          </a:prstGeom>
          <a:noFill/>
          <a:ln>
            <a:noFill/>
          </a:ln>
        </p:spPr>
      </p:pic>
      <p:pic>
        <p:nvPicPr>
          <p:cNvPr id="1046" name="Google Shape;1046;p99"/>
          <p:cNvPicPr preferRelativeResize="0"/>
          <p:nvPr/>
        </p:nvPicPr>
        <p:blipFill rotWithShape="1">
          <a:blip r:embed="rId4">
            <a:alphaModFix/>
          </a:blip>
          <a:srcRect b="0" l="0" r="0" t="0"/>
          <a:stretch/>
        </p:blipFill>
        <p:spPr>
          <a:xfrm>
            <a:off x="6931696" y="7924989"/>
            <a:ext cx="2454600" cy="902400"/>
          </a:xfrm>
          <a:prstGeom prst="rect">
            <a:avLst/>
          </a:prstGeom>
          <a:noFill/>
          <a:ln>
            <a:noFill/>
          </a:ln>
        </p:spPr>
      </p:pic>
      <p:pic>
        <p:nvPicPr>
          <p:cNvPr id="1047" name="Google Shape;1047;p99"/>
          <p:cNvPicPr preferRelativeResize="0"/>
          <p:nvPr/>
        </p:nvPicPr>
        <p:blipFill rotWithShape="1">
          <a:blip r:embed="rId5">
            <a:alphaModFix/>
          </a:blip>
          <a:srcRect b="0" l="0" r="0" t="0"/>
          <a:stretch/>
        </p:blipFill>
        <p:spPr>
          <a:xfrm>
            <a:off x="9759896" y="7447379"/>
            <a:ext cx="1596900" cy="1596900"/>
          </a:xfrm>
          <a:prstGeom prst="rect">
            <a:avLst/>
          </a:prstGeom>
          <a:noFill/>
          <a:ln>
            <a:noFill/>
          </a:ln>
        </p:spPr>
      </p:pic>
      <p:pic>
        <p:nvPicPr>
          <p:cNvPr id="1048" name="Google Shape;1048;p99"/>
          <p:cNvPicPr preferRelativeResize="0"/>
          <p:nvPr/>
        </p:nvPicPr>
        <p:blipFill rotWithShape="1">
          <a:blip r:embed="rId6">
            <a:alphaModFix/>
          </a:blip>
          <a:srcRect b="0" l="0" r="0" t="0"/>
          <a:stretch/>
        </p:blipFill>
        <p:spPr>
          <a:xfrm>
            <a:off x="5192684" y="7581525"/>
            <a:ext cx="1596900" cy="1596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2" name="Shape 1052"/>
        <p:cNvGrpSpPr/>
        <p:nvPr/>
      </p:nvGrpSpPr>
      <p:grpSpPr>
        <a:xfrm>
          <a:off x="0" y="0"/>
          <a:ext cx="0" cy="0"/>
          <a:chOff x="0" y="0"/>
          <a:chExt cx="0" cy="0"/>
        </a:xfrm>
      </p:grpSpPr>
      <p:sp>
        <p:nvSpPr>
          <p:cNvPr id="1053" name="Google Shape;1053;p100"/>
          <p:cNvSpPr txBox="1"/>
          <p:nvPr>
            <p:ph type="title"/>
          </p:nvPr>
        </p:nvSpPr>
        <p:spPr>
          <a:xfrm>
            <a:off x="590255" y="116958"/>
            <a:ext cx="11303100" cy="8481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4200" u="none" cap="none" strike="noStrike">
                <a:solidFill>
                  <a:srgbClr val="000000"/>
                </a:solidFill>
                <a:latin typeface="Helvetica Neue"/>
                <a:ea typeface="Helvetica Neue"/>
                <a:cs typeface="Helvetica Neue"/>
                <a:sym typeface="Helvetica Neue"/>
              </a:rPr>
              <a:t>NV</a:t>
            </a:r>
            <a:r>
              <a:rPr b="0" baseline="30000" i="0" lang="en-US" sz="4600" u="none" cap="none" strike="noStrike">
                <a:solidFill>
                  <a:srgbClr val="000000"/>
                </a:solidFill>
                <a:latin typeface="Helvetica Neue"/>
                <a:ea typeface="Helvetica Neue"/>
                <a:cs typeface="Helvetica Neue"/>
                <a:sym typeface="Helvetica Neue"/>
              </a:rPr>
              <a:t>-</a:t>
            </a:r>
            <a:r>
              <a:rPr b="0" i="0" lang="en-US" sz="4200" u="none" cap="none" strike="noStrike">
                <a:solidFill>
                  <a:srgbClr val="000000"/>
                </a:solidFill>
                <a:latin typeface="Helvetica Neue"/>
                <a:ea typeface="Helvetica Neue"/>
                <a:cs typeface="Helvetica Neue"/>
                <a:sym typeface="Helvetica Neue"/>
              </a:rPr>
              <a:t> center in diamond</a:t>
            </a:r>
            <a:endParaRPr/>
          </a:p>
        </p:txBody>
      </p:sp>
      <p:sp>
        <p:nvSpPr>
          <p:cNvPr id="1054" name="Google Shape;1054;p100"/>
          <p:cNvSpPr txBox="1"/>
          <p:nvPr>
            <p:ph idx="12" type="sldNum"/>
          </p:nvPr>
        </p:nvSpPr>
        <p:spPr>
          <a:xfrm>
            <a:off x="12395199" y="9398000"/>
            <a:ext cx="312000" cy="299700"/>
          </a:xfrm>
          <a:prstGeom prst="rect">
            <a:avLst/>
          </a:prstGeom>
          <a:noFill/>
          <a:ln>
            <a:noFill/>
          </a:ln>
        </p:spPr>
        <p:txBody>
          <a:bodyPr anchorCtr="0" anchor="t" bIns="50800" lIns="50800" spcFirstLastPara="1" rIns="50800" wrap="square" tIns="50800">
            <a:noAutofit/>
          </a:bodyPr>
          <a:lstStyle/>
          <a:p>
            <a:pPr indent="0" lvl="0" marL="0" rtl="0" algn="r">
              <a:spcBef>
                <a:spcPts val="0"/>
              </a:spcBef>
              <a:spcAft>
                <a:spcPts val="0"/>
              </a:spcAft>
              <a:buClr>
                <a:srgbClr val="000000"/>
              </a:buClr>
              <a:buFont typeface="Helvetica Neue"/>
              <a:buNone/>
            </a:pPr>
            <a:fld id="{00000000-1234-1234-1234-123412341234}" type="slidenum">
              <a:rPr lang="en-US"/>
              <a:t>‹#›</a:t>
            </a:fld>
            <a:endParaRPr/>
          </a:p>
        </p:txBody>
      </p:sp>
      <p:sp>
        <p:nvSpPr>
          <p:cNvPr id="1055" name="Google Shape;1055;p100"/>
          <p:cNvSpPr/>
          <p:nvPr/>
        </p:nvSpPr>
        <p:spPr>
          <a:xfrm>
            <a:off x="6595395" y="8463489"/>
            <a:ext cx="6356100" cy="1209000"/>
          </a:xfrm>
          <a:prstGeom prst="rect">
            <a:avLst/>
          </a:prstGeom>
          <a:solidFill>
            <a:srgbClr val="FFFFFF"/>
          </a:solid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Times New Roman"/>
              <a:buNone/>
            </a:pPr>
            <a:r>
              <a:rPr b="0" baseline="30000" i="0" lang="en-US" sz="1900" u="none" cap="none" strike="noStrike">
                <a:solidFill>
                  <a:srgbClr val="000000"/>
                </a:solidFill>
                <a:latin typeface="Times New Roman"/>
                <a:ea typeface="Times New Roman"/>
                <a:cs typeface="Times New Roman"/>
                <a:sym typeface="Times New Roman"/>
              </a:rPr>
              <a:t>1</a:t>
            </a:r>
            <a:r>
              <a:rPr b="0" i="0" lang="en-US" sz="1900" u="none" cap="none" strike="noStrike">
                <a:solidFill>
                  <a:srgbClr val="000000"/>
                </a:solidFill>
                <a:latin typeface="Times New Roman"/>
                <a:ea typeface="Times New Roman"/>
                <a:cs typeface="Times New Roman"/>
                <a:sym typeface="Times New Roman"/>
              </a:rPr>
              <a:t>A. Gruber et al, Science 276 1997</a:t>
            </a:r>
            <a:endParaRPr/>
          </a:p>
          <a:p>
            <a:pPr indent="0" lvl="0" marL="0" marR="0" rtl="0" algn="l">
              <a:lnSpc>
                <a:spcPct val="100000"/>
              </a:lnSpc>
              <a:spcBef>
                <a:spcPts val="0"/>
              </a:spcBef>
              <a:spcAft>
                <a:spcPts val="0"/>
              </a:spcAft>
              <a:buClr>
                <a:srgbClr val="000000"/>
              </a:buClr>
              <a:buFont typeface="Times New Roman"/>
              <a:buNone/>
            </a:pPr>
            <a:r>
              <a:rPr b="0" baseline="30000" i="0" lang="en-US" sz="1900" u="none" cap="none" strike="noStrike">
                <a:solidFill>
                  <a:srgbClr val="000000"/>
                </a:solidFill>
                <a:latin typeface="Times New Roman"/>
                <a:ea typeface="Times New Roman"/>
                <a:cs typeface="Times New Roman"/>
                <a:sym typeface="Times New Roman"/>
              </a:rPr>
              <a:t>2</a:t>
            </a:r>
            <a:r>
              <a:rPr b="0" i="0" lang="en-US" sz="1900" u="none" cap="none" strike="noStrike">
                <a:solidFill>
                  <a:srgbClr val="000000"/>
                </a:solidFill>
                <a:latin typeface="Times New Roman"/>
                <a:ea typeface="Times New Roman"/>
                <a:cs typeface="Times New Roman"/>
                <a:sym typeface="Times New Roman"/>
              </a:rPr>
              <a:t> N. Bar-Gill et al (Walsworth, Harvard), N. Comm. </a:t>
            </a:r>
            <a:r>
              <a:rPr b="1" i="0" lang="en-US" sz="1900" u="none" cap="none" strike="noStrike">
                <a:solidFill>
                  <a:srgbClr val="000000"/>
                </a:solidFill>
                <a:latin typeface="Times New Roman"/>
                <a:ea typeface="Times New Roman"/>
                <a:cs typeface="Times New Roman"/>
                <a:sym typeface="Times New Roman"/>
              </a:rPr>
              <a:t>4</a:t>
            </a:r>
            <a:r>
              <a:rPr b="0" i="0" lang="en-US" sz="1900" u="none" cap="none" strike="noStrike">
                <a:solidFill>
                  <a:srgbClr val="000000"/>
                </a:solidFill>
                <a:latin typeface="Times New Roman"/>
                <a:ea typeface="Times New Roman"/>
                <a:cs typeface="Times New Roman"/>
                <a:sym typeface="Times New Roman"/>
              </a:rPr>
              <a:t> (2013); see also Stuttgart (Wrachtrup) &amp; Delft (Hanson)</a:t>
            </a:r>
            <a:endParaRPr/>
          </a:p>
          <a:p>
            <a:pPr indent="0" lvl="0" marL="0" marR="0" rtl="0" algn="l">
              <a:lnSpc>
                <a:spcPct val="100000"/>
              </a:lnSpc>
              <a:spcBef>
                <a:spcPts val="0"/>
              </a:spcBef>
              <a:spcAft>
                <a:spcPts val="0"/>
              </a:spcAft>
              <a:buClr>
                <a:srgbClr val="000000"/>
              </a:buClr>
              <a:buFont typeface="Times New Roman"/>
              <a:buNone/>
            </a:pPr>
            <a:r>
              <a:rPr b="0" baseline="30000" i="0" lang="en-US" sz="1900" u="none" cap="none" strike="noStrike">
                <a:solidFill>
                  <a:srgbClr val="000000"/>
                </a:solidFill>
                <a:latin typeface="Times New Roman"/>
                <a:ea typeface="Times New Roman"/>
                <a:cs typeface="Times New Roman"/>
                <a:sym typeface="Times New Roman"/>
              </a:rPr>
              <a:t>3</a:t>
            </a:r>
            <a:r>
              <a:rPr b="0" i="0" lang="en-US" sz="1900" u="none" cap="none" strike="noStrike">
                <a:solidFill>
                  <a:srgbClr val="000000"/>
                </a:solidFill>
                <a:latin typeface="Times New Roman"/>
                <a:ea typeface="Times New Roman"/>
                <a:cs typeface="Times New Roman"/>
                <a:sym typeface="Times New Roman"/>
              </a:rPr>
              <a:t> G. Waldherr et al, (Wrachtrup, Stuttgart), Nature (2014)</a:t>
            </a:r>
            <a:endParaRPr/>
          </a:p>
        </p:txBody>
      </p:sp>
      <p:grpSp>
        <p:nvGrpSpPr>
          <p:cNvPr id="1056" name="Google Shape;1056;p100"/>
          <p:cNvGrpSpPr/>
          <p:nvPr/>
        </p:nvGrpSpPr>
        <p:grpSpPr>
          <a:xfrm>
            <a:off x="426112" y="4475108"/>
            <a:ext cx="2984146" cy="1613984"/>
            <a:chOff x="697732" y="0"/>
            <a:chExt cx="3200500" cy="1731000"/>
          </a:xfrm>
        </p:grpSpPr>
        <p:pic>
          <p:nvPicPr>
            <p:cNvPr id="1057" name="Google Shape;1057;p100"/>
            <p:cNvPicPr preferRelativeResize="0"/>
            <p:nvPr/>
          </p:nvPicPr>
          <p:blipFill rotWithShape="1">
            <a:blip r:embed="rId3">
              <a:alphaModFix/>
            </a:blip>
            <a:srcRect b="0" l="15039" r="39645" t="0"/>
            <a:stretch/>
          </p:blipFill>
          <p:spPr>
            <a:xfrm>
              <a:off x="1320032" y="267706"/>
              <a:ext cx="2578200" cy="1251000"/>
            </a:xfrm>
            <a:prstGeom prst="rect">
              <a:avLst/>
            </a:prstGeom>
            <a:noFill/>
            <a:ln>
              <a:noFill/>
            </a:ln>
          </p:spPr>
        </p:pic>
        <p:pic>
          <p:nvPicPr>
            <p:cNvPr id="1058" name="Google Shape;1058;p100"/>
            <p:cNvPicPr preferRelativeResize="0"/>
            <p:nvPr/>
          </p:nvPicPr>
          <p:blipFill rotWithShape="1">
            <a:blip r:embed="rId4">
              <a:alphaModFix/>
            </a:blip>
            <a:srcRect b="0" l="0" r="0" t="0"/>
            <a:stretch/>
          </p:blipFill>
          <p:spPr>
            <a:xfrm>
              <a:off x="697732" y="0"/>
              <a:ext cx="825600" cy="1731000"/>
            </a:xfrm>
            <a:prstGeom prst="rect">
              <a:avLst/>
            </a:prstGeom>
            <a:noFill/>
            <a:ln>
              <a:noFill/>
            </a:ln>
          </p:spPr>
        </p:pic>
      </p:grpSp>
      <p:sp>
        <p:nvSpPr>
          <p:cNvPr id="1059" name="Google Shape;1059;p100"/>
          <p:cNvSpPr/>
          <p:nvPr/>
        </p:nvSpPr>
        <p:spPr>
          <a:xfrm>
            <a:off x="297413" y="8944555"/>
            <a:ext cx="6096300" cy="704100"/>
          </a:xfrm>
          <a:prstGeom prst="rect">
            <a:avLst/>
          </a:prstGeom>
          <a:solidFill>
            <a:srgbClr val="FFFFFF"/>
          </a:solid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1" i="1" lang="en-US" sz="1900" u="none" cap="none" strike="noStrike">
                <a:solidFill>
                  <a:srgbClr val="000000"/>
                </a:solidFill>
                <a:latin typeface="Helvetica Neue"/>
                <a:ea typeface="Helvetica Neue"/>
                <a:cs typeface="Helvetica Neue"/>
                <a:sym typeface="Helvetica Neue"/>
              </a:rPr>
              <a:t>Early work: Wrachtrup, Jelezko (U. Stuttgart), Lukin (Harvard), Awschalom (UCSB), Manson (ANU), ..</a:t>
            </a:r>
            <a:endParaRPr/>
          </a:p>
        </p:txBody>
      </p:sp>
      <p:sp>
        <p:nvSpPr>
          <p:cNvPr id="1060" name="Google Shape;1060;p100"/>
          <p:cNvSpPr/>
          <p:nvPr/>
        </p:nvSpPr>
        <p:spPr>
          <a:xfrm>
            <a:off x="429715" y="6496158"/>
            <a:ext cx="7955100" cy="2175300"/>
          </a:xfrm>
          <a:prstGeom prst="rect">
            <a:avLst/>
          </a:prstGeom>
          <a:noFill/>
          <a:ln>
            <a:noFill/>
          </a:ln>
        </p:spPr>
        <p:txBody>
          <a:bodyPr anchorCtr="0" anchor="ctr" bIns="50800" lIns="50800" spcFirstLastPara="1" rIns="50800" wrap="square" tIns="50800">
            <a:noAutofit/>
          </a:bodyPr>
          <a:lstStyle/>
          <a:p>
            <a:pPr indent="-266700" lvl="0" marL="266700" marR="0" rtl="0" algn="l">
              <a:lnSpc>
                <a:spcPct val="100000"/>
              </a:lnSpc>
              <a:spcBef>
                <a:spcPts val="0"/>
              </a:spcBef>
              <a:spcAft>
                <a:spcPts val="0"/>
              </a:spcAft>
              <a:buClr>
                <a:srgbClr val="000000"/>
              </a:buClr>
              <a:buSzPts val="2600"/>
              <a:buFont typeface="Helvetica Neue"/>
              <a:buChar char="•"/>
            </a:pPr>
            <a:r>
              <a:rPr b="0" i="0" lang="en-US" sz="2600" u="none" cap="none" strike="noStrike">
                <a:solidFill>
                  <a:srgbClr val="000000"/>
                </a:solidFill>
                <a:latin typeface="Helvetica Neue"/>
                <a:ea typeface="Helvetica Neue"/>
                <a:cs typeface="Helvetica Neue"/>
                <a:sym typeface="Helvetica Neue"/>
              </a:rPr>
              <a:t>NV</a:t>
            </a:r>
            <a:r>
              <a:rPr b="0" baseline="30000" i="0" lang="en-US" sz="2600" u="none" cap="none" strike="noStrike">
                <a:solidFill>
                  <a:srgbClr val="000000"/>
                </a:solidFill>
                <a:latin typeface="Helvetica Neue"/>
                <a:ea typeface="Helvetica Neue"/>
                <a:cs typeface="Helvetica Neue"/>
                <a:sym typeface="Helvetica Neue"/>
              </a:rPr>
              <a:t>-</a:t>
            </a:r>
            <a:r>
              <a:rPr b="0" i="0" lang="en-US" sz="2600" u="none" cap="none" strike="noStrike">
                <a:solidFill>
                  <a:srgbClr val="000000"/>
                </a:solidFill>
                <a:latin typeface="Helvetica Neue"/>
                <a:ea typeface="Helvetica Neue"/>
                <a:cs typeface="Helvetica Neue"/>
                <a:sym typeface="Helvetica Neue"/>
              </a:rPr>
              <a:t>: ion ‘trapped’ in a 99% </a:t>
            </a:r>
            <a:r>
              <a:rPr b="0" baseline="30000" i="0" lang="en-US" sz="2600" u="none" cap="none" strike="noStrike">
                <a:solidFill>
                  <a:srgbClr val="000000"/>
                </a:solidFill>
                <a:latin typeface="Helvetica Neue"/>
                <a:ea typeface="Helvetica Neue"/>
                <a:cs typeface="Helvetica Neue"/>
                <a:sym typeface="Helvetica Neue"/>
              </a:rPr>
              <a:t>12</a:t>
            </a:r>
            <a:r>
              <a:rPr b="0" i="0" lang="en-US" sz="2600" u="none" cap="none" strike="noStrike">
                <a:solidFill>
                  <a:srgbClr val="000000"/>
                </a:solidFill>
                <a:latin typeface="Helvetica Neue"/>
                <a:ea typeface="Helvetica Neue"/>
                <a:cs typeface="Helvetica Neue"/>
                <a:sym typeface="Helvetica Neue"/>
              </a:rPr>
              <a:t>C lattice</a:t>
            </a:r>
            <a:r>
              <a:rPr b="0" baseline="30000" i="0" lang="en-US" sz="2600" u="none" cap="none" strike="noStrike">
                <a:solidFill>
                  <a:srgbClr val="000000"/>
                </a:solidFill>
                <a:latin typeface="Helvetica Neue"/>
                <a:ea typeface="Helvetica Neue"/>
                <a:cs typeface="Helvetica Neue"/>
                <a:sym typeface="Helvetica Neue"/>
              </a:rPr>
              <a:t>1</a:t>
            </a:r>
            <a:endParaRPr/>
          </a:p>
          <a:p>
            <a:pPr indent="-266700" lvl="0" marL="266700" marR="0" rtl="0" algn="l">
              <a:lnSpc>
                <a:spcPct val="100000"/>
              </a:lnSpc>
              <a:spcBef>
                <a:spcPts val="1200"/>
              </a:spcBef>
              <a:spcAft>
                <a:spcPts val="0"/>
              </a:spcAft>
              <a:buClr>
                <a:srgbClr val="000000"/>
              </a:buClr>
              <a:buSzPts val="2600"/>
              <a:buFont typeface="Helvetica Neue"/>
              <a:buChar char="•"/>
            </a:pPr>
            <a:r>
              <a:rPr b="0" i="0" lang="en-US" sz="2600" u="none" cap="none" strike="noStrike">
                <a:solidFill>
                  <a:srgbClr val="000000"/>
                </a:solidFill>
                <a:latin typeface="Helvetica Neue"/>
                <a:ea typeface="Helvetica Neue"/>
                <a:cs typeface="Helvetica Neue"/>
                <a:sym typeface="Helvetica Neue"/>
              </a:rPr>
              <a:t>Electron T</a:t>
            </a:r>
            <a:r>
              <a:rPr b="0" baseline="-25000" i="0" lang="en-US" sz="2600" u="none" cap="none" strike="noStrike">
                <a:solidFill>
                  <a:srgbClr val="000000"/>
                </a:solidFill>
                <a:latin typeface="Helvetica Neue"/>
                <a:ea typeface="Helvetica Neue"/>
                <a:cs typeface="Helvetica Neue"/>
                <a:sym typeface="Helvetica Neue"/>
              </a:rPr>
              <a:t>2</a:t>
            </a:r>
            <a:r>
              <a:rPr b="0" i="0" lang="en-US" sz="2600" u="none" cap="none" strike="noStrike">
                <a:solidFill>
                  <a:srgbClr val="000000"/>
                </a:solidFill>
                <a:latin typeface="Helvetica Neue"/>
                <a:ea typeface="Helvetica Neue"/>
                <a:cs typeface="Helvetica Neue"/>
                <a:sym typeface="Helvetica Neue"/>
              </a:rPr>
              <a:t>&gt;100 ms</a:t>
            </a:r>
            <a:r>
              <a:rPr b="0" baseline="30000" i="0" lang="en-US" sz="2600" u="none" cap="none" strike="noStrike">
                <a:solidFill>
                  <a:srgbClr val="000000"/>
                </a:solidFill>
                <a:latin typeface="Helvetica Neue"/>
                <a:ea typeface="Helvetica Neue"/>
                <a:cs typeface="Helvetica Neue"/>
                <a:sym typeface="Helvetica Neue"/>
              </a:rPr>
              <a:t>2</a:t>
            </a:r>
            <a:r>
              <a:rPr b="0" i="0" lang="en-US" sz="2600" u="none" cap="none" strike="noStrike">
                <a:solidFill>
                  <a:srgbClr val="000000"/>
                </a:solidFill>
                <a:latin typeface="Helvetica Neue"/>
                <a:ea typeface="Helvetica Neue"/>
                <a:cs typeface="Helvetica Neue"/>
                <a:sym typeface="Helvetica Neue"/>
              </a:rPr>
              <a:t> </a:t>
            </a:r>
            <a:endParaRPr/>
          </a:p>
        </p:txBody>
      </p:sp>
      <p:pic>
        <p:nvPicPr>
          <p:cNvPr id="1061" name="Google Shape;1061;p100"/>
          <p:cNvPicPr preferRelativeResize="0"/>
          <p:nvPr/>
        </p:nvPicPr>
        <p:blipFill rotWithShape="1">
          <a:blip r:embed="rId5">
            <a:alphaModFix/>
          </a:blip>
          <a:srcRect b="28412" l="0" r="0" t="0"/>
          <a:stretch/>
        </p:blipFill>
        <p:spPr>
          <a:xfrm>
            <a:off x="773000" y="1415135"/>
            <a:ext cx="2833250" cy="2837437"/>
          </a:xfrm>
          <a:prstGeom prst="rect">
            <a:avLst/>
          </a:prstGeom>
          <a:noFill/>
          <a:ln>
            <a:noFill/>
          </a:ln>
        </p:spPr>
      </p:pic>
      <p:sp>
        <p:nvSpPr>
          <p:cNvPr id="1062" name="Google Shape;1062;p100"/>
          <p:cNvSpPr/>
          <p:nvPr/>
        </p:nvSpPr>
        <p:spPr>
          <a:xfrm>
            <a:off x="3999875" y="2271725"/>
            <a:ext cx="5283300" cy="444600"/>
          </a:xfrm>
          <a:prstGeom prst="rect">
            <a:avLst/>
          </a:prstGeom>
          <a:solidFill>
            <a:srgbClr val="FFFFFF"/>
          </a:solidFill>
          <a:ln cap="flat" cmpd="sng" w="25400">
            <a:solidFill>
              <a:srgbClr val="000000">
                <a:alpha val="0"/>
              </a:srgbClr>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grpSp>
        <p:nvGrpSpPr>
          <p:cNvPr id="1063" name="Google Shape;1063;p100"/>
          <p:cNvGrpSpPr/>
          <p:nvPr/>
        </p:nvGrpSpPr>
        <p:grpSpPr>
          <a:xfrm>
            <a:off x="4146105" y="1983707"/>
            <a:ext cx="4349572" cy="4110804"/>
            <a:chOff x="560808" y="0"/>
            <a:chExt cx="4349572" cy="4110804"/>
          </a:xfrm>
        </p:grpSpPr>
        <p:grpSp>
          <p:nvGrpSpPr>
            <p:cNvPr id="1064" name="Google Shape;1064;p100"/>
            <p:cNvGrpSpPr/>
            <p:nvPr/>
          </p:nvGrpSpPr>
          <p:grpSpPr>
            <a:xfrm>
              <a:off x="560808" y="0"/>
              <a:ext cx="4025330" cy="4110804"/>
              <a:chOff x="560808" y="0"/>
              <a:chExt cx="4025330" cy="4110804"/>
            </a:xfrm>
          </p:grpSpPr>
          <p:sp>
            <p:nvSpPr>
              <p:cNvPr id="1065" name="Google Shape;1065;p100"/>
              <p:cNvSpPr/>
              <p:nvPr/>
            </p:nvSpPr>
            <p:spPr>
              <a:xfrm>
                <a:off x="2127667" y="2559504"/>
                <a:ext cx="1551300" cy="1551300"/>
              </a:xfrm>
              <a:prstGeom prst="ellipse">
                <a:avLst/>
              </a:prstGeom>
              <a:noFill/>
              <a:ln cap="flat" cmpd="sng" w="50800">
                <a:solidFill>
                  <a:srgbClr val="919191"/>
                </a:solidFill>
                <a:prstDash val="solid"/>
                <a:miter lim="8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grpSp>
            <p:nvGrpSpPr>
              <p:cNvPr id="1066" name="Google Shape;1066;p100"/>
              <p:cNvGrpSpPr/>
              <p:nvPr/>
            </p:nvGrpSpPr>
            <p:grpSpPr>
              <a:xfrm>
                <a:off x="3306692" y="2842978"/>
                <a:ext cx="1279446" cy="445522"/>
                <a:chOff x="0" y="0"/>
                <a:chExt cx="1279446" cy="445522"/>
              </a:xfrm>
            </p:grpSpPr>
            <p:cxnSp>
              <p:nvCxnSpPr>
                <p:cNvPr id="1067" name="Google Shape;1067;p100"/>
                <p:cNvCxnSpPr/>
                <p:nvPr/>
              </p:nvCxnSpPr>
              <p:spPr>
                <a:xfrm flipH="1" rot="10800000">
                  <a:off x="0" y="57726"/>
                  <a:ext cx="310200" cy="170700"/>
                </a:xfrm>
                <a:prstGeom prst="straightConnector1">
                  <a:avLst/>
                </a:prstGeom>
                <a:noFill/>
                <a:ln cap="flat" cmpd="sng" w="25400">
                  <a:solidFill>
                    <a:srgbClr val="E392FE"/>
                  </a:solidFill>
                  <a:prstDash val="solid"/>
                  <a:miter lim="8000"/>
                  <a:headEnd len="sm" w="sm" type="none"/>
                  <a:tailEnd len="sm" w="sm" type="none"/>
                </a:ln>
              </p:spPr>
            </p:cxnSp>
            <p:cxnSp>
              <p:nvCxnSpPr>
                <p:cNvPr id="1068" name="Google Shape;1068;p100"/>
                <p:cNvCxnSpPr/>
                <p:nvPr/>
              </p:nvCxnSpPr>
              <p:spPr>
                <a:xfrm>
                  <a:off x="0" y="228425"/>
                  <a:ext cx="310200" cy="170700"/>
                </a:xfrm>
                <a:prstGeom prst="straightConnector1">
                  <a:avLst/>
                </a:prstGeom>
                <a:noFill/>
                <a:ln cap="flat" cmpd="sng" w="25400">
                  <a:solidFill>
                    <a:srgbClr val="E392FE"/>
                  </a:solidFill>
                  <a:prstDash val="solid"/>
                  <a:miter lim="8000"/>
                  <a:headEnd len="sm" w="sm" type="none"/>
                  <a:tailEnd len="sm" w="sm" type="none"/>
                </a:ln>
              </p:spPr>
            </p:cxnSp>
            <p:sp>
              <p:nvSpPr>
                <p:cNvPr id="1069" name="Google Shape;1069;p100"/>
                <p:cNvSpPr/>
                <p:nvPr/>
              </p:nvSpPr>
              <p:spPr>
                <a:xfrm>
                  <a:off x="279242" y="11255"/>
                  <a:ext cx="837600" cy="93000"/>
                </a:xfrm>
                <a:prstGeom prst="rect">
                  <a:avLst/>
                </a:prstGeom>
                <a:solidFill>
                  <a:srgbClr val="840071"/>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sp>
              <p:nvSpPr>
                <p:cNvPr id="1070" name="Google Shape;1070;p100"/>
                <p:cNvSpPr/>
                <p:nvPr/>
              </p:nvSpPr>
              <p:spPr>
                <a:xfrm>
                  <a:off x="279242" y="352522"/>
                  <a:ext cx="837600" cy="93000"/>
                </a:xfrm>
                <a:prstGeom prst="rect">
                  <a:avLst/>
                </a:prstGeom>
                <a:solidFill>
                  <a:srgbClr val="840071"/>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cxnSp>
              <p:nvCxnSpPr>
                <p:cNvPr id="1071" name="Google Shape;1071;p100"/>
                <p:cNvCxnSpPr/>
                <p:nvPr/>
              </p:nvCxnSpPr>
              <p:spPr>
                <a:xfrm flipH="1">
                  <a:off x="418935" y="104328"/>
                  <a:ext cx="5100" cy="248100"/>
                </a:xfrm>
                <a:prstGeom prst="straightConnector1">
                  <a:avLst/>
                </a:prstGeom>
                <a:noFill/>
                <a:ln cap="flat" cmpd="sng" w="9525">
                  <a:solidFill>
                    <a:srgbClr val="000000"/>
                  </a:solidFill>
                  <a:prstDash val="solid"/>
                  <a:miter lim="8000"/>
                  <a:headEnd len="med" w="med" type="triangle"/>
                  <a:tailEnd len="med" w="med" type="triangle"/>
                </a:ln>
              </p:spPr>
            </p:cxnSp>
            <p:sp>
              <p:nvSpPr>
                <p:cNvPr id="1072" name="Google Shape;1072;p100"/>
                <p:cNvSpPr/>
                <p:nvPr/>
              </p:nvSpPr>
              <p:spPr>
                <a:xfrm>
                  <a:off x="286446" y="0"/>
                  <a:ext cx="993000" cy="3567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rPr b="0" i="0" lang="en-US" sz="1700" u="none" cap="none" strike="noStrike">
                      <a:solidFill>
                        <a:srgbClr val="000000"/>
                      </a:solidFill>
                      <a:latin typeface="Helvetica Neue"/>
                      <a:ea typeface="Helvetica Neue"/>
                      <a:cs typeface="Helvetica Neue"/>
                      <a:sym typeface="Helvetica Neue"/>
                    </a:rPr>
                    <a:t>2gµB</a:t>
                  </a:r>
                  <a:r>
                    <a:rPr b="0" baseline="-25000" i="0" lang="en-US" sz="1700" u="none" cap="none" strike="noStrike">
                      <a:solidFill>
                        <a:srgbClr val="000000"/>
                      </a:solidFill>
                      <a:latin typeface="Helvetica Neue"/>
                      <a:ea typeface="Helvetica Neue"/>
                      <a:cs typeface="Helvetica Neue"/>
                      <a:sym typeface="Helvetica Neue"/>
                    </a:rPr>
                    <a:t>z</a:t>
                  </a:r>
                  <a:endParaRPr/>
                </a:p>
              </p:txBody>
            </p:sp>
          </p:grpSp>
          <p:sp>
            <p:nvSpPr>
              <p:cNvPr id="1073" name="Google Shape;1073;p100"/>
              <p:cNvSpPr/>
              <p:nvPr/>
            </p:nvSpPr>
            <p:spPr>
              <a:xfrm>
                <a:off x="560808" y="434340"/>
                <a:ext cx="1132500" cy="155100"/>
              </a:xfrm>
              <a:prstGeom prst="rect">
                <a:avLst/>
              </a:prstGeom>
              <a:solidFill>
                <a:srgbClr val="0011D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sp>
            <p:nvSpPr>
              <p:cNvPr id="1074" name="Google Shape;1074;p100"/>
              <p:cNvSpPr/>
              <p:nvPr/>
            </p:nvSpPr>
            <p:spPr>
              <a:xfrm>
                <a:off x="2484477" y="3024868"/>
                <a:ext cx="837600" cy="93000"/>
              </a:xfrm>
              <a:prstGeom prst="rect">
                <a:avLst/>
              </a:prstGeom>
              <a:solidFill>
                <a:srgbClr val="840071">
                  <a:alpha val="40000"/>
                </a:srgbClr>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sp>
            <p:nvSpPr>
              <p:cNvPr id="1075" name="Google Shape;1075;p100"/>
              <p:cNvSpPr/>
              <p:nvPr/>
            </p:nvSpPr>
            <p:spPr>
              <a:xfrm>
                <a:off x="2484477" y="3567793"/>
                <a:ext cx="837600" cy="93000"/>
              </a:xfrm>
              <a:prstGeom prst="rect">
                <a:avLst/>
              </a:prstGeom>
              <a:solidFill>
                <a:srgbClr val="0000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cxnSp>
            <p:nvCxnSpPr>
              <p:cNvPr id="1076" name="Google Shape;1076;p100"/>
              <p:cNvCxnSpPr/>
              <p:nvPr/>
            </p:nvCxnSpPr>
            <p:spPr>
              <a:xfrm flipH="1" rot="10800000">
                <a:off x="1662264" y="2714712"/>
                <a:ext cx="783300" cy="620400"/>
              </a:xfrm>
              <a:prstGeom prst="straightConnector1">
                <a:avLst/>
              </a:prstGeom>
              <a:noFill/>
              <a:ln cap="flat" cmpd="sng" w="50800">
                <a:solidFill>
                  <a:srgbClr val="919191"/>
                </a:solidFill>
                <a:prstDash val="solid"/>
                <a:miter lim="8000"/>
                <a:headEnd len="sm" w="sm" type="none"/>
                <a:tailEnd len="sm" w="sm" type="none"/>
              </a:ln>
            </p:spPr>
          </p:cxnSp>
          <p:cxnSp>
            <p:nvCxnSpPr>
              <p:cNvPr id="1077" name="Google Shape;1077;p100"/>
              <p:cNvCxnSpPr/>
              <p:nvPr/>
            </p:nvCxnSpPr>
            <p:spPr>
              <a:xfrm>
                <a:off x="1677777" y="3335110"/>
                <a:ext cx="721500" cy="589500"/>
              </a:xfrm>
              <a:prstGeom prst="straightConnector1">
                <a:avLst/>
              </a:prstGeom>
              <a:noFill/>
              <a:ln cap="flat" cmpd="sng" w="50800">
                <a:solidFill>
                  <a:srgbClr val="919191"/>
                </a:solidFill>
                <a:prstDash val="solid"/>
                <a:miter lim="8000"/>
                <a:headEnd len="sm" w="sm" type="none"/>
                <a:tailEnd len="sm" w="sm" type="none"/>
              </a:ln>
            </p:spPr>
          </p:cxnSp>
          <p:sp>
            <p:nvSpPr>
              <p:cNvPr id="1078" name="Google Shape;1078;p100"/>
              <p:cNvSpPr/>
              <p:nvPr/>
            </p:nvSpPr>
            <p:spPr>
              <a:xfrm>
                <a:off x="560808" y="3257549"/>
                <a:ext cx="1132500" cy="155100"/>
              </a:xfrm>
              <a:prstGeom prst="rect">
                <a:avLst/>
              </a:prstGeom>
              <a:solidFill>
                <a:srgbClr val="0011D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cxnSp>
            <p:nvCxnSpPr>
              <p:cNvPr id="1079" name="Google Shape;1079;p100"/>
              <p:cNvCxnSpPr/>
              <p:nvPr/>
            </p:nvCxnSpPr>
            <p:spPr>
              <a:xfrm flipH="1">
                <a:off x="2903198" y="3133453"/>
                <a:ext cx="300" cy="434400"/>
              </a:xfrm>
              <a:prstGeom prst="straightConnector1">
                <a:avLst/>
              </a:prstGeom>
              <a:noFill/>
              <a:ln cap="flat" cmpd="sng" w="25400">
                <a:solidFill>
                  <a:srgbClr val="000000"/>
                </a:solidFill>
                <a:prstDash val="solid"/>
                <a:miter lim="8000"/>
                <a:headEnd len="med" w="med" type="triangle"/>
                <a:tailEnd len="med" w="med" type="triangle"/>
              </a:ln>
            </p:spPr>
          </p:cxnSp>
          <p:sp>
            <p:nvSpPr>
              <p:cNvPr id="1080" name="Google Shape;1080;p100"/>
              <p:cNvSpPr/>
              <p:nvPr/>
            </p:nvSpPr>
            <p:spPr>
              <a:xfrm>
                <a:off x="2405858" y="3660866"/>
                <a:ext cx="993000" cy="3567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2.88 GHz</a:t>
                </a:r>
                <a:endParaRPr/>
              </a:p>
            </p:txBody>
          </p:sp>
          <p:cxnSp>
            <p:nvCxnSpPr>
              <p:cNvPr id="1081" name="Google Shape;1081;p100"/>
              <p:cNvCxnSpPr/>
              <p:nvPr/>
            </p:nvCxnSpPr>
            <p:spPr>
              <a:xfrm rot="10800000">
                <a:off x="1289855" y="124050"/>
                <a:ext cx="15600" cy="3133500"/>
              </a:xfrm>
              <a:prstGeom prst="straightConnector1">
                <a:avLst/>
              </a:prstGeom>
              <a:noFill/>
              <a:ln cap="flat" cmpd="sng" w="63500">
                <a:solidFill>
                  <a:srgbClr val="0CFF34"/>
                </a:solidFill>
                <a:prstDash val="solid"/>
                <a:miter lim="8000"/>
                <a:headEnd len="sm" w="sm" type="none"/>
                <a:tailEnd len="med" w="med" type="triangle"/>
              </a:ln>
            </p:spPr>
          </p:cxnSp>
          <p:sp>
            <p:nvSpPr>
              <p:cNvPr id="1082" name="Google Shape;1082;p100"/>
              <p:cNvSpPr/>
              <p:nvPr/>
            </p:nvSpPr>
            <p:spPr>
              <a:xfrm>
                <a:off x="576321" y="0"/>
                <a:ext cx="1132500" cy="155100"/>
              </a:xfrm>
              <a:prstGeom prst="rect">
                <a:avLst/>
              </a:prstGeom>
              <a:gradFill>
                <a:gsLst>
                  <a:gs pos="0">
                    <a:srgbClr val="0011D0"/>
                  </a:gs>
                  <a:gs pos="100000">
                    <a:srgbClr val="F7FFE7"/>
                  </a:gs>
                </a:gsLst>
                <a:lin ang="16200038" scaled="0"/>
              </a:gra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sp>
            <p:nvSpPr>
              <p:cNvPr id="1083" name="Google Shape;1083;p100"/>
              <p:cNvSpPr/>
              <p:nvPr/>
            </p:nvSpPr>
            <p:spPr>
              <a:xfrm>
                <a:off x="3303654" y="3359908"/>
                <a:ext cx="482700" cy="4065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Monda"/>
                  <a:buNone/>
                </a:pPr>
                <a:r>
                  <a:rPr b="1" i="0" lang="en-US" sz="2300" u="none" cap="none" strike="noStrike">
                    <a:solidFill>
                      <a:srgbClr val="000000"/>
                    </a:solidFill>
                    <a:latin typeface="Monda"/>
                    <a:ea typeface="Monda"/>
                    <a:cs typeface="Monda"/>
                    <a:sym typeface="Monda"/>
                  </a:rPr>
                  <a:t>0</a:t>
                </a:r>
                <a:endParaRPr/>
              </a:p>
            </p:txBody>
          </p:sp>
          <p:cxnSp>
            <p:nvCxnSpPr>
              <p:cNvPr id="1084" name="Google Shape;1084;p100"/>
              <p:cNvCxnSpPr/>
              <p:nvPr/>
            </p:nvCxnSpPr>
            <p:spPr>
              <a:xfrm flipH="1" rot="10800000">
                <a:off x="969320" y="146526"/>
                <a:ext cx="300" cy="334500"/>
              </a:xfrm>
              <a:prstGeom prst="straightConnector1">
                <a:avLst/>
              </a:prstGeom>
              <a:noFill/>
              <a:ln cap="flat" cmpd="sng" w="50800">
                <a:solidFill>
                  <a:srgbClr val="000000"/>
                </a:solidFill>
                <a:prstDash val="solid"/>
                <a:miter lim="8000"/>
                <a:headEnd len="med" w="med" type="triangle"/>
                <a:tailEnd len="sm" w="sm" type="none"/>
              </a:ln>
            </p:spPr>
          </p:cxnSp>
        </p:grpSp>
        <p:sp>
          <p:nvSpPr>
            <p:cNvPr id="1085" name="Google Shape;1085;p100"/>
            <p:cNvSpPr/>
            <p:nvPr/>
          </p:nvSpPr>
          <p:spPr>
            <a:xfrm>
              <a:off x="4338880" y="2980589"/>
              <a:ext cx="571500" cy="5208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Monda"/>
                <a:buNone/>
              </a:pPr>
              <a:r>
                <a:rPr b="1" i="0" lang="en-US" sz="2300" u="none" cap="none" strike="noStrike">
                  <a:solidFill>
                    <a:srgbClr val="000000"/>
                  </a:solidFill>
                  <a:latin typeface="Monda"/>
                  <a:ea typeface="Monda"/>
                  <a:cs typeface="Monda"/>
                  <a:sym typeface="Monda"/>
                </a:rPr>
                <a:t>-1</a:t>
              </a:r>
              <a:endParaRPr/>
            </a:p>
          </p:txBody>
        </p:sp>
        <p:sp>
          <p:nvSpPr>
            <p:cNvPr id="1086" name="Google Shape;1086;p100"/>
            <p:cNvSpPr/>
            <p:nvPr/>
          </p:nvSpPr>
          <p:spPr>
            <a:xfrm>
              <a:off x="4316892" y="2501419"/>
              <a:ext cx="571500" cy="5208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Monda"/>
                <a:buNone/>
              </a:pPr>
              <a:r>
                <a:rPr b="1" i="0" lang="en-US" sz="2300" u="none" cap="none" strike="noStrike">
                  <a:solidFill>
                    <a:srgbClr val="000000"/>
                  </a:solidFill>
                  <a:latin typeface="Monda"/>
                  <a:ea typeface="Monda"/>
                  <a:cs typeface="Monda"/>
                  <a:sym typeface="Monda"/>
                </a:rPr>
                <a:t> 1</a:t>
              </a:r>
              <a:endParaRPr/>
            </a:p>
          </p:txBody>
        </p:sp>
        <p:sp>
          <p:nvSpPr>
            <p:cNvPr id="1087" name="Google Shape;1087;p100"/>
            <p:cNvSpPr/>
            <p:nvPr/>
          </p:nvSpPr>
          <p:spPr>
            <a:xfrm>
              <a:off x="2662477" y="2535917"/>
              <a:ext cx="571500" cy="5460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Monda"/>
                <a:buNone/>
              </a:pPr>
              <a:r>
                <a:rPr b="1" i="0" lang="en-US" sz="2000" u="none" cap="none" strike="noStrike">
                  <a:solidFill>
                    <a:srgbClr val="000000"/>
                  </a:solidFill>
                  <a:latin typeface="Monda"/>
                  <a:ea typeface="Monda"/>
                  <a:cs typeface="Monda"/>
                  <a:sym typeface="Monda"/>
                </a:rPr>
                <a:t>±1</a:t>
              </a:r>
              <a:endParaRPr/>
            </a:p>
          </p:txBody>
        </p:sp>
      </p:grpSp>
      <p:cxnSp>
        <p:nvCxnSpPr>
          <p:cNvPr id="1088" name="Google Shape;1088;p100"/>
          <p:cNvCxnSpPr/>
          <p:nvPr/>
        </p:nvCxnSpPr>
        <p:spPr>
          <a:xfrm flipH="1">
            <a:off x="5056367" y="2572987"/>
            <a:ext cx="300" cy="2699100"/>
          </a:xfrm>
          <a:prstGeom prst="straightConnector1">
            <a:avLst/>
          </a:prstGeom>
          <a:noFill/>
          <a:ln cap="flat" cmpd="sng" w="38100">
            <a:solidFill>
              <a:srgbClr val="EE0021"/>
            </a:solidFill>
            <a:prstDash val="solid"/>
            <a:miter lim="8000"/>
            <a:headEnd len="sm" w="sm" type="none"/>
            <a:tailEnd len="med" w="med" type="triangle"/>
          </a:ln>
        </p:spPr>
      </p:cxnSp>
      <p:sp>
        <p:nvSpPr>
          <p:cNvPr id="1089" name="Google Shape;1089;p100"/>
          <p:cNvSpPr/>
          <p:nvPr/>
        </p:nvSpPr>
        <p:spPr>
          <a:xfrm>
            <a:off x="4222293" y="5357515"/>
            <a:ext cx="800100" cy="498300"/>
          </a:xfrm>
          <a:prstGeom prst="rect">
            <a:avLst/>
          </a:prstGeom>
          <a:noFill/>
          <a:ln>
            <a:noFill/>
          </a:ln>
        </p:spPr>
        <p:txBody>
          <a:bodyPr anchorCtr="0" anchor="b"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0" i="0" lang="en-US" sz="2600" u="none" cap="none" strike="noStrike">
                <a:solidFill>
                  <a:srgbClr val="000000"/>
                </a:solidFill>
                <a:latin typeface="Helvetica Neue"/>
                <a:ea typeface="Helvetica Neue"/>
                <a:cs typeface="Helvetica Neue"/>
                <a:sym typeface="Helvetica Neue"/>
              </a:rPr>
              <a:t>s=1</a:t>
            </a:r>
            <a:endParaRPr/>
          </a:p>
        </p:txBody>
      </p:sp>
      <p:sp>
        <p:nvSpPr>
          <p:cNvPr id="1090" name="Google Shape;1090;p100"/>
          <p:cNvSpPr txBox="1"/>
          <p:nvPr/>
        </p:nvSpPr>
        <p:spPr>
          <a:xfrm>
            <a:off x="6931400" y="6842225"/>
            <a:ext cx="6096300" cy="1387500"/>
          </a:xfrm>
          <a:prstGeom prst="rect">
            <a:avLst/>
          </a:prstGeom>
          <a:noFill/>
          <a:ln>
            <a:noFill/>
          </a:ln>
        </p:spPr>
        <p:txBody>
          <a:bodyPr anchorCtr="0" anchor="ctr" bIns="91425" lIns="91425" spcFirstLastPara="1" rIns="91425" wrap="square" tIns="91425">
            <a:noAutofit/>
          </a:bodyPr>
          <a:lstStyle/>
          <a:p>
            <a:pPr indent="-266700" lvl="0" marL="266700" rtl="0" algn="l">
              <a:spcBef>
                <a:spcPts val="1200"/>
              </a:spcBef>
              <a:spcAft>
                <a:spcPts val="0"/>
              </a:spcAft>
              <a:buClr>
                <a:schemeClr val="dk1"/>
              </a:buClr>
              <a:buSzPts val="2600"/>
              <a:buFont typeface="Helvetica Neue"/>
              <a:buChar char="•"/>
            </a:pPr>
            <a:r>
              <a:rPr lang="en-US" sz="2600">
                <a:solidFill>
                  <a:schemeClr val="dk1"/>
                </a:solidFill>
                <a:latin typeface="Helvetica Neue"/>
                <a:ea typeface="Helvetica Neue"/>
                <a:cs typeface="Helvetica Neue"/>
                <a:sym typeface="Helvetica Neue"/>
              </a:rPr>
              <a:t>Nuclear spin qubits </a:t>
            </a:r>
            <a:endParaRPr>
              <a:solidFill>
                <a:schemeClr val="dk1"/>
              </a:solidFill>
            </a:endParaRPr>
          </a:p>
          <a:p>
            <a:pPr indent="-266700" lvl="0" marL="266700" rtl="0" algn="l">
              <a:spcBef>
                <a:spcPts val="1200"/>
              </a:spcBef>
              <a:spcAft>
                <a:spcPts val="0"/>
              </a:spcAft>
              <a:buClr>
                <a:schemeClr val="dk1"/>
              </a:buClr>
              <a:buSzPts val="2600"/>
              <a:buFont typeface="Helvetica Neue"/>
              <a:buChar char="•"/>
            </a:pPr>
            <a:r>
              <a:rPr lang="en-US" sz="2600">
                <a:solidFill>
                  <a:schemeClr val="dk1"/>
                </a:solidFill>
                <a:latin typeface="Helvetica Neue"/>
                <a:ea typeface="Helvetica Neue"/>
                <a:cs typeface="Helvetica Neue"/>
                <a:sym typeface="Helvetica Neue"/>
              </a:rPr>
              <a:t>Two-qubit gates &amp; error correction</a:t>
            </a:r>
            <a:r>
              <a:rPr baseline="30000" lang="en-US" sz="2600">
                <a:solidFill>
                  <a:schemeClr val="dk1"/>
                </a:solidFill>
                <a:latin typeface="Helvetica Neue"/>
                <a:ea typeface="Helvetica Neue"/>
                <a:cs typeface="Helvetica Neue"/>
                <a:sym typeface="Helvetica Neue"/>
              </a:rPr>
              <a:t>3</a:t>
            </a:r>
            <a:endParaRPr>
              <a:solidFill>
                <a:schemeClr val="dk1"/>
              </a:solidFill>
            </a:endParaRPr>
          </a:p>
        </p:txBody>
      </p:sp>
      <p:grpSp>
        <p:nvGrpSpPr>
          <p:cNvPr id="1091" name="Google Shape;1091;p100"/>
          <p:cNvGrpSpPr/>
          <p:nvPr/>
        </p:nvGrpSpPr>
        <p:grpSpPr>
          <a:xfrm>
            <a:off x="5222161" y="1622301"/>
            <a:ext cx="3149250" cy="3878398"/>
            <a:chOff x="124659" y="0"/>
            <a:chExt cx="3149250" cy="3878398"/>
          </a:xfrm>
        </p:grpSpPr>
        <p:cxnSp>
          <p:nvCxnSpPr>
            <p:cNvPr id="1092" name="Google Shape;1092;p100"/>
            <p:cNvCxnSpPr/>
            <p:nvPr/>
          </p:nvCxnSpPr>
          <p:spPr>
            <a:xfrm flipH="1" rot="10800000">
              <a:off x="1660492" y="1985998"/>
              <a:ext cx="1287600" cy="1892400"/>
            </a:xfrm>
            <a:prstGeom prst="straightConnector1">
              <a:avLst/>
            </a:prstGeom>
            <a:noFill/>
            <a:ln cap="flat" cmpd="sng" w="38100">
              <a:solidFill>
                <a:srgbClr val="000000"/>
              </a:solidFill>
              <a:prstDash val="dot"/>
              <a:miter lim="8000"/>
              <a:headEnd len="med" w="med" type="triangle"/>
              <a:tailEnd len="sm" w="sm" type="none"/>
            </a:ln>
          </p:spPr>
        </p:cxnSp>
        <p:sp>
          <p:nvSpPr>
            <p:cNvPr id="1093" name="Google Shape;1093;p100"/>
            <p:cNvSpPr/>
            <p:nvPr/>
          </p:nvSpPr>
          <p:spPr>
            <a:xfrm>
              <a:off x="2141409" y="1799771"/>
              <a:ext cx="1132500" cy="155100"/>
            </a:xfrm>
            <a:prstGeom prst="rect">
              <a:avLst/>
            </a:prstGeom>
            <a:solidFill>
              <a:srgbClr val="0011D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cxnSp>
          <p:nvCxnSpPr>
            <p:cNvPr id="1094" name="Google Shape;1094;p100"/>
            <p:cNvCxnSpPr/>
            <p:nvPr/>
          </p:nvCxnSpPr>
          <p:spPr>
            <a:xfrm rot="10800000">
              <a:off x="1790290" y="788648"/>
              <a:ext cx="1018200" cy="1018200"/>
            </a:xfrm>
            <a:prstGeom prst="straightConnector1">
              <a:avLst/>
            </a:prstGeom>
            <a:noFill/>
            <a:ln cap="flat" cmpd="sng" w="38100">
              <a:solidFill>
                <a:srgbClr val="000000"/>
              </a:solidFill>
              <a:prstDash val="dot"/>
              <a:miter lim="8000"/>
              <a:headEnd len="med" w="med" type="triangle"/>
              <a:tailEnd len="sm" w="sm" type="none"/>
            </a:ln>
          </p:spPr>
        </p:cxnSp>
        <p:sp>
          <p:nvSpPr>
            <p:cNvPr id="1095" name="Google Shape;1095;p100"/>
            <p:cNvSpPr/>
            <p:nvPr/>
          </p:nvSpPr>
          <p:spPr>
            <a:xfrm>
              <a:off x="590062" y="77923"/>
              <a:ext cx="1551300" cy="1551300"/>
            </a:xfrm>
            <a:prstGeom prst="ellipse">
              <a:avLst/>
            </a:prstGeom>
            <a:noFill/>
            <a:ln cap="flat" cmpd="sng" w="50800">
              <a:solidFill>
                <a:srgbClr val="919191"/>
              </a:solidFill>
              <a:prstDash val="solid"/>
              <a:miter lim="8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sp>
          <p:nvSpPr>
            <p:cNvPr id="1096" name="Google Shape;1096;p100"/>
            <p:cNvSpPr/>
            <p:nvPr/>
          </p:nvSpPr>
          <p:spPr>
            <a:xfrm>
              <a:off x="946873" y="695687"/>
              <a:ext cx="837600" cy="93000"/>
            </a:xfrm>
            <a:prstGeom prst="rect">
              <a:avLst/>
            </a:prstGeom>
            <a:solidFill>
              <a:srgbClr val="840071"/>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sp>
          <p:nvSpPr>
            <p:cNvPr id="1097" name="Google Shape;1097;p100"/>
            <p:cNvSpPr/>
            <p:nvPr/>
          </p:nvSpPr>
          <p:spPr>
            <a:xfrm>
              <a:off x="946873" y="1086212"/>
              <a:ext cx="837600" cy="93000"/>
            </a:xfrm>
            <a:prstGeom prst="rect">
              <a:avLst/>
            </a:prstGeom>
            <a:solidFill>
              <a:srgbClr val="0000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cxnSp>
          <p:nvCxnSpPr>
            <p:cNvPr id="1098" name="Google Shape;1098;p100"/>
            <p:cNvCxnSpPr/>
            <p:nvPr/>
          </p:nvCxnSpPr>
          <p:spPr>
            <a:xfrm flipH="1" rot="10800000">
              <a:off x="124659" y="233131"/>
              <a:ext cx="783300" cy="620400"/>
            </a:xfrm>
            <a:prstGeom prst="straightConnector1">
              <a:avLst/>
            </a:prstGeom>
            <a:noFill/>
            <a:ln cap="flat" cmpd="sng" w="50800">
              <a:solidFill>
                <a:srgbClr val="919191"/>
              </a:solidFill>
              <a:prstDash val="solid"/>
              <a:miter lim="8000"/>
              <a:headEnd len="sm" w="sm" type="none"/>
              <a:tailEnd len="sm" w="sm" type="none"/>
            </a:ln>
          </p:spPr>
        </p:cxnSp>
        <p:cxnSp>
          <p:nvCxnSpPr>
            <p:cNvPr id="1099" name="Google Shape;1099;p100"/>
            <p:cNvCxnSpPr/>
            <p:nvPr/>
          </p:nvCxnSpPr>
          <p:spPr>
            <a:xfrm>
              <a:off x="140173" y="853530"/>
              <a:ext cx="721500" cy="589500"/>
            </a:xfrm>
            <a:prstGeom prst="straightConnector1">
              <a:avLst/>
            </a:prstGeom>
            <a:noFill/>
            <a:ln cap="flat" cmpd="sng" w="50800">
              <a:solidFill>
                <a:srgbClr val="919191"/>
              </a:solidFill>
              <a:prstDash val="solid"/>
              <a:miter lim="8000"/>
              <a:headEnd len="sm" w="sm" type="none"/>
              <a:tailEnd len="sm" w="sm" type="none"/>
            </a:ln>
          </p:spPr>
        </p:cxnSp>
        <p:cxnSp>
          <p:nvCxnSpPr>
            <p:cNvPr id="1100" name="Google Shape;1100;p100"/>
            <p:cNvCxnSpPr/>
            <p:nvPr/>
          </p:nvCxnSpPr>
          <p:spPr>
            <a:xfrm flipH="1">
              <a:off x="1365593" y="702672"/>
              <a:ext cx="300" cy="434400"/>
            </a:xfrm>
            <a:prstGeom prst="straightConnector1">
              <a:avLst/>
            </a:prstGeom>
            <a:noFill/>
            <a:ln cap="flat" cmpd="sng" w="25400">
              <a:solidFill>
                <a:srgbClr val="000000"/>
              </a:solidFill>
              <a:prstDash val="solid"/>
              <a:miter lim="8000"/>
              <a:headEnd len="med" w="med" type="triangle"/>
              <a:tailEnd len="med" w="med" type="triangle"/>
            </a:ln>
          </p:spPr>
        </p:cxnSp>
        <p:sp>
          <p:nvSpPr>
            <p:cNvPr id="1101" name="Google Shape;1101;p100"/>
            <p:cNvSpPr/>
            <p:nvPr/>
          </p:nvSpPr>
          <p:spPr>
            <a:xfrm>
              <a:off x="1152424" y="0"/>
              <a:ext cx="571500" cy="5460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Monda"/>
                <a:buNone/>
              </a:pPr>
              <a:r>
                <a:rPr b="1" i="0" lang="en-US" sz="2000" u="none" cap="none" strike="noStrike">
                  <a:solidFill>
                    <a:srgbClr val="000000"/>
                  </a:solidFill>
                  <a:latin typeface="Monda"/>
                  <a:ea typeface="Monda"/>
                  <a:cs typeface="Monda"/>
                  <a:sym typeface="Monda"/>
                </a:rPr>
                <a:t>±1</a:t>
              </a:r>
              <a:endParaRPr/>
            </a:p>
          </p:txBody>
        </p:sp>
        <p:sp>
          <p:nvSpPr>
            <p:cNvPr id="1102" name="Google Shape;1102;p100"/>
            <p:cNvSpPr/>
            <p:nvPr/>
          </p:nvSpPr>
          <p:spPr>
            <a:xfrm>
              <a:off x="1776284" y="946603"/>
              <a:ext cx="244800" cy="3567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Monda"/>
                <a:buNone/>
              </a:pPr>
              <a:r>
                <a:rPr b="1" i="0" lang="en-US" sz="1400" u="none" cap="none" strike="noStrike">
                  <a:solidFill>
                    <a:srgbClr val="000000"/>
                  </a:solidFill>
                  <a:latin typeface="Monda"/>
                  <a:ea typeface="Monda"/>
                  <a:cs typeface="Monda"/>
                  <a:sym typeface="Monda"/>
                </a:rPr>
                <a:t>0</a:t>
              </a:r>
              <a:endParaRPr/>
            </a:p>
          </p:txBody>
        </p:sp>
      </p:grpSp>
      <p:grpSp>
        <p:nvGrpSpPr>
          <p:cNvPr id="1103" name="Google Shape;1103;p100"/>
          <p:cNvGrpSpPr/>
          <p:nvPr/>
        </p:nvGrpSpPr>
        <p:grpSpPr>
          <a:xfrm>
            <a:off x="6238111" y="1594410"/>
            <a:ext cx="3119005" cy="3384866"/>
            <a:chOff x="5552311" y="1365810"/>
            <a:chExt cx="3119005" cy="3384866"/>
          </a:xfrm>
        </p:grpSpPr>
        <p:cxnSp>
          <p:nvCxnSpPr>
            <p:cNvPr id="1104" name="Google Shape;1104;p100"/>
            <p:cNvCxnSpPr/>
            <p:nvPr/>
          </p:nvCxnSpPr>
          <p:spPr>
            <a:xfrm flipH="1">
              <a:off x="5552311" y="2102276"/>
              <a:ext cx="520200" cy="2648400"/>
            </a:xfrm>
            <a:prstGeom prst="straightConnector1">
              <a:avLst/>
            </a:prstGeom>
            <a:noFill/>
            <a:ln cap="flat" cmpd="sng" w="101600">
              <a:solidFill>
                <a:srgbClr val="EE0021"/>
              </a:solidFill>
              <a:prstDash val="solid"/>
              <a:miter lim="8000"/>
              <a:headEnd len="med" w="med" type="triangle"/>
              <a:tailEnd len="med" w="med" type="none"/>
            </a:ln>
          </p:spPr>
        </p:cxnSp>
        <p:grpSp>
          <p:nvGrpSpPr>
            <p:cNvPr id="1105" name="Google Shape;1105;p100"/>
            <p:cNvGrpSpPr/>
            <p:nvPr/>
          </p:nvGrpSpPr>
          <p:grpSpPr>
            <a:xfrm>
              <a:off x="6880616" y="1365810"/>
              <a:ext cx="1790700" cy="1499735"/>
              <a:chOff x="6850925" y="1484575"/>
              <a:chExt cx="1790700" cy="1499735"/>
            </a:xfrm>
          </p:grpSpPr>
          <p:pic>
            <p:nvPicPr>
              <p:cNvPr id="1106" name="Google Shape;1106;p100"/>
              <p:cNvPicPr preferRelativeResize="0"/>
              <p:nvPr/>
            </p:nvPicPr>
            <p:blipFill>
              <a:blip r:embed="rId6">
                <a:alphaModFix/>
              </a:blip>
              <a:stretch>
                <a:fillRect/>
              </a:stretch>
            </p:blipFill>
            <p:spPr>
              <a:xfrm>
                <a:off x="6850925" y="1602700"/>
                <a:ext cx="1790700" cy="1104900"/>
              </a:xfrm>
              <a:prstGeom prst="rect">
                <a:avLst/>
              </a:prstGeom>
              <a:noFill/>
              <a:ln>
                <a:noFill/>
              </a:ln>
            </p:spPr>
          </p:pic>
          <p:sp>
            <p:nvSpPr>
              <p:cNvPr id="1107" name="Google Shape;1107;p100"/>
              <p:cNvSpPr/>
              <p:nvPr/>
            </p:nvSpPr>
            <p:spPr>
              <a:xfrm>
                <a:off x="8087875" y="1484575"/>
                <a:ext cx="312000" cy="70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00"/>
              <p:cNvSpPr/>
              <p:nvPr/>
            </p:nvSpPr>
            <p:spPr>
              <a:xfrm>
                <a:off x="8164075" y="2280210"/>
                <a:ext cx="312000" cy="70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09" name="Google Shape;1109;p100"/>
          <p:cNvSpPr txBox="1"/>
          <p:nvPr/>
        </p:nvSpPr>
        <p:spPr>
          <a:xfrm>
            <a:off x="9430325" y="1687025"/>
            <a:ext cx="3348000" cy="161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Spin-dependent photon emission → spin-photon entanglement</a:t>
            </a:r>
            <a:endParaRPr sz="2400"/>
          </a:p>
        </p:txBody>
      </p:sp>
      <p:sp>
        <p:nvSpPr>
          <p:cNvPr id="1110" name="Google Shape;1110;p100"/>
          <p:cNvSpPr txBox="1"/>
          <p:nvPr/>
        </p:nvSpPr>
        <p:spPr>
          <a:xfrm>
            <a:off x="7593100" y="1385525"/>
            <a:ext cx="1925700" cy="7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λ~ 637 nm</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4" name="Shape 1114"/>
        <p:cNvGrpSpPr/>
        <p:nvPr/>
      </p:nvGrpSpPr>
      <p:grpSpPr>
        <a:xfrm>
          <a:off x="0" y="0"/>
          <a:ext cx="0" cy="0"/>
          <a:chOff x="0" y="0"/>
          <a:chExt cx="0" cy="0"/>
        </a:xfrm>
      </p:grpSpPr>
      <p:sp>
        <p:nvSpPr>
          <p:cNvPr id="1115" name="Google Shape;1115;p101"/>
          <p:cNvSpPr txBox="1"/>
          <p:nvPr>
            <p:ph type="title"/>
          </p:nvPr>
        </p:nvSpPr>
        <p:spPr>
          <a:xfrm>
            <a:off x="571500" y="116958"/>
            <a:ext cx="118617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Quantum networks with diamond NV centers</a:t>
            </a:r>
            <a:endParaRPr/>
          </a:p>
        </p:txBody>
      </p:sp>
      <p:sp>
        <p:nvSpPr>
          <p:cNvPr id="1116" name="Google Shape;1116;p101"/>
          <p:cNvSpPr txBox="1"/>
          <p:nvPr/>
        </p:nvSpPr>
        <p:spPr>
          <a:xfrm>
            <a:off x="3495275" y="8638500"/>
            <a:ext cx="1769700" cy="8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Nuclear spins</a:t>
            </a:r>
            <a:endParaRPr sz="1800"/>
          </a:p>
          <a:p>
            <a:pPr indent="0" lvl="0" marL="0" rtl="0" algn="l">
              <a:spcBef>
                <a:spcPts val="0"/>
              </a:spcBef>
              <a:spcAft>
                <a:spcPts val="0"/>
              </a:spcAft>
              <a:buNone/>
            </a:pPr>
            <a:r>
              <a:rPr lang="en-US" sz="1800"/>
              <a:t> T</a:t>
            </a:r>
            <a:r>
              <a:rPr baseline="-25000" lang="en-US" sz="1800"/>
              <a:t>2</a:t>
            </a:r>
            <a:r>
              <a:rPr lang="en-US" sz="1800"/>
              <a:t> ~ second</a:t>
            </a:r>
            <a:endParaRPr sz="1800"/>
          </a:p>
          <a:p>
            <a:pPr indent="0" lvl="0" marL="0" rtl="0" algn="l">
              <a:spcBef>
                <a:spcPts val="0"/>
              </a:spcBef>
              <a:spcAft>
                <a:spcPts val="0"/>
              </a:spcAft>
              <a:buNone/>
            </a:pPr>
            <a:r>
              <a:t/>
            </a:r>
            <a:endParaRPr sz="1800"/>
          </a:p>
        </p:txBody>
      </p:sp>
      <p:sp>
        <p:nvSpPr>
          <p:cNvPr id="1117" name="Google Shape;1117;p101"/>
          <p:cNvSpPr txBox="1"/>
          <p:nvPr/>
        </p:nvSpPr>
        <p:spPr>
          <a:xfrm>
            <a:off x="3435273" y="5539625"/>
            <a:ext cx="2558700" cy="8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e</a:t>
            </a:r>
            <a:r>
              <a:rPr b="1" baseline="30000" lang="en-US" sz="1800"/>
              <a:t>-</a:t>
            </a:r>
            <a:r>
              <a:rPr b="1" lang="en-US" sz="1800"/>
              <a:t> spins</a:t>
            </a:r>
            <a:r>
              <a:rPr lang="en-US" sz="1800"/>
              <a:t>, T</a:t>
            </a:r>
            <a:r>
              <a:rPr baseline="-25000" lang="en-US" sz="1800"/>
              <a:t>2</a:t>
            </a:r>
            <a:r>
              <a:rPr lang="en-US" sz="1800"/>
              <a:t> ~ second</a:t>
            </a:r>
            <a:endParaRPr sz="1800"/>
          </a:p>
        </p:txBody>
      </p:sp>
      <p:sp>
        <p:nvSpPr>
          <p:cNvPr id="1118" name="Google Shape;1118;p101"/>
          <p:cNvSpPr/>
          <p:nvPr/>
        </p:nvSpPr>
        <p:spPr>
          <a:xfrm>
            <a:off x="7325800" y="11077204"/>
            <a:ext cx="5853600" cy="732300"/>
          </a:xfrm>
          <a:prstGeom prst="rect">
            <a:avLst/>
          </a:prstGeom>
          <a:solidFill>
            <a:srgbClr val="FFFFFF"/>
          </a:solidFill>
          <a:ln>
            <a:noFill/>
          </a:ln>
        </p:spPr>
        <p:txBody>
          <a:bodyPr anchorCtr="0" anchor="t" bIns="50800" lIns="50800" spcFirstLastPara="1" rIns="50800" wrap="square" tIns="50800">
            <a:noAutofit/>
          </a:bodyPr>
          <a:lstStyle/>
          <a:p>
            <a:pPr indent="228600" lvl="1" marL="0" marR="0" rtl="0" algn="l">
              <a:lnSpc>
                <a:spcPct val="100000"/>
              </a:lnSpc>
              <a:spcBef>
                <a:spcPts val="0"/>
              </a:spcBef>
              <a:spcAft>
                <a:spcPts val="0"/>
              </a:spcAft>
              <a:buClr>
                <a:srgbClr val="000000"/>
              </a:buClr>
              <a:buFont typeface="Helvetica Neue"/>
              <a:buNone/>
            </a:pPr>
            <a:r>
              <a:rPr lang="en-US">
                <a:latin typeface="Helvetica Neue"/>
                <a:ea typeface="Helvetica Neue"/>
                <a:cs typeface="Helvetica Neue"/>
                <a:sym typeface="Helvetica Neue"/>
              </a:rPr>
              <a:t>Heralded entanglement:</a:t>
            </a:r>
            <a:endParaRPr>
              <a:latin typeface="Helvetica Neue"/>
              <a:ea typeface="Helvetica Neue"/>
              <a:cs typeface="Helvetica Neue"/>
              <a:sym typeface="Helvetica Neue"/>
            </a:endParaRPr>
          </a:p>
          <a:p>
            <a:pPr indent="228600" lvl="1" marL="0" marR="0" rtl="0" algn="l">
              <a:lnSpc>
                <a:spcPct val="100000"/>
              </a:lnSpc>
              <a:spcBef>
                <a:spcPts val="0"/>
              </a:spcBef>
              <a:spcAft>
                <a:spcPts val="0"/>
              </a:spcAft>
              <a:buClr>
                <a:srgbClr val="000000"/>
              </a:buClr>
              <a:buFont typeface="Helvetica Neue"/>
              <a:buNone/>
            </a:pPr>
            <a:r>
              <a:rPr lang="en-US">
                <a:latin typeface="Helvetica Neue"/>
                <a:ea typeface="Helvetica Neue"/>
                <a:cs typeface="Helvetica Neue"/>
                <a:sym typeface="Helvetica Neue"/>
              </a:rPr>
              <a:t>L. Childress et al, PRA 72, 052330</a:t>
            </a:r>
            <a:endParaRPr>
              <a:latin typeface="Helvetica Neue"/>
              <a:ea typeface="Helvetica Neue"/>
              <a:cs typeface="Helvetica Neue"/>
              <a:sym typeface="Helvetica Neue"/>
            </a:endParaRPr>
          </a:p>
          <a:p>
            <a:pPr indent="228600" lvl="1" marL="0" marR="0" rtl="0" algn="l">
              <a:lnSpc>
                <a:spcPct val="100000"/>
              </a:lnSpc>
              <a:spcBef>
                <a:spcPts val="0"/>
              </a:spcBef>
              <a:spcAft>
                <a:spcPts val="0"/>
              </a:spcAft>
              <a:buClr>
                <a:srgbClr val="000000"/>
              </a:buClr>
              <a:buFont typeface="Helvetica Neue"/>
              <a:buNone/>
            </a:pPr>
            <a:r>
              <a:rPr b="0" i="0" lang="en-US" u="none" cap="none" strike="noStrike">
                <a:solidFill>
                  <a:srgbClr val="000000"/>
                </a:solidFill>
                <a:latin typeface="Helvetica Neue"/>
                <a:ea typeface="Helvetica Neue"/>
                <a:cs typeface="Helvetica Neue"/>
                <a:sym typeface="Helvetica Neue"/>
              </a:rPr>
              <a:t>S. D. Barrett &amp; P. Kok, PRA </a:t>
            </a:r>
            <a:r>
              <a:rPr b="1" i="0" lang="en-US" u="none" cap="none" strike="noStrike">
                <a:solidFill>
                  <a:srgbClr val="000000"/>
                </a:solidFill>
                <a:latin typeface="Helvetica Neue"/>
                <a:ea typeface="Helvetica Neue"/>
                <a:cs typeface="Helvetica Neue"/>
                <a:sym typeface="Helvetica Neue"/>
              </a:rPr>
              <a:t>71</a:t>
            </a:r>
            <a:r>
              <a:rPr b="0" i="0" lang="en-US" u="none" cap="none" strike="noStrike">
                <a:solidFill>
                  <a:srgbClr val="000000"/>
                </a:solidFill>
                <a:latin typeface="Helvetica Neue"/>
                <a:ea typeface="Helvetica Neue"/>
                <a:cs typeface="Helvetica Neue"/>
                <a:sym typeface="Helvetica Neue"/>
              </a:rPr>
              <a:t>, 060310 (2005)</a:t>
            </a:r>
            <a:endParaRPr/>
          </a:p>
        </p:txBody>
      </p:sp>
      <p:grpSp>
        <p:nvGrpSpPr>
          <p:cNvPr id="1119" name="Google Shape;1119;p101"/>
          <p:cNvGrpSpPr/>
          <p:nvPr/>
        </p:nvGrpSpPr>
        <p:grpSpPr>
          <a:xfrm>
            <a:off x="3196436" y="1197744"/>
            <a:ext cx="7413589" cy="7490838"/>
            <a:chOff x="0" y="0"/>
            <a:chExt cx="4218738" cy="4262697"/>
          </a:xfrm>
        </p:grpSpPr>
        <p:pic>
          <p:nvPicPr>
            <p:cNvPr id="1120" name="Google Shape;1120;p101"/>
            <p:cNvPicPr preferRelativeResize="0"/>
            <p:nvPr/>
          </p:nvPicPr>
          <p:blipFill rotWithShape="1">
            <a:blip r:embed="rId3">
              <a:alphaModFix/>
            </a:blip>
            <a:srcRect b="0" l="0" r="0" t="0"/>
            <a:stretch/>
          </p:blipFill>
          <p:spPr>
            <a:xfrm>
              <a:off x="2045727" y="76068"/>
              <a:ext cx="934200" cy="886500"/>
            </a:xfrm>
            <a:prstGeom prst="rect">
              <a:avLst/>
            </a:prstGeom>
            <a:noFill/>
            <a:ln>
              <a:noFill/>
            </a:ln>
          </p:spPr>
        </p:pic>
        <p:sp>
          <p:nvSpPr>
            <p:cNvPr id="1121" name="Google Shape;1121;p101"/>
            <p:cNvSpPr/>
            <p:nvPr/>
          </p:nvSpPr>
          <p:spPr>
            <a:xfrm>
              <a:off x="1611034" y="1069678"/>
              <a:ext cx="2284800" cy="1575900"/>
            </a:xfrm>
            <a:custGeom>
              <a:rect b="b" l="l" r="r" t="t"/>
              <a:pathLst>
                <a:path extrusionOk="0" h="120000" w="120000">
                  <a:moveTo>
                    <a:pt x="0" y="5"/>
                  </a:moveTo>
                  <a:cubicBezTo>
                    <a:pt x="12566" y="-178"/>
                    <a:pt x="25261" y="3115"/>
                    <a:pt x="36788" y="9502"/>
                  </a:cubicBezTo>
                  <a:cubicBezTo>
                    <a:pt x="63744" y="24430"/>
                    <a:pt x="79550" y="52995"/>
                    <a:pt x="95533" y="80179"/>
                  </a:cubicBezTo>
                  <a:cubicBezTo>
                    <a:pt x="103344" y="93460"/>
                    <a:pt x="111488" y="106708"/>
                    <a:pt x="120000" y="120000"/>
                  </a:cubicBezTo>
                </a:path>
              </a:pathLst>
            </a:custGeom>
            <a:noFill/>
            <a:ln cap="flat" cmpd="sng" w="25400">
              <a:solidFill>
                <a:srgbClr val="ABABAB"/>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cxnSp>
          <p:nvCxnSpPr>
            <p:cNvPr id="1122" name="Google Shape;1122;p101"/>
            <p:cNvCxnSpPr/>
            <p:nvPr/>
          </p:nvCxnSpPr>
          <p:spPr>
            <a:xfrm>
              <a:off x="3243480" y="2315677"/>
              <a:ext cx="662400" cy="0"/>
            </a:xfrm>
            <a:prstGeom prst="straightConnector1">
              <a:avLst/>
            </a:prstGeom>
            <a:noFill/>
            <a:ln cap="flat" cmpd="sng" w="38100">
              <a:solidFill>
                <a:srgbClr val="ABABAB"/>
              </a:solidFill>
              <a:prstDash val="solid"/>
              <a:miter lim="8000"/>
              <a:headEnd len="sm" w="sm" type="none"/>
              <a:tailEnd len="sm" w="sm" type="none"/>
            </a:ln>
          </p:spPr>
        </p:cxnSp>
        <p:sp>
          <p:nvSpPr>
            <p:cNvPr id="1123" name="Google Shape;1123;p101"/>
            <p:cNvSpPr/>
            <p:nvPr/>
          </p:nvSpPr>
          <p:spPr>
            <a:xfrm>
              <a:off x="2001390" y="1904744"/>
              <a:ext cx="1953900" cy="1226400"/>
            </a:xfrm>
            <a:custGeom>
              <a:rect b="b" l="l" r="r" t="t"/>
              <a:pathLst>
                <a:path extrusionOk="0" h="120000" w="120000">
                  <a:moveTo>
                    <a:pt x="0" y="119781"/>
                  </a:moveTo>
                  <a:cubicBezTo>
                    <a:pt x="12461" y="120822"/>
                    <a:pt x="25155" y="118109"/>
                    <a:pt x="36788" y="112079"/>
                  </a:cubicBezTo>
                  <a:cubicBezTo>
                    <a:pt x="63883" y="98045"/>
                    <a:pt x="79850" y="69187"/>
                    <a:pt x="95533" y="40990"/>
                  </a:cubicBezTo>
                  <a:cubicBezTo>
                    <a:pt x="103211" y="27190"/>
                    <a:pt x="111138" y="13189"/>
                    <a:pt x="120000" y="0"/>
                  </a:cubicBezTo>
                </a:path>
              </a:pathLst>
            </a:custGeom>
            <a:noFill/>
            <a:ln cap="flat" cmpd="sng" w="25400">
              <a:solidFill>
                <a:srgbClr val="ABABAB"/>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grpSp>
          <p:nvGrpSpPr>
            <p:cNvPr id="1124" name="Google Shape;1124;p101"/>
            <p:cNvGrpSpPr/>
            <p:nvPr/>
          </p:nvGrpSpPr>
          <p:grpSpPr>
            <a:xfrm rot="-2700000">
              <a:off x="3765964" y="1714850"/>
              <a:ext cx="304797" cy="544795"/>
              <a:chOff x="0" y="0"/>
              <a:chExt cx="304800" cy="544800"/>
            </a:xfrm>
          </p:grpSpPr>
          <p:sp>
            <p:nvSpPr>
              <p:cNvPr id="1125" name="Google Shape;1125;p101"/>
              <p:cNvSpPr/>
              <p:nvPr/>
            </p:nvSpPr>
            <p:spPr>
              <a:xfrm>
                <a:off x="31750" y="31750"/>
                <a:ext cx="241200" cy="481500"/>
              </a:xfrm>
              <a:custGeom>
                <a:rect b="b" l="l" r="r" t="t"/>
                <a:pathLst>
                  <a:path extrusionOk="0" h="120000" w="120000">
                    <a:moveTo>
                      <a:pt x="5504" y="0"/>
                    </a:moveTo>
                    <a:cubicBezTo>
                      <a:pt x="67706" y="1155"/>
                      <a:pt x="117602" y="26155"/>
                      <a:pt x="119914" y="57322"/>
                    </a:cubicBezTo>
                    <a:cubicBezTo>
                      <a:pt x="122443" y="91433"/>
                      <a:pt x="68126" y="119822"/>
                      <a:pt x="0" y="120000"/>
                    </a:cubicBezTo>
                    <a:lnTo>
                      <a:pt x="5504" y="0"/>
                    </a:lnTo>
                    <a:close/>
                  </a:path>
                </a:pathLst>
              </a:custGeom>
              <a:solidFill>
                <a:srgbClr val="CBCBCB"/>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pic>
            <p:nvPicPr>
              <p:cNvPr id="1126" name="Google Shape;1126;p101"/>
              <p:cNvPicPr preferRelativeResize="0"/>
              <p:nvPr/>
            </p:nvPicPr>
            <p:blipFill rotWithShape="1">
              <a:blip r:embed="rId4">
                <a:alphaModFix/>
              </a:blip>
              <a:srcRect b="0" l="0" r="0" t="0"/>
              <a:stretch/>
            </p:blipFill>
            <p:spPr>
              <a:xfrm>
                <a:off x="0" y="0"/>
                <a:ext cx="304800" cy="544800"/>
              </a:xfrm>
              <a:prstGeom prst="rect">
                <a:avLst/>
              </a:prstGeom>
              <a:noFill/>
              <a:ln>
                <a:noFill/>
              </a:ln>
            </p:spPr>
          </p:pic>
        </p:grpSp>
        <p:grpSp>
          <p:nvGrpSpPr>
            <p:cNvPr id="1127" name="Google Shape;1127;p101"/>
            <p:cNvGrpSpPr/>
            <p:nvPr/>
          </p:nvGrpSpPr>
          <p:grpSpPr>
            <a:xfrm rot="2700000">
              <a:off x="3748517" y="2361453"/>
              <a:ext cx="304797" cy="544795"/>
              <a:chOff x="0" y="0"/>
              <a:chExt cx="304800" cy="544800"/>
            </a:xfrm>
          </p:grpSpPr>
          <p:sp>
            <p:nvSpPr>
              <p:cNvPr id="1128" name="Google Shape;1128;p101"/>
              <p:cNvSpPr/>
              <p:nvPr/>
            </p:nvSpPr>
            <p:spPr>
              <a:xfrm>
                <a:off x="31750" y="31750"/>
                <a:ext cx="241200" cy="481500"/>
              </a:xfrm>
              <a:custGeom>
                <a:rect b="b" l="l" r="r" t="t"/>
                <a:pathLst>
                  <a:path extrusionOk="0" h="120000" w="120000">
                    <a:moveTo>
                      <a:pt x="5504" y="0"/>
                    </a:moveTo>
                    <a:cubicBezTo>
                      <a:pt x="67706" y="1155"/>
                      <a:pt x="117602" y="26155"/>
                      <a:pt x="119914" y="57322"/>
                    </a:cubicBezTo>
                    <a:cubicBezTo>
                      <a:pt x="122443" y="91433"/>
                      <a:pt x="68126" y="119822"/>
                      <a:pt x="0" y="120000"/>
                    </a:cubicBezTo>
                    <a:lnTo>
                      <a:pt x="5504" y="0"/>
                    </a:lnTo>
                    <a:close/>
                  </a:path>
                </a:pathLst>
              </a:custGeom>
              <a:solidFill>
                <a:srgbClr val="CBCBCB"/>
              </a:solid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000000"/>
                  </a:buClr>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pic>
            <p:nvPicPr>
              <p:cNvPr id="1129" name="Google Shape;1129;p101"/>
              <p:cNvPicPr preferRelativeResize="0"/>
              <p:nvPr/>
            </p:nvPicPr>
            <p:blipFill rotWithShape="1">
              <a:blip r:embed="rId4">
                <a:alphaModFix/>
              </a:blip>
              <a:srcRect b="0" l="0" r="0" t="0"/>
              <a:stretch/>
            </p:blipFill>
            <p:spPr>
              <a:xfrm>
                <a:off x="0" y="0"/>
                <a:ext cx="304800" cy="544800"/>
              </a:xfrm>
              <a:prstGeom prst="rect">
                <a:avLst/>
              </a:prstGeom>
              <a:noFill/>
              <a:ln>
                <a:noFill/>
              </a:ln>
            </p:spPr>
          </p:pic>
        </p:grpSp>
        <p:sp>
          <p:nvSpPr>
            <p:cNvPr id="1130" name="Google Shape;1130;p101"/>
            <p:cNvSpPr/>
            <p:nvPr/>
          </p:nvSpPr>
          <p:spPr>
            <a:xfrm>
              <a:off x="1763740" y="1337853"/>
              <a:ext cx="1216200" cy="711300"/>
            </a:xfrm>
            <a:prstGeom prst="rect">
              <a:avLst/>
            </a:prstGeom>
            <a:noFill/>
            <a:ln>
              <a:noFill/>
            </a:ln>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000000"/>
                </a:buClr>
                <a:buFont typeface="Helvetica Neue"/>
                <a:buNone/>
              </a:pPr>
              <a:r>
                <a:rPr b="0" i="1" lang="en-US" sz="2000" u="none" cap="none" strike="noStrike">
                  <a:solidFill>
                    <a:srgbClr val="000000"/>
                  </a:solidFill>
                  <a:latin typeface="Helvetica Neue"/>
                  <a:ea typeface="Helvetica Neue"/>
                  <a:cs typeface="Helvetica Neue"/>
                  <a:sym typeface="Helvetica Neue"/>
                </a:rPr>
                <a:t>efficiency η</a:t>
              </a:r>
              <a:endParaRPr/>
            </a:p>
          </p:txBody>
        </p:sp>
        <p:sp>
          <p:nvSpPr>
            <p:cNvPr id="1131" name="Google Shape;1131;p101"/>
            <p:cNvSpPr/>
            <p:nvPr/>
          </p:nvSpPr>
          <p:spPr>
            <a:xfrm flipH="1" rot="6963721">
              <a:off x="2257687" y="2934686"/>
              <a:ext cx="886322" cy="623485"/>
            </a:xfrm>
            <a:custGeom>
              <a:rect b="b" l="l" r="r" t="t"/>
              <a:pathLst>
                <a:path extrusionOk="0" h="120000" w="120000">
                  <a:moveTo>
                    <a:pt x="0" y="118380"/>
                  </a:moveTo>
                  <a:cubicBezTo>
                    <a:pt x="12311" y="121456"/>
                    <a:pt x="25177" y="120118"/>
                    <a:pt x="36788" y="114573"/>
                  </a:cubicBezTo>
                  <a:cubicBezTo>
                    <a:pt x="65427" y="100887"/>
                    <a:pt x="79722" y="67981"/>
                    <a:pt x="95533" y="39287"/>
                  </a:cubicBezTo>
                  <a:cubicBezTo>
                    <a:pt x="102983" y="25770"/>
                    <a:pt x="111133" y="12651"/>
                    <a:pt x="120000" y="0"/>
                  </a:cubicBezTo>
                </a:path>
              </a:pathLst>
            </a:custGeom>
            <a:noFill/>
            <a:ln cap="flat" cmpd="sng" w="25400">
              <a:solidFill>
                <a:srgbClr val="ABABAB"/>
              </a:solidFill>
              <a:prstDash val="solid"/>
              <a:miter lim="8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t/>
              </a:r>
              <a:endParaRPr b="0" i="0" sz="3600" u="none" cap="none" strike="noStrike">
                <a:solidFill>
                  <a:srgbClr val="000000"/>
                </a:solidFill>
                <a:latin typeface="Helvetica Neue"/>
                <a:ea typeface="Helvetica Neue"/>
                <a:cs typeface="Helvetica Neue"/>
                <a:sym typeface="Helvetica Neue"/>
              </a:endParaRPr>
            </a:p>
          </p:txBody>
        </p:sp>
        <p:pic>
          <p:nvPicPr>
            <p:cNvPr id="1132" name="Google Shape;1132;p101"/>
            <p:cNvPicPr preferRelativeResize="0"/>
            <p:nvPr/>
          </p:nvPicPr>
          <p:blipFill rotWithShape="1">
            <a:blip r:embed="rId5">
              <a:alphaModFix/>
            </a:blip>
            <a:srcRect b="0" l="0" r="0" t="0"/>
            <a:stretch/>
          </p:blipFill>
          <p:spPr>
            <a:xfrm rot="2700000">
              <a:off x="3501388" y="2371638"/>
              <a:ext cx="540937" cy="279590"/>
            </a:xfrm>
            <a:prstGeom prst="rect">
              <a:avLst/>
            </a:prstGeom>
            <a:noFill/>
            <a:ln>
              <a:noFill/>
            </a:ln>
          </p:spPr>
        </p:pic>
        <p:sp>
          <p:nvSpPr>
            <p:cNvPr id="1133" name="Google Shape;1133;p101"/>
            <p:cNvSpPr/>
            <p:nvPr/>
          </p:nvSpPr>
          <p:spPr>
            <a:xfrm>
              <a:off x="2635049" y="3024831"/>
              <a:ext cx="1512000" cy="7113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1" lang="en-US" sz="2000" u="none" cap="none" strike="noStrike">
                  <a:solidFill>
                    <a:srgbClr val="000000"/>
                  </a:solidFill>
                  <a:latin typeface="Helvetica Neue"/>
                  <a:ea typeface="Helvetica Neue"/>
                  <a:cs typeface="Helvetica Neue"/>
                  <a:sym typeface="Helvetica Neue"/>
                </a:rPr>
                <a:t>loss to </a:t>
              </a:r>
              <a:endParaRPr/>
            </a:p>
            <a:p>
              <a:pPr indent="0" lvl="0" marL="0" marR="0" rtl="0" algn="l">
                <a:lnSpc>
                  <a:spcPct val="100000"/>
                </a:lnSpc>
                <a:spcBef>
                  <a:spcPts val="0"/>
                </a:spcBef>
                <a:spcAft>
                  <a:spcPts val="0"/>
                </a:spcAft>
                <a:buClr>
                  <a:srgbClr val="000000"/>
                </a:buClr>
                <a:buFont typeface="Helvetica Neue"/>
                <a:buNone/>
              </a:pPr>
              <a:r>
                <a:rPr b="0" i="1" lang="en-US" sz="2000" u="none" cap="none" strike="noStrike">
                  <a:solidFill>
                    <a:srgbClr val="000000"/>
                  </a:solidFill>
                  <a:latin typeface="Helvetica Neue"/>
                  <a:ea typeface="Helvetica Neue"/>
                  <a:cs typeface="Helvetica Neue"/>
                  <a:sym typeface="Helvetica Neue"/>
                </a:rPr>
                <a:t>environment</a:t>
              </a:r>
              <a:endParaRPr/>
            </a:p>
          </p:txBody>
        </p:sp>
        <p:sp>
          <p:nvSpPr>
            <p:cNvPr id="1134" name="Google Shape;1134;p101"/>
            <p:cNvSpPr/>
            <p:nvPr/>
          </p:nvSpPr>
          <p:spPr>
            <a:xfrm>
              <a:off x="3012111" y="2795401"/>
              <a:ext cx="381000" cy="431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0" i="0" lang="en-US" sz="1600" u="none" cap="none" strike="noStrike">
                  <a:solidFill>
                    <a:srgbClr val="000000"/>
                  </a:solidFill>
                  <a:latin typeface="Helvetica Neue"/>
                  <a:ea typeface="Helvetica Neue"/>
                  <a:cs typeface="Helvetica Neue"/>
                  <a:sym typeface="Helvetica Neue"/>
                </a:rPr>
                <a:t>✖️</a:t>
              </a:r>
              <a:endParaRPr/>
            </a:p>
          </p:txBody>
        </p:sp>
        <p:pic>
          <p:nvPicPr>
            <p:cNvPr id="1135" name="Google Shape;1135;p101"/>
            <p:cNvPicPr preferRelativeResize="0"/>
            <p:nvPr/>
          </p:nvPicPr>
          <p:blipFill rotWithShape="1">
            <a:blip r:embed="rId3">
              <a:alphaModFix/>
            </a:blip>
            <a:srcRect b="0" l="0" r="0" t="0"/>
            <a:stretch/>
          </p:blipFill>
          <p:spPr>
            <a:xfrm>
              <a:off x="230437" y="570789"/>
              <a:ext cx="1371600" cy="1301400"/>
            </a:xfrm>
            <a:prstGeom prst="rect">
              <a:avLst/>
            </a:prstGeom>
            <a:noFill/>
            <a:ln>
              <a:noFill/>
            </a:ln>
          </p:spPr>
        </p:pic>
        <p:pic>
          <p:nvPicPr>
            <p:cNvPr id="1136" name="Google Shape;1136;p101"/>
            <p:cNvPicPr preferRelativeResize="0"/>
            <p:nvPr/>
          </p:nvPicPr>
          <p:blipFill rotWithShape="1">
            <a:blip r:embed="rId3">
              <a:alphaModFix/>
            </a:blip>
            <a:srcRect b="0" l="0" r="0" t="0"/>
            <a:stretch/>
          </p:blipFill>
          <p:spPr>
            <a:xfrm>
              <a:off x="3055476" y="0"/>
              <a:ext cx="662400" cy="628500"/>
            </a:xfrm>
            <a:prstGeom prst="rect">
              <a:avLst/>
            </a:prstGeom>
            <a:noFill/>
            <a:ln>
              <a:noFill/>
            </a:ln>
          </p:spPr>
        </p:pic>
        <p:pic>
          <p:nvPicPr>
            <p:cNvPr id="1137" name="Google Shape;1137;p101"/>
            <p:cNvPicPr preferRelativeResize="0"/>
            <p:nvPr/>
          </p:nvPicPr>
          <p:blipFill rotWithShape="1">
            <a:blip r:embed="rId3">
              <a:alphaModFix/>
            </a:blip>
            <a:srcRect b="0" l="0" r="0" t="0"/>
            <a:stretch/>
          </p:blipFill>
          <p:spPr>
            <a:xfrm>
              <a:off x="0" y="2397297"/>
              <a:ext cx="1965900" cy="1865400"/>
            </a:xfrm>
            <a:prstGeom prst="rect">
              <a:avLst/>
            </a:prstGeom>
            <a:noFill/>
            <a:ln>
              <a:noFill/>
            </a:ln>
          </p:spPr>
        </p:pic>
      </p:grpSp>
      <p:sp>
        <p:nvSpPr>
          <p:cNvPr id="1138" name="Google Shape;1138;p101"/>
          <p:cNvSpPr txBox="1"/>
          <p:nvPr/>
        </p:nvSpPr>
        <p:spPr>
          <a:xfrm>
            <a:off x="4058575" y="5441350"/>
            <a:ext cx="1524000" cy="8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e</a:t>
            </a:r>
            <a:r>
              <a:rPr b="1" baseline="30000" lang="en-US" sz="1800"/>
              <a:t>-</a:t>
            </a:r>
            <a:r>
              <a:rPr b="1" lang="en-US" sz="1800"/>
              <a:t> spins</a:t>
            </a:r>
            <a:endParaRPr sz="1800"/>
          </a:p>
          <a:p>
            <a:pPr indent="0" lvl="0" marL="0" rtl="0" algn="l">
              <a:spcBef>
                <a:spcPts val="0"/>
              </a:spcBef>
              <a:spcAft>
                <a:spcPts val="0"/>
              </a:spcAft>
              <a:buNone/>
            </a:pPr>
            <a:r>
              <a:rPr lang="en-US" sz="1800"/>
              <a:t>T</a:t>
            </a:r>
            <a:r>
              <a:rPr baseline="-25000" lang="en-US" sz="1800"/>
              <a:t>2</a:t>
            </a:r>
            <a:r>
              <a:rPr lang="en-US" sz="1800"/>
              <a:t> ~ second</a:t>
            </a:r>
            <a:endParaRPr sz="1800"/>
          </a:p>
          <a:p>
            <a:pPr indent="0" lvl="0" marL="0" rtl="0" algn="l">
              <a:spcBef>
                <a:spcPts val="0"/>
              </a:spcBef>
              <a:spcAft>
                <a:spcPts val="0"/>
              </a:spcAft>
              <a:buNone/>
            </a:pPr>
            <a:r>
              <a:t/>
            </a:r>
            <a:endParaRPr sz="1800"/>
          </a:p>
        </p:txBody>
      </p:sp>
      <p:pic>
        <p:nvPicPr>
          <p:cNvPr id="1139" name="Google Shape;1139;p101"/>
          <p:cNvPicPr preferRelativeResize="0"/>
          <p:nvPr/>
        </p:nvPicPr>
        <p:blipFill rotWithShape="1">
          <a:blip r:embed="rId6">
            <a:alphaModFix/>
          </a:blip>
          <a:srcRect b="28412" l="0" r="0" t="0"/>
          <a:stretch/>
        </p:blipFill>
        <p:spPr>
          <a:xfrm>
            <a:off x="339125" y="965050"/>
            <a:ext cx="2857300" cy="2861534"/>
          </a:xfrm>
          <a:prstGeom prst="rect">
            <a:avLst/>
          </a:prstGeom>
          <a:noFill/>
          <a:ln>
            <a:noFill/>
          </a:ln>
        </p:spPr>
      </p:pic>
      <p:cxnSp>
        <p:nvCxnSpPr>
          <p:cNvPr id="1140" name="Google Shape;1140;p101"/>
          <p:cNvCxnSpPr/>
          <p:nvPr/>
        </p:nvCxnSpPr>
        <p:spPr>
          <a:xfrm rot="10800000">
            <a:off x="3052683" y="2656666"/>
            <a:ext cx="777300" cy="306600"/>
          </a:xfrm>
          <a:prstGeom prst="straightConnector1">
            <a:avLst/>
          </a:prstGeom>
          <a:noFill/>
          <a:ln cap="flat" cmpd="sng" w="28575">
            <a:solidFill>
              <a:srgbClr val="FF0000"/>
            </a:solidFill>
            <a:prstDash val="solid"/>
            <a:round/>
            <a:headEnd len="med" w="med" type="none"/>
            <a:tailEnd len="med" w="med" type="none"/>
          </a:ln>
        </p:spPr>
      </p:cxnSp>
      <p:sp>
        <p:nvSpPr>
          <p:cNvPr id="1141" name="Google Shape;1141;p101"/>
          <p:cNvSpPr txBox="1"/>
          <p:nvPr/>
        </p:nvSpPr>
        <p:spPr>
          <a:xfrm>
            <a:off x="695025" y="5395750"/>
            <a:ext cx="1769700" cy="12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Cavity interface</a:t>
            </a:r>
            <a:endParaRPr sz="1800"/>
          </a:p>
        </p:txBody>
      </p:sp>
      <p:sp>
        <p:nvSpPr>
          <p:cNvPr id="1142" name="Google Shape;1142;p101"/>
          <p:cNvSpPr txBox="1"/>
          <p:nvPr/>
        </p:nvSpPr>
        <p:spPr>
          <a:xfrm>
            <a:off x="6601325" y="7732600"/>
            <a:ext cx="6174900" cy="18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2400">
                <a:solidFill>
                  <a:schemeClr val="dk1"/>
                </a:solidFill>
              </a:rPr>
              <a:t>Leading experiments (</a:t>
            </a:r>
            <a:r>
              <a:rPr b="1" lang="en-US" sz="2400">
                <a:solidFill>
                  <a:schemeClr val="dk1"/>
                </a:solidFill>
              </a:rPr>
              <a:t>Delft): </a:t>
            </a:r>
            <a:endParaRPr b="1"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Two-photon protocol </a:t>
            </a:r>
            <a:r>
              <a:rPr i="1" lang="en-US" sz="2400">
                <a:solidFill>
                  <a:schemeClr val="dk1"/>
                </a:solidFill>
              </a:rPr>
              <a:t>R∝ η</a:t>
            </a:r>
            <a:r>
              <a:rPr baseline="30000" i="1" lang="en-US" sz="2400">
                <a:solidFill>
                  <a:schemeClr val="dk1"/>
                </a:solidFill>
              </a:rPr>
              <a:t>2</a:t>
            </a:r>
            <a:r>
              <a:rPr lang="en-US" sz="2400">
                <a:solidFill>
                  <a:schemeClr val="dk1"/>
                </a:solidFill>
              </a:rPr>
              <a:t> , ~1/10 sec </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Single-photon protocol, </a:t>
            </a:r>
            <a:r>
              <a:rPr i="1" lang="en-US" sz="2400">
                <a:solidFill>
                  <a:schemeClr val="dk1"/>
                </a:solidFill>
              </a:rPr>
              <a:t>R∝ η</a:t>
            </a:r>
            <a:r>
              <a:rPr lang="en-US" sz="2400">
                <a:solidFill>
                  <a:schemeClr val="dk1"/>
                </a:solidFill>
              </a:rPr>
              <a:t>, ~35 Hz </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P. C. Humphreys, N. Kalb, et al (R. Hanson, Delft), Nature </a:t>
            </a:r>
            <a:r>
              <a:rPr b="1" lang="en-US" sz="2400">
                <a:solidFill>
                  <a:schemeClr val="dk1"/>
                </a:solidFill>
              </a:rPr>
              <a:t>558</a:t>
            </a:r>
            <a:r>
              <a:rPr lang="en-US" sz="2400">
                <a:solidFill>
                  <a:schemeClr val="dk1"/>
                </a:solidFill>
              </a:rPr>
              <a:t> (2018)</a:t>
            </a:r>
            <a:endParaRPr b="1" sz="2400">
              <a:solidFill>
                <a:schemeClr val="dk1"/>
              </a:solidFill>
            </a:endParaRPr>
          </a:p>
        </p:txBody>
      </p:sp>
      <p:cxnSp>
        <p:nvCxnSpPr>
          <p:cNvPr id="1143" name="Google Shape;1143;p101"/>
          <p:cNvCxnSpPr>
            <a:stCxn id="1142" idx="0"/>
            <a:endCxn id="1134" idx="0"/>
          </p:cNvCxnSpPr>
          <p:nvPr/>
        </p:nvCxnSpPr>
        <p:spPr>
          <a:xfrm rot="10800000">
            <a:off x="8824475" y="6110200"/>
            <a:ext cx="864300" cy="1622400"/>
          </a:xfrm>
          <a:prstGeom prst="straightConnector1">
            <a:avLst/>
          </a:prstGeom>
          <a:noFill/>
          <a:ln cap="flat" cmpd="sng" w="9525">
            <a:solidFill>
              <a:schemeClr val="dk2"/>
            </a:solidFill>
            <a:prstDash val="solid"/>
            <a:round/>
            <a:headEnd len="med" w="med" type="none"/>
            <a:tailEnd len="med" w="med" type="none"/>
          </a:ln>
        </p:spPr>
      </p:cxnSp>
      <p:sp>
        <p:nvSpPr>
          <p:cNvPr id="1144" name="Google Shape;1144;p101"/>
          <p:cNvSpPr txBox="1"/>
          <p:nvPr/>
        </p:nvSpPr>
        <p:spPr>
          <a:xfrm>
            <a:off x="11011325" y="5530200"/>
            <a:ext cx="901800" cy="6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Helvetica Neue"/>
                <a:ea typeface="Helvetica Neue"/>
                <a:cs typeface="Helvetica Neue"/>
                <a:sym typeface="Helvetica Neue"/>
              </a:rPr>
              <a:t>00+11</a:t>
            </a:r>
            <a:endParaRPr>
              <a:solidFill>
                <a:schemeClr val="dk1"/>
              </a:solidFill>
            </a:endParaRPr>
          </a:p>
        </p:txBody>
      </p:sp>
      <p:cxnSp>
        <p:nvCxnSpPr>
          <p:cNvPr id="1145" name="Google Shape;1145;p101"/>
          <p:cNvCxnSpPr/>
          <p:nvPr/>
        </p:nvCxnSpPr>
        <p:spPr>
          <a:xfrm>
            <a:off x="10313203" y="5870968"/>
            <a:ext cx="660600" cy="0"/>
          </a:xfrm>
          <a:prstGeom prst="straightConnector1">
            <a:avLst/>
          </a:prstGeom>
          <a:noFill/>
          <a:ln cap="flat" cmpd="sng" w="9525">
            <a:solidFill>
              <a:srgbClr val="FF0000"/>
            </a:solidFill>
            <a:prstDash val="solid"/>
            <a:round/>
            <a:headEnd len="med" w="med" type="none"/>
            <a:tailEnd len="med" w="med" type="triangle"/>
          </a:ln>
        </p:spPr>
      </p:cxnSp>
      <p:cxnSp>
        <p:nvCxnSpPr>
          <p:cNvPr id="1146" name="Google Shape;1146;p101"/>
          <p:cNvCxnSpPr/>
          <p:nvPr/>
        </p:nvCxnSpPr>
        <p:spPr>
          <a:xfrm rot="10800000">
            <a:off x="2525633" y="5647579"/>
            <a:ext cx="777300" cy="306600"/>
          </a:xfrm>
          <a:prstGeom prst="straightConnector1">
            <a:avLst/>
          </a:prstGeom>
          <a:noFill/>
          <a:ln cap="flat" cmpd="sng" w="28575">
            <a:solidFill>
              <a:srgbClr val="000000"/>
            </a:solidFill>
            <a:prstDash val="solid"/>
            <a:round/>
            <a:headEnd len="med" w="med" type="none"/>
            <a:tailEnd len="med" w="med" type="none"/>
          </a:ln>
        </p:spPr>
      </p:cxnSp>
      <p:sp>
        <p:nvSpPr>
          <p:cNvPr id="1147" name="Google Shape;1147;p101"/>
          <p:cNvSpPr txBox="1"/>
          <p:nvPr/>
        </p:nvSpPr>
        <p:spPr>
          <a:xfrm>
            <a:off x="10268075" y="3880000"/>
            <a:ext cx="1769700" cy="8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Bell-state measurement</a:t>
            </a:r>
            <a:endParaRPr sz="2000"/>
          </a:p>
        </p:txBody>
      </p:sp>
      <p:sp>
        <p:nvSpPr>
          <p:cNvPr id="1148" name="Google Shape;1148;p101"/>
          <p:cNvSpPr txBox="1"/>
          <p:nvPr/>
        </p:nvSpPr>
        <p:spPr>
          <a:xfrm>
            <a:off x="81100" y="8745250"/>
            <a:ext cx="2558700" cy="12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See also trapped ions (Monroe, Blatt, ..); InAs quantum dots (Imamoglu, Vuckovic, Waks, Atature, ..)</a:t>
            </a:r>
            <a:endParaRPr/>
          </a:p>
        </p:txBody>
      </p:sp>
      <p:sp>
        <p:nvSpPr>
          <p:cNvPr id="1149" name="Google Shape;1149;p101"/>
          <p:cNvSpPr txBox="1"/>
          <p:nvPr/>
        </p:nvSpPr>
        <p:spPr>
          <a:xfrm>
            <a:off x="13255800" y="8568750"/>
            <a:ext cx="7413600" cy="9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3600">
                <a:solidFill>
                  <a:schemeClr val="dk1"/>
                </a:solidFill>
              </a:rPr>
              <a:t>Entanglement rate R∝ η</a:t>
            </a:r>
            <a:r>
              <a:rPr baseline="30000" i="1" lang="en-US" sz="3600">
                <a:solidFill>
                  <a:schemeClr val="dk1"/>
                </a:solidFill>
              </a:rPr>
              <a:t>2</a:t>
            </a:r>
            <a:r>
              <a:rPr lang="en-US" sz="3600">
                <a:solidFill>
                  <a:schemeClr val="dk1"/>
                </a:solidFill>
              </a:rPr>
              <a:t> </a:t>
            </a:r>
            <a:r>
              <a:rPr i="1" lang="en-US" sz="3600">
                <a:solidFill>
                  <a:schemeClr val="dk1"/>
                </a:solidFill>
              </a:rPr>
              <a:t>R</a:t>
            </a:r>
            <a:r>
              <a:rPr baseline="-25000" i="1" lang="en-US" sz="3600">
                <a:solidFill>
                  <a:schemeClr val="dk1"/>
                </a:solidFill>
              </a:rPr>
              <a:t>1</a:t>
            </a:r>
            <a:r>
              <a:rPr i="1" lang="en-US" sz="3600">
                <a:solidFill>
                  <a:schemeClr val="dk1"/>
                </a:solidFill>
              </a:rPr>
              <a:t> R</a:t>
            </a:r>
            <a:r>
              <a:rPr baseline="-25000" i="1" lang="en-US" sz="3600">
                <a:solidFill>
                  <a:schemeClr val="dk1"/>
                </a:solidFill>
              </a:rPr>
              <a:t>2</a:t>
            </a:r>
            <a:endParaRPr i="1" sz="3600">
              <a:solidFill>
                <a:schemeClr val="dk1"/>
              </a:solidFill>
            </a:endParaRPr>
          </a:p>
          <a:p>
            <a:pPr indent="0" lvl="0" marL="0" rtl="0" algn="l">
              <a:spcBef>
                <a:spcPts val="0"/>
              </a:spcBef>
              <a:spcAft>
                <a:spcPts val="0"/>
              </a:spcAft>
              <a:buClr>
                <a:srgbClr val="000000"/>
              </a:buClr>
              <a:buSzPts val="1100"/>
              <a:buFont typeface="Arial"/>
              <a:buNone/>
            </a:pPr>
            <a:r>
              <a:t/>
            </a:r>
            <a:endParaRPr b="1" sz="3600">
              <a:solidFill>
                <a:schemeClr val="dk1"/>
              </a:solidFill>
            </a:endParaRPr>
          </a:p>
          <a:p>
            <a:pPr indent="0" lvl="0" marL="0" rtl="0" algn="l">
              <a:spcBef>
                <a:spcPts val="0"/>
              </a:spcBef>
              <a:spcAft>
                <a:spcPts val="0"/>
              </a:spcAft>
              <a:buNone/>
            </a:pPr>
            <a:r>
              <a:t/>
            </a:r>
            <a:endParaRPr i="1" sz="36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3" name="Shape 1153"/>
        <p:cNvGrpSpPr/>
        <p:nvPr/>
      </p:nvGrpSpPr>
      <p:grpSpPr>
        <a:xfrm>
          <a:off x="0" y="0"/>
          <a:ext cx="0" cy="0"/>
          <a:chOff x="0" y="0"/>
          <a:chExt cx="0" cy="0"/>
        </a:xfrm>
      </p:grpSpPr>
      <p:sp>
        <p:nvSpPr>
          <p:cNvPr id="1154" name="Google Shape;1154;p102"/>
          <p:cNvSpPr txBox="1"/>
          <p:nvPr>
            <p:ph type="title"/>
          </p:nvPr>
        </p:nvSpPr>
        <p:spPr>
          <a:xfrm>
            <a:off x="571500" y="116958"/>
            <a:ext cx="11861700" cy="84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“Fixing” the NV</a:t>
            </a:r>
            <a:endParaRPr/>
          </a:p>
        </p:txBody>
      </p:sp>
      <p:sp>
        <p:nvSpPr>
          <p:cNvPr id="1155" name="Google Shape;1155;p102"/>
          <p:cNvSpPr/>
          <p:nvPr/>
        </p:nvSpPr>
        <p:spPr>
          <a:xfrm>
            <a:off x="313570" y="8651897"/>
            <a:ext cx="6360300" cy="3936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1900" u="none" cap="none" strike="noStrike">
                <a:solidFill>
                  <a:srgbClr val="000000"/>
                </a:solidFill>
                <a:latin typeface="Helvetica Neue"/>
                <a:ea typeface="Helvetica Neue"/>
                <a:cs typeface="Helvetica Neue"/>
                <a:sym typeface="Helvetica Neue"/>
              </a:rPr>
              <a:t>L. Li, T. Schroeder, E. Chen, et al, NCOMM </a:t>
            </a:r>
            <a:r>
              <a:rPr b="1" i="0" lang="en-US" sz="1900" u="none" cap="none" strike="noStrike">
                <a:solidFill>
                  <a:srgbClr val="000000"/>
                </a:solidFill>
                <a:latin typeface="Helvetica Neue"/>
                <a:ea typeface="Helvetica Neue"/>
                <a:cs typeface="Helvetica Neue"/>
                <a:sym typeface="Helvetica Neue"/>
              </a:rPr>
              <a:t>6</a:t>
            </a:r>
            <a:r>
              <a:rPr b="0" i="0" lang="en-US" sz="1900" u="none" cap="none" strike="noStrike">
                <a:solidFill>
                  <a:srgbClr val="000000"/>
                </a:solidFill>
                <a:latin typeface="Helvetica Neue"/>
                <a:ea typeface="Helvetica Neue"/>
                <a:cs typeface="Helvetica Neue"/>
                <a:sym typeface="Helvetica Neue"/>
              </a:rPr>
              <a:t>, 6173 (2015)</a:t>
            </a:r>
            <a:endParaRPr/>
          </a:p>
        </p:txBody>
      </p:sp>
      <p:sp>
        <p:nvSpPr>
          <p:cNvPr id="1156" name="Google Shape;1156;p102"/>
          <p:cNvSpPr/>
          <p:nvPr/>
        </p:nvSpPr>
        <p:spPr>
          <a:xfrm>
            <a:off x="313575" y="9163950"/>
            <a:ext cx="6994500" cy="448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0" lang="en-US" sz="2300" u="none" cap="none" strike="noStrike">
                <a:solidFill>
                  <a:srgbClr val="000000"/>
                </a:solidFill>
                <a:latin typeface="Helvetica Neue"/>
                <a:ea typeface="Helvetica Neue"/>
                <a:cs typeface="Helvetica Neue"/>
                <a:sym typeface="Helvetica Neue"/>
              </a:rPr>
              <a:t>See also: Harvard, Vienna, Saarland, Delft, </a:t>
            </a:r>
            <a:r>
              <a:rPr lang="en-US" sz="2300">
                <a:solidFill>
                  <a:schemeClr val="dk1"/>
                </a:solidFill>
                <a:latin typeface="Helvetica Neue"/>
                <a:ea typeface="Helvetica Neue"/>
                <a:cs typeface="Helvetica Neue"/>
                <a:sym typeface="Helvetica Neue"/>
              </a:rPr>
              <a:t>HP, Basel</a:t>
            </a:r>
            <a:endParaRPr/>
          </a:p>
        </p:txBody>
      </p:sp>
      <p:sp>
        <p:nvSpPr>
          <p:cNvPr id="1157" name="Google Shape;1157;p102"/>
          <p:cNvSpPr/>
          <p:nvPr/>
        </p:nvSpPr>
        <p:spPr>
          <a:xfrm>
            <a:off x="7746448" y="8882225"/>
            <a:ext cx="5211300" cy="704100"/>
          </a:xfrm>
          <a:prstGeom prst="rect">
            <a:avLst/>
          </a:prstGeom>
          <a:solidFill>
            <a:srgbClr val="FFFFFF"/>
          </a:solid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1" i="1" lang="en-US" u="none" cap="none" strike="noStrike">
                <a:solidFill>
                  <a:srgbClr val="000000"/>
                </a:solidFill>
                <a:latin typeface="Helvetica Neue"/>
                <a:ea typeface="Helvetica Neue"/>
                <a:cs typeface="Helvetica Neue"/>
                <a:sym typeface="Helvetica Neue"/>
              </a:rPr>
              <a:t>Early </a:t>
            </a:r>
            <a:r>
              <a:rPr b="1" i="1" lang="en-US">
                <a:latin typeface="Helvetica Neue"/>
                <a:ea typeface="Helvetica Neue"/>
                <a:cs typeface="Helvetica Neue"/>
                <a:sym typeface="Helvetica Neue"/>
              </a:rPr>
              <a:t>NV work</a:t>
            </a:r>
            <a:r>
              <a:rPr b="1" i="1" lang="en-US" u="none" cap="none" strike="noStrike">
                <a:solidFill>
                  <a:srgbClr val="000000"/>
                </a:solidFill>
                <a:latin typeface="Helvetica Neue"/>
                <a:ea typeface="Helvetica Neue"/>
                <a:cs typeface="Helvetica Neue"/>
                <a:sym typeface="Helvetica Neue"/>
              </a:rPr>
              <a:t>: Wrachtrup</a:t>
            </a:r>
            <a:r>
              <a:rPr b="1" i="1" lang="en-US">
                <a:solidFill>
                  <a:schemeClr val="dk1"/>
                </a:solidFill>
                <a:latin typeface="Helvetica Neue"/>
                <a:ea typeface="Helvetica Neue"/>
                <a:cs typeface="Helvetica Neue"/>
                <a:sym typeface="Helvetica Neue"/>
              </a:rPr>
              <a:t>(U. Stuttgart)</a:t>
            </a:r>
            <a:r>
              <a:rPr b="1" i="1" lang="en-US" u="none" cap="none" strike="noStrike">
                <a:solidFill>
                  <a:srgbClr val="000000"/>
                </a:solidFill>
                <a:latin typeface="Helvetica Neue"/>
                <a:ea typeface="Helvetica Neue"/>
                <a:cs typeface="Helvetica Neue"/>
                <a:sym typeface="Helvetica Neue"/>
              </a:rPr>
              <a:t>, Jelezko (Ulm) , Lukin (Harvard), Awschalom (UCSB), Manson (ANU), ..</a:t>
            </a:r>
            <a:endParaRPr/>
          </a:p>
        </p:txBody>
      </p:sp>
      <p:sp>
        <p:nvSpPr>
          <p:cNvPr id="1158" name="Google Shape;1158;p102"/>
          <p:cNvSpPr/>
          <p:nvPr/>
        </p:nvSpPr>
        <p:spPr>
          <a:xfrm>
            <a:off x="13379470" y="2045713"/>
            <a:ext cx="3765000" cy="2175300"/>
          </a:xfrm>
          <a:prstGeom prst="rect">
            <a:avLst/>
          </a:prstGeom>
          <a:noFill/>
          <a:ln>
            <a:noFill/>
          </a:ln>
        </p:spPr>
        <p:txBody>
          <a:bodyPr anchorCtr="0" anchor="ctr" bIns="50800" lIns="50800" spcFirstLastPara="1" rIns="50800" wrap="square" tIns="50800">
            <a:noAutofit/>
          </a:bodyPr>
          <a:lstStyle/>
          <a:p>
            <a:pPr indent="-266700" lvl="0" marL="266700" marR="0" rtl="0" algn="l">
              <a:lnSpc>
                <a:spcPct val="100000"/>
              </a:lnSpc>
              <a:spcBef>
                <a:spcPts val="0"/>
              </a:spcBef>
              <a:spcAft>
                <a:spcPts val="0"/>
              </a:spcAft>
              <a:buClr>
                <a:srgbClr val="000000"/>
              </a:buClr>
              <a:buSzPts val="2600"/>
              <a:buFont typeface="Helvetica Neue"/>
              <a:buChar char="•"/>
            </a:pPr>
            <a:r>
              <a:rPr b="0" i="0" lang="en-US" sz="2600" u="none" cap="none" strike="noStrike">
                <a:solidFill>
                  <a:srgbClr val="000000"/>
                </a:solidFill>
                <a:latin typeface="Helvetica Neue"/>
                <a:ea typeface="Helvetica Neue"/>
                <a:cs typeface="Helvetica Neue"/>
                <a:sym typeface="Helvetica Neue"/>
              </a:rPr>
              <a:t>NV</a:t>
            </a:r>
            <a:r>
              <a:rPr b="0" baseline="30000" i="0" lang="en-US" sz="2600" u="none" cap="none" strike="noStrike">
                <a:solidFill>
                  <a:srgbClr val="000000"/>
                </a:solidFill>
                <a:latin typeface="Helvetica Neue"/>
                <a:ea typeface="Helvetica Neue"/>
                <a:cs typeface="Helvetica Neue"/>
                <a:sym typeface="Helvetica Neue"/>
              </a:rPr>
              <a:t>-</a:t>
            </a:r>
            <a:r>
              <a:rPr b="0" i="0" lang="en-US" sz="2600" u="none" cap="none" strike="noStrike">
                <a:solidFill>
                  <a:srgbClr val="000000"/>
                </a:solidFill>
                <a:latin typeface="Helvetica Neue"/>
                <a:ea typeface="Helvetica Neue"/>
                <a:cs typeface="Helvetica Neue"/>
                <a:sym typeface="Helvetica Neue"/>
              </a:rPr>
              <a:t>: ion ‘trapped’ in a 99% </a:t>
            </a:r>
            <a:r>
              <a:rPr b="0" baseline="30000" i="0" lang="en-US" sz="2600" u="none" cap="none" strike="noStrike">
                <a:solidFill>
                  <a:srgbClr val="000000"/>
                </a:solidFill>
                <a:latin typeface="Helvetica Neue"/>
                <a:ea typeface="Helvetica Neue"/>
                <a:cs typeface="Helvetica Neue"/>
                <a:sym typeface="Helvetica Neue"/>
              </a:rPr>
              <a:t>12</a:t>
            </a:r>
            <a:r>
              <a:rPr b="0" i="0" lang="en-US" sz="2600" u="none" cap="none" strike="noStrike">
                <a:solidFill>
                  <a:srgbClr val="000000"/>
                </a:solidFill>
                <a:latin typeface="Helvetica Neue"/>
                <a:ea typeface="Helvetica Neue"/>
                <a:cs typeface="Helvetica Neue"/>
                <a:sym typeface="Helvetica Neue"/>
              </a:rPr>
              <a:t>C lattice</a:t>
            </a:r>
            <a:endParaRPr/>
          </a:p>
          <a:p>
            <a:pPr indent="-266700" lvl="0" marL="266700" marR="0" rtl="0" algn="l">
              <a:lnSpc>
                <a:spcPct val="100000"/>
              </a:lnSpc>
              <a:spcBef>
                <a:spcPts val="1200"/>
              </a:spcBef>
              <a:spcAft>
                <a:spcPts val="0"/>
              </a:spcAft>
              <a:buClr>
                <a:srgbClr val="000000"/>
              </a:buClr>
              <a:buSzPts val="2600"/>
              <a:buFont typeface="Helvetica Neue"/>
              <a:buChar char="•"/>
            </a:pPr>
            <a:r>
              <a:rPr b="0" i="0" lang="en-US" sz="2600" u="none" cap="none" strike="noStrike">
                <a:solidFill>
                  <a:srgbClr val="000000"/>
                </a:solidFill>
                <a:latin typeface="Helvetica Neue"/>
                <a:ea typeface="Helvetica Neue"/>
                <a:cs typeface="Helvetica Neue"/>
                <a:sym typeface="Helvetica Neue"/>
              </a:rPr>
              <a:t>Electron T</a:t>
            </a:r>
            <a:r>
              <a:rPr b="0" baseline="-25000" i="0" lang="en-US" sz="2600" u="none" cap="none" strike="noStrike">
                <a:solidFill>
                  <a:srgbClr val="000000"/>
                </a:solidFill>
                <a:latin typeface="Helvetica Neue"/>
                <a:ea typeface="Helvetica Neue"/>
                <a:cs typeface="Helvetica Neue"/>
                <a:sym typeface="Helvetica Neue"/>
              </a:rPr>
              <a:t>2</a:t>
            </a:r>
            <a:r>
              <a:rPr b="0" i="0" lang="en-US" sz="2600" u="none" cap="none" strike="noStrike">
                <a:solidFill>
                  <a:srgbClr val="000000"/>
                </a:solidFill>
                <a:latin typeface="Helvetica Neue"/>
                <a:ea typeface="Helvetica Neue"/>
                <a:cs typeface="Helvetica Neue"/>
                <a:sym typeface="Helvetica Neue"/>
              </a:rPr>
              <a:t>&gt;100 ms </a:t>
            </a:r>
            <a:endParaRPr/>
          </a:p>
        </p:txBody>
      </p:sp>
      <p:grpSp>
        <p:nvGrpSpPr>
          <p:cNvPr id="1159" name="Google Shape;1159;p102"/>
          <p:cNvGrpSpPr/>
          <p:nvPr/>
        </p:nvGrpSpPr>
        <p:grpSpPr>
          <a:xfrm>
            <a:off x="563707" y="1090003"/>
            <a:ext cx="8069221" cy="7495186"/>
            <a:chOff x="948175" y="1708850"/>
            <a:chExt cx="4940138" cy="4588702"/>
          </a:xfrm>
        </p:grpSpPr>
        <p:pic>
          <p:nvPicPr>
            <p:cNvPr id="1160" name="Google Shape;1160;p102"/>
            <p:cNvPicPr preferRelativeResize="0"/>
            <p:nvPr/>
          </p:nvPicPr>
          <p:blipFill>
            <a:blip r:embed="rId3">
              <a:alphaModFix/>
            </a:blip>
            <a:stretch>
              <a:fillRect/>
            </a:stretch>
          </p:blipFill>
          <p:spPr>
            <a:xfrm>
              <a:off x="948175" y="4006675"/>
              <a:ext cx="4940138" cy="2290877"/>
            </a:xfrm>
            <a:prstGeom prst="rect">
              <a:avLst/>
            </a:prstGeom>
            <a:noFill/>
            <a:ln>
              <a:noFill/>
            </a:ln>
          </p:spPr>
        </p:pic>
        <p:sp>
          <p:nvSpPr>
            <p:cNvPr id="1161" name="Google Shape;1161;p102"/>
            <p:cNvSpPr/>
            <p:nvPr/>
          </p:nvSpPr>
          <p:spPr>
            <a:xfrm>
              <a:off x="1212350" y="1980675"/>
              <a:ext cx="4465800" cy="1899600"/>
            </a:xfrm>
            <a:prstGeom prst="rect">
              <a:avLst/>
            </a:prstGeom>
            <a:solidFill>
              <a:srgbClr val="CBCBCB"/>
            </a:solidFill>
            <a:ln cap="flat" cmpd="sng" w="9525">
              <a:solidFill>
                <a:srgbClr val="5C5C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2" name="Google Shape;1162;p102"/>
            <p:cNvPicPr preferRelativeResize="0"/>
            <p:nvPr/>
          </p:nvPicPr>
          <p:blipFill rotWithShape="1">
            <a:blip r:embed="rId4">
              <a:alphaModFix/>
            </a:blip>
            <a:srcRect b="18452" l="59423" r="0" t="46578"/>
            <a:stretch/>
          </p:blipFill>
          <p:spPr>
            <a:xfrm>
              <a:off x="3172375" y="5308091"/>
              <a:ext cx="1699500" cy="483600"/>
            </a:xfrm>
            <a:prstGeom prst="rect">
              <a:avLst/>
            </a:prstGeom>
            <a:noFill/>
            <a:ln>
              <a:noFill/>
            </a:ln>
          </p:spPr>
        </p:pic>
        <p:pic>
          <p:nvPicPr>
            <p:cNvPr id="1163" name="Google Shape;1163;p102"/>
            <p:cNvPicPr preferRelativeResize="0"/>
            <p:nvPr/>
          </p:nvPicPr>
          <p:blipFill rotWithShape="1">
            <a:blip r:embed="rId5">
              <a:alphaModFix/>
            </a:blip>
            <a:srcRect b="0" l="7685" r="6440" t="0"/>
            <a:stretch/>
          </p:blipFill>
          <p:spPr>
            <a:xfrm>
              <a:off x="948175" y="1708850"/>
              <a:ext cx="4905851" cy="2290875"/>
            </a:xfrm>
            <a:prstGeom prst="rect">
              <a:avLst/>
            </a:prstGeom>
            <a:noFill/>
            <a:ln>
              <a:noFill/>
            </a:ln>
          </p:spPr>
        </p:pic>
      </p:grpSp>
      <p:sp>
        <p:nvSpPr>
          <p:cNvPr id="1164" name="Google Shape;1164;p102"/>
          <p:cNvSpPr/>
          <p:nvPr/>
        </p:nvSpPr>
        <p:spPr>
          <a:xfrm>
            <a:off x="3090510" y="1422243"/>
            <a:ext cx="5837400" cy="6423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Font typeface="Helvetica Neue"/>
              <a:buNone/>
            </a:pPr>
            <a:r>
              <a:rPr b="0" i="1" lang="en-US" sz="2000" u="none" cap="none" strike="noStrike">
                <a:solidFill>
                  <a:srgbClr val="000000"/>
                </a:solidFill>
                <a:latin typeface="Helvetica Neue"/>
                <a:ea typeface="Helvetica Neue"/>
                <a:cs typeface="Helvetica Neue"/>
                <a:sym typeface="Helvetica Neue"/>
              </a:rPr>
              <a:t>NV </a:t>
            </a:r>
            <a:r>
              <a:rPr i="1" lang="en-US" sz="2000">
                <a:solidFill>
                  <a:schemeClr val="dk1"/>
                </a:solidFill>
                <a:latin typeface="Helvetica Neue"/>
                <a:ea typeface="Helvetica Neue"/>
                <a:cs typeface="Helvetica Neue"/>
                <a:sym typeface="Helvetica Neue"/>
              </a:rPr>
              <a:t>diamond</a:t>
            </a:r>
            <a:r>
              <a:rPr b="0" i="1" lang="en-US" sz="2000" u="none" cap="none" strike="noStrike">
                <a:solidFill>
                  <a:srgbClr val="000000"/>
                </a:solidFill>
                <a:latin typeface="Helvetica Neue"/>
                <a:ea typeface="Helvetica Neue"/>
                <a:cs typeface="Helvetica Neue"/>
                <a:sym typeface="Helvetica Neue"/>
              </a:rPr>
              <a:t> spectrum (</a:t>
            </a:r>
            <a:r>
              <a:rPr i="1" lang="en-US" sz="2000">
                <a:latin typeface="Helvetica Neue"/>
                <a:ea typeface="Helvetica Neue"/>
                <a:cs typeface="Helvetica Neue"/>
                <a:sym typeface="Helvetica Neue"/>
              </a:rPr>
              <a:t>5</a:t>
            </a:r>
            <a:r>
              <a:rPr b="0" i="1" lang="en-US" sz="2000" u="none" cap="none" strike="noStrike">
                <a:solidFill>
                  <a:srgbClr val="000000"/>
                </a:solidFill>
                <a:latin typeface="Helvetica Neue"/>
                <a:ea typeface="Helvetica Neue"/>
                <a:cs typeface="Helvetica Neue"/>
                <a:sym typeface="Helvetica Neue"/>
              </a:rPr>
              <a:t>K)</a:t>
            </a:r>
            <a:endParaRPr/>
          </a:p>
        </p:txBody>
      </p:sp>
      <p:sp>
        <p:nvSpPr>
          <p:cNvPr id="1165" name="Google Shape;1165;p102"/>
          <p:cNvSpPr txBox="1"/>
          <p:nvPr/>
        </p:nvSpPr>
        <p:spPr>
          <a:xfrm>
            <a:off x="8632925" y="5341425"/>
            <a:ext cx="4145100" cy="3015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1200"/>
              </a:spcBef>
              <a:spcAft>
                <a:spcPts val="0"/>
              </a:spcAft>
              <a:buNone/>
            </a:pPr>
            <a:r>
              <a:rPr b="1" lang="en-US" sz="2600">
                <a:latin typeface="Helvetica Neue"/>
                <a:ea typeface="Helvetica Neue"/>
                <a:cs typeface="Helvetica Neue"/>
                <a:sym typeface="Helvetica Neue"/>
              </a:rPr>
              <a:t>Outstanding challenges: </a:t>
            </a:r>
            <a:endParaRPr b="1" sz="2600">
              <a:latin typeface="Helvetica Neue"/>
              <a:ea typeface="Helvetica Neue"/>
              <a:cs typeface="Helvetica Neue"/>
              <a:sym typeface="Helvetica Neue"/>
            </a:endParaRPr>
          </a:p>
          <a:p>
            <a:pPr indent="-393700" lvl="1" marL="914400" rtl="0" algn="l">
              <a:spcBef>
                <a:spcPts val="1200"/>
              </a:spcBef>
              <a:spcAft>
                <a:spcPts val="0"/>
              </a:spcAft>
              <a:buClr>
                <a:srgbClr val="000000"/>
              </a:buClr>
              <a:buSzPts val="2600"/>
              <a:buChar char="○"/>
            </a:pPr>
            <a:r>
              <a:rPr lang="en-US" sz="2600">
                <a:latin typeface="Helvetica Neue"/>
                <a:ea typeface="Helvetica Neue"/>
                <a:cs typeface="Helvetica Neue"/>
                <a:sym typeface="Helvetica Neue"/>
              </a:rPr>
              <a:t>Spectral stability</a:t>
            </a:r>
            <a:endParaRPr sz="2600">
              <a:latin typeface="Helvetica Neue"/>
              <a:ea typeface="Helvetica Neue"/>
              <a:cs typeface="Helvetica Neue"/>
              <a:sym typeface="Helvetica Neue"/>
            </a:endParaRPr>
          </a:p>
          <a:p>
            <a:pPr indent="-393700" lvl="1" marL="914400" rtl="0" algn="l">
              <a:spcBef>
                <a:spcPts val="1200"/>
              </a:spcBef>
              <a:spcAft>
                <a:spcPts val="0"/>
              </a:spcAft>
              <a:buClr>
                <a:srgbClr val="000000"/>
              </a:buClr>
              <a:buSzPts val="2600"/>
              <a:buFont typeface="Helvetica Neue"/>
              <a:buChar char="○"/>
            </a:pPr>
            <a:r>
              <a:rPr lang="en-US" sz="2600">
                <a:latin typeface="Helvetica Neue"/>
                <a:ea typeface="Helvetica Neue"/>
                <a:cs typeface="Helvetica Neue"/>
                <a:sym typeface="Helvetica Neue"/>
              </a:rPr>
              <a:t>Photon interfaces</a:t>
            </a:r>
            <a:endParaRPr sz="2600">
              <a:latin typeface="Helvetica Neue"/>
              <a:ea typeface="Helvetica Neue"/>
              <a:cs typeface="Helvetica Neue"/>
              <a:sym typeface="Helvetica Neue"/>
            </a:endParaRPr>
          </a:p>
          <a:p>
            <a:pPr indent="-393700" lvl="1" marL="914400" rtl="0" algn="l">
              <a:spcBef>
                <a:spcPts val="1200"/>
              </a:spcBef>
              <a:spcAft>
                <a:spcPts val="0"/>
              </a:spcAft>
              <a:buClr>
                <a:srgbClr val="000000"/>
              </a:buClr>
              <a:buSzPts val="2600"/>
              <a:buChar char="○"/>
            </a:pPr>
            <a:r>
              <a:rPr lang="en-US" sz="2600">
                <a:latin typeface="Helvetica Neue"/>
                <a:ea typeface="Helvetica Neue"/>
                <a:cs typeface="Helvetica Neue"/>
                <a:sym typeface="Helvetica Neue"/>
              </a:rPr>
              <a:t>Device yield</a:t>
            </a:r>
            <a:endParaRPr sz="2600">
              <a:latin typeface="Helvetica Neue"/>
              <a:ea typeface="Helvetica Neue"/>
              <a:cs typeface="Helvetica Neue"/>
              <a:sym typeface="Helvetica Neue"/>
            </a:endParaRPr>
          </a:p>
        </p:txBody>
      </p:sp>
      <p:sp>
        <p:nvSpPr>
          <p:cNvPr id="1166" name="Google Shape;1166;p102"/>
          <p:cNvSpPr txBox="1"/>
          <p:nvPr/>
        </p:nvSpPr>
        <p:spPr>
          <a:xfrm>
            <a:off x="3901450" y="3386975"/>
            <a:ext cx="3515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000">
                <a:solidFill>
                  <a:schemeClr val="dk1"/>
                </a:solidFill>
              </a:rPr>
              <a:t>Phonon side-band ☹</a:t>
            </a:r>
            <a:endParaRPr sz="2000">
              <a:solidFill>
                <a:schemeClr val="dk1"/>
              </a:solidFill>
            </a:endParaRPr>
          </a:p>
          <a:p>
            <a:pPr indent="0" lvl="0" marL="0" rtl="0" algn="l">
              <a:spcBef>
                <a:spcPts val="0"/>
              </a:spcBef>
              <a:spcAft>
                <a:spcPts val="0"/>
              </a:spcAft>
              <a:buNone/>
            </a:pPr>
            <a:r>
              <a:t/>
            </a:r>
            <a:endParaRPr sz="2000"/>
          </a:p>
        </p:txBody>
      </p:sp>
      <p:sp>
        <p:nvSpPr>
          <p:cNvPr id="1167" name="Google Shape;1167;p102"/>
          <p:cNvSpPr txBox="1"/>
          <p:nvPr/>
        </p:nvSpPr>
        <p:spPr>
          <a:xfrm>
            <a:off x="2446125" y="2403225"/>
            <a:ext cx="3515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1"/>
                </a:solidFill>
              </a:rPr>
              <a:t>Zero-Phonon Line (ZPL) ☺</a:t>
            </a:r>
            <a:endParaRPr sz="2000">
              <a:solidFill>
                <a:schemeClr val="dk1"/>
              </a:solidFill>
            </a:endParaRPr>
          </a:p>
          <a:p>
            <a:pPr indent="0" lvl="0" marL="0" rtl="0" algn="l">
              <a:spcBef>
                <a:spcPts val="0"/>
              </a:spcBef>
              <a:spcAft>
                <a:spcPts val="0"/>
              </a:spcAft>
              <a:buNone/>
            </a:pPr>
            <a:r>
              <a:t/>
            </a:r>
            <a:endParaRPr sz="2000"/>
          </a:p>
        </p:txBody>
      </p:sp>
      <p:grpSp>
        <p:nvGrpSpPr>
          <p:cNvPr id="1168" name="Google Shape;1168;p102"/>
          <p:cNvGrpSpPr/>
          <p:nvPr/>
        </p:nvGrpSpPr>
        <p:grpSpPr>
          <a:xfrm>
            <a:off x="9393430" y="705432"/>
            <a:ext cx="3225546" cy="4110804"/>
            <a:chOff x="9393430" y="4049532"/>
            <a:chExt cx="3225546" cy="4110804"/>
          </a:xfrm>
        </p:grpSpPr>
        <p:sp>
          <p:nvSpPr>
            <p:cNvPr id="1169" name="Google Shape;1169;p102"/>
            <p:cNvSpPr/>
            <p:nvPr/>
          </p:nvSpPr>
          <p:spPr>
            <a:xfrm>
              <a:off x="9469618" y="7423340"/>
              <a:ext cx="800100" cy="498300"/>
            </a:xfrm>
            <a:prstGeom prst="rect">
              <a:avLst/>
            </a:prstGeom>
            <a:noFill/>
            <a:ln>
              <a:noFill/>
            </a:ln>
          </p:spPr>
          <p:txBody>
            <a:bodyPr anchorCtr="0" anchor="b" bIns="50800" lIns="50800" spcFirstLastPara="1" rIns="50800" wrap="square" tIns="50800">
              <a:noAutofit/>
            </a:bodyPr>
            <a:lstStyle/>
            <a:p>
              <a:pPr indent="0" lvl="0" marL="0" marR="0" rtl="0" algn="ctr">
                <a:lnSpc>
                  <a:spcPct val="100000"/>
                </a:lnSpc>
                <a:spcBef>
                  <a:spcPts val="0"/>
                </a:spcBef>
                <a:spcAft>
                  <a:spcPts val="0"/>
                </a:spcAft>
                <a:buClr>
                  <a:srgbClr val="000000"/>
                </a:buClr>
                <a:buFont typeface="Helvetica Neue"/>
                <a:buNone/>
              </a:pPr>
              <a:r>
                <a:rPr b="0" i="0" lang="en-US" sz="2600" u="none" cap="none" strike="noStrike">
                  <a:solidFill>
                    <a:srgbClr val="000000"/>
                  </a:solidFill>
                  <a:latin typeface="Helvetica Neue"/>
                  <a:ea typeface="Helvetica Neue"/>
                  <a:cs typeface="Helvetica Neue"/>
                  <a:sym typeface="Helvetica Neue"/>
                </a:rPr>
                <a:t>s=1</a:t>
              </a:r>
              <a:endParaRPr/>
            </a:p>
          </p:txBody>
        </p:sp>
        <p:sp>
          <p:nvSpPr>
            <p:cNvPr id="1170" name="Google Shape;1170;p102"/>
            <p:cNvSpPr/>
            <p:nvPr/>
          </p:nvSpPr>
          <p:spPr>
            <a:xfrm>
              <a:off x="10960289" y="6609036"/>
              <a:ext cx="1551300" cy="1551300"/>
            </a:xfrm>
            <a:prstGeom prst="ellipse">
              <a:avLst/>
            </a:prstGeom>
            <a:noFill/>
            <a:ln cap="flat" cmpd="sng" w="50800">
              <a:solidFill>
                <a:srgbClr val="919191"/>
              </a:solidFill>
              <a:prstDash val="solid"/>
              <a:miter lim="8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sp>
          <p:nvSpPr>
            <p:cNvPr id="1171" name="Google Shape;1171;p102"/>
            <p:cNvSpPr/>
            <p:nvPr/>
          </p:nvSpPr>
          <p:spPr>
            <a:xfrm>
              <a:off x="9393430" y="4483872"/>
              <a:ext cx="1132500" cy="155100"/>
            </a:xfrm>
            <a:prstGeom prst="rect">
              <a:avLst/>
            </a:prstGeom>
            <a:solidFill>
              <a:srgbClr val="0011D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sp>
          <p:nvSpPr>
            <p:cNvPr id="1172" name="Google Shape;1172;p102"/>
            <p:cNvSpPr/>
            <p:nvPr/>
          </p:nvSpPr>
          <p:spPr>
            <a:xfrm>
              <a:off x="11317099" y="7074400"/>
              <a:ext cx="837600" cy="93000"/>
            </a:xfrm>
            <a:prstGeom prst="rect">
              <a:avLst/>
            </a:prstGeom>
            <a:solidFill>
              <a:srgbClr val="840071">
                <a:alpha val="40000"/>
              </a:srgbClr>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sp>
          <p:nvSpPr>
            <p:cNvPr id="1173" name="Google Shape;1173;p102"/>
            <p:cNvSpPr/>
            <p:nvPr/>
          </p:nvSpPr>
          <p:spPr>
            <a:xfrm>
              <a:off x="11317099" y="7617325"/>
              <a:ext cx="837600" cy="93000"/>
            </a:xfrm>
            <a:prstGeom prst="rect">
              <a:avLst/>
            </a:prstGeom>
            <a:solidFill>
              <a:srgbClr val="0000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cxnSp>
          <p:nvCxnSpPr>
            <p:cNvPr id="1174" name="Google Shape;1174;p102"/>
            <p:cNvCxnSpPr/>
            <p:nvPr/>
          </p:nvCxnSpPr>
          <p:spPr>
            <a:xfrm flipH="1" rot="10800000">
              <a:off x="10494886" y="6764244"/>
              <a:ext cx="783300" cy="620400"/>
            </a:xfrm>
            <a:prstGeom prst="straightConnector1">
              <a:avLst/>
            </a:prstGeom>
            <a:noFill/>
            <a:ln cap="flat" cmpd="sng" w="50800">
              <a:solidFill>
                <a:srgbClr val="919191"/>
              </a:solidFill>
              <a:prstDash val="solid"/>
              <a:miter lim="8000"/>
              <a:headEnd len="sm" w="sm" type="none"/>
              <a:tailEnd len="sm" w="sm" type="none"/>
            </a:ln>
          </p:spPr>
        </p:cxnSp>
        <p:cxnSp>
          <p:nvCxnSpPr>
            <p:cNvPr id="1175" name="Google Shape;1175;p102"/>
            <p:cNvCxnSpPr/>
            <p:nvPr/>
          </p:nvCxnSpPr>
          <p:spPr>
            <a:xfrm>
              <a:off x="10510399" y="7384642"/>
              <a:ext cx="721500" cy="589500"/>
            </a:xfrm>
            <a:prstGeom prst="straightConnector1">
              <a:avLst/>
            </a:prstGeom>
            <a:noFill/>
            <a:ln cap="flat" cmpd="sng" w="50800">
              <a:solidFill>
                <a:srgbClr val="919191"/>
              </a:solidFill>
              <a:prstDash val="solid"/>
              <a:miter lim="8000"/>
              <a:headEnd len="sm" w="sm" type="none"/>
              <a:tailEnd len="sm" w="sm" type="none"/>
            </a:ln>
          </p:spPr>
        </p:cxnSp>
        <p:sp>
          <p:nvSpPr>
            <p:cNvPr id="1176" name="Google Shape;1176;p102"/>
            <p:cNvSpPr/>
            <p:nvPr/>
          </p:nvSpPr>
          <p:spPr>
            <a:xfrm>
              <a:off x="9393430" y="7307081"/>
              <a:ext cx="1132500" cy="155100"/>
            </a:xfrm>
            <a:prstGeom prst="rect">
              <a:avLst/>
            </a:prstGeom>
            <a:solidFill>
              <a:srgbClr val="0011D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cxnSp>
          <p:nvCxnSpPr>
            <p:cNvPr id="1177" name="Google Shape;1177;p102"/>
            <p:cNvCxnSpPr/>
            <p:nvPr/>
          </p:nvCxnSpPr>
          <p:spPr>
            <a:xfrm flipH="1">
              <a:off x="11735820" y="7182985"/>
              <a:ext cx="300" cy="434400"/>
            </a:xfrm>
            <a:prstGeom prst="straightConnector1">
              <a:avLst/>
            </a:prstGeom>
            <a:noFill/>
            <a:ln cap="flat" cmpd="sng" w="25400">
              <a:solidFill>
                <a:srgbClr val="000000"/>
              </a:solidFill>
              <a:prstDash val="solid"/>
              <a:miter lim="8000"/>
              <a:headEnd len="med" w="med" type="triangle"/>
              <a:tailEnd len="med" w="med" type="triangle"/>
            </a:ln>
          </p:spPr>
        </p:cxnSp>
        <p:sp>
          <p:nvSpPr>
            <p:cNvPr id="1178" name="Google Shape;1178;p102"/>
            <p:cNvSpPr/>
            <p:nvPr/>
          </p:nvSpPr>
          <p:spPr>
            <a:xfrm>
              <a:off x="11238480" y="7710398"/>
              <a:ext cx="993000" cy="3567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2.88 GHz</a:t>
              </a:r>
              <a:endParaRPr/>
            </a:p>
          </p:txBody>
        </p:sp>
        <p:cxnSp>
          <p:nvCxnSpPr>
            <p:cNvPr id="1179" name="Google Shape;1179;p102"/>
            <p:cNvCxnSpPr/>
            <p:nvPr/>
          </p:nvCxnSpPr>
          <p:spPr>
            <a:xfrm rot="10800000">
              <a:off x="10122477" y="4173582"/>
              <a:ext cx="15600" cy="3133500"/>
            </a:xfrm>
            <a:prstGeom prst="straightConnector1">
              <a:avLst/>
            </a:prstGeom>
            <a:noFill/>
            <a:ln cap="flat" cmpd="sng" w="63500">
              <a:solidFill>
                <a:srgbClr val="0CFF34"/>
              </a:solidFill>
              <a:prstDash val="solid"/>
              <a:miter lim="8000"/>
              <a:headEnd len="sm" w="sm" type="none"/>
              <a:tailEnd len="med" w="med" type="triangle"/>
            </a:ln>
          </p:spPr>
        </p:cxnSp>
        <p:sp>
          <p:nvSpPr>
            <p:cNvPr id="1180" name="Google Shape;1180;p102"/>
            <p:cNvSpPr/>
            <p:nvPr/>
          </p:nvSpPr>
          <p:spPr>
            <a:xfrm>
              <a:off x="9408943" y="4049532"/>
              <a:ext cx="1132500" cy="155100"/>
            </a:xfrm>
            <a:prstGeom prst="rect">
              <a:avLst/>
            </a:prstGeom>
            <a:gradFill>
              <a:gsLst>
                <a:gs pos="0">
                  <a:srgbClr val="0011D0"/>
                </a:gs>
                <a:gs pos="100000">
                  <a:srgbClr val="F7FFE7"/>
                </a:gs>
              </a:gsLst>
              <a:lin ang="16200038" scaled="0"/>
            </a:gra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Helvetica Neue"/>
                <a:buNone/>
              </a:pPr>
              <a:r>
                <a:t/>
              </a:r>
              <a:endParaRPr b="0" i="0" sz="2800" u="none" cap="none" strike="noStrike">
                <a:solidFill>
                  <a:srgbClr val="000000"/>
                </a:solidFill>
                <a:latin typeface="Helvetica Neue"/>
                <a:ea typeface="Helvetica Neue"/>
                <a:cs typeface="Helvetica Neue"/>
                <a:sym typeface="Helvetica Neue"/>
              </a:endParaRPr>
            </a:p>
          </p:txBody>
        </p:sp>
        <p:sp>
          <p:nvSpPr>
            <p:cNvPr id="1181" name="Google Shape;1181;p102"/>
            <p:cNvSpPr/>
            <p:nvPr/>
          </p:nvSpPr>
          <p:spPr>
            <a:xfrm>
              <a:off x="12136276" y="7409440"/>
              <a:ext cx="482700" cy="4065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Monda"/>
                <a:buNone/>
              </a:pPr>
              <a:r>
                <a:rPr b="1" i="0" lang="en-US" sz="2300" u="none" cap="none" strike="noStrike">
                  <a:solidFill>
                    <a:srgbClr val="000000"/>
                  </a:solidFill>
                  <a:latin typeface="Monda"/>
                  <a:ea typeface="Monda"/>
                  <a:cs typeface="Monda"/>
                  <a:sym typeface="Monda"/>
                </a:rPr>
                <a:t>0</a:t>
              </a:r>
              <a:endParaRPr/>
            </a:p>
          </p:txBody>
        </p:sp>
        <p:cxnSp>
          <p:nvCxnSpPr>
            <p:cNvPr id="1182" name="Google Shape;1182;p102"/>
            <p:cNvCxnSpPr/>
            <p:nvPr/>
          </p:nvCxnSpPr>
          <p:spPr>
            <a:xfrm flipH="1" rot="10800000">
              <a:off x="9801942" y="4196058"/>
              <a:ext cx="300" cy="334500"/>
            </a:xfrm>
            <a:prstGeom prst="straightConnector1">
              <a:avLst/>
            </a:prstGeom>
            <a:noFill/>
            <a:ln cap="flat" cmpd="sng" w="50800">
              <a:solidFill>
                <a:srgbClr val="000000"/>
              </a:solidFill>
              <a:prstDash val="solid"/>
              <a:miter lim="8000"/>
              <a:headEnd len="med" w="med" type="triangle"/>
              <a:tailEnd len="sm" w="sm" type="none"/>
            </a:ln>
          </p:spPr>
        </p:cxnSp>
        <p:sp>
          <p:nvSpPr>
            <p:cNvPr id="1183" name="Google Shape;1183;p102"/>
            <p:cNvSpPr/>
            <p:nvPr/>
          </p:nvSpPr>
          <p:spPr>
            <a:xfrm>
              <a:off x="11495099" y="6585449"/>
              <a:ext cx="571500" cy="5460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000000"/>
                </a:buClr>
                <a:buFont typeface="Monda"/>
                <a:buNone/>
              </a:pPr>
              <a:r>
                <a:rPr b="1" i="0" lang="en-US" sz="2000" u="none" cap="none" strike="noStrike">
                  <a:solidFill>
                    <a:srgbClr val="000000"/>
                  </a:solidFill>
                  <a:latin typeface="Monda"/>
                  <a:ea typeface="Monda"/>
                  <a:cs typeface="Monda"/>
                  <a:sym typeface="Monda"/>
                </a:rPr>
                <a:t>±1</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7" name="Shape 1187"/>
        <p:cNvGrpSpPr/>
        <p:nvPr/>
      </p:nvGrpSpPr>
      <p:grpSpPr>
        <a:xfrm>
          <a:off x="0" y="0"/>
          <a:ext cx="0" cy="0"/>
          <a:chOff x="0" y="0"/>
          <a:chExt cx="0" cy="0"/>
        </a:xfrm>
      </p:grpSpPr>
      <p:sp>
        <p:nvSpPr>
          <p:cNvPr id="1188" name="Google Shape;1188;p103"/>
          <p:cNvSpPr txBox="1"/>
          <p:nvPr>
            <p:ph type="title"/>
          </p:nvPr>
        </p:nvSpPr>
        <p:spPr>
          <a:xfrm>
            <a:off x="164700" y="111965"/>
            <a:ext cx="11861700" cy="55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3800"/>
              <a:t>Diamond PhC Patterning </a:t>
            </a:r>
            <a:endParaRPr sz="3800"/>
          </a:p>
        </p:txBody>
      </p:sp>
      <p:grpSp>
        <p:nvGrpSpPr>
          <p:cNvPr id="1189" name="Google Shape;1189;p103"/>
          <p:cNvGrpSpPr/>
          <p:nvPr/>
        </p:nvGrpSpPr>
        <p:grpSpPr>
          <a:xfrm>
            <a:off x="269594" y="930997"/>
            <a:ext cx="5106261" cy="4115929"/>
            <a:chOff x="269611" y="930996"/>
            <a:chExt cx="3591912" cy="2895279"/>
          </a:xfrm>
        </p:grpSpPr>
        <p:grpSp>
          <p:nvGrpSpPr>
            <p:cNvPr id="1190" name="Google Shape;1190;p103"/>
            <p:cNvGrpSpPr/>
            <p:nvPr/>
          </p:nvGrpSpPr>
          <p:grpSpPr>
            <a:xfrm>
              <a:off x="269611" y="930996"/>
              <a:ext cx="3591912" cy="2038844"/>
              <a:chOff x="576875" y="747200"/>
              <a:chExt cx="3323075" cy="2229463"/>
            </a:xfrm>
          </p:grpSpPr>
          <p:pic>
            <p:nvPicPr>
              <p:cNvPr id="1191" name="Google Shape;1191;p103"/>
              <p:cNvPicPr preferRelativeResize="0"/>
              <p:nvPr/>
            </p:nvPicPr>
            <p:blipFill>
              <a:blip r:embed="rId3">
                <a:alphaModFix/>
              </a:blip>
              <a:stretch>
                <a:fillRect/>
              </a:stretch>
            </p:blipFill>
            <p:spPr>
              <a:xfrm>
                <a:off x="576875" y="747212"/>
                <a:ext cx="3323075" cy="2229451"/>
              </a:xfrm>
              <a:prstGeom prst="rect">
                <a:avLst/>
              </a:prstGeom>
              <a:noFill/>
              <a:ln>
                <a:noFill/>
              </a:ln>
            </p:spPr>
          </p:pic>
          <p:pic>
            <p:nvPicPr>
              <p:cNvPr id="1192" name="Google Shape;1192;p103"/>
              <p:cNvPicPr preferRelativeResize="0"/>
              <p:nvPr/>
            </p:nvPicPr>
            <p:blipFill rotWithShape="1">
              <a:blip r:embed="rId4">
                <a:alphaModFix/>
              </a:blip>
              <a:srcRect b="2729" l="4448" r="2864" t="3777"/>
              <a:stretch/>
            </p:blipFill>
            <p:spPr>
              <a:xfrm>
                <a:off x="2680225" y="747200"/>
                <a:ext cx="1219725" cy="1171275"/>
              </a:xfrm>
              <a:prstGeom prst="rect">
                <a:avLst/>
              </a:prstGeom>
              <a:noFill/>
              <a:ln cap="flat" cmpd="sng" w="19050">
                <a:solidFill>
                  <a:srgbClr val="FFFFFF"/>
                </a:solidFill>
                <a:prstDash val="solid"/>
                <a:round/>
                <a:headEnd len="sm" w="sm" type="none"/>
                <a:tailEnd len="sm" w="sm" type="none"/>
              </a:ln>
            </p:spPr>
          </p:pic>
          <p:sp>
            <p:nvSpPr>
              <p:cNvPr id="1193" name="Google Shape;1193;p103"/>
              <p:cNvSpPr/>
              <p:nvPr/>
            </p:nvSpPr>
            <p:spPr>
              <a:xfrm>
                <a:off x="2181000" y="1268200"/>
                <a:ext cx="274500" cy="2667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94" name="Google Shape;1194;p103"/>
              <p:cNvCxnSpPr>
                <a:stCxn id="1193" idx="0"/>
              </p:cNvCxnSpPr>
              <p:nvPr/>
            </p:nvCxnSpPr>
            <p:spPr>
              <a:xfrm flipH="1" rot="10800000">
                <a:off x="2318250" y="767200"/>
                <a:ext cx="347400" cy="501000"/>
              </a:xfrm>
              <a:prstGeom prst="straightConnector1">
                <a:avLst/>
              </a:prstGeom>
              <a:noFill/>
              <a:ln cap="flat" cmpd="sng" w="9525">
                <a:solidFill>
                  <a:srgbClr val="FFFFFF"/>
                </a:solidFill>
                <a:prstDash val="solid"/>
                <a:round/>
                <a:headEnd len="med" w="med" type="none"/>
                <a:tailEnd len="med" w="med" type="none"/>
              </a:ln>
            </p:spPr>
          </p:cxnSp>
          <p:cxnSp>
            <p:nvCxnSpPr>
              <p:cNvPr id="1195" name="Google Shape;1195;p103"/>
              <p:cNvCxnSpPr>
                <a:stCxn id="1193" idx="4"/>
              </p:cNvCxnSpPr>
              <p:nvPr/>
            </p:nvCxnSpPr>
            <p:spPr>
              <a:xfrm>
                <a:off x="2318250" y="1534900"/>
                <a:ext cx="363600" cy="387300"/>
              </a:xfrm>
              <a:prstGeom prst="straightConnector1">
                <a:avLst/>
              </a:prstGeom>
              <a:noFill/>
              <a:ln cap="flat" cmpd="sng" w="9525">
                <a:solidFill>
                  <a:srgbClr val="FFFFFF"/>
                </a:solidFill>
                <a:prstDash val="solid"/>
                <a:round/>
                <a:headEnd len="med" w="med" type="none"/>
                <a:tailEnd len="med" w="med" type="none"/>
              </a:ln>
            </p:spPr>
          </p:cxnSp>
        </p:grpSp>
        <p:pic>
          <p:nvPicPr>
            <p:cNvPr id="1196" name="Google Shape;1196;p103">
              <a:hlinkClick r:id="rId5"/>
            </p:cNvPr>
            <p:cNvPicPr preferRelativeResize="0"/>
            <p:nvPr/>
          </p:nvPicPr>
          <p:blipFill rotWithShape="1">
            <a:blip r:embed="rId6">
              <a:alphaModFix/>
            </a:blip>
            <a:srcRect b="0" l="0" r="0" t="22408"/>
            <a:stretch/>
          </p:blipFill>
          <p:spPr>
            <a:xfrm>
              <a:off x="401825" y="2714025"/>
              <a:ext cx="3191600" cy="1112250"/>
            </a:xfrm>
            <a:prstGeom prst="rect">
              <a:avLst/>
            </a:prstGeom>
            <a:noFill/>
            <a:ln>
              <a:noFill/>
            </a:ln>
          </p:spPr>
        </p:pic>
      </p:grpSp>
      <p:sp>
        <p:nvSpPr>
          <p:cNvPr id="1197" name="Google Shape;1197;p103"/>
          <p:cNvSpPr txBox="1"/>
          <p:nvPr/>
        </p:nvSpPr>
        <p:spPr>
          <a:xfrm>
            <a:off x="530619" y="5504610"/>
            <a:ext cx="4075500" cy="27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Q &lt; 10,000</a:t>
            </a:r>
            <a:endParaRPr sz="2200"/>
          </a:p>
          <a:p>
            <a:pPr indent="0" lvl="0" marL="0" rtl="0" algn="l">
              <a:spcBef>
                <a:spcPts val="0"/>
              </a:spcBef>
              <a:spcAft>
                <a:spcPts val="0"/>
              </a:spcAft>
              <a:buNone/>
            </a:pPr>
            <a:r>
              <a:rPr lang="en-US" sz="2200"/>
              <a:t>NV: λ</a:t>
            </a:r>
            <a:r>
              <a:rPr baseline="-25000" lang="en-US" sz="2200"/>
              <a:t>ZPL </a:t>
            </a:r>
            <a:r>
              <a:rPr lang="en-US" sz="2200"/>
              <a:t>~ 10s GHz</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t/>
            </a:r>
            <a:endParaRPr sz="2200"/>
          </a:p>
          <a:p>
            <a:pPr indent="0" lvl="0" marL="0" rtl="0" algn="l">
              <a:spcBef>
                <a:spcPts val="0"/>
              </a:spcBef>
              <a:spcAft>
                <a:spcPts val="0"/>
              </a:spcAft>
              <a:buClr>
                <a:schemeClr val="dk1"/>
              </a:buClr>
              <a:buSzPts val="1100"/>
              <a:buFont typeface="Arial"/>
              <a:buNone/>
            </a:pPr>
            <a:r>
              <a:rPr lang="en-US"/>
              <a:t>L. Li, T. Schroeder, E. Chen, et al, NCOMM 6, 6173 (2015)</a:t>
            </a:r>
            <a:endParaRPr/>
          </a:p>
          <a:p>
            <a:pPr indent="0" lvl="0" marL="0" rtl="0" algn="l">
              <a:spcBef>
                <a:spcPts val="0"/>
              </a:spcBef>
              <a:spcAft>
                <a:spcPts val="0"/>
              </a:spcAft>
              <a:buClr>
                <a:schemeClr val="dk1"/>
              </a:buClr>
              <a:buSzPts val="1100"/>
              <a:buFont typeface="Arial"/>
              <a:buNone/>
            </a:pPr>
            <a:r>
              <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t/>
            </a:r>
            <a:endParaRPr sz="1600"/>
          </a:p>
        </p:txBody>
      </p:sp>
      <p:grpSp>
        <p:nvGrpSpPr>
          <p:cNvPr id="1198" name="Google Shape;1198;p103"/>
          <p:cNvGrpSpPr/>
          <p:nvPr/>
        </p:nvGrpSpPr>
        <p:grpSpPr>
          <a:xfrm>
            <a:off x="5559535" y="1199897"/>
            <a:ext cx="3764634" cy="7960853"/>
            <a:chOff x="5559535" y="1199897"/>
            <a:chExt cx="3764634" cy="7960853"/>
          </a:xfrm>
        </p:grpSpPr>
        <p:grpSp>
          <p:nvGrpSpPr>
            <p:cNvPr id="1199" name="Google Shape;1199;p103"/>
            <p:cNvGrpSpPr/>
            <p:nvPr/>
          </p:nvGrpSpPr>
          <p:grpSpPr>
            <a:xfrm>
              <a:off x="5559535" y="1199897"/>
              <a:ext cx="3568742" cy="3769152"/>
              <a:chOff x="3990729" y="1120148"/>
              <a:chExt cx="2510370" cy="2651345"/>
            </a:xfrm>
          </p:grpSpPr>
          <p:pic>
            <p:nvPicPr>
              <p:cNvPr id="1200" name="Google Shape;1200;p103"/>
              <p:cNvPicPr preferRelativeResize="0"/>
              <p:nvPr/>
            </p:nvPicPr>
            <p:blipFill>
              <a:blip r:embed="rId7">
                <a:alphaModFix/>
              </a:blip>
              <a:stretch>
                <a:fillRect/>
              </a:stretch>
            </p:blipFill>
            <p:spPr>
              <a:xfrm>
                <a:off x="3990729" y="2031311"/>
                <a:ext cx="2510370" cy="1740182"/>
              </a:xfrm>
              <a:prstGeom prst="rect">
                <a:avLst/>
              </a:prstGeom>
              <a:noFill/>
              <a:ln>
                <a:noFill/>
              </a:ln>
            </p:spPr>
          </p:pic>
          <p:pic>
            <p:nvPicPr>
              <p:cNvPr id="1201" name="Google Shape;1201;p103"/>
              <p:cNvPicPr preferRelativeResize="0"/>
              <p:nvPr/>
            </p:nvPicPr>
            <p:blipFill>
              <a:blip r:embed="rId8">
                <a:alphaModFix/>
              </a:blip>
              <a:stretch>
                <a:fillRect/>
              </a:stretch>
            </p:blipFill>
            <p:spPr>
              <a:xfrm>
                <a:off x="3998535" y="1120148"/>
                <a:ext cx="2189145" cy="878205"/>
              </a:xfrm>
              <a:prstGeom prst="rect">
                <a:avLst/>
              </a:prstGeom>
              <a:noFill/>
              <a:ln>
                <a:noFill/>
              </a:ln>
            </p:spPr>
          </p:pic>
        </p:grpSp>
        <p:sp>
          <p:nvSpPr>
            <p:cNvPr id="1202" name="Google Shape;1202;p103"/>
            <p:cNvSpPr txBox="1"/>
            <p:nvPr/>
          </p:nvSpPr>
          <p:spPr>
            <a:xfrm>
              <a:off x="5578970" y="5504610"/>
              <a:ext cx="3745200" cy="17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Q &gt; 8,000</a:t>
              </a:r>
              <a:endParaRPr sz="2200"/>
            </a:p>
            <a:p>
              <a:pPr indent="0" lvl="0" marL="0" rtl="0" algn="l">
                <a:spcBef>
                  <a:spcPts val="0"/>
                </a:spcBef>
                <a:spcAft>
                  <a:spcPts val="0"/>
                </a:spcAft>
                <a:buNone/>
              </a:pPr>
              <a:r>
                <a:rPr lang="en-US" sz="2200">
                  <a:solidFill>
                    <a:srgbClr val="000000"/>
                  </a:solidFill>
                </a:rPr>
                <a:t>NV: λ</a:t>
              </a:r>
              <a:r>
                <a:rPr baseline="-25000" lang="en-US" sz="2200">
                  <a:solidFill>
                    <a:srgbClr val="000000"/>
                  </a:solidFill>
                </a:rPr>
                <a:t>ZPL </a:t>
              </a:r>
              <a:r>
                <a:rPr lang="en-US" sz="2200"/>
                <a:t>&lt; 5 GHz</a:t>
              </a:r>
              <a:endParaRPr sz="2200"/>
            </a:p>
            <a:p>
              <a:pPr indent="0" lvl="0" marL="0" rtl="0" algn="l">
                <a:spcBef>
                  <a:spcPts val="0"/>
                </a:spcBef>
                <a:spcAft>
                  <a:spcPts val="0"/>
                </a:spcAft>
                <a:buClr>
                  <a:srgbClr val="000000"/>
                </a:buClr>
                <a:buSzPts val="1100"/>
                <a:buFont typeface="Arial"/>
                <a:buNone/>
              </a:pPr>
              <a:r>
                <a:t/>
              </a:r>
              <a:endParaRPr sz="2200">
                <a:solidFill>
                  <a:srgbClr val="000000"/>
                </a:solidFill>
              </a:endParaRPr>
            </a:p>
            <a:p>
              <a:pPr indent="0" lvl="0" marL="0" rtl="0" algn="l">
                <a:spcBef>
                  <a:spcPts val="0"/>
                </a:spcBef>
                <a:spcAft>
                  <a:spcPts val="0"/>
                </a:spcAft>
                <a:buClr>
                  <a:srgbClr val="000000"/>
                </a:buClr>
                <a:buSzPts val="1100"/>
                <a:buFont typeface="Arial"/>
                <a:buNone/>
              </a:pPr>
              <a:r>
                <a:rPr lang="en-US" sz="2200">
                  <a:solidFill>
                    <a:srgbClr val="000000"/>
                  </a:solidFill>
                </a:rPr>
                <a:t>Aligned emitters✔</a:t>
              </a:r>
              <a:endParaRPr sz="2200">
                <a:solidFill>
                  <a:srgbClr val="000000"/>
                </a:solidFill>
              </a:endParaRPr>
            </a:p>
            <a:p>
              <a:pPr indent="0" lvl="0" marL="0" rtl="0" algn="l">
                <a:spcBef>
                  <a:spcPts val="0"/>
                </a:spcBef>
                <a:spcAft>
                  <a:spcPts val="0"/>
                </a:spcAft>
                <a:buClr>
                  <a:schemeClr val="dk1"/>
                </a:buClr>
                <a:buSzPts val="1100"/>
                <a:buFont typeface="Arial"/>
                <a:buNone/>
              </a:pPr>
              <a:r>
                <a:rPr lang="en-US" sz="2200">
                  <a:solidFill>
                    <a:schemeClr val="dk1"/>
                  </a:solidFill>
                </a:rPr>
                <a:t># yielding cavities&gt;10</a:t>
              </a:r>
              <a:r>
                <a:rPr baseline="30000" lang="en-US" sz="2200">
                  <a:solidFill>
                    <a:schemeClr val="dk1"/>
                  </a:solidFill>
                </a:rPr>
                <a:t>3</a:t>
              </a:r>
              <a:endParaRPr sz="2200"/>
            </a:p>
          </p:txBody>
        </p:sp>
        <p:sp>
          <p:nvSpPr>
            <p:cNvPr id="1203" name="Google Shape;1203;p103"/>
            <p:cNvSpPr txBox="1"/>
            <p:nvPr/>
          </p:nvSpPr>
          <p:spPr>
            <a:xfrm>
              <a:off x="5634013" y="7409950"/>
              <a:ext cx="2985300" cy="17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M. Schukraft et al, APL Photonics 1, 020801 (2016)</a:t>
              </a:r>
              <a:endParaRPr/>
            </a:p>
            <a:p>
              <a:pPr indent="0" lvl="0" marL="0" rtl="0" algn="l">
                <a:spcBef>
                  <a:spcPts val="1000"/>
                </a:spcBef>
                <a:spcAft>
                  <a:spcPts val="0"/>
                </a:spcAft>
                <a:buNone/>
              </a:pPr>
              <a:r>
                <a:rPr lang="en-US"/>
                <a:t>T. Schroeder et al, Material Optics Express  7, 5 (2017)</a:t>
              </a:r>
              <a:endParaRPr/>
            </a:p>
            <a:p>
              <a:pPr indent="0" lvl="0" marL="0" rtl="0" algn="l">
                <a:spcBef>
                  <a:spcPts val="1000"/>
                </a:spcBef>
                <a:spcAft>
                  <a:spcPts val="1000"/>
                </a:spcAft>
                <a:buNone/>
              </a:pPr>
              <a:r>
                <a:rPr lang="en-US"/>
                <a:t>I. Bayn et al, Applied Physics Letters 105, 21 (2014)</a:t>
              </a:r>
              <a:endParaRPr/>
            </a:p>
          </p:txBody>
        </p:sp>
      </p:grpSp>
      <p:sp>
        <p:nvSpPr>
          <p:cNvPr id="1204" name="Google Shape;1204;p103"/>
          <p:cNvSpPr txBox="1"/>
          <p:nvPr/>
        </p:nvSpPr>
        <p:spPr>
          <a:xfrm>
            <a:off x="530625" y="7475000"/>
            <a:ext cx="3172500" cy="8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chemeClr val="dk1"/>
                </a:solidFill>
              </a:rPr>
              <a:t>L. Li et al Sci Rep 5 (2015)</a:t>
            </a:r>
            <a:endParaRPr sz="1600">
              <a:solidFill>
                <a:schemeClr val="dk1"/>
              </a:solidFill>
            </a:endParaRPr>
          </a:p>
        </p:txBody>
      </p:sp>
      <p:grpSp>
        <p:nvGrpSpPr>
          <p:cNvPr id="1205" name="Google Shape;1205;p103"/>
          <p:cNvGrpSpPr/>
          <p:nvPr/>
        </p:nvGrpSpPr>
        <p:grpSpPr>
          <a:xfrm>
            <a:off x="9322225" y="243070"/>
            <a:ext cx="3674675" cy="9005655"/>
            <a:chOff x="9322225" y="243070"/>
            <a:chExt cx="3674675" cy="9005655"/>
          </a:xfrm>
        </p:grpSpPr>
        <p:grpSp>
          <p:nvGrpSpPr>
            <p:cNvPr id="1206" name="Google Shape;1206;p103"/>
            <p:cNvGrpSpPr/>
            <p:nvPr/>
          </p:nvGrpSpPr>
          <p:grpSpPr>
            <a:xfrm>
              <a:off x="9433129" y="1169435"/>
              <a:ext cx="3396171" cy="2569042"/>
              <a:chOff x="2885116" y="4511226"/>
              <a:chExt cx="2231827" cy="1718767"/>
            </a:xfrm>
          </p:grpSpPr>
          <p:pic>
            <p:nvPicPr>
              <p:cNvPr id="1207" name="Google Shape;1207;p103"/>
              <p:cNvPicPr preferRelativeResize="0"/>
              <p:nvPr/>
            </p:nvPicPr>
            <p:blipFill rotWithShape="1">
              <a:blip r:embed="rId9">
                <a:alphaModFix/>
              </a:blip>
              <a:srcRect b="14522" l="0" r="53211" t="0"/>
              <a:stretch/>
            </p:blipFill>
            <p:spPr>
              <a:xfrm>
                <a:off x="2927796" y="4544020"/>
                <a:ext cx="2189147" cy="1685974"/>
              </a:xfrm>
              <a:prstGeom prst="rect">
                <a:avLst/>
              </a:prstGeom>
              <a:noFill/>
              <a:ln>
                <a:noFill/>
              </a:ln>
            </p:spPr>
          </p:pic>
          <p:sp>
            <p:nvSpPr>
              <p:cNvPr id="1208" name="Google Shape;1208;p103"/>
              <p:cNvSpPr/>
              <p:nvPr/>
            </p:nvSpPr>
            <p:spPr>
              <a:xfrm>
                <a:off x="2885116" y="4511226"/>
                <a:ext cx="483900" cy="52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9" name="Google Shape;1209;p103"/>
            <p:cNvSpPr txBox="1"/>
            <p:nvPr/>
          </p:nvSpPr>
          <p:spPr>
            <a:xfrm>
              <a:off x="9381359" y="5783821"/>
              <a:ext cx="3330300" cy="18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Q &gt; 14,000</a:t>
              </a:r>
              <a:endParaRPr sz="2200"/>
            </a:p>
            <a:p>
              <a:pPr indent="0" lvl="0" marL="0" rtl="0" algn="l">
                <a:spcBef>
                  <a:spcPts val="0"/>
                </a:spcBef>
                <a:spcAft>
                  <a:spcPts val="0"/>
                </a:spcAft>
                <a:buNone/>
              </a:pPr>
              <a:r>
                <a:rPr lang="en-US" sz="2200">
                  <a:solidFill>
                    <a:srgbClr val="000000"/>
                  </a:solidFill>
                </a:rPr>
                <a:t>NV: λ</a:t>
              </a:r>
              <a:r>
                <a:rPr baseline="-25000" lang="en-US" sz="2200">
                  <a:solidFill>
                    <a:srgbClr val="000000"/>
                  </a:solidFill>
                </a:rPr>
                <a:t>ZPL </a:t>
              </a:r>
              <a:r>
                <a:rPr lang="en-US" sz="2200"/>
                <a:t>&lt; 1 GHz</a:t>
              </a:r>
              <a:endParaRPr sz="2200"/>
            </a:p>
            <a:p>
              <a:pPr indent="0" lvl="0" marL="0" rtl="0" algn="l">
                <a:spcBef>
                  <a:spcPts val="0"/>
                </a:spcBef>
                <a:spcAft>
                  <a:spcPts val="0"/>
                </a:spcAft>
                <a:buClr>
                  <a:srgbClr val="000000"/>
                </a:buClr>
                <a:buSzPts val="1100"/>
                <a:buFont typeface="Arial"/>
                <a:buNone/>
              </a:pPr>
              <a:r>
                <a:t/>
              </a:r>
              <a:endParaRPr sz="2200">
                <a:solidFill>
                  <a:srgbClr val="000000"/>
                </a:solidFill>
              </a:endParaRPr>
            </a:p>
            <a:p>
              <a:pPr indent="0" lvl="0" marL="0" rtl="0" algn="l">
                <a:spcBef>
                  <a:spcPts val="0"/>
                </a:spcBef>
                <a:spcAft>
                  <a:spcPts val="0"/>
                </a:spcAft>
                <a:buClr>
                  <a:srgbClr val="000000"/>
                </a:buClr>
                <a:buSzPts val="1100"/>
                <a:buFont typeface="Arial"/>
                <a:buNone/>
              </a:pPr>
              <a:r>
                <a:rPr lang="en-US" sz="2200">
                  <a:solidFill>
                    <a:srgbClr val="000000"/>
                  </a:solidFill>
                </a:rPr>
                <a:t>Aligned emitters✔</a:t>
              </a:r>
              <a:endParaRPr sz="2200">
                <a:solidFill>
                  <a:srgbClr val="000000"/>
                </a:solidFill>
              </a:endParaRPr>
            </a:p>
            <a:p>
              <a:pPr indent="0" lvl="0" marL="0" rtl="0" algn="l">
                <a:spcBef>
                  <a:spcPts val="0"/>
                </a:spcBef>
                <a:spcAft>
                  <a:spcPts val="0"/>
                </a:spcAft>
                <a:buClr>
                  <a:srgbClr val="000000"/>
                </a:buClr>
                <a:buSzPts val="1100"/>
                <a:buFont typeface="Arial"/>
                <a:buNone/>
              </a:pPr>
              <a:r>
                <a:rPr lang="en-US" sz="2200">
                  <a:solidFill>
                    <a:srgbClr val="000000"/>
                  </a:solidFill>
                </a:rPr>
                <a:t>Chip Size: 4x4 mm✔</a:t>
              </a:r>
              <a:endParaRPr sz="2200">
                <a:solidFill>
                  <a:srgbClr val="000000"/>
                </a:solidFill>
              </a:endParaRPr>
            </a:p>
            <a:p>
              <a:pPr indent="0" lvl="0" marL="0" rtl="0" algn="l">
                <a:spcBef>
                  <a:spcPts val="0"/>
                </a:spcBef>
                <a:spcAft>
                  <a:spcPts val="0"/>
                </a:spcAft>
                <a:buClr>
                  <a:srgbClr val="000000"/>
                </a:buClr>
                <a:buSzPts val="1100"/>
                <a:buFont typeface="Arial"/>
                <a:buNone/>
              </a:pPr>
              <a:r>
                <a:rPr lang="en-US" sz="2200"/>
                <a:t># </a:t>
              </a:r>
              <a:r>
                <a:rPr lang="en-US" sz="2200">
                  <a:solidFill>
                    <a:schemeClr val="dk1"/>
                  </a:solidFill>
                </a:rPr>
                <a:t>yielding</a:t>
              </a:r>
              <a:r>
                <a:rPr lang="en-US" sz="2200"/>
                <a:t> cavities&gt;10</a:t>
              </a:r>
              <a:r>
                <a:rPr baseline="30000" lang="en-US" sz="2200"/>
                <a:t>4</a:t>
              </a:r>
              <a:endParaRPr baseline="30000" sz="2200">
                <a:solidFill>
                  <a:srgbClr val="000000"/>
                </a:solidFill>
              </a:endParaRPr>
            </a:p>
          </p:txBody>
        </p:sp>
        <p:sp>
          <p:nvSpPr>
            <p:cNvPr id="1210" name="Google Shape;1210;p103"/>
            <p:cNvSpPr txBox="1"/>
            <p:nvPr/>
          </p:nvSpPr>
          <p:spPr>
            <a:xfrm>
              <a:off x="9322225" y="7983925"/>
              <a:ext cx="3568800" cy="12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1D : </a:t>
              </a:r>
              <a:r>
                <a:rPr lang="en-US" sz="1800"/>
                <a:t>S. Mouradian, N. Wan et al, APL </a:t>
              </a:r>
              <a:r>
                <a:rPr b="1" lang="en-US" sz="1800"/>
                <a:t>111</a:t>
              </a:r>
              <a:r>
                <a:rPr lang="en-US" sz="1800"/>
                <a:t> (2017)</a:t>
              </a:r>
              <a:endParaRPr sz="1800"/>
            </a:p>
            <a:p>
              <a:pPr indent="0" lvl="0" marL="0" rtl="0" algn="l">
                <a:spcBef>
                  <a:spcPts val="0"/>
                </a:spcBef>
                <a:spcAft>
                  <a:spcPts val="0"/>
                </a:spcAft>
                <a:buClr>
                  <a:schemeClr val="dk1"/>
                </a:buClr>
                <a:buSzPts val="1100"/>
                <a:buFont typeface="Arial"/>
                <a:buNone/>
              </a:pPr>
              <a:r>
                <a:rPr lang="en-US" sz="1800">
                  <a:solidFill>
                    <a:schemeClr val="dk1"/>
                  </a:solidFill>
                  <a:highlight>
                    <a:schemeClr val="lt1"/>
                  </a:highlight>
                </a:rPr>
                <a:t>2D: Noel Wan et al,  APL </a:t>
              </a:r>
              <a:r>
                <a:rPr b="1" lang="en-US" sz="1800">
                  <a:solidFill>
                    <a:schemeClr val="dk1"/>
                  </a:solidFill>
                  <a:highlight>
                    <a:schemeClr val="lt1"/>
                  </a:highlight>
                </a:rPr>
                <a:t>112</a:t>
              </a:r>
              <a:r>
                <a:rPr lang="en-US" sz="1800">
                  <a:solidFill>
                    <a:schemeClr val="dk1"/>
                  </a:solidFill>
                  <a:highlight>
                    <a:schemeClr val="lt1"/>
                  </a:highlight>
                </a:rPr>
                <a:t>  (2018)</a:t>
              </a:r>
              <a:endParaRPr sz="1800">
                <a:solidFill>
                  <a:schemeClr val="dk1"/>
                </a:solidFill>
              </a:endParaRPr>
            </a:p>
            <a:p>
              <a:pPr indent="0" lvl="0" marL="0" rtl="0" algn="l">
                <a:spcBef>
                  <a:spcPts val="0"/>
                </a:spcBef>
                <a:spcAft>
                  <a:spcPts val="0"/>
                </a:spcAft>
                <a:buNone/>
              </a:pPr>
              <a:r>
                <a:t/>
              </a:r>
              <a:endParaRPr sz="1800"/>
            </a:p>
          </p:txBody>
        </p:sp>
        <p:cxnSp>
          <p:nvCxnSpPr>
            <p:cNvPr id="1211" name="Google Shape;1211;p103"/>
            <p:cNvCxnSpPr/>
            <p:nvPr/>
          </p:nvCxnSpPr>
          <p:spPr>
            <a:xfrm>
              <a:off x="11305225" y="1279725"/>
              <a:ext cx="845400" cy="0"/>
            </a:xfrm>
            <a:prstGeom prst="straightConnector1">
              <a:avLst/>
            </a:prstGeom>
            <a:noFill/>
            <a:ln cap="flat" cmpd="sng" w="76200">
              <a:solidFill>
                <a:srgbClr val="FFFFFF"/>
              </a:solidFill>
              <a:prstDash val="solid"/>
              <a:round/>
              <a:headEnd len="med" w="med" type="none"/>
              <a:tailEnd len="med" w="med" type="none"/>
            </a:ln>
          </p:spPr>
        </p:cxnSp>
        <p:pic>
          <p:nvPicPr>
            <p:cNvPr descr="1 (1).jpg" id="1212" name="Google Shape;1212;p103"/>
            <p:cNvPicPr preferRelativeResize="0"/>
            <p:nvPr/>
          </p:nvPicPr>
          <p:blipFill rotWithShape="1">
            <a:blip r:embed="rId10">
              <a:alphaModFix/>
            </a:blip>
            <a:srcRect b="1718" l="55555" r="3077" t="86662"/>
            <a:stretch/>
          </p:blipFill>
          <p:spPr>
            <a:xfrm>
              <a:off x="9865747" y="243070"/>
              <a:ext cx="2919122" cy="1040921"/>
            </a:xfrm>
            <a:prstGeom prst="rect">
              <a:avLst/>
            </a:prstGeom>
            <a:noFill/>
            <a:ln>
              <a:noFill/>
            </a:ln>
          </p:spPr>
        </p:pic>
        <p:pic>
          <p:nvPicPr>
            <p:cNvPr id="1213" name="Google Shape;1213;p103"/>
            <p:cNvPicPr preferRelativeResize="0"/>
            <p:nvPr/>
          </p:nvPicPr>
          <p:blipFill>
            <a:blip r:embed="rId11">
              <a:alphaModFix/>
            </a:blip>
            <a:stretch>
              <a:fillRect/>
            </a:stretch>
          </p:blipFill>
          <p:spPr>
            <a:xfrm>
              <a:off x="10181902" y="3901525"/>
              <a:ext cx="2814998" cy="1750800"/>
            </a:xfrm>
            <a:prstGeom prst="rect">
              <a:avLst/>
            </a:prstGeom>
            <a:noFill/>
            <a:ln>
              <a:noFill/>
            </a:ln>
          </p:spPr>
        </p:pic>
      </p:grpSp>
      <p:sp>
        <p:nvSpPr>
          <p:cNvPr id="1214" name="Google Shape;1214;p103"/>
          <p:cNvSpPr txBox="1"/>
          <p:nvPr/>
        </p:nvSpPr>
        <p:spPr>
          <a:xfrm>
            <a:off x="11331175" y="848025"/>
            <a:ext cx="1352700" cy="3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rPr>
              <a:t>1 µm</a:t>
            </a:r>
            <a:endParaRPr>
              <a:solidFill>
                <a:srgbClr val="FFFFFF"/>
              </a:solidFill>
            </a:endParaRPr>
          </a:p>
        </p:txBody>
      </p:sp>
      <p:cxnSp>
        <p:nvCxnSpPr>
          <p:cNvPr id="1215" name="Google Shape;1215;p103"/>
          <p:cNvCxnSpPr/>
          <p:nvPr/>
        </p:nvCxnSpPr>
        <p:spPr>
          <a:xfrm flipH="1" rot="10800000">
            <a:off x="11474125" y="1174125"/>
            <a:ext cx="741600" cy="6300"/>
          </a:xfrm>
          <a:prstGeom prst="straightConnector1">
            <a:avLst/>
          </a:prstGeom>
          <a:noFill/>
          <a:ln cap="flat" cmpd="sng" w="28575">
            <a:solidFill>
              <a:srgbClr val="FFFFFF"/>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