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6782" r:id="rId1"/>
  </p:sldMasterIdLst>
  <p:notesMasterIdLst>
    <p:notesMasterId r:id="rId68"/>
  </p:notesMasterIdLst>
  <p:handoutMasterIdLst>
    <p:handoutMasterId r:id="rId69"/>
  </p:handoutMasterIdLst>
  <p:sldIdLst>
    <p:sldId id="1232" r:id="rId2"/>
    <p:sldId id="1318" r:id="rId3"/>
    <p:sldId id="1234" r:id="rId4"/>
    <p:sldId id="1293" r:id="rId5"/>
    <p:sldId id="1337" r:id="rId6"/>
    <p:sldId id="1336" r:id="rId7"/>
    <p:sldId id="1260" r:id="rId8"/>
    <p:sldId id="1261" r:id="rId9"/>
    <p:sldId id="1262" r:id="rId10"/>
    <p:sldId id="1321" r:id="rId11"/>
    <p:sldId id="1342" r:id="rId12"/>
    <p:sldId id="1338" r:id="rId13"/>
    <p:sldId id="1306" r:id="rId14"/>
    <p:sldId id="1320" r:id="rId15"/>
    <p:sldId id="1335" r:id="rId16"/>
    <p:sldId id="1327" r:id="rId17"/>
    <p:sldId id="1328" r:id="rId18"/>
    <p:sldId id="1329" r:id="rId19"/>
    <p:sldId id="1330" r:id="rId20"/>
    <p:sldId id="1331" r:id="rId21"/>
    <p:sldId id="1332" r:id="rId22"/>
    <p:sldId id="1333" r:id="rId23"/>
    <p:sldId id="1334" r:id="rId24"/>
    <p:sldId id="1339" r:id="rId25"/>
    <p:sldId id="1317" r:id="rId26"/>
    <p:sldId id="1309" r:id="rId27"/>
    <p:sldId id="1316" r:id="rId28"/>
    <p:sldId id="1315" r:id="rId29"/>
    <p:sldId id="1313" r:id="rId30"/>
    <p:sldId id="1310" r:id="rId31"/>
    <p:sldId id="1311" r:id="rId32"/>
    <p:sldId id="1312" r:id="rId33"/>
    <p:sldId id="1343" r:id="rId34"/>
    <p:sldId id="1294" r:id="rId35"/>
    <p:sldId id="1259" r:id="rId36"/>
    <p:sldId id="1295" r:id="rId37"/>
    <p:sldId id="1263" r:id="rId38"/>
    <p:sldId id="1322" r:id="rId39"/>
    <p:sldId id="1323" r:id="rId40"/>
    <p:sldId id="1340" r:id="rId41"/>
    <p:sldId id="1296" r:id="rId42"/>
    <p:sldId id="1264" r:id="rId43"/>
    <p:sldId id="1324" r:id="rId44"/>
    <p:sldId id="1325" r:id="rId45"/>
    <p:sldId id="1285" r:id="rId46"/>
    <p:sldId id="1286" r:id="rId47"/>
    <p:sldId id="1287" r:id="rId48"/>
    <p:sldId id="1299" r:id="rId49"/>
    <p:sldId id="1277" r:id="rId50"/>
    <p:sldId id="1288" r:id="rId51"/>
    <p:sldId id="1308" r:id="rId52"/>
    <p:sldId id="1297" r:id="rId53"/>
    <p:sldId id="1300" r:id="rId54"/>
    <p:sldId id="1301" r:id="rId55"/>
    <p:sldId id="1265" r:id="rId56"/>
    <p:sldId id="1326" r:id="rId57"/>
    <p:sldId id="1298" r:id="rId58"/>
    <p:sldId id="1266" r:id="rId59"/>
    <p:sldId id="1289" r:id="rId60"/>
    <p:sldId id="1302" r:id="rId61"/>
    <p:sldId id="1304" r:id="rId62"/>
    <p:sldId id="1305" r:id="rId63"/>
    <p:sldId id="1341" r:id="rId64"/>
    <p:sldId id="1319" r:id="rId65"/>
    <p:sldId id="1275" r:id="rId66"/>
    <p:sldId id="1344" r:id="rId67"/>
  </p:sldIdLst>
  <p:sldSz cx="9144000" cy="6858000" type="screen4x3"/>
  <p:notesSz cx="6858000" cy="9144000"/>
  <p:custDataLst>
    <p:tags r:id="rId70"/>
  </p:custDataLst>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 initials="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339933"/>
    <a:srgbClr val="FF6A06"/>
    <a:srgbClr val="FF0000"/>
    <a:srgbClr val="292929"/>
    <a:srgbClr val="0099FF"/>
    <a:srgbClr val="FFE4D1"/>
    <a:srgbClr val="FFB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008" autoAdjust="0"/>
    <p:restoredTop sz="94171" autoAdjust="0"/>
  </p:normalViewPr>
  <p:slideViewPr>
    <p:cSldViewPr snapToObjects="1">
      <p:cViewPr varScale="1">
        <p:scale>
          <a:sx n="80" d="100"/>
          <a:sy n="80" d="100"/>
        </p:scale>
        <p:origin x="1264" y="4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71" d="100"/>
          <a:sy n="71" d="100"/>
        </p:scale>
        <p:origin x="-3077"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slide" Target="slides/slide17.xml"/><Relationship Id="rId1" Type="http://schemas.openxmlformats.org/officeDocument/2006/relationships/slide" Target="slides/slide16.xml"/><Relationship Id="rId4"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Arial" charset="0"/>
                <a:ea typeface="ＭＳ Ｐゴシック" pitchFamily="1"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a:latin typeface="Arial" charset="0"/>
                <a:ea typeface="ＭＳ Ｐゴシック" pitchFamily="1" charset="-128"/>
                <a:cs typeface="+mn-cs"/>
              </a:defRPr>
            </a:lvl1pPr>
          </a:lstStyle>
          <a:p>
            <a:pPr>
              <a:defRPr/>
            </a:pPr>
            <a:fld id="{D6310729-A2DA-4E2F-9794-8E8254DA565C}" type="datetimeFigureOut">
              <a:rPr lang="en-US"/>
              <a:pPr>
                <a:defRPr/>
              </a:pPr>
              <a:t>1/21/2021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latin typeface="Arial" charset="0"/>
                <a:ea typeface="ＭＳ Ｐゴシック" pitchFamily="1"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Arial" charset="0"/>
                <a:ea typeface="ＭＳ Ｐゴシック" pitchFamily="1" charset="-128"/>
                <a:cs typeface="+mn-cs"/>
              </a:defRPr>
            </a:lvl1pPr>
          </a:lstStyle>
          <a:p>
            <a:pPr>
              <a:defRPr/>
            </a:pPr>
            <a:fld id="{BA7DEAFB-AD29-4ECC-AAD1-9544749581DE}" type="slidenum">
              <a:rPr lang="en-US"/>
              <a:pPr>
                <a:defRPr/>
              </a:pPr>
              <a:t>‹#›</a:t>
            </a:fld>
            <a:endParaRPr lang="en-US"/>
          </a:p>
        </p:txBody>
      </p:sp>
    </p:spTree>
    <p:extLst>
      <p:ext uri="{BB962C8B-B14F-4D97-AF65-F5344CB8AC3E}">
        <p14:creationId xmlns:p14="http://schemas.microsoft.com/office/powerpoint/2010/main" val="1335751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1" charset="-128"/>
                <a:cs typeface="+mn-cs"/>
              </a:defRPr>
            </a:lvl1pPr>
          </a:lstStyle>
          <a:p>
            <a:pPr>
              <a:defRPr/>
            </a:pPr>
            <a:endParaRPr lang="en-US"/>
          </a:p>
        </p:txBody>
      </p:sp>
      <p:sp>
        <p:nvSpPr>
          <p:cNvPr id="931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1" charset="-128"/>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1" charset="-128"/>
                <a:cs typeface="+mn-cs"/>
              </a:defRPr>
            </a:lvl1pPr>
          </a:lstStyle>
          <a:p>
            <a:pPr>
              <a:defRPr/>
            </a:pPr>
            <a:fld id="{2006EA59-48DE-4D07-B2B4-E8B048EB2517}" type="slidenum">
              <a:rPr lang="en-US"/>
              <a:pPr>
                <a:defRPr/>
              </a:pPr>
              <a:t>‹#›</a:t>
            </a:fld>
            <a:endParaRPr lang="en-US"/>
          </a:p>
        </p:txBody>
      </p:sp>
    </p:spTree>
    <p:extLst>
      <p:ext uri="{BB962C8B-B14F-4D97-AF65-F5344CB8AC3E}">
        <p14:creationId xmlns:p14="http://schemas.microsoft.com/office/powerpoint/2010/main" val="2579978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18</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3829133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20</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endParaRPr lang="en-US" altLang="en-US"/>
          </a:p>
        </p:txBody>
      </p:sp>
    </p:spTree>
    <p:extLst>
      <p:ext uri="{BB962C8B-B14F-4D97-AF65-F5344CB8AC3E}">
        <p14:creationId xmlns:p14="http://schemas.microsoft.com/office/powerpoint/2010/main" val="4205981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22</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249877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AF5FDA8-DC01-4AFA-A562-0AEC6340B663}" type="slidenum">
              <a:rPr lang="en-US" altLang="en-US" smtClean="0"/>
              <a:pPr eaLnBrk="1" hangingPunct="1">
                <a:spcBef>
                  <a:spcPct val="0"/>
                </a:spcBef>
              </a:pPr>
              <a:t>23</a:t>
            </a:fld>
            <a:endParaRPr lang="en-US" altLang="en-US" smtClean="0"/>
          </a:p>
        </p:txBody>
      </p:sp>
      <p:sp>
        <p:nvSpPr>
          <p:cNvPr id="87043" name="Rectangle 2"/>
          <p:cNvSpPr>
            <a:spLocks noChangeArrowheads="1"/>
          </p:cNvSpPr>
          <p:nvPr/>
        </p:nvSpPr>
        <p:spPr bwMode="auto">
          <a:xfrm>
            <a:off x="3884613" y="0"/>
            <a:ext cx="2973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4" name="Rectangle 3"/>
          <p:cNvSpPr>
            <a:spLocks noChangeArrowheads="1"/>
          </p:cNvSpPr>
          <p:nvPr/>
        </p:nvSpPr>
        <p:spPr bwMode="auto">
          <a:xfrm>
            <a:off x="3884613" y="8683625"/>
            <a:ext cx="2973387"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43" tIns="44435" rIns="92043" bIns="44435" anchor="b"/>
          <a:lstStyle>
            <a:lvl1pPr defTabSz="927100" eaLnBrk="0" hangingPunct="0">
              <a:spcBef>
                <a:spcPct val="30000"/>
              </a:spcBef>
              <a:defRPr sz="1200">
                <a:solidFill>
                  <a:schemeClr val="tx1"/>
                </a:solidFill>
                <a:latin typeface="Arial" charset="0"/>
              </a:defRPr>
            </a:lvl1pPr>
            <a:lvl2pPr marL="742950" indent="-285750" defTabSz="927100" eaLnBrk="0" hangingPunct="0">
              <a:spcBef>
                <a:spcPct val="30000"/>
              </a:spcBef>
              <a:defRPr sz="1200">
                <a:solidFill>
                  <a:schemeClr val="tx1"/>
                </a:solidFill>
                <a:latin typeface="Arial" charset="0"/>
              </a:defRPr>
            </a:lvl2pPr>
            <a:lvl3pPr marL="1143000" indent="-228600" defTabSz="927100" eaLnBrk="0" hangingPunct="0">
              <a:spcBef>
                <a:spcPct val="30000"/>
              </a:spcBef>
              <a:defRPr sz="1200">
                <a:solidFill>
                  <a:schemeClr val="tx1"/>
                </a:solidFill>
                <a:latin typeface="Arial" charset="0"/>
              </a:defRPr>
            </a:lvl3pPr>
            <a:lvl4pPr marL="1600200" indent="-228600" defTabSz="927100" eaLnBrk="0" hangingPunct="0">
              <a:spcBef>
                <a:spcPct val="30000"/>
              </a:spcBef>
              <a:defRPr sz="1200">
                <a:solidFill>
                  <a:schemeClr val="tx1"/>
                </a:solidFill>
                <a:latin typeface="Arial" charset="0"/>
              </a:defRPr>
            </a:lvl4pPr>
            <a:lvl5pPr marL="2057400" indent="-228600" defTabSz="927100" eaLnBrk="0" hangingPunct="0">
              <a:spcBef>
                <a:spcPct val="30000"/>
              </a:spcBef>
              <a:defRPr sz="1200">
                <a:solidFill>
                  <a:schemeClr val="tx1"/>
                </a:solidFill>
                <a:latin typeface="Arial" charset="0"/>
              </a:defRPr>
            </a:lvl5pPr>
            <a:lvl6pPr marL="2514600" indent="-228600" defTabSz="927100" eaLnBrk="0" fontAlgn="base" hangingPunct="0">
              <a:spcBef>
                <a:spcPct val="30000"/>
              </a:spcBef>
              <a:spcAft>
                <a:spcPct val="0"/>
              </a:spcAft>
              <a:defRPr sz="1200">
                <a:solidFill>
                  <a:schemeClr val="tx1"/>
                </a:solidFill>
                <a:latin typeface="Arial" charset="0"/>
              </a:defRPr>
            </a:lvl6pPr>
            <a:lvl7pPr marL="2971800" indent="-228600" defTabSz="927100" eaLnBrk="0" fontAlgn="base" hangingPunct="0">
              <a:spcBef>
                <a:spcPct val="30000"/>
              </a:spcBef>
              <a:spcAft>
                <a:spcPct val="0"/>
              </a:spcAft>
              <a:defRPr sz="1200">
                <a:solidFill>
                  <a:schemeClr val="tx1"/>
                </a:solidFill>
                <a:latin typeface="Arial" charset="0"/>
              </a:defRPr>
            </a:lvl7pPr>
            <a:lvl8pPr marL="3429000" indent="-228600" defTabSz="927100" eaLnBrk="0" fontAlgn="base" hangingPunct="0">
              <a:spcBef>
                <a:spcPct val="30000"/>
              </a:spcBef>
              <a:spcAft>
                <a:spcPct val="0"/>
              </a:spcAft>
              <a:defRPr sz="1200">
                <a:solidFill>
                  <a:schemeClr val="tx1"/>
                </a:solidFill>
                <a:latin typeface="Arial" charset="0"/>
              </a:defRPr>
            </a:lvl8pPr>
            <a:lvl9pPr marL="3886200" indent="-228600" defTabSz="927100" eaLnBrk="0" fontAlgn="base" hangingPunct="0">
              <a:spcBef>
                <a:spcPct val="30000"/>
              </a:spcBef>
              <a:spcAft>
                <a:spcPct val="0"/>
              </a:spcAft>
              <a:defRPr sz="1200">
                <a:solidFill>
                  <a:schemeClr val="tx1"/>
                </a:solidFill>
                <a:latin typeface="Arial" charset="0"/>
              </a:defRPr>
            </a:lvl9pPr>
          </a:lstStyle>
          <a:p>
            <a:pPr algn="r">
              <a:spcBef>
                <a:spcPct val="0"/>
              </a:spcBef>
            </a:pPr>
            <a:r>
              <a:rPr lang="en-US" altLang="en-US">
                <a:latin typeface="Times New Roman" pitchFamily="18" charset="0"/>
              </a:rPr>
              <a:t>2</a:t>
            </a:r>
          </a:p>
        </p:txBody>
      </p:sp>
      <p:sp>
        <p:nvSpPr>
          <p:cNvPr id="87045" name="Rectangle 4"/>
          <p:cNvSpPr>
            <a:spLocks noChangeArrowheads="1"/>
          </p:cNvSpPr>
          <p:nvPr/>
        </p:nvSpPr>
        <p:spPr bwMode="auto">
          <a:xfrm>
            <a:off x="0" y="8683625"/>
            <a:ext cx="29718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6" name="Rectangle 5"/>
          <p:cNvSpPr>
            <a:spLocks noChangeArrowheads="1"/>
          </p:cNvSpPr>
          <p:nvPr/>
        </p:nvSpPr>
        <p:spPr bwMode="auto">
          <a:xfrm>
            <a:off x="0" y="0"/>
            <a:ext cx="29718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en-US" sz="1800"/>
          </a:p>
        </p:txBody>
      </p:sp>
      <p:sp>
        <p:nvSpPr>
          <p:cNvPr id="87047" name="Rectangle 6"/>
          <p:cNvSpPr>
            <a:spLocks noGrp="1" noRot="1" noChangeAspect="1" noChangeArrowheads="1" noTextEdit="1"/>
          </p:cNvSpPr>
          <p:nvPr>
            <p:ph type="sldImg"/>
          </p:nvPr>
        </p:nvSpPr>
        <p:spPr>
          <a:xfrm>
            <a:off x="3635375" y="2468563"/>
            <a:ext cx="0" cy="0"/>
          </a:xfrm>
          <a:ln w="12700" cap="flat"/>
        </p:spPr>
      </p:sp>
      <p:sp>
        <p:nvSpPr>
          <p:cNvPr id="87048" name="Rectangle 7"/>
          <p:cNvSpPr>
            <a:spLocks noGrp="1" noChangeArrowheads="1"/>
          </p:cNvSpPr>
          <p:nvPr>
            <p:ph type="body" idx="1"/>
          </p:nvPr>
        </p:nvSpPr>
        <p:spPr>
          <a:xfrm>
            <a:off x="912813" y="4343400"/>
            <a:ext cx="5030787" cy="4116388"/>
          </a:xfrm>
          <a:noFill/>
          <a:extLst>
            <a:ext uri="{91240B29-F687-4F45-9708-019B960494DF}">
              <a14:hiddenLine xmlns:a14="http://schemas.microsoft.com/office/drawing/2010/main" w="12700">
                <a:solidFill>
                  <a:schemeClr val="tx1"/>
                </a:solidFill>
                <a:miter lim="800000"/>
                <a:headEnd/>
                <a:tailEnd/>
              </a14:hiddenLine>
            </a:ext>
          </a:extLst>
        </p:spPr>
        <p:txBody>
          <a:bodyPr lIns="92043" tIns="44435" rIns="92043" bIns="44435"/>
          <a:lstStyle/>
          <a:p>
            <a:pPr eaLnBrk="1" hangingPunct="1"/>
            <a:r>
              <a:rPr lang="en-US" altLang="en-US" smtClean="0"/>
              <a:t>Stellar Spectra </a:t>
            </a:r>
          </a:p>
          <a:p>
            <a:pPr eaLnBrk="1" hangingPunct="1"/>
            <a:endParaRPr lang="en-US" altLang="en-US" smtClean="0"/>
          </a:p>
          <a:p>
            <a:pPr eaLnBrk="1" hangingPunct="1"/>
            <a:r>
              <a:rPr lang="en-US" altLang="en-US" smtClean="0"/>
              <a:t>Comparison of spectra observed for seven different stars having a range of surface temperatures. The hottest stars, at the top, show lines of helium and multiply ionized heavy elements. In the coolest stars, at the bottom, helium lines are not seen, but lines of neutral atoms and molecules are plentiful. At intermediate temperatures, hydrogen lines are strongest. The actual compositions of all seven stars are about the same. &gt;&lt;*Recently, some astronomers have proposed the addition of two new spectral classes—L and T—for low-mass, low-temperature stars whose odd spectra distinguish them from the M-class stars in the current scheme. For now, at least, the new classification has not been widely adopted. Astronomers are still uncertain whether these new objects are “true” stars, fusing hydrogen into helium in their cores, or if they are “brown dwarfs” that never achieved high enough central temperatures for fusion to begin. </a:t>
            </a:r>
          </a:p>
        </p:txBody>
      </p:sp>
    </p:spTree>
    <p:extLst>
      <p:ext uri="{BB962C8B-B14F-4D97-AF65-F5344CB8AC3E}">
        <p14:creationId xmlns:p14="http://schemas.microsoft.com/office/powerpoint/2010/main" val="1555466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r>
              <a:rPr lang="en-US" altLang="en-US" smtClean="0">
                <a:latin typeface="Arial" panose="020B0604020202020204" pitchFamily="34" charset="0"/>
              </a:rPr>
              <a:t>ORM is now the Gran Canary Telescope (GTC).</a:t>
            </a:r>
          </a:p>
        </p:txBody>
      </p:sp>
      <p:sp>
        <p:nvSpPr>
          <p:cNvPr id="40964" name="Slide Number Placeholder 3"/>
          <p:cNvSpPr>
            <a:spLocks noGrp="1"/>
          </p:cNvSpPr>
          <p:nvPr>
            <p:ph type="sldNum" sz="quarter" idx="5"/>
          </p:nvPr>
        </p:nvSpPr>
        <p:spPr>
          <a:noFill/>
        </p:spPr>
        <p:txBody>
          <a:bodyPr/>
          <a:lstStyle>
            <a:lvl1pPr defTabSz="931887">
              <a:spcBef>
                <a:spcPct val="30000"/>
              </a:spcBef>
              <a:defRPr sz="1200">
                <a:solidFill>
                  <a:schemeClr val="tx1"/>
                </a:solidFill>
                <a:latin typeface="Arial" panose="020B0604020202020204" pitchFamily="34" charset="0"/>
              </a:defRPr>
            </a:lvl1pPr>
            <a:lvl2pPr marL="716130" indent="-275434" defTabSz="931887">
              <a:spcBef>
                <a:spcPct val="30000"/>
              </a:spcBef>
              <a:defRPr sz="1200">
                <a:solidFill>
                  <a:schemeClr val="tx1"/>
                </a:solidFill>
                <a:latin typeface="Arial" panose="020B0604020202020204" pitchFamily="34" charset="0"/>
              </a:defRPr>
            </a:lvl2pPr>
            <a:lvl3pPr marL="1101738" indent="-220348" defTabSz="931887">
              <a:spcBef>
                <a:spcPct val="30000"/>
              </a:spcBef>
              <a:defRPr sz="1200">
                <a:solidFill>
                  <a:schemeClr val="tx1"/>
                </a:solidFill>
                <a:latin typeface="Arial" panose="020B0604020202020204" pitchFamily="34" charset="0"/>
              </a:defRPr>
            </a:lvl3pPr>
            <a:lvl4pPr marL="1542433" indent="-220348" defTabSz="931887">
              <a:spcBef>
                <a:spcPct val="30000"/>
              </a:spcBef>
              <a:defRPr sz="1200">
                <a:solidFill>
                  <a:schemeClr val="tx1"/>
                </a:solidFill>
                <a:latin typeface="Arial" panose="020B0604020202020204" pitchFamily="34" charset="0"/>
              </a:defRPr>
            </a:lvl4pPr>
            <a:lvl5pPr marL="1983128" indent="-220348" defTabSz="931887">
              <a:spcBef>
                <a:spcPct val="30000"/>
              </a:spcBef>
              <a:defRPr sz="1200">
                <a:solidFill>
                  <a:schemeClr val="tx1"/>
                </a:solidFill>
                <a:latin typeface="Arial" panose="020B0604020202020204" pitchFamily="34" charset="0"/>
              </a:defRPr>
            </a:lvl5pPr>
            <a:lvl6pPr marL="2423823" indent="-220348" defTabSz="931887" eaLnBrk="0" fontAlgn="base" hangingPunct="0">
              <a:spcBef>
                <a:spcPct val="30000"/>
              </a:spcBef>
              <a:spcAft>
                <a:spcPct val="0"/>
              </a:spcAft>
              <a:defRPr sz="1200">
                <a:solidFill>
                  <a:schemeClr val="tx1"/>
                </a:solidFill>
                <a:latin typeface="Arial" panose="020B0604020202020204" pitchFamily="34" charset="0"/>
              </a:defRPr>
            </a:lvl6pPr>
            <a:lvl7pPr marL="2864518" indent="-220348" defTabSz="931887" eaLnBrk="0" fontAlgn="base" hangingPunct="0">
              <a:spcBef>
                <a:spcPct val="30000"/>
              </a:spcBef>
              <a:spcAft>
                <a:spcPct val="0"/>
              </a:spcAft>
              <a:defRPr sz="1200">
                <a:solidFill>
                  <a:schemeClr val="tx1"/>
                </a:solidFill>
                <a:latin typeface="Arial" panose="020B0604020202020204" pitchFamily="34" charset="0"/>
              </a:defRPr>
            </a:lvl7pPr>
            <a:lvl8pPr marL="3305213" indent="-220348" defTabSz="931887" eaLnBrk="0" fontAlgn="base" hangingPunct="0">
              <a:spcBef>
                <a:spcPct val="30000"/>
              </a:spcBef>
              <a:spcAft>
                <a:spcPct val="0"/>
              </a:spcAft>
              <a:defRPr sz="1200">
                <a:solidFill>
                  <a:schemeClr val="tx1"/>
                </a:solidFill>
                <a:latin typeface="Arial" panose="020B0604020202020204" pitchFamily="34" charset="0"/>
              </a:defRPr>
            </a:lvl8pPr>
            <a:lvl9pPr marL="3745908" indent="-220348" defTabSz="93188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FA7BF4-8300-482D-8725-0C276E9B867C}" type="slidenum">
              <a:rPr lang="en-US" altLang="en-US" sz="1300"/>
              <a:pPr>
                <a:spcBef>
                  <a:spcPct val="0"/>
                </a:spcBef>
              </a:pPr>
              <a:t>40</a:t>
            </a:fld>
            <a:endParaRPr lang="en-US" altLang="en-US" sz="1300"/>
          </a:p>
        </p:txBody>
      </p:sp>
    </p:spTree>
    <p:extLst>
      <p:ext uri="{BB962C8B-B14F-4D97-AF65-F5344CB8AC3E}">
        <p14:creationId xmlns:p14="http://schemas.microsoft.com/office/powerpoint/2010/main" val="2870593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7566CCC-0C58-4B03-B000-53C948057B29}" type="slidenum">
              <a:rPr lang="en-US" altLang="en-US" smtClean="0"/>
              <a:pPr eaLnBrk="1" hangingPunct="1">
                <a:spcBef>
                  <a:spcPct val="0"/>
                </a:spcBef>
              </a:pPr>
              <a:t>50</a:t>
            </a:fld>
            <a:endParaRPr lang="en-US"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US" altLang="en-US" smtClean="0"/>
              <a:t>OAP1 produces an image of the pupil at the DM. OAP2 focuses the beam onto the science and WFS cameras.</a:t>
            </a:r>
          </a:p>
          <a:p>
            <a:pPr eaLnBrk="1" hangingPunct="1"/>
            <a:endParaRPr lang="en-US" altLang="en-US" smtClean="0"/>
          </a:p>
        </p:txBody>
      </p:sp>
    </p:spTree>
    <p:extLst>
      <p:ext uri="{BB962C8B-B14F-4D97-AF65-F5344CB8AC3E}">
        <p14:creationId xmlns:p14="http://schemas.microsoft.com/office/powerpoint/2010/main" val="140787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66788">
              <a:defRPr sz="2400">
                <a:solidFill>
                  <a:srgbClr val="FFFF66"/>
                </a:solidFill>
                <a:latin typeface="Arial" panose="020B0604020202020204" pitchFamily="34" charset="0"/>
              </a:defRPr>
            </a:lvl1pPr>
            <a:lvl2pPr marL="742950" indent="-285750" defTabSz="966788">
              <a:defRPr sz="2400">
                <a:solidFill>
                  <a:srgbClr val="FFFF66"/>
                </a:solidFill>
                <a:latin typeface="Arial" panose="020B0604020202020204" pitchFamily="34" charset="0"/>
              </a:defRPr>
            </a:lvl2pPr>
            <a:lvl3pPr marL="1143000" indent="-228600" defTabSz="966788">
              <a:defRPr sz="2400">
                <a:solidFill>
                  <a:srgbClr val="FFFF66"/>
                </a:solidFill>
                <a:latin typeface="Arial" panose="020B0604020202020204" pitchFamily="34" charset="0"/>
              </a:defRPr>
            </a:lvl3pPr>
            <a:lvl4pPr marL="1600200" indent="-228600" defTabSz="966788">
              <a:defRPr sz="2400">
                <a:solidFill>
                  <a:srgbClr val="FFFF66"/>
                </a:solidFill>
                <a:latin typeface="Arial" panose="020B0604020202020204" pitchFamily="34" charset="0"/>
              </a:defRPr>
            </a:lvl4pPr>
            <a:lvl5pPr marL="2057400" indent="-228600" defTabSz="966788">
              <a:defRPr sz="2400">
                <a:solidFill>
                  <a:srgbClr val="FFFF66"/>
                </a:solidFill>
                <a:latin typeface="Arial" panose="020B0604020202020204" pitchFamily="34" charset="0"/>
              </a:defRPr>
            </a:lvl5pPr>
            <a:lvl6pPr marL="2514600" indent="-228600" algn="r" defTabSz="966788" eaLnBrk="0" fontAlgn="base" hangingPunct="0">
              <a:lnSpc>
                <a:spcPct val="90000"/>
              </a:lnSpc>
              <a:spcBef>
                <a:spcPct val="0"/>
              </a:spcBef>
              <a:spcAft>
                <a:spcPct val="0"/>
              </a:spcAft>
              <a:defRPr sz="2400">
                <a:solidFill>
                  <a:srgbClr val="FFFF66"/>
                </a:solidFill>
                <a:latin typeface="Arial" panose="020B0604020202020204" pitchFamily="34" charset="0"/>
              </a:defRPr>
            </a:lvl6pPr>
            <a:lvl7pPr marL="2971800" indent="-228600" algn="r" defTabSz="966788" eaLnBrk="0" fontAlgn="base" hangingPunct="0">
              <a:lnSpc>
                <a:spcPct val="90000"/>
              </a:lnSpc>
              <a:spcBef>
                <a:spcPct val="0"/>
              </a:spcBef>
              <a:spcAft>
                <a:spcPct val="0"/>
              </a:spcAft>
              <a:defRPr sz="2400">
                <a:solidFill>
                  <a:srgbClr val="FFFF66"/>
                </a:solidFill>
                <a:latin typeface="Arial" panose="020B0604020202020204" pitchFamily="34" charset="0"/>
              </a:defRPr>
            </a:lvl7pPr>
            <a:lvl8pPr marL="3429000" indent="-228600" algn="r" defTabSz="966788" eaLnBrk="0" fontAlgn="base" hangingPunct="0">
              <a:lnSpc>
                <a:spcPct val="90000"/>
              </a:lnSpc>
              <a:spcBef>
                <a:spcPct val="0"/>
              </a:spcBef>
              <a:spcAft>
                <a:spcPct val="0"/>
              </a:spcAft>
              <a:defRPr sz="2400">
                <a:solidFill>
                  <a:srgbClr val="FFFF66"/>
                </a:solidFill>
                <a:latin typeface="Arial" panose="020B0604020202020204" pitchFamily="34" charset="0"/>
              </a:defRPr>
            </a:lvl8pPr>
            <a:lvl9pPr marL="3886200" indent="-228600" algn="r" defTabSz="966788" eaLnBrk="0" fontAlgn="base" hangingPunct="0">
              <a:lnSpc>
                <a:spcPct val="90000"/>
              </a:lnSpc>
              <a:spcBef>
                <a:spcPct val="0"/>
              </a:spcBef>
              <a:spcAft>
                <a:spcPct val="0"/>
              </a:spcAft>
              <a:defRPr sz="2400">
                <a:solidFill>
                  <a:srgbClr val="FFFF66"/>
                </a:solidFill>
                <a:latin typeface="Arial" panose="020B0604020202020204" pitchFamily="34" charset="0"/>
              </a:defRPr>
            </a:lvl9pPr>
          </a:lstStyle>
          <a:p>
            <a:fld id="{78AEAAD3-8E42-46DD-90D5-1826698F5251}" type="slidenum">
              <a:rPr lang="en-US" altLang="en-US" sz="1300">
                <a:solidFill>
                  <a:schemeClr val="tx1"/>
                </a:solidFill>
              </a:rPr>
              <a:pPr/>
              <a:t>53</a:t>
            </a:fld>
            <a:endParaRPr lang="en-US" altLang="en-US" sz="1300">
              <a:solidFill>
                <a:schemeClr val="tx1"/>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157810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371600" y="2130425"/>
            <a:ext cx="7772400" cy="1470025"/>
          </a:xfrm>
        </p:spPr>
        <p:txBody>
          <a:bodyPr/>
          <a:lstStyle>
            <a:lvl1pPr algn="l">
              <a:defRPr b="1"/>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buFontTx/>
              <a:buNone/>
              <a:defRPr sz="1600"/>
            </a:lvl1pPr>
          </a:lstStyle>
          <a:p>
            <a:r>
              <a:rPr lang="en-US"/>
              <a:t>Click to edit Master subtitle style</a:t>
            </a:r>
          </a:p>
        </p:txBody>
      </p:sp>
    </p:spTree>
    <p:extLst>
      <p:ext uri="{BB962C8B-B14F-4D97-AF65-F5344CB8AC3E}">
        <p14:creationId xmlns:p14="http://schemas.microsoft.com/office/powerpoint/2010/main" val="1256946348"/>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Content Placeholder 4"/>
          <p:cNvSpPr>
            <a:spLocks noGrp="1"/>
          </p:cNvSpPr>
          <p:nvPr>
            <p:ph sz="quarter" idx="11"/>
          </p:nvPr>
        </p:nvSpPr>
        <p:spPr>
          <a:xfrm>
            <a:off x="320040" y="1371600"/>
            <a:ext cx="2743200" cy="2743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4"/>
          <p:cNvSpPr>
            <a:spLocks noGrp="1"/>
          </p:cNvSpPr>
          <p:nvPr>
            <p:ph sz="quarter" idx="12"/>
          </p:nvPr>
        </p:nvSpPr>
        <p:spPr>
          <a:xfrm>
            <a:off x="3200400" y="1371600"/>
            <a:ext cx="2743200" cy="2743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4"/>
          <p:cNvSpPr>
            <a:spLocks noGrp="1"/>
          </p:cNvSpPr>
          <p:nvPr>
            <p:ph sz="quarter" idx="13"/>
          </p:nvPr>
        </p:nvSpPr>
        <p:spPr>
          <a:xfrm>
            <a:off x="6080760" y="1371600"/>
            <a:ext cx="2743200" cy="2743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4"/>
          </p:nvPr>
        </p:nvSpPr>
        <p:spPr>
          <a:xfrm>
            <a:off x="320040" y="4114800"/>
            <a:ext cx="2739683" cy="530352"/>
          </a:xfrm>
        </p:spPr>
        <p:txBody>
          <a:bodyPr/>
          <a:lstStyle>
            <a:lvl1pPr marL="0" indent="0" algn="ctr">
              <a:buNone/>
              <a:defRPr sz="1400"/>
            </a:lvl1pPr>
          </a:lstStyle>
          <a:p>
            <a:pPr lvl="0"/>
            <a:r>
              <a:rPr lang="en-US" dirty="0" smtClean="0"/>
              <a:t>Click to edit Master text styles</a:t>
            </a:r>
          </a:p>
        </p:txBody>
      </p:sp>
      <p:sp>
        <p:nvSpPr>
          <p:cNvPr id="15" name="Text Placeholder 13"/>
          <p:cNvSpPr>
            <a:spLocks noGrp="1"/>
          </p:cNvSpPr>
          <p:nvPr>
            <p:ph type="body" sz="quarter" idx="15"/>
          </p:nvPr>
        </p:nvSpPr>
        <p:spPr>
          <a:xfrm>
            <a:off x="3200400" y="4114800"/>
            <a:ext cx="2739683" cy="530352"/>
          </a:xfrm>
        </p:spPr>
        <p:txBody>
          <a:bodyPr/>
          <a:lstStyle>
            <a:lvl1pPr marL="0" indent="0" algn="ctr">
              <a:buNone/>
              <a:defRPr sz="1400"/>
            </a:lvl1pPr>
          </a:lstStyle>
          <a:p>
            <a:pPr lvl="0"/>
            <a:r>
              <a:rPr lang="en-US" dirty="0" smtClean="0"/>
              <a:t>Click to edit Master text styles</a:t>
            </a:r>
          </a:p>
        </p:txBody>
      </p:sp>
      <p:sp>
        <p:nvSpPr>
          <p:cNvPr id="16" name="Text Placeholder 13"/>
          <p:cNvSpPr>
            <a:spLocks noGrp="1"/>
          </p:cNvSpPr>
          <p:nvPr>
            <p:ph type="body" sz="quarter" idx="16"/>
          </p:nvPr>
        </p:nvSpPr>
        <p:spPr>
          <a:xfrm>
            <a:off x="6080760" y="4114800"/>
            <a:ext cx="2739683" cy="530352"/>
          </a:xfrm>
        </p:spPr>
        <p:txBody>
          <a:bodyPr/>
          <a:lstStyle>
            <a:lvl1pPr marL="0" indent="0" algn="ctr">
              <a:buNone/>
              <a:defRPr sz="1400"/>
            </a:lvl1pPr>
          </a:lstStyle>
          <a:p>
            <a:pPr lvl="0"/>
            <a:r>
              <a:rPr lang="en-US" dirty="0" smtClean="0"/>
              <a:t>Click to edit Master text styles</a:t>
            </a:r>
          </a:p>
        </p:txBody>
      </p:sp>
      <p:sp>
        <p:nvSpPr>
          <p:cNvPr id="10" name="Text Placeholder 13"/>
          <p:cNvSpPr>
            <a:spLocks noGrp="1"/>
          </p:cNvSpPr>
          <p:nvPr>
            <p:ph type="body" sz="quarter" idx="17"/>
          </p:nvPr>
        </p:nvSpPr>
        <p:spPr>
          <a:xfrm>
            <a:off x="320039" y="4727448"/>
            <a:ext cx="8500403" cy="1597152"/>
          </a:xfrm>
        </p:spPr>
        <p:txBody>
          <a:bodyPr/>
          <a:lstStyle>
            <a:lvl1pPr marL="285750" indent="-285750" algn="l">
              <a:buFont typeface="Arial" panose="020B0604020202020204" pitchFamily="34" charset="0"/>
              <a:buChar char="•"/>
              <a:defRPr sz="1400"/>
            </a:lvl1pPr>
          </a:lstStyle>
          <a:p>
            <a:pPr lvl="0"/>
            <a:r>
              <a:rPr lang="en-US" dirty="0" smtClean="0"/>
              <a:t>Click to edit Master text styles</a:t>
            </a:r>
          </a:p>
        </p:txBody>
      </p:sp>
      <p:sp>
        <p:nvSpPr>
          <p:cNvPr id="11" name="Rectangle 13"/>
          <p:cNvSpPr>
            <a:spLocks noGrp="1" noChangeArrowheads="1"/>
          </p:cNvSpPr>
          <p:nvPr>
            <p:ph type="sldNum" sz="quarter" idx="18"/>
          </p:nvPr>
        </p:nvSpPr>
        <p:spPr>
          <a:xfrm>
            <a:off x="6925147" y="6381750"/>
            <a:ext cx="2133600" cy="476250"/>
          </a:xfrm>
          <a:ln/>
        </p:spPr>
        <p:txBody>
          <a:bodyPr/>
          <a:lstStyle>
            <a:lvl1pPr>
              <a:defRPr/>
            </a:lvl1pPr>
          </a:lstStyle>
          <a:p>
            <a:pPr>
              <a:defRPr/>
            </a:pPr>
            <a:fld id="{A8353AE8-DC32-4B1D-AA3F-39BB57D444AD}" type="slidenum">
              <a:rPr lang="en-US"/>
              <a:pPr>
                <a:defRPr/>
              </a:pPr>
              <a:t>‹#›</a:t>
            </a:fld>
            <a:endParaRPr lang="en-US" dirty="0"/>
          </a:p>
        </p:txBody>
      </p:sp>
    </p:spTree>
    <p:extLst>
      <p:ext uri="{BB962C8B-B14F-4D97-AF65-F5344CB8AC3E}">
        <p14:creationId xmlns:p14="http://schemas.microsoft.com/office/powerpoint/2010/main" val="3468405613"/>
      </p:ext>
    </p:extLst>
  </p:cSld>
  <p:clrMapOvr>
    <a:masterClrMapping/>
  </p:clrMapOvr>
  <p:transition/>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4 Pictures">
    <p:spTree>
      <p:nvGrpSpPr>
        <p:cNvPr id="1" name=""/>
        <p:cNvGrpSpPr/>
        <p:nvPr/>
      </p:nvGrpSpPr>
      <p:grpSpPr>
        <a:xfrm>
          <a:off x="0" y="0"/>
          <a:ext cx="0" cy="0"/>
          <a:chOff x="0" y="0"/>
          <a:chExt cx="0" cy="0"/>
        </a:xfrm>
      </p:grpSpPr>
      <p:sp>
        <p:nvSpPr>
          <p:cNvPr id="6" name="Rectangle 13"/>
          <p:cNvSpPr>
            <a:spLocks noGrp="1" noChangeArrowheads="1"/>
          </p:cNvSpPr>
          <p:nvPr>
            <p:ph type="sldNum" sz="quarter" idx="12"/>
          </p:nvPr>
        </p:nvSpPr>
        <p:spPr>
          <a:xfrm>
            <a:off x="6925147" y="6381750"/>
            <a:ext cx="2133600" cy="476250"/>
          </a:xfrm>
          <a:ln/>
        </p:spPr>
        <p:txBody>
          <a:bodyPr/>
          <a:lstStyle>
            <a:lvl1pPr>
              <a:defRPr/>
            </a:lvl1pPr>
          </a:lstStyle>
          <a:p>
            <a:pPr>
              <a:defRPr/>
            </a:pPr>
            <a:fld id="{A8353AE8-DC32-4B1D-AA3F-39BB57D444AD}" type="slidenum">
              <a:rPr lang="en-US"/>
              <a:pPr>
                <a:defRPr/>
              </a:pPr>
              <a:t>‹#›</a:t>
            </a:fld>
            <a:endParaRPr lang="en-US" dirty="0"/>
          </a:p>
        </p:txBody>
      </p:sp>
      <p:sp>
        <p:nvSpPr>
          <p:cNvPr id="22" name="Content Placeholder 2"/>
          <p:cNvSpPr>
            <a:spLocks noGrp="1"/>
          </p:cNvSpPr>
          <p:nvPr>
            <p:ph idx="16"/>
          </p:nvPr>
        </p:nvSpPr>
        <p:spPr>
          <a:xfrm>
            <a:off x="365760" y="3950208"/>
            <a:ext cx="4114800" cy="213360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19"/>
          <p:cNvSpPr>
            <a:spLocks noGrp="1"/>
          </p:cNvSpPr>
          <p:nvPr>
            <p:ph type="body" sz="quarter" idx="17"/>
          </p:nvPr>
        </p:nvSpPr>
        <p:spPr>
          <a:xfrm>
            <a:off x="365760" y="6088380"/>
            <a:ext cx="4114800" cy="533400"/>
          </a:xfrm>
        </p:spPr>
        <p:txBody>
          <a:bodyPr/>
          <a:lstStyle>
            <a:lvl1pPr marL="0" indent="0" algn="ctr">
              <a:buNone/>
              <a:defRPr sz="1400"/>
            </a:lvl1pPr>
          </a:lstStyle>
          <a:p>
            <a:pPr lvl="0"/>
            <a:r>
              <a:rPr lang="en-US" dirty="0" smtClean="0"/>
              <a:t>Click to edit Master text styles</a:t>
            </a:r>
          </a:p>
        </p:txBody>
      </p:sp>
      <p:sp>
        <p:nvSpPr>
          <p:cNvPr id="24" name="Content Placeholder 2"/>
          <p:cNvSpPr>
            <a:spLocks noGrp="1"/>
          </p:cNvSpPr>
          <p:nvPr>
            <p:ph idx="18"/>
          </p:nvPr>
        </p:nvSpPr>
        <p:spPr>
          <a:xfrm>
            <a:off x="4663440" y="3950208"/>
            <a:ext cx="4114800" cy="213360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Text Placeholder 19"/>
          <p:cNvSpPr>
            <a:spLocks noGrp="1"/>
          </p:cNvSpPr>
          <p:nvPr>
            <p:ph type="body" sz="quarter" idx="19"/>
          </p:nvPr>
        </p:nvSpPr>
        <p:spPr>
          <a:xfrm>
            <a:off x="4663440" y="6088380"/>
            <a:ext cx="4114800" cy="533400"/>
          </a:xfrm>
        </p:spPr>
        <p:txBody>
          <a:bodyPr/>
          <a:lstStyle>
            <a:lvl1pPr marL="0" indent="0" algn="ctr">
              <a:buNone/>
              <a:defRPr sz="1400"/>
            </a:lvl1pPr>
          </a:lstStyle>
          <a:p>
            <a:pPr lvl="0"/>
            <a:r>
              <a:rPr lang="en-US" dirty="0" smtClean="0"/>
              <a:t>Click to edit Master text styles</a:t>
            </a:r>
          </a:p>
        </p:txBody>
      </p:sp>
      <p:sp>
        <p:nvSpPr>
          <p:cNvPr id="14" name="Content Placeholder 2"/>
          <p:cNvSpPr>
            <a:spLocks noGrp="1"/>
          </p:cNvSpPr>
          <p:nvPr>
            <p:ph idx="20"/>
          </p:nvPr>
        </p:nvSpPr>
        <p:spPr>
          <a:xfrm>
            <a:off x="365760" y="1219200"/>
            <a:ext cx="4114800" cy="213360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9"/>
          <p:cNvSpPr>
            <a:spLocks noGrp="1"/>
          </p:cNvSpPr>
          <p:nvPr>
            <p:ph type="body" sz="quarter" idx="21"/>
          </p:nvPr>
        </p:nvSpPr>
        <p:spPr>
          <a:xfrm>
            <a:off x="365760" y="3357372"/>
            <a:ext cx="4114800" cy="533400"/>
          </a:xfrm>
        </p:spPr>
        <p:txBody>
          <a:bodyPr/>
          <a:lstStyle>
            <a:lvl1pPr marL="0" indent="0" algn="ctr">
              <a:buNone/>
              <a:defRPr sz="1400"/>
            </a:lvl1pPr>
          </a:lstStyle>
          <a:p>
            <a:pPr lvl="0"/>
            <a:r>
              <a:rPr lang="en-US" dirty="0" smtClean="0"/>
              <a:t>Click to edit Master text styles</a:t>
            </a:r>
          </a:p>
        </p:txBody>
      </p:sp>
      <p:sp>
        <p:nvSpPr>
          <p:cNvPr id="16" name="Content Placeholder 2"/>
          <p:cNvSpPr>
            <a:spLocks noGrp="1"/>
          </p:cNvSpPr>
          <p:nvPr>
            <p:ph idx="22"/>
          </p:nvPr>
        </p:nvSpPr>
        <p:spPr>
          <a:xfrm>
            <a:off x="4663440" y="1219200"/>
            <a:ext cx="4114800" cy="213360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9"/>
          <p:cNvSpPr>
            <a:spLocks noGrp="1"/>
          </p:cNvSpPr>
          <p:nvPr>
            <p:ph type="body" sz="quarter" idx="23"/>
          </p:nvPr>
        </p:nvSpPr>
        <p:spPr>
          <a:xfrm>
            <a:off x="4663440" y="3357372"/>
            <a:ext cx="4114800" cy="533400"/>
          </a:xfrm>
        </p:spPr>
        <p:txBody>
          <a:bodyPr/>
          <a:lstStyle>
            <a:lvl1pPr marL="0" indent="0" algn="ctr">
              <a:buNone/>
              <a:defRPr sz="1400"/>
            </a:lvl1pPr>
          </a:lstStyle>
          <a:p>
            <a:pPr lvl="0"/>
            <a:r>
              <a:rPr lang="en-US" dirty="0" smtClean="0"/>
              <a:t>Click to edit Master text styles</a:t>
            </a:r>
          </a:p>
        </p:txBody>
      </p:sp>
      <p:sp>
        <p:nvSpPr>
          <p:cNvPr id="5" name="Title 4"/>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24144682"/>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4 Pictures W/O captions">
    <p:spTree>
      <p:nvGrpSpPr>
        <p:cNvPr id="1" name=""/>
        <p:cNvGrpSpPr/>
        <p:nvPr/>
      </p:nvGrpSpPr>
      <p:grpSpPr>
        <a:xfrm>
          <a:off x="0" y="0"/>
          <a:ext cx="0" cy="0"/>
          <a:chOff x="0" y="0"/>
          <a:chExt cx="0" cy="0"/>
        </a:xfrm>
      </p:grpSpPr>
      <p:sp>
        <p:nvSpPr>
          <p:cNvPr id="6" name="Rectangle 13"/>
          <p:cNvSpPr>
            <a:spLocks noGrp="1" noChangeArrowheads="1"/>
          </p:cNvSpPr>
          <p:nvPr>
            <p:ph type="sldNum" sz="quarter" idx="12"/>
          </p:nvPr>
        </p:nvSpPr>
        <p:spPr>
          <a:xfrm>
            <a:off x="6925147" y="6381750"/>
            <a:ext cx="2133600" cy="476250"/>
          </a:xfrm>
          <a:ln/>
        </p:spPr>
        <p:txBody>
          <a:bodyPr/>
          <a:lstStyle>
            <a:lvl1pPr>
              <a:defRPr/>
            </a:lvl1pPr>
          </a:lstStyle>
          <a:p>
            <a:pPr>
              <a:defRPr/>
            </a:pPr>
            <a:fld id="{A8353AE8-DC32-4B1D-AA3F-39BB57D444AD}" type="slidenum">
              <a:rPr lang="en-US"/>
              <a:pPr>
                <a:defRPr/>
              </a:pPr>
              <a:t>‹#›</a:t>
            </a:fld>
            <a:endParaRPr lang="en-US" dirty="0"/>
          </a:p>
        </p:txBody>
      </p:sp>
      <p:sp>
        <p:nvSpPr>
          <p:cNvPr id="22" name="Content Placeholder 2"/>
          <p:cNvSpPr>
            <a:spLocks noGrp="1"/>
          </p:cNvSpPr>
          <p:nvPr>
            <p:ph idx="16"/>
          </p:nvPr>
        </p:nvSpPr>
        <p:spPr>
          <a:xfrm>
            <a:off x="365760" y="3950208"/>
            <a:ext cx="4114800" cy="256032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18"/>
          </p:nvPr>
        </p:nvSpPr>
        <p:spPr>
          <a:xfrm>
            <a:off x="4663440" y="3950208"/>
            <a:ext cx="4114800" cy="256032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20"/>
          </p:nvPr>
        </p:nvSpPr>
        <p:spPr>
          <a:xfrm>
            <a:off x="365760" y="1219200"/>
            <a:ext cx="4114800" cy="256032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2"/>
          </p:nvPr>
        </p:nvSpPr>
        <p:spPr>
          <a:xfrm>
            <a:off x="4663440" y="1219200"/>
            <a:ext cx="4114800" cy="256032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48757158"/>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6 Pictures W/O captions">
    <p:spTree>
      <p:nvGrpSpPr>
        <p:cNvPr id="1" name=""/>
        <p:cNvGrpSpPr/>
        <p:nvPr/>
      </p:nvGrpSpPr>
      <p:grpSpPr>
        <a:xfrm>
          <a:off x="0" y="0"/>
          <a:ext cx="0" cy="0"/>
          <a:chOff x="0" y="0"/>
          <a:chExt cx="0" cy="0"/>
        </a:xfrm>
      </p:grpSpPr>
      <p:sp>
        <p:nvSpPr>
          <p:cNvPr id="6" name="Rectangle 13"/>
          <p:cNvSpPr>
            <a:spLocks noGrp="1" noChangeArrowheads="1"/>
          </p:cNvSpPr>
          <p:nvPr>
            <p:ph type="sldNum" sz="quarter" idx="12"/>
          </p:nvPr>
        </p:nvSpPr>
        <p:spPr>
          <a:xfrm>
            <a:off x="6925147" y="6381750"/>
            <a:ext cx="2133600" cy="476250"/>
          </a:xfrm>
          <a:ln/>
        </p:spPr>
        <p:txBody>
          <a:bodyPr/>
          <a:lstStyle>
            <a:lvl1pPr>
              <a:defRPr/>
            </a:lvl1pPr>
          </a:lstStyle>
          <a:p>
            <a:pPr>
              <a:defRPr/>
            </a:pPr>
            <a:fld id="{A8353AE8-DC32-4B1D-AA3F-39BB57D444AD}" type="slidenum">
              <a:rPr lang="en-US"/>
              <a:pPr>
                <a:defRPr/>
              </a:pPr>
              <a:t>‹#›</a:t>
            </a:fld>
            <a:endParaRPr lang="en-US" dirty="0"/>
          </a:p>
        </p:txBody>
      </p:sp>
      <p:sp>
        <p:nvSpPr>
          <p:cNvPr id="14" name="Content Placeholder 2"/>
          <p:cNvSpPr>
            <a:spLocks noGrp="1"/>
          </p:cNvSpPr>
          <p:nvPr>
            <p:ph idx="20"/>
          </p:nvPr>
        </p:nvSpPr>
        <p:spPr>
          <a:xfrm>
            <a:off x="365760" y="1225685"/>
            <a:ext cx="2743200" cy="256032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dirty="0" smtClean="0"/>
              <a:t>Click to edit Master title style</a:t>
            </a:r>
            <a:endParaRPr lang="en-US" dirty="0"/>
          </a:p>
        </p:txBody>
      </p:sp>
      <p:sp>
        <p:nvSpPr>
          <p:cNvPr id="8" name="Content Placeholder 2"/>
          <p:cNvSpPr>
            <a:spLocks noGrp="1"/>
          </p:cNvSpPr>
          <p:nvPr>
            <p:ph idx="23"/>
          </p:nvPr>
        </p:nvSpPr>
        <p:spPr>
          <a:xfrm>
            <a:off x="3154680" y="1225685"/>
            <a:ext cx="2743200" cy="256032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24"/>
          </p:nvPr>
        </p:nvSpPr>
        <p:spPr>
          <a:xfrm>
            <a:off x="5943600" y="1225685"/>
            <a:ext cx="2743200" cy="256032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25"/>
          </p:nvPr>
        </p:nvSpPr>
        <p:spPr>
          <a:xfrm>
            <a:off x="368030" y="3827835"/>
            <a:ext cx="2743200" cy="256032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26"/>
          </p:nvPr>
        </p:nvSpPr>
        <p:spPr>
          <a:xfrm>
            <a:off x="3156950" y="3827835"/>
            <a:ext cx="2743200" cy="256032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27"/>
          </p:nvPr>
        </p:nvSpPr>
        <p:spPr>
          <a:xfrm>
            <a:off x="5945870" y="3827835"/>
            <a:ext cx="2743200" cy="256032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2824753"/>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6 Pictures">
    <p:spTree>
      <p:nvGrpSpPr>
        <p:cNvPr id="1" name=""/>
        <p:cNvGrpSpPr/>
        <p:nvPr/>
      </p:nvGrpSpPr>
      <p:grpSpPr>
        <a:xfrm>
          <a:off x="0" y="0"/>
          <a:ext cx="0" cy="0"/>
          <a:chOff x="0" y="0"/>
          <a:chExt cx="0" cy="0"/>
        </a:xfrm>
      </p:grpSpPr>
      <p:sp>
        <p:nvSpPr>
          <p:cNvPr id="6" name="Rectangle 13"/>
          <p:cNvSpPr>
            <a:spLocks noGrp="1" noChangeArrowheads="1"/>
          </p:cNvSpPr>
          <p:nvPr>
            <p:ph type="sldNum" sz="quarter" idx="12"/>
          </p:nvPr>
        </p:nvSpPr>
        <p:spPr>
          <a:xfrm>
            <a:off x="6925147" y="6381750"/>
            <a:ext cx="2133600" cy="476250"/>
          </a:xfrm>
          <a:ln/>
        </p:spPr>
        <p:txBody>
          <a:bodyPr/>
          <a:lstStyle>
            <a:lvl1pPr>
              <a:defRPr/>
            </a:lvl1pPr>
          </a:lstStyle>
          <a:p>
            <a:pPr>
              <a:defRPr/>
            </a:pPr>
            <a:fld id="{A8353AE8-DC32-4B1D-AA3F-39BB57D444AD}" type="slidenum">
              <a:rPr lang="en-US"/>
              <a:pPr>
                <a:defRPr/>
              </a:pPr>
              <a:t>‹#›</a:t>
            </a:fld>
            <a:endParaRPr lang="en-US" dirty="0"/>
          </a:p>
        </p:txBody>
      </p:sp>
      <p:sp>
        <p:nvSpPr>
          <p:cNvPr id="14" name="Content Placeholder 2"/>
          <p:cNvSpPr>
            <a:spLocks noGrp="1"/>
          </p:cNvSpPr>
          <p:nvPr>
            <p:ph idx="20"/>
          </p:nvPr>
        </p:nvSpPr>
        <p:spPr>
          <a:xfrm>
            <a:off x="365760" y="1225685"/>
            <a:ext cx="2743200" cy="228600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dirty="0" smtClean="0"/>
              <a:t>Click to edit Master title style</a:t>
            </a:r>
            <a:endParaRPr lang="en-US" dirty="0"/>
          </a:p>
        </p:txBody>
      </p:sp>
      <p:sp>
        <p:nvSpPr>
          <p:cNvPr id="8" name="Content Placeholder 2"/>
          <p:cNvSpPr>
            <a:spLocks noGrp="1"/>
          </p:cNvSpPr>
          <p:nvPr>
            <p:ph idx="23"/>
          </p:nvPr>
        </p:nvSpPr>
        <p:spPr>
          <a:xfrm>
            <a:off x="3154680" y="1225685"/>
            <a:ext cx="2743200" cy="228600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24"/>
          </p:nvPr>
        </p:nvSpPr>
        <p:spPr>
          <a:xfrm>
            <a:off x="5943600" y="1225685"/>
            <a:ext cx="2743200" cy="228600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25"/>
          </p:nvPr>
        </p:nvSpPr>
        <p:spPr>
          <a:xfrm>
            <a:off x="368030" y="3827835"/>
            <a:ext cx="2743200" cy="228600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26"/>
          </p:nvPr>
        </p:nvSpPr>
        <p:spPr>
          <a:xfrm>
            <a:off x="3156950" y="3827835"/>
            <a:ext cx="2743200" cy="228600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27"/>
          </p:nvPr>
        </p:nvSpPr>
        <p:spPr>
          <a:xfrm>
            <a:off x="5945870" y="3827835"/>
            <a:ext cx="2743200" cy="228600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28"/>
          </p:nvPr>
        </p:nvSpPr>
        <p:spPr>
          <a:xfrm>
            <a:off x="365760" y="3524655"/>
            <a:ext cx="2743200" cy="182880"/>
          </a:xfrm>
        </p:spPr>
        <p:txBody>
          <a:bodyPr wrap="square">
            <a:noAutofit/>
          </a:bodyPr>
          <a:lstStyle>
            <a:lvl1pPr marL="0" indent="0" algn="ctr">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29"/>
          </p:nvPr>
        </p:nvSpPr>
        <p:spPr>
          <a:xfrm>
            <a:off x="3157112" y="3524655"/>
            <a:ext cx="2743200" cy="182880"/>
          </a:xfrm>
        </p:spPr>
        <p:txBody>
          <a:bodyPr wrap="square">
            <a:noAutofit/>
          </a:bodyPr>
          <a:lstStyle>
            <a:lvl1pPr marL="0" indent="0" algn="ctr">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30"/>
          </p:nvPr>
        </p:nvSpPr>
        <p:spPr>
          <a:xfrm>
            <a:off x="5948464" y="3524655"/>
            <a:ext cx="2743200" cy="182880"/>
          </a:xfrm>
        </p:spPr>
        <p:txBody>
          <a:bodyPr wrap="square">
            <a:noAutofit/>
          </a:bodyPr>
          <a:lstStyle>
            <a:lvl1pPr marL="0" indent="0" algn="ctr">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31"/>
          </p:nvPr>
        </p:nvSpPr>
        <p:spPr>
          <a:xfrm>
            <a:off x="365761" y="6119020"/>
            <a:ext cx="2743200" cy="182880"/>
          </a:xfrm>
        </p:spPr>
        <p:txBody>
          <a:bodyPr wrap="square">
            <a:noAutofit/>
          </a:bodyPr>
          <a:lstStyle>
            <a:lvl1pPr marL="0" indent="0" algn="ctr">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idx="32"/>
          </p:nvPr>
        </p:nvSpPr>
        <p:spPr>
          <a:xfrm>
            <a:off x="3157113" y="6119020"/>
            <a:ext cx="2743200" cy="182880"/>
          </a:xfrm>
        </p:spPr>
        <p:txBody>
          <a:bodyPr wrap="square">
            <a:noAutofit/>
          </a:bodyPr>
          <a:lstStyle>
            <a:lvl1pPr marL="0" indent="0" algn="ctr">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idx="33"/>
          </p:nvPr>
        </p:nvSpPr>
        <p:spPr>
          <a:xfrm>
            <a:off x="5948465" y="6119020"/>
            <a:ext cx="2743200" cy="182880"/>
          </a:xfrm>
        </p:spPr>
        <p:txBody>
          <a:bodyPr wrap="square">
            <a:noAutofit/>
          </a:bodyPr>
          <a:lstStyle>
            <a:lvl1pPr marL="0" indent="0" algn="ctr">
              <a:buNone/>
              <a:defRPr sz="1400"/>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8545247"/>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Click to edit Master title style</a:t>
            </a:r>
            <a:endParaRPr lang="en-US" dirty="0"/>
          </a:p>
        </p:txBody>
      </p:sp>
      <p:sp>
        <p:nvSpPr>
          <p:cNvPr id="5" name="Rectangle 13"/>
          <p:cNvSpPr>
            <a:spLocks noGrp="1" noChangeArrowheads="1"/>
          </p:cNvSpPr>
          <p:nvPr>
            <p:ph type="sldNum" sz="quarter" idx="12"/>
          </p:nvPr>
        </p:nvSpPr>
        <p:spPr>
          <a:ln/>
        </p:spPr>
        <p:txBody>
          <a:bodyPr/>
          <a:lstStyle>
            <a:lvl1pPr>
              <a:defRPr/>
            </a:lvl1pPr>
          </a:lstStyle>
          <a:p>
            <a:pPr>
              <a:defRPr/>
            </a:pPr>
            <a:fld id="{99B07FEB-EE76-486C-A71B-A964AE0FFCDF}" type="slidenum">
              <a:rPr lang="en-US"/>
              <a:pPr>
                <a:defRPr/>
              </a:pPr>
              <a:t>‹#›</a:t>
            </a:fld>
            <a:endParaRPr lang="en-US" dirty="0"/>
          </a:p>
        </p:txBody>
      </p:sp>
    </p:spTree>
    <p:extLst>
      <p:ext uri="{BB962C8B-B14F-4D97-AF65-F5344CB8AC3E}">
        <p14:creationId xmlns:p14="http://schemas.microsoft.com/office/powerpoint/2010/main" val="245093568"/>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76585"/>
            <a:ext cx="3335840" cy="4290816"/>
          </a:xfrm>
        </p:spPr>
        <p:txBody>
          <a:bodyPr>
            <a:normAutofit/>
          </a:bodyPr>
          <a:lstStyle>
            <a:lvl1pPr>
              <a:defRPr sz="2200" baseline="0">
                <a:solidFill>
                  <a:schemeClr val="tx2"/>
                </a:solidFill>
              </a:defRPr>
            </a:lvl1pPr>
            <a:lvl2pPr>
              <a:defRPr sz="1800" baseline="0">
                <a:solidFill>
                  <a:schemeClr val="tx2"/>
                </a:solidFill>
              </a:defRPr>
            </a:lvl2pPr>
            <a:lvl3pPr>
              <a:defRPr sz="1600" baseline="0">
                <a:solidFill>
                  <a:schemeClr val="tx2"/>
                </a:solidFill>
              </a:defRPr>
            </a:lvl3pPr>
            <a:lvl4pPr>
              <a:defRPr sz="1600" baseline="0">
                <a:solidFill>
                  <a:schemeClr val="tx2"/>
                </a:solidFill>
              </a:defRPr>
            </a:lvl4pPr>
            <a:lvl5pPr>
              <a:defRPr sz="1600" baseline="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94052" y="1576585"/>
            <a:ext cx="3335840" cy="4290816"/>
          </a:xfrm>
        </p:spPr>
        <p:txBody>
          <a:bodyPr>
            <a:normAutofit/>
          </a:bodyPr>
          <a:lstStyle>
            <a:lvl1pPr>
              <a:defRPr sz="2200">
                <a:solidFill>
                  <a:schemeClr val="tx2"/>
                </a:solidFill>
              </a:defRPr>
            </a:lvl1pPr>
            <a:lvl2pPr>
              <a:defRPr sz="18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Tree>
    <p:extLst>
      <p:ext uri="{BB962C8B-B14F-4D97-AF65-F5344CB8AC3E}">
        <p14:creationId xmlns:p14="http://schemas.microsoft.com/office/powerpoint/2010/main" val="1234686299"/>
      </p:ext>
    </p:extLst>
  </p:cSld>
  <p:clrMapOvr>
    <a:masterClrMapping/>
  </p:clrMapOvr>
  <p:transition>
    <p:fade thruBlk="1"/>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72767"/>
            <a:ext cx="3335840" cy="4288536"/>
          </a:xfrm>
        </p:spPr>
        <p:txBody>
          <a:bodyPr>
            <a:normAutofit/>
          </a:bodyPr>
          <a:lstStyle>
            <a:lvl1pPr>
              <a:defRPr sz="2200" baseline="0">
                <a:solidFill>
                  <a:schemeClr val="tx2"/>
                </a:solidFill>
              </a:defRPr>
            </a:lvl1pPr>
            <a:lvl2pPr>
              <a:defRPr sz="1800" baseline="0">
                <a:solidFill>
                  <a:schemeClr val="tx2"/>
                </a:solidFill>
              </a:defRPr>
            </a:lvl2pPr>
            <a:lvl3pPr>
              <a:defRPr sz="1600" baseline="0">
                <a:solidFill>
                  <a:schemeClr val="tx2"/>
                </a:solidFill>
              </a:defRPr>
            </a:lvl3pPr>
            <a:lvl4pPr>
              <a:defRPr sz="1600" baseline="0">
                <a:solidFill>
                  <a:schemeClr val="tx2"/>
                </a:solidFill>
              </a:defRPr>
            </a:lvl4pPr>
            <a:lvl5pPr>
              <a:defRPr sz="1600" baseline="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94052" y="1572768"/>
            <a:ext cx="3337560" cy="2148840"/>
          </a:xfrm>
        </p:spPr>
        <p:txBody>
          <a:bodyPr>
            <a:noAutofit/>
          </a:bodyPr>
          <a:lstStyle>
            <a:lvl1pPr>
              <a:defRPr sz="2200">
                <a:solidFill>
                  <a:schemeClr val="tx2"/>
                </a:solidFill>
              </a:defRPr>
            </a:lvl1pPr>
            <a:lvl2pPr>
              <a:defRPr sz="18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3"/>
          <p:cNvSpPr>
            <a:spLocks noGrp="1"/>
          </p:cNvSpPr>
          <p:nvPr>
            <p:ph sz="half" idx="13"/>
          </p:nvPr>
        </p:nvSpPr>
        <p:spPr>
          <a:xfrm>
            <a:off x="4894052" y="3721608"/>
            <a:ext cx="3337560" cy="2148840"/>
          </a:xfrm>
        </p:spPr>
        <p:txBody>
          <a:bodyPr>
            <a:noAutofit/>
          </a:bodyPr>
          <a:lstStyle>
            <a:lvl1pPr>
              <a:defRPr sz="2200">
                <a:solidFill>
                  <a:schemeClr val="tx2"/>
                </a:solidFill>
              </a:defRPr>
            </a:lvl1pPr>
            <a:lvl2pPr>
              <a:defRPr sz="18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2603555"/>
      </p:ext>
    </p:extLst>
  </p:cSld>
  <p:clrMapOvr>
    <a:masterClrMapping/>
  </p:clrMapOvr>
  <p:transition>
    <p:fade thruBlk="1"/>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2286000"/>
          </a:xfrm>
        </p:spPr>
        <p:txBody>
          <a:bodyPr>
            <a:normAutofit/>
          </a:bodyPr>
          <a:lstStyle>
            <a:lvl1pPr>
              <a:defRPr sz="2000" baseline="0">
                <a:solidFill>
                  <a:schemeClr val="tx2"/>
                </a:solidFill>
              </a:defRPr>
            </a:lvl1pPr>
            <a:lvl2pPr>
              <a:defRPr sz="1800" baseline="0">
                <a:solidFill>
                  <a:schemeClr val="tx2"/>
                </a:solidFill>
              </a:defRPr>
            </a:lvl2pPr>
            <a:lvl3pPr>
              <a:defRPr sz="1600" baseline="0">
                <a:solidFill>
                  <a:schemeClr val="tx2"/>
                </a:solidFill>
              </a:defRPr>
            </a:lvl3pPr>
            <a:lvl4pPr>
              <a:defRPr sz="1600" baseline="0">
                <a:solidFill>
                  <a:schemeClr val="tx2"/>
                </a:solidFill>
              </a:defRPr>
            </a:lvl4pPr>
            <a:lvl5pPr>
              <a:defRPr sz="1600"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2286000"/>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
        <p:nvSpPr>
          <p:cNvPr id="8" name="Content Placeholder 2"/>
          <p:cNvSpPr>
            <a:spLocks noGrp="1"/>
          </p:cNvSpPr>
          <p:nvPr>
            <p:ph sz="half" idx="13"/>
          </p:nvPr>
        </p:nvSpPr>
        <p:spPr>
          <a:xfrm>
            <a:off x="1028408" y="3886200"/>
            <a:ext cx="3335840" cy="2286000"/>
          </a:xfrm>
        </p:spPr>
        <p:txBody>
          <a:bodyPr>
            <a:normAutofit/>
          </a:bodyPr>
          <a:lstStyle>
            <a:lvl1pPr>
              <a:defRPr sz="2000" baseline="0">
                <a:solidFill>
                  <a:schemeClr val="tx2"/>
                </a:solidFill>
              </a:defRPr>
            </a:lvl1pPr>
            <a:lvl2pPr>
              <a:defRPr sz="1800" baseline="0">
                <a:solidFill>
                  <a:schemeClr val="tx2"/>
                </a:solidFill>
              </a:defRPr>
            </a:lvl2pPr>
            <a:lvl3pPr>
              <a:defRPr sz="1600" baseline="0">
                <a:solidFill>
                  <a:schemeClr val="tx2"/>
                </a:solidFill>
              </a:defRPr>
            </a:lvl3pPr>
            <a:lvl4pPr>
              <a:defRPr sz="1600" baseline="0">
                <a:solidFill>
                  <a:schemeClr val="tx2"/>
                </a:solidFill>
              </a:defRPr>
            </a:lvl4pPr>
            <a:lvl5pPr>
              <a:defRPr sz="1600"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3"/>
          <p:cNvSpPr>
            <a:spLocks noGrp="1"/>
          </p:cNvSpPr>
          <p:nvPr>
            <p:ph sz="half" idx="14"/>
          </p:nvPr>
        </p:nvSpPr>
        <p:spPr>
          <a:xfrm>
            <a:off x="4893760" y="3886200"/>
            <a:ext cx="3335840" cy="2286000"/>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4497475"/>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810000"/>
            <a:ext cx="6901248" cy="646331"/>
          </a:xfrm>
        </p:spPr>
        <p:txBody>
          <a:bodyPr wrap="square" anchor="t">
            <a:noAutofit/>
          </a:bodyPr>
          <a:lstStyle>
            <a:lvl1pPr algn="l">
              <a:defRPr sz="3200" b="1" cap="all"/>
            </a:lvl1pPr>
          </a:lstStyle>
          <a:p>
            <a:r>
              <a:rPr lang="en-US" dirty="0" smtClean="0"/>
              <a:t>Click to edit Master title style</a:t>
            </a:r>
            <a:endParaRPr lang="en-US" dirty="0"/>
          </a:p>
        </p:txBody>
      </p:sp>
    </p:spTree>
    <p:extLst>
      <p:ext uri="{BB962C8B-B14F-4D97-AF65-F5344CB8AC3E}">
        <p14:creationId xmlns:p14="http://schemas.microsoft.com/office/powerpoint/2010/main" val="2578280993"/>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1" y="76200"/>
            <a:ext cx="7086600" cy="914400"/>
          </a:xfrm>
        </p:spPr>
        <p:txBody>
          <a:bodyPr wrap="square">
            <a:normAutofit/>
          </a:bodyPr>
          <a:lstStyle/>
          <a:p>
            <a:r>
              <a:rPr lang="en-US" smtClean="0"/>
              <a:t>Click to edit Master title style</a:t>
            </a:r>
            <a:endParaRPr lang="en-US"/>
          </a:p>
        </p:txBody>
      </p:sp>
      <p:sp>
        <p:nvSpPr>
          <p:cNvPr id="3" name="Content Placeholder 2"/>
          <p:cNvSpPr>
            <a:spLocks noGrp="1"/>
          </p:cNvSpPr>
          <p:nvPr>
            <p:ph idx="1"/>
          </p:nvPr>
        </p:nvSpPr>
        <p:spPr>
          <a:xfrm>
            <a:off x="457200" y="1295401"/>
            <a:ext cx="8229600" cy="4949824"/>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3"/>
          <p:cNvSpPr>
            <a:spLocks noGrp="1" noChangeArrowheads="1"/>
          </p:cNvSpPr>
          <p:nvPr>
            <p:ph type="sldNum" sz="quarter" idx="12"/>
          </p:nvPr>
        </p:nvSpPr>
        <p:spPr>
          <a:xfrm>
            <a:off x="6925147" y="6381750"/>
            <a:ext cx="2133600" cy="476250"/>
          </a:xfrm>
          <a:ln/>
        </p:spPr>
        <p:txBody>
          <a:bodyPr/>
          <a:lstStyle>
            <a:lvl1pPr>
              <a:defRPr/>
            </a:lvl1pPr>
          </a:lstStyle>
          <a:p>
            <a:pPr>
              <a:defRPr/>
            </a:pPr>
            <a:fld id="{A8353AE8-DC32-4B1D-AA3F-39BB57D444AD}" type="slidenum">
              <a:rPr lang="en-US"/>
              <a:pPr>
                <a:defRPr/>
              </a:pPr>
              <a:t>‹#›</a:t>
            </a:fld>
            <a:endParaRPr lang="en-US" dirty="0"/>
          </a:p>
        </p:txBody>
      </p:sp>
    </p:spTree>
    <p:extLst>
      <p:ext uri="{BB962C8B-B14F-4D97-AF65-F5344CB8AC3E}">
        <p14:creationId xmlns:p14="http://schemas.microsoft.com/office/powerpoint/2010/main" val="3605565386"/>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1" y="76200"/>
            <a:ext cx="7086600" cy="914400"/>
          </a:xfrm>
        </p:spPr>
        <p:txBody>
          <a:bodyPr wrap="square">
            <a:normAutofit/>
          </a:bodyPr>
          <a:lstStyle/>
          <a:p>
            <a:r>
              <a:rPr lang="en-US" smtClean="0"/>
              <a:t>Click to edit Master title style</a:t>
            </a:r>
            <a:endParaRPr lang="en-US"/>
          </a:p>
        </p:txBody>
      </p:sp>
      <p:sp>
        <p:nvSpPr>
          <p:cNvPr id="3" name="Content Placeholder 2"/>
          <p:cNvSpPr>
            <a:spLocks noGrp="1"/>
          </p:cNvSpPr>
          <p:nvPr>
            <p:ph idx="1"/>
          </p:nvPr>
        </p:nvSpPr>
        <p:spPr>
          <a:xfrm>
            <a:off x="457200" y="2133599"/>
            <a:ext cx="8229600" cy="4111625"/>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3"/>
          <p:cNvSpPr>
            <a:spLocks noGrp="1" noChangeArrowheads="1"/>
          </p:cNvSpPr>
          <p:nvPr>
            <p:ph type="sldNum" sz="quarter" idx="12"/>
          </p:nvPr>
        </p:nvSpPr>
        <p:spPr>
          <a:xfrm>
            <a:off x="6925147" y="6381750"/>
            <a:ext cx="2133600" cy="476250"/>
          </a:xfrm>
          <a:ln/>
        </p:spPr>
        <p:txBody>
          <a:bodyPr/>
          <a:lstStyle>
            <a:lvl1pPr>
              <a:defRPr/>
            </a:lvl1pPr>
          </a:lstStyle>
          <a:p>
            <a:pPr>
              <a:defRPr/>
            </a:pPr>
            <a:fld id="{A8353AE8-DC32-4B1D-AA3F-39BB57D444AD}" type="slidenum">
              <a:rPr lang="en-US"/>
              <a:pPr>
                <a:defRPr/>
              </a:pPr>
              <a:t>‹#›</a:t>
            </a:fld>
            <a:endParaRPr lang="en-US" dirty="0"/>
          </a:p>
        </p:txBody>
      </p:sp>
      <p:sp>
        <p:nvSpPr>
          <p:cNvPr id="5" name="Content Placeholder 2"/>
          <p:cNvSpPr>
            <a:spLocks noGrp="1"/>
          </p:cNvSpPr>
          <p:nvPr>
            <p:ph idx="13"/>
          </p:nvPr>
        </p:nvSpPr>
        <p:spPr>
          <a:xfrm>
            <a:off x="457200" y="1143000"/>
            <a:ext cx="8229600" cy="990599"/>
          </a:xfrm>
        </p:spPr>
        <p:txBody>
          <a:bodyPr wrap="square">
            <a:norm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17585286"/>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201" y="76200"/>
            <a:ext cx="7086600" cy="914400"/>
          </a:xfrm>
        </p:spPr>
        <p:txBody>
          <a:bodyPr wrap="square">
            <a:normAutofit/>
          </a:bodyPr>
          <a:lstStyle/>
          <a:p>
            <a:r>
              <a:rPr lang="en-US" smtClean="0"/>
              <a:t>Click to edit Master title style</a:t>
            </a:r>
            <a:endParaRPr lang="en-US"/>
          </a:p>
        </p:txBody>
      </p:sp>
      <p:sp>
        <p:nvSpPr>
          <p:cNvPr id="3" name="Content Placeholder 2"/>
          <p:cNvSpPr>
            <a:spLocks noGrp="1"/>
          </p:cNvSpPr>
          <p:nvPr>
            <p:ph idx="1"/>
          </p:nvPr>
        </p:nvSpPr>
        <p:spPr>
          <a:xfrm>
            <a:off x="457200" y="1295401"/>
            <a:ext cx="8229600" cy="3886199"/>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3"/>
          <p:cNvSpPr>
            <a:spLocks noGrp="1" noChangeArrowheads="1"/>
          </p:cNvSpPr>
          <p:nvPr>
            <p:ph type="sldNum" sz="quarter" idx="12"/>
          </p:nvPr>
        </p:nvSpPr>
        <p:spPr>
          <a:xfrm>
            <a:off x="6925147" y="6381750"/>
            <a:ext cx="2133600" cy="476250"/>
          </a:xfrm>
          <a:ln/>
        </p:spPr>
        <p:txBody>
          <a:bodyPr/>
          <a:lstStyle>
            <a:lvl1pPr>
              <a:defRPr/>
            </a:lvl1pPr>
          </a:lstStyle>
          <a:p>
            <a:pPr>
              <a:defRPr/>
            </a:pPr>
            <a:fld id="{A8353AE8-DC32-4B1D-AA3F-39BB57D444AD}" type="slidenum">
              <a:rPr lang="en-US"/>
              <a:pPr>
                <a:defRPr/>
              </a:pPr>
              <a:t>‹#›</a:t>
            </a:fld>
            <a:endParaRPr lang="en-US" dirty="0"/>
          </a:p>
        </p:txBody>
      </p:sp>
      <p:sp>
        <p:nvSpPr>
          <p:cNvPr id="5" name="Content Placeholder 2"/>
          <p:cNvSpPr>
            <a:spLocks noGrp="1"/>
          </p:cNvSpPr>
          <p:nvPr>
            <p:ph idx="13"/>
          </p:nvPr>
        </p:nvSpPr>
        <p:spPr>
          <a:xfrm>
            <a:off x="457201" y="5181600"/>
            <a:ext cx="8229600" cy="990599"/>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3705734"/>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Pictures 2 Captions">
    <p:spTree>
      <p:nvGrpSpPr>
        <p:cNvPr id="1" name=""/>
        <p:cNvGrpSpPr/>
        <p:nvPr/>
      </p:nvGrpSpPr>
      <p:grpSpPr>
        <a:xfrm>
          <a:off x="0" y="0"/>
          <a:ext cx="0" cy="0"/>
          <a:chOff x="0" y="0"/>
          <a:chExt cx="0" cy="0"/>
        </a:xfrm>
      </p:grpSpPr>
      <p:sp>
        <p:nvSpPr>
          <p:cNvPr id="2" name="Title 1"/>
          <p:cNvSpPr>
            <a:spLocks noGrp="1"/>
          </p:cNvSpPr>
          <p:nvPr>
            <p:ph type="title"/>
          </p:nvPr>
        </p:nvSpPr>
        <p:spPr>
          <a:xfrm>
            <a:off x="1600201" y="76200"/>
            <a:ext cx="7086600" cy="914400"/>
          </a:xfrm>
        </p:spPr>
        <p:txBody>
          <a:bodyPr wrap="square">
            <a:normAutofit/>
          </a:bodyPr>
          <a:lstStyle/>
          <a:p>
            <a:r>
              <a:rPr lang="en-US" dirty="0" smtClean="0"/>
              <a:t>Click to edit Master title style</a:t>
            </a:r>
            <a:endParaRPr lang="en-US" dirty="0"/>
          </a:p>
        </p:txBody>
      </p:sp>
      <p:sp>
        <p:nvSpPr>
          <p:cNvPr id="3" name="Content Placeholder 2"/>
          <p:cNvSpPr>
            <a:spLocks noGrp="1"/>
          </p:cNvSpPr>
          <p:nvPr>
            <p:ph idx="1"/>
          </p:nvPr>
        </p:nvSpPr>
        <p:spPr>
          <a:xfrm>
            <a:off x="365760" y="1280160"/>
            <a:ext cx="4114800" cy="306324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3"/>
          <p:cNvSpPr>
            <a:spLocks noGrp="1" noChangeArrowheads="1"/>
          </p:cNvSpPr>
          <p:nvPr>
            <p:ph type="sldNum" sz="quarter" idx="12"/>
          </p:nvPr>
        </p:nvSpPr>
        <p:spPr>
          <a:xfrm>
            <a:off x="6925147" y="6381750"/>
            <a:ext cx="2133600" cy="476250"/>
          </a:xfrm>
          <a:ln/>
        </p:spPr>
        <p:txBody>
          <a:bodyPr/>
          <a:lstStyle>
            <a:lvl1pPr>
              <a:defRPr/>
            </a:lvl1pPr>
          </a:lstStyle>
          <a:p>
            <a:pPr>
              <a:defRPr/>
            </a:pPr>
            <a:fld id="{A8353AE8-DC32-4B1D-AA3F-39BB57D444AD}" type="slidenum">
              <a:rPr lang="en-US"/>
              <a:pPr>
                <a:defRPr/>
              </a:pPr>
              <a:t>‹#›</a:t>
            </a:fld>
            <a:endParaRPr lang="en-US" dirty="0"/>
          </a:p>
        </p:txBody>
      </p:sp>
      <p:sp>
        <p:nvSpPr>
          <p:cNvPr id="7" name="Content Placeholder 2"/>
          <p:cNvSpPr>
            <a:spLocks noGrp="1"/>
          </p:cNvSpPr>
          <p:nvPr>
            <p:ph idx="13"/>
          </p:nvPr>
        </p:nvSpPr>
        <p:spPr>
          <a:xfrm>
            <a:off x="4663440" y="1280160"/>
            <a:ext cx="4114800" cy="306324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ext Placeholder 19"/>
          <p:cNvSpPr>
            <a:spLocks noGrp="1"/>
          </p:cNvSpPr>
          <p:nvPr>
            <p:ph type="body" sz="quarter" idx="14"/>
          </p:nvPr>
        </p:nvSpPr>
        <p:spPr>
          <a:xfrm>
            <a:off x="365760" y="4343400"/>
            <a:ext cx="4114800" cy="1752600"/>
          </a:xfrm>
        </p:spPr>
        <p:txBody>
          <a:bodyPr/>
          <a:lstStyle>
            <a:lvl1pPr marL="0" indent="0" algn="ctr">
              <a:buNone/>
              <a:defRPr/>
            </a:lvl1pPr>
          </a:lstStyle>
          <a:p>
            <a:pPr lvl="0"/>
            <a:r>
              <a:rPr lang="en-US" dirty="0" smtClean="0"/>
              <a:t>Click to edit Master text styles</a:t>
            </a:r>
          </a:p>
        </p:txBody>
      </p:sp>
      <p:sp>
        <p:nvSpPr>
          <p:cNvPr id="21" name="Text Placeholder 19"/>
          <p:cNvSpPr>
            <a:spLocks noGrp="1"/>
          </p:cNvSpPr>
          <p:nvPr>
            <p:ph type="body" sz="quarter" idx="15"/>
          </p:nvPr>
        </p:nvSpPr>
        <p:spPr>
          <a:xfrm>
            <a:off x="4663440" y="4343400"/>
            <a:ext cx="4114800" cy="1752600"/>
          </a:xfrm>
        </p:spPr>
        <p:txBody>
          <a:bodyPr/>
          <a:lstStyle>
            <a:lvl1pPr marL="0" indent="0" algn="ctr">
              <a:buNone/>
              <a:defRPr/>
            </a:lvl1pPr>
          </a:lstStyle>
          <a:p>
            <a:pPr lvl="0"/>
            <a:r>
              <a:rPr lang="en-US" dirty="0" smtClean="0"/>
              <a:t>Click to edit Master text styles</a:t>
            </a:r>
          </a:p>
        </p:txBody>
      </p:sp>
    </p:spTree>
    <p:extLst>
      <p:ext uri="{BB962C8B-B14F-4D97-AF65-F5344CB8AC3E}">
        <p14:creationId xmlns:p14="http://schemas.microsoft.com/office/powerpoint/2010/main" val="2652588033"/>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2 Pictures 2 Captions">
    <p:spTree>
      <p:nvGrpSpPr>
        <p:cNvPr id="1" name=""/>
        <p:cNvGrpSpPr/>
        <p:nvPr/>
      </p:nvGrpSpPr>
      <p:grpSpPr>
        <a:xfrm>
          <a:off x="0" y="0"/>
          <a:ext cx="0" cy="0"/>
          <a:chOff x="0" y="0"/>
          <a:chExt cx="0" cy="0"/>
        </a:xfrm>
      </p:grpSpPr>
      <p:sp>
        <p:nvSpPr>
          <p:cNvPr id="2" name="Title 1"/>
          <p:cNvSpPr>
            <a:spLocks noGrp="1"/>
          </p:cNvSpPr>
          <p:nvPr>
            <p:ph type="title"/>
          </p:nvPr>
        </p:nvSpPr>
        <p:spPr>
          <a:xfrm>
            <a:off x="1600201" y="76200"/>
            <a:ext cx="7086600" cy="914400"/>
          </a:xfrm>
        </p:spPr>
        <p:txBody>
          <a:bodyPr wrap="square">
            <a:normAutofit/>
          </a:bodyPr>
          <a:lstStyle/>
          <a:p>
            <a:r>
              <a:rPr lang="en-US" dirty="0" smtClean="0"/>
              <a:t>Click to edit Master title style</a:t>
            </a:r>
            <a:endParaRPr lang="en-US" dirty="0"/>
          </a:p>
        </p:txBody>
      </p:sp>
      <p:sp>
        <p:nvSpPr>
          <p:cNvPr id="3" name="Content Placeholder 2"/>
          <p:cNvSpPr>
            <a:spLocks noGrp="1"/>
          </p:cNvSpPr>
          <p:nvPr>
            <p:ph idx="1"/>
          </p:nvPr>
        </p:nvSpPr>
        <p:spPr>
          <a:xfrm>
            <a:off x="365760" y="1280160"/>
            <a:ext cx="4114800" cy="496824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3"/>
          <p:cNvSpPr>
            <a:spLocks noGrp="1" noChangeArrowheads="1"/>
          </p:cNvSpPr>
          <p:nvPr>
            <p:ph type="sldNum" sz="quarter" idx="12"/>
          </p:nvPr>
        </p:nvSpPr>
        <p:spPr>
          <a:xfrm>
            <a:off x="6925147" y="6381750"/>
            <a:ext cx="2133600" cy="476250"/>
          </a:xfrm>
          <a:ln/>
        </p:spPr>
        <p:txBody>
          <a:bodyPr/>
          <a:lstStyle>
            <a:lvl1pPr>
              <a:defRPr/>
            </a:lvl1pPr>
          </a:lstStyle>
          <a:p>
            <a:pPr>
              <a:defRPr/>
            </a:pPr>
            <a:fld id="{A8353AE8-DC32-4B1D-AA3F-39BB57D444AD}" type="slidenum">
              <a:rPr lang="en-US"/>
              <a:pPr>
                <a:defRPr/>
              </a:pPr>
              <a:t>‹#›</a:t>
            </a:fld>
            <a:endParaRPr lang="en-US" dirty="0"/>
          </a:p>
        </p:txBody>
      </p:sp>
      <p:sp>
        <p:nvSpPr>
          <p:cNvPr id="7" name="Content Placeholder 2"/>
          <p:cNvSpPr>
            <a:spLocks noGrp="1"/>
          </p:cNvSpPr>
          <p:nvPr>
            <p:ph idx="13"/>
          </p:nvPr>
        </p:nvSpPr>
        <p:spPr>
          <a:xfrm>
            <a:off x="4663440" y="1280160"/>
            <a:ext cx="4114800" cy="496824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6831572"/>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Pictures 1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201" y="76200"/>
            <a:ext cx="7086600" cy="914400"/>
          </a:xfrm>
        </p:spPr>
        <p:txBody>
          <a:bodyPr wrap="square">
            <a:normAutofit/>
          </a:bodyPr>
          <a:lstStyle/>
          <a:p>
            <a:r>
              <a:rPr lang="en-US" dirty="0" smtClean="0"/>
              <a:t>Click to edit Master title style</a:t>
            </a:r>
            <a:endParaRPr lang="en-US" dirty="0"/>
          </a:p>
        </p:txBody>
      </p:sp>
      <p:sp>
        <p:nvSpPr>
          <p:cNvPr id="3" name="Content Placeholder 2"/>
          <p:cNvSpPr>
            <a:spLocks noGrp="1"/>
          </p:cNvSpPr>
          <p:nvPr>
            <p:ph idx="1"/>
          </p:nvPr>
        </p:nvSpPr>
        <p:spPr>
          <a:xfrm>
            <a:off x="365760" y="1280160"/>
            <a:ext cx="4114800" cy="306324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3"/>
          <p:cNvSpPr>
            <a:spLocks noGrp="1" noChangeArrowheads="1"/>
          </p:cNvSpPr>
          <p:nvPr>
            <p:ph type="sldNum" sz="quarter" idx="12"/>
          </p:nvPr>
        </p:nvSpPr>
        <p:spPr>
          <a:xfrm>
            <a:off x="6925147" y="6381750"/>
            <a:ext cx="2133600" cy="476250"/>
          </a:xfrm>
          <a:ln/>
        </p:spPr>
        <p:txBody>
          <a:bodyPr/>
          <a:lstStyle>
            <a:lvl1pPr>
              <a:defRPr/>
            </a:lvl1pPr>
          </a:lstStyle>
          <a:p>
            <a:pPr>
              <a:defRPr/>
            </a:pPr>
            <a:fld id="{A8353AE8-DC32-4B1D-AA3F-39BB57D444AD}" type="slidenum">
              <a:rPr lang="en-US"/>
              <a:pPr>
                <a:defRPr/>
              </a:pPr>
              <a:t>‹#›</a:t>
            </a:fld>
            <a:endParaRPr lang="en-US" dirty="0"/>
          </a:p>
        </p:txBody>
      </p:sp>
      <p:sp>
        <p:nvSpPr>
          <p:cNvPr id="7" name="Content Placeholder 2"/>
          <p:cNvSpPr>
            <a:spLocks noGrp="1"/>
          </p:cNvSpPr>
          <p:nvPr>
            <p:ph idx="13"/>
          </p:nvPr>
        </p:nvSpPr>
        <p:spPr>
          <a:xfrm>
            <a:off x="4663440" y="1280160"/>
            <a:ext cx="4114800" cy="306324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ext Placeholder 19"/>
          <p:cNvSpPr>
            <a:spLocks noGrp="1"/>
          </p:cNvSpPr>
          <p:nvPr>
            <p:ph type="body" sz="quarter" idx="14"/>
          </p:nvPr>
        </p:nvSpPr>
        <p:spPr>
          <a:xfrm>
            <a:off x="365760" y="4343400"/>
            <a:ext cx="8412480" cy="1752600"/>
          </a:xfrm>
        </p:spPr>
        <p:txBody>
          <a:bodyPr>
            <a:normAutofit/>
          </a:bodyPr>
          <a:lstStyle>
            <a:lvl1pPr marL="457200" indent="-457200" algn="l">
              <a:buFont typeface="Arial" panose="020B0604020202020204" pitchFamily="34" charset="0"/>
              <a:buChar char="•"/>
              <a:defRPr/>
            </a:lvl1pPr>
          </a:lstStyle>
          <a:p>
            <a:pPr lvl="0"/>
            <a:r>
              <a:rPr lang="en-US" dirty="0" smtClean="0"/>
              <a:t>Click to edit Master text styles</a:t>
            </a:r>
          </a:p>
        </p:txBody>
      </p:sp>
    </p:spTree>
    <p:extLst>
      <p:ext uri="{BB962C8B-B14F-4D97-AF65-F5344CB8AC3E}">
        <p14:creationId xmlns:p14="http://schemas.microsoft.com/office/powerpoint/2010/main" val="1350574699"/>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2 Pictures 1 Caption">
    <p:spTree>
      <p:nvGrpSpPr>
        <p:cNvPr id="1" name=""/>
        <p:cNvGrpSpPr/>
        <p:nvPr/>
      </p:nvGrpSpPr>
      <p:grpSpPr>
        <a:xfrm>
          <a:off x="0" y="0"/>
          <a:ext cx="0" cy="0"/>
          <a:chOff x="0" y="0"/>
          <a:chExt cx="0" cy="0"/>
        </a:xfrm>
      </p:grpSpPr>
      <p:sp>
        <p:nvSpPr>
          <p:cNvPr id="2" name="Title 1"/>
          <p:cNvSpPr>
            <a:spLocks noGrp="1"/>
          </p:cNvSpPr>
          <p:nvPr>
            <p:ph type="title"/>
          </p:nvPr>
        </p:nvSpPr>
        <p:spPr>
          <a:xfrm>
            <a:off x="1600201" y="76200"/>
            <a:ext cx="7086600" cy="914400"/>
          </a:xfrm>
        </p:spPr>
        <p:txBody>
          <a:bodyPr wrap="square">
            <a:normAutofit/>
          </a:bodyPr>
          <a:lstStyle/>
          <a:p>
            <a:r>
              <a:rPr lang="en-US" dirty="0" smtClean="0"/>
              <a:t>Click to edit Master title style</a:t>
            </a:r>
            <a:endParaRPr lang="en-US" dirty="0"/>
          </a:p>
        </p:txBody>
      </p:sp>
      <p:sp>
        <p:nvSpPr>
          <p:cNvPr id="3" name="Content Placeholder 2"/>
          <p:cNvSpPr>
            <a:spLocks noGrp="1"/>
          </p:cNvSpPr>
          <p:nvPr>
            <p:ph idx="1"/>
          </p:nvPr>
        </p:nvSpPr>
        <p:spPr>
          <a:xfrm>
            <a:off x="365760" y="3032760"/>
            <a:ext cx="4114800" cy="306324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13"/>
          <p:cNvSpPr>
            <a:spLocks noGrp="1" noChangeArrowheads="1"/>
          </p:cNvSpPr>
          <p:nvPr>
            <p:ph type="sldNum" sz="quarter" idx="12"/>
          </p:nvPr>
        </p:nvSpPr>
        <p:spPr>
          <a:xfrm>
            <a:off x="6925147" y="6381750"/>
            <a:ext cx="2133600" cy="476250"/>
          </a:xfrm>
          <a:ln/>
        </p:spPr>
        <p:txBody>
          <a:bodyPr/>
          <a:lstStyle>
            <a:lvl1pPr>
              <a:defRPr/>
            </a:lvl1pPr>
          </a:lstStyle>
          <a:p>
            <a:pPr>
              <a:defRPr/>
            </a:pPr>
            <a:fld id="{A8353AE8-DC32-4B1D-AA3F-39BB57D444AD}" type="slidenum">
              <a:rPr lang="en-US"/>
              <a:pPr>
                <a:defRPr/>
              </a:pPr>
              <a:t>‹#›</a:t>
            </a:fld>
            <a:endParaRPr lang="en-US" dirty="0"/>
          </a:p>
        </p:txBody>
      </p:sp>
      <p:sp>
        <p:nvSpPr>
          <p:cNvPr id="7" name="Content Placeholder 2"/>
          <p:cNvSpPr>
            <a:spLocks noGrp="1"/>
          </p:cNvSpPr>
          <p:nvPr>
            <p:ph idx="13"/>
          </p:nvPr>
        </p:nvSpPr>
        <p:spPr>
          <a:xfrm>
            <a:off x="4663440" y="3032760"/>
            <a:ext cx="4114800" cy="3063240"/>
          </a:xfrm>
        </p:spPr>
        <p:txBody>
          <a:bodyPr wrap="square">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ext Placeholder 19"/>
          <p:cNvSpPr>
            <a:spLocks noGrp="1"/>
          </p:cNvSpPr>
          <p:nvPr>
            <p:ph type="body" sz="quarter" idx="14"/>
          </p:nvPr>
        </p:nvSpPr>
        <p:spPr>
          <a:xfrm>
            <a:off x="365760" y="1143000"/>
            <a:ext cx="8412480" cy="1752600"/>
          </a:xfrm>
        </p:spPr>
        <p:txBody>
          <a:bodyPr>
            <a:normAutofit/>
          </a:bodyPr>
          <a:lstStyle>
            <a:lvl1pPr marL="0" indent="0" algn="l">
              <a:buFont typeface="Arial" panose="020B0604020202020204" pitchFamily="34" charset="0"/>
              <a:buNone/>
              <a:defRPr/>
            </a:lvl1pPr>
          </a:lstStyle>
          <a:p>
            <a:pPr lvl="0"/>
            <a:r>
              <a:rPr lang="en-US" dirty="0" smtClean="0"/>
              <a:t>Click to edit Master text styles</a:t>
            </a:r>
          </a:p>
        </p:txBody>
      </p:sp>
    </p:spTree>
    <p:extLst>
      <p:ext uri="{BB962C8B-B14F-4D97-AF65-F5344CB8AC3E}">
        <p14:creationId xmlns:p14="http://schemas.microsoft.com/office/powerpoint/2010/main" val="2492073323"/>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592263" y="76200"/>
            <a:ext cx="70945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6"/>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Line 9"/>
          <p:cNvSpPr>
            <a:spLocks noChangeShapeType="1"/>
          </p:cNvSpPr>
          <p:nvPr userDrawn="1"/>
        </p:nvSpPr>
        <p:spPr bwMode="auto">
          <a:xfrm>
            <a:off x="1592263" y="1057275"/>
            <a:ext cx="7551737"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7" name="Rectangle 13"/>
          <p:cNvSpPr>
            <a:spLocks noGrp="1" noChangeArrowheads="1"/>
          </p:cNvSpPr>
          <p:nvPr>
            <p:ph type="sldNum" sz="quarter" idx="4"/>
          </p:nvPr>
        </p:nvSpPr>
        <p:spPr bwMode="auto">
          <a:xfrm>
            <a:off x="6934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pitchFamily="1" charset="-128"/>
                <a:cs typeface="+mn-cs"/>
              </a:defRPr>
            </a:lvl1pPr>
          </a:lstStyle>
          <a:p>
            <a:pPr>
              <a:defRPr/>
            </a:pPr>
            <a:fld id="{22E6A9CD-A2F2-40DD-A652-73A30586C02F}" type="slidenum">
              <a:rPr lang="en-US"/>
              <a:pPr>
                <a:defRPr/>
              </a:pPr>
              <a:t>‹#›</a:t>
            </a:fld>
            <a:endParaRPr lang="en-US" dirty="0"/>
          </a:p>
        </p:txBody>
      </p:sp>
      <p:pic>
        <p:nvPicPr>
          <p:cNvPr id="1032" name="Picture 7" descr="\\hawk\RIDL\internal\admin\marketing\CfD Logos\CfD with lettering orange with black lettering transparent.png"/>
          <p:cNvPicPr>
            <a:picLocks noChangeAspect="1" noChangeArrowheads="1"/>
          </p:cNvPicPr>
          <p:nvPr userDrawn="1"/>
        </p:nvPicPr>
        <p:blipFill>
          <a:blip r:embed="rId20" cstate="print">
            <a:extLst>
              <a:ext uri="{28A0092B-C50C-407E-A947-70E740481C1C}">
                <a14:useLocalDpi xmlns:a14="http://schemas.microsoft.com/office/drawing/2010/main"/>
              </a:ext>
            </a:extLst>
          </a:blip>
          <a:srcRect/>
          <a:stretch>
            <a:fillRect/>
          </a:stretch>
        </p:blipFill>
        <p:spPr bwMode="auto">
          <a:xfrm>
            <a:off x="130470" y="91782"/>
            <a:ext cx="1329256" cy="10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2779814"/>
      </p:ext>
    </p:extLst>
  </p:cSld>
  <p:clrMap bg1="lt1" tx1="dk1" bg2="lt2" tx2="dk2" accent1="accent1" accent2="accent2" accent3="accent3" accent4="accent4" accent5="accent5" accent6="accent6" hlink="hlink" folHlink="folHlink"/>
  <p:sldLayoutIdLst>
    <p:sldLayoutId id="2147486784" r:id="rId1"/>
    <p:sldLayoutId id="2147486786" r:id="rId2"/>
    <p:sldLayoutId id="2147486785" r:id="rId3"/>
    <p:sldLayoutId id="2147486800" r:id="rId4"/>
    <p:sldLayoutId id="2147486798" r:id="rId5"/>
    <p:sldLayoutId id="2147486793" r:id="rId6"/>
    <p:sldLayoutId id="2147486802" r:id="rId7"/>
    <p:sldLayoutId id="2147486794" r:id="rId8"/>
    <p:sldLayoutId id="2147486801" r:id="rId9"/>
    <p:sldLayoutId id="2147486799" r:id="rId10"/>
    <p:sldLayoutId id="2147486790" r:id="rId11"/>
    <p:sldLayoutId id="2147486795" r:id="rId12"/>
    <p:sldLayoutId id="2147486796" r:id="rId13"/>
    <p:sldLayoutId id="2147486797" r:id="rId14"/>
    <p:sldLayoutId id="2147486789" r:id="rId15"/>
    <p:sldLayoutId id="2147486803" r:id="rId16"/>
    <p:sldLayoutId id="2147486804" r:id="rId17"/>
    <p:sldLayoutId id="2147486805" r:id="rId18"/>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3200">
          <a:solidFill>
            <a:schemeClr val="tx1"/>
          </a:solidFill>
          <a:latin typeface="Calibri" pitchFamily="34" charset="0"/>
          <a:ea typeface="+mj-ea"/>
          <a:cs typeface="+mj-cs"/>
        </a:defRPr>
      </a:lvl1pPr>
      <a:lvl2pPr algn="ctr" rtl="0" eaLnBrk="0" fontAlgn="base" hangingPunct="0">
        <a:spcBef>
          <a:spcPct val="0"/>
        </a:spcBef>
        <a:spcAft>
          <a:spcPct val="0"/>
        </a:spcAft>
        <a:defRPr sz="3200">
          <a:solidFill>
            <a:schemeClr val="tx1"/>
          </a:solidFill>
          <a:latin typeface="Calibri" pitchFamily="34" charset="0"/>
          <a:ea typeface="ＭＳ Ｐゴシック" pitchFamily="1" charset="-128"/>
        </a:defRPr>
      </a:lvl2pPr>
      <a:lvl3pPr algn="ctr" rtl="0" eaLnBrk="0" fontAlgn="base" hangingPunct="0">
        <a:spcBef>
          <a:spcPct val="0"/>
        </a:spcBef>
        <a:spcAft>
          <a:spcPct val="0"/>
        </a:spcAft>
        <a:defRPr sz="3200">
          <a:solidFill>
            <a:schemeClr val="tx1"/>
          </a:solidFill>
          <a:latin typeface="Calibri" pitchFamily="34" charset="0"/>
          <a:ea typeface="ＭＳ Ｐゴシック" pitchFamily="1" charset="-128"/>
        </a:defRPr>
      </a:lvl3pPr>
      <a:lvl4pPr algn="ctr" rtl="0" eaLnBrk="0" fontAlgn="base" hangingPunct="0">
        <a:spcBef>
          <a:spcPct val="0"/>
        </a:spcBef>
        <a:spcAft>
          <a:spcPct val="0"/>
        </a:spcAft>
        <a:defRPr sz="3200">
          <a:solidFill>
            <a:schemeClr val="tx1"/>
          </a:solidFill>
          <a:latin typeface="Calibri" pitchFamily="34" charset="0"/>
          <a:ea typeface="ＭＳ Ｐゴシック" pitchFamily="1" charset="-128"/>
        </a:defRPr>
      </a:lvl4pPr>
      <a:lvl5pPr algn="ctr" rtl="0" eaLnBrk="0" fontAlgn="base" hangingPunct="0">
        <a:spcBef>
          <a:spcPct val="0"/>
        </a:spcBef>
        <a:spcAft>
          <a:spcPct val="0"/>
        </a:spcAft>
        <a:defRPr sz="3200">
          <a:solidFill>
            <a:schemeClr val="tx1"/>
          </a:solidFill>
          <a:latin typeface="Calibri" pitchFamily="34" charset="0"/>
          <a:ea typeface="ＭＳ Ｐゴシック" pitchFamily="1" charset="-128"/>
        </a:defRPr>
      </a:lvl5pPr>
      <a:lvl6pPr marL="457200" algn="ctr" rtl="0" fontAlgn="base">
        <a:spcBef>
          <a:spcPct val="0"/>
        </a:spcBef>
        <a:spcAft>
          <a:spcPct val="0"/>
        </a:spcAft>
        <a:defRPr sz="3200">
          <a:solidFill>
            <a:schemeClr val="tx1"/>
          </a:solidFill>
          <a:latin typeface="Arial" charset="0"/>
          <a:ea typeface="ＭＳ Ｐゴシック" pitchFamily="1" charset="-128"/>
        </a:defRPr>
      </a:lvl6pPr>
      <a:lvl7pPr marL="914400" algn="ctr" rtl="0" fontAlgn="base">
        <a:spcBef>
          <a:spcPct val="0"/>
        </a:spcBef>
        <a:spcAft>
          <a:spcPct val="0"/>
        </a:spcAft>
        <a:defRPr sz="3200">
          <a:solidFill>
            <a:schemeClr val="tx1"/>
          </a:solidFill>
          <a:latin typeface="Arial" charset="0"/>
          <a:ea typeface="ＭＳ Ｐゴシック" pitchFamily="1" charset="-128"/>
        </a:defRPr>
      </a:lvl7pPr>
      <a:lvl8pPr marL="1371600" algn="ctr" rtl="0" fontAlgn="base">
        <a:spcBef>
          <a:spcPct val="0"/>
        </a:spcBef>
        <a:spcAft>
          <a:spcPct val="0"/>
        </a:spcAft>
        <a:defRPr sz="3200">
          <a:solidFill>
            <a:schemeClr val="tx1"/>
          </a:solidFill>
          <a:latin typeface="Arial" charset="0"/>
          <a:ea typeface="ＭＳ Ｐゴシック" pitchFamily="1" charset="-128"/>
        </a:defRPr>
      </a:lvl8pPr>
      <a:lvl9pPr marL="1828800" algn="ctr" rtl="0" fontAlgn="base">
        <a:spcBef>
          <a:spcPct val="0"/>
        </a:spcBef>
        <a:spcAft>
          <a:spcPct val="0"/>
        </a:spcAft>
        <a:defRPr sz="3200">
          <a:solidFill>
            <a:schemeClr val="tx1"/>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FF6A06"/>
        </a:buClr>
        <a:buChar char="•"/>
        <a:defRPr sz="28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Calibri" pitchFamily="34" charset="0"/>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Calibri" pitchFamily="34" charset="0"/>
          <a:ea typeface="+mn-ea"/>
        </a:defRPr>
      </a:lvl3pPr>
      <a:lvl4pPr marL="1600200" indent="-228600" algn="l" rtl="0" eaLnBrk="0" fontAlgn="base" hangingPunct="0">
        <a:spcBef>
          <a:spcPct val="20000"/>
        </a:spcBef>
        <a:spcAft>
          <a:spcPct val="0"/>
        </a:spcAft>
        <a:buClr>
          <a:srgbClr val="FF6A06"/>
        </a:buClr>
        <a:buChar char="–"/>
        <a:defRPr sz="2000">
          <a:solidFill>
            <a:schemeClr val="tx1"/>
          </a:solidFill>
          <a:latin typeface="Calibri" pitchFamily="34" charset="0"/>
          <a:ea typeface="+mn-ea"/>
        </a:defRPr>
      </a:lvl4pPr>
      <a:lvl5pPr marL="2057400" indent="-228600" algn="l" rtl="0" eaLnBrk="0" fontAlgn="base" hangingPunct="0">
        <a:spcBef>
          <a:spcPct val="20000"/>
        </a:spcBef>
        <a:spcAft>
          <a:spcPct val="0"/>
        </a:spcAft>
        <a:buClr>
          <a:srgbClr val="FF6A06"/>
        </a:buClr>
        <a:buChar char="»"/>
        <a:defRPr sz="2000">
          <a:solidFill>
            <a:schemeClr val="tx1"/>
          </a:solidFill>
          <a:latin typeface="Calibri" pitchFamily="34" charset="0"/>
          <a:ea typeface="+mn-ea"/>
        </a:defRPr>
      </a:lvl5pPr>
      <a:lvl6pPr marL="2514600" indent="-228600" algn="l" rtl="0" fontAlgn="base">
        <a:spcBef>
          <a:spcPct val="20000"/>
        </a:spcBef>
        <a:spcAft>
          <a:spcPct val="0"/>
        </a:spcAft>
        <a:buClr>
          <a:srgbClr val="FF6A06"/>
        </a:buClr>
        <a:buChar char="»"/>
        <a:defRPr>
          <a:solidFill>
            <a:schemeClr val="tx1"/>
          </a:solidFill>
          <a:latin typeface="+mn-lt"/>
          <a:ea typeface="+mn-ea"/>
        </a:defRPr>
      </a:lvl6pPr>
      <a:lvl7pPr marL="2971800" indent="-228600" algn="l" rtl="0" fontAlgn="base">
        <a:spcBef>
          <a:spcPct val="20000"/>
        </a:spcBef>
        <a:spcAft>
          <a:spcPct val="0"/>
        </a:spcAft>
        <a:buClr>
          <a:srgbClr val="FF6A06"/>
        </a:buClr>
        <a:buChar char="»"/>
        <a:defRPr>
          <a:solidFill>
            <a:schemeClr val="tx1"/>
          </a:solidFill>
          <a:latin typeface="+mn-lt"/>
          <a:ea typeface="+mn-ea"/>
        </a:defRPr>
      </a:lvl7pPr>
      <a:lvl8pPr marL="3429000" indent="-228600" algn="l" rtl="0" fontAlgn="base">
        <a:spcBef>
          <a:spcPct val="20000"/>
        </a:spcBef>
        <a:spcAft>
          <a:spcPct val="0"/>
        </a:spcAft>
        <a:buClr>
          <a:srgbClr val="FF6A06"/>
        </a:buClr>
        <a:buChar char="»"/>
        <a:defRPr>
          <a:solidFill>
            <a:schemeClr val="tx1"/>
          </a:solidFill>
          <a:latin typeface="+mn-lt"/>
          <a:ea typeface="+mn-ea"/>
        </a:defRPr>
      </a:lvl8pPr>
      <a:lvl9pPr marL="3886200" indent="-22860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41.wmf"/><Relationship Id="rId5" Type="http://schemas.openxmlformats.org/officeDocument/2006/relationships/oleObject" Target="../embeddings/oleObject1.bin"/><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9.pn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8.png"/><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C:\figerdev\movies\galcen~1.mpg" TargetMode="External"/><Relationship Id="rId1" Type="http://schemas.microsoft.com/office/2007/relationships/media" Target="file:///C:\figerdev\movies\galcen~1.mpg" TargetMode="Externa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dirty="0"/>
              <a:t>Technology Development and the 2020 Nobel Prize in Physics</a:t>
            </a:r>
          </a:p>
        </p:txBody>
      </p:sp>
      <p:sp>
        <p:nvSpPr>
          <p:cNvPr id="3" name="Subtitle 2"/>
          <p:cNvSpPr>
            <a:spLocks noGrp="1"/>
          </p:cNvSpPr>
          <p:nvPr>
            <p:ph type="subTitle" sz="quarter" idx="1"/>
          </p:nvPr>
        </p:nvSpPr>
        <p:spPr/>
        <p:txBody>
          <a:bodyPr/>
          <a:lstStyle/>
          <a:p>
            <a:r>
              <a:rPr lang="en-US" sz="1800" b="1" dirty="0" smtClean="0"/>
              <a:t>Don F. Figer</a:t>
            </a:r>
          </a:p>
          <a:p>
            <a:r>
              <a:rPr lang="en-US" dirty="0"/>
              <a:t>Future Photon Initiative</a:t>
            </a:r>
          </a:p>
          <a:p>
            <a:r>
              <a:rPr lang="en-US" dirty="0" smtClean="0"/>
              <a:t>Center for Detectors</a:t>
            </a:r>
          </a:p>
          <a:p>
            <a:r>
              <a:rPr lang="en-US" dirty="0" smtClean="0"/>
              <a:t>Rochester Institute of Technology, Rochester, NY</a:t>
            </a:r>
          </a:p>
          <a:p>
            <a:r>
              <a:rPr lang="en-US" dirty="0" smtClean="0"/>
              <a:t>January 21, 2020</a:t>
            </a:r>
            <a:endParaRPr lang="en-US" dirty="0"/>
          </a:p>
        </p:txBody>
      </p:sp>
      <p:pic>
        <p:nvPicPr>
          <p:cNvPr id="4098" name="Picture 2" descr="https://www.nasa.gov/sites/default/files/thumbnails/image/nasa-logo-web-rg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76200"/>
            <a:ext cx="18288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32925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Galactic center black hole experiment</a:t>
            </a:r>
          </a:p>
        </p:txBody>
      </p:sp>
    </p:spTree>
    <p:extLst>
      <p:ext uri="{BB962C8B-B14F-4D97-AF65-F5344CB8AC3E}">
        <p14:creationId xmlns:p14="http://schemas.microsoft.com/office/powerpoint/2010/main" val="209509038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Experiment</a:t>
            </a:r>
            <a:endParaRPr lang="en-US" dirty="0"/>
          </a:p>
        </p:txBody>
      </p:sp>
      <p:sp>
        <p:nvSpPr>
          <p:cNvPr id="6" name="Content Placeholder 2"/>
          <p:cNvSpPr>
            <a:spLocks noGrp="1"/>
          </p:cNvSpPr>
          <p:nvPr>
            <p:ph idx="1"/>
          </p:nvPr>
        </p:nvSpPr>
        <p:spPr/>
        <p:txBody>
          <a:bodyPr>
            <a:normAutofit/>
          </a:bodyPr>
          <a:lstStyle/>
          <a:p>
            <a:r>
              <a:rPr lang="en-US" b="0" dirty="0" smtClean="0"/>
              <a:t>Take pictures of stars near the Galactic center (GC).</a:t>
            </a:r>
          </a:p>
          <a:p>
            <a:r>
              <a:rPr lang="en-US" dirty="0" smtClean="0"/>
              <a:t>Repeat this for 20 years.</a:t>
            </a:r>
          </a:p>
          <a:p>
            <a:r>
              <a:rPr lang="en-US" dirty="0" smtClean="0"/>
              <a:t>Supplement data with spectra.</a:t>
            </a:r>
          </a:p>
          <a:p>
            <a:r>
              <a:rPr lang="en-US" dirty="0" smtClean="0"/>
              <a:t>Measure distance to GC.</a:t>
            </a:r>
          </a:p>
          <a:p>
            <a:r>
              <a:rPr lang="en-US" dirty="0" smtClean="0"/>
              <a:t>Determine orbital parameters for some stars.</a:t>
            </a:r>
          </a:p>
          <a:p>
            <a:r>
              <a:rPr lang="en-US" dirty="0" smtClean="0"/>
              <a:t>Estimate mass inside orbit.</a:t>
            </a:r>
          </a:p>
          <a:p>
            <a:r>
              <a:rPr lang="en-US" dirty="0" smtClean="0"/>
              <a:t>Convert to density.</a:t>
            </a:r>
          </a:p>
          <a:p>
            <a:r>
              <a:rPr lang="en-US" dirty="0" smtClean="0"/>
              <a:t>Compare density to that of black hole.</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11</a:t>
            </a:fld>
            <a:endParaRPr lang="en-US" dirty="0"/>
          </a:p>
        </p:txBody>
      </p:sp>
    </p:spTree>
    <p:extLst>
      <p:ext uri="{BB962C8B-B14F-4D97-AF65-F5344CB8AC3E}">
        <p14:creationId xmlns:p14="http://schemas.microsoft.com/office/powerpoint/2010/main" val="765962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Central Parsec</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12</a:t>
            </a:fld>
            <a:endParaRPr lang="en-US" dirty="0"/>
          </a:p>
        </p:txBody>
      </p:sp>
      <p:pic>
        <p:nvPicPr>
          <p:cNvPr id="5122" name="Picture 2" descr="https://astrobites.org/wp-content/uploads/2020/07/sg-a_s2_eso.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1526" y="1295400"/>
            <a:ext cx="6100947" cy="494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87838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Stellar Orbits Near the GC</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13</a:t>
            </a:fld>
            <a:endParaRPr lang="en-US" dirty="0"/>
          </a:p>
        </p:txBody>
      </p:sp>
      <p:pic>
        <p:nvPicPr>
          <p:cNvPr id="5" name="Animation of Objects Orbiting the Milky Way[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455737"/>
            <a:ext cx="8229600" cy="4629150"/>
          </a:xfrm>
        </p:spPr>
      </p:pic>
      <p:sp>
        <p:nvSpPr>
          <p:cNvPr id="3" name="Rectangle 2"/>
          <p:cNvSpPr/>
          <p:nvPr/>
        </p:nvSpPr>
        <p:spPr>
          <a:xfrm>
            <a:off x="4114800" y="6091922"/>
            <a:ext cx="4572000" cy="276999"/>
          </a:xfrm>
          <a:prstGeom prst="rect">
            <a:avLst/>
          </a:prstGeom>
        </p:spPr>
        <p:txBody>
          <a:bodyPr>
            <a:spAutoFit/>
          </a:bodyPr>
          <a:lstStyle/>
          <a:p>
            <a:pPr algn="r"/>
            <a:r>
              <a:rPr lang="en-US" sz="1200" dirty="0"/>
              <a:t>Credit</a:t>
            </a:r>
            <a:r>
              <a:rPr lang="en-US" sz="1200" dirty="0" smtClean="0"/>
              <a:t>: ESO/MPE/M</a:t>
            </a:r>
            <a:r>
              <a:rPr lang="en-US" sz="1200" dirty="0"/>
              <a:t>. </a:t>
            </a:r>
            <a:r>
              <a:rPr lang="en-US" sz="1200" dirty="0" err="1"/>
              <a:t>Schartmann</a:t>
            </a:r>
            <a:r>
              <a:rPr lang="en-US" sz="1200" dirty="0"/>
              <a:t>/L. </a:t>
            </a:r>
            <a:r>
              <a:rPr lang="en-US" sz="1200" dirty="0" err="1"/>
              <a:t>Calçada</a:t>
            </a:r>
            <a:endParaRPr lang="en-US" sz="1200" dirty="0"/>
          </a:p>
        </p:txBody>
      </p:sp>
    </p:spTree>
    <p:extLst>
      <p:ext uri="{BB962C8B-B14F-4D97-AF65-F5344CB8AC3E}">
        <p14:creationId xmlns:p14="http://schemas.microsoft.com/office/powerpoint/2010/main" val="2834857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repeatCount="indefinite"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Relativistic Redshift</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14</a:t>
            </a:fld>
            <a:endParaRPr lang="en-US" dirty="0"/>
          </a:p>
        </p:txBody>
      </p:sp>
      <p:pic>
        <p:nvPicPr>
          <p:cNvPr id="4100" name="Picture 4" descr="First successful test of Einstein’s general relativity near supermassive black hol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3109" y="1295400"/>
            <a:ext cx="7897781" cy="494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13129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Relativistic Precession</a:t>
            </a:r>
          </a:p>
        </p:txBody>
      </p:sp>
      <p:sp>
        <p:nvSpPr>
          <p:cNvPr id="11" name="Slide Number Placeholder 10"/>
          <p:cNvSpPr>
            <a:spLocks noGrp="1"/>
          </p:cNvSpPr>
          <p:nvPr>
            <p:ph type="sldNum" sz="quarter" idx="12"/>
          </p:nvPr>
        </p:nvSpPr>
        <p:spPr/>
        <p:txBody>
          <a:bodyPr/>
          <a:lstStyle/>
          <a:p>
            <a:fld id="{B9B0392C-5BE7-214B-9E5F-CC8853CBAA6A}" type="slidenum">
              <a:rPr lang="en-US" smtClean="0"/>
              <a:pPr/>
              <a:t>15</a:t>
            </a:fld>
            <a:endParaRPr lang="en-US" dirty="0"/>
          </a:p>
        </p:txBody>
      </p:sp>
      <p:pic>
        <p:nvPicPr>
          <p:cNvPr id="4098" name="Picture 2" descr="An artist's impression of the rosette-shaped orbit of the star S2 around the supermassive black hole at the center of the Milky Way galax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01432"/>
            <a:ext cx="8229600"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54876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Gravitational Redshift</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16</a:t>
            </a:fld>
            <a:endParaRPr lang="en-US"/>
          </a:p>
        </p:txBody>
      </p:sp>
      <p:sp>
        <p:nvSpPr>
          <p:cNvPr id="2" name="Content Placeholder 1"/>
          <p:cNvSpPr>
            <a:spLocks noGrp="1"/>
          </p:cNvSpPr>
          <p:nvPr>
            <p:ph idx="1"/>
          </p:nvPr>
        </p:nvSpPr>
        <p:spPr>
          <a:xfrm>
            <a:off x="1028700" y="1523999"/>
            <a:ext cx="7200900" cy="1219201"/>
          </a:xfrm>
        </p:spPr>
        <p:txBody>
          <a:bodyPr>
            <a:normAutofit fontScale="77500" lnSpcReduction="20000"/>
          </a:bodyPr>
          <a:lstStyle/>
          <a:p>
            <a:r>
              <a:rPr lang="en-US" dirty="0" smtClean="0"/>
              <a:t>A photon shifts to longer wavelengths when it propagates into a region of stronger gravitational field.</a:t>
            </a:r>
          </a:p>
          <a:p>
            <a:r>
              <a:rPr lang="en-US" dirty="0" smtClean="0"/>
              <a:t>The new wavelength is given by,</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284226" y="2690853"/>
                <a:ext cx="4086953" cy="6882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0</m:t>
                          </m:r>
                        </m:sub>
                      </m:sSub>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𝑠</m:t>
                                      </m:r>
                                    </m:sub>
                                  </m:sSub>
                                </m:num>
                                <m:den>
                                  <m:r>
                                    <a:rPr lang="en-US" i="1">
                                      <a:latin typeface="Cambria Math" panose="02040503050406030204" pitchFamily="18" charset="0"/>
                                    </a:rPr>
                                    <m:t>𝑑</m:t>
                                  </m:r>
                                </m:den>
                              </m:f>
                            </m:e>
                          </m:d>
                        </m:e>
                        <m:sup>
                          <m:r>
                            <a:rPr lang="en-US" b="0" i="1" smtClean="0">
                              <a:latin typeface="Cambria Math" panose="02040503050406030204" pitchFamily="18" charset="0"/>
                            </a:rPr>
                            <m:t>−1/2</m:t>
                          </m:r>
                        </m:sup>
                      </m:sSup>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0</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𝐺𝑀</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r>
                                    <a:rPr lang="en-US" i="1">
                                      <a:latin typeface="Cambria Math" panose="02040503050406030204" pitchFamily="18" charset="0"/>
                                    </a:rPr>
                                    <m:t>𝑑</m:t>
                                  </m:r>
                                </m:den>
                              </m:f>
                            </m:e>
                          </m:d>
                        </m:e>
                        <m:sup>
                          <m:r>
                            <a:rPr lang="en-US" i="1">
                              <a:latin typeface="Cambria Math" panose="02040503050406030204" pitchFamily="18" charset="0"/>
                            </a:rPr>
                            <m:t>−1/2</m:t>
                          </m:r>
                        </m:sup>
                      </m:sSup>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284226" y="2690853"/>
                <a:ext cx="4086953" cy="688202"/>
              </a:xfrm>
              <a:prstGeom prst="rect">
                <a:avLst/>
              </a:prstGeom>
              <a:blipFill rotWithShape="0">
                <a:blip r:embed="rId2"/>
                <a:stretch>
                  <a:fillRect/>
                </a:stretch>
              </a:blipFill>
            </p:spPr>
            <p:txBody>
              <a:bodyPr/>
              <a:lstStyle/>
              <a:p>
                <a:r>
                  <a:rPr lang="en-US">
                    <a:noFill/>
                  </a:rPr>
                  <a:t> </a:t>
                </a:r>
              </a:p>
            </p:txBody>
          </p:sp>
        </mc:Fallback>
      </mc:AlternateContent>
      <p:sp>
        <p:nvSpPr>
          <p:cNvPr id="6" name="Content Placeholder 1"/>
          <p:cNvSpPr txBox="1">
            <a:spLocks/>
          </p:cNvSpPr>
          <p:nvPr/>
        </p:nvSpPr>
        <p:spPr>
          <a:xfrm>
            <a:off x="1371600" y="3505200"/>
            <a:ext cx="6934200" cy="838201"/>
          </a:xfrm>
          <a:prstGeom prst="rect">
            <a:avLst/>
          </a:prstGeom>
        </p:spPr>
        <p:txBody>
          <a:bodyPr vert="horz" lIns="91440" tIns="45720" rIns="91440" bIns="45720" rtlCol="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fontAlgn="auto">
              <a:buNone/>
            </a:pPr>
            <a:r>
              <a:rPr lang="en-US" sz="2400" dirty="0" smtClean="0">
                <a:latin typeface="Calibri" panose="020F0502020204030204" pitchFamily="34" charset="0"/>
                <a:cs typeface="Calibri" panose="020F0502020204030204" pitchFamily="34" charset="0"/>
              </a:rPr>
              <a:t>where </a:t>
            </a:r>
            <a:r>
              <a:rPr lang="en-US" sz="2400" dirty="0" err="1" smtClean="0">
                <a:latin typeface="Calibri" panose="020F0502020204030204" pitchFamily="34" charset="0"/>
                <a:cs typeface="Calibri" panose="020F0502020204030204" pitchFamily="34" charset="0"/>
              </a:rPr>
              <a:t>r</a:t>
            </a:r>
            <a:r>
              <a:rPr lang="en-US" sz="2400" baseline="-25000" dirty="0" err="1" smtClean="0">
                <a:latin typeface="Calibri" panose="020F0502020204030204" pitchFamily="34" charset="0"/>
                <a:cs typeface="Calibri" panose="020F0502020204030204" pitchFamily="34" charset="0"/>
              </a:rPr>
              <a:t>s</a:t>
            </a:r>
            <a:r>
              <a:rPr lang="en-US" sz="2400" dirty="0" smtClean="0">
                <a:latin typeface="Calibri" panose="020F0502020204030204" pitchFamily="34" charset="0"/>
                <a:cs typeface="Calibri" panose="020F0502020204030204" pitchFamily="34" charset="0"/>
              </a:rPr>
              <a:t> is the </a:t>
            </a:r>
            <a:r>
              <a:rPr lang="en-US" sz="2400" dirty="0" err="1" smtClean="0">
                <a:latin typeface="Calibri" panose="020F0502020204030204" pitchFamily="34" charset="0"/>
                <a:cs typeface="Calibri" panose="020F0502020204030204" pitchFamily="34" charset="0"/>
              </a:rPr>
              <a:t>Schwarzchild</a:t>
            </a:r>
            <a:r>
              <a:rPr lang="en-US" sz="2400" dirty="0" smtClean="0">
                <a:latin typeface="Calibri" panose="020F0502020204030204" pitchFamily="34" charset="0"/>
                <a:cs typeface="Calibri" panose="020F0502020204030204" pitchFamily="34" charset="0"/>
              </a:rPr>
              <a:t> radius and d is the distance between where the photon is emitted and the center of the black hole.</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5939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Gravitational Time Dilation</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17</a:t>
            </a:fld>
            <a:endParaRPr lang="en-US"/>
          </a:p>
        </p:txBody>
      </p:sp>
      <p:sp>
        <p:nvSpPr>
          <p:cNvPr id="2" name="Content Placeholder 1"/>
          <p:cNvSpPr>
            <a:spLocks noGrp="1"/>
          </p:cNvSpPr>
          <p:nvPr>
            <p:ph idx="1"/>
          </p:nvPr>
        </p:nvSpPr>
        <p:spPr>
          <a:xfrm>
            <a:off x="1028700" y="1523999"/>
            <a:ext cx="7200900" cy="2057401"/>
          </a:xfrm>
        </p:spPr>
        <p:txBody>
          <a:bodyPr>
            <a:noAutofit/>
          </a:bodyPr>
          <a:lstStyle/>
          <a:p>
            <a:r>
              <a:rPr lang="en-US" sz="2400" dirty="0" smtClean="0"/>
              <a:t>Consider the time between waves as measured at the point of photon emission and also at the point of a distant observer.</a:t>
            </a:r>
          </a:p>
          <a:p>
            <a:r>
              <a:rPr lang="en-US" sz="2400" dirty="0" smtClean="0"/>
              <a:t>The gravitational redshift tells us that it will take more time for a wave to propagate one full wavelength at the location of the distant observer as compared to at the point of emission because the wavelength has been stretched. </a:t>
            </a:r>
          </a:p>
          <a:p>
            <a:pPr fontAlgn="auto"/>
            <a:r>
              <a:rPr lang="en-US" sz="2400" dirty="0">
                <a:cs typeface="Calibri" panose="020F0502020204030204" pitchFamily="34" charset="0"/>
              </a:rPr>
              <a:t>Notice what happens at d=</a:t>
            </a:r>
            <a:r>
              <a:rPr lang="en-US" sz="2400" dirty="0" err="1">
                <a:cs typeface="Calibri" panose="020F0502020204030204" pitchFamily="34" charset="0"/>
              </a:rPr>
              <a:t>r</a:t>
            </a:r>
            <a:r>
              <a:rPr lang="en-US" sz="2400" baseline="-25000" dirty="0" err="1">
                <a:cs typeface="Calibri" panose="020F0502020204030204" pitchFamily="34" charset="0"/>
              </a:rPr>
              <a:t>s</a:t>
            </a:r>
            <a:r>
              <a:rPr lang="en-US" sz="2400" dirty="0">
                <a:cs typeface="Calibri" panose="020F0502020204030204" pitchFamily="34" charset="0"/>
              </a:rPr>
              <a:t>.</a:t>
            </a:r>
          </a:p>
          <a:p>
            <a:pPr fontAlgn="auto"/>
            <a:r>
              <a:rPr lang="en-US" sz="2400" dirty="0">
                <a:cs typeface="Calibri" panose="020F0502020204030204" pitchFamily="34" charset="0"/>
              </a:rPr>
              <a:t>The wavelength becomes infinite. The light never arrives. It appears that time becomes infinite</a:t>
            </a:r>
            <a:r>
              <a:rPr lang="en-US" sz="2400" dirty="0" smtClean="0">
                <a:cs typeface="Calibri" panose="020F0502020204030204" pitchFamily="34" charset="0"/>
              </a:rPr>
              <a:t>.</a:t>
            </a:r>
            <a:endParaRPr lang="en-US" sz="2400" dirty="0" smtClean="0"/>
          </a:p>
          <a:p>
            <a:endParaRPr lang="en-US" sz="2400" dirty="0" smtClean="0"/>
          </a:p>
          <a:p>
            <a:endParaRPr lang="en-US" sz="2400" dirty="0"/>
          </a:p>
        </p:txBody>
      </p:sp>
      <mc:AlternateContent xmlns:mc="http://schemas.openxmlformats.org/markup-compatibility/2006" xmlns:a14="http://schemas.microsoft.com/office/drawing/2010/main">
        <mc:Choice Requires="a14">
          <p:sp>
            <p:nvSpPr>
              <p:cNvPr id="5" name="TextBox 4"/>
              <p:cNvSpPr txBox="1"/>
              <p:nvPr/>
            </p:nvSpPr>
            <p:spPr>
              <a:xfrm>
                <a:off x="2478478" y="5864998"/>
                <a:ext cx="4187044" cy="6882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𝜆</m:t>
                          </m:r>
                        </m:num>
                        <m:den>
                          <m:r>
                            <a:rPr lang="en-US" b="0" i="1" smtClean="0">
                              <a:latin typeface="Cambria Math" panose="02040503050406030204" pitchFamily="18" charset="0"/>
                            </a:rPr>
                            <m:t>𝑐</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0</m:t>
                          </m:r>
                        </m:sub>
                      </m:sSub>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𝐺𝑀</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r>
                                    <a:rPr lang="en-US" i="1">
                                      <a:latin typeface="Cambria Math" panose="02040503050406030204" pitchFamily="18" charset="0"/>
                                    </a:rPr>
                                    <m:t>𝑑</m:t>
                                  </m:r>
                                </m:den>
                              </m:f>
                            </m:e>
                          </m:d>
                        </m:e>
                        <m:sup>
                          <m:r>
                            <a:rPr lang="en-US" i="1">
                              <a:latin typeface="Cambria Math" panose="02040503050406030204" pitchFamily="18" charset="0"/>
                            </a:rPr>
                            <m:t>−1/2</m:t>
                          </m:r>
                        </m:sup>
                      </m:sSup>
                      <m:sSup>
                        <m:sSupPr>
                          <m:ctrlPr>
                            <a:rPr lang="en-US" i="1">
                              <a:latin typeface="Cambria Math" panose="02040503050406030204" pitchFamily="18" charset="0"/>
                            </a:rPr>
                          </m:ctrlPr>
                        </m:sSupPr>
                        <m:e>
                          <m:r>
                            <a:rPr lang="en-US" b="0" i="1"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𝑠</m:t>
                                      </m:r>
                                    </m:sub>
                                  </m:sSub>
                                </m:num>
                                <m:den>
                                  <m:r>
                                    <a:rPr lang="en-US" i="1">
                                      <a:latin typeface="Cambria Math" panose="02040503050406030204" pitchFamily="18" charset="0"/>
                                    </a:rPr>
                                    <m:t>𝑑</m:t>
                                  </m:r>
                                </m:den>
                              </m:f>
                            </m:e>
                          </m:d>
                        </m:e>
                        <m:sup>
                          <m:r>
                            <a:rPr lang="en-US" i="1">
                              <a:latin typeface="Cambria Math" panose="02040503050406030204" pitchFamily="18" charset="0"/>
                            </a:rPr>
                            <m:t>−1/2</m:t>
                          </m:r>
                        </m:sup>
                      </m:sSup>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478478" y="5864998"/>
                <a:ext cx="4187044" cy="688202"/>
              </a:xfrm>
              <a:prstGeom prst="rect">
                <a:avLst/>
              </a:prstGeom>
              <a:blipFill rotWithShape="0">
                <a:blip r:embed="rId2"/>
                <a:stretch>
                  <a:fillRect/>
                </a:stretch>
              </a:blipFill>
            </p:spPr>
            <p:txBody>
              <a:bodyPr/>
              <a:lstStyle/>
              <a:p>
                <a:r>
                  <a:rPr lang="en-US">
                    <a:noFill/>
                  </a:rPr>
                  <a:t> </a:t>
                </a:r>
              </a:p>
            </p:txBody>
          </p:sp>
        </mc:Fallback>
      </mc:AlternateContent>
      <p:sp>
        <p:nvSpPr>
          <p:cNvPr id="6" name="Content Placeholder 1"/>
          <p:cNvSpPr txBox="1">
            <a:spLocks/>
          </p:cNvSpPr>
          <p:nvPr/>
        </p:nvSpPr>
        <p:spPr>
          <a:xfrm>
            <a:off x="990600" y="4952999"/>
            <a:ext cx="7200900" cy="2057401"/>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2693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nodePh="1">
                                  <p:stCondLst>
                                    <p:cond delay="0"/>
                                  </p:stCondLst>
                                  <p:endCondLst>
                                    <p:cond evt="begin" delay="0">
                                      <p:tn val="25"/>
                                    </p:cond>
                                  </p:end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Getting Ripped!</a:t>
            </a: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18</a:t>
            </a:fld>
            <a:endParaRPr lang="en-US"/>
          </a:p>
        </p:txBody>
      </p:sp>
      <p:pic>
        <p:nvPicPr>
          <p:cNvPr id="10" name="Picture 2" descr="Buy One Get One Free cartoons, Buy One Get One Free cartoon, funny, Buy One Get One Free picture, Buy One Get One Free pictures, Buy One Get One Free image, Buy One Get One Free images, Buy One Get One Free illustration, Buy One Get One Free illustration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59634" y="1527175"/>
            <a:ext cx="207346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etting Ripped cartoons, Getting Ripped cartoon, funny, Getting Ripped picture, Getting Ripped pictures, Getting Ripped image, Getting Ripped images, Getting Ripped illustration, Getting Ripped illustrations"/>
          <p:cNvPicPr>
            <a:picLocks noGrp="1" noChangeAspect="1" noChangeArrowheads="1"/>
          </p:cNvPicPr>
          <p:nvPr>
            <p:ph sz="half" idx="13"/>
          </p:nvPr>
        </p:nvPicPr>
        <p:blipFill>
          <a:blip r:embed="rId4">
            <a:extLst>
              <a:ext uri="{28A0092B-C50C-407E-A947-70E740481C1C}">
                <a14:useLocalDpi xmlns:a14="http://schemas.microsoft.com/office/drawing/2010/main" val="0"/>
              </a:ext>
            </a:extLst>
          </a:blip>
          <a:srcRect/>
          <a:stretch>
            <a:fillRect/>
          </a:stretch>
        </p:blipFill>
        <p:spPr bwMode="auto">
          <a:xfrm>
            <a:off x="1652533" y="3886200"/>
            <a:ext cx="208767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etting ripped cartoon"/>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894263" y="1732111"/>
            <a:ext cx="3335337" cy="18761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getting ripped cartoon"/>
          <p:cNvPicPr>
            <a:picLocks noGrp="1" noChangeAspect="1" noChangeArrowheads="1"/>
          </p:cNvPicPr>
          <p:nvPr>
            <p:ph sz="half" idx="14"/>
          </p:nvPr>
        </p:nvPicPr>
        <p:blipFill>
          <a:blip r:embed="rId6" cstate="print">
            <a:extLst>
              <a:ext uri="{28A0092B-C50C-407E-A947-70E740481C1C}">
                <a14:useLocalDpi xmlns:a14="http://schemas.microsoft.com/office/drawing/2010/main" val="0"/>
              </a:ext>
            </a:extLst>
          </a:blip>
          <a:srcRect/>
          <a:stretch>
            <a:fillRect/>
          </a:stretch>
        </p:blipFill>
        <p:spPr bwMode="auto">
          <a:xfrm>
            <a:off x="5701333" y="3886200"/>
            <a:ext cx="172119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549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Spaghettification</a:t>
            </a:r>
            <a:endParaRPr lang="en-US" altLang="en-US" dirty="0" smtClean="0"/>
          </a:p>
        </p:txBody>
      </p:sp>
      <p:sp>
        <p:nvSpPr>
          <p:cNvPr id="6148" name="Rectangle 3"/>
          <p:cNvSpPr>
            <a:spLocks noGrp="1" noChangeArrowheads="1"/>
          </p:cNvSpPr>
          <p:nvPr>
            <p:ph sz="half" idx="1"/>
          </p:nvPr>
        </p:nvSpPr>
        <p:spPr/>
        <p:txBody>
          <a:bodyPr>
            <a:normAutofit fontScale="92500" lnSpcReduction="20000"/>
          </a:bodyPr>
          <a:lstStyle/>
          <a:p>
            <a:r>
              <a:rPr lang="en-US" altLang="en-US" dirty="0" err="1" smtClean="0"/>
              <a:t>Spaghettification</a:t>
            </a:r>
            <a:r>
              <a:rPr lang="en-US" altLang="en-US" dirty="0" smtClean="0"/>
              <a:t> is the technical term when a black hole rips you apart.</a:t>
            </a:r>
          </a:p>
          <a:p>
            <a:r>
              <a:rPr lang="en-US" altLang="en-US" dirty="0" smtClean="0"/>
              <a:t>This can happen when the tidal force across your body exceeds the force required to keep your body together.</a:t>
            </a:r>
          </a:p>
          <a:p>
            <a:r>
              <a:rPr lang="en-US" altLang="en-US" dirty="0" smtClean="0"/>
              <a:t>The force on the part of your body nearest the black hole will exceed that on your body furthest from the black hole.</a:t>
            </a:r>
          </a:p>
          <a:p>
            <a:r>
              <a:rPr lang="en-US" altLang="en-US" dirty="0" smtClean="0"/>
              <a:t>This will stretch your body along a direction toward the black hole.</a:t>
            </a:r>
          </a:p>
        </p:txBody>
      </p:sp>
      <p:pic>
        <p:nvPicPr>
          <p:cNvPr id="4" name="Content Placeholder 3"/>
          <p:cNvPicPr>
            <a:picLocks noGrp="1" noChangeAspect="1"/>
          </p:cNvPicPr>
          <p:nvPr>
            <p:ph sz="half" idx="2"/>
          </p:nvPr>
        </p:nvPicPr>
        <p:blipFill>
          <a:blip r:embed="rId2"/>
          <a:stretch>
            <a:fillRect/>
          </a:stretch>
        </p:blipFill>
        <p:spPr>
          <a:xfrm>
            <a:off x="5722992" y="1527175"/>
            <a:ext cx="1677879" cy="4572000"/>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19</a:t>
            </a:fld>
            <a:endParaRPr lang="en-US"/>
          </a:p>
        </p:txBody>
      </p:sp>
    </p:spTree>
    <p:extLst>
      <p:ext uri="{BB962C8B-B14F-4D97-AF65-F5344CB8AC3E}">
        <p14:creationId xmlns:p14="http://schemas.microsoft.com/office/powerpoint/2010/main" val="2990836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2020 Nobel Prize in Physics</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2</a:t>
            </a:fld>
            <a:endParaRPr lang="en-US" dirty="0"/>
          </a:p>
        </p:txBody>
      </p:sp>
      <p:pic>
        <p:nvPicPr>
          <p:cNvPr id="6" name="Picture 4" descr="Imag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169" b="-6169"/>
          <a:stretch/>
        </p:blipFill>
        <p:spPr bwMode="auto">
          <a:xfrm>
            <a:off x="2368905" y="1295400"/>
            <a:ext cx="4406189" cy="494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94426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Getting Ripped</a:t>
            </a:r>
          </a:p>
        </p:txBody>
      </p:sp>
      <p:sp>
        <p:nvSpPr>
          <p:cNvPr id="2" name="Content Placeholder 1"/>
          <p:cNvSpPr>
            <a:spLocks noGrp="1"/>
          </p:cNvSpPr>
          <p:nvPr>
            <p:ph idx="1"/>
          </p:nvPr>
        </p:nvSpPr>
        <p:spPr>
          <a:xfrm>
            <a:off x="990600" y="1523999"/>
            <a:ext cx="7200900" cy="381001"/>
          </a:xfrm>
        </p:spPr>
        <p:txBody>
          <a:bodyPr>
            <a:noAutofit/>
          </a:bodyPr>
          <a:lstStyle/>
          <a:p>
            <a:pPr>
              <a:buFont typeface="Arial" panose="020B0604020202020204" pitchFamily="34" charset="0"/>
              <a:buChar char="•"/>
            </a:pPr>
            <a:r>
              <a:rPr lang="en-US" sz="2400" dirty="0" smtClean="0">
                <a:cs typeface="Calibri" panose="020F0502020204030204" pitchFamily="34" charset="0"/>
              </a:rPr>
              <a:t>We can calculate the point of getting ripped through the tidal force equation.</a:t>
            </a:r>
            <a:endParaRPr lang="en-US" sz="2400" dirty="0">
              <a:cs typeface="Calibri" panose="020F0502020204030204" pitchFamily="34" charset="0"/>
            </a:endParaRP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20</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3695091" y="2286000"/>
                <a:ext cx="1312347"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𝐹</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𝐺𝑀𝑚</m:t>
                          </m:r>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3</m:t>
                              </m:r>
                            </m:sup>
                          </m:sSup>
                        </m:den>
                      </m:f>
                      <m:r>
                        <a:rPr lang="en-US" b="0" i="1" smtClean="0">
                          <a:latin typeface="Cambria Math" panose="02040503050406030204" pitchFamily="18" charset="0"/>
                        </a:rPr>
                        <m:t>𝑙</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3695091" y="2286000"/>
                <a:ext cx="1312347" cy="518604"/>
              </a:xfrm>
              <a:prstGeom prst="rect">
                <a:avLst/>
              </a:prstGeom>
              <a:blipFill rotWithShape="0">
                <a:blip r:embed="rId3"/>
                <a:stretch>
                  <a:fillRect/>
                </a:stretch>
              </a:blipFill>
            </p:spPr>
            <p:txBody>
              <a:bodyPr/>
              <a:lstStyle/>
              <a:p>
                <a:r>
                  <a:rPr lang="en-US">
                    <a:noFill/>
                  </a:rPr>
                  <a:t> </a:t>
                </a:r>
              </a:p>
            </p:txBody>
          </p:sp>
        </mc:Fallback>
      </mc:AlternateContent>
      <p:sp>
        <p:nvSpPr>
          <p:cNvPr id="7" name="Content Placeholder 1"/>
          <p:cNvSpPr txBox="1">
            <a:spLocks/>
          </p:cNvSpPr>
          <p:nvPr/>
        </p:nvSpPr>
        <p:spPr>
          <a:xfrm>
            <a:off x="990600" y="2706568"/>
            <a:ext cx="7200900" cy="1133772"/>
          </a:xfrm>
          <a:prstGeom prst="rect">
            <a:avLst/>
          </a:prstGeom>
        </p:spPr>
        <p:txBody>
          <a:bodyPr vert="horz" lIns="91440" tIns="45720" rIns="91440" bIns="45720" rtlCol="0">
            <a:sp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buClr>
                <a:srgbClr val="FF6A06"/>
              </a:buClr>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Inverting this equation, and guessing at the differential force that will rip your body apart, we find:</a:t>
            </a:r>
            <a:endParaRPr lang="en-US" sz="24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2301729" y="3573933"/>
                <a:ext cx="4099071" cy="6932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𝑟𝑖𝑝</m:t>
                          </m:r>
                        </m:sub>
                      </m:sSub>
                      <m:r>
                        <a:rPr lang="en-US" i="1" smtClean="0">
                          <a:latin typeface="Cambria Math" panose="02040503050406030204" pitchFamily="18" charset="0"/>
                        </a:rPr>
                        <m:t>=</m:t>
                      </m:r>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𝐺𝑀𝑚𝑙</m:t>
                                  </m:r>
                                </m:num>
                                <m:den>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𝑟𝑖𝑝</m:t>
                                      </m:r>
                                    </m:sub>
                                  </m:sSub>
                                </m:den>
                              </m:f>
                            </m:e>
                          </m:d>
                        </m:e>
                        <m:sup>
                          <m:r>
                            <a:rPr lang="en-US" b="0" i="1" smtClean="0">
                              <a:latin typeface="Cambria Math" panose="02040503050406030204" pitchFamily="18" charset="0"/>
                            </a:rPr>
                            <m:t>1/3</m:t>
                          </m:r>
                        </m:sup>
                      </m:sSup>
                      <m:r>
                        <a:rPr lang="en-US" b="0" i="1" smtClean="0">
                          <a:latin typeface="Cambria Math" panose="02040503050406030204" pitchFamily="18" charset="0"/>
                        </a:rPr>
                        <m:t>=480 </m:t>
                      </m:r>
                      <m:r>
                        <a:rPr lang="en-US" b="0" i="1" smtClean="0">
                          <a:latin typeface="Cambria Math" panose="02040503050406030204" pitchFamily="18" charset="0"/>
                        </a:rPr>
                        <m:t>𝑘𝑚</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𝑀</m:t>
                                  </m:r>
                                </m:num>
                                <m:den>
                                  <m:r>
                                    <a:rPr lang="en-US" i="1">
                                      <a:latin typeface="Cambria Math" panose="02040503050406030204" pitchFamily="18" charset="0"/>
                                    </a:rPr>
                                    <m:t>1 </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ea typeface="Cambria Math" panose="02040503050406030204" pitchFamily="18" charset="0"/>
                                        </a:rPr>
                                        <m:t>⨀</m:t>
                                      </m:r>
                                    </m:sub>
                                  </m:sSub>
                                </m:den>
                              </m:f>
                            </m:e>
                          </m:d>
                        </m:e>
                        <m:sup>
                          <m:r>
                            <a:rPr lang="en-US" b="0" i="1" smtClean="0">
                              <a:latin typeface="Cambria Math" panose="02040503050406030204" pitchFamily="18" charset="0"/>
                            </a:rPr>
                            <m:t>1/3</m:t>
                          </m:r>
                        </m:sup>
                      </m:sSup>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301729" y="3573933"/>
                <a:ext cx="4099071" cy="69326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1"/>
              <p:cNvSpPr txBox="1">
                <a:spLocks/>
              </p:cNvSpPr>
              <p:nvPr/>
            </p:nvSpPr>
            <p:spPr>
              <a:xfrm>
                <a:off x="990600" y="4353752"/>
                <a:ext cx="7200900" cy="708527"/>
              </a:xfrm>
              <a:prstGeom prst="rect">
                <a:avLst/>
              </a:prstGeom>
            </p:spPr>
            <p:txBody>
              <a:bodyPr vert="horz" lIns="91440" tIns="45720" rIns="91440" bIns="45720" rtlCol="0">
                <a:sp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buClr>
                    <a:srgbClr val="FF6A06"/>
                  </a:buClr>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Recalling that </a:t>
                </a:r>
                <a:r>
                  <a:rPr lang="en-US" sz="2400" dirty="0" err="1" smtClean="0">
                    <a:latin typeface="Calibri" panose="020F0502020204030204" pitchFamily="34" charset="0"/>
                    <a:cs typeface="Calibri" panose="020F0502020204030204" pitchFamily="34" charset="0"/>
                  </a:rPr>
                  <a:t>r</a:t>
                </a:r>
                <a:r>
                  <a:rPr lang="en-US" sz="2400" baseline="-25000" dirty="0" err="1" smtClean="0">
                    <a:latin typeface="Calibri" panose="020F0502020204030204" pitchFamily="34" charset="0"/>
                    <a:cs typeface="Calibri" panose="020F0502020204030204" pitchFamily="34" charset="0"/>
                  </a:rPr>
                  <a:t>Sch</a:t>
                </a:r>
                <a:r>
                  <a:rPr lang="en-US" sz="2400" dirty="0" smtClean="0">
                    <a:latin typeface="Calibri" panose="020F0502020204030204" pitchFamily="34" charset="0"/>
                    <a:cs typeface="Calibri" panose="020F0502020204030204" pitchFamily="34" charset="0"/>
                  </a:rPr>
                  <a:t>=</a:t>
                </a:r>
                <a14:m>
                  <m:oMath xmlns:m="http://schemas.openxmlformats.org/officeDocument/2006/math">
                    <m:r>
                      <a:rPr lang="en-US" sz="2400" i="1">
                        <a:latin typeface="Cambria Math" panose="02040503050406030204" pitchFamily="18" charset="0"/>
                      </a:rPr>
                      <m:t>3 </m:t>
                    </m:r>
                    <m:r>
                      <a:rPr lang="en-US" sz="2400" i="1">
                        <a:latin typeface="Cambria Math" panose="02040503050406030204" pitchFamily="18" charset="0"/>
                      </a:rPr>
                      <m:t>𝑘𝑚</m:t>
                    </m:r>
                    <m:r>
                      <a:rPr lang="en-US" sz="2400" i="1">
                        <a:latin typeface="Cambria Math" panose="02040503050406030204" pitchFamily="18" charset="0"/>
                      </a:rPr>
                      <m:t> </m:t>
                    </m:r>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a:rPr lang="en-US" sz="2400" i="1">
                                <a:latin typeface="Cambria Math" panose="02040503050406030204" pitchFamily="18" charset="0"/>
                              </a:rPr>
                              <m:t>𝑀</m:t>
                            </m:r>
                          </m:num>
                          <m:den>
                            <m:sSub>
                              <m:sSubPr>
                                <m:ctrlPr>
                                  <a:rPr lang="en-US" sz="2400" i="1">
                                    <a:latin typeface="Cambria Math" panose="02040503050406030204" pitchFamily="18" charset="0"/>
                                  </a:rPr>
                                </m:ctrlPr>
                              </m:sSubPr>
                              <m:e>
                                <m:r>
                                  <a:rPr lang="en-US" sz="2400" b="0" i="1" smtClean="0">
                                    <a:latin typeface="Cambria Math" panose="02040503050406030204" pitchFamily="18" charset="0"/>
                                  </a:rPr>
                                  <m:t>1 </m:t>
                                </m:r>
                                <m:r>
                                  <a:rPr lang="en-US" sz="2400" i="1">
                                    <a:latin typeface="Cambria Math" panose="02040503050406030204" pitchFamily="18" charset="0"/>
                                  </a:rPr>
                                  <m:t>𝑀</m:t>
                                </m:r>
                              </m:e>
                              <m:sub>
                                <m:r>
                                  <a:rPr lang="en-US" sz="2400" i="1">
                                    <a:latin typeface="Cambria Math" panose="02040503050406030204" pitchFamily="18" charset="0"/>
                                    <a:ea typeface="Cambria Math" panose="02040503050406030204" pitchFamily="18" charset="0"/>
                                  </a:rPr>
                                  <m:t>⨀</m:t>
                                </m:r>
                              </m:sub>
                            </m:sSub>
                          </m:den>
                        </m:f>
                      </m:e>
                    </m:d>
                  </m:oMath>
                </a14:m>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mc:Choice>
        <mc:Fallback xmlns="">
          <p:sp>
            <p:nvSpPr>
              <p:cNvPr id="9" name="Content Placeholder 1"/>
              <p:cNvSpPr txBox="1">
                <a:spLocks noRot="1" noChangeAspect="1" noMove="1" noResize="1" noEditPoints="1" noAdjustHandles="1" noChangeArrowheads="1" noChangeShapeType="1" noTextEdit="1"/>
              </p:cNvSpPr>
              <p:nvPr/>
            </p:nvSpPr>
            <p:spPr>
              <a:xfrm>
                <a:off x="990600" y="4353752"/>
                <a:ext cx="7200900" cy="708527"/>
              </a:xfrm>
              <a:prstGeom prst="rect">
                <a:avLst/>
              </a:prstGeom>
              <a:blipFill rotWithShape="0">
                <a:blip r:embed="rId5"/>
                <a:stretch>
                  <a:fillRect l="-1185" b="-8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174342" y="5179198"/>
                <a:ext cx="2635017" cy="6882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𝑟</m:t>
                          </m:r>
                        </m:e>
                        <m:sub>
                          <m:r>
                            <a:rPr lang="en-US" i="1">
                              <a:latin typeface="Cambria Math" panose="02040503050406030204" pitchFamily="18" charset="0"/>
                              <a:ea typeface="Cambria Math" panose="02040503050406030204" pitchFamily="18" charset="0"/>
                            </a:rPr>
                            <m:t>𝑟𝑖𝑝</m:t>
                          </m:r>
                        </m:sub>
                      </m:sSub>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2024 </m:t>
                                      </m:r>
                                      <m:r>
                                        <a:rPr lang="en-US" i="1">
                                          <a:latin typeface="Cambria Math" panose="02040503050406030204" pitchFamily="18" charset="0"/>
                                        </a:rPr>
                                        <m:t>𝑀</m:t>
                                      </m:r>
                                    </m:e>
                                    <m:sub>
                                      <m:r>
                                        <a:rPr lang="en-US" i="1">
                                          <a:latin typeface="Cambria Math" panose="02040503050406030204" pitchFamily="18" charset="0"/>
                                          <a:ea typeface="Cambria Math" panose="02040503050406030204" pitchFamily="18" charset="0"/>
                                        </a:rPr>
                                        <m:t>⨀</m:t>
                                      </m:r>
                                    </m:sub>
                                  </m:sSub>
                                </m:num>
                                <m:den>
                                  <m:r>
                                    <a:rPr lang="en-US" b="0" i="1" smtClean="0">
                                      <a:latin typeface="Cambria Math" panose="02040503050406030204" pitchFamily="18" charset="0"/>
                                    </a:rPr>
                                    <m:t>𝑀</m:t>
                                  </m:r>
                                </m:den>
                              </m:f>
                            </m:e>
                          </m:d>
                        </m:e>
                        <m:sup>
                          <m:r>
                            <a:rPr lang="en-US" b="0" i="1" smtClean="0">
                              <a:latin typeface="Cambria Math" panose="02040503050406030204" pitchFamily="18" charset="0"/>
                            </a:rPr>
                            <m:t>2/3</m:t>
                          </m:r>
                        </m:sup>
                      </m:sSup>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𝑆𝑐h</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3174342" y="5179198"/>
                <a:ext cx="2635017" cy="688202"/>
              </a:xfrm>
              <a:prstGeom prst="rect">
                <a:avLst/>
              </a:prstGeom>
              <a:blipFill>
                <a:blip r:embed="rId6"/>
                <a:stretch>
                  <a:fillRect/>
                </a:stretch>
              </a:blipFill>
            </p:spPr>
            <p:txBody>
              <a:bodyPr/>
              <a:lstStyle/>
              <a:p>
                <a:r>
                  <a:rPr lang="en-US">
                    <a:noFill/>
                  </a:rPr>
                  <a:t> </a:t>
                </a:r>
              </a:p>
            </p:txBody>
          </p:sp>
        </mc:Fallback>
      </mc:AlternateContent>
      <p:sp>
        <p:nvSpPr>
          <p:cNvPr id="11" name="Content Placeholder 1"/>
          <p:cNvSpPr txBox="1">
            <a:spLocks/>
          </p:cNvSpPr>
          <p:nvPr/>
        </p:nvSpPr>
        <p:spPr>
          <a:xfrm>
            <a:off x="990600" y="5939058"/>
            <a:ext cx="7200900" cy="439479"/>
          </a:xfrm>
          <a:prstGeom prst="rect">
            <a:avLst/>
          </a:prstGeom>
        </p:spPr>
        <p:txBody>
          <a:bodyPr vert="horz" lIns="91440" tIns="45720" rIns="91440" bIns="45720" rtlCol="0">
            <a:sp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buClr>
                <a:srgbClr val="FF6A06"/>
              </a:buClr>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So, </a:t>
            </a:r>
            <a:r>
              <a:rPr lang="en-US" sz="2400" dirty="0" err="1" smtClean="0">
                <a:latin typeface="Calibri" panose="020F0502020204030204" pitchFamily="34" charset="0"/>
                <a:cs typeface="Calibri" panose="020F0502020204030204" pitchFamily="34" charset="0"/>
              </a:rPr>
              <a:t>r</a:t>
            </a:r>
            <a:r>
              <a:rPr lang="en-US" sz="2400" baseline="-25000" dirty="0" err="1" smtClean="0">
                <a:latin typeface="Calibri" panose="020F0502020204030204" pitchFamily="34" charset="0"/>
                <a:cs typeface="Calibri" panose="020F0502020204030204" pitchFamily="34" charset="0"/>
              </a:rPr>
              <a:t>rip</a:t>
            </a:r>
            <a:r>
              <a:rPr lang="en-US" sz="2400" dirty="0" smtClean="0">
                <a:latin typeface="Calibri" panose="020F0502020204030204" pitchFamily="34" charset="0"/>
                <a:cs typeface="Calibri" panose="020F0502020204030204" pitchFamily="34" charset="0"/>
              </a:rPr>
              <a:t> is inside event horizon for M&gt;2,000 </a:t>
            </a:r>
            <a:r>
              <a:rPr lang="en-US" sz="2400" dirty="0" err="1" smtClean="0">
                <a:latin typeface="Calibri" panose="020F0502020204030204" pitchFamily="34" charset="0"/>
                <a:cs typeface="Calibri" panose="020F0502020204030204" pitchFamily="34" charset="0"/>
              </a:rPr>
              <a:t>M</a:t>
            </a:r>
            <a:r>
              <a:rPr lang="en-US" sz="2400" baseline="-25000" dirty="0" err="1" smtClean="0">
                <a:latin typeface="Calibri" panose="020F0502020204030204" pitchFamily="34" charset="0"/>
                <a:cs typeface="Calibri" panose="020F0502020204030204" pitchFamily="34" charset="0"/>
              </a:rPr>
              <a:t>Sun</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6163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Combined Effects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21</a:t>
            </a:fld>
            <a:endParaRPr lang="en-US"/>
          </a:p>
        </p:txBody>
      </p:sp>
      <p:sp>
        <p:nvSpPr>
          <p:cNvPr id="2" name="Content Placeholder 1"/>
          <p:cNvSpPr>
            <a:spLocks noGrp="1"/>
          </p:cNvSpPr>
          <p:nvPr>
            <p:ph idx="1"/>
          </p:nvPr>
        </p:nvSpPr>
        <p:spPr/>
        <p:txBody>
          <a:bodyPr/>
          <a:lstStyle/>
          <a:p>
            <a:r>
              <a:rPr lang="en-US" dirty="0"/>
              <a:t>As </a:t>
            </a:r>
            <a:r>
              <a:rPr lang="en-US" dirty="0" smtClean="0"/>
              <a:t>an object approaches </a:t>
            </a:r>
            <a:r>
              <a:rPr lang="en-US" dirty="0"/>
              <a:t>the event </a:t>
            </a:r>
            <a:r>
              <a:rPr lang="en-US" dirty="0" smtClean="0"/>
              <a:t>horizon,</a:t>
            </a:r>
            <a:endParaRPr lang="en-US" dirty="0"/>
          </a:p>
          <a:p>
            <a:pPr lvl="1"/>
            <a:r>
              <a:rPr lang="en-US" dirty="0"/>
              <a:t>Light would get redshifted to larger and larger </a:t>
            </a:r>
            <a:r>
              <a:rPr lang="en-US" dirty="0" smtClean="0"/>
              <a:t>wavelengths.</a:t>
            </a:r>
            <a:endParaRPr lang="en-US" dirty="0"/>
          </a:p>
          <a:p>
            <a:pPr lvl="1"/>
            <a:r>
              <a:rPr lang="en-US" dirty="0"/>
              <a:t>Redder and redder </a:t>
            </a:r>
            <a:r>
              <a:rPr lang="en-US" dirty="0" smtClean="0"/>
              <a:t>IR, to radio, to undetectable.</a:t>
            </a:r>
            <a:endParaRPr lang="en-US" dirty="0"/>
          </a:p>
          <a:p>
            <a:pPr lvl="1"/>
            <a:r>
              <a:rPr lang="en-US" dirty="0"/>
              <a:t>Time would appear to slow </a:t>
            </a:r>
            <a:r>
              <a:rPr lang="en-US" dirty="0" smtClean="0"/>
              <a:t>down.</a:t>
            </a:r>
            <a:endParaRPr lang="en-US" dirty="0"/>
          </a:p>
          <a:p>
            <a:pPr lvl="1"/>
            <a:r>
              <a:rPr lang="en-US" dirty="0"/>
              <a:t>Would freeze at the event </a:t>
            </a:r>
            <a:r>
              <a:rPr lang="en-US" dirty="0" smtClean="0"/>
              <a:t>horizon.</a:t>
            </a:r>
            <a:endParaRPr lang="en-US" dirty="0"/>
          </a:p>
          <a:p>
            <a:r>
              <a:rPr lang="en-US" dirty="0" smtClean="0"/>
              <a:t>What </a:t>
            </a:r>
            <a:r>
              <a:rPr lang="en-US" dirty="0"/>
              <a:t>would the astronaut see looking back at us?</a:t>
            </a:r>
          </a:p>
          <a:p>
            <a:pPr lvl="1"/>
            <a:r>
              <a:rPr lang="en-US" dirty="0"/>
              <a:t>For them, time proceeds </a:t>
            </a:r>
            <a:r>
              <a:rPr lang="en-US" dirty="0" smtClean="0"/>
              <a:t>normally.</a:t>
            </a:r>
            <a:endParaRPr lang="en-US" dirty="0"/>
          </a:p>
          <a:p>
            <a:pPr lvl="1"/>
            <a:r>
              <a:rPr lang="en-US" dirty="0"/>
              <a:t>Would see time running fast for </a:t>
            </a:r>
            <a:r>
              <a:rPr lang="en-US" dirty="0" smtClean="0"/>
              <a:t>us.</a:t>
            </a:r>
            <a:endParaRPr lang="en-US" dirty="0"/>
          </a:p>
          <a:p>
            <a:pPr lvl="1"/>
            <a:r>
              <a:rPr lang="en-US" dirty="0"/>
              <a:t>Light from us would be </a:t>
            </a:r>
            <a:r>
              <a:rPr lang="en-US" dirty="0" err="1" smtClean="0"/>
              <a:t>blueshifted</a:t>
            </a:r>
            <a:r>
              <a:rPr lang="en-US" dirty="0" smtClean="0"/>
              <a:t>.</a:t>
            </a:r>
            <a:endParaRPr lang="en-US" dirty="0"/>
          </a:p>
          <a:p>
            <a:pPr lvl="1"/>
            <a:endParaRPr lang="en-US" dirty="0"/>
          </a:p>
        </p:txBody>
      </p:sp>
    </p:spTree>
    <p:extLst>
      <p:ext uri="{BB962C8B-B14F-4D97-AF65-F5344CB8AC3E}">
        <p14:creationId xmlns:p14="http://schemas.microsoft.com/office/powerpoint/2010/main" val="3987714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Hawking Radiation</a:t>
            </a:r>
          </a:p>
        </p:txBody>
      </p:sp>
      <p:sp>
        <p:nvSpPr>
          <p:cNvPr id="2" name="Content Placeholder 1"/>
          <p:cNvSpPr>
            <a:spLocks noGrp="1"/>
          </p:cNvSpPr>
          <p:nvPr>
            <p:ph sz="half" idx="1"/>
          </p:nvPr>
        </p:nvSpPr>
        <p:spPr/>
        <p:txBody>
          <a:bodyPr>
            <a:normAutofit fontScale="77500" lnSpcReduction="20000"/>
          </a:bodyPr>
          <a:lstStyle/>
          <a:p>
            <a:r>
              <a:rPr lang="en-US" dirty="0" smtClean="0"/>
              <a:t>Hawking radiation is the radiation that the region around a black hole emits due to particle-antiparticle creation.</a:t>
            </a:r>
          </a:p>
          <a:p>
            <a:r>
              <a:rPr lang="en-US" dirty="0" smtClean="0"/>
              <a:t>It is generated just outside the event horizon.</a:t>
            </a:r>
          </a:p>
          <a:p>
            <a:r>
              <a:rPr lang="en-US" dirty="0" smtClean="0"/>
              <a:t>The antiparticle falls into the black hole, whereas the particle is emitted.</a:t>
            </a:r>
          </a:p>
          <a:p>
            <a:r>
              <a:rPr lang="en-US" dirty="0" smtClean="0"/>
              <a:t>The particle has positive energy, so the antiparticle has negative energy.</a:t>
            </a:r>
          </a:p>
          <a:p>
            <a:r>
              <a:rPr lang="en-US" dirty="0" smtClean="0"/>
              <a:t>The antiparticle reduces the energy of the black hole.</a:t>
            </a:r>
          </a:p>
          <a:p>
            <a:r>
              <a:rPr lang="en-US" dirty="0" smtClean="0"/>
              <a:t>Ultimately, the black hole will end up with no energy. That is, it will “evaporate.” This takes a long time, ~10</a:t>
            </a:r>
            <a:r>
              <a:rPr lang="en-US" baseline="30000" dirty="0" smtClean="0"/>
              <a:t>100</a:t>
            </a:r>
            <a:r>
              <a:rPr lang="en-US" dirty="0" smtClean="0"/>
              <a:t> yr.</a:t>
            </a:r>
            <a:endParaRPr lang="en-US" dirty="0"/>
          </a:p>
        </p:txBody>
      </p:sp>
      <p:pic>
        <p:nvPicPr>
          <p:cNvPr id="5" name="Content Placeholder 4"/>
          <p:cNvPicPr>
            <a:picLocks noGrp="1" noChangeAspect="1"/>
          </p:cNvPicPr>
          <p:nvPr>
            <p:ph sz="half" idx="2"/>
          </p:nvPr>
        </p:nvPicPr>
        <p:blipFill>
          <a:blip r:embed="rId3"/>
          <a:stretch>
            <a:fillRect/>
          </a:stretch>
        </p:blipFill>
        <p:spPr>
          <a:xfrm>
            <a:off x="4894263" y="2057218"/>
            <a:ext cx="3335337" cy="3511913"/>
          </a:xfrm>
          <a:prstGeom prst="rect">
            <a:avLst/>
          </a:prstGeom>
        </p:spPr>
      </p:pic>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22</a:t>
            </a:fld>
            <a:endParaRPr lang="en-US"/>
          </a:p>
        </p:txBody>
      </p:sp>
    </p:spTree>
    <p:extLst>
      <p:ext uri="{BB962C8B-B14F-4D97-AF65-F5344CB8AC3E}">
        <p14:creationId xmlns:p14="http://schemas.microsoft.com/office/powerpoint/2010/main" val="1391486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dirty="0" smtClean="0"/>
              <a:t>Supermassive Black Holes</a:t>
            </a:r>
          </a:p>
        </p:txBody>
      </p:sp>
      <p:sp>
        <p:nvSpPr>
          <p:cNvPr id="2" name="Content Placeholder 1"/>
          <p:cNvSpPr>
            <a:spLocks noGrp="1"/>
          </p:cNvSpPr>
          <p:nvPr>
            <p:ph idx="1"/>
          </p:nvPr>
        </p:nvSpPr>
        <p:spPr/>
        <p:txBody>
          <a:bodyPr>
            <a:normAutofit fontScale="92500" lnSpcReduction="10000"/>
          </a:bodyPr>
          <a:lstStyle/>
          <a:p>
            <a:r>
              <a:rPr lang="en-US" dirty="0" smtClean="0"/>
              <a:t>There is evidence for black holes that have masses that far exceed what would be expected if they formed from a single star.</a:t>
            </a:r>
          </a:p>
          <a:p>
            <a:r>
              <a:rPr lang="en-US" dirty="0" smtClean="0"/>
              <a:t>These are called supermassive black holes.</a:t>
            </a:r>
          </a:p>
          <a:p>
            <a:r>
              <a:rPr lang="en-US" dirty="0" smtClean="0"/>
              <a:t>They have been found in the centers of many galaxies.</a:t>
            </a:r>
          </a:p>
          <a:p>
            <a:r>
              <a:rPr lang="en-US" dirty="0" smtClean="0"/>
              <a:t>They have masses of ~10</a:t>
            </a:r>
            <a:r>
              <a:rPr lang="en-US" baseline="30000" dirty="0" smtClean="0"/>
              <a:t>6</a:t>
            </a:r>
            <a:r>
              <a:rPr lang="en-US" dirty="0" smtClean="0"/>
              <a:t> to 10</a:t>
            </a:r>
            <a:r>
              <a:rPr lang="en-US" baseline="30000" dirty="0" smtClean="0"/>
              <a:t>10</a:t>
            </a:r>
            <a:r>
              <a:rPr lang="en-US" dirty="0" smtClean="0"/>
              <a:t> </a:t>
            </a:r>
            <a:r>
              <a:rPr lang="en-US" dirty="0" err="1" smtClean="0"/>
              <a:t>M</a:t>
            </a:r>
            <a:r>
              <a:rPr lang="en-US" baseline="-25000" dirty="0" err="1" smtClean="0"/>
              <a:t>Sun</a:t>
            </a:r>
            <a:r>
              <a:rPr lang="en-US" dirty="0" smtClean="0"/>
              <a:t>.</a:t>
            </a:r>
          </a:p>
          <a:p>
            <a:r>
              <a:rPr lang="en-US" dirty="0" smtClean="0"/>
              <a:t>The Galaxy has a supermassive black hole with M=4(10</a:t>
            </a:r>
            <a:r>
              <a:rPr lang="en-US" baseline="30000" dirty="0" smtClean="0"/>
              <a:t>6</a:t>
            </a:r>
            <a:r>
              <a:rPr lang="en-US" dirty="0" smtClean="0"/>
              <a:t>) </a:t>
            </a:r>
            <a:r>
              <a:rPr lang="en-US" dirty="0" err="1" smtClean="0"/>
              <a:t>M</a:t>
            </a:r>
            <a:r>
              <a:rPr lang="en-US" baseline="-25000" dirty="0" err="1" smtClean="0"/>
              <a:t>Sun</a:t>
            </a:r>
            <a:r>
              <a:rPr lang="en-US" dirty="0" smtClean="0"/>
              <a:t>. </a:t>
            </a:r>
          </a:p>
          <a:p>
            <a:r>
              <a:rPr lang="en-US" dirty="0" smtClean="0"/>
              <a:t>There is a controversy as to whether these objects accrete their mass steadily over long time-scales or if they were created with such large masses during the time of galaxy formation.</a:t>
            </a:r>
            <a:endParaRPr lang="en-US" dirty="0"/>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23</a:t>
            </a:fld>
            <a:endParaRPr lang="en-US"/>
          </a:p>
        </p:txBody>
      </p:sp>
    </p:spTree>
    <p:extLst>
      <p:ext uri="{BB962C8B-B14F-4D97-AF65-F5344CB8AC3E}">
        <p14:creationId xmlns:p14="http://schemas.microsoft.com/office/powerpoint/2010/main" val="370823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digression</a:t>
            </a:r>
            <a:endParaRPr lang="en-US" dirty="0"/>
          </a:p>
        </p:txBody>
      </p:sp>
    </p:spTree>
    <p:extLst>
      <p:ext uri="{BB962C8B-B14F-4D97-AF65-F5344CB8AC3E}">
        <p14:creationId xmlns:p14="http://schemas.microsoft.com/office/powerpoint/2010/main" val="283445907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Problem</a:t>
            </a:r>
            <a:endParaRPr lang="en-US" dirty="0"/>
          </a:p>
        </p:txBody>
      </p:sp>
      <p:sp>
        <p:nvSpPr>
          <p:cNvPr id="6" name="Content Placeholder 2"/>
          <p:cNvSpPr>
            <a:spLocks noGrp="1"/>
          </p:cNvSpPr>
          <p:nvPr>
            <p:ph idx="1"/>
          </p:nvPr>
        </p:nvSpPr>
        <p:spPr/>
        <p:txBody>
          <a:bodyPr>
            <a:normAutofit/>
          </a:bodyPr>
          <a:lstStyle/>
          <a:p>
            <a:r>
              <a:rPr lang="en-US" b="0" dirty="0" smtClean="0"/>
              <a:t>The stellar images were too blurry as observed from the ground (pre-AO).</a:t>
            </a:r>
          </a:p>
          <a:p>
            <a:r>
              <a:rPr lang="en-US" dirty="0" smtClean="0"/>
              <a:t>The telescopes in space produce sharp images but are too small.</a:t>
            </a:r>
          </a:p>
          <a:p>
            <a:r>
              <a:rPr lang="en-US" b="0" dirty="0" smtClean="0"/>
              <a:t>One solution was to observe stars further away from the black hole, but those do not move very quickly.</a:t>
            </a:r>
          </a:p>
          <a:p>
            <a:r>
              <a:rPr lang="en-US" dirty="0" smtClean="0"/>
              <a:t>Instead, measure their velocities, not their changing positions with time.</a:t>
            </a:r>
          </a:p>
          <a:p>
            <a:r>
              <a:rPr lang="en-US" b="0" dirty="0" smtClean="0"/>
              <a:t>Use Doppler shift.</a:t>
            </a:r>
            <a:endParaRPr lang="en-US" b="0"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25</a:t>
            </a:fld>
            <a:endParaRPr lang="en-US" dirty="0"/>
          </a:p>
        </p:txBody>
      </p:sp>
    </p:spTree>
    <p:extLst>
      <p:ext uri="{BB962C8B-B14F-4D97-AF65-F5344CB8AC3E}">
        <p14:creationId xmlns:p14="http://schemas.microsoft.com/office/powerpoint/2010/main" val="37559297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Scan</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26</a:t>
            </a:fld>
            <a:endParaRPr lang="en-US" dirty="0"/>
          </a:p>
        </p:txBody>
      </p:sp>
      <p:pic>
        <p:nvPicPr>
          <p:cNvPr id="9" name="Content Placeholder 8"/>
          <p:cNvPicPr>
            <a:picLocks noGrp="1" noChangeAspect="1"/>
          </p:cNvPicPr>
          <p:nvPr>
            <p:ph idx="1"/>
          </p:nvPr>
        </p:nvPicPr>
        <p:blipFill>
          <a:blip r:embed="rId2"/>
          <a:stretch>
            <a:fillRect/>
          </a:stretch>
        </p:blipFill>
        <p:spPr>
          <a:xfrm>
            <a:off x="2019625" y="1295400"/>
            <a:ext cx="5104749" cy="4949825"/>
          </a:xfrm>
          <a:prstGeom prst="rect">
            <a:avLst/>
          </a:prstGeom>
        </p:spPr>
      </p:pic>
    </p:spTree>
    <p:extLst>
      <p:ext uri="{BB962C8B-B14F-4D97-AF65-F5344CB8AC3E}">
        <p14:creationId xmlns:p14="http://schemas.microsoft.com/office/powerpoint/2010/main" val="132242813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Raw Spectral Image</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27</a:t>
            </a:fld>
            <a:endParaRPr lang="en-US" dirty="0"/>
          </a:p>
        </p:txBody>
      </p:sp>
      <p:pic>
        <p:nvPicPr>
          <p:cNvPr id="4" name="Content Placeholder 3"/>
          <p:cNvPicPr>
            <a:picLocks noGrp="1" noChangeAspect="1"/>
          </p:cNvPicPr>
          <p:nvPr>
            <p:ph idx="1"/>
          </p:nvPr>
        </p:nvPicPr>
        <p:blipFill>
          <a:blip r:embed="rId2"/>
          <a:stretch>
            <a:fillRect/>
          </a:stretch>
        </p:blipFill>
        <p:spPr>
          <a:xfrm>
            <a:off x="1402876" y="1295400"/>
            <a:ext cx="6338248" cy="4949825"/>
          </a:xfrm>
          <a:prstGeom prst="rect">
            <a:avLst/>
          </a:prstGeom>
        </p:spPr>
      </p:pic>
    </p:spTree>
    <p:extLst>
      <p:ext uri="{BB962C8B-B14F-4D97-AF65-F5344CB8AC3E}">
        <p14:creationId xmlns:p14="http://schemas.microsoft.com/office/powerpoint/2010/main" val="13003697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Extracted Spectrum</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28</a:t>
            </a:fld>
            <a:endParaRPr lang="en-US" dirty="0"/>
          </a:p>
        </p:txBody>
      </p:sp>
      <p:pic>
        <p:nvPicPr>
          <p:cNvPr id="7" name="Content Placeholder 6"/>
          <p:cNvPicPr>
            <a:picLocks noGrp="1" noChangeAspect="1"/>
          </p:cNvPicPr>
          <p:nvPr>
            <p:ph idx="1"/>
          </p:nvPr>
        </p:nvPicPr>
        <p:blipFill>
          <a:blip r:embed="rId2"/>
          <a:stretch>
            <a:fillRect/>
          </a:stretch>
        </p:blipFill>
        <p:spPr>
          <a:xfrm>
            <a:off x="2026456" y="1295400"/>
            <a:ext cx="5091087" cy="4949825"/>
          </a:xfrm>
          <a:prstGeom prst="rect">
            <a:avLst/>
          </a:prstGeom>
        </p:spPr>
      </p:pic>
    </p:spTree>
    <p:extLst>
      <p:ext uri="{BB962C8B-B14F-4D97-AF65-F5344CB8AC3E}">
        <p14:creationId xmlns:p14="http://schemas.microsoft.com/office/powerpoint/2010/main" val="259957000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Velocities</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29</a:t>
            </a:fld>
            <a:endParaRPr lang="en-US" dirty="0"/>
          </a:p>
        </p:txBody>
      </p:sp>
      <p:pic>
        <p:nvPicPr>
          <p:cNvPr id="4" name="Content Placeholder 3"/>
          <p:cNvPicPr>
            <a:picLocks noGrp="1" noChangeAspect="1"/>
          </p:cNvPicPr>
          <p:nvPr>
            <p:ph idx="1"/>
          </p:nvPr>
        </p:nvPicPr>
        <p:blipFill>
          <a:blip r:embed="rId2"/>
          <a:stretch>
            <a:fillRect/>
          </a:stretch>
        </p:blipFill>
        <p:spPr>
          <a:xfrm>
            <a:off x="1903552" y="1295400"/>
            <a:ext cx="5336896" cy="4949825"/>
          </a:xfrm>
          <a:prstGeom prst="rect">
            <a:avLst/>
          </a:prstGeom>
        </p:spPr>
      </p:pic>
    </p:spTree>
    <p:extLst>
      <p:ext uri="{BB962C8B-B14F-4D97-AF65-F5344CB8AC3E}">
        <p14:creationId xmlns:p14="http://schemas.microsoft.com/office/powerpoint/2010/main" val="336740161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2"/>
          <p:cNvSpPr>
            <a:spLocks noGrp="1"/>
          </p:cNvSpPr>
          <p:nvPr>
            <p:ph idx="1"/>
          </p:nvPr>
        </p:nvSpPr>
        <p:spPr/>
        <p:txBody>
          <a:bodyPr>
            <a:normAutofit fontScale="92500" lnSpcReduction="10000"/>
          </a:bodyPr>
          <a:lstStyle/>
          <a:p>
            <a:r>
              <a:rPr lang="en-US" dirty="0" smtClean="0"/>
              <a:t>Historical context</a:t>
            </a:r>
          </a:p>
          <a:p>
            <a:r>
              <a:rPr lang="en-US" b="0" dirty="0" smtClean="0"/>
              <a:t>How to measure the mass of a black hole</a:t>
            </a:r>
          </a:p>
          <a:p>
            <a:r>
              <a:rPr lang="en-US" dirty="0" smtClean="0"/>
              <a:t>The Galactic center black hole experiment</a:t>
            </a:r>
          </a:p>
          <a:p>
            <a:r>
              <a:rPr lang="en-US" dirty="0" smtClean="0"/>
              <a:t>A digression</a:t>
            </a:r>
          </a:p>
          <a:p>
            <a:r>
              <a:rPr lang="en-US" b="0" dirty="0" smtClean="0"/>
              <a:t>Big telescope mirrors</a:t>
            </a:r>
          </a:p>
          <a:p>
            <a:r>
              <a:rPr lang="en-US" dirty="0" smtClean="0"/>
              <a:t>Adaptive optics</a:t>
            </a:r>
          </a:p>
          <a:p>
            <a:r>
              <a:rPr lang="en-US" dirty="0" smtClean="0"/>
              <a:t>Infrared detectors</a:t>
            </a:r>
          </a:p>
          <a:p>
            <a:r>
              <a:rPr lang="en-US" dirty="0" smtClean="0"/>
              <a:t>Instruments</a:t>
            </a:r>
          </a:p>
          <a:p>
            <a:r>
              <a:rPr lang="en-US" dirty="0" smtClean="0"/>
              <a:t>Future detector technologies</a:t>
            </a:r>
          </a:p>
          <a:p>
            <a:r>
              <a:rPr lang="en-US" b="0" dirty="0" smtClean="0"/>
              <a:t>Some content in this presentation is from Genzel, </a:t>
            </a:r>
            <a:r>
              <a:rPr lang="en-US" b="0" dirty="0" err="1" smtClean="0"/>
              <a:t>Eisenhauer</a:t>
            </a:r>
            <a:r>
              <a:rPr lang="en-US" b="0" dirty="0" smtClean="0"/>
              <a:t>, &amp; </a:t>
            </a:r>
            <a:r>
              <a:rPr lang="en-US" b="0" dirty="0" err="1" smtClean="0"/>
              <a:t>Gillessen</a:t>
            </a:r>
            <a:r>
              <a:rPr lang="en-US" b="0" dirty="0" smtClean="0"/>
              <a:t> 2010, </a:t>
            </a:r>
            <a:r>
              <a:rPr lang="da-DK" dirty="0"/>
              <a:t>Rev. Mod. Phys. 82, 3121</a:t>
            </a:r>
            <a:endParaRPr lang="en-US" b="0"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3353557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from Velocities</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30</a:t>
            </a:fld>
            <a:endParaRPr lang="en-US" dirty="0"/>
          </a:p>
        </p:txBody>
      </p:sp>
      <p:pic>
        <p:nvPicPr>
          <p:cNvPr id="4" name="Content Placeholder 3"/>
          <p:cNvPicPr>
            <a:picLocks noGrp="1" noChangeAspect="1"/>
          </p:cNvPicPr>
          <p:nvPr>
            <p:ph idx="1"/>
          </p:nvPr>
        </p:nvPicPr>
        <p:blipFill>
          <a:blip r:embed="rId2"/>
          <a:stretch>
            <a:fillRect/>
          </a:stretch>
        </p:blipFill>
        <p:spPr>
          <a:xfrm>
            <a:off x="462118" y="1295400"/>
            <a:ext cx="8219763" cy="4949825"/>
          </a:xfrm>
          <a:prstGeom prst="rect">
            <a:avLst/>
          </a:prstGeom>
        </p:spPr>
      </p:pic>
    </p:spTree>
    <p:extLst>
      <p:ext uri="{BB962C8B-B14F-4D97-AF65-F5344CB8AC3E}">
        <p14:creationId xmlns:p14="http://schemas.microsoft.com/office/powerpoint/2010/main" val="416941506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Hole in the Stellar Mass Distribution</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31</a:t>
            </a:fld>
            <a:endParaRPr lang="en-US" dirty="0"/>
          </a:p>
        </p:txBody>
      </p:sp>
      <p:pic>
        <p:nvPicPr>
          <p:cNvPr id="4" name="Content Placeholder 3"/>
          <p:cNvPicPr>
            <a:picLocks noGrp="1" noChangeAspect="1"/>
          </p:cNvPicPr>
          <p:nvPr>
            <p:ph idx="1"/>
          </p:nvPr>
        </p:nvPicPr>
        <p:blipFill>
          <a:blip r:embed="rId2"/>
          <a:stretch>
            <a:fillRect/>
          </a:stretch>
        </p:blipFill>
        <p:spPr>
          <a:xfrm>
            <a:off x="457200" y="1434111"/>
            <a:ext cx="8229600" cy="4672402"/>
          </a:xfrm>
          <a:prstGeom prst="rect">
            <a:avLst/>
          </a:prstGeom>
        </p:spPr>
      </p:pic>
    </p:spTree>
    <p:extLst>
      <p:ext uri="{BB962C8B-B14F-4D97-AF65-F5344CB8AC3E}">
        <p14:creationId xmlns:p14="http://schemas.microsoft.com/office/powerpoint/2010/main" val="171168764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Corrected Enclosed Mass</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32</a:t>
            </a:fld>
            <a:endParaRPr lang="en-US" dirty="0"/>
          </a:p>
        </p:txBody>
      </p:sp>
      <p:pic>
        <p:nvPicPr>
          <p:cNvPr id="4" name="Content Placeholder 3"/>
          <p:cNvPicPr>
            <a:picLocks noGrp="1" noChangeAspect="1"/>
          </p:cNvPicPr>
          <p:nvPr>
            <p:ph idx="1"/>
          </p:nvPr>
        </p:nvPicPr>
        <p:blipFill>
          <a:blip r:embed="rId2"/>
          <a:stretch>
            <a:fillRect/>
          </a:stretch>
        </p:blipFill>
        <p:spPr>
          <a:xfrm>
            <a:off x="1215799" y="1295400"/>
            <a:ext cx="6712401" cy="4949825"/>
          </a:xfrm>
          <a:prstGeom prst="rect">
            <a:avLst/>
          </a:prstGeom>
        </p:spPr>
      </p:pic>
    </p:spTree>
    <p:extLst>
      <p:ext uri="{BB962C8B-B14F-4D97-AF65-F5344CB8AC3E}">
        <p14:creationId xmlns:p14="http://schemas.microsoft.com/office/powerpoint/2010/main" val="152866460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Giant Hole</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33</a:t>
            </a:fld>
            <a:endParaRPr lang="en-US" dirty="0"/>
          </a:p>
        </p:txBody>
      </p:sp>
      <p:pic>
        <p:nvPicPr>
          <p:cNvPr id="7" name="Content Placeholder 6"/>
          <p:cNvPicPr>
            <a:picLocks noGrp="1" noChangeAspect="1"/>
          </p:cNvPicPr>
          <p:nvPr>
            <p:ph idx="1"/>
          </p:nvPr>
        </p:nvPicPr>
        <p:blipFill>
          <a:blip r:embed="rId2"/>
          <a:stretch>
            <a:fillRect/>
          </a:stretch>
        </p:blipFill>
        <p:spPr>
          <a:xfrm>
            <a:off x="511728" y="1719204"/>
            <a:ext cx="8120543" cy="4102217"/>
          </a:xfrm>
          <a:prstGeom prst="rect">
            <a:avLst/>
          </a:prstGeom>
        </p:spPr>
      </p:pic>
    </p:spTree>
    <p:extLst>
      <p:ext uri="{BB962C8B-B14F-4D97-AF65-F5344CB8AC3E}">
        <p14:creationId xmlns:p14="http://schemas.microsoft.com/office/powerpoint/2010/main" val="381266053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technologies</a:t>
            </a:r>
            <a:endParaRPr lang="en-US" dirty="0"/>
          </a:p>
        </p:txBody>
      </p:sp>
    </p:spTree>
    <p:extLst>
      <p:ext uri="{BB962C8B-B14F-4D97-AF65-F5344CB8AC3E}">
        <p14:creationId xmlns:p14="http://schemas.microsoft.com/office/powerpoint/2010/main" val="179696218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Technologies</a:t>
            </a:r>
            <a:endParaRPr lang="en-US" dirty="0"/>
          </a:p>
        </p:txBody>
      </p:sp>
      <p:sp>
        <p:nvSpPr>
          <p:cNvPr id="6" name="Content Placeholder 2"/>
          <p:cNvSpPr>
            <a:spLocks noGrp="1"/>
          </p:cNvSpPr>
          <p:nvPr>
            <p:ph idx="1"/>
          </p:nvPr>
        </p:nvSpPr>
        <p:spPr/>
        <p:txBody>
          <a:bodyPr>
            <a:normAutofit/>
          </a:bodyPr>
          <a:lstStyle/>
          <a:p>
            <a:r>
              <a:rPr lang="en-US" b="0" dirty="0" smtClean="0"/>
              <a:t>Big telescope mirrors</a:t>
            </a:r>
          </a:p>
          <a:p>
            <a:pPr lvl="1"/>
            <a:r>
              <a:rPr lang="en-US" dirty="0" smtClean="0"/>
              <a:t>Jerry Nelson (Keck)</a:t>
            </a:r>
          </a:p>
          <a:p>
            <a:pPr lvl="1"/>
            <a:r>
              <a:rPr lang="en-US" b="0" dirty="0" smtClean="0"/>
              <a:t>Roger Angel (VLT)</a:t>
            </a:r>
          </a:p>
          <a:p>
            <a:r>
              <a:rPr lang="en-US" dirty="0" smtClean="0"/>
              <a:t>Adaptive optics</a:t>
            </a:r>
          </a:p>
          <a:p>
            <a:pPr lvl="1"/>
            <a:r>
              <a:rPr lang="en-US" b="0" dirty="0" smtClean="0"/>
              <a:t>Peter </a:t>
            </a:r>
            <a:r>
              <a:rPr lang="en-US" b="0" dirty="0" err="1" smtClean="0"/>
              <a:t>Wizinowich</a:t>
            </a:r>
            <a:r>
              <a:rPr lang="en-US" b="0" dirty="0" smtClean="0"/>
              <a:t> (Caltech)</a:t>
            </a:r>
          </a:p>
          <a:p>
            <a:pPr lvl="1"/>
            <a:r>
              <a:rPr lang="en-US" b="0" dirty="0" smtClean="0"/>
              <a:t>Claire Max (UCSC)</a:t>
            </a:r>
          </a:p>
          <a:p>
            <a:r>
              <a:rPr lang="en-US" dirty="0" smtClean="0"/>
              <a:t>Infrared detectors</a:t>
            </a:r>
          </a:p>
          <a:p>
            <a:pPr lvl="1"/>
            <a:r>
              <a:rPr lang="en-US" b="0" dirty="0" smtClean="0"/>
              <a:t>Don Hall (HgCdTe, UH)</a:t>
            </a:r>
          </a:p>
          <a:p>
            <a:pPr lvl="1"/>
            <a:r>
              <a:rPr lang="en-US" dirty="0" smtClean="0"/>
              <a:t>Al Fowler, Judy </a:t>
            </a:r>
            <a:r>
              <a:rPr lang="en-US" dirty="0" err="1" smtClean="0"/>
              <a:t>Pipher</a:t>
            </a:r>
            <a:r>
              <a:rPr lang="en-US" dirty="0" smtClean="0"/>
              <a:t>, Bill Forrest (</a:t>
            </a:r>
            <a:r>
              <a:rPr lang="en-US" dirty="0" err="1" smtClean="0"/>
              <a:t>InSb</a:t>
            </a:r>
            <a:r>
              <a:rPr lang="en-US" dirty="0" smtClean="0"/>
              <a:t>, U of R)</a:t>
            </a:r>
          </a:p>
          <a:p>
            <a:r>
              <a:rPr lang="en-US" b="0" dirty="0" smtClean="0"/>
              <a:t>Instruments</a:t>
            </a:r>
            <a:endParaRPr lang="en-US" b="0"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35</a:t>
            </a:fld>
            <a:endParaRPr lang="en-US" dirty="0"/>
          </a:p>
        </p:txBody>
      </p:sp>
    </p:spTree>
    <p:extLst>
      <p:ext uri="{BB962C8B-B14F-4D97-AF65-F5344CB8AC3E}">
        <p14:creationId xmlns:p14="http://schemas.microsoft.com/office/powerpoint/2010/main" val="37662195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telescope mirrors</a:t>
            </a:r>
            <a:endParaRPr lang="en-US" dirty="0"/>
          </a:p>
        </p:txBody>
      </p:sp>
    </p:spTree>
    <p:extLst>
      <p:ext uri="{BB962C8B-B14F-4D97-AF65-F5344CB8AC3E}">
        <p14:creationId xmlns:p14="http://schemas.microsoft.com/office/powerpoint/2010/main" val="141401732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Telescope Mirrors</a:t>
            </a:r>
            <a:endParaRPr lang="en-US" dirty="0"/>
          </a:p>
        </p:txBody>
      </p:sp>
      <p:sp>
        <p:nvSpPr>
          <p:cNvPr id="6" name="Content Placeholder 2"/>
          <p:cNvSpPr>
            <a:spLocks noGrp="1"/>
          </p:cNvSpPr>
          <p:nvPr>
            <p:ph idx="1"/>
          </p:nvPr>
        </p:nvSpPr>
        <p:spPr/>
        <p:txBody>
          <a:bodyPr>
            <a:normAutofit/>
          </a:bodyPr>
          <a:lstStyle/>
          <a:p>
            <a:r>
              <a:rPr lang="en-US" dirty="0" smtClean="0"/>
              <a:t>Jerry Nelson (Keck)</a:t>
            </a:r>
          </a:p>
          <a:p>
            <a:r>
              <a:rPr lang="en-US" b="0" dirty="0" smtClean="0"/>
              <a:t>Roger Angel (VLT)</a:t>
            </a:r>
          </a:p>
        </p:txBody>
      </p:sp>
      <p:sp>
        <p:nvSpPr>
          <p:cNvPr id="11" name="Slide Number Placeholder 10"/>
          <p:cNvSpPr>
            <a:spLocks noGrp="1"/>
          </p:cNvSpPr>
          <p:nvPr>
            <p:ph type="sldNum" sz="quarter" idx="12"/>
          </p:nvPr>
        </p:nvSpPr>
        <p:spPr/>
        <p:txBody>
          <a:bodyPr/>
          <a:lstStyle/>
          <a:p>
            <a:fld id="{B9B0392C-5BE7-214B-9E5F-CC8853CBAA6A}" type="slidenum">
              <a:rPr lang="en-US" smtClean="0"/>
              <a:pPr/>
              <a:t>37</a:t>
            </a:fld>
            <a:endParaRPr lang="en-US" dirty="0"/>
          </a:p>
        </p:txBody>
      </p:sp>
    </p:spTree>
    <p:extLst>
      <p:ext uri="{BB962C8B-B14F-4D97-AF65-F5344CB8AC3E}">
        <p14:creationId xmlns:p14="http://schemas.microsoft.com/office/powerpoint/2010/main" val="3881734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Jerry Nelson</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38</a:t>
            </a:fld>
            <a:endParaRPr lang="en-US" dirty="0"/>
          </a:p>
        </p:txBody>
      </p:sp>
      <p:pic>
        <p:nvPicPr>
          <p:cNvPr id="5122" name="Picture 2" descr="https://media.bigislandnow.com/file/bigislandnow/2019/06/unnamed-8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7178" y="1295400"/>
            <a:ext cx="4409643" cy="494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74442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Roger Angel</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39</a:t>
            </a:fld>
            <a:endParaRPr lang="en-US" dirty="0"/>
          </a:p>
        </p:txBody>
      </p:sp>
      <p:pic>
        <p:nvPicPr>
          <p:cNvPr id="4" name="Content Placeholder 3"/>
          <p:cNvPicPr>
            <a:picLocks noGrp="1" noChangeAspect="1"/>
          </p:cNvPicPr>
          <p:nvPr>
            <p:ph idx="1"/>
          </p:nvPr>
        </p:nvPicPr>
        <p:blipFill>
          <a:blip r:embed="rId2"/>
          <a:stretch>
            <a:fillRect/>
          </a:stretch>
        </p:blipFill>
        <p:spPr>
          <a:xfrm>
            <a:off x="821733" y="1295400"/>
            <a:ext cx="7500533" cy="4949825"/>
          </a:xfrm>
          <a:prstGeom prst="rect">
            <a:avLst/>
          </a:prstGeom>
        </p:spPr>
      </p:pic>
    </p:spTree>
    <p:extLst>
      <p:ext uri="{BB962C8B-B14F-4D97-AF65-F5344CB8AC3E}">
        <p14:creationId xmlns:p14="http://schemas.microsoft.com/office/powerpoint/2010/main" val="407424532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Historical context</a:t>
            </a:r>
          </a:p>
        </p:txBody>
      </p:sp>
    </p:spTree>
    <p:extLst>
      <p:ext uri="{BB962C8B-B14F-4D97-AF65-F5344CB8AC3E}">
        <p14:creationId xmlns:p14="http://schemas.microsoft.com/office/powerpoint/2010/main" val="236027761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eaLnBrk="1" hangingPunct="1"/>
            <a:r>
              <a:rPr lang="en-US" altLang="en-US" sz="3600" dirty="0" smtClean="0"/>
              <a:t>Telescope Primary Sizes</a:t>
            </a:r>
          </a:p>
        </p:txBody>
      </p:sp>
      <p:pic>
        <p:nvPicPr>
          <p:cNvPr id="6" name="Picture 6"/>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485900" y="1295400"/>
            <a:ext cx="6172200" cy="546716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2" name="Slide Number Placeholder 1"/>
          <p:cNvSpPr>
            <a:spLocks noGrp="1"/>
          </p:cNvSpPr>
          <p:nvPr>
            <p:ph type="sldNum" sz="quarter" idx="12"/>
          </p:nvPr>
        </p:nvSpPr>
        <p:spPr/>
        <p:txBody>
          <a:bodyPr/>
          <a:lstStyle/>
          <a:p>
            <a:pPr>
              <a:defRPr/>
            </a:pPr>
            <a:fld id="{152B8960-E638-4B6B-89D4-763557608756}" type="slidenum">
              <a:rPr lang="en-US" altLang="en-US" smtClean="0"/>
              <a:pPr>
                <a:defRPr/>
              </a:pPr>
              <a:t>40</a:t>
            </a:fld>
            <a:endParaRPr lang="en-US" altLang="en-US"/>
          </a:p>
        </p:txBody>
      </p:sp>
    </p:spTree>
    <p:extLst>
      <p:ext uri="{BB962C8B-B14F-4D97-AF65-F5344CB8AC3E}">
        <p14:creationId xmlns:p14="http://schemas.microsoft.com/office/powerpoint/2010/main" val="329017170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optics</a:t>
            </a:r>
            <a:endParaRPr lang="en-US" dirty="0"/>
          </a:p>
        </p:txBody>
      </p:sp>
    </p:spTree>
    <p:extLst>
      <p:ext uri="{BB962C8B-B14F-4D97-AF65-F5344CB8AC3E}">
        <p14:creationId xmlns:p14="http://schemas.microsoft.com/office/powerpoint/2010/main" val="160227208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Optics</a:t>
            </a:r>
            <a:endParaRPr lang="en-US" dirty="0"/>
          </a:p>
        </p:txBody>
      </p:sp>
      <p:sp>
        <p:nvSpPr>
          <p:cNvPr id="6" name="Content Placeholder 2"/>
          <p:cNvSpPr>
            <a:spLocks noGrp="1"/>
          </p:cNvSpPr>
          <p:nvPr>
            <p:ph idx="1"/>
          </p:nvPr>
        </p:nvSpPr>
        <p:spPr/>
        <p:txBody>
          <a:bodyPr>
            <a:normAutofit/>
          </a:bodyPr>
          <a:lstStyle/>
          <a:p>
            <a:r>
              <a:rPr lang="en-US" b="0" dirty="0" smtClean="0"/>
              <a:t>Peter </a:t>
            </a:r>
            <a:r>
              <a:rPr lang="en-US" b="0" dirty="0" err="1" smtClean="0"/>
              <a:t>Wizinowich</a:t>
            </a:r>
            <a:r>
              <a:rPr lang="en-US" b="0" dirty="0" smtClean="0"/>
              <a:t> (Caltech)</a:t>
            </a:r>
          </a:p>
          <a:p>
            <a:r>
              <a:rPr lang="en-US" b="0" dirty="0" smtClean="0"/>
              <a:t>Claire Max (UCSC)</a:t>
            </a:r>
          </a:p>
        </p:txBody>
      </p:sp>
      <p:sp>
        <p:nvSpPr>
          <p:cNvPr id="11" name="Slide Number Placeholder 10"/>
          <p:cNvSpPr>
            <a:spLocks noGrp="1"/>
          </p:cNvSpPr>
          <p:nvPr>
            <p:ph type="sldNum" sz="quarter" idx="12"/>
          </p:nvPr>
        </p:nvSpPr>
        <p:spPr/>
        <p:txBody>
          <a:bodyPr/>
          <a:lstStyle/>
          <a:p>
            <a:fld id="{B9B0392C-5BE7-214B-9E5F-CC8853CBAA6A}" type="slidenum">
              <a:rPr lang="en-US" smtClean="0"/>
              <a:pPr/>
              <a:t>42</a:t>
            </a:fld>
            <a:endParaRPr lang="en-US" dirty="0"/>
          </a:p>
        </p:txBody>
      </p:sp>
    </p:spTree>
    <p:extLst>
      <p:ext uri="{BB962C8B-B14F-4D97-AF65-F5344CB8AC3E}">
        <p14:creationId xmlns:p14="http://schemas.microsoft.com/office/powerpoint/2010/main" val="1245577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Peter </a:t>
            </a:r>
            <a:r>
              <a:rPr lang="en-US" dirty="0" err="1" smtClean="0"/>
              <a:t>Wizinowich</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43</a:t>
            </a:fld>
            <a:endParaRPr lang="en-US" dirty="0"/>
          </a:p>
        </p:txBody>
      </p:sp>
      <p:pic>
        <p:nvPicPr>
          <p:cNvPr id="7170" name="Picture 2" descr="https://www2.keck.hawaii.edu/optics/staff/pics/IMG_305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484312"/>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8835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Claire Max</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44</a:t>
            </a:fld>
            <a:endParaRPr lang="en-US" dirty="0"/>
          </a:p>
        </p:txBody>
      </p:sp>
      <p:pic>
        <p:nvPicPr>
          <p:cNvPr id="6146" name="Picture 2" descr="max-laser-45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5364" y="1295400"/>
            <a:ext cx="5393271" cy="494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51305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9"/>
          <p:cNvSpPr>
            <a:spLocks noGrp="1" noChangeArrowheads="1"/>
          </p:cNvSpPr>
          <p:nvPr>
            <p:ph type="title"/>
          </p:nvPr>
        </p:nvSpPr>
        <p:spPr/>
        <p:txBody>
          <a:bodyPr/>
          <a:lstStyle/>
          <a:p>
            <a:r>
              <a:rPr lang="en-US" altLang="en-US" smtClean="0"/>
              <a:t>Airy Pattern</a:t>
            </a:r>
          </a:p>
        </p:txBody>
      </p:sp>
      <p:pic>
        <p:nvPicPr>
          <p:cNvPr id="6148"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028700" y="2509327"/>
            <a:ext cx="3335338" cy="2425133"/>
          </a:xfrm>
        </p:spPr>
      </p:pic>
      <p:sp>
        <p:nvSpPr>
          <p:cNvPr id="6147" name="Text Placeholder 1"/>
          <p:cNvSpPr>
            <a:spLocks noGrp="1"/>
          </p:cNvSpPr>
          <p:nvPr>
            <p:ph sz="half" idx="2"/>
          </p:nvPr>
        </p:nvSpPr>
        <p:spPr/>
        <p:txBody>
          <a:bodyPr>
            <a:normAutofit lnSpcReduction="10000"/>
          </a:bodyPr>
          <a:lstStyle/>
          <a:p>
            <a:r>
              <a:rPr lang="en-US" altLang="en-US" smtClean="0"/>
              <a:t>An Airy pattern is the image intensity pattern at a focal plane for an optical system that has a circular aperture.</a:t>
            </a:r>
          </a:p>
          <a:p>
            <a:r>
              <a:rPr lang="en-US" altLang="en-US" smtClean="0"/>
              <a:t>It looks like a central peak surrounded by rings.</a:t>
            </a:r>
          </a:p>
          <a:p>
            <a:r>
              <a:rPr lang="en-US" altLang="en-US" smtClean="0"/>
              <a:t>A central obscuration has the effect of moving some of the light from the central peak into the outer rings.</a:t>
            </a:r>
            <a:endParaRPr lang="en-US" altLang="en-US" dirty="0" smtClean="0"/>
          </a:p>
        </p:txBody>
      </p:sp>
      <p:sp>
        <p:nvSpPr>
          <p:cNvPr id="2" name="Slide Number Placeholder 1"/>
          <p:cNvSpPr>
            <a:spLocks noGrp="1"/>
          </p:cNvSpPr>
          <p:nvPr>
            <p:ph type="sldNum" sz="quarter" idx="12"/>
          </p:nvPr>
        </p:nvSpPr>
        <p:spPr/>
        <p:txBody>
          <a:bodyPr/>
          <a:lstStyle/>
          <a:p>
            <a:fld id="{A82B4225-522D-4B0B-9422-305588B0E6B8}" type="slidenum">
              <a:rPr lang="en-US" altLang="en-US" smtClean="0"/>
              <a:pPr/>
              <a:t>45</a:t>
            </a:fld>
            <a:endParaRPr lang="en-US" altLang="en-US"/>
          </a:p>
        </p:txBody>
      </p:sp>
    </p:spTree>
    <p:extLst>
      <p:ext uri="{BB962C8B-B14F-4D97-AF65-F5344CB8AC3E}">
        <p14:creationId xmlns:p14="http://schemas.microsoft.com/office/powerpoint/2010/main" val="3615192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9"/>
          <p:cNvSpPr>
            <a:spLocks noGrp="1" noChangeArrowheads="1"/>
          </p:cNvSpPr>
          <p:nvPr>
            <p:ph type="title"/>
          </p:nvPr>
        </p:nvSpPr>
        <p:spPr/>
        <p:txBody>
          <a:bodyPr/>
          <a:lstStyle/>
          <a:p>
            <a:r>
              <a:rPr lang="en-US" altLang="en-US" smtClean="0"/>
              <a:t>Airy Pattern</a:t>
            </a:r>
          </a:p>
        </p:txBody>
      </p:sp>
      <p:sp>
        <p:nvSpPr>
          <p:cNvPr id="7172" name="Rectangle 10"/>
          <p:cNvSpPr>
            <a:spLocks noGrp="1" noChangeArrowheads="1"/>
          </p:cNvSpPr>
          <p:nvPr>
            <p:ph sz="half" idx="1"/>
          </p:nvPr>
        </p:nvSpPr>
        <p:spPr/>
        <p:txBody>
          <a:bodyPr>
            <a:normAutofit fontScale="92500"/>
          </a:bodyPr>
          <a:lstStyle/>
          <a:p>
            <a:r>
              <a:rPr lang="en-US" altLang="en-US" smtClean="0"/>
              <a:t>The Airy pattern is one type of point spread function (PSF) at the focal plane of an instrument for a point source.</a:t>
            </a:r>
          </a:p>
          <a:p>
            <a:r>
              <a:rPr lang="en-US" altLang="en-US" smtClean="0"/>
              <a:t>The intensity pattern is given by the order 1 Bessel function of the first kind.</a:t>
            </a:r>
          </a:p>
          <a:p>
            <a:r>
              <a:rPr lang="en-US" altLang="en-US" smtClean="0"/>
              <a:t>The radius of the first dark ring is 1.22 and the FWHM is at 1.028 (all in units of lambda/D).</a:t>
            </a:r>
          </a:p>
          <a:p>
            <a:endParaRPr lang="en-US" altLang="en-US" dirty="0" smtClean="0"/>
          </a:p>
        </p:txBody>
      </p:sp>
      <p:pic>
        <p:nvPicPr>
          <p:cNvPr id="9" name="Picture 16" descr="1dairylin"/>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42833" y="1732756"/>
            <a:ext cx="2439785" cy="1828800"/>
          </a:xfrm>
        </p:spPr>
      </p:pic>
      <p:sp>
        <p:nvSpPr>
          <p:cNvPr id="2" name="Slide Number Placeholder 1"/>
          <p:cNvSpPr>
            <a:spLocks noGrp="1"/>
          </p:cNvSpPr>
          <p:nvPr>
            <p:ph type="sldNum" sz="quarter" idx="12"/>
          </p:nvPr>
        </p:nvSpPr>
        <p:spPr/>
        <p:txBody>
          <a:bodyPr/>
          <a:lstStyle/>
          <a:p>
            <a:fld id="{A82B4225-522D-4B0B-9422-305588B0E6B8}" type="slidenum">
              <a:rPr lang="en-US" altLang="en-US" smtClean="0"/>
              <a:pPr/>
              <a:t>46</a:t>
            </a:fld>
            <a:endParaRPr lang="en-US" altLang="en-US"/>
          </a:p>
        </p:txBody>
      </p:sp>
      <p:pic>
        <p:nvPicPr>
          <p:cNvPr id="10" name="Picture 14" descr="airy"/>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5342833" y="3881437"/>
            <a:ext cx="2439785" cy="1828800"/>
          </a:xfrm>
        </p:spPr>
      </p:pic>
    </p:spTree>
    <p:extLst>
      <p:ext uri="{BB962C8B-B14F-4D97-AF65-F5344CB8AC3E}">
        <p14:creationId xmlns:p14="http://schemas.microsoft.com/office/powerpoint/2010/main" val="40222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19"/>
          <p:cNvSpPr>
            <a:spLocks noGrp="1" noChangeArrowheads="1"/>
          </p:cNvSpPr>
          <p:nvPr>
            <p:ph type="title"/>
          </p:nvPr>
        </p:nvSpPr>
        <p:spPr/>
        <p:txBody>
          <a:bodyPr/>
          <a:lstStyle/>
          <a:p>
            <a:r>
              <a:rPr lang="en-US" altLang="en-US" smtClean="0"/>
              <a:t>Diffraction: Rayleigh Criterion</a:t>
            </a:r>
          </a:p>
        </p:txBody>
      </p:sp>
      <p:sp>
        <p:nvSpPr>
          <p:cNvPr id="5" name="Content Placeholder 4"/>
          <p:cNvSpPr>
            <a:spLocks noGrp="1"/>
          </p:cNvSpPr>
          <p:nvPr>
            <p:ph sz="half" idx="1"/>
          </p:nvPr>
        </p:nvSpPr>
        <p:spPr/>
        <p:txBody>
          <a:bodyPr>
            <a:normAutofit fontScale="92500" lnSpcReduction="10000"/>
          </a:bodyPr>
          <a:lstStyle/>
          <a:p>
            <a:r>
              <a:rPr lang="en-US" altLang="en-US" smtClean="0"/>
              <a:t>The telescope aperture produces fringes (Airy disc) that set a limit to the resolution of the telescope.</a:t>
            </a:r>
          </a:p>
          <a:p>
            <a:r>
              <a:rPr lang="en-US" altLang="en-US" smtClean="0"/>
              <a:t>Angular resolution is minimum angular distance between two objects that can be separated.</a:t>
            </a:r>
          </a:p>
          <a:p>
            <a:r>
              <a:rPr lang="en-US" altLang="en-US" smtClean="0"/>
              <a:t>Rayleigh criterion is satisfied when first dark ring produced by one star is coincident with peak of nearby star.</a:t>
            </a:r>
          </a:p>
          <a:p>
            <a:endParaRPr lang="en-US" altLang="en-US" smtClean="0"/>
          </a:p>
          <a:p>
            <a:endParaRPr lang="en-US" dirty="0"/>
          </a:p>
        </p:txBody>
      </p:sp>
      <p:pic>
        <p:nvPicPr>
          <p:cNvPr id="15" name="Picture 9" descr="08a"/>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88782" y="1573213"/>
            <a:ext cx="2147887" cy="2147887"/>
          </a:xfrm>
        </p:spPr>
      </p:pic>
      <p:sp>
        <p:nvSpPr>
          <p:cNvPr id="2" name="Slide Number Placeholder 1"/>
          <p:cNvSpPr>
            <a:spLocks noGrp="1"/>
          </p:cNvSpPr>
          <p:nvPr>
            <p:ph type="sldNum" sz="quarter" idx="12"/>
          </p:nvPr>
        </p:nvSpPr>
        <p:spPr/>
        <p:txBody>
          <a:bodyPr/>
          <a:lstStyle/>
          <a:p>
            <a:fld id="{A82B4225-522D-4B0B-9422-305588B0E6B8}" type="slidenum">
              <a:rPr lang="en-US" altLang="en-US" smtClean="0"/>
              <a:pPr/>
              <a:t>47</a:t>
            </a:fld>
            <a:endParaRPr lang="en-US" altLang="en-US"/>
          </a:p>
        </p:txBody>
      </p:sp>
      <p:pic>
        <p:nvPicPr>
          <p:cNvPr id="13" name="Picture 10" descr="08b"/>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5486589" y="3721100"/>
            <a:ext cx="2152273" cy="2149475"/>
          </a:xfrm>
        </p:spPr>
      </p:pic>
      <p:graphicFrame>
        <p:nvGraphicFramePr>
          <p:cNvPr id="9225" name="Object 21"/>
          <p:cNvGraphicFramePr>
            <a:graphicFrameLocks noChangeAspect="1"/>
          </p:cNvGraphicFramePr>
          <p:nvPr>
            <p:extLst/>
          </p:nvPr>
        </p:nvGraphicFramePr>
        <p:xfrm>
          <a:off x="2230940" y="5486400"/>
          <a:ext cx="2133600" cy="1203779"/>
        </p:xfrm>
        <a:graphic>
          <a:graphicData uri="http://schemas.openxmlformats.org/presentationml/2006/ole">
            <mc:AlternateContent xmlns:mc="http://schemas.openxmlformats.org/markup-compatibility/2006">
              <mc:Choice xmlns:v="urn:schemas-microsoft-com:vml" Requires="v">
                <p:oleObj spid="_x0000_s1118" name="Equation" r:id="rId5" imgW="1485900" imgH="838200" progId="Equation.3">
                  <p:embed/>
                </p:oleObj>
              </mc:Choice>
              <mc:Fallback>
                <p:oleObj name="Equation" r:id="rId5" imgW="1485900" imgH="838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0940" y="5486400"/>
                        <a:ext cx="2133600" cy="1203779"/>
                      </a:xfrm>
                      <a:prstGeom prst="rect">
                        <a:avLst/>
                      </a:prstGeom>
                      <a:noFill/>
                      <a:ln>
                        <a:noFill/>
                      </a:ln>
                      <a:effectLst/>
                      <a:extLst/>
                    </p:spPr>
                  </p:pic>
                </p:oleObj>
              </mc:Fallback>
            </mc:AlternateContent>
          </a:graphicData>
        </a:graphic>
      </p:graphicFrame>
      <p:sp>
        <p:nvSpPr>
          <p:cNvPr id="9223" name="Line 11"/>
          <p:cNvSpPr>
            <a:spLocks noChangeShapeType="1"/>
          </p:cNvSpPr>
          <p:nvPr/>
        </p:nvSpPr>
        <p:spPr bwMode="auto">
          <a:xfrm>
            <a:off x="6418478" y="5031373"/>
            <a:ext cx="3048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4" name="Text Box 12"/>
          <p:cNvSpPr txBox="1">
            <a:spLocks noChangeArrowheads="1"/>
          </p:cNvSpPr>
          <p:nvPr/>
        </p:nvSpPr>
        <p:spPr bwMode="auto">
          <a:xfrm>
            <a:off x="6342278" y="4893260"/>
            <a:ext cx="91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Times New Roman" pitchFamily="18" charset="0"/>
              </a:defRPr>
            </a:lvl1pPr>
            <a:lvl2pPr marL="742950" indent="-285750" eaLnBrk="0" hangingPunct="0">
              <a:spcBef>
                <a:spcPct val="5000"/>
              </a:spcBef>
              <a:buChar char="–"/>
              <a:defRPr sz="2000">
                <a:solidFill>
                  <a:schemeClr val="tx1"/>
                </a:solidFill>
                <a:latin typeface="Times New Roman" pitchFamily="18" charset="0"/>
              </a:defRPr>
            </a:lvl2pPr>
            <a:lvl3pPr marL="1143000" indent="-228600" eaLnBrk="0" hangingPunct="0">
              <a:spcBef>
                <a:spcPct val="5000"/>
              </a:spcBef>
              <a:buChar char="•"/>
              <a:defRPr>
                <a:solidFill>
                  <a:schemeClr val="tx1"/>
                </a:solidFill>
                <a:latin typeface="Times New Roman" pitchFamily="18" charset="0"/>
              </a:defRPr>
            </a:lvl3pPr>
            <a:lvl4pPr marL="1600200" indent="-228600" eaLnBrk="0" hangingPunct="0">
              <a:spcBef>
                <a:spcPct val="5000"/>
              </a:spcBef>
              <a:buChar char="–"/>
              <a:defRPr sz="1600">
                <a:solidFill>
                  <a:schemeClr val="tx1"/>
                </a:solidFill>
                <a:latin typeface="Times New Roman" pitchFamily="18" charset="0"/>
              </a:defRPr>
            </a:lvl4pPr>
            <a:lvl5pPr marL="2057400" indent="-228600" eaLnBrk="0" hangingPunct="0">
              <a:spcBef>
                <a:spcPct val="5000"/>
              </a:spcBef>
              <a:buChar char="»"/>
              <a:defRPr sz="1600">
                <a:solidFill>
                  <a:schemeClr val="tx1"/>
                </a:solidFill>
                <a:latin typeface="Times New Roman" pitchFamily="18" charset="0"/>
              </a:defRPr>
            </a:lvl5pPr>
            <a:lvl6pPr marL="2514600" indent="-228600" eaLnBrk="0" fontAlgn="base" hangingPunct="0">
              <a:spcBef>
                <a:spcPct val="5000"/>
              </a:spcBef>
              <a:spcAft>
                <a:spcPct val="0"/>
              </a:spcAft>
              <a:buChar char="»"/>
              <a:defRPr sz="1600">
                <a:solidFill>
                  <a:schemeClr val="tx1"/>
                </a:solidFill>
                <a:latin typeface="Times New Roman" pitchFamily="18" charset="0"/>
              </a:defRPr>
            </a:lvl6pPr>
            <a:lvl7pPr marL="2971800" indent="-228600" eaLnBrk="0" fontAlgn="base" hangingPunct="0">
              <a:spcBef>
                <a:spcPct val="5000"/>
              </a:spcBef>
              <a:spcAft>
                <a:spcPct val="0"/>
              </a:spcAft>
              <a:buChar char="»"/>
              <a:defRPr sz="1600">
                <a:solidFill>
                  <a:schemeClr val="tx1"/>
                </a:solidFill>
                <a:latin typeface="Times New Roman" pitchFamily="18" charset="0"/>
              </a:defRPr>
            </a:lvl7pPr>
            <a:lvl8pPr marL="3429000" indent="-228600" eaLnBrk="0" fontAlgn="base" hangingPunct="0">
              <a:spcBef>
                <a:spcPct val="5000"/>
              </a:spcBef>
              <a:spcAft>
                <a:spcPct val="0"/>
              </a:spcAft>
              <a:buChar char="»"/>
              <a:defRPr sz="1600">
                <a:solidFill>
                  <a:schemeClr val="tx1"/>
                </a:solidFill>
                <a:latin typeface="Times New Roman" pitchFamily="18" charset="0"/>
              </a:defRPr>
            </a:lvl8pPr>
            <a:lvl9pPr marL="3886200" indent="-228600" eaLnBrk="0" fontAlgn="base" hangingPunct="0">
              <a:spcBef>
                <a:spcPct val="5000"/>
              </a:spcBef>
              <a:spcAft>
                <a:spcPct val="0"/>
              </a:spcAft>
              <a:buChar char="»"/>
              <a:defRPr sz="1600">
                <a:solidFill>
                  <a:schemeClr val="tx1"/>
                </a:solidFill>
                <a:latin typeface="Times New Roman" pitchFamily="18" charset="0"/>
              </a:defRPr>
            </a:lvl9pPr>
          </a:lstStyle>
          <a:p>
            <a:pPr eaLnBrk="1" hangingPunct="1">
              <a:spcBef>
                <a:spcPct val="50000"/>
              </a:spcBef>
              <a:buFontTx/>
              <a:buNone/>
            </a:pPr>
            <a:r>
              <a:rPr lang="en-US" altLang="en-US" sz="2800">
                <a:solidFill>
                  <a:srgbClr val="FF0000"/>
                </a:solidFill>
                <a:latin typeface="Symbol" pitchFamily="18" charset="2"/>
              </a:rPr>
              <a:t>a</a:t>
            </a:r>
            <a:r>
              <a:rPr lang="en-US" altLang="en-US" sz="2800" baseline="-25000">
                <a:solidFill>
                  <a:srgbClr val="FF0000"/>
                </a:solidFill>
                <a:latin typeface="Arial" charset="0"/>
              </a:rPr>
              <a:t>min</a:t>
            </a:r>
            <a:endParaRPr lang="en-US" altLang="en-US" sz="2800">
              <a:solidFill>
                <a:srgbClr val="FF0000"/>
              </a:solidFill>
              <a:latin typeface="Arial" charset="0"/>
            </a:endParaRPr>
          </a:p>
        </p:txBody>
      </p:sp>
    </p:spTree>
    <p:extLst>
      <p:ext uri="{BB962C8B-B14F-4D97-AF65-F5344CB8AC3E}">
        <p14:creationId xmlns:p14="http://schemas.microsoft.com/office/powerpoint/2010/main" val="1985975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Turbulence</a:t>
            </a:r>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941512"/>
            <a:ext cx="3657600" cy="3657600"/>
          </a:xfrm>
        </p:spPr>
      </p:pic>
      <p:sp>
        <p:nvSpPr>
          <p:cNvPr id="11" name="Slide Number Placeholder 10"/>
          <p:cNvSpPr>
            <a:spLocks noGrp="1"/>
          </p:cNvSpPr>
          <p:nvPr>
            <p:ph type="sldNum" sz="quarter" idx="12"/>
          </p:nvPr>
        </p:nvSpPr>
        <p:spPr/>
        <p:txBody>
          <a:bodyPr/>
          <a:lstStyle/>
          <a:p>
            <a:fld id="{B9B0392C-5BE7-214B-9E5F-CC8853CBAA6A}" type="slidenum">
              <a:rPr lang="en-US" smtClean="0"/>
              <a:pPr/>
              <a:t>48</a:t>
            </a:fld>
            <a:endParaRPr lang="en-US" dirty="0"/>
          </a:p>
        </p:txBody>
      </p:sp>
    </p:spTree>
    <p:extLst>
      <p:ext uri="{BB962C8B-B14F-4D97-AF65-F5344CB8AC3E}">
        <p14:creationId xmlns:p14="http://schemas.microsoft.com/office/powerpoint/2010/main" val="320035243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Gemini AO Animation</a:t>
            </a:r>
            <a:endParaRPr lang="en-US" dirty="0"/>
          </a:p>
        </p:txBody>
      </p:sp>
      <p:pic>
        <p:nvPicPr>
          <p:cNvPr id="3" name="ao-anim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73175" y="1295400"/>
            <a:ext cx="6599238" cy="4949825"/>
          </a:xfrm>
        </p:spPr>
      </p:pic>
      <p:sp>
        <p:nvSpPr>
          <p:cNvPr id="11" name="Slide Number Placeholder 10"/>
          <p:cNvSpPr>
            <a:spLocks noGrp="1"/>
          </p:cNvSpPr>
          <p:nvPr>
            <p:ph type="sldNum" sz="quarter" idx="12"/>
          </p:nvPr>
        </p:nvSpPr>
        <p:spPr/>
        <p:txBody>
          <a:bodyPr/>
          <a:lstStyle/>
          <a:p>
            <a:fld id="{B9B0392C-5BE7-214B-9E5F-CC8853CBAA6A}" type="slidenum">
              <a:rPr lang="en-US" smtClean="0"/>
              <a:pPr/>
              <a:t>49</a:t>
            </a:fld>
            <a:endParaRPr lang="en-US" dirty="0"/>
          </a:p>
        </p:txBody>
      </p:sp>
    </p:spTree>
    <p:extLst>
      <p:ext uri="{BB962C8B-B14F-4D97-AF65-F5344CB8AC3E}">
        <p14:creationId xmlns:p14="http://schemas.microsoft.com/office/powerpoint/2010/main" val="202321774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a:t>
            </a:r>
            <a:r>
              <a:rPr lang="en-US" dirty="0" smtClean="0"/>
              <a:t>Context</a:t>
            </a:r>
            <a:endParaRPr lang="en-US" dirty="0"/>
          </a:p>
        </p:txBody>
      </p:sp>
      <p:sp>
        <p:nvSpPr>
          <p:cNvPr id="6" name="Content Placeholder 2"/>
          <p:cNvSpPr>
            <a:spLocks noGrp="1"/>
          </p:cNvSpPr>
          <p:nvPr>
            <p:ph idx="1"/>
          </p:nvPr>
        </p:nvSpPr>
        <p:spPr/>
        <p:txBody>
          <a:bodyPr>
            <a:normAutofit fontScale="77500" lnSpcReduction="20000"/>
          </a:bodyPr>
          <a:lstStyle/>
          <a:p>
            <a:r>
              <a:rPr lang="en-US" b="0" dirty="0" smtClean="0"/>
              <a:t>1931, </a:t>
            </a:r>
            <a:r>
              <a:rPr lang="en-US" b="0" dirty="0" err="1" smtClean="0"/>
              <a:t>Jansky</a:t>
            </a:r>
            <a:r>
              <a:rPr lang="en-US" b="0" dirty="0" smtClean="0"/>
              <a:t>, </a:t>
            </a:r>
            <a:r>
              <a:rPr lang="en-US" b="0" dirty="0" err="1" smtClean="0"/>
              <a:t>Sgr</a:t>
            </a:r>
            <a:r>
              <a:rPr lang="en-US" b="0" dirty="0" smtClean="0"/>
              <a:t> A</a:t>
            </a:r>
          </a:p>
          <a:p>
            <a:r>
              <a:rPr lang="en-US" dirty="0" smtClean="0"/>
              <a:t>1968, </a:t>
            </a:r>
            <a:r>
              <a:rPr lang="en-US" dirty="0" err="1" smtClean="0"/>
              <a:t>Becklin</a:t>
            </a:r>
            <a:r>
              <a:rPr lang="en-US" dirty="0" smtClean="0"/>
              <a:t> &amp; </a:t>
            </a:r>
            <a:r>
              <a:rPr lang="en-US" dirty="0" err="1"/>
              <a:t>Neugebauer</a:t>
            </a:r>
            <a:r>
              <a:rPr lang="en-US" dirty="0"/>
              <a:t>, IR</a:t>
            </a:r>
          </a:p>
          <a:p>
            <a:r>
              <a:rPr lang="en-US" dirty="0" smtClean="0"/>
              <a:t>1973, </a:t>
            </a:r>
            <a:r>
              <a:rPr lang="en-US" dirty="0" err="1" smtClean="0"/>
              <a:t>Rieke</a:t>
            </a:r>
            <a:r>
              <a:rPr lang="en-US" dirty="0" smtClean="0"/>
              <a:t> &amp; Low, IR</a:t>
            </a:r>
            <a:endParaRPr lang="en-US" b="0" dirty="0" smtClean="0"/>
          </a:p>
          <a:p>
            <a:r>
              <a:rPr lang="en-US" dirty="0" smtClean="0"/>
              <a:t>1974, </a:t>
            </a:r>
            <a:r>
              <a:rPr lang="en-US" dirty="0" err="1" smtClean="0"/>
              <a:t>Balick</a:t>
            </a:r>
            <a:r>
              <a:rPr lang="en-US" dirty="0" smtClean="0"/>
              <a:t> &amp; Brown, </a:t>
            </a:r>
            <a:r>
              <a:rPr lang="en-US" dirty="0" err="1" smtClean="0"/>
              <a:t>Sgr</a:t>
            </a:r>
            <a:r>
              <a:rPr lang="en-US" dirty="0" smtClean="0"/>
              <a:t> A*</a:t>
            </a:r>
          </a:p>
          <a:p>
            <a:r>
              <a:rPr lang="en-US" dirty="0" smtClean="0"/>
              <a:t>1980-1985, </a:t>
            </a:r>
            <a:r>
              <a:rPr lang="en-US" dirty="0" err="1" smtClean="0"/>
              <a:t>Serabyn</a:t>
            </a:r>
            <a:r>
              <a:rPr lang="en-US" dirty="0" smtClean="0"/>
              <a:t> &amp; Lacy, gas - M</a:t>
            </a:r>
            <a:r>
              <a:rPr lang="en-US" baseline="-25000" dirty="0" smtClean="0"/>
              <a:t>BH</a:t>
            </a:r>
            <a:r>
              <a:rPr lang="en-US" dirty="0" smtClean="0"/>
              <a:t>=3-4(10</a:t>
            </a:r>
            <a:r>
              <a:rPr lang="en-US" baseline="30000" dirty="0" smtClean="0"/>
              <a:t>6</a:t>
            </a:r>
            <a:r>
              <a:rPr lang="en-US" dirty="0"/>
              <a:t>) </a:t>
            </a:r>
            <a:r>
              <a:rPr lang="en-US" dirty="0" err="1"/>
              <a:t>M</a:t>
            </a:r>
            <a:r>
              <a:rPr lang="en-US" baseline="-25000" dirty="0" err="1"/>
              <a:t>Sun</a:t>
            </a:r>
            <a:endParaRPr lang="en-US" baseline="-25000" dirty="0"/>
          </a:p>
          <a:p>
            <a:r>
              <a:rPr lang="en-US" dirty="0" smtClean="0">
                <a:solidFill>
                  <a:srgbClr val="00B050"/>
                </a:solidFill>
              </a:rPr>
              <a:t>1996, </a:t>
            </a:r>
            <a:r>
              <a:rPr lang="en-US" dirty="0" err="1" smtClean="0">
                <a:solidFill>
                  <a:srgbClr val="00B050"/>
                </a:solidFill>
              </a:rPr>
              <a:t>Eckart</a:t>
            </a:r>
            <a:r>
              <a:rPr lang="en-US" dirty="0" smtClean="0">
                <a:solidFill>
                  <a:srgbClr val="00B050"/>
                </a:solidFill>
              </a:rPr>
              <a:t> &amp; Genzel, stars - M</a:t>
            </a:r>
            <a:r>
              <a:rPr lang="en-US" baseline="-25000" dirty="0" smtClean="0">
                <a:solidFill>
                  <a:srgbClr val="00B050"/>
                </a:solidFill>
              </a:rPr>
              <a:t>BH</a:t>
            </a:r>
            <a:r>
              <a:rPr lang="en-US" dirty="0" smtClean="0">
                <a:solidFill>
                  <a:srgbClr val="00B050"/>
                </a:solidFill>
              </a:rPr>
              <a:t>=3(10</a:t>
            </a:r>
            <a:r>
              <a:rPr lang="en-US" baseline="30000" dirty="0" smtClean="0">
                <a:solidFill>
                  <a:srgbClr val="00B050"/>
                </a:solidFill>
              </a:rPr>
              <a:t>6</a:t>
            </a:r>
            <a:r>
              <a:rPr lang="en-US" dirty="0">
                <a:solidFill>
                  <a:srgbClr val="00B050"/>
                </a:solidFill>
              </a:rPr>
              <a:t>) </a:t>
            </a:r>
            <a:r>
              <a:rPr lang="en-US" dirty="0" err="1">
                <a:solidFill>
                  <a:srgbClr val="00B050"/>
                </a:solidFill>
              </a:rPr>
              <a:t>M</a:t>
            </a:r>
            <a:r>
              <a:rPr lang="en-US" baseline="-25000" dirty="0" err="1">
                <a:solidFill>
                  <a:srgbClr val="00B050"/>
                </a:solidFill>
              </a:rPr>
              <a:t>Sun</a:t>
            </a:r>
            <a:endParaRPr lang="en-US" baseline="-25000" dirty="0">
              <a:solidFill>
                <a:srgbClr val="00B050"/>
              </a:solidFill>
            </a:endParaRPr>
          </a:p>
          <a:p>
            <a:r>
              <a:rPr lang="en-US" dirty="0" smtClean="0">
                <a:solidFill>
                  <a:srgbClr val="00B050"/>
                </a:solidFill>
              </a:rPr>
              <a:t>1998, </a:t>
            </a:r>
            <a:r>
              <a:rPr lang="en-US" dirty="0" err="1" smtClean="0">
                <a:solidFill>
                  <a:srgbClr val="00B050"/>
                </a:solidFill>
              </a:rPr>
              <a:t>Ghez</a:t>
            </a:r>
            <a:r>
              <a:rPr lang="en-US" dirty="0" smtClean="0">
                <a:solidFill>
                  <a:srgbClr val="00B050"/>
                </a:solidFill>
              </a:rPr>
              <a:t> et al., </a:t>
            </a:r>
            <a:r>
              <a:rPr lang="en-US" dirty="0">
                <a:solidFill>
                  <a:srgbClr val="00B050"/>
                </a:solidFill>
              </a:rPr>
              <a:t>stars - </a:t>
            </a:r>
            <a:r>
              <a:rPr lang="en-US" dirty="0" smtClean="0">
                <a:solidFill>
                  <a:srgbClr val="00B050"/>
                </a:solidFill>
              </a:rPr>
              <a:t>M</a:t>
            </a:r>
            <a:r>
              <a:rPr lang="en-US" baseline="-25000" dirty="0" smtClean="0">
                <a:solidFill>
                  <a:srgbClr val="00B050"/>
                </a:solidFill>
              </a:rPr>
              <a:t>BH</a:t>
            </a:r>
            <a:r>
              <a:rPr lang="en-US" dirty="0" smtClean="0">
                <a:solidFill>
                  <a:srgbClr val="00B050"/>
                </a:solidFill>
              </a:rPr>
              <a:t>=2.6(10</a:t>
            </a:r>
            <a:r>
              <a:rPr lang="en-US" baseline="30000" dirty="0" smtClean="0">
                <a:solidFill>
                  <a:srgbClr val="00B050"/>
                </a:solidFill>
              </a:rPr>
              <a:t>6</a:t>
            </a:r>
            <a:r>
              <a:rPr lang="en-US" dirty="0">
                <a:solidFill>
                  <a:srgbClr val="00B050"/>
                </a:solidFill>
              </a:rPr>
              <a:t>) </a:t>
            </a:r>
            <a:r>
              <a:rPr lang="en-US" dirty="0" err="1">
                <a:solidFill>
                  <a:srgbClr val="00B050"/>
                </a:solidFill>
              </a:rPr>
              <a:t>M</a:t>
            </a:r>
            <a:r>
              <a:rPr lang="en-US" baseline="-25000" dirty="0" err="1">
                <a:solidFill>
                  <a:srgbClr val="00B050"/>
                </a:solidFill>
              </a:rPr>
              <a:t>Sun</a:t>
            </a:r>
            <a:endParaRPr lang="en-US" baseline="-25000" dirty="0">
              <a:solidFill>
                <a:srgbClr val="00B050"/>
              </a:solidFill>
            </a:endParaRPr>
          </a:p>
          <a:p>
            <a:r>
              <a:rPr lang="en-US" dirty="0" smtClean="0">
                <a:solidFill>
                  <a:srgbClr val="00B050"/>
                </a:solidFill>
              </a:rPr>
              <a:t>2002, </a:t>
            </a:r>
            <a:r>
              <a:rPr lang="en-US" dirty="0" err="1" smtClean="0">
                <a:solidFill>
                  <a:srgbClr val="00B050"/>
                </a:solidFill>
              </a:rPr>
              <a:t>Schoedel</a:t>
            </a:r>
            <a:r>
              <a:rPr lang="en-US" dirty="0" smtClean="0">
                <a:solidFill>
                  <a:srgbClr val="00B050"/>
                </a:solidFill>
              </a:rPr>
              <a:t> et al., S2, M</a:t>
            </a:r>
            <a:r>
              <a:rPr lang="en-US" baseline="-25000" dirty="0" smtClean="0">
                <a:solidFill>
                  <a:srgbClr val="00B050"/>
                </a:solidFill>
              </a:rPr>
              <a:t>BH</a:t>
            </a:r>
            <a:r>
              <a:rPr lang="en-US" dirty="0" smtClean="0">
                <a:solidFill>
                  <a:srgbClr val="00B050"/>
                </a:solidFill>
              </a:rPr>
              <a:t>=4.1(10</a:t>
            </a:r>
            <a:r>
              <a:rPr lang="en-US" baseline="30000" dirty="0" smtClean="0">
                <a:solidFill>
                  <a:srgbClr val="00B050"/>
                </a:solidFill>
              </a:rPr>
              <a:t>6</a:t>
            </a:r>
            <a:r>
              <a:rPr lang="en-US" dirty="0">
                <a:solidFill>
                  <a:srgbClr val="00B050"/>
                </a:solidFill>
              </a:rPr>
              <a:t>) </a:t>
            </a:r>
            <a:r>
              <a:rPr lang="en-US" dirty="0" err="1">
                <a:solidFill>
                  <a:srgbClr val="00B050"/>
                </a:solidFill>
              </a:rPr>
              <a:t>M</a:t>
            </a:r>
            <a:r>
              <a:rPr lang="en-US" baseline="-25000" dirty="0" err="1">
                <a:solidFill>
                  <a:srgbClr val="00B050"/>
                </a:solidFill>
              </a:rPr>
              <a:t>Sun</a:t>
            </a:r>
            <a:endParaRPr lang="en-US" baseline="-25000" dirty="0">
              <a:solidFill>
                <a:srgbClr val="00B050"/>
              </a:solidFill>
            </a:endParaRPr>
          </a:p>
          <a:p>
            <a:r>
              <a:rPr lang="en-US" dirty="0" smtClean="0">
                <a:solidFill>
                  <a:srgbClr val="00B050"/>
                </a:solidFill>
              </a:rPr>
              <a:t>2003, </a:t>
            </a:r>
            <a:r>
              <a:rPr lang="en-US" dirty="0" err="1" smtClean="0">
                <a:solidFill>
                  <a:srgbClr val="00B050"/>
                </a:solidFill>
              </a:rPr>
              <a:t>Ghez</a:t>
            </a:r>
            <a:r>
              <a:rPr lang="en-US" dirty="0" smtClean="0">
                <a:solidFill>
                  <a:srgbClr val="00B050"/>
                </a:solidFill>
              </a:rPr>
              <a:t> et al., S2, M</a:t>
            </a:r>
            <a:r>
              <a:rPr lang="en-US" baseline="-25000" dirty="0" smtClean="0">
                <a:solidFill>
                  <a:srgbClr val="00B050"/>
                </a:solidFill>
              </a:rPr>
              <a:t>BH</a:t>
            </a:r>
            <a:r>
              <a:rPr lang="en-US" dirty="0" smtClean="0">
                <a:solidFill>
                  <a:srgbClr val="00B050"/>
                </a:solidFill>
              </a:rPr>
              <a:t>=4.6(10</a:t>
            </a:r>
            <a:r>
              <a:rPr lang="en-US" baseline="30000" dirty="0" smtClean="0">
                <a:solidFill>
                  <a:srgbClr val="00B050"/>
                </a:solidFill>
              </a:rPr>
              <a:t>6</a:t>
            </a:r>
            <a:r>
              <a:rPr lang="en-US" dirty="0" smtClean="0">
                <a:solidFill>
                  <a:srgbClr val="00B050"/>
                </a:solidFill>
              </a:rPr>
              <a:t>) </a:t>
            </a:r>
            <a:r>
              <a:rPr lang="en-US" dirty="0" err="1" smtClean="0">
                <a:solidFill>
                  <a:srgbClr val="00B050"/>
                </a:solidFill>
              </a:rPr>
              <a:t>M</a:t>
            </a:r>
            <a:r>
              <a:rPr lang="en-US" baseline="-25000" dirty="0" err="1" smtClean="0">
                <a:solidFill>
                  <a:srgbClr val="00B050"/>
                </a:solidFill>
              </a:rPr>
              <a:t>sun</a:t>
            </a:r>
            <a:endParaRPr lang="en-US" baseline="-25000" dirty="0" smtClean="0">
              <a:solidFill>
                <a:srgbClr val="00B050"/>
              </a:solidFill>
            </a:endParaRPr>
          </a:p>
          <a:p>
            <a:r>
              <a:rPr lang="en-US" dirty="0">
                <a:solidFill>
                  <a:srgbClr val="00B050"/>
                </a:solidFill>
              </a:rPr>
              <a:t>2009, </a:t>
            </a:r>
            <a:r>
              <a:rPr lang="en-US" dirty="0" err="1">
                <a:solidFill>
                  <a:srgbClr val="00B050"/>
                </a:solidFill>
              </a:rPr>
              <a:t>Gillessen</a:t>
            </a:r>
            <a:r>
              <a:rPr lang="en-US" dirty="0">
                <a:solidFill>
                  <a:srgbClr val="00B050"/>
                </a:solidFill>
              </a:rPr>
              <a:t> et al., M</a:t>
            </a:r>
            <a:r>
              <a:rPr lang="en-US" baseline="-25000" dirty="0">
                <a:solidFill>
                  <a:srgbClr val="00B050"/>
                </a:solidFill>
              </a:rPr>
              <a:t>BH</a:t>
            </a:r>
            <a:r>
              <a:rPr lang="en-US" dirty="0">
                <a:solidFill>
                  <a:srgbClr val="00B050"/>
                </a:solidFill>
              </a:rPr>
              <a:t>=4.3(10</a:t>
            </a:r>
            <a:r>
              <a:rPr lang="en-US" baseline="30000" dirty="0">
                <a:solidFill>
                  <a:srgbClr val="00B050"/>
                </a:solidFill>
              </a:rPr>
              <a:t>6</a:t>
            </a:r>
            <a:r>
              <a:rPr lang="en-US" dirty="0">
                <a:solidFill>
                  <a:srgbClr val="00B050"/>
                </a:solidFill>
              </a:rPr>
              <a:t>) </a:t>
            </a:r>
            <a:r>
              <a:rPr lang="en-US" dirty="0" err="1">
                <a:solidFill>
                  <a:srgbClr val="00B050"/>
                </a:solidFill>
              </a:rPr>
              <a:t>M</a:t>
            </a:r>
            <a:r>
              <a:rPr lang="en-US" baseline="-25000" dirty="0" err="1">
                <a:solidFill>
                  <a:srgbClr val="00B050"/>
                </a:solidFill>
              </a:rPr>
              <a:t>Sun</a:t>
            </a:r>
            <a:endParaRPr lang="en-US" baseline="-25000" dirty="0">
              <a:solidFill>
                <a:srgbClr val="00B050"/>
              </a:solidFill>
            </a:endParaRPr>
          </a:p>
          <a:p>
            <a:r>
              <a:rPr lang="en-US" dirty="0">
                <a:solidFill>
                  <a:srgbClr val="00B050"/>
                </a:solidFill>
              </a:rPr>
              <a:t>2018, Genzel et al., S2 gravitational redshift</a:t>
            </a:r>
          </a:p>
          <a:p>
            <a:r>
              <a:rPr lang="en-US" dirty="0">
                <a:solidFill>
                  <a:srgbClr val="00B050"/>
                </a:solidFill>
              </a:rPr>
              <a:t>2019, </a:t>
            </a:r>
            <a:r>
              <a:rPr lang="en-US" dirty="0" err="1">
                <a:solidFill>
                  <a:srgbClr val="00B050"/>
                </a:solidFill>
              </a:rPr>
              <a:t>Ghez</a:t>
            </a:r>
            <a:r>
              <a:rPr lang="en-US" dirty="0">
                <a:solidFill>
                  <a:srgbClr val="00B050"/>
                </a:solidFill>
              </a:rPr>
              <a:t> et al., S2 gravitational redshift</a:t>
            </a:r>
          </a:p>
          <a:p>
            <a:r>
              <a:rPr lang="en-US" dirty="0">
                <a:solidFill>
                  <a:srgbClr val="00B050"/>
                </a:solidFill>
              </a:rPr>
              <a:t>2020, </a:t>
            </a:r>
            <a:r>
              <a:rPr lang="en-US" dirty="0" err="1">
                <a:solidFill>
                  <a:srgbClr val="00B050"/>
                </a:solidFill>
              </a:rPr>
              <a:t>Abuter</a:t>
            </a:r>
            <a:r>
              <a:rPr lang="en-US" dirty="0">
                <a:solidFill>
                  <a:srgbClr val="00B050"/>
                </a:solidFill>
              </a:rPr>
              <a:t> et al., S2 orbit precession</a:t>
            </a:r>
          </a:p>
          <a:p>
            <a:r>
              <a:rPr lang="en-US" dirty="0"/>
              <a:t>2020, Nobel </a:t>
            </a:r>
            <a:r>
              <a:rPr lang="en-US" dirty="0" smtClean="0"/>
              <a:t>Prize</a:t>
            </a:r>
          </a:p>
          <a:p>
            <a:endParaRPr lang="en-US" b="0"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5</a:t>
            </a:fld>
            <a:endParaRPr lang="en-US" dirty="0"/>
          </a:p>
        </p:txBody>
      </p:sp>
    </p:spTree>
    <p:extLst>
      <p:ext uri="{BB962C8B-B14F-4D97-AF65-F5344CB8AC3E}">
        <p14:creationId xmlns:p14="http://schemas.microsoft.com/office/powerpoint/2010/main" val="1398751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Autofit/>
          </a:bodyPr>
          <a:lstStyle/>
          <a:p>
            <a:r>
              <a:rPr lang="en-US" altLang="en-US" sz="2800" dirty="0" smtClean="0"/>
              <a:t>Adaptive Optics System</a:t>
            </a:r>
          </a:p>
        </p:txBody>
      </p:sp>
      <p:pic>
        <p:nvPicPr>
          <p:cNvPr id="6" name="Picture 2" descr="http://ao.jpl.nasa.gov/original_backup/AO_BENCH_OPTICS_FORPICTURE1.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55992" y="1527175"/>
            <a:ext cx="6946316" cy="4873625"/>
          </a:xfrm>
        </p:spPr>
      </p:pic>
    </p:spTree>
    <p:extLst>
      <p:ext uri="{BB962C8B-B14F-4D97-AF65-F5344CB8AC3E}">
        <p14:creationId xmlns:p14="http://schemas.microsoft.com/office/powerpoint/2010/main" val="122874587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GC with AO</a:t>
            </a:r>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0722" y="1295400"/>
            <a:ext cx="5242556" cy="4949825"/>
          </a:xfrm>
        </p:spPr>
      </p:pic>
      <p:sp>
        <p:nvSpPr>
          <p:cNvPr id="11" name="Slide Number Placeholder 10"/>
          <p:cNvSpPr>
            <a:spLocks noGrp="1"/>
          </p:cNvSpPr>
          <p:nvPr>
            <p:ph type="sldNum" sz="quarter" idx="12"/>
          </p:nvPr>
        </p:nvSpPr>
        <p:spPr/>
        <p:txBody>
          <a:bodyPr/>
          <a:lstStyle/>
          <a:p>
            <a:fld id="{B9B0392C-5BE7-214B-9E5F-CC8853CBAA6A}" type="slidenum">
              <a:rPr lang="en-US" smtClean="0"/>
              <a:pPr/>
              <a:t>51</a:t>
            </a:fld>
            <a:endParaRPr lang="en-US" dirty="0"/>
          </a:p>
        </p:txBody>
      </p:sp>
    </p:spTree>
    <p:extLst>
      <p:ext uri="{BB962C8B-B14F-4D97-AF65-F5344CB8AC3E}">
        <p14:creationId xmlns:p14="http://schemas.microsoft.com/office/powerpoint/2010/main" val="246043661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infrared detectors</a:t>
            </a:r>
            <a:endParaRPr lang="en-US" dirty="0"/>
          </a:p>
        </p:txBody>
      </p:sp>
    </p:spTree>
    <p:extLst>
      <p:ext uri="{BB962C8B-B14F-4D97-AF65-F5344CB8AC3E}">
        <p14:creationId xmlns:p14="http://schemas.microsoft.com/office/powerpoint/2010/main" val="391187194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40354" name="Object 2"/>
          <p:cNvGraphicFramePr>
            <a:graphicFrameLocks noChangeAspect="1"/>
          </p:cNvGraphicFramePr>
          <p:nvPr/>
        </p:nvGraphicFramePr>
        <p:xfrm>
          <a:off x="5012267" y="1453445"/>
          <a:ext cx="2912533" cy="4803422"/>
        </p:xfrm>
        <a:graphic>
          <a:graphicData uri="http://schemas.openxmlformats.org/presentationml/2006/ole">
            <mc:AlternateContent xmlns:mc="http://schemas.openxmlformats.org/markup-compatibility/2006">
              <mc:Choice xmlns:v="urn:schemas-microsoft-com:vml" Requires="v">
                <p:oleObj spid="_x0000_s3236" name="Image" r:id="rId4" imgW="2388987" imgH="3939287" progId="Photoshop.Image.4">
                  <p:embed/>
                </p:oleObj>
              </mc:Choice>
              <mc:Fallback>
                <p:oleObj name="Image" r:id="rId4" imgW="2388987" imgH="3939287"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2267" y="1453445"/>
                        <a:ext cx="2912533" cy="480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40355" name="Object 3"/>
          <p:cNvGraphicFramePr>
            <a:graphicFrameLocks noChangeAspect="1"/>
          </p:cNvGraphicFramePr>
          <p:nvPr/>
        </p:nvGraphicFramePr>
        <p:xfrm>
          <a:off x="1422400" y="1443567"/>
          <a:ext cx="2928056" cy="4818944"/>
        </p:xfrm>
        <a:graphic>
          <a:graphicData uri="http://schemas.openxmlformats.org/presentationml/2006/ole">
            <mc:AlternateContent xmlns:mc="http://schemas.openxmlformats.org/markup-compatibility/2006">
              <mc:Choice xmlns:v="urn:schemas-microsoft-com:vml" Requires="v">
                <p:oleObj spid="_x0000_s3237" name="Image" r:id="rId6" imgW="2401694" imgH="3951994" progId="Photoshop.Image.4">
                  <p:embed/>
                </p:oleObj>
              </mc:Choice>
              <mc:Fallback>
                <p:oleObj name="Image" r:id="rId6" imgW="2401694" imgH="3951994" progId="Photoshop.Image.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2400" y="1443567"/>
                        <a:ext cx="2928056" cy="481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altLang="en-US" dirty="0"/>
              <a:t>Why Near-infrared?</a:t>
            </a:r>
            <a:endParaRPr lang="en-US" dirty="0"/>
          </a:p>
        </p:txBody>
      </p:sp>
      <p:sp>
        <p:nvSpPr>
          <p:cNvPr id="740357" name="Text Box 5"/>
          <p:cNvSpPr txBox="1">
            <a:spLocks noChangeArrowheads="1"/>
          </p:cNvSpPr>
          <p:nvPr/>
        </p:nvSpPr>
        <p:spPr bwMode="auto">
          <a:xfrm>
            <a:off x="1476023" y="1556456"/>
            <a:ext cx="1051891"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sz="3200">
                <a:solidFill>
                  <a:schemeClr val="bg1"/>
                </a:solidFill>
                <a:latin typeface="Arial Unicode MS" panose="020B0604020202020204" pitchFamily="34" charset="-128"/>
              </a:defRPr>
            </a:lvl1pPr>
            <a:lvl2pPr marL="742950" indent="-285750" algn="l">
              <a:spcBef>
                <a:spcPct val="20000"/>
              </a:spcBef>
              <a:buChar char="–"/>
              <a:defRPr sz="2800">
                <a:solidFill>
                  <a:schemeClr val="bg1"/>
                </a:solidFill>
                <a:latin typeface="Arial Unicode MS" panose="020B0604020202020204" pitchFamily="34" charset="-128"/>
              </a:defRPr>
            </a:lvl2pPr>
            <a:lvl3pPr marL="1143000" indent="-228600" algn="l">
              <a:spcBef>
                <a:spcPct val="20000"/>
              </a:spcBef>
              <a:buChar char="•"/>
              <a:defRPr sz="2400">
                <a:solidFill>
                  <a:schemeClr val="bg1"/>
                </a:solidFill>
                <a:latin typeface="Arial Unicode MS" panose="020B0604020202020204" pitchFamily="34" charset="-128"/>
              </a:defRPr>
            </a:lvl3pPr>
            <a:lvl4pPr marL="1600200" indent="-228600" algn="l">
              <a:spcBef>
                <a:spcPct val="20000"/>
              </a:spcBef>
              <a:buChar char="–"/>
              <a:defRPr sz="2000">
                <a:solidFill>
                  <a:schemeClr val="bg1"/>
                </a:solidFill>
                <a:latin typeface="Arial Unicode MS" panose="020B0604020202020204" pitchFamily="34" charset="-128"/>
              </a:defRPr>
            </a:lvl4pPr>
            <a:lvl5pPr marL="2057400" indent="-228600" algn="l">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100000"/>
              </a:lnSpc>
              <a:spcBef>
                <a:spcPct val="0"/>
              </a:spcBef>
              <a:buFontTx/>
              <a:buNone/>
            </a:pPr>
            <a:r>
              <a:rPr lang="en-US" altLang="en-US" sz="2133">
                <a:solidFill>
                  <a:srgbClr val="FFFF99"/>
                </a:solidFill>
                <a:latin typeface="Arial" panose="020B0604020202020204" pitchFamily="34" charset="0"/>
              </a:rPr>
              <a:t>V band</a:t>
            </a:r>
          </a:p>
        </p:txBody>
      </p:sp>
      <p:sp>
        <p:nvSpPr>
          <p:cNvPr id="740358" name="Text Box 6"/>
          <p:cNvSpPr txBox="1">
            <a:spLocks noChangeArrowheads="1"/>
          </p:cNvSpPr>
          <p:nvPr/>
        </p:nvSpPr>
        <p:spPr bwMode="auto">
          <a:xfrm>
            <a:off x="6841067" y="1553634"/>
            <a:ext cx="1051891"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sz="3200">
                <a:solidFill>
                  <a:schemeClr val="bg1"/>
                </a:solidFill>
                <a:latin typeface="Arial Unicode MS" panose="020B0604020202020204" pitchFamily="34" charset="-128"/>
              </a:defRPr>
            </a:lvl1pPr>
            <a:lvl2pPr marL="742950" indent="-285750" algn="l">
              <a:spcBef>
                <a:spcPct val="20000"/>
              </a:spcBef>
              <a:buChar char="–"/>
              <a:defRPr sz="2800">
                <a:solidFill>
                  <a:schemeClr val="bg1"/>
                </a:solidFill>
                <a:latin typeface="Arial Unicode MS" panose="020B0604020202020204" pitchFamily="34" charset="-128"/>
              </a:defRPr>
            </a:lvl2pPr>
            <a:lvl3pPr marL="1143000" indent="-228600" algn="l">
              <a:spcBef>
                <a:spcPct val="20000"/>
              </a:spcBef>
              <a:buChar char="•"/>
              <a:defRPr sz="2400">
                <a:solidFill>
                  <a:schemeClr val="bg1"/>
                </a:solidFill>
                <a:latin typeface="Arial Unicode MS" panose="020B0604020202020204" pitchFamily="34" charset="-128"/>
              </a:defRPr>
            </a:lvl3pPr>
            <a:lvl4pPr marL="1600200" indent="-228600" algn="l">
              <a:spcBef>
                <a:spcPct val="20000"/>
              </a:spcBef>
              <a:buChar char="–"/>
              <a:defRPr sz="2000">
                <a:solidFill>
                  <a:schemeClr val="bg1"/>
                </a:solidFill>
                <a:latin typeface="Arial Unicode MS" panose="020B0604020202020204" pitchFamily="34" charset="-128"/>
              </a:defRPr>
            </a:lvl4pPr>
            <a:lvl5pPr marL="2057400" indent="-228600" algn="l">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100000"/>
              </a:lnSpc>
              <a:spcBef>
                <a:spcPct val="0"/>
              </a:spcBef>
              <a:buFontTx/>
              <a:buNone/>
            </a:pPr>
            <a:r>
              <a:rPr lang="en-US" altLang="en-US" sz="2133">
                <a:solidFill>
                  <a:srgbClr val="FFFF99"/>
                </a:solidFill>
                <a:latin typeface="Arial" panose="020B0604020202020204" pitchFamily="34" charset="0"/>
              </a:rPr>
              <a:t>K band</a:t>
            </a:r>
          </a:p>
        </p:txBody>
      </p:sp>
      <p:sp>
        <p:nvSpPr>
          <p:cNvPr id="740359" name="Rectangle 7"/>
          <p:cNvSpPr>
            <a:spLocks noChangeArrowheads="1"/>
          </p:cNvSpPr>
          <p:nvPr/>
        </p:nvSpPr>
        <p:spPr bwMode="auto">
          <a:xfrm>
            <a:off x="1490134" y="5856111"/>
            <a:ext cx="2044006" cy="32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844" tIns="40923" rIns="81844" bIns="40923">
            <a:spAutoFit/>
          </a:bodyPr>
          <a:lstStyle>
            <a:lvl1pPr algn="l">
              <a:spcBef>
                <a:spcPct val="20000"/>
              </a:spcBef>
              <a:buChar char="•"/>
              <a:defRPr sz="3200">
                <a:solidFill>
                  <a:schemeClr val="bg1"/>
                </a:solidFill>
                <a:latin typeface="Arial Unicode MS" panose="020B0604020202020204" pitchFamily="34" charset="-128"/>
              </a:defRPr>
            </a:lvl1pPr>
            <a:lvl2pPr marL="742950" indent="-285750" algn="l">
              <a:spcBef>
                <a:spcPct val="20000"/>
              </a:spcBef>
              <a:buChar char="–"/>
              <a:defRPr sz="2800">
                <a:solidFill>
                  <a:schemeClr val="bg1"/>
                </a:solidFill>
                <a:latin typeface="Arial Unicode MS" panose="020B0604020202020204" pitchFamily="34" charset="-128"/>
              </a:defRPr>
            </a:lvl2pPr>
            <a:lvl3pPr marL="1143000" indent="-228600" algn="l">
              <a:spcBef>
                <a:spcPct val="20000"/>
              </a:spcBef>
              <a:buChar char="•"/>
              <a:defRPr sz="2400">
                <a:solidFill>
                  <a:schemeClr val="bg1"/>
                </a:solidFill>
                <a:latin typeface="Arial Unicode MS" panose="020B0604020202020204" pitchFamily="34" charset="-128"/>
              </a:defRPr>
            </a:lvl3pPr>
            <a:lvl4pPr marL="1600200" indent="-228600" algn="l">
              <a:spcBef>
                <a:spcPct val="20000"/>
              </a:spcBef>
              <a:buChar char="–"/>
              <a:defRPr sz="2000">
                <a:solidFill>
                  <a:schemeClr val="bg1"/>
                </a:solidFill>
                <a:latin typeface="Arial Unicode MS" panose="020B0604020202020204" pitchFamily="34" charset="-128"/>
              </a:defRPr>
            </a:lvl4pPr>
            <a:lvl5pPr marL="2057400" indent="-228600" algn="l">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100000"/>
              </a:lnSpc>
              <a:spcBef>
                <a:spcPct val="0"/>
              </a:spcBef>
              <a:buFontTx/>
              <a:buNone/>
            </a:pPr>
            <a:r>
              <a:rPr lang="en-US" altLang="en-US" sz="1600" i="1">
                <a:solidFill>
                  <a:srgbClr val="FFFF66"/>
                </a:solidFill>
                <a:latin typeface="Arial" panose="020B0604020202020204" pitchFamily="34" charset="0"/>
              </a:rPr>
              <a:t>Digitized Sky Survey</a:t>
            </a:r>
          </a:p>
        </p:txBody>
      </p:sp>
      <p:sp>
        <p:nvSpPr>
          <p:cNvPr id="740360" name="Rectangle 8"/>
          <p:cNvSpPr>
            <a:spLocks noChangeArrowheads="1"/>
          </p:cNvSpPr>
          <p:nvPr/>
        </p:nvSpPr>
        <p:spPr bwMode="auto">
          <a:xfrm>
            <a:off x="5486400" y="5856111"/>
            <a:ext cx="1144722" cy="32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844" tIns="40923" rIns="81844" bIns="40923">
            <a:spAutoFit/>
          </a:bodyPr>
          <a:lstStyle>
            <a:lvl1pPr algn="l">
              <a:spcBef>
                <a:spcPct val="20000"/>
              </a:spcBef>
              <a:buChar char="•"/>
              <a:defRPr sz="3200">
                <a:solidFill>
                  <a:schemeClr val="bg1"/>
                </a:solidFill>
                <a:latin typeface="Arial Unicode MS" panose="020B0604020202020204" pitchFamily="34" charset="-128"/>
              </a:defRPr>
            </a:lvl1pPr>
            <a:lvl2pPr marL="742950" indent="-285750" algn="l">
              <a:spcBef>
                <a:spcPct val="20000"/>
              </a:spcBef>
              <a:buChar char="–"/>
              <a:defRPr sz="2800">
                <a:solidFill>
                  <a:schemeClr val="bg1"/>
                </a:solidFill>
                <a:latin typeface="Arial Unicode MS" panose="020B0604020202020204" pitchFamily="34" charset="-128"/>
              </a:defRPr>
            </a:lvl2pPr>
            <a:lvl3pPr marL="1143000" indent="-228600" algn="l">
              <a:spcBef>
                <a:spcPct val="20000"/>
              </a:spcBef>
              <a:buChar char="•"/>
              <a:defRPr sz="2400">
                <a:solidFill>
                  <a:schemeClr val="bg1"/>
                </a:solidFill>
                <a:latin typeface="Arial Unicode MS" panose="020B0604020202020204" pitchFamily="34" charset="-128"/>
              </a:defRPr>
            </a:lvl3pPr>
            <a:lvl4pPr marL="1600200" indent="-228600" algn="l">
              <a:spcBef>
                <a:spcPct val="20000"/>
              </a:spcBef>
              <a:buChar char="–"/>
              <a:defRPr sz="2000">
                <a:solidFill>
                  <a:schemeClr val="bg1"/>
                </a:solidFill>
                <a:latin typeface="Arial Unicode MS" panose="020B0604020202020204" pitchFamily="34" charset="-128"/>
              </a:defRPr>
            </a:lvl4pPr>
            <a:lvl5pPr marL="2057400" indent="-228600" algn="l">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100000"/>
              </a:lnSpc>
              <a:spcBef>
                <a:spcPct val="0"/>
              </a:spcBef>
              <a:buFontTx/>
              <a:buNone/>
            </a:pPr>
            <a:r>
              <a:rPr lang="en-US" altLang="en-US" sz="1600" i="1">
                <a:solidFill>
                  <a:srgbClr val="FFFF66"/>
                </a:solidFill>
                <a:latin typeface="Arial" panose="020B0604020202020204" pitchFamily="34" charset="0"/>
              </a:rPr>
              <a:t>Figer 1995</a:t>
            </a:r>
          </a:p>
        </p:txBody>
      </p:sp>
      <p:grpSp>
        <p:nvGrpSpPr>
          <p:cNvPr id="8201" name="Group 14"/>
          <p:cNvGrpSpPr>
            <a:grpSpLocks/>
          </p:cNvGrpSpPr>
          <p:nvPr/>
        </p:nvGrpSpPr>
        <p:grpSpPr bwMode="auto">
          <a:xfrm>
            <a:off x="1095023" y="1453444"/>
            <a:ext cx="328789" cy="4809067"/>
            <a:chOff x="776" y="760"/>
            <a:chExt cx="233" cy="3408"/>
          </a:xfrm>
        </p:grpSpPr>
        <p:sp>
          <p:nvSpPr>
            <p:cNvPr id="8203" name="Line 15"/>
            <p:cNvSpPr>
              <a:spLocks noChangeShapeType="1"/>
            </p:cNvSpPr>
            <p:nvPr/>
          </p:nvSpPr>
          <p:spPr bwMode="auto">
            <a:xfrm flipV="1">
              <a:off x="912" y="760"/>
              <a:ext cx="0" cy="3408"/>
            </a:xfrm>
            <a:prstGeom prst="line">
              <a:avLst/>
            </a:prstGeom>
            <a:noFill/>
            <a:ln w="12700">
              <a:solidFill>
                <a:schemeClr val="tx2"/>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4" name="Rectangle 16"/>
            <p:cNvSpPr>
              <a:spLocks noChangeArrowheads="1"/>
            </p:cNvSpPr>
            <p:nvPr/>
          </p:nvSpPr>
          <p:spPr bwMode="auto">
            <a:xfrm rot="16200000">
              <a:off x="834" y="2456"/>
              <a:ext cx="117" cy="23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844" tIns="40923" rIns="81844" bIns="40923">
              <a:spAutoFit/>
            </a:bodyPr>
            <a:lstStyle>
              <a:lvl1pPr algn="l">
                <a:spcBef>
                  <a:spcPct val="20000"/>
                </a:spcBef>
                <a:buChar char="•"/>
                <a:defRPr sz="3200">
                  <a:solidFill>
                    <a:schemeClr val="bg1"/>
                  </a:solidFill>
                  <a:latin typeface="Arial Unicode MS" panose="020B0604020202020204" pitchFamily="34" charset="-128"/>
                </a:defRPr>
              </a:lvl1pPr>
              <a:lvl2pPr marL="742950" indent="-285750" algn="l">
                <a:spcBef>
                  <a:spcPct val="20000"/>
                </a:spcBef>
                <a:buChar char="–"/>
                <a:defRPr sz="2800">
                  <a:solidFill>
                    <a:schemeClr val="bg1"/>
                  </a:solidFill>
                  <a:latin typeface="Arial Unicode MS" panose="020B0604020202020204" pitchFamily="34" charset="-128"/>
                </a:defRPr>
              </a:lvl2pPr>
              <a:lvl3pPr marL="1143000" indent="-228600" algn="l">
                <a:spcBef>
                  <a:spcPct val="20000"/>
                </a:spcBef>
                <a:buChar char="•"/>
                <a:defRPr sz="2400">
                  <a:solidFill>
                    <a:schemeClr val="bg1"/>
                  </a:solidFill>
                  <a:latin typeface="Arial Unicode MS" panose="020B0604020202020204" pitchFamily="34" charset="-128"/>
                </a:defRPr>
              </a:lvl3pPr>
              <a:lvl4pPr marL="1600200" indent="-228600" algn="l">
                <a:spcBef>
                  <a:spcPct val="20000"/>
                </a:spcBef>
                <a:buChar char="–"/>
                <a:defRPr sz="2000">
                  <a:solidFill>
                    <a:schemeClr val="bg1"/>
                  </a:solidFill>
                  <a:latin typeface="Arial Unicode MS" panose="020B0604020202020204" pitchFamily="34" charset="-128"/>
                </a:defRPr>
              </a:lvl4pPr>
              <a:lvl5pPr marL="2057400" indent="-228600" algn="l">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nSpc>
                  <a:spcPct val="100000"/>
                </a:lnSpc>
                <a:spcBef>
                  <a:spcPct val="0"/>
                </a:spcBef>
                <a:buFontTx/>
                <a:buNone/>
              </a:pPr>
              <a:endParaRPr lang="en-US" altLang="en-US" sz="1600">
                <a:solidFill>
                  <a:schemeClr val="tx2"/>
                </a:solidFill>
                <a:latin typeface="Arial" panose="020B0604020202020204" pitchFamily="34" charset="0"/>
              </a:endParaRPr>
            </a:p>
          </p:txBody>
        </p:sp>
      </p:grpSp>
      <p:sp>
        <p:nvSpPr>
          <p:cNvPr id="8202" name="Rectangle 17"/>
          <p:cNvSpPr>
            <a:spLocks noChangeArrowheads="1"/>
          </p:cNvSpPr>
          <p:nvPr/>
        </p:nvSpPr>
        <p:spPr bwMode="auto">
          <a:xfrm>
            <a:off x="648506" y="3722511"/>
            <a:ext cx="686406" cy="338554"/>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3175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a:spcBef>
                <a:spcPct val="20000"/>
              </a:spcBef>
              <a:buChar char="•"/>
              <a:defRPr sz="3200">
                <a:solidFill>
                  <a:schemeClr val="bg1"/>
                </a:solidFill>
                <a:latin typeface="Arial Unicode MS" panose="020B0604020202020204" pitchFamily="34" charset="-128"/>
              </a:defRPr>
            </a:lvl1pPr>
            <a:lvl2pPr marL="742950" indent="-285750" algn="l">
              <a:spcBef>
                <a:spcPct val="20000"/>
              </a:spcBef>
              <a:buChar char="–"/>
              <a:defRPr sz="2800">
                <a:solidFill>
                  <a:schemeClr val="bg1"/>
                </a:solidFill>
                <a:latin typeface="Arial Unicode MS" panose="020B0604020202020204" pitchFamily="34" charset="-128"/>
              </a:defRPr>
            </a:lvl2pPr>
            <a:lvl3pPr marL="1143000" indent="-228600" algn="l">
              <a:spcBef>
                <a:spcPct val="20000"/>
              </a:spcBef>
              <a:buChar char="•"/>
              <a:defRPr sz="2400">
                <a:solidFill>
                  <a:schemeClr val="bg1"/>
                </a:solidFill>
                <a:latin typeface="Arial Unicode MS" panose="020B0604020202020204" pitchFamily="34" charset="-128"/>
              </a:defRPr>
            </a:lvl3pPr>
            <a:lvl4pPr marL="1600200" indent="-228600" algn="l">
              <a:spcBef>
                <a:spcPct val="20000"/>
              </a:spcBef>
              <a:buChar char="–"/>
              <a:defRPr sz="2000">
                <a:solidFill>
                  <a:schemeClr val="bg1"/>
                </a:solidFill>
                <a:latin typeface="Arial Unicode MS" panose="020B0604020202020204" pitchFamily="34" charset="-128"/>
              </a:defRPr>
            </a:lvl4pPr>
            <a:lvl5pPr marL="2057400" indent="-228600" algn="l">
              <a:spcBef>
                <a:spcPct val="20000"/>
              </a:spcBef>
              <a:buChar char="»"/>
              <a:defRPr sz="2000">
                <a:solidFill>
                  <a:schemeClr val="bg1"/>
                </a:solidFill>
                <a:latin typeface="Arial Unicode MS" panose="020B0604020202020204" pitchFamily="34" charset="-128"/>
              </a:defRPr>
            </a:lvl5pPr>
            <a:lvl6pPr marL="2514600" indent="-228600" eaLnBrk="0" fontAlgn="base" hangingPunct="0">
              <a:spcBef>
                <a:spcPct val="20000"/>
              </a:spcBef>
              <a:spcAft>
                <a:spcPct val="0"/>
              </a:spcAft>
              <a:buChar char="»"/>
              <a:defRPr sz="2000">
                <a:solidFill>
                  <a:schemeClr val="bg1"/>
                </a:solidFill>
                <a:latin typeface="Arial Unicode MS" panose="020B0604020202020204" pitchFamily="34" charset="-128"/>
              </a:defRPr>
            </a:lvl6pPr>
            <a:lvl7pPr marL="2971800" indent="-228600" eaLnBrk="0" fontAlgn="base" hangingPunct="0">
              <a:spcBef>
                <a:spcPct val="20000"/>
              </a:spcBef>
              <a:spcAft>
                <a:spcPct val="0"/>
              </a:spcAft>
              <a:buChar char="»"/>
              <a:defRPr sz="2000">
                <a:solidFill>
                  <a:schemeClr val="bg1"/>
                </a:solidFill>
                <a:latin typeface="Arial Unicode MS" panose="020B0604020202020204" pitchFamily="34" charset="-128"/>
              </a:defRPr>
            </a:lvl7pPr>
            <a:lvl8pPr marL="3429000" indent="-228600" eaLnBrk="0" fontAlgn="base" hangingPunct="0">
              <a:spcBef>
                <a:spcPct val="20000"/>
              </a:spcBef>
              <a:spcAft>
                <a:spcPct val="0"/>
              </a:spcAft>
              <a:buChar char="»"/>
              <a:defRPr sz="2000">
                <a:solidFill>
                  <a:schemeClr val="bg1"/>
                </a:solidFill>
                <a:latin typeface="Arial Unicode MS" panose="020B0604020202020204" pitchFamily="34" charset="-128"/>
              </a:defRPr>
            </a:lvl8pPr>
            <a:lvl9pPr marL="3886200" indent="-228600" eaLnBrk="0" fontAlgn="base" hangingPunct="0">
              <a:spcBef>
                <a:spcPct val="20000"/>
              </a:spcBef>
              <a:spcAft>
                <a:spcPct val="0"/>
              </a:spcAft>
              <a:buChar char="»"/>
              <a:defRPr sz="2000">
                <a:solidFill>
                  <a:schemeClr val="bg1"/>
                </a:solidFill>
                <a:latin typeface="Arial Unicode MS" panose="020B0604020202020204" pitchFamily="34" charset="-128"/>
              </a:defRPr>
            </a:lvl9pPr>
          </a:lstStyle>
          <a:p>
            <a:pPr algn="r">
              <a:spcBef>
                <a:spcPct val="0"/>
              </a:spcBef>
              <a:buFontTx/>
              <a:buNone/>
            </a:pPr>
            <a:r>
              <a:rPr lang="en-US" altLang="en-US" sz="1600">
                <a:solidFill>
                  <a:schemeClr val="tx2"/>
                </a:solidFill>
                <a:latin typeface="Arial" panose="020B0604020202020204" pitchFamily="34" charset="0"/>
              </a:rPr>
              <a:t>60 pc</a:t>
            </a:r>
          </a:p>
        </p:txBody>
      </p:sp>
    </p:spTree>
    <p:extLst>
      <p:ext uri="{BB962C8B-B14F-4D97-AF65-F5344CB8AC3E}">
        <p14:creationId xmlns:p14="http://schemas.microsoft.com/office/powerpoint/2010/main" val="28303639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740355"/>
                                        </p:tgtEl>
                                        <p:attrNameLst>
                                          <p:attrName>style.visibility</p:attrName>
                                        </p:attrNameLst>
                                      </p:cBhvr>
                                      <p:to>
                                        <p:strVal val="visible"/>
                                      </p:to>
                                    </p:set>
                                    <p:animEffect transition="in" filter="box(out)">
                                      <p:cBhvr>
                                        <p:cTn id="7" dur="500"/>
                                        <p:tgtEl>
                                          <p:spTgt spid="74035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740359"/>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74035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nodeType="clickEffect">
                                  <p:stCondLst>
                                    <p:cond delay="0"/>
                                  </p:stCondLst>
                                  <p:childTnLst>
                                    <p:set>
                                      <p:cBhvr>
                                        <p:cTn id="17" dur="1" fill="hold">
                                          <p:stCondLst>
                                            <p:cond delay="0"/>
                                          </p:stCondLst>
                                        </p:cTn>
                                        <p:tgtEl>
                                          <p:spTgt spid="740354"/>
                                        </p:tgtEl>
                                        <p:attrNameLst>
                                          <p:attrName>style.visibility</p:attrName>
                                        </p:attrNameLst>
                                      </p:cBhvr>
                                      <p:to>
                                        <p:strVal val="visible"/>
                                      </p:to>
                                    </p:set>
                                    <p:animEffect transition="in" filter="box(out)">
                                      <p:cBhvr>
                                        <p:cTn id="18" dur="500"/>
                                        <p:tgtEl>
                                          <p:spTgt spid="740354"/>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740360"/>
                                        </p:tgtEl>
                                        <p:attrNameLst>
                                          <p:attrName>style.visibility</p:attrName>
                                        </p:attrNameLst>
                                      </p:cBhvr>
                                      <p:to>
                                        <p:strVal val="visible"/>
                                      </p:to>
                                    </p:set>
                                  </p:childTnLst>
                                </p:cTn>
                              </p:par>
                            </p:childTnLst>
                          </p:cTn>
                        </p:par>
                        <p:par>
                          <p:cTn id="22" fill="hold" nodeType="afterGroup">
                            <p:stCondLst>
                              <p:cond delay="1000"/>
                            </p:stCondLst>
                            <p:childTnLst>
                              <p:par>
                                <p:cTn id="23" presetID="1" presetClass="entr" presetSubtype="0" fill="hold" grpId="0" nodeType="afterEffect">
                                  <p:stCondLst>
                                    <p:cond delay="0"/>
                                  </p:stCondLst>
                                  <p:childTnLst>
                                    <p:set>
                                      <p:cBhvr>
                                        <p:cTn id="24" dur="1" fill="hold">
                                          <p:stCondLst>
                                            <p:cond delay="499"/>
                                          </p:stCondLst>
                                        </p:cTn>
                                        <p:tgtEl>
                                          <p:spTgt spid="740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7" grpId="0" autoUpdateAnimBg="0"/>
      <p:bldP spid="740358" grpId="0" autoUpdateAnimBg="0"/>
      <p:bldP spid="740359" grpId="0" autoUpdateAnimBg="0"/>
      <p:bldP spid="740360"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Infrared</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54</a:t>
            </a:fld>
            <a:endParaRPr lang="en-US" dirty="0"/>
          </a:p>
        </p:txBody>
      </p:sp>
      <p:pic>
        <p:nvPicPr>
          <p:cNvPr id="5" name="galcen~1.mpg">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942128" y="1295400"/>
            <a:ext cx="7259743"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68286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repeatCount="indefinite"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Infrared Detectors</a:t>
            </a:r>
            <a:endParaRPr lang="en-US" dirty="0"/>
          </a:p>
        </p:txBody>
      </p:sp>
      <p:sp>
        <p:nvSpPr>
          <p:cNvPr id="6" name="Content Placeholder 2"/>
          <p:cNvSpPr>
            <a:spLocks noGrp="1"/>
          </p:cNvSpPr>
          <p:nvPr>
            <p:ph idx="1"/>
          </p:nvPr>
        </p:nvSpPr>
        <p:spPr/>
        <p:txBody>
          <a:bodyPr>
            <a:normAutofit/>
          </a:bodyPr>
          <a:lstStyle/>
          <a:p>
            <a:r>
              <a:rPr lang="en-US" b="0" dirty="0" smtClean="0"/>
              <a:t>Don Hall (HgCdTe, UH)</a:t>
            </a:r>
          </a:p>
          <a:p>
            <a:r>
              <a:rPr lang="en-US" dirty="0" smtClean="0"/>
              <a:t>Al Fowler (</a:t>
            </a:r>
            <a:r>
              <a:rPr lang="en-US" dirty="0" err="1" smtClean="0"/>
              <a:t>InSb</a:t>
            </a:r>
            <a:r>
              <a:rPr lang="en-US" dirty="0" smtClean="0"/>
              <a:t>, UA)</a:t>
            </a:r>
          </a:p>
          <a:p>
            <a:r>
              <a:rPr lang="en-US" dirty="0" smtClean="0"/>
              <a:t>Judy </a:t>
            </a:r>
            <a:r>
              <a:rPr lang="en-US" dirty="0" err="1" smtClean="0"/>
              <a:t>Pipher</a:t>
            </a:r>
            <a:r>
              <a:rPr lang="en-US" dirty="0" smtClean="0"/>
              <a:t>, Bill Forrest (</a:t>
            </a:r>
            <a:r>
              <a:rPr lang="en-US" dirty="0" err="1" smtClean="0"/>
              <a:t>InSb</a:t>
            </a:r>
            <a:r>
              <a:rPr lang="en-US" dirty="0" smtClean="0"/>
              <a:t>, UR)</a:t>
            </a:r>
          </a:p>
          <a:p>
            <a:r>
              <a:rPr lang="en-US" b="0" dirty="0" smtClean="0"/>
              <a:t>Kadri Vural (Rockwell/Teledyne)</a:t>
            </a:r>
          </a:p>
          <a:p>
            <a:r>
              <a:rPr lang="en-US" dirty="0" smtClean="0"/>
              <a:t>Alan Hoffman (Hughes SBRC/Raytheon)</a:t>
            </a:r>
            <a:endParaRPr lang="en-US" b="0"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55</a:t>
            </a:fld>
            <a:endParaRPr lang="en-US" dirty="0"/>
          </a:p>
        </p:txBody>
      </p:sp>
    </p:spTree>
    <p:extLst>
      <p:ext uri="{BB962C8B-B14F-4D97-AF65-F5344CB8AC3E}">
        <p14:creationId xmlns:p14="http://schemas.microsoft.com/office/powerpoint/2010/main" val="3317445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Infrared Detectors</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56</a:t>
            </a:fld>
            <a:endParaRPr lang="en-US" dirty="0"/>
          </a:p>
        </p:txBody>
      </p:sp>
      <p:pic>
        <p:nvPicPr>
          <p:cNvPr id="7" name="Content Placeholder 6" descr="dsc00189"/>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5125" y="2220912"/>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4664075" y="2065384"/>
            <a:ext cx="4114800" cy="339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108396"/>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instruments</a:t>
            </a:r>
            <a:endParaRPr lang="en-US" dirty="0"/>
          </a:p>
        </p:txBody>
      </p:sp>
    </p:spTree>
    <p:extLst>
      <p:ext uri="{BB962C8B-B14F-4D97-AF65-F5344CB8AC3E}">
        <p14:creationId xmlns:p14="http://schemas.microsoft.com/office/powerpoint/2010/main" val="82915475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Instruments</a:t>
            </a:r>
            <a:endParaRPr lang="en-US" dirty="0"/>
          </a:p>
        </p:txBody>
      </p:sp>
      <p:sp>
        <p:nvSpPr>
          <p:cNvPr id="6" name="Content Placeholder 2"/>
          <p:cNvSpPr>
            <a:spLocks noGrp="1"/>
          </p:cNvSpPr>
          <p:nvPr>
            <p:ph idx="1"/>
          </p:nvPr>
        </p:nvSpPr>
        <p:spPr/>
        <p:txBody>
          <a:bodyPr>
            <a:normAutofit fontScale="92500" lnSpcReduction="10000"/>
          </a:bodyPr>
          <a:lstStyle/>
          <a:p>
            <a:r>
              <a:rPr lang="en-US" dirty="0" smtClean="0"/>
              <a:t>GRAVITY (4 UT VLT interferometric K-band imager</a:t>
            </a:r>
            <a:r>
              <a:rPr lang="en-US" dirty="0"/>
              <a:t>: </a:t>
            </a:r>
            <a:r>
              <a:rPr lang="en-US" dirty="0" err="1"/>
              <a:t>Eisenhauer</a:t>
            </a:r>
            <a:r>
              <a:rPr lang="en-US" dirty="0"/>
              <a:t>)</a:t>
            </a:r>
          </a:p>
          <a:p>
            <a:r>
              <a:rPr lang="en-US" dirty="0" smtClean="0"/>
              <a:t>ISAAC </a:t>
            </a:r>
            <a:r>
              <a:rPr lang="en-US" dirty="0"/>
              <a:t>(Infrared Spectrometer And Array Camera)</a:t>
            </a:r>
          </a:p>
          <a:p>
            <a:r>
              <a:rPr lang="en-US" dirty="0"/>
              <a:t>NACO (</a:t>
            </a:r>
            <a:r>
              <a:rPr lang="en-US" dirty="0" err="1"/>
              <a:t>Nasmyth</a:t>
            </a:r>
            <a:r>
              <a:rPr lang="en-US" dirty="0"/>
              <a:t> Adaptive Optics System, NAOS &amp; Near-Infrared Imager and Spectrograph, CONICA)</a:t>
            </a:r>
          </a:p>
          <a:p>
            <a:r>
              <a:rPr lang="en-US" dirty="0" smtClean="0"/>
              <a:t>NIRC/NIRC2 (Near-Infrared Camera: Matthews)</a:t>
            </a:r>
          </a:p>
          <a:p>
            <a:r>
              <a:rPr lang="en-US" b="0" dirty="0" smtClean="0"/>
              <a:t>NIRSPEC (Near-Infrared Spectrograph: McLean)</a:t>
            </a:r>
          </a:p>
          <a:p>
            <a:r>
              <a:rPr lang="en-US" dirty="0"/>
              <a:t>OSIRIS (OH-Suppressing Infra-Red Imaging </a:t>
            </a:r>
            <a:r>
              <a:rPr lang="en-US" dirty="0" smtClean="0"/>
              <a:t>Spectrograph: Larkin)</a:t>
            </a:r>
          </a:p>
          <a:p>
            <a:r>
              <a:rPr lang="en-US" dirty="0" smtClean="0"/>
              <a:t>SHARP (System </a:t>
            </a:r>
            <a:r>
              <a:rPr lang="en-US" dirty="0"/>
              <a:t>for High Angular Resolution </a:t>
            </a:r>
            <a:r>
              <a:rPr lang="en-US" dirty="0" smtClean="0"/>
              <a:t>Pictures)</a:t>
            </a:r>
          </a:p>
          <a:p>
            <a:r>
              <a:rPr lang="en-US" dirty="0" smtClean="0"/>
              <a:t>SINFONI </a:t>
            </a:r>
            <a:r>
              <a:rPr lang="en-US" dirty="0"/>
              <a:t>(Spectrograph for Integral Field </a:t>
            </a:r>
            <a:r>
              <a:rPr lang="en-US" dirty="0" smtClean="0"/>
              <a:t>Observations in the </a:t>
            </a:r>
            <a:r>
              <a:rPr lang="en-US" dirty="0"/>
              <a:t>Near Infrared</a:t>
            </a:r>
            <a:r>
              <a:rPr lang="en-US" dirty="0" smtClean="0"/>
              <a:t>)</a:t>
            </a:r>
          </a:p>
        </p:txBody>
      </p:sp>
      <p:sp>
        <p:nvSpPr>
          <p:cNvPr id="11" name="Slide Number Placeholder 10"/>
          <p:cNvSpPr>
            <a:spLocks noGrp="1"/>
          </p:cNvSpPr>
          <p:nvPr>
            <p:ph type="sldNum" sz="quarter" idx="12"/>
          </p:nvPr>
        </p:nvSpPr>
        <p:spPr/>
        <p:txBody>
          <a:bodyPr/>
          <a:lstStyle/>
          <a:p>
            <a:fld id="{B9B0392C-5BE7-214B-9E5F-CC8853CBAA6A}" type="slidenum">
              <a:rPr lang="en-US" smtClean="0"/>
              <a:pPr/>
              <a:t>58</a:t>
            </a:fld>
            <a:endParaRPr lang="en-US" dirty="0"/>
          </a:p>
        </p:txBody>
      </p:sp>
    </p:spTree>
    <p:extLst>
      <p:ext uri="{BB962C8B-B14F-4D97-AF65-F5344CB8AC3E}">
        <p14:creationId xmlns:p14="http://schemas.microsoft.com/office/powerpoint/2010/main" val="3095007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NIRSPEC on Keck</a:t>
            </a:r>
            <a:endParaRPr lang="en-US" dirty="0"/>
          </a:p>
        </p:txBody>
      </p:sp>
      <p:pic>
        <p:nvPicPr>
          <p:cNvPr id="450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50" t="8521" r="2840" b="38689"/>
          <a:stretch>
            <a:fillRect/>
          </a:stretch>
        </p:blipFill>
        <p:spPr>
          <a:xfrm>
            <a:off x="635000" y="604837"/>
            <a:ext cx="7874000" cy="3281363"/>
          </a:xfrm>
          <a:noFill/>
        </p:spPr>
      </p:pic>
      <p:sp>
        <p:nvSpPr>
          <p:cNvPr id="45060" name="Slide Number Placeholder 5"/>
          <p:cNvSpPr>
            <a:spLocks noGrp="1"/>
          </p:cNvSpPr>
          <p:nvPr>
            <p:ph type="sldNum" sz="quarter" idx="12"/>
          </p:nvPr>
        </p:nvSpPr>
        <p:spPr>
          <a:noFill/>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fld id="{4A1DB469-BAEC-4E66-BEC3-37C4FEE90F7E}" type="slidenum">
              <a:rPr lang="en-US" altLang="en-US" sz="1400" smtClean="0">
                <a:latin typeface="Arial" panose="020B0604020202020204" pitchFamily="34" charset="0"/>
              </a:rPr>
              <a:pPr>
                <a:spcBef>
                  <a:spcPct val="0"/>
                </a:spcBef>
                <a:buFontTx/>
                <a:buNone/>
              </a:pPr>
              <a:t>59</a:t>
            </a:fld>
            <a:endParaRPr lang="en-US" altLang="en-US" sz="1400" smtClean="0">
              <a:latin typeface="Arial" panose="020B0604020202020204" pitchFamily="34" charset="0"/>
            </a:endParaRPr>
          </a:p>
        </p:txBody>
      </p:sp>
      <p:pic>
        <p:nvPicPr>
          <p:cNvPr id="6" name="Picture 2"/>
          <p:cNvPicPr>
            <a:picLocks noChangeArrowheads="1"/>
          </p:cNvPicPr>
          <p:nvPr/>
        </p:nvPicPr>
        <p:blipFill>
          <a:blip r:embed="rId3">
            <a:extLst>
              <a:ext uri="{28A0092B-C50C-407E-A947-70E740481C1C}">
                <a14:useLocalDpi xmlns:a14="http://schemas.microsoft.com/office/drawing/2010/main" val="0"/>
              </a:ext>
            </a:extLst>
          </a:blip>
          <a:srcRect l="2950" t="15280" r="3140" b="33409"/>
          <a:stretch>
            <a:fillRect/>
          </a:stretch>
        </p:blipFill>
        <p:spPr bwMode="auto">
          <a:xfrm>
            <a:off x="636588" y="3652837"/>
            <a:ext cx="7870825"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9273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measure the mass of a black hole</a:t>
            </a:r>
            <a:endParaRPr lang="en-US" dirty="0"/>
          </a:p>
        </p:txBody>
      </p:sp>
    </p:spTree>
    <p:extLst>
      <p:ext uri="{BB962C8B-B14F-4D97-AF65-F5344CB8AC3E}">
        <p14:creationId xmlns:p14="http://schemas.microsoft.com/office/powerpoint/2010/main" val="2417580986"/>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Bracket-gamma Data Cube</a:t>
            </a:r>
            <a:endParaRPr lang="en-US" dirty="0"/>
          </a:p>
        </p:txBody>
      </p:sp>
      <p:pic>
        <p:nvPicPr>
          <p:cNvPr id="4" name="gcmoviebrgimag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81263" y="1295400"/>
            <a:ext cx="4183062" cy="4949825"/>
          </a:xfrm>
        </p:spPr>
      </p:pic>
      <p:sp>
        <p:nvSpPr>
          <p:cNvPr id="11" name="Slide Number Placeholder 10"/>
          <p:cNvSpPr>
            <a:spLocks noGrp="1"/>
          </p:cNvSpPr>
          <p:nvPr>
            <p:ph type="sldNum" sz="quarter" idx="12"/>
          </p:nvPr>
        </p:nvSpPr>
        <p:spPr/>
        <p:txBody>
          <a:bodyPr/>
          <a:lstStyle/>
          <a:p>
            <a:fld id="{B9B0392C-5BE7-214B-9E5F-CC8853CBAA6A}" type="slidenum">
              <a:rPr lang="en-US" smtClean="0"/>
              <a:pPr/>
              <a:t>60</a:t>
            </a:fld>
            <a:endParaRPr lang="en-US" dirty="0"/>
          </a:p>
        </p:txBody>
      </p:sp>
    </p:spTree>
    <p:extLst>
      <p:ext uri="{BB962C8B-B14F-4D97-AF65-F5344CB8AC3E}">
        <p14:creationId xmlns:p14="http://schemas.microsoft.com/office/powerpoint/2010/main" val="392970991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 Removed</a:t>
            </a:r>
            <a:endParaRPr lang="en-US" dirty="0"/>
          </a:p>
        </p:txBody>
      </p:sp>
      <p:pic>
        <p:nvPicPr>
          <p:cNvPr id="3" name="gcmoviebrgimage_nocon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81263" y="1295400"/>
            <a:ext cx="4183062" cy="4949825"/>
          </a:xfrm>
        </p:spPr>
      </p:pic>
      <p:sp>
        <p:nvSpPr>
          <p:cNvPr id="11" name="Slide Number Placeholder 10"/>
          <p:cNvSpPr>
            <a:spLocks noGrp="1"/>
          </p:cNvSpPr>
          <p:nvPr>
            <p:ph type="sldNum" sz="quarter" idx="12"/>
          </p:nvPr>
        </p:nvSpPr>
        <p:spPr/>
        <p:txBody>
          <a:bodyPr/>
          <a:lstStyle/>
          <a:p>
            <a:fld id="{B9B0392C-5BE7-214B-9E5F-CC8853CBAA6A}" type="slidenum">
              <a:rPr lang="en-US" smtClean="0"/>
              <a:pPr/>
              <a:t>61</a:t>
            </a:fld>
            <a:endParaRPr lang="en-US" dirty="0"/>
          </a:p>
        </p:txBody>
      </p:sp>
    </p:spTree>
    <p:extLst>
      <p:ext uri="{BB962C8B-B14F-4D97-AF65-F5344CB8AC3E}">
        <p14:creationId xmlns:p14="http://schemas.microsoft.com/office/powerpoint/2010/main" val="213340883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Cube Alternate View</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62</a:t>
            </a:fld>
            <a:endParaRPr lang="en-US" dirty="0"/>
          </a:p>
        </p:txBody>
      </p:sp>
      <p:pic>
        <p:nvPicPr>
          <p:cNvPr id="5" name="gcmoviebrgbot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712913"/>
            <a:ext cx="8229600" cy="4114800"/>
          </a:xfrm>
        </p:spPr>
      </p:pic>
    </p:spTree>
    <p:extLst>
      <p:ext uri="{BB962C8B-B14F-4D97-AF65-F5344CB8AC3E}">
        <p14:creationId xmlns:p14="http://schemas.microsoft.com/office/powerpoint/2010/main" val="6707691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Tree>
    <p:extLst>
      <p:ext uri="{BB962C8B-B14F-4D97-AF65-F5344CB8AC3E}">
        <p14:creationId xmlns:p14="http://schemas.microsoft.com/office/powerpoint/2010/main" val="305220856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Conclusions</a:t>
            </a:r>
            <a:endParaRPr lang="en-US" dirty="0"/>
          </a:p>
        </p:txBody>
      </p:sp>
      <p:sp>
        <p:nvSpPr>
          <p:cNvPr id="6" name="Content Placeholder 2"/>
          <p:cNvSpPr>
            <a:spLocks noGrp="1"/>
          </p:cNvSpPr>
          <p:nvPr>
            <p:ph idx="1"/>
          </p:nvPr>
        </p:nvSpPr>
        <p:spPr/>
        <p:txBody>
          <a:bodyPr>
            <a:normAutofit/>
          </a:bodyPr>
          <a:lstStyle/>
          <a:p>
            <a:r>
              <a:rPr lang="en-US" dirty="0" smtClean="0"/>
              <a:t>It took 400 years after Kepler/Newton for the necessary technology to be developed.</a:t>
            </a:r>
          </a:p>
          <a:p>
            <a:r>
              <a:rPr lang="en-US" dirty="0" smtClean="0"/>
              <a:t>There was no “Eureka” moment.</a:t>
            </a:r>
          </a:p>
          <a:p>
            <a:r>
              <a:rPr lang="en-US" dirty="0" smtClean="0"/>
              <a:t>Many (100s) of people participated.</a:t>
            </a:r>
          </a:p>
          <a:p>
            <a:r>
              <a:rPr lang="en-US" dirty="0" smtClean="0"/>
              <a:t>What new experiments can you do with technologies coming online? </a:t>
            </a:r>
          </a:p>
          <a:p>
            <a:r>
              <a:rPr lang="en-US" dirty="0" smtClean="0"/>
              <a:t>No, we don’t know everything. What is dark matter, dark energy?</a:t>
            </a:r>
          </a:p>
          <a:p>
            <a:endParaRPr lang="en-US" dirty="0" smtClean="0"/>
          </a:p>
          <a:p>
            <a:endParaRPr lang="en-US" dirty="0" smtClean="0"/>
          </a:p>
        </p:txBody>
      </p:sp>
      <p:sp>
        <p:nvSpPr>
          <p:cNvPr id="11" name="Slide Number Placeholder 10"/>
          <p:cNvSpPr>
            <a:spLocks noGrp="1"/>
          </p:cNvSpPr>
          <p:nvPr>
            <p:ph type="sldNum" sz="quarter" idx="12"/>
          </p:nvPr>
        </p:nvSpPr>
        <p:spPr/>
        <p:txBody>
          <a:bodyPr/>
          <a:lstStyle/>
          <a:p>
            <a:fld id="{B9B0392C-5BE7-214B-9E5F-CC8853CBAA6A}" type="slidenum">
              <a:rPr lang="en-US" smtClean="0"/>
              <a:pPr/>
              <a:t>64</a:t>
            </a:fld>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893301" y="5361801"/>
                <a:ext cx="73573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𝐾𝑒𝑝𝑙𝑒𝑟</m:t>
                          </m:r>
                        </m:num>
                        <m:den>
                          <m:r>
                            <a:rPr lang="en-US" b="0" i="1" smtClean="0">
                              <a:latin typeface="Cambria Math" panose="02040503050406030204" pitchFamily="18" charset="0"/>
                            </a:rPr>
                            <m:t>𝑁𝑒𝑤𝑡𝑜𝑛</m:t>
                          </m:r>
                        </m:den>
                      </m:f>
                      <m:r>
                        <a:rPr lang="en-US" b="0" i="1" smtClean="0">
                          <a:latin typeface="Cambria Math" panose="02040503050406030204" pitchFamily="18" charset="0"/>
                        </a:rPr>
                        <m:t>+</m:t>
                      </m:r>
                      <m:r>
                        <a:rPr lang="en-US" b="0" i="1" smtClean="0">
                          <a:latin typeface="Cambria Math" panose="02040503050406030204" pitchFamily="18" charset="0"/>
                        </a:rPr>
                        <m:t>𝐵𝑖𝑔</m:t>
                      </m:r>
                      <m:r>
                        <a:rPr lang="en-US" b="0" i="1" smtClean="0">
                          <a:latin typeface="Cambria Math" panose="02040503050406030204" pitchFamily="18" charset="0"/>
                        </a:rPr>
                        <m:t> </m:t>
                      </m:r>
                      <m:r>
                        <a:rPr lang="en-US" b="0" i="1" smtClean="0">
                          <a:latin typeface="Cambria Math" panose="02040503050406030204" pitchFamily="18" charset="0"/>
                        </a:rPr>
                        <m:t>𝑀𝑖𝑟𝑟𝑜𝑟𝑠</m:t>
                      </m:r>
                      <m:r>
                        <a:rPr lang="en-US" b="0" i="1" smtClean="0">
                          <a:latin typeface="Cambria Math" panose="02040503050406030204" pitchFamily="18" charset="0"/>
                        </a:rPr>
                        <m:t>+</m:t>
                      </m:r>
                      <m:r>
                        <a:rPr lang="en-US" b="0" i="1" smtClean="0">
                          <a:latin typeface="Cambria Math" panose="02040503050406030204" pitchFamily="18" charset="0"/>
                        </a:rPr>
                        <m:t>𝐴𝑂</m:t>
                      </m:r>
                      <m:r>
                        <a:rPr lang="en-US" b="0" i="1" smtClean="0">
                          <a:latin typeface="Cambria Math" panose="02040503050406030204" pitchFamily="18" charset="0"/>
                        </a:rPr>
                        <m:t>+</m:t>
                      </m:r>
                      <m:r>
                        <a:rPr lang="en-US" b="0" i="1" smtClean="0">
                          <a:latin typeface="Cambria Math" panose="02040503050406030204" pitchFamily="18" charset="0"/>
                        </a:rPr>
                        <m:t>𝐼𝑅</m:t>
                      </m:r>
                      <m:r>
                        <a:rPr lang="en-US" b="0" i="1" smtClean="0">
                          <a:latin typeface="Cambria Math" panose="02040503050406030204" pitchFamily="18" charset="0"/>
                        </a:rPr>
                        <m:t>+</m:t>
                      </m:r>
                      <m:r>
                        <a:rPr lang="en-US" b="0" i="1" smtClean="0">
                          <a:latin typeface="Cambria Math" panose="02040503050406030204" pitchFamily="18" charset="0"/>
                        </a:rPr>
                        <m:t>𝐸𝑥𝑝𝑒𝑟𝑖𝑚𝑒𝑛𝑡</m:t>
                      </m:r>
                      <m:r>
                        <a:rPr lang="en-US" b="0" i="1" smtClean="0">
                          <a:latin typeface="Cambria Math" panose="02040503050406030204" pitchFamily="18" charset="0"/>
                        </a:rPr>
                        <m:t>=</m:t>
                      </m:r>
                      <m:r>
                        <a:rPr lang="en-US" b="0" i="1" smtClean="0">
                          <a:latin typeface="Cambria Math" panose="02040503050406030204" pitchFamily="18" charset="0"/>
                        </a:rPr>
                        <m:t>𝑁𝑜𝑏𝑒𝑙</m:t>
                      </m:r>
                      <m:r>
                        <a:rPr lang="en-US" b="0" i="1" smtClean="0">
                          <a:latin typeface="Cambria Math" panose="02040503050406030204" pitchFamily="18" charset="0"/>
                        </a:rPr>
                        <m:t> </m:t>
                      </m:r>
                      <m:r>
                        <a:rPr lang="en-US" b="0" i="1" smtClean="0">
                          <a:latin typeface="Cambria Math" panose="02040503050406030204" pitchFamily="18" charset="0"/>
                        </a:rPr>
                        <m:t>𝑃𝑟𝑖𝑧𝑒</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893301" y="5361801"/>
                <a:ext cx="7357399" cy="276999"/>
              </a:xfrm>
              <a:prstGeom prst="rect">
                <a:avLst/>
              </a:prstGeom>
              <a:blipFill>
                <a:blip r:embed="rId2"/>
                <a:stretch>
                  <a:fillRect l="-580" t="-173333" r="-332" b="-257778"/>
                </a:stretch>
              </a:blipFill>
            </p:spPr>
            <p:txBody>
              <a:bodyPr/>
              <a:lstStyle/>
              <a:p>
                <a:r>
                  <a:rPr lang="en-US">
                    <a:noFill/>
                  </a:rPr>
                  <a:t> </a:t>
                </a:r>
              </a:p>
            </p:txBody>
          </p:sp>
        </mc:Fallback>
      </mc:AlternateContent>
    </p:spTree>
    <p:extLst>
      <p:ext uri="{BB962C8B-B14F-4D97-AF65-F5344CB8AC3E}">
        <p14:creationId xmlns:p14="http://schemas.microsoft.com/office/powerpoint/2010/main" val="3412348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Technology!</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65</a:t>
            </a:fld>
            <a:endParaRPr lang="en-US" dirty="0"/>
          </a:p>
        </p:txBody>
      </p:sp>
      <p:pic>
        <p:nvPicPr>
          <p:cNvPr id="5" name="Picture 2" descr="20190410-78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075" r="24075"/>
          <a:stretch>
            <a:fillRect/>
          </a:stretch>
        </p:blipFill>
        <p:spPr bwMode="auto">
          <a:xfrm>
            <a:off x="2369009" y="1295400"/>
            <a:ext cx="4405982" cy="4949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112693" y="1524000"/>
            <a:ext cx="2939704" cy="2014538"/>
          </a:xfrm>
          <a:prstGeom prst="rect">
            <a:avLst/>
          </a:prstGeom>
        </p:spPr>
      </p:pic>
    </p:spTree>
    <p:extLst>
      <p:ext uri="{BB962C8B-B14F-4D97-AF65-F5344CB8AC3E}">
        <p14:creationId xmlns:p14="http://schemas.microsoft.com/office/powerpoint/2010/main" val="2167738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Technology!</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66</a:t>
            </a:fld>
            <a:endParaRPr lang="en-US" dirty="0"/>
          </a:p>
        </p:txBody>
      </p:sp>
      <p:pic>
        <p:nvPicPr>
          <p:cNvPr id="7" name="Picture 2" descr="https://scitechdaily.com/images/MassPlot-Graveyar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84042" y="1295400"/>
            <a:ext cx="7175916" cy="494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51785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Mass</a:t>
            </a:r>
            <a:endParaRPr lang="en-US" dirty="0"/>
          </a:p>
        </p:txBody>
      </p:sp>
      <p:sp>
        <p:nvSpPr>
          <p:cNvPr id="6" name="Content Placeholder 2"/>
          <p:cNvSpPr>
            <a:spLocks noGrp="1"/>
          </p:cNvSpPr>
          <p:nvPr>
            <p:ph idx="1"/>
          </p:nvPr>
        </p:nvSpPr>
        <p:spPr/>
        <p:txBody>
          <a:bodyPr>
            <a:normAutofit/>
          </a:bodyPr>
          <a:lstStyle/>
          <a:p>
            <a:r>
              <a:rPr lang="en-US" b="0" dirty="0" smtClean="0"/>
              <a:t>Find “test particles” orbiting another object.</a:t>
            </a:r>
          </a:p>
          <a:p>
            <a:r>
              <a:rPr lang="en-US" b="0" dirty="0" smtClean="0"/>
              <a:t>Measure position and velocity.</a:t>
            </a:r>
          </a:p>
          <a:p>
            <a:r>
              <a:rPr lang="en-US" dirty="0" smtClean="0"/>
              <a:t>Infer mass</a:t>
            </a:r>
            <a:r>
              <a:rPr lang="en-US" dirty="0"/>
              <a:t> </a:t>
            </a:r>
            <a:r>
              <a:rPr lang="en-US" dirty="0" smtClean="0"/>
              <a:t>using Kepler and Newton.</a:t>
            </a:r>
          </a:p>
        </p:txBody>
      </p:sp>
      <p:sp>
        <p:nvSpPr>
          <p:cNvPr id="11" name="Slide Number Placeholder 10"/>
          <p:cNvSpPr>
            <a:spLocks noGrp="1"/>
          </p:cNvSpPr>
          <p:nvPr>
            <p:ph type="sldNum" sz="quarter" idx="12"/>
          </p:nvPr>
        </p:nvSpPr>
        <p:spPr/>
        <p:txBody>
          <a:bodyPr/>
          <a:lstStyle/>
          <a:p>
            <a:fld id="{B9B0392C-5BE7-214B-9E5F-CC8853CBAA6A}" type="slidenum">
              <a:rPr lang="en-US" smtClean="0"/>
              <a:pPr/>
              <a:t>7</a:t>
            </a:fld>
            <a:endParaRPr lang="en-US" dirty="0"/>
          </a:p>
        </p:txBody>
      </p:sp>
    </p:spTree>
    <p:extLst>
      <p:ext uri="{BB962C8B-B14F-4D97-AF65-F5344CB8AC3E}">
        <p14:creationId xmlns:p14="http://schemas.microsoft.com/office/powerpoint/2010/main" val="1572216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Kepler and </a:t>
            </a:r>
            <a:r>
              <a:rPr lang="en-US" dirty="0" smtClean="0"/>
              <a:t>Newton</a:t>
            </a:r>
            <a:endParaRPr lang="en-US" dirty="0"/>
          </a:p>
        </p:txBody>
      </p:sp>
      <p:sp>
        <p:nvSpPr>
          <p:cNvPr id="6" name="Content Placeholder 2"/>
          <p:cNvSpPr>
            <a:spLocks noGrp="1"/>
          </p:cNvSpPr>
          <p:nvPr>
            <p:ph idx="1"/>
          </p:nvPr>
        </p:nvSpPr>
        <p:spPr/>
        <p:txBody>
          <a:bodyPr>
            <a:normAutofit/>
          </a:bodyPr>
          <a:lstStyle/>
          <a:p>
            <a:r>
              <a:rPr lang="en-US" dirty="0"/>
              <a:t>Kepler </a:t>
            </a:r>
            <a:r>
              <a:rPr lang="en-US" dirty="0" smtClean="0"/>
              <a:t>(1610)</a:t>
            </a:r>
          </a:p>
          <a:p>
            <a:pPr lvl="1"/>
            <a:r>
              <a:rPr lang="en-US" dirty="0" smtClean="0"/>
              <a:t>orbits are ellipses</a:t>
            </a:r>
          </a:p>
          <a:p>
            <a:pPr lvl="1"/>
            <a:r>
              <a:rPr lang="en-US" dirty="0" smtClean="0"/>
              <a:t>equal areas are swept in equal time</a:t>
            </a:r>
          </a:p>
          <a:p>
            <a:pPr lvl="1"/>
            <a:r>
              <a:rPr lang="en-US" dirty="0" smtClean="0"/>
              <a:t>square of the period is cube of the radius</a:t>
            </a:r>
            <a:endParaRPr lang="en-US" dirty="0"/>
          </a:p>
          <a:p>
            <a:r>
              <a:rPr lang="en-US" b="0" dirty="0" smtClean="0"/>
              <a:t>Newton (1687)</a:t>
            </a:r>
          </a:p>
          <a:p>
            <a:pPr lvl="1"/>
            <a:r>
              <a:rPr lang="en-US" dirty="0" smtClean="0"/>
              <a:t>objects remain in motion unless there is a force</a:t>
            </a:r>
          </a:p>
          <a:p>
            <a:pPr lvl="1"/>
            <a:r>
              <a:rPr lang="en-US" b="0" dirty="0" smtClean="0"/>
              <a:t>force equals mass times acceleration</a:t>
            </a:r>
          </a:p>
          <a:p>
            <a:pPr lvl="1"/>
            <a:r>
              <a:rPr lang="en-US" dirty="0" smtClean="0"/>
              <a:t>force exerted by one body is equal to force on that body</a:t>
            </a:r>
          </a:p>
          <a:p>
            <a:pPr lvl="1"/>
            <a:r>
              <a:rPr lang="en-US" b="0" dirty="0" smtClean="0"/>
              <a:t>gravity is proportional to the product of the masses divided by the square of the distance</a:t>
            </a:r>
          </a:p>
        </p:txBody>
      </p:sp>
      <p:sp>
        <p:nvSpPr>
          <p:cNvPr id="11" name="Slide Number Placeholder 10"/>
          <p:cNvSpPr>
            <a:spLocks noGrp="1"/>
          </p:cNvSpPr>
          <p:nvPr>
            <p:ph type="sldNum" sz="quarter" idx="12"/>
          </p:nvPr>
        </p:nvSpPr>
        <p:spPr/>
        <p:txBody>
          <a:bodyPr/>
          <a:lstStyle/>
          <a:p>
            <a:fld id="{B9B0392C-5BE7-214B-9E5F-CC8853CBAA6A}" type="slidenum">
              <a:rPr lang="en-US" smtClean="0"/>
              <a:pPr/>
              <a:t>8</a:t>
            </a:fld>
            <a:endParaRPr lang="en-US" dirty="0"/>
          </a:p>
        </p:txBody>
      </p:sp>
    </p:spTree>
    <p:extLst>
      <p:ext uri="{BB962C8B-B14F-4D97-AF65-F5344CB8AC3E}">
        <p14:creationId xmlns:p14="http://schemas.microsoft.com/office/powerpoint/2010/main" val="8280537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School Math</a:t>
            </a:r>
            <a:endParaRPr lang="en-US" dirty="0"/>
          </a:p>
        </p:txBody>
      </p:sp>
      <p:sp>
        <p:nvSpPr>
          <p:cNvPr id="11" name="Slide Number Placeholder 10"/>
          <p:cNvSpPr>
            <a:spLocks noGrp="1"/>
          </p:cNvSpPr>
          <p:nvPr>
            <p:ph type="sldNum" sz="quarter" idx="12"/>
          </p:nvPr>
        </p:nvSpPr>
        <p:spPr/>
        <p:txBody>
          <a:bodyPr/>
          <a:lstStyle/>
          <a:p>
            <a:fld id="{B9B0392C-5BE7-214B-9E5F-CC8853CBAA6A}" type="slidenum">
              <a:rPr lang="en-US" smtClean="0"/>
              <a:pPr/>
              <a:t>9</a:t>
            </a:fld>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970134" y="1123950"/>
                <a:ext cx="5203732" cy="6770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𝑚𝑎</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𝑟</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𝑟</m:t>
                          </m:r>
                        </m:den>
                      </m:f>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𝐷</m:t>
                                  </m:r>
                                </m:num>
                                <m:den>
                                  <m:r>
                                    <a:rPr lang="en-US" i="1">
                                      <a:latin typeface="Cambria Math" panose="02040503050406030204" pitchFamily="18" charset="0"/>
                                    </a:rPr>
                                    <m:t>𝑇</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𝑟</m:t>
                          </m:r>
                        </m:den>
                      </m:f>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𝑟</m:t>
                                  </m:r>
                                </m:num>
                                <m:den>
                                  <m:r>
                                    <a:rPr lang="en-US" i="1">
                                      <a:latin typeface="Cambria Math" panose="02040503050406030204" pitchFamily="18" charset="0"/>
                                    </a:rPr>
                                    <m:t>𝑇</m:t>
                                  </m:r>
                                </m:den>
                              </m:f>
                            </m:e>
                          </m:d>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𝜋</m:t>
                              </m:r>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2</m:t>
                              </m:r>
                            </m:sup>
                          </m:sSup>
                        </m:den>
                      </m:f>
                      <m:r>
                        <a:rPr lang="en-US" b="0" i="1" smtClean="0">
                          <a:latin typeface="Cambria Math" panose="02040503050406030204" pitchFamily="18" charset="0"/>
                        </a:rPr>
                        <m:t>𝑟</m:t>
                      </m:r>
                    </m:oMath>
                  </m:oMathPara>
                </a14:m>
                <a:endParaRPr lang="en-US" i="1" dirty="0"/>
              </a:p>
            </p:txBody>
          </p:sp>
        </mc:Choice>
        <mc:Fallback xmlns="">
          <p:sp>
            <p:nvSpPr>
              <p:cNvPr id="3" name="TextBox 2"/>
              <p:cNvSpPr txBox="1">
                <a:spLocks noRot="1" noChangeAspect="1" noMove="1" noResize="1" noEditPoints="1" noAdjustHandles="1" noChangeArrowheads="1" noChangeShapeType="1" noTextEdit="1"/>
              </p:cNvSpPr>
              <p:nvPr/>
            </p:nvSpPr>
            <p:spPr>
              <a:xfrm>
                <a:off x="1970134" y="1123950"/>
                <a:ext cx="5203732" cy="67704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019413" y="1916693"/>
                <a:ext cx="1105174"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𝐺</m:t>
                      </m:r>
                      <m:f>
                        <m:fPr>
                          <m:ctrlPr>
                            <a:rPr lang="en-US" b="0" i="1" smtClean="0">
                              <a:latin typeface="Cambria Math" panose="02040503050406030204" pitchFamily="18" charset="0"/>
                            </a:rPr>
                          </m:ctrlPr>
                        </m:fPr>
                        <m:num>
                          <m:r>
                            <a:rPr lang="en-US" b="0" i="1" smtClean="0">
                              <a:latin typeface="Cambria Math" panose="02040503050406030204" pitchFamily="18" charset="0"/>
                            </a:rPr>
                            <m:t>𝑀𝑚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oMath>
                  </m:oMathPara>
                </a14:m>
                <a:endParaRPr lang="en-US" i="1" dirty="0"/>
              </a:p>
            </p:txBody>
          </p:sp>
        </mc:Choice>
        <mc:Fallback xmlns="">
          <p:sp>
            <p:nvSpPr>
              <p:cNvPr id="7" name="TextBox 6"/>
              <p:cNvSpPr txBox="1">
                <a:spLocks noRot="1" noChangeAspect="1" noMove="1" noResize="1" noEditPoints="1" noAdjustHandles="1" noChangeArrowheads="1" noChangeShapeType="1" noTextEdit="1"/>
              </p:cNvSpPr>
              <p:nvPr/>
            </p:nvSpPr>
            <p:spPr>
              <a:xfrm>
                <a:off x="4019413" y="1916693"/>
                <a:ext cx="1105174" cy="51674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707661" y="2549136"/>
                <a:ext cx="172867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𝑚</m:t>
                      </m:r>
                      <m:f>
                        <m:fPr>
                          <m:ctrlPr>
                            <a:rPr lang="en-US" i="1" smtClean="0">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2</m:t>
                              </m:r>
                            </m:sup>
                          </m:sSup>
                        </m:num>
                        <m:den>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2</m:t>
                              </m:r>
                            </m:sup>
                          </m:sSup>
                        </m:den>
                      </m:f>
                      <m:r>
                        <a:rPr lang="en-US" i="1">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𝐺</m:t>
                      </m:r>
                      <m:f>
                        <m:fPr>
                          <m:ctrlPr>
                            <a:rPr lang="en-US" b="0" i="1" smtClean="0">
                              <a:latin typeface="Cambria Math" panose="02040503050406030204" pitchFamily="18" charset="0"/>
                            </a:rPr>
                          </m:ctrlPr>
                        </m:fPr>
                        <m:num>
                          <m:r>
                            <a:rPr lang="en-US" b="0" i="1" smtClean="0">
                              <a:latin typeface="Cambria Math" panose="02040503050406030204" pitchFamily="18" charset="0"/>
                            </a:rPr>
                            <m:t>𝑀𝑚</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oMath>
                  </m:oMathPara>
                </a14:m>
                <a:endParaRPr lang="en-US" i="1" dirty="0"/>
              </a:p>
            </p:txBody>
          </p:sp>
        </mc:Choice>
        <mc:Fallback xmlns="">
          <p:sp>
            <p:nvSpPr>
              <p:cNvPr id="8" name="TextBox 7"/>
              <p:cNvSpPr txBox="1">
                <a:spLocks noRot="1" noChangeAspect="1" noMove="1" noResize="1" noEditPoints="1" noAdjustHandles="1" noChangeArrowheads="1" noChangeShapeType="1" noTextEdit="1"/>
              </p:cNvSpPr>
              <p:nvPr/>
            </p:nvSpPr>
            <p:spPr>
              <a:xfrm>
                <a:off x="3707661" y="2549136"/>
                <a:ext cx="1728678" cy="5539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886874" y="3218832"/>
                <a:ext cx="5370253" cy="697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2</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2</m:t>
                              </m:r>
                            </m:sup>
                          </m:sSup>
                        </m:num>
                        <m:den>
                          <m:r>
                            <a:rPr lang="en-US" i="1">
                              <a:latin typeface="Cambria Math" panose="02040503050406030204" pitchFamily="18" charset="0"/>
                            </a:rPr>
                            <m:t>𝐺𝑀</m:t>
                          </m:r>
                        </m:den>
                      </m:f>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groupChr>
                        <m:groupChrPr>
                          <m:chr m:val="→"/>
                          <m:vertJc m:val="bot"/>
                          <m:ctrlPr>
                            <a:rPr lang="en-US" i="1">
                              <a:latin typeface="Cambria Math" panose="02040503050406030204" pitchFamily="18" charset="0"/>
                            </a:rPr>
                          </m:ctrlPr>
                        </m:groupChrPr>
                        <m:e>
                          <m:r>
                            <m:rPr>
                              <m:brk m:alnAt="2"/>
                            </m:rPr>
                            <a:rPr lang="en-US" i="1">
                              <a:latin typeface="Cambria Math" panose="02040503050406030204" pitchFamily="18" charset="0"/>
                            </a:rPr>
                            <m:t>𝑚</m:t>
                          </m:r>
                          <m:r>
                            <a:rPr lang="en-US" i="1">
                              <a:latin typeface="Cambria Math" panose="02040503050406030204" pitchFamily="18" charset="0"/>
                            </a:rPr>
                            <m:t>𝑜𝑟𝑒</m:t>
                          </m:r>
                          <m:r>
                            <a:rPr lang="en-US" i="1">
                              <a:latin typeface="Cambria Math" panose="02040503050406030204" pitchFamily="18" charset="0"/>
                            </a:rPr>
                            <m:t> </m:t>
                          </m:r>
                          <m:r>
                            <a:rPr lang="en-US" i="1">
                              <a:latin typeface="Cambria Math" panose="02040503050406030204" pitchFamily="18" charset="0"/>
                            </a:rPr>
                            <m:t>𝑐𝑜𝑚𝑝𝑙𝑒𝑡𝑒</m:t>
                          </m:r>
                        </m:e>
                      </m:groupChr>
                      <m:f>
                        <m:fPr>
                          <m:ctrlPr>
                            <a:rPr lang="en-US" i="1">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2</m:t>
                              </m:r>
                            </m:sup>
                          </m:sSup>
                        </m:num>
                        <m:den>
                          <m:r>
                            <a:rPr lang="en-US" i="1">
                              <a:latin typeface="Cambria Math" panose="02040503050406030204" pitchFamily="18" charset="0"/>
                            </a:rPr>
                            <m:t>𝐺</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den>
                      </m:f>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groupChr>
                        <m:groupChrPr>
                          <m:chr m:val="→"/>
                          <m:vertJc m:val="bot"/>
                          <m:ctrlPr>
                            <a:rPr lang="en-US" i="1" smtClean="0">
                              <a:latin typeface="Cambria Math" panose="02040503050406030204" pitchFamily="18" charset="0"/>
                            </a:rPr>
                          </m:ctrlPr>
                        </m:groupChrPr>
                        <m:e>
                          <m:r>
                            <m:rPr>
                              <m:nor/>
                            </m:rPr>
                            <a:rPr lang="en-US" b="0" i="1" smtClean="0">
                              <a:latin typeface="Cambria Math" panose="02040503050406030204" pitchFamily="18" charset="0"/>
                            </a:rPr>
                            <m:t>M</m:t>
                          </m:r>
                          <m:r>
                            <a:rPr lang="en-US" b="0" i="1" smtClean="0">
                              <a:latin typeface="Cambria Math" panose="02040503050406030204" pitchFamily="18" charset="0"/>
                            </a:rPr>
                            <m:t>≫</m:t>
                          </m:r>
                          <m:r>
                            <a:rPr lang="en-US" b="0" i="1" smtClean="0">
                              <a:latin typeface="Cambria Math" panose="02040503050406030204" pitchFamily="18" charset="0"/>
                            </a:rPr>
                            <m:t>𝑚</m:t>
                          </m:r>
                        </m:e>
                      </m:groupChr>
                      <m:f>
                        <m:fPr>
                          <m:ctrlPr>
                            <a:rPr lang="en-US" i="1">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2</m:t>
                              </m:r>
                            </m:sup>
                          </m:sSup>
                        </m:num>
                        <m:den>
                          <m:r>
                            <a:rPr lang="en-US" i="1">
                              <a:latin typeface="Cambria Math" panose="02040503050406030204" pitchFamily="18" charset="0"/>
                            </a:rPr>
                            <m:t>𝐺𝑀</m:t>
                          </m:r>
                        </m:den>
                      </m:f>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oMath>
                  </m:oMathPara>
                </a14:m>
                <a:endParaRPr lang="en-US" i="1" dirty="0"/>
              </a:p>
            </p:txBody>
          </p:sp>
        </mc:Choice>
        <mc:Fallback xmlns="">
          <p:sp>
            <p:nvSpPr>
              <p:cNvPr id="4" name="Rectangle 3"/>
              <p:cNvSpPr>
                <a:spLocks noRot="1" noChangeAspect="1" noMove="1" noResize="1" noEditPoints="1" noAdjustHandles="1" noChangeArrowheads="1" noChangeShapeType="1" noTextEdit="1"/>
              </p:cNvSpPr>
              <p:nvPr/>
            </p:nvSpPr>
            <p:spPr>
              <a:xfrm>
                <a:off x="1886874" y="3218832"/>
                <a:ext cx="5370253" cy="6973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855683" y="4031837"/>
                <a:ext cx="1432635" cy="6481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𝜋</m:t>
                              </m:r>
                            </m:e>
                            <m:sup>
                              <m:r>
                                <a:rPr lang="en-US" i="1">
                                  <a:latin typeface="Cambria Math" panose="02040503050406030204" pitchFamily="18" charset="0"/>
                                </a:rPr>
                                <m:t>2</m:t>
                              </m:r>
                            </m:sup>
                          </m:sSup>
                        </m:num>
                        <m:den>
                          <m:r>
                            <a:rPr lang="en-US" i="1">
                              <a:latin typeface="Cambria Math" panose="02040503050406030204" pitchFamily="18" charset="0"/>
                            </a:rPr>
                            <m:t>𝐺</m:t>
                          </m:r>
                          <m:sSup>
                            <m:sSupPr>
                              <m:ctrlPr>
                                <a:rPr lang="en-US"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2</m:t>
                              </m:r>
                            </m:sup>
                          </m:sSup>
                        </m:den>
                      </m:f>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oMath>
                  </m:oMathPara>
                </a14:m>
                <a:endParaRPr lang="en-US" i="1" dirty="0"/>
              </a:p>
            </p:txBody>
          </p:sp>
        </mc:Choice>
        <mc:Fallback xmlns="">
          <p:sp>
            <p:nvSpPr>
              <p:cNvPr id="9" name="Rectangle 8"/>
              <p:cNvSpPr>
                <a:spLocks noRot="1" noChangeAspect="1" noMove="1" noResize="1" noEditPoints="1" noAdjustHandles="1" noChangeArrowheads="1" noChangeShapeType="1" noTextEdit="1"/>
              </p:cNvSpPr>
              <p:nvPr/>
            </p:nvSpPr>
            <p:spPr>
              <a:xfrm>
                <a:off x="3855683" y="4031837"/>
                <a:ext cx="1432635" cy="64819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122533" y="4795726"/>
                <a:ext cx="2898935" cy="465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groupChr>
                        <m:groupChrPr>
                          <m:chr m:val="→"/>
                          <m:vertJc m:val="bot"/>
                          <m:ctrlPr>
                            <a:rPr lang="en-US" b="0" i="1" smtClean="0">
                              <a:latin typeface="Cambria Math" panose="02040503050406030204" pitchFamily="18" charset="0"/>
                            </a:rPr>
                          </m:ctrlPr>
                        </m:groupChrPr>
                        <m:e>
                          <m:r>
                            <a:rPr lang="en-US" i="1">
                              <a:latin typeface="Cambria Math" panose="02040503050406030204" pitchFamily="18" charset="0"/>
                            </a:rPr>
                            <m:t>𝑟</m:t>
                          </m:r>
                          <m:r>
                            <a:rPr lang="en-US" i="1">
                              <a:latin typeface="Cambria Math" panose="02040503050406030204" pitchFamily="18" charset="0"/>
                            </a:rPr>
                            <m:t>=1 </m:t>
                          </m:r>
                          <m:r>
                            <a:rPr lang="en-US" i="1">
                              <a:latin typeface="Cambria Math" panose="02040503050406030204" pitchFamily="18" charset="0"/>
                            </a:rPr>
                            <m:t>𝐴𝑈</m:t>
                          </m:r>
                          <m:r>
                            <a:rPr lang="en-US" i="1">
                              <a:latin typeface="Cambria Math" panose="02040503050406030204" pitchFamily="18" charset="0"/>
                            </a:rPr>
                            <m:t>,   </m:t>
                          </m:r>
                          <m:r>
                            <a:rPr lang="en-US" i="1">
                              <a:latin typeface="Cambria Math" panose="02040503050406030204" pitchFamily="18" charset="0"/>
                            </a:rPr>
                            <m:t>𝑇</m:t>
                          </m:r>
                          <m:r>
                            <a:rPr lang="en-US" i="1">
                              <a:latin typeface="Cambria Math" panose="02040503050406030204" pitchFamily="18" charset="0"/>
                            </a:rPr>
                            <m:t>=1 </m:t>
                          </m:r>
                          <m:r>
                            <a:rPr lang="en-US" i="1">
                              <a:latin typeface="Cambria Math" panose="02040503050406030204" pitchFamily="18" charset="0"/>
                            </a:rPr>
                            <m:t>𝑦𝑒𝑎𝑟</m:t>
                          </m:r>
                        </m:e>
                      </m:groupChr>
                      <m:r>
                        <a:rPr lang="en-US" b="0" i="1" smtClean="0">
                          <a:latin typeface="Cambria Math" panose="02040503050406030204" pitchFamily="18" charset="0"/>
                        </a:rPr>
                        <m:t>=1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𝑆𝑢𝑛</m:t>
                          </m:r>
                        </m:sub>
                      </m:sSub>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3122533" y="4795726"/>
                <a:ext cx="2898935" cy="4658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603320" y="5377321"/>
                <a:ext cx="3937360" cy="4658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groupChr>
                        <m:groupChrPr>
                          <m:chr m:val="→"/>
                          <m:vertJc m:val="bot"/>
                          <m:ctrlPr>
                            <a:rPr lang="en-US" b="0" i="1" smtClean="0">
                              <a:latin typeface="Cambria Math" panose="02040503050406030204" pitchFamily="18" charset="0"/>
                            </a:rPr>
                          </m:ctrlPr>
                        </m:groupChrPr>
                        <m:e>
                          <m:r>
                            <a:rPr lang="en-US" i="1">
                              <a:latin typeface="Cambria Math" panose="02040503050406030204" pitchFamily="18" charset="0"/>
                            </a:rPr>
                            <m:t>𝑟</m:t>
                          </m:r>
                          <m:r>
                            <a:rPr lang="en-US" i="1">
                              <a:latin typeface="Cambria Math" panose="02040503050406030204" pitchFamily="18" charset="0"/>
                            </a:rPr>
                            <m:t>=1000 </m:t>
                          </m:r>
                          <m:r>
                            <a:rPr lang="en-US" i="1">
                              <a:latin typeface="Cambria Math" panose="02040503050406030204" pitchFamily="18" charset="0"/>
                            </a:rPr>
                            <m:t>𝐴𝑈</m:t>
                          </m:r>
                          <m:r>
                            <a:rPr lang="en-US" i="1">
                              <a:latin typeface="Cambria Math" panose="02040503050406030204" pitchFamily="18" charset="0"/>
                            </a:rPr>
                            <m:t>,   </m:t>
                          </m:r>
                          <m:r>
                            <a:rPr lang="en-US" i="1">
                              <a:latin typeface="Cambria Math" panose="02040503050406030204" pitchFamily="18" charset="0"/>
                            </a:rPr>
                            <m:t>𝑇</m:t>
                          </m:r>
                          <m:r>
                            <a:rPr lang="en-US" i="1">
                              <a:latin typeface="Cambria Math" panose="02040503050406030204" pitchFamily="18" charset="0"/>
                            </a:rPr>
                            <m:t>=16 </m:t>
                          </m:r>
                          <m:r>
                            <a:rPr lang="en-US" i="1">
                              <a:latin typeface="Cambria Math" panose="02040503050406030204" pitchFamily="18" charset="0"/>
                            </a:rPr>
                            <m:t>𝑦𝑒𝑎𝑟𝑠</m:t>
                          </m:r>
                        </m:e>
                      </m:groupChr>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𝑆𝑢𝑛</m:t>
                          </m:r>
                        </m:sub>
                      </m:sSub>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2603320" y="5377321"/>
                <a:ext cx="3937360" cy="4658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442924" y="5958913"/>
                <a:ext cx="4258153" cy="8706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𝜌</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6</m:t>
                              </m:r>
                            </m:sup>
                          </m:sSup>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𝑆𝑢𝑛</m:t>
                              </m:r>
                            </m:sub>
                          </m:sSub>
                        </m:num>
                        <m:den>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den>
                          </m:f>
                          <m:r>
                            <a:rPr lang="en-US" b="0" i="1" smtClean="0">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3</m:t>
                              </m:r>
                            </m:sup>
                          </m:sSup>
                        </m:den>
                      </m:f>
                      <m:groupChr>
                        <m:groupChrPr>
                          <m:chr m:val="→"/>
                          <m:vertJc m:val="bot"/>
                          <m:ctrlPr>
                            <a:rPr lang="en-US" i="1">
                              <a:latin typeface="Cambria Math" panose="02040503050406030204" pitchFamily="18" charset="0"/>
                            </a:rPr>
                          </m:ctrlPr>
                        </m:groupChrPr>
                        <m:e>
                          <m:r>
                            <a:rPr lang="en-US" i="1">
                              <a:latin typeface="Cambria Math" panose="02040503050406030204" pitchFamily="18" charset="0"/>
                            </a:rPr>
                            <m:t>𝑟</m:t>
                          </m:r>
                          <m:r>
                            <a:rPr lang="en-US" i="1">
                              <a:latin typeface="Cambria Math" panose="02040503050406030204" pitchFamily="18" charset="0"/>
                            </a:rPr>
                            <m:t>=0.1 </m:t>
                          </m:r>
                          <m:r>
                            <a:rPr lang="en-US" i="1">
                              <a:latin typeface="Cambria Math" panose="02040503050406030204" pitchFamily="18" charset="0"/>
                            </a:rPr>
                            <m:t>𝐴𝑈</m:t>
                          </m:r>
                        </m:e>
                      </m:groupChr>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25</m:t>
                          </m:r>
                        </m:sup>
                      </m:sSup>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𝑀</m:t>
                          </m:r>
                        </m:e>
                        <m:sub>
                          <m:r>
                            <a:rPr lang="en-US" b="0" i="1" smtClean="0">
                              <a:latin typeface="Cambria Math" panose="02040503050406030204" pitchFamily="18" charset="0"/>
                            </a:rPr>
                            <m:t>𝑆𝑢𝑛</m:t>
                          </m:r>
                        </m:sub>
                      </m:sSub>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𝑝𝑐</m:t>
                          </m:r>
                        </m:e>
                        <m:sup>
                          <m:r>
                            <a:rPr lang="en-US" b="0" i="1" smtClean="0">
                              <a:latin typeface="Cambria Math" panose="02040503050406030204" pitchFamily="18" charset="0"/>
                            </a:rPr>
                            <m:t>−3</m:t>
                          </m:r>
                        </m:sup>
                      </m:sSup>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2442924" y="5958913"/>
                <a:ext cx="4258153" cy="870623"/>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30282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4" grpId="0"/>
      <p:bldP spid="9" grpId="0"/>
      <p:bldP spid="5"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6.0&quot;&gt;&lt;object type=&quot;1&quot; unique_id=&quot;10001&quot;&gt;&lt;object type=&quot;8&quot; unique_id=&quot;10017&quot;&gt;&lt;/object&gt;&lt;object type=&quot;2&quot; unique_id=&quot;10018&quot;&gt;&lt;object type=&quot;3&quot; unique_id=&quot;10019&quot;&gt;&lt;property id=&quot;20148&quot; value=&quot;5&quot;/&gt;&lt;property id=&quot;20300&quot; value=&quot;Slide 1 - &amp;quot;APRA/PIDDP 2006 &amp;#x0D;&amp;#x0A;Weekly Update&amp;quot;&quot;/&gt;&lt;property id=&quot;20307&quot; value=&quot;256&quot;/&gt;&lt;/object&gt;&lt;object type=&quot;3&quot; unique_id=&quot;10020&quot;&gt;&lt;property id=&quot;20148&quot; value=&quot;5&quot;/&gt;&lt;property id=&quot;20300&quot; value=&quot;Slide 2 - &amp;quot;Meeting Agenda&amp;quot;&quot;/&gt;&lt;property id=&quot;20307&quot; value=&quot;329&quot;/&gt;&lt;/object&gt;&lt;object type=&quot;3&quot; unique_id=&quot;33452&quot;&gt;&lt;property id=&quot;20148&quot; value=&quot;5&quot;/&gt;&lt;property id=&quot;20300&quot; value=&quot;Slide 3 - &amp;quot;PIDDP 06 schedule&amp;quot;&quot;/&gt;&lt;property id=&quot;20307&quot; value=&quot;349&quot;/&gt;&lt;/object&gt;&lt;object type=&quot;3&quot; unique_id=&quot;33453&quot;&gt;&lt;property id=&quot;20148&quot; value=&quot;5&quot;/&gt;&lt;property id=&quot;20300&quot; value=&quot;Slide 4 - &amp;quot;JPL Processing&amp;quot;&quot;/&gt;&lt;property id=&quot;20307&quot; value=&quot;399&quot;/&gt;&lt;/object&gt;&lt;object type=&quot;3&quot; unique_id=&quot;33454&quot;&gt;&lt;property id=&quot;20148&quot; value=&quot;5&quot;/&gt;&lt;property id=&quot;20300&quot; value=&quot;Slide 5 - &amp;quot;MOSIS3-5: Validation&amp;#x0D;&amp;#x0A;STS/HNA&amp;quot;&quot;/&gt;&lt;property id=&quot;20307&quot; value=&quot;419&quot;/&gt;&lt;/object&gt;&lt;object type=&quot;3&quot; unique_id=&quot;33455&quot;&gt;&lt;property id=&quot;20148&quot; value=&quot;5&quot;/&gt;&lt;property id=&quot;20300&quot; value=&quot;Slide 6 - &amp;quot;MOSIS3-5&amp;quot;&quot;/&gt;&lt;property id=&quot;20307&quot; value=&quot;420&quot;/&gt;&lt;/object&gt;&lt;object type=&quot;3&quot; unique_id=&quot;33456&quot;&gt;&lt;property id=&quot;20148&quot; value=&quot;5&quot;/&gt;&lt;property id=&quot;20300&quot; value=&quot;Slide 7 - &amp;quot;MOSIS3-5: High Light&amp;quot;&quot;/&gt;&lt;property id=&quot;20307&quot; value=&quot;421&quot;/&gt;&lt;/object&gt;&lt;object type=&quot;3&quot; unique_id=&quot;33457&quot;&gt;&lt;property id=&quot;20148&quot; value=&quot;5&quot;/&gt;&lt;property id=&quot;20300&quot; value=&quot;Slide 8 - &amp;quot;MOSIS3-6 APS tests&amp;quot;&quot;/&gt;&lt;property id=&quot;20307&quot; value=&quot;418&quot;/&gt;&lt;/object&gt;&lt;object type=&quot;3&quot; unique_id=&quot;33458&quot;&gt;&lt;property id=&quot;20148&quot; value=&quot;5&quot;/&gt;&lt;property id=&quot;20300&quot; value=&quot;Slide 9 - &amp;quot;SPIE Paper Experiment Matrix&amp;quot;&quot;/&gt;&lt;property id=&quot;20307&quot; value=&quot;416&quot;/&gt;&lt;/object&gt;&lt;object type=&quot;3&quot; unique_id=&quot;33459&quot;&gt;&lt;property id=&quot;20148&quot; value=&quot;5&quot;/&gt;&lt;property id=&quot;20300&quot; value=&quot;Slide 10 - &amp;quot;APRA Update&amp;quot;&quot;/&gt;&lt;property id=&quot;20307&quot; value=&quot;413&quot;/&gt;&lt;/object&gt;&lt;/object&gt;&lt;/object&gt;&lt;/database&gt;"/>
</p:tagLst>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569754</TotalTime>
  <Words>2482</Words>
  <Application>Microsoft Office PowerPoint</Application>
  <PresentationFormat>On-screen Show (4:3)</PresentationFormat>
  <Paragraphs>290</Paragraphs>
  <Slides>66</Slides>
  <Notes>7</Notes>
  <HiddenSlides>4</HiddenSlides>
  <MMClips>6</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76" baseType="lpstr">
      <vt:lpstr>ＭＳ Ｐゴシック</vt:lpstr>
      <vt:lpstr>Arial</vt:lpstr>
      <vt:lpstr>Calibri</vt:lpstr>
      <vt:lpstr>Cambria Math</vt:lpstr>
      <vt:lpstr>Franklin Gothic Book</vt:lpstr>
      <vt:lpstr>Symbol</vt:lpstr>
      <vt:lpstr>Times New Roman</vt:lpstr>
      <vt:lpstr>1_Blank Presentation</vt:lpstr>
      <vt:lpstr>Equation</vt:lpstr>
      <vt:lpstr>Image</vt:lpstr>
      <vt:lpstr>Technology Development and the 2020 Nobel Prize in Physics</vt:lpstr>
      <vt:lpstr>2020 Nobel Prize in Physics</vt:lpstr>
      <vt:lpstr>Outline</vt:lpstr>
      <vt:lpstr>Historical context</vt:lpstr>
      <vt:lpstr>Historical Context</vt:lpstr>
      <vt:lpstr>how to measure the mass of a black hole</vt:lpstr>
      <vt:lpstr>Measuring Mass</vt:lpstr>
      <vt:lpstr>Kepler and Newton</vt:lpstr>
      <vt:lpstr>High School Math</vt:lpstr>
      <vt:lpstr>The Galactic center black hole experiment</vt:lpstr>
      <vt:lpstr>The Experiment</vt:lpstr>
      <vt:lpstr>The Central Parsec</vt:lpstr>
      <vt:lpstr>Stellar Orbits Near the GC</vt:lpstr>
      <vt:lpstr>Relativistic Redshift</vt:lpstr>
      <vt:lpstr>Relativistic Precession</vt:lpstr>
      <vt:lpstr>Gravitational Redshift</vt:lpstr>
      <vt:lpstr>Gravitational Time Dilation</vt:lpstr>
      <vt:lpstr>Getting Ripped!</vt:lpstr>
      <vt:lpstr>Spaghettification</vt:lpstr>
      <vt:lpstr>Getting Ripped</vt:lpstr>
      <vt:lpstr>Combined Effects</vt:lpstr>
      <vt:lpstr>Hawking Radiation</vt:lpstr>
      <vt:lpstr>Supermassive Black Holes</vt:lpstr>
      <vt:lpstr>A digression</vt:lpstr>
      <vt:lpstr>Practical Problem</vt:lpstr>
      <vt:lpstr>Spectral Scan</vt:lpstr>
      <vt:lpstr>Raw Spectral Image</vt:lpstr>
      <vt:lpstr>Extracted Spectrum</vt:lpstr>
      <vt:lpstr>Velocities</vt:lpstr>
      <vt:lpstr>Mass from Velocities</vt:lpstr>
      <vt:lpstr>A Hole in the Stellar Mass Distribution</vt:lpstr>
      <vt:lpstr>Corrected Enclosed Mass</vt:lpstr>
      <vt:lpstr>Red Giant Hole</vt:lpstr>
      <vt:lpstr>technologies</vt:lpstr>
      <vt:lpstr>Technologies</vt:lpstr>
      <vt:lpstr>big telescope mirrors</vt:lpstr>
      <vt:lpstr>Big Telescope Mirrors</vt:lpstr>
      <vt:lpstr>Jerry Nelson</vt:lpstr>
      <vt:lpstr>Roger Angel</vt:lpstr>
      <vt:lpstr>Telescope Primary Sizes</vt:lpstr>
      <vt:lpstr>adaptive optics</vt:lpstr>
      <vt:lpstr>Adaptive Optics</vt:lpstr>
      <vt:lpstr>Peter Wizinowich</vt:lpstr>
      <vt:lpstr>Claire Max</vt:lpstr>
      <vt:lpstr>Airy Pattern</vt:lpstr>
      <vt:lpstr>Airy Pattern</vt:lpstr>
      <vt:lpstr>Diffraction: Rayleigh Criterion</vt:lpstr>
      <vt:lpstr>Atmospheric Turbulence</vt:lpstr>
      <vt:lpstr>Gemini AO Animation</vt:lpstr>
      <vt:lpstr>Adaptive Optics System</vt:lpstr>
      <vt:lpstr>GC with AO</vt:lpstr>
      <vt:lpstr>infrared detectors</vt:lpstr>
      <vt:lpstr>Why Near-infrared?</vt:lpstr>
      <vt:lpstr>Infrared</vt:lpstr>
      <vt:lpstr>Infrared Detectors</vt:lpstr>
      <vt:lpstr>Infrared Detectors</vt:lpstr>
      <vt:lpstr>instruments</vt:lpstr>
      <vt:lpstr>Instruments</vt:lpstr>
      <vt:lpstr>NIRSPEC on Keck</vt:lpstr>
      <vt:lpstr>Bracket-gamma Data Cube</vt:lpstr>
      <vt:lpstr>Stars Removed</vt:lpstr>
      <vt:lpstr>Data Cube Alternate View</vt:lpstr>
      <vt:lpstr>conclusions</vt:lpstr>
      <vt:lpstr>A Few Conclusions</vt:lpstr>
      <vt:lpstr>Why? Technology!</vt:lpstr>
      <vt:lpstr>Why? Technology!</vt:lpstr>
    </vt:vector>
  </TitlesOfParts>
  <Company>Rochester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Page</dc:title>
  <dc:creator>RIT CIAS</dc:creator>
  <cp:lastModifiedBy>don</cp:lastModifiedBy>
  <cp:revision>5791</cp:revision>
  <dcterms:created xsi:type="dcterms:W3CDTF">2007-02-28T16:56:41Z</dcterms:created>
  <dcterms:modified xsi:type="dcterms:W3CDTF">2021-01-21T17:56:24Z</dcterms:modified>
</cp:coreProperties>
</file>