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59" r:id="rId8"/>
    <p:sldId id="260" r:id="rId9"/>
    <p:sldId id="261" r:id="rId10"/>
    <p:sldId id="262" r:id="rId11"/>
    <p:sldId id="267" r:id="rId12"/>
    <p:sldId id="263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26A46-6FAC-4831-9B32-0A5163B5A3E0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A7BE-CA90-470B-97A1-EBF99E134A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26A46-6FAC-4831-9B32-0A5163B5A3E0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A7BE-CA90-470B-97A1-EBF99E134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26A46-6FAC-4831-9B32-0A5163B5A3E0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A7BE-CA90-470B-97A1-EBF99E134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26A46-6FAC-4831-9B32-0A5163B5A3E0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A7BE-CA90-470B-97A1-EBF99E134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26A46-6FAC-4831-9B32-0A5163B5A3E0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A7BE-CA90-470B-97A1-EBF99E134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26A46-6FAC-4831-9B32-0A5163B5A3E0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A7BE-CA90-470B-97A1-EBF99E134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26A46-6FAC-4831-9B32-0A5163B5A3E0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A7BE-CA90-470B-97A1-EBF99E134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26A46-6FAC-4831-9B32-0A5163B5A3E0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A7BE-CA90-470B-97A1-EBF99E134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26A46-6FAC-4831-9B32-0A5163B5A3E0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A7BE-CA90-470B-97A1-EBF99E134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26A46-6FAC-4831-9B32-0A5163B5A3E0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0A7BE-CA90-470B-97A1-EBF99E134A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ED26A46-6FAC-4831-9B32-0A5163B5A3E0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1F0A7BE-CA90-470B-97A1-EBF99E134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ED26A46-6FAC-4831-9B32-0A5163B5A3E0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1F0A7BE-CA90-470B-97A1-EBF99E134A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Velocity distribution of NGC 205 from its optical spectrum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Alexander Rasskazov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difficulties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323528" y="1844824"/>
          <a:ext cx="1830388" cy="2016125"/>
        </p:xfrm>
        <a:graphic>
          <a:graphicData uri="http://schemas.openxmlformats.org/presentationml/2006/ole">
            <p:oleObj spid="_x0000_s4098" name="Формула" r:id="rId3" imgW="1002960" imgH="1104840" progId="Equation.3">
              <p:embed/>
            </p:oleObj>
          </a:graphicData>
        </a:graphic>
      </p:graphicFrame>
      <p:pic>
        <p:nvPicPr>
          <p:cNvPr id="4099" name="Picture 3" descr="C:\Users\Александр\Desktop\Graph2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1844824"/>
            <a:ext cx="5899320" cy="45228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difficulties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1403648" y="3284984"/>
          <a:ext cx="6096000" cy="2212975"/>
        </p:xfrm>
        <a:graphic>
          <a:graphicData uri="http://schemas.openxmlformats.org/presentationml/2006/ole">
            <p:oleObj spid="_x0000_s7170" name="Формула" r:id="rId3" imgW="1854000" imgH="672840" progId="Equation.3">
              <p:embed/>
            </p:oleObj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200" dirty="0" smtClean="0"/>
              <a:t>High-order harmonics are inevitably “quenched” by noise: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difficulties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988840"/>
            <a:ext cx="7632848" cy="4320480"/>
          </a:xfrm>
          <a:prstGeom prst="rect">
            <a:avLst/>
          </a:prstGeom>
          <a:noFill/>
          <a:ln w="31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4716016" y="1988840"/>
            <a:ext cx="0" cy="43204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43608" y="2132856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Domain of </a:t>
            </a:r>
            <a:r>
              <a:rPr lang="en-US" i="1" dirty="0" smtClean="0"/>
              <a:t>f (y)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860032" y="2132856"/>
            <a:ext cx="1603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Domain of </a:t>
            </a:r>
            <a:r>
              <a:rPr lang="en-US" i="1" dirty="0" smtClean="0"/>
              <a:t>g(y)</a:t>
            </a:r>
            <a:endParaRPr lang="en-US" i="1" dirty="0"/>
          </a:p>
        </p:txBody>
      </p:sp>
      <p:sp>
        <p:nvSpPr>
          <p:cNvPr id="9" name="Полилиния 8"/>
          <p:cNvSpPr/>
          <p:nvPr/>
        </p:nvSpPr>
        <p:spPr>
          <a:xfrm>
            <a:off x="1582615" y="2870200"/>
            <a:ext cx="2485641" cy="2991338"/>
          </a:xfrm>
          <a:custGeom>
            <a:avLst/>
            <a:gdLst>
              <a:gd name="connsiteX0" fmla="*/ 808893 w 2485641"/>
              <a:gd name="connsiteY0" fmla="*/ 13677 h 2991338"/>
              <a:gd name="connsiteX1" fmla="*/ 597877 w 2485641"/>
              <a:gd name="connsiteY1" fmla="*/ 95738 h 2991338"/>
              <a:gd name="connsiteX2" fmla="*/ 527539 w 2485641"/>
              <a:gd name="connsiteY2" fmla="*/ 130908 h 2991338"/>
              <a:gd name="connsiteX3" fmla="*/ 445477 w 2485641"/>
              <a:gd name="connsiteY3" fmla="*/ 154354 h 2991338"/>
              <a:gd name="connsiteX4" fmla="*/ 351693 w 2485641"/>
              <a:gd name="connsiteY4" fmla="*/ 201246 h 2991338"/>
              <a:gd name="connsiteX5" fmla="*/ 246185 w 2485641"/>
              <a:gd name="connsiteY5" fmla="*/ 283308 h 2991338"/>
              <a:gd name="connsiteX6" fmla="*/ 234462 w 2485641"/>
              <a:gd name="connsiteY6" fmla="*/ 330200 h 2991338"/>
              <a:gd name="connsiteX7" fmla="*/ 211016 w 2485641"/>
              <a:gd name="connsiteY7" fmla="*/ 365369 h 2991338"/>
              <a:gd name="connsiteX8" fmla="*/ 234462 w 2485641"/>
              <a:gd name="connsiteY8" fmla="*/ 564662 h 2991338"/>
              <a:gd name="connsiteX9" fmla="*/ 257908 w 2485641"/>
              <a:gd name="connsiteY9" fmla="*/ 611554 h 2991338"/>
              <a:gd name="connsiteX10" fmla="*/ 269631 w 2485641"/>
              <a:gd name="connsiteY10" fmla="*/ 658446 h 2991338"/>
              <a:gd name="connsiteX11" fmla="*/ 293077 w 2485641"/>
              <a:gd name="connsiteY11" fmla="*/ 728785 h 2991338"/>
              <a:gd name="connsiteX12" fmla="*/ 281354 w 2485641"/>
              <a:gd name="connsiteY12" fmla="*/ 810846 h 2991338"/>
              <a:gd name="connsiteX13" fmla="*/ 222739 w 2485641"/>
              <a:gd name="connsiteY13" fmla="*/ 846015 h 2991338"/>
              <a:gd name="connsiteX14" fmla="*/ 128954 w 2485641"/>
              <a:gd name="connsiteY14" fmla="*/ 951523 h 2991338"/>
              <a:gd name="connsiteX15" fmla="*/ 93785 w 2485641"/>
              <a:gd name="connsiteY15" fmla="*/ 986692 h 2991338"/>
              <a:gd name="connsiteX16" fmla="*/ 35170 w 2485641"/>
              <a:gd name="connsiteY16" fmla="*/ 1045308 h 2991338"/>
              <a:gd name="connsiteX17" fmla="*/ 46893 w 2485641"/>
              <a:gd name="connsiteY17" fmla="*/ 1525954 h 2991338"/>
              <a:gd name="connsiteX18" fmla="*/ 58616 w 2485641"/>
              <a:gd name="connsiteY18" fmla="*/ 1572846 h 2991338"/>
              <a:gd name="connsiteX19" fmla="*/ 70339 w 2485641"/>
              <a:gd name="connsiteY19" fmla="*/ 1631462 h 2991338"/>
              <a:gd name="connsiteX20" fmla="*/ 46893 w 2485641"/>
              <a:gd name="connsiteY20" fmla="*/ 1983154 h 2991338"/>
              <a:gd name="connsiteX21" fmla="*/ 35170 w 2485641"/>
              <a:gd name="connsiteY21" fmla="*/ 2030046 h 2991338"/>
              <a:gd name="connsiteX22" fmla="*/ 23447 w 2485641"/>
              <a:gd name="connsiteY22" fmla="*/ 2100385 h 2991338"/>
              <a:gd name="connsiteX23" fmla="*/ 0 w 2485641"/>
              <a:gd name="connsiteY23" fmla="*/ 2205892 h 2991338"/>
              <a:gd name="connsiteX24" fmla="*/ 11723 w 2485641"/>
              <a:gd name="connsiteY24" fmla="*/ 2487246 h 2991338"/>
              <a:gd name="connsiteX25" fmla="*/ 35170 w 2485641"/>
              <a:gd name="connsiteY25" fmla="*/ 2545862 h 2991338"/>
              <a:gd name="connsiteX26" fmla="*/ 175847 w 2485641"/>
              <a:gd name="connsiteY26" fmla="*/ 2639646 h 2991338"/>
              <a:gd name="connsiteX27" fmla="*/ 269631 w 2485641"/>
              <a:gd name="connsiteY27" fmla="*/ 2663092 h 2991338"/>
              <a:gd name="connsiteX28" fmla="*/ 562708 w 2485641"/>
              <a:gd name="connsiteY28" fmla="*/ 2674815 h 2991338"/>
              <a:gd name="connsiteX29" fmla="*/ 679939 w 2485641"/>
              <a:gd name="connsiteY29" fmla="*/ 2698262 h 2991338"/>
              <a:gd name="connsiteX30" fmla="*/ 914400 w 2485641"/>
              <a:gd name="connsiteY30" fmla="*/ 2733431 h 2991338"/>
              <a:gd name="connsiteX31" fmla="*/ 1395047 w 2485641"/>
              <a:gd name="connsiteY31" fmla="*/ 2721708 h 2991338"/>
              <a:gd name="connsiteX32" fmla="*/ 1629508 w 2485641"/>
              <a:gd name="connsiteY32" fmla="*/ 2733431 h 2991338"/>
              <a:gd name="connsiteX33" fmla="*/ 1699847 w 2485641"/>
              <a:gd name="connsiteY33" fmla="*/ 2850662 h 2991338"/>
              <a:gd name="connsiteX34" fmla="*/ 1735016 w 2485641"/>
              <a:gd name="connsiteY34" fmla="*/ 2862385 h 2991338"/>
              <a:gd name="connsiteX35" fmla="*/ 1758462 w 2485641"/>
              <a:gd name="connsiteY35" fmla="*/ 2897554 h 2991338"/>
              <a:gd name="connsiteX36" fmla="*/ 1793631 w 2485641"/>
              <a:gd name="connsiteY36" fmla="*/ 2909277 h 2991338"/>
              <a:gd name="connsiteX37" fmla="*/ 1828800 w 2485641"/>
              <a:gd name="connsiteY37" fmla="*/ 2932723 h 2991338"/>
              <a:gd name="connsiteX38" fmla="*/ 1887416 w 2485641"/>
              <a:gd name="connsiteY38" fmla="*/ 2956169 h 2991338"/>
              <a:gd name="connsiteX39" fmla="*/ 1957754 w 2485641"/>
              <a:gd name="connsiteY39" fmla="*/ 2991338 h 2991338"/>
              <a:gd name="connsiteX40" fmla="*/ 2039816 w 2485641"/>
              <a:gd name="connsiteY40" fmla="*/ 2979615 h 2991338"/>
              <a:gd name="connsiteX41" fmla="*/ 2086708 w 2485641"/>
              <a:gd name="connsiteY41" fmla="*/ 2932723 h 2991338"/>
              <a:gd name="connsiteX42" fmla="*/ 2133600 w 2485641"/>
              <a:gd name="connsiteY42" fmla="*/ 2897554 h 2991338"/>
              <a:gd name="connsiteX43" fmla="*/ 2203939 w 2485641"/>
              <a:gd name="connsiteY43" fmla="*/ 2792046 h 2991338"/>
              <a:gd name="connsiteX44" fmla="*/ 2274277 w 2485641"/>
              <a:gd name="connsiteY44" fmla="*/ 2709985 h 2991338"/>
              <a:gd name="connsiteX45" fmla="*/ 2297723 w 2485641"/>
              <a:gd name="connsiteY45" fmla="*/ 2663092 h 2991338"/>
              <a:gd name="connsiteX46" fmla="*/ 2332893 w 2485641"/>
              <a:gd name="connsiteY46" fmla="*/ 2627923 h 2991338"/>
              <a:gd name="connsiteX47" fmla="*/ 2356339 w 2485641"/>
              <a:gd name="connsiteY47" fmla="*/ 2592754 h 2991338"/>
              <a:gd name="connsiteX48" fmla="*/ 2368062 w 2485641"/>
              <a:gd name="connsiteY48" fmla="*/ 2534138 h 2991338"/>
              <a:gd name="connsiteX49" fmla="*/ 2391508 w 2485641"/>
              <a:gd name="connsiteY49" fmla="*/ 2487246 h 2991338"/>
              <a:gd name="connsiteX50" fmla="*/ 2414954 w 2485641"/>
              <a:gd name="connsiteY50" fmla="*/ 1783862 h 2991338"/>
              <a:gd name="connsiteX51" fmla="*/ 2426677 w 2485641"/>
              <a:gd name="connsiteY51" fmla="*/ 1397000 h 2991338"/>
              <a:gd name="connsiteX52" fmla="*/ 2450123 w 2485641"/>
              <a:gd name="connsiteY52" fmla="*/ 1314938 h 2991338"/>
              <a:gd name="connsiteX53" fmla="*/ 2485293 w 2485641"/>
              <a:gd name="connsiteY53" fmla="*/ 1174262 h 2991338"/>
              <a:gd name="connsiteX54" fmla="*/ 2461847 w 2485641"/>
              <a:gd name="connsiteY54" fmla="*/ 365369 h 2991338"/>
              <a:gd name="connsiteX55" fmla="*/ 2426677 w 2485641"/>
              <a:gd name="connsiteY55" fmla="*/ 201246 h 2991338"/>
              <a:gd name="connsiteX56" fmla="*/ 2391508 w 2485641"/>
              <a:gd name="connsiteY56" fmla="*/ 166077 h 2991338"/>
              <a:gd name="connsiteX57" fmla="*/ 2368062 w 2485641"/>
              <a:gd name="connsiteY57" fmla="*/ 130908 h 2991338"/>
              <a:gd name="connsiteX58" fmla="*/ 2332893 w 2485641"/>
              <a:gd name="connsiteY58" fmla="*/ 119185 h 2991338"/>
              <a:gd name="connsiteX59" fmla="*/ 2227385 w 2485641"/>
              <a:gd name="connsiteY59" fmla="*/ 95738 h 2991338"/>
              <a:gd name="connsiteX60" fmla="*/ 1582616 w 2485641"/>
              <a:gd name="connsiteY60" fmla="*/ 142631 h 2991338"/>
              <a:gd name="connsiteX61" fmla="*/ 1406770 w 2485641"/>
              <a:gd name="connsiteY61" fmla="*/ 177800 h 2991338"/>
              <a:gd name="connsiteX62" fmla="*/ 1312985 w 2485641"/>
              <a:gd name="connsiteY62" fmla="*/ 201246 h 2991338"/>
              <a:gd name="connsiteX63" fmla="*/ 1184031 w 2485641"/>
              <a:gd name="connsiteY63" fmla="*/ 189523 h 2991338"/>
              <a:gd name="connsiteX64" fmla="*/ 1113693 w 2485641"/>
              <a:gd name="connsiteY64" fmla="*/ 142631 h 2991338"/>
              <a:gd name="connsiteX65" fmla="*/ 1078523 w 2485641"/>
              <a:gd name="connsiteY65" fmla="*/ 119185 h 2991338"/>
              <a:gd name="connsiteX66" fmla="*/ 1031631 w 2485641"/>
              <a:gd name="connsiteY66" fmla="*/ 107462 h 2991338"/>
              <a:gd name="connsiteX67" fmla="*/ 926123 w 2485641"/>
              <a:gd name="connsiteY67" fmla="*/ 60569 h 2991338"/>
              <a:gd name="connsiteX68" fmla="*/ 890954 w 2485641"/>
              <a:gd name="connsiteY68" fmla="*/ 48846 h 2991338"/>
              <a:gd name="connsiteX69" fmla="*/ 820616 w 2485641"/>
              <a:gd name="connsiteY69" fmla="*/ 13677 h 2991338"/>
              <a:gd name="connsiteX70" fmla="*/ 808893 w 2485641"/>
              <a:gd name="connsiteY70" fmla="*/ 13677 h 299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485641" h="2991338">
                <a:moveTo>
                  <a:pt x="808893" y="13677"/>
                </a:moveTo>
                <a:cubicBezTo>
                  <a:pt x="771770" y="27354"/>
                  <a:pt x="667542" y="66711"/>
                  <a:pt x="597877" y="95738"/>
                </a:cubicBezTo>
                <a:cubicBezTo>
                  <a:pt x="573680" y="105820"/>
                  <a:pt x="551493" y="120261"/>
                  <a:pt x="527539" y="130908"/>
                </a:cubicBezTo>
                <a:cubicBezTo>
                  <a:pt x="505916" y="140518"/>
                  <a:pt x="466766" y="149032"/>
                  <a:pt x="445477" y="154354"/>
                </a:cubicBezTo>
                <a:cubicBezTo>
                  <a:pt x="335199" y="227873"/>
                  <a:pt x="509420" y="115214"/>
                  <a:pt x="351693" y="201246"/>
                </a:cubicBezTo>
                <a:cubicBezTo>
                  <a:pt x="289992" y="234901"/>
                  <a:pt x="288081" y="241411"/>
                  <a:pt x="246185" y="283308"/>
                </a:cubicBezTo>
                <a:cubicBezTo>
                  <a:pt x="242277" y="298939"/>
                  <a:pt x="240809" y="315391"/>
                  <a:pt x="234462" y="330200"/>
                </a:cubicBezTo>
                <a:cubicBezTo>
                  <a:pt x="228912" y="343150"/>
                  <a:pt x="211016" y="351280"/>
                  <a:pt x="211016" y="365369"/>
                </a:cubicBezTo>
                <a:cubicBezTo>
                  <a:pt x="211016" y="432258"/>
                  <a:pt x="221946" y="498954"/>
                  <a:pt x="234462" y="564662"/>
                </a:cubicBezTo>
                <a:cubicBezTo>
                  <a:pt x="237732" y="581829"/>
                  <a:pt x="251772" y="595191"/>
                  <a:pt x="257908" y="611554"/>
                </a:cubicBezTo>
                <a:cubicBezTo>
                  <a:pt x="263565" y="626640"/>
                  <a:pt x="265001" y="643014"/>
                  <a:pt x="269631" y="658446"/>
                </a:cubicBezTo>
                <a:cubicBezTo>
                  <a:pt x="276733" y="682118"/>
                  <a:pt x="293077" y="728785"/>
                  <a:pt x="293077" y="728785"/>
                </a:cubicBezTo>
                <a:cubicBezTo>
                  <a:pt x="289169" y="756139"/>
                  <a:pt x="295570" y="787152"/>
                  <a:pt x="281354" y="810846"/>
                </a:cubicBezTo>
                <a:cubicBezTo>
                  <a:pt x="269631" y="830384"/>
                  <a:pt x="240531" y="831781"/>
                  <a:pt x="222739" y="846015"/>
                </a:cubicBezTo>
                <a:cubicBezTo>
                  <a:pt x="156550" y="898967"/>
                  <a:pt x="176288" y="896300"/>
                  <a:pt x="128954" y="951523"/>
                </a:cubicBezTo>
                <a:cubicBezTo>
                  <a:pt x="118165" y="964111"/>
                  <a:pt x="104398" y="973956"/>
                  <a:pt x="93785" y="986692"/>
                </a:cubicBezTo>
                <a:cubicBezTo>
                  <a:pt x="44938" y="1045309"/>
                  <a:pt x="99647" y="1002323"/>
                  <a:pt x="35170" y="1045308"/>
                </a:cubicBezTo>
                <a:cubicBezTo>
                  <a:pt x="39078" y="1205523"/>
                  <a:pt x="39777" y="1365849"/>
                  <a:pt x="46893" y="1525954"/>
                </a:cubicBezTo>
                <a:cubicBezTo>
                  <a:pt x="47608" y="1542050"/>
                  <a:pt x="55121" y="1557118"/>
                  <a:pt x="58616" y="1572846"/>
                </a:cubicBezTo>
                <a:cubicBezTo>
                  <a:pt x="62938" y="1592297"/>
                  <a:pt x="66431" y="1611923"/>
                  <a:pt x="70339" y="1631462"/>
                </a:cubicBezTo>
                <a:cubicBezTo>
                  <a:pt x="62524" y="1748693"/>
                  <a:pt x="57220" y="1866118"/>
                  <a:pt x="46893" y="1983154"/>
                </a:cubicBezTo>
                <a:cubicBezTo>
                  <a:pt x="45477" y="1999203"/>
                  <a:pt x="38330" y="2014247"/>
                  <a:pt x="35170" y="2030046"/>
                </a:cubicBezTo>
                <a:cubicBezTo>
                  <a:pt x="30508" y="2053354"/>
                  <a:pt x="27699" y="2076999"/>
                  <a:pt x="23447" y="2100385"/>
                </a:cubicBezTo>
                <a:cubicBezTo>
                  <a:pt x="13527" y="2154942"/>
                  <a:pt x="12541" y="2155726"/>
                  <a:pt x="0" y="2205892"/>
                </a:cubicBezTo>
                <a:cubicBezTo>
                  <a:pt x="3908" y="2299677"/>
                  <a:pt x="2064" y="2393878"/>
                  <a:pt x="11723" y="2487246"/>
                </a:cubicBezTo>
                <a:cubicBezTo>
                  <a:pt x="13888" y="2508178"/>
                  <a:pt x="21014" y="2530291"/>
                  <a:pt x="35170" y="2545862"/>
                </a:cubicBezTo>
                <a:cubicBezTo>
                  <a:pt x="53956" y="2566527"/>
                  <a:pt x="133796" y="2625629"/>
                  <a:pt x="175847" y="2639646"/>
                </a:cubicBezTo>
                <a:cubicBezTo>
                  <a:pt x="206417" y="2649836"/>
                  <a:pt x="237540" y="2660175"/>
                  <a:pt x="269631" y="2663092"/>
                </a:cubicBezTo>
                <a:cubicBezTo>
                  <a:pt x="367000" y="2671944"/>
                  <a:pt x="465016" y="2670907"/>
                  <a:pt x="562708" y="2674815"/>
                </a:cubicBezTo>
                <a:cubicBezTo>
                  <a:pt x="601785" y="2682631"/>
                  <a:pt x="640529" y="2692350"/>
                  <a:pt x="679939" y="2698262"/>
                </a:cubicBezTo>
                <a:cubicBezTo>
                  <a:pt x="993728" y="2745331"/>
                  <a:pt x="599444" y="2670440"/>
                  <a:pt x="914400" y="2733431"/>
                </a:cubicBezTo>
                <a:cubicBezTo>
                  <a:pt x="1074616" y="2729523"/>
                  <a:pt x="1234784" y="2721708"/>
                  <a:pt x="1395047" y="2721708"/>
                </a:cubicBezTo>
                <a:cubicBezTo>
                  <a:pt x="1473298" y="2721708"/>
                  <a:pt x="1554387" y="2711521"/>
                  <a:pt x="1629508" y="2733431"/>
                </a:cubicBezTo>
                <a:cubicBezTo>
                  <a:pt x="1671621" y="2745714"/>
                  <a:pt x="1672774" y="2823589"/>
                  <a:pt x="1699847" y="2850662"/>
                </a:cubicBezTo>
                <a:cubicBezTo>
                  <a:pt x="1708585" y="2859400"/>
                  <a:pt x="1723293" y="2858477"/>
                  <a:pt x="1735016" y="2862385"/>
                </a:cubicBezTo>
                <a:cubicBezTo>
                  <a:pt x="1742831" y="2874108"/>
                  <a:pt x="1747460" y="2888752"/>
                  <a:pt x="1758462" y="2897554"/>
                </a:cubicBezTo>
                <a:cubicBezTo>
                  <a:pt x="1768111" y="2905273"/>
                  <a:pt x="1782578" y="2903751"/>
                  <a:pt x="1793631" y="2909277"/>
                </a:cubicBezTo>
                <a:cubicBezTo>
                  <a:pt x="1806233" y="2915578"/>
                  <a:pt x="1816198" y="2926422"/>
                  <a:pt x="1828800" y="2932723"/>
                </a:cubicBezTo>
                <a:cubicBezTo>
                  <a:pt x="1847622" y="2942134"/>
                  <a:pt x="1868258" y="2947461"/>
                  <a:pt x="1887416" y="2956169"/>
                </a:cubicBezTo>
                <a:cubicBezTo>
                  <a:pt x="1911280" y="2967016"/>
                  <a:pt x="1934308" y="2979615"/>
                  <a:pt x="1957754" y="2991338"/>
                </a:cubicBezTo>
                <a:cubicBezTo>
                  <a:pt x="1985108" y="2987430"/>
                  <a:pt x="2014661" y="2991049"/>
                  <a:pt x="2039816" y="2979615"/>
                </a:cubicBezTo>
                <a:cubicBezTo>
                  <a:pt x="2059940" y="2970468"/>
                  <a:pt x="2070072" y="2947279"/>
                  <a:pt x="2086708" y="2932723"/>
                </a:cubicBezTo>
                <a:cubicBezTo>
                  <a:pt x="2101412" y="2919857"/>
                  <a:pt x="2119784" y="2911370"/>
                  <a:pt x="2133600" y="2897554"/>
                </a:cubicBezTo>
                <a:cubicBezTo>
                  <a:pt x="2172384" y="2858771"/>
                  <a:pt x="2170447" y="2836702"/>
                  <a:pt x="2203939" y="2792046"/>
                </a:cubicBezTo>
                <a:cubicBezTo>
                  <a:pt x="2225555" y="2763224"/>
                  <a:pt x="2253087" y="2739121"/>
                  <a:pt x="2274277" y="2709985"/>
                </a:cubicBezTo>
                <a:cubicBezTo>
                  <a:pt x="2284556" y="2695852"/>
                  <a:pt x="2287565" y="2677313"/>
                  <a:pt x="2297723" y="2663092"/>
                </a:cubicBezTo>
                <a:cubicBezTo>
                  <a:pt x="2307359" y="2649601"/>
                  <a:pt x="2322279" y="2640659"/>
                  <a:pt x="2332893" y="2627923"/>
                </a:cubicBezTo>
                <a:cubicBezTo>
                  <a:pt x="2341913" y="2617099"/>
                  <a:pt x="2348524" y="2604477"/>
                  <a:pt x="2356339" y="2592754"/>
                </a:cubicBezTo>
                <a:cubicBezTo>
                  <a:pt x="2360247" y="2573215"/>
                  <a:pt x="2361761" y="2553041"/>
                  <a:pt x="2368062" y="2534138"/>
                </a:cubicBezTo>
                <a:cubicBezTo>
                  <a:pt x="2373588" y="2517559"/>
                  <a:pt x="2390418" y="2504688"/>
                  <a:pt x="2391508" y="2487246"/>
                </a:cubicBezTo>
                <a:cubicBezTo>
                  <a:pt x="2406141" y="2253111"/>
                  <a:pt x="2407391" y="2018332"/>
                  <a:pt x="2414954" y="1783862"/>
                </a:cubicBezTo>
                <a:cubicBezTo>
                  <a:pt x="2419114" y="1654916"/>
                  <a:pt x="2417028" y="1525652"/>
                  <a:pt x="2426677" y="1397000"/>
                </a:cubicBezTo>
                <a:cubicBezTo>
                  <a:pt x="2428805" y="1368631"/>
                  <a:pt x="2443726" y="1342658"/>
                  <a:pt x="2450123" y="1314938"/>
                </a:cubicBezTo>
                <a:cubicBezTo>
                  <a:pt x="2485641" y="1161030"/>
                  <a:pt x="2433816" y="1328694"/>
                  <a:pt x="2485293" y="1174262"/>
                </a:cubicBezTo>
                <a:cubicBezTo>
                  <a:pt x="2477478" y="904631"/>
                  <a:pt x="2472349" y="634909"/>
                  <a:pt x="2461847" y="365369"/>
                </a:cubicBezTo>
                <a:cubicBezTo>
                  <a:pt x="2461103" y="346284"/>
                  <a:pt x="2449067" y="223636"/>
                  <a:pt x="2426677" y="201246"/>
                </a:cubicBezTo>
                <a:cubicBezTo>
                  <a:pt x="2414954" y="189523"/>
                  <a:pt x="2402122" y="178813"/>
                  <a:pt x="2391508" y="166077"/>
                </a:cubicBezTo>
                <a:cubicBezTo>
                  <a:pt x="2382488" y="155253"/>
                  <a:pt x="2379064" y="139710"/>
                  <a:pt x="2368062" y="130908"/>
                </a:cubicBezTo>
                <a:cubicBezTo>
                  <a:pt x="2358413" y="123189"/>
                  <a:pt x="2344775" y="122580"/>
                  <a:pt x="2332893" y="119185"/>
                </a:cubicBezTo>
                <a:cubicBezTo>
                  <a:pt x="2294271" y="108150"/>
                  <a:pt x="2267666" y="103795"/>
                  <a:pt x="2227385" y="95738"/>
                </a:cubicBezTo>
                <a:cubicBezTo>
                  <a:pt x="1674969" y="108586"/>
                  <a:pt x="1886351" y="66698"/>
                  <a:pt x="1582616" y="142631"/>
                </a:cubicBezTo>
                <a:cubicBezTo>
                  <a:pt x="1310139" y="210750"/>
                  <a:pt x="1650971" y="128960"/>
                  <a:pt x="1406770" y="177800"/>
                </a:cubicBezTo>
                <a:cubicBezTo>
                  <a:pt x="1375172" y="184120"/>
                  <a:pt x="1312985" y="201246"/>
                  <a:pt x="1312985" y="201246"/>
                </a:cubicBezTo>
                <a:cubicBezTo>
                  <a:pt x="1270000" y="197338"/>
                  <a:pt x="1225439" y="201702"/>
                  <a:pt x="1184031" y="189523"/>
                </a:cubicBezTo>
                <a:cubicBezTo>
                  <a:pt x="1156997" y="181572"/>
                  <a:pt x="1137139" y="158262"/>
                  <a:pt x="1113693" y="142631"/>
                </a:cubicBezTo>
                <a:cubicBezTo>
                  <a:pt x="1101970" y="134816"/>
                  <a:pt x="1092192" y="122602"/>
                  <a:pt x="1078523" y="119185"/>
                </a:cubicBezTo>
                <a:lnTo>
                  <a:pt x="1031631" y="107462"/>
                </a:lnTo>
                <a:cubicBezTo>
                  <a:pt x="975898" y="70305"/>
                  <a:pt x="1009829" y="88471"/>
                  <a:pt x="926123" y="60569"/>
                </a:cubicBezTo>
                <a:cubicBezTo>
                  <a:pt x="914400" y="56661"/>
                  <a:pt x="901236" y="55701"/>
                  <a:pt x="890954" y="48846"/>
                </a:cubicBezTo>
                <a:cubicBezTo>
                  <a:pt x="856571" y="25924"/>
                  <a:pt x="859444" y="23384"/>
                  <a:pt x="820616" y="13677"/>
                </a:cubicBezTo>
                <a:cubicBezTo>
                  <a:pt x="816825" y="12729"/>
                  <a:pt x="846016" y="0"/>
                  <a:pt x="808893" y="13677"/>
                </a:cubicBezTo>
                <a:close/>
              </a:path>
            </a:pathLst>
          </a:custGeom>
          <a:gradFill flip="none" rotWithShape="1">
            <a:gsLst>
              <a:gs pos="0">
                <a:schemeClr val="dk1">
                  <a:tint val="66000"/>
                  <a:satMod val="160000"/>
                </a:schemeClr>
              </a:gs>
              <a:gs pos="50000">
                <a:schemeClr val="dk1">
                  <a:tint val="44500"/>
                  <a:satMod val="160000"/>
                </a:schemeClr>
              </a:gs>
              <a:gs pos="100000">
                <a:schemeClr val="dk1">
                  <a:tint val="23500"/>
                  <a:satMod val="160000"/>
                </a:schemeClr>
              </a:gs>
            </a:gsLst>
            <a:lin ang="2700000" scaled="1"/>
            <a:tileRect/>
          </a:gradFill>
          <a:ln w="31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Полилиния 10"/>
          <p:cNvSpPr/>
          <p:nvPr/>
        </p:nvSpPr>
        <p:spPr>
          <a:xfrm>
            <a:off x="6024348" y="3609472"/>
            <a:ext cx="403073" cy="349857"/>
          </a:xfrm>
          <a:custGeom>
            <a:avLst/>
            <a:gdLst>
              <a:gd name="connsiteX0" fmla="*/ 153714 w 403073"/>
              <a:gd name="connsiteY0" fmla="*/ 1236 h 349857"/>
              <a:gd name="connsiteX1" fmla="*/ 59929 w 403073"/>
              <a:gd name="connsiteY1" fmla="*/ 12959 h 349857"/>
              <a:gd name="connsiteX2" fmla="*/ 48206 w 403073"/>
              <a:gd name="connsiteY2" fmla="*/ 48128 h 349857"/>
              <a:gd name="connsiteX3" fmla="*/ 24760 w 403073"/>
              <a:gd name="connsiteY3" fmla="*/ 83297 h 349857"/>
              <a:gd name="connsiteX4" fmla="*/ 1314 w 403073"/>
              <a:gd name="connsiteY4" fmla="*/ 141913 h 349857"/>
              <a:gd name="connsiteX5" fmla="*/ 13037 w 403073"/>
              <a:gd name="connsiteY5" fmla="*/ 235697 h 349857"/>
              <a:gd name="connsiteX6" fmla="*/ 59929 w 403073"/>
              <a:gd name="connsiteY6" fmla="*/ 270866 h 349857"/>
              <a:gd name="connsiteX7" fmla="*/ 141990 w 403073"/>
              <a:gd name="connsiteY7" fmla="*/ 294313 h 349857"/>
              <a:gd name="connsiteX8" fmla="*/ 165437 w 403073"/>
              <a:gd name="connsiteY8" fmla="*/ 317759 h 349857"/>
              <a:gd name="connsiteX9" fmla="*/ 364729 w 403073"/>
              <a:gd name="connsiteY9" fmla="*/ 306036 h 349857"/>
              <a:gd name="connsiteX10" fmla="*/ 353006 w 403073"/>
              <a:gd name="connsiteY10" fmla="*/ 153636 h 349857"/>
              <a:gd name="connsiteX11" fmla="*/ 341283 w 403073"/>
              <a:gd name="connsiteY11" fmla="*/ 118466 h 349857"/>
              <a:gd name="connsiteX12" fmla="*/ 270944 w 403073"/>
              <a:gd name="connsiteY12" fmla="*/ 83297 h 349857"/>
              <a:gd name="connsiteX13" fmla="*/ 235775 w 403073"/>
              <a:gd name="connsiteY13" fmla="*/ 59851 h 349857"/>
              <a:gd name="connsiteX14" fmla="*/ 200606 w 403073"/>
              <a:gd name="connsiteY14" fmla="*/ 48128 h 349857"/>
              <a:gd name="connsiteX15" fmla="*/ 188883 w 403073"/>
              <a:gd name="connsiteY15" fmla="*/ 12959 h 349857"/>
              <a:gd name="connsiteX16" fmla="*/ 153714 w 403073"/>
              <a:gd name="connsiteY16" fmla="*/ 1236 h 349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3073" h="349857">
                <a:moveTo>
                  <a:pt x="153714" y="1236"/>
                </a:moveTo>
                <a:cubicBezTo>
                  <a:pt x="132222" y="1236"/>
                  <a:pt x="88719" y="164"/>
                  <a:pt x="59929" y="12959"/>
                </a:cubicBezTo>
                <a:cubicBezTo>
                  <a:pt x="48637" y="17978"/>
                  <a:pt x="53732" y="37075"/>
                  <a:pt x="48206" y="48128"/>
                </a:cubicBezTo>
                <a:cubicBezTo>
                  <a:pt x="41905" y="60730"/>
                  <a:pt x="31061" y="70695"/>
                  <a:pt x="24760" y="83297"/>
                </a:cubicBezTo>
                <a:cubicBezTo>
                  <a:pt x="15349" y="102119"/>
                  <a:pt x="9129" y="122374"/>
                  <a:pt x="1314" y="141913"/>
                </a:cubicBezTo>
                <a:cubicBezTo>
                  <a:pt x="5222" y="173174"/>
                  <a:pt x="0" y="207016"/>
                  <a:pt x="13037" y="235697"/>
                </a:cubicBezTo>
                <a:cubicBezTo>
                  <a:pt x="21122" y="253484"/>
                  <a:pt x="42965" y="261172"/>
                  <a:pt x="59929" y="270866"/>
                </a:cubicBezTo>
                <a:cubicBezTo>
                  <a:pt x="73014" y="278343"/>
                  <a:pt x="131833" y="291774"/>
                  <a:pt x="141990" y="294313"/>
                </a:cubicBezTo>
                <a:cubicBezTo>
                  <a:pt x="149806" y="302128"/>
                  <a:pt x="154399" y="317178"/>
                  <a:pt x="165437" y="317759"/>
                </a:cubicBezTo>
                <a:cubicBezTo>
                  <a:pt x="231891" y="321257"/>
                  <a:pt x="314648" y="349857"/>
                  <a:pt x="364729" y="306036"/>
                </a:cubicBezTo>
                <a:cubicBezTo>
                  <a:pt x="403073" y="272485"/>
                  <a:pt x="359326" y="204193"/>
                  <a:pt x="353006" y="153636"/>
                </a:cubicBezTo>
                <a:cubicBezTo>
                  <a:pt x="351473" y="141374"/>
                  <a:pt x="349003" y="128116"/>
                  <a:pt x="341283" y="118466"/>
                </a:cubicBezTo>
                <a:cubicBezTo>
                  <a:pt x="324755" y="97806"/>
                  <a:pt x="294112" y="91019"/>
                  <a:pt x="270944" y="83297"/>
                </a:cubicBezTo>
                <a:cubicBezTo>
                  <a:pt x="259221" y="75482"/>
                  <a:pt x="248377" y="66152"/>
                  <a:pt x="235775" y="59851"/>
                </a:cubicBezTo>
                <a:cubicBezTo>
                  <a:pt x="224722" y="54325"/>
                  <a:pt x="209344" y="56866"/>
                  <a:pt x="200606" y="48128"/>
                </a:cubicBezTo>
                <a:cubicBezTo>
                  <a:pt x="191868" y="39390"/>
                  <a:pt x="197621" y="21697"/>
                  <a:pt x="188883" y="12959"/>
                </a:cubicBezTo>
                <a:cubicBezTo>
                  <a:pt x="175924" y="0"/>
                  <a:pt x="175206" y="1236"/>
                  <a:pt x="153714" y="1236"/>
                </a:cubicBezTo>
                <a:close/>
              </a:path>
            </a:pathLst>
          </a:custGeom>
          <a:gradFill flip="none" rotWithShape="1">
            <a:gsLst>
              <a:gs pos="0">
                <a:schemeClr val="dk1">
                  <a:tint val="66000"/>
                  <a:satMod val="160000"/>
                </a:schemeClr>
              </a:gs>
              <a:gs pos="50000">
                <a:schemeClr val="dk1">
                  <a:tint val="44500"/>
                  <a:satMod val="160000"/>
                </a:schemeClr>
              </a:gs>
              <a:gs pos="100000">
                <a:schemeClr val="dk1">
                  <a:tint val="23500"/>
                  <a:satMod val="160000"/>
                </a:schemeClr>
              </a:gs>
            </a:gsLst>
            <a:lin ang="2700000" scaled="1"/>
            <a:tileRect/>
          </a:gradFill>
          <a:ln w="31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Прямая соединительная линия 16"/>
          <p:cNvCxnSpPr>
            <a:stCxn id="9" idx="58"/>
            <a:endCxn id="11" idx="15"/>
          </p:cNvCxnSpPr>
          <p:nvPr/>
        </p:nvCxnSpPr>
        <p:spPr>
          <a:xfrm>
            <a:off x="3915508" y="2989385"/>
            <a:ext cx="2297723" cy="6330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9" idx="40"/>
            <a:endCxn id="11" idx="9"/>
          </p:cNvCxnSpPr>
          <p:nvPr/>
        </p:nvCxnSpPr>
        <p:spPr>
          <a:xfrm flipV="1">
            <a:off x="3622432" y="3915508"/>
            <a:ext cx="2766645" cy="19343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difficulties</a:t>
            </a:r>
            <a:endParaRPr lang="en-US" dirty="0"/>
          </a:p>
        </p:txBody>
      </p:sp>
      <p:pic>
        <p:nvPicPr>
          <p:cNvPr id="24578" name="Picture 2" descr="C:\Users\Александр\Desktop\Graph3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204864"/>
            <a:ext cx="5916646" cy="429309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07904" y="2232391"/>
            <a:ext cx="5184576" cy="4625609"/>
          </a:xfrm>
        </p:spPr>
        <p:txBody>
          <a:bodyPr/>
          <a:lstStyle/>
          <a:p>
            <a:r>
              <a:rPr lang="en-US" dirty="0" smtClean="0"/>
              <a:t>Velocity distribution that provides the best-fitting spectrum fits all the noise in the observed spectrum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smoothing methods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Parametric form of </a:t>
            </a:r>
            <a:r>
              <a:rPr lang="en-US" i="1" dirty="0" smtClean="0"/>
              <a:t>N(V) </a:t>
            </a:r>
            <a:r>
              <a:rPr lang="en-US" dirty="0" smtClean="0"/>
              <a:t>(e. g., </a:t>
            </a:r>
            <a:r>
              <a:rPr lang="en-US" dirty="0" err="1" smtClean="0"/>
              <a:t>gaussian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Series expansion of </a:t>
            </a:r>
            <a:r>
              <a:rPr lang="en-US" i="1" dirty="0" smtClean="0"/>
              <a:t>N(V</a:t>
            </a:r>
            <a:r>
              <a:rPr lang="en-US" i="1" dirty="0" smtClean="0"/>
              <a:t>):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/>
              <a:t>Penalized likelihood method:</a:t>
            </a:r>
          </a:p>
          <a:p>
            <a:endParaRPr lang="en-US" i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915816" y="2852936"/>
          <a:ext cx="2465215" cy="864096"/>
        </p:xfrm>
        <a:graphic>
          <a:graphicData uri="http://schemas.openxmlformats.org/presentationml/2006/ole">
            <p:oleObj spid="_x0000_s25602" name="Формула" r:id="rId3" imgW="1231560" imgH="43164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691680" y="4581128"/>
          <a:ext cx="6031045" cy="1656184"/>
        </p:xfrm>
        <a:graphic>
          <a:graphicData uri="http://schemas.openxmlformats.org/presentationml/2006/ole">
            <p:oleObj spid="_x0000_s25603" name="Формула" r:id="rId4" imgW="2590560" imgH="711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6626" name="Picture 2" descr="C:\Users\Александр\Desktop\Graph14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72815"/>
            <a:ext cx="6840760" cy="48946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50" name="Picture 2" descr="C:\Users\Александр\Desktop\Graph8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6840760" cy="50346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28675" name="Picture 3" descr="C:\Users\Александр\Desktop\Graph4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72816"/>
            <a:ext cx="6192688" cy="46654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9698" name="Picture 2" descr="C:\Users\Александр\Desktop\Graph5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556792"/>
            <a:ext cx="6621950" cy="51487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22" name="Picture 2" descr="C:\Users\Александр\Desktop\Graph6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28800"/>
            <a:ext cx="6696215" cy="5040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project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25609"/>
          </a:xfrm>
        </p:spPr>
        <p:txBody>
          <a:bodyPr/>
          <a:lstStyle/>
          <a:p>
            <a:r>
              <a:rPr lang="en-US" dirty="0" smtClean="0"/>
              <a:t>To determine the velocity distribution of a galaxy at different points using its spectrum</a:t>
            </a:r>
            <a:endParaRPr lang="ru-RU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835696" y="2996952"/>
          <a:ext cx="5505128" cy="1080120"/>
        </p:xfrm>
        <a:graphic>
          <a:graphicData uri="http://schemas.openxmlformats.org/presentationml/2006/ole">
            <p:oleObj spid="_x0000_s1026" name="Формула" r:id="rId3" imgW="2006280" imgH="393480" progId="Equation.3">
              <p:embed/>
            </p:oleObj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H="1" flipV="1">
            <a:off x="2339752" y="3933056"/>
            <a:ext cx="72008" cy="754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835696" y="4687976"/>
            <a:ext cx="1154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Observed </a:t>
            </a:r>
          </a:p>
          <a:p>
            <a:r>
              <a:rPr lang="en-US" dirty="0" smtClean="0"/>
              <a:t>spectrum</a:t>
            </a:r>
            <a:endParaRPr lang="en-US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3995936" y="3933056"/>
            <a:ext cx="0" cy="826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5436096" y="4005064"/>
            <a:ext cx="504056" cy="682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75856" y="4759984"/>
            <a:ext cx="2099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Velocity distribution</a:t>
            </a:r>
          </a:p>
          <a:p>
            <a:r>
              <a:rPr lang="en-US" dirty="0" smtClean="0"/>
              <a:t>to be found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652120" y="4759984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Template spectrum</a:t>
            </a:r>
          </a:p>
          <a:p>
            <a:r>
              <a:rPr lang="en-US" dirty="0" smtClean="0"/>
              <a:t>(spectrum of a single star assumed to be </a:t>
            </a:r>
            <a:r>
              <a:rPr lang="en-US" dirty="0" smtClean="0"/>
              <a:t>representative </a:t>
            </a:r>
            <a:r>
              <a:rPr lang="en-US" dirty="0" smtClean="0"/>
              <a:t>of the whole stellar population)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1746" name="Picture 2" descr="C:\Users\Александр\Desktop\Graph7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28800"/>
            <a:ext cx="6636830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625609"/>
          </a:xfrm>
        </p:spPr>
        <p:txBody>
          <a:bodyPr/>
          <a:lstStyle/>
          <a:p>
            <a:r>
              <a:rPr lang="en-US" dirty="0" smtClean="0"/>
              <a:t>Velocity dispersion profile suggests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Profiles of all the parameters seem to be rather unreliable, with possible errors being of the order of parameter value itself. </a:t>
            </a:r>
          </a:p>
          <a:p>
            <a:pPr lvl="1"/>
            <a:endParaRPr lang="en-US" dirty="0" smtClean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915816" y="2708920"/>
          <a:ext cx="3096344" cy="792088"/>
        </p:xfrm>
        <a:graphic>
          <a:graphicData uri="http://schemas.openxmlformats.org/presentationml/2006/ole">
            <p:oleObj spid="_x0000_s32770" name="Формула" r:id="rId3" imgW="16380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625609"/>
          </a:xfrm>
        </p:spPr>
        <p:txBody>
          <a:bodyPr/>
          <a:lstStyle/>
          <a:p>
            <a:r>
              <a:rPr lang="en-US" dirty="0" smtClean="0"/>
              <a:t>Possible sources of error: </a:t>
            </a:r>
          </a:p>
          <a:p>
            <a:pPr lvl="1"/>
            <a:r>
              <a:rPr lang="en-US" dirty="0" smtClean="0"/>
              <a:t>Fundamental difficulties of the </a:t>
            </a:r>
            <a:r>
              <a:rPr lang="en-US" dirty="0" err="1" smtClean="0"/>
              <a:t>deconvolution</a:t>
            </a:r>
            <a:r>
              <a:rPr lang="en-US" dirty="0" smtClean="0"/>
              <a:t> problem</a:t>
            </a:r>
          </a:p>
          <a:p>
            <a:pPr lvl="1"/>
            <a:r>
              <a:rPr lang="en-US" dirty="0" smtClean="0"/>
              <a:t>Template mismatch</a:t>
            </a:r>
          </a:p>
          <a:p>
            <a:pPr lvl="1"/>
            <a:r>
              <a:rPr lang="en-US" dirty="0" smtClean="0"/>
              <a:t>High noise level in galaxy spectrum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project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32391"/>
            <a:ext cx="8229600" cy="4625609"/>
          </a:xfrm>
        </p:spPr>
        <p:txBody>
          <a:bodyPr/>
          <a:lstStyle/>
          <a:p>
            <a:r>
              <a:rPr lang="en-US" dirty="0" smtClean="0"/>
              <a:t>To find </a:t>
            </a:r>
            <a:r>
              <a:rPr lang="el-GR" dirty="0" smtClean="0"/>
              <a:t>σ</a:t>
            </a:r>
            <a:r>
              <a:rPr lang="en-US" dirty="0" smtClean="0"/>
              <a:t>(r), V(r) profiles from the velocity distribution at different points in the galaxy</a:t>
            </a:r>
          </a:p>
          <a:p>
            <a:endParaRPr lang="en-US" dirty="0" smtClean="0"/>
          </a:p>
          <a:p>
            <a:r>
              <a:rPr lang="en-US" dirty="0" smtClean="0"/>
              <a:t>If possible, to determine the central black hole mass </a:t>
            </a:r>
            <a:endParaRPr lang="ru-RU" dirty="0" smtClean="0"/>
          </a:p>
          <a:p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Galaxy: NGC 205, dwarf elliptical companion of Andromeda</a:t>
            </a:r>
          </a:p>
          <a:p>
            <a:endParaRPr lang="en-US" dirty="0" smtClean="0"/>
          </a:p>
        </p:txBody>
      </p:sp>
      <p:pic>
        <p:nvPicPr>
          <p:cNvPr id="5122" name="Picture 2" descr="C:\Users\Александр\Desktop\n205blo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996952"/>
            <a:ext cx="4803775" cy="3551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Template star: HD115617, main-sequence G5 star</a:t>
            </a:r>
          </a:p>
          <a:p>
            <a:endParaRPr lang="en-US" dirty="0" smtClean="0"/>
          </a:p>
          <a:p>
            <a:r>
              <a:rPr lang="en-US" dirty="0" smtClean="0"/>
              <a:t>Instrument: HST’s Space Telescope Imaging Spectrograph (STIS), 52’’ x 0.1’’slit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Spectral lines: Ca II absorption triplet (</a:t>
            </a:r>
            <a:r>
              <a:rPr lang="el-GR" dirty="0" smtClean="0"/>
              <a:t>λ</a:t>
            </a:r>
            <a:r>
              <a:rPr lang="en-US" dirty="0" smtClean="0"/>
              <a:t> = </a:t>
            </a:r>
            <a:r>
              <a:rPr lang="ru-RU" dirty="0" smtClean="0"/>
              <a:t>8498</a:t>
            </a:r>
            <a:r>
              <a:rPr lang="en-US" dirty="0" smtClean="0"/>
              <a:t>.</a:t>
            </a:r>
            <a:r>
              <a:rPr lang="ru-RU" dirty="0" smtClean="0"/>
              <a:t>06, 8542.14</a:t>
            </a:r>
            <a:r>
              <a:rPr lang="en-US" dirty="0" smtClean="0"/>
              <a:t> and 8662.17 Å)</a:t>
            </a:r>
            <a:endParaRPr lang="en-US" dirty="0"/>
          </a:p>
        </p:txBody>
      </p:sp>
      <p:pic>
        <p:nvPicPr>
          <p:cNvPr id="6146" name="Picture 2" descr="C:\Users\Александр\Desktop\Graph1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924944"/>
            <a:ext cx="5197574" cy="37982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difficulties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exists a wide class of problems where completely different theories can lead to very similar predictions in terms of measurable quantities</a:t>
            </a:r>
          </a:p>
          <a:p>
            <a:endParaRPr lang="en-US" dirty="0" smtClean="0"/>
          </a:p>
          <a:p>
            <a:r>
              <a:rPr lang="en-US" dirty="0" smtClean="0"/>
              <a:t>These problems are particularly abundant in astronomy due to remote-sensing nature of measurements (e. g., inevitable convolution along the line of sight)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difficulties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Convolution problems in astronomy: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1) Instrumental response:</a:t>
            </a:r>
          </a:p>
          <a:p>
            <a:pPr lvl="1">
              <a:buNone/>
            </a:pPr>
            <a:r>
              <a:rPr lang="en-US" dirty="0" smtClean="0"/>
              <a:t>	Measurement = incident signal * </a:t>
            </a:r>
          </a:p>
          <a:p>
            <a:pPr lvl="1">
              <a:buNone/>
            </a:pPr>
            <a:r>
              <a:rPr lang="en-US" dirty="0" smtClean="0"/>
              <a:t>	* point-spread function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2) Non-instrumental integral transform</a:t>
            </a:r>
          </a:p>
          <a:p>
            <a:pPr lvl="1">
              <a:buNone/>
            </a:pPr>
            <a:r>
              <a:rPr lang="en-US" dirty="0" smtClean="0"/>
              <a:t>	Measurement = initial signal * source response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difficulties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323528" y="1844824"/>
          <a:ext cx="1830388" cy="2016125"/>
        </p:xfrm>
        <a:graphic>
          <a:graphicData uri="http://schemas.openxmlformats.org/presentationml/2006/ole">
            <p:oleObj spid="_x0000_s3074" name="Формула" r:id="rId3" imgW="1002960" imgH="1104840" progId="Equation.3">
              <p:embed/>
            </p:oleObj>
          </a:graphicData>
        </a:graphic>
      </p:graphicFrame>
      <p:pic>
        <p:nvPicPr>
          <p:cNvPr id="3077" name="Picture 5" descr="C:\Users\Александр\Desktop\Graph1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1988840"/>
            <a:ext cx="5760640" cy="44188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1715</TotalTime>
  <Words>329</Words>
  <Application>Microsoft Office PowerPoint</Application>
  <PresentationFormat>Экран (4:3)</PresentationFormat>
  <Paragraphs>67</Paragraphs>
  <Slides>23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Модульная</vt:lpstr>
      <vt:lpstr>Формула</vt:lpstr>
      <vt:lpstr>Microsoft Equation 3.0</vt:lpstr>
      <vt:lpstr>Velocity distribution of NGC 205 from its optical spectrum</vt:lpstr>
      <vt:lpstr>Goals of the project</vt:lpstr>
      <vt:lpstr>Goals of the project</vt:lpstr>
      <vt:lpstr>Data</vt:lpstr>
      <vt:lpstr>Data</vt:lpstr>
      <vt:lpstr>Слайд 6</vt:lpstr>
      <vt:lpstr>Hidden difficulties</vt:lpstr>
      <vt:lpstr>Hidden difficulties</vt:lpstr>
      <vt:lpstr>Hidden difficulties</vt:lpstr>
      <vt:lpstr>Hidden difficulties</vt:lpstr>
      <vt:lpstr>Hidden difficulties</vt:lpstr>
      <vt:lpstr>Hidden difficulties</vt:lpstr>
      <vt:lpstr>Hidden difficulties</vt:lpstr>
      <vt:lpstr>Different smoothing methods</vt:lpstr>
      <vt:lpstr>Results</vt:lpstr>
      <vt:lpstr>Results</vt:lpstr>
      <vt:lpstr>Results</vt:lpstr>
      <vt:lpstr>Results</vt:lpstr>
      <vt:lpstr>Results</vt:lpstr>
      <vt:lpstr>Results</vt:lpstr>
      <vt:lpstr>Conclusions</vt:lpstr>
      <vt:lpstr>Conclusions</vt:lpstr>
      <vt:lpstr>Thank you!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Velocity distribution of NGC 205 from its optical spectrum</dc:title>
  <dc:creator>Александр</dc:creator>
  <cp:lastModifiedBy>Александр</cp:lastModifiedBy>
  <cp:revision>98</cp:revision>
  <dcterms:created xsi:type="dcterms:W3CDTF">2013-05-07T18:20:53Z</dcterms:created>
  <dcterms:modified xsi:type="dcterms:W3CDTF">2013-05-09T20:59:43Z</dcterms:modified>
</cp:coreProperties>
</file>