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71" r:id="rId14"/>
    <p:sldId id="270" r:id="rId15"/>
    <p:sldId id="273" r:id="rId16"/>
    <p:sldId id="274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2411C2-E138-2542-B8F9-FB71C4D5746C}">
          <p14:sldIdLst>
            <p14:sldId id="256"/>
            <p14:sldId id="257"/>
            <p14:sldId id="258"/>
          </p14:sldIdLst>
        </p14:section>
        <p14:section name="Sloan Digital Sky Survey" id="{56498BFA-0DEC-9F46-BCAA-E24543E2104D}">
          <p14:sldIdLst>
            <p14:sldId id="260"/>
            <p14:sldId id="259"/>
          </p14:sldIdLst>
        </p14:section>
        <p14:section name="The Data Set" id="{024D5498-34EB-E144-B329-B90D4A0CDBE5}">
          <p14:sldIdLst>
            <p14:sldId id="263"/>
            <p14:sldId id="262"/>
          </p14:sldIdLst>
        </p14:section>
        <p14:section name="LF" id="{2FAD3009-9368-3742-86D2-210CB3A56CF6}">
          <p14:sldIdLst>
            <p14:sldId id="264"/>
            <p14:sldId id="265"/>
            <p14:sldId id="266"/>
            <p14:sldId id="267"/>
            <p14:sldId id="269"/>
            <p14:sldId id="271"/>
            <p14:sldId id="270"/>
          </p14:sldIdLst>
        </p14:section>
        <p14:section name="Color" id="{F1E3BD63-E911-FB44-866D-61FECDCB6774}">
          <p14:sldIdLst>
            <p14:sldId id="273"/>
            <p14:sldId id="274"/>
            <p14:sldId id="275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700" autoAdjust="0"/>
  </p:normalViewPr>
  <p:slideViewPr>
    <p:cSldViewPr snapToGrid="0" snapToObjects="1">
      <p:cViewPr>
        <p:scale>
          <a:sx n="80" d="100"/>
          <a:sy n="80" d="100"/>
        </p:scale>
        <p:origin x="-14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0B7D-EBDF-A84B-8030-6795EBF7704B}" type="datetimeFigureOut">
              <a:rPr lang="en-US" smtClean="0"/>
              <a:t>5/9/13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0FC9-078D-2345-BFDF-BCB51A152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2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1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how to get LF</a:t>
            </a:r>
          </a:p>
          <a:p>
            <a:r>
              <a:rPr lang="en-US" dirty="0" smtClean="0"/>
              <a:t>K</a:t>
            </a:r>
            <a:r>
              <a:rPr lang="en-US" baseline="0" dirty="0" smtClean="0"/>
              <a:t> correction tells how an observed band would actually be another shorter band </a:t>
            </a:r>
            <a:r>
              <a:rPr lang="en-US" baseline="0" dirty="0" err="1" smtClean="0"/>
              <a:t>instrinsicly</a:t>
            </a:r>
            <a:r>
              <a:rPr lang="en-US" baseline="0" dirty="0" smtClean="0"/>
              <a:t> due to redshift</a:t>
            </a:r>
          </a:p>
          <a:p>
            <a:r>
              <a:rPr lang="en-US" baseline="0" dirty="0" smtClean="0"/>
              <a:t>Evolution corrects for change in system while light travelling</a:t>
            </a:r>
          </a:p>
          <a:p>
            <a:r>
              <a:rPr lang="en-US" baseline="0" dirty="0" smtClean="0"/>
              <a:t>Extinction loss of light from dust (important in optical measurements…IR reprocessing)</a:t>
            </a:r>
          </a:p>
          <a:p>
            <a:r>
              <a:rPr lang="en-US" baseline="0" dirty="0" smtClean="0"/>
              <a:t>Redder bands more luminous?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whole fit.</a:t>
            </a:r>
          </a:p>
          <a:p>
            <a:r>
              <a:rPr lang="en-US" baseline="0" dirty="0" smtClean="0"/>
              <a:t>Talk about u poor fitting</a:t>
            </a:r>
          </a:p>
          <a:p>
            <a:r>
              <a:rPr lang="en-US" baseline="0" dirty="0" smtClean="0"/>
              <a:t>Talk about dim bumps to right throwing off fits and issues with that</a:t>
            </a:r>
          </a:p>
          <a:p>
            <a:r>
              <a:rPr lang="en-US" baseline="0" dirty="0" smtClean="0"/>
              <a:t>Explain visually how each of the parameters controls the fit curve</a:t>
            </a:r>
          </a:p>
          <a:p>
            <a:r>
              <a:rPr lang="en-US" baseline="0" dirty="0" smtClean="0"/>
              <a:t>How does the error look?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poor fit of U</a:t>
            </a:r>
          </a:p>
          <a:p>
            <a:r>
              <a:rPr lang="en-US" dirty="0" smtClean="0"/>
              <a:t>Peak in residual is nearest peaks in the curve (obvious as values are larger easier to have large diff)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2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Literature usually fits bright end. How does this perform?</a:t>
            </a:r>
          </a:p>
          <a:p>
            <a:r>
              <a:rPr lang="en-US" dirty="0" smtClean="0"/>
              <a:t>Compare my fits to a reference source.</a:t>
            </a:r>
          </a:p>
          <a:p>
            <a:r>
              <a:rPr lang="en-US" dirty="0" smtClean="0"/>
              <a:t>Over predicts the dim galaxies</a:t>
            </a:r>
          </a:p>
          <a:p>
            <a:r>
              <a:rPr lang="en-US" dirty="0" smtClean="0"/>
              <a:t>How do 2 forms match up in error?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51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Dashed full</a:t>
            </a:r>
          </a:p>
          <a:p>
            <a:r>
              <a:rPr lang="en-US" dirty="0" smtClean="0"/>
              <a:t>Solid half</a:t>
            </a:r>
          </a:p>
          <a:p>
            <a:r>
              <a:rPr lang="en-US" dirty="0" smtClean="0"/>
              <a:t>Half is better fit for the bright</a:t>
            </a:r>
            <a:r>
              <a:rPr lang="en-US" baseline="0" dirty="0" smtClean="0"/>
              <a:t> portion but can tell you nothing about the dim portion.</a:t>
            </a:r>
          </a:p>
          <a:p>
            <a:r>
              <a:rPr lang="en-US" baseline="0" dirty="0" smtClean="0"/>
              <a:t>Now we know about LF, what about the galaxy colors?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03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Selected the two furthest bands so large scale color change would be most apparent.</a:t>
            </a:r>
          </a:p>
          <a:p>
            <a:r>
              <a:rPr lang="en-US" dirty="0" smtClean="0"/>
              <a:t>Explain literature claim of 2.2 as split. Is this valid?</a:t>
            </a:r>
            <a:r>
              <a:rPr lang="en-US" baseline="0" dirty="0" smtClean="0"/>
              <a:t> Does data set really </a:t>
            </a:r>
            <a:r>
              <a:rPr lang="en-US" baseline="0" dirty="0" err="1" smtClean="0"/>
              <a:t>portay</a:t>
            </a:r>
            <a:r>
              <a:rPr lang="en-US" baseline="0" dirty="0" smtClean="0"/>
              <a:t> a bimodal set?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05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deceptive</a:t>
            </a:r>
            <a:r>
              <a:rPr lang="en-US" baseline="0" dirty="0" smtClean="0"/>
              <a:t> nature of this plot. Looks like more blue than red because of diversity.</a:t>
            </a:r>
          </a:p>
          <a:p>
            <a:r>
              <a:rPr lang="en-US" baseline="0" dirty="0" smtClean="0"/>
              <a:t>Also, notice blue things are still redder than they are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can we not have bright blue( too small)</a:t>
            </a:r>
          </a:p>
          <a:p>
            <a:r>
              <a:rPr lang="en-US" dirty="0" smtClean="0"/>
              <a:t>Why no bright red (too large)</a:t>
            </a:r>
          </a:p>
          <a:p>
            <a:r>
              <a:rPr lang="en-US" dirty="0" smtClean="0"/>
              <a:t>mergers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8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Scientific Questions: what can</a:t>
            </a:r>
            <a:r>
              <a:rPr lang="en-US" baseline="0" dirty="0" smtClean="0"/>
              <a:t> we learn from luminosity functions and colors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err="1" smtClean="0"/>
              <a:t>Sdss</a:t>
            </a:r>
            <a:r>
              <a:rPr lang="en-US" baseline="0" dirty="0" smtClean="0"/>
              <a:t>: What is </a:t>
            </a:r>
            <a:r>
              <a:rPr lang="en-US" baseline="0" dirty="0" err="1" smtClean="0"/>
              <a:t>sdss</a:t>
            </a:r>
            <a:r>
              <a:rPr lang="en-US" baseline="0" dirty="0" smtClean="0"/>
              <a:t>? What does it do? How can we use it?</a:t>
            </a:r>
          </a:p>
          <a:p>
            <a:r>
              <a:rPr lang="en-US" baseline="0" dirty="0" smtClean="0"/>
              <a:t>Data set: describe what exactly my data is</a:t>
            </a:r>
          </a:p>
          <a:p>
            <a:r>
              <a:rPr lang="en-US" baseline="0" dirty="0" smtClean="0"/>
              <a:t>Analysis: Brief overview to the theory of LF and a condense recipe to produce one. How I did fits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Results: What can we infer from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Is LF</a:t>
            </a:r>
            <a:r>
              <a:rPr lang="en-US" baseline="0" dirty="0" smtClean="0"/>
              <a:t> dominated by a particular feature or type of galaxy?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 Schechter normally fits only bright end…can we fit entire function? What about selection effects?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Optical light is mostly star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2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“fun facts” about SDSS from their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0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bands are intended to be similar</a:t>
            </a:r>
            <a:r>
              <a:rPr lang="en-US" baseline="0" dirty="0" smtClean="0"/>
              <a:t> to the UBV system</a:t>
            </a:r>
          </a:p>
          <a:p>
            <a:r>
              <a:rPr lang="en-US" baseline="0" dirty="0" smtClean="0"/>
              <a:t>Improved performance in g over BV</a:t>
            </a:r>
          </a:p>
          <a:p>
            <a:r>
              <a:rPr lang="en-US" baseline="0" dirty="0" smtClean="0"/>
              <a:t>Less overlap</a:t>
            </a:r>
          </a:p>
          <a:p>
            <a:r>
              <a:rPr lang="en-US" baseline="0" dirty="0" smtClean="0"/>
              <a:t>----- Meeting Notes (5/9/13 10:03) -----</a:t>
            </a:r>
          </a:p>
          <a:p>
            <a:r>
              <a:rPr lang="en-US" baseline="0" dirty="0" smtClean="0"/>
              <a:t>Dip in between u and g important for LF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Wanted redshifts to be in</a:t>
            </a:r>
            <a:r>
              <a:rPr lang="en-US" baseline="0" dirty="0" smtClean="0"/>
              <a:t> narrow population to tell about a given redshift. Avoid different galaxy sets of different redshifts.</a:t>
            </a:r>
          </a:p>
          <a:p>
            <a:r>
              <a:rPr lang="en-US" baseline="0" dirty="0" smtClean="0"/>
              <a:t>In order to restrict redshift had to sacrifice the z’ band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most of the galaxies of the survey are </a:t>
            </a:r>
            <a:r>
              <a:rPr lang="en-US" baseline="0" dirty="0" err="1" smtClean="0"/>
              <a:t>otuside</a:t>
            </a:r>
            <a:r>
              <a:rPr lang="en-US" baseline="0" dirty="0" smtClean="0"/>
              <a:t> of the plane. (circle through points on edges and over points in middle)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91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parts of the function. What each does</a:t>
            </a:r>
            <a:r>
              <a:rPr lang="en-US" baseline="0" dirty="0" smtClean="0"/>
              <a:t> and how to transform from </a:t>
            </a:r>
            <a:r>
              <a:rPr lang="en-US" baseline="0" dirty="0" err="1" smtClean="0"/>
              <a:t>lum</a:t>
            </a:r>
            <a:r>
              <a:rPr lang="en-US" baseline="0" dirty="0" smtClean="0"/>
              <a:t> to mag using </a:t>
            </a:r>
            <a:r>
              <a:rPr lang="en-US" baseline="0" dirty="0" err="1" smtClean="0"/>
              <a:t>jacobian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absolute magnitude because</a:t>
            </a:r>
            <a:r>
              <a:rPr lang="en-US" baseline="0" dirty="0" smtClean="0"/>
              <a:t> apparent magnitude cannot be used to infer intrinsic properties….</a:t>
            </a:r>
          </a:p>
          <a:p>
            <a:r>
              <a:rPr lang="en-US" baseline="0" dirty="0" smtClean="0"/>
              <a:t>Helps to remove selection effect</a:t>
            </a:r>
          </a:p>
          <a:p>
            <a:r>
              <a:rPr lang="en-US" baseline="0" dirty="0" smtClean="0"/>
              <a:t>Explain rough nature of distance estimate (better estimates are highly dependent on cosmological parameters (omegas and </a:t>
            </a:r>
            <a:r>
              <a:rPr lang="en-US" baseline="0" dirty="0" err="1" smtClean="0"/>
              <a:t>hubble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const</a:t>
            </a:r>
            <a:r>
              <a:rPr lang="en-US" baseline="0" dirty="0" smtClean="0"/>
              <a:t>))</a:t>
            </a:r>
          </a:p>
          <a:p>
            <a:r>
              <a:rPr lang="en-US" baseline="0" dirty="0" smtClean="0"/>
              <a:t>The instrument pipelines are to be taken with a grain of salt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0FC9-078D-2345-BFDF-BCB51A152C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9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5/9/13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can we learn from the luminosity function</a:t>
            </a:r>
          </a:p>
          <a:p>
            <a:r>
              <a:rPr lang="en-US" dirty="0"/>
              <a:t>a</a:t>
            </a:r>
            <a:r>
              <a:rPr lang="en-US" dirty="0" smtClean="0"/>
              <a:t>nd color studies?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sdss</a:t>
            </a:r>
            <a:r>
              <a:rPr lang="en-US" dirty="0" smtClean="0"/>
              <a:t> galaxies</a:t>
            </a:r>
            <a:br>
              <a:rPr lang="en-US" dirty="0" smtClean="0"/>
            </a:br>
            <a:r>
              <a:rPr lang="en-US" dirty="0" smtClean="0"/>
              <a:t>at redshift 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0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F_ajs_nofit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" t="-4894" r="-10051"/>
          <a:stretch/>
        </p:blipFill>
        <p:spPr>
          <a:xfrm>
            <a:off x="3544757" y="1960032"/>
            <a:ext cx="6199582" cy="375496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Producing the Luminosity Function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973607"/>
          </a:xfrm>
        </p:spPr>
        <p:txBody>
          <a:bodyPr>
            <a:normAutofit/>
          </a:bodyPr>
          <a:lstStyle/>
          <a:p>
            <a:r>
              <a:rPr lang="en-US" dirty="0" smtClean="0"/>
              <a:t>Read in  apparent magnitudes</a:t>
            </a:r>
          </a:p>
          <a:p>
            <a:r>
              <a:rPr lang="en-US" dirty="0" smtClean="0"/>
              <a:t>If not already corrected for extinction, evolution, K correct do so.</a:t>
            </a:r>
          </a:p>
          <a:p>
            <a:endParaRPr lang="en-US" dirty="0"/>
          </a:p>
          <a:p>
            <a:r>
              <a:rPr lang="en-US" dirty="0" smtClean="0"/>
              <a:t>Convert apparent magnitude to absolute magnitude using the distance modulus.</a:t>
            </a:r>
          </a:p>
          <a:p>
            <a:r>
              <a:rPr lang="en-US" dirty="0" smtClean="0"/>
              <a:t>Bin up the magnitudes</a:t>
            </a:r>
          </a:p>
          <a:p>
            <a:r>
              <a:rPr lang="en-US" dirty="0" smtClean="0"/>
              <a:t>Plot the number in each bin against the magnitude bins</a:t>
            </a:r>
          </a:p>
          <a:p>
            <a:r>
              <a:rPr lang="en-US" dirty="0" smtClean="0"/>
              <a:t>Note </a:t>
            </a:r>
            <a:r>
              <a:rPr lang="en-US" dirty="0" smtClean="0"/>
              <a:t>that redder bands are more luminous.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5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529928"/>
              </p:ext>
            </p:extLst>
          </p:nvPr>
        </p:nvGraphicFramePr>
        <p:xfrm>
          <a:off x="4265144" y="4732578"/>
          <a:ext cx="4878856" cy="212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714"/>
                <a:gridCol w="1219714"/>
                <a:gridCol w="1219714"/>
                <a:gridCol w="1219714"/>
              </a:tblGrid>
              <a:tr h="269193"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Phistar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Mstar</a:t>
                      </a:r>
                      <a:endParaRPr lang="en-US" dirty="0"/>
                    </a:p>
                  </a:txBody>
                  <a:tcPr/>
                </a:tc>
              </a:tr>
              <a:tr h="238907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85.881346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4.0909369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-15.630381</a:t>
                      </a:r>
                      <a:endParaRPr lang="en-US" dirty="0"/>
                    </a:p>
                  </a:txBody>
                  <a:tcPr/>
                </a:tc>
              </a:tr>
              <a:tr h="464634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256.55132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3.3632489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-17.408042</a:t>
                      </a:r>
                      <a:endParaRPr lang="en-US" dirty="0"/>
                    </a:p>
                  </a:txBody>
                  <a:tcPr/>
                </a:tc>
              </a:tr>
              <a:tr h="464634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870.11282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2.3562895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-18.517338</a:t>
                      </a:r>
                      <a:endParaRPr lang="en-US" dirty="0"/>
                    </a:p>
                  </a:txBody>
                  <a:tcPr/>
                </a:tc>
              </a:tr>
              <a:tr h="4646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1066.0481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2.1568930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-18.958874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4" descr="LF_ajs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r="-1605"/>
          <a:stretch/>
        </p:blipFill>
        <p:spPr>
          <a:xfrm>
            <a:off x="0" y="1359722"/>
            <a:ext cx="4805738" cy="32739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Fitting to the Schechter Function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0089" y="1686597"/>
            <a:ext cx="3394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When fitting the function need to be careful in how one attempts to fit.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Dim outliers can easily through off a fit.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u band appears to be poorly fit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8625" y="5302251"/>
            <a:ext cx="1682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fits were made using Anthony Smith’s IDL routines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0256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residual is the absolute value of the difference between the value computed in the histogram and the fitted function.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etter fits for </a:t>
            </a:r>
            <a:r>
              <a:rPr lang="en-US" sz="2400" dirty="0" smtClean="0"/>
              <a:t>longer wavelengths.</a:t>
            </a:r>
            <a:endParaRPr lang="en-US" sz="2400" dirty="0"/>
          </a:p>
        </p:txBody>
      </p:sp>
      <p:pic>
        <p:nvPicPr>
          <p:cNvPr id="5" name="Content Placeholder 4" descr="residuals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448"/>
          <a:stretch/>
        </p:blipFill>
        <p:spPr>
          <a:xfrm>
            <a:off x="4778375" y="1417638"/>
            <a:ext cx="4365625" cy="27868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Quality of the Fit</a:t>
            </a:r>
            <a:endParaRPr lang="en-US" dirty="0"/>
          </a:p>
        </p:txBody>
      </p:sp>
      <p:pic>
        <p:nvPicPr>
          <p:cNvPr id="3" name="Picture 2" descr="LF_aj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5" y="4204500"/>
            <a:ext cx="4365625" cy="26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8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4914064"/>
              </p:ext>
            </p:extLst>
          </p:nvPr>
        </p:nvGraphicFramePr>
        <p:xfrm>
          <a:off x="4663718" y="5029200"/>
          <a:ext cx="514703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443"/>
                <a:gridCol w="1150095"/>
                <a:gridCol w="1293857"/>
                <a:gridCol w="2028638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Nstar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-17.001823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-0.60343009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6997.4038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-18.390041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-0.97937758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16826.371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-18.988563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0.122265854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8683.5567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-22.526628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-3.8784816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7.7910135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4" descr="LF_only_bright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5" r="392" b="5154"/>
          <a:stretch/>
        </p:blipFill>
        <p:spPr>
          <a:xfrm>
            <a:off x="-138921" y="1417638"/>
            <a:ext cx="4167641" cy="256668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Fitting only the bright end of the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250" y="4080470"/>
            <a:ext cx="81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values can be compared more directly with literature sources which typically only fit to the bright end.</a:t>
            </a:r>
          </a:p>
          <a:p>
            <a:r>
              <a:rPr lang="en-US" dirty="0" smtClean="0"/>
              <a:t>However, this function can wildly over estimate the number of dim galaxies</a:t>
            </a:r>
            <a:endParaRPr lang="en-US" dirty="0"/>
          </a:p>
        </p:txBody>
      </p:sp>
      <p:pic>
        <p:nvPicPr>
          <p:cNvPr id="9" name="Picture 8" descr="residuals_only_b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63" y="1414463"/>
            <a:ext cx="4361137" cy="26507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401334"/>
              </p:ext>
            </p:extLst>
          </p:nvPr>
        </p:nvGraphicFramePr>
        <p:xfrm>
          <a:off x="17520" y="5029200"/>
          <a:ext cx="3660864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5216"/>
                <a:gridCol w="915216"/>
                <a:gridCol w="915216"/>
                <a:gridCol w="915216"/>
              </a:tblGrid>
              <a:tr h="322347"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Nstar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alpha</a:t>
                      </a:r>
                      <a:endParaRPr lang="en-US" dirty="0"/>
                    </a:p>
                  </a:txBody>
                  <a:tcPr/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-1.01</a:t>
                      </a:r>
                      <a:endParaRPr lang="en-US" dirty="0"/>
                    </a:p>
                  </a:txBody>
                  <a:tcPr/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-19.53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-1.1</a:t>
                      </a:r>
                      <a:endParaRPr lang="en-US" dirty="0"/>
                    </a:p>
                  </a:txBody>
                  <a:tcPr/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-20.73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-1.23</a:t>
                      </a:r>
                      <a:endParaRPr lang="en-US" dirty="0"/>
                    </a:p>
                  </a:txBody>
                  <a:tcPr/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-20.97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78384" y="6579491"/>
            <a:ext cx="1061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arXiv:0806.4930v1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5765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Dashed lines are fits to full function</a:t>
            </a:r>
          </a:p>
          <a:p>
            <a:r>
              <a:rPr lang="en-US" dirty="0" smtClean="0"/>
              <a:t>Solid lines fit only to bright tail</a:t>
            </a:r>
          </a:p>
          <a:p>
            <a:r>
              <a:rPr lang="en-US" dirty="0" smtClean="0"/>
              <a:t>With the exception of r band this appears to be a better for to the bright tail of the LF</a:t>
            </a:r>
          </a:p>
          <a:p>
            <a:r>
              <a:rPr lang="en-US" dirty="0" smtClean="0"/>
              <a:t>However, the partial fits fail entirely to fit the dim portion.</a:t>
            </a:r>
            <a:endParaRPr lang="en-US" dirty="0"/>
          </a:p>
        </p:txBody>
      </p:sp>
      <p:pic>
        <p:nvPicPr>
          <p:cNvPr id="6" name="Content Placeholder 5" descr="compare_error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64" r="-19201"/>
          <a:stretch/>
        </p:blipFill>
        <p:spPr>
          <a:xfrm>
            <a:off x="3279424" y="1600200"/>
            <a:ext cx="6786322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Error in different fitting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2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lor_hist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0" t="-15160" r="-11805"/>
          <a:stretch/>
        </p:blipFill>
        <p:spPr>
          <a:xfrm>
            <a:off x="3051949" y="1447800"/>
            <a:ext cx="6748409" cy="4267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Galaxies have color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ample color U-R is dominated by a large peak between 2.4 and 2.6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maller feature to the left of this in the plateau around 1.9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sources claim a split between red and blue galaxies occurs at U-R of 2.22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arXiv:0806.4930v1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Strateva</a:t>
            </a:r>
            <a:r>
              <a:rPr lang="en-US" dirty="0" smtClean="0"/>
              <a:t> et al 2001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APJ,122:1861-1874 Oct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7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galaxy sample appears to be bimodal in our definition of blue versus red</a:t>
            </a:r>
          </a:p>
          <a:p>
            <a:r>
              <a:rPr lang="en-US" dirty="0" smtClean="0"/>
              <a:t>Left of the line is blue</a:t>
            </a:r>
          </a:p>
          <a:p>
            <a:pPr lvl="1"/>
            <a:r>
              <a:rPr lang="en-US" dirty="0" smtClean="0"/>
              <a:t>3656</a:t>
            </a:r>
          </a:p>
          <a:p>
            <a:r>
              <a:rPr lang="en-US" dirty="0" smtClean="0"/>
              <a:t>Right of the line is red</a:t>
            </a:r>
          </a:p>
          <a:p>
            <a:pPr lvl="1"/>
            <a:r>
              <a:rPr lang="en-US" dirty="0" smtClean="0"/>
              <a:t>6331</a:t>
            </a:r>
          </a:p>
          <a:p>
            <a:r>
              <a:rPr lang="en-US" dirty="0" smtClean="0"/>
              <a:t>The blue side is shifted towards the red.</a:t>
            </a:r>
          </a:p>
          <a:p>
            <a:r>
              <a:rPr lang="en-US" dirty="0" smtClean="0"/>
              <a:t>Therefore, the light appears to be predominantly  red.</a:t>
            </a:r>
          </a:p>
          <a:p>
            <a:r>
              <a:rPr lang="en-US" dirty="0" smtClean="0"/>
              <a:t>Red galaxies are less diverse than the blue</a:t>
            </a:r>
          </a:p>
          <a:p>
            <a:endParaRPr lang="en-US" dirty="0"/>
          </a:p>
        </p:txBody>
      </p:sp>
      <p:pic>
        <p:nvPicPr>
          <p:cNvPr id="6" name="Content Placeholder 5" descr="ur_vs_ug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1926"/>
          <a:stretch/>
        </p:blipFill>
        <p:spPr>
          <a:xfrm>
            <a:off x="4540250" y="2032000"/>
            <a:ext cx="4537775" cy="368299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Color-Color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1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galaxies are evenly split between red and blue at magnitude -18.3 in the g band</a:t>
            </a:r>
          </a:p>
          <a:p>
            <a:r>
              <a:rPr lang="en-US" dirty="0" smtClean="0"/>
              <a:t>At -15.5 there are no longer any red galaxies</a:t>
            </a:r>
          </a:p>
          <a:p>
            <a:r>
              <a:rPr lang="en-US" dirty="0" smtClean="0"/>
              <a:t>Dim magnitudes are dominated by blue galaxies while bright ones by red galaxies</a:t>
            </a:r>
          </a:p>
          <a:p>
            <a:r>
              <a:rPr lang="en-US" dirty="0" smtClean="0"/>
              <a:t>Blue galaxies are typically smaller than </a:t>
            </a:r>
            <a:r>
              <a:rPr lang="en-US" dirty="0" err="1" smtClean="0"/>
              <a:t>ellipticals</a:t>
            </a:r>
            <a:r>
              <a:rPr lang="en-US" dirty="0"/>
              <a:t> </a:t>
            </a:r>
            <a:r>
              <a:rPr lang="en-US" dirty="0" smtClean="0"/>
              <a:t>(Spirals merge to form </a:t>
            </a:r>
            <a:r>
              <a:rPr lang="en-US" dirty="0" err="1" smtClean="0"/>
              <a:t>ellipticals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Blue stars (O,B) are rare thus, spirals dimmer</a:t>
            </a:r>
            <a:endParaRPr lang="en-US" dirty="0"/>
          </a:p>
        </p:txBody>
      </p:sp>
      <p:pic>
        <p:nvPicPr>
          <p:cNvPr id="5" name="Content Placeholder 4" descr="frac_blue_red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36" r="60"/>
          <a:stretch/>
        </p:blipFill>
        <p:spPr>
          <a:xfrm>
            <a:off x="3804598" y="1600200"/>
            <a:ext cx="5339402" cy="34004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Quantitative measure of Redness as a function of magnitude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Schechter function can be used to fit the LF either fully or in part. However, the choice in fitting method can drastically change the functional form of the fit.</a:t>
            </a:r>
          </a:p>
          <a:p>
            <a:pPr lvl="1"/>
            <a:r>
              <a:rPr lang="en-US" dirty="0" smtClean="0"/>
              <a:t>By fitting only the bright tail one the function produces a fit that predicts infinite galaxies.</a:t>
            </a:r>
            <a:endParaRPr lang="en-US" dirty="0"/>
          </a:p>
          <a:p>
            <a:r>
              <a:rPr lang="en-US" dirty="0" smtClean="0"/>
              <a:t> The redder portions of galaxies tend to be more luminous</a:t>
            </a:r>
          </a:p>
          <a:p>
            <a:pPr lvl="1"/>
            <a:r>
              <a:rPr lang="en-US" dirty="0" smtClean="0"/>
              <a:t>Elliptical galaxies typically large</a:t>
            </a:r>
          </a:p>
          <a:p>
            <a:pPr lvl="1"/>
            <a:r>
              <a:rPr lang="en-US" dirty="0" smtClean="0"/>
              <a:t>Spirals are typically smaller than </a:t>
            </a:r>
            <a:r>
              <a:rPr lang="en-US" dirty="0" err="1" smtClean="0"/>
              <a:t>Ellipticals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4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Questions</a:t>
            </a:r>
          </a:p>
          <a:p>
            <a:endParaRPr lang="en-US" dirty="0"/>
          </a:p>
          <a:p>
            <a:r>
              <a:rPr lang="en-US" dirty="0" smtClean="0"/>
              <a:t>SDSS</a:t>
            </a:r>
          </a:p>
          <a:p>
            <a:pPr lvl="1"/>
            <a:r>
              <a:rPr lang="en-US" dirty="0" smtClean="0"/>
              <a:t>Basic Information</a:t>
            </a:r>
            <a:endParaRPr lang="en-US" dirty="0"/>
          </a:p>
          <a:p>
            <a:r>
              <a:rPr lang="en-US" dirty="0" smtClean="0"/>
              <a:t>My Data Set</a:t>
            </a:r>
          </a:p>
          <a:p>
            <a:endParaRPr lang="en-US" dirty="0"/>
          </a:p>
          <a:p>
            <a:r>
              <a:rPr lang="en-US" dirty="0" smtClean="0"/>
              <a:t>Methods of Analysis</a:t>
            </a:r>
          </a:p>
          <a:p>
            <a:pPr lvl="1"/>
            <a:r>
              <a:rPr lang="en-US" dirty="0" smtClean="0"/>
              <a:t>Introduction to theory</a:t>
            </a:r>
          </a:p>
          <a:p>
            <a:pPr lvl="1"/>
            <a:r>
              <a:rPr lang="en-US" dirty="0" smtClean="0"/>
              <a:t>Practically how is it performed?</a:t>
            </a:r>
            <a:endParaRPr lang="en-US" dirty="0"/>
          </a:p>
          <a:p>
            <a:r>
              <a:rPr lang="en-US" dirty="0" smtClean="0"/>
              <a:t>Results and Conclusions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40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does the galaxy luminosity function behave at redshift 0.1?</a:t>
            </a:r>
          </a:p>
          <a:p>
            <a:pPr lvl="1"/>
            <a:r>
              <a:rPr lang="en-US" dirty="0" smtClean="0"/>
              <a:t>How accurate does the Schechter function model the entire distribution?</a:t>
            </a:r>
          </a:p>
          <a:p>
            <a:r>
              <a:rPr lang="en-US" dirty="0" smtClean="0"/>
              <a:t>Do galaxies have a clear split between red and blue? </a:t>
            </a:r>
            <a:endParaRPr lang="en-US" dirty="0"/>
          </a:p>
          <a:p>
            <a:pPr lvl="1"/>
            <a:r>
              <a:rPr lang="en-US" dirty="0" smtClean="0"/>
              <a:t>What can we learn from galaxy optical color plots?</a:t>
            </a:r>
          </a:p>
          <a:p>
            <a:pPr lvl="2"/>
            <a:r>
              <a:rPr lang="en-US" dirty="0" smtClean="0"/>
              <a:t>Can we infer information about the stellar populations?</a:t>
            </a:r>
          </a:p>
        </p:txBody>
      </p:sp>
    </p:spTree>
    <p:extLst>
      <p:ext uri="{BB962C8B-B14F-4D97-AF65-F5344CB8AC3E}">
        <p14:creationId xmlns:p14="http://schemas.microsoft.com/office/powerpoint/2010/main" val="182558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3733800" cy="47667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2.5m Telescope at Apache Point Observatory, NM</a:t>
            </a:r>
            <a:endParaRPr lang="en-US" dirty="0"/>
          </a:p>
          <a:p>
            <a:r>
              <a:rPr lang="en-US" dirty="0" smtClean="0"/>
              <a:t>120 </a:t>
            </a:r>
            <a:r>
              <a:rPr lang="en-US" dirty="0" err="1" smtClean="0"/>
              <a:t>Mpixel</a:t>
            </a:r>
            <a:r>
              <a:rPr lang="en-US" dirty="0" smtClean="0"/>
              <a:t> camera</a:t>
            </a:r>
          </a:p>
          <a:p>
            <a:pPr lvl="1"/>
            <a:r>
              <a:rPr lang="en-US" dirty="0" smtClean="0"/>
              <a:t>1.5 square degrees of sky in each shot</a:t>
            </a:r>
            <a:endParaRPr lang="en-US" dirty="0"/>
          </a:p>
          <a:p>
            <a:r>
              <a:rPr lang="en-US" dirty="0" smtClean="0"/>
              <a:t>2 spectrographs fed by optical fibers can measure spectra of 600+ galaxies per observation</a:t>
            </a:r>
          </a:p>
          <a:p>
            <a:r>
              <a:rPr lang="en-US" dirty="0" smtClean="0"/>
              <a:t>Covers the entire optical spectrum and parts of the NUV and NIR with 5 non-overlapping filters</a:t>
            </a:r>
          </a:p>
          <a:p>
            <a:r>
              <a:rPr lang="en-US" dirty="0" smtClean="0"/>
              <a:t>DR8 contains images of over 500 million stars and galaxies with spectra of ~2 million</a:t>
            </a:r>
          </a:p>
          <a:p>
            <a:r>
              <a:rPr lang="en-US" dirty="0" smtClean="0"/>
              <a:t>Data publicly available</a:t>
            </a:r>
          </a:p>
          <a:p>
            <a:pPr lvl="1"/>
            <a:endParaRPr lang="en-US" dirty="0" smtClean="0"/>
          </a:p>
          <a:p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err="1"/>
              <a:t>www.sdss.org</a:t>
            </a:r>
            <a:r>
              <a:rPr lang="pl-PL" dirty="0"/>
              <a:t>/</a:t>
            </a:r>
            <a:endParaRPr lang="en-US" dirty="0"/>
          </a:p>
        </p:txBody>
      </p:sp>
      <p:pic>
        <p:nvPicPr>
          <p:cNvPr id="5" name="Content Placeholder 4" descr="00_509.72dpi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14476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          SDSS Instruments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0000" y="6028267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www.sdss.org</a:t>
            </a:r>
            <a:r>
              <a:rPr lang="en-US" dirty="0"/>
              <a:t>/photos/00_509.72dpi.jpg</a:t>
            </a:r>
          </a:p>
        </p:txBody>
      </p:sp>
    </p:spTree>
    <p:extLst>
      <p:ext uri="{BB962C8B-B14F-4D97-AF65-F5344CB8AC3E}">
        <p14:creationId xmlns:p14="http://schemas.microsoft.com/office/powerpoint/2010/main" val="302793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SDSS Filters compared to</a:t>
            </a:r>
            <a:br>
              <a:rPr lang="en-US" dirty="0" smtClean="0"/>
            </a:br>
            <a:r>
              <a:rPr lang="en-US" dirty="0" smtClean="0"/>
              <a:t>Johnson-Morgan-Cousins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32094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  peak 350 nm , </a:t>
            </a:r>
            <a:r>
              <a:rPr lang="en-US" dirty="0" smtClean="0"/>
              <a:t>width 60nm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’</a:t>
            </a:r>
          </a:p>
          <a:p>
            <a:r>
              <a:rPr lang="en-US" dirty="0"/>
              <a:t> </a:t>
            </a:r>
            <a:r>
              <a:rPr lang="en-US" dirty="0" smtClean="0"/>
              <a:t> 480nm width 140nm</a:t>
            </a:r>
          </a:p>
          <a:p>
            <a:r>
              <a:rPr lang="en-US" dirty="0"/>
              <a:t>r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  625nm width </a:t>
            </a:r>
          </a:p>
          <a:p>
            <a:r>
              <a:rPr lang="en-US" dirty="0" err="1"/>
              <a:t>i</a:t>
            </a:r>
            <a:r>
              <a:rPr lang="en-US" dirty="0" smtClean="0"/>
              <a:t>’</a:t>
            </a:r>
          </a:p>
          <a:p>
            <a:r>
              <a:rPr lang="en-US" dirty="0"/>
              <a:t> </a:t>
            </a:r>
            <a:r>
              <a:rPr lang="en-US" dirty="0" smtClean="0"/>
              <a:t> 770nm width 150nm</a:t>
            </a:r>
          </a:p>
          <a:p>
            <a:r>
              <a:rPr lang="en-US" dirty="0"/>
              <a:t>z</a:t>
            </a:r>
            <a:r>
              <a:rPr lang="en-US" dirty="0" smtClean="0"/>
              <a:t>’</a:t>
            </a:r>
          </a:p>
          <a:p>
            <a:r>
              <a:rPr lang="en-US" dirty="0"/>
              <a:t> </a:t>
            </a:r>
            <a:r>
              <a:rPr lang="en-US" dirty="0" smtClean="0"/>
              <a:t> 910nm width 120nm</a:t>
            </a:r>
            <a:endParaRPr lang="en-US" dirty="0"/>
          </a:p>
        </p:txBody>
      </p:sp>
      <p:pic>
        <p:nvPicPr>
          <p:cNvPr id="15" name="Picture Placeholder 14" descr="bands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r="-80" b="-2283"/>
          <a:stretch/>
        </p:blipFill>
        <p:spPr>
          <a:xfrm>
            <a:off x="3923799" y="1398959"/>
            <a:ext cx="4900679" cy="3554040"/>
          </a:xfrm>
        </p:spPr>
      </p:pic>
      <p:sp>
        <p:nvSpPr>
          <p:cNvPr id="16" name="TextBox 15"/>
          <p:cNvSpPr txBox="1"/>
          <p:nvPr/>
        </p:nvSpPr>
        <p:spPr>
          <a:xfrm>
            <a:off x="5047210" y="5323599"/>
            <a:ext cx="356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</a:t>
            </a:r>
            <a:r>
              <a:rPr lang="en-US" sz="1000" dirty="0" err="1" smtClean="0"/>
              <a:t>u’,g’,r’,I’,z</a:t>
            </a:r>
            <a:r>
              <a:rPr lang="en-US" sz="1000" dirty="0" smtClean="0"/>
              <a:t>’ Standard-Star System</a:t>
            </a:r>
          </a:p>
          <a:p>
            <a:r>
              <a:rPr lang="en-US" sz="1000" dirty="0" smtClean="0"/>
              <a:t>Smith et al 2002</a:t>
            </a:r>
          </a:p>
        </p:txBody>
      </p:sp>
    </p:spTree>
    <p:extLst>
      <p:ext uri="{BB962C8B-B14F-4D97-AF65-F5344CB8AC3E}">
        <p14:creationId xmlns:p14="http://schemas.microsoft.com/office/powerpoint/2010/main" val="64832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btained corrected PSF magnitudes from the SDSS Spec Photo database</a:t>
            </a:r>
          </a:p>
          <a:p>
            <a:pPr lvl="1"/>
            <a:r>
              <a:rPr lang="en-US" dirty="0" smtClean="0"/>
              <a:t> Used the first 10,000 galaxies between redshift 0.10 and 0.11</a:t>
            </a:r>
          </a:p>
          <a:p>
            <a:endParaRPr lang="en-US" dirty="0"/>
          </a:p>
          <a:p>
            <a:r>
              <a:rPr lang="en-US" dirty="0" smtClean="0"/>
              <a:t>Spec Photo only contains magnitudes in the u’,g’,r’,</a:t>
            </a:r>
            <a:r>
              <a:rPr lang="en-US" dirty="0" err="1" smtClean="0"/>
              <a:t>i</a:t>
            </a:r>
            <a:r>
              <a:rPr lang="en-US" dirty="0" smtClean="0"/>
              <a:t>’ bands.</a:t>
            </a:r>
          </a:p>
          <a:p>
            <a:r>
              <a:rPr lang="en-US" dirty="0" smtClean="0"/>
              <a:t>Spec Photo was selected over Galaxies for the ability to specify a small redshift band.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redshift band avoids unusual results by studying potentially different galaxy systems at different Universe 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ordinates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-617" r="3313" b="3909"/>
          <a:stretch/>
        </p:blipFill>
        <p:spPr>
          <a:xfrm>
            <a:off x="186267" y="1574800"/>
            <a:ext cx="4826000" cy="3979333"/>
          </a:xfrm>
        </p:spPr>
      </p:pic>
      <p:pic>
        <p:nvPicPr>
          <p:cNvPr id="6" name="Content Placeholder 5" descr="Redshift_dist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7"/>
          <a:stretch/>
        </p:blipFill>
        <p:spPr>
          <a:xfrm>
            <a:off x="5206992" y="1574800"/>
            <a:ext cx="3937008" cy="41401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       The Data 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554133"/>
            <a:ext cx="204184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 empirical relation for the number of galaxies between L and L + 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/>
              <a:t>Commonly recast into magnitudes to use with observed data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Phi star controls the Normalization</a:t>
            </a:r>
          </a:p>
          <a:p>
            <a:r>
              <a:rPr lang="en-US" dirty="0" smtClean="0"/>
              <a:t>Alpha controls the slope in power law regime</a:t>
            </a:r>
          </a:p>
          <a:p>
            <a:r>
              <a:rPr lang="en-US" dirty="0" err="1" smtClean="0"/>
              <a:t>Lstar</a:t>
            </a:r>
            <a:r>
              <a:rPr lang="en-US" dirty="0" smtClean="0"/>
              <a:t> and </a:t>
            </a:r>
            <a:r>
              <a:rPr lang="en-US" dirty="0" err="1" smtClean="0"/>
              <a:t>Mstar</a:t>
            </a:r>
            <a:r>
              <a:rPr lang="en-US" dirty="0" smtClean="0"/>
              <a:t> control the location of the bend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The Schechter Luminosity function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1189"/>
            <a:ext cx="9144000" cy="30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9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number density as a function of absolute magnitude for Schechter function</a:t>
            </a:r>
          </a:p>
          <a:p>
            <a:r>
              <a:rPr lang="en-US" dirty="0" smtClean="0"/>
              <a:t>We can use Redshift to find the distance to the galaxies.</a:t>
            </a:r>
          </a:p>
          <a:p>
            <a:pPr lvl="1"/>
            <a:r>
              <a:rPr lang="en-US" dirty="0" smtClean="0"/>
              <a:t>Assume          z  &lt;&lt;  1</a:t>
            </a:r>
          </a:p>
          <a:p>
            <a:pPr lvl="2"/>
            <a:r>
              <a:rPr lang="en-US" dirty="0" smtClean="0"/>
              <a:t>Note that 0.1 is at the limit of where this estimate is valid. Even at 0.13 large errors can be present. (See Introduction to Modern Astrophysics)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Combine the above to produce absolute magnitudes</a:t>
            </a:r>
          </a:p>
          <a:p>
            <a:r>
              <a:rPr lang="en-US" dirty="0" smtClean="0"/>
              <a:t>Note that raw data would require corrections to the apparent magnitude</a:t>
            </a:r>
          </a:p>
          <a:p>
            <a:r>
              <a:rPr lang="en-US" dirty="0" smtClean="0"/>
              <a:t>Additionally it is often beneficial to reduce one’s own data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4143375"/>
            <a:ext cx="2733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Planck 2013 results. I. Overview of products and scientific results</a:t>
            </a:r>
          </a:p>
          <a:p>
            <a:r>
              <a:rPr lang="en-US" sz="800" dirty="0" smtClean="0"/>
              <a:t>arXiv:1303.5062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200"/>
            <a:ext cx="3829050" cy="22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2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1289</TotalTime>
  <Words>1634</Words>
  <Application>Microsoft Macintosh PowerPoint</Application>
  <PresentationFormat>On-screen Show (4:3)</PresentationFormat>
  <Paragraphs>248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The sdss galaxies at redshift 0.1</vt:lpstr>
      <vt:lpstr>OUTline</vt:lpstr>
      <vt:lpstr>Scientific Questions</vt:lpstr>
      <vt:lpstr>               SDSS Instruments </vt:lpstr>
      <vt:lpstr>SDSS Filters compared to Johnson-Morgan-Cousins</vt:lpstr>
      <vt:lpstr>My Data Set</vt:lpstr>
      <vt:lpstr>             The Data set</vt:lpstr>
      <vt:lpstr>      The Schechter Luminosity function</vt:lpstr>
      <vt:lpstr>Analysis</vt:lpstr>
      <vt:lpstr>     Producing the Luminosity Function</vt:lpstr>
      <vt:lpstr>Fitting to the Schechter Function</vt:lpstr>
      <vt:lpstr>Quality of the Fit</vt:lpstr>
      <vt:lpstr>Fitting only the bright end of the curve</vt:lpstr>
      <vt:lpstr>Error in different fitting methods</vt:lpstr>
      <vt:lpstr>Galaxies have color</vt:lpstr>
      <vt:lpstr>Color-Color plot</vt:lpstr>
      <vt:lpstr>Quantitative measure of Redness as a function of magnitude </vt:lpstr>
      <vt:lpstr>Conclusions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sdss galaxies at redshift 0.1</dc:title>
  <dc:creator>Dennis</dc:creator>
  <cp:lastModifiedBy>Dennis</cp:lastModifiedBy>
  <cp:revision>134</cp:revision>
  <dcterms:created xsi:type="dcterms:W3CDTF">2013-05-05T16:15:25Z</dcterms:created>
  <dcterms:modified xsi:type="dcterms:W3CDTF">2013-05-09T17:23:30Z</dcterms:modified>
</cp:coreProperties>
</file>