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notesMasterIdLst>
    <p:notesMasterId r:id="rId16"/>
  </p:notesMasterIdLst>
  <p:handoutMasterIdLst>
    <p:handoutMasterId r:id="rId17"/>
  </p:handoutMasterIdLst>
  <p:sldIdLst>
    <p:sldId id="559" r:id="rId2"/>
    <p:sldId id="562" r:id="rId3"/>
    <p:sldId id="644" r:id="rId4"/>
    <p:sldId id="649" r:id="rId5"/>
    <p:sldId id="650" r:id="rId6"/>
    <p:sldId id="645" r:id="rId7"/>
    <p:sldId id="640" r:id="rId8"/>
    <p:sldId id="641" r:id="rId9"/>
    <p:sldId id="642" r:id="rId10"/>
    <p:sldId id="651" r:id="rId11"/>
    <p:sldId id="652" r:id="rId12"/>
    <p:sldId id="653" r:id="rId13"/>
    <p:sldId id="648" r:id="rId14"/>
    <p:sldId id="647" r:id="rId15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ED4"/>
    <a:srgbClr val="FAF2DE"/>
    <a:srgbClr val="F4E1B2"/>
    <a:srgbClr val="FFFF99"/>
    <a:srgbClr val="33CC33"/>
    <a:srgbClr val="642E21"/>
    <a:srgbClr val="E5B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12" d="100"/>
          <a:sy n="112" d="100"/>
        </p:scale>
        <p:origin x="-1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139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1712B38-EED4-444C-BAB1-B4AB50D05B00}" type="datetime1">
              <a:rPr lang="en-US"/>
              <a:pPr>
                <a:defRPr/>
              </a:pPr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39E20C6-DBB2-E74F-B4EA-2C3EC247C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4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1F40CADB-55AC-A543-8BA3-EFD92DD80F71}" type="datetime1">
              <a:rPr lang="en-US"/>
              <a:pPr>
                <a:defRPr/>
              </a:pPr>
              <a:t>5/9/13</a:t>
            </a:fld>
            <a:endParaRPr lang="en-US"/>
          </a:p>
        </p:txBody>
      </p:sp>
      <p:sp>
        <p:nvSpPr>
          <p:cNvPr id="410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4844D749-6AE1-E34E-937C-BFF8C1475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4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  <a:noFill/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Seyfert 1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Z=0.029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About 119Mpc away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  <a:noFill/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  <a:noFill/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B225-934E-5647-A0BE-BD31BEFA9150}" type="datetimeFigureOut">
              <a:rPr lang="en-US"/>
              <a:pPr>
                <a:defRPr/>
              </a:pPr>
              <a:t>5/9/13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FDED-D76D-5F47-819E-E934B32F0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2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93B2-6AAA-2643-AE76-C279BF08480F}" type="datetimeFigureOut">
              <a:rPr lang="en-US"/>
              <a:pPr>
                <a:defRPr/>
              </a:pPr>
              <a:t>5/9/13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E5A9-0398-BE40-85D8-7DBAD455D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0591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6681-4394-114E-A1F9-963EAA9DBA27}" type="datetimeFigureOut">
              <a:rPr lang="en-US"/>
              <a:pPr>
                <a:defRPr/>
              </a:pPr>
              <a:t>5/9/13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9762-2D18-6546-9115-2B5E3A70C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74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 userDrawn="1"/>
        </p:nvSpPr>
        <p:spPr bwMode="auto">
          <a:xfrm>
            <a:off x="1588" y="3660775"/>
            <a:ext cx="9140825" cy="165100"/>
          </a:xfrm>
          <a:prstGeom prst="rect">
            <a:avLst/>
          </a:prstGeom>
          <a:gradFill rotWithShape="1">
            <a:gsLst>
              <a:gs pos="0">
                <a:srgbClr val="E5BB4C">
                  <a:alpha val="75000"/>
                </a:srgbClr>
              </a:gs>
              <a:gs pos="100000">
                <a:srgbClr val="F8EED4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89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457200" y="1316038"/>
            <a:ext cx="8235950" cy="101600"/>
          </a:xfrm>
          <a:prstGeom prst="rect">
            <a:avLst/>
          </a:prstGeom>
          <a:gradFill rotWithShape="1">
            <a:gsLst>
              <a:gs pos="0">
                <a:srgbClr val="E5BB4C">
                  <a:alpha val="75000"/>
                </a:srgbClr>
              </a:gs>
              <a:gs pos="100000">
                <a:srgbClr val="F8EED4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4B51-49BB-3B4F-A129-4476F7F2B42C}" type="datetimeFigureOut">
              <a:rPr lang="en-US"/>
              <a:pPr>
                <a:defRPr/>
              </a:pPr>
              <a:t>5/9/13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D813-6260-1647-AD42-64E95B52F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15BF-8187-FE49-AA6C-046E5D264377}" type="datetimeFigureOut">
              <a:rPr lang="en-US"/>
              <a:pPr>
                <a:defRPr/>
              </a:pPr>
              <a:t>5/9/13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AB5F-92BE-2246-86E6-80E40A2C2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E944-AA8C-C544-9D5D-1C8560BA353E}" type="datetimeFigureOut">
              <a:rPr lang="en-US"/>
              <a:pPr>
                <a:defRPr/>
              </a:pPr>
              <a:t>5/9/13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9E5-1D04-AF43-BE05-43DF17560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7900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24B4-43E7-2F43-AD26-772628854AF0}" type="datetimeFigureOut">
              <a:rPr lang="en-US"/>
              <a:pPr>
                <a:defRPr/>
              </a:pPr>
              <a:t>5/9/13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C085-6B6F-6E45-ABC5-E07EDE132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2491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2DE3-B42B-DD45-85F9-59979B6C66FD}" type="datetimeFigureOut">
              <a:rPr lang="en-US"/>
              <a:pPr>
                <a:defRPr/>
              </a:pPr>
              <a:t>5/9/13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25EB-0167-A347-AFE3-2FBAD952B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2899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E581-DA85-1B4A-9CE8-B34A7608574C}" type="datetimeFigureOut">
              <a:rPr lang="en-US"/>
              <a:pPr>
                <a:defRPr/>
              </a:pPr>
              <a:t>5/9/13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9C381-46B7-F448-96FD-B668E7AC0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5873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6ABD-158E-504E-82A4-2DDC3BAEDC7A}" type="datetimeFigureOut">
              <a:rPr lang="en-US"/>
              <a:pPr>
                <a:defRPr/>
              </a:pPr>
              <a:t>5/9/13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D7AC-3C90-0C42-91AD-CA5409F0B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97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84B76-CF74-C345-9572-8F69288FF876}" type="datetimeFigureOut">
              <a:rPr lang="en-US"/>
              <a:pPr>
                <a:defRPr/>
              </a:pPr>
              <a:t>5/9/13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dirty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6225-D180-334B-AB00-885D03977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0065B031-20F6-EF44-A16D-133FEE7B3B24}" type="datetimeFigureOut">
              <a:rPr lang="en-US"/>
              <a:pPr>
                <a:defRPr/>
              </a:pPr>
              <a:t>5/9/13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dirty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43F48277-BE3F-C44E-BBAE-8FEBD814E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0" r:id="rId4"/>
    <p:sldLayoutId id="2147483901" r:id="rId5"/>
    <p:sldLayoutId id="2147483902" r:id="rId6"/>
    <p:sldLayoutId id="2147483903" r:id="rId7"/>
    <p:sldLayoutId id="2147483908" r:id="rId8"/>
    <p:sldLayoutId id="2147483909" r:id="rId9"/>
    <p:sldLayoutId id="2147483904" r:id="rId10"/>
    <p:sldLayoutId id="2147483910" r:id="rId11"/>
    <p:sldLayoutId id="2147483911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347FD8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4BACC6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gif"/><Relationship Id="rId2" Type="http://schemas.openxmlformats.org/officeDocument/2006/relationships/video" Target="../media/media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82" name="Rectangle 6"/>
          <p:cNvSpPr>
            <a:spLocks noChangeArrowheads="1"/>
          </p:cNvSpPr>
          <p:nvPr/>
        </p:nvSpPr>
        <p:spPr bwMode="auto">
          <a:xfrm>
            <a:off x="0" y="0"/>
            <a:ext cx="9142413" cy="365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" name="Title 1"/>
          <p:cNvSpPr>
            <a:spLocks/>
          </p:cNvSpPr>
          <p:nvPr/>
        </p:nvSpPr>
        <p:spPr bwMode="auto">
          <a:xfrm>
            <a:off x="1588" y="4038600"/>
            <a:ext cx="9140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91440" rIns="457200"/>
          <a:lstStyle/>
          <a:p>
            <a:pPr eaLnBrk="0" hangingPunct="0">
              <a:lnSpc>
                <a:spcPts val="2500"/>
              </a:lnSpc>
            </a:pPr>
            <a:r>
              <a:rPr lang="en-US" sz="2800" b="1">
                <a:latin typeface="Calibri" charset="0"/>
              </a:rPr>
              <a:t>Determining the size of the Dusty Torus in NGC 6418</a:t>
            </a:r>
            <a:br>
              <a:rPr lang="en-US" sz="2800" b="1">
                <a:latin typeface="Calibri" charset="0"/>
              </a:rPr>
            </a:br>
            <a:r>
              <a:rPr lang="en-US" sz="2000" b="1">
                <a:solidFill>
                  <a:srgbClr val="642E21"/>
                </a:solidFill>
                <a:latin typeface="Calibri" charset="0"/>
              </a:rPr>
              <a:t>Triana Almeyda</a:t>
            </a:r>
            <a:br>
              <a:rPr lang="en-US" sz="2000" b="1">
                <a:solidFill>
                  <a:srgbClr val="642E21"/>
                </a:solidFill>
                <a:latin typeface="Calibri" charset="0"/>
              </a:rPr>
            </a:br>
            <a:r>
              <a:rPr lang="en-US" sz="2000" b="1">
                <a:solidFill>
                  <a:srgbClr val="642E21"/>
                </a:solidFill>
                <a:latin typeface="Calibri" charset="0"/>
              </a:rPr>
              <a:t/>
            </a:r>
            <a:br>
              <a:rPr lang="en-US" sz="2000" b="1">
                <a:solidFill>
                  <a:srgbClr val="642E21"/>
                </a:solidFill>
                <a:latin typeface="Calibri" charset="0"/>
              </a:rPr>
            </a:br>
            <a:r>
              <a:rPr lang="en-US" sz="1400" b="1">
                <a:latin typeface="Calibri" charset="0"/>
              </a:rPr>
              <a:t/>
            </a:r>
            <a:br>
              <a:rPr lang="en-US" sz="1400" b="1">
                <a:latin typeface="Calibri" charset="0"/>
              </a:rPr>
            </a:br>
            <a:endParaRPr lang="en-US" sz="1400" b="1">
              <a:latin typeface="Calibri" charset="0"/>
            </a:endParaRPr>
          </a:p>
        </p:txBody>
      </p:sp>
      <p:pic>
        <p:nvPicPr>
          <p:cNvPr id="5123" name="Picture 7" descr="RIT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5621338"/>
            <a:ext cx="1406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1388" name="Rectangle 12"/>
          <p:cNvSpPr>
            <a:spLocks noChangeArrowheads="1"/>
          </p:cNvSpPr>
          <p:nvPr/>
        </p:nvSpPr>
        <p:spPr bwMode="auto">
          <a:xfrm>
            <a:off x="1588" y="5584825"/>
            <a:ext cx="18430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60375" defTabSz="914400">
              <a:defRPr/>
            </a:pPr>
            <a:r>
              <a:rPr lang="en-US" sz="1200" b="1" dirty="0">
                <a:latin typeface="Calibri" charset="0"/>
                <a:cs typeface="+mn-cs"/>
              </a:rPr>
              <a:t>Observational Techniques </a:t>
            </a:r>
            <a:br>
              <a:rPr lang="en-US" sz="1200" b="1" dirty="0">
                <a:latin typeface="Calibri" charset="0"/>
                <a:cs typeface="+mn-cs"/>
              </a:rPr>
            </a:br>
            <a:r>
              <a:rPr lang="en-US" sz="1200" b="1" dirty="0">
                <a:latin typeface="Calibri" charset="0"/>
                <a:cs typeface="+mn-cs"/>
              </a:rPr>
              <a:t>May 9, 2013</a:t>
            </a:r>
            <a:br>
              <a:rPr lang="en-US" sz="1200" b="1" dirty="0">
                <a:latin typeface="Calibri" charset="0"/>
                <a:cs typeface="+mn-cs"/>
              </a:rPr>
            </a:br>
            <a:endParaRPr lang="en-US" sz="1200" b="1" dirty="0">
              <a:latin typeface="Calibri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pic>
        <p:nvPicPr>
          <p:cNvPr id="6" name="Content Placeholder 5" descr="ch1_ch2_lc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5879"/>
          <a:stretch/>
        </p:blipFill>
        <p:spPr>
          <a:xfrm>
            <a:off x="0" y="1774825"/>
            <a:ext cx="9144000" cy="46259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ch1_ch2_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67" y="1774825"/>
            <a:ext cx="4608334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5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Content Placeholder 7" descr="ch1_liverpool_lc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 r="-98832"/>
          <a:stretch/>
        </p:blipFill>
        <p:spPr>
          <a:xfrm>
            <a:off x="0" y="1774825"/>
            <a:ext cx="9144000" cy="4625975"/>
          </a:xfrm>
        </p:spPr>
      </p:pic>
      <p:pic>
        <p:nvPicPr>
          <p:cNvPr id="9" name="Picture 8" descr="cc_ch1_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774825"/>
            <a:ext cx="4660900" cy="46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Content Placeholder 5" descr="liverpool_ch2_lc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t="-5421" r="-95140"/>
          <a:stretch/>
        </p:blipFill>
        <p:spPr>
          <a:xfrm>
            <a:off x="0" y="1524001"/>
            <a:ext cx="9144000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ch2_LT_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495799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Conclusions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Time lag between Spitzer Ch1 and Ch2 data 6.6 +/- 0.45 days and </a:t>
            </a:r>
            <a:r>
              <a:rPr lang="en-US" dirty="0" err="1" smtClean="0">
                <a:latin typeface="Corbel" charset="0"/>
              </a:rPr>
              <a:t>Δr</a:t>
            </a:r>
            <a:r>
              <a:rPr lang="en-US" dirty="0" smtClean="0">
                <a:latin typeface="Corbel" charset="0"/>
              </a:rPr>
              <a:t>=0.0055 +/- 0.0004 pc.</a:t>
            </a:r>
          </a:p>
          <a:p>
            <a:pPr lvl="1"/>
            <a:r>
              <a:rPr lang="en-US" dirty="0" smtClean="0">
                <a:latin typeface="Corbel" charset="0"/>
              </a:rPr>
              <a:t>Consistent with determined value from </a:t>
            </a:r>
            <a:r>
              <a:rPr lang="en-US" dirty="0" err="1" smtClean="0">
                <a:latin typeface="Corbel" charset="0"/>
              </a:rPr>
              <a:t>Twadelle</a:t>
            </a:r>
            <a:r>
              <a:rPr lang="en-US" dirty="0" smtClean="0">
                <a:latin typeface="Corbel" charset="0"/>
              </a:rPr>
              <a:t> et al. 2012 of 8.2  +/- 7.3 days and </a:t>
            </a:r>
            <a:r>
              <a:rPr lang="en-US" dirty="0" err="1" smtClean="0">
                <a:latin typeface="Corbel" charset="0"/>
              </a:rPr>
              <a:t>Δr</a:t>
            </a:r>
            <a:r>
              <a:rPr lang="en-US" dirty="0" smtClean="0">
                <a:latin typeface="Corbel" charset="0"/>
              </a:rPr>
              <a:t>=0.007 +/- 0.006 pc.</a:t>
            </a:r>
          </a:p>
          <a:p>
            <a:r>
              <a:rPr lang="en-US" dirty="0" smtClean="0">
                <a:latin typeface="Corbel" charset="0"/>
              </a:rPr>
              <a:t>Time lag between Spitzer Ch1 and Liverpool</a:t>
            </a:r>
          </a:p>
          <a:p>
            <a:pPr lvl="1"/>
            <a:r>
              <a:rPr lang="en-US" dirty="0" smtClean="0">
                <a:latin typeface="Corbel" charset="0"/>
              </a:rPr>
              <a:t>31.4+/- 1.37 days, r=0.026 +/- 0.0012 pc</a:t>
            </a:r>
          </a:p>
          <a:p>
            <a:r>
              <a:rPr lang="en-US" dirty="0" smtClean="0">
                <a:latin typeface="Corbel" charset="0"/>
              </a:rPr>
              <a:t>Time lag between </a:t>
            </a:r>
            <a:r>
              <a:rPr lang="en-US" dirty="0">
                <a:latin typeface="Corbel" charset="0"/>
              </a:rPr>
              <a:t>S</a:t>
            </a:r>
            <a:r>
              <a:rPr lang="en-US" dirty="0" smtClean="0">
                <a:latin typeface="Corbel" charset="0"/>
              </a:rPr>
              <a:t>pitzer Ch2 and Liverpool </a:t>
            </a:r>
          </a:p>
          <a:p>
            <a:pPr lvl="1"/>
            <a:r>
              <a:rPr lang="en-US" dirty="0" smtClean="0">
                <a:latin typeface="Corbel" charset="0"/>
              </a:rPr>
              <a:t>37.7 +/- 1.28 days, r=0.032 +/- 0.0011 pc</a:t>
            </a:r>
          </a:p>
          <a:p>
            <a:pPr lvl="1"/>
            <a:endParaRPr lang="en-US" dirty="0" smtClean="0">
              <a:latin typeface="Corbel" charset="0"/>
            </a:endParaRPr>
          </a:p>
          <a:p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Future Work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Obtain better optical data</a:t>
            </a:r>
          </a:p>
          <a:p>
            <a:r>
              <a:rPr lang="en-US" dirty="0" smtClean="0">
                <a:latin typeface="Corbel" charset="0"/>
              </a:rPr>
              <a:t>Run longer simulations </a:t>
            </a:r>
            <a:endParaRPr lang="en-US" dirty="0" smtClean="0">
              <a:latin typeface="Corbel" charset="0"/>
            </a:endParaRPr>
          </a:p>
          <a:p>
            <a:r>
              <a:rPr lang="en-US" dirty="0" smtClean="0">
                <a:latin typeface="Corbel" charset="0"/>
              </a:rPr>
              <a:t>Redo analysis for Southwestern data</a:t>
            </a:r>
          </a:p>
          <a:p>
            <a:r>
              <a:rPr lang="en-US" dirty="0" smtClean="0">
                <a:latin typeface="Corbel" charset="0"/>
              </a:rPr>
              <a:t>Apply same analysis to already obtained datasets of other AGN </a:t>
            </a:r>
            <a:endParaRPr lang="en-US" dirty="0" smtClean="0">
              <a:latin typeface="Corbel" charset="0"/>
            </a:endParaRPr>
          </a:p>
          <a:p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57763" name="Rectangle 3"/>
          <p:cNvSpPr>
            <a:spLocks noGrp="1"/>
          </p:cNvSpPr>
          <p:nvPr>
            <p:ph idx="1"/>
          </p:nvPr>
        </p:nvSpPr>
        <p:spPr>
          <a:xfrm>
            <a:off x="439738" y="1600200"/>
            <a:ext cx="8229600" cy="4525963"/>
          </a:xfrm>
        </p:spPr>
        <p:txBody>
          <a:bodyPr lIns="91440" tIns="45720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Introduction/Motivation for Talk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charset="0"/>
              </a:rPr>
              <a:t>Goal: To observe the time lag predicted by reverberation mapping from the torus of NGC 6418</a:t>
            </a:r>
            <a:endParaRPr lang="en-US" sz="24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charset="0"/>
              </a:rPr>
              <a:t>Background on reverberation mapping</a:t>
            </a:r>
            <a:endParaRPr lang="en-US" sz="24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</a:rPr>
              <a:t>Data</a:t>
            </a:r>
            <a:r>
              <a:rPr lang="en-US" sz="2800" dirty="0" smtClean="0">
                <a:latin typeface="Calibri" charset="0"/>
              </a:rPr>
              <a:t>/Observations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</a:rPr>
              <a:t>Analysis</a:t>
            </a:r>
            <a:endParaRPr lang="en-US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</a:rPr>
              <a:t>Results</a:t>
            </a:r>
            <a:endParaRPr lang="en-US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Conclusions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Future </a:t>
            </a:r>
            <a:r>
              <a:rPr lang="en-US" sz="2800" dirty="0" smtClean="0">
                <a:latin typeface="Calibri" charset="0"/>
              </a:rPr>
              <a:t>Work</a:t>
            </a:r>
            <a:endParaRPr lang="en-US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355600" y="381000"/>
            <a:ext cx="8229600" cy="12527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Reverberation Mapping</a:t>
            </a:r>
          </a:p>
        </p:txBody>
      </p:sp>
      <p:pic>
        <p:nvPicPr>
          <p:cNvPr id="2" name="reverb_direct_ani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524000"/>
            <a:ext cx="43815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6535579"/>
            <a:ext cx="1652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Michael Richmond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Reverberation Mapping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continued</a:t>
            </a:r>
            <a:endParaRPr lang="en-US" sz="4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" name="reverb_bounce_ani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524000"/>
            <a:ext cx="43815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6535579"/>
            <a:ext cx="1652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Michael Richmond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1">
                    <a:satMod val="150000"/>
                  </a:schemeClr>
                </a:solidFill>
              </a:rPr>
              <a:t>Reverberation Mapping </a:t>
            </a: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continued</a:t>
            </a:r>
            <a:endParaRPr lang="en-US" dirty="0"/>
          </a:p>
        </p:txBody>
      </p:sp>
      <p:pic>
        <p:nvPicPr>
          <p:cNvPr id="6" name="Content Placeholder 5" descr="notoru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3292"/>
          <a:stretch/>
        </p:blipFill>
        <p:spPr>
          <a:xfrm>
            <a:off x="457200" y="1693333"/>
            <a:ext cx="7924800" cy="4675717"/>
          </a:xfrm>
        </p:spPr>
      </p:pic>
      <p:pic>
        <p:nvPicPr>
          <p:cNvPr id="7" name="Picture 6" descr="withtor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51" y="1693333"/>
            <a:ext cx="3912206" cy="4675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0" y="6535579"/>
            <a:ext cx="1652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Michael Richmond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3574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474320" y="457200"/>
            <a:ext cx="8229600" cy="12527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Reverberation Mapping </a:t>
            </a: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continued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/>
          <a:lstStyle/>
          <a:p>
            <a:pPr marL="119062" indent="0">
              <a:buNone/>
            </a:pPr>
            <a:endParaRPr lang="en-US" dirty="0" smtClean="0">
              <a:latin typeface="Corbel" charset="0"/>
            </a:endParaRPr>
          </a:p>
          <a:p>
            <a:r>
              <a:rPr lang="en-US" dirty="0" err="1" smtClean="0">
                <a:latin typeface="Corbel" charset="0"/>
              </a:rPr>
              <a:t>τ</a:t>
            </a:r>
            <a:r>
              <a:rPr lang="en-US" dirty="0">
                <a:latin typeface="Corbel" charset="0"/>
              </a:rPr>
              <a:t>=(1-cosθ)</a:t>
            </a:r>
            <a:r>
              <a:rPr lang="en-US" dirty="0" smtClean="0">
                <a:latin typeface="Corbel" charset="0"/>
              </a:rPr>
              <a:t>r/c</a:t>
            </a:r>
            <a:endParaRPr lang="en-US" dirty="0">
              <a:latin typeface="Corbel" charset="0"/>
            </a:endParaRPr>
          </a:p>
          <a:p>
            <a:endParaRPr lang="en-US" dirty="0" smtClean="0">
              <a:latin typeface="Corbel" charset="0"/>
            </a:endParaRPr>
          </a:p>
          <a:p>
            <a:endParaRPr lang="en-US" dirty="0">
              <a:latin typeface="Corbel" charset="0"/>
            </a:endParaRPr>
          </a:p>
          <a:p>
            <a:endParaRPr lang="en-US" dirty="0" smtClean="0">
              <a:latin typeface="Corbel" charset="0"/>
            </a:endParaRPr>
          </a:p>
          <a:p>
            <a:r>
              <a:rPr lang="en-US" dirty="0" smtClean="0">
                <a:latin typeface="Corbel" charset="0"/>
              </a:rPr>
              <a:t>For </a:t>
            </a:r>
            <a:r>
              <a:rPr lang="en-US" dirty="0">
                <a:latin typeface="Corbel" charset="0"/>
              </a:rPr>
              <a:t>simplicity:</a:t>
            </a:r>
          </a:p>
          <a:p>
            <a:pPr lvl="1"/>
            <a:r>
              <a:rPr lang="en-US" dirty="0">
                <a:latin typeface="Corbel" charset="0"/>
              </a:rPr>
              <a:t>Assume non-clumpy torus but a thin ring of dust</a:t>
            </a:r>
          </a:p>
          <a:p>
            <a:pPr lvl="1"/>
            <a:r>
              <a:rPr lang="en-US" dirty="0">
                <a:latin typeface="Corbel" charset="0"/>
              </a:rPr>
              <a:t>Will use </a:t>
            </a:r>
            <a:r>
              <a:rPr lang="en-US" dirty="0" err="1">
                <a:latin typeface="Corbel" charset="0"/>
              </a:rPr>
              <a:t>τ</a:t>
            </a:r>
            <a:r>
              <a:rPr lang="en-US" dirty="0">
                <a:latin typeface="Corbel" charset="0"/>
              </a:rPr>
              <a:t>=</a:t>
            </a:r>
            <a:r>
              <a:rPr lang="en-US" dirty="0" smtClean="0">
                <a:latin typeface="Corbel" charset="0"/>
              </a:rPr>
              <a:t>r/c</a:t>
            </a:r>
            <a:r>
              <a:rPr lang="en-US" dirty="0">
                <a:latin typeface="Corbel" charset="0"/>
              </a:rPr>
              <a:t>, to solve for the radius of the torus. </a:t>
            </a:r>
          </a:p>
          <a:p>
            <a:endParaRPr lang="en-US" dirty="0">
              <a:latin typeface="Corbel" charset="0"/>
            </a:endParaRPr>
          </a:p>
        </p:txBody>
      </p:sp>
      <p:pic>
        <p:nvPicPr>
          <p:cNvPr id="2" name="Picture 1" descr="homemade_a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67" y="1684528"/>
            <a:ext cx="3273334" cy="2401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6535579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Billy Vazquez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579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NGC 6418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endParaRPr lang="en-US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926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2" name="Picture 1" descr="ngc64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00" y="2057400"/>
            <a:ext cx="6528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Data/Observations</a:t>
            </a:r>
            <a:endParaRPr lang="en-US" dirty="0">
              <a:solidFill>
                <a:srgbClr val="642E21"/>
              </a:solidFill>
              <a:latin typeface="Calibri" charset="0"/>
            </a:endParaRPr>
          </a:p>
        </p:txBody>
      </p:sp>
      <p:sp>
        <p:nvSpPr>
          <p:cNvPr id="9420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Optical (B band)</a:t>
            </a:r>
          </a:p>
          <a:p>
            <a:pPr lvl="1"/>
            <a:r>
              <a:rPr lang="en-US" dirty="0">
                <a:latin typeface="Calibri" charset="0"/>
                <a:cs typeface="ＭＳ Ｐゴシック" charset="0"/>
              </a:rPr>
              <a:t>Liverpool Telescope (2.0m)</a:t>
            </a:r>
          </a:p>
          <a:p>
            <a:pPr lvl="2"/>
            <a:r>
              <a:rPr lang="en-US" dirty="0" smtClean="0">
                <a:latin typeface="Calibri" charset="0"/>
                <a:cs typeface="ＭＳ Ｐゴシック" charset="0"/>
              </a:rPr>
              <a:t>Previously </a:t>
            </a:r>
            <a:r>
              <a:rPr lang="en-US" dirty="0">
                <a:latin typeface="Calibri" charset="0"/>
                <a:cs typeface="ＭＳ Ｐゴシック" charset="0"/>
              </a:rPr>
              <a:t>calibrated</a:t>
            </a:r>
          </a:p>
          <a:p>
            <a:pPr lvl="1"/>
            <a:r>
              <a:rPr lang="en-US" dirty="0">
                <a:latin typeface="Calibri" charset="0"/>
                <a:cs typeface="ＭＳ Ｐゴシック" charset="0"/>
              </a:rPr>
              <a:t>Southwestern (</a:t>
            </a:r>
            <a:r>
              <a:rPr lang="en-US" dirty="0" smtClean="0">
                <a:latin typeface="Calibri" charset="0"/>
                <a:cs typeface="ＭＳ Ｐゴシック" charset="0"/>
              </a:rPr>
              <a:t>0.41m)</a:t>
            </a:r>
          </a:p>
          <a:p>
            <a:pPr lvl="2"/>
            <a:r>
              <a:rPr lang="en-US" dirty="0" smtClean="0">
                <a:latin typeface="Calibri" charset="0"/>
                <a:cs typeface="ＭＳ Ｐゴシック" charset="0"/>
              </a:rPr>
              <a:t>Previously calibrated</a:t>
            </a:r>
            <a:endParaRPr lang="en-US" dirty="0">
              <a:latin typeface="Calibri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</a:rPr>
              <a:t>Infrared</a:t>
            </a:r>
          </a:p>
          <a:p>
            <a:pPr lvl="1"/>
            <a:r>
              <a:rPr lang="en-US" dirty="0">
                <a:latin typeface="Calibri" charset="0"/>
                <a:cs typeface="ＭＳ Ｐゴシック" charset="0"/>
              </a:rPr>
              <a:t>Spitzer Space Telescope (0.85m)</a:t>
            </a:r>
          </a:p>
          <a:p>
            <a:pPr lvl="2"/>
            <a:r>
              <a:rPr lang="en-US" dirty="0">
                <a:latin typeface="Calibri" charset="0"/>
                <a:cs typeface="ＭＳ Ｐゴシック" charset="0"/>
              </a:rPr>
              <a:t>Channel 1 and Channel 2 (3.6 and 4.5 microns respectively)</a:t>
            </a:r>
          </a:p>
          <a:p>
            <a:pPr lvl="2"/>
            <a:r>
              <a:rPr lang="en-US" dirty="0">
                <a:latin typeface="Calibri" charset="0"/>
                <a:cs typeface="ＭＳ Ｐゴシック" charset="0"/>
              </a:rPr>
              <a:t>Used Post-BCD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Analysis</a:t>
            </a:r>
            <a:endParaRPr lang="en-US" dirty="0">
              <a:solidFill>
                <a:srgbClr val="642E21"/>
              </a:solidFill>
              <a:latin typeface="Calibri" charset="0"/>
            </a:endParaRPr>
          </a:p>
        </p:txBody>
      </p:sp>
      <p:sp>
        <p:nvSpPr>
          <p:cNvPr id="945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Make light curves</a:t>
            </a:r>
          </a:p>
          <a:p>
            <a:r>
              <a:rPr lang="en-US" dirty="0" smtClean="0">
                <a:latin typeface="Calibri" charset="0"/>
              </a:rPr>
              <a:t>Determine time lag centroid and its error</a:t>
            </a:r>
          </a:p>
          <a:p>
            <a:pPr lvl="1"/>
            <a:r>
              <a:rPr lang="en-US" dirty="0" smtClean="0">
                <a:latin typeface="Calibri" charset="0"/>
              </a:rPr>
              <a:t>Run flux redistribution code</a:t>
            </a:r>
          </a:p>
          <a:p>
            <a:pPr lvl="2"/>
            <a:r>
              <a:rPr lang="en-US" dirty="0" smtClean="0">
                <a:latin typeface="Calibri" charset="0"/>
              </a:rPr>
              <a:t>Interpolates the optical data to Spitzer data</a:t>
            </a:r>
          </a:p>
          <a:p>
            <a:pPr lvl="2"/>
            <a:r>
              <a:rPr lang="en-US" dirty="0" smtClean="0">
                <a:latin typeface="Calibri" charset="0"/>
              </a:rPr>
              <a:t>Uses Monte Carlo technique to determine the mean magnitude at each time lag</a:t>
            </a:r>
          </a:p>
          <a:p>
            <a:pPr lvl="2"/>
            <a:r>
              <a:rPr lang="en-US" dirty="0" smtClean="0">
                <a:latin typeface="Calibri" charset="0"/>
              </a:rPr>
              <a:t>Calculates linear correlation factor</a:t>
            </a:r>
          </a:p>
          <a:p>
            <a:r>
              <a:rPr lang="en-US" dirty="0" smtClean="0">
                <a:latin typeface="Calibri" charset="0"/>
              </a:rPr>
              <a:t>Make cross correlation plot </a:t>
            </a:r>
          </a:p>
          <a:p>
            <a:pPr lvl="1"/>
            <a:r>
              <a:rPr lang="en-US" dirty="0" smtClean="0">
                <a:latin typeface="Calibri" charset="0"/>
              </a:rPr>
              <a:t>Determine the centroid time lag</a:t>
            </a:r>
            <a:endParaRPr lang="en-US" dirty="0">
              <a:latin typeface="Calibri" charset="0"/>
            </a:endParaRPr>
          </a:p>
          <a:p>
            <a:pPr marL="119062" indent="0">
              <a:buNone/>
            </a:pPr>
            <a:endParaRPr lang="en-US" dirty="0">
              <a:latin typeface="Calibri" charset="0"/>
            </a:endParaRPr>
          </a:p>
          <a:p>
            <a:pPr marL="119062" indent="0">
              <a:buNone/>
            </a:pPr>
            <a:endParaRPr lang="en-US" dirty="0">
              <a:latin typeface="Calibri" charset="0"/>
            </a:endParaRPr>
          </a:p>
          <a:p>
            <a:pPr marL="119062" indent="0">
              <a:buNone/>
            </a:pP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65731&quot;&gt;&lt;property id=&quot;20148&quot; value=&quot;5&quot;/&gt;&lt;property id=&quot;20300&quot; value=&quot;Slide 1&quot;/&gt;&lt;property id=&quot;20307&quot; value=&quot;559&quot;/&gt;&lt;/object&gt;&lt;object type=&quot;3&quot; unique_id=&quot;65733&quot;&gt;&lt;property id=&quot;20148&quot; value=&quot;5&quot;/&gt;&lt;property id=&quot;20300&quot; value=&quot;Slide 3&quot;/&gt;&lt;property id=&quot;20307&quot; value=&quot;561&quot;/&gt;&lt;/object&gt;&lt;object type=&quot;3&quot; unique_id=&quot;66233&quot;&gt;&lt;property id=&quot;20148&quot; value=&quot;5&quot;/&gt;&lt;property id=&quot;20300&quot; value=&quot;Slide 2 - &amp;quot;Outline&amp;quot;&quot;/&gt;&lt;property id=&quot;20307&quot; value=&quot;562&quot;/&gt;&lt;/object&gt;&lt;object type=&quot;3&quot; unique_id=&quot;79333&quot;&gt;&lt;property id=&quot;20148&quot; value=&quot;5&quot;/&gt;&lt;property id=&quot;20300&quot; value=&quot;Slide 4 - &amp;quot;Goal of Observing Program&amp;quot;&quot;/&gt;&lt;property id=&quot;20307&quot; value=&quot;640&quot;/&gt;&lt;/object&gt;&lt;object type=&quot;3&quot; unique_id=&quot;79888&quot;&gt;&lt;property id=&quot;20148&quot; value=&quot;5&quot;/&gt;&lt;property id=&quot;20300&quot; value=&quot;Slide 5 - &amp;quot;List of Objects&amp;quot;&quot;/&gt;&lt;property id=&quot;20307&quot; value=&quot;641&quot;/&gt;&lt;/object&gt;&lt;object type=&quot;3&quot; unique_id=&quot;79889&quot;&gt;&lt;property id=&quot;20148&quot; value=&quot;5&quot;/&gt;&lt;property id=&quot;20300&quot; value=&quot;Slide 6 - &amp;quot;Observations&amp;quot;&quot;/&gt;&lt;property id=&quot;20307&quot; value=&quot;642&quot;/&gt;&lt;/object&gt;&lt;object type=&quot;3&quot; unique_id=&quot;79917&quot;&gt;&lt;property id=&quot;20148&quot; value=&quot;5&quot;/&gt;&lt;property id=&quot;20300&quot; value=&quot;Slide 7 - &amp;quot;(Suggestions)&amp;quot;&quot;/&gt;&lt;property id=&quot;20307&quot; value=&quot;643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3867</TotalTime>
  <Words>340</Words>
  <Application>Microsoft Macintosh PowerPoint</Application>
  <PresentationFormat>On-screen Show (4:3)</PresentationFormat>
  <Paragraphs>75</Paragraphs>
  <Slides>14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PowerPoint Presentation</vt:lpstr>
      <vt:lpstr>Outline</vt:lpstr>
      <vt:lpstr>Reverberation Mapping</vt:lpstr>
      <vt:lpstr>Reverberation Mapping continued</vt:lpstr>
      <vt:lpstr>Reverberation Mapping continued</vt:lpstr>
      <vt:lpstr>Reverberation Mapping continued</vt:lpstr>
      <vt:lpstr>NGC 6418 </vt:lpstr>
      <vt:lpstr>Data/Observations</vt:lpstr>
      <vt:lpstr>Analysis</vt:lpstr>
      <vt:lpstr>Results </vt:lpstr>
      <vt:lpstr>Results</vt:lpstr>
      <vt:lpstr>Results</vt:lpstr>
      <vt:lpstr>Conclusions</vt:lpstr>
      <vt:lpstr>Future Work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 Joe Presenter Name of Company/University</dc:title>
  <dc:creator>Kara Teske</dc:creator>
  <cp:lastModifiedBy>Triana</cp:lastModifiedBy>
  <cp:revision>463</cp:revision>
  <dcterms:created xsi:type="dcterms:W3CDTF">2009-01-21T15:00:52Z</dcterms:created>
  <dcterms:modified xsi:type="dcterms:W3CDTF">2013-05-09T17:49:03Z</dcterms:modified>
</cp:coreProperties>
</file>