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804" r:id="rId1"/>
  </p:sldMasterIdLst>
  <p:notesMasterIdLst>
    <p:notesMasterId r:id="rId70"/>
  </p:notesMasterIdLst>
  <p:handoutMasterIdLst>
    <p:handoutMasterId r:id="rId71"/>
  </p:handoutMasterIdLst>
  <p:sldIdLst>
    <p:sldId id="258" r:id="rId2"/>
    <p:sldId id="380" r:id="rId3"/>
    <p:sldId id="382" r:id="rId4"/>
    <p:sldId id="381" r:id="rId5"/>
    <p:sldId id="340" r:id="rId6"/>
    <p:sldId id="341" r:id="rId7"/>
    <p:sldId id="338" r:id="rId8"/>
    <p:sldId id="383" r:id="rId9"/>
    <p:sldId id="389" r:id="rId10"/>
    <p:sldId id="343" r:id="rId11"/>
    <p:sldId id="390" r:id="rId12"/>
    <p:sldId id="354" r:id="rId13"/>
    <p:sldId id="369" r:id="rId14"/>
    <p:sldId id="370" r:id="rId15"/>
    <p:sldId id="371" r:id="rId16"/>
    <p:sldId id="346" r:id="rId17"/>
    <p:sldId id="378" r:id="rId18"/>
    <p:sldId id="379" r:id="rId19"/>
    <p:sldId id="322" r:id="rId20"/>
    <p:sldId id="357" r:id="rId21"/>
    <p:sldId id="358" r:id="rId22"/>
    <p:sldId id="359" r:id="rId23"/>
    <p:sldId id="388" r:id="rId24"/>
    <p:sldId id="356" r:id="rId25"/>
    <p:sldId id="345" r:id="rId26"/>
    <p:sldId id="320" r:id="rId27"/>
    <p:sldId id="332" r:id="rId28"/>
    <p:sldId id="415" r:id="rId29"/>
    <p:sldId id="416" r:id="rId30"/>
    <p:sldId id="323" r:id="rId31"/>
    <p:sldId id="393" r:id="rId32"/>
    <p:sldId id="391" r:id="rId33"/>
    <p:sldId id="392" r:id="rId34"/>
    <p:sldId id="395" r:id="rId35"/>
    <p:sldId id="396" r:id="rId36"/>
    <p:sldId id="397" r:id="rId37"/>
    <p:sldId id="348" r:id="rId38"/>
    <p:sldId id="410" r:id="rId39"/>
    <p:sldId id="412" r:id="rId40"/>
    <p:sldId id="366" r:id="rId41"/>
    <p:sldId id="367" r:id="rId42"/>
    <p:sldId id="400" r:id="rId43"/>
    <p:sldId id="401" r:id="rId44"/>
    <p:sldId id="402" r:id="rId45"/>
    <p:sldId id="403" r:id="rId46"/>
    <p:sldId id="411" r:id="rId47"/>
    <p:sldId id="405" r:id="rId48"/>
    <p:sldId id="406" r:id="rId49"/>
    <p:sldId id="413" r:id="rId50"/>
    <p:sldId id="407" r:id="rId51"/>
    <p:sldId id="351" r:id="rId52"/>
    <p:sldId id="398" r:id="rId53"/>
    <p:sldId id="325" r:id="rId54"/>
    <p:sldId id="408" r:id="rId55"/>
    <p:sldId id="409" r:id="rId56"/>
    <p:sldId id="360" r:id="rId57"/>
    <p:sldId id="330" r:id="rId58"/>
    <p:sldId id="375" r:id="rId59"/>
    <p:sldId id="337" r:id="rId60"/>
    <p:sldId id="362" r:id="rId61"/>
    <p:sldId id="365" r:id="rId62"/>
    <p:sldId id="417" r:id="rId63"/>
    <p:sldId id="418" r:id="rId64"/>
    <p:sldId id="419" r:id="rId65"/>
    <p:sldId id="421" r:id="rId66"/>
    <p:sldId id="422" r:id="rId67"/>
    <p:sldId id="423" r:id="rId68"/>
    <p:sldId id="363" r:id="rId69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10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CC"/>
    <a:srgbClr val="FF0101"/>
    <a:srgbClr val="FFFF66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320" autoAdjust="0"/>
  </p:normalViewPr>
  <p:slideViewPr>
    <p:cSldViewPr snapToObjects="1">
      <p:cViewPr>
        <p:scale>
          <a:sx n="98" d="100"/>
          <a:sy n="98" d="100"/>
        </p:scale>
        <p:origin x="-750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10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81" d="100"/>
          <a:sy n="81" d="100"/>
        </p:scale>
        <p:origin x="-3120" y="-96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image" Target="../media/image7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-1588" y="0"/>
            <a:ext cx="3171826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0136" tIns="0" rIns="20136" bIns="0" numCol="1" anchor="t" anchorCtr="0" compatLnSpc="1">
            <a:prstTxWarp prst="textNoShape">
              <a:avLst/>
            </a:prstTxWarp>
          </a:bodyPr>
          <a:lstStyle>
            <a:lvl1pPr defTabSz="966788">
              <a:defRPr sz="1000" i="1"/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963" y="0"/>
            <a:ext cx="3171825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0136" tIns="0" rIns="20136" bIns="0" numCol="1" anchor="t" anchorCtr="0" compatLnSpc="1">
            <a:prstTxWarp prst="textNoShape">
              <a:avLst/>
            </a:prstTxWarp>
          </a:bodyPr>
          <a:lstStyle>
            <a:lvl1pPr algn="r" defTabSz="966788">
              <a:defRPr sz="1000" i="1"/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-1588" y="9120188"/>
            <a:ext cx="3171826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0136" tIns="0" rIns="20136" bIns="0" numCol="1" anchor="b" anchorCtr="0" compatLnSpc="1">
            <a:prstTxWarp prst="textNoShape">
              <a:avLst/>
            </a:prstTxWarp>
          </a:bodyPr>
          <a:lstStyle>
            <a:lvl1pPr defTabSz="966788">
              <a:defRPr sz="1000" i="1"/>
            </a:lvl1pPr>
          </a:lstStyle>
          <a:p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963" y="9120188"/>
            <a:ext cx="3171825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0136" tIns="0" rIns="20136" bIns="0" numCol="1" anchor="b" anchorCtr="0" compatLnSpc="1">
            <a:prstTxWarp prst="textNoShape">
              <a:avLst/>
            </a:prstTxWarp>
          </a:bodyPr>
          <a:lstStyle>
            <a:lvl1pPr algn="r" defTabSz="966788">
              <a:defRPr sz="1000" i="1"/>
            </a:lvl1pPr>
          </a:lstStyle>
          <a:p>
            <a:fld id="{7D04F384-E6E7-4C25-8056-FF1544DA649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0497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-1588" y="0"/>
            <a:ext cx="3171826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0136" tIns="0" rIns="20136" bIns="0" numCol="1" anchor="t" anchorCtr="0" compatLnSpc="1">
            <a:prstTxWarp prst="textNoShape">
              <a:avLst/>
            </a:prstTxWarp>
          </a:bodyPr>
          <a:lstStyle>
            <a:lvl1pPr defTabSz="966788">
              <a:defRPr sz="1000" i="1"/>
            </a:lvl1pPr>
          </a:lstStyle>
          <a:p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1825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0136" tIns="0" rIns="20136" bIns="0" numCol="1" anchor="t" anchorCtr="0" compatLnSpc="1">
            <a:prstTxWarp prst="textNoShape">
              <a:avLst/>
            </a:prstTxWarp>
          </a:bodyPr>
          <a:lstStyle>
            <a:lvl1pPr algn="r" defTabSz="966788">
              <a:defRPr sz="1000" i="1"/>
            </a:lvl1pPr>
          </a:lstStyle>
          <a:p>
            <a:endParaRPr lang="en-US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-1588" y="9120188"/>
            <a:ext cx="3171826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0136" tIns="0" rIns="20136" bIns="0" numCol="1" anchor="b" anchorCtr="0" compatLnSpc="1">
            <a:prstTxWarp prst="textNoShape">
              <a:avLst/>
            </a:prstTxWarp>
          </a:bodyPr>
          <a:lstStyle>
            <a:lvl1pPr defTabSz="966788">
              <a:defRPr sz="1000" i="1"/>
            </a:lvl1pPr>
          </a:lstStyle>
          <a:p>
            <a:endParaRPr 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0188"/>
            <a:ext cx="3171825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0136" tIns="0" rIns="20136" bIns="0" numCol="1" anchor="b" anchorCtr="0" compatLnSpc="1">
            <a:prstTxWarp prst="textNoShape">
              <a:avLst/>
            </a:prstTxWarp>
          </a:bodyPr>
          <a:lstStyle>
            <a:lvl1pPr algn="r" defTabSz="966788">
              <a:defRPr sz="1000" i="1"/>
            </a:lvl1pPr>
          </a:lstStyle>
          <a:p>
            <a:fld id="{C3EB8A47-E37A-48FA-90B2-79A13185911E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60888"/>
            <a:ext cx="5365750" cy="432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7323" tIns="48662" rIns="97323" bIns="4866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notes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55" name="Rectangle 7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5713" y="717550"/>
            <a:ext cx="4805362" cy="36036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</p:spTree>
    <p:extLst>
      <p:ext uri="{BB962C8B-B14F-4D97-AF65-F5344CB8AC3E}">
        <p14:creationId xmlns:p14="http://schemas.microsoft.com/office/powerpoint/2010/main" val="21474813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B8A47-E37A-48FA-90B2-79A13185911E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2273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B8A47-E37A-48FA-90B2-79A13185911E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5462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73602F-0716-43E6-A129-C49C67BAB810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12808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B8A47-E37A-48FA-90B2-79A13185911E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05705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B8A47-E37A-48FA-90B2-79A13185911E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7991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B8A47-E37A-48FA-90B2-79A13185911E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8228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B8A47-E37A-48FA-90B2-79A13185911E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4994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B8A47-E37A-48FA-90B2-79A13185911E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5069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51A9DB-B395-4F5E-9E06-8DA2717F915D}" type="slidenum">
              <a:rPr lang="en-US"/>
              <a:pPr/>
              <a:t>17</a:t>
            </a:fld>
            <a:endParaRPr lang="en-US"/>
          </a:p>
        </p:txBody>
      </p:sp>
      <p:sp>
        <p:nvSpPr>
          <p:cNvPr id="313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313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DF2AA0-8688-46FA-9989-385770B1C553}" type="slidenum">
              <a:rPr lang="en-US"/>
              <a:pPr/>
              <a:t>18</a:t>
            </a:fld>
            <a:endParaRPr lang="en-US"/>
          </a:p>
        </p:txBody>
      </p:sp>
      <p:sp>
        <p:nvSpPr>
          <p:cNvPr id="316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316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B8A47-E37A-48FA-90B2-79A13185911E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8020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B8A47-E37A-48FA-90B2-79A13185911E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8482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170DA4-AC4E-4158-B039-9ED84EBD5F3E}" type="slidenum">
              <a:rPr lang="en-US"/>
              <a:pPr/>
              <a:t>20</a:t>
            </a:fld>
            <a:endParaRPr lang="en-US"/>
          </a:p>
        </p:txBody>
      </p:sp>
      <p:sp>
        <p:nvSpPr>
          <p:cNvPr id="608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9200" y="701675"/>
            <a:ext cx="4878388" cy="3659188"/>
          </a:xfrm>
          <a:ln/>
        </p:spPr>
      </p:sp>
      <p:sp>
        <p:nvSpPr>
          <p:cNvPr id="608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3613" y="4594225"/>
            <a:ext cx="5387975" cy="4281488"/>
          </a:xfrm>
          <a:ln/>
        </p:spPr>
        <p:txBody>
          <a:bodyPr lIns="94666" tIns="47333" rIns="94666" bIns="47333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B8A47-E37A-48FA-90B2-79A13185911E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8746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B8A47-E37A-48FA-90B2-79A13185911E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2808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B8A47-E37A-48FA-90B2-79A13185911E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7606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B8A47-E37A-48FA-90B2-79A13185911E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0984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B8A47-E37A-48FA-90B2-79A13185911E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1057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B8A47-E37A-48FA-90B2-79A13185911E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6393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B8A47-E37A-48FA-90B2-79A13185911E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6504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B8A47-E37A-48FA-90B2-79A13185911E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4779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73602F-0716-43E6-A129-C49C67BAB810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6700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B8A47-E37A-48FA-90B2-79A13185911E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05774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73602F-0716-43E6-A129-C49C67BAB810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75010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73602F-0716-43E6-A129-C49C67BAB810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23820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73602F-0716-43E6-A129-C49C67BAB810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41797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73602F-0716-43E6-A129-C49C67BAB810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87455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73602F-0716-43E6-A129-C49C67BAB810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57661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B8A47-E37A-48FA-90B2-79A13185911E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44074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73602F-0716-43E6-A129-C49C67BAB810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09705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B8A47-E37A-48FA-90B2-79A13185911E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43670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B8A47-E37A-48FA-90B2-79A13185911E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16552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B8A47-E37A-48FA-90B2-79A13185911E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2750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B8A47-E37A-48FA-90B2-79A13185911E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13323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73602F-0716-43E6-A129-C49C67BAB810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2317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73602F-0716-43E6-A129-C49C67BAB810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97115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73602F-0716-43E6-A129-C49C67BAB810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65949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73602F-0716-43E6-A129-C49C67BAB810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36891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B8A47-E37A-48FA-90B2-79A13185911E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46293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73602F-0716-43E6-A129-C49C67BAB810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72475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73602F-0716-43E6-A129-C49C67BAB810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0336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B8A47-E37A-48FA-90B2-79A13185911E}" type="slidenum">
              <a:rPr lang="en-US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3422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73602F-0716-43E6-A129-C49C67BAB810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28156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B8A47-E37A-48FA-90B2-79A13185911E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9390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B8A47-E37A-48FA-90B2-79A13185911E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84911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73602F-0716-43E6-A129-C49C67BAB810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76401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B8A47-E37A-48FA-90B2-79A13185911E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02732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73602F-0716-43E6-A129-C49C67BAB810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10810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73602F-0716-43E6-A129-C49C67BAB810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29577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B8A47-E37A-48FA-90B2-79A13185911E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51960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B8A47-E37A-48FA-90B2-79A13185911E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34595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B8A47-E37A-48FA-90B2-79A13185911E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19771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B8A47-E37A-48FA-90B2-79A13185911E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73805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B8A47-E37A-48FA-90B2-79A13185911E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72779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B8A47-E37A-48FA-90B2-79A13185911E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4703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B8A47-E37A-48FA-90B2-79A13185911E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54713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B8A47-E37A-48FA-90B2-79A13185911E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28074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B8A47-E37A-48FA-90B2-79A13185911E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4953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B8A47-E37A-48FA-90B2-79A13185911E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13210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B8A47-E37A-48FA-90B2-79A13185911E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39565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73602F-0716-43E6-A129-C49C67BAB810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26347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533400" y="359898"/>
            <a:ext cx="830580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533400" y="1850064"/>
            <a:ext cx="830580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7010400" cy="990600"/>
          </a:xfrm>
        </p:spPr>
        <p:txBody>
          <a:bodyPr anchor="ctr">
            <a:noAutofit/>
          </a:bodyPr>
          <a:lstStyle>
            <a:lvl1pPr>
              <a:defRPr sz="3600"/>
            </a:lvl1pPr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pic>
        <p:nvPicPr>
          <p:cNvPr id="6" name="Picture 4" descr="UA_ITLab_200-281"/>
          <p:cNvPicPr>
            <a:picLocks noGrp="1"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2800" y="76200"/>
            <a:ext cx="1905000" cy="741363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24600"/>
            <a:ext cx="1066800" cy="476250"/>
          </a:xfrm>
          <a:prstGeom prst="rect">
            <a:avLst/>
          </a:prstGeom>
        </p:spPr>
        <p:txBody>
          <a:bodyPr/>
          <a:lstStyle/>
          <a:p>
            <a:pPr algn="r" eaLnBrk="1" latinLnBrk="0" hangingPunct="1"/>
            <a:fld id="{54AB02A5-4FE5-49D9-9E24-09F23B90C450}" type="datetimeFigureOut">
              <a:rPr lang="en-US" smtClean="0"/>
              <a:t>3/16/2011</a:t>
            </a:fld>
            <a:endParaRPr lang="en-US" sz="1200" dirty="0">
              <a:solidFill>
                <a:schemeClr val="bg2">
                  <a:shade val="50000"/>
                </a:scheme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200" y="6324600"/>
            <a:ext cx="457200" cy="476250"/>
          </a:xfrm>
          <a:prstGeom prst="rect">
            <a:avLst/>
          </a:prstGeom>
        </p:spPr>
        <p:txBody>
          <a:bodyPr/>
          <a:lstStyle/>
          <a:p>
            <a:fld id="{78EFBCF5-36A2-48D0-9AF1-10DC3414F88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-152400" y="6394450"/>
            <a:ext cx="587375" cy="4889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CE6B165-7D51-4799-9ED9-A9F855BB20C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116030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8382000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76400"/>
            <a:ext cx="40005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2500" y="1676400"/>
            <a:ext cx="40005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-152400" y="6394450"/>
            <a:ext cx="587375" cy="4889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D13336B-3AE3-4D39-8A0A-7B86E84BBDC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322895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609600" y="274638"/>
            <a:ext cx="8324088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609600" y="1447800"/>
            <a:ext cx="8324088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10" r:id="rId2"/>
    <p:sldLayoutId id="2147483811" r:id="rId3"/>
    <p:sldLayoutId id="2147483812" r:id="rId4"/>
    <p:sldLayoutId id="2147483813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4.jpeg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notesSlide" Target="../notesSlides/notesSlide2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46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notesSlide" Target="../notesSlides/notesSlide3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notesSlide" Target="../notesSlides/notesSlide3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intranet/itl/ITL%20Pictures/Equipment/FTIR/FTIR-2b.jpg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8.png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notesSlide" Target="../notesSlides/notesSlide3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5.jpeg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6" Type="http://schemas.openxmlformats.org/officeDocument/2006/relationships/image" Target="../media/image64.png"/><Relationship Id="rId5" Type="http://schemas.openxmlformats.org/officeDocument/2006/relationships/image" Target="../media/image63.jpeg"/><Relationship Id="rId4" Type="http://schemas.openxmlformats.org/officeDocument/2006/relationships/notesSlide" Target="../notesSlides/notesSlide4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6.emf"/><Relationship Id="rId4" Type="http://schemas.openxmlformats.org/officeDocument/2006/relationships/oleObject" Target="../embeddings/oleObject1.bin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7" Type="http://schemas.openxmlformats.org/officeDocument/2006/relationships/image" Target="../media/image71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70.png"/><Relationship Id="rId4" Type="http://schemas.openxmlformats.org/officeDocument/2006/relationships/oleObject" Target="../embeddings/oleObject2.bin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5.png"/><Relationship Id="rId4" Type="http://schemas.openxmlformats.org/officeDocument/2006/relationships/image" Target="../media/image74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82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wmf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w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/>
          <a:lstStyle/>
          <a:p>
            <a:fld id="{CC86D308-77E5-4447-97D1-5C5241C66B49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61442" name="Rectangle 2"/>
          <p:cNvSpPr>
            <a:spLocks noGrp="1" noRot="1" noChangeArrowheads="1"/>
          </p:cNvSpPr>
          <p:nvPr>
            <p:ph type="ctrTitle" idx="4294967295"/>
          </p:nvPr>
        </p:nvSpPr>
        <p:spPr>
          <a:xfrm>
            <a:off x="1736725" y="360363"/>
            <a:ext cx="7407275" cy="1471612"/>
          </a:xfrm>
        </p:spPr>
        <p:txBody>
          <a:bodyPr/>
          <a:lstStyle/>
          <a:p>
            <a:r>
              <a:rPr lang="en-US" dirty="0" smtClean="0"/>
              <a:t>UA Imaging Technology Laboratory</a:t>
            </a:r>
            <a:endParaRPr lang="en-US" dirty="0"/>
          </a:p>
        </p:txBody>
      </p:sp>
      <p:pic>
        <p:nvPicPr>
          <p:cNvPr id="4" name="Picture 4" descr="UA_ITLab_200-281"/>
          <p:cNvPicPr>
            <a:picLocks noGrp="1"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32638" y="36513"/>
            <a:ext cx="1905000" cy="74136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44" name="Picture 4" descr="DSCN000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911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5552024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Cambria" pitchFamily="18" charset="0"/>
              </a:rPr>
              <a:t>Michael Lesser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Cambria" pitchFamily="18" charset="0"/>
              </a:rPr>
              <a:t>University of Arizona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Cambria" pitchFamily="18" charset="0"/>
              </a:rPr>
              <a:t>Steward Observatory 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Cambria" pitchFamily="18" charset="0"/>
              </a:rPr>
              <a:t>UA Imaging Technology Laboratory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62000" y="0"/>
            <a:ext cx="7772400" cy="28956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dirty="0" smtClean="0">
                <a:solidFill>
                  <a:srgbClr val="C00000"/>
                </a:solidFill>
                <a:effectLst/>
              </a:rPr>
              <a:t>Production of Back Illuminated CCD and CMOS Sensors</a:t>
            </a:r>
            <a:br>
              <a:rPr lang="en-US" dirty="0" smtClean="0">
                <a:solidFill>
                  <a:srgbClr val="C00000"/>
                </a:solidFill>
                <a:effectLst/>
              </a:rPr>
            </a:br>
            <a:r>
              <a:rPr lang="en-US" dirty="0" smtClean="0">
                <a:solidFill>
                  <a:srgbClr val="C00000"/>
                </a:solidFill>
                <a:effectLst/>
              </a:rPr>
              <a:t>for Scientific and Industrial Imaging</a:t>
            </a:r>
            <a:endParaRPr lang="en-US" dirty="0">
              <a:solidFill>
                <a:srgbClr val="C00000"/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42" name="AutoShap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Ideal QE -</a:t>
            </a:r>
            <a:r>
              <a:rPr lang="en-US" dirty="0" smtClean="0"/>
              <a:t> 50 </a:t>
            </a:r>
            <a:r>
              <a:rPr lang="en-US" dirty="0">
                <a:sym typeface="Symbol" pitchFamily="18" charset="2"/>
              </a:rPr>
              <a:t></a:t>
            </a:r>
            <a:r>
              <a:rPr lang="en-US" dirty="0"/>
              <a:t>m Thick Silicon</a:t>
            </a:r>
          </a:p>
        </p:txBody>
      </p:sp>
      <p:pic>
        <p:nvPicPr>
          <p:cNvPr id="5734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775" y="1044575"/>
            <a:ext cx="8683625" cy="535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3444" name="Text Box 4"/>
          <p:cNvSpPr txBox="1">
            <a:spLocks noChangeArrowheads="1"/>
          </p:cNvSpPr>
          <p:nvPr/>
        </p:nvSpPr>
        <p:spPr bwMode="auto">
          <a:xfrm>
            <a:off x="6781800" y="1067548"/>
            <a:ext cx="1981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</a:rPr>
              <a:t>no AR coatings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953000" y="4572000"/>
            <a:ext cx="25146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</a:rPr>
              <a:t>i</a:t>
            </a:r>
            <a:r>
              <a:rPr lang="en-US" dirty="0" smtClean="0">
                <a:solidFill>
                  <a:srgbClr val="CC0000"/>
                </a:solidFill>
              </a:rPr>
              <a:t>nterference fringing</a:t>
            </a:r>
            <a:endParaRPr lang="en-US" dirty="0">
              <a:solidFill>
                <a:srgbClr val="CC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6096000" y="3810000"/>
            <a:ext cx="838200" cy="685800"/>
          </a:xfrm>
          <a:prstGeom prst="straightConnector1">
            <a:avLst/>
          </a:prstGeom>
          <a:ln w="19050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036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466" name="AutoShape 2"/>
          <p:cNvSpPr>
            <a:spLocks noGrp="1" noChangeArrowheads="1"/>
          </p:cNvSpPr>
          <p:nvPr>
            <p:ph type="title"/>
          </p:nvPr>
        </p:nvSpPr>
        <p:spPr>
          <a:xfrm>
            <a:off x="134112" y="0"/>
            <a:ext cx="8324088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Ideal QE </a:t>
            </a:r>
            <a:r>
              <a:rPr lang="en-US" dirty="0" smtClean="0"/>
              <a:t>-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10, 20, 50, 100, 300 </a:t>
            </a:r>
            <a:r>
              <a:rPr lang="en-US" dirty="0">
                <a:sym typeface="Symbol" pitchFamily="18" charset="2"/>
              </a:rPr>
              <a:t></a:t>
            </a:r>
            <a:r>
              <a:rPr lang="en-US" dirty="0"/>
              <a:t>m Silicon</a:t>
            </a:r>
          </a:p>
        </p:txBody>
      </p:sp>
      <p:pic>
        <p:nvPicPr>
          <p:cNvPr id="5744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" y="1752600"/>
            <a:ext cx="8683625" cy="467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4468" name="Text Box 4"/>
          <p:cNvSpPr txBox="1">
            <a:spLocks noChangeArrowheads="1"/>
          </p:cNvSpPr>
          <p:nvPr/>
        </p:nvSpPr>
        <p:spPr bwMode="auto">
          <a:xfrm>
            <a:off x="6858000" y="1447800"/>
            <a:ext cx="2057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dirty="0">
                <a:solidFill>
                  <a:srgbClr val="CC0000"/>
                </a:solidFill>
              </a:rPr>
              <a:t>no AR coatings</a:t>
            </a:r>
            <a:endParaRPr lang="en-US" i="1" dirty="0">
              <a:solidFill>
                <a:srgbClr val="CC0000"/>
              </a:solidFill>
            </a:endParaRPr>
          </a:p>
        </p:txBody>
      </p:sp>
      <p:sp>
        <p:nvSpPr>
          <p:cNvPr id="574471" name="Text Box 7"/>
          <p:cNvSpPr txBox="1">
            <a:spLocks noChangeArrowheads="1"/>
          </p:cNvSpPr>
          <p:nvPr/>
        </p:nvSpPr>
        <p:spPr bwMode="auto">
          <a:xfrm>
            <a:off x="4654550" y="5638800"/>
            <a:ext cx="2813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CC0000"/>
                </a:solidFill>
              </a:rPr>
              <a:t>fringing reduced for clarity</a:t>
            </a:r>
          </a:p>
        </p:txBody>
      </p:sp>
      <p:sp>
        <p:nvSpPr>
          <p:cNvPr id="574472" name="Text Box 8"/>
          <p:cNvSpPr txBox="1">
            <a:spLocks noChangeArrowheads="1"/>
          </p:cNvSpPr>
          <p:nvPr/>
        </p:nvSpPr>
        <p:spPr bwMode="auto">
          <a:xfrm>
            <a:off x="4876800" y="4572000"/>
            <a:ext cx="8239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/>
              <a:t>10 </a:t>
            </a:r>
            <a:r>
              <a:rPr lang="en-US" dirty="0">
                <a:sym typeface="Symbol" pitchFamily="18" charset="2"/>
              </a:rPr>
              <a:t></a:t>
            </a:r>
            <a:r>
              <a:rPr lang="en-US" dirty="0"/>
              <a:t>m</a:t>
            </a:r>
          </a:p>
        </p:txBody>
      </p:sp>
      <p:sp>
        <p:nvSpPr>
          <p:cNvPr id="574473" name="Text Box 9"/>
          <p:cNvSpPr txBox="1">
            <a:spLocks noChangeArrowheads="1"/>
          </p:cNvSpPr>
          <p:nvPr/>
        </p:nvSpPr>
        <p:spPr bwMode="auto">
          <a:xfrm>
            <a:off x="7620000" y="3352800"/>
            <a:ext cx="9509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/>
              <a:t>300 </a:t>
            </a:r>
            <a:r>
              <a:rPr lang="en-US" dirty="0">
                <a:sym typeface="Symbol" pitchFamily="18" charset="2"/>
              </a:rPr>
              <a:t></a:t>
            </a:r>
            <a:r>
              <a:rPr lang="en-US" dirty="0"/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13270698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794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Visible QE</a:t>
            </a:r>
          </a:p>
        </p:txBody>
      </p:sp>
      <p:pic>
        <p:nvPicPr>
          <p:cNvPr id="545798" name="Picture 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3" t="2483" r="308" b="6544"/>
          <a:stretch>
            <a:fillRect/>
          </a:stretch>
        </p:blipFill>
        <p:spPr bwMode="auto">
          <a:xfrm>
            <a:off x="177799" y="923925"/>
            <a:ext cx="8635909" cy="555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004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874" name="AutoShap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Novel BI CCD Examples</a:t>
            </a:r>
            <a:endParaRPr lang="en-US" sz="3600" dirty="0"/>
          </a:p>
        </p:txBody>
      </p:sp>
      <p:sp>
        <p:nvSpPr>
          <p:cNvPr id="4638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962025"/>
            <a:ext cx="6648590" cy="3178432"/>
          </a:xfrm>
        </p:spPr>
        <p:txBody>
          <a:bodyPr>
            <a:no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/>
              <a:t>STA1920A 4kx4k </a:t>
            </a:r>
            <a:r>
              <a:rPr lang="en-US" sz="2400" dirty="0" smtClean="0"/>
              <a:t>16 output CCD</a:t>
            </a:r>
            <a:endParaRPr lang="en-US" sz="2400" dirty="0"/>
          </a:p>
          <a:p>
            <a:pPr lvl="1">
              <a:buFont typeface="Arial" pitchFamily="34" charset="0"/>
              <a:buChar char="•"/>
            </a:pPr>
            <a:r>
              <a:rPr lang="en-US" sz="2000" dirty="0"/>
              <a:t>  ~ 100 </a:t>
            </a:r>
            <a:r>
              <a:rPr lang="en-US" sz="2000" dirty="0">
                <a:sym typeface="Symbol" pitchFamily="18" charset="2"/>
              </a:rPr>
              <a:t></a:t>
            </a:r>
            <a:r>
              <a:rPr lang="en-US" sz="2000" dirty="0"/>
              <a:t>m thick detector for LSST </a:t>
            </a:r>
            <a:r>
              <a:rPr lang="en-US" sz="2000" dirty="0" smtClean="0"/>
              <a:t>project</a:t>
            </a:r>
            <a:br>
              <a:rPr lang="en-US" sz="2000" dirty="0" smtClean="0"/>
            </a:br>
            <a:r>
              <a:rPr lang="en-US" sz="2000" dirty="0" smtClean="0"/>
              <a:t>(STA is </a:t>
            </a:r>
            <a:r>
              <a:rPr lang="en-US" sz="2000" i="1" dirty="0" smtClean="0"/>
              <a:t>Semiconductor Technology Associates, Inc.</a:t>
            </a:r>
            <a:r>
              <a:rPr lang="en-US" sz="2000" dirty="0" smtClean="0"/>
              <a:t>)</a:t>
            </a:r>
            <a:endParaRPr lang="en-US" sz="2000" dirty="0"/>
          </a:p>
          <a:p>
            <a:pPr>
              <a:buFont typeface="Arial" pitchFamily="34" charset="0"/>
              <a:buChar char="•"/>
            </a:pPr>
            <a:r>
              <a:rPr lang="en-US" sz="2400" dirty="0"/>
              <a:t>Transparent and conductive backside contact </a:t>
            </a:r>
            <a:br>
              <a:rPr lang="en-US" sz="2400" dirty="0"/>
            </a:br>
            <a:r>
              <a:rPr lang="en-US" sz="2400" dirty="0"/>
              <a:t>applied to backside </a:t>
            </a:r>
            <a:r>
              <a:rPr lang="en-US" sz="2400" dirty="0" smtClean="0"/>
              <a:t>for full depletion</a:t>
            </a:r>
            <a:endParaRPr lang="en-US" sz="2400" dirty="0"/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Backside </a:t>
            </a:r>
            <a:r>
              <a:rPr lang="en-US" sz="2400" dirty="0"/>
              <a:t>bias from guard </a:t>
            </a:r>
            <a:r>
              <a:rPr lang="en-US" sz="2400" dirty="0" smtClean="0"/>
              <a:t>rings 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around die (STA design)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/>
              <a:t>Coatings optimized for near </a:t>
            </a:r>
            <a:r>
              <a:rPr lang="en-US" sz="2400" dirty="0" smtClean="0"/>
              <a:t>IR</a:t>
            </a:r>
            <a:endParaRPr lang="en-US" sz="2400" dirty="0"/>
          </a:p>
        </p:txBody>
      </p:sp>
      <p:pic>
        <p:nvPicPr>
          <p:cNvPr id="463878" name="Picture 6" descr="STA1700 (Small)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2767" y="990600"/>
            <a:ext cx="2133645" cy="174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442" y="4140457"/>
            <a:ext cx="3990358" cy="2646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032767" y="2740025"/>
            <a:ext cx="20587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p</a:t>
            </a:r>
            <a:r>
              <a:rPr lang="en-US" i="1" dirty="0" smtClean="0"/>
              <a:t>rototype detector</a:t>
            </a:r>
            <a:endParaRPr lang="en-US" i="1" dirty="0"/>
          </a:p>
        </p:txBody>
      </p:sp>
      <p:sp>
        <p:nvSpPr>
          <p:cNvPr id="9" name="TextBox 8"/>
          <p:cNvSpPr txBox="1"/>
          <p:nvPr/>
        </p:nvSpPr>
        <p:spPr>
          <a:xfrm>
            <a:off x="4419600" y="6079323"/>
            <a:ext cx="28953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LSST focal plane concept</a:t>
            </a:r>
            <a:br>
              <a:rPr lang="en-US" i="1" dirty="0" smtClean="0"/>
            </a:br>
            <a:r>
              <a:rPr lang="en-US" i="1" dirty="0" smtClean="0"/>
              <a:t>3.2 </a:t>
            </a:r>
            <a:r>
              <a:rPr lang="en-US" i="1" dirty="0" err="1" smtClean="0"/>
              <a:t>Gpixels</a:t>
            </a:r>
            <a:r>
              <a:rPr lang="en-US" i="1" dirty="0" smtClean="0"/>
              <a:t>, ~200 CCDs</a:t>
            </a:r>
            <a:endParaRPr lang="en-US" i="1" dirty="0"/>
          </a:p>
        </p:txBody>
      </p:sp>
      <p:pic>
        <p:nvPicPr>
          <p:cNvPr id="8" name="Picture 2" descr="C:\Users\lesser.ITL\Desktop\LSST_CCD-Rev3_bottom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35" r="11171" b="3596"/>
          <a:stretch/>
        </p:blipFill>
        <p:spPr bwMode="auto">
          <a:xfrm>
            <a:off x="6877190" y="3276600"/>
            <a:ext cx="2214282" cy="2127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5867272" y="5404287"/>
            <a:ext cx="32242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 type="none" w="sm" len="sm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i="1" dirty="0"/>
              <a:t>New LSST version of package</a:t>
            </a:r>
          </a:p>
        </p:txBody>
      </p:sp>
    </p:spTree>
    <p:extLst>
      <p:ext uri="{BB962C8B-B14F-4D97-AF65-F5344CB8AC3E}">
        <p14:creationId xmlns:p14="http://schemas.microsoft.com/office/powerpoint/2010/main" val="205205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898" name="AutoShap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LSST </a:t>
            </a:r>
            <a:r>
              <a:rPr lang="en-US" dirty="0" smtClean="0"/>
              <a:t>Prototype CCD</a:t>
            </a:r>
            <a:endParaRPr lang="en-US" dirty="0"/>
          </a:p>
        </p:txBody>
      </p:sp>
      <p:pic>
        <p:nvPicPr>
          <p:cNvPr id="3093" name="Picture 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187" y="962025"/>
            <a:ext cx="8151813" cy="5696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705600" y="1219200"/>
            <a:ext cx="14077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93 um thick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97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826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Maintaining Good Resolution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1827" name="Rectangle 3"/>
              <p:cNvSpPr>
                <a:spLocks noGrp="1" noChangeArrowheads="1"/>
              </p:cNvSpPr>
              <p:nvPr>
                <p:ph type="body" idx="4294967295"/>
              </p:nvPr>
            </p:nvSpPr>
            <p:spPr>
              <a:xfrm>
                <a:off x="228600" y="976312"/>
                <a:ext cx="8534400" cy="4967288"/>
              </a:xfrm>
            </p:spPr>
            <p:txBody>
              <a:bodyPr>
                <a:noAutofit/>
              </a:bodyPr>
              <a:lstStyle/>
              <a:p>
                <a:pPr>
                  <a:buFont typeface="Arial" pitchFamily="34" charset="0"/>
                  <a:buChar char="•"/>
                </a:pPr>
                <a:r>
                  <a:rPr lang="en-US" dirty="0" smtClean="0"/>
                  <a:t>Modulation Transfer Function is strongly </a:t>
                </a:r>
                <a:br>
                  <a:rPr lang="en-US" dirty="0" smtClean="0"/>
                </a:br>
                <a:r>
                  <a:rPr lang="en-US" dirty="0" smtClean="0"/>
                  <a:t>influenced by charge spreading</a:t>
                </a:r>
                <a:r>
                  <a:rPr lang="en-US" i="1" dirty="0"/>
                  <a:t> </a:t>
                </a:r>
                <a:r>
                  <a:rPr lang="en-US" dirty="0" smtClean="0"/>
                  <a:t>in</a:t>
                </a:r>
                <a:r>
                  <a:rPr lang="en-US" i="1" dirty="0"/>
                  <a:t> </a:t>
                </a:r>
                <a:r>
                  <a:rPr lang="en-US" i="1" dirty="0" smtClean="0"/>
                  <a:t/>
                </a:r>
                <a:br>
                  <a:rPr lang="en-US" i="1" dirty="0" smtClean="0"/>
                </a:br>
                <a:r>
                  <a:rPr lang="en-US" dirty="0" err="1" smtClean="0"/>
                  <a:t>undepleted</a:t>
                </a:r>
                <a:r>
                  <a:rPr lang="en-US" dirty="0" smtClean="0"/>
                  <a:t> </a:t>
                </a:r>
                <a:r>
                  <a:rPr lang="en-US" dirty="0"/>
                  <a:t>silicon</a:t>
                </a:r>
              </a:p>
              <a:p>
                <a:pPr>
                  <a:buFont typeface="Arial" pitchFamily="34" charset="0"/>
                  <a:buChar char="•"/>
                </a:pPr>
                <a:r>
                  <a:rPr lang="en-US" dirty="0"/>
                  <a:t>Depletion </a:t>
                </a:r>
                <a:r>
                  <a:rPr lang="en-US" dirty="0">
                    <a:sym typeface="Symbol" pitchFamily="18" charset="2"/>
                  </a:rPr>
                  <a:t>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/>
                            <a:sym typeface="Symbol" pitchFamily="18" charset="2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b="0" i="0" smtClean="0">
                            <a:latin typeface="Cambria Math"/>
                            <a:sym typeface="Symbol" pitchFamily="18" charset="2"/>
                          </a:rPr>
                          <m:t>(</m:t>
                        </m:r>
                        <m:r>
                          <m:rPr>
                            <m:nor/>
                          </m:rPr>
                          <a:rPr lang="en-US" dirty="0">
                            <a:sym typeface="Symbol" pitchFamily="18" charset="2"/>
                          </a:rPr>
                          <m:t>Si</m:t>
                        </m:r>
                        <m:r>
                          <m:rPr>
                            <m:nor/>
                          </m:rPr>
                          <a:rPr lang="en-US" dirty="0">
                            <a:sym typeface="Symbol" pitchFamily="18" charset="2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dirty="0">
                            <a:sym typeface="Symbol" pitchFamily="18" charset="2"/>
                          </a:rPr>
                          <m:t>resistivity</m:t>
                        </m:r>
                        <m:r>
                          <a:rPr lang="en-US" b="0" i="1" dirty="0" smtClean="0">
                            <a:latin typeface="Cambria Math"/>
                            <a:sym typeface="Symbol" pitchFamily="18" charset="2"/>
                          </a:rPr>
                          <m:t>)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  <a:sym typeface="Symbol" pitchFamily="18" charset="2"/>
                          </a:rPr>
                          <m:t>1/2</m:t>
                        </m:r>
                      </m:sup>
                    </m:sSup>
                  </m:oMath>
                </a14:m>
                <a:r>
                  <a:rPr lang="en-US" baseline="30000" dirty="0" smtClean="0">
                    <a:sym typeface="Symbol" pitchFamily="18" charset="2"/>
                  </a:rPr>
                  <a:t> </a:t>
                </a:r>
                <a:r>
                  <a:rPr lang="en-US" dirty="0" smtClean="0">
                    <a:sym typeface="Symbol" pitchFamily="18" charset="2"/>
                  </a:rPr>
                  <a:t>    …silicon doping…</a:t>
                </a:r>
                <a:endParaRPr lang="en-US" dirty="0">
                  <a:sym typeface="Symbol" pitchFamily="18" charset="2"/>
                </a:endParaRPr>
              </a:p>
              <a:p>
                <a:pPr>
                  <a:buFont typeface="Arial" pitchFamily="34" charset="0"/>
                  <a:buChar char="•"/>
                </a:pPr>
                <a:r>
                  <a:rPr lang="en-US" dirty="0">
                    <a:sym typeface="Symbol" pitchFamily="18" charset="2"/>
                  </a:rPr>
                  <a:t>Must use proper Si for imager </a:t>
                </a:r>
                <a:r>
                  <a:rPr lang="en-US" dirty="0" smtClean="0">
                    <a:sym typeface="Symbol" pitchFamily="18" charset="2"/>
                  </a:rPr>
                  <a:t>fabrication</a:t>
                </a:r>
                <a:endParaRPr lang="en-US" dirty="0">
                  <a:sym typeface="Symbol" pitchFamily="18" charset="2"/>
                </a:endParaRPr>
              </a:p>
              <a:p>
                <a:pPr lvl="1">
                  <a:buFont typeface="Arial" pitchFamily="34" charset="0"/>
                  <a:buChar char="•"/>
                </a:pPr>
                <a:r>
                  <a:rPr lang="en-US" dirty="0" smtClean="0">
                    <a:sym typeface="Symbol" pitchFamily="18" charset="2"/>
                  </a:rPr>
                  <a:t>standard epitaxial silicon is &lt; </a:t>
                </a:r>
                <a:r>
                  <a:rPr lang="en-US" dirty="0">
                    <a:sym typeface="Symbol" pitchFamily="18" charset="2"/>
                  </a:rPr>
                  <a:t>100 -cm, </a:t>
                </a:r>
                <a:br>
                  <a:rPr lang="en-US" dirty="0">
                    <a:sym typeface="Symbol" pitchFamily="18" charset="2"/>
                  </a:rPr>
                </a:br>
                <a:r>
                  <a:rPr lang="en-US" dirty="0" smtClean="0">
                    <a:sym typeface="Symbol" pitchFamily="18" charset="2"/>
                  </a:rPr>
                  <a:t>3 </a:t>
                </a:r>
                <a:r>
                  <a:rPr lang="en-US" dirty="0">
                    <a:sym typeface="Symbol" pitchFamily="18" charset="2"/>
                  </a:rPr>
                  <a:t>– 2</a:t>
                </a:r>
                <a:r>
                  <a:rPr lang="en-US" dirty="0" smtClean="0">
                    <a:sym typeface="Symbol" pitchFamily="18" charset="2"/>
                  </a:rPr>
                  <a:t>0 </a:t>
                </a:r>
                <a:r>
                  <a:rPr lang="en-US" dirty="0">
                    <a:sym typeface="Symbol" pitchFamily="18" charset="2"/>
                  </a:rPr>
                  <a:t>µm thick</a:t>
                </a:r>
              </a:p>
              <a:p>
                <a:pPr lvl="1">
                  <a:buFont typeface="Arial" pitchFamily="34" charset="0"/>
                  <a:buChar char="•"/>
                </a:pPr>
                <a:r>
                  <a:rPr lang="en-US" dirty="0">
                    <a:sym typeface="Symbol" pitchFamily="18" charset="2"/>
                  </a:rPr>
                  <a:t>preferred </a:t>
                </a:r>
                <a:r>
                  <a:rPr lang="en-US" dirty="0" err="1" smtClean="0">
                    <a:sym typeface="Symbol" pitchFamily="18" charset="2"/>
                  </a:rPr>
                  <a:t>epi</a:t>
                </a:r>
                <a:r>
                  <a:rPr lang="en-US" dirty="0" smtClean="0">
                    <a:sym typeface="Symbol" pitchFamily="18" charset="2"/>
                  </a:rPr>
                  <a:t> for backside imagers is </a:t>
                </a:r>
                <a:br>
                  <a:rPr lang="en-US" dirty="0" smtClean="0">
                    <a:sym typeface="Symbol" pitchFamily="18" charset="2"/>
                  </a:rPr>
                </a:br>
                <a:r>
                  <a:rPr lang="en-US" dirty="0" smtClean="0">
                    <a:sym typeface="Symbol" pitchFamily="18" charset="2"/>
                  </a:rPr>
                  <a:t>100 </a:t>
                </a:r>
                <a:r>
                  <a:rPr lang="en-US" dirty="0">
                    <a:sym typeface="Symbol" pitchFamily="18" charset="2"/>
                  </a:rPr>
                  <a:t>– 5,000 -</a:t>
                </a:r>
                <a:r>
                  <a:rPr lang="en-US" dirty="0" smtClean="0">
                    <a:sym typeface="Symbol" pitchFamily="18" charset="2"/>
                  </a:rPr>
                  <a:t>cm,  up </a:t>
                </a:r>
                <a:r>
                  <a:rPr lang="en-US" dirty="0">
                    <a:sym typeface="Symbol" pitchFamily="18" charset="2"/>
                  </a:rPr>
                  <a:t>to </a:t>
                </a:r>
                <a:r>
                  <a:rPr lang="en-US" dirty="0" smtClean="0">
                    <a:sym typeface="Symbol" pitchFamily="18" charset="2"/>
                  </a:rPr>
                  <a:t>100 </a:t>
                </a:r>
                <a:r>
                  <a:rPr lang="en-US" dirty="0">
                    <a:sym typeface="Symbol" pitchFamily="18" charset="2"/>
                  </a:rPr>
                  <a:t>µm thick</a:t>
                </a:r>
              </a:p>
              <a:p>
                <a:pPr lvl="1">
                  <a:buFont typeface="Arial" pitchFamily="34" charset="0"/>
                  <a:buChar char="•"/>
                </a:pPr>
                <a:r>
                  <a:rPr lang="en-US" dirty="0">
                    <a:sym typeface="Symbol" pitchFamily="18" charset="2"/>
                  </a:rPr>
                  <a:t>fully depleted devices </a:t>
                </a:r>
                <a:r>
                  <a:rPr lang="en-US" dirty="0" smtClean="0">
                    <a:sym typeface="Symbol" pitchFamily="18" charset="2"/>
                  </a:rPr>
                  <a:t>use</a:t>
                </a:r>
                <a:r>
                  <a:rPr lang="en-US" dirty="0">
                    <a:sym typeface="Symbol" pitchFamily="18" charset="2"/>
                  </a:rPr>
                  <a:t/>
                </a:r>
                <a:br>
                  <a:rPr lang="en-US" dirty="0">
                    <a:sym typeface="Symbol" pitchFamily="18" charset="2"/>
                  </a:rPr>
                </a:br>
                <a:r>
                  <a:rPr lang="en-US" dirty="0">
                    <a:sym typeface="Symbol" pitchFamily="18" charset="2"/>
                  </a:rPr>
                  <a:t>5k – 10k -cm, 100 - 300 µm </a:t>
                </a:r>
                <a:r>
                  <a:rPr lang="en-US" dirty="0" smtClean="0">
                    <a:sym typeface="Symbol" pitchFamily="18" charset="2"/>
                  </a:rPr>
                  <a:t>thick silicon</a:t>
                </a:r>
                <a:endParaRPr lang="en-US" dirty="0">
                  <a:sym typeface="Symbol" pitchFamily="18" charset="2"/>
                </a:endParaRPr>
              </a:p>
            </p:txBody>
          </p:sp>
        </mc:Choice>
        <mc:Fallback xmlns="">
          <p:sp>
            <p:nvSpPr>
              <p:cNvPr id="461827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4294967295"/>
              </p:nvPr>
            </p:nvSpPr>
            <p:spPr>
              <a:xfrm>
                <a:off x="228600" y="976312"/>
                <a:ext cx="8534400" cy="4967288"/>
              </a:xfrm>
              <a:blipFill rotWithShape="1">
                <a:blip r:embed="rId3"/>
                <a:stretch>
                  <a:fillRect t="-12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1089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586" name="AutoShap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Depletion – </a:t>
            </a:r>
            <a:r>
              <a:rPr lang="en-US" dirty="0" smtClean="0"/>
              <a:t>MTF</a:t>
            </a:r>
            <a:endParaRPr lang="en-US" dirty="0"/>
          </a:p>
        </p:txBody>
      </p:sp>
      <p:pic>
        <p:nvPicPr>
          <p:cNvPr id="579588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2895600"/>
            <a:ext cx="3675063" cy="370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9589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1600" y="1524000"/>
            <a:ext cx="3762375" cy="373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9590" name="Text Box 6"/>
          <p:cNvSpPr txBox="1">
            <a:spLocks noChangeArrowheads="1"/>
          </p:cNvSpPr>
          <p:nvPr/>
        </p:nvSpPr>
        <p:spPr bwMode="auto">
          <a:xfrm>
            <a:off x="228600" y="2528887"/>
            <a:ext cx="228754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i="1" dirty="0">
                <a:latin typeface="+mn-lt"/>
              </a:rPr>
              <a:t>-50 V backside bias</a:t>
            </a:r>
          </a:p>
        </p:txBody>
      </p:sp>
      <p:sp>
        <p:nvSpPr>
          <p:cNvPr id="579591" name="Text Box 7"/>
          <p:cNvSpPr txBox="1">
            <a:spLocks noChangeArrowheads="1"/>
          </p:cNvSpPr>
          <p:nvPr/>
        </p:nvSpPr>
        <p:spPr bwMode="auto">
          <a:xfrm>
            <a:off x="5177118" y="5256213"/>
            <a:ext cx="198458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i="1" dirty="0">
                <a:latin typeface="+mn-lt"/>
              </a:rPr>
              <a:t>no backside bias</a:t>
            </a:r>
          </a:p>
        </p:txBody>
      </p:sp>
      <p:sp>
        <p:nvSpPr>
          <p:cNvPr id="579592" name="Text Box 8"/>
          <p:cNvSpPr txBox="1">
            <a:spLocks noChangeArrowheads="1"/>
          </p:cNvSpPr>
          <p:nvPr/>
        </p:nvSpPr>
        <p:spPr bwMode="auto">
          <a:xfrm>
            <a:off x="228600" y="1219200"/>
            <a:ext cx="266323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dirty="0">
                <a:latin typeface="+mn-lt"/>
              </a:rPr>
              <a:t>Fe-55 X-ray </a:t>
            </a:r>
            <a:r>
              <a:rPr lang="en-US" sz="2400" dirty="0" smtClean="0">
                <a:latin typeface="+mn-lt"/>
              </a:rPr>
              <a:t>events</a:t>
            </a:r>
            <a:br>
              <a:rPr lang="en-US" sz="2400" dirty="0" smtClean="0">
                <a:latin typeface="+mn-lt"/>
              </a:rPr>
            </a:br>
            <a:r>
              <a:rPr lang="en-US" sz="2400" dirty="0" smtClean="0">
                <a:latin typeface="+mn-lt"/>
              </a:rPr>
              <a:t>     </a:t>
            </a:r>
            <a:r>
              <a:rPr lang="en-US" sz="2400" dirty="0" smtClean="0">
                <a:latin typeface="+mn-lt"/>
                <a:sym typeface="Symbol"/>
              </a:rPr>
              <a:t> </a:t>
            </a:r>
            <a:r>
              <a:rPr lang="en-US" sz="2400" dirty="0" smtClean="0">
                <a:latin typeface="+mn-lt"/>
              </a:rPr>
              <a:t>point sources</a:t>
            </a:r>
            <a:endParaRPr lang="en-US" sz="2400" dirty="0">
              <a:latin typeface="+mn-lt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5943600" y="6320118"/>
            <a:ext cx="299466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i="1" dirty="0" smtClean="0">
                <a:latin typeface="+mn-lt"/>
              </a:rPr>
              <a:t>LSST prototype device</a:t>
            </a:r>
            <a:endParaRPr lang="en-US" sz="2400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2403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STA1600A 10kx10k CCD</a:t>
            </a:r>
          </a:p>
        </p:txBody>
      </p:sp>
      <p:sp>
        <p:nvSpPr>
          <p:cNvPr id="31232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482353" y="993775"/>
            <a:ext cx="4381500" cy="2301875"/>
          </a:xfrm>
        </p:spPr>
        <p:txBody>
          <a:bodyPr>
            <a:noAutofit/>
          </a:bodyPr>
          <a:lstStyle/>
          <a:p>
            <a:pPr>
              <a:spcBef>
                <a:spcPts val="300"/>
              </a:spcBef>
              <a:buFont typeface="Arial" pitchFamily="34" charset="0"/>
              <a:buChar char="•"/>
            </a:pPr>
            <a:r>
              <a:rPr lang="en-US" sz="2000" dirty="0"/>
              <a:t>1 die per 150 mm wafer</a:t>
            </a:r>
          </a:p>
          <a:p>
            <a:pPr>
              <a:spcBef>
                <a:spcPts val="300"/>
              </a:spcBef>
              <a:buFont typeface="Arial" pitchFamily="34" charset="0"/>
              <a:buChar char="•"/>
            </a:pPr>
            <a:r>
              <a:rPr lang="en-US" sz="2000" dirty="0"/>
              <a:t>9 µm pixels</a:t>
            </a:r>
          </a:p>
          <a:p>
            <a:pPr>
              <a:spcBef>
                <a:spcPts val="300"/>
              </a:spcBef>
              <a:buFont typeface="Arial" pitchFamily="34" charset="0"/>
              <a:buChar char="•"/>
            </a:pPr>
            <a:r>
              <a:rPr lang="en-US" sz="2000" dirty="0"/>
              <a:t>16 high speed outputs</a:t>
            </a:r>
          </a:p>
          <a:p>
            <a:pPr>
              <a:spcBef>
                <a:spcPts val="300"/>
              </a:spcBef>
              <a:buFont typeface="Arial" pitchFamily="34" charset="0"/>
              <a:buChar char="•"/>
            </a:pPr>
            <a:r>
              <a:rPr lang="en-US" sz="2000" dirty="0" smtClean="0"/>
              <a:t>~1 </a:t>
            </a:r>
            <a:r>
              <a:rPr lang="en-US" sz="2000" dirty="0"/>
              <a:t>fps readout </a:t>
            </a:r>
            <a:r>
              <a:rPr lang="en-US" sz="2000" dirty="0" smtClean="0"/>
              <a:t>possible</a:t>
            </a:r>
          </a:p>
          <a:p>
            <a:pPr>
              <a:spcBef>
                <a:spcPts val="300"/>
              </a:spcBef>
              <a:buFont typeface="Arial" pitchFamily="34" charset="0"/>
              <a:buChar char="•"/>
            </a:pPr>
            <a:r>
              <a:rPr lang="en-US" sz="2000" dirty="0" smtClean="0"/>
              <a:t>Largest semiconductor device when first fabricated</a:t>
            </a:r>
          </a:p>
          <a:p>
            <a:pPr>
              <a:spcBef>
                <a:spcPts val="300"/>
              </a:spcBef>
              <a:buFont typeface="Arial" pitchFamily="34" charset="0"/>
              <a:buChar char="•"/>
            </a:pPr>
            <a:endParaRPr lang="en-US" sz="2000" dirty="0"/>
          </a:p>
        </p:txBody>
      </p:sp>
      <p:pic>
        <p:nvPicPr>
          <p:cNvPr id="312329" name="Picture 9" descr="10k_Probing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5800" y="3287943"/>
            <a:ext cx="4457700" cy="296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2331" name="Picture 11" descr="STA1600_b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993775"/>
            <a:ext cx="3986212" cy="373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906" y="6400800"/>
            <a:ext cx="68314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Designed and sold by Semiconductor Technology Associates, Inc.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798975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7010400" cy="990600"/>
          </a:xfrm>
        </p:spPr>
        <p:txBody>
          <a:bodyPr/>
          <a:lstStyle/>
          <a:p>
            <a:r>
              <a:rPr lang="en-US" dirty="0" smtClean="0"/>
              <a:t>STA1600 </a:t>
            </a:r>
            <a:r>
              <a:rPr lang="en-US" dirty="0"/>
              <a:t>10kx10k </a:t>
            </a:r>
            <a:r>
              <a:rPr lang="en-US" dirty="0" smtClean="0"/>
              <a:t>CCD</a:t>
            </a:r>
            <a:endParaRPr lang="en-US" dirty="0"/>
          </a:p>
        </p:txBody>
      </p:sp>
      <p:sp>
        <p:nvSpPr>
          <p:cNvPr id="31539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648200" y="974725"/>
            <a:ext cx="4162425" cy="1997075"/>
          </a:xfrm>
        </p:spPr>
        <p:txBody>
          <a:bodyPr>
            <a:normAutofit/>
          </a:bodyPr>
          <a:lstStyle/>
          <a:p>
            <a:pPr>
              <a:spcBef>
                <a:spcPts val="300"/>
              </a:spcBef>
              <a:buFont typeface="Arial" pitchFamily="34" charset="0"/>
              <a:buChar char="•"/>
            </a:pPr>
            <a:r>
              <a:rPr lang="en-US" sz="2000" dirty="0" smtClean="0"/>
              <a:t>&lt;</a:t>
            </a:r>
            <a:r>
              <a:rPr lang="en-US" sz="2000" dirty="0"/>
              <a:t>15 µm </a:t>
            </a:r>
            <a:r>
              <a:rPr lang="en-US" sz="2000" dirty="0" smtClean="0"/>
              <a:t>peak-valley flatness</a:t>
            </a:r>
            <a:endParaRPr lang="en-US" sz="2000" dirty="0"/>
          </a:p>
          <a:p>
            <a:pPr>
              <a:spcBef>
                <a:spcPts val="300"/>
              </a:spcBef>
              <a:buFont typeface="Arial" pitchFamily="34" charset="0"/>
              <a:buChar char="•"/>
            </a:pPr>
            <a:r>
              <a:rPr lang="en-US" sz="2000" dirty="0"/>
              <a:t>silicon substrate</a:t>
            </a:r>
          </a:p>
          <a:p>
            <a:pPr>
              <a:spcBef>
                <a:spcPts val="300"/>
              </a:spcBef>
              <a:buFont typeface="Arial" pitchFamily="34" charset="0"/>
              <a:buChar char="•"/>
            </a:pPr>
            <a:r>
              <a:rPr lang="en-US" sz="2000" dirty="0" smtClean="0"/>
              <a:t>Invar package</a:t>
            </a:r>
            <a:endParaRPr lang="en-US" sz="2000" dirty="0"/>
          </a:p>
          <a:p>
            <a:pPr>
              <a:spcBef>
                <a:spcPts val="300"/>
              </a:spcBef>
              <a:buFont typeface="Arial" pitchFamily="34" charset="0"/>
              <a:buChar char="•"/>
            </a:pPr>
            <a:r>
              <a:rPr lang="en-US" sz="2000" dirty="0"/>
              <a:t>4 cable </a:t>
            </a:r>
            <a:r>
              <a:rPr lang="en-US" sz="2000" dirty="0" smtClean="0"/>
              <a:t>connectors</a:t>
            </a:r>
          </a:p>
          <a:p>
            <a:pPr>
              <a:spcBef>
                <a:spcPts val="300"/>
              </a:spcBef>
              <a:buFont typeface="Arial" pitchFamily="34" charset="0"/>
              <a:buChar char="•"/>
            </a:pPr>
            <a:r>
              <a:rPr lang="en-US" sz="2000" dirty="0" smtClean="0"/>
              <a:t>typical operating temp. -120 C</a:t>
            </a:r>
            <a:endParaRPr lang="en-US" sz="2000" dirty="0"/>
          </a:p>
        </p:txBody>
      </p:sp>
      <p:pic>
        <p:nvPicPr>
          <p:cNvPr id="315399" name="Picture 7" descr="SN6252_D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200" y="990600"/>
            <a:ext cx="4292600" cy="567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lesser.ITL\Desktop\AOIO_Dec2010\STA1600A\STA1600A ASSEMBLY_7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91200" y="2848109"/>
            <a:ext cx="3240742" cy="390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114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WIYN One Degree Imager</a:t>
            </a:r>
          </a:p>
        </p:txBody>
      </p:sp>
      <p:sp>
        <p:nvSpPr>
          <p:cNvPr id="7172" name="Rectangle 3"/>
          <p:cNvSpPr>
            <a:spLocks noChangeArrowheads="1"/>
          </p:cNvSpPr>
          <p:nvPr/>
        </p:nvSpPr>
        <p:spPr bwMode="auto">
          <a:xfrm>
            <a:off x="0" y="21875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lg" len="lg"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173" name="Rectangle 4"/>
          <p:cNvSpPr>
            <a:spLocks noChangeArrowheads="1"/>
          </p:cNvSpPr>
          <p:nvPr/>
        </p:nvSpPr>
        <p:spPr bwMode="auto">
          <a:xfrm>
            <a:off x="0" y="4397375"/>
            <a:ext cx="2698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lg" len="lg"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r>
              <a:rPr lang="en-US" sz="1200">
                <a:latin typeface="Arial" charset="0"/>
                <a:cs typeface="Times New Roman" pitchFamily="18" charset="0"/>
              </a:rPr>
              <a:t>  </a:t>
            </a:r>
            <a:endParaRPr lang="en-US" sz="1800">
              <a:latin typeface="Arial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874" y="990599"/>
            <a:ext cx="4302125" cy="430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4648200" y="986117"/>
            <a:ext cx="4267200" cy="2529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eaLnBrk="1" hangingPunct="1">
              <a:spcBef>
                <a:spcPct val="20000"/>
              </a:spcBef>
              <a:buClr>
                <a:schemeClr val="accent1"/>
              </a:buClr>
              <a:buSzPct val="70000"/>
              <a:buFont typeface="Arial" pitchFamily="34" charset="0"/>
              <a:buChar char="•"/>
            </a:pPr>
            <a:r>
              <a:rPr lang="en-US" sz="2400" dirty="0">
                <a:latin typeface="+mn-lt"/>
              </a:rPr>
              <a:t>64 </a:t>
            </a:r>
            <a:r>
              <a:rPr lang="en-US" sz="2400" dirty="0" smtClean="0">
                <a:latin typeface="+mn-lt"/>
              </a:rPr>
              <a:t>Orthogonal Transfer CCD focal </a:t>
            </a:r>
            <a:r>
              <a:rPr lang="en-US" sz="2400" dirty="0">
                <a:latin typeface="+mn-lt"/>
              </a:rPr>
              <a:t>plane </a:t>
            </a:r>
            <a:r>
              <a:rPr lang="en-US" sz="2400" dirty="0" smtClean="0">
                <a:latin typeface="+mn-lt"/>
              </a:rPr>
              <a:t>to be installed on </a:t>
            </a:r>
            <a:br>
              <a:rPr lang="en-US" sz="2400" dirty="0" smtClean="0">
                <a:latin typeface="+mn-lt"/>
              </a:rPr>
            </a:br>
            <a:r>
              <a:rPr lang="en-US" sz="2400" dirty="0" err="1" smtClean="0">
                <a:latin typeface="+mn-lt"/>
              </a:rPr>
              <a:t>Kitt</a:t>
            </a:r>
            <a:r>
              <a:rPr lang="en-US" sz="2400" dirty="0" smtClean="0">
                <a:latin typeface="+mn-lt"/>
              </a:rPr>
              <a:t> Peak next year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accent1"/>
              </a:buClr>
              <a:buSzPct val="70000"/>
              <a:buFont typeface="Arial" pitchFamily="34" charset="0"/>
              <a:buChar char="•"/>
            </a:pPr>
            <a:r>
              <a:rPr lang="en-US" sz="2400" dirty="0" smtClean="0">
                <a:latin typeface="+mn-lt"/>
              </a:rPr>
              <a:t>~ 1 </a:t>
            </a:r>
            <a:r>
              <a:rPr lang="en-US" sz="2400" dirty="0" err="1" smtClean="0">
                <a:latin typeface="+mn-lt"/>
              </a:rPr>
              <a:t>Gpixel</a:t>
            </a:r>
            <a:r>
              <a:rPr lang="en-US" sz="2400" dirty="0" smtClean="0">
                <a:latin typeface="+mn-lt"/>
              </a:rPr>
              <a:t> camera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accent1"/>
              </a:buClr>
              <a:buSzPct val="70000"/>
              <a:buFont typeface="Arial" pitchFamily="34" charset="0"/>
              <a:buChar char="•"/>
            </a:pPr>
            <a:r>
              <a:rPr lang="en-US" sz="2400" dirty="0" err="1" smtClean="0">
                <a:latin typeface="+mn-lt"/>
              </a:rPr>
              <a:t>SiC</a:t>
            </a:r>
            <a:r>
              <a:rPr lang="en-US" sz="2400" dirty="0" smtClean="0">
                <a:latin typeface="+mn-lt"/>
              </a:rPr>
              <a:t> focal plate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accent1"/>
              </a:buClr>
              <a:buSzPct val="70000"/>
              <a:buFont typeface="Arial" pitchFamily="34" charset="0"/>
              <a:buChar char="•"/>
            </a:pPr>
            <a:r>
              <a:rPr lang="en-US" sz="2400" dirty="0" smtClean="0">
                <a:latin typeface="+mn-lt"/>
              </a:rPr>
              <a:t>ITL fully buttable package</a:t>
            </a:r>
            <a:endParaRPr lang="en-US" sz="2400" dirty="0"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9875" y="5391090"/>
            <a:ext cx="39246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+mn-lt"/>
              </a:rPr>
              <a:t>http://www.noao.edu/wiyn/ODI/</a:t>
            </a:r>
          </a:p>
        </p:txBody>
      </p:sp>
    </p:spTree>
    <p:extLst>
      <p:ext uri="{BB962C8B-B14F-4D97-AF65-F5344CB8AC3E}">
        <p14:creationId xmlns:p14="http://schemas.microsoft.com/office/powerpoint/2010/main" val="209127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7010400" cy="9906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Outline</a:t>
            </a:r>
            <a:endParaRPr lang="en-US" sz="3600" dirty="0"/>
          </a:p>
        </p:txBody>
      </p:sp>
      <p:sp>
        <p:nvSpPr>
          <p:cNvPr id="31846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944562"/>
            <a:ext cx="7772400" cy="5303838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Recent back illuminated detector trends for scientific and industrial imaging</a:t>
            </a:r>
            <a:endParaRPr lang="en-US" dirty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Back illuminated detectors overview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Novel backside detectors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Detector processing at the UAITL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Custom detector packaging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Future directions  </a:t>
            </a:r>
            <a:r>
              <a:rPr lang="en-US" dirty="0" smtClean="0">
                <a:sym typeface="Symbol"/>
              </a:rPr>
              <a:t></a:t>
            </a:r>
            <a:r>
              <a:rPr lang="en-US" dirty="0" smtClean="0"/>
              <a:t> scientific CMOS imagers</a:t>
            </a:r>
          </a:p>
        </p:txBody>
      </p:sp>
    </p:spTree>
    <p:extLst>
      <p:ext uri="{BB962C8B-B14F-4D97-AF65-F5344CB8AC3E}">
        <p14:creationId xmlns:p14="http://schemas.microsoft.com/office/powerpoint/2010/main" val="1428640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234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Orthogonal </a:t>
            </a:r>
            <a:r>
              <a:rPr lang="en-US" dirty="0"/>
              <a:t>Transfer </a:t>
            </a:r>
            <a:r>
              <a:rPr lang="en-US" dirty="0" smtClean="0"/>
              <a:t>Arrays</a:t>
            </a:r>
            <a:endParaRPr lang="en-US" dirty="0"/>
          </a:p>
        </p:txBody>
      </p:sp>
      <p:sp>
        <p:nvSpPr>
          <p:cNvPr id="6072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982663"/>
            <a:ext cx="8153400" cy="617537"/>
          </a:xfrm>
        </p:spPr>
        <p:txBody>
          <a:bodyPr>
            <a:normAutofit fontScale="92500" lnSpcReduction="10000"/>
          </a:bodyPr>
          <a:lstStyle/>
          <a:p>
            <a:pPr marL="0" indent="0">
              <a:spcBef>
                <a:spcPts val="0"/>
              </a:spcBef>
              <a:buClr>
                <a:srgbClr val="FF0066"/>
              </a:buClr>
              <a:buFont typeface="Wingdings" pitchFamily="2" charset="2"/>
              <a:buNone/>
            </a:pPr>
            <a:r>
              <a:rPr lang="en-US" sz="2000" dirty="0"/>
              <a:t>Partition a conventional large-area CCD imager into an array </a:t>
            </a:r>
            <a:r>
              <a:rPr lang="en-US" sz="2000" dirty="0" smtClean="0"/>
              <a:t>of independently </a:t>
            </a:r>
            <a:r>
              <a:rPr lang="en-US" sz="2000" dirty="0"/>
              <a:t>addressable cells</a:t>
            </a:r>
          </a:p>
        </p:txBody>
      </p:sp>
      <p:grpSp>
        <p:nvGrpSpPr>
          <p:cNvPr id="607236" name="Group 4"/>
          <p:cNvGrpSpPr>
            <a:grpSpLocks/>
          </p:cNvGrpSpPr>
          <p:nvPr/>
        </p:nvGrpSpPr>
        <p:grpSpPr bwMode="auto">
          <a:xfrm>
            <a:off x="530225" y="1752600"/>
            <a:ext cx="7764463" cy="3835400"/>
            <a:chOff x="576" y="1584"/>
            <a:chExt cx="4891" cy="2416"/>
          </a:xfrm>
        </p:grpSpPr>
        <p:pic>
          <p:nvPicPr>
            <p:cNvPr id="607237" name="Picture 5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6" y="1584"/>
              <a:ext cx="1922" cy="18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07238" name="Group 6"/>
            <p:cNvGrpSpPr>
              <a:grpSpLocks/>
            </p:cNvGrpSpPr>
            <p:nvPr/>
          </p:nvGrpSpPr>
          <p:grpSpPr bwMode="auto">
            <a:xfrm>
              <a:off x="576" y="1584"/>
              <a:ext cx="4891" cy="2416"/>
              <a:chOff x="576" y="1584"/>
              <a:chExt cx="4891" cy="2416"/>
            </a:xfrm>
          </p:grpSpPr>
          <p:pic>
            <p:nvPicPr>
              <p:cNvPr id="607239" name="Picture 7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6" y="1872"/>
                <a:ext cx="1200" cy="11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7240" name="Picture 8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24" y="1584"/>
                <a:ext cx="1229" cy="17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07241" name="Oval 9"/>
              <p:cNvSpPr>
                <a:spLocks noChangeArrowheads="1"/>
              </p:cNvSpPr>
              <p:nvPr/>
            </p:nvSpPr>
            <p:spPr bwMode="auto">
              <a:xfrm>
                <a:off x="2496" y="2112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7242" name="Line 10"/>
              <p:cNvSpPr>
                <a:spLocks noChangeShapeType="1"/>
              </p:cNvSpPr>
              <p:nvPr/>
            </p:nvSpPr>
            <p:spPr bwMode="auto">
              <a:xfrm flipV="1">
                <a:off x="1524" y="2208"/>
                <a:ext cx="1020" cy="699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7243" name="Line 11"/>
              <p:cNvSpPr>
                <a:spLocks noChangeShapeType="1"/>
              </p:cNvSpPr>
              <p:nvPr/>
            </p:nvSpPr>
            <p:spPr bwMode="auto">
              <a:xfrm>
                <a:off x="1290" y="1881"/>
                <a:ext cx="1263" cy="23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7244" name="Line 12"/>
              <p:cNvSpPr>
                <a:spLocks noChangeShapeType="1"/>
              </p:cNvSpPr>
              <p:nvPr/>
            </p:nvSpPr>
            <p:spPr bwMode="auto">
              <a:xfrm flipV="1">
                <a:off x="3528" y="2481"/>
                <a:ext cx="846" cy="52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7245" name="Line 13"/>
              <p:cNvSpPr>
                <a:spLocks noChangeShapeType="1"/>
              </p:cNvSpPr>
              <p:nvPr/>
            </p:nvSpPr>
            <p:spPr bwMode="auto">
              <a:xfrm>
                <a:off x="3522" y="1941"/>
                <a:ext cx="852" cy="39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7246" name="Text Box 14"/>
              <p:cNvSpPr txBox="1">
                <a:spLocks noChangeArrowheads="1"/>
              </p:cNvSpPr>
              <p:nvPr/>
            </p:nvSpPr>
            <p:spPr bwMode="auto">
              <a:xfrm>
                <a:off x="826" y="3122"/>
                <a:ext cx="678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000" i="1" dirty="0" smtClean="0">
                    <a:latin typeface="+mn-lt"/>
                  </a:rPr>
                  <a:t>OT pixel</a:t>
                </a:r>
                <a:endParaRPr lang="en-US" sz="2000" i="1" dirty="0">
                  <a:latin typeface="+mn-lt"/>
                </a:endParaRPr>
              </a:p>
            </p:txBody>
          </p:sp>
          <p:sp>
            <p:nvSpPr>
              <p:cNvPr id="607247" name="Text Box 15"/>
              <p:cNvSpPr txBox="1">
                <a:spLocks noChangeArrowheads="1"/>
              </p:cNvSpPr>
              <p:nvPr/>
            </p:nvSpPr>
            <p:spPr bwMode="auto">
              <a:xfrm>
                <a:off x="2377" y="3554"/>
                <a:ext cx="1220" cy="4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2000" i="1" dirty="0">
                    <a:latin typeface="+mn-lt"/>
                  </a:rPr>
                  <a:t>Independently</a:t>
                </a:r>
              </a:p>
              <a:p>
                <a:r>
                  <a:rPr lang="en-US" sz="2000" i="1" dirty="0" smtClean="0">
                    <a:latin typeface="+mn-lt"/>
                  </a:rPr>
                  <a:t>addressable cell</a:t>
                </a:r>
                <a:endParaRPr lang="en-US" sz="2000" i="1" dirty="0">
                  <a:latin typeface="+mn-lt"/>
                </a:endParaRPr>
              </a:p>
            </p:txBody>
          </p:sp>
          <p:sp>
            <p:nvSpPr>
              <p:cNvPr id="607248" name="Text Box 16"/>
              <p:cNvSpPr txBox="1">
                <a:spLocks noChangeArrowheads="1"/>
              </p:cNvSpPr>
              <p:nvPr/>
            </p:nvSpPr>
            <p:spPr bwMode="auto">
              <a:xfrm>
                <a:off x="4138" y="3410"/>
                <a:ext cx="1329" cy="4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000" i="1" dirty="0">
                    <a:latin typeface="+mn-lt"/>
                  </a:rPr>
                  <a:t>OTA:</a:t>
                </a:r>
              </a:p>
              <a:p>
                <a:pPr algn="ctr"/>
                <a:r>
                  <a:rPr lang="en-US" sz="2000" i="1" dirty="0">
                    <a:latin typeface="+mn-lt"/>
                  </a:rPr>
                  <a:t>8x8 Array of Cells</a:t>
                </a:r>
              </a:p>
            </p:txBody>
          </p:sp>
        </p:grpSp>
      </p:grpSp>
      <p:pic>
        <p:nvPicPr>
          <p:cNvPr id="607249" name="Picture 17" descr="f0230_w05_grid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8325" y="4983163"/>
            <a:ext cx="1825625" cy="18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7250" name="Text Box 18"/>
          <p:cNvSpPr txBox="1">
            <a:spLocks noChangeArrowheads="1"/>
          </p:cNvSpPr>
          <p:nvPr/>
        </p:nvSpPr>
        <p:spPr bwMode="auto">
          <a:xfrm>
            <a:off x="2443163" y="6213475"/>
            <a:ext cx="225042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 type="none" w="sm" len="sm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i="1" dirty="0">
                <a:latin typeface="+mn-lt"/>
              </a:rPr>
              <a:t>reduce bleed effect</a:t>
            </a:r>
          </a:p>
        </p:txBody>
      </p: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5715000" y="6338047"/>
            <a:ext cx="335700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 type="none" w="sm" len="sm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i="1" dirty="0" smtClean="0">
                <a:latin typeface="+mn-lt"/>
              </a:rPr>
              <a:t>OT CCDs d</a:t>
            </a:r>
            <a:r>
              <a:rPr lang="en-US" sz="2000" i="1" dirty="0" smtClean="0">
                <a:latin typeface="+mn-lt"/>
              </a:rPr>
              <a:t>eveloped at MIT/LL</a:t>
            </a:r>
            <a:endParaRPr lang="en-US" sz="2000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42755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282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OTA CCD for WIYN ODI</a:t>
            </a:r>
            <a:endParaRPr lang="en-US" dirty="0"/>
          </a:p>
        </p:txBody>
      </p:sp>
      <p:pic>
        <p:nvPicPr>
          <p:cNvPr id="609283" name="Picture 3" descr="SN5895_b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948222"/>
            <a:ext cx="3046000" cy="2937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9284" name="Picture 4" descr="Packaged OTA-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96790" y="1524000"/>
            <a:ext cx="3054328" cy="2029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9285" name="Text Box 5"/>
          <p:cNvSpPr txBox="1">
            <a:spLocks noChangeArrowheads="1"/>
          </p:cNvSpPr>
          <p:nvPr/>
        </p:nvSpPr>
        <p:spPr bwMode="auto">
          <a:xfrm>
            <a:off x="3350800" y="1905000"/>
            <a:ext cx="182639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 type="none" w="sm" len="sm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i="1" dirty="0" smtClean="0">
                <a:latin typeface="+mn-lt"/>
              </a:rPr>
              <a:t>Prototype</a:t>
            </a:r>
            <a:br>
              <a:rPr lang="en-US" i="1" dirty="0" smtClean="0">
                <a:latin typeface="+mn-lt"/>
              </a:rPr>
            </a:br>
            <a:r>
              <a:rPr lang="en-US" i="1" dirty="0" smtClean="0">
                <a:latin typeface="+mn-lt"/>
              </a:rPr>
              <a:t>backside </a:t>
            </a:r>
            <a:r>
              <a:rPr lang="en-US" i="1" dirty="0">
                <a:latin typeface="+mn-lt"/>
              </a:rPr>
              <a:t>device</a:t>
            </a:r>
          </a:p>
        </p:txBody>
      </p:sp>
      <p:sp>
        <p:nvSpPr>
          <p:cNvPr id="609286" name="Text Box 6"/>
          <p:cNvSpPr txBox="1">
            <a:spLocks noChangeArrowheads="1"/>
          </p:cNvSpPr>
          <p:nvPr/>
        </p:nvSpPr>
        <p:spPr bwMode="auto">
          <a:xfrm>
            <a:off x="5896790" y="3553346"/>
            <a:ext cx="292419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 type="none" w="sm" len="sm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i="1" dirty="0">
                <a:latin typeface="+mn-lt"/>
              </a:rPr>
              <a:t>frontside showing 64 cells</a:t>
            </a:r>
          </a:p>
        </p:txBody>
      </p:sp>
      <p:pic>
        <p:nvPicPr>
          <p:cNvPr id="8" name="Picture 18" descr="IMG_1329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4010546"/>
            <a:ext cx="3046000" cy="2649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3341835" y="4981111"/>
            <a:ext cx="182639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 type="none" w="sm" len="sm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i="1" dirty="0" smtClean="0">
                <a:latin typeface="+mn-lt"/>
              </a:rPr>
              <a:t>Final buttable</a:t>
            </a:r>
            <a:br>
              <a:rPr lang="en-US" i="1" dirty="0" smtClean="0">
                <a:latin typeface="+mn-lt"/>
              </a:rPr>
            </a:br>
            <a:r>
              <a:rPr lang="en-US" i="1" dirty="0" smtClean="0">
                <a:latin typeface="+mn-lt"/>
              </a:rPr>
              <a:t>backside </a:t>
            </a:r>
            <a:r>
              <a:rPr lang="en-US" i="1" dirty="0">
                <a:latin typeface="+mn-lt"/>
              </a:rPr>
              <a:t>device</a:t>
            </a:r>
          </a:p>
        </p:txBody>
      </p:sp>
    </p:spTree>
    <p:extLst>
      <p:ext uri="{BB962C8B-B14F-4D97-AF65-F5344CB8AC3E}">
        <p14:creationId xmlns:p14="http://schemas.microsoft.com/office/powerpoint/2010/main" val="11373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306" name="AutoShap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WIYN ODI – STA2200A Backside</a:t>
            </a:r>
          </a:p>
        </p:txBody>
      </p:sp>
      <p:sp>
        <p:nvSpPr>
          <p:cNvPr id="610307" name="Rectangle 3"/>
          <p:cNvSpPr>
            <a:spLocks noChangeArrowheads="1"/>
          </p:cNvSpPr>
          <p:nvPr/>
        </p:nvSpPr>
        <p:spPr bwMode="auto">
          <a:xfrm>
            <a:off x="7477125" y="4467225"/>
            <a:ext cx="260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spcBef>
                <a:spcPct val="20000"/>
              </a:spcBef>
            </a:pPr>
            <a:r>
              <a:rPr lang="en-US" sz="2400">
                <a:latin typeface="Times New Roman" pitchFamily="18" charset="0"/>
              </a:rPr>
              <a:t> </a:t>
            </a:r>
          </a:p>
        </p:txBody>
      </p:sp>
      <p:pic>
        <p:nvPicPr>
          <p:cNvPr id="610308" name="Picture 4"/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2593975"/>
            <a:ext cx="3165475" cy="235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0309" name="Rectangle 5"/>
          <p:cNvSpPr>
            <a:spLocks noChangeArrowheads="1"/>
          </p:cNvSpPr>
          <p:nvPr/>
        </p:nvSpPr>
        <p:spPr bwMode="auto">
          <a:xfrm>
            <a:off x="533400" y="6019800"/>
            <a:ext cx="3298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 type="none" w="sm" len="sm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 i="1" dirty="0">
                <a:latin typeface="+mn-lt"/>
              </a:rPr>
              <a:t>grid projection</a:t>
            </a:r>
          </a:p>
        </p:txBody>
      </p:sp>
      <p:sp>
        <p:nvSpPr>
          <p:cNvPr id="610310" name="Rectangle 6"/>
          <p:cNvSpPr>
            <a:spLocks noChangeArrowheads="1"/>
          </p:cNvSpPr>
          <p:nvPr/>
        </p:nvSpPr>
        <p:spPr bwMode="auto">
          <a:xfrm>
            <a:off x="7132637" y="1886089"/>
            <a:ext cx="94932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 type="none" w="sm" len="sm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i="1" dirty="0" smtClean="0">
                <a:latin typeface="+mj-lt"/>
              </a:rPr>
              <a:t>Fe55</a:t>
            </a:r>
          </a:p>
          <a:p>
            <a:pPr algn="ctr"/>
            <a:r>
              <a:rPr lang="en-US" i="1" dirty="0" smtClean="0">
                <a:latin typeface="+mj-lt"/>
              </a:rPr>
              <a:t>image</a:t>
            </a:r>
            <a:endParaRPr lang="en-US" i="1" dirty="0">
              <a:latin typeface="+mj-lt"/>
            </a:endParaRPr>
          </a:p>
        </p:txBody>
      </p:sp>
      <p:pic>
        <p:nvPicPr>
          <p:cNvPr id="610312" name="Picture 8" descr="grid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1604963"/>
            <a:ext cx="4394200" cy="433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5334000" y="5410200"/>
            <a:ext cx="198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 type="none" w="sm" len="sm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400" i="1" dirty="0">
                <a:latin typeface="+mn-lt"/>
              </a:rPr>
              <a:t>l</a:t>
            </a:r>
            <a:r>
              <a:rPr lang="en-US" sz="2400" i="1" dirty="0" smtClean="0">
                <a:latin typeface="+mn-lt"/>
              </a:rPr>
              <a:t>ogic glow</a:t>
            </a:r>
            <a:endParaRPr lang="en-US" sz="2400" i="1" dirty="0">
              <a:latin typeface="+mn-lt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H="1" flipV="1">
            <a:off x="6046694" y="4800600"/>
            <a:ext cx="228600" cy="68580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487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OTAs in Action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846" t="8398" r="12885" b="8637"/>
          <a:stretch/>
        </p:blipFill>
        <p:spPr bwMode="auto">
          <a:xfrm>
            <a:off x="195072" y="914400"/>
            <a:ext cx="8339328" cy="5797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3168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210" name="AutoShap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UV Semiconductor Inspection</a:t>
            </a:r>
          </a:p>
        </p:txBody>
      </p:sp>
      <p:sp>
        <p:nvSpPr>
          <p:cNvPr id="6062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09550" y="990600"/>
            <a:ext cx="8324850" cy="4800600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UV </a:t>
            </a:r>
            <a:r>
              <a:rPr lang="en-US" dirty="0"/>
              <a:t>laser illumination required for </a:t>
            </a:r>
            <a:r>
              <a:rPr lang="en-US" dirty="0" smtClean="0"/>
              <a:t>imaging </a:t>
            </a:r>
            <a:br>
              <a:rPr lang="en-US" dirty="0" smtClean="0"/>
            </a:br>
            <a:r>
              <a:rPr lang="en-US" dirty="0" smtClean="0"/>
              <a:t>submicron </a:t>
            </a:r>
            <a:r>
              <a:rPr lang="en-US" dirty="0"/>
              <a:t>line </a:t>
            </a:r>
            <a:r>
              <a:rPr lang="en-US" dirty="0" smtClean="0"/>
              <a:t>widths</a:t>
            </a:r>
          </a:p>
          <a:p>
            <a:pPr lvl="1">
              <a:buFont typeface="Arial" pitchFamily="34" charset="0"/>
              <a:buChar char="•"/>
            </a:pPr>
            <a:r>
              <a:rPr lang="en-US" dirty="0"/>
              <a:t>B</a:t>
            </a:r>
            <a:r>
              <a:rPr lang="en-US" dirty="0" smtClean="0"/>
              <a:t>ack illumination required for spectra response</a:t>
            </a:r>
            <a:endParaRPr lang="en-US" dirty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Typical laser wavelengths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193.5 </a:t>
            </a:r>
            <a:r>
              <a:rPr lang="en-US" dirty="0"/>
              <a:t>nm, 198.5 nm, </a:t>
            </a:r>
            <a:r>
              <a:rPr lang="en-US" dirty="0" smtClean="0"/>
              <a:t>257 </a:t>
            </a:r>
            <a:r>
              <a:rPr lang="en-US" dirty="0"/>
              <a:t>nm, and 266 nm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Long-term stability </a:t>
            </a:r>
            <a:r>
              <a:rPr lang="en-US" dirty="0" smtClean="0"/>
              <a:t>difficult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Extended UV irradiation degrades oxide and </a:t>
            </a:r>
            <a:br>
              <a:rPr lang="en-US" dirty="0" smtClean="0"/>
            </a:br>
            <a:r>
              <a:rPr lang="en-US" dirty="0" smtClean="0"/>
              <a:t>possibly backside charging mechanism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186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AutoShap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BI CCDs: UV Laser imaging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863" y="990600"/>
            <a:ext cx="8516937" cy="525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6771158" y="1295400"/>
            <a:ext cx="2296642" cy="2856131"/>
            <a:chOff x="6841262" y="1143000"/>
            <a:chExt cx="2296642" cy="2856131"/>
          </a:xfrm>
        </p:grpSpPr>
        <p:pic>
          <p:nvPicPr>
            <p:cNvPr id="1035" name="Picture 11" descr="C:\Users\lesser.ITL\Documents\Projects\DALSA\DALSA Backside\Camera_01.JPG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841262" y="1143000"/>
              <a:ext cx="2280326" cy="2209800"/>
            </a:xfrm>
            <a:prstGeom prst="rect">
              <a:avLst/>
            </a:prstGeom>
            <a:noFill/>
          </p:spPr>
        </p:pic>
        <p:sp>
          <p:nvSpPr>
            <p:cNvPr id="3" name="TextBox 2"/>
            <p:cNvSpPr txBox="1"/>
            <p:nvPr/>
          </p:nvSpPr>
          <p:spPr>
            <a:xfrm>
              <a:off x="6856510" y="3352800"/>
              <a:ext cx="228139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i="1" dirty="0" smtClean="0"/>
                <a:t>UV optimized camera</a:t>
              </a:r>
              <a:br>
                <a:rPr lang="en-US" sz="1800" i="1" dirty="0" smtClean="0"/>
              </a:br>
              <a:r>
                <a:rPr lang="en-US" sz="1800" i="1" dirty="0" smtClean="0"/>
                <a:t>for industrial imaging </a:t>
              </a:r>
              <a:endParaRPr lang="en-US" sz="18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77539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52400" y="0"/>
            <a:ext cx="7010400" cy="9906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>
                <a:latin typeface="+mn-lt"/>
              </a:rPr>
              <a:t>Typical CCD Process Flow at ITL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228600" y="944562"/>
            <a:ext cx="4572000" cy="4389438"/>
          </a:xfrm>
        </p:spPr>
        <p:txBody>
          <a:bodyPr>
            <a:normAutofit/>
          </a:bodyPr>
          <a:lstStyle/>
          <a:p>
            <a:pPr eaLnBrk="1" hangingPunct="1">
              <a:buFont typeface="Arial" pitchFamily="34" charset="0"/>
              <a:buChar char="•"/>
            </a:pPr>
            <a:r>
              <a:rPr lang="en-US" sz="2400" dirty="0" smtClean="0"/>
              <a:t>Receive wafers from foundries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sz="2400" dirty="0" smtClean="0"/>
              <a:t>DC wafer probe (for shorts)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sz="2400" dirty="0" smtClean="0"/>
              <a:t>Image devices @ -60 C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sz="2400" dirty="0" smtClean="0"/>
              <a:t>Identify good die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sz="2400" dirty="0" smtClean="0"/>
              <a:t>Backside grind (vendor)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/>
              <a:t>Gold stud bump application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sz="2400" dirty="0" smtClean="0"/>
              <a:t>Dice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sz="2400" dirty="0" smtClean="0"/>
              <a:t>Hybridize to silicon or ceramic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sz="2400" dirty="0" smtClean="0"/>
              <a:t>Epoxy underfill</a:t>
            </a:r>
          </a:p>
        </p:txBody>
      </p:sp>
      <p:sp>
        <p:nvSpPr>
          <p:cNvPr id="5125" name="Rectangle 4"/>
          <p:cNvSpPr>
            <a:spLocks noGrp="1" noChangeArrowheads="1"/>
          </p:cNvSpPr>
          <p:nvPr>
            <p:ph sz="half" idx="4294967295"/>
          </p:nvPr>
        </p:nvSpPr>
        <p:spPr>
          <a:xfrm>
            <a:off x="4795838" y="944562"/>
            <a:ext cx="3738562" cy="4389438"/>
          </a:xfrm>
        </p:spPr>
        <p:txBody>
          <a:bodyPr>
            <a:normAutofit/>
          </a:bodyPr>
          <a:lstStyle/>
          <a:p>
            <a:pPr eaLnBrk="1" hangingPunct="1">
              <a:buFont typeface="Arial" pitchFamily="34" charset="0"/>
              <a:buChar char="•"/>
            </a:pPr>
            <a:r>
              <a:rPr lang="en-US" sz="2400" dirty="0" smtClean="0"/>
              <a:t>Acid  protection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sz="2400" dirty="0" smtClean="0"/>
              <a:t>Selective acid etch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sz="2400" dirty="0" smtClean="0"/>
              <a:t>Epitaxial acid etch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sz="2400" dirty="0" smtClean="0"/>
              <a:t>Oxidize back surface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sz="2400" dirty="0" smtClean="0"/>
              <a:t>Apply thin film coatings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sz="2400" dirty="0"/>
              <a:t>P</a:t>
            </a:r>
            <a:r>
              <a:rPr lang="en-US" sz="2400" dirty="0" smtClean="0"/>
              <a:t>ackage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sz="2400" dirty="0" smtClean="0"/>
              <a:t>Characterize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sz="2400" dirty="0" smtClean="0"/>
              <a:t>Assemble focal plane</a:t>
            </a:r>
          </a:p>
        </p:txBody>
      </p:sp>
    </p:spTree>
    <p:extLst>
      <p:ext uri="{BB962C8B-B14F-4D97-AF65-F5344CB8AC3E}">
        <p14:creationId xmlns:p14="http://schemas.microsoft.com/office/powerpoint/2010/main" val="245976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Wafer Probing Detectors</a:t>
            </a:r>
            <a:endParaRPr lang="en-US" dirty="0"/>
          </a:p>
        </p:txBody>
      </p:sp>
      <p:pic>
        <p:nvPicPr>
          <p:cNvPr id="338947" name="Picture 3" descr="prober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065" y="990600"/>
            <a:ext cx="5588335" cy="457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949" name="Picture 5" descr="OTA_Grid_Prober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0094" y="3657600"/>
            <a:ext cx="2977706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950" name="Rectangle 6"/>
          <p:cNvSpPr>
            <a:spLocks noChangeArrowheads="1"/>
          </p:cNvSpPr>
          <p:nvPr/>
        </p:nvSpPr>
        <p:spPr bwMode="auto">
          <a:xfrm>
            <a:off x="6147652" y="3257490"/>
            <a:ext cx="294704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 type="none" w="sm" len="sm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eaLnBrk="1" hangingPunct="1"/>
            <a:r>
              <a:rPr lang="en-US" i="1" dirty="0" smtClean="0">
                <a:latin typeface="+mj-lt"/>
              </a:rPr>
              <a:t>OTA CCD @ </a:t>
            </a:r>
            <a:r>
              <a:rPr lang="en-US" i="1" dirty="0">
                <a:latin typeface="+mj-lt"/>
              </a:rPr>
              <a:t>-60 C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9065" y="5573215"/>
            <a:ext cx="19208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+mj-lt"/>
              </a:rPr>
              <a:t>ITL Cold Prober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87048" y="1066800"/>
            <a:ext cx="26633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smtClean="0">
                <a:latin typeface="+mj-lt"/>
              </a:rPr>
              <a:t>Which devices are good</a:t>
            </a:r>
            <a:br>
              <a:rPr lang="en-US" sz="1800" i="1" dirty="0" smtClean="0">
                <a:latin typeface="+mj-lt"/>
              </a:rPr>
            </a:br>
            <a:r>
              <a:rPr lang="en-US" sz="1800" i="1" dirty="0" smtClean="0">
                <a:latin typeface="+mj-lt"/>
              </a:rPr>
              <a:t>enough to go through the</a:t>
            </a:r>
            <a:br>
              <a:rPr lang="en-US" sz="1800" i="1" dirty="0" smtClean="0">
                <a:latin typeface="+mj-lt"/>
              </a:rPr>
            </a:br>
            <a:r>
              <a:rPr lang="en-US" sz="1800" i="1" dirty="0" smtClean="0">
                <a:latin typeface="+mj-lt"/>
              </a:rPr>
              <a:t>effort and expense of </a:t>
            </a:r>
            <a:br>
              <a:rPr lang="en-US" sz="1800" i="1" dirty="0" smtClean="0">
                <a:latin typeface="+mj-lt"/>
              </a:rPr>
            </a:br>
            <a:r>
              <a:rPr lang="en-US" sz="1800" i="1" dirty="0" smtClean="0">
                <a:latin typeface="+mj-lt"/>
              </a:rPr>
              <a:t>backside processing?</a:t>
            </a:r>
            <a:endParaRPr lang="en-US" sz="18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6596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382000" cy="914400"/>
          </a:xfrm>
        </p:spPr>
        <p:txBody>
          <a:bodyPr/>
          <a:lstStyle/>
          <a:p>
            <a:r>
              <a:rPr lang="en-US" dirty="0"/>
              <a:t>Wafer Probing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90500" y="1676400"/>
            <a:ext cx="3543300" cy="3276600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85000"/>
              </a:lnSpc>
              <a:spcBef>
                <a:spcPct val="50000"/>
              </a:spcBef>
              <a:buNone/>
            </a:pPr>
            <a:r>
              <a:rPr lang="en-US" sz="2400" dirty="0" smtClean="0"/>
              <a:t>UA “Foundry Run”</a:t>
            </a:r>
            <a:br>
              <a:rPr lang="en-US" sz="2400" dirty="0" smtClean="0"/>
            </a:br>
            <a:endParaRPr lang="en-US" sz="2400" dirty="0"/>
          </a:p>
          <a:p>
            <a:pPr marL="342900" indent="-342900">
              <a:lnSpc>
                <a:spcPct val="85000"/>
              </a:lnSpc>
              <a:spcBef>
                <a:spcPct val="50000"/>
              </a:spcBef>
            </a:pPr>
            <a:r>
              <a:rPr lang="en-US" sz="2400" dirty="0" smtClean="0"/>
              <a:t>2 </a:t>
            </a:r>
            <a:r>
              <a:rPr lang="en-US" sz="2400" dirty="0"/>
              <a:t>4kx4k </a:t>
            </a:r>
            <a:r>
              <a:rPr lang="en-US" sz="2400" dirty="0" smtClean="0"/>
              <a:t>CCDs</a:t>
            </a:r>
          </a:p>
          <a:p>
            <a:pPr marL="342900" indent="-342900">
              <a:lnSpc>
                <a:spcPct val="85000"/>
              </a:lnSpc>
              <a:spcBef>
                <a:spcPct val="50000"/>
              </a:spcBef>
            </a:pPr>
            <a:r>
              <a:rPr lang="en-US" sz="2400" dirty="0" smtClean="0"/>
              <a:t>4 </a:t>
            </a:r>
            <a:r>
              <a:rPr lang="en-US" sz="2400" dirty="0"/>
              <a:t>2688x512 </a:t>
            </a:r>
            <a:r>
              <a:rPr lang="en-US" sz="2400" dirty="0" smtClean="0"/>
              <a:t>CCDs</a:t>
            </a:r>
          </a:p>
          <a:p>
            <a:pPr marL="342900" indent="-342900">
              <a:lnSpc>
                <a:spcPct val="85000"/>
              </a:lnSpc>
              <a:spcBef>
                <a:spcPct val="50000"/>
              </a:spcBef>
            </a:pPr>
            <a:r>
              <a:rPr lang="en-US" sz="2400" dirty="0" smtClean="0"/>
              <a:t>4 </a:t>
            </a:r>
            <a:r>
              <a:rPr lang="en-US" sz="2400" dirty="0"/>
              <a:t>1200x800 </a:t>
            </a:r>
            <a:r>
              <a:rPr lang="en-US" sz="2400" dirty="0" smtClean="0"/>
              <a:t>CCDs</a:t>
            </a:r>
          </a:p>
          <a:p>
            <a:pPr marL="342900" indent="-342900">
              <a:lnSpc>
                <a:spcPct val="85000"/>
              </a:lnSpc>
              <a:spcBef>
                <a:spcPct val="50000"/>
              </a:spcBef>
            </a:pPr>
            <a:r>
              <a:rPr lang="en-US" sz="2400" dirty="0" smtClean="0"/>
              <a:t>512x1024 </a:t>
            </a:r>
            <a:r>
              <a:rPr lang="en-US" sz="2400" dirty="0"/>
              <a:t>FT </a:t>
            </a:r>
            <a:r>
              <a:rPr lang="en-US" sz="2400" dirty="0" smtClean="0"/>
              <a:t>guiders</a:t>
            </a:r>
          </a:p>
          <a:p>
            <a:pPr marL="342900" indent="-342900">
              <a:lnSpc>
                <a:spcPct val="85000"/>
              </a:lnSpc>
              <a:spcBef>
                <a:spcPct val="50000"/>
              </a:spcBef>
            </a:pPr>
            <a:r>
              <a:rPr lang="en-US" sz="2400" dirty="0" smtClean="0"/>
              <a:t>128x128 </a:t>
            </a:r>
            <a:r>
              <a:rPr lang="en-US" sz="2400" dirty="0"/>
              <a:t>AO </a:t>
            </a:r>
            <a:r>
              <a:rPr lang="en-US" sz="2400" dirty="0" smtClean="0"/>
              <a:t>devices</a:t>
            </a:r>
          </a:p>
          <a:p>
            <a:pPr marL="342900" indent="-342900">
              <a:lnSpc>
                <a:spcPct val="85000"/>
              </a:lnSpc>
              <a:spcBef>
                <a:spcPct val="50000"/>
              </a:spcBef>
            </a:pPr>
            <a:r>
              <a:rPr lang="en-US" sz="2400" dirty="0" smtClean="0"/>
              <a:t>“FBI</a:t>
            </a:r>
            <a:r>
              <a:rPr lang="en-US" sz="2400" dirty="0"/>
              <a:t>” test </a:t>
            </a:r>
            <a:r>
              <a:rPr lang="en-US" sz="2400" dirty="0" smtClean="0"/>
              <a:t>devices</a:t>
            </a:r>
            <a:endParaRPr lang="en-US" sz="2400" dirty="0"/>
          </a:p>
        </p:txBody>
      </p:sp>
      <p:pic>
        <p:nvPicPr>
          <p:cNvPr id="6" name="Picture 5" descr="wafer pho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488" y="1835150"/>
            <a:ext cx="5167312" cy="494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886200" y="1259284"/>
            <a:ext cx="4572000" cy="61555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5000"/>
              </a:lnSpc>
              <a:spcBef>
                <a:spcPct val="50000"/>
              </a:spcBef>
            </a:pPr>
            <a:r>
              <a:rPr lang="en-US" i="1" dirty="0"/>
              <a:t>w</a:t>
            </a:r>
            <a:r>
              <a:rPr lang="en-US" i="1" dirty="0" smtClean="0"/>
              <a:t>afer level characterization </a:t>
            </a:r>
            <a:r>
              <a:rPr lang="en-US" i="1" dirty="0"/>
              <a:t>can be complex and </a:t>
            </a:r>
            <a:r>
              <a:rPr lang="en-US" i="1" dirty="0" smtClean="0"/>
              <a:t>time consuming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8757002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382000" cy="914400"/>
          </a:xfrm>
        </p:spPr>
        <p:txBody>
          <a:bodyPr/>
          <a:lstStyle/>
          <a:p>
            <a:r>
              <a:rPr lang="en-US" dirty="0"/>
              <a:t>Wafer Probing</a:t>
            </a:r>
          </a:p>
        </p:txBody>
      </p:sp>
      <p:sp>
        <p:nvSpPr>
          <p:cNvPr id="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066800"/>
            <a:ext cx="7772400" cy="51054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Data from </a:t>
            </a:r>
            <a:r>
              <a:rPr lang="en-US" dirty="0" smtClean="0"/>
              <a:t>100+ </a:t>
            </a:r>
            <a:r>
              <a:rPr lang="en-US" dirty="0"/>
              <a:t>lots show yield is mainly </a:t>
            </a:r>
            <a:br>
              <a:rPr lang="en-US" dirty="0"/>
            </a:br>
            <a:r>
              <a:rPr lang="en-US" dirty="0"/>
              <a:t>determined on a </a:t>
            </a:r>
            <a:r>
              <a:rPr lang="en-US" i="1" dirty="0"/>
              <a:t>lot to lot </a:t>
            </a:r>
            <a:r>
              <a:rPr lang="en-US" dirty="0"/>
              <a:t>basis</a:t>
            </a:r>
          </a:p>
          <a:p>
            <a:pPr lvl="1"/>
            <a:r>
              <a:rPr lang="en-US" dirty="0"/>
              <a:t>yield does NOT scale well with device size</a:t>
            </a:r>
          </a:p>
          <a:p>
            <a:r>
              <a:rPr lang="en-US" dirty="0"/>
              <a:t>Average DC yields for ‘good’ lots is &gt; 50%</a:t>
            </a:r>
            <a:br>
              <a:rPr lang="en-US" dirty="0"/>
            </a:br>
            <a:r>
              <a:rPr lang="en-US" dirty="0"/>
              <a:t>(20 M</a:t>
            </a:r>
            <a:r>
              <a:rPr lang="en-US" dirty="0">
                <a:sym typeface="Symbol" pitchFamily="18" charset="2"/>
              </a:rPr>
              <a:t> </a:t>
            </a:r>
            <a:r>
              <a:rPr lang="en-US" dirty="0"/>
              <a:t>criterion)</a:t>
            </a:r>
          </a:p>
          <a:p>
            <a:r>
              <a:rPr lang="en-US" dirty="0"/>
              <a:t>‘Bad lots’ have global issues, not just low yield</a:t>
            </a:r>
          </a:p>
          <a:p>
            <a:pPr lvl="1"/>
            <a:r>
              <a:rPr lang="en-US" dirty="0"/>
              <a:t>fabrication/process problems (etching, alignments)</a:t>
            </a:r>
          </a:p>
          <a:p>
            <a:pPr lvl="1"/>
            <a:r>
              <a:rPr lang="en-US" dirty="0"/>
              <a:t>silicon issues (traps, CTE, dark current)</a:t>
            </a:r>
          </a:p>
          <a:p>
            <a:pPr lvl="1"/>
            <a:r>
              <a:rPr lang="en-US" dirty="0"/>
              <a:t>design problems</a:t>
            </a:r>
          </a:p>
          <a:p>
            <a:r>
              <a:rPr lang="en-US" dirty="0"/>
              <a:t>Very, very seldom </a:t>
            </a:r>
            <a:r>
              <a:rPr lang="en-US" dirty="0" smtClean="0"/>
              <a:t>do we see </a:t>
            </a:r>
            <a:r>
              <a:rPr lang="en-US" dirty="0"/>
              <a:t>a low yield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‘</a:t>
            </a:r>
            <a:r>
              <a:rPr lang="en-US" dirty="0"/>
              <a:t>good’ </a:t>
            </a:r>
            <a:r>
              <a:rPr lang="en-US" dirty="0" smtClean="0"/>
              <a:t>lot</a:t>
            </a:r>
          </a:p>
          <a:p>
            <a:pPr lvl="1"/>
            <a:r>
              <a:rPr lang="en-US" dirty="0">
                <a:sym typeface="Wingdings" pitchFamily="2" charset="2"/>
              </a:rPr>
              <a:t>u</a:t>
            </a:r>
            <a:r>
              <a:rPr lang="en-US" dirty="0" smtClean="0">
                <a:sym typeface="Wingdings" pitchFamily="2" charset="2"/>
              </a:rPr>
              <a:t>se multiple </a:t>
            </a:r>
            <a:r>
              <a:rPr lang="en-US" dirty="0">
                <a:sym typeface="Wingdings" pitchFamily="2" charset="2"/>
              </a:rPr>
              <a:t>lots to work out issues</a:t>
            </a:r>
          </a:p>
        </p:txBody>
      </p:sp>
    </p:spTree>
    <p:extLst>
      <p:ext uri="{BB962C8B-B14F-4D97-AF65-F5344CB8AC3E}">
        <p14:creationId xmlns:p14="http://schemas.microsoft.com/office/powerpoint/2010/main" val="27899787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Visible/UV Detector Developments</a:t>
            </a:r>
          </a:p>
        </p:txBody>
      </p:sp>
      <p:sp>
        <p:nvSpPr>
          <p:cNvPr id="31846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944562"/>
            <a:ext cx="7772400" cy="5303838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/>
              <a:t>Bigger and </a:t>
            </a:r>
            <a:r>
              <a:rPr lang="en-US" dirty="0" smtClean="0"/>
              <a:t>bigger </a:t>
            </a:r>
            <a:r>
              <a:rPr lang="en-US" dirty="0"/>
              <a:t>devices – 10kx10k </a:t>
            </a:r>
            <a:r>
              <a:rPr lang="en-US" dirty="0" smtClean="0"/>
              <a:t>devices</a:t>
            </a:r>
            <a:endParaRPr lang="en-US" dirty="0"/>
          </a:p>
          <a:p>
            <a:pPr lvl="1">
              <a:buFont typeface="Arial" pitchFamily="34" charset="0"/>
              <a:buChar char="•"/>
            </a:pPr>
            <a:r>
              <a:rPr lang="en-US" dirty="0"/>
              <a:t>C</a:t>
            </a:r>
            <a:r>
              <a:rPr lang="en-US" dirty="0" smtClean="0"/>
              <a:t>urrent limits are 150 </a:t>
            </a:r>
            <a:r>
              <a:rPr lang="en-US" dirty="0"/>
              <a:t>mm wafers </a:t>
            </a:r>
            <a:r>
              <a:rPr lang="en-US" dirty="0" smtClean="0"/>
              <a:t>for CCDs,</a:t>
            </a:r>
            <a:br>
              <a:rPr lang="en-US" dirty="0" smtClean="0"/>
            </a:br>
            <a:r>
              <a:rPr lang="en-US" dirty="0" smtClean="0"/>
              <a:t>200 mm wafers for CMOS</a:t>
            </a:r>
            <a:endParaRPr lang="en-US" dirty="0"/>
          </a:p>
          <a:p>
            <a:pPr>
              <a:buFont typeface="Arial" pitchFamily="34" charset="0"/>
              <a:buChar char="•"/>
            </a:pPr>
            <a:r>
              <a:rPr lang="en-US" dirty="0"/>
              <a:t>Extended spectral response</a:t>
            </a:r>
          </a:p>
          <a:p>
            <a:pPr lvl="1">
              <a:buFont typeface="Arial" pitchFamily="34" charset="0"/>
              <a:buChar char="•"/>
            </a:pPr>
            <a:r>
              <a:rPr lang="en-US" dirty="0"/>
              <a:t>UV (193 nm), X-ray, direct electron bombardment</a:t>
            </a:r>
          </a:p>
          <a:p>
            <a:pPr lvl="1">
              <a:buFont typeface="Arial" pitchFamily="34" charset="0"/>
              <a:buChar char="•"/>
            </a:pPr>
            <a:r>
              <a:rPr lang="en-US" dirty="0"/>
              <a:t>800 – 1000 nm QE &gt; 80%, reduced fringing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Orthogonal </a:t>
            </a:r>
            <a:r>
              <a:rPr lang="en-US" dirty="0"/>
              <a:t>Transfer Arrays (OTA)</a:t>
            </a:r>
          </a:p>
          <a:p>
            <a:pPr lvl="1">
              <a:buFont typeface="Arial" pitchFamily="34" charset="0"/>
              <a:buChar char="•"/>
            </a:pPr>
            <a:r>
              <a:rPr lang="en-US" dirty="0"/>
              <a:t>S</a:t>
            </a:r>
            <a:r>
              <a:rPr lang="en-US" dirty="0" smtClean="0"/>
              <a:t>plit </a:t>
            </a:r>
            <a:r>
              <a:rPr lang="en-US" dirty="0"/>
              <a:t>large format devices into cells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Utilize cells independently (guiding, imaging)</a:t>
            </a:r>
            <a:endParaRPr lang="en-US" dirty="0"/>
          </a:p>
          <a:p>
            <a:pPr lvl="1">
              <a:buFont typeface="Arial" pitchFamily="34" charset="0"/>
              <a:buChar char="•"/>
            </a:pPr>
            <a:r>
              <a:rPr lang="en-US" dirty="0"/>
              <a:t>C</a:t>
            </a:r>
            <a:r>
              <a:rPr lang="en-US" dirty="0" smtClean="0"/>
              <a:t>orrect </a:t>
            </a:r>
            <a:r>
              <a:rPr lang="en-US" dirty="0"/>
              <a:t>for </a:t>
            </a:r>
            <a:r>
              <a:rPr lang="en-US" dirty="0" smtClean="0"/>
              <a:t>atmospheric “seeing” </a:t>
            </a:r>
            <a:r>
              <a:rPr lang="en-US" dirty="0"/>
              <a:t>on-chip </a:t>
            </a:r>
            <a:r>
              <a:rPr lang="en-US" dirty="0" smtClean="0"/>
              <a:t>with </a:t>
            </a:r>
            <a:br>
              <a:rPr lang="en-US" dirty="0" smtClean="0"/>
            </a:br>
            <a:r>
              <a:rPr lang="en-US" dirty="0" smtClean="0"/>
              <a:t>OT pixels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614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 smtClean="0"/>
              <a:t>Hybridization</a:t>
            </a:r>
          </a:p>
        </p:txBody>
      </p:sp>
      <p:pic>
        <p:nvPicPr>
          <p:cNvPr id="8196" name="Picture 3" descr="NASABonder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965200"/>
            <a:ext cx="4880345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5334000" y="850880"/>
            <a:ext cx="3429000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 type="none" w="sm" len="sm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buClr>
                <a:schemeClr val="accent1"/>
              </a:buClr>
              <a:buSzPct val="80000"/>
              <a:buFont typeface="Arial" pitchFamily="34" charset="0"/>
              <a:buChar char="•"/>
            </a:pPr>
            <a:r>
              <a:rPr lang="en-US" dirty="0" smtClean="0">
                <a:latin typeface="+mn-lt"/>
              </a:rPr>
              <a:t>bond CCD to silicon or ceramic substrate/pinned package</a:t>
            </a:r>
          </a:p>
          <a:p>
            <a:pPr marL="342900" indent="-342900">
              <a:buClr>
                <a:schemeClr val="accent1"/>
              </a:buClr>
              <a:buSzPct val="80000"/>
              <a:buFont typeface="Arial" pitchFamily="34" charset="0"/>
              <a:buChar char="•"/>
            </a:pPr>
            <a:r>
              <a:rPr lang="en-US" dirty="0">
                <a:latin typeface="+mn-lt"/>
              </a:rPr>
              <a:t>i</a:t>
            </a:r>
            <a:r>
              <a:rPr lang="en-US" dirty="0" smtClean="0">
                <a:latin typeface="+mn-lt"/>
              </a:rPr>
              <a:t>ndium bumps mated to gold stud bumps</a:t>
            </a:r>
          </a:p>
          <a:p>
            <a:pPr marL="342900" indent="-342900">
              <a:buClr>
                <a:schemeClr val="accent1"/>
              </a:buClr>
              <a:buSzPct val="80000"/>
              <a:buFont typeface="Arial" pitchFamily="34" charset="0"/>
              <a:buChar char="•"/>
            </a:pPr>
            <a:r>
              <a:rPr lang="en-US" dirty="0" smtClean="0">
                <a:latin typeface="+mn-lt"/>
              </a:rPr>
              <a:t>sizes from small 5 mm die to  250 mm focal plane</a:t>
            </a:r>
          </a:p>
          <a:p>
            <a:pPr marL="342900" indent="-342900">
              <a:buClr>
                <a:schemeClr val="accent1"/>
              </a:buClr>
              <a:buSzPct val="80000"/>
              <a:buFont typeface="Arial" pitchFamily="34" charset="0"/>
              <a:buChar char="•"/>
            </a:pPr>
            <a:r>
              <a:rPr lang="en-US" dirty="0" smtClean="0">
                <a:latin typeface="+mn-lt"/>
              </a:rPr>
              <a:t>heat and pressure bonding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600" y="4419600"/>
            <a:ext cx="31740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+mj-lt"/>
              </a:rPr>
              <a:t>NASA hybridization bonder</a:t>
            </a:r>
            <a:endParaRPr lang="en-US" i="1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48666" y="6310570"/>
            <a:ext cx="34374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+mj-lt"/>
              </a:rPr>
              <a:t>Automated wafer stud bumper</a:t>
            </a:r>
            <a:endParaRPr lang="en-US" i="1" dirty="0">
              <a:latin typeface="+mj-lt"/>
            </a:endParaRPr>
          </a:p>
        </p:txBody>
      </p:sp>
      <p:pic>
        <p:nvPicPr>
          <p:cNvPr id="4" name="Stud Bumper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451.551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92436" y="3967480"/>
            <a:ext cx="3740727" cy="2743200"/>
          </a:xfrm>
          <a:prstGeom prst="rect">
            <a:avLst/>
          </a:prstGeom>
        </p:spPr>
      </p:pic>
      <p:pic>
        <p:nvPicPr>
          <p:cNvPr id="8" name="Picture 6" descr="DSCN165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4879654"/>
            <a:ext cx="2303123" cy="1430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635301" y="4895474"/>
            <a:ext cx="17233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latin typeface="+mj-lt"/>
              </a:rPr>
              <a:t>Fiducials</a:t>
            </a:r>
            <a:r>
              <a:rPr lang="en-US" i="1" dirty="0" smtClean="0">
                <a:latin typeface="+mj-lt"/>
              </a:rPr>
              <a:t> useful on detector and substrate</a:t>
            </a:r>
            <a:endParaRPr lang="en-US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8570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8692" name="Picture 4" descr="M8 flip chi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032250"/>
            <a:ext cx="3344863" cy="250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8693" name="Picture 5" descr="M9 flip chip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95400"/>
            <a:ext cx="3344863" cy="250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8695" name="AutoShape 7"/>
          <p:cNvSpPr>
            <a:spLocks noChangeArrowheads="1"/>
          </p:cNvSpPr>
          <p:nvPr/>
        </p:nvSpPr>
        <p:spPr bwMode="auto">
          <a:xfrm>
            <a:off x="152400" y="0"/>
            <a:ext cx="8382000" cy="914400"/>
          </a:xfrm>
          <a:prstGeom prst="roundRect">
            <a:avLst>
              <a:gd name="adj" fmla="val 21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eaLnBrk="1" hangingPunct="1">
              <a:lnSpc>
                <a:spcPct val="90000"/>
              </a:lnSpc>
            </a:pPr>
            <a:r>
              <a:rPr lang="en-US" sz="3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Hybridization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4307541" y="3200400"/>
            <a:ext cx="3429000" cy="2456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 type="none" w="sm" len="sm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Arial" pitchFamily="34" charset="0"/>
              <a:buChar char="•"/>
            </a:pPr>
            <a:r>
              <a:rPr lang="en-US" sz="2400" dirty="0" smtClean="0">
                <a:latin typeface="+mn-lt"/>
              </a:rPr>
              <a:t>Infrared </a:t>
            </a:r>
            <a:r>
              <a:rPr lang="en-US" sz="2400" dirty="0">
                <a:latin typeface="+mn-lt"/>
              </a:rPr>
              <a:t>aligner for </a:t>
            </a:r>
            <a:br>
              <a:rPr lang="en-US" sz="2400" dirty="0">
                <a:latin typeface="+mn-lt"/>
              </a:rPr>
            </a:br>
            <a:r>
              <a:rPr lang="en-US" sz="2400" dirty="0">
                <a:latin typeface="+mn-lt"/>
              </a:rPr>
              <a:t>silicon </a:t>
            </a:r>
            <a:r>
              <a:rPr lang="en-US" sz="2400" dirty="0" smtClean="0">
                <a:latin typeface="+mn-lt"/>
              </a:rPr>
              <a:t>substrates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Arial" pitchFamily="34" charset="0"/>
              <a:buChar char="•"/>
            </a:pPr>
            <a:r>
              <a:rPr lang="en-US" sz="2400" dirty="0">
                <a:latin typeface="+mn-lt"/>
              </a:rPr>
              <a:t>Split field aligner for</a:t>
            </a:r>
            <a:br>
              <a:rPr lang="en-US" sz="2400" dirty="0">
                <a:latin typeface="+mn-lt"/>
              </a:rPr>
            </a:br>
            <a:r>
              <a:rPr lang="en-US" sz="2400" dirty="0">
                <a:latin typeface="+mn-lt"/>
              </a:rPr>
              <a:t>ceramic </a:t>
            </a:r>
            <a:r>
              <a:rPr lang="en-US" sz="2400" dirty="0" smtClean="0">
                <a:latin typeface="+mn-lt"/>
              </a:rPr>
              <a:t>substrates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Arial" pitchFamily="34" charset="0"/>
              <a:buChar char="•"/>
            </a:pPr>
            <a:r>
              <a:rPr lang="en-US" sz="2400" dirty="0" smtClean="0">
                <a:latin typeface="+mn-lt"/>
              </a:rPr>
              <a:t>All use heat, pressure, and/or </a:t>
            </a:r>
            <a:r>
              <a:rPr lang="en-US" sz="2400" dirty="0" err="1" smtClean="0">
                <a:latin typeface="+mn-lt"/>
              </a:rPr>
              <a:t>ultrasonics</a:t>
            </a:r>
            <a:endParaRPr lang="en-US" sz="2400" dirty="0">
              <a:latin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07541" y="990600"/>
            <a:ext cx="42672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tx1"/>
              </a:buClr>
              <a:buSzPct val="75000"/>
            </a:pPr>
            <a:r>
              <a:rPr lang="en-US" sz="2800" dirty="0" smtClean="0">
                <a:latin typeface="+mn-lt"/>
              </a:rPr>
              <a:t>Various flip </a:t>
            </a:r>
            <a:r>
              <a:rPr lang="en-US" sz="2800" dirty="0">
                <a:latin typeface="+mn-lt"/>
              </a:rPr>
              <a:t>chip bonders used to </a:t>
            </a:r>
            <a:r>
              <a:rPr lang="en-US" sz="2800" dirty="0" smtClean="0">
                <a:latin typeface="+mn-lt"/>
              </a:rPr>
              <a:t>align and </a:t>
            </a:r>
            <a:r>
              <a:rPr lang="en-US" sz="2800" dirty="0">
                <a:latin typeface="+mn-lt"/>
              </a:rPr>
              <a:t>bond </a:t>
            </a:r>
            <a:r>
              <a:rPr lang="en-US" sz="2800" dirty="0" smtClean="0">
                <a:latin typeface="+mn-lt"/>
              </a:rPr>
              <a:t>detector and </a:t>
            </a:r>
            <a:r>
              <a:rPr lang="en-US" sz="2800" dirty="0">
                <a:latin typeface="+mn-lt"/>
              </a:rPr>
              <a:t>substrate</a:t>
            </a:r>
          </a:p>
        </p:txBody>
      </p:sp>
    </p:spTree>
    <p:extLst>
      <p:ext uri="{BB962C8B-B14F-4D97-AF65-F5344CB8AC3E}">
        <p14:creationId xmlns:p14="http://schemas.microsoft.com/office/powerpoint/2010/main" val="59928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330" name="AutoShape 2"/>
          <p:cNvSpPr>
            <a:spLocks noGrp="1" noChangeArrowheads="1"/>
          </p:cNvSpPr>
          <p:nvPr>
            <p:ph type="title"/>
          </p:nvPr>
        </p:nvSpPr>
        <p:spPr>
          <a:xfrm>
            <a:off x="134112" y="0"/>
            <a:ext cx="8324088" cy="1066800"/>
          </a:xfrm>
        </p:spPr>
        <p:txBody>
          <a:bodyPr>
            <a:normAutofit/>
          </a:bodyPr>
          <a:lstStyle/>
          <a:p>
            <a:r>
              <a:rPr lang="en-US" sz="3600" dirty="0"/>
              <a:t>Hybridization to Silicon</a:t>
            </a:r>
          </a:p>
        </p:txBody>
      </p:sp>
      <p:sp>
        <p:nvSpPr>
          <p:cNvPr id="483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95400"/>
            <a:ext cx="8153400" cy="39624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Silicon substrate used for </a:t>
            </a:r>
            <a:r>
              <a:rPr lang="en-US" dirty="0" smtClean="0"/>
              <a:t>majority of projects</a:t>
            </a:r>
            <a:endParaRPr lang="en-US" dirty="0"/>
          </a:p>
          <a:p>
            <a:r>
              <a:rPr lang="en-US" dirty="0"/>
              <a:t>Substrate wafer is indium </a:t>
            </a:r>
            <a:r>
              <a:rPr lang="en-US" dirty="0" smtClean="0"/>
              <a:t>bumped by electroplating</a:t>
            </a:r>
            <a:endParaRPr lang="en-US" dirty="0"/>
          </a:p>
          <a:p>
            <a:r>
              <a:rPr lang="en-US" dirty="0"/>
              <a:t>Typically hybridize a 250 µm thick detector (CCD or CMOS) to a 1400 µm thick silicon substrate</a:t>
            </a:r>
          </a:p>
          <a:p>
            <a:pPr lvl="1"/>
            <a:r>
              <a:rPr lang="en-US" dirty="0"/>
              <a:t>exact thermal expansion match</a:t>
            </a:r>
          </a:p>
          <a:p>
            <a:pPr lvl="1"/>
            <a:r>
              <a:rPr lang="en-US" dirty="0"/>
              <a:t>flatness spec on Si substrate </a:t>
            </a:r>
            <a:r>
              <a:rPr lang="en-US" dirty="0" smtClean="0"/>
              <a:t>is &lt; </a:t>
            </a:r>
            <a:r>
              <a:rPr lang="en-US" dirty="0"/>
              <a:t>5 µm </a:t>
            </a:r>
            <a:r>
              <a:rPr lang="en-US" dirty="0" smtClean="0"/>
              <a:t>over </a:t>
            </a:r>
            <a:r>
              <a:rPr lang="en-US" dirty="0"/>
              <a:t>150 mm</a:t>
            </a:r>
          </a:p>
          <a:p>
            <a:r>
              <a:rPr lang="en-US" dirty="0" smtClean="0"/>
              <a:t>Individual (diced) </a:t>
            </a:r>
            <a:r>
              <a:rPr lang="en-US" dirty="0"/>
              <a:t>substrate die </a:t>
            </a:r>
            <a:r>
              <a:rPr lang="en-US" dirty="0" smtClean="0"/>
              <a:t>are typically </a:t>
            </a:r>
            <a:br>
              <a:rPr lang="en-US" dirty="0" smtClean="0"/>
            </a:br>
            <a:r>
              <a:rPr lang="en-US" dirty="0" smtClean="0"/>
              <a:t>flat </a:t>
            </a:r>
            <a:r>
              <a:rPr lang="en-US" dirty="0"/>
              <a:t>to ~2 µm</a:t>
            </a:r>
          </a:p>
        </p:txBody>
      </p:sp>
    </p:spTree>
    <p:extLst>
      <p:ext uri="{BB962C8B-B14F-4D97-AF65-F5344CB8AC3E}">
        <p14:creationId xmlns:p14="http://schemas.microsoft.com/office/powerpoint/2010/main" val="30350816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78" name="AutoShape 2"/>
          <p:cNvSpPr>
            <a:spLocks noGrp="1" noChangeArrowheads="1"/>
          </p:cNvSpPr>
          <p:nvPr>
            <p:ph type="title"/>
          </p:nvPr>
        </p:nvSpPr>
        <p:spPr>
          <a:xfrm>
            <a:off x="134112" y="0"/>
            <a:ext cx="8324088" cy="1020762"/>
          </a:xfrm>
        </p:spPr>
        <p:txBody>
          <a:bodyPr>
            <a:normAutofit/>
          </a:bodyPr>
          <a:lstStyle/>
          <a:p>
            <a:r>
              <a:rPr lang="en-US" sz="3600" dirty="0"/>
              <a:t>Hybridization to Ceramic</a:t>
            </a:r>
          </a:p>
        </p:txBody>
      </p:sp>
      <p:sp>
        <p:nvSpPr>
          <p:cNvPr id="485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0312" y="1219200"/>
            <a:ext cx="8324088" cy="4800600"/>
          </a:xfrm>
        </p:spPr>
        <p:txBody>
          <a:bodyPr>
            <a:noAutofit/>
          </a:bodyPr>
          <a:lstStyle/>
          <a:p>
            <a:r>
              <a:rPr lang="en-US" dirty="0"/>
              <a:t>Aluminum nitride </a:t>
            </a:r>
            <a:r>
              <a:rPr lang="en-US" dirty="0" smtClean="0"/>
              <a:t>(AlN) replaces silicon</a:t>
            </a:r>
            <a:br>
              <a:rPr lang="en-US" dirty="0" smtClean="0"/>
            </a:br>
            <a:r>
              <a:rPr lang="en-US" dirty="0" smtClean="0"/>
              <a:t>as substrate material</a:t>
            </a:r>
            <a:endParaRPr lang="en-US" dirty="0"/>
          </a:p>
          <a:p>
            <a:pPr lvl="1"/>
            <a:r>
              <a:rPr lang="en-US" dirty="0" smtClean="0"/>
              <a:t>1-2 </a:t>
            </a:r>
            <a:r>
              <a:rPr lang="en-US" dirty="0"/>
              <a:t>mm thick</a:t>
            </a:r>
          </a:p>
          <a:p>
            <a:r>
              <a:rPr lang="en-US" dirty="0" smtClean="0"/>
              <a:t>Multilayer metals, </a:t>
            </a:r>
            <a:r>
              <a:rPr lang="en-US" dirty="0" err="1"/>
              <a:t>vias</a:t>
            </a:r>
            <a:r>
              <a:rPr lang="en-US" dirty="0"/>
              <a:t>, </a:t>
            </a:r>
            <a:r>
              <a:rPr lang="en-US" dirty="0" smtClean="0"/>
              <a:t>polished surfaces</a:t>
            </a:r>
            <a:endParaRPr lang="en-US" dirty="0"/>
          </a:p>
          <a:p>
            <a:r>
              <a:rPr lang="en-US" dirty="0"/>
              <a:t>Traces metallized and indium bumps applied</a:t>
            </a:r>
          </a:p>
          <a:p>
            <a:r>
              <a:rPr lang="en-US" dirty="0"/>
              <a:t>Fabricated for die or wafer level</a:t>
            </a:r>
          </a:p>
          <a:p>
            <a:r>
              <a:rPr lang="en-US" dirty="0"/>
              <a:t>Standard backside </a:t>
            </a:r>
            <a:r>
              <a:rPr lang="en-US" dirty="0" smtClean="0"/>
              <a:t>processing follows</a:t>
            </a:r>
            <a:endParaRPr lang="en-US" dirty="0"/>
          </a:p>
          <a:p>
            <a:r>
              <a:rPr lang="en-US" dirty="0"/>
              <a:t>Mechanical/cooling frame and connectors</a:t>
            </a:r>
            <a:br>
              <a:rPr lang="en-US" dirty="0"/>
            </a:br>
            <a:r>
              <a:rPr lang="en-US" dirty="0"/>
              <a:t>attached to underside</a:t>
            </a:r>
          </a:p>
          <a:p>
            <a:endParaRPr lang="en-US" dirty="0"/>
          </a:p>
          <a:p>
            <a:pPr>
              <a:buFont typeface="Wingdings" pitchFamily="2" charset="2"/>
              <a:buNone/>
            </a:pPr>
            <a:r>
              <a:rPr lang="en-US" dirty="0" smtClean="0"/>
              <a:t>Allows combination </a:t>
            </a:r>
            <a:r>
              <a:rPr lang="en-US" dirty="0"/>
              <a:t>of hybridization and packaging</a:t>
            </a:r>
          </a:p>
        </p:txBody>
      </p:sp>
    </p:spTree>
    <p:extLst>
      <p:ext uri="{BB962C8B-B14F-4D97-AF65-F5344CB8AC3E}">
        <p14:creationId xmlns:p14="http://schemas.microsoft.com/office/powerpoint/2010/main" val="32403866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114" name="AutoShape 2"/>
          <p:cNvSpPr>
            <a:spLocks noGrp="1" noChangeArrowheads="1"/>
          </p:cNvSpPr>
          <p:nvPr>
            <p:ph type="title"/>
          </p:nvPr>
        </p:nvSpPr>
        <p:spPr>
          <a:xfrm>
            <a:off x="134112" y="0"/>
            <a:ext cx="8324088" cy="1047656"/>
          </a:xfrm>
        </p:spPr>
        <p:txBody>
          <a:bodyPr/>
          <a:lstStyle/>
          <a:p>
            <a:r>
              <a:rPr lang="en-US" sz="3600" dirty="0"/>
              <a:t>Hybridization</a:t>
            </a:r>
            <a:r>
              <a:rPr lang="en-US" dirty="0"/>
              <a:t> Bumps</a:t>
            </a:r>
          </a:p>
        </p:txBody>
      </p:sp>
      <p:sp>
        <p:nvSpPr>
          <p:cNvPr id="474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066800"/>
            <a:ext cx="8077200" cy="2971800"/>
          </a:xfrm>
        </p:spPr>
        <p:txBody>
          <a:bodyPr>
            <a:noAutofit/>
          </a:bodyPr>
          <a:lstStyle/>
          <a:p>
            <a:r>
              <a:rPr lang="en-US" dirty="0"/>
              <a:t>Bumps </a:t>
            </a:r>
            <a:r>
              <a:rPr lang="en-US" dirty="0" smtClean="0"/>
              <a:t>placed on </a:t>
            </a:r>
            <a:r>
              <a:rPr lang="en-US" dirty="0"/>
              <a:t>wire bond pads, </a:t>
            </a:r>
            <a:br>
              <a:rPr lang="en-US" dirty="0"/>
            </a:br>
            <a:r>
              <a:rPr lang="en-US" dirty="0"/>
              <a:t>not in imaging </a:t>
            </a:r>
            <a:r>
              <a:rPr lang="en-US" dirty="0" smtClean="0"/>
              <a:t>area (pixels)</a:t>
            </a:r>
            <a:endParaRPr lang="en-US" dirty="0"/>
          </a:p>
          <a:p>
            <a:r>
              <a:rPr lang="en-US" dirty="0"/>
              <a:t>Regions around bumps (welts) may affect imaging, depending on geometry</a:t>
            </a:r>
          </a:p>
          <a:p>
            <a:r>
              <a:rPr lang="en-US" dirty="0" smtClean="0"/>
              <a:t>Experimentally bumps </a:t>
            </a:r>
            <a:r>
              <a:rPr lang="en-US" dirty="0"/>
              <a:t>have been placed under </a:t>
            </a:r>
            <a:br>
              <a:rPr lang="en-US" dirty="0"/>
            </a:br>
            <a:r>
              <a:rPr lang="en-US" dirty="0"/>
              <a:t>pixels for enhanced fill factor</a:t>
            </a:r>
          </a:p>
        </p:txBody>
      </p:sp>
      <p:pic>
        <p:nvPicPr>
          <p:cNvPr id="4741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876675"/>
            <a:ext cx="3048000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 type="none" w="sm" len="sm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4118" name="Picture 6" descr="12x8 Welt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95" r="11111" b="9293"/>
          <a:stretch>
            <a:fillRect/>
          </a:stretch>
        </p:blipFill>
        <p:spPr bwMode="auto">
          <a:xfrm>
            <a:off x="152400" y="4359275"/>
            <a:ext cx="4267200" cy="234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4119" name="Text Box 7"/>
          <p:cNvSpPr txBox="1">
            <a:spLocks noChangeArrowheads="1"/>
          </p:cNvSpPr>
          <p:nvPr/>
        </p:nvSpPr>
        <p:spPr bwMode="auto">
          <a:xfrm>
            <a:off x="3302000" y="6262687"/>
            <a:ext cx="1727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/>
              <a:t>~ 3 microns tall</a:t>
            </a:r>
          </a:p>
        </p:txBody>
      </p:sp>
    </p:spTree>
    <p:extLst>
      <p:ext uri="{BB962C8B-B14F-4D97-AF65-F5344CB8AC3E}">
        <p14:creationId xmlns:p14="http://schemas.microsoft.com/office/powerpoint/2010/main" val="35237360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714" name="AutoShape 2"/>
          <p:cNvSpPr>
            <a:spLocks noGrp="1" noChangeArrowheads="1"/>
          </p:cNvSpPr>
          <p:nvPr>
            <p:ph type="title"/>
          </p:nvPr>
        </p:nvSpPr>
        <p:spPr>
          <a:xfrm>
            <a:off x="134112" y="0"/>
            <a:ext cx="8324088" cy="944562"/>
          </a:xfrm>
        </p:spPr>
        <p:txBody>
          <a:bodyPr>
            <a:normAutofit/>
          </a:bodyPr>
          <a:lstStyle/>
          <a:p>
            <a:r>
              <a:rPr lang="en-US" sz="3600" dirty="0"/>
              <a:t>Epoxy Underfill</a:t>
            </a:r>
          </a:p>
        </p:txBody>
      </p:sp>
      <p:sp>
        <p:nvSpPr>
          <p:cNvPr id="499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4950" y="1075765"/>
            <a:ext cx="7613650" cy="37798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folHlink">
                    <a:alpha val="0"/>
                  </a:schemeClr>
                </a:solidFill>
              </a14:hiddenFill>
            </a:ext>
          </a:extLst>
        </p:spPr>
        <p:txBody>
          <a:bodyPr/>
          <a:lstStyle/>
          <a:p>
            <a:r>
              <a:rPr lang="en-US" dirty="0"/>
              <a:t>Epoxy underfill used to mechanically bond </a:t>
            </a:r>
            <a:br>
              <a:rPr lang="en-US" dirty="0"/>
            </a:br>
            <a:r>
              <a:rPr lang="en-US" dirty="0"/>
              <a:t>CCD and substrate after bump bonding</a:t>
            </a:r>
          </a:p>
          <a:p>
            <a:r>
              <a:rPr lang="en-US" dirty="0"/>
              <a:t>Heat used for viscosity control</a:t>
            </a:r>
          </a:p>
          <a:p>
            <a:r>
              <a:rPr lang="en-US" dirty="0"/>
              <a:t>Chip Flatteners hold device surface shape</a:t>
            </a:r>
            <a:br>
              <a:rPr lang="en-US" dirty="0"/>
            </a:br>
            <a:r>
              <a:rPr lang="en-US" dirty="0"/>
              <a:t>during epoxy </a:t>
            </a:r>
            <a:br>
              <a:rPr lang="en-US" dirty="0"/>
            </a:br>
            <a:r>
              <a:rPr lang="en-US" dirty="0"/>
              <a:t>cure</a:t>
            </a:r>
          </a:p>
        </p:txBody>
      </p:sp>
      <p:pic>
        <p:nvPicPr>
          <p:cNvPr id="499717" name="Picture 5" descr="UnderfillSTation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505200"/>
            <a:ext cx="5486400" cy="318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9718" name="Text Box 6"/>
          <p:cNvSpPr txBox="1">
            <a:spLocks noChangeArrowheads="1"/>
          </p:cNvSpPr>
          <p:nvPr/>
        </p:nvSpPr>
        <p:spPr bwMode="auto">
          <a:xfrm>
            <a:off x="1295400" y="6333565"/>
            <a:ext cx="205216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i="1" dirty="0" smtClean="0">
                <a:latin typeface="+mn-lt"/>
              </a:rPr>
              <a:t>underfill </a:t>
            </a:r>
            <a:r>
              <a:rPr lang="en-US" i="1" dirty="0">
                <a:latin typeface="+mn-lt"/>
              </a:rPr>
              <a:t>stations</a:t>
            </a:r>
          </a:p>
        </p:txBody>
      </p:sp>
    </p:spTree>
    <p:extLst>
      <p:ext uri="{BB962C8B-B14F-4D97-AF65-F5344CB8AC3E}">
        <p14:creationId xmlns:p14="http://schemas.microsoft.com/office/powerpoint/2010/main" val="26130171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018" name="AutoShape 2"/>
          <p:cNvSpPr>
            <a:spLocks noGrp="1" noChangeArrowheads="1"/>
          </p:cNvSpPr>
          <p:nvPr>
            <p:ph type="title"/>
          </p:nvPr>
        </p:nvSpPr>
        <p:spPr>
          <a:xfrm>
            <a:off x="134112" y="5697"/>
            <a:ext cx="8324088" cy="1143000"/>
          </a:xfrm>
        </p:spPr>
        <p:txBody>
          <a:bodyPr>
            <a:normAutofit/>
          </a:bodyPr>
          <a:lstStyle/>
          <a:p>
            <a:r>
              <a:rPr lang="en-US" sz="3600" dirty="0"/>
              <a:t>Epoxy Underfill Ripples</a:t>
            </a:r>
          </a:p>
        </p:txBody>
      </p:sp>
      <p:pic>
        <p:nvPicPr>
          <p:cNvPr id="4700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81" y="3858558"/>
            <a:ext cx="8565219" cy="2618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 type="none" w="sm" len="sm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002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04800" y="1371600"/>
            <a:ext cx="8153400" cy="2286000"/>
          </a:xfrm>
          <a:noFill/>
          <a:ln/>
        </p:spPr>
        <p:txBody>
          <a:bodyPr/>
          <a:lstStyle/>
          <a:p>
            <a:pPr marL="82296" indent="0">
              <a:buClr>
                <a:schemeClr val="folHlink"/>
              </a:buClr>
              <a:buNone/>
            </a:pPr>
            <a:r>
              <a:rPr lang="en-US" dirty="0"/>
              <a:t>We sometimes see ‘ripples’ in underfill material associated with edges of device and layout of bumps</a:t>
            </a:r>
          </a:p>
          <a:p>
            <a:pPr lvl="1">
              <a:buClr>
                <a:schemeClr val="folHlink"/>
              </a:buClr>
              <a:buSzPct val="80000"/>
            </a:pPr>
            <a:r>
              <a:rPr lang="en-US" dirty="0"/>
              <a:t>stress related</a:t>
            </a:r>
          </a:p>
          <a:p>
            <a:pPr lvl="1">
              <a:buClr>
                <a:schemeClr val="folHlink"/>
              </a:buClr>
              <a:buSzPct val="80000"/>
            </a:pPr>
            <a:r>
              <a:rPr lang="en-US" dirty="0"/>
              <a:t>~5 </a:t>
            </a:r>
            <a:r>
              <a:rPr lang="en-US" dirty="0">
                <a:sym typeface="Symbol" pitchFamily="18" charset="2"/>
              </a:rPr>
              <a:t></a:t>
            </a:r>
            <a:r>
              <a:rPr lang="en-US" dirty="0"/>
              <a:t>m </a:t>
            </a:r>
            <a:r>
              <a:rPr lang="en-US" dirty="0" smtClean="0"/>
              <a:t>variations</a:t>
            </a:r>
          </a:p>
          <a:p>
            <a:pPr lvl="1">
              <a:buClr>
                <a:schemeClr val="folHlink"/>
              </a:buClr>
              <a:buSzPct val="80000"/>
            </a:pPr>
            <a:r>
              <a:rPr lang="en-US" dirty="0" smtClean="0"/>
              <a:t>can cause issues with fiber optic bonding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9463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62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Silicon Etching</a:t>
            </a:r>
            <a:endParaRPr lang="en-US" dirty="0"/>
          </a:p>
        </p:txBody>
      </p:sp>
      <p:sp>
        <p:nvSpPr>
          <p:cNvPr id="5017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42047" y="1075765"/>
            <a:ext cx="8153400" cy="4258235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/>
              <a:t>1:3:8 HF:HNO</a:t>
            </a:r>
            <a:r>
              <a:rPr lang="en-US" baseline="-25000" dirty="0"/>
              <a:t>3</a:t>
            </a:r>
            <a:r>
              <a:rPr lang="en-US" dirty="0"/>
              <a:t>:</a:t>
            </a:r>
            <a:r>
              <a:rPr lang="en-US" dirty="0">
                <a:cs typeface="Times New Roman" pitchFamily="18" charset="0"/>
              </a:rPr>
              <a:t>CH</a:t>
            </a:r>
            <a:r>
              <a:rPr lang="en-US" baseline="-30000" dirty="0">
                <a:cs typeface="Times New Roman" pitchFamily="18" charset="0"/>
              </a:rPr>
              <a:t>3</a:t>
            </a:r>
            <a:r>
              <a:rPr lang="en-US" dirty="0">
                <a:cs typeface="Times New Roman" pitchFamily="18" charset="0"/>
              </a:rPr>
              <a:t>COOH</a:t>
            </a:r>
            <a:r>
              <a:rPr lang="en-US" dirty="0"/>
              <a:t> acid solution used to etch p</a:t>
            </a:r>
            <a:r>
              <a:rPr lang="en-US" baseline="30000" dirty="0"/>
              <a:t>+</a:t>
            </a:r>
            <a:r>
              <a:rPr lang="en-US" dirty="0"/>
              <a:t> substrate to epitaxial interface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Etch selectivity critical to achieve uniform</a:t>
            </a:r>
            <a:br>
              <a:rPr lang="en-US" dirty="0"/>
            </a:br>
            <a:r>
              <a:rPr lang="en-US" dirty="0"/>
              <a:t>final device thickness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Typical </a:t>
            </a:r>
            <a:r>
              <a:rPr lang="en-US" dirty="0"/>
              <a:t>doping levels</a:t>
            </a:r>
          </a:p>
          <a:p>
            <a:pPr lvl="1">
              <a:buFont typeface="Arial" pitchFamily="34" charset="0"/>
              <a:buChar char="•"/>
            </a:pPr>
            <a:r>
              <a:rPr lang="en-US" dirty="0"/>
              <a:t>p</a:t>
            </a:r>
            <a:r>
              <a:rPr lang="en-US" baseline="30000" dirty="0"/>
              <a:t>+</a:t>
            </a:r>
            <a:r>
              <a:rPr lang="en-US" dirty="0"/>
              <a:t> = 10</a:t>
            </a:r>
            <a:r>
              <a:rPr lang="en-US" baseline="30000" dirty="0"/>
              <a:t>18</a:t>
            </a:r>
            <a:r>
              <a:rPr lang="en-US" dirty="0"/>
              <a:t> cm</a:t>
            </a:r>
            <a:r>
              <a:rPr lang="en-US" baseline="30000" dirty="0"/>
              <a:t>-3</a:t>
            </a:r>
            <a:r>
              <a:rPr lang="en-US" dirty="0"/>
              <a:t>, p = 10</a:t>
            </a:r>
            <a:r>
              <a:rPr lang="en-US" baseline="30000" dirty="0"/>
              <a:t>15 </a:t>
            </a:r>
            <a:r>
              <a:rPr lang="en-US" dirty="0"/>
              <a:t>cm</a:t>
            </a:r>
            <a:r>
              <a:rPr lang="en-US" baseline="30000" dirty="0"/>
              <a:t>-3</a:t>
            </a:r>
          </a:p>
          <a:p>
            <a:pPr lvl="1">
              <a:buFont typeface="Arial" pitchFamily="34" charset="0"/>
              <a:buChar char="•"/>
            </a:pPr>
            <a:r>
              <a:rPr lang="en-US" dirty="0"/>
              <a:t>10 –  10,000 </a:t>
            </a:r>
            <a:r>
              <a:rPr lang="en-US" dirty="0">
                <a:sym typeface="Symbol" pitchFamily="18" charset="2"/>
              </a:rPr>
              <a:t>-</a:t>
            </a:r>
            <a:r>
              <a:rPr lang="en-US" dirty="0" smtClean="0">
                <a:sym typeface="Symbol" pitchFamily="18" charset="2"/>
              </a:rPr>
              <a:t>cm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ym typeface="Symbol" pitchFamily="18" charset="2"/>
              </a:rPr>
              <a:t>Etch time ~2 hours</a:t>
            </a:r>
            <a:endParaRPr lang="en-US" dirty="0">
              <a:sym typeface="Symbol" pitchFamily="18" charset="2"/>
            </a:endParaRPr>
          </a:p>
        </p:txBody>
      </p:sp>
      <p:pic>
        <p:nvPicPr>
          <p:cNvPr id="2" name="Acid Etching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1535" t="8389" r="-3075" b="-8389"/>
          <a:stretch/>
        </p:blipFill>
        <p:spPr>
          <a:xfrm>
            <a:off x="5257800" y="3713480"/>
            <a:ext cx="3735022" cy="2992120"/>
          </a:xfrm>
          <a:prstGeom prst="rect">
            <a:avLst/>
          </a:prstGeom>
        </p:spPr>
      </p:pic>
      <p:pic>
        <p:nvPicPr>
          <p:cNvPr id="5" name="Picture 8" descr="ThinningBench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362450"/>
            <a:ext cx="3733800" cy="241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3679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786" name="AutoShape 2"/>
          <p:cNvSpPr>
            <a:spLocks noGrp="1" noChangeArrowheads="1"/>
          </p:cNvSpPr>
          <p:nvPr>
            <p:ph type="title"/>
          </p:nvPr>
        </p:nvSpPr>
        <p:spPr>
          <a:xfrm>
            <a:off x="134112" y="0"/>
            <a:ext cx="8324088" cy="990600"/>
          </a:xfrm>
        </p:spPr>
        <p:txBody>
          <a:bodyPr>
            <a:normAutofit/>
          </a:bodyPr>
          <a:lstStyle/>
          <a:p>
            <a:r>
              <a:rPr lang="en-US" sz="3600" dirty="0"/>
              <a:t>Epitaxial Acid Etch</a:t>
            </a:r>
          </a:p>
        </p:txBody>
      </p:sp>
      <p:sp>
        <p:nvSpPr>
          <p:cNvPr id="502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021976"/>
            <a:ext cx="8153400" cy="3321424"/>
          </a:xfrm>
        </p:spPr>
        <p:txBody>
          <a:bodyPr>
            <a:noAutofit/>
          </a:bodyPr>
          <a:lstStyle/>
          <a:p>
            <a:r>
              <a:rPr lang="en-US" dirty="0" smtClean="0"/>
              <a:t>Second etch of epitaxial material to </a:t>
            </a:r>
            <a:r>
              <a:rPr lang="en-US" dirty="0"/>
              <a:t>clear </a:t>
            </a:r>
            <a:r>
              <a:rPr lang="en-US" dirty="0" smtClean="0"/>
              <a:t>all</a:t>
            </a:r>
            <a:br>
              <a:rPr lang="en-US" dirty="0" smtClean="0"/>
            </a:br>
            <a:r>
              <a:rPr lang="en-US" dirty="0" smtClean="0"/>
              <a:t>p</a:t>
            </a:r>
            <a:r>
              <a:rPr lang="en-US" baseline="30000" dirty="0"/>
              <a:t>+</a:t>
            </a:r>
            <a:r>
              <a:rPr lang="en-US" dirty="0"/>
              <a:t> </a:t>
            </a:r>
            <a:r>
              <a:rPr lang="en-US" dirty="0" smtClean="0"/>
              <a:t>residual</a:t>
            </a:r>
            <a:endParaRPr lang="en-US" dirty="0"/>
          </a:p>
          <a:p>
            <a:r>
              <a:rPr lang="en-US" dirty="0"/>
              <a:t>Tailor device thickness for MTF optimization</a:t>
            </a:r>
          </a:p>
          <a:p>
            <a:r>
              <a:rPr lang="en-US" dirty="0"/>
              <a:t>Excessive etching decreases yield and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increases </a:t>
            </a:r>
            <a:r>
              <a:rPr lang="en-US" dirty="0"/>
              <a:t>cosmetic problems</a:t>
            </a:r>
          </a:p>
          <a:p>
            <a:r>
              <a:rPr lang="en-US" dirty="0"/>
              <a:t>Removes surface stains generated </a:t>
            </a:r>
            <a:r>
              <a:rPr lang="en-US" dirty="0" smtClean="0"/>
              <a:t>during</a:t>
            </a:r>
            <a:br>
              <a:rPr lang="en-US" dirty="0" smtClean="0"/>
            </a:br>
            <a:r>
              <a:rPr lang="en-US" dirty="0" smtClean="0"/>
              <a:t>selective etch</a:t>
            </a:r>
          </a:p>
        </p:txBody>
      </p:sp>
      <p:pic>
        <p:nvPicPr>
          <p:cNvPr id="2" name="EpiEtch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0358" r="27934"/>
          <a:stretch/>
        </p:blipFill>
        <p:spPr>
          <a:xfrm>
            <a:off x="156882" y="4419600"/>
            <a:ext cx="2510118" cy="2286319"/>
          </a:xfrm>
          <a:prstGeom prst="rect">
            <a:avLst/>
          </a:prstGeom>
        </p:spPr>
      </p:pic>
      <p:pic>
        <p:nvPicPr>
          <p:cNvPr id="5" name="Chart 1"/>
          <p:cNvPicPr>
            <a:picLocks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5" t="2475" r="11496" b="7626"/>
          <a:stretch/>
        </p:blipFill>
        <p:spPr bwMode="auto">
          <a:xfrm>
            <a:off x="4267200" y="3733800"/>
            <a:ext cx="48006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667000" y="5867400"/>
            <a:ext cx="16450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ym typeface="Symbol" pitchFamily="18" charset="2"/>
              </a:rPr>
              <a:t>KMnO</a:t>
            </a:r>
            <a:r>
              <a:rPr lang="en-US" i="1" baseline="-25000" dirty="0">
                <a:sym typeface="Symbol" pitchFamily="18" charset="2"/>
              </a:rPr>
              <a:t>4</a:t>
            </a:r>
            <a:r>
              <a:rPr lang="en-US" i="1" dirty="0">
                <a:sym typeface="Symbol" pitchFamily="18" charset="2"/>
              </a:rPr>
              <a:t> </a:t>
            </a:r>
            <a:r>
              <a:rPr lang="en-US" i="1" dirty="0" smtClean="0">
                <a:sym typeface="Symbol" pitchFamily="18" charset="2"/>
              </a:rPr>
              <a:t>based</a:t>
            </a:r>
            <a:br>
              <a:rPr lang="en-US" i="1" dirty="0" smtClean="0">
                <a:sym typeface="Symbol" pitchFamily="18" charset="2"/>
              </a:rPr>
            </a:br>
            <a:r>
              <a:rPr lang="en-US" i="1" dirty="0" smtClean="0">
                <a:sym typeface="Symbol" pitchFamily="18" charset="2"/>
              </a:rPr>
              <a:t>acid </a:t>
            </a:r>
            <a:r>
              <a:rPr lang="en-US" i="1" dirty="0">
                <a:sym typeface="Symbol" pitchFamily="18" charset="2"/>
              </a:rPr>
              <a:t>solution</a:t>
            </a:r>
          </a:p>
        </p:txBody>
      </p:sp>
    </p:spTree>
    <p:extLst>
      <p:ext uri="{BB962C8B-B14F-4D97-AF65-F5344CB8AC3E}">
        <p14:creationId xmlns:p14="http://schemas.microsoft.com/office/powerpoint/2010/main" val="22304343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Bulk Silicon Etching</a:t>
            </a:r>
            <a:endParaRPr lang="en-US" dirty="0"/>
          </a:p>
        </p:txBody>
      </p:sp>
      <p:pic>
        <p:nvPicPr>
          <p:cNvPr id="5122" name="Picture 2" descr="Picture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232671"/>
            <a:ext cx="3733800" cy="262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273424" y="990600"/>
            <a:ext cx="8413376" cy="4038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folHlink">
                    <a:alpha val="0"/>
                  </a:schemeClr>
                </a:solidFill>
              </a14:hiddenFill>
            </a:ext>
          </a:extLst>
        </p:spPr>
        <p:txBody>
          <a:bodyPr/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dirty="0" smtClean="0"/>
              <a:t>Bulk (non-epitaxial) high resistivity silicon is used for some detectors</a:t>
            </a:r>
          </a:p>
          <a:p>
            <a:r>
              <a:rPr lang="en-US" dirty="0" smtClean="0"/>
              <a:t>Improved </a:t>
            </a:r>
            <a:r>
              <a:rPr lang="en-US" dirty="0" smtClean="0"/>
              <a:t>MTF with </a:t>
            </a:r>
            <a:r>
              <a:rPr lang="en-US" dirty="0" smtClean="0"/>
              <a:t>thick </a:t>
            </a:r>
            <a:r>
              <a:rPr lang="en-US" dirty="0" smtClean="0"/>
              <a:t>devices (</a:t>
            </a:r>
            <a:r>
              <a:rPr lang="en-US" dirty="0" smtClean="0"/>
              <a:t>100-300 </a:t>
            </a:r>
            <a:r>
              <a:rPr lang="en-US" dirty="0" smtClean="0">
                <a:sym typeface="Symbol"/>
              </a:rPr>
              <a:t></a:t>
            </a:r>
            <a:r>
              <a:rPr lang="en-US" dirty="0" smtClean="0"/>
              <a:t>m)</a:t>
            </a:r>
          </a:p>
          <a:p>
            <a:pPr lvl="1"/>
            <a:r>
              <a:rPr lang="en-US" dirty="0" smtClean="0"/>
              <a:t>5k – 10k </a:t>
            </a:r>
            <a:r>
              <a:rPr lang="en-US" dirty="0" smtClean="0">
                <a:sym typeface="Symbol"/>
              </a:rPr>
              <a:t>-cm </a:t>
            </a:r>
            <a:r>
              <a:rPr lang="en-US" dirty="0" smtClean="0">
                <a:sym typeface="Symbol"/>
              </a:rPr>
              <a:t>silicon is </a:t>
            </a:r>
            <a:r>
              <a:rPr lang="en-US" dirty="0" smtClean="0">
                <a:sym typeface="Symbol"/>
              </a:rPr>
              <a:t>typical</a:t>
            </a:r>
          </a:p>
          <a:p>
            <a:r>
              <a:rPr lang="en-US" dirty="0" smtClean="0">
                <a:sym typeface="Symbol"/>
              </a:rPr>
              <a:t>No epitaxial </a:t>
            </a:r>
            <a:r>
              <a:rPr lang="en-US" dirty="0" smtClean="0">
                <a:sym typeface="Symbol"/>
              </a:rPr>
              <a:t>“etch stop” </a:t>
            </a:r>
            <a:r>
              <a:rPr lang="en-US" dirty="0" smtClean="0">
                <a:sym typeface="Symbol"/>
              </a:rPr>
              <a:t>so 1:3:8 </a:t>
            </a:r>
            <a:r>
              <a:rPr lang="en-US" dirty="0" smtClean="0">
                <a:sym typeface="Symbol"/>
              </a:rPr>
              <a:t>acid mixture </a:t>
            </a:r>
            <a:br>
              <a:rPr lang="en-US" dirty="0" smtClean="0">
                <a:sym typeface="Symbol"/>
              </a:rPr>
            </a:br>
            <a:r>
              <a:rPr lang="en-US" dirty="0" smtClean="0">
                <a:sym typeface="Symbol"/>
              </a:rPr>
              <a:t>does </a:t>
            </a:r>
            <a:r>
              <a:rPr lang="en-US" dirty="0" smtClean="0">
                <a:sym typeface="Symbol"/>
              </a:rPr>
              <a:t>not work</a:t>
            </a:r>
          </a:p>
          <a:p>
            <a:r>
              <a:rPr lang="en-US" dirty="0">
                <a:sym typeface="Symbol"/>
              </a:rPr>
              <a:t>T</a:t>
            </a:r>
            <a:r>
              <a:rPr lang="en-US" dirty="0" smtClean="0">
                <a:sym typeface="Symbol"/>
              </a:rPr>
              <a:t>imed </a:t>
            </a:r>
            <a:r>
              <a:rPr lang="en-US" dirty="0" smtClean="0">
                <a:sym typeface="Symbol"/>
              </a:rPr>
              <a:t>etch </a:t>
            </a:r>
            <a:r>
              <a:rPr lang="en-US" dirty="0" smtClean="0">
                <a:sym typeface="Symbol"/>
              </a:rPr>
              <a:t>used with thickness measurements</a:t>
            </a:r>
          </a:p>
          <a:p>
            <a:pPr lvl="1"/>
            <a:r>
              <a:rPr lang="en-US" dirty="0" smtClean="0">
                <a:sym typeface="Symbol"/>
              </a:rPr>
              <a:t>Hf:HNO</a:t>
            </a:r>
            <a:r>
              <a:rPr lang="en-US" baseline="-25000" dirty="0" smtClean="0">
                <a:sym typeface="Symbol"/>
              </a:rPr>
              <a:t>3</a:t>
            </a:r>
            <a:r>
              <a:rPr lang="en-US" dirty="0" smtClean="0">
                <a:sym typeface="Symbol"/>
              </a:rPr>
              <a:t> mixtures</a:t>
            </a:r>
            <a:endParaRPr lang="en-US" dirty="0" smtClean="0">
              <a:sym typeface="Symbol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2559971" y="6094383"/>
            <a:ext cx="277402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i="1" dirty="0" smtClean="0">
                <a:latin typeface="+mn-lt"/>
              </a:rPr>
              <a:t>FTIR microscope for</a:t>
            </a:r>
            <a:br>
              <a:rPr lang="en-US" i="1" dirty="0" smtClean="0">
                <a:latin typeface="+mn-lt"/>
              </a:rPr>
            </a:br>
            <a:r>
              <a:rPr lang="en-US" i="1" dirty="0" smtClean="0">
                <a:latin typeface="+mn-lt"/>
              </a:rPr>
              <a:t>thickness measurements</a:t>
            </a:r>
            <a:endParaRPr lang="en-US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03874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Visible/UV Detector Developments</a:t>
            </a:r>
          </a:p>
        </p:txBody>
      </p:sp>
      <p:sp>
        <p:nvSpPr>
          <p:cNvPr id="32768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944562"/>
            <a:ext cx="7772400" cy="5303838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dirty="0"/>
              <a:t>Highly parallel outputs</a:t>
            </a:r>
          </a:p>
          <a:p>
            <a:pPr lvl="1">
              <a:buFont typeface="Arial" pitchFamily="34" charset="0"/>
              <a:buChar char="•"/>
            </a:pPr>
            <a:r>
              <a:rPr lang="en-US" dirty="0"/>
              <a:t>8, 16, 32, 128, 256 amplifiers</a:t>
            </a:r>
          </a:p>
          <a:p>
            <a:pPr lvl="1">
              <a:buFont typeface="Arial" pitchFamily="34" charset="0"/>
              <a:buChar char="•"/>
            </a:pPr>
            <a:r>
              <a:rPr lang="en-US" dirty="0">
                <a:sym typeface="Symbol" pitchFamily="18" charset="2"/>
              </a:rPr>
              <a:t>3+ GB/sec data output per </a:t>
            </a:r>
            <a:r>
              <a:rPr lang="en-US" dirty="0" smtClean="0">
                <a:sym typeface="Symbol" pitchFamily="18" charset="2"/>
              </a:rPr>
              <a:t>detector</a:t>
            </a:r>
            <a:endParaRPr lang="en-US" dirty="0"/>
          </a:p>
          <a:p>
            <a:pPr>
              <a:buFont typeface="Arial" pitchFamily="34" charset="0"/>
              <a:buChar char="•"/>
            </a:pPr>
            <a:r>
              <a:rPr lang="en-US" dirty="0"/>
              <a:t>Extremely tight mechanical specifications</a:t>
            </a:r>
          </a:p>
          <a:p>
            <a:pPr lvl="1">
              <a:buFont typeface="Arial" pitchFamily="34" charset="0"/>
              <a:buChar char="•"/>
            </a:pPr>
            <a:r>
              <a:rPr lang="en-US" dirty="0"/>
              <a:t>5 </a:t>
            </a:r>
            <a:r>
              <a:rPr lang="en-US" dirty="0" smtClean="0">
                <a:sym typeface="Symbol"/>
              </a:rPr>
              <a:t></a:t>
            </a:r>
            <a:r>
              <a:rPr lang="en-US" dirty="0" smtClean="0"/>
              <a:t>m </a:t>
            </a:r>
            <a:r>
              <a:rPr lang="en-US" dirty="0"/>
              <a:t>peak-valley </a:t>
            </a:r>
            <a:r>
              <a:rPr lang="en-US" dirty="0" smtClean="0"/>
              <a:t>flatness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-120 C operat</a:t>
            </a:r>
            <a:r>
              <a:rPr lang="en-US" dirty="0"/>
              <a:t>i</a:t>
            </a:r>
            <a:r>
              <a:rPr lang="en-US" dirty="0" smtClean="0"/>
              <a:t>on</a:t>
            </a:r>
            <a:endParaRPr lang="en-US" dirty="0"/>
          </a:p>
          <a:p>
            <a:pPr>
              <a:buFont typeface="Arial" pitchFamily="34" charset="0"/>
              <a:buChar char="•"/>
            </a:pPr>
            <a:r>
              <a:rPr lang="en-US" dirty="0"/>
              <a:t>Large Mosaics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Up to hundreds </a:t>
            </a:r>
            <a:r>
              <a:rPr lang="en-US" dirty="0"/>
              <a:t>of </a:t>
            </a:r>
            <a:r>
              <a:rPr lang="en-US" dirty="0" smtClean="0"/>
              <a:t>devices per focal plane</a:t>
            </a:r>
            <a:endParaRPr lang="en-US" dirty="0"/>
          </a:p>
          <a:p>
            <a:pPr>
              <a:buFont typeface="Arial" pitchFamily="34" charset="0"/>
              <a:buChar char="•"/>
            </a:pPr>
            <a:r>
              <a:rPr lang="en-US" dirty="0"/>
              <a:t>CMOS imagers</a:t>
            </a:r>
          </a:p>
          <a:p>
            <a:pPr lvl="1">
              <a:buFont typeface="Arial" pitchFamily="34" charset="0"/>
              <a:buChar char="•"/>
            </a:pPr>
            <a:r>
              <a:rPr lang="en-US" dirty="0"/>
              <a:t>O</a:t>
            </a:r>
            <a:r>
              <a:rPr lang="en-US" dirty="0" smtClean="0"/>
              <a:t>n-chip </a:t>
            </a:r>
            <a:r>
              <a:rPr lang="en-US" dirty="0"/>
              <a:t>logic, low power, radiation </a:t>
            </a:r>
            <a:r>
              <a:rPr lang="en-US" dirty="0" smtClean="0"/>
              <a:t>hardened</a:t>
            </a:r>
          </a:p>
          <a:p>
            <a:pPr lvl="1">
              <a:buFont typeface="Arial" pitchFamily="34" charset="0"/>
              <a:buChar char="•"/>
            </a:pPr>
            <a:r>
              <a:rPr lang="en-US" dirty="0"/>
              <a:t>M</a:t>
            </a:r>
            <a:r>
              <a:rPr lang="en-US" dirty="0" smtClean="0"/>
              <a:t>ore manufacturing options than CCDs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304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738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Acid Protection</a:t>
            </a:r>
          </a:p>
        </p:txBody>
      </p:sp>
      <p:sp>
        <p:nvSpPr>
          <p:cNvPr id="50073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990600"/>
            <a:ext cx="8153400" cy="1981200"/>
          </a:xfrm>
        </p:spPr>
        <p:txBody>
          <a:bodyPr>
            <a:normAutofit fontScale="92500" lnSpcReduction="10000"/>
          </a:bodyPr>
          <a:lstStyle/>
          <a:p>
            <a:pPr>
              <a:buFont typeface="Arial" pitchFamily="34" charset="0"/>
              <a:buChar char="•"/>
            </a:pPr>
            <a:r>
              <a:rPr lang="en-US" dirty="0"/>
              <a:t>Die/wafer edges and </a:t>
            </a:r>
            <a:r>
              <a:rPr lang="en-US" dirty="0" smtClean="0"/>
              <a:t>support substrate </a:t>
            </a:r>
            <a:r>
              <a:rPr lang="en-US" dirty="0"/>
              <a:t>must be protected from </a:t>
            </a:r>
            <a:r>
              <a:rPr lang="en-US" dirty="0" smtClean="0"/>
              <a:t>etching</a:t>
            </a:r>
            <a:endParaRPr lang="en-US" dirty="0"/>
          </a:p>
          <a:p>
            <a:pPr>
              <a:buFont typeface="Arial" pitchFamily="34" charset="0"/>
              <a:buChar char="•"/>
            </a:pPr>
            <a:r>
              <a:rPr lang="en-US" dirty="0"/>
              <a:t>Wax </a:t>
            </a:r>
            <a:r>
              <a:rPr lang="en-US" dirty="0" smtClean="0"/>
              <a:t>is used </a:t>
            </a:r>
            <a:r>
              <a:rPr lang="en-US" dirty="0"/>
              <a:t>as an </a:t>
            </a:r>
            <a:r>
              <a:rPr lang="en-US" dirty="0" smtClean="0"/>
              <a:t>acid resist</a:t>
            </a:r>
            <a:br>
              <a:rPr lang="en-US" dirty="0" smtClean="0"/>
            </a:br>
            <a:r>
              <a:rPr lang="en-US" dirty="0" smtClean="0"/>
              <a:t>as other materials do not</a:t>
            </a:r>
            <a:br>
              <a:rPr lang="en-US" dirty="0" smtClean="0"/>
            </a:br>
            <a:r>
              <a:rPr lang="en-US" dirty="0" smtClean="0"/>
              <a:t>survive chemistry</a:t>
            </a:r>
            <a:endParaRPr lang="en-US" dirty="0"/>
          </a:p>
        </p:txBody>
      </p:sp>
      <p:sp>
        <p:nvSpPr>
          <p:cNvPr id="500744" name="Text Box 8"/>
          <p:cNvSpPr txBox="1">
            <a:spLocks noChangeArrowheads="1"/>
          </p:cNvSpPr>
          <p:nvPr/>
        </p:nvSpPr>
        <p:spPr bwMode="auto">
          <a:xfrm>
            <a:off x="4714405" y="5997714"/>
            <a:ext cx="100380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i="1" dirty="0">
                <a:latin typeface="+mn-lt"/>
              </a:rPr>
              <a:t>m</a:t>
            </a:r>
            <a:r>
              <a:rPr lang="en-US" i="1" dirty="0" smtClean="0">
                <a:latin typeface="+mn-lt"/>
              </a:rPr>
              <a:t>anual</a:t>
            </a:r>
            <a:br>
              <a:rPr lang="en-US" i="1" dirty="0" smtClean="0">
                <a:latin typeface="+mn-lt"/>
              </a:rPr>
            </a:br>
            <a:r>
              <a:rPr lang="en-US" i="1" dirty="0" smtClean="0">
                <a:latin typeface="+mn-lt"/>
              </a:rPr>
              <a:t>waxing</a:t>
            </a:r>
            <a:endParaRPr lang="en-US" i="1" dirty="0">
              <a:latin typeface="+mn-lt"/>
            </a:endParaRPr>
          </a:p>
        </p:txBody>
      </p:sp>
      <p:pic>
        <p:nvPicPr>
          <p:cNvPr id="500745" name="Picture 9" descr="ManualWaxi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000" y="4425993"/>
            <a:ext cx="3276600" cy="2279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0746" name="Text Box 10"/>
          <p:cNvSpPr txBox="1">
            <a:spLocks noChangeArrowheads="1"/>
          </p:cNvSpPr>
          <p:nvPr/>
        </p:nvSpPr>
        <p:spPr bwMode="auto">
          <a:xfrm>
            <a:off x="228600" y="3409890"/>
            <a:ext cx="2590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i="1" dirty="0" smtClean="0">
                <a:latin typeface="+mn-lt"/>
              </a:rPr>
              <a:t>automated wax </a:t>
            </a:r>
            <a:r>
              <a:rPr lang="en-US" i="1" dirty="0" err="1" smtClean="0">
                <a:latin typeface="+mn-lt"/>
              </a:rPr>
              <a:t>jetter</a:t>
            </a:r>
            <a:endParaRPr lang="en-US" i="1" dirty="0">
              <a:latin typeface="+mn-lt"/>
            </a:endParaRPr>
          </a:p>
        </p:txBody>
      </p:sp>
      <p:pic>
        <p:nvPicPr>
          <p:cNvPr id="500748" name="Picture 12" descr="WaxPreforms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0" y="2057400"/>
            <a:ext cx="3733800" cy="201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symtek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1012" y="3814482"/>
            <a:ext cx="3429000" cy="2514600"/>
          </a:xfrm>
          <a:prstGeom prst="rect">
            <a:avLst/>
          </a:prstGeom>
        </p:spPr>
      </p:pic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6934200" y="1657290"/>
            <a:ext cx="21336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en-US" i="1" dirty="0" smtClean="0">
                <a:latin typeface="+mn-lt"/>
              </a:rPr>
              <a:t>waxed stencils</a:t>
            </a:r>
            <a:endParaRPr lang="en-US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53016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4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498" name="AutoShap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Custom Backside Processing</a:t>
            </a:r>
            <a:endParaRPr lang="en-US" dirty="0"/>
          </a:p>
        </p:txBody>
      </p:sp>
      <p:pic>
        <p:nvPicPr>
          <p:cNvPr id="490499" name="Picture 3" descr="DSCN102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8294" y="4011589"/>
            <a:ext cx="2900706" cy="2553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0503" name="Text Box 7"/>
          <p:cNvSpPr txBox="1">
            <a:spLocks noChangeArrowheads="1"/>
          </p:cNvSpPr>
          <p:nvPr/>
        </p:nvSpPr>
        <p:spPr bwMode="auto">
          <a:xfrm>
            <a:off x="3684868" y="5038200"/>
            <a:ext cx="23622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i="1" dirty="0" smtClean="0">
                <a:latin typeface="+mn-lt"/>
              </a:rPr>
              <a:t>Non-thinned frame </a:t>
            </a:r>
            <a:r>
              <a:rPr lang="en-US" i="1" dirty="0">
                <a:latin typeface="+mn-lt"/>
              </a:rPr>
              <a:t>store </a:t>
            </a:r>
            <a:r>
              <a:rPr lang="en-US" i="1" dirty="0" smtClean="0">
                <a:latin typeface="+mn-lt"/>
              </a:rPr>
              <a:t>regions </a:t>
            </a:r>
            <a:r>
              <a:rPr lang="en-US" i="1" dirty="0">
                <a:latin typeface="+mn-lt"/>
              </a:rPr>
              <a:t>for improved </a:t>
            </a:r>
            <a:r>
              <a:rPr lang="en-US" i="1" dirty="0" smtClean="0">
                <a:latin typeface="+mn-lt"/>
              </a:rPr>
              <a:t>high </a:t>
            </a:r>
            <a:r>
              <a:rPr lang="en-US" i="1" dirty="0">
                <a:latin typeface="+mn-lt"/>
              </a:rPr>
              <a:t>speed clocking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0703" y="1564341"/>
            <a:ext cx="3514165" cy="1864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93040" y="3130807"/>
            <a:ext cx="2386636" cy="1761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" y="1147808"/>
            <a:ext cx="37211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10k CCD no shutter for Antarctica</a:t>
            </a:r>
            <a:endParaRPr lang="en-US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6190478" y="6361639"/>
            <a:ext cx="28873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custom space applications</a:t>
            </a:r>
            <a:endParaRPr lang="en-US" i="1" dirty="0"/>
          </a:p>
        </p:txBody>
      </p:sp>
      <p:grpSp>
        <p:nvGrpSpPr>
          <p:cNvPr id="4" name="Group 3"/>
          <p:cNvGrpSpPr/>
          <p:nvPr/>
        </p:nvGrpSpPr>
        <p:grpSpPr>
          <a:xfrm>
            <a:off x="6400800" y="1143000"/>
            <a:ext cx="2689412" cy="4630153"/>
            <a:chOff x="6400800" y="2124986"/>
            <a:chExt cx="2689412" cy="4630153"/>
          </a:xfrm>
        </p:grpSpPr>
        <p:pic>
          <p:nvPicPr>
            <p:cNvPr id="9221" name="Picture 5" descr="C:\Users\lesser.ITL\Desktop\GLM 11584 thinned002_LowRes.jpg"/>
            <p:cNvPicPr>
              <a:picLocks noChangeAspect="1" noChangeArrowheads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400800" y="2124986"/>
              <a:ext cx="2689412" cy="46301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7092431" y="2496670"/>
              <a:ext cx="140468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t</a:t>
              </a:r>
              <a:r>
                <a:rPr lang="en-US" i="1" dirty="0" smtClean="0"/>
                <a:t>hick region</a:t>
              </a:r>
              <a:endParaRPr lang="en-US" i="1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076706" y="4267200"/>
              <a:ext cx="130529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solidFill>
                    <a:schemeClr val="bg1"/>
                  </a:solidFill>
                </a:rPr>
                <a:t>thin region</a:t>
              </a:r>
              <a:endParaRPr lang="en-US" i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470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506" name="AutoShape 2"/>
          <p:cNvSpPr>
            <a:spLocks noGrp="1" noChangeArrowheads="1"/>
          </p:cNvSpPr>
          <p:nvPr>
            <p:ph type="title"/>
          </p:nvPr>
        </p:nvSpPr>
        <p:spPr>
          <a:xfrm>
            <a:off x="134112" y="0"/>
            <a:ext cx="8324088" cy="944562"/>
          </a:xfrm>
        </p:spPr>
        <p:txBody>
          <a:bodyPr>
            <a:normAutofit/>
          </a:bodyPr>
          <a:lstStyle/>
          <a:p>
            <a:r>
              <a:rPr lang="en-US" sz="3600" dirty="0"/>
              <a:t>Backside QE Enhancement Physics</a:t>
            </a:r>
          </a:p>
        </p:txBody>
      </p:sp>
      <p:sp>
        <p:nvSpPr>
          <p:cNvPr id="533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0312" y="1295400"/>
            <a:ext cx="8324088" cy="4800600"/>
          </a:xfrm>
        </p:spPr>
        <p:txBody>
          <a:bodyPr/>
          <a:lstStyle/>
          <a:p>
            <a:r>
              <a:rPr lang="en-US" dirty="0"/>
              <a:t>Several techniques are used to produce </a:t>
            </a:r>
            <a:br>
              <a:rPr lang="en-US" dirty="0"/>
            </a:br>
            <a:r>
              <a:rPr lang="en-US" dirty="0"/>
              <a:t>high QE with </a:t>
            </a:r>
            <a:r>
              <a:rPr lang="en-US" dirty="0" smtClean="0"/>
              <a:t>backside devices</a:t>
            </a:r>
            <a:endParaRPr lang="en-US" dirty="0"/>
          </a:p>
          <a:p>
            <a:r>
              <a:rPr lang="en-US" dirty="0"/>
              <a:t>Surface </a:t>
            </a:r>
            <a:r>
              <a:rPr lang="en-US" dirty="0" smtClean="0"/>
              <a:t>Charging techniques</a:t>
            </a:r>
            <a:endParaRPr lang="en-US" dirty="0"/>
          </a:p>
          <a:p>
            <a:pPr lvl="1"/>
            <a:r>
              <a:rPr lang="en-US" dirty="0"/>
              <a:t>Chemisorption Charging (ITL)</a:t>
            </a:r>
          </a:p>
          <a:p>
            <a:pPr lvl="1"/>
            <a:r>
              <a:rPr lang="en-US" dirty="0"/>
              <a:t>Flash gates </a:t>
            </a:r>
            <a:r>
              <a:rPr lang="en-US" dirty="0" smtClean="0"/>
              <a:t>(high work function materials) and </a:t>
            </a:r>
            <a:br>
              <a:rPr lang="en-US" dirty="0" smtClean="0"/>
            </a:br>
            <a:r>
              <a:rPr lang="en-US" dirty="0" smtClean="0"/>
              <a:t>UV </a:t>
            </a:r>
            <a:r>
              <a:rPr lang="en-US" dirty="0"/>
              <a:t>flooding </a:t>
            </a:r>
            <a:r>
              <a:rPr lang="en-US" dirty="0" smtClean="0"/>
              <a:t>(</a:t>
            </a:r>
            <a:r>
              <a:rPr lang="en-US" dirty="0" err="1" smtClean="0"/>
              <a:t>Janesick</a:t>
            </a:r>
            <a:r>
              <a:rPr lang="en-US" dirty="0" smtClean="0"/>
              <a:t>/JPL)</a:t>
            </a:r>
            <a:endParaRPr lang="en-US" dirty="0"/>
          </a:p>
          <a:p>
            <a:r>
              <a:rPr lang="en-US" dirty="0"/>
              <a:t>Internal </a:t>
            </a:r>
            <a:r>
              <a:rPr lang="en-US" dirty="0"/>
              <a:t>Charging techniques</a:t>
            </a:r>
            <a:endParaRPr lang="en-US" dirty="0"/>
          </a:p>
          <a:p>
            <a:pPr lvl="1"/>
            <a:r>
              <a:rPr lang="en-US" dirty="0"/>
              <a:t>Implant and anneal (most common commercially)</a:t>
            </a:r>
          </a:p>
          <a:p>
            <a:pPr lvl="1"/>
            <a:r>
              <a:rPr lang="en-US" dirty="0"/>
              <a:t>Delta Doping </a:t>
            </a:r>
            <a:r>
              <a:rPr lang="en-US" dirty="0"/>
              <a:t>(</a:t>
            </a:r>
            <a:r>
              <a:rPr lang="en-US" dirty="0" smtClean="0"/>
              <a:t>MBE) </a:t>
            </a:r>
            <a:r>
              <a:rPr lang="en-US" dirty="0" smtClean="0"/>
              <a:t>(JPL)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3583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530" name="Rectangle 2"/>
          <p:cNvSpPr>
            <a:spLocks noChangeArrowheads="1"/>
          </p:cNvSpPr>
          <p:nvPr/>
        </p:nvSpPr>
        <p:spPr bwMode="auto">
          <a:xfrm>
            <a:off x="609600" y="0"/>
            <a:ext cx="7772400" cy="110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b"/>
          <a:lstStyle/>
          <a:p>
            <a:pPr algn="ctr"/>
            <a:endParaRPr lang="en-US" sz="4000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534579" name="AutoShape 51"/>
          <p:cNvSpPr>
            <a:spLocks noChangeArrowheads="1"/>
          </p:cNvSpPr>
          <p:nvPr/>
        </p:nvSpPr>
        <p:spPr bwMode="auto">
          <a:xfrm>
            <a:off x="152400" y="0"/>
            <a:ext cx="8382000" cy="838200"/>
          </a:xfrm>
          <a:prstGeom prst="roundRect">
            <a:avLst>
              <a:gd name="adj" fmla="val 21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eaLnBrk="1" hangingPunct="1">
              <a:lnSpc>
                <a:spcPct val="90000"/>
              </a:lnSpc>
            </a:pPr>
            <a:r>
              <a:rPr lang="en-US" sz="3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Backside Illumination Potentials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03238" y="1295400"/>
            <a:ext cx="7878762" cy="4067175"/>
            <a:chOff x="503238" y="1295400"/>
            <a:chExt cx="7878762" cy="4067175"/>
          </a:xfrm>
        </p:grpSpPr>
        <p:sp>
          <p:nvSpPr>
            <p:cNvPr id="534531" name="Freeform 3"/>
            <p:cNvSpPr>
              <a:spLocks/>
            </p:cNvSpPr>
            <p:nvPr/>
          </p:nvSpPr>
          <p:spPr bwMode="auto">
            <a:xfrm>
              <a:off x="1857375" y="1739900"/>
              <a:ext cx="46038" cy="2794000"/>
            </a:xfrm>
            <a:custGeom>
              <a:avLst/>
              <a:gdLst>
                <a:gd name="T0" fmla="*/ 13 w 29"/>
                <a:gd name="T1" fmla="*/ 1760 h 1760"/>
                <a:gd name="T2" fmla="*/ 29 w 29"/>
                <a:gd name="T3" fmla="*/ 1760 h 1760"/>
                <a:gd name="T4" fmla="*/ 29 w 29"/>
                <a:gd name="T5" fmla="*/ 0 h 1760"/>
                <a:gd name="T6" fmla="*/ 0 w 29"/>
                <a:gd name="T7" fmla="*/ 0 h 1760"/>
                <a:gd name="T8" fmla="*/ 0 w 29"/>
                <a:gd name="T9" fmla="*/ 1760 h 1760"/>
                <a:gd name="T10" fmla="*/ 13 w 29"/>
                <a:gd name="T11" fmla="*/ 1760 h 1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1760">
                  <a:moveTo>
                    <a:pt x="13" y="1760"/>
                  </a:moveTo>
                  <a:lnTo>
                    <a:pt x="29" y="1760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1760"/>
                  </a:lnTo>
                  <a:lnTo>
                    <a:pt x="13" y="176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532" name="Freeform 4"/>
            <p:cNvSpPr>
              <a:spLocks/>
            </p:cNvSpPr>
            <p:nvPr/>
          </p:nvSpPr>
          <p:spPr bwMode="auto">
            <a:xfrm>
              <a:off x="2798763" y="1730375"/>
              <a:ext cx="46037" cy="2736850"/>
            </a:xfrm>
            <a:custGeom>
              <a:avLst/>
              <a:gdLst>
                <a:gd name="T0" fmla="*/ 14 w 29"/>
                <a:gd name="T1" fmla="*/ 1724 h 1724"/>
                <a:gd name="T2" fmla="*/ 29 w 29"/>
                <a:gd name="T3" fmla="*/ 1724 h 1724"/>
                <a:gd name="T4" fmla="*/ 29 w 29"/>
                <a:gd name="T5" fmla="*/ 0 h 1724"/>
                <a:gd name="T6" fmla="*/ 0 w 29"/>
                <a:gd name="T7" fmla="*/ 0 h 1724"/>
                <a:gd name="T8" fmla="*/ 0 w 29"/>
                <a:gd name="T9" fmla="*/ 1724 h 1724"/>
                <a:gd name="T10" fmla="*/ 14 w 29"/>
                <a:gd name="T11" fmla="*/ 1724 h 1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1724">
                  <a:moveTo>
                    <a:pt x="14" y="1724"/>
                  </a:moveTo>
                  <a:lnTo>
                    <a:pt x="29" y="1724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1724"/>
                  </a:lnTo>
                  <a:lnTo>
                    <a:pt x="14" y="172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533" name="Freeform 5"/>
            <p:cNvSpPr>
              <a:spLocks/>
            </p:cNvSpPr>
            <p:nvPr/>
          </p:nvSpPr>
          <p:spPr bwMode="auto">
            <a:xfrm>
              <a:off x="2560638" y="2105025"/>
              <a:ext cx="209550" cy="231775"/>
            </a:xfrm>
            <a:custGeom>
              <a:avLst/>
              <a:gdLst>
                <a:gd name="T0" fmla="*/ 71 w 132"/>
                <a:gd name="T1" fmla="*/ 136 h 146"/>
                <a:gd name="T2" fmla="*/ 71 w 132"/>
                <a:gd name="T3" fmla="*/ 140 h 146"/>
                <a:gd name="T4" fmla="*/ 71 w 132"/>
                <a:gd name="T5" fmla="*/ 144 h 146"/>
                <a:gd name="T6" fmla="*/ 67 w 132"/>
                <a:gd name="T7" fmla="*/ 144 h 146"/>
                <a:gd name="T8" fmla="*/ 65 w 132"/>
                <a:gd name="T9" fmla="*/ 146 h 146"/>
                <a:gd name="T10" fmla="*/ 63 w 132"/>
                <a:gd name="T11" fmla="*/ 144 h 146"/>
                <a:gd name="T12" fmla="*/ 61 w 132"/>
                <a:gd name="T13" fmla="*/ 142 h 146"/>
                <a:gd name="T14" fmla="*/ 59 w 132"/>
                <a:gd name="T15" fmla="*/ 138 h 146"/>
                <a:gd name="T16" fmla="*/ 59 w 132"/>
                <a:gd name="T17" fmla="*/ 79 h 146"/>
                <a:gd name="T18" fmla="*/ 6 w 132"/>
                <a:gd name="T19" fmla="*/ 79 h 146"/>
                <a:gd name="T20" fmla="*/ 4 w 132"/>
                <a:gd name="T21" fmla="*/ 77 h 146"/>
                <a:gd name="T22" fmla="*/ 2 w 132"/>
                <a:gd name="T23" fmla="*/ 75 h 146"/>
                <a:gd name="T24" fmla="*/ 0 w 132"/>
                <a:gd name="T25" fmla="*/ 73 h 146"/>
                <a:gd name="T26" fmla="*/ 0 w 132"/>
                <a:gd name="T27" fmla="*/ 69 h 146"/>
                <a:gd name="T28" fmla="*/ 2 w 132"/>
                <a:gd name="T29" fmla="*/ 67 h 146"/>
                <a:gd name="T30" fmla="*/ 6 w 132"/>
                <a:gd name="T31" fmla="*/ 67 h 146"/>
                <a:gd name="T32" fmla="*/ 59 w 132"/>
                <a:gd name="T33" fmla="*/ 67 h 146"/>
                <a:gd name="T34" fmla="*/ 59 w 132"/>
                <a:gd name="T35" fmla="*/ 6 h 146"/>
                <a:gd name="T36" fmla="*/ 61 w 132"/>
                <a:gd name="T37" fmla="*/ 4 h 146"/>
                <a:gd name="T38" fmla="*/ 61 w 132"/>
                <a:gd name="T39" fmla="*/ 0 h 146"/>
                <a:gd name="T40" fmla="*/ 65 w 132"/>
                <a:gd name="T41" fmla="*/ 0 h 146"/>
                <a:gd name="T42" fmla="*/ 69 w 132"/>
                <a:gd name="T43" fmla="*/ 0 h 146"/>
                <a:gd name="T44" fmla="*/ 71 w 132"/>
                <a:gd name="T45" fmla="*/ 2 h 146"/>
                <a:gd name="T46" fmla="*/ 71 w 132"/>
                <a:gd name="T47" fmla="*/ 6 h 146"/>
                <a:gd name="T48" fmla="*/ 71 w 132"/>
                <a:gd name="T49" fmla="*/ 67 h 146"/>
                <a:gd name="T50" fmla="*/ 126 w 132"/>
                <a:gd name="T51" fmla="*/ 67 h 146"/>
                <a:gd name="T52" fmla="*/ 130 w 132"/>
                <a:gd name="T53" fmla="*/ 67 h 146"/>
                <a:gd name="T54" fmla="*/ 132 w 132"/>
                <a:gd name="T55" fmla="*/ 69 h 146"/>
                <a:gd name="T56" fmla="*/ 132 w 132"/>
                <a:gd name="T57" fmla="*/ 73 h 146"/>
                <a:gd name="T58" fmla="*/ 130 w 132"/>
                <a:gd name="T59" fmla="*/ 75 h 146"/>
                <a:gd name="T60" fmla="*/ 128 w 132"/>
                <a:gd name="T61" fmla="*/ 77 h 146"/>
                <a:gd name="T62" fmla="*/ 124 w 132"/>
                <a:gd name="T63" fmla="*/ 79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2" h="146">
                  <a:moveTo>
                    <a:pt x="71" y="79"/>
                  </a:moveTo>
                  <a:lnTo>
                    <a:pt x="71" y="136"/>
                  </a:lnTo>
                  <a:lnTo>
                    <a:pt x="71" y="138"/>
                  </a:lnTo>
                  <a:lnTo>
                    <a:pt x="71" y="140"/>
                  </a:lnTo>
                  <a:lnTo>
                    <a:pt x="71" y="142"/>
                  </a:lnTo>
                  <a:lnTo>
                    <a:pt x="71" y="144"/>
                  </a:lnTo>
                  <a:lnTo>
                    <a:pt x="69" y="144"/>
                  </a:lnTo>
                  <a:lnTo>
                    <a:pt x="67" y="144"/>
                  </a:lnTo>
                  <a:lnTo>
                    <a:pt x="67" y="146"/>
                  </a:lnTo>
                  <a:lnTo>
                    <a:pt x="65" y="146"/>
                  </a:lnTo>
                  <a:lnTo>
                    <a:pt x="65" y="144"/>
                  </a:lnTo>
                  <a:lnTo>
                    <a:pt x="63" y="144"/>
                  </a:lnTo>
                  <a:lnTo>
                    <a:pt x="61" y="144"/>
                  </a:lnTo>
                  <a:lnTo>
                    <a:pt x="61" y="142"/>
                  </a:lnTo>
                  <a:lnTo>
                    <a:pt x="59" y="140"/>
                  </a:lnTo>
                  <a:lnTo>
                    <a:pt x="59" y="138"/>
                  </a:lnTo>
                  <a:lnTo>
                    <a:pt x="59" y="136"/>
                  </a:lnTo>
                  <a:lnTo>
                    <a:pt x="59" y="79"/>
                  </a:lnTo>
                  <a:lnTo>
                    <a:pt x="8" y="79"/>
                  </a:lnTo>
                  <a:lnTo>
                    <a:pt x="6" y="79"/>
                  </a:lnTo>
                  <a:lnTo>
                    <a:pt x="4" y="79"/>
                  </a:lnTo>
                  <a:lnTo>
                    <a:pt x="4" y="77"/>
                  </a:lnTo>
                  <a:lnTo>
                    <a:pt x="2" y="77"/>
                  </a:lnTo>
                  <a:lnTo>
                    <a:pt x="2" y="75"/>
                  </a:lnTo>
                  <a:lnTo>
                    <a:pt x="0" y="75"/>
                  </a:lnTo>
                  <a:lnTo>
                    <a:pt x="0" y="73"/>
                  </a:lnTo>
                  <a:lnTo>
                    <a:pt x="0" y="71"/>
                  </a:lnTo>
                  <a:lnTo>
                    <a:pt x="0" y="69"/>
                  </a:lnTo>
                  <a:lnTo>
                    <a:pt x="2" y="69"/>
                  </a:lnTo>
                  <a:lnTo>
                    <a:pt x="2" y="67"/>
                  </a:lnTo>
                  <a:lnTo>
                    <a:pt x="4" y="67"/>
                  </a:lnTo>
                  <a:lnTo>
                    <a:pt x="6" y="67"/>
                  </a:lnTo>
                  <a:lnTo>
                    <a:pt x="8" y="67"/>
                  </a:lnTo>
                  <a:lnTo>
                    <a:pt x="59" y="67"/>
                  </a:lnTo>
                  <a:lnTo>
                    <a:pt x="59" y="8"/>
                  </a:lnTo>
                  <a:lnTo>
                    <a:pt x="59" y="6"/>
                  </a:lnTo>
                  <a:lnTo>
                    <a:pt x="59" y="4"/>
                  </a:lnTo>
                  <a:lnTo>
                    <a:pt x="61" y="4"/>
                  </a:lnTo>
                  <a:lnTo>
                    <a:pt x="61" y="2"/>
                  </a:lnTo>
                  <a:lnTo>
                    <a:pt x="61" y="0"/>
                  </a:lnTo>
                  <a:lnTo>
                    <a:pt x="63" y="0"/>
                  </a:lnTo>
                  <a:lnTo>
                    <a:pt x="65" y="0"/>
                  </a:lnTo>
                  <a:lnTo>
                    <a:pt x="67" y="0"/>
                  </a:lnTo>
                  <a:lnTo>
                    <a:pt x="69" y="0"/>
                  </a:lnTo>
                  <a:lnTo>
                    <a:pt x="69" y="2"/>
                  </a:lnTo>
                  <a:lnTo>
                    <a:pt x="71" y="2"/>
                  </a:lnTo>
                  <a:lnTo>
                    <a:pt x="71" y="4"/>
                  </a:lnTo>
                  <a:lnTo>
                    <a:pt x="71" y="6"/>
                  </a:lnTo>
                  <a:lnTo>
                    <a:pt x="71" y="8"/>
                  </a:lnTo>
                  <a:lnTo>
                    <a:pt x="71" y="67"/>
                  </a:lnTo>
                  <a:lnTo>
                    <a:pt x="124" y="67"/>
                  </a:lnTo>
                  <a:lnTo>
                    <a:pt x="126" y="67"/>
                  </a:lnTo>
                  <a:lnTo>
                    <a:pt x="128" y="67"/>
                  </a:lnTo>
                  <a:lnTo>
                    <a:pt x="130" y="67"/>
                  </a:lnTo>
                  <a:lnTo>
                    <a:pt x="130" y="69"/>
                  </a:lnTo>
                  <a:lnTo>
                    <a:pt x="132" y="69"/>
                  </a:lnTo>
                  <a:lnTo>
                    <a:pt x="132" y="71"/>
                  </a:lnTo>
                  <a:lnTo>
                    <a:pt x="132" y="73"/>
                  </a:lnTo>
                  <a:lnTo>
                    <a:pt x="132" y="75"/>
                  </a:lnTo>
                  <a:lnTo>
                    <a:pt x="130" y="75"/>
                  </a:lnTo>
                  <a:lnTo>
                    <a:pt x="130" y="77"/>
                  </a:lnTo>
                  <a:lnTo>
                    <a:pt x="128" y="77"/>
                  </a:lnTo>
                  <a:lnTo>
                    <a:pt x="126" y="79"/>
                  </a:lnTo>
                  <a:lnTo>
                    <a:pt x="124" y="79"/>
                  </a:lnTo>
                  <a:lnTo>
                    <a:pt x="71" y="7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534" name="Freeform 6"/>
            <p:cNvSpPr>
              <a:spLocks/>
            </p:cNvSpPr>
            <p:nvPr/>
          </p:nvSpPr>
          <p:spPr bwMode="auto">
            <a:xfrm>
              <a:off x="2560638" y="2105025"/>
              <a:ext cx="209550" cy="231775"/>
            </a:xfrm>
            <a:custGeom>
              <a:avLst/>
              <a:gdLst>
                <a:gd name="T0" fmla="*/ 71 w 132"/>
                <a:gd name="T1" fmla="*/ 79 h 146"/>
                <a:gd name="T2" fmla="*/ 71 w 132"/>
                <a:gd name="T3" fmla="*/ 136 h 146"/>
                <a:gd name="T4" fmla="*/ 71 w 132"/>
                <a:gd name="T5" fmla="*/ 138 h 146"/>
                <a:gd name="T6" fmla="*/ 71 w 132"/>
                <a:gd name="T7" fmla="*/ 140 h 146"/>
                <a:gd name="T8" fmla="*/ 71 w 132"/>
                <a:gd name="T9" fmla="*/ 142 h 146"/>
                <a:gd name="T10" fmla="*/ 71 w 132"/>
                <a:gd name="T11" fmla="*/ 144 h 146"/>
                <a:gd name="T12" fmla="*/ 69 w 132"/>
                <a:gd name="T13" fmla="*/ 144 h 146"/>
                <a:gd name="T14" fmla="*/ 67 w 132"/>
                <a:gd name="T15" fmla="*/ 144 h 146"/>
                <a:gd name="T16" fmla="*/ 65 w 132"/>
                <a:gd name="T17" fmla="*/ 146 h 146"/>
                <a:gd name="T18" fmla="*/ 65 w 132"/>
                <a:gd name="T19" fmla="*/ 144 h 146"/>
                <a:gd name="T20" fmla="*/ 63 w 132"/>
                <a:gd name="T21" fmla="*/ 144 h 146"/>
                <a:gd name="T22" fmla="*/ 61 w 132"/>
                <a:gd name="T23" fmla="*/ 144 h 146"/>
                <a:gd name="T24" fmla="*/ 61 w 132"/>
                <a:gd name="T25" fmla="*/ 142 h 146"/>
                <a:gd name="T26" fmla="*/ 59 w 132"/>
                <a:gd name="T27" fmla="*/ 140 h 146"/>
                <a:gd name="T28" fmla="*/ 59 w 132"/>
                <a:gd name="T29" fmla="*/ 138 h 146"/>
                <a:gd name="T30" fmla="*/ 59 w 132"/>
                <a:gd name="T31" fmla="*/ 136 h 146"/>
                <a:gd name="T32" fmla="*/ 59 w 132"/>
                <a:gd name="T33" fmla="*/ 79 h 146"/>
                <a:gd name="T34" fmla="*/ 8 w 132"/>
                <a:gd name="T35" fmla="*/ 79 h 146"/>
                <a:gd name="T36" fmla="*/ 6 w 132"/>
                <a:gd name="T37" fmla="*/ 79 h 146"/>
                <a:gd name="T38" fmla="*/ 4 w 132"/>
                <a:gd name="T39" fmla="*/ 77 h 146"/>
                <a:gd name="T40" fmla="*/ 2 w 132"/>
                <a:gd name="T41" fmla="*/ 77 h 146"/>
                <a:gd name="T42" fmla="*/ 0 w 132"/>
                <a:gd name="T43" fmla="*/ 75 h 146"/>
                <a:gd name="T44" fmla="*/ 0 w 132"/>
                <a:gd name="T45" fmla="*/ 73 h 146"/>
                <a:gd name="T46" fmla="*/ 0 w 132"/>
                <a:gd name="T47" fmla="*/ 71 h 146"/>
                <a:gd name="T48" fmla="*/ 0 w 132"/>
                <a:gd name="T49" fmla="*/ 69 h 146"/>
                <a:gd name="T50" fmla="*/ 2 w 132"/>
                <a:gd name="T51" fmla="*/ 67 h 146"/>
                <a:gd name="T52" fmla="*/ 4 w 132"/>
                <a:gd name="T53" fmla="*/ 67 h 146"/>
                <a:gd name="T54" fmla="*/ 6 w 132"/>
                <a:gd name="T55" fmla="*/ 67 h 146"/>
                <a:gd name="T56" fmla="*/ 8 w 132"/>
                <a:gd name="T57" fmla="*/ 67 h 146"/>
                <a:gd name="T58" fmla="*/ 59 w 132"/>
                <a:gd name="T59" fmla="*/ 67 h 146"/>
                <a:gd name="T60" fmla="*/ 59 w 132"/>
                <a:gd name="T61" fmla="*/ 8 h 146"/>
                <a:gd name="T62" fmla="*/ 59 w 132"/>
                <a:gd name="T63" fmla="*/ 6 h 146"/>
                <a:gd name="T64" fmla="*/ 59 w 132"/>
                <a:gd name="T65" fmla="*/ 4 h 146"/>
                <a:gd name="T66" fmla="*/ 61 w 132"/>
                <a:gd name="T67" fmla="*/ 2 h 146"/>
                <a:gd name="T68" fmla="*/ 63 w 132"/>
                <a:gd name="T69" fmla="*/ 0 h 146"/>
                <a:gd name="T70" fmla="*/ 65 w 132"/>
                <a:gd name="T71" fmla="*/ 0 h 146"/>
                <a:gd name="T72" fmla="*/ 67 w 132"/>
                <a:gd name="T73" fmla="*/ 0 h 146"/>
                <a:gd name="T74" fmla="*/ 69 w 132"/>
                <a:gd name="T75" fmla="*/ 0 h 146"/>
                <a:gd name="T76" fmla="*/ 71 w 132"/>
                <a:gd name="T77" fmla="*/ 2 h 146"/>
                <a:gd name="T78" fmla="*/ 71 w 132"/>
                <a:gd name="T79" fmla="*/ 4 h 146"/>
                <a:gd name="T80" fmla="*/ 71 w 132"/>
                <a:gd name="T81" fmla="*/ 6 h 146"/>
                <a:gd name="T82" fmla="*/ 71 w 132"/>
                <a:gd name="T83" fmla="*/ 8 h 146"/>
                <a:gd name="T84" fmla="*/ 71 w 132"/>
                <a:gd name="T85" fmla="*/ 67 h 146"/>
                <a:gd name="T86" fmla="*/ 124 w 132"/>
                <a:gd name="T87" fmla="*/ 67 h 146"/>
                <a:gd name="T88" fmla="*/ 126 w 132"/>
                <a:gd name="T89" fmla="*/ 67 h 146"/>
                <a:gd name="T90" fmla="*/ 128 w 132"/>
                <a:gd name="T91" fmla="*/ 67 h 146"/>
                <a:gd name="T92" fmla="*/ 130 w 132"/>
                <a:gd name="T93" fmla="*/ 67 h 146"/>
                <a:gd name="T94" fmla="*/ 130 w 132"/>
                <a:gd name="T95" fmla="*/ 69 h 146"/>
                <a:gd name="T96" fmla="*/ 132 w 132"/>
                <a:gd name="T97" fmla="*/ 69 h 146"/>
                <a:gd name="T98" fmla="*/ 132 w 132"/>
                <a:gd name="T99" fmla="*/ 71 h 146"/>
                <a:gd name="T100" fmla="*/ 132 w 132"/>
                <a:gd name="T101" fmla="*/ 73 h 146"/>
                <a:gd name="T102" fmla="*/ 132 w 132"/>
                <a:gd name="T103" fmla="*/ 75 h 146"/>
                <a:gd name="T104" fmla="*/ 130 w 132"/>
                <a:gd name="T105" fmla="*/ 75 h 146"/>
                <a:gd name="T106" fmla="*/ 130 w 132"/>
                <a:gd name="T107" fmla="*/ 77 h 146"/>
                <a:gd name="T108" fmla="*/ 128 w 132"/>
                <a:gd name="T109" fmla="*/ 77 h 146"/>
                <a:gd name="T110" fmla="*/ 126 w 132"/>
                <a:gd name="T111" fmla="*/ 79 h 146"/>
                <a:gd name="T112" fmla="*/ 124 w 132"/>
                <a:gd name="T113" fmla="*/ 79 h 146"/>
                <a:gd name="T114" fmla="*/ 71 w 132"/>
                <a:gd name="T115" fmla="*/ 79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32" h="146">
                  <a:moveTo>
                    <a:pt x="71" y="79"/>
                  </a:moveTo>
                  <a:lnTo>
                    <a:pt x="71" y="136"/>
                  </a:lnTo>
                  <a:lnTo>
                    <a:pt x="71" y="138"/>
                  </a:lnTo>
                  <a:lnTo>
                    <a:pt x="71" y="140"/>
                  </a:lnTo>
                  <a:lnTo>
                    <a:pt x="71" y="142"/>
                  </a:lnTo>
                  <a:lnTo>
                    <a:pt x="71" y="144"/>
                  </a:lnTo>
                  <a:lnTo>
                    <a:pt x="69" y="144"/>
                  </a:lnTo>
                  <a:lnTo>
                    <a:pt x="67" y="144"/>
                  </a:lnTo>
                  <a:lnTo>
                    <a:pt x="65" y="146"/>
                  </a:lnTo>
                  <a:lnTo>
                    <a:pt x="65" y="144"/>
                  </a:lnTo>
                  <a:lnTo>
                    <a:pt x="63" y="144"/>
                  </a:lnTo>
                  <a:lnTo>
                    <a:pt x="61" y="144"/>
                  </a:lnTo>
                  <a:lnTo>
                    <a:pt x="61" y="142"/>
                  </a:lnTo>
                  <a:lnTo>
                    <a:pt x="59" y="140"/>
                  </a:lnTo>
                  <a:lnTo>
                    <a:pt x="59" y="138"/>
                  </a:lnTo>
                  <a:lnTo>
                    <a:pt x="59" y="136"/>
                  </a:lnTo>
                  <a:lnTo>
                    <a:pt x="59" y="79"/>
                  </a:lnTo>
                  <a:lnTo>
                    <a:pt x="8" y="79"/>
                  </a:lnTo>
                  <a:lnTo>
                    <a:pt x="6" y="79"/>
                  </a:lnTo>
                  <a:lnTo>
                    <a:pt x="4" y="77"/>
                  </a:lnTo>
                  <a:lnTo>
                    <a:pt x="2" y="77"/>
                  </a:lnTo>
                  <a:lnTo>
                    <a:pt x="0" y="75"/>
                  </a:lnTo>
                  <a:lnTo>
                    <a:pt x="0" y="73"/>
                  </a:lnTo>
                  <a:lnTo>
                    <a:pt x="0" y="71"/>
                  </a:lnTo>
                  <a:lnTo>
                    <a:pt x="0" y="69"/>
                  </a:lnTo>
                  <a:lnTo>
                    <a:pt x="2" y="67"/>
                  </a:lnTo>
                  <a:lnTo>
                    <a:pt x="4" y="67"/>
                  </a:lnTo>
                  <a:lnTo>
                    <a:pt x="6" y="67"/>
                  </a:lnTo>
                  <a:lnTo>
                    <a:pt x="8" y="67"/>
                  </a:lnTo>
                  <a:lnTo>
                    <a:pt x="59" y="67"/>
                  </a:lnTo>
                  <a:lnTo>
                    <a:pt x="59" y="8"/>
                  </a:lnTo>
                  <a:lnTo>
                    <a:pt x="59" y="6"/>
                  </a:lnTo>
                  <a:lnTo>
                    <a:pt x="59" y="4"/>
                  </a:lnTo>
                  <a:lnTo>
                    <a:pt x="61" y="2"/>
                  </a:lnTo>
                  <a:lnTo>
                    <a:pt x="63" y="0"/>
                  </a:lnTo>
                  <a:lnTo>
                    <a:pt x="65" y="0"/>
                  </a:lnTo>
                  <a:lnTo>
                    <a:pt x="67" y="0"/>
                  </a:lnTo>
                  <a:lnTo>
                    <a:pt x="69" y="0"/>
                  </a:lnTo>
                  <a:lnTo>
                    <a:pt x="71" y="2"/>
                  </a:lnTo>
                  <a:lnTo>
                    <a:pt x="71" y="4"/>
                  </a:lnTo>
                  <a:lnTo>
                    <a:pt x="71" y="6"/>
                  </a:lnTo>
                  <a:lnTo>
                    <a:pt x="71" y="8"/>
                  </a:lnTo>
                  <a:lnTo>
                    <a:pt x="71" y="67"/>
                  </a:lnTo>
                  <a:lnTo>
                    <a:pt x="124" y="67"/>
                  </a:lnTo>
                  <a:lnTo>
                    <a:pt x="126" y="67"/>
                  </a:lnTo>
                  <a:lnTo>
                    <a:pt x="128" y="67"/>
                  </a:lnTo>
                  <a:lnTo>
                    <a:pt x="130" y="67"/>
                  </a:lnTo>
                  <a:lnTo>
                    <a:pt x="130" y="69"/>
                  </a:lnTo>
                  <a:lnTo>
                    <a:pt x="132" y="69"/>
                  </a:lnTo>
                  <a:lnTo>
                    <a:pt x="132" y="71"/>
                  </a:lnTo>
                  <a:lnTo>
                    <a:pt x="132" y="73"/>
                  </a:lnTo>
                  <a:lnTo>
                    <a:pt x="132" y="75"/>
                  </a:lnTo>
                  <a:lnTo>
                    <a:pt x="130" y="75"/>
                  </a:lnTo>
                  <a:lnTo>
                    <a:pt x="130" y="77"/>
                  </a:lnTo>
                  <a:lnTo>
                    <a:pt x="128" y="77"/>
                  </a:lnTo>
                  <a:lnTo>
                    <a:pt x="126" y="79"/>
                  </a:lnTo>
                  <a:lnTo>
                    <a:pt x="124" y="79"/>
                  </a:lnTo>
                  <a:lnTo>
                    <a:pt x="71" y="79"/>
                  </a:lnTo>
                </a:path>
              </a:pathLst>
            </a:custGeom>
            <a:noFill/>
            <a:ln w="0">
              <a:solidFill>
                <a:srgbClr val="FF33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535" name="Freeform 7"/>
            <p:cNvSpPr>
              <a:spLocks/>
            </p:cNvSpPr>
            <p:nvPr/>
          </p:nvSpPr>
          <p:spPr bwMode="auto">
            <a:xfrm>
              <a:off x="2560638" y="2562225"/>
              <a:ext cx="209550" cy="230187"/>
            </a:xfrm>
            <a:custGeom>
              <a:avLst/>
              <a:gdLst>
                <a:gd name="T0" fmla="*/ 71 w 132"/>
                <a:gd name="T1" fmla="*/ 136 h 145"/>
                <a:gd name="T2" fmla="*/ 71 w 132"/>
                <a:gd name="T3" fmla="*/ 139 h 145"/>
                <a:gd name="T4" fmla="*/ 71 w 132"/>
                <a:gd name="T5" fmla="*/ 143 h 145"/>
                <a:gd name="T6" fmla="*/ 67 w 132"/>
                <a:gd name="T7" fmla="*/ 143 h 145"/>
                <a:gd name="T8" fmla="*/ 65 w 132"/>
                <a:gd name="T9" fmla="*/ 145 h 145"/>
                <a:gd name="T10" fmla="*/ 61 w 132"/>
                <a:gd name="T11" fmla="*/ 143 h 145"/>
                <a:gd name="T12" fmla="*/ 59 w 132"/>
                <a:gd name="T13" fmla="*/ 139 h 145"/>
                <a:gd name="T14" fmla="*/ 59 w 132"/>
                <a:gd name="T15" fmla="*/ 136 h 145"/>
                <a:gd name="T16" fmla="*/ 8 w 132"/>
                <a:gd name="T17" fmla="*/ 78 h 145"/>
                <a:gd name="T18" fmla="*/ 4 w 132"/>
                <a:gd name="T19" fmla="*/ 78 h 145"/>
                <a:gd name="T20" fmla="*/ 2 w 132"/>
                <a:gd name="T21" fmla="*/ 76 h 145"/>
                <a:gd name="T22" fmla="*/ 0 w 132"/>
                <a:gd name="T23" fmla="*/ 72 h 145"/>
                <a:gd name="T24" fmla="*/ 0 w 132"/>
                <a:gd name="T25" fmla="*/ 69 h 145"/>
                <a:gd name="T26" fmla="*/ 2 w 132"/>
                <a:gd name="T27" fmla="*/ 67 h 145"/>
                <a:gd name="T28" fmla="*/ 6 w 132"/>
                <a:gd name="T29" fmla="*/ 67 h 145"/>
                <a:gd name="T30" fmla="*/ 59 w 132"/>
                <a:gd name="T31" fmla="*/ 67 h 145"/>
                <a:gd name="T32" fmla="*/ 59 w 132"/>
                <a:gd name="T33" fmla="*/ 5 h 145"/>
                <a:gd name="T34" fmla="*/ 61 w 132"/>
                <a:gd name="T35" fmla="*/ 3 h 145"/>
                <a:gd name="T36" fmla="*/ 61 w 132"/>
                <a:gd name="T37" fmla="*/ 0 h 145"/>
                <a:gd name="T38" fmla="*/ 65 w 132"/>
                <a:gd name="T39" fmla="*/ 0 h 145"/>
                <a:gd name="T40" fmla="*/ 69 w 132"/>
                <a:gd name="T41" fmla="*/ 0 h 145"/>
                <a:gd name="T42" fmla="*/ 71 w 132"/>
                <a:gd name="T43" fmla="*/ 2 h 145"/>
                <a:gd name="T44" fmla="*/ 71 w 132"/>
                <a:gd name="T45" fmla="*/ 5 h 145"/>
                <a:gd name="T46" fmla="*/ 71 w 132"/>
                <a:gd name="T47" fmla="*/ 67 h 145"/>
                <a:gd name="T48" fmla="*/ 126 w 132"/>
                <a:gd name="T49" fmla="*/ 67 h 145"/>
                <a:gd name="T50" fmla="*/ 130 w 132"/>
                <a:gd name="T51" fmla="*/ 67 h 145"/>
                <a:gd name="T52" fmla="*/ 132 w 132"/>
                <a:gd name="T53" fmla="*/ 69 h 145"/>
                <a:gd name="T54" fmla="*/ 132 w 132"/>
                <a:gd name="T55" fmla="*/ 72 h 145"/>
                <a:gd name="T56" fmla="*/ 130 w 132"/>
                <a:gd name="T57" fmla="*/ 74 h 145"/>
                <a:gd name="T58" fmla="*/ 128 w 132"/>
                <a:gd name="T59" fmla="*/ 76 h 145"/>
                <a:gd name="T60" fmla="*/ 126 w 132"/>
                <a:gd name="T61" fmla="*/ 78 h 145"/>
                <a:gd name="T62" fmla="*/ 71 w 132"/>
                <a:gd name="T63" fmla="*/ 78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2" h="145">
                  <a:moveTo>
                    <a:pt x="71" y="78"/>
                  </a:moveTo>
                  <a:lnTo>
                    <a:pt x="71" y="136"/>
                  </a:lnTo>
                  <a:lnTo>
                    <a:pt x="71" y="138"/>
                  </a:lnTo>
                  <a:lnTo>
                    <a:pt x="71" y="139"/>
                  </a:lnTo>
                  <a:lnTo>
                    <a:pt x="71" y="141"/>
                  </a:lnTo>
                  <a:lnTo>
                    <a:pt x="71" y="143"/>
                  </a:lnTo>
                  <a:lnTo>
                    <a:pt x="69" y="143"/>
                  </a:lnTo>
                  <a:lnTo>
                    <a:pt x="67" y="143"/>
                  </a:lnTo>
                  <a:lnTo>
                    <a:pt x="67" y="145"/>
                  </a:lnTo>
                  <a:lnTo>
                    <a:pt x="65" y="145"/>
                  </a:lnTo>
                  <a:lnTo>
                    <a:pt x="63" y="143"/>
                  </a:lnTo>
                  <a:lnTo>
                    <a:pt x="61" y="143"/>
                  </a:lnTo>
                  <a:lnTo>
                    <a:pt x="61" y="141"/>
                  </a:lnTo>
                  <a:lnTo>
                    <a:pt x="59" y="139"/>
                  </a:lnTo>
                  <a:lnTo>
                    <a:pt x="59" y="138"/>
                  </a:lnTo>
                  <a:lnTo>
                    <a:pt x="59" y="136"/>
                  </a:lnTo>
                  <a:lnTo>
                    <a:pt x="59" y="78"/>
                  </a:lnTo>
                  <a:lnTo>
                    <a:pt x="8" y="78"/>
                  </a:lnTo>
                  <a:lnTo>
                    <a:pt x="6" y="78"/>
                  </a:lnTo>
                  <a:lnTo>
                    <a:pt x="4" y="78"/>
                  </a:lnTo>
                  <a:lnTo>
                    <a:pt x="4" y="76"/>
                  </a:lnTo>
                  <a:lnTo>
                    <a:pt x="2" y="76"/>
                  </a:lnTo>
                  <a:lnTo>
                    <a:pt x="0" y="74"/>
                  </a:lnTo>
                  <a:lnTo>
                    <a:pt x="0" y="72"/>
                  </a:lnTo>
                  <a:lnTo>
                    <a:pt x="0" y="71"/>
                  </a:lnTo>
                  <a:lnTo>
                    <a:pt x="0" y="69"/>
                  </a:lnTo>
                  <a:lnTo>
                    <a:pt x="2" y="69"/>
                  </a:lnTo>
                  <a:lnTo>
                    <a:pt x="2" y="67"/>
                  </a:lnTo>
                  <a:lnTo>
                    <a:pt x="4" y="67"/>
                  </a:lnTo>
                  <a:lnTo>
                    <a:pt x="6" y="67"/>
                  </a:lnTo>
                  <a:lnTo>
                    <a:pt x="8" y="67"/>
                  </a:lnTo>
                  <a:lnTo>
                    <a:pt x="59" y="67"/>
                  </a:lnTo>
                  <a:lnTo>
                    <a:pt x="59" y="7"/>
                  </a:lnTo>
                  <a:lnTo>
                    <a:pt x="59" y="5"/>
                  </a:lnTo>
                  <a:lnTo>
                    <a:pt x="59" y="3"/>
                  </a:lnTo>
                  <a:lnTo>
                    <a:pt x="61" y="3"/>
                  </a:lnTo>
                  <a:lnTo>
                    <a:pt x="61" y="2"/>
                  </a:lnTo>
                  <a:lnTo>
                    <a:pt x="61" y="0"/>
                  </a:lnTo>
                  <a:lnTo>
                    <a:pt x="63" y="0"/>
                  </a:lnTo>
                  <a:lnTo>
                    <a:pt x="65" y="0"/>
                  </a:lnTo>
                  <a:lnTo>
                    <a:pt x="67" y="0"/>
                  </a:lnTo>
                  <a:lnTo>
                    <a:pt x="69" y="0"/>
                  </a:lnTo>
                  <a:lnTo>
                    <a:pt x="69" y="2"/>
                  </a:lnTo>
                  <a:lnTo>
                    <a:pt x="71" y="2"/>
                  </a:lnTo>
                  <a:lnTo>
                    <a:pt x="71" y="3"/>
                  </a:lnTo>
                  <a:lnTo>
                    <a:pt x="71" y="5"/>
                  </a:lnTo>
                  <a:lnTo>
                    <a:pt x="71" y="7"/>
                  </a:lnTo>
                  <a:lnTo>
                    <a:pt x="71" y="67"/>
                  </a:lnTo>
                  <a:lnTo>
                    <a:pt x="124" y="67"/>
                  </a:lnTo>
                  <a:lnTo>
                    <a:pt x="126" y="67"/>
                  </a:lnTo>
                  <a:lnTo>
                    <a:pt x="128" y="67"/>
                  </a:lnTo>
                  <a:lnTo>
                    <a:pt x="130" y="67"/>
                  </a:lnTo>
                  <a:lnTo>
                    <a:pt x="130" y="69"/>
                  </a:lnTo>
                  <a:lnTo>
                    <a:pt x="132" y="69"/>
                  </a:lnTo>
                  <a:lnTo>
                    <a:pt x="132" y="71"/>
                  </a:lnTo>
                  <a:lnTo>
                    <a:pt x="132" y="72"/>
                  </a:lnTo>
                  <a:lnTo>
                    <a:pt x="132" y="74"/>
                  </a:lnTo>
                  <a:lnTo>
                    <a:pt x="130" y="74"/>
                  </a:lnTo>
                  <a:lnTo>
                    <a:pt x="130" y="76"/>
                  </a:lnTo>
                  <a:lnTo>
                    <a:pt x="128" y="76"/>
                  </a:lnTo>
                  <a:lnTo>
                    <a:pt x="128" y="78"/>
                  </a:lnTo>
                  <a:lnTo>
                    <a:pt x="126" y="78"/>
                  </a:lnTo>
                  <a:lnTo>
                    <a:pt x="124" y="78"/>
                  </a:lnTo>
                  <a:lnTo>
                    <a:pt x="71" y="78"/>
                  </a:lnTo>
                  <a:close/>
                </a:path>
              </a:pathLst>
            </a:cu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536" name="Freeform 8"/>
            <p:cNvSpPr>
              <a:spLocks/>
            </p:cNvSpPr>
            <p:nvPr/>
          </p:nvSpPr>
          <p:spPr bwMode="auto">
            <a:xfrm>
              <a:off x="2560638" y="2562225"/>
              <a:ext cx="209550" cy="230187"/>
            </a:xfrm>
            <a:custGeom>
              <a:avLst/>
              <a:gdLst>
                <a:gd name="T0" fmla="*/ 71 w 132"/>
                <a:gd name="T1" fmla="*/ 78 h 145"/>
                <a:gd name="T2" fmla="*/ 71 w 132"/>
                <a:gd name="T3" fmla="*/ 136 h 145"/>
                <a:gd name="T4" fmla="*/ 71 w 132"/>
                <a:gd name="T5" fmla="*/ 139 h 145"/>
                <a:gd name="T6" fmla="*/ 71 w 132"/>
                <a:gd name="T7" fmla="*/ 141 h 145"/>
                <a:gd name="T8" fmla="*/ 71 w 132"/>
                <a:gd name="T9" fmla="*/ 143 h 145"/>
                <a:gd name="T10" fmla="*/ 69 w 132"/>
                <a:gd name="T11" fmla="*/ 143 h 145"/>
                <a:gd name="T12" fmla="*/ 67 w 132"/>
                <a:gd name="T13" fmla="*/ 145 h 145"/>
                <a:gd name="T14" fmla="*/ 65 w 132"/>
                <a:gd name="T15" fmla="*/ 145 h 145"/>
                <a:gd name="T16" fmla="*/ 63 w 132"/>
                <a:gd name="T17" fmla="*/ 143 h 145"/>
                <a:gd name="T18" fmla="*/ 61 w 132"/>
                <a:gd name="T19" fmla="*/ 143 h 145"/>
                <a:gd name="T20" fmla="*/ 61 w 132"/>
                <a:gd name="T21" fmla="*/ 141 h 145"/>
                <a:gd name="T22" fmla="*/ 59 w 132"/>
                <a:gd name="T23" fmla="*/ 139 h 145"/>
                <a:gd name="T24" fmla="*/ 59 w 132"/>
                <a:gd name="T25" fmla="*/ 136 h 145"/>
                <a:gd name="T26" fmla="*/ 59 w 132"/>
                <a:gd name="T27" fmla="*/ 78 h 145"/>
                <a:gd name="T28" fmla="*/ 8 w 132"/>
                <a:gd name="T29" fmla="*/ 78 h 145"/>
                <a:gd name="T30" fmla="*/ 6 w 132"/>
                <a:gd name="T31" fmla="*/ 78 h 145"/>
                <a:gd name="T32" fmla="*/ 4 w 132"/>
                <a:gd name="T33" fmla="*/ 78 h 145"/>
                <a:gd name="T34" fmla="*/ 2 w 132"/>
                <a:gd name="T35" fmla="*/ 76 h 145"/>
                <a:gd name="T36" fmla="*/ 0 w 132"/>
                <a:gd name="T37" fmla="*/ 74 h 145"/>
                <a:gd name="T38" fmla="*/ 0 w 132"/>
                <a:gd name="T39" fmla="*/ 72 h 145"/>
                <a:gd name="T40" fmla="*/ 0 w 132"/>
                <a:gd name="T41" fmla="*/ 71 h 145"/>
                <a:gd name="T42" fmla="*/ 0 w 132"/>
                <a:gd name="T43" fmla="*/ 69 h 145"/>
                <a:gd name="T44" fmla="*/ 2 w 132"/>
                <a:gd name="T45" fmla="*/ 67 h 145"/>
                <a:gd name="T46" fmla="*/ 4 w 132"/>
                <a:gd name="T47" fmla="*/ 67 h 145"/>
                <a:gd name="T48" fmla="*/ 6 w 132"/>
                <a:gd name="T49" fmla="*/ 67 h 145"/>
                <a:gd name="T50" fmla="*/ 8 w 132"/>
                <a:gd name="T51" fmla="*/ 67 h 145"/>
                <a:gd name="T52" fmla="*/ 59 w 132"/>
                <a:gd name="T53" fmla="*/ 67 h 145"/>
                <a:gd name="T54" fmla="*/ 59 w 132"/>
                <a:gd name="T55" fmla="*/ 7 h 145"/>
                <a:gd name="T56" fmla="*/ 59 w 132"/>
                <a:gd name="T57" fmla="*/ 5 h 145"/>
                <a:gd name="T58" fmla="*/ 59 w 132"/>
                <a:gd name="T59" fmla="*/ 3 h 145"/>
                <a:gd name="T60" fmla="*/ 61 w 132"/>
                <a:gd name="T61" fmla="*/ 2 h 145"/>
                <a:gd name="T62" fmla="*/ 63 w 132"/>
                <a:gd name="T63" fmla="*/ 0 h 145"/>
                <a:gd name="T64" fmla="*/ 65 w 132"/>
                <a:gd name="T65" fmla="*/ 0 h 145"/>
                <a:gd name="T66" fmla="*/ 67 w 132"/>
                <a:gd name="T67" fmla="*/ 0 h 145"/>
                <a:gd name="T68" fmla="*/ 69 w 132"/>
                <a:gd name="T69" fmla="*/ 0 h 145"/>
                <a:gd name="T70" fmla="*/ 71 w 132"/>
                <a:gd name="T71" fmla="*/ 2 h 145"/>
                <a:gd name="T72" fmla="*/ 71 w 132"/>
                <a:gd name="T73" fmla="*/ 3 h 145"/>
                <a:gd name="T74" fmla="*/ 71 w 132"/>
                <a:gd name="T75" fmla="*/ 5 h 145"/>
                <a:gd name="T76" fmla="*/ 71 w 132"/>
                <a:gd name="T77" fmla="*/ 7 h 145"/>
                <a:gd name="T78" fmla="*/ 71 w 132"/>
                <a:gd name="T79" fmla="*/ 67 h 145"/>
                <a:gd name="T80" fmla="*/ 124 w 132"/>
                <a:gd name="T81" fmla="*/ 67 h 145"/>
                <a:gd name="T82" fmla="*/ 126 w 132"/>
                <a:gd name="T83" fmla="*/ 67 h 145"/>
                <a:gd name="T84" fmla="*/ 128 w 132"/>
                <a:gd name="T85" fmla="*/ 67 h 145"/>
                <a:gd name="T86" fmla="*/ 130 w 132"/>
                <a:gd name="T87" fmla="*/ 67 h 145"/>
                <a:gd name="T88" fmla="*/ 130 w 132"/>
                <a:gd name="T89" fmla="*/ 69 h 145"/>
                <a:gd name="T90" fmla="*/ 132 w 132"/>
                <a:gd name="T91" fmla="*/ 69 h 145"/>
                <a:gd name="T92" fmla="*/ 132 w 132"/>
                <a:gd name="T93" fmla="*/ 71 h 145"/>
                <a:gd name="T94" fmla="*/ 132 w 132"/>
                <a:gd name="T95" fmla="*/ 72 h 145"/>
                <a:gd name="T96" fmla="*/ 132 w 132"/>
                <a:gd name="T97" fmla="*/ 74 h 145"/>
                <a:gd name="T98" fmla="*/ 130 w 132"/>
                <a:gd name="T99" fmla="*/ 74 h 145"/>
                <a:gd name="T100" fmla="*/ 130 w 132"/>
                <a:gd name="T101" fmla="*/ 76 h 145"/>
                <a:gd name="T102" fmla="*/ 128 w 132"/>
                <a:gd name="T103" fmla="*/ 76 h 145"/>
                <a:gd name="T104" fmla="*/ 128 w 132"/>
                <a:gd name="T105" fmla="*/ 78 h 145"/>
                <a:gd name="T106" fmla="*/ 126 w 132"/>
                <a:gd name="T107" fmla="*/ 78 h 145"/>
                <a:gd name="T108" fmla="*/ 124 w 132"/>
                <a:gd name="T109" fmla="*/ 78 h 145"/>
                <a:gd name="T110" fmla="*/ 71 w 132"/>
                <a:gd name="T111" fmla="*/ 78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32" h="145">
                  <a:moveTo>
                    <a:pt x="71" y="78"/>
                  </a:moveTo>
                  <a:lnTo>
                    <a:pt x="71" y="136"/>
                  </a:lnTo>
                  <a:lnTo>
                    <a:pt x="71" y="139"/>
                  </a:lnTo>
                  <a:lnTo>
                    <a:pt x="71" y="141"/>
                  </a:lnTo>
                  <a:lnTo>
                    <a:pt x="71" y="143"/>
                  </a:lnTo>
                  <a:lnTo>
                    <a:pt x="69" y="143"/>
                  </a:lnTo>
                  <a:lnTo>
                    <a:pt x="67" y="145"/>
                  </a:lnTo>
                  <a:lnTo>
                    <a:pt x="65" y="145"/>
                  </a:lnTo>
                  <a:lnTo>
                    <a:pt x="63" y="143"/>
                  </a:lnTo>
                  <a:lnTo>
                    <a:pt x="61" y="143"/>
                  </a:lnTo>
                  <a:lnTo>
                    <a:pt x="61" y="141"/>
                  </a:lnTo>
                  <a:lnTo>
                    <a:pt x="59" y="139"/>
                  </a:lnTo>
                  <a:lnTo>
                    <a:pt x="59" y="136"/>
                  </a:lnTo>
                  <a:lnTo>
                    <a:pt x="59" y="78"/>
                  </a:lnTo>
                  <a:lnTo>
                    <a:pt x="8" y="78"/>
                  </a:lnTo>
                  <a:lnTo>
                    <a:pt x="6" y="78"/>
                  </a:lnTo>
                  <a:lnTo>
                    <a:pt x="4" y="78"/>
                  </a:lnTo>
                  <a:lnTo>
                    <a:pt x="2" y="76"/>
                  </a:lnTo>
                  <a:lnTo>
                    <a:pt x="0" y="74"/>
                  </a:lnTo>
                  <a:lnTo>
                    <a:pt x="0" y="72"/>
                  </a:lnTo>
                  <a:lnTo>
                    <a:pt x="0" y="71"/>
                  </a:lnTo>
                  <a:lnTo>
                    <a:pt x="0" y="69"/>
                  </a:lnTo>
                  <a:lnTo>
                    <a:pt x="2" y="67"/>
                  </a:lnTo>
                  <a:lnTo>
                    <a:pt x="4" y="67"/>
                  </a:lnTo>
                  <a:lnTo>
                    <a:pt x="6" y="67"/>
                  </a:lnTo>
                  <a:lnTo>
                    <a:pt x="8" y="67"/>
                  </a:lnTo>
                  <a:lnTo>
                    <a:pt x="59" y="67"/>
                  </a:lnTo>
                  <a:lnTo>
                    <a:pt x="59" y="7"/>
                  </a:lnTo>
                  <a:lnTo>
                    <a:pt x="59" y="5"/>
                  </a:lnTo>
                  <a:lnTo>
                    <a:pt x="59" y="3"/>
                  </a:lnTo>
                  <a:lnTo>
                    <a:pt x="61" y="2"/>
                  </a:lnTo>
                  <a:lnTo>
                    <a:pt x="63" y="0"/>
                  </a:lnTo>
                  <a:lnTo>
                    <a:pt x="65" y="0"/>
                  </a:lnTo>
                  <a:lnTo>
                    <a:pt x="67" y="0"/>
                  </a:lnTo>
                  <a:lnTo>
                    <a:pt x="69" y="0"/>
                  </a:lnTo>
                  <a:lnTo>
                    <a:pt x="71" y="2"/>
                  </a:lnTo>
                  <a:lnTo>
                    <a:pt x="71" y="3"/>
                  </a:lnTo>
                  <a:lnTo>
                    <a:pt x="71" y="5"/>
                  </a:lnTo>
                  <a:lnTo>
                    <a:pt x="71" y="7"/>
                  </a:lnTo>
                  <a:lnTo>
                    <a:pt x="71" y="67"/>
                  </a:lnTo>
                  <a:lnTo>
                    <a:pt x="124" y="67"/>
                  </a:lnTo>
                  <a:lnTo>
                    <a:pt x="126" y="67"/>
                  </a:lnTo>
                  <a:lnTo>
                    <a:pt x="128" y="67"/>
                  </a:lnTo>
                  <a:lnTo>
                    <a:pt x="130" y="67"/>
                  </a:lnTo>
                  <a:lnTo>
                    <a:pt x="130" y="69"/>
                  </a:lnTo>
                  <a:lnTo>
                    <a:pt x="132" y="69"/>
                  </a:lnTo>
                  <a:lnTo>
                    <a:pt x="132" y="71"/>
                  </a:lnTo>
                  <a:lnTo>
                    <a:pt x="132" y="72"/>
                  </a:lnTo>
                  <a:lnTo>
                    <a:pt x="132" y="74"/>
                  </a:lnTo>
                  <a:lnTo>
                    <a:pt x="130" y="74"/>
                  </a:lnTo>
                  <a:lnTo>
                    <a:pt x="130" y="76"/>
                  </a:lnTo>
                  <a:lnTo>
                    <a:pt x="128" y="76"/>
                  </a:lnTo>
                  <a:lnTo>
                    <a:pt x="128" y="78"/>
                  </a:lnTo>
                  <a:lnTo>
                    <a:pt x="126" y="78"/>
                  </a:lnTo>
                  <a:lnTo>
                    <a:pt x="124" y="78"/>
                  </a:lnTo>
                  <a:lnTo>
                    <a:pt x="71" y="78"/>
                  </a:lnTo>
                </a:path>
              </a:pathLst>
            </a:custGeom>
            <a:noFill/>
            <a:ln w="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537" name="Freeform 9"/>
            <p:cNvSpPr>
              <a:spLocks/>
            </p:cNvSpPr>
            <p:nvPr/>
          </p:nvSpPr>
          <p:spPr bwMode="auto">
            <a:xfrm>
              <a:off x="2560638" y="3473450"/>
              <a:ext cx="209550" cy="231775"/>
            </a:xfrm>
            <a:custGeom>
              <a:avLst/>
              <a:gdLst>
                <a:gd name="T0" fmla="*/ 71 w 132"/>
                <a:gd name="T1" fmla="*/ 138 h 146"/>
                <a:gd name="T2" fmla="*/ 71 w 132"/>
                <a:gd name="T3" fmla="*/ 142 h 146"/>
                <a:gd name="T4" fmla="*/ 69 w 132"/>
                <a:gd name="T5" fmla="*/ 144 h 146"/>
                <a:gd name="T6" fmla="*/ 65 w 132"/>
                <a:gd name="T7" fmla="*/ 146 h 146"/>
                <a:gd name="T8" fmla="*/ 63 w 132"/>
                <a:gd name="T9" fmla="*/ 144 h 146"/>
                <a:gd name="T10" fmla="*/ 61 w 132"/>
                <a:gd name="T11" fmla="*/ 142 h 146"/>
                <a:gd name="T12" fmla="*/ 59 w 132"/>
                <a:gd name="T13" fmla="*/ 140 h 146"/>
                <a:gd name="T14" fmla="*/ 59 w 132"/>
                <a:gd name="T15" fmla="*/ 79 h 146"/>
                <a:gd name="T16" fmla="*/ 6 w 132"/>
                <a:gd name="T17" fmla="*/ 79 h 146"/>
                <a:gd name="T18" fmla="*/ 4 w 132"/>
                <a:gd name="T19" fmla="*/ 77 h 146"/>
                <a:gd name="T20" fmla="*/ 0 w 132"/>
                <a:gd name="T21" fmla="*/ 77 h 146"/>
                <a:gd name="T22" fmla="*/ 0 w 132"/>
                <a:gd name="T23" fmla="*/ 73 h 146"/>
                <a:gd name="T24" fmla="*/ 0 w 132"/>
                <a:gd name="T25" fmla="*/ 69 h 146"/>
                <a:gd name="T26" fmla="*/ 2 w 132"/>
                <a:gd name="T27" fmla="*/ 67 h 146"/>
                <a:gd name="T28" fmla="*/ 6 w 132"/>
                <a:gd name="T29" fmla="*/ 67 h 146"/>
                <a:gd name="T30" fmla="*/ 59 w 132"/>
                <a:gd name="T31" fmla="*/ 67 h 146"/>
                <a:gd name="T32" fmla="*/ 59 w 132"/>
                <a:gd name="T33" fmla="*/ 6 h 146"/>
                <a:gd name="T34" fmla="*/ 61 w 132"/>
                <a:gd name="T35" fmla="*/ 4 h 146"/>
                <a:gd name="T36" fmla="*/ 63 w 132"/>
                <a:gd name="T37" fmla="*/ 2 h 146"/>
                <a:gd name="T38" fmla="*/ 65 w 132"/>
                <a:gd name="T39" fmla="*/ 0 h 146"/>
                <a:gd name="T40" fmla="*/ 69 w 132"/>
                <a:gd name="T41" fmla="*/ 0 h 146"/>
                <a:gd name="T42" fmla="*/ 71 w 132"/>
                <a:gd name="T43" fmla="*/ 2 h 146"/>
                <a:gd name="T44" fmla="*/ 71 w 132"/>
                <a:gd name="T45" fmla="*/ 6 h 146"/>
                <a:gd name="T46" fmla="*/ 71 w 132"/>
                <a:gd name="T47" fmla="*/ 67 h 146"/>
                <a:gd name="T48" fmla="*/ 126 w 132"/>
                <a:gd name="T49" fmla="*/ 67 h 146"/>
                <a:gd name="T50" fmla="*/ 130 w 132"/>
                <a:gd name="T51" fmla="*/ 67 h 146"/>
                <a:gd name="T52" fmla="*/ 132 w 132"/>
                <a:gd name="T53" fmla="*/ 69 h 146"/>
                <a:gd name="T54" fmla="*/ 132 w 132"/>
                <a:gd name="T55" fmla="*/ 73 h 146"/>
                <a:gd name="T56" fmla="*/ 130 w 132"/>
                <a:gd name="T57" fmla="*/ 75 h 146"/>
                <a:gd name="T58" fmla="*/ 128 w 132"/>
                <a:gd name="T59" fmla="*/ 77 h 146"/>
                <a:gd name="T60" fmla="*/ 126 w 132"/>
                <a:gd name="T61" fmla="*/ 79 h 146"/>
                <a:gd name="T62" fmla="*/ 71 w 132"/>
                <a:gd name="T63" fmla="*/ 79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2" h="146">
                  <a:moveTo>
                    <a:pt x="71" y="79"/>
                  </a:moveTo>
                  <a:lnTo>
                    <a:pt x="71" y="138"/>
                  </a:lnTo>
                  <a:lnTo>
                    <a:pt x="71" y="140"/>
                  </a:lnTo>
                  <a:lnTo>
                    <a:pt x="71" y="142"/>
                  </a:lnTo>
                  <a:lnTo>
                    <a:pt x="71" y="144"/>
                  </a:lnTo>
                  <a:lnTo>
                    <a:pt x="69" y="144"/>
                  </a:lnTo>
                  <a:lnTo>
                    <a:pt x="67" y="146"/>
                  </a:lnTo>
                  <a:lnTo>
                    <a:pt x="65" y="146"/>
                  </a:lnTo>
                  <a:lnTo>
                    <a:pt x="63" y="146"/>
                  </a:lnTo>
                  <a:lnTo>
                    <a:pt x="63" y="144"/>
                  </a:lnTo>
                  <a:lnTo>
                    <a:pt x="61" y="144"/>
                  </a:lnTo>
                  <a:lnTo>
                    <a:pt x="61" y="142"/>
                  </a:lnTo>
                  <a:lnTo>
                    <a:pt x="59" y="142"/>
                  </a:lnTo>
                  <a:lnTo>
                    <a:pt x="59" y="140"/>
                  </a:lnTo>
                  <a:lnTo>
                    <a:pt x="59" y="138"/>
                  </a:lnTo>
                  <a:lnTo>
                    <a:pt x="59" y="79"/>
                  </a:lnTo>
                  <a:lnTo>
                    <a:pt x="8" y="79"/>
                  </a:lnTo>
                  <a:lnTo>
                    <a:pt x="6" y="79"/>
                  </a:lnTo>
                  <a:lnTo>
                    <a:pt x="4" y="79"/>
                  </a:lnTo>
                  <a:lnTo>
                    <a:pt x="4" y="77"/>
                  </a:lnTo>
                  <a:lnTo>
                    <a:pt x="2" y="77"/>
                  </a:lnTo>
                  <a:lnTo>
                    <a:pt x="0" y="77"/>
                  </a:lnTo>
                  <a:lnTo>
                    <a:pt x="0" y="75"/>
                  </a:lnTo>
                  <a:lnTo>
                    <a:pt x="0" y="73"/>
                  </a:lnTo>
                  <a:lnTo>
                    <a:pt x="0" y="71"/>
                  </a:lnTo>
                  <a:lnTo>
                    <a:pt x="0" y="69"/>
                  </a:lnTo>
                  <a:lnTo>
                    <a:pt x="2" y="69"/>
                  </a:lnTo>
                  <a:lnTo>
                    <a:pt x="2" y="67"/>
                  </a:lnTo>
                  <a:lnTo>
                    <a:pt x="4" y="67"/>
                  </a:lnTo>
                  <a:lnTo>
                    <a:pt x="6" y="67"/>
                  </a:lnTo>
                  <a:lnTo>
                    <a:pt x="8" y="67"/>
                  </a:lnTo>
                  <a:lnTo>
                    <a:pt x="59" y="67"/>
                  </a:lnTo>
                  <a:lnTo>
                    <a:pt x="59" y="8"/>
                  </a:lnTo>
                  <a:lnTo>
                    <a:pt x="59" y="6"/>
                  </a:lnTo>
                  <a:lnTo>
                    <a:pt x="59" y="4"/>
                  </a:lnTo>
                  <a:lnTo>
                    <a:pt x="61" y="4"/>
                  </a:lnTo>
                  <a:lnTo>
                    <a:pt x="61" y="2"/>
                  </a:lnTo>
                  <a:lnTo>
                    <a:pt x="63" y="2"/>
                  </a:lnTo>
                  <a:lnTo>
                    <a:pt x="63" y="0"/>
                  </a:lnTo>
                  <a:lnTo>
                    <a:pt x="65" y="0"/>
                  </a:lnTo>
                  <a:lnTo>
                    <a:pt x="67" y="0"/>
                  </a:lnTo>
                  <a:lnTo>
                    <a:pt x="69" y="0"/>
                  </a:lnTo>
                  <a:lnTo>
                    <a:pt x="69" y="2"/>
                  </a:lnTo>
                  <a:lnTo>
                    <a:pt x="71" y="2"/>
                  </a:lnTo>
                  <a:lnTo>
                    <a:pt x="71" y="4"/>
                  </a:lnTo>
                  <a:lnTo>
                    <a:pt x="71" y="6"/>
                  </a:lnTo>
                  <a:lnTo>
                    <a:pt x="71" y="8"/>
                  </a:lnTo>
                  <a:lnTo>
                    <a:pt x="71" y="67"/>
                  </a:lnTo>
                  <a:lnTo>
                    <a:pt x="124" y="67"/>
                  </a:lnTo>
                  <a:lnTo>
                    <a:pt x="126" y="67"/>
                  </a:lnTo>
                  <a:lnTo>
                    <a:pt x="128" y="67"/>
                  </a:lnTo>
                  <a:lnTo>
                    <a:pt x="130" y="67"/>
                  </a:lnTo>
                  <a:lnTo>
                    <a:pt x="130" y="69"/>
                  </a:lnTo>
                  <a:lnTo>
                    <a:pt x="132" y="69"/>
                  </a:lnTo>
                  <a:lnTo>
                    <a:pt x="132" y="71"/>
                  </a:lnTo>
                  <a:lnTo>
                    <a:pt x="132" y="73"/>
                  </a:lnTo>
                  <a:lnTo>
                    <a:pt x="132" y="75"/>
                  </a:lnTo>
                  <a:lnTo>
                    <a:pt x="130" y="75"/>
                  </a:lnTo>
                  <a:lnTo>
                    <a:pt x="130" y="77"/>
                  </a:lnTo>
                  <a:lnTo>
                    <a:pt x="128" y="77"/>
                  </a:lnTo>
                  <a:lnTo>
                    <a:pt x="128" y="79"/>
                  </a:lnTo>
                  <a:lnTo>
                    <a:pt x="126" y="79"/>
                  </a:lnTo>
                  <a:lnTo>
                    <a:pt x="124" y="79"/>
                  </a:lnTo>
                  <a:lnTo>
                    <a:pt x="71" y="79"/>
                  </a:lnTo>
                  <a:close/>
                </a:path>
              </a:pathLst>
            </a:cu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538" name="Freeform 10"/>
            <p:cNvSpPr>
              <a:spLocks/>
            </p:cNvSpPr>
            <p:nvPr/>
          </p:nvSpPr>
          <p:spPr bwMode="auto">
            <a:xfrm>
              <a:off x="2560638" y="3473450"/>
              <a:ext cx="209550" cy="231775"/>
            </a:xfrm>
            <a:custGeom>
              <a:avLst/>
              <a:gdLst>
                <a:gd name="T0" fmla="*/ 71 w 132"/>
                <a:gd name="T1" fmla="*/ 79 h 146"/>
                <a:gd name="T2" fmla="*/ 71 w 132"/>
                <a:gd name="T3" fmla="*/ 138 h 146"/>
                <a:gd name="T4" fmla="*/ 71 w 132"/>
                <a:gd name="T5" fmla="*/ 140 h 146"/>
                <a:gd name="T6" fmla="*/ 71 w 132"/>
                <a:gd name="T7" fmla="*/ 142 h 146"/>
                <a:gd name="T8" fmla="*/ 71 w 132"/>
                <a:gd name="T9" fmla="*/ 144 h 146"/>
                <a:gd name="T10" fmla="*/ 69 w 132"/>
                <a:gd name="T11" fmla="*/ 144 h 146"/>
                <a:gd name="T12" fmla="*/ 67 w 132"/>
                <a:gd name="T13" fmla="*/ 146 h 146"/>
                <a:gd name="T14" fmla="*/ 65 w 132"/>
                <a:gd name="T15" fmla="*/ 146 h 146"/>
                <a:gd name="T16" fmla="*/ 63 w 132"/>
                <a:gd name="T17" fmla="*/ 144 h 146"/>
                <a:gd name="T18" fmla="*/ 61 w 132"/>
                <a:gd name="T19" fmla="*/ 144 h 146"/>
                <a:gd name="T20" fmla="*/ 61 w 132"/>
                <a:gd name="T21" fmla="*/ 142 h 146"/>
                <a:gd name="T22" fmla="*/ 59 w 132"/>
                <a:gd name="T23" fmla="*/ 140 h 146"/>
                <a:gd name="T24" fmla="*/ 59 w 132"/>
                <a:gd name="T25" fmla="*/ 138 h 146"/>
                <a:gd name="T26" fmla="*/ 59 w 132"/>
                <a:gd name="T27" fmla="*/ 79 h 146"/>
                <a:gd name="T28" fmla="*/ 8 w 132"/>
                <a:gd name="T29" fmla="*/ 79 h 146"/>
                <a:gd name="T30" fmla="*/ 6 w 132"/>
                <a:gd name="T31" fmla="*/ 79 h 146"/>
                <a:gd name="T32" fmla="*/ 4 w 132"/>
                <a:gd name="T33" fmla="*/ 79 h 146"/>
                <a:gd name="T34" fmla="*/ 2 w 132"/>
                <a:gd name="T35" fmla="*/ 77 h 146"/>
                <a:gd name="T36" fmla="*/ 0 w 132"/>
                <a:gd name="T37" fmla="*/ 77 h 146"/>
                <a:gd name="T38" fmla="*/ 0 w 132"/>
                <a:gd name="T39" fmla="*/ 75 h 146"/>
                <a:gd name="T40" fmla="*/ 0 w 132"/>
                <a:gd name="T41" fmla="*/ 73 h 146"/>
                <a:gd name="T42" fmla="*/ 0 w 132"/>
                <a:gd name="T43" fmla="*/ 71 h 146"/>
                <a:gd name="T44" fmla="*/ 0 w 132"/>
                <a:gd name="T45" fmla="*/ 69 h 146"/>
                <a:gd name="T46" fmla="*/ 2 w 132"/>
                <a:gd name="T47" fmla="*/ 69 h 146"/>
                <a:gd name="T48" fmla="*/ 2 w 132"/>
                <a:gd name="T49" fmla="*/ 67 h 146"/>
                <a:gd name="T50" fmla="*/ 4 w 132"/>
                <a:gd name="T51" fmla="*/ 67 h 146"/>
                <a:gd name="T52" fmla="*/ 6 w 132"/>
                <a:gd name="T53" fmla="*/ 67 h 146"/>
                <a:gd name="T54" fmla="*/ 8 w 132"/>
                <a:gd name="T55" fmla="*/ 67 h 146"/>
                <a:gd name="T56" fmla="*/ 59 w 132"/>
                <a:gd name="T57" fmla="*/ 67 h 146"/>
                <a:gd name="T58" fmla="*/ 59 w 132"/>
                <a:gd name="T59" fmla="*/ 8 h 146"/>
                <a:gd name="T60" fmla="*/ 59 w 132"/>
                <a:gd name="T61" fmla="*/ 6 h 146"/>
                <a:gd name="T62" fmla="*/ 59 w 132"/>
                <a:gd name="T63" fmla="*/ 4 h 146"/>
                <a:gd name="T64" fmla="*/ 61 w 132"/>
                <a:gd name="T65" fmla="*/ 2 h 146"/>
                <a:gd name="T66" fmla="*/ 63 w 132"/>
                <a:gd name="T67" fmla="*/ 0 h 146"/>
                <a:gd name="T68" fmla="*/ 65 w 132"/>
                <a:gd name="T69" fmla="*/ 0 h 146"/>
                <a:gd name="T70" fmla="*/ 67 w 132"/>
                <a:gd name="T71" fmla="*/ 0 h 146"/>
                <a:gd name="T72" fmla="*/ 69 w 132"/>
                <a:gd name="T73" fmla="*/ 0 h 146"/>
                <a:gd name="T74" fmla="*/ 71 w 132"/>
                <a:gd name="T75" fmla="*/ 2 h 146"/>
                <a:gd name="T76" fmla="*/ 71 w 132"/>
                <a:gd name="T77" fmla="*/ 4 h 146"/>
                <a:gd name="T78" fmla="*/ 71 w 132"/>
                <a:gd name="T79" fmla="*/ 6 h 146"/>
                <a:gd name="T80" fmla="*/ 71 w 132"/>
                <a:gd name="T81" fmla="*/ 8 h 146"/>
                <a:gd name="T82" fmla="*/ 71 w 132"/>
                <a:gd name="T83" fmla="*/ 67 h 146"/>
                <a:gd name="T84" fmla="*/ 124 w 132"/>
                <a:gd name="T85" fmla="*/ 67 h 146"/>
                <a:gd name="T86" fmla="*/ 126 w 132"/>
                <a:gd name="T87" fmla="*/ 67 h 146"/>
                <a:gd name="T88" fmla="*/ 128 w 132"/>
                <a:gd name="T89" fmla="*/ 67 h 146"/>
                <a:gd name="T90" fmla="*/ 130 w 132"/>
                <a:gd name="T91" fmla="*/ 67 h 146"/>
                <a:gd name="T92" fmla="*/ 130 w 132"/>
                <a:gd name="T93" fmla="*/ 69 h 146"/>
                <a:gd name="T94" fmla="*/ 132 w 132"/>
                <a:gd name="T95" fmla="*/ 69 h 146"/>
                <a:gd name="T96" fmla="*/ 132 w 132"/>
                <a:gd name="T97" fmla="*/ 71 h 146"/>
                <a:gd name="T98" fmla="*/ 132 w 132"/>
                <a:gd name="T99" fmla="*/ 73 h 146"/>
                <a:gd name="T100" fmla="*/ 132 w 132"/>
                <a:gd name="T101" fmla="*/ 75 h 146"/>
                <a:gd name="T102" fmla="*/ 130 w 132"/>
                <a:gd name="T103" fmla="*/ 77 h 146"/>
                <a:gd name="T104" fmla="*/ 128 w 132"/>
                <a:gd name="T105" fmla="*/ 77 h 146"/>
                <a:gd name="T106" fmla="*/ 128 w 132"/>
                <a:gd name="T107" fmla="*/ 79 h 146"/>
                <a:gd name="T108" fmla="*/ 126 w 132"/>
                <a:gd name="T109" fmla="*/ 79 h 146"/>
                <a:gd name="T110" fmla="*/ 124 w 132"/>
                <a:gd name="T111" fmla="*/ 79 h 146"/>
                <a:gd name="T112" fmla="*/ 71 w 132"/>
                <a:gd name="T113" fmla="*/ 79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2" h="146">
                  <a:moveTo>
                    <a:pt x="71" y="79"/>
                  </a:moveTo>
                  <a:lnTo>
                    <a:pt x="71" y="138"/>
                  </a:lnTo>
                  <a:lnTo>
                    <a:pt x="71" y="140"/>
                  </a:lnTo>
                  <a:lnTo>
                    <a:pt x="71" y="142"/>
                  </a:lnTo>
                  <a:lnTo>
                    <a:pt x="71" y="144"/>
                  </a:lnTo>
                  <a:lnTo>
                    <a:pt x="69" y="144"/>
                  </a:lnTo>
                  <a:lnTo>
                    <a:pt x="67" y="146"/>
                  </a:lnTo>
                  <a:lnTo>
                    <a:pt x="65" y="146"/>
                  </a:lnTo>
                  <a:lnTo>
                    <a:pt x="63" y="144"/>
                  </a:lnTo>
                  <a:lnTo>
                    <a:pt x="61" y="144"/>
                  </a:lnTo>
                  <a:lnTo>
                    <a:pt x="61" y="142"/>
                  </a:lnTo>
                  <a:lnTo>
                    <a:pt x="59" y="140"/>
                  </a:lnTo>
                  <a:lnTo>
                    <a:pt x="59" y="138"/>
                  </a:lnTo>
                  <a:lnTo>
                    <a:pt x="59" y="79"/>
                  </a:lnTo>
                  <a:lnTo>
                    <a:pt x="8" y="79"/>
                  </a:lnTo>
                  <a:lnTo>
                    <a:pt x="6" y="79"/>
                  </a:lnTo>
                  <a:lnTo>
                    <a:pt x="4" y="79"/>
                  </a:lnTo>
                  <a:lnTo>
                    <a:pt x="2" y="77"/>
                  </a:lnTo>
                  <a:lnTo>
                    <a:pt x="0" y="77"/>
                  </a:lnTo>
                  <a:lnTo>
                    <a:pt x="0" y="75"/>
                  </a:lnTo>
                  <a:lnTo>
                    <a:pt x="0" y="73"/>
                  </a:lnTo>
                  <a:lnTo>
                    <a:pt x="0" y="71"/>
                  </a:lnTo>
                  <a:lnTo>
                    <a:pt x="0" y="69"/>
                  </a:lnTo>
                  <a:lnTo>
                    <a:pt x="2" y="69"/>
                  </a:lnTo>
                  <a:lnTo>
                    <a:pt x="2" y="67"/>
                  </a:lnTo>
                  <a:lnTo>
                    <a:pt x="4" y="67"/>
                  </a:lnTo>
                  <a:lnTo>
                    <a:pt x="6" y="67"/>
                  </a:lnTo>
                  <a:lnTo>
                    <a:pt x="8" y="67"/>
                  </a:lnTo>
                  <a:lnTo>
                    <a:pt x="59" y="67"/>
                  </a:lnTo>
                  <a:lnTo>
                    <a:pt x="59" y="8"/>
                  </a:lnTo>
                  <a:lnTo>
                    <a:pt x="59" y="6"/>
                  </a:lnTo>
                  <a:lnTo>
                    <a:pt x="59" y="4"/>
                  </a:lnTo>
                  <a:lnTo>
                    <a:pt x="61" y="2"/>
                  </a:lnTo>
                  <a:lnTo>
                    <a:pt x="63" y="0"/>
                  </a:lnTo>
                  <a:lnTo>
                    <a:pt x="65" y="0"/>
                  </a:lnTo>
                  <a:lnTo>
                    <a:pt x="67" y="0"/>
                  </a:lnTo>
                  <a:lnTo>
                    <a:pt x="69" y="0"/>
                  </a:lnTo>
                  <a:lnTo>
                    <a:pt x="71" y="2"/>
                  </a:lnTo>
                  <a:lnTo>
                    <a:pt x="71" y="4"/>
                  </a:lnTo>
                  <a:lnTo>
                    <a:pt x="71" y="6"/>
                  </a:lnTo>
                  <a:lnTo>
                    <a:pt x="71" y="8"/>
                  </a:lnTo>
                  <a:lnTo>
                    <a:pt x="71" y="67"/>
                  </a:lnTo>
                  <a:lnTo>
                    <a:pt x="124" y="67"/>
                  </a:lnTo>
                  <a:lnTo>
                    <a:pt x="126" y="67"/>
                  </a:lnTo>
                  <a:lnTo>
                    <a:pt x="128" y="67"/>
                  </a:lnTo>
                  <a:lnTo>
                    <a:pt x="130" y="67"/>
                  </a:lnTo>
                  <a:lnTo>
                    <a:pt x="130" y="69"/>
                  </a:lnTo>
                  <a:lnTo>
                    <a:pt x="132" y="69"/>
                  </a:lnTo>
                  <a:lnTo>
                    <a:pt x="132" y="71"/>
                  </a:lnTo>
                  <a:lnTo>
                    <a:pt x="132" y="73"/>
                  </a:lnTo>
                  <a:lnTo>
                    <a:pt x="132" y="75"/>
                  </a:lnTo>
                  <a:lnTo>
                    <a:pt x="130" y="77"/>
                  </a:lnTo>
                  <a:lnTo>
                    <a:pt x="128" y="77"/>
                  </a:lnTo>
                  <a:lnTo>
                    <a:pt x="128" y="79"/>
                  </a:lnTo>
                  <a:lnTo>
                    <a:pt x="126" y="79"/>
                  </a:lnTo>
                  <a:lnTo>
                    <a:pt x="124" y="79"/>
                  </a:lnTo>
                  <a:lnTo>
                    <a:pt x="71" y="79"/>
                  </a:lnTo>
                </a:path>
              </a:pathLst>
            </a:custGeom>
            <a:noFill/>
            <a:ln w="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539" name="Freeform 11"/>
            <p:cNvSpPr>
              <a:spLocks/>
            </p:cNvSpPr>
            <p:nvPr/>
          </p:nvSpPr>
          <p:spPr bwMode="auto">
            <a:xfrm>
              <a:off x="2560638" y="3930650"/>
              <a:ext cx="209550" cy="230187"/>
            </a:xfrm>
            <a:custGeom>
              <a:avLst/>
              <a:gdLst>
                <a:gd name="T0" fmla="*/ 71 w 132"/>
                <a:gd name="T1" fmla="*/ 137 h 145"/>
                <a:gd name="T2" fmla="*/ 71 w 132"/>
                <a:gd name="T3" fmla="*/ 141 h 145"/>
                <a:gd name="T4" fmla="*/ 69 w 132"/>
                <a:gd name="T5" fmla="*/ 143 h 145"/>
                <a:gd name="T6" fmla="*/ 67 w 132"/>
                <a:gd name="T7" fmla="*/ 145 h 145"/>
                <a:gd name="T8" fmla="*/ 63 w 132"/>
                <a:gd name="T9" fmla="*/ 145 h 145"/>
                <a:gd name="T10" fmla="*/ 61 w 132"/>
                <a:gd name="T11" fmla="*/ 143 h 145"/>
                <a:gd name="T12" fmla="*/ 59 w 132"/>
                <a:gd name="T13" fmla="*/ 141 h 145"/>
                <a:gd name="T14" fmla="*/ 59 w 132"/>
                <a:gd name="T15" fmla="*/ 137 h 145"/>
                <a:gd name="T16" fmla="*/ 8 w 132"/>
                <a:gd name="T17" fmla="*/ 78 h 145"/>
                <a:gd name="T18" fmla="*/ 4 w 132"/>
                <a:gd name="T19" fmla="*/ 78 h 145"/>
                <a:gd name="T20" fmla="*/ 2 w 132"/>
                <a:gd name="T21" fmla="*/ 76 h 145"/>
                <a:gd name="T22" fmla="*/ 0 w 132"/>
                <a:gd name="T23" fmla="*/ 74 h 145"/>
                <a:gd name="T24" fmla="*/ 0 w 132"/>
                <a:gd name="T25" fmla="*/ 70 h 145"/>
                <a:gd name="T26" fmla="*/ 2 w 132"/>
                <a:gd name="T27" fmla="*/ 68 h 145"/>
                <a:gd name="T28" fmla="*/ 4 w 132"/>
                <a:gd name="T29" fmla="*/ 67 h 145"/>
                <a:gd name="T30" fmla="*/ 8 w 132"/>
                <a:gd name="T31" fmla="*/ 67 h 145"/>
                <a:gd name="T32" fmla="*/ 59 w 132"/>
                <a:gd name="T33" fmla="*/ 7 h 145"/>
                <a:gd name="T34" fmla="*/ 59 w 132"/>
                <a:gd name="T35" fmla="*/ 3 h 145"/>
                <a:gd name="T36" fmla="*/ 61 w 132"/>
                <a:gd name="T37" fmla="*/ 1 h 145"/>
                <a:gd name="T38" fmla="*/ 63 w 132"/>
                <a:gd name="T39" fmla="*/ 0 h 145"/>
                <a:gd name="T40" fmla="*/ 67 w 132"/>
                <a:gd name="T41" fmla="*/ 0 h 145"/>
                <a:gd name="T42" fmla="*/ 69 w 132"/>
                <a:gd name="T43" fmla="*/ 1 h 145"/>
                <a:gd name="T44" fmla="*/ 71 w 132"/>
                <a:gd name="T45" fmla="*/ 3 h 145"/>
                <a:gd name="T46" fmla="*/ 71 w 132"/>
                <a:gd name="T47" fmla="*/ 7 h 145"/>
                <a:gd name="T48" fmla="*/ 124 w 132"/>
                <a:gd name="T49" fmla="*/ 67 h 145"/>
                <a:gd name="T50" fmla="*/ 128 w 132"/>
                <a:gd name="T51" fmla="*/ 67 h 145"/>
                <a:gd name="T52" fmla="*/ 130 w 132"/>
                <a:gd name="T53" fmla="*/ 68 h 145"/>
                <a:gd name="T54" fmla="*/ 132 w 132"/>
                <a:gd name="T55" fmla="*/ 70 h 145"/>
                <a:gd name="T56" fmla="*/ 132 w 132"/>
                <a:gd name="T57" fmla="*/ 74 h 145"/>
                <a:gd name="T58" fmla="*/ 130 w 132"/>
                <a:gd name="T59" fmla="*/ 76 h 145"/>
                <a:gd name="T60" fmla="*/ 128 w 132"/>
                <a:gd name="T61" fmla="*/ 78 h 145"/>
                <a:gd name="T62" fmla="*/ 124 w 132"/>
                <a:gd name="T63" fmla="*/ 78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2" h="145">
                  <a:moveTo>
                    <a:pt x="71" y="78"/>
                  </a:moveTo>
                  <a:lnTo>
                    <a:pt x="71" y="137"/>
                  </a:lnTo>
                  <a:lnTo>
                    <a:pt x="71" y="139"/>
                  </a:lnTo>
                  <a:lnTo>
                    <a:pt x="71" y="141"/>
                  </a:lnTo>
                  <a:lnTo>
                    <a:pt x="71" y="143"/>
                  </a:lnTo>
                  <a:lnTo>
                    <a:pt x="69" y="143"/>
                  </a:lnTo>
                  <a:lnTo>
                    <a:pt x="69" y="145"/>
                  </a:lnTo>
                  <a:lnTo>
                    <a:pt x="67" y="145"/>
                  </a:lnTo>
                  <a:lnTo>
                    <a:pt x="65" y="145"/>
                  </a:lnTo>
                  <a:lnTo>
                    <a:pt x="63" y="145"/>
                  </a:lnTo>
                  <a:lnTo>
                    <a:pt x="63" y="143"/>
                  </a:lnTo>
                  <a:lnTo>
                    <a:pt x="61" y="143"/>
                  </a:lnTo>
                  <a:lnTo>
                    <a:pt x="61" y="141"/>
                  </a:lnTo>
                  <a:lnTo>
                    <a:pt x="59" y="141"/>
                  </a:lnTo>
                  <a:lnTo>
                    <a:pt x="59" y="139"/>
                  </a:lnTo>
                  <a:lnTo>
                    <a:pt x="59" y="137"/>
                  </a:lnTo>
                  <a:lnTo>
                    <a:pt x="59" y="78"/>
                  </a:lnTo>
                  <a:lnTo>
                    <a:pt x="8" y="78"/>
                  </a:lnTo>
                  <a:lnTo>
                    <a:pt x="6" y="78"/>
                  </a:lnTo>
                  <a:lnTo>
                    <a:pt x="4" y="78"/>
                  </a:lnTo>
                  <a:lnTo>
                    <a:pt x="4" y="76"/>
                  </a:lnTo>
                  <a:lnTo>
                    <a:pt x="2" y="76"/>
                  </a:lnTo>
                  <a:lnTo>
                    <a:pt x="0" y="76"/>
                  </a:lnTo>
                  <a:lnTo>
                    <a:pt x="0" y="74"/>
                  </a:lnTo>
                  <a:lnTo>
                    <a:pt x="0" y="72"/>
                  </a:lnTo>
                  <a:lnTo>
                    <a:pt x="0" y="70"/>
                  </a:lnTo>
                  <a:lnTo>
                    <a:pt x="0" y="68"/>
                  </a:lnTo>
                  <a:lnTo>
                    <a:pt x="2" y="68"/>
                  </a:lnTo>
                  <a:lnTo>
                    <a:pt x="2" y="67"/>
                  </a:lnTo>
                  <a:lnTo>
                    <a:pt x="4" y="67"/>
                  </a:lnTo>
                  <a:lnTo>
                    <a:pt x="6" y="67"/>
                  </a:lnTo>
                  <a:lnTo>
                    <a:pt x="8" y="67"/>
                  </a:lnTo>
                  <a:lnTo>
                    <a:pt x="59" y="67"/>
                  </a:lnTo>
                  <a:lnTo>
                    <a:pt x="59" y="7"/>
                  </a:lnTo>
                  <a:lnTo>
                    <a:pt x="59" y="5"/>
                  </a:lnTo>
                  <a:lnTo>
                    <a:pt x="59" y="3"/>
                  </a:lnTo>
                  <a:lnTo>
                    <a:pt x="61" y="3"/>
                  </a:lnTo>
                  <a:lnTo>
                    <a:pt x="61" y="1"/>
                  </a:lnTo>
                  <a:lnTo>
                    <a:pt x="63" y="1"/>
                  </a:lnTo>
                  <a:lnTo>
                    <a:pt x="63" y="0"/>
                  </a:lnTo>
                  <a:lnTo>
                    <a:pt x="65" y="0"/>
                  </a:lnTo>
                  <a:lnTo>
                    <a:pt x="67" y="0"/>
                  </a:lnTo>
                  <a:lnTo>
                    <a:pt x="69" y="0"/>
                  </a:lnTo>
                  <a:lnTo>
                    <a:pt x="69" y="1"/>
                  </a:lnTo>
                  <a:lnTo>
                    <a:pt x="71" y="1"/>
                  </a:lnTo>
                  <a:lnTo>
                    <a:pt x="71" y="3"/>
                  </a:lnTo>
                  <a:lnTo>
                    <a:pt x="71" y="5"/>
                  </a:lnTo>
                  <a:lnTo>
                    <a:pt x="71" y="7"/>
                  </a:lnTo>
                  <a:lnTo>
                    <a:pt x="71" y="67"/>
                  </a:lnTo>
                  <a:lnTo>
                    <a:pt x="124" y="67"/>
                  </a:lnTo>
                  <a:lnTo>
                    <a:pt x="126" y="67"/>
                  </a:lnTo>
                  <a:lnTo>
                    <a:pt x="128" y="67"/>
                  </a:lnTo>
                  <a:lnTo>
                    <a:pt x="130" y="67"/>
                  </a:lnTo>
                  <a:lnTo>
                    <a:pt x="130" y="68"/>
                  </a:lnTo>
                  <a:lnTo>
                    <a:pt x="132" y="68"/>
                  </a:lnTo>
                  <a:lnTo>
                    <a:pt x="132" y="70"/>
                  </a:lnTo>
                  <a:lnTo>
                    <a:pt x="132" y="72"/>
                  </a:lnTo>
                  <a:lnTo>
                    <a:pt x="132" y="74"/>
                  </a:lnTo>
                  <a:lnTo>
                    <a:pt x="130" y="74"/>
                  </a:lnTo>
                  <a:lnTo>
                    <a:pt x="130" y="76"/>
                  </a:lnTo>
                  <a:lnTo>
                    <a:pt x="128" y="76"/>
                  </a:lnTo>
                  <a:lnTo>
                    <a:pt x="128" y="78"/>
                  </a:lnTo>
                  <a:lnTo>
                    <a:pt x="126" y="78"/>
                  </a:lnTo>
                  <a:lnTo>
                    <a:pt x="124" y="78"/>
                  </a:lnTo>
                  <a:lnTo>
                    <a:pt x="71" y="78"/>
                  </a:lnTo>
                  <a:close/>
                </a:path>
              </a:pathLst>
            </a:cu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540" name="Freeform 12"/>
            <p:cNvSpPr>
              <a:spLocks/>
            </p:cNvSpPr>
            <p:nvPr/>
          </p:nvSpPr>
          <p:spPr bwMode="auto">
            <a:xfrm>
              <a:off x="2560638" y="3930650"/>
              <a:ext cx="209550" cy="230187"/>
            </a:xfrm>
            <a:custGeom>
              <a:avLst/>
              <a:gdLst>
                <a:gd name="T0" fmla="*/ 71 w 132"/>
                <a:gd name="T1" fmla="*/ 78 h 145"/>
                <a:gd name="T2" fmla="*/ 71 w 132"/>
                <a:gd name="T3" fmla="*/ 137 h 145"/>
                <a:gd name="T4" fmla="*/ 71 w 132"/>
                <a:gd name="T5" fmla="*/ 139 h 145"/>
                <a:gd name="T6" fmla="*/ 71 w 132"/>
                <a:gd name="T7" fmla="*/ 141 h 145"/>
                <a:gd name="T8" fmla="*/ 71 w 132"/>
                <a:gd name="T9" fmla="*/ 143 h 145"/>
                <a:gd name="T10" fmla="*/ 69 w 132"/>
                <a:gd name="T11" fmla="*/ 143 h 145"/>
                <a:gd name="T12" fmla="*/ 69 w 132"/>
                <a:gd name="T13" fmla="*/ 145 h 145"/>
                <a:gd name="T14" fmla="*/ 67 w 132"/>
                <a:gd name="T15" fmla="*/ 145 h 145"/>
                <a:gd name="T16" fmla="*/ 65 w 132"/>
                <a:gd name="T17" fmla="*/ 145 h 145"/>
                <a:gd name="T18" fmla="*/ 63 w 132"/>
                <a:gd name="T19" fmla="*/ 145 h 145"/>
                <a:gd name="T20" fmla="*/ 63 w 132"/>
                <a:gd name="T21" fmla="*/ 143 h 145"/>
                <a:gd name="T22" fmla="*/ 61 w 132"/>
                <a:gd name="T23" fmla="*/ 143 h 145"/>
                <a:gd name="T24" fmla="*/ 61 w 132"/>
                <a:gd name="T25" fmla="*/ 141 h 145"/>
                <a:gd name="T26" fmla="*/ 59 w 132"/>
                <a:gd name="T27" fmla="*/ 141 h 145"/>
                <a:gd name="T28" fmla="*/ 59 w 132"/>
                <a:gd name="T29" fmla="*/ 139 h 145"/>
                <a:gd name="T30" fmla="*/ 59 w 132"/>
                <a:gd name="T31" fmla="*/ 137 h 145"/>
                <a:gd name="T32" fmla="*/ 59 w 132"/>
                <a:gd name="T33" fmla="*/ 78 h 145"/>
                <a:gd name="T34" fmla="*/ 8 w 132"/>
                <a:gd name="T35" fmla="*/ 78 h 145"/>
                <a:gd name="T36" fmla="*/ 6 w 132"/>
                <a:gd name="T37" fmla="*/ 78 h 145"/>
                <a:gd name="T38" fmla="*/ 4 w 132"/>
                <a:gd name="T39" fmla="*/ 78 h 145"/>
                <a:gd name="T40" fmla="*/ 2 w 132"/>
                <a:gd name="T41" fmla="*/ 76 h 145"/>
                <a:gd name="T42" fmla="*/ 0 w 132"/>
                <a:gd name="T43" fmla="*/ 76 h 145"/>
                <a:gd name="T44" fmla="*/ 0 w 132"/>
                <a:gd name="T45" fmla="*/ 74 h 145"/>
                <a:gd name="T46" fmla="*/ 0 w 132"/>
                <a:gd name="T47" fmla="*/ 72 h 145"/>
                <a:gd name="T48" fmla="*/ 0 w 132"/>
                <a:gd name="T49" fmla="*/ 70 h 145"/>
                <a:gd name="T50" fmla="*/ 0 w 132"/>
                <a:gd name="T51" fmla="*/ 68 h 145"/>
                <a:gd name="T52" fmla="*/ 2 w 132"/>
                <a:gd name="T53" fmla="*/ 68 h 145"/>
                <a:gd name="T54" fmla="*/ 2 w 132"/>
                <a:gd name="T55" fmla="*/ 67 h 145"/>
                <a:gd name="T56" fmla="*/ 4 w 132"/>
                <a:gd name="T57" fmla="*/ 67 h 145"/>
                <a:gd name="T58" fmla="*/ 6 w 132"/>
                <a:gd name="T59" fmla="*/ 67 h 145"/>
                <a:gd name="T60" fmla="*/ 8 w 132"/>
                <a:gd name="T61" fmla="*/ 67 h 145"/>
                <a:gd name="T62" fmla="*/ 59 w 132"/>
                <a:gd name="T63" fmla="*/ 67 h 145"/>
                <a:gd name="T64" fmla="*/ 59 w 132"/>
                <a:gd name="T65" fmla="*/ 7 h 145"/>
                <a:gd name="T66" fmla="*/ 59 w 132"/>
                <a:gd name="T67" fmla="*/ 5 h 145"/>
                <a:gd name="T68" fmla="*/ 59 w 132"/>
                <a:gd name="T69" fmla="*/ 3 h 145"/>
                <a:gd name="T70" fmla="*/ 61 w 132"/>
                <a:gd name="T71" fmla="*/ 1 h 145"/>
                <a:gd name="T72" fmla="*/ 63 w 132"/>
                <a:gd name="T73" fmla="*/ 1 h 145"/>
                <a:gd name="T74" fmla="*/ 63 w 132"/>
                <a:gd name="T75" fmla="*/ 0 h 145"/>
                <a:gd name="T76" fmla="*/ 65 w 132"/>
                <a:gd name="T77" fmla="*/ 0 h 145"/>
                <a:gd name="T78" fmla="*/ 67 w 132"/>
                <a:gd name="T79" fmla="*/ 0 h 145"/>
                <a:gd name="T80" fmla="*/ 69 w 132"/>
                <a:gd name="T81" fmla="*/ 0 h 145"/>
                <a:gd name="T82" fmla="*/ 69 w 132"/>
                <a:gd name="T83" fmla="*/ 1 h 145"/>
                <a:gd name="T84" fmla="*/ 71 w 132"/>
                <a:gd name="T85" fmla="*/ 1 h 145"/>
                <a:gd name="T86" fmla="*/ 71 w 132"/>
                <a:gd name="T87" fmla="*/ 3 h 145"/>
                <a:gd name="T88" fmla="*/ 71 w 132"/>
                <a:gd name="T89" fmla="*/ 5 h 145"/>
                <a:gd name="T90" fmla="*/ 71 w 132"/>
                <a:gd name="T91" fmla="*/ 7 h 145"/>
                <a:gd name="T92" fmla="*/ 71 w 132"/>
                <a:gd name="T93" fmla="*/ 67 h 145"/>
                <a:gd name="T94" fmla="*/ 124 w 132"/>
                <a:gd name="T95" fmla="*/ 67 h 145"/>
                <a:gd name="T96" fmla="*/ 126 w 132"/>
                <a:gd name="T97" fmla="*/ 67 h 145"/>
                <a:gd name="T98" fmla="*/ 128 w 132"/>
                <a:gd name="T99" fmla="*/ 67 h 145"/>
                <a:gd name="T100" fmla="*/ 130 w 132"/>
                <a:gd name="T101" fmla="*/ 68 h 145"/>
                <a:gd name="T102" fmla="*/ 132 w 132"/>
                <a:gd name="T103" fmla="*/ 70 h 145"/>
                <a:gd name="T104" fmla="*/ 132 w 132"/>
                <a:gd name="T105" fmla="*/ 72 h 145"/>
                <a:gd name="T106" fmla="*/ 132 w 132"/>
                <a:gd name="T107" fmla="*/ 74 h 145"/>
                <a:gd name="T108" fmla="*/ 130 w 132"/>
                <a:gd name="T109" fmla="*/ 76 h 145"/>
                <a:gd name="T110" fmla="*/ 128 w 132"/>
                <a:gd name="T111" fmla="*/ 76 h 145"/>
                <a:gd name="T112" fmla="*/ 128 w 132"/>
                <a:gd name="T113" fmla="*/ 78 h 145"/>
                <a:gd name="T114" fmla="*/ 126 w 132"/>
                <a:gd name="T115" fmla="*/ 78 h 145"/>
                <a:gd name="T116" fmla="*/ 124 w 132"/>
                <a:gd name="T117" fmla="*/ 78 h 145"/>
                <a:gd name="T118" fmla="*/ 71 w 132"/>
                <a:gd name="T119" fmla="*/ 78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32" h="145">
                  <a:moveTo>
                    <a:pt x="71" y="78"/>
                  </a:moveTo>
                  <a:lnTo>
                    <a:pt x="71" y="137"/>
                  </a:lnTo>
                  <a:lnTo>
                    <a:pt x="71" y="139"/>
                  </a:lnTo>
                  <a:lnTo>
                    <a:pt x="71" y="141"/>
                  </a:lnTo>
                  <a:lnTo>
                    <a:pt x="71" y="143"/>
                  </a:lnTo>
                  <a:lnTo>
                    <a:pt x="69" y="143"/>
                  </a:lnTo>
                  <a:lnTo>
                    <a:pt x="69" y="145"/>
                  </a:lnTo>
                  <a:lnTo>
                    <a:pt x="67" y="145"/>
                  </a:lnTo>
                  <a:lnTo>
                    <a:pt x="65" y="145"/>
                  </a:lnTo>
                  <a:lnTo>
                    <a:pt x="63" y="145"/>
                  </a:lnTo>
                  <a:lnTo>
                    <a:pt x="63" y="143"/>
                  </a:lnTo>
                  <a:lnTo>
                    <a:pt x="61" y="143"/>
                  </a:lnTo>
                  <a:lnTo>
                    <a:pt x="61" y="141"/>
                  </a:lnTo>
                  <a:lnTo>
                    <a:pt x="59" y="141"/>
                  </a:lnTo>
                  <a:lnTo>
                    <a:pt x="59" y="139"/>
                  </a:lnTo>
                  <a:lnTo>
                    <a:pt x="59" y="137"/>
                  </a:lnTo>
                  <a:lnTo>
                    <a:pt x="59" y="78"/>
                  </a:lnTo>
                  <a:lnTo>
                    <a:pt x="8" y="78"/>
                  </a:lnTo>
                  <a:lnTo>
                    <a:pt x="6" y="78"/>
                  </a:lnTo>
                  <a:lnTo>
                    <a:pt x="4" y="78"/>
                  </a:lnTo>
                  <a:lnTo>
                    <a:pt x="2" y="76"/>
                  </a:lnTo>
                  <a:lnTo>
                    <a:pt x="0" y="76"/>
                  </a:lnTo>
                  <a:lnTo>
                    <a:pt x="0" y="74"/>
                  </a:lnTo>
                  <a:lnTo>
                    <a:pt x="0" y="72"/>
                  </a:lnTo>
                  <a:lnTo>
                    <a:pt x="0" y="70"/>
                  </a:lnTo>
                  <a:lnTo>
                    <a:pt x="0" y="68"/>
                  </a:lnTo>
                  <a:lnTo>
                    <a:pt x="2" y="68"/>
                  </a:lnTo>
                  <a:lnTo>
                    <a:pt x="2" y="67"/>
                  </a:lnTo>
                  <a:lnTo>
                    <a:pt x="4" y="67"/>
                  </a:lnTo>
                  <a:lnTo>
                    <a:pt x="6" y="67"/>
                  </a:lnTo>
                  <a:lnTo>
                    <a:pt x="8" y="67"/>
                  </a:lnTo>
                  <a:lnTo>
                    <a:pt x="59" y="67"/>
                  </a:lnTo>
                  <a:lnTo>
                    <a:pt x="59" y="7"/>
                  </a:lnTo>
                  <a:lnTo>
                    <a:pt x="59" y="5"/>
                  </a:lnTo>
                  <a:lnTo>
                    <a:pt x="59" y="3"/>
                  </a:lnTo>
                  <a:lnTo>
                    <a:pt x="61" y="1"/>
                  </a:lnTo>
                  <a:lnTo>
                    <a:pt x="63" y="1"/>
                  </a:lnTo>
                  <a:lnTo>
                    <a:pt x="63" y="0"/>
                  </a:lnTo>
                  <a:lnTo>
                    <a:pt x="65" y="0"/>
                  </a:lnTo>
                  <a:lnTo>
                    <a:pt x="67" y="0"/>
                  </a:lnTo>
                  <a:lnTo>
                    <a:pt x="69" y="0"/>
                  </a:lnTo>
                  <a:lnTo>
                    <a:pt x="69" y="1"/>
                  </a:lnTo>
                  <a:lnTo>
                    <a:pt x="71" y="1"/>
                  </a:lnTo>
                  <a:lnTo>
                    <a:pt x="71" y="3"/>
                  </a:lnTo>
                  <a:lnTo>
                    <a:pt x="71" y="5"/>
                  </a:lnTo>
                  <a:lnTo>
                    <a:pt x="71" y="7"/>
                  </a:lnTo>
                  <a:lnTo>
                    <a:pt x="71" y="67"/>
                  </a:lnTo>
                  <a:lnTo>
                    <a:pt x="124" y="67"/>
                  </a:lnTo>
                  <a:lnTo>
                    <a:pt x="126" y="67"/>
                  </a:lnTo>
                  <a:lnTo>
                    <a:pt x="128" y="67"/>
                  </a:lnTo>
                  <a:lnTo>
                    <a:pt x="130" y="68"/>
                  </a:lnTo>
                  <a:lnTo>
                    <a:pt x="132" y="70"/>
                  </a:lnTo>
                  <a:lnTo>
                    <a:pt x="132" y="72"/>
                  </a:lnTo>
                  <a:lnTo>
                    <a:pt x="132" y="74"/>
                  </a:lnTo>
                  <a:lnTo>
                    <a:pt x="130" y="76"/>
                  </a:lnTo>
                  <a:lnTo>
                    <a:pt x="128" y="76"/>
                  </a:lnTo>
                  <a:lnTo>
                    <a:pt x="128" y="78"/>
                  </a:lnTo>
                  <a:lnTo>
                    <a:pt x="126" y="78"/>
                  </a:lnTo>
                  <a:lnTo>
                    <a:pt x="124" y="78"/>
                  </a:lnTo>
                  <a:lnTo>
                    <a:pt x="71" y="78"/>
                  </a:lnTo>
                </a:path>
              </a:pathLst>
            </a:custGeom>
            <a:noFill/>
            <a:ln w="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541" name="Freeform 13"/>
            <p:cNvSpPr>
              <a:spLocks/>
            </p:cNvSpPr>
            <p:nvPr/>
          </p:nvSpPr>
          <p:spPr bwMode="auto">
            <a:xfrm>
              <a:off x="6096000" y="3076575"/>
              <a:ext cx="511175" cy="706437"/>
            </a:xfrm>
            <a:custGeom>
              <a:avLst/>
              <a:gdLst>
                <a:gd name="T0" fmla="*/ 301 w 322"/>
                <a:gd name="T1" fmla="*/ 404 h 445"/>
                <a:gd name="T2" fmla="*/ 291 w 322"/>
                <a:gd name="T3" fmla="*/ 418 h 445"/>
                <a:gd name="T4" fmla="*/ 285 w 322"/>
                <a:gd name="T5" fmla="*/ 422 h 445"/>
                <a:gd name="T6" fmla="*/ 274 w 322"/>
                <a:gd name="T7" fmla="*/ 418 h 445"/>
                <a:gd name="T8" fmla="*/ 258 w 322"/>
                <a:gd name="T9" fmla="*/ 406 h 445"/>
                <a:gd name="T10" fmla="*/ 241 w 322"/>
                <a:gd name="T11" fmla="*/ 385 h 445"/>
                <a:gd name="T12" fmla="*/ 222 w 322"/>
                <a:gd name="T13" fmla="*/ 358 h 445"/>
                <a:gd name="T14" fmla="*/ 201 w 322"/>
                <a:gd name="T15" fmla="*/ 326 h 445"/>
                <a:gd name="T16" fmla="*/ 180 w 322"/>
                <a:gd name="T17" fmla="*/ 290 h 445"/>
                <a:gd name="T18" fmla="*/ 159 w 322"/>
                <a:gd name="T19" fmla="*/ 249 h 445"/>
                <a:gd name="T20" fmla="*/ 138 w 322"/>
                <a:gd name="T21" fmla="*/ 209 h 445"/>
                <a:gd name="T22" fmla="*/ 117 w 322"/>
                <a:gd name="T23" fmla="*/ 167 h 445"/>
                <a:gd name="T24" fmla="*/ 95 w 322"/>
                <a:gd name="T25" fmla="*/ 127 h 445"/>
                <a:gd name="T26" fmla="*/ 74 w 322"/>
                <a:gd name="T27" fmla="*/ 88 h 445"/>
                <a:gd name="T28" fmla="*/ 55 w 322"/>
                <a:gd name="T29" fmla="*/ 54 h 445"/>
                <a:gd name="T30" fmla="*/ 36 w 322"/>
                <a:gd name="T31" fmla="*/ 25 h 445"/>
                <a:gd name="T32" fmla="*/ 19 w 322"/>
                <a:gd name="T33" fmla="*/ 0 h 445"/>
                <a:gd name="T34" fmla="*/ 0 w 322"/>
                <a:gd name="T35" fmla="*/ 16 h 445"/>
                <a:gd name="T36" fmla="*/ 17 w 322"/>
                <a:gd name="T37" fmla="*/ 37 h 445"/>
                <a:gd name="T38" fmla="*/ 34 w 322"/>
                <a:gd name="T39" fmla="*/ 65 h 445"/>
                <a:gd name="T40" fmla="*/ 55 w 322"/>
                <a:gd name="T41" fmla="*/ 100 h 445"/>
                <a:gd name="T42" fmla="*/ 74 w 322"/>
                <a:gd name="T43" fmla="*/ 138 h 445"/>
                <a:gd name="T44" fmla="*/ 95 w 322"/>
                <a:gd name="T45" fmla="*/ 178 h 445"/>
                <a:gd name="T46" fmla="*/ 117 w 322"/>
                <a:gd name="T47" fmla="*/ 219 h 445"/>
                <a:gd name="T48" fmla="*/ 140 w 322"/>
                <a:gd name="T49" fmla="*/ 261 h 445"/>
                <a:gd name="T50" fmla="*/ 161 w 322"/>
                <a:gd name="T51" fmla="*/ 301 h 445"/>
                <a:gd name="T52" fmla="*/ 182 w 322"/>
                <a:gd name="T53" fmla="*/ 337 h 445"/>
                <a:gd name="T54" fmla="*/ 203 w 322"/>
                <a:gd name="T55" fmla="*/ 372 h 445"/>
                <a:gd name="T56" fmla="*/ 224 w 322"/>
                <a:gd name="T57" fmla="*/ 401 h 445"/>
                <a:gd name="T58" fmla="*/ 243 w 322"/>
                <a:gd name="T59" fmla="*/ 424 h 445"/>
                <a:gd name="T60" fmla="*/ 264 w 322"/>
                <a:gd name="T61" fmla="*/ 439 h 445"/>
                <a:gd name="T62" fmla="*/ 285 w 322"/>
                <a:gd name="T63" fmla="*/ 445 h 445"/>
                <a:gd name="T64" fmla="*/ 306 w 322"/>
                <a:gd name="T65" fmla="*/ 435 h 445"/>
                <a:gd name="T66" fmla="*/ 322 w 322"/>
                <a:gd name="T67" fmla="*/ 414 h 445"/>
                <a:gd name="T68" fmla="*/ 301 w 322"/>
                <a:gd name="T69" fmla="*/ 404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22" h="445">
                  <a:moveTo>
                    <a:pt x="301" y="404"/>
                  </a:moveTo>
                  <a:lnTo>
                    <a:pt x="291" y="418"/>
                  </a:lnTo>
                  <a:lnTo>
                    <a:pt x="285" y="422"/>
                  </a:lnTo>
                  <a:lnTo>
                    <a:pt x="274" y="418"/>
                  </a:lnTo>
                  <a:lnTo>
                    <a:pt x="258" y="406"/>
                  </a:lnTo>
                  <a:lnTo>
                    <a:pt x="241" y="385"/>
                  </a:lnTo>
                  <a:lnTo>
                    <a:pt x="222" y="358"/>
                  </a:lnTo>
                  <a:lnTo>
                    <a:pt x="201" y="326"/>
                  </a:lnTo>
                  <a:lnTo>
                    <a:pt x="180" y="290"/>
                  </a:lnTo>
                  <a:lnTo>
                    <a:pt x="159" y="249"/>
                  </a:lnTo>
                  <a:lnTo>
                    <a:pt x="138" y="209"/>
                  </a:lnTo>
                  <a:lnTo>
                    <a:pt x="117" y="167"/>
                  </a:lnTo>
                  <a:lnTo>
                    <a:pt x="95" y="127"/>
                  </a:lnTo>
                  <a:lnTo>
                    <a:pt x="74" y="88"/>
                  </a:lnTo>
                  <a:lnTo>
                    <a:pt x="55" y="54"/>
                  </a:lnTo>
                  <a:lnTo>
                    <a:pt x="36" y="25"/>
                  </a:lnTo>
                  <a:lnTo>
                    <a:pt x="19" y="0"/>
                  </a:lnTo>
                  <a:lnTo>
                    <a:pt x="0" y="16"/>
                  </a:lnTo>
                  <a:lnTo>
                    <a:pt x="17" y="37"/>
                  </a:lnTo>
                  <a:lnTo>
                    <a:pt x="34" y="65"/>
                  </a:lnTo>
                  <a:lnTo>
                    <a:pt x="55" y="100"/>
                  </a:lnTo>
                  <a:lnTo>
                    <a:pt x="74" y="138"/>
                  </a:lnTo>
                  <a:lnTo>
                    <a:pt x="95" y="178"/>
                  </a:lnTo>
                  <a:lnTo>
                    <a:pt x="117" y="219"/>
                  </a:lnTo>
                  <a:lnTo>
                    <a:pt x="140" y="261"/>
                  </a:lnTo>
                  <a:lnTo>
                    <a:pt x="161" y="301"/>
                  </a:lnTo>
                  <a:lnTo>
                    <a:pt x="182" y="337"/>
                  </a:lnTo>
                  <a:lnTo>
                    <a:pt x="203" y="372"/>
                  </a:lnTo>
                  <a:lnTo>
                    <a:pt x="224" y="401"/>
                  </a:lnTo>
                  <a:lnTo>
                    <a:pt x="243" y="424"/>
                  </a:lnTo>
                  <a:lnTo>
                    <a:pt x="264" y="439"/>
                  </a:lnTo>
                  <a:lnTo>
                    <a:pt x="285" y="445"/>
                  </a:lnTo>
                  <a:lnTo>
                    <a:pt x="306" y="435"/>
                  </a:lnTo>
                  <a:lnTo>
                    <a:pt x="322" y="414"/>
                  </a:lnTo>
                  <a:lnTo>
                    <a:pt x="301" y="40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542" name="Freeform 14"/>
            <p:cNvSpPr>
              <a:spLocks/>
            </p:cNvSpPr>
            <p:nvPr/>
          </p:nvSpPr>
          <p:spPr bwMode="auto">
            <a:xfrm>
              <a:off x="6573838" y="3089275"/>
              <a:ext cx="336550" cy="644525"/>
            </a:xfrm>
            <a:custGeom>
              <a:avLst/>
              <a:gdLst>
                <a:gd name="T0" fmla="*/ 203 w 212"/>
                <a:gd name="T1" fmla="*/ 6 h 406"/>
                <a:gd name="T2" fmla="*/ 193 w 212"/>
                <a:gd name="T3" fmla="*/ 0 h 406"/>
                <a:gd name="T4" fmla="*/ 0 w 212"/>
                <a:gd name="T5" fmla="*/ 396 h 406"/>
                <a:gd name="T6" fmla="*/ 21 w 212"/>
                <a:gd name="T7" fmla="*/ 406 h 406"/>
                <a:gd name="T8" fmla="*/ 212 w 212"/>
                <a:gd name="T9" fmla="*/ 10 h 406"/>
                <a:gd name="T10" fmla="*/ 203 w 212"/>
                <a:gd name="T11" fmla="*/ 6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2" h="406">
                  <a:moveTo>
                    <a:pt x="203" y="6"/>
                  </a:moveTo>
                  <a:lnTo>
                    <a:pt x="193" y="0"/>
                  </a:lnTo>
                  <a:lnTo>
                    <a:pt x="0" y="396"/>
                  </a:lnTo>
                  <a:lnTo>
                    <a:pt x="21" y="406"/>
                  </a:lnTo>
                  <a:lnTo>
                    <a:pt x="212" y="10"/>
                  </a:lnTo>
                  <a:lnTo>
                    <a:pt x="203" y="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544" name="Rectangle 16"/>
            <p:cNvSpPr>
              <a:spLocks noChangeArrowheads="1"/>
            </p:cNvSpPr>
            <p:nvPr/>
          </p:nvSpPr>
          <p:spPr bwMode="auto">
            <a:xfrm>
              <a:off x="3549650" y="2900362"/>
              <a:ext cx="33338" cy="9525"/>
            </a:xfrm>
            <a:prstGeom prst="rect">
              <a:avLst/>
            </a:prstGeom>
            <a:solidFill>
              <a:srgbClr val="1C1C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545" name="Freeform 17"/>
            <p:cNvSpPr>
              <a:spLocks/>
            </p:cNvSpPr>
            <p:nvPr/>
          </p:nvSpPr>
          <p:spPr bwMode="auto">
            <a:xfrm>
              <a:off x="6873875" y="1730375"/>
              <a:ext cx="46038" cy="2736850"/>
            </a:xfrm>
            <a:custGeom>
              <a:avLst/>
              <a:gdLst>
                <a:gd name="T0" fmla="*/ 14 w 29"/>
                <a:gd name="T1" fmla="*/ 1724 h 1724"/>
                <a:gd name="T2" fmla="*/ 29 w 29"/>
                <a:gd name="T3" fmla="*/ 1724 h 1724"/>
                <a:gd name="T4" fmla="*/ 29 w 29"/>
                <a:gd name="T5" fmla="*/ 0 h 1724"/>
                <a:gd name="T6" fmla="*/ 0 w 29"/>
                <a:gd name="T7" fmla="*/ 0 h 1724"/>
                <a:gd name="T8" fmla="*/ 0 w 29"/>
                <a:gd name="T9" fmla="*/ 1724 h 1724"/>
                <a:gd name="T10" fmla="*/ 14 w 29"/>
                <a:gd name="T11" fmla="*/ 1724 h 1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1724">
                  <a:moveTo>
                    <a:pt x="14" y="1724"/>
                  </a:moveTo>
                  <a:lnTo>
                    <a:pt x="29" y="1724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1724"/>
                  </a:lnTo>
                  <a:lnTo>
                    <a:pt x="14" y="172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546" name="Freeform 18"/>
            <p:cNvSpPr>
              <a:spLocks/>
            </p:cNvSpPr>
            <p:nvPr/>
          </p:nvSpPr>
          <p:spPr bwMode="auto">
            <a:xfrm>
              <a:off x="6100763" y="1733550"/>
              <a:ext cx="46037" cy="2736850"/>
            </a:xfrm>
            <a:custGeom>
              <a:avLst/>
              <a:gdLst>
                <a:gd name="T0" fmla="*/ 14 w 29"/>
                <a:gd name="T1" fmla="*/ 1724 h 1724"/>
                <a:gd name="T2" fmla="*/ 29 w 29"/>
                <a:gd name="T3" fmla="*/ 1724 h 1724"/>
                <a:gd name="T4" fmla="*/ 29 w 29"/>
                <a:gd name="T5" fmla="*/ 0 h 1724"/>
                <a:gd name="T6" fmla="*/ 0 w 29"/>
                <a:gd name="T7" fmla="*/ 0 h 1724"/>
                <a:gd name="T8" fmla="*/ 0 w 29"/>
                <a:gd name="T9" fmla="*/ 1724 h 1724"/>
                <a:gd name="T10" fmla="*/ 14 w 29"/>
                <a:gd name="T11" fmla="*/ 1724 h 1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1724">
                  <a:moveTo>
                    <a:pt x="14" y="1724"/>
                  </a:moveTo>
                  <a:lnTo>
                    <a:pt x="29" y="1724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1724"/>
                  </a:lnTo>
                  <a:lnTo>
                    <a:pt x="14" y="172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547" name="Rectangle 19"/>
            <p:cNvSpPr>
              <a:spLocks noChangeArrowheads="1"/>
            </p:cNvSpPr>
            <p:nvPr/>
          </p:nvSpPr>
          <p:spPr bwMode="auto">
            <a:xfrm>
              <a:off x="6896100" y="2541587"/>
              <a:ext cx="222250" cy="1211263"/>
            </a:xfrm>
            <a:prstGeom prst="rect">
              <a:avLst/>
            </a:prstGeom>
            <a:solidFill>
              <a:srgbClr val="00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548" name="Rectangle 20"/>
            <p:cNvSpPr>
              <a:spLocks noChangeArrowheads="1"/>
            </p:cNvSpPr>
            <p:nvPr/>
          </p:nvSpPr>
          <p:spPr bwMode="auto">
            <a:xfrm>
              <a:off x="6896100" y="2541587"/>
              <a:ext cx="222250" cy="1211263"/>
            </a:xfrm>
            <a:prstGeom prst="rect">
              <a:avLst/>
            </a:prstGeom>
            <a:solidFill>
              <a:srgbClr val="96A462"/>
            </a:solidFill>
            <a:ln w="0">
              <a:solidFill>
                <a:srgbClr val="1C1C1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4549" name="Text Box 21"/>
            <p:cNvSpPr txBox="1">
              <a:spLocks noChangeArrowheads="1"/>
            </p:cNvSpPr>
            <p:nvPr/>
          </p:nvSpPr>
          <p:spPr bwMode="auto">
            <a:xfrm>
              <a:off x="641350" y="2820987"/>
              <a:ext cx="512763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latin typeface="Times New Roman" pitchFamily="18" charset="0"/>
                </a:rPr>
                <a:t>h</a:t>
              </a:r>
              <a:r>
                <a:rPr lang="en-US" sz="2400" b="1">
                  <a:latin typeface="Times New Roman" pitchFamily="18" charset="0"/>
                  <a:sym typeface="Symbol" pitchFamily="18" charset="2"/>
                </a:rPr>
                <a:t></a:t>
              </a: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534550" name="Line 22"/>
            <p:cNvSpPr>
              <a:spLocks noChangeShapeType="1"/>
            </p:cNvSpPr>
            <p:nvPr/>
          </p:nvSpPr>
          <p:spPr bwMode="auto">
            <a:xfrm>
              <a:off x="1174750" y="3079750"/>
              <a:ext cx="40481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551" name="Text Box 23"/>
            <p:cNvSpPr txBox="1">
              <a:spLocks noChangeArrowheads="1"/>
            </p:cNvSpPr>
            <p:nvPr/>
          </p:nvSpPr>
          <p:spPr bwMode="auto">
            <a:xfrm>
              <a:off x="1928813" y="1295400"/>
              <a:ext cx="760412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 i="1">
                  <a:latin typeface="Times New Roman" pitchFamily="18" charset="0"/>
                </a:rPr>
                <a:t>SiO</a:t>
              </a:r>
              <a:r>
                <a:rPr lang="en-US" sz="2400" b="1" i="1" baseline="-25000">
                  <a:latin typeface="Times New Roman" pitchFamily="18" charset="0"/>
                </a:rPr>
                <a:t>2</a:t>
              </a:r>
              <a:endParaRPr lang="en-US" sz="2400" b="1" i="1">
                <a:latin typeface="Times New Roman" pitchFamily="18" charset="0"/>
              </a:endParaRPr>
            </a:p>
          </p:txBody>
        </p:sp>
        <p:sp>
          <p:nvSpPr>
            <p:cNvPr id="534552" name="Text Box 24"/>
            <p:cNvSpPr txBox="1">
              <a:spLocks noChangeArrowheads="1"/>
            </p:cNvSpPr>
            <p:nvPr/>
          </p:nvSpPr>
          <p:spPr bwMode="auto">
            <a:xfrm>
              <a:off x="4325938" y="1296987"/>
              <a:ext cx="69215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 i="1">
                  <a:latin typeface="Times New Roman" pitchFamily="18" charset="0"/>
                </a:rPr>
                <a:t>p-Si</a:t>
              </a:r>
            </a:p>
          </p:txBody>
        </p:sp>
        <p:sp>
          <p:nvSpPr>
            <p:cNvPr id="534553" name="Text Box 25"/>
            <p:cNvSpPr txBox="1">
              <a:spLocks noChangeArrowheads="1"/>
            </p:cNvSpPr>
            <p:nvPr/>
          </p:nvSpPr>
          <p:spPr bwMode="auto">
            <a:xfrm>
              <a:off x="7080250" y="1295400"/>
              <a:ext cx="1301750" cy="822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 i="1">
                  <a:latin typeface="Times New Roman" pitchFamily="18" charset="0"/>
                </a:rPr>
                <a:t>frontside</a:t>
              </a:r>
            </a:p>
            <a:p>
              <a:r>
                <a:rPr lang="en-US" sz="2400" b="1" i="1">
                  <a:latin typeface="Times New Roman" pitchFamily="18" charset="0"/>
                </a:rPr>
                <a:t>gate</a:t>
              </a:r>
            </a:p>
          </p:txBody>
        </p:sp>
        <p:sp>
          <p:nvSpPr>
            <p:cNvPr id="534554" name="Text Box 26"/>
            <p:cNvSpPr txBox="1">
              <a:spLocks noChangeArrowheads="1"/>
            </p:cNvSpPr>
            <p:nvPr/>
          </p:nvSpPr>
          <p:spPr bwMode="auto">
            <a:xfrm>
              <a:off x="4910138" y="2751137"/>
              <a:ext cx="488950" cy="641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3600" b="1">
                  <a:latin typeface="Times New Roman" pitchFamily="18" charset="0"/>
                </a:rPr>
                <a:t>e</a:t>
              </a:r>
              <a:r>
                <a:rPr lang="en-US" sz="3600" b="1" baseline="30000">
                  <a:latin typeface="Times New Roman" pitchFamily="18" charset="0"/>
                </a:rPr>
                <a:t>-</a:t>
              </a:r>
              <a:endParaRPr lang="en-US" sz="2800" b="1">
                <a:latin typeface="Times New Roman" pitchFamily="18" charset="0"/>
              </a:endParaRPr>
            </a:p>
          </p:txBody>
        </p:sp>
        <p:sp>
          <p:nvSpPr>
            <p:cNvPr id="534555" name="Line 27"/>
            <p:cNvSpPr>
              <a:spLocks noChangeShapeType="1"/>
            </p:cNvSpPr>
            <p:nvPr/>
          </p:nvSpPr>
          <p:spPr bwMode="auto">
            <a:xfrm>
              <a:off x="5495925" y="3062287"/>
              <a:ext cx="28257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556" name="Text Box 28"/>
            <p:cNvSpPr txBox="1">
              <a:spLocks noChangeArrowheads="1"/>
            </p:cNvSpPr>
            <p:nvPr/>
          </p:nvSpPr>
          <p:spPr bwMode="auto">
            <a:xfrm>
              <a:off x="3281363" y="3160712"/>
              <a:ext cx="488950" cy="641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3600" b="1">
                  <a:latin typeface="Times New Roman" pitchFamily="18" charset="0"/>
                </a:rPr>
                <a:t>e</a:t>
              </a:r>
              <a:r>
                <a:rPr lang="en-US" sz="3600" b="1" baseline="30000">
                  <a:latin typeface="Times New Roman" pitchFamily="18" charset="0"/>
                </a:rPr>
                <a:t>-</a:t>
              </a:r>
              <a:endParaRPr lang="en-US" sz="2800" b="1">
                <a:latin typeface="Times New Roman" pitchFamily="18" charset="0"/>
              </a:endParaRPr>
            </a:p>
          </p:txBody>
        </p:sp>
        <p:sp>
          <p:nvSpPr>
            <p:cNvPr id="534557" name="Line 29"/>
            <p:cNvSpPr>
              <a:spLocks noChangeShapeType="1"/>
            </p:cNvSpPr>
            <p:nvPr/>
          </p:nvSpPr>
          <p:spPr bwMode="auto">
            <a:xfrm flipH="1">
              <a:off x="3025775" y="3500437"/>
              <a:ext cx="2286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558" name="Freeform 30"/>
            <p:cNvSpPr>
              <a:spLocks/>
            </p:cNvSpPr>
            <p:nvPr/>
          </p:nvSpPr>
          <p:spPr bwMode="auto">
            <a:xfrm>
              <a:off x="2041525" y="2044700"/>
              <a:ext cx="209550" cy="231775"/>
            </a:xfrm>
            <a:custGeom>
              <a:avLst/>
              <a:gdLst>
                <a:gd name="T0" fmla="*/ 71 w 132"/>
                <a:gd name="T1" fmla="*/ 136 h 146"/>
                <a:gd name="T2" fmla="*/ 71 w 132"/>
                <a:gd name="T3" fmla="*/ 140 h 146"/>
                <a:gd name="T4" fmla="*/ 71 w 132"/>
                <a:gd name="T5" fmla="*/ 144 h 146"/>
                <a:gd name="T6" fmla="*/ 67 w 132"/>
                <a:gd name="T7" fmla="*/ 144 h 146"/>
                <a:gd name="T8" fmla="*/ 65 w 132"/>
                <a:gd name="T9" fmla="*/ 146 h 146"/>
                <a:gd name="T10" fmla="*/ 63 w 132"/>
                <a:gd name="T11" fmla="*/ 144 h 146"/>
                <a:gd name="T12" fmla="*/ 61 w 132"/>
                <a:gd name="T13" fmla="*/ 142 h 146"/>
                <a:gd name="T14" fmla="*/ 59 w 132"/>
                <a:gd name="T15" fmla="*/ 138 h 146"/>
                <a:gd name="T16" fmla="*/ 59 w 132"/>
                <a:gd name="T17" fmla="*/ 79 h 146"/>
                <a:gd name="T18" fmla="*/ 6 w 132"/>
                <a:gd name="T19" fmla="*/ 79 h 146"/>
                <a:gd name="T20" fmla="*/ 4 w 132"/>
                <a:gd name="T21" fmla="*/ 77 h 146"/>
                <a:gd name="T22" fmla="*/ 2 w 132"/>
                <a:gd name="T23" fmla="*/ 75 h 146"/>
                <a:gd name="T24" fmla="*/ 0 w 132"/>
                <a:gd name="T25" fmla="*/ 73 h 146"/>
                <a:gd name="T26" fmla="*/ 0 w 132"/>
                <a:gd name="T27" fmla="*/ 69 h 146"/>
                <a:gd name="T28" fmla="*/ 2 w 132"/>
                <a:gd name="T29" fmla="*/ 67 h 146"/>
                <a:gd name="T30" fmla="*/ 6 w 132"/>
                <a:gd name="T31" fmla="*/ 67 h 146"/>
                <a:gd name="T32" fmla="*/ 59 w 132"/>
                <a:gd name="T33" fmla="*/ 67 h 146"/>
                <a:gd name="T34" fmla="*/ 59 w 132"/>
                <a:gd name="T35" fmla="*/ 6 h 146"/>
                <a:gd name="T36" fmla="*/ 61 w 132"/>
                <a:gd name="T37" fmla="*/ 4 h 146"/>
                <a:gd name="T38" fmla="*/ 61 w 132"/>
                <a:gd name="T39" fmla="*/ 0 h 146"/>
                <a:gd name="T40" fmla="*/ 65 w 132"/>
                <a:gd name="T41" fmla="*/ 0 h 146"/>
                <a:gd name="T42" fmla="*/ 69 w 132"/>
                <a:gd name="T43" fmla="*/ 0 h 146"/>
                <a:gd name="T44" fmla="*/ 71 w 132"/>
                <a:gd name="T45" fmla="*/ 2 h 146"/>
                <a:gd name="T46" fmla="*/ 71 w 132"/>
                <a:gd name="T47" fmla="*/ 6 h 146"/>
                <a:gd name="T48" fmla="*/ 71 w 132"/>
                <a:gd name="T49" fmla="*/ 67 h 146"/>
                <a:gd name="T50" fmla="*/ 126 w 132"/>
                <a:gd name="T51" fmla="*/ 67 h 146"/>
                <a:gd name="T52" fmla="*/ 130 w 132"/>
                <a:gd name="T53" fmla="*/ 67 h 146"/>
                <a:gd name="T54" fmla="*/ 132 w 132"/>
                <a:gd name="T55" fmla="*/ 69 h 146"/>
                <a:gd name="T56" fmla="*/ 132 w 132"/>
                <a:gd name="T57" fmla="*/ 73 h 146"/>
                <a:gd name="T58" fmla="*/ 130 w 132"/>
                <a:gd name="T59" fmla="*/ 75 h 146"/>
                <a:gd name="T60" fmla="*/ 128 w 132"/>
                <a:gd name="T61" fmla="*/ 77 h 146"/>
                <a:gd name="T62" fmla="*/ 124 w 132"/>
                <a:gd name="T63" fmla="*/ 79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2" h="146">
                  <a:moveTo>
                    <a:pt x="71" y="79"/>
                  </a:moveTo>
                  <a:lnTo>
                    <a:pt x="71" y="136"/>
                  </a:lnTo>
                  <a:lnTo>
                    <a:pt x="71" y="138"/>
                  </a:lnTo>
                  <a:lnTo>
                    <a:pt x="71" y="140"/>
                  </a:lnTo>
                  <a:lnTo>
                    <a:pt x="71" y="142"/>
                  </a:lnTo>
                  <a:lnTo>
                    <a:pt x="71" y="144"/>
                  </a:lnTo>
                  <a:lnTo>
                    <a:pt x="69" y="144"/>
                  </a:lnTo>
                  <a:lnTo>
                    <a:pt x="67" y="144"/>
                  </a:lnTo>
                  <a:lnTo>
                    <a:pt x="67" y="146"/>
                  </a:lnTo>
                  <a:lnTo>
                    <a:pt x="65" y="146"/>
                  </a:lnTo>
                  <a:lnTo>
                    <a:pt x="65" y="144"/>
                  </a:lnTo>
                  <a:lnTo>
                    <a:pt x="63" y="144"/>
                  </a:lnTo>
                  <a:lnTo>
                    <a:pt x="61" y="144"/>
                  </a:lnTo>
                  <a:lnTo>
                    <a:pt x="61" y="142"/>
                  </a:lnTo>
                  <a:lnTo>
                    <a:pt x="59" y="140"/>
                  </a:lnTo>
                  <a:lnTo>
                    <a:pt x="59" y="138"/>
                  </a:lnTo>
                  <a:lnTo>
                    <a:pt x="59" y="136"/>
                  </a:lnTo>
                  <a:lnTo>
                    <a:pt x="59" y="79"/>
                  </a:lnTo>
                  <a:lnTo>
                    <a:pt x="8" y="79"/>
                  </a:lnTo>
                  <a:lnTo>
                    <a:pt x="6" y="79"/>
                  </a:lnTo>
                  <a:lnTo>
                    <a:pt x="4" y="79"/>
                  </a:lnTo>
                  <a:lnTo>
                    <a:pt x="4" y="77"/>
                  </a:lnTo>
                  <a:lnTo>
                    <a:pt x="2" y="77"/>
                  </a:lnTo>
                  <a:lnTo>
                    <a:pt x="2" y="75"/>
                  </a:lnTo>
                  <a:lnTo>
                    <a:pt x="0" y="75"/>
                  </a:lnTo>
                  <a:lnTo>
                    <a:pt x="0" y="73"/>
                  </a:lnTo>
                  <a:lnTo>
                    <a:pt x="0" y="71"/>
                  </a:lnTo>
                  <a:lnTo>
                    <a:pt x="0" y="69"/>
                  </a:lnTo>
                  <a:lnTo>
                    <a:pt x="2" y="69"/>
                  </a:lnTo>
                  <a:lnTo>
                    <a:pt x="2" y="67"/>
                  </a:lnTo>
                  <a:lnTo>
                    <a:pt x="4" y="67"/>
                  </a:lnTo>
                  <a:lnTo>
                    <a:pt x="6" y="67"/>
                  </a:lnTo>
                  <a:lnTo>
                    <a:pt x="8" y="67"/>
                  </a:lnTo>
                  <a:lnTo>
                    <a:pt x="59" y="67"/>
                  </a:lnTo>
                  <a:lnTo>
                    <a:pt x="59" y="8"/>
                  </a:lnTo>
                  <a:lnTo>
                    <a:pt x="59" y="6"/>
                  </a:lnTo>
                  <a:lnTo>
                    <a:pt x="59" y="4"/>
                  </a:lnTo>
                  <a:lnTo>
                    <a:pt x="61" y="4"/>
                  </a:lnTo>
                  <a:lnTo>
                    <a:pt x="61" y="2"/>
                  </a:lnTo>
                  <a:lnTo>
                    <a:pt x="61" y="0"/>
                  </a:lnTo>
                  <a:lnTo>
                    <a:pt x="63" y="0"/>
                  </a:lnTo>
                  <a:lnTo>
                    <a:pt x="65" y="0"/>
                  </a:lnTo>
                  <a:lnTo>
                    <a:pt x="67" y="0"/>
                  </a:lnTo>
                  <a:lnTo>
                    <a:pt x="69" y="0"/>
                  </a:lnTo>
                  <a:lnTo>
                    <a:pt x="69" y="2"/>
                  </a:lnTo>
                  <a:lnTo>
                    <a:pt x="71" y="2"/>
                  </a:lnTo>
                  <a:lnTo>
                    <a:pt x="71" y="4"/>
                  </a:lnTo>
                  <a:lnTo>
                    <a:pt x="71" y="6"/>
                  </a:lnTo>
                  <a:lnTo>
                    <a:pt x="71" y="8"/>
                  </a:lnTo>
                  <a:lnTo>
                    <a:pt x="71" y="67"/>
                  </a:lnTo>
                  <a:lnTo>
                    <a:pt x="124" y="67"/>
                  </a:lnTo>
                  <a:lnTo>
                    <a:pt x="126" y="67"/>
                  </a:lnTo>
                  <a:lnTo>
                    <a:pt x="128" y="67"/>
                  </a:lnTo>
                  <a:lnTo>
                    <a:pt x="130" y="67"/>
                  </a:lnTo>
                  <a:lnTo>
                    <a:pt x="130" y="69"/>
                  </a:lnTo>
                  <a:lnTo>
                    <a:pt x="132" y="69"/>
                  </a:lnTo>
                  <a:lnTo>
                    <a:pt x="132" y="71"/>
                  </a:lnTo>
                  <a:lnTo>
                    <a:pt x="132" y="73"/>
                  </a:lnTo>
                  <a:lnTo>
                    <a:pt x="132" y="75"/>
                  </a:lnTo>
                  <a:lnTo>
                    <a:pt x="130" y="75"/>
                  </a:lnTo>
                  <a:lnTo>
                    <a:pt x="130" y="77"/>
                  </a:lnTo>
                  <a:lnTo>
                    <a:pt x="128" y="77"/>
                  </a:lnTo>
                  <a:lnTo>
                    <a:pt x="126" y="79"/>
                  </a:lnTo>
                  <a:lnTo>
                    <a:pt x="124" y="79"/>
                  </a:lnTo>
                  <a:lnTo>
                    <a:pt x="71" y="7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559" name="Freeform 31"/>
            <p:cNvSpPr>
              <a:spLocks/>
            </p:cNvSpPr>
            <p:nvPr/>
          </p:nvSpPr>
          <p:spPr bwMode="auto">
            <a:xfrm>
              <a:off x="2041525" y="2044700"/>
              <a:ext cx="209550" cy="231775"/>
            </a:xfrm>
            <a:custGeom>
              <a:avLst/>
              <a:gdLst>
                <a:gd name="T0" fmla="*/ 71 w 132"/>
                <a:gd name="T1" fmla="*/ 79 h 146"/>
                <a:gd name="T2" fmla="*/ 71 w 132"/>
                <a:gd name="T3" fmla="*/ 136 h 146"/>
                <a:gd name="T4" fmla="*/ 71 w 132"/>
                <a:gd name="T5" fmla="*/ 138 h 146"/>
                <a:gd name="T6" fmla="*/ 71 w 132"/>
                <a:gd name="T7" fmla="*/ 140 h 146"/>
                <a:gd name="T8" fmla="*/ 71 w 132"/>
                <a:gd name="T9" fmla="*/ 142 h 146"/>
                <a:gd name="T10" fmla="*/ 71 w 132"/>
                <a:gd name="T11" fmla="*/ 144 h 146"/>
                <a:gd name="T12" fmla="*/ 69 w 132"/>
                <a:gd name="T13" fmla="*/ 144 h 146"/>
                <a:gd name="T14" fmla="*/ 67 w 132"/>
                <a:gd name="T15" fmla="*/ 144 h 146"/>
                <a:gd name="T16" fmla="*/ 65 w 132"/>
                <a:gd name="T17" fmla="*/ 146 h 146"/>
                <a:gd name="T18" fmla="*/ 65 w 132"/>
                <a:gd name="T19" fmla="*/ 144 h 146"/>
                <a:gd name="T20" fmla="*/ 63 w 132"/>
                <a:gd name="T21" fmla="*/ 144 h 146"/>
                <a:gd name="T22" fmla="*/ 61 w 132"/>
                <a:gd name="T23" fmla="*/ 144 h 146"/>
                <a:gd name="T24" fmla="*/ 61 w 132"/>
                <a:gd name="T25" fmla="*/ 142 h 146"/>
                <a:gd name="T26" fmla="*/ 59 w 132"/>
                <a:gd name="T27" fmla="*/ 140 h 146"/>
                <a:gd name="T28" fmla="*/ 59 w 132"/>
                <a:gd name="T29" fmla="*/ 138 h 146"/>
                <a:gd name="T30" fmla="*/ 59 w 132"/>
                <a:gd name="T31" fmla="*/ 136 h 146"/>
                <a:gd name="T32" fmla="*/ 59 w 132"/>
                <a:gd name="T33" fmla="*/ 79 h 146"/>
                <a:gd name="T34" fmla="*/ 8 w 132"/>
                <a:gd name="T35" fmla="*/ 79 h 146"/>
                <a:gd name="T36" fmla="*/ 6 w 132"/>
                <a:gd name="T37" fmla="*/ 79 h 146"/>
                <a:gd name="T38" fmla="*/ 4 w 132"/>
                <a:gd name="T39" fmla="*/ 77 h 146"/>
                <a:gd name="T40" fmla="*/ 2 w 132"/>
                <a:gd name="T41" fmla="*/ 77 h 146"/>
                <a:gd name="T42" fmla="*/ 0 w 132"/>
                <a:gd name="T43" fmla="*/ 75 h 146"/>
                <a:gd name="T44" fmla="*/ 0 w 132"/>
                <a:gd name="T45" fmla="*/ 73 h 146"/>
                <a:gd name="T46" fmla="*/ 0 w 132"/>
                <a:gd name="T47" fmla="*/ 71 h 146"/>
                <a:gd name="T48" fmla="*/ 0 w 132"/>
                <a:gd name="T49" fmla="*/ 69 h 146"/>
                <a:gd name="T50" fmla="*/ 2 w 132"/>
                <a:gd name="T51" fmla="*/ 67 h 146"/>
                <a:gd name="T52" fmla="*/ 4 w 132"/>
                <a:gd name="T53" fmla="*/ 67 h 146"/>
                <a:gd name="T54" fmla="*/ 6 w 132"/>
                <a:gd name="T55" fmla="*/ 67 h 146"/>
                <a:gd name="T56" fmla="*/ 8 w 132"/>
                <a:gd name="T57" fmla="*/ 67 h 146"/>
                <a:gd name="T58" fmla="*/ 59 w 132"/>
                <a:gd name="T59" fmla="*/ 67 h 146"/>
                <a:gd name="T60" fmla="*/ 59 w 132"/>
                <a:gd name="T61" fmla="*/ 8 h 146"/>
                <a:gd name="T62" fmla="*/ 59 w 132"/>
                <a:gd name="T63" fmla="*/ 6 h 146"/>
                <a:gd name="T64" fmla="*/ 59 w 132"/>
                <a:gd name="T65" fmla="*/ 4 h 146"/>
                <a:gd name="T66" fmla="*/ 61 w 132"/>
                <a:gd name="T67" fmla="*/ 2 h 146"/>
                <a:gd name="T68" fmla="*/ 63 w 132"/>
                <a:gd name="T69" fmla="*/ 0 h 146"/>
                <a:gd name="T70" fmla="*/ 65 w 132"/>
                <a:gd name="T71" fmla="*/ 0 h 146"/>
                <a:gd name="T72" fmla="*/ 67 w 132"/>
                <a:gd name="T73" fmla="*/ 0 h 146"/>
                <a:gd name="T74" fmla="*/ 69 w 132"/>
                <a:gd name="T75" fmla="*/ 0 h 146"/>
                <a:gd name="T76" fmla="*/ 71 w 132"/>
                <a:gd name="T77" fmla="*/ 2 h 146"/>
                <a:gd name="T78" fmla="*/ 71 w 132"/>
                <a:gd name="T79" fmla="*/ 4 h 146"/>
                <a:gd name="T80" fmla="*/ 71 w 132"/>
                <a:gd name="T81" fmla="*/ 6 h 146"/>
                <a:gd name="T82" fmla="*/ 71 w 132"/>
                <a:gd name="T83" fmla="*/ 8 h 146"/>
                <a:gd name="T84" fmla="*/ 71 w 132"/>
                <a:gd name="T85" fmla="*/ 67 h 146"/>
                <a:gd name="T86" fmla="*/ 124 w 132"/>
                <a:gd name="T87" fmla="*/ 67 h 146"/>
                <a:gd name="T88" fmla="*/ 126 w 132"/>
                <a:gd name="T89" fmla="*/ 67 h 146"/>
                <a:gd name="T90" fmla="*/ 128 w 132"/>
                <a:gd name="T91" fmla="*/ 67 h 146"/>
                <a:gd name="T92" fmla="*/ 130 w 132"/>
                <a:gd name="T93" fmla="*/ 67 h 146"/>
                <a:gd name="T94" fmla="*/ 130 w 132"/>
                <a:gd name="T95" fmla="*/ 69 h 146"/>
                <a:gd name="T96" fmla="*/ 132 w 132"/>
                <a:gd name="T97" fmla="*/ 69 h 146"/>
                <a:gd name="T98" fmla="*/ 132 w 132"/>
                <a:gd name="T99" fmla="*/ 71 h 146"/>
                <a:gd name="T100" fmla="*/ 132 w 132"/>
                <a:gd name="T101" fmla="*/ 73 h 146"/>
                <a:gd name="T102" fmla="*/ 132 w 132"/>
                <a:gd name="T103" fmla="*/ 75 h 146"/>
                <a:gd name="T104" fmla="*/ 130 w 132"/>
                <a:gd name="T105" fmla="*/ 75 h 146"/>
                <a:gd name="T106" fmla="*/ 130 w 132"/>
                <a:gd name="T107" fmla="*/ 77 h 146"/>
                <a:gd name="T108" fmla="*/ 128 w 132"/>
                <a:gd name="T109" fmla="*/ 77 h 146"/>
                <a:gd name="T110" fmla="*/ 126 w 132"/>
                <a:gd name="T111" fmla="*/ 79 h 146"/>
                <a:gd name="T112" fmla="*/ 124 w 132"/>
                <a:gd name="T113" fmla="*/ 79 h 146"/>
                <a:gd name="T114" fmla="*/ 71 w 132"/>
                <a:gd name="T115" fmla="*/ 79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32" h="146">
                  <a:moveTo>
                    <a:pt x="71" y="79"/>
                  </a:moveTo>
                  <a:lnTo>
                    <a:pt x="71" y="136"/>
                  </a:lnTo>
                  <a:lnTo>
                    <a:pt x="71" y="138"/>
                  </a:lnTo>
                  <a:lnTo>
                    <a:pt x="71" y="140"/>
                  </a:lnTo>
                  <a:lnTo>
                    <a:pt x="71" y="142"/>
                  </a:lnTo>
                  <a:lnTo>
                    <a:pt x="71" y="144"/>
                  </a:lnTo>
                  <a:lnTo>
                    <a:pt x="69" y="144"/>
                  </a:lnTo>
                  <a:lnTo>
                    <a:pt x="67" y="144"/>
                  </a:lnTo>
                  <a:lnTo>
                    <a:pt x="65" y="146"/>
                  </a:lnTo>
                  <a:lnTo>
                    <a:pt x="65" y="144"/>
                  </a:lnTo>
                  <a:lnTo>
                    <a:pt x="63" y="144"/>
                  </a:lnTo>
                  <a:lnTo>
                    <a:pt x="61" y="144"/>
                  </a:lnTo>
                  <a:lnTo>
                    <a:pt x="61" y="142"/>
                  </a:lnTo>
                  <a:lnTo>
                    <a:pt x="59" y="140"/>
                  </a:lnTo>
                  <a:lnTo>
                    <a:pt x="59" y="138"/>
                  </a:lnTo>
                  <a:lnTo>
                    <a:pt x="59" y="136"/>
                  </a:lnTo>
                  <a:lnTo>
                    <a:pt x="59" y="79"/>
                  </a:lnTo>
                  <a:lnTo>
                    <a:pt x="8" y="79"/>
                  </a:lnTo>
                  <a:lnTo>
                    <a:pt x="6" y="79"/>
                  </a:lnTo>
                  <a:lnTo>
                    <a:pt x="4" y="77"/>
                  </a:lnTo>
                  <a:lnTo>
                    <a:pt x="2" y="77"/>
                  </a:lnTo>
                  <a:lnTo>
                    <a:pt x="0" y="75"/>
                  </a:lnTo>
                  <a:lnTo>
                    <a:pt x="0" y="73"/>
                  </a:lnTo>
                  <a:lnTo>
                    <a:pt x="0" y="71"/>
                  </a:lnTo>
                  <a:lnTo>
                    <a:pt x="0" y="69"/>
                  </a:lnTo>
                  <a:lnTo>
                    <a:pt x="2" y="67"/>
                  </a:lnTo>
                  <a:lnTo>
                    <a:pt x="4" y="67"/>
                  </a:lnTo>
                  <a:lnTo>
                    <a:pt x="6" y="67"/>
                  </a:lnTo>
                  <a:lnTo>
                    <a:pt x="8" y="67"/>
                  </a:lnTo>
                  <a:lnTo>
                    <a:pt x="59" y="67"/>
                  </a:lnTo>
                  <a:lnTo>
                    <a:pt x="59" y="8"/>
                  </a:lnTo>
                  <a:lnTo>
                    <a:pt x="59" y="6"/>
                  </a:lnTo>
                  <a:lnTo>
                    <a:pt x="59" y="4"/>
                  </a:lnTo>
                  <a:lnTo>
                    <a:pt x="61" y="2"/>
                  </a:lnTo>
                  <a:lnTo>
                    <a:pt x="63" y="0"/>
                  </a:lnTo>
                  <a:lnTo>
                    <a:pt x="65" y="0"/>
                  </a:lnTo>
                  <a:lnTo>
                    <a:pt x="67" y="0"/>
                  </a:lnTo>
                  <a:lnTo>
                    <a:pt x="69" y="0"/>
                  </a:lnTo>
                  <a:lnTo>
                    <a:pt x="71" y="2"/>
                  </a:lnTo>
                  <a:lnTo>
                    <a:pt x="71" y="4"/>
                  </a:lnTo>
                  <a:lnTo>
                    <a:pt x="71" y="6"/>
                  </a:lnTo>
                  <a:lnTo>
                    <a:pt x="71" y="8"/>
                  </a:lnTo>
                  <a:lnTo>
                    <a:pt x="71" y="67"/>
                  </a:lnTo>
                  <a:lnTo>
                    <a:pt x="124" y="67"/>
                  </a:lnTo>
                  <a:lnTo>
                    <a:pt x="126" y="67"/>
                  </a:lnTo>
                  <a:lnTo>
                    <a:pt x="128" y="67"/>
                  </a:lnTo>
                  <a:lnTo>
                    <a:pt x="130" y="67"/>
                  </a:lnTo>
                  <a:lnTo>
                    <a:pt x="130" y="69"/>
                  </a:lnTo>
                  <a:lnTo>
                    <a:pt x="132" y="69"/>
                  </a:lnTo>
                  <a:lnTo>
                    <a:pt x="132" y="71"/>
                  </a:lnTo>
                  <a:lnTo>
                    <a:pt x="132" y="73"/>
                  </a:lnTo>
                  <a:lnTo>
                    <a:pt x="132" y="75"/>
                  </a:lnTo>
                  <a:lnTo>
                    <a:pt x="130" y="75"/>
                  </a:lnTo>
                  <a:lnTo>
                    <a:pt x="130" y="77"/>
                  </a:lnTo>
                  <a:lnTo>
                    <a:pt x="128" y="77"/>
                  </a:lnTo>
                  <a:lnTo>
                    <a:pt x="126" y="79"/>
                  </a:lnTo>
                  <a:lnTo>
                    <a:pt x="124" y="79"/>
                  </a:lnTo>
                  <a:lnTo>
                    <a:pt x="71" y="79"/>
                  </a:lnTo>
                </a:path>
              </a:pathLst>
            </a:custGeom>
            <a:noFill/>
            <a:ln w="0">
              <a:solidFill>
                <a:srgbClr val="FF33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560" name="Freeform 32"/>
            <p:cNvSpPr>
              <a:spLocks/>
            </p:cNvSpPr>
            <p:nvPr/>
          </p:nvSpPr>
          <p:spPr bwMode="auto">
            <a:xfrm>
              <a:off x="2041525" y="2501900"/>
              <a:ext cx="209550" cy="230187"/>
            </a:xfrm>
            <a:custGeom>
              <a:avLst/>
              <a:gdLst>
                <a:gd name="T0" fmla="*/ 71 w 132"/>
                <a:gd name="T1" fmla="*/ 136 h 145"/>
                <a:gd name="T2" fmla="*/ 71 w 132"/>
                <a:gd name="T3" fmla="*/ 139 h 145"/>
                <a:gd name="T4" fmla="*/ 71 w 132"/>
                <a:gd name="T5" fmla="*/ 143 h 145"/>
                <a:gd name="T6" fmla="*/ 67 w 132"/>
                <a:gd name="T7" fmla="*/ 143 h 145"/>
                <a:gd name="T8" fmla="*/ 65 w 132"/>
                <a:gd name="T9" fmla="*/ 145 h 145"/>
                <a:gd name="T10" fmla="*/ 61 w 132"/>
                <a:gd name="T11" fmla="*/ 143 h 145"/>
                <a:gd name="T12" fmla="*/ 59 w 132"/>
                <a:gd name="T13" fmla="*/ 139 h 145"/>
                <a:gd name="T14" fmla="*/ 59 w 132"/>
                <a:gd name="T15" fmla="*/ 136 h 145"/>
                <a:gd name="T16" fmla="*/ 8 w 132"/>
                <a:gd name="T17" fmla="*/ 78 h 145"/>
                <a:gd name="T18" fmla="*/ 4 w 132"/>
                <a:gd name="T19" fmla="*/ 78 h 145"/>
                <a:gd name="T20" fmla="*/ 2 w 132"/>
                <a:gd name="T21" fmla="*/ 76 h 145"/>
                <a:gd name="T22" fmla="*/ 0 w 132"/>
                <a:gd name="T23" fmla="*/ 72 h 145"/>
                <a:gd name="T24" fmla="*/ 0 w 132"/>
                <a:gd name="T25" fmla="*/ 69 h 145"/>
                <a:gd name="T26" fmla="*/ 2 w 132"/>
                <a:gd name="T27" fmla="*/ 67 h 145"/>
                <a:gd name="T28" fmla="*/ 6 w 132"/>
                <a:gd name="T29" fmla="*/ 67 h 145"/>
                <a:gd name="T30" fmla="*/ 59 w 132"/>
                <a:gd name="T31" fmla="*/ 67 h 145"/>
                <a:gd name="T32" fmla="*/ 59 w 132"/>
                <a:gd name="T33" fmla="*/ 5 h 145"/>
                <a:gd name="T34" fmla="*/ 61 w 132"/>
                <a:gd name="T35" fmla="*/ 3 h 145"/>
                <a:gd name="T36" fmla="*/ 61 w 132"/>
                <a:gd name="T37" fmla="*/ 0 h 145"/>
                <a:gd name="T38" fmla="*/ 65 w 132"/>
                <a:gd name="T39" fmla="*/ 0 h 145"/>
                <a:gd name="T40" fmla="*/ 69 w 132"/>
                <a:gd name="T41" fmla="*/ 0 h 145"/>
                <a:gd name="T42" fmla="*/ 71 w 132"/>
                <a:gd name="T43" fmla="*/ 2 h 145"/>
                <a:gd name="T44" fmla="*/ 71 w 132"/>
                <a:gd name="T45" fmla="*/ 5 h 145"/>
                <a:gd name="T46" fmla="*/ 71 w 132"/>
                <a:gd name="T47" fmla="*/ 67 h 145"/>
                <a:gd name="T48" fmla="*/ 126 w 132"/>
                <a:gd name="T49" fmla="*/ 67 h 145"/>
                <a:gd name="T50" fmla="*/ 130 w 132"/>
                <a:gd name="T51" fmla="*/ 67 h 145"/>
                <a:gd name="T52" fmla="*/ 132 w 132"/>
                <a:gd name="T53" fmla="*/ 69 h 145"/>
                <a:gd name="T54" fmla="*/ 132 w 132"/>
                <a:gd name="T55" fmla="*/ 72 h 145"/>
                <a:gd name="T56" fmla="*/ 130 w 132"/>
                <a:gd name="T57" fmla="*/ 74 h 145"/>
                <a:gd name="T58" fmla="*/ 128 w 132"/>
                <a:gd name="T59" fmla="*/ 76 h 145"/>
                <a:gd name="T60" fmla="*/ 126 w 132"/>
                <a:gd name="T61" fmla="*/ 78 h 145"/>
                <a:gd name="T62" fmla="*/ 71 w 132"/>
                <a:gd name="T63" fmla="*/ 78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2" h="145">
                  <a:moveTo>
                    <a:pt x="71" y="78"/>
                  </a:moveTo>
                  <a:lnTo>
                    <a:pt x="71" y="136"/>
                  </a:lnTo>
                  <a:lnTo>
                    <a:pt x="71" y="138"/>
                  </a:lnTo>
                  <a:lnTo>
                    <a:pt x="71" y="139"/>
                  </a:lnTo>
                  <a:lnTo>
                    <a:pt x="71" y="141"/>
                  </a:lnTo>
                  <a:lnTo>
                    <a:pt x="71" y="143"/>
                  </a:lnTo>
                  <a:lnTo>
                    <a:pt x="69" y="143"/>
                  </a:lnTo>
                  <a:lnTo>
                    <a:pt x="67" y="143"/>
                  </a:lnTo>
                  <a:lnTo>
                    <a:pt x="67" y="145"/>
                  </a:lnTo>
                  <a:lnTo>
                    <a:pt x="65" y="145"/>
                  </a:lnTo>
                  <a:lnTo>
                    <a:pt x="63" y="143"/>
                  </a:lnTo>
                  <a:lnTo>
                    <a:pt x="61" y="143"/>
                  </a:lnTo>
                  <a:lnTo>
                    <a:pt x="61" y="141"/>
                  </a:lnTo>
                  <a:lnTo>
                    <a:pt x="59" y="139"/>
                  </a:lnTo>
                  <a:lnTo>
                    <a:pt x="59" y="138"/>
                  </a:lnTo>
                  <a:lnTo>
                    <a:pt x="59" y="136"/>
                  </a:lnTo>
                  <a:lnTo>
                    <a:pt x="59" y="78"/>
                  </a:lnTo>
                  <a:lnTo>
                    <a:pt x="8" y="78"/>
                  </a:lnTo>
                  <a:lnTo>
                    <a:pt x="6" y="78"/>
                  </a:lnTo>
                  <a:lnTo>
                    <a:pt x="4" y="78"/>
                  </a:lnTo>
                  <a:lnTo>
                    <a:pt x="4" y="76"/>
                  </a:lnTo>
                  <a:lnTo>
                    <a:pt x="2" y="76"/>
                  </a:lnTo>
                  <a:lnTo>
                    <a:pt x="0" y="74"/>
                  </a:lnTo>
                  <a:lnTo>
                    <a:pt x="0" y="72"/>
                  </a:lnTo>
                  <a:lnTo>
                    <a:pt x="0" y="71"/>
                  </a:lnTo>
                  <a:lnTo>
                    <a:pt x="0" y="69"/>
                  </a:lnTo>
                  <a:lnTo>
                    <a:pt x="2" y="69"/>
                  </a:lnTo>
                  <a:lnTo>
                    <a:pt x="2" y="67"/>
                  </a:lnTo>
                  <a:lnTo>
                    <a:pt x="4" y="67"/>
                  </a:lnTo>
                  <a:lnTo>
                    <a:pt x="6" y="67"/>
                  </a:lnTo>
                  <a:lnTo>
                    <a:pt x="8" y="67"/>
                  </a:lnTo>
                  <a:lnTo>
                    <a:pt x="59" y="67"/>
                  </a:lnTo>
                  <a:lnTo>
                    <a:pt x="59" y="7"/>
                  </a:lnTo>
                  <a:lnTo>
                    <a:pt x="59" y="5"/>
                  </a:lnTo>
                  <a:lnTo>
                    <a:pt x="59" y="3"/>
                  </a:lnTo>
                  <a:lnTo>
                    <a:pt x="61" y="3"/>
                  </a:lnTo>
                  <a:lnTo>
                    <a:pt x="61" y="2"/>
                  </a:lnTo>
                  <a:lnTo>
                    <a:pt x="61" y="0"/>
                  </a:lnTo>
                  <a:lnTo>
                    <a:pt x="63" y="0"/>
                  </a:lnTo>
                  <a:lnTo>
                    <a:pt x="65" y="0"/>
                  </a:lnTo>
                  <a:lnTo>
                    <a:pt x="67" y="0"/>
                  </a:lnTo>
                  <a:lnTo>
                    <a:pt x="69" y="0"/>
                  </a:lnTo>
                  <a:lnTo>
                    <a:pt x="69" y="2"/>
                  </a:lnTo>
                  <a:lnTo>
                    <a:pt x="71" y="2"/>
                  </a:lnTo>
                  <a:lnTo>
                    <a:pt x="71" y="3"/>
                  </a:lnTo>
                  <a:lnTo>
                    <a:pt x="71" y="5"/>
                  </a:lnTo>
                  <a:lnTo>
                    <a:pt x="71" y="7"/>
                  </a:lnTo>
                  <a:lnTo>
                    <a:pt x="71" y="67"/>
                  </a:lnTo>
                  <a:lnTo>
                    <a:pt x="124" y="67"/>
                  </a:lnTo>
                  <a:lnTo>
                    <a:pt x="126" y="67"/>
                  </a:lnTo>
                  <a:lnTo>
                    <a:pt x="128" y="67"/>
                  </a:lnTo>
                  <a:lnTo>
                    <a:pt x="130" y="67"/>
                  </a:lnTo>
                  <a:lnTo>
                    <a:pt x="130" y="69"/>
                  </a:lnTo>
                  <a:lnTo>
                    <a:pt x="132" y="69"/>
                  </a:lnTo>
                  <a:lnTo>
                    <a:pt x="132" y="71"/>
                  </a:lnTo>
                  <a:lnTo>
                    <a:pt x="132" y="72"/>
                  </a:lnTo>
                  <a:lnTo>
                    <a:pt x="132" y="74"/>
                  </a:lnTo>
                  <a:lnTo>
                    <a:pt x="130" y="74"/>
                  </a:lnTo>
                  <a:lnTo>
                    <a:pt x="130" y="76"/>
                  </a:lnTo>
                  <a:lnTo>
                    <a:pt x="128" y="76"/>
                  </a:lnTo>
                  <a:lnTo>
                    <a:pt x="128" y="78"/>
                  </a:lnTo>
                  <a:lnTo>
                    <a:pt x="126" y="78"/>
                  </a:lnTo>
                  <a:lnTo>
                    <a:pt x="124" y="78"/>
                  </a:lnTo>
                  <a:lnTo>
                    <a:pt x="71" y="78"/>
                  </a:lnTo>
                  <a:close/>
                </a:path>
              </a:pathLst>
            </a:cu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561" name="Freeform 33"/>
            <p:cNvSpPr>
              <a:spLocks/>
            </p:cNvSpPr>
            <p:nvPr/>
          </p:nvSpPr>
          <p:spPr bwMode="auto">
            <a:xfrm>
              <a:off x="2041525" y="2501900"/>
              <a:ext cx="209550" cy="230187"/>
            </a:xfrm>
            <a:custGeom>
              <a:avLst/>
              <a:gdLst>
                <a:gd name="T0" fmla="*/ 71 w 132"/>
                <a:gd name="T1" fmla="*/ 78 h 145"/>
                <a:gd name="T2" fmla="*/ 71 w 132"/>
                <a:gd name="T3" fmla="*/ 136 h 145"/>
                <a:gd name="T4" fmla="*/ 71 w 132"/>
                <a:gd name="T5" fmla="*/ 139 h 145"/>
                <a:gd name="T6" fmla="*/ 71 w 132"/>
                <a:gd name="T7" fmla="*/ 141 h 145"/>
                <a:gd name="T8" fmla="*/ 71 w 132"/>
                <a:gd name="T9" fmla="*/ 143 h 145"/>
                <a:gd name="T10" fmla="*/ 69 w 132"/>
                <a:gd name="T11" fmla="*/ 143 h 145"/>
                <a:gd name="T12" fmla="*/ 67 w 132"/>
                <a:gd name="T13" fmla="*/ 145 h 145"/>
                <a:gd name="T14" fmla="*/ 65 w 132"/>
                <a:gd name="T15" fmla="*/ 145 h 145"/>
                <a:gd name="T16" fmla="*/ 63 w 132"/>
                <a:gd name="T17" fmla="*/ 143 h 145"/>
                <a:gd name="T18" fmla="*/ 61 w 132"/>
                <a:gd name="T19" fmla="*/ 143 h 145"/>
                <a:gd name="T20" fmla="*/ 61 w 132"/>
                <a:gd name="T21" fmla="*/ 141 h 145"/>
                <a:gd name="T22" fmla="*/ 59 w 132"/>
                <a:gd name="T23" fmla="*/ 139 h 145"/>
                <a:gd name="T24" fmla="*/ 59 w 132"/>
                <a:gd name="T25" fmla="*/ 136 h 145"/>
                <a:gd name="T26" fmla="*/ 59 w 132"/>
                <a:gd name="T27" fmla="*/ 78 h 145"/>
                <a:gd name="T28" fmla="*/ 8 w 132"/>
                <a:gd name="T29" fmla="*/ 78 h 145"/>
                <a:gd name="T30" fmla="*/ 6 w 132"/>
                <a:gd name="T31" fmla="*/ 78 h 145"/>
                <a:gd name="T32" fmla="*/ 4 w 132"/>
                <a:gd name="T33" fmla="*/ 78 h 145"/>
                <a:gd name="T34" fmla="*/ 2 w 132"/>
                <a:gd name="T35" fmla="*/ 76 h 145"/>
                <a:gd name="T36" fmla="*/ 0 w 132"/>
                <a:gd name="T37" fmla="*/ 74 h 145"/>
                <a:gd name="T38" fmla="*/ 0 w 132"/>
                <a:gd name="T39" fmla="*/ 72 h 145"/>
                <a:gd name="T40" fmla="*/ 0 w 132"/>
                <a:gd name="T41" fmla="*/ 71 h 145"/>
                <a:gd name="T42" fmla="*/ 0 w 132"/>
                <a:gd name="T43" fmla="*/ 69 h 145"/>
                <a:gd name="T44" fmla="*/ 2 w 132"/>
                <a:gd name="T45" fmla="*/ 67 h 145"/>
                <a:gd name="T46" fmla="*/ 4 w 132"/>
                <a:gd name="T47" fmla="*/ 67 h 145"/>
                <a:gd name="T48" fmla="*/ 6 w 132"/>
                <a:gd name="T49" fmla="*/ 67 h 145"/>
                <a:gd name="T50" fmla="*/ 8 w 132"/>
                <a:gd name="T51" fmla="*/ 67 h 145"/>
                <a:gd name="T52" fmla="*/ 59 w 132"/>
                <a:gd name="T53" fmla="*/ 67 h 145"/>
                <a:gd name="T54" fmla="*/ 59 w 132"/>
                <a:gd name="T55" fmla="*/ 7 h 145"/>
                <a:gd name="T56" fmla="*/ 59 w 132"/>
                <a:gd name="T57" fmla="*/ 5 h 145"/>
                <a:gd name="T58" fmla="*/ 59 w 132"/>
                <a:gd name="T59" fmla="*/ 3 h 145"/>
                <a:gd name="T60" fmla="*/ 61 w 132"/>
                <a:gd name="T61" fmla="*/ 2 h 145"/>
                <a:gd name="T62" fmla="*/ 63 w 132"/>
                <a:gd name="T63" fmla="*/ 0 h 145"/>
                <a:gd name="T64" fmla="*/ 65 w 132"/>
                <a:gd name="T65" fmla="*/ 0 h 145"/>
                <a:gd name="T66" fmla="*/ 67 w 132"/>
                <a:gd name="T67" fmla="*/ 0 h 145"/>
                <a:gd name="T68" fmla="*/ 69 w 132"/>
                <a:gd name="T69" fmla="*/ 0 h 145"/>
                <a:gd name="T70" fmla="*/ 71 w 132"/>
                <a:gd name="T71" fmla="*/ 2 h 145"/>
                <a:gd name="T72" fmla="*/ 71 w 132"/>
                <a:gd name="T73" fmla="*/ 3 h 145"/>
                <a:gd name="T74" fmla="*/ 71 w 132"/>
                <a:gd name="T75" fmla="*/ 5 h 145"/>
                <a:gd name="T76" fmla="*/ 71 w 132"/>
                <a:gd name="T77" fmla="*/ 7 h 145"/>
                <a:gd name="T78" fmla="*/ 71 w 132"/>
                <a:gd name="T79" fmla="*/ 67 h 145"/>
                <a:gd name="T80" fmla="*/ 124 w 132"/>
                <a:gd name="T81" fmla="*/ 67 h 145"/>
                <a:gd name="T82" fmla="*/ 126 w 132"/>
                <a:gd name="T83" fmla="*/ 67 h 145"/>
                <a:gd name="T84" fmla="*/ 128 w 132"/>
                <a:gd name="T85" fmla="*/ 67 h 145"/>
                <a:gd name="T86" fmla="*/ 130 w 132"/>
                <a:gd name="T87" fmla="*/ 67 h 145"/>
                <a:gd name="T88" fmla="*/ 130 w 132"/>
                <a:gd name="T89" fmla="*/ 69 h 145"/>
                <a:gd name="T90" fmla="*/ 132 w 132"/>
                <a:gd name="T91" fmla="*/ 69 h 145"/>
                <a:gd name="T92" fmla="*/ 132 w 132"/>
                <a:gd name="T93" fmla="*/ 71 h 145"/>
                <a:gd name="T94" fmla="*/ 132 w 132"/>
                <a:gd name="T95" fmla="*/ 72 h 145"/>
                <a:gd name="T96" fmla="*/ 132 w 132"/>
                <a:gd name="T97" fmla="*/ 74 h 145"/>
                <a:gd name="T98" fmla="*/ 130 w 132"/>
                <a:gd name="T99" fmla="*/ 74 h 145"/>
                <a:gd name="T100" fmla="*/ 130 w 132"/>
                <a:gd name="T101" fmla="*/ 76 h 145"/>
                <a:gd name="T102" fmla="*/ 128 w 132"/>
                <a:gd name="T103" fmla="*/ 76 h 145"/>
                <a:gd name="T104" fmla="*/ 128 w 132"/>
                <a:gd name="T105" fmla="*/ 78 h 145"/>
                <a:gd name="T106" fmla="*/ 126 w 132"/>
                <a:gd name="T107" fmla="*/ 78 h 145"/>
                <a:gd name="T108" fmla="*/ 124 w 132"/>
                <a:gd name="T109" fmla="*/ 78 h 145"/>
                <a:gd name="T110" fmla="*/ 71 w 132"/>
                <a:gd name="T111" fmla="*/ 78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32" h="145">
                  <a:moveTo>
                    <a:pt x="71" y="78"/>
                  </a:moveTo>
                  <a:lnTo>
                    <a:pt x="71" y="136"/>
                  </a:lnTo>
                  <a:lnTo>
                    <a:pt x="71" y="139"/>
                  </a:lnTo>
                  <a:lnTo>
                    <a:pt x="71" y="141"/>
                  </a:lnTo>
                  <a:lnTo>
                    <a:pt x="71" y="143"/>
                  </a:lnTo>
                  <a:lnTo>
                    <a:pt x="69" y="143"/>
                  </a:lnTo>
                  <a:lnTo>
                    <a:pt x="67" y="145"/>
                  </a:lnTo>
                  <a:lnTo>
                    <a:pt x="65" y="145"/>
                  </a:lnTo>
                  <a:lnTo>
                    <a:pt x="63" y="143"/>
                  </a:lnTo>
                  <a:lnTo>
                    <a:pt x="61" y="143"/>
                  </a:lnTo>
                  <a:lnTo>
                    <a:pt x="61" y="141"/>
                  </a:lnTo>
                  <a:lnTo>
                    <a:pt x="59" y="139"/>
                  </a:lnTo>
                  <a:lnTo>
                    <a:pt x="59" y="136"/>
                  </a:lnTo>
                  <a:lnTo>
                    <a:pt x="59" y="78"/>
                  </a:lnTo>
                  <a:lnTo>
                    <a:pt x="8" y="78"/>
                  </a:lnTo>
                  <a:lnTo>
                    <a:pt x="6" y="78"/>
                  </a:lnTo>
                  <a:lnTo>
                    <a:pt x="4" y="78"/>
                  </a:lnTo>
                  <a:lnTo>
                    <a:pt x="2" y="76"/>
                  </a:lnTo>
                  <a:lnTo>
                    <a:pt x="0" y="74"/>
                  </a:lnTo>
                  <a:lnTo>
                    <a:pt x="0" y="72"/>
                  </a:lnTo>
                  <a:lnTo>
                    <a:pt x="0" y="71"/>
                  </a:lnTo>
                  <a:lnTo>
                    <a:pt x="0" y="69"/>
                  </a:lnTo>
                  <a:lnTo>
                    <a:pt x="2" y="67"/>
                  </a:lnTo>
                  <a:lnTo>
                    <a:pt x="4" y="67"/>
                  </a:lnTo>
                  <a:lnTo>
                    <a:pt x="6" y="67"/>
                  </a:lnTo>
                  <a:lnTo>
                    <a:pt x="8" y="67"/>
                  </a:lnTo>
                  <a:lnTo>
                    <a:pt x="59" y="67"/>
                  </a:lnTo>
                  <a:lnTo>
                    <a:pt x="59" y="7"/>
                  </a:lnTo>
                  <a:lnTo>
                    <a:pt x="59" y="5"/>
                  </a:lnTo>
                  <a:lnTo>
                    <a:pt x="59" y="3"/>
                  </a:lnTo>
                  <a:lnTo>
                    <a:pt x="61" y="2"/>
                  </a:lnTo>
                  <a:lnTo>
                    <a:pt x="63" y="0"/>
                  </a:lnTo>
                  <a:lnTo>
                    <a:pt x="65" y="0"/>
                  </a:lnTo>
                  <a:lnTo>
                    <a:pt x="67" y="0"/>
                  </a:lnTo>
                  <a:lnTo>
                    <a:pt x="69" y="0"/>
                  </a:lnTo>
                  <a:lnTo>
                    <a:pt x="71" y="2"/>
                  </a:lnTo>
                  <a:lnTo>
                    <a:pt x="71" y="3"/>
                  </a:lnTo>
                  <a:lnTo>
                    <a:pt x="71" y="5"/>
                  </a:lnTo>
                  <a:lnTo>
                    <a:pt x="71" y="7"/>
                  </a:lnTo>
                  <a:lnTo>
                    <a:pt x="71" y="67"/>
                  </a:lnTo>
                  <a:lnTo>
                    <a:pt x="124" y="67"/>
                  </a:lnTo>
                  <a:lnTo>
                    <a:pt x="126" y="67"/>
                  </a:lnTo>
                  <a:lnTo>
                    <a:pt x="128" y="67"/>
                  </a:lnTo>
                  <a:lnTo>
                    <a:pt x="130" y="67"/>
                  </a:lnTo>
                  <a:lnTo>
                    <a:pt x="130" y="69"/>
                  </a:lnTo>
                  <a:lnTo>
                    <a:pt x="132" y="69"/>
                  </a:lnTo>
                  <a:lnTo>
                    <a:pt x="132" y="71"/>
                  </a:lnTo>
                  <a:lnTo>
                    <a:pt x="132" y="72"/>
                  </a:lnTo>
                  <a:lnTo>
                    <a:pt x="132" y="74"/>
                  </a:lnTo>
                  <a:lnTo>
                    <a:pt x="130" y="74"/>
                  </a:lnTo>
                  <a:lnTo>
                    <a:pt x="130" y="76"/>
                  </a:lnTo>
                  <a:lnTo>
                    <a:pt x="128" y="76"/>
                  </a:lnTo>
                  <a:lnTo>
                    <a:pt x="128" y="78"/>
                  </a:lnTo>
                  <a:lnTo>
                    <a:pt x="126" y="78"/>
                  </a:lnTo>
                  <a:lnTo>
                    <a:pt x="124" y="78"/>
                  </a:lnTo>
                  <a:lnTo>
                    <a:pt x="71" y="78"/>
                  </a:lnTo>
                </a:path>
              </a:pathLst>
            </a:custGeom>
            <a:noFill/>
            <a:ln w="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562" name="Freeform 34"/>
            <p:cNvSpPr>
              <a:spLocks/>
            </p:cNvSpPr>
            <p:nvPr/>
          </p:nvSpPr>
          <p:spPr bwMode="auto">
            <a:xfrm>
              <a:off x="2041525" y="3413125"/>
              <a:ext cx="209550" cy="231775"/>
            </a:xfrm>
            <a:custGeom>
              <a:avLst/>
              <a:gdLst>
                <a:gd name="T0" fmla="*/ 71 w 132"/>
                <a:gd name="T1" fmla="*/ 138 h 146"/>
                <a:gd name="T2" fmla="*/ 71 w 132"/>
                <a:gd name="T3" fmla="*/ 142 h 146"/>
                <a:gd name="T4" fmla="*/ 69 w 132"/>
                <a:gd name="T5" fmla="*/ 144 h 146"/>
                <a:gd name="T6" fmla="*/ 65 w 132"/>
                <a:gd name="T7" fmla="*/ 146 h 146"/>
                <a:gd name="T8" fmla="*/ 63 w 132"/>
                <a:gd name="T9" fmla="*/ 144 h 146"/>
                <a:gd name="T10" fmla="*/ 61 w 132"/>
                <a:gd name="T11" fmla="*/ 142 h 146"/>
                <a:gd name="T12" fmla="*/ 59 w 132"/>
                <a:gd name="T13" fmla="*/ 140 h 146"/>
                <a:gd name="T14" fmla="*/ 59 w 132"/>
                <a:gd name="T15" fmla="*/ 79 h 146"/>
                <a:gd name="T16" fmla="*/ 6 w 132"/>
                <a:gd name="T17" fmla="*/ 79 h 146"/>
                <a:gd name="T18" fmla="*/ 4 w 132"/>
                <a:gd name="T19" fmla="*/ 77 h 146"/>
                <a:gd name="T20" fmla="*/ 0 w 132"/>
                <a:gd name="T21" fmla="*/ 77 h 146"/>
                <a:gd name="T22" fmla="*/ 0 w 132"/>
                <a:gd name="T23" fmla="*/ 73 h 146"/>
                <a:gd name="T24" fmla="*/ 0 w 132"/>
                <a:gd name="T25" fmla="*/ 69 h 146"/>
                <a:gd name="T26" fmla="*/ 2 w 132"/>
                <a:gd name="T27" fmla="*/ 67 h 146"/>
                <a:gd name="T28" fmla="*/ 6 w 132"/>
                <a:gd name="T29" fmla="*/ 67 h 146"/>
                <a:gd name="T30" fmla="*/ 59 w 132"/>
                <a:gd name="T31" fmla="*/ 67 h 146"/>
                <a:gd name="T32" fmla="*/ 59 w 132"/>
                <a:gd name="T33" fmla="*/ 6 h 146"/>
                <a:gd name="T34" fmla="*/ 61 w 132"/>
                <a:gd name="T35" fmla="*/ 4 h 146"/>
                <a:gd name="T36" fmla="*/ 63 w 132"/>
                <a:gd name="T37" fmla="*/ 2 h 146"/>
                <a:gd name="T38" fmla="*/ 65 w 132"/>
                <a:gd name="T39" fmla="*/ 0 h 146"/>
                <a:gd name="T40" fmla="*/ 69 w 132"/>
                <a:gd name="T41" fmla="*/ 0 h 146"/>
                <a:gd name="T42" fmla="*/ 71 w 132"/>
                <a:gd name="T43" fmla="*/ 2 h 146"/>
                <a:gd name="T44" fmla="*/ 71 w 132"/>
                <a:gd name="T45" fmla="*/ 6 h 146"/>
                <a:gd name="T46" fmla="*/ 71 w 132"/>
                <a:gd name="T47" fmla="*/ 67 h 146"/>
                <a:gd name="T48" fmla="*/ 126 w 132"/>
                <a:gd name="T49" fmla="*/ 67 h 146"/>
                <a:gd name="T50" fmla="*/ 130 w 132"/>
                <a:gd name="T51" fmla="*/ 67 h 146"/>
                <a:gd name="T52" fmla="*/ 132 w 132"/>
                <a:gd name="T53" fmla="*/ 69 h 146"/>
                <a:gd name="T54" fmla="*/ 132 w 132"/>
                <a:gd name="T55" fmla="*/ 73 h 146"/>
                <a:gd name="T56" fmla="*/ 130 w 132"/>
                <a:gd name="T57" fmla="*/ 75 h 146"/>
                <a:gd name="T58" fmla="*/ 128 w 132"/>
                <a:gd name="T59" fmla="*/ 77 h 146"/>
                <a:gd name="T60" fmla="*/ 126 w 132"/>
                <a:gd name="T61" fmla="*/ 79 h 146"/>
                <a:gd name="T62" fmla="*/ 71 w 132"/>
                <a:gd name="T63" fmla="*/ 79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2" h="146">
                  <a:moveTo>
                    <a:pt x="71" y="79"/>
                  </a:moveTo>
                  <a:lnTo>
                    <a:pt x="71" y="138"/>
                  </a:lnTo>
                  <a:lnTo>
                    <a:pt x="71" y="140"/>
                  </a:lnTo>
                  <a:lnTo>
                    <a:pt x="71" y="142"/>
                  </a:lnTo>
                  <a:lnTo>
                    <a:pt x="71" y="144"/>
                  </a:lnTo>
                  <a:lnTo>
                    <a:pt x="69" y="144"/>
                  </a:lnTo>
                  <a:lnTo>
                    <a:pt x="67" y="146"/>
                  </a:lnTo>
                  <a:lnTo>
                    <a:pt x="65" y="146"/>
                  </a:lnTo>
                  <a:lnTo>
                    <a:pt x="63" y="146"/>
                  </a:lnTo>
                  <a:lnTo>
                    <a:pt x="63" y="144"/>
                  </a:lnTo>
                  <a:lnTo>
                    <a:pt x="61" y="144"/>
                  </a:lnTo>
                  <a:lnTo>
                    <a:pt x="61" y="142"/>
                  </a:lnTo>
                  <a:lnTo>
                    <a:pt x="59" y="142"/>
                  </a:lnTo>
                  <a:lnTo>
                    <a:pt x="59" y="140"/>
                  </a:lnTo>
                  <a:lnTo>
                    <a:pt x="59" y="138"/>
                  </a:lnTo>
                  <a:lnTo>
                    <a:pt x="59" y="79"/>
                  </a:lnTo>
                  <a:lnTo>
                    <a:pt x="8" y="79"/>
                  </a:lnTo>
                  <a:lnTo>
                    <a:pt x="6" y="79"/>
                  </a:lnTo>
                  <a:lnTo>
                    <a:pt x="4" y="79"/>
                  </a:lnTo>
                  <a:lnTo>
                    <a:pt x="4" y="77"/>
                  </a:lnTo>
                  <a:lnTo>
                    <a:pt x="2" y="77"/>
                  </a:lnTo>
                  <a:lnTo>
                    <a:pt x="0" y="77"/>
                  </a:lnTo>
                  <a:lnTo>
                    <a:pt x="0" y="75"/>
                  </a:lnTo>
                  <a:lnTo>
                    <a:pt x="0" y="73"/>
                  </a:lnTo>
                  <a:lnTo>
                    <a:pt x="0" y="71"/>
                  </a:lnTo>
                  <a:lnTo>
                    <a:pt x="0" y="69"/>
                  </a:lnTo>
                  <a:lnTo>
                    <a:pt x="2" y="69"/>
                  </a:lnTo>
                  <a:lnTo>
                    <a:pt x="2" y="67"/>
                  </a:lnTo>
                  <a:lnTo>
                    <a:pt x="4" y="67"/>
                  </a:lnTo>
                  <a:lnTo>
                    <a:pt x="6" y="67"/>
                  </a:lnTo>
                  <a:lnTo>
                    <a:pt x="8" y="67"/>
                  </a:lnTo>
                  <a:lnTo>
                    <a:pt x="59" y="67"/>
                  </a:lnTo>
                  <a:lnTo>
                    <a:pt x="59" y="8"/>
                  </a:lnTo>
                  <a:lnTo>
                    <a:pt x="59" y="6"/>
                  </a:lnTo>
                  <a:lnTo>
                    <a:pt x="59" y="4"/>
                  </a:lnTo>
                  <a:lnTo>
                    <a:pt x="61" y="4"/>
                  </a:lnTo>
                  <a:lnTo>
                    <a:pt x="61" y="2"/>
                  </a:lnTo>
                  <a:lnTo>
                    <a:pt x="63" y="2"/>
                  </a:lnTo>
                  <a:lnTo>
                    <a:pt x="63" y="0"/>
                  </a:lnTo>
                  <a:lnTo>
                    <a:pt x="65" y="0"/>
                  </a:lnTo>
                  <a:lnTo>
                    <a:pt x="67" y="0"/>
                  </a:lnTo>
                  <a:lnTo>
                    <a:pt x="69" y="0"/>
                  </a:lnTo>
                  <a:lnTo>
                    <a:pt x="69" y="2"/>
                  </a:lnTo>
                  <a:lnTo>
                    <a:pt x="71" y="2"/>
                  </a:lnTo>
                  <a:lnTo>
                    <a:pt x="71" y="4"/>
                  </a:lnTo>
                  <a:lnTo>
                    <a:pt x="71" y="6"/>
                  </a:lnTo>
                  <a:lnTo>
                    <a:pt x="71" y="8"/>
                  </a:lnTo>
                  <a:lnTo>
                    <a:pt x="71" y="67"/>
                  </a:lnTo>
                  <a:lnTo>
                    <a:pt x="124" y="67"/>
                  </a:lnTo>
                  <a:lnTo>
                    <a:pt x="126" y="67"/>
                  </a:lnTo>
                  <a:lnTo>
                    <a:pt x="128" y="67"/>
                  </a:lnTo>
                  <a:lnTo>
                    <a:pt x="130" y="67"/>
                  </a:lnTo>
                  <a:lnTo>
                    <a:pt x="130" y="69"/>
                  </a:lnTo>
                  <a:lnTo>
                    <a:pt x="132" y="69"/>
                  </a:lnTo>
                  <a:lnTo>
                    <a:pt x="132" y="71"/>
                  </a:lnTo>
                  <a:lnTo>
                    <a:pt x="132" y="73"/>
                  </a:lnTo>
                  <a:lnTo>
                    <a:pt x="132" y="75"/>
                  </a:lnTo>
                  <a:lnTo>
                    <a:pt x="130" y="75"/>
                  </a:lnTo>
                  <a:lnTo>
                    <a:pt x="130" y="77"/>
                  </a:lnTo>
                  <a:lnTo>
                    <a:pt x="128" y="77"/>
                  </a:lnTo>
                  <a:lnTo>
                    <a:pt x="128" y="79"/>
                  </a:lnTo>
                  <a:lnTo>
                    <a:pt x="126" y="79"/>
                  </a:lnTo>
                  <a:lnTo>
                    <a:pt x="124" y="79"/>
                  </a:lnTo>
                  <a:lnTo>
                    <a:pt x="71" y="79"/>
                  </a:lnTo>
                  <a:close/>
                </a:path>
              </a:pathLst>
            </a:cu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563" name="Freeform 35"/>
            <p:cNvSpPr>
              <a:spLocks/>
            </p:cNvSpPr>
            <p:nvPr/>
          </p:nvSpPr>
          <p:spPr bwMode="auto">
            <a:xfrm>
              <a:off x="2041525" y="3413125"/>
              <a:ext cx="209550" cy="231775"/>
            </a:xfrm>
            <a:custGeom>
              <a:avLst/>
              <a:gdLst>
                <a:gd name="T0" fmla="*/ 71 w 132"/>
                <a:gd name="T1" fmla="*/ 79 h 146"/>
                <a:gd name="T2" fmla="*/ 71 w 132"/>
                <a:gd name="T3" fmla="*/ 138 h 146"/>
                <a:gd name="T4" fmla="*/ 71 w 132"/>
                <a:gd name="T5" fmla="*/ 140 h 146"/>
                <a:gd name="T6" fmla="*/ 71 w 132"/>
                <a:gd name="T7" fmla="*/ 142 h 146"/>
                <a:gd name="T8" fmla="*/ 71 w 132"/>
                <a:gd name="T9" fmla="*/ 144 h 146"/>
                <a:gd name="T10" fmla="*/ 69 w 132"/>
                <a:gd name="T11" fmla="*/ 144 h 146"/>
                <a:gd name="T12" fmla="*/ 67 w 132"/>
                <a:gd name="T13" fmla="*/ 146 h 146"/>
                <a:gd name="T14" fmla="*/ 65 w 132"/>
                <a:gd name="T15" fmla="*/ 146 h 146"/>
                <a:gd name="T16" fmla="*/ 63 w 132"/>
                <a:gd name="T17" fmla="*/ 144 h 146"/>
                <a:gd name="T18" fmla="*/ 61 w 132"/>
                <a:gd name="T19" fmla="*/ 144 h 146"/>
                <a:gd name="T20" fmla="*/ 61 w 132"/>
                <a:gd name="T21" fmla="*/ 142 h 146"/>
                <a:gd name="T22" fmla="*/ 59 w 132"/>
                <a:gd name="T23" fmla="*/ 140 h 146"/>
                <a:gd name="T24" fmla="*/ 59 w 132"/>
                <a:gd name="T25" fmla="*/ 138 h 146"/>
                <a:gd name="T26" fmla="*/ 59 w 132"/>
                <a:gd name="T27" fmla="*/ 79 h 146"/>
                <a:gd name="T28" fmla="*/ 8 w 132"/>
                <a:gd name="T29" fmla="*/ 79 h 146"/>
                <a:gd name="T30" fmla="*/ 6 w 132"/>
                <a:gd name="T31" fmla="*/ 79 h 146"/>
                <a:gd name="T32" fmla="*/ 4 w 132"/>
                <a:gd name="T33" fmla="*/ 79 h 146"/>
                <a:gd name="T34" fmla="*/ 2 w 132"/>
                <a:gd name="T35" fmla="*/ 77 h 146"/>
                <a:gd name="T36" fmla="*/ 0 w 132"/>
                <a:gd name="T37" fmla="*/ 77 h 146"/>
                <a:gd name="T38" fmla="*/ 0 w 132"/>
                <a:gd name="T39" fmla="*/ 75 h 146"/>
                <a:gd name="T40" fmla="*/ 0 w 132"/>
                <a:gd name="T41" fmla="*/ 73 h 146"/>
                <a:gd name="T42" fmla="*/ 0 w 132"/>
                <a:gd name="T43" fmla="*/ 71 h 146"/>
                <a:gd name="T44" fmla="*/ 0 w 132"/>
                <a:gd name="T45" fmla="*/ 69 h 146"/>
                <a:gd name="T46" fmla="*/ 2 w 132"/>
                <a:gd name="T47" fmla="*/ 69 h 146"/>
                <a:gd name="T48" fmla="*/ 2 w 132"/>
                <a:gd name="T49" fmla="*/ 67 h 146"/>
                <a:gd name="T50" fmla="*/ 4 w 132"/>
                <a:gd name="T51" fmla="*/ 67 h 146"/>
                <a:gd name="T52" fmla="*/ 6 w 132"/>
                <a:gd name="T53" fmla="*/ 67 h 146"/>
                <a:gd name="T54" fmla="*/ 8 w 132"/>
                <a:gd name="T55" fmla="*/ 67 h 146"/>
                <a:gd name="T56" fmla="*/ 59 w 132"/>
                <a:gd name="T57" fmla="*/ 67 h 146"/>
                <a:gd name="T58" fmla="*/ 59 w 132"/>
                <a:gd name="T59" fmla="*/ 8 h 146"/>
                <a:gd name="T60" fmla="*/ 59 w 132"/>
                <a:gd name="T61" fmla="*/ 6 h 146"/>
                <a:gd name="T62" fmla="*/ 59 w 132"/>
                <a:gd name="T63" fmla="*/ 4 h 146"/>
                <a:gd name="T64" fmla="*/ 61 w 132"/>
                <a:gd name="T65" fmla="*/ 2 h 146"/>
                <a:gd name="T66" fmla="*/ 63 w 132"/>
                <a:gd name="T67" fmla="*/ 0 h 146"/>
                <a:gd name="T68" fmla="*/ 65 w 132"/>
                <a:gd name="T69" fmla="*/ 0 h 146"/>
                <a:gd name="T70" fmla="*/ 67 w 132"/>
                <a:gd name="T71" fmla="*/ 0 h 146"/>
                <a:gd name="T72" fmla="*/ 69 w 132"/>
                <a:gd name="T73" fmla="*/ 0 h 146"/>
                <a:gd name="T74" fmla="*/ 71 w 132"/>
                <a:gd name="T75" fmla="*/ 2 h 146"/>
                <a:gd name="T76" fmla="*/ 71 w 132"/>
                <a:gd name="T77" fmla="*/ 4 h 146"/>
                <a:gd name="T78" fmla="*/ 71 w 132"/>
                <a:gd name="T79" fmla="*/ 6 h 146"/>
                <a:gd name="T80" fmla="*/ 71 w 132"/>
                <a:gd name="T81" fmla="*/ 8 h 146"/>
                <a:gd name="T82" fmla="*/ 71 w 132"/>
                <a:gd name="T83" fmla="*/ 67 h 146"/>
                <a:gd name="T84" fmla="*/ 124 w 132"/>
                <a:gd name="T85" fmla="*/ 67 h 146"/>
                <a:gd name="T86" fmla="*/ 126 w 132"/>
                <a:gd name="T87" fmla="*/ 67 h 146"/>
                <a:gd name="T88" fmla="*/ 128 w 132"/>
                <a:gd name="T89" fmla="*/ 67 h 146"/>
                <a:gd name="T90" fmla="*/ 130 w 132"/>
                <a:gd name="T91" fmla="*/ 67 h 146"/>
                <a:gd name="T92" fmla="*/ 130 w 132"/>
                <a:gd name="T93" fmla="*/ 69 h 146"/>
                <a:gd name="T94" fmla="*/ 132 w 132"/>
                <a:gd name="T95" fmla="*/ 69 h 146"/>
                <a:gd name="T96" fmla="*/ 132 w 132"/>
                <a:gd name="T97" fmla="*/ 71 h 146"/>
                <a:gd name="T98" fmla="*/ 132 w 132"/>
                <a:gd name="T99" fmla="*/ 73 h 146"/>
                <a:gd name="T100" fmla="*/ 132 w 132"/>
                <a:gd name="T101" fmla="*/ 75 h 146"/>
                <a:gd name="T102" fmla="*/ 130 w 132"/>
                <a:gd name="T103" fmla="*/ 77 h 146"/>
                <a:gd name="T104" fmla="*/ 128 w 132"/>
                <a:gd name="T105" fmla="*/ 77 h 146"/>
                <a:gd name="T106" fmla="*/ 128 w 132"/>
                <a:gd name="T107" fmla="*/ 79 h 146"/>
                <a:gd name="T108" fmla="*/ 126 w 132"/>
                <a:gd name="T109" fmla="*/ 79 h 146"/>
                <a:gd name="T110" fmla="*/ 124 w 132"/>
                <a:gd name="T111" fmla="*/ 79 h 146"/>
                <a:gd name="T112" fmla="*/ 71 w 132"/>
                <a:gd name="T113" fmla="*/ 79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2" h="146">
                  <a:moveTo>
                    <a:pt x="71" y="79"/>
                  </a:moveTo>
                  <a:lnTo>
                    <a:pt x="71" y="138"/>
                  </a:lnTo>
                  <a:lnTo>
                    <a:pt x="71" y="140"/>
                  </a:lnTo>
                  <a:lnTo>
                    <a:pt x="71" y="142"/>
                  </a:lnTo>
                  <a:lnTo>
                    <a:pt x="71" y="144"/>
                  </a:lnTo>
                  <a:lnTo>
                    <a:pt x="69" y="144"/>
                  </a:lnTo>
                  <a:lnTo>
                    <a:pt x="67" y="146"/>
                  </a:lnTo>
                  <a:lnTo>
                    <a:pt x="65" y="146"/>
                  </a:lnTo>
                  <a:lnTo>
                    <a:pt x="63" y="144"/>
                  </a:lnTo>
                  <a:lnTo>
                    <a:pt x="61" y="144"/>
                  </a:lnTo>
                  <a:lnTo>
                    <a:pt x="61" y="142"/>
                  </a:lnTo>
                  <a:lnTo>
                    <a:pt x="59" y="140"/>
                  </a:lnTo>
                  <a:lnTo>
                    <a:pt x="59" y="138"/>
                  </a:lnTo>
                  <a:lnTo>
                    <a:pt x="59" y="79"/>
                  </a:lnTo>
                  <a:lnTo>
                    <a:pt x="8" y="79"/>
                  </a:lnTo>
                  <a:lnTo>
                    <a:pt x="6" y="79"/>
                  </a:lnTo>
                  <a:lnTo>
                    <a:pt x="4" y="79"/>
                  </a:lnTo>
                  <a:lnTo>
                    <a:pt x="2" y="77"/>
                  </a:lnTo>
                  <a:lnTo>
                    <a:pt x="0" y="77"/>
                  </a:lnTo>
                  <a:lnTo>
                    <a:pt x="0" y="75"/>
                  </a:lnTo>
                  <a:lnTo>
                    <a:pt x="0" y="73"/>
                  </a:lnTo>
                  <a:lnTo>
                    <a:pt x="0" y="71"/>
                  </a:lnTo>
                  <a:lnTo>
                    <a:pt x="0" y="69"/>
                  </a:lnTo>
                  <a:lnTo>
                    <a:pt x="2" y="69"/>
                  </a:lnTo>
                  <a:lnTo>
                    <a:pt x="2" y="67"/>
                  </a:lnTo>
                  <a:lnTo>
                    <a:pt x="4" y="67"/>
                  </a:lnTo>
                  <a:lnTo>
                    <a:pt x="6" y="67"/>
                  </a:lnTo>
                  <a:lnTo>
                    <a:pt x="8" y="67"/>
                  </a:lnTo>
                  <a:lnTo>
                    <a:pt x="59" y="67"/>
                  </a:lnTo>
                  <a:lnTo>
                    <a:pt x="59" y="8"/>
                  </a:lnTo>
                  <a:lnTo>
                    <a:pt x="59" y="6"/>
                  </a:lnTo>
                  <a:lnTo>
                    <a:pt x="59" y="4"/>
                  </a:lnTo>
                  <a:lnTo>
                    <a:pt x="61" y="2"/>
                  </a:lnTo>
                  <a:lnTo>
                    <a:pt x="63" y="0"/>
                  </a:lnTo>
                  <a:lnTo>
                    <a:pt x="65" y="0"/>
                  </a:lnTo>
                  <a:lnTo>
                    <a:pt x="67" y="0"/>
                  </a:lnTo>
                  <a:lnTo>
                    <a:pt x="69" y="0"/>
                  </a:lnTo>
                  <a:lnTo>
                    <a:pt x="71" y="2"/>
                  </a:lnTo>
                  <a:lnTo>
                    <a:pt x="71" y="4"/>
                  </a:lnTo>
                  <a:lnTo>
                    <a:pt x="71" y="6"/>
                  </a:lnTo>
                  <a:lnTo>
                    <a:pt x="71" y="8"/>
                  </a:lnTo>
                  <a:lnTo>
                    <a:pt x="71" y="67"/>
                  </a:lnTo>
                  <a:lnTo>
                    <a:pt x="124" y="67"/>
                  </a:lnTo>
                  <a:lnTo>
                    <a:pt x="126" y="67"/>
                  </a:lnTo>
                  <a:lnTo>
                    <a:pt x="128" y="67"/>
                  </a:lnTo>
                  <a:lnTo>
                    <a:pt x="130" y="67"/>
                  </a:lnTo>
                  <a:lnTo>
                    <a:pt x="130" y="69"/>
                  </a:lnTo>
                  <a:lnTo>
                    <a:pt x="132" y="69"/>
                  </a:lnTo>
                  <a:lnTo>
                    <a:pt x="132" y="71"/>
                  </a:lnTo>
                  <a:lnTo>
                    <a:pt x="132" y="73"/>
                  </a:lnTo>
                  <a:lnTo>
                    <a:pt x="132" y="75"/>
                  </a:lnTo>
                  <a:lnTo>
                    <a:pt x="130" y="77"/>
                  </a:lnTo>
                  <a:lnTo>
                    <a:pt x="128" y="77"/>
                  </a:lnTo>
                  <a:lnTo>
                    <a:pt x="128" y="79"/>
                  </a:lnTo>
                  <a:lnTo>
                    <a:pt x="126" y="79"/>
                  </a:lnTo>
                  <a:lnTo>
                    <a:pt x="124" y="79"/>
                  </a:lnTo>
                  <a:lnTo>
                    <a:pt x="71" y="79"/>
                  </a:lnTo>
                </a:path>
              </a:pathLst>
            </a:custGeom>
            <a:noFill/>
            <a:ln w="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564" name="Freeform 36"/>
            <p:cNvSpPr>
              <a:spLocks/>
            </p:cNvSpPr>
            <p:nvPr/>
          </p:nvSpPr>
          <p:spPr bwMode="auto">
            <a:xfrm>
              <a:off x="2041525" y="3870325"/>
              <a:ext cx="209550" cy="230187"/>
            </a:xfrm>
            <a:custGeom>
              <a:avLst/>
              <a:gdLst>
                <a:gd name="T0" fmla="*/ 71 w 132"/>
                <a:gd name="T1" fmla="*/ 137 h 145"/>
                <a:gd name="T2" fmla="*/ 71 w 132"/>
                <a:gd name="T3" fmla="*/ 141 h 145"/>
                <a:gd name="T4" fmla="*/ 69 w 132"/>
                <a:gd name="T5" fmla="*/ 143 h 145"/>
                <a:gd name="T6" fmla="*/ 67 w 132"/>
                <a:gd name="T7" fmla="*/ 145 h 145"/>
                <a:gd name="T8" fmla="*/ 63 w 132"/>
                <a:gd name="T9" fmla="*/ 145 h 145"/>
                <a:gd name="T10" fmla="*/ 61 w 132"/>
                <a:gd name="T11" fmla="*/ 143 h 145"/>
                <a:gd name="T12" fmla="*/ 59 w 132"/>
                <a:gd name="T13" fmla="*/ 141 h 145"/>
                <a:gd name="T14" fmla="*/ 59 w 132"/>
                <a:gd name="T15" fmla="*/ 137 h 145"/>
                <a:gd name="T16" fmla="*/ 8 w 132"/>
                <a:gd name="T17" fmla="*/ 78 h 145"/>
                <a:gd name="T18" fmla="*/ 4 w 132"/>
                <a:gd name="T19" fmla="*/ 78 h 145"/>
                <a:gd name="T20" fmla="*/ 2 w 132"/>
                <a:gd name="T21" fmla="*/ 76 h 145"/>
                <a:gd name="T22" fmla="*/ 0 w 132"/>
                <a:gd name="T23" fmla="*/ 74 h 145"/>
                <a:gd name="T24" fmla="*/ 0 w 132"/>
                <a:gd name="T25" fmla="*/ 70 h 145"/>
                <a:gd name="T26" fmla="*/ 2 w 132"/>
                <a:gd name="T27" fmla="*/ 68 h 145"/>
                <a:gd name="T28" fmla="*/ 4 w 132"/>
                <a:gd name="T29" fmla="*/ 67 h 145"/>
                <a:gd name="T30" fmla="*/ 8 w 132"/>
                <a:gd name="T31" fmla="*/ 67 h 145"/>
                <a:gd name="T32" fmla="*/ 59 w 132"/>
                <a:gd name="T33" fmla="*/ 7 h 145"/>
                <a:gd name="T34" fmla="*/ 59 w 132"/>
                <a:gd name="T35" fmla="*/ 3 h 145"/>
                <a:gd name="T36" fmla="*/ 61 w 132"/>
                <a:gd name="T37" fmla="*/ 1 h 145"/>
                <a:gd name="T38" fmla="*/ 63 w 132"/>
                <a:gd name="T39" fmla="*/ 0 h 145"/>
                <a:gd name="T40" fmla="*/ 67 w 132"/>
                <a:gd name="T41" fmla="*/ 0 h 145"/>
                <a:gd name="T42" fmla="*/ 69 w 132"/>
                <a:gd name="T43" fmla="*/ 1 h 145"/>
                <a:gd name="T44" fmla="*/ 71 w 132"/>
                <a:gd name="T45" fmla="*/ 3 h 145"/>
                <a:gd name="T46" fmla="*/ 71 w 132"/>
                <a:gd name="T47" fmla="*/ 7 h 145"/>
                <a:gd name="T48" fmla="*/ 124 w 132"/>
                <a:gd name="T49" fmla="*/ 67 h 145"/>
                <a:gd name="T50" fmla="*/ 128 w 132"/>
                <a:gd name="T51" fmla="*/ 67 h 145"/>
                <a:gd name="T52" fmla="*/ 130 w 132"/>
                <a:gd name="T53" fmla="*/ 68 h 145"/>
                <a:gd name="T54" fmla="*/ 132 w 132"/>
                <a:gd name="T55" fmla="*/ 70 h 145"/>
                <a:gd name="T56" fmla="*/ 132 w 132"/>
                <a:gd name="T57" fmla="*/ 74 h 145"/>
                <a:gd name="T58" fmla="*/ 130 w 132"/>
                <a:gd name="T59" fmla="*/ 76 h 145"/>
                <a:gd name="T60" fmla="*/ 128 w 132"/>
                <a:gd name="T61" fmla="*/ 78 h 145"/>
                <a:gd name="T62" fmla="*/ 124 w 132"/>
                <a:gd name="T63" fmla="*/ 78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2" h="145">
                  <a:moveTo>
                    <a:pt x="71" y="78"/>
                  </a:moveTo>
                  <a:lnTo>
                    <a:pt x="71" y="137"/>
                  </a:lnTo>
                  <a:lnTo>
                    <a:pt x="71" y="139"/>
                  </a:lnTo>
                  <a:lnTo>
                    <a:pt x="71" y="141"/>
                  </a:lnTo>
                  <a:lnTo>
                    <a:pt x="71" y="143"/>
                  </a:lnTo>
                  <a:lnTo>
                    <a:pt x="69" y="143"/>
                  </a:lnTo>
                  <a:lnTo>
                    <a:pt x="69" y="145"/>
                  </a:lnTo>
                  <a:lnTo>
                    <a:pt x="67" y="145"/>
                  </a:lnTo>
                  <a:lnTo>
                    <a:pt x="65" y="145"/>
                  </a:lnTo>
                  <a:lnTo>
                    <a:pt x="63" y="145"/>
                  </a:lnTo>
                  <a:lnTo>
                    <a:pt x="63" y="143"/>
                  </a:lnTo>
                  <a:lnTo>
                    <a:pt x="61" y="143"/>
                  </a:lnTo>
                  <a:lnTo>
                    <a:pt x="61" y="141"/>
                  </a:lnTo>
                  <a:lnTo>
                    <a:pt x="59" y="141"/>
                  </a:lnTo>
                  <a:lnTo>
                    <a:pt x="59" y="139"/>
                  </a:lnTo>
                  <a:lnTo>
                    <a:pt x="59" y="137"/>
                  </a:lnTo>
                  <a:lnTo>
                    <a:pt x="59" y="78"/>
                  </a:lnTo>
                  <a:lnTo>
                    <a:pt x="8" y="78"/>
                  </a:lnTo>
                  <a:lnTo>
                    <a:pt x="6" y="78"/>
                  </a:lnTo>
                  <a:lnTo>
                    <a:pt x="4" y="78"/>
                  </a:lnTo>
                  <a:lnTo>
                    <a:pt x="4" y="76"/>
                  </a:lnTo>
                  <a:lnTo>
                    <a:pt x="2" y="76"/>
                  </a:lnTo>
                  <a:lnTo>
                    <a:pt x="0" y="76"/>
                  </a:lnTo>
                  <a:lnTo>
                    <a:pt x="0" y="74"/>
                  </a:lnTo>
                  <a:lnTo>
                    <a:pt x="0" y="72"/>
                  </a:lnTo>
                  <a:lnTo>
                    <a:pt x="0" y="70"/>
                  </a:lnTo>
                  <a:lnTo>
                    <a:pt x="0" y="68"/>
                  </a:lnTo>
                  <a:lnTo>
                    <a:pt x="2" y="68"/>
                  </a:lnTo>
                  <a:lnTo>
                    <a:pt x="2" y="67"/>
                  </a:lnTo>
                  <a:lnTo>
                    <a:pt x="4" y="67"/>
                  </a:lnTo>
                  <a:lnTo>
                    <a:pt x="6" y="67"/>
                  </a:lnTo>
                  <a:lnTo>
                    <a:pt x="8" y="67"/>
                  </a:lnTo>
                  <a:lnTo>
                    <a:pt x="59" y="67"/>
                  </a:lnTo>
                  <a:lnTo>
                    <a:pt x="59" y="7"/>
                  </a:lnTo>
                  <a:lnTo>
                    <a:pt x="59" y="5"/>
                  </a:lnTo>
                  <a:lnTo>
                    <a:pt x="59" y="3"/>
                  </a:lnTo>
                  <a:lnTo>
                    <a:pt x="61" y="3"/>
                  </a:lnTo>
                  <a:lnTo>
                    <a:pt x="61" y="1"/>
                  </a:lnTo>
                  <a:lnTo>
                    <a:pt x="63" y="1"/>
                  </a:lnTo>
                  <a:lnTo>
                    <a:pt x="63" y="0"/>
                  </a:lnTo>
                  <a:lnTo>
                    <a:pt x="65" y="0"/>
                  </a:lnTo>
                  <a:lnTo>
                    <a:pt x="67" y="0"/>
                  </a:lnTo>
                  <a:lnTo>
                    <a:pt x="69" y="0"/>
                  </a:lnTo>
                  <a:lnTo>
                    <a:pt x="69" y="1"/>
                  </a:lnTo>
                  <a:lnTo>
                    <a:pt x="71" y="1"/>
                  </a:lnTo>
                  <a:lnTo>
                    <a:pt x="71" y="3"/>
                  </a:lnTo>
                  <a:lnTo>
                    <a:pt x="71" y="5"/>
                  </a:lnTo>
                  <a:lnTo>
                    <a:pt x="71" y="7"/>
                  </a:lnTo>
                  <a:lnTo>
                    <a:pt x="71" y="67"/>
                  </a:lnTo>
                  <a:lnTo>
                    <a:pt x="124" y="67"/>
                  </a:lnTo>
                  <a:lnTo>
                    <a:pt x="126" y="67"/>
                  </a:lnTo>
                  <a:lnTo>
                    <a:pt x="128" y="67"/>
                  </a:lnTo>
                  <a:lnTo>
                    <a:pt x="130" y="67"/>
                  </a:lnTo>
                  <a:lnTo>
                    <a:pt x="130" y="68"/>
                  </a:lnTo>
                  <a:lnTo>
                    <a:pt x="132" y="68"/>
                  </a:lnTo>
                  <a:lnTo>
                    <a:pt x="132" y="70"/>
                  </a:lnTo>
                  <a:lnTo>
                    <a:pt x="132" y="72"/>
                  </a:lnTo>
                  <a:lnTo>
                    <a:pt x="132" y="74"/>
                  </a:lnTo>
                  <a:lnTo>
                    <a:pt x="130" y="74"/>
                  </a:lnTo>
                  <a:lnTo>
                    <a:pt x="130" y="76"/>
                  </a:lnTo>
                  <a:lnTo>
                    <a:pt x="128" y="76"/>
                  </a:lnTo>
                  <a:lnTo>
                    <a:pt x="128" y="78"/>
                  </a:lnTo>
                  <a:lnTo>
                    <a:pt x="126" y="78"/>
                  </a:lnTo>
                  <a:lnTo>
                    <a:pt x="124" y="78"/>
                  </a:lnTo>
                  <a:lnTo>
                    <a:pt x="71" y="78"/>
                  </a:lnTo>
                  <a:close/>
                </a:path>
              </a:pathLst>
            </a:cu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565" name="Freeform 37"/>
            <p:cNvSpPr>
              <a:spLocks/>
            </p:cNvSpPr>
            <p:nvPr/>
          </p:nvSpPr>
          <p:spPr bwMode="auto">
            <a:xfrm>
              <a:off x="2041525" y="3870325"/>
              <a:ext cx="209550" cy="230187"/>
            </a:xfrm>
            <a:custGeom>
              <a:avLst/>
              <a:gdLst>
                <a:gd name="T0" fmla="*/ 71 w 132"/>
                <a:gd name="T1" fmla="*/ 78 h 145"/>
                <a:gd name="T2" fmla="*/ 71 w 132"/>
                <a:gd name="T3" fmla="*/ 137 h 145"/>
                <a:gd name="T4" fmla="*/ 71 w 132"/>
                <a:gd name="T5" fmla="*/ 139 h 145"/>
                <a:gd name="T6" fmla="*/ 71 w 132"/>
                <a:gd name="T7" fmla="*/ 141 h 145"/>
                <a:gd name="T8" fmla="*/ 71 w 132"/>
                <a:gd name="T9" fmla="*/ 143 h 145"/>
                <a:gd name="T10" fmla="*/ 69 w 132"/>
                <a:gd name="T11" fmla="*/ 143 h 145"/>
                <a:gd name="T12" fmla="*/ 69 w 132"/>
                <a:gd name="T13" fmla="*/ 145 h 145"/>
                <a:gd name="T14" fmla="*/ 67 w 132"/>
                <a:gd name="T15" fmla="*/ 145 h 145"/>
                <a:gd name="T16" fmla="*/ 65 w 132"/>
                <a:gd name="T17" fmla="*/ 145 h 145"/>
                <a:gd name="T18" fmla="*/ 63 w 132"/>
                <a:gd name="T19" fmla="*/ 145 h 145"/>
                <a:gd name="T20" fmla="*/ 63 w 132"/>
                <a:gd name="T21" fmla="*/ 143 h 145"/>
                <a:gd name="T22" fmla="*/ 61 w 132"/>
                <a:gd name="T23" fmla="*/ 143 h 145"/>
                <a:gd name="T24" fmla="*/ 61 w 132"/>
                <a:gd name="T25" fmla="*/ 141 h 145"/>
                <a:gd name="T26" fmla="*/ 59 w 132"/>
                <a:gd name="T27" fmla="*/ 141 h 145"/>
                <a:gd name="T28" fmla="*/ 59 w 132"/>
                <a:gd name="T29" fmla="*/ 139 h 145"/>
                <a:gd name="T30" fmla="*/ 59 w 132"/>
                <a:gd name="T31" fmla="*/ 137 h 145"/>
                <a:gd name="T32" fmla="*/ 59 w 132"/>
                <a:gd name="T33" fmla="*/ 78 h 145"/>
                <a:gd name="T34" fmla="*/ 8 w 132"/>
                <a:gd name="T35" fmla="*/ 78 h 145"/>
                <a:gd name="T36" fmla="*/ 6 w 132"/>
                <a:gd name="T37" fmla="*/ 78 h 145"/>
                <a:gd name="T38" fmla="*/ 4 w 132"/>
                <a:gd name="T39" fmla="*/ 78 h 145"/>
                <a:gd name="T40" fmla="*/ 2 w 132"/>
                <a:gd name="T41" fmla="*/ 76 h 145"/>
                <a:gd name="T42" fmla="*/ 0 w 132"/>
                <a:gd name="T43" fmla="*/ 76 h 145"/>
                <a:gd name="T44" fmla="*/ 0 w 132"/>
                <a:gd name="T45" fmla="*/ 74 h 145"/>
                <a:gd name="T46" fmla="*/ 0 w 132"/>
                <a:gd name="T47" fmla="*/ 72 h 145"/>
                <a:gd name="T48" fmla="*/ 0 w 132"/>
                <a:gd name="T49" fmla="*/ 70 h 145"/>
                <a:gd name="T50" fmla="*/ 0 w 132"/>
                <a:gd name="T51" fmla="*/ 68 h 145"/>
                <a:gd name="T52" fmla="*/ 2 w 132"/>
                <a:gd name="T53" fmla="*/ 68 h 145"/>
                <a:gd name="T54" fmla="*/ 2 w 132"/>
                <a:gd name="T55" fmla="*/ 67 h 145"/>
                <a:gd name="T56" fmla="*/ 4 w 132"/>
                <a:gd name="T57" fmla="*/ 67 h 145"/>
                <a:gd name="T58" fmla="*/ 6 w 132"/>
                <a:gd name="T59" fmla="*/ 67 h 145"/>
                <a:gd name="T60" fmla="*/ 8 w 132"/>
                <a:gd name="T61" fmla="*/ 67 h 145"/>
                <a:gd name="T62" fmla="*/ 59 w 132"/>
                <a:gd name="T63" fmla="*/ 67 h 145"/>
                <a:gd name="T64" fmla="*/ 59 w 132"/>
                <a:gd name="T65" fmla="*/ 7 h 145"/>
                <a:gd name="T66" fmla="*/ 59 w 132"/>
                <a:gd name="T67" fmla="*/ 5 h 145"/>
                <a:gd name="T68" fmla="*/ 59 w 132"/>
                <a:gd name="T69" fmla="*/ 3 h 145"/>
                <a:gd name="T70" fmla="*/ 61 w 132"/>
                <a:gd name="T71" fmla="*/ 1 h 145"/>
                <a:gd name="T72" fmla="*/ 63 w 132"/>
                <a:gd name="T73" fmla="*/ 1 h 145"/>
                <a:gd name="T74" fmla="*/ 63 w 132"/>
                <a:gd name="T75" fmla="*/ 0 h 145"/>
                <a:gd name="T76" fmla="*/ 65 w 132"/>
                <a:gd name="T77" fmla="*/ 0 h 145"/>
                <a:gd name="T78" fmla="*/ 67 w 132"/>
                <a:gd name="T79" fmla="*/ 0 h 145"/>
                <a:gd name="T80" fmla="*/ 69 w 132"/>
                <a:gd name="T81" fmla="*/ 0 h 145"/>
                <a:gd name="T82" fmla="*/ 69 w 132"/>
                <a:gd name="T83" fmla="*/ 1 h 145"/>
                <a:gd name="T84" fmla="*/ 71 w 132"/>
                <a:gd name="T85" fmla="*/ 1 h 145"/>
                <a:gd name="T86" fmla="*/ 71 w 132"/>
                <a:gd name="T87" fmla="*/ 3 h 145"/>
                <a:gd name="T88" fmla="*/ 71 w 132"/>
                <a:gd name="T89" fmla="*/ 5 h 145"/>
                <a:gd name="T90" fmla="*/ 71 w 132"/>
                <a:gd name="T91" fmla="*/ 7 h 145"/>
                <a:gd name="T92" fmla="*/ 71 w 132"/>
                <a:gd name="T93" fmla="*/ 67 h 145"/>
                <a:gd name="T94" fmla="*/ 124 w 132"/>
                <a:gd name="T95" fmla="*/ 67 h 145"/>
                <a:gd name="T96" fmla="*/ 126 w 132"/>
                <a:gd name="T97" fmla="*/ 67 h 145"/>
                <a:gd name="T98" fmla="*/ 128 w 132"/>
                <a:gd name="T99" fmla="*/ 67 h 145"/>
                <a:gd name="T100" fmla="*/ 130 w 132"/>
                <a:gd name="T101" fmla="*/ 68 h 145"/>
                <a:gd name="T102" fmla="*/ 132 w 132"/>
                <a:gd name="T103" fmla="*/ 70 h 145"/>
                <a:gd name="T104" fmla="*/ 132 w 132"/>
                <a:gd name="T105" fmla="*/ 72 h 145"/>
                <a:gd name="T106" fmla="*/ 132 w 132"/>
                <a:gd name="T107" fmla="*/ 74 h 145"/>
                <a:gd name="T108" fmla="*/ 130 w 132"/>
                <a:gd name="T109" fmla="*/ 76 h 145"/>
                <a:gd name="T110" fmla="*/ 128 w 132"/>
                <a:gd name="T111" fmla="*/ 76 h 145"/>
                <a:gd name="T112" fmla="*/ 128 w 132"/>
                <a:gd name="T113" fmla="*/ 78 h 145"/>
                <a:gd name="T114" fmla="*/ 126 w 132"/>
                <a:gd name="T115" fmla="*/ 78 h 145"/>
                <a:gd name="T116" fmla="*/ 124 w 132"/>
                <a:gd name="T117" fmla="*/ 78 h 145"/>
                <a:gd name="T118" fmla="*/ 71 w 132"/>
                <a:gd name="T119" fmla="*/ 78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32" h="145">
                  <a:moveTo>
                    <a:pt x="71" y="78"/>
                  </a:moveTo>
                  <a:lnTo>
                    <a:pt x="71" y="137"/>
                  </a:lnTo>
                  <a:lnTo>
                    <a:pt x="71" y="139"/>
                  </a:lnTo>
                  <a:lnTo>
                    <a:pt x="71" y="141"/>
                  </a:lnTo>
                  <a:lnTo>
                    <a:pt x="71" y="143"/>
                  </a:lnTo>
                  <a:lnTo>
                    <a:pt x="69" y="143"/>
                  </a:lnTo>
                  <a:lnTo>
                    <a:pt x="69" y="145"/>
                  </a:lnTo>
                  <a:lnTo>
                    <a:pt x="67" y="145"/>
                  </a:lnTo>
                  <a:lnTo>
                    <a:pt x="65" y="145"/>
                  </a:lnTo>
                  <a:lnTo>
                    <a:pt x="63" y="145"/>
                  </a:lnTo>
                  <a:lnTo>
                    <a:pt x="63" y="143"/>
                  </a:lnTo>
                  <a:lnTo>
                    <a:pt x="61" y="143"/>
                  </a:lnTo>
                  <a:lnTo>
                    <a:pt x="61" y="141"/>
                  </a:lnTo>
                  <a:lnTo>
                    <a:pt x="59" y="141"/>
                  </a:lnTo>
                  <a:lnTo>
                    <a:pt x="59" y="139"/>
                  </a:lnTo>
                  <a:lnTo>
                    <a:pt x="59" y="137"/>
                  </a:lnTo>
                  <a:lnTo>
                    <a:pt x="59" y="78"/>
                  </a:lnTo>
                  <a:lnTo>
                    <a:pt x="8" y="78"/>
                  </a:lnTo>
                  <a:lnTo>
                    <a:pt x="6" y="78"/>
                  </a:lnTo>
                  <a:lnTo>
                    <a:pt x="4" y="78"/>
                  </a:lnTo>
                  <a:lnTo>
                    <a:pt x="2" y="76"/>
                  </a:lnTo>
                  <a:lnTo>
                    <a:pt x="0" y="76"/>
                  </a:lnTo>
                  <a:lnTo>
                    <a:pt x="0" y="74"/>
                  </a:lnTo>
                  <a:lnTo>
                    <a:pt x="0" y="72"/>
                  </a:lnTo>
                  <a:lnTo>
                    <a:pt x="0" y="70"/>
                  </a:lnTo>
                  <a:lnTo>
                    <a:pt x="0" y="68"/>
                  </a:lnTo>
                  <a:lnTo>
                    <a:pt x="2" y="68"/>
                  </a:lnTo>
                  <a:lnTo>
                    <a:pt x="2" y="67"/>
                  </a:lnTo>
                  <a:lnTo>
                    <a:pt x="4" y="67"/>
                  </a:lnTo>
                  <a:lnTo>
                    <a:pt x="6" y="67"/>
                  </a:lnTo>
                  <a:lnTo>
                    <a:pt x="8" y="67"/>
                  </a:lnTo>
                  <a:lnTo>
                    <a:pt x="59" y="67"/>
                  </a:lnTo>
                  <a:lnTo>
                    <a:pt x="59" y="7"/>
                  </a:lnTo>
                  <a:lnTo>
                    <a:pt x="59" y="5"/>
                  </a:lnTo>
                  <a:lnTo>
                    <a:pt x="59" y="3"/>
                  </a:lnTo>
                  <a:lnTo>
                    <a:pt x="61" y="1"/>
                  </a:lnTo>
                  <a:lnTo>
                    <a:pt x="63" y="1"/>
                  </a:lnTo>
                  <a:lnTo>
                    <a:pt x="63" y="0"/>
                  </a:lnTo>
                  <a:lnTo>
                    <a:pt x="65" y="0"/>
                  </a:lnTo>
                  <a:lnTo>
                    <a:pt x="67" y="0"/>
                  </a:lnTo>
                  <a:lnTo>
                    <a:pt x="69" y="0"/>
                  </a:lnTo>
                  <a:lnTo>
                    <a:pt x="69" y="1"/>
                  </a:lnTo>
                  <a:lnTo>
                    <a:pt x="71" y="1"/>
                  </a:lnTo>
                  <a:lnTo>
                    <a:pt x="71" y="3"/>
                  </a:lnTo>
                  <a:lnTo>
                    <a:pt x="71" y="5"/>
                  </a:lnTo>
                  <a:lnTo>
                    <a:pt x="71" y="7"/>
                  </a:lnTo>
                  <a:lnTo>
                    <a:pt x="71" y="67"/>
                  </a:lnTo>
                  <a:lnTo>
                    <a:pt x="124" y="67"/>
                  </a:lnTo>
                  <a:lnTo>
                    <a:pt x="126" y="67"/>
                  </a:lnTo>
                  <a:lnTo>
                    <a:pt x="128" y="67"/>
                  </a:lnTo>
                  <a:lnTo>
                    <a:pt x="130" y="68"/>
                  </a:lnTo>
                  <a:lnTo>
                    <a:pt x="132" y="70"/>
                  </a:lnTo>
                  <a:lnTo>
                    <a:pt x="132" y="72"/>
                  </a:lnTo>
                  <a:lnTo>
                    <a:pt x="132" y="74"/>
                  </a:lnTo>
                  <a:lnTo>
                    <a:pt x="130" y="76"/>
                  </a:lnTo>
                  <a:lnTo>
                    <a:pt x="128" y="76"/>
                  </a:lnTo>
                  <a:lnTo>
                    <a:pt x="128" y="78"/>
                  </a:lnTo>
                  <a:lnTo>
                    <a:pt x="126" y="78"/>
                  </a:lnTo>
                  <a:lnTo>
                    <a:pt x="124" y="78"/>
                  </a:lnTo>
                  <a:lnTo>
                    <a:pt x="71" y="78"/>
                  </a:lnTo>
                </a:path>
              </a:pathLst>
            </a:custGeom>
            <a:noFill/>
            <a:ln w="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566" name="Text Box 38"/>
            <p:cNvSpPr txBox="1">
              <a:spLocks noChangeArrowheads="1"/>
            </p:cNvSpPr>
            <p:nvPr/>
          </p:nvSpPr>
          <p:spPr bwMode="auto">
            <a:xfrm>
              <a:off x="5827713" y="4540250"/>
              <a:ext cx="1268412" cy="822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 i="1">
                  <a:latin typeface="Times New Roman" pitchFamily="18" charset="0"/>
                </a:rPr>
                <a:t>n-buried</a:t>
              </a:r>
            </a:p>
            <a:p>
              <a:r>
                <a:rPr lang="en-US" sz="2400" b="1" i="1">
                  <a:latin typeface="Times New Roman" pitchFamily="18" charset="0"/>
                </a:rPr>
                <a:t>channel</a:t>
              </a:r>
            </a:p>
          </p:txBody>
        </p:sp>
        <p:sp>
          <p:nvSpPr>
            <p:cNvPr id="534567" name="Freeform 39"/>
            <p:cNvSpPr>
              <a:spLocks/>
            </p:cNvSpPr>
            <p:nvPr/>
          </p:nvSpPr>
          <p:spPr bwMode="auto">
            <a:xfrm>
              <a:off x="2835275" y="2728912"/>
              <a:ext cx="3298825" cy="650875"/>
            </a:xfrm>
            <a:custGeom>
              <a:avLst/>
              <a:gdLst>
                <a:gd name="T0" fmla="*/ 2078 w 2078"/>
                <a:gd name="T1" fmla="*/ 266 h 410"/>
                <a:gd name="T2" fmla="*/ 1622 w 2078"/>
                <a:gd name="T3" fmla="*/ 77 h 410"/>
                <a:gd name="T4" fmla="*/ 633 w 2078"/>
                <a:gd name="T5" fmla="*/ 55 h 410"/>
                <a:gd name="T6" fmla="*/ 0 w 2078"/>
                <a:gd name="T7" fmla="*/ 410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78" h="410">
                  <a:moveTo>
                    <a:pt x="2078" y="266"/>
                  </a:moveTo>
                  <a:cubicBezTo>
                    <a:pt x="1970" y="189"/>
                    <a:pt x="1863" y="112"/>
                    <a:pt x="1622" y="77"/>
                  </a:cubicBezTo>
                  <a:cubicBezTo>
                    <a:pt x="1381" y="42"/>
                    <a:pt x="903" y="0"/>
                    <a:pt x="633" y="55"/>
                  </a:cubicBezTo>
                  <a:cubicBezTo>
                    <a:pt x="363" y="110"/>
                    <a:pt x="89" y="353"/>
                    <a:pt x="0" y="410"/>
                  </a:cubicBezTo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568" name="Text Box 40"/>
            <p:cNvSpPr txBox="1">
              <a:spLocks noChangeArrowheads="1"/>
            </p:cNvSpPr>
            <p:nvPr/>
          </p:nvSpPr>
          <p:spPr bwMode="auto">
            <a:xfrm>
              <a:off x="2881313" y="3730625"/>
              <a:ext cx="984250" cy="641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i="1">
                  <a:latin typeface="Times New Roman" pitchFamily="18" charset="0"/>
                </a:rPr>
                <a:t>backside</a:t>
              </a:r>
            </a:p>
            <a:p>
              <a:r>
                <a:rPr lang="en-US" i="1">
                  <a:latin typeface="Times New Roman" pitchFamily="18" charset="0"/>
                </a:rPr>
                <a:t>well</a:t>
              </a:r>
            </a:p>
          </p:txBody>
        </p:sp>
        <p:sp>
          <p:nvSpPr>
            <p:cNvPr id="534575" name="Freeform 47"/>
            <p:cNvSpPr>
              <a:spLocks/>
            </p:cNvSpPr>
            <p:nvPr/>
          </p:nvSpPr>
          <p:spPr bwMode="auto">
            <a:xfrm>
              <a:off x="503238" y="4967287"/>
              <a:ext cx="209550" cy="230188"/>
            </a:xfrm>
            <a:custGeom>
              <a:avLst/>
              <a:gdLst>
                <a:gd name="T0" fmla="*/ 71 w 132"/>
                <a:gd name="T1" fmla="*/ 78 h 145"/>
                <a:gd name="T2" fmla="*/ 71 w 132"/>
                <a:gd name="T3" fmla="*/ 137 h 145"/>
                <a:gd name="T4" fmla="*/ 71 w 132"/>
                <a:gd name="T5" fmla="*/ 139 h 145"/>
                <a:gd name="T6" fmla="*/ 71 w 132"/>
                <a:gd name="T7" fmla="*/ 141 h 145"/>
                <a:gd name="T8" fmla="*/ 71 w 132"/>
                <a:gd name="T9" fmla="*/ 143 h 145"/>
                <a:gd name="T10" fmla="*/ 69 w 132"/>
                <a:gd name="T11" fmla="*/ 143 h 145"/>
                <a:gd name="T12" fmla="*/ 69 w 132"/>
                <a:gd name="T13" fmla="*/ 145 h 145"/>
                <a:gd name="T14" fmla="*/ 67 w 132"/>
                <a:gd name="T15" fmla="*/ 145 h 145"/>
                <a:gd name="T16" fmla="*/ 65 w 132"/>
                <a:gd name="T17" fmla="*/ 145 h 145"/>
                <a:gd name="T18" fmla="*/ 63 w 132"/>
                <a:gd name="T19" fmla="*/ 145 h 145"/>
                <a:gd name="T20" fmla="*/ 63 w 132"/>
                <a:gd name="T21" fmla="*/ 143 h 145"/>
                <a:gd name="T22" fmla="*/ 61 w 132"/>
                <a:gd name="T23" fmla="*/ 143 h 145"/>
                <a:gd name="T24" fmla="*/ 61 w 132"/>
                <a:gd name="T25" fmla="*/ 141 h 145"/>
                <a:gd name="T26" fmla="*/ 59 w 132"/>
                <a:gd name="T27" fmla="*/ 141 h 145"/>
                <a:gd name="T28" fmla="*/ 59 w 132"/>
                <a:gd name="T29" fmla="*/ 139 h 145"/>
                <a:gd name="T30" fmla="*/ 59 w 132"/>
                <a:gd name="T31" fmla="*/ 137 h 145"/>
                <a:gd name="T32" fmla="*/ 59 w 132"/>
                <a:gd name="T33" fmla="*/ 78 h 145"/>
                <a:gd name="T34" fmla="*/ 8 w 132"/>
                <a:gd name="T35" fmla="*/ 78 h 145"/>
                <a:gd name="T36" fmla="*/ 6 w 132"/>
                <a:gd name="T37" fmla="*/ 78 h 145"/>
                <a:gd name="T38" fmla="*/ 4 w 132"/>
                <a:gd name="T39" fmla="*/ 78 h 145"/>
                <a:gd name="T40" fmla="*/ 2 w 132"/>
                <a:gd name="T41" fmla="*/ 76 h 145"/>
                <a:gd name="T42" fmla="*/ 0 w 132"/>
                <a:gd name="T43" fmla="*/ 76 h 145"/>
                <a:gd name="T44" fmla="*/ 0 w 132"/>
                <a:gd name="T45" fmla="*/ 74 h 145"/>
                <a:gd name="T46" fmla="*/ 0 w 132"/>
                <a:gd name="T47" fmla="*/ 72 h 145"/>
                <a:gd name="T48" fmla="*/ 0 w 132"/>
                <a:gd name="T49" fmla="*/ 70 h 145"/>
                <a:gd name="T50" fmla="*/ 0 w 132"/>
                <a:gd name="T51" fmla="*/ 68 h 145"/>
                <a:gd name="T52" fmla="*/ 2 w 132"/>
                <a:gd name="T53" fmla="*/ 68 h 145"/>
                <a:gd name="T54" fmla="*/ 2 w 132"/>
                <a:gd name="T55" fmla="*/ 67 h 145"/>
                <a:gd name="T56" fmla="*/ 4 w 132"/>
                <a:gd name="T57" fmla="*/ 67 h 145"/>
                <a:gd name="T58" fmla="*/ 6 w 132"/>
                <a:gd name="T59" fmla="*/ 67 h 145"/>
                <a:gd name="T60" fmla="*/ 8 w 132"/>
                <a:gd name="T61" fmla="*/ 67 h 145"/>
                <a:gd name="T62" fmla="*/ 59 w 132"/>
                <a:gd name="T63" fmla="*/ 67 h 145"/>
                <a:gd name="T64" fmla="*/ 59 w 132"/>
                <a:gd name="T65" fmla="*/ 7 h 145"/>
                <a:gd name="T66" fmla="*/ 59 w 132"/>
                <a:gd name="T67" fmla="*/ 5 h 145"/>
                <a:gd name="T68" fmla="*/ 59 w 132"/>
                <a:gd name="T69" fmla="*/ 3 h 145"/>
                <a:gd name="T70" fmla="*/ 61 w 132"/>
                <a:gd name="T71" fmla="*/ 1 h 145"/>
                <a:gd name="T72" fmla="*/ 63 w 132"/>
                <a:gd name="T73" fmla="*/ 1 h 145"/>
                <a:gd name="T74" fmla="*/ 63 w 132"/>
                <a:gd name="T75" fmla="*/ 0 h 145"/>
                <a:gd name="T76" fmla="*/ 65 w 132"/>
                <a:gd name="T77" fmla="*/ 0 h 145"/>
                <a:gd name="T78" fmla="*/ 67 w 132"/>
                <a:gd name="T79" fmla="*/ 0 h 145"/>
                <a:gd name="T80" fmla="*/ 69 w 132"/>
                <a:gd name="T81" fmla="*/ 0 h 145"/>
                <a:gd name="T82" fmla="*/ 69 w 132"/>
                <a:gd name="T83" fmla="*/ 1 h 145"/>
                <a:gd name="T84" fmla="*/ 71 w 132"/>
                <a:gd name="T85" fmla="*/ 1 h 145"/>
                <a:gd name="T86" fmla="*/ 71 w 132"/>
                <a:gd name="T87" fmla="*/ 3 h 145"/>
                <a:gd name="T88" fmla="*/ 71 w 132"/>
                <a:gd name="T89" fmla="*/ 5 h 145"/>
                <a:gd name="T90" fmla="*/ 71 w 132"/>
                <a:gd name="T91" fmla="*/ 7 h 145"/>
                <a:gd name="T92" fmla="*/ 71 w 132"/>
                <a:gd name="T93" fmla="*/ 67 h 145"/>
                <a:gd name="T94" fmla="*/ 124 w 132"/>
                <a:gd name="T95" fmla="*/ 67 h 145"/>
                <a:gd name="T96" fmla="*/ 126 w 132"/>
                <a:gd name="T97" fmla="*/ 67 h 145"/>
                <a:gd name="T98" fmla="*/ 128 w 132"/>
                <a:gd name="T99" fmla="*/ 67 h 145"/>
                <a:gd name="T100" fmla="*/ 130 w 132"/>
                <a:gd name="T101" fmla="*/ 68 h 145"/>
                <a:gd name="T102" fmla="*/ 132 w 132"/>
                <a:gd name="T103" fmla="*/ 70 h 145"/>
                <a:gd name="T104" fmla="*/ 132 w 132"/>
                <a:gd name="T105" fmla="*/ 72 h 145"/>
                <a:gd name="T106" fmla="*/ 132 w 132"/>
                <a:gd name="T107" fmla="*/ 74 h 145"/>
                <a:gd name="T108" fmla="*/ 130 w 132"/>
                <a:gd name="T109" fmla="*/ 76 h 145"/>
                <a:gd name="T110" fmla="*/ 128 w 132"/>
                <a:gd name="T111" fmla="*/ 76 h 145"/>
                <a:gd name="T112" fmla="*/ 128 w 132"/>
                <a:gd name="T113" fmla="*/ 78 h 145"/>
                <a:gd name="T114" fmla="*/ 126 w 132"/>
                <a:gd name="T115" fmla="*/ 78 h 145"/>
                <a:gd name="T116" fmla="*/ 124 w 132"/>
                <a:gd name="T117" fmla="*/ 78 h 145"/>
                <a:gd name="T118" fmla="*/ 71 w 132"/>
                <a:gd name="T119" fmla="*/ 78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32" h="145">
                  <a:moveTo>
                    <a:pt x="71" y="78"/>
                  </a:moveTo>
                  <a:lnTo>
                    <a:pt x="71" y="137"/>
                  </a:lnTo>
                  <a:lnTo>
                    <a:pt x="71" y="139"/>
                  </a:lnTo>
                  <a:lnTo>
                    <a:pt x="71" y="141"/>
                  </a:lnTo>
                  <a:lnTo>
                    <a:pt x="71" y="143"/>
                  </a:lnTo>
                  <a:lnTo>
                    <a:pt x="69" y="143"/>
                  </a:lnTo>
                  <a:lnTo>
                    <a:pt x="69" y="145"/>
                  </a:lnTo>
                  <a:lnTo>
                    <a:pt x="67" y="145"/>
                  </a:lnTo>
                  <a:lnTo>
                    <a:pt x="65" y="145"/>
                  </a:lnTo>
                  <a:lnTo>
                    <a:pt x="63" y="145"/>
                  </a:lnTo>
                  <a:lnTo>
                    <a:pt x="63" y="143"/>
                  </a:lnTo>
                  <a:lnTo>
                    <a:pt x="61" y="143"/>
                  </a:lnTo>
                  <a:lnTo>
                    <a:pt x="61" y="141"/>
                  </a:lnTo>
                  <a:lnTo>
                    <a:pt x="59" y="141"/>
                  </a:lnTo>
                  <a:lnTo>
                    <a:pt x="59" y="139"/>
                  </a:lnTo>
                  <a:lnTo>
                    <a:pt x="59" y="137"/>
                  </a:lnTo>
                  <a:lnTo>
                    <a:pt x="59" y="78"/>
                  </a:lnTo>
                  <a:lnTo>
                    <a:pt x="8" y="78"/>
                  </a:lnTo>
                  <a:lnTo>
                    <a:pt x="6" y="78"/>
                  </a:lnTo>
                  <a:lnTo>
                    <a:pt x="4" y="78"/>
                  </a:lnTo>
                  <a:lnTo>
                    <a:pt x="2" y="76"/>
                  </a:lnTo>
                  <a:lnTo>
                    <a:pt x="0" y="76"/>
                  </a:lnTo>
                  <a:lnTo>
                    <a:pt x="0" y="74"/>
                  </a:lnTo>
                  <a:lnTo>
                    <a:pt x="0" y="72"/>
                  </a:lnTo>
                  <a:lnTo>
                    <a:pt x="0" y="70"/>
                  </a:lnTo>
                  <a:lnTo>
                    <a:pt x="0" y="68"/>
                  </a:lnTo>
                  <a:lnTo>
                    <a:pt x="2" y="68"/>
                  </a:lnTo>
                  <a:lnTo>
                    <a:pt x="2" y="67"/>
                  </a:lnTo>
                  <a:lnTo>
                    <a:pt x="4" y="67"/>
                  </a:lnTo>
                  <a:lnTo>
                    <a:pt x="6" y="67"/>
                  </a:lnTo>
                  <a:lnTo>
                    <a:pt x="8" y="67"/>
                  </a:lnTo>
                  <a:lnTo>
                    <a:pt x="59" y="67"/>
                  </a:lnTo>
                  <a:lnTo>
                    <a:pt x="59" y="7"/>
                  </a:lnTo>
                  <a:lnTo>
                    <a:pt x="59" y="5"/>
                  </a:lnTo>
                  <a:lnTo>
                    <a:pt x="59" y="3"/>
                  </a:lnTo>
                  <a:lnTo>
                    <a:pt x="61" y="1"/>
                  </a:lnTo>
                  <a:lnTo>
                    <a:pt x="63" y="1"/>
                  </a:lnTo>
                  <a:lnTo>
                    <a:pt x="63" y="0"/>
                  </a:lnTo>
                  <a:lnTo>
                    <a:pt x="65" y="0"/>
                  </a:lnTo>
                  <a:lnTo>
                    <a:pt x="67" y="0"/>
                  </a:lnTo>
                  <a:lnTo>
                    <a:pt x="69" y="0"/>
                  </a:lnTo>
                  <a:lnTo>
                    <a:pt x="69" y="1"/>
                  </a:lnTo>
                  <a:lnTo>
                    <a:pt x="71" y="1"/>
                  </a:lnTo>
                  <a:lnTo>
                    <a:pt x="71" y="3"/>
                  </a:lnTo>
                  <a:lnTo>
                    <a:pt x="71" y="5"/>
                  </a:lnTo>
                  <a:lnTo>
                    <a:pt x="71" y="7"/>
                  </a:lnTo>
                  <a:lnTo>
                    <a:pt x="71" y="67"/>
                  </a:lnTo>
                  <a:lnTo>
                    <a:pt x="124" y="67"/>
                  </a:lnTo>
                  <a:lnTo>
                    <a:pt x="126" y="67"/>
                  </a:lnTo>
                  <a:lnTo>
                    <a:pt x="128" y="67"/>
                  </a:lnTo>
                  <a:lnTo>
                    <a:pt x="130" y="68"/>
                  </a:lnTo>
                  <a:lnTo>
                    <a:pt x="132" y="70"/>
                  </a:lnTo>
                  <a:lnTo>
                    <a:pt x="132" y="72"/>
                  </a:lnTo>
                  <a:lnTo>
                    <a:pt x="132" y="74"/>
                  </a:lnTo>
                  <a:lnTo>
                    <a:pt x="130" y="76"/>
                  </a:lnTo>
                  <a:lnTo>
                    <a:pt x="128" y="76"/>
                  </a:lnTo>
                  <a:lnTo>
                    <a:pt x="128" y="78"/>
                  </a:lnTo>
                  <a:lnTo>
                    <a:pt x="126" y="78"/>
                  </a:lnTo>
                  <a:lnTo>
                    <a:pt x="124" y="78"/>
                  </a:lnTo>
                  <a:lnTo>
                    <a:pt x="71" y="78"/>
                  </a:lnTo>
                </a:path>
              </a:pathLst>
            </a:custGeom>
            <a:noFill/>
            <a:ln w="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577" name="Text Box 49"/>
            <p:cNvSpPr txBox="1">
              <a:spLocks noChangeArrowheads="1"/>
            </p:cNvSpPr>
            <p:nvPr/>
          </p:nvSpPr>
          <p:spPr bwMode="auto">
            <a:xfrm>
              <a:off x="887413" y="4856162"/>
              <a:ext cx="2871787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i="1">
                  <a:latin typeface="Times New Roman" pitchFamily="18" charset="0"/>
                </a:rPr>
                <a:t>native positive charge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8499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154" name="Rectangle 2"/>
          <p:cNvSpPr>
            <a:spLocks noChangeArrowheads="1"/>
          </p:cNvSpPr>
          <p:nvPr/>
        </p:nvSpPr>
        <p:spPr bwMode="auto">
          <a:xfrm>
            <a:off x="609600" y="0"/>
            <a:ext cx="7772400" cy="110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b"/>
          <a:lstStyle/>
          <a:p>
            <a:pPr algn="ctr"/>
            <a:endParaRPr lang="en-US" sz="4000">
              <a:solidFill>
                <a:schemeClr val="tx2"/>
              </a:solidFill>
              <a:latin typeface="Times New Roman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31800" y="1295400"/>
            <a:ext cx="7950200" cy="4570412"/>
            <a:chOff x="279400" y="1295400"/>
            <a:chExt cx="7950200" cy="4570412"/>
          </a:xfrm>
        </p:grpSpPr>
        <p:sp>
          <p:nvSpPr>
            <p:cNvPr id="54" name="Rounded Rectangle 53"/>
            <p:cNvSpPr/>
            <p:nvPr/>
          </p:nvSpPr>
          <p:spPr>
            <a:xfrm>
              <a:off x="1353343" y="1968103"/>
              <a:ext cx="345282" cy="2388393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1155" name="Freeform 3"/>
            <p:cNvSpPr>
              <a:spLocks/>
            </p:cNvSpPr>
            <p:nvPr/>
          </p:nvSpPr>
          <p:spPr bwMode="auto">
            <a:xfrm>
              <a:off x="1704975" y="1739900"/>
              <a:ext cx="46038" cy="2794000"/>
            </a:xfrm>
            <a:custGeom>
              <a:avLst/>
              <a:gdLst>
                <a:gd name="T0" fmla="*/ 13 w 29"/>
                <a:gd name="T1" fmla="*/ 1760 h 1760"/>
                <a:gd name="T2" fmla="*/ 29 w 29"/>
                <a:gd name="T3" fmla="*/ 1760 h 1760"/>
                <a:gd name="T4" fmla="*/ 29 w 29"/>
                <a:gd name="T5" fmla="*/ 0 h 1760"/>
                <a:gd name="T6" fmla="*/ 0 w 29"/>
                <a:gd name="T7" fmla="*/ 0 h 1760"/>
                <a:gd name="T8" fmla="*/ 0 w 29"/>
                <a:gd name="T9" fmla="*/ 1760 h 1760"/>
                <a:gd name="T10" fmla="*/ 13 w 29"/>
                <a:gd name="T11" fmla="*/ 1760 h 1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1760">
                  <a:moveTo>
                    <a:pt x="13" y="1760"/>
                  </a:moveTo>
                  <a:lnTo>
                    <a:pt x="29" y="1760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1760"/>
                  </a:lnTo>
                  <a:lnTo>
                    <a:pt x="13" y="176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1156" name="Freeform 4"/>
            <p:cNvSpPr>
              <a:spLocks/>
            </p:cNvSpPr>
            <p:nvPr/>
          </p:nvSpPr>
          <p:spPr bwMode="auto">
            <a:xfrm>
              <a:off x="2646363" y="1730375"/>
              <a:ext cx="46037" cy="2736850"/>
            </a:xfrm>
            <a:custGeom>
              <a:avLst/>
              <a:gdLst>
                <a:gd name="T0" fmla="*/ 14 w 29"/>
                <a:gd name="T1" fmla="*/ 1724 h 1724"/>
                <a:gd name="T2" fmla="*/ 29 w 29"/>
                <a:gd name="T3" fmla="*/ 1724 h 1724"/>
                <a:gd name="T4" fmla="*/ 29 w 29"/>
                <a:gd name="T5" fmla="*/ 0 h 1724"/>
                <a:gd name="T6" fmla="*/ 0 w 29"/>
                <a:gd name="T7" fmla="*/ 0 h 1724"/>
                <a:gd name="T8" fmla="*/ 0 w 29"/>
                <a:gd name="T9" fmla="*/ 1724 h 1724"/>
                <a:gd name="T10" fmla="*/ 14 w 29"/>
                <a:gd name="T11" fmla="*/ 1724 h 1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1724">
                  <a:moveTo>
                    <a:pt x="14" y="1724"/>
                  </a:moveTo>
                  <a:lnTo>
                    <a:pt x="29" y="1724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1724"/>
                  </a:lnTo>
                  <a:lnTo>
                    <a:pt x="14" y="172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1157" name="Freeform 5"/>
            <p:cNvSpPr>
              <a:spLocks/>
            </p:cNvSpPr>
            <p:nvPr/>
          </p:nvSpPr>
          <p:spPr bwMode="auto">
            <a:xfrm>
              <a:off x="2408238" y="2105025"/>
              <a:ext cx="209550" cy="231775"/>
            </a:xfrm>
            <a:custGeom>
              <a:avLst/>
              <a:gdLst>
                <a:gd name="T0" fmla="*/ 71 w 132"/>
                <a:gd name="T1" fmla="*/ 136 h 146"/>
                <a:gd name="T2" fmla="*/ 71 w 132"/>
                <a:gd name="T3" fmla="*/ 140 h 146"/>
                <a:gd name="T4" fmla="*/ 71 w 132"/>
                <a:gd name="T5" fmla="*/ 144 h 146"/>
                <a:gd name="T6" fmla="*/ 67 w 132"/>
                <a:gd name="T7" fmla="*/ 144 h 146"/>
                <a:gd name="T8" fmla="*/ 65 w 132"/>
                <a:gd name="T9" fmla="*/ 146 h 146"/>
                <a:gd name="T10" fmla="*/ 63 w 132"/>
                <a:gd name="T11" fmla="*/ 144 h 146"/>
                <a:gd name="T12" fmla="*/ 61 w 132"/>
                <a:gd name="T13" fmla="*/ 142 h 146"/>
                <a:gd name="T14" fmla="*/ 59 w 132"/>
                <a:gd name="T15" fmla="*/ 138 h 146"/>
                <a:gd name="T16" fmla="*/ 59 w 132"/>
                <a:gd name="T17" fmla="*/ 79 h 146"/>
                <a:gd name="T18" fmla="*/ 6 w 132"/>
                <a:gd name="T19" fmla="*/ 79 h 146"/>
                <a:gd name="T20" fmla="*/ 4 w 132"/>
                <a:gd name="T21" fmla="*/ 77 h 146"/>
                <a:gd name="T22" fmla="*/ 2 w 132"/>
                <a:gd name="T23" fmla="*/ 75 h 146"/>
                <a:gd name="T24" fmla="*/ 0 w 132"/>
                <a:gd name="T25" fmla="*/ 73 h 146"/>
                <a:gd name="T26" fmla="*/ 0 w 132"/>
                <a:gd name="T27" fmla="*/ 69 h 146"/>
                <a:gd name="T28" fmla="*/ 2 w 132"/>
                <a:gd name="T29" fmla="*/ 67 h 146"/>
                <a:gd name="T30" fmla="*/ 6 w 132"/>
                <a:gd name="T31" fmla="*/ 67 h 146"/>
                <a:gd name="T32" fmla="*/ 59 w 132"/>
                <a:gd name="T33" fmla="*/ 67 h 146"/>
                <a:gd name="T34" fmla="*/ 59 w 132"/>
                <a:gd name="T35" fmla="*/ 6 h 146"/>
                <a:gd name="T36" fmla="*/ 61 w 132"/>
                <a:gd name="T37" fmla="*/ 4 h 146"/>
                <a:gd name="T38" fmla="*/ 61 w 132"/>
                <a:gd name="T39" fmla="*/ 0 h 146"/>
                <a:gd name="T40" fmla="*/ 65 w 132"/>
                <a:gd name="T41" fmla="*/ 0 h 146"/>
                <a:gd name="T42" fmla="*/ 69 w 132"/>
                <a:gd name="T43" fmla="*/ 0 h 146"/>
                <a:gd name="T44" fmla="*/ 71 w 132"/>
                <a:gd name="T45" fmla="*/ 2 h 146"/>
                <a:gd name="T46" fmla="*/ 71 w 132"/>
                <a:gd name="T47" fmla="*/ 6 h 146"/>
                <a:gd name="T48" fmla="*/ 71 w 132"/>
                <a:gd name="T49" fmla="*/ 67 h 146"/>
                <a:gd name="T50" fmla="*/ 126 w 132"/>
                <a:gd name="T51" fmla="*/ 67 h 146"/>
                <a:gd name="T52" fmla="*/ 130 w 132"/>
                <a:gd name="T53" fmla="*/ 67 h 146"/>
                <a:gd name="T54" fmla="*/ 132 w 132"/>
                <a:gd name="T55" fmla="*/ 69 h 146"/>
                <a:gd name="T56" fmla="*/ 132 w 132"/>
                <a:gd name="T57" fmla="*/ 73 h 146"/>
                <a:gd name="T58" fmla="*/ 130 w 132"/>
                <a:gd name="T59" fmla="*/ 75 h 146"/>
                <a:gd name="T60" fmla="*/ 128 w 132"/>
                <a:gd name="T61" fmla="*/ 77 h 146"/>
                <a:gd name="T62" fmla="*/ 124 w 132"/>
                <a:gd name="T63" fmla="*/ 79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2" h="146">
                  <a:moveTo>
                    <a:pt x="71" y="79"/>
                  </a:moveTo>
                  <a:lnTo>
                    <a:pt x="71" y="136"/>
                  </a:lnTo>
                  <a:lnTo>
                    <a:pt x="71" y="138"/>
                  </a:lnTo>
                  <a:lnTo>
                    <a:pt x="71" y="140"/>
                  </a:lnTo>
                  <a:lnTo>
                    <a:pt x="71" y="142"/>
                  </a:lnTo>
                  <a:lnTo>
                    <a:pt x="71" y="144"/>
                  </a:lnTo>
                  <a:lnTo>
                    <a:pt x="69" y="144"/>
                  </a:lnTo>
                  <a:lnTo>
                    <a:pt x="67" y="144"/>
                  </a:lnTo>
                  <a:lnTo>
                    <a:pt x="67" y="146"/>
                  </a:lnTo>
                  <a:lnTo>
                    <a:pt x="65" y="146"/>
                  </a:lnTo>
                  <a:lnTo>
                    <a:pt x="65" y="144"/>
                  </a:lnTo>
                  <a:lnTo>
                    <a:pt x="63" y="144"/>
                  </a:lnTo>
                  <a:lnTo>
                    <a:pt x="61" y="144"/>
                  </a:lnTo>
                  <a:lnTo>
                    <a:pt x="61" y="142"/>
                  </a:lnTo>
                  <a:lnTo>
                    <a:pt x="59" y="140"/>
                  </a:lnTo>
                  <a:lnTo>
                    <a:pt x="59" y="138"/>
                  </a:lnTo>
                  <a:lnTo>
                    <a:pt x="59" y="136"/>
                  </a:lnTo>
                  <a:lnTo>
                    <a:pt x="59" y="79"/>
                  </a:lnTo>
                  <a:lnTo>
                    <a:pt x="8" y="79"/>
                  </a:lnTo>
                  <a:lnTo>
                    <a:pt x="6" y="79"/>
                  </a:lnTo>
                  <a:lnTo>
                    <a:pt x="4" y="79"/>
                  </a:lnTo>
                  <a:lnTo>
                    <a:pt x="4" y="77"/>
                  </a:lnTo>
                  <a:lnTo>
                    <a:pt x="2" y="77"/>
                  </a:lnTo>
                  <a:lnTo>
                    <a:pt x="2" y="75"/>
                  </a:lnTo>
                  <a:lnTo>
                    <a:pt x="0" y="75"/>
                  </a:lnTo>
                  <a:lnTo>
                    <a:pt x="0" y="73"/>
                  </a:lnTo>
                  <a:lnTo>
                    <a:pt x="0" y="71"/>
                  </a:lnTo>
                  <a:lnTo>
                    <a:pt x="0" y="69"/>
                  </a:lnTo>
                  <a:lnTo>
                    <a:pt x="2" y="69"/>
                  </a:lnTo>
                  <a:lnTo>
                    <a:pt x="2" y="67"/>
                  </a:lnTo>
                  <a:lnTo>
                    <a:pt x="4" y="67"/>
                  </a:lnTo>
                  <a:lnTo>
                    <a:pt x="6" y="67"/>
                  </a:lnTo>
                  <a:lnTo>
                    <a:pt x="8" y="67"/>
                  </a:lnTo>
                  <a:lnTo>
                    <a:pt x="59" y="67"/>
                  </a:lnTo>
                  <a:lnTo>
                    <a:pt x="59" y="8"/>
                  </a:lnTo>
                  <a:lnTo>
                    <a:pt x="59" y="6"/>
                  </a:lnTo>
                  <a:lnTo>
                    <a:pt x="59" y="4"/>
                  </a:lnTo>
                  <a:lnTo>
                    <a:pt x="61" y="4"/>
                  </a:lnTo>
                  <a:lnTo>
                    <a:pt x="61" y="2"/>
                  </a:lnTo>
                  <a:lnTo>
                    <a:pt x="61" y="0"/>
                  </a:lnTo>
                  <a:lnTo>
                    <a:pt x="63" y="0"/>
                  </a:lnTo>
                  <a:lnTo>
                    <a:pt x="65" y="0"/>
                  </a:lnTo>
                  <a:lnTo>
                    <a:pt x="67" y="0"/>
                  </a:lnTo>
                  <a:lnTo>
                    <a:pt x="69" y="0"/>
                  </a:lnTo>
                  <a:lnTo>
                    <a:pt x="69" y="2"/>
                  </a:lnTo>
                  <a:lnTo>
                    <a:pt x="71" y="2"/>
                  </a:lnTo>
                  <a:lnTo>
                    <a:pt x="71" y="4"/>
                  </a:lnTo>
                  <a:lnTo>
                    <a:pt x="71" y="6"/>
                  </a:lnTo>
                  <a:lnTo>
                    <a:pt x="71" y="8"/>
                  </a:lnTo>
                  <a:lnTo>
                    <a:pt x="71" y="67"/>
                  </a:lnTo>
                  <a:lnTo>
                    <a:pt x="124" y="67"/>
                  </a:lnTo>
                  <a:lnTo>
                    <a:pt x="126" y="67"/>
                  </a:lnTo>
                  <a:lnTo>
                    <a:pt x="128" y="67"/>
                  </a:lnTo>
                  <a:lnTo>
                    <a:pt x="130" y="67"/>
                  </a:lnTo>
                  <a:lnTo>
                    <a:pt x="130" y="69"/>
                  </a:lnTo>
                  <a:lnTo>
                    <a:pt x="132" y="69"/>
                  </a:lnTo>
                  <a:lnTo>
                    <a:pt x="132" y="71"/>
                  </a:lnTo>
                  <a:lnTo>
                    <a:pt x="132" y="73"/>
                  </a:lnTo>
                  <a:lnTo>
                    <a:pt x="132" y="75"/>
                  </a:lnTo>
                  <a:lnTo>
                    <a:pt x="130" y="75"/>
                  </a:lnTo>
                  <a:lnTo>
                    <a:pt x="130" y="77"/>
                  </a:lnTo>
                  <a:lnTo>
                    <a:pt x="128" y="77"/>
                  </a:lnTo>
                  <a:lnTo>
                    <a:pt x="126" y="79"/>
                  </a:lnTo>
                  <a:lnTo>
                    <a:pt x="124" y="79"/>
                  </a:lnTo>
                  <a:lnTo>
                    <a:pt x="71" y="7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1158" name="Freeform 6"/>
            <p:cNvSpPr>
              <a:spLocks/>
            </p:cNvSpPr>
            <p:nvPr/>
          </p:nvSpPr>
          <p:spPr bwMode="auto">
            <a:xfrm>
              <a:off x="2408238" y="2105025"/>
              <a:ext cx="209550" cy="231775"/>
            </a:xfrm>
            <a:custGeom>
              <a:avLst/>
              <a:gdLst>
                <a:gd name="T0" fmla="*/ 71 w 132"/>
                <a:gd name="T1" fmla="*/ 79 h 146"/>
                <a:gd name="T2" fmla="*/ 71 w 132"/>
                <a:gd name="T3" fmla="*/ 136 h 146"/>
                <a:gd name="T4" fmla="*/ 71 w 132"/>
                <a:gd name="T5" fmla="*/ 138 h 146"/>
                <a:gd name="T6" fmla="*/ 71 w 132"/>
                <a:gd name="T7" fmla="*/ 140 h 146"/>
                <a:gd name="T8" fmla="*/ 71 w 132"/>
                <a:gd name="T9" fmla="*/ 142 h 146"/>
                <a:gd name="T10" fmla="*/ 71 w 132"/>
                <a:gd name="T11" fmla="*/ 144 h 146"/>
                <a:gd name="T12" fmla="*/ 69 w 132"/>
                <a:gd name="T13" fmla="*/ 144 h 146"/>
                <a:gd name="T14" fmla="*/ 67 w 132"/>
                <a:gd name="T15" fmla="*/ 144 h 146"/>
                <a:gd name="T16" fmla="*/ 65 w 132"/>
                <a:gd name="T17" fmla="*/ 146 h 146"/>
                <a:gd name="T18" fmla="*/ 65 w 132"/>
                <a:gd name="T19" fmla="*/ 144 h 146"/>
                <a:gd name="T20" fmla="*/ 63 w 132"/>
                <a:gd name="T21" fmla="*/ 144 h 146"/>
                <a:gd name="T22" fmla="*/ 61 w 132"/>
                <a:gd name="T23" fmla="*/ 144 h 146"/>
                <a:gd name="T24" fmla="*/ 61 w 132"/>
                <a:gd name="T25" fmla="*/ 142 h 146"/>
                <a:gd name="T26" fmla="*/ 59 w 132"/>
                <a:gd name="T27" fmla="*/ 140 h 146"/>
                <a:gd name="T28" fmla="*/ 59 w 132"/>
                <a:gd name="T29" fmla="*/ 138 h 146"/>
                <a:gd name="T30" fmla="*/ 59 w 132"/>
                <a:gd name="T31" fmla="*/ 136 h 146"/>
                <a:gd name="T32" fmla="*/ 59 w 132"/>
                <a:gd name="T33" fmla="*/ 79 h 146"/>
                <a:gd name="T34" fmla="*/ 8 w 132"/>
                <a:gd name="T35" fmla="*/ 79 h 146"/>
                <a:gd name="T36" fmla="*/ 6 w 132"/>
                <a:gd name="T37" fmla="*/ 79 h 146"/>
                <a:gd name="T38" fmla="*/ 4 w 132"/>
                <a:gd name="T39" fmla="*/ 77 h 146"/>
                <a:gd name="T40" fmla="*/ 2 w 132"/>
                <a:gd name="T41" fmla="*/ 77 h 146"/>
                <a:gd name="T42" fmla="*/ 0 w 132"/>
                <a:gd name="T43" fmla="*/ 75 h 146"/>
                <a:gd name="T44" fmla="*/ 0 w 132"/>
                <a:gd name="T45" fmla="*/ 73 h 146"/>
                <a:gd name="T46" fmla="*/ 0 w 132"/>
                <a:gd name="T47" fmla="*/ 71 h 146"/>
                <a:gd name="T48" fmla="*/ 0 w 132"/>
                <a:gd name="T49" fmla="*/ 69 h 146"/>
                <a:gd name="T50" fmla="*/ 2 w 132"/>
                <a:gd name="T51" fmla="*/ 67 h 146"/>
                <a:gd name="T52" fmla="*/ 4 w 132"/>
                <a:gd name="T53" fmla="*/ 67 h 146"/>
                <a:gd name="T54" fmla="*/ 6 w 132"/>
                <a:gd name="T55" fmla="*/ 67 h 146"/>
                <a:gd name="T56" fmla="*/ 8 w 132"/>
                <a:gd name="T57" fmla="*/ 67 h 146"/>
                <a:gd name="T58" fmla="*/ 59 w 132"/>
                <a:gd name="T59" fmla="*/ 67 h 146"/>
                <a:gd name="T60" fmla="*/ 59 w 132"/>
                <a:gd name="T61" fmla="*/ 8 h 146"/>
                <a:gd name="T62" fmla="*/ 59 w 132"/>
                <a:gd name="T63" fmla="*/ 6 h 146"/>
                <a:gd name="T64" fmla="*/ 59 w 132"/>
                <a:gd name="T65" fmla="*/ 4 h 146"/>
                <a:gd name="T66" fmla="*/ 61 w 132"/>
                <a:gd name="T67" fmla="*/ 2 h 146"/>
                <a:gd name="T68" fmla="*/ 63 w 132"/>
                <a:gd name="T69" fmla="*/ 0 h 146"/>
                <a:gd name="T70" fmla="*/ 65 w 132"/>
                <a:gd name="T71" fmla="*/ 0 h 146"/>
                <a:gd name="T72" fmla="*/ 67 w 132"/>
                <a:gd name="T73" fmla="*/ 0 h 146"/>
                <a:gd name="T74" fmla="*/ 69 w 132"/>
                <a:gd name="T75" fmla="*/ 0 h 146"/>
                <a:gd name="T76" fmla="*/ 71 w 132"/>
                <a:gd name="T77" fmla="*/ 2 h 146"/>
                <a:gd name="T78" fmla="*/ 71 w 132"/>
                <a:gd name="T79" fmla="*/ 4 h 146"/>
                <a:gd name="T80" fmla="*/ 71 w 132"/>
                <a:gd name="T81" fmla="*/ 6 h 146"/>
                <a:gd name="T82" fmla="*/ 71 w 132"/>
                <a:gd name="T83" fmla="*/ 8 h 146"/>
                <a:gd name="T84" fmla="*/ 71 w 132"/>
                <a:gd name="T85" fmla="*/ 67 h 146"/>
                <a:gd name="T86" fmla="*/ 124 w 132"/>
                <a:gd name="T87" fmla="*/ 67 h 146"/>
                <a:gd name="T88" fmla="*/ 126 w 132"/>
                <a:gd name="T89" fmla="*/ 67 h 146"/>
                <a:gd name="T90" fmla="*/ 128 w 132"/>
                <a:gd name="T91" fmla="*/ 67 h 146"/>
                <a:gd name="T92" fmla="*/ 130 w 132"/>
                <a:gd name="T93" fmla="*/ 67 h 146"/>
                <a:gd name="T94" fmla="*/ 130 w 132"/>
                <a:gd name="T95" fmla="*/ 69 h 146"/>
                <a:gd name="T96" fmla="*/ 132 w 132"/>
                <a:gd name="T97" fmla="*/ 69 h 146"/>
                <a:gd name="T98" fmla="*/ 132 w 132"/>
                <a:gd name="T99" fmla="*/ 71 h 146"/>
                <a:gd name="T100" fmla="*/ 132 w 132"/>
                <a:gd name="T101" fmla="*/ 73 h 146"/>
                <a:gd name="T102" fmla="*/ 132 w 132"/>
                <a:gd name="T103" fmla="*/ 75 h 146"/>
                <a:gd name="T104" fmla="*/ 130 w 132"/>
                <a:gd name="T105" fmla="*/ 75 h 146"/>
                <a:gd name="T106" fmla="*/ 130 w 132"/>
                <a:gd name="T107" fmla="*/ 77 h 146"/>
                <a:gd name="T108" fmla="*/ 128 w 132"/>
                <a:gd name="T109" fmla="*/ 77 h 146"/>
                <a:gd name="T110" fmla="*/ 126 w 132"/>
                <a:gd name="T111" fmla="*/ 79 h 146"/>
                <a:gd name="T112" fmla="*/ 124 w 132"/>
                <a:gd name="T113" fmla="*/ 79 h 146"/>
                <a:gd name="T114" fmla="*/ 71 w 132"/>
                <a:gd name="T115" fmla="*/ 79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32" h="146">
                  <a:moveTo>
                    <a:pt x="71" y="79"/>
                  </a:moveTo>
                  <a:lnTo>
                    <a:pt x="71" y="136"/>
                  </a:lnTo>
                  <a:lnTo>
                    <a:pt x="71" y="138"/>
                  </a:lnTo>
                  <a:lnTo>
                    <a:pt x="71" y="140"/>
                  </a:lnTo>
                  <a:lnTo>
                    <a:pt x="71" y="142"/>
                  </a:lnTo>
                  <a:lnTo>
                    <a:pt x="71" y="144"/>
                  </a:lnTo>
                  <a:lnTo>
                    <a:pt x="69" y="144"/>
                  </a:lnTo>
                  <a:lnTo>
                    <a:pt x="67" y="144"/>
                  </a:lnTo>
                  <a:lnTo>
                    <a:pt x="65" y="146"/>
                  </a:lnTo>
                  <a:lnTo>
                    <a:pt x="65" y="144"/>
                  </a:lnTo>
                  <a:lnTo>
                    <a:pt x="63" y="144"/>
                  </a:lnTo>
                  <a:lnTo>
                    <a:pt x="61" y="144"/>
                  </a:lnTo>
                  <a:lnTo>
                    <a:pt x="61" y="142"/>
                  </a:lnTo>
                  <a:lnTo>
                    <a:pt x="59" y="140"/>
                  </a:lnTo>
                  <a:lnTo>
                    <a:pt x="59" y="138"/>
                  </a:lnTo>
                  <a:lnTo>
                    <a:pt x="59" y="136"/>
                  </a:lnTo>
                  <a:lnTo>
                    <a:pt x="59" y="79"/>
                  </a:lnTo>
                  <a:lnTo>
                    <a:pt x="8" y="79"/>
                  </a:lnTo>
                  <a:lnTo>
                    <a:pt x="6" y="79"/>
                  </a:lnTo>
                  <a:lnTo>
                    <a:pt x="4" y="77"/>
                  </a:lnTo>
                  <a:lnTo>
                    <a:pt x="2" y="77"/>
                  </a:lnTo>
                  <a:lnTo>
                    <a:pt x="0" y="75"/>
                  </a:lnTo>
                  <a:lnTo>
                    <a:pt x="0" y="73"/>
                  </a:lnTo>
                  <a:lnTo>
                    <a:pt x="0" y="71"/>
                  </a:lnTo>
                  <a:lnTo>
                    <a:pt x="0" y="69"/>
                  </a:lnTo>
                  <a:lnTo>
                    <a:pt x="2" y="67"/>
                  </a:lnTo>
                  <a:lnTo>
                    <a:pt x="4" y="67"/>
                  </a:lnTo>
                  <a:lnTo>
                    <a:pt x="6" y="67"/>
                  </a:lnTo>
                  <a:lnTo>
                    <a:pt x="8" y="67"/>
                  </a:lnTo>
                  <a:lnTo>
                    <a:pt x="59" y="67"/>
                  </a:lnTo>
                  <a:lnTo>
                    <a:pt x="59" y="8"/>
                  </a:lnTo>
                  <a:lnTo>
                    <a:pt x="59" y="6"/>
                  </a:lnTo>
                  <a:lnTo>
                    <a:pt x="59" y="4"/>
                  </a:lnTo>
                  <a:lnTo>
                    <a:pt x="61" y="2"/>
                  </a:lnTo>
                  <a:lnTo>
                    <a:pt x="63" y="0"/>
                  </a:lnTo>
                  <a:lnTo>
                    <a:pt x="65" y="0"/>
                  </a:lnTo>
                  <a:lnTo>
                    <a:pt x="67" y="0"/>
                  </a:lnTo>
                  <a:lnTo>
                    <a:pt x="69" y="0"/>
                  </a:lnTo>
                  <a:lnTo>
                    <a:pt x="71" y="2"/>
                  </a:lnTo>
                  <a:lnTo>
                    <a:pt x="71" y="4"/>
                  </a:lnTo>
                  <a:lnTo>
                    <a:pt x="71" y="6"/>
                  </a:lnTo>
                  <a:lnTo>
                    <a:pt x="71" y="8"/>
                  </a:lnTo>
                  <a:lnTo>
                    <a:pt x="71" y="67"/>
                  </a:lnTo>
                  <a:lnTo>
                    <a:pt x="124" y="67"/>
                  </a:lnTo>
                  <a:lnTo>
                    <a:pt x="126" y="67"/>
                  </a:lnTo>
                  <a:lnTo>
                    <a:pt x="128" y="67"/>
                  </a:lnTo>
                  <a:lnTo>
                    <a:pt x="130" y="67"/>
                  </a:lnTo>
                  <a:lnTo>
                    <a:pt x="130" y="69"/>
                  </a:lnTo>
                  <a:lnTo>
                    <a:pt x="132" y="69"/>
                  </a:lnTo>
                  <a:lnTo>
                    <a:pt x="132" y="71"/>
                  </a:lnTo>
                  <a:lnTo>
                    <a:pt x="132" y="73"/>
                  </a:lnTo>
                  <a:lnTo>
                    <a:pt x="132" y="75"/>
                  </a:lnTo>
                  <a:lnTo>
                    <a:pt x="130" y="75"/>
                  </a:lnTo>
                  <a:lnTo>
                    <a:pt x="130" y="77"/>
                  </a:lnTo>
                  <a:lnTo>
                    <a:pt x="128" y="77"/>
                  </a:lnTo>
                  <a:lnTo>
                    <a:pt x="126" y="79"/>
                  </a:lnTo>
                  <a:lnTo>
                    <a:pt x="124" y="79"/>
                  </a:lnTo>
                  <a:lnTo>
                    <a:pt x="71" y="79"/>
                  </a:lnTo>
                </a:path>
              </a:pathLst>
            </a:custGeom>
            <a:noFill/>
            <a:ln w="0">
              <a:solidFill>
                <a:srgbClr val="FF33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1159" name="Freeform 7"/>
            <p:cNvSpPr>
              <a:spLocks/>
            </p:cNvSpPr>
            <p:nvPr/>
          </p:nvSpPr>
          <p:spPr bwMode="auto">
            <a:xfrm>
              <a:off x="2408238" y="2562225"/>
              <a:ext cx="209550" cy="230187"/>
            </a:xfrm>
            <a:custGeom>
              <a:avLst/>
              <a:gdLst>
                <a:gd name="T0" fmla="*/ 71 w 132"/>
                <a:gd name="T1" fmla="*/ 136 h 145"/>
                <a:gd name="T2" fmla="*/ 71 w 132"/>
                <a:gd name="T3" fmla="*/ 139 h 145"/>
                <a:gd name="T4" fmla="*/ 71 w 132"/>
                <a:gd name="T5" fmla="*/ 143 h 145"/>
                <a:gd name="T6" fmla="*/ 67 w 132"/>
                <a:gd name="T7" fmla="*/ 143 h 145"/>
                <a:gd name="T8" fmla="*/ 65 w 132"/>
                <a:gd name="T9" fmla="*/ 145 h 145"/>
                <a:gd name="T10" fmla="*/ 61 w 132"/>
                <a:gd name="T11" fmla="*/ 143 h 145"/>
                <a:gd name="T12" fmla="*/ 59 w 132"/>
                <a:gd name="T13" fmla="*/ 139 h 145"/>
                <a:gd name="T14" fmla="*/ 59 w 132"/>
                <a:gd name="T15" fmla="*/ 136 h 145"/>
                <a:gd name="T16" fmla="*/ 8 w 132"/>
                <a:gd name="T17" fmla="*/ 78 h 145"/>
                <a:gd name="T18" fmla="*/ 4 w 132"/>
                <a:gd name="T19" fmla="*/ 78 h 145"/>
                <a:gd name="T20" fmla="*/ 2 w 132"/>
                <a:gd name="T21" fmla="*/ 76 h 145"/>
                <a:gd name="T22" fmla="*/ 0 w 132"/>
                <a:gd name="T23" fmla="*/ 72 h 145"/>
                <a:gd name="T24" fmla="*/ 0 w 132"/>
                <a:gd name="T25" fmla="*/ 69 h 145"/>
                <a:gd name="T26" fmla="*/ 2 w 132"/>
                <a:gd name="T27" fmla="*/ 67 h 145"/>
                <a:gd name="T28" fmla="*/ 6 w 132"/>
                <a:gd name="T29" fmla="*/ 67 h 145"/>
                <a:gd name="T30" fmla="*/ 59 w 132"/>
                <a:gd name="T31" fmla="*/ 67 h 145"/>
                <a:gd name="T32" fmla="*/ 59 w 132"/>
                <a:gd name="T33" fmla="*/ 5 h 145"/>
                <a:gd name="T34" fmla="*/ 61 w 132"/>
                <a:gd name="T35" fmla="*/ 3 h 145"/>
                <a:gd name="T36" fmla="*/ 61 w 132"/>
                <a:gd name="T37" fmla="*/ 0 h 145"/>
                <a:gd name="T38" fmla="*/ 65 w 132"/>
                <a:gd name="T39" fmla="*/ 0 h 145"/>
                <a:gd name="T40" fmla="*/ 69 w 132"/>
                <a:gd name="T41" fmla="*/ 0 h 145"/>
                <a:gd name="T42" fmla="*/ 71 w 132"/>
                <a:gd name="T43" fmla="*/ 2 h 145"/>
                <a:gd name="T44" fmla="*/ 71 w 132"/>
                <a:gd name="T45" fmla="*/ 5 h 145"/>
                <a:gd name="T46" fmla="*/ 71 w 132"/>
                <a:gd name="T47" fmla="*/ 67 h 145"/>
                <a:gd name="T48" fmla="*/ 126 w 132"/>
                <a:gd name="T49" fmla="*/ 67 h 145"/>
                <a:gd name="T50" fmla="*/ 130 w 132"/>
                <a:gd name="T51" fmla="*/ 67 h 145"/>
                <a:gd name="T52" fmla="*/ 132 w 132"/>
                <a:gd name="T53" fmla="*/ 69 h 145"/>
                <a:gd name="T54" fmla="*/ 132 w 132"/>
                <a:gd name="T55" fmla="*/ 72 h 145"/>
                <a:gd name="T56" fmla="*/ 130 w 132"/>
                <a:gd name="T57" fmla="*/ 74 h 145"/>
                <a:gd name="T58" fmla="*/ 128 w 132"/>
                <a:gd name="T59" fmla="*/ 76 h 145"/>
                <a:gd name="T60" fmla="*/ 126 w 132"/>
                <a:gd name="T61" fmla="*/ 78 h 145"/>
                <a:gd name="T62" fmla="*/ 71 w 132"/>
                <a:gd name="T63" fmla="*/ 78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2" h="145">
                  <a:moveTo>
                    <a:pt x="71" y="78"/>
                  </a:moveTo>
                  <a:lnTo>
                    <a:pt x="71" y="136"/>
                  </a:lnTo>
                  <a:lnTo>
                    <a:pt x="71" y="138"/>
                  </a:lnTo>
                  <a:lnTo>
                    <a:pt x="71" y="139"/>
                  </a:lnTo>
                  <a:lnTo>
                    <a:pt x="71" y="141"/>
                  </a:lnTo>
                  <a:lnTo>
                    <a:pt x="71" y="143"/>
                  </a:lnTo>
                  <a:lnTo>
                    <a:pt x="69" y="143"/>
                  </a:lnTo>
                  <a:lnTo>
                    <a:pt x="67" y="143"/>
                  </a:lnTo>
                  <a:lnTo>
                    <a:pt x="67" y="145"/>
                  </a:lnTo>
                  <a:lnTo>
                    <a:pt x="65" y="145"/>
                  </a:lnTo>
                  <a:lnTo>
                    <a:pt x="63" y="143"/>
                  </a:lnTo>
                  <a:lnTo>
                    <a:pt x="61" y="143"/>
                  </a:lnTo>
                  <a:lnTo>
                    <a:pt x="61" y="141"/>
                  </a:lnTo>
                  <a:lnTo>
                    <a:pt x="59" y="139"/>
                  </a:lnTo>
                  <a:lnTo>
                    <a:pt x="59" y="138"/>
                  </a:lnTo>
                  <a:lnTo>
                    <a:pt x="59" y="136"/>
                  </a:lnTo>
                  <a:lnTo>
                    <a:pt x="59" y="78"/>
                  </a:lnTo>
                  <a:lnTo>
                    <a:pt x="8" y="78"/>
                  </a:lnTo>
                  <a:lnTo>
                    <a:pt x="6" y="78"/>
                  </a:lnTo>
                  <a:lnTo>
                    <a:pt x="4" y="78"/>
                  </a:lnTo>
                  <a:lnTo>
                    <a:pt x="4" y="76"/>
                  </a:lnTo>
                  <a:lnTo>
                    <a:pt x="2" y="76"/>
                  </a:lnTo>
                  <a:lnTo>
                    <a:pt x="0" y="74"/>
                  </a:lnTo>
                  <a:lnTo>
                    <a:pt x="0" y="72"/>
                  </a:lnTo>
                  <a:lnTo>
                    <a:pt x="0" y="71"/>
                  </a:lnTo>
                  <a:lnTo>
                    <a:pt x="0" y="69"/>
                  </a:lnTo>
                  <a:lnTo>
                    <a:pt x="2" y="69"/>
                  </a:lnTo>
                  <a:lnTo>
                    <a:pt x="2" y="67"/>
                  </a:lnTo>
                  <a:lnTo>
                    <a:pt x="4" y="67"/>
                  </a:lnTo>
                  <a:lnTo>
                    <a:pt x="6" y="67"/>
                  </a:lnTo>
                  <a:lnTo>
                    <a:pt x="8" y="67"/>
                  </a:lnTo>
                  <a:lnTo>
                    <a:pt x="59" y="67"/>
                  </a:lnTo>
                  <a:lnTo>
                    <a:pt x="59" y="7"/>
                  </a:lnTo>
                  <a:lnTo>
                    <a:pt x="59" y="5"/>
                  </a:lnTo>
                  <a:lnTo>
                    <a:pt x="59" y="3"/>
                  </a:lnTo>
                  <a:lnTo>
                    <a:pt x="61" y="3"/>
                  </a:lnTo>
                  <a:lnTo>
                    <a:pt x="61" y="2"/>
                  </a:lnTo>
                  <a:lnTo>
                    <a:pt x="61" y="0"/>
                  </a:lnTo>
                  <a:lnTo>
                    <a:pt x="63" y="0"/>
                  </a:lnTo>
                  <a:lnTo>
                    <a:pt x="65" y="0"/>
                  </a:lnTo>
                  <a:lnTo>
                    <a:pt x="67" y="0"/>
                  </a:lnTo>
                  <a:lnTo>
                    <a:pt x="69" y="0"/>
                  </a:lnTo>
                  <a:lnTo>
                    <a:pt x="69" y="2"/>
                  </a:lnTo>
                  <a:lnTo>
                    <a:pt x="71" y="2"/>
                  </a:lnTo>
                  <a:lnTo>
                    <a:pt x="71" y="3"/>
                  </a:lnTo>
                  <a:lnTo>
                    <a:pt x="71" y="5"/>
                  </a:lnTo>
                  <a:lnTo>
                    <a:pt x="71" y="7"/>
                  </a:lnTo>
                  <a:lnTo>
                    <a:pt x="71" y="67"/>
                  </a:lnTo>
                  <a:lnTo>
                    <a:pt x="124" y="67"/>
                  </a:lnTo>
                  <a:lnTo>
                    <a:pt x="126" y="67"/>
                  </a:lnTo>
                  <a:lnTo>
                    <a:pt x="128" y="67"/>
                  </a:lnTo>
                  <a:lnTo>
                    <a:pt x="130" y="67"/>
                  </a:lnTo>
                  <a:lnTo>
                    <a:pt x="130" y="69"/>
                  </a:lnTo>
                  <a:lnTo>
                    <a:pt x="132" y="69"/>
                  </a:lnTo>
                  <a:lnTo>
                    <a:pt x="132" y="71"/>
                  </a:lnTo>
                  <a:lnTo>
                    <a:pt x="132" y="72"/>
                  </a:lnTo>
                  <a:lnTo>
                    <a:pt x="132" y="74"/>
                  </a:lnTo>
                  <a:lnTo>
                    <a:pt x="130" y="74"/>
                  </a:lnTo>
                  <a:lnTo>
                    <a:pt x="130" y="76"/>
                  </a:lnTo>
                  <a:lnTo>
                    <a:pt x="128" y="76"/>
                  </a:lnTo>
                  <a:lnTo>
                    <a:pt x="128" y="78"/>
                  </a:lnTo>
                  <a:lnTo>
                    <a:pt x="126" y="78"/>
                  </a:lnTo>
                  <a:lnTo>
                    <a:pt x="124" y="78"/>
                  </a:lnTo>
                  <a:lnTo>
                    <a:pt x="71" y="78"/>
                  </a:lnTo>
                  <a:close/>
                </a:path>
              </a:pathLst>
            </a:cu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1160" name="Freeform 8"/>
            <p:cNvSpPr>
              <a:spLocks/>
            </p:cNvSpPr>
            <p:nvPr/>
          </p:nvSpPr>
          <p:spPr bwMode="auto">
            <a:xfrm>
              <a:off x="2408238" y="2562225"/>
              <a:ext cx="209550" cy="230187"/>
            </a:xfrm>
            <a:custGeom>
              <a:avLst/>
              <a:gdLst>
                <a:gd name="T0" fmla="*/ 71 w 132"/>
                <a:gd name="T1" fmla="*/ 78 h 145"/>
                <a:gd name="T2" fmla="*/ 71 w 132"/>
                <a:gd name="T3" fmla="*/ 136 h 145"/>
                <a:gd name="T4" fmla="*/ 71 w 132"/>
                <a:gd name="T5" fmla="*/ 139 h 145"/>
                <a:gd name="T6" fmla="*/ 71 w 132"/>
                <a:gd name="T7" fmla="*/ 141 h 145"/>
                <a:gd name="T8" fmla="*/ 71 w 132"/>
                <a:gd name="T9" fmla="*/ 143 h 145"/>
                <a:gd name="T10" fmla="*/ 69 w 132"/>
                <a:gd name="T11" fmla="*/ 143 h 145"/>
                <a:gd name="T12" fmla="*/ 67 w 132"/>
                <a:gd name="T13" fmla="*/ 145 h 145"/>
                <a:gd name="T14" fmla="*/ 65 w 132"/>
                <a:gd name="T15" fmla="*/ 145 h 145"/>
                <a:gd name="T16" fmla="*/ 63 w 132"/>
                <a:gd name="T17" fmla="*/ 143 h 145"/>
                <a:gd name="T18" fmla="*/ 61 w 132"/>
                <a:gd name="T19" fmla="*/ 143 h 145"/>
                <a:gd name="T20" fmla="*/ 61 w 132"/>
                <a:gd name="T21" fmla="*/ 141 h 145"/>
                <a:gd name="T22" fmla="*/ 59 w 132"/>
                <a:gd name="T23" fmla="*/ 139 h 145"/>
                <a:gd name="T24" fmla="*/ 59 w 132"/>
                <a:gd name="T25" fmla="*/ 136 h 145"/>
                <a:gd name="T26" fmla="*/ 59 w 132"/>
                <a:gd name="T27" fmla="*/ 78 h 145"/>
                <a:gd name="T28" fmla="*/ 8 w 132"/>
                <a:gd name="T29" fmla="*/ 78 h 145"/>
                <a:gd name="T30" fmla="*/ 6 w 132"/>
                <a:gd name="T31" fmla="*/ 78 h 145"/>
                <a:gd name="T32" fmla="*/ 4 w 132"/>
                <a:gd name="T33" fmla="*/ 78 h 145"/>
                <a:gd name="T34" fmla="*/ 2 w 132"/>
                <a:gd name="T35" fmla="*/ 76 h 145"/>
                <a:gd name="T36" fmla="*/ 0 w 132"/>
                <a:gd name="T37" fmla="*/ 74 h 145"/>
                <a:gd name="T38" fmla="*/ 0 w 132"/>
                <a:gd name="T39" fmla="*/ 72 h 145"/>
                <a:gd name="T40" fmla="*/ 0 w 132"/>
                <a:gd name="T41" fmla="*/ 71 h 145"/>
                <a:gd name="T42" fmla="*/ 0 w 132"/>
                <a:gd name="T43" fmla="*/ 69 h 145"/>
                <a:gd name="T44" fmla="*/ 2 w 132"/>
                <a:gd name="T45" fmla="*/ 67 h 145"/>
                <a:gd name="T46" fmla="*/ 4 w 132"/>
                <a:gd name="T47" fmla="*/ 67 h 145"/>
                <a:gd name="T48" fmla="*/ 6 w 132"/>
                <a:gd name="T49" fmla="*/ 67 h 145"/>
                <a:gd name="T50" fmla="*/ 8 w 132"/>
                <a:gd name="T51" fmla="*/ 67 h 145"/>
                <a:gd name="T52" fmla="*/ 59 w 132"/>
                <a:gd name="T53" fmla="*/ 67 h 145"/>
                <a:gd name="T54" fmla="*/ 59 w 132"/>
                <a:gd name="T55" fmla="*/ 7 h 145"/>
                <a:gd name="T56" fmla="*/ 59 w 132"/>
                <a:gd name="T57" fmla="*/ 5 h 145"/>
                <a:gd name="T58" fmla="*/ 59 w 132"/>
                <a:gd name="T59" fmla="*/ 3 h 145"/>
                <a:gd name="T60" fmla="*/ 61 w 132"/>
                <a:gd name="T61" fmla="*/ 2 h 145"/>
                <a:gd name="T62" fmla="*/ 63 w 132"/>
                <a:gd name="T63" fmla="*/ 0 h 145"/>
                <a:gd name="T64" fmla="*/ 65 w 132"/>
                <a:gd name="T65" fmla="*/ 0 h 145"/>
                <a:gd name="T66" fmla="*/ 67 w 132"/>
                <a:gd name="T67" fmla="*/ 0 h 145"/>
                <a:gd name="T68" fmla="*/ 69 w 132"/>
                <a:gd name="T69" fmla="*/ 0 h 145"/>
                <a:gd name="T70" fmla="*/ 71 w 132"/>
                <a:gd name="T71" fmla="*/ 2 h 145"/>
                <a:gd name="T72" fmla="*/ 71 w 132"/>
                <a:gd name="T73" fmla="*/ 3 h 145"/>
                <a:gd name="T74" fmla="*/ 71 w 132"/>
                <a:gd name="T75" fmla="*/ 5 h 145"/>
                <a:gd name="T76" fmla="*/ 71 w 132"/>
                <a:gd name="T77" fmla="*/ 7 h 145"/>
                <a:gd name="T78" fmla="*/ 71 w 132"/>
                <a:gd name="T79" fmla="*/ 67 h 145"/>
                <a:gd name="T80" fmla="*/ 124 w 132"/>
                <a:gd name="T81" fmla="*/ 67 h 145"/>
                <a:gd name="T82" fmla="*/ 126 w 132"/>
                <a:gd name="T83" fmla="*/ 67 h 145"/>
                <a:gd name="T84" fmla="*/ 128 w 132"/>
                <a:gd name="T85" fmla="*/ 67 h 145"/>
                <a:gd name="T86" fmla="*/ 130 w 132"/>
                <a:gd name="T87" fmla="*/ 67 h 145"/>
                <a:gd name="T88" fmla="*/ 130 w 132"/>
                <a:gd name="T89" fmla="*/ 69 h 145"/>
                <a:gd name="T90" fmla="*/ 132 w 132"/>
                <a:gd name="T91" fmla="*/ 69 h 145"/>
                <a:gd name="T92" fmla="*/ 132 w 132"/>
                <a:gd name="T93" fmla="*/ 71 h 145"/>
                <a:gd name="T94" fmla="*/ 132 w 132"/>
                <a:gd name="T95" fmla="*/ 72 h 145"/>
                <a:gd name="T96" fmla="*/ 132 w 132"/>
                <a:gd name="T97" fmla="*/ 74 h 145"/>
                <a:gd name="T98" fmla="*/ 130 w 132"/>
                <a:gd name="T99" fmla="*/ 74 h 145"/>
                <a:gd name="T100" fmla="*/ 130 w 132"/>
                <a:gd name="T101" fmla="*/ 76 h 145"/>
                <a:gd name="T102" fmla="*/ 128 w 132"/>
                <a:gd name="T103" fmla="*/ 76 h 145"/>
                <a:gd name="T104" fmla="*/ 128 w 132"/>
                <a:gd name="T105" fmla="*/ 78 h 145"/>
                <a:gd name="T106" fmla="*/ 126 w 132"/>
                <a:gd name="T107" fmla="*/ 78 h 145"/>
                <a:gd name="T108" fmla="*/ 124 w 132"/>
                <a:gd name="T109" fmla="*/ 78 h 145"/>
                <a:gd name="T110" fmla="*/ 71 w 132"/>
                <a:gd name="T111" fmla="*/ 78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32" h="145">
                  <a:moveTo>
                    <a:pt x="71" y="78"/>
                  </a:moveTo>
                  <a:lnTo>
                    <a:pt x="71" y="136"/>
                  </a:lnTo>
                  <a:lnTo>
                    <a:pt x="71" y="139"/>
                  </a:lnTo>
                  <a:lnTo>
                    <a:pt x="71" y="141"/>
                  </a:lnTo>
                  <a:lnTo>
                    <a:pt x="71" y="143"/>
                  </a:lnTo>
                  <a:lnTo>
                    <a:pt x="69" y="143"/>
                  </a:lnTo>
                  <a:lnTo>
                    <a:pt x="67" y="145"/>
                  </a:lnTo>
                  <a:lnTo>
                    <a:pt x="65" y="145"/>
                  </a:lnTo>
                  <a:lnTo>
                    <a:pt x="63" y="143"/>
                  </a:lnTo>
                  <a:lnTo>
                    <a:pt x="61" y="143"/>
                  </a:lnTo>
                  <a:lnTo>
                    <a:pt x="61" y="141"/>
                  </a:lnTo>
                  <a:lnTo>
                    <a:pt x="59" y="139"/>
                  </a:lnTo>
                  <a:lnTo>
                    <a:pt x="59" y="136"/>
                  </a:lnTo>
                  <a:lnTo>
                    <a:pt x="59" y="78"/>
                  </a:lnTo>
                  <a:lnTo>
                    <a:pt x="8" y="78"/>
                  </a:lnTo>
                  <a:lnTo>
                    <a:pt x="6" y="78"/>
                  </a:lnTo>
                  <a:lnTo>
                    <a:pt x="4" y="78"/>
                  </a:lnTo>
                  <a:lnTo>
                    <a:pt x="2" y="76"/>
                  </a:lnTo>
                  <a:lnTo>
                    <a:pt x="0" y="74"/>
                  </a:lnTo>
                  <a:lnTo>
                    <a:pt x="0" y="72"/>
                  </a:lnTo>
                  <a:lnTo>
                    <a:pt x="0" y="71"/>
                  </a:lnTo>
                  <a:lnTo>
                    <a:pt x="0" y="69"/>
                  </a:lnTo>
                  <a:lnTo>
                    <a:pt x="2" y="67"/>
                  </a:lnTo>
                  <a:lnTo>
                    <a:pt x="4" y="67"/>
                  </a:lnTo>
                  <a:lnTo>
                    <a:pt x="6" y="67"/>
                  </a:lnTo>
                  <a:lnTo>
                    <a:pt x="8" y="67"/>
                  </a:lnTo>
                  <a:lnTo>
                    <a:pt x="59" y="67"/>
                  </a:lnTo>
                  <a:lnTo>
                    <a:pt x="59" y="7"/>
                  </a:lnTo>
                  <a:lnTo>
                    <a:pt x="59" y="5"/>
                  </a:lnTo>
                  <a:lnTo>
                    <a:pt x="59" y="3"/>
                  </a:lnTo>
                  <a:lnTo>
                    <a:pt x="61" y="2"/>
                  </a:lnTo>
                  <a:lnTo>
                    <a:pt x="63" y="0"/>
                  </a:lnTo>
                  <a:lnTo>
                    <a:pt x="65" y="0"/>
                  </a:lnTo>
                  <a:lnTo>
                    <a:pt x="67" y="0"/>
                  </a:lnTo>
                  <a:lnTo>
                    <a:pt x="69" y="0"/>
                  </a:lnTo>
                  <a:lnTo>
                    <a:pt x="71" y="2"/>
                  </a:lnTo>
                  <a:lnTo>
                    <a:pt x="71" y="3"/>
                  </a:lnTo>
                  <a:lnTo>
                    <a:pt x="71" y="5"/>
                  </a:lnTo>
                  <a:lnTo>
                    <a:pt x="71" y="7"/>
                  </a:lnTo>
                  <a:lnTo>
                    <a:pt x="71" y="67"/>
                  </a:lnTo>
                  <a:lnTo>
                    <a:pt x="124" y="67"/>
                  </a:lnTo>
                  <a:lnTo>
                    <a:pt x="126" y="67"/>
                  </a:lnTo>
                  <a:lnTo>
                    <a:pt x="128" y="67"/>
                  </a:lnTo>
                  <a:lnTo>
                    <a:pt x="130" y="67"/>
                  </a:lnTo>
                  <a:lnTo>
                    <a:pt x="130" y="69"/>
                  </a:lnTo>
                  <a:lnTo>
                    <a:pt x="132" y="69"/>
                  </a:lnTo>
                  <a:lnTo>
                    <a:pt x="132" y="71"/>
                  </a:lnTo>
                  <a:lnTo>
                    <a:pt x="132" y="72"/>
                  </a:lnTo>
                  <a:lnTo>
                    <a:pt x="132" y="74"/>
                  </a:lnTo>
                  <a:lnTo>
                    <a:pt x="130" y="74"/>
                  </a:lnTo>
                  <a:lnTo>
                    <a:pt x="130" y="76"/>
                  </a:lnTo>
                  <a:lnTo>
                    <a:pt x="128" y="76"/>
                  </a:lnTo>
                  <a:lnTo>
                    <a:pt x="128" y="78"/>
                  </a:lnTo>
                  <a:lnTo>
                    <a:pt x="126" y="78"/>
                  </a:lnTo>
                  <a:lnTo>
                    <a:pt x="124" y="78"/>
                  </a:lnTo>
                  <a:lnTo>
                    <a:pt x="71" y="78"/>
                  </a:lnTo>
                </a:path>
              </a:pathLst>
            </a:custGeom>
            <a:noFill/>
            <a:ln w="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1161" name="Freeform 9"/>
            <p:cNvSpPr>
              <a:spLocks/>
            </p:cNvSpPr>
            <p:nvPr/>
          </p:nvSpPr>
          <p:spPr bwMode="auto">
            <a:xfrm>
              <a:off x="2408238" y="3473450"/>
              <a:ext cx="209550" cy="231775"/>
            </a:xfrm>
            <a:custGeom>
              <a:avLst/>
              <a:gdLst>
                <a:gd name="T0" fmla="*/ 71 w 132"/>
                <a:gd name="T1" fmla="*/ 138 h 146"/>
                <a:gd name="T2" fmla="*/ 71 w 132"/>
                <a:gd name="T3" fmla="*/ 142 h 146"/>
                <a:gd name="T4" fmla="*/ 69 w 132"/>
                <a:gd name="T5" fmla="*/ 144 h 146"/>
                <a:gd name="T6" fmla="*/ 65 w 132"/>
                <a:gd name="T7" fmla="*/ 146 h 146"/>
                <a:gd name="T8" fmla="*/ 63 w 132"/>
                <a:gd name="T9" fmla="*/ 144 h 146"/>
                <a:gd name="T10" fmla="*/ 61 w 132"/>
                <a:gd name="T11" fmla="*/ 142 h 146"/>
                <a:gd name="T12" fmla="*/ 59 w 132"/>
                <a:gd name="T13" fmla="*/ 140 h 146"/>
                <a:gd name="T14" fmla="*/ 59 w 132"/>
                <a:gd name="T15" fmla="*/ 79 h 146"/>
                <a:gd name="T16" fmla="*/ 6 w 132"/>
                <a:gd name="T17" fmla="*/ 79 h 146"/>
                <a:gd name="T18" fmla="*/ 4 w 132"/>
                <a:gd name="T19" fmla="*/ 77 h 146"/>
                <a:gd name="T20" fmla="*/ 0 w 132"/>
                <a:gd name="T21" fmla="*/ 77 h 146"/>
                <a:gd name="T22" fmla="*/ 0 w 132"/>
                <a:gd name="T23" fmla="*/ 73 h 146"/>
                <a:gd name="T24" fmla="*/ 0 w 132"/>
                <a:gd name="T25" fmla="*/ 69 h 146"/>
                <a:gd name="T26" fmla="*/ 2 w 132"/>
                <a:gd name="T27" fmla="*/ 67 h 146"/>
                <a:gd name="T28" fmla="*/ 6 w 132"/>
                <a:gd name="T29" fmla="*/ 67 h 146"/>
                <a:gd name="T30" fmla="*/ 59 w 132"/>
                <a:gd name="T31" fmla="*/ 67 h 146"/>
                <a:gd name="T32" fmla="*/ 59 w 132"/>
                <a:gd name="T33" fmla="*/ 6 h 146"/>
                <a:gd name="T34" fmla="*/ 61 w 132"/>
                <a:gd name="T35" fmla="*/ 4 h 146"/>
                <a:gd name="T36" fmla="*/ 63 w 132"/>
                <a:gd name="T37" fmla="*/ 2 h 146"/>
                <a:gd name="T38" fmla="*/ 65 w 132"/>
                <a:gd name="T39" fmla="*/ 0 h 146"/>
                <a:gd name="T40" fmla="*/ 69 w 132"/>
                <a:gd name="T41" fmla="*/ 0 h 146"/>
                <a:gd name="T42" fmla="*/ 71 w 132"/>
                <a:gd name="T43" fmla="*/ 2 h 146"/>
                <a:gd name="T44" fmla="*/ 71 w 132"/>
                <a:gd name="T45" fmla="*/ 6 h 146"/>
                <a:gd name="T46" fmla="*/ 71 w 132"/>
                <a:gd name="T47" fmla="*/ 67 h 146"/>
                <a:gd name="T48" fmla="*/ 126 w 132"/>
                <a:gd name="T49" fmla="*/ 67 h 146"/>
                <a:gd name="T50" fmla="*/ 130 w 132"/>
                <a:gd name="T51" fmla="*/ 67 h 146"/>
                <a:gd name="T52" fmla="*/ 132 w 132"/>
                <a:gd name="T53" fmla="*/ 69 h 146"/>
                <a:gd name="T54" fmla="*/ 132 w 132"/>
                <a:gd name="T55" fmla="*/ 73 h 146"/>
                <a:gd name="T56" fmla="*/ 130 w 132"/>
                <a:gd name="T57" fmla="*/ 75 h 146"/>
                <a:gd name="T58" fmla="*/ 128 w 132"/>
                <a:gd name="T59" fmla="*/ 77 h 146"/>
                <a:gd name="T60" fmla="*/ 126 w 132"/>
                <a:gd name="T61" fmla="*/ 79 h 146"/>
                <a:gd name="T62" fmla="*/ 71 w 132"/>
                <a:gd name="T63" fmla="*/ 79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2" h="146">
                  <a:moveTo>
                    <a:pt x="71" y="79"/>
                  </a:moveTo>
                  <a:lnTo>
                    <a:pt x="71" y="138"/>
                  </a:lnTo>
                  <a:lnTo>
                    <a:pt x="71" y="140"/>
                  </a:lnTo>
                  <a:lnTo>
                    <a:pt x="71" y="142"/>
                  </a:lnTo>
                  <a:lnTo>
                    <a:pt x="71" y="144"/>
                  </a:lnTo>
                  <a:lnTo>
                    <a:pt x="69" y="144"/>
                  </a:lnTo>
                  <a:lnTo>
                    <a:pt x="67" y="146"/>
                  </a:lnTo>
                  <a:lnTo>
                    <a:pt x="65" y="146"/>
                  </a:lnTo>
                  <a:lnTo>
                    <a:pt x="63" y="146"/>
                  </a:lnTo>
                  <a:lnTo>
                    <a:pt x="63" y="144"/>
                  </a:lnTo>
                  <a:lnTo>
                    <a:pt x="61" y="144"/>
                  </a:lnTo>
                  <a:lnTo>
                    <a:pt x="61" y="142"/>
                  </a:lnTo>
                  <a:lnTo>
                    <a:pt x="59" y="142"/>
                  </a:lnTo>
                  <a:lnTo>
                    <a:pt x="59" y="140"/>
                  </a:lnTo>
                  <a:lnTo>
                    <a:pt x="59" y="138"/>
                  </a:lnTo>
                  <a:lnTo>
                    <a:pt x="59" y="79"/>
                  </a:lnTo>
                  <a:lnTo>
                    <a:pt x="8" y="79"/>
                  </a:lnTo>
                  <a:lnTo>
                    <a:pt x="6" y="79"/>
                  </a:lnTo>
                  <a:lnTo>
                    <a:pt x="4" y="79"/>
                  </a:lnTo>
                  <a:lnTo>
                    <a:pt x="4" y="77"/>
                  </a:lnTo>
                  <a:lnTo>
                    <a:pt x="2" y="77"/>
                  </a:lnTo>
                  <a:lnTo>
                    <a:pt x="0" y="77"/>
                  </a:lnTo>
                  <a:lnTo>
                    <a:pt x="0" y="75"/>
                  </a:lnTo>
                  <a:lnTo>
                    <a:pt x="0" y="73"/>
                  </a:lnTo>
                  <a:lnTo>
                    <a:pt x="0" y="71"/>
                  </a:lnTo>
                  <a:lnTo>
                    <a:pt x="0" y="69"/>
                  </a:lnTo>
                  <a:lnTo>
                    <a:pt x="2" y="69"/>
                  </a:lnTo>
                  <a:lnTo>
                    <a:pt x="2" y="67"/>
                  </a:lnTo>
                  <a:lnTo>
                    <a:pt x="4" y="67"/>
                  </a:lnTo>
                  <a:lnTo>
                    <a:pt x="6" y="67"/>
                  </a:lnTo>
                  <a:lnTo>
                    <a:pt x="8" y="67"/>
                  </a:lnTo>
                  <a:lnTo>
                    <a:pt x="59" y="67"/>
                  </a:lnTo>
                  <a:lnTo>
                    <a:pt x="59" y="8"/>
                  </a:lnTo>
                  <a:lnTo>
                    <a:pt x="59" y="6"/>
                  </a:lnTo>
                  <a:lnTo>
                    <a:pt x="59" y="4"/>
                  </a:lnTo>
                  <a:lnTo>
                    <a:pt x="61" y="4"/>
                  </a:lnTo>
                  <a:lnTo>
                    <a:pt x="61" y="2"/>
                  </a:lnTo>
                  <a:lnTo>
                    <a:pt x="63" y="2"/>
                  </a:lnTo>
                  <a:lnTo>
                    <a:pt x="63" y="0"/>
                  </a:lnTo>
                  <a:lnTo>
                    <a:pt x="65" y="0"/>
                  </a:lnTo>
                  <a:lnTo>
                    <a:pt x="67" y="0"/>
                  </a:lnTo>
                  <a:lnTo>
                    <a:pt x="69" y="0"/>
                  </a:lnTo>
                  <a:lnTo>
                    <a:pt x="69" y="2"/>
                  </a:lnTo>
                  <a:lnTo>
                    <a:pt x="71" y="2"/>
                  </a:lnTo>
                  <a:lnTo>
                    <a:pt x="71" y="4"/>
                  </a:lnTo>
                  <a:lnTo>
                    <a:pt x="71" y="6"/>
                  </a:lnTo>
                  <a:lnTo>
                    <a:pt x="71" y="8"/>
                  </a:lnTo>
                  <a:lnTo>
                    <a:pt x="71" y="67"/>
                  </a:lnTo>
                  <a:lnTo>
                    <a:pt x="124" y="67"/>
                  </a:lnTo>
                  <a:lnTo>
                    <a:pt x="126" y="67"/>
                  </a:lnTo>
                  <a:lnTo>
                    <a:pt x="128" y="67"/>
                  </a:lnTo>
                  <a:lnTo>
                    <a:pt x="130" y="67"/>
                  </a:lnTo>
                  <a:lnTo>
                    <a:pt x="130" y="69"/>
                  </a:lnTo>
                  <a:lnTo>
                    <a:pt x="132" y="69"/>
                  </a:lnTo>
                  <a:lnTo>
                    <a:pt x="132" y="71"/>
                  </a:lnTo>
                  <a:lnTo>
                    <a:pt x="132" y="73"/>
                  </a:lnTo>
                  <a:lnTo>
                    <a:pt x="132" y="75"/>
                  </a:lnTo>
                  <a:lnTo>
                    <a:pt x="130" y="75"/>
                  </a:lnTo>
                  <a:lnTo>
                    <a:pt x="130" y="77"/>
                  </a:lnTo>
                  <a:lnTo>
                    <a:pt x="128" y="77"/>
                  </a:lnTo>
                  <a:lnTo>
                    <a:pt x="128" y="79"/>
                  </a:lnTo>
                  <a:lnTo>
                    <a:pt x="126" y="79"/>
                  </a:lnTo>
                  <a:lnTo>
                    <a:pt x="124" y="79"/>
                  </a:lnTo>
                  <a:lnTo>
                    <a:pt x="71" y="79"/>
                  </a:lnTo>
                  <a:close/>
                </a:path>
              </a:pathLst>
            </a:cu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1162" name="Freeform 10"/>
            <p:cNvSpPr>
              <a:spLocks/>
            </p:cNvSpPr>
            <p:nvPr/>
          </p:nvSpPr>
          <p:spPr bwMode="auto">
            <a:xfrm>
              <a:off x="2408238" y="3473450"/>
              <a:ext cx="209550" cy="231775"/>
            </a:xfrm>
            <a:custGeom>
              <a:avLst/>
              <a:gdLst>
                <a:gd name="T0" fmla="*/ 71 w 132"/>
                <a:gd name="T1" fmla="*/ 79 h 146"/>
                <a:gd name="T2" fmla="*/ 71 w 132"/>
                <a:gd name="T3" fmla="*/ 138 h 146"/>
                <a:gd name="T4" fmla="*/ 71 w 132"/>
                <a:gd name="T5" fmla="*/ 140 h 146"/>
                <a:gd name="T6" fmla="*/ 71 w 132"/>
                <a:gd name="T7" fmla="*/ 142 h 146"/>
                <a:gd name="T8" fmla="*/ 71 w 132"/>
                <a:gd name="T9" fmla="*/ 144 h 146"/>
                <a:gd name="T10" fmla="*/ 69 w 132"/>
                <a:gd name="T11" fmla="*/ 144 h 146"/>
                <a:gd name="T12" fmla="*/ 67 w 132"/>
                <a:gd name="T13" fmla="*/ 146 h 146"/>
                <a:gd name="T14" fmla="*/ 65 w 132"/>
                <a:gd name="T15" fmla="*/ 146 h 146"/>
                <a:gd name="T16" fmla="*/ 63 w 132"/>
                <a:gd name="T17" fmla="*/ 144 h 146"/>
                <a:gd name="T18" fmla="*/ 61 w 132"/>
                <a:gd name="T19" fmla="*/ 144 h 146"/>
                <a:gd name="T20" fmla="*/ 61 w 132"/>
                <a:gd name="T21" fmla="*/ 142 h 146"/>
                <a:gd name="T22" fmla="*/ 59 w 132"/>
                <a:gd name="T23" fmla="*/ 140 h 146"/>
                <a:gd name="T24" fmla="*/ 59 w 132"/>
                <a:gd name="T25" fmla="*/ 138 h 146"/>
                <a:gd name="T26" fmla="*/ 59 w 132"/>
                <a:gd name="T27" fmla="*/ 79 h 146"/>
                <a:gd name="T28" fmla="*/ 8 w 132"/>
                <a:gd name="T29" fmla="*/ 79 h 146"/>
                <a:gd name="T30" fmla="*/ 6 w 132"/>
                <a:gd name="T31" fmla="*/ 79 h 146"/>
                <a:gd name="T32" fmla="*/ 4 w 132"/>
                <a:gd name="T33" fmla="*/ 79 h 146"/>
                <a:gd name="T34" fmla="*/ 2 w 132"/>
                <a:gd name="T35" fmla="*/ 77 h 146"/>
                <a:gd name="T36" fmla="*/ 0 w 132"/>
                <a:gd name="T37" fmla="*/ 77 h 146"/>
                <a:gd name="T38" fmla="*/ 0 w 132"/>
                <a:gd name="T39" fmla="*/ 75 h 146"/>
                <a:gd name="T40" fmla="*/ 0 w 132"/>
                <a:gd name="T41" fmla="*/ 73 h 146"/>
                <a:gd name="T42" fmla="*/ 0 w 132"/>
                <a:gd name="T43" fmla="*/ 71 h 146"/>
                <a:gd name="T44" fmla="*/ 0 w 132"/>
                <a:gd name="T45" fmla="*/ 69 h 146"/>
                <a:gd name="T46" fmla="*/ 2 w 132"/>
                <a:gd name="T47" fmla="*/ 69 h 146"/>
                <a:gd name="T48" fmla="*/ 2 w 132"/>
                <a:gd name="T49" fmla="*/ 67 h 146"/>
                <a:gd name="T50" fmla="*/ 4 w 132"/>
                <a:gd name="T51" fmla="*/ 67 h 146"/>
                <a:gd name="T52" fmla="*/ 6 w 132"/>
                <a:gd name="T53" fmla="*/ 67 h 146"/>
                <a:gd name="T54" fmla="*/ 8 w 132"/>
                <a:gd name="T55" fmla="*/ 67 h 146"/>
                <a:gd name="T56" fmla="*/ 59 w 132"/>
                <a:gd name="T57" fmla="*/ 67 h 146"/>
                <a:gd name="T58" fmla="*/ 59 w 132"/>
                <a:gd name="T59" fmla="*/ 8 h 146"/>
                <a:gd name="T60" fmla="*/ 59 w 132"/>
                <a:gd name="T61" fmla="*/ 6 h 146"/>
                <a:gd name="T62" fmla="*/ 59 w 132"/>
                <a:gd name="T63" fmla="*/ 4 h 146"/>
                <a:gd name="T64" fmla="*/ 61 w 132"/>
                <a:gd name="T65" fmla="*/ 2 h 146"/>
                <a:gd name="T66" fmla="*/ 63 w 132"/>
                <a:gd name="T67" fmla="*/ 0 h 146"/>
                <a:gd name="T68" fmla="*/ 65 w 132"/>
                <a:gd name="T69" fmla="*/ 0 h 146"/>
                <a:gd name="T70" fmla="*/ 67 w 132"/>
                <a:gd name="T71" fmla="*/ 0 h 146"/>
                <a:gd name="T72" fmla="*/ 69 w 132"/>
                <a:gd name="T73" fmla="*/ 0 h 146"/>
                <a:gd name="T74" fmla="*/ 71 w 132"/>
                <a:gd name="T75" fmla="*/ 2 h 146"/>
                <a:gd name="T76" fmla="*/ 71 w 132"/>
                <a:gd name="T77" fmla="*/ 4 h 146"/>
                <a:gd name="T78" fmla="*/ 71 w 132"/>
                <a:gd name="T79" fmla="*/ 6 h 146"/>
                <a:gd name="T80" fmla="*/ 71 w 132"/>
                <a:gd name="T81" fmla="*/ 8 h 146"/>
                <a:gd name="T82" fmla="*/ 71 w 132"/>
                <a:gd name="T83" fmla="*/ 67 h 146"/>
                <a:gd name="T84" fmla="*/ 124 w 132"/>
                <a:gd name="T85" fmla="*/ 67 h 146"/>
                <a:gd name="T86" fmla="*/ 126 w 132"/>
                <a:gd name="T87" fmla="*/ 67 h 146"/>
                <a:gd name="T88" fmla="*/ 128 w 132"/>
                <a:gd name="T89" fmla="*/ 67 h 146"/>
                <a:gd name="T90" fmla="*/ 130 w 132"/>
                <a:gd name="T91" fmla="*/ 67 h 146"/>
                <a:gd name="T92" fmla="*/ 130 w 132"/>
                <a:gd name="T93" fmla="*/ 69 h 146"/>
                <a:gd name="T94" fmla="*/ 132 w 132"/>
                <a:gd name="T95" fmla="*/ 69 h 146"/>
                <a:gd name="T96" fmla="*/ 132 w 132"/>
                <a:gd name="T97" fmla="*/ 71 h 146"/>
                <a:gd name="T98" fmla="*/ 132 w 132"/>
                <a:gd name="T99" fmla="*/ 73 h 146"/>
                <a:gd name="T100" fmla="*/ 132 w 132"/>
                <a:gd name="T101" fmla="*/ 75 h 146"/>
                <a:gd name="T102" fmla="*/ 130 w 132"/>
                <a:gd name="T103" fmla="*/ 77 h 146"/>
                <a:gd name="T104" fmla="*/ 128 w 132"/>
                <a:gd name="T105" fmla="*/ 77 h 146"/>
                <a:gd name="T106" fmla="*/ 128 w 132"/>
                <a:gd name="T107" fmla="*/ 79 h 146"/>
                <a:gd name="T108" fmla="*/ 126 w 132"/>
                <a:gd name="T109" fmla="*/ 79 h 146"/>
                <a:gd name="T110" fmla="*/ 124 w 132"/>
                <a:gd name="T111" fmla="*/ 79 h 146"/>
                <a:gd name="T112" fmla="*/ 71 w 132"/>
                <a:gd name="T113" fmla="*/ 79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2" h="146">
                  <a:moveTo>
                    <a:pt x="71" y="79"/>
                  </a:moveTo>
                  <a:lnTo>
                    <a:pt x="71" y="138"/>
                  </a:lnTo>
                  <a:lnTo>
                    <a:pt x="71" y="140"/>
                  </a:lnTo>
                  <a:lnTo>
                    <a:pt x="71" y="142"/>
                  </a:lnTo>
                  <a:lnTo>
                    <a:pt x="71" y="144"/>
                  </a:lnTo>
                  <a:lnTo>
                    <a:pt x="69" y="144"/>
                  </a:lnTo>
                  <a:lnTo>
                    <a:pt x="67" y="146"/>
                  </a:lnTo>
                  <a:lnTo>
                    <a:pt x="65" y="146"/>
                  </a:lnTo>
                  <a:lnTo>
                    <a:pt x="63" y="144"/>
                  </a:lnTo>
                  <a:lnTo>
                    <a:pt x="61" y="144"/>
                  </a:lnTo>
                  <a:lnTo>
                    <a:pt x="61" y="142"/>
                  </a:lnTo>
                  <a:lnTo>
                    <a:pt x="59" y="140"/>
                  </a:lnTo>
                  <a:lnTo>
                    <a:pt x="59" y="138"/>
                  </a:lnTo>
                  <a:lnTo>
                    <a:pt x="59" y="79"/>
                  </a:lnTo>
                  <a:lnTo>
                    <a:pt x="8" y="79"/>
                  </a:lnTo>
                  <a:lnTo>
                    <a:pt x="6" y="79"/>
                  </a:lnTo>
                  <a:lnTo>
                    <a:pt x="4" y="79"/>
                  </a:lnTo>
                  <a:lnTo>
                    <a:pt x="2" y="77"/>
                  </a:lnTo>
                  <a:lnTo>
                    <a:pt x="0" y="77"/>
                  </a:lnTo>
                  <a:lnTo>
                    <a:pt x="0" y="75"/>
                  </a:lnTo>
                  <a:lnTo>
                    <a:pt x="0" y="73"/>
                  </a:lnTo>
                  <a:lnTo>
                    <a:pt x="0" y="71"/>
                  </a:lnTo>
                  <a:lnTo>
                    <a:pt x="0" y="69"/>
                  </a:lnTo>
                  <a:lnTo>
                    <a:pt x="2" y="69"/>
                  </a:lnTo>
                  <a:lnTo>
                    <a:pt x="2" y="67"/>
                  </a:lnTo>
                  <a:lnTo>
                    <a:pt x="4" y="67"/>
                  </a:lnTo>
                  <a:lnTo>
                    <a:pt x="6" y="67"/>
                  </a:lnTo>
                  <a:lnTo>
                    <a:pt x="8" y="67"/>
                  </a:lnTo>
                  <a:lnTo>
                    <a:pt x="59" y="67"/>
                  </a:lnTo>
                  <a:lnTo>
                    <a:pt x="59" y="8"/>
                  </a:lnTo>
                  <a:lnTo>
                    <a:pt x="59" y="6"/>
                  </a:lnTo>
                  <a:lnTo>
                    <a:pt x="59" y="4"/>
                  </a:lnTo>
                  <a:lnTo>
                    <a:pt x="61" y="2"/>
                  </a:lnTo>
                  <a:lnTo>
                    <a:pt x="63" y="0"/>
                  </a:lnTo>
                  <a:lnTo>
                    <a:pt x="65" y="0"/>
                  </a:lnTo>
                  <a:lnTo>
                    <a:pt x="67" y="0"/>
                  </a:lnTo>
                  <a:lnTo>
                    <a:pt x="69" y="0"/>
                  </a:lnTo>
                  <a:lnTo>
                    <a:pt x="71" y="2"/>
                  </a:lnTo>
                  <a:lnTo>
                    <a:pt x="71" y="4"/>
                  </a:lnTo>
                  <a:lnTo>
                    <a:pt x="71" y="6"/>
                  </a:lnTo>
                  <a:lnTo>
                    <a:pt x="71" y="8"/>
                  </a:lnTo>
                  <a:lnTo>
                    <a:pt x="71" y="67"/>
                  </a:lnTo>
                  <a:lnTo>
                    <a:pt x="124" y="67"/>
                  </a:lnTo>
                  <a:lnTo>
                    <a:pt x="126" y="67"/>
                  </a:lnTo>
                  <a:lnTo>
                    <a:pt x="128" y="67"/>
                  </a:lnTo>
                  <a:lnTo>
                    <a:pt x="130" y="67"/>
                  </a:lnTo>
                  <a:lnTo>
                    <a:pt x="130" y="69"/>
                  </a:lnTo>
                  <a:lnTo>
                    <a:pt x="132" y="69"/>
                  </a:lnTo>
                  <a:lnTo>
                    <a:pt x="132" y="71"/>
                  </a:lnTo>
                  <a:lnTo>
                    <a:pt x="132" y="73"/>
                  </a:lnTo>
                  <a:lnTo>
                    <a:pt x="132" y="75"/>
                  </a:lnTo>
                  <a:lnTo>
                    <a:pt x="130" y="77"/>
                  </a:lnTo>
                  <a:lnTo>
                    <a:pt x="128" y="77"/>
                  </a:lnTo>
                  <a:lnTo>
                    <a:pt x="128" y="79"/>
                  </a:lnTo>
                  <a:lnTo>
                    <a:pt x="126" y="79"/>
                  </a:lnTo>
                  <a:lnTo>
                    <a:pt x="124" y="79"/>
                  </a:lnTo>
                  <a:lnTo>
                    <a:pt x="71" y="79"/>
                  </a:lnTo>
                </a:path>
              </a:pathLst>
            </a:custGeom>
            <a:noFill/>
            <a:ln w="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1163" name="Freeform 11"/>
            <p:cNvSpPr>
              <a:spLocks/>
            </p:cNvSpPr>
            <p:nvPr/>
          </p:nvSpPr>
          <p:spPr bwMode="auto">
            <a:xfrm>
              <a:off x="2408238" y="3930650"/>
              <a:ext cx="209550" cy="230187"/>
            </a:xfrm>
            <a:custGeom>
              <a:avLst/>
              <a:gdLst>
                <a:gd name="T0" fmla="*/ 71 w 132"/>
                <a:gd name="T1" fmla="*/ 137 h 145"/>
                <a:gd name="T2" fmla="*/ 71 w 132"/>
                <a:gd name="T3" fmla="*/ 141 h 145"/>
                <a:gd name="T4" fmla="*/ 69 w 132"/>
                <a:gd name="T5" fmla="*/ 143 h 145"/>
                <a:gd name="T6" fmla="*/ 67 w 132"/>
                <a:gd name="T7" fmla="*/ 145 h 145"/>
                <a:gd name="T8" fmla="*/ 63 w 132"/>
                <a:gd name="T9" fmla="*/ 145 h 145"/>
                <a:gd name="T10" fmla="*/ 61 w 132"/>
                <a:gd name="T11" fmla="*/ 143 h 145"/>
                <a:gd name="T12" fmla="*/ 59 w 132"/>
                <a:gd name="T13" fmla="*/ 141 h 145"/>
                <a:gd name="T14" fmla="*/ 59 w 132"/>
                <a:gd name="T15" fmla="*/ 137 h 145"/>
                <a:gd name="T16" fmla="*/ 8 w 132"/>
                <a:gd name="T17" fmla="*/ 78 h 145"/>
                <a:gd name="T18" fmla="*/ 4 w 132"/>
                <a:gd name="T19" fmla="*/ 78 h 145"/>
                <a:gd name="T20" fmla="*/ 2 w 132"/>
                <a:gd name="T21" fmla="*/ 76 h 145"/>
                <a:gd name="T22" fmla="*/ 0 w 132"/>
                <a:gd name="T23" fmla="*/ 74 h 145"/>
                <a:gd name="T24" fmla="*/ 0 w 132"/>
                <a:gd name="T25" fmla="*/ 70 h 145"/>
                <a:gd name="T26" fmla="*/ 2 w 132"/>
                <a:gd name="T27" fmla="*/ 68 h 145"/>
                <a:gd name="T28" fmla="*/ 4 w 132"/>
                <a:gd name="T29" fmla="*/ 67 h 145"/>
                <a:gd name="T30" fmla="*/ 8 w 132"/>
                <a:gd name="T31" fmla="*/ 67 h 145"/>
                <a:gd name="T32" fmla="*/ 59 w 132"/>
                <a:gd name="T33" fmla="*/ 7 h 145"/>
                <a:gd name="T34" fmla="*/ 59 w 132"/>
                <a:gd name="T35" fmla="*/ 3 h 145"/>
                <a:gd name="T36" fmla="*/ 61 w 132"/>
                <a:gd name="T37" fmla="*/ 1 h 145"/>
                <a:gd name="T38" fmla="*/ 63 w 132"/>
                <a:gd name="T39" fmla="*/ 0 h 145"/>
                <a:gd name="T40" fmla="*/ 67 w 132"/>
                <a:gd name="T41" fmla="*/ 0 h 145"/>
                <a:gd name="T42" fmla="*/ 69 w 132"/>
                <a:gd name="T43" fmla="*/ 1 h 145"/>
                <a:gd name="T44" fmla="*/ 71 w 132"/>
                <a:gd name="T45" fmla="*/ 3 h 145"/>
                <a:gd name="T46" fmla="*/ 71 w 132"/>
                <a:gd name="T47" fmla="*/ 7 h 145"/>
                <a:gd name="T48" fmla="*/ 124 w 132"/>
                <a:gd name="T49" fmla="*/ 67 h 145"/>
                <a:gd name="T50" fmla="*/ 128 w 132"/>
                <a:gd name="T51" fmla="*/ 67 h 145"/>
                <a:gd name="T52" fmla="*/ 130 w 132"/>
                <a:gd name="T53" fmla="*/ 68 h 145"/>
                <a:gd name="T54" fmla="*/ 132 w 132"/>
                <a:gd name="T55" fmla="*/ 70 h 145"/>
                <a:gd name="T56" fmla="*/ 132 w 132"/>
                <a:gd name="T57" fmla="*/ 74 h 145"/>
                <a:gd name="T58" fmla="*/ 130 w 132"/>
                <a:gd name="T59" fmla="*/ 76 h 145"/>
                <a:gd name="T60" fmla="*/ 128 w 132"/>
                <a:gd name="T61" fmla="*/ 78 h 145"/>
                <a:gd name="T62" fmla="*/ 124 w 132"/>
                <a:gd name="T63" fmla="*/ 78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2" h="145">
                  <a:moveTo>
                    <a:pt x="71" y="78"/>
                  </a:moveTo>
                  <a:lnTo>
                    <a:pt x="71" y="137"/>
                  </a:lnTo>
                  <a:lnTo>
                    <a:pt x="71" y="139"/>
                  </a:lnTo>
                  <a:lnTo>
                    <a:pt x="71" y="141"/>
                  </a:lnTo>
                  <a:lnTo>
                    <a:pt x="71" y="143"/>
                  </a:lnTo>
                  <a:lnTo>
                    <a:pt x="69" y="143"/>
                  </a:lnTo>
                  <a:lnTo>
                    <a:pt x="69" y="145"/>
                  </a:lnTo>
                  <a:lnTo>
                    <a:pt x="67" y="145"/>
                  </a:lnTo>
                  <a:lnTo>
                    <a:pt x="65" y="145"/>
                  </a:lnTo>
                  <a:lnTo>
                    <a:pt x="63" y="145"/>
                  </a:lnTo>
                  <a:lnTo>
                    <a:pt x="63" y="143"/>
                  </a:lnTo>
                  <a:lnTo>
                    <a:pt x="61" y="143"/>
                  </a:lnTo>
                  <a:lnTo>
                    <a:pt x="61" y="141"/>
                  </a:lnTo>
                  <a:lnTo>
                    <a:pt x="59" y="141"/>
                  </a:lnTo>
                  <a:lnTo>
                    <a:pt x="59" y="139"/>
                  </a:lnTo>
                  <a:lnTo>
                    <a:pt x="59" y="137"/>
                  </a:lnTo>
                  <a:lnTo>
                    <a:pt x="59" y="78"/>
                  </a:lnTo>
                  <a:lnTo>
                    <a:pt x="8" y="78"/>
                  </a:lnTo>
                  <a:lnTo>
                    <a:pt x="6" y="78"/>
                  </a:lnTo>
                  <a:lnTo>
                    <a:pt x="4" y="78"/>
                  </a:lnTo>
                  <a:lnTo>
                    <a:pt x="4" y="76"/>
                  </a:lnTo>
                  <a:lnTo>
                    <a:pt x="2" y="76"/>
                  </a:lnTo>
                  <a:lnTo>
                    <a:pt x="0" y="76"/>
                  </a:lnTo>
                  <a:lnTo>
                    <a:pt x="0" y="74"/>
                  </a:lnTo>
                  <a:lnTo>
                    <a:pt x="0" y="72"/>
                  </a:lnTo>
                  <a:lnTo>
                    <a:pt x="0" y="70"/>
                  </a:lnTo>
                  <a:lnTo>
                    <a:pt x="0" y="68"/>
                  </a:lnTo>
                  <a:lnTo>
                    <a:pt x="2" y="68"/>
                  </a:lnTo>
                  <a:lnTo>
                    <a:pt x="2" y="67"/>
                  </a:lnTo>
                  <a:lnTo>
                    <a:pt x="4" y="67"/>
                  </a:lnTo>
                  <a:lnTo>
                    <a:pt x="6" y="67"/>
                  </a:lnTo>
                  <a:lnTo>
                    <a:pt x="8" y="67"/>
                  </a:lnTo>
                  <a:lnTo>
                    <a:pt x="59" y="67"/>
                  </a:lnTo>
                  <a:lnTo>
                    <a:pt x="59" y="7"/>
                  </a:lnTo>
                  <a:lnTo>
                    <a:pt x="59" y="5"/>
                  </a:lnTo>
                  <a:lnTo>
                    <a:pt x="59" y="3"/>
                  </a:lnTo>
                  <a:lnTo>
                    <a:pt x="61" y="3"/>
                  </a:lnTo>
                  <a:lnTo>
                    <a:pt x="61" y="1"/>
                  </a:lnTo>
                  <a:lnTo>
                    <a:pt x="63" y="1"/>
                  </a:lnTo>
                  <a:lnTo>
                    <a:pt x="63" y="0"/>
                  </a:lnTo>
                  <a:lnTo>
                    <a:pt x="65" y="0"/>
                  </a:lnTo>
                  <a:lnTo>
                    <a:pt x="67" y="0"/>
                  </a:lnTo>
                  <a:lnTo>
                    <a:pt x="69" y="0"/>
                  </a:lnTo>
                  <a:lnTo>
                    <a:pt x="69" y="1"/>
                  </a:lnTo>
                  <a:lnTo>
                    <a:pt x="71" y="1"/>
                  </a:lnTo>
                  <a:lnTo>
                    <a:pt x="71" y="3"/>
                  </a:lnTo>
                  <a:lnTo>
                    <a:pt x="71" y="5"/>
                  </a:lnTo>
                  <a:lnTo>
                    <a:pt x="71" y="7"/>
                  </a:lnTo>
                  <a:lnTo>
                    <a:pt x="71" y="67"/>
                  </a:lnTo>
                  <a:lnTo>
                    <a:pt x="124" y="67"/>
                  </a:lnTo>
                  <a:lnTo>
                    <a:pt x="126" y="67"/>
                  </a:lnTo>
                  <a:lnTo>
                    <a:pt x="128" y="67"/>
                  </a:lnTo>
                  <a:lnTo>
                    <a:pt x="130" y="67"/>
                  </a:lnTo>
                  <a:lnTo>
                    <a:pt x="130" y="68"/>
                  </a:lnTo>
                  <a:lnTo>
                    <a:pt x="132" y="68"/>
                  </a:lnTo>
                  <a:lnTo>
                    <a:pt x="132" y="70"/>
                  </a:lnTo>
                  <a:lnTo>
                    <a:pt x="132" y="72"/>
                  </a:lnTo>
                  <a:lnTo>
                    <a:pt x="132" y="74"/>
                  </a:lnTo>
                  <a:lnTo>
                    <a:pt x="130" y="74"/>
                  </a:lnTo>
                  <a:lnTo>
                    <a:pt x="130" y="76"/>
                  </a:lnTo>
                  <a:lnTo>
                    <a:pt x="128" y="76"/>
                  </a:lnTo>
                  <a:lnTo>
                    <a:pt x="128" y="78"/>
                  </a:lnTo>
                  <a:lnTo>
                    <a:pt x="126" y="78"/>
                  </a:lnTo>
                  <a:lnTo>
                    <a:pt x="124" y="78"/>
                  </a:lnTo>
                  <a:lnTo>
                    <a:pt x="71" y="78"/>
                  </a:lnTo>
                  <a:close/>
                </a:path>
              </a:pathLst>
            </a:cu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1164" name="Freeform 12"/>
            <p:cNvSpPr>
              <a:spLocks/>
            </p:cNvSpPr>
            <p:nvPr/>
          </p:nvSpPr>
          <p:spPr bwMode="auto">
            <a:xfrm>
              <a:off x="2408238" y="3930650"/>
              <a:ext cx="209550" cy="230187"/>
            </a:xfrm>
            <a:custGeom>
              <a:avLst/>
              <a:gdLst>
                <a:gd name="T0" fmla="*/ 71 w 132"/>
                <a:gd name="T1" fmla="*/ 78 h 145"/>
                <a:gd name="T2" fmla="*/ 71 w 132"/>
                <a:gd name="T3" fmla="*/ 137 h 145"/>
                <a:gd name="T4" fmla="*/ 71 w 132"/>
                <a:gd name="T5" fmla="*/ 139 h 145"/>
                <a:gd name="T6" fmla="*/ 71 w 132"/>
                <a:gd name="T7" fmla="*/ 141 h 145"/>
                <a:gd name="T8" fmla="*/ 71 w 132"/>
                <a:gd name="T9" fmla="*/ 143 h 145"/>
                <a:gd name="T10" fmla="*/ 69 w 132"/>
                <a:gd name="T11" fmla="*/ 143 h 145"/>
                <a:gd name="T12" fmla="*/ 69 w 132"/>
                <a:gd name="T13" fmla="*/ 145 h 145"/>
                <a:gd name="T14" fmla="*/ 67 w 132"/>
                <a:gd name="T15" fmla="*/ 145 h 145"/>
                <a:gd name="T16" fmla="*/ 65 w 132"/>
                <a:gd name="T17" fmla="*/ 145 h 145"/>
                <a:gd name="T18" fmla="*/ 63 w 132"/>
                <a:gd name="T19" fmla="*/ 145 h 145"/>
                <a:gd name="T20" fmla="*/ 63 w 132"/>
                <a:gd name="T21" fmla="*/ 143 h 145"/>
                <a:gd name="T22" fmla="*/ 61 w 132"/>
                <a:gd name="T23" fmla="*/ 143 h 145"/>
                <a:gd name="T24" fmla="*/ 61 w 132"/>
                <a:gd name="T25" fmla="*/ 141 h 145"/>
                <a:gd name="T26" fmla="*/ 59 w 132"/>
                <a:gd name="T27" fmla="*/ 141 h 145"/>
                <a:gd name="T28" fmla="*/ 59 w 132"/>
                <a:gd name="T29" fmla="*/ 139 h 145"/>
                <a:gd name="T30" fmla="*/ 59 w 132"/>
                <a:gd name="T31" fmla="*/ 137 h 145"/>
                <a:gd name="T32" fmla="*/ 59 w 132"/>
                <a:gd name="T33" fmla="*/ 78 h 145"/>
                <a:gd name="T34" fmla="*/ 8 w 132"/>
                <a:gd name="T35" fmla="*/ 78 h 145"/>
                <a:gd name="T36" fmla="*/ 6 w 132"/>
                <a:gd name="T37" fmla="*/ 78 h 145"/>
                <a:gd name="T38" fmla="*/ 4 w 132"/>
                <a:gd name="T39" fmla="*/ 78 h 145"/>
                <a:gd name="T40" fmla="*/ 2 w 132"/>
                <a:gd name="T41" fmla="*/ 76 h 145"/>
                <a:gd name="T42" fmla="*/ 0 w 132"/>
                <a:gd name="T43" fmla="*/ 76 h 145"/>
                <a:gd name="T44" fmla="*/ 0 w 132"/>
                <a:gd name="T45" fmla="*/ 74 h 145"/>
                <a:gd name="T46" fmla="*/ 0 w 132"/>
                <a:gd name="T47" fmla="*/ 72 h 145"/>
                <a:gd name="T48" fmla="*/ 0 w 132"/>
                <a:gd name="T49" fmla="*/ 70 h 145"/>
                <a:gd name="T50" fmla="*/ 0 w 132"/>
                <a:gd name="T51" fmla="*/ 68 h 145"/>
                <a:gd name="T52" fmla="*/ 2 w 132"/>
                <a:gd name="T53" fmla="*/ 68 h 145"/>
                <a:gd name="T54" fmla="*/ 2 w 132"/>
                <a:gd name="T55" fmla="*/ 67 h 145"/>
                <a:gd name="T56" fmla="*/ 4 w 132"/>
                <a:gd name="T57" fmla="*/ 67 h 145"/>
                <a:gd name="T58" fmla="*/ 6 w 132"/>
                <a:gd name="T59" fmla="*/ 67 h 145"/>
                <a:gd name="T60" fmla="*/ 8 w 132"/>
                <a:gd name="T61" fmla="*/ 67 h 145"/>
                <a:gd name="T62" fmla="*/ 59 w 132"/>
                <a:gd name="T63" fmla="*/ 67 h 145"/>
                <a:gd name="T64" fmla="*/ 59 w 132"/>
                <a:gd name="T65" fmla="*/ 7 h 145"/>
                <a:gd name="T66" fmla="*/ 59 w 132"/>
                <a:gd name="T67" fmla="*/ 5 h 145"/>
                <a:gd name="T68" fmla="*/ 59 w 132"/>
                <a:gd name="T69" fmla="*/ 3 h 145"/>
                <a:gd name="T70" fmla="*/ 61 w 132"/>
                <a:gd name="T71" fmla="*/ 1 h 145"/>
                <a:gd name="T72" fmla="*/ 63 w 132"/>
                <a:gd name="T73" fmla="*/ 1 h 145"/>
                <a:gd name="T74" fmla="*/ 63 w 132"/>
                <a:gd name="T75" fmla="*/ 0 h 145"/>
                <a:gd name="T76" fmla="*/ 65 w 132"/>
                <a:gd name="T77" fmla="*/ 0 h 145"/>
                <a:gd name="T78" fmla="*/ 67 w 132"/>
                <a:gd name="T79" fmla="*/ 0 h 145"/>
                <a:gd name="T80" fmla="*/ 69 w 132"/>
                <a:gd name="T81" fmla="*/ 0 h 145"/>
                <a:gd name="T82" fmla="*/ 69 w 132"/>
                <a:gd name="T83" fmla="*/ 1 h 145"/>
                <a:gd name="T84" fmla="*/ 71 w 132"/>
                <a:gd name="T85" fmla="*/ 1 h 145"/>
                <a:gd name="T86" fmla="*/ 71 w 132"/>
                <a:gd name="T87" fmla="*/ 3 h 145"/>
                <a:gd name="T88" fmla="*/ 71 w 132"/>
                <a:gd name="T89" fmla="*/ 5 h 145"/>
                <a:gd name="T90" fmla="*/ 71 w 132"/>
                <a:gd name="T91" fmla="*/ 7 h 145"/>
                <a:gd name="T92" fmla="*/ 71 w 132"/>
                <a:gd name="T93" fmla="*/ 67 h 145"/>
                <a:gd name="T94" fmla="*/ 124 w 132"/>
                <a:gd name="T95" fmla="*/ 67 h 145"/>
                <a:gd name="T96" fmla="*/ 126 w 132"/>
                <a:gd name="T97" fmla="*/ 67 h 145"/>
                <a:gd name="T98" fmla="*/ 128 w 132"/>
                <a:gd name="T99" fmla="*/ 67 h 145"/>
                <a:gd name="T100" fmla="*/ 130 w 132"/>
                <a:gd name="T101" fmla="*/ 68 h 145"/>
                <a:gd name="T102" fmla="*/ 132 w 132"/>
                <a:gd name="T103" fmla="*/ 70 h 145"/>
                <a:gd name="T104" fmla="*/ 132 w 132"/>
                <a:gd name="T105" fmla="*/ 72 h 145"/>
                <a:gd name="T106" fmla="*/ 132 w 132"/>
                <a:gd name="T107" fmla="*/ 74 h 145"/>
                <a:gd name="T108" fmla="*/ 130 w 132"/>
                <a:gd name="T109" fmla="*/ 76 h 145"/>
                <a:gd name="T110" fmla="*/ 128 w 132"/>
                <a:gd name="T111" fmla="*/ 76 h 145"/>
                <a:gd name="T112" fmla="*/ 128 w 132"/>
                <a:gd name="T113" fmla="*/ 78 h 145"/>
                <a:gd name="T114" fmla="*/ 126 w 132"/>
                <a:gd name="T115" fmla="*/ 78 h 145"/>
                <a:gd name="T116" fmla="*/ 124 w 132"/>
                <a:gd name="T117" fmla="*/ 78 h 145"/>
                <a:gd name="T118" fmla="*/ 71 w 132"/>
                <a:gd name="T119" fmla="*/ 78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32" h="145">
                  <a:moveTo>
                    <a:pt x="71" y="78"/>
                  </a:moveTo>
                  <a:lnTo>
                    <a:pt x="71" y="137"/>
                  </a:lnTo>
                  <a:lnTo>
                    <a:pt x="71" y="139"/>
                  </a:lnTo>
                  <a:lnTo>
                    <a:pt x="71" y="141"/>
                  </a:lnTo>
                  <a:lnTo>
                    <a:pt x="71" y="143"/>
                  </a:lnTo>
                  <a:lnTo>
                    <a:pt x="69" y="143"/>
                  </a:lnTo>
                  <a:lnTo>
                    <a:pt x="69" y="145"/>
                  </a:lnTo>
                  <a:lnTo>
                    <a:pt x="67" y="145"/>
                  </a:lnTo>
                  <a:lnTo>
                    <a:pt x="65" y="145"/>
                  </a:lnTo>
                  <a:lnTo>
                    <a:pt x="63" y="145"/>
                  </a:lnTo>
                  <a:lnTo>
                    <a:pt x="63" y="143"/>
                  </a:lnTo>
                  <a:lnTo>
                    <a:pt x="61" y="143"/>
                  </a:lnTo>
                  <a:lnTo>
                    <a:pt x="61" y="141"/>
                  </a:lnTo>
                  <a:lnTo>
                    <a:pt x="59" y="141"/>
                  </a:lnTo>
                  <a:lnTo>
                    <a:pt x="59" y="139"/>
                  </a:lnTo>
                  <a:lnTo>
                    <a:pt x="59" y="137"/>
                  </a:lnTo>
                  <a:lnTo>
                    <a:pt x="59" y="78"/>
                  </a:lnTo>
                  <a:lnTo>
                    <a:pt x="8" y="78"/>
                  </a:lnTo>
                  <a:lnTo>
                    <a:pt x="6" y="78"/>
                  </a:lnTo>
                  <a:lnTo>
                    <a:pt x="4" y="78"/>
                  </a:lnTo>
                  <a:lnTo>
                    <a:pt x="2" y="76"/>
                  </a:lnTo>
                  <a:lnTo>
                    <a:pt x="0" y="76"/>
                  </a:lnTo>
                  <a:lnTo>
                    <a:pt x="0" y="74"/>
                  </a:lnTo>
                  <a:lnTo>
                    <a:pt x="0" y="72"/>
                  </a:lnTo>
                  <a:lnTo>
                    <a:pt x="0" y="70"/>
                  </a:lnTo>
                  <a:lnTo>
                    <a:pt x="0" y="68"/>
                  </a:lnTo>
                  <a:lnTo>
                    <a:pt x="2" y="68"/>
                  </a:lnTo>
                  <a:lnTo>
                    <a:pt x="2" y="67"/>
                  </a:lnTo>
                  <a:lnTo>
                    <a:pt x="4" y="67"/>
                  </a:lnTo>
                  <a:lnTo>
                    <a:pt x="6" y="67"/>
                  </a:lnTo>
                  <a:lnTo>
                    <a:pt x="8" y="67"/>
                  </a:lnTo>
                  <a:lnTo>
                    <a:pt x="59" y="67"/>
                  </a:lnTo>
                  <a:lnTo>
                    <a:pt x="59" y="7"/>
                  </a:lnTo>
                  <a:lnTo>
                    <a:pt x="59" y="5"/>
                  </a:lnTo>
                  <a:lnTo>
                    <a:pt x="59" y="3"/>
                  </a:lnTo>
                  <a:lnTo>
                    <a:pt x="61" y="1"/>
                  </a:lnTo>
                  <a:lnTo>
                    <a:pt x="63" y="1"/>
                  </a:lnTo>
                  <a:lnTo>
                    <a:pt x="63" y="0"/>
                  </a:lnTo>
                  <a:lnTo>
                    <a:pt x="65" y="0"/>
                  </a:lnTo>
                  <a:lnTo>
                    <a:pt x="67" y="0"/>
                  </a:lnTo>
                  <a:lnTo>
                    <a:pt x="69" y="0"/>
                  </a:lnTo>
                  <a:lnTo>
                    <a:pt x="69" y="1"/>
                  </a:lnTo>
                  <a:lnTo>
                    <a:pt x="71" y="1"/>
                  </a:lnTo>
                  <a:lnTo>
                    <a:pt x="71" y="3"/>
                  </a:lnTo>
                  <a:lnTo>
                    <a:pt x="71" y="5"/>
                  </a:lnTo>
                  <a:lnTo>
                    <a:pt x="71" y="7"/>
                  </a:lnTo>
                  <a:lnTo>
                    <a:pt x="71" y="67"/>
                  </a:lnTo>
                  <a:lnTo>
                    <a:pt x="124" y="67"/>
                  </a:lnTo>
                  <a:lnTo>
                    <a:pt x="126" y="67"/>
                  </a:lnTo>
                  <a:lnTo>
                    <a:pt x="128" y="67"/>
                  </a:lnTo>
                  <a:lnTo>
                    <a:pt x="130" y="68"/>
                  </a:lnTo>
                  <a:lnTo>
                    <a:pt x="132" y="70"/>
                  </a:lnTo>
                  <a:lnTo>
                    <a:pt x="132" y="72"/>
                  </a:lnTo>
                  <a:lnTo>
                    <a:pt x="132" y="74"/>
                  </a:lnTo>
                  <a:lnTo>
                    <a:pt x="130" y="76"/>
                  </a:lnTo>
                  <a:lnTo>
                    <a:pt x="128" y="76"/>
                  </a:lnTo>
                  <a:lnTo>
                    <a:pt x="128" y="78"/>
                  </a:lnTo>
                  <a:lnTo>
                    <a:pt x="126" y="78"/>
                  </a:lnTo>
                  <a:lnTo>
                    <a:pt x="124" y="78"/>
                  </a:lnTo>
                  <a:lnTo>
                    <a:pt x="71" y="78"/>
                  </a:lnTo>
                </a:path>
              </a:pathLst>
            </a:custGeom>
            <a:noFill/>
            <a:ln w="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1165" name="Freeform 13"/>
            <p:cNvSpPr>
              <a:spLocks/>
            </p:cNvSpPr>
            <p:nvPr/>
          </p:nvSpPr>
          <p:spPr bwMode="auto">
            <a:xfrm>
              <a:off x="5943600" y="3076575"/>
              <a:ext cx="511175" cy="706437"/>
            </a:xfrm>
            <a:custGeom>
              <a:avLst/>
              <a:gdLst>
                <a:gd name="T0" fmla="*/ 301 w 322"/>
                <a:gd name="T1" fmla="*/ 404 h 445"/>
                <a:gd name="T2" fmla="*/ 291 w 322"/>
                <a:gd name="T3" fmla="*/ 418 h 445"/>
                <a:gd name="T4" fmla="*/ 285 w 322"/>
                <a:gd name="T5" fmla="*/ 422 h 445"/>
                <a:gd name="T6" fmla="*/ 274 w 322"/>
                <a:gd name="T7" fmla="*/ 418 h 445"/>
                <a:gd name="T8" fmla="*/ 258 w 322"/>
                <a:gd name="T9" fmla="*/ 406 h 445"/>
                <a:gd name="T10" fmla="*/ 241 w 322"/>
                <a:gd name="T11" fmla="*/ 385 h 445"/>
                <a:gd name="T12" fmla="*/ 222 w 322"/>
                <a:gd name="T13" fmla="*/ 358 h 445"/>
                <a:gd name="T14" fmla="*/ 201 w 322"/>
                <a:gd name="T15" fmla="*/ 326 h 445"/>
                <a:gd name="T16" fmla="*/ 180 w 322"/>
                <a:gd name="T17" fmla="*/ 290 h 445"/>
                <a:gd name="T18" fmla="*/ 159 w 322"/>
                <a:gd name="T19" fmla="*/ 249 h 445"/>
                <a:gd name="T20" fmla="*/ 138 w 322"/>
                <a:gd name="T21" fmla="*/ 209 h 445"/>
                <a:gd name="T22" fmla="*/ 117 w 322"/>
                <a:gd name="T23" fmla="*/ 167 h 445"/>
                <a:gd name="T24" fmla="*/ 95 w 322"/>
                <a:gd name="T25" fmla="*/ 127 h 445"/>
                <a:gd name="T26" fmla="*/ 74 w 322"/>
                <a:gd name="T27" fmla="*/ 88 h 445"/>
                <a:gd name="T28" fmla="*/ 55 w 322"/>
                <a:gd name="T29" fmla="*/ 54 h 445"/>
                <a:gd name="T30" fmla="*/ 36 w 322"/>
                <a:gd name="T31" fmla="*/ 25 h 445"/>
                <a:gd name="T32" fmla="*/ 19 w 322"/>
                <a:gd name="T33" fmla="*/ 0 h 445"/>
                <a:gd name="T34" fmla="*/ 0 w 322"/>
                <a:gd name="T35" fmla="*/ 16 h 445"/>
                <a:gd name="T36" fmla="*/ 17 w 322"/>
                <a:gd name="T37" fmla="*/ 37 h 445"/>
                <a:gd name="T38" fmla="*/ 34 w 322"/>
                <a:gd name="T39" fmla="*/ 65 h 445"/>
                <a:gd name="T40" fmla="*/ 55 w 322"/>
                <a:gd name="T41" fmla="*/ 100 h 445"/>
                <a:gd name="T42" fmla="*/ 74 w 322"/>
                <a:gd name="T43" fmla="*/ 138 h 445"/>
                <a:gd name="T44" fmla="*/ 95 w 322"/>
                <a:gd name="T45" fmla="*/ 178 h 445"/>
                <a:gd name="T46" fmla="*/ 117 w 322"/>
                <a:gd name="T47" fmla="*/ 219 h 445"/>
                <a:gd name="T48" fmla="*/ 140 w 322"/>
                <a:gd name="T49" fmla="*/ 261 h 445"/>
                <a:gd name="T50" fmla="*/ 161 w 322"/>
                <a:gd name="T51" fmla="*/ 301 h 445"/>
                <a:gd name="T52" fmla="*/ 182 w 322"/>
                <a:gd name="T53" fmla="*/ 337 h 445"/>
                <a:gd name="T54" fmla="*/ 203 w 322"/>
                <a:gd name="T55" fmla="*/ 372 h 445"/>
                <a:gd name="T56" fmla="*/ 224 w 322"/>
                <a:gd name="T57" fmla="*/ 401 h 445"/>
                <a:gd name="T58" fmla="*/ 243 w 322"/>
                <a:gd name="T59" fmla="*/ 424 h 445"/>
                <a:gd name="T60" fmla="*/ 264 w 322"/>
                <a:gd name="T61" fmla="*/ 439 h 445"/>
                <a:gd name="T62" fmla="*/ 285 w 322"/>
                <a:gd name="T63" fmla="*/ 445 h 445"/>
                <a:gd name="T64" fmla="*/ 306 w 322"/>
                <a:gd name="T65" fmla="*/ 435 h 445"/>
                <a:gd name="T66" fmla="*/ 322 w 322"/>
                <a:gd name="T67" fmla="*/ 414 h 445"/>
                <a:gd name="T68" fmla="*/ 301 w 322"/>
                <a:gd name="T69" fmla="*/ 404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22" h="445">
                  <a:moveTo>
                    <a:pt x="301" y="404"/>
                  </a:moveTo>
                  <a:lnTo>
                    <a:pt x="291" y="418"/>
                  </a:lnTo>
                  <a:lnTo>
                    <a:pt x="285" y="422"/>
                  </a:lnTo>
                  <a:lnTo>
                    <a:pt x="274" y="418"/>
                  </a:lnTo>
                  <a:lnTo>
                    <a:pt x="258" y="406"/>
                  </a:lnTo>
                  <a:lnTo>
                    <a:pt x="241" y="385"/>
                  </a:lnTo>
                  <a:lnTo>
                    <a:pt x="222" y="358"/>
                  </a:lnTo>
                  <a:lnTo>
                    <a:pt x="201" y="326"/>
                  </a:lnTo>
                  <a:lnTo>
                    <a:pt x="180" y="290"/>
                  </a:lnTo>
                  <a:lnTo>
                    <a:pt x="159" y="249"/>
                  </a:lnTo>
                  <a:lnTo>
                    <a:pt x="138" y="209"/>
                  </a:lnTo>
                  <a:lnTo>
                    <a:pt x="117" y="167"/>
                  </a:lnTo>
                  <a:lnTo>
                    <a:pt x="95" y="127"/>
                  </a:lnTo>
                  <a:lnTo>
                    <a:pt x="74" y="88"/>
                  </a:lnTo>
                  <a:lnTo>
                    <a:pt x="55" y="54"/>
                  </a:lnTo>
                  <a:lnTo>
                    <a:pt x="36" y="25"/>
                  </a:lnTo>
                  <a:lnTo>
                    <a:pt x="19" y="0"/>
                  </a:lnTo>
                  <a:lnTo>
                    <a:pt x="0" y="16"/>
                  </a:lnTo>
                  <a:lnTo>
                    <a:pt x="17" y="37"/>
                  </a:lnTo>
                  <a:lnTo>
                    <a:pt x="34" y="65"/>
                  </a:lnTo>
                  <a:lnTo>
                    <a:pt x="55" y="100"/>
                  </a:lnTo>
                  <a:lnTo>
                    <a:pt x="74" y="138"/>
                  </a:lnTo>
                  <a:lnTo>
                    <a:pt x="95" y="178"/>
                  </a:lnTo>
                  <a:lnTo>
                    <a:pt x="117" y="219"/>
                  </a:lnTo>
                  <a:lnTo>
                    <a:pt x="140" y="261"/>
                  </a:lnTo>
                  <a:lnTo>
                    <a:pt x="161" y="301"/>
                  </a:lnTo>
                  <a:lnTo>
                    <a:pt x="182" y="337"/>
                  </a:lnTo>
                  <a:lnTo>
                    <a:pt x="203" y="372"/>
                  </a:lnTo>
                  <a:lnTo>
                    <a:pt x="224" y="401"/>
                  </a:lnTo>
                  <a:lnTo>
                    <a:pt x="243" y="424"/>
                  </a:lnTo>
                  <a:lnTo>
                    <a:pt x="264" y="439"/>
                  </a:lnTo>
                  <a:lnTo>
                    <a:pt x="285" y="445"/>
                  </a:lnTo>
                  <a:lnTo>
                    <a:pt x="306" y="435"/>
                  </a:lnTo>
                  <a:lnTo>
                    <a:pt x="322" y="414"/>
                  </a:lnTo>
                  <a:lnTo>
                    <a:pt x="301" y="40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1166" name="Freeform 14"/>
            <p:cNvSpPr>
              <a:spLocks/>
            </p:cNvSpPr>
            <p:nvPr/>
          </p:nvSpPr>
          <p:spPr bwMode="auto">
            <a:xfrm>
              <a:off x="6421438" y="3089275"/>
              <a:ext cx="336550" cy="644525"/>
            </a:xfrm>
            <a:custGeom>
              <a:avLst/>
              <a:gdLst>
                <a:gd name="T0" fmla="*/ 203 w 212"/>
                <a:gd name="T1" fmla="*/ 6 h 406"/>
                <a:gd name="T2" fmla="*/ 193 w 212"/>
                <a:gd name="T3" fmla="*/ 0 h 406"/>
                <a:gd name="T4" fmla="*/ 0 w 212"/>
                <a:gd name="T5" fmla="*/ 396 h 406"/>
                <a:gd name="T6" fmla="*/ 21 w 212"/>
                <a:gd name="T7" fmla="*/ 406 h 406"/>
                <a:gd name="T8" fmla="*/ 212 w 212"/>
                <a:gd name="T9" fmla="*/ 10 h 406"/>
                <a:gd name="T10" fmla="*/ 203 w 212"/>
                <a:gd name="T11" fmla="*/ 6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2" h="406">
                  <a:moveTo>
                    <a:pt x="203" y="6"/>
                  </a:moveTo>
                  <a:lnTo>
                    <a:pt x="193" y="0"/>
                  </a:lnTo>
                  <a:lnTo>
                    <a:pt x="0" y="396"/>
                  </a:lnTo>
                  <a:lnTo>
                    <a:pt x="21" y="406"/>
                  </a:lnTo>
                  <a:lnTo>
                    <a:pt x="212" y="10"/>
                  </a:lnTo>
                  <a:lnTo>
                    <a:pt x="203" y="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1167" name="Rectangle 15"/>
            <p:cNvSpPr>
              <a:spLocks noChangeArrowheads="1"/>
            </p:cNvSpPr>
            <p:nvPr/>
          </p:nvSpPr>
          <p:spPr bwMode="auto">
            <a:xfrm>
              <a:off x="3776663" y="1295400"/>
              <a:ext cx="36512" cy="9525"/>
            </a:xfrm>
            <a:prstGeom prst="rect">
              <a:avLst/>
            </a:prstGeom>
            <a:solidFill>
              <a:srgbClr val="1C1C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1168" name="Rectangle 16"/>
            <p:cNvSpPr>
              <a:spLocks noChangeArrowheads="1"/>
            </p:cNvSpPr>
            <p:nvPr/>
          </p:nvSpPr>
          <p:spPr bwMode="auto">
            <a:xfrm>
              <a:off x="3397250" y="2900362"/>
              <a:ext cx="33338" cy="9525"/>
            </a:xfrm>
            <a:prstGeom prst="rect">
              <a:avLst/>
            </a:prstGeom>
            <a:solidFill>
              <a:srgbClr val="1C1C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1169" name="Freeform 17"/>
            <p:cNvSpPr>
              <a:spLocks/>
            </p:cNvSpPr>
            <p:nvPr/>
          </p:nvSpPr>
          <p:spPr bwMode="auto">
            <a:xfrm>
              <a:off x="6721475" y="1730375"/>
              <a:ext cx="46038" cy="2736850"/>
            </a:xfrm>
            <a:custGeom>
              <a:avLst/>
              <a:gdLst>
                <a:gd name="T0" fmla="*/ 14 w 29"/>
                <a:gd name="T1" fmla="*/ 1724 h 1724"/>
                <a:gd name="T2" fmla="*/ 29 w 29"/>
                <a:gd name="T3" fmla="*/ 1724 h 1724"/>
                <a:gd name="T4" fmla="*/ 29 w 29"/>
                <a:gd name="T5" fmla="*/ 0 h 1724"/>
                <a:gd name="T6" fmla="*/ 0 w 29"/>
                <a:gd name="T7" fmla="*/ 0 h 1724"/>
                <a:gd name="T8" fmla="*/ 0 w 29"/>
                <a:gd name="T9" fmla="*/ 1724 h 1724"/>
                <a:gd name="T10" fmla="*/ 14 w 29"/>
                <a:gd name="T11" fmla="*/ 1724 h 1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1724">
                  <a:moveTo>
                    <a:pt x="14" y="1724"/>
                  </a:moveTo>
                  <a:lnTo>
                    <a:pt x="29" y="1724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1724"/>
                  </a:lnTo>
                  <a:lnTo>
                    <a:pt x="14" y="172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1170" name="Freeform 18"/>
            <p:cNvSpPr>
              <a:spLocks/>
            </p:cNvSpPr>
            <p:nvPr/>
          </p:nvSpPr>
          <p:spPr bwMode="auto">
            <a:xfrm>
              <a:off x="5948363" y="1733550"/>
              <a:ext cx="46037" cy="2736850"/>
            </a:xfrm>
            <a:custGeom>
              <a:avLst/>
              <a:gdLst>
                <a:gd name="T0" fmla="*/ 14 w 29"/>
                <a:gd name="T1" fmla="*/ 1724 h 1724"/>
                <a:gd name="T2" fmla="*/ 29 w 29"/>
                <a:gd name="T3" fmla="*/ 1724 h 1724"/>
                <a:gd name="T4" fmla="*/ 29 w 29"/>
                <a:gd name="T5" fmla="*/ 0 h 1724"/>
                <a:gd name="T6" fmla="*/ 0 w 29"/>
                <a:gd name="T7" fmla="*/ 0 h 1724"/>
                <a:gd name="T8" fmla="*/ 0 w 29"/>
                <a:gd name="T9" fmla="*/ 1724 h 1724"/>
                <a:gd name="T10" fmla="*/ 14 w 29"/>
                <a:gd name="T11" fmla="*/ 1724 h 1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1724">
                  <a:moveTo>
                    <a:pt x="14" y="1724"/>
                  </a:moveTo>
                  <a:lnTo>
                    <a:pt x="29" y="1724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1724"/>
                  </a:lnTo>
                  <a:lnTo>
                    <a:pt x="14" y="172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1171" name="Rectangle 19"/>
            <p:cNvSpPr>
              <a:spLocks noChangeArrowheads="1"/>
            </p:cNvSpPr>
            <p:nvPr/>
          </p:nvSpPr>
          <p:spPr bwMode="auto">
            <a:xfrm>
              <a:off x="6743700" y="2541587"/>
              <a:ext cx="222250" cy="1211263"/>
            </a:xfrm>
            <a:prstGeom prst="rect">
              <a:avLst/>
            </a:prstGeom>
            <a:solidFill>
              <a:srgbClr val="00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1172" name="Rectangle 20"/>
            <p:cNvSpPr>
              <a:spLocks noChangeArrowheads="1"/>
            </p:cNvSpPr>
            <p:nvPr/>
          </p:nvSpPr>
          <p:spPr bwMode="auto">
            <a:xfrm>
              <a:off x="6743700" y="2541587"/>
              <a:ext cx="222250" cy="1211263"/>
            </a:xfrm>
            <a:prstGeom prst="rect">
              <a:avLst/>
            </a:prstGeom>
            <a:solidFill>
              <a:srgbClr val="96A462"/>
            </a:solidFill>
            <a:ln w="0">
              <a:solidFill>
                <a:srgbClr val="1C1C1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1173" name="Text Box 21"/>
            <p:cNvSpPr txBox="1">
              <a:spLocks noChangeArrowheads="1"/>
            </p:cNvSpPr>
            <p:nvPr/>
          </p:nvSpPr>
          <p:spPr bwMode="auto">
            <a:xfrm>
              <a:off x="381000" y="2820987"/>
              <a:ext cx="512763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 dirty="0">
                  <a:latin typeface="Times New Roman" pitchFamily="18" charset="0"/>
                </a:rPr>
                <a:t>h</a:t>
              </a:r>
              <a:r>
                <a:rPr lang="en-US" sz="2400" b="1" dirty="0">
                  <a:latin typeface="Times New Roman" pitchFamily="18" charset="0"/>
                  <a:sym typeface="Symbol" pitchFamily="18" charset="2"/>
                </a:rPr>
                <a:t></a:t>
              </a:r>
              <a:endParaRPr lang="en-US" sz="2400" b="1" dirty="0">
                <a:latin typeface="Times New Roman" pitchFamily="18" charset="0"/>
              </a:endParaRPr>
            </a:p>
          </p:txBody>
        </p:sp>
        <p:sp>
          <p:nvSpPr>
            <p:cNvPr id="561174" name="Line 22"/>
            <p:cNvSpPr>
              <a:spLocks noChangeShapeType="1"/>
            </p:cNvSpPr>
            <p:nvPr/>
          </p:nvSpPr>
          <p:spPr bwMode="auto">
            <a:xfrm>
              <a:off x="838200" y="3079750"/>
              <a:ext cx="40481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1175" name="Text Box 23"/>
            <p:cNvSpPr txBox="1">
              <a:spLocks noChangeArrowheads="1"/>
            </p:cNvSpPr>
            <p:nvPr/>
          </p:nvSpPr>
          <p:spPr bwMode="auto">
            <a:xfrm>
              <a:off x="1776413" y="1295400"/>
              <a:ext cx="760412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 i="1">
                  <a:latin typeface="Times New Roman" pitchFamily="18" charset="0"/>
                </a:rPr>
                <a:t>SiO</a:t>
              </a:r>
              <a:r>
                <a:rPr lang="en-US" sz="2400" b="1" i="1" baseline="-25000">
                  <a:latin typeface="Times New Roman" pitchFamily="18" charset="0"/>
                </a:rPr>
                <a:t>2</a:t>
              </a:r>
              <a:endParaRPr lang="en-US" sz="2400" b="1" i="1">
                <a:latin typeface="Times New Roman" pitchFamily="18" charset="0"/>
              </a:endParaRPr>
            </a:p>
          </p:txBody>
        </p:sp>
        <p:sp>
          <p:nvSpPr>
            <p:cNvPr id="561176" name="Text Box 24"/>
            <p:cNvSpPr txBox="1">
              <a:spLocks noChangeArrowheads="1"/>
            </p:cNvSpPr>
            <p:nvPr/>
          </p:nvSpPr>
          <p:spPr bwMode="auto">
            <a:xfrm>
              <a:off x="4173538" y="1296987"/>
              <a:ext cx="69215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 i="1">
                  <a:latin typeface="Times New Roman" pitchFamily="18" charset="0"/>
                </a:rPr>
                <a:t>p-Si</a:t>
              </a:r>
            </a:p>
          </p:txBody>
        </p:sp>
        <p:sp>
          <p:nvSpPr>
            <p:cNvPr id="561177" name="Text Box 25"/>
            <p:cNvSpPr txBox="1">
              <a:spLocks noChangeArrowheads="1"/>
            </p:cNvSpPr>
            <p:nvPr/>
          </p:nvSpPr>
          <p:spPr bwMode="auto">
            <a:xfrm>
              <a:off x="6927850" y="1295400"/>
              <a:ext cx="1301750" cy="822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 i="1">
                  <a:latin typeface="Times New Roman" pitchFamily="18" charset="0"/>
                </a:rPr>
                <a:t>frontside</a:t>
              </a:r>
            </a:p>
            <a:p>
              <a:r>
                <a:rPr lang="en-US" sz="2400" b="1" i="1">
                  <a:latin typeface="Times New Roman" pitchFamily="18" charset="0"/>
                </a:rPr>
                <a:t>gate</a:t>
              </a:r>
            </a:p>
          </p:txBody>
        </p:sp>
        <p:sp>
          <p:nvSpPr>
            <p:cNvPr id="561178" name="Text Box 26"/>
            <p:cNvSpPr txBox="1">
              <a:spLocks noChangeArrowheads="1"/>
            </p:cNvSpPr>
            <p:nvPr/>
          </p:nvSpPr>
          <p:spPr bwMode="auto">
            <a:xfrm>
              <a:off x="4757738" y="2751137"/>
              <a:ext cx="488950" cy="641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3600" b="1">
                  <a:latin typeface="Times New Roman" pitchFamily="18" charset="0"/>
                </a:rPr>
                <a:t>e</a:t>
              </a:r>
              <a:r>
                <a:rPr lang="en-US" sz="3600" b="1" baseline="30000">
                  <a:latin typeface="Times New Roman" pitchFamily="18" charset="0"/>
                </a:rPr>
                <a:t>-</a:t>
              </a:r>
              <a:endParaRPr lang="en-US" sz="2800" b="1">
                <a:latin typeface="Times New Roman" pitchFamily="18" charset="0"/>
              </a:endParaRPr>
            </a:p>
          </p:txBody>
        </p:sp>
        <p:sp>
          <p:nvSpPr>
            <p:cNvPr id="561179" name="Line 27"/>
            <p:cNvSpPr>
              <a:spLocks noChangeShapeType="1"/>
            </p:cNvSpPr>
            <p:nvPr/>
          </p:nvSpPr>
          <p:spPr bwMode="auto">
            <a:xfrm>
              <a:off x="5343525" y="3062287"/>
              <a:ext cx="28257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1180" name="Text Box 28"/>
            <p:cNvSpPr txBox="1">
              <a:spLocks noChangeArrowheads="1"/>
            </p:cNvSpPr>
            <p:nvPr/>
          </p:nvSpPr>
          <p:spPr bwMode="auto">
            <a:xfrm>
              <a:off x="3128963" y="3160712"/>
              <a:ext cx="488950" cy="641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3600" b="1">
                  <a:latin typeface="Times New Roman" pitchFamily="18" charset="0"/>
                </a:rPr>
                <a:t>e</a:t>
              </a:r>
              <a:r>
                <a:rPr lang="en-US" sz="3600" b="1" baseline="30000">
                  <a:latin typeface="Times New Roman" pitchFamily="18" charset="0"/>
                </a:rPr>
                <a:t>-</a:t>
              </a:r>
              <a:endParaRPr lang="en-US" sz="2800" b="1">
                <a:latin typeface="Times New Roman" pitchFamily="18" charset="0"/>
              </a:endParaRPr>
            </a:p>
          </p:txBody>
        </p:sp>
        <p:sp>
          <p:nvSpPr>
            <p:cNvPr id="561181" name="Line 29"/>
            <p:cNvSpPr>
              <a:spLocks noChangeShapeType="1"/>
            </p:cNvSpPr>
            <p:nvPr/>
          </p:nvSpPr>
          <p:spPr bwMode="auto">
            <a:xfrm flipH="1">
              <a:off x="2873375" y="3500437"/>
              <a:ext cx="2286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1182" name="Freeform 30"/>
            <p:cNvSpPr>
              <a:spLocks/>
            </p:cNvSpPr>
            <p:nvPr/>
          </p:nvSpPr>
          <p:spPr bwMode="auto">
            <a:xfrm>
              <a:off x="1889125" y="2044700"/>
              <a:ext cx="209550" cy="231775"/>
            </a:xfrm>
            <a:custGeom>
              <a:avLst/>
              <a:gdLst>
                <a:gd name="T0" fmla="*/ 71 w 132"/>
                <a:gd name="T1" fmla="*/ 136 h 146"/>
                <a:gd name="T2" fmla="*/ 71 w 132"/>
                <a:gd name="T3" fmla="*/ 140 h 146"/>
                <a:gd name="T4" fmla="*/ 71 w 132"/>
                <a:gd name="T5" fmla="*/ 144 h 146"/>
                <a:gd name="T6" fmla="*/ 67 w 132"/>
                <a:gd name="T7" fmla="*/ 144 h 146"/>
                <a:gd name="T8" fmla="*/ 65 w 132"/>
                <a:gd name="T9" fmla="*/ 146 h 146"/>
                <a:gd name="T10" fmla="*/ 63 w 132"/>
                <a:gd name="T11" fmla="*/ 144 h 146"/>
                <a:gd name="T12" fmla="*/ 61 w 132"/>
                <a:gd name="T13" fmla="*/ 142 h 146"/>
                <a:gd name="T14" fmla="*/ 59 w 132"/>
                <a:gd name="T15" fmla="*/ 138 h 146"/>
                <a:gd name="T16" fmla="*/ 59 w 132"/>
                <a:gd name="T17" fmla="*/ 79 h 146"/>
                <a:gd name="T18" fmla="*/ 6 w 132"/>
                <a:gd name="T19" fmla="*/ 79 h 146"/>
                <a:gd name="T20" fmla="*/ 4 w 132"/>
                <a:gd name="T21" fmla="*/ 77 h 146"/>
                <a:gd name="T22" fmla="*/ 2 w 132"/>
                <a:gd name="T23" fmla="*/ 75 h 146"/>
                <a:gd name="T24" fmla="*/ 0 w 132"/>
                <a:gd name="T25" fmla="*/ 73 h 146"/>
                <a:gd name="T26" fmla="*/ 0 w 132"/>
                <a:gd name="T27" fmla="*/ 69 h 146"/>
                <a:gd name="T28" fmla="*/ 2 w 132"/>
                <a:gd name="T29" fmla="*/ 67 h 146"/>
                <a:gd name="T30" fmla="*/ 6 w 132"/>
                <a:gd name="T31" fmla="*/ 67 h 146"/>
                <a:gd name="T32" fmla="*/ 59 w 132"/>
                <a:gd name="T33" fmla="*/ 67 h 146"/>
                <a:gd name="T34" fmla="*/ 59 w 132"/>
                <a:gd name="T35" fmla="*/ 6 h 146"/>
                <a:gd name="T36" fmla="*/ 61 w 132"/>
                <a:gd name="T37" fmla="*/ 4 h 146"/>
                <a:gd name="T38" fmla="*/ 61 w 132"/>
                <a:gd name="T39" fmla="*/ 0 h 146"/>
                <a:gd name="T40" fmla="*/ 65 w 132"/>
                <a:gd name="T41" fmla="*/ 0 h 146"/>
                <a:gd name="T42" fmla="*/ 69 w 132"/>
                <a:gd name="T43" fmla="*/ 0 h 146"/>
                <a:gd name="T44" fmla="*/ 71 w 132"/>
                <a:gd name="T45" fmla="*/ 2 h 146"/>
                <a:gd name="T46" fmla="*/ 71 w 132"/>
                <a:gd name="T47" fmla="*/ 6 h 146"/>
                <a:gd name="T48" fmla="*/ 71 w 132"/>
                <a:gd name="T49" fmla="*/ 67 h 146"/>
                <a:gd name="T50" fmla="*/ 126 w 132"/>
                <a:gd name="T51" fmla="*/ 67 h 146"/>
                <a:gd name="T52" fmla="*/ 130 w 132"/>
                <a:gd name="T53" fmla="*/ 67 h 146"/>
                <a:gd name="T54" fmla="*/ 132 w 132"/>
                <a:gd name="T55" fmla="*/ 69 h 146"/>
                <a:gd name="T56" fmla="*/ 132 w 132"/>
                <a:gd name="T57" fmla="*/ 73 h 146"/>
                <a:gd name="T58" fmla="*/ 130 w 132"/>
                <a:gd name="T59" fmla="*/ 75 h 146"/>
                <a:gd name="T60" fmla="*/ 128 w 132"/>
                <a:gd name="T61" fmla="*/ 77 h 146"/>
                <a:gd name="T62" fmla="*/ 124 w 132"/>
                <a:gd name="T63" fmla="*/ 79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2" h="146">
                  <a:moveTo>
                    <a:pt x="71" y="79"/>
                  </a:moveTo>
                  <a:lnTo>
                    <a:pt x="71" y="136"/>
                  </a:lnTo>
                  <a:lnTo>
                    <a:pt x="71" y="138"/>
                  </a:lnTo>
                  <a:lnTo>
                    <a:pt x="71" y="140"/>
                  </a:lnTo>
                  <a:lnTo>
                    <a:pt x="71" y="142"/>
                  </a:lnTo>
                  <a:lnTo>
                    <a:pt x="71" y="144"/>
                  </a:lnTo>
                  <a:lnTo>
                    <a:pt x="69" y="144"/>
                  </a:lnTo>
                  <a:lnTo>
                    <a:pt x="67" y="144"/>
                  </a:lnTo>
                  <a:lnTo>
                    <a:pt x="67" y="146"/>
                  </a:lnTo>
                  <a:lnTo>
                    <a:pt x="65" y="146"/>
                  </a:lnTo>
                  <a:lnTo>
                    <a:pt x="65" y="144"/>
                  </a:lnTo>
                  <a:lnTo>
                    <a:pt x="63" y="144"/>
                  </a:lnTo>
                  <a:lnTo>
                    <a:pt x="61" y="144"/>
                  </a:lnTo>
                  <a:lnTo>
                    <a:pt x="61" y="142"/>
                  </a:lnTo>
                  <a:lnTo>
                    <a:pt x="59" y="140"/>
                  </a:lnTo>
                  <a:lnTo>
                    <a:pt x="59" y="138"/>
                  </a:lnTo>
                  <a:lnTo>
                    <a:pt x="59" y="136"/>
                  </a:lnTo>
                  <a:lnTo>
                    <a:pt x="59" y="79"/>
                  </a:lnTo>
                  <a:lnTo>
                    <a:pt x="8" y="79"/>
                  </a:lnTo>
                  <a:lnTo>
                    <a:pt x="6" y="79"/>
                  </a:lnTo>
                  <a:lnTo>
                    <a:pt x="4" y="79"/>
                  </a:lnTo>
                  <a:lnTo>
                    <a:pt x="4" y="77"/>
                  </a:lnTo>
                  <a:lnTo>
                    <a:pt x="2" y="77"/>
                  </a:lnTo>
                  <a:lnTo>
                    <a:pt x="2" y="75"/>
                  </a:lnTo>
                  <a:lnTo>
                    <a:pt x="0" y="75"/>
                  </a:lnTo>
                  <a:lnTo>
                    <a:pt x="0" y="73"/>
                  </a:lnTo>
                  <a:lnTo>
                    <a:pt x="0" y="71"/>
                  </a:lnTo>
                  <a:lnTo>
                    <a:pt x="0" y="69"/>
                  </a:lnTo>
                  <a:lnTo>
                    <a:pt x="2" y="69"/>
                  </a:lnTo>
                  <a:lnTo>
                    <a:pt x="2" y="67"/>
                  </a:lnTo>
                  <a:lnTo>
                    <a:pt x="4" y="67"/>
                  </a:lnTo>
                  <a:lnTo>
                    <a:pt x="6" y="67"/>
                  </a:lnTo>
                  <a:lnTo>
                    <a:pt x="8" y="67"/>
                  </a:lnTo>
                  <a:lnTo>
                    <a:pt x="59" y="67"/>
                  </a:lnTo>
                  <a:lnTo>
                    <a:pt x="59" y="8"/>
                  </a:lnTo>
                  <a:lnTo>
                    <a:pt x="59" y="6"/>
                  </a:lnTo>
                  <a:lnTo>
                    <a:pt x="59" y="4"/>
                  </a:lnTo>
                  <a:lnTo>
                    <a:pt x="61" y="4"/>
                  </a:lnTo>
                  <a:lnTo>
                    <a:pt x="61" y="2"/>
                  </a:lnTo>
                  <a:lnTo>
                    <a:pt x="61" y="0"/>
                  </a:lnTo>
                  <a:lnTo>
                    <a:pt x="63" y="0"/>
                  </a:lnTo>
                  <a:lnTo>
                    <a:pt x="65" y="0"/>
                  </a:lnTo>
                  <a:lnTo>
                    <a:pt x="67" y="0"/>
                  </a:lnTo>
                  <a:lnTo>
                    <a:pt x="69" y="0"/>
                  </a:lnTo>
                  <a:lnTo>
                    <a:pt x="69" y="2"/>
                  </a:lnTo>
                  <a:lnTo>
                    <a:pt x="71" y="2"/>
                  </a:lnTo>
                  <a:lnTo>
                    <a:pt x="71" y="4"/>
                  </a:lnTo>
                  <a:lnTo>
                    <a:pt x="71" y="6"/>
                  </a:lnTo>
                  <a:lnTo>
                    <a:pt x="71" y="8"/>
                  </a:lnTo>
                  <a:lnTo>
                    <a:pt x="71" y="67"/>
                  </a:lnTo>
                  <a:lnTo>
                    <a:pt x="124" y="67"/>
                  </a:lnTo>
                  <a:lnTo>
                    <a:pt x="126" y="67"/>
                  </a:lnTo>
                  <a:lnTo>
                    <a:pt x="128" y="67"/>
                  </a:lnTo>
                  <a:lnTo>
                    <a:pt x="130" y="67"/>
                  </a:lnTo>
                  <a:lnTo>
                    <a:pt x="130" y="69"/>
                  </a:lnTo>
                  <a:lnTo>
                    <a:pt x="132" y="69"/>
                  </a:lnTo>
                  <a:lnTo>
                    <a:pt x="132" y="71"/>
                  </a:lnTo>
                  <a:lnTo>
                    <a:pt x="132" y="73"/>
                  </a:lnTo>
                  <a:lnTo>
                    <a:pt x="132" y="75"/>
                  </a:lnTo>
                  <a:lnTo>
                    <a:pt x="130" y="75"/>
                  </a:lnTo>
                  <a:lnTo>
                    <a:pt x="130" y="77"/>
                  </a:lnTo>
                  <a:lnTo>
                    <a:pt x="128" y="77"/>
                  </a:lnTo>
                  <a:lnTo>
                    <a:pt x="126" y="79"/>
                  </a:lnTo>
                  <a:lnTo>
                    <a:pt x="124" y="79"/>
                  </a:lnTo>
                  <a:lnTo>
                    <a:pt x="71" y="7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1183" name="Freeform 31"/>
            <p:cNvSpPr>
              <a:spLocks/>
            </p:cNvSpPr>
            <p:nvPr/>
          </p:nvSpPr>
          <p:spPr bwMode="auto">
            <a:xfrm>
              <a:off x="1889125" y="2044700"/>
              <a:ext cx="209550" cy="231775"/>
            </a:xfrm>
            <a:custGeom>
              <a:avLst/>
              <a:gdLst>
                <a:gd name="T0" fmla="*/ 71 w 132"/>
                <a:gd name="T1" fmla="*/ 79 h 146"/>
                <a:gd name="T2" fmla="*/ 71 w 132"/>
                <a:gd name="T3" fmla="*/ 136 h 146"/>
                <a:gd name="T4" fmla="*/ 71 w 132"/>
                <a:gd name="T5" fmla="*/ 138 h 146"/>
                <a:gd name="T6" fmla="*/ 71 w 132"/>
                <a:gd name="T7" fmla="*/ 140 h 146"/>
                <a:gd name="T8" fmla="*/ 71 w 132"/>
                <a:gd name="T9" fmla="*/ 142 h 146"/>
                <a:gd name="T10" fmla="*/ 71 w 132"/>
                <a:gd name="T11" fmla="*/ 144 h 146"/>
                <a:gd name="T12" fmla="*/ 69 w 132"/>
                <a:gd name="T13" fmla="*/ 144 h 146"/>
                <a:gd name="T14" fmla="*/ 67 w 132"/>
                <a:gd name="T15" fmla="*/ 144 h 146"/>
                <a:gd name="T16" fmla="*/ 65 w 132"/>
                <a:gd name="T17" fmla="*/ 146 h 146"/>
                <a:gd name="T18" fmla="*/ 65 w 132"/>
                <a:gd name="T19" fmla="*/ 144 h 146"/>
                <a:gd name="T20" fmla="*/ 63 w 132"/>
                <a:gd name="T21" fmla="*/ 144 h 146"/>
                <a:gd name="T22" fmla="*/ 61 w 132"/>
                <a:gd name="T23" fmla="*/ 144 h 146"/>
                <a:gd name="T24" fmla="*/ 61 w 132"/>
                <a:gd name="T25" fmla="*/ 142 h 146"/>
                <a:gd name="T26" fmla="*/ 59 w 132"/>
                <a:gd name="T27" fmla="*/ 140 h 146"/>
                <a:gd name="T28" fmla="*/ 59 w 132"/>
                <a:gd name="T29" fmla="*/ 138 h 146"/>
                <a:gd name="T30" fmla="*/ 59 w 132"/>
                <a:gd name="T31" fmla="*/ 136 h 146"/>
                <a:gd name="T32" fmla="*/ 59 w 132"/>
                <a:gd name="T33" fmla="*/ 79 h 146"/>
                <a:gd name="T34" fmla="*/ 8 w 132"/>
                <a:gd name="T35" fmla="*/ 79 h 146"/>
                <a:gd name="T36" fmla="*/ 6 w 132"/>
                <a:gd name="T37" fmla="*/ 79 h 146"/>
                <a:gd name="T38" fmla="*/ 4 w 132"/>
                <a:gd name="T39" fmla="*/ 77 h 146"/>
                <a:gd name="T40" fmla="*/ 2 w 132"/>
                <a:gd name="T41" fmla="*/ 77 h 146"/>
                <a:gd name="T42" fmla="*/ 0 w 132"/>
                <a:gd name="T43" fmla="*/ 75 h 146"/>
                <a:gd name="T44" fmla="*/ 0 w 132"/>
                <a:gd name="T45" fmla="*/ 73 h 146"/>
                <a:gd name="T46" fmla="*/ 0 w 132"/>
                <a:gd name="T47" fmla="*/ 71 h 146"/>
                <a:gd name="T48" fmla="*/ 0 w 132"/>
                <a:gd name="T49" fmla="*/ 69 h 146"/>
                <a:gd name="T50" fmla="*/ 2 w 132"/>
                <a:gd name="T51" fmla="*/ 67 h 146"/>
                <a:gd name="T52" fmla="*/ 4 w 132"/>
                <a:gd name="T53" fmla="*/ 67 h 146"/>
                <a:gd name="T54" fmla="*/ 6 w 132"/>
                <a:gd name="T55" fmla="*/ 67 h 146"/>
                <a:gd name="T56" fmla="*/ 8 w 132"/>
                <a:gd name="T57" fmla="*/ 67 h 146"/>
                <a:gd name="T58" fmla="*/ 59 w 132"/>
                <a:gd name="T59" fmla="*/ 67 h 146"/>
                <a:gd name="T60" fmla="*/ 59 w 132"/>
                <a:gd name="T61" fmla="*/ 8 h 146"/>
                <a:gd name="T62" fmla="*/ 59 w 132"/>
                <a:gd name="T63" fmla="*/ 6 h 146"/>
                <a:gd name="T64" fmla="*/ 59 w 132"/>
                <a:gd name="T65" fmla="*/ 4 h 146"/>
                <a:gd name="T66" fmla="*/ 61 w 132"/>
                <a:gd name="T67" fmla="*/ 2 h 146"/>
                <a:gd name="T68" fmla="*/ 63 w 132"/>
                <a:gd name="T69" fmla="*/ 0 h 146"/>
                <a:gd name="T70" fmla="*/ 65 w 132"/>
                <a:gd name="T71" fmla="*/ 0 h 146"/>
                <a:gd name="T72" fmla="*/ 67 w 132"/>
                <a:gd name="T73" fmla="*/ 0 h 146"/>
                <a:gd name="T74" fmla="*/ 69 w 132"/>
                <a:gd name="T75" fmla="*/ 0 h 146"/>
                <a:gd name="T76" fmla="*/ 71 w 132"/>
                <a:gd name="T77" fmla="*/ 2 h 146"/>
                <a:gd name="T78" fmla="*/ 71 w 132"/>
                <a:gd name="T79" fmla="*/ 4 h 146"/>
                <a:gd name="T80" fmla="*/ 71 w 132"/>
                <a:gd name="T81" fmla="*/ 6 h 146"/>
                <a:gd name="T82" fmla="*/ 71 w 132"/>
                <a:gd name="T83" fmla="*/ 8 h 146"/>
                <a:gd name="T84" fmla="*/ 71 w 132"/>
                <a:gd name="T85" fmla="*/ 67 h 146"/>
                <a:gd name="T86" fmla="*/ 124 w 132"/>
                <a:gd name="T87" fmla="*/ 67 h 146"/>
                <a:gd name="T88" fmla="*/ 126 w 132"/>
                <a:gd name="T89" fmla="*/ 67 h 146"/>
                <a:gd name="T90" fmla="*/ 128 w 132"/>
                <a:gd name="T91" fmla="*/ 67 h 146"/>
                <a:gd name="T92" fmla="*/ 130 w 132"/>
                <a:gd name="T93" fmla="*/ 67 h 146"/>
                <a:gd name="T94" fmla="*/ 130 w 132"/>
                <a:gd name="T95" fmla="*/ 69 h 146"/>
                <a:gd name="T96" fmla="*/ 132 w 132"/>
                <a:gd name="T97" fmla="*/ 69 h 146"/>
                <a:gd name="T98" fmla="*/ 132 w 132"/>
                <a:gd name="T99" fmla="*/ 71 h 146"/>
                <a:gd name="T100" fmla="*/ 132 w 132"/>
                <a:gd name="T101" fmla="*/ 73 h 146"/>
                <a:gd name="T102" fmla="*/ 132 w 132"/>
                <a:gd name="T103" fmla="*/ 75 h 146"/>
                <a:gd name="T104" fmla="*/ 130 w 132"/>
                <a:gd name="T105" fmla="*/ 75 h 146"/>
                <a:gd name="T106" fmla="*/ 130 w 132"/>
                <a:gd name="T107" fmla="*/ 77 h 146"/>
                <a:gd name="T108" fmla="*/ 128 w 132"/>
                <a:gd name="T109" fmla="*/ 77 h 146"/>
                <a:gd name="T110" fmla="*/ 126 w 132"/>
                <a:gd name="T111" fmla="*/ 79 h 146"/>
                <a:gd name="T112" fmla="*/ 124 w 132"/>
                <a:gd name="T113" fmla="*/ 79 h 146"/>
                <a:gd name="T114" fmla="*/ 71 w 132"/>
                <a:gd name="T115" fmla="*/ 79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32" h="146">
                  <a:moveTo>
                    <a:pt x="71" y="79"/>
                  </a:moveTo>
                  <a:lnTo>
                    <a:pt x="71" y="136"/>
                  </a:lnTo>
                  <a:lnTo>
                    <a:pt x="71" y="138"/>
                  </a:lnTo>
                  <a:lnTo>
                    <a:pt x="71" y="140"/>
                  </a:lnTo>
                  <a:lnTo>
                    <a:pt x="71" y="142"/>
                  </a:lnTo>
                  <a:lnTo>
                    <a:pt x="71" y="144"/>
                  </a:lnTo>
                  <a:lnTo>
                    <a:pt x="69" y="144"/>
                  </a:lnTo>
                  <a:lnTo>
                    <a:pt x="67" y="144"/>
                  </a:lnTo>
                  <a:lnTo>
                    <a:pt x="65" y="146"/>
                  </a:lnTo>
                  <a:lnTo>
                    <a:pt x="65" y="144"/>
                  </a:lnTo>
                  <a:lnTo>
                    <a:pt x="63" y="144"/>
                  </a:lnTo>
                  <a:lnTo>
                    <a:pt x="61" y="144"/>
                  </a:lnTo>
                  <a:lnTo>
                    <a:pt x="61" y="142"/>
                  </a:lnTo>
                  <a:lnTo>
                    <a:pt x="59" y="140"/>
                  </a:lnTo>
                  <a:lnTo>
                    <a:pt x="59" y="138"/>
                  </a:lnTo>
                  <a:lnTo>
                    <a:pt x="59" y="136"/>
                  </a:lnTo>
                  <a:lnTo>
                    <a:pt x="59" y="79"/>
                  </a:lnTo>
                  <a:lnTo>
                    <a:pt x="8" y="79"/>
                  </a:lnTo>
                  <a:lnTo>
                    <a:pt x="6" y="79"/>
                  </a:lnTo>
                  <a:lnTo>
                    <a:pt x="4" y="77"/>
                  </a:lnTo>
                  <a:lnTo>
                    <a:pt x="2" y="77"/>
                  </a:lnTo>
                  <a:lnTo>
                    <a:pt x="0" y="75"/>
                  </a:lnTo>
                  <a:lnTo>
                    <a:pt x="0" y="73"/>
                  </a:lnTo>
                  <a:lnTo>
                    <a:pt x="0" y="71"/>
                  </a:lnTo>
                  <a:lnTo>
                    <a:pt x="0" y="69"/>
                  </a:lnTo>
                  <a:lnTo>
                    <a:pt x="2" y="67"/>
                  </a:lnTo>
                  <a:lnTo>
                    <a:pt x="4" y="67"/>
                  </a:lnTo>
                  <a:lnTo>
                    <a:pt x="6" y="67"/>
                  </a:lnTo>
                  <a:lnTo>
                    <a:pt x="8" y="67"/>
                  </a:lnTo>
                  <a:lnTo>
                    <a:pt x="59" y="67"/>
                  </a:lnTo>
                  <a:lnTo>
                    <a:pt x="59" y="8"/>
                  </a:lnTo>
                  <a:lnTo>
                    <a:pt x="59" y="6"/>
                  </a:lnTo>
                  <a:lnTo>
                    <a:pt x="59" y="4"/>
                  </a:lnTo>
                  <a:lnTo>
                    <a:pt x="61" y="2"/>
                  </a:lnTo>
                  <a:lnTo>
                    <a:pt x="63" y="0"/>
                  </a:lnTo>
                  <a:lnTo>
                    <a:pt x="65" y="0"/>
                  </a:lnTo>
                  <a:lnTo>
                    <a:pt x="67" y="0"/>
                  </a:lnTo>
                  <a:lnTo>
                    <a:pt x="69" y="0"/>
                  </a:lnTo>
                  <a:lnTo>
                    <a:pt x="71" y="2"/>
                  </a:lnTo>
                  <a:lnTo>
                    <a:pt x="71" y="4"/>
                  </a:lnTo>
                  <a:lnTo>
                    <a:pt x="71" y="6"/>
                  </a:lnTo>
                  <a:lnTo>
                    <a:pt x="71" y="8"/>
                  </a:lnTo>
                  <a:lnTo>
                    <a:pt x="71" y="67"/>
                  </a:lnTo>
                  <a:lnTo>
                    <a:pt x="124" y="67"/>
                  </a:lnTo>
                  <a:lnTo>
                    <a:pt x="126" y="67"/>
                  </a:lnTo>
                  <a:lnTo>
                    <a:pt x="128" y="67"/>
                  </a:lnTo>
                  <a:lnTo>
                    <a:pt x="130" y="67"/>
                  </a:lnTo>
                  <a:lnTo>
                    <a:pt x="130" y="69"/>
                  </a:lnTo>
                  <a:lnTo>
                    <a:pt x="132" y="69"/>
                  </a:lnTo>
                  <a:lnTo>
                    <a:pt x="132" y="71"/>
                  </a:lnTo>
                  <a:lnTo>
                    <a:pt x="132" y="73"/>
                  </a:lnTo>
                  <a:lnTo>
                    <a:pt x="132" y="75"/>
                  </a:lnTo>
                  <a:lnTo>
                    <a:pt x="130" y="75"/>
                  </a:lnTo>
                  <a:lnTo>
                    <a:pt x="130" y="77"/>
                  </a:lnTo>
                  <a:lnTo>
                    <a:pt x="128" y="77"/>
                  </a:lnTo>
                  <a:lnTo>
                    <a:pt x="126" y="79"/>
                  </a:lnTo>
                  <a:lnTo>
                    <a:pt x="124" y="79"/>
                  </a:lnTo>
                  <a:lnTo>
                    <a:pt x="71" y="79"/>
                  </a:lnTo>
                </a:path>
              </a:pathLst>
            </a:custGeom>
            <a:noFill/>
            <a:ln w="0">
              <a:solidFill>
                <a:srgbClr val="FF33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1184" name="Freeform 32"/>
            <p:cNvSpPr>
              <a:spLocks/>
            </p:cNvSpPr>
            <p:nvPr/>
          </p:nvSpPr>
          <p:spPr bwMode="auto">
            <a:xfrm>
              <a:off x="1889125" y="2501900"/>
              <a:ext cx="209550" cy="230187"/>
            </a:xfrm>
            <a:custGeom>
              <a:avLst/>
              <a:gdLst>
                <a:gd name="T0" fmla="*/ 71 w 132"/>
                <a:gd name="T1" fmla="*/ 136 h 145"/>
                <a:gd name="T2" fmla="*/ 71 w 132"/>
                <a:gd name="T3" fmla="*/ 139 h 145"/>
                <a:gd name="T4" fmla="*/ 71 w 132"/>
                <a:gd name="T5" fmla="*/ 143 h 145"/>
                <a:gd name="T6" fmla="*/ 67 w 132"/>
                <a:gd name="T7" fmla="*/ 143 h 145"/>
                <a:gd name="T8" fmla="*/ 65 w 132"/>
                <a:gd name="T9" fmla="*/ 145 h 145"/>
                <a:gd name="T10" fmla="*/ 61 w 132"/>
                <a:gd name="T11" fmla="*/ 143 h 145"/>
                <a:gd name="T12" fmla="*/ 59 w 132"/>
                <a:gd name="T13" fmla="*/ 139 h 145"/>
                <a:gd name="T14" fmla="*/ 59 w 132"/>
                <a:gd name="T15" fmla="*/ 136 h 145"/>
                <a:gd name="T16" fmla="*/ 8 w 132"/>
                <a:gd name="T17" fmla="*/ 78 h 145"/>
                <a:gd name="T18" fmla="*/ 4 w 132"/>
                <a:gd name="T19" fmla="*/ 78 h 145"/>
                <a:gd name="T20" fmla="*/ 2 w 132"/>
                <a:gd name="T21" fmla="*/ 76 h 145"/>
                <a:gd name="T22" fmla="*/ 0 w 132"/>
                <a:gd name="T23" fmla="*/ 72 h 145"/>
                <a:gd name="T24" fmla="*/ 0 w 132"/>
                <a:gd name="T25" fmla="*/ 69 h 145"/>
                <a:gd name="T26" fmla="*/ 2 w 132"/>
                <a:gd name="T27" fmla="*/ 67 h 145"/>
                <a:gd name="T28" fmla="*/ 6 w 132"/>
                <a:gd name="T29" fmla="*/ 67 h 145"/>
                <a:gd name="T30" fmla="*/ 59 w 132"/>
                <a:gd name="T31" fmla="*/ 67 h 145"/>
                <a:gd name="T32" fmla="*/ 59 w 132"/>
                <a:gd name="T33" fmla="*/ 5 h 145"/>
                <a:gd name="T34" fmla="*/ 61 w 132"/>
                <a:gd name="T35" fmla="*/ 3 h 145"/>
                <a:gd name="T36" fmla="*/ 61 w 132"/>
                <a:gd name="T37" fmla="*/ 0 h 145"/>
                <a:gd name="T38" fmla="*/ 65 w 132"/>
                <a:gd name="T39" fmla="*/ 0 h 145"/>
                <a:gd name="T40" fmla="*/ 69 w 132"/>
                <a:gd name="T41" fmla="*/ 0 h 145"/>
                <a:gd name="T42" fmla="*/ 71 w 132"/>
                <a:gd name="T43" fmla="*/ 2 h 145"/>
                <a:gd name="T44" fmla="*/ 71 w 132"/>
                <a:gd name="T45" fmla="*/ 5 h 145"/>
                <a:gd name="T46" fmla="*/ 71 w 132"/>
                <a:gd name="T47" fmla="*/ 67 h 145"/>
                <a:gd name="T48" fmla="*/ 126 w 132"/>
                <a:gd name="T49" fmla="*/ 67 h 145"/>
                <a:gd name="T50" fmla="*/ 130 w 132"/>
                <a:gd name="T51" fmla="*/ 67 h 145"/>
                <a:gd name="T52" fmla="*/ 132 w 132"/>
                <a:gd name="T53" fmla="*/ 69 h 145"/>
                <a:gd name="T54" fmla="*/ 132 w 132"/>
                <a:gd name="T55" fmla="*/ 72 h 145"/>
                <a:gd name="T56" fmla="*/ 130 w 132"/>
                <a:gd name="T57" fmla="*/ 74 h 145"/>
                <a:gd name="T58" fmla="*/ 128 w 132"/>
                <a:gd name="T59" fmla="*/ 76 h 145"/>
                <a:gd name="T60" fmla="*/ 126 w 132"/>
                <a:gd name="T61" fmla="*/ 78 h 145"/>
                <a:gd name="T62" fmla="*/ 71 w 132"/>
                <a:gd name="T63" fmla="*/ 78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2" h="145">
                  <a:moveTo>
                    <a:pt x="71" y="78"/>
                  </a:moveTo>
                  <a:lnTo>
                    <a:pt x="71" y="136"/>
                  </a:lnTo>
                  <a:lnTo>
                    <a:pt x="71" y="138"/>
                  </a:lnTo>
                  <a:lnTo>
                    <a:pt x="71" y="139"/>
                  </a:lnTo>
                  <a:lnTo>
                    <a:pt x="71" y="141"/>
                  </a:lnTo>
                  <a:lnTo>
                    <a:pt x="71" y="143"/>
                  </a:lnTo>
                  <a:lnTo>
                    <a:pt x="69" y="143"/>
                  </a:lnTo>
                  <a:lnTo>
                    <a:pt x="67" y="143"/>
                  </a:lnTo>
                  <a:lnTo>
                    <a:pt x="67" y="145"/>
                  </a:lnTo>
                  <a:lnTo>
                    <a:pt x="65" y="145"/>
                  </a:lnTo>
                  <a:lnTo>
                    <a:pt x="63" y="143"/>
                  </a:lnTo>
                  <a:lnTo>
                    <a:pt x="61" y="143"/>
                  </a:lnTo>
                  <a:lnTo>
                    <a:pt x="61" y="141"/>
                  </a:lnTo>
                  <a:lnTo>
                    <a:pt x="59" y="139"/>
                  </a:lnTo>
                  <a:lnTo>
                    <a:pt x="59" y="138"/>
                  </a:lnTo>
                  <a:lnTo>
                    <a:pt x="59" y="136"/>
                  </a:lnTo>
                  <a:lnTo>
                    <a:pt x="59" y="78"/>
                  </a:lnTo>
                  <a:lnTo>
                    <a:pt x="8" y="78"/>
                  </a:lnTo>
                  <a:lnTo>
                    <a:pt x="6" y="78"/>
                  </a:lnTo>
                  <a:lnTo>
                    <a:pt x="4" y="78"/>
                  </a:lnTo>
                  <a:lnTo>
                    <a:pt x="4" y="76"/>
                  </a:lnTo>
                  <a:lnTo>
                    <a:pt x="2" y="76"/>
                  </a:lnTo>
                  <a:lnTo>
                    <a:pt x="0" y="74"/>
                  </a:lnTo>
                  <a:lnTo>
                    <a:pt x="0" y="72"/>
                  </a:lnTo>
                  <a:lnTo>
                    <a:pt x="0" y="71"/>
                  </a:lnTo>
                  <a:lnTo>
                    <a:pt x="0" y="69"/>
                  </a:lnTo>
                  <a:lnTo>
                    <a:pt x="2" y="69"/>
                  </a:lnTo>
                  <a:lnTo>
                    <a:pt x="2" y="67"/>
                  </a:lnTo>
                  <a:lnTo>
                    <a:pt x="4" y="67"/>
                  </a:lnTo>
                  <a:lnTo>
                    <a:pt x="6" y="67"/>
                  </a:lnTo>
                  <a:lnTo>
                    <a:pt x="8" y="67"/>
                  </a:lnTo>
                  <a:lnTo>
                    <a:pt x="59" y="67"/>
                  </a:lnTo>
                  <a:lnTo>
                    <a:pt x="59" y="7"/>
                  </a:lnTo>
                  <a:lnTo>
                    <a:pt x="59" y="5"/>
                  </a:lnTo>
                  <a:lnTo>
                    <a:pt x="59" y="3"/>
                  </a:lnTo>
                  <a:lnTo>
                    <a:pt x="61" y="3"/>
                  </a:lnTo>
                  <a:lnTo>
                    <a:pt x="61" y="2"/>
                  </a:lnTo>
                  <a:lnTo>
                    <a:pt x="61" y="0"/>
                  </a:lnTo>
                  <a:lnTo>
                    <a:pt x="63" y="0"/>
                  </a:lnTo>
                  <a:lnTo>
                    <a:pt x="65" y="0"/>
                  </a:lnTo>
                  <a:lnTo>
                    <a:pt x="67" y="0"/>
                  </a:lnTo>
                  <a:lnTo>
                    <a:pt x="69" y="0"/>
                  </a:lnTo>
                  <a:lnTo>
                    <a:pt x="69" y="2"/>
                  </a:lnTo>
                  <a:lnTo>
                    <a:pt x="71" y="2"/>
                  </a:lnTo>
                  <a:lnTo>
                    <a:pt x="71" y="3"/>
                  </a:lnTo>
                  <a:lnTo>
                    <a:pt x="71" y="5"/>
                  </a:lnTo>
                  <a:lnTo>
                    <a:pt x="71" y="7"/>
                  </a:lnTo>
                  <a:lnTo>
                    <a:pt x="71" y="67"/>
                  </a:lnTo>
                  <a:lnTo>
                    <a:pt x="124" y="67"/>
                  </a:lnTo>
                  <a:lnTo>
                    <a:pt x="126" y="67"/>
                  </a:lnTo>
                  <a:lnTo>
                    <a:pt x="128" y="67"/>
                  </a:lnTo>
                  <a:lnTo>
                    <a:pt x="130" y="67"/>
                  </a:lnTo>
                  <a:lnTo>
                    <a:pt x="130" y="69"/>
                  </a:lnTo>
                  <a:lnTo>
                    <a:pt x="132" y="69"/>
                  </a:lnTo>
                  <a:lnTo>
                    <a:pt x="132" y="71"/>
                  </a:lnTo>
                  <a:lnTo>
                    <a:pt x="132" y="72"/>
                  </a:lnTo>
                  <a:lnTo>
                    <a:pt x="132" y="74"/>
                  </a:lnTo>
                  <a:lnTo>
                    <a:pt x="130" y="74"/>
                  </a:lnTo>
                  <a:lnTo>
                    <a:pt x="130" y="76"/>
                  </a:lnTo>
                  <a:lnTo>
                    <a:pt x="128" y="76"/>
                  </a:lnTo>
                  <a:lnTo>
                    <a:pt x="128" y="78"/>
                  </a:lnTo>
                  <a:lnTo>
                    <a:pt x="126" y="78"/>
                  </a:lnTo>
                  <a:lnTo>
                    <a:pt x="124" y="78"/>
                  </a:lnTo>
                  <a:lnTo>
                    <a:pt x="71" y="78"/>
                  </a:lnTo>
                  <a:close/>
                </a:path>
              </a:pathLst>
            </a:cu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1185" name="Freeform 33"/>
            <p:cNvSpPr>
              <a:spLocks/>
            </p:cNvSpPr>
            <p:nvPr/>
          </p:nvSpPr>
          <p:spPr bwMode="auto">
            <a:xfrm>
              <a:off x="1889125" y="2501900"/>
              <a:ext cx="209550" cy="230187"/>
            </a:xfrm>
            <a:custGeom>
              <a:avLst/>
              <a:gdLst>
                <a:gd name="T0" fmla="*/ 71 w 132"/>
                <a:gd name="T1" fmla="*/ 78 h 145"/>
                <a:gd name="T2" fmla="*/ 71 w 132"/>
                <a:gd name="T3" fmla="*/ 136 h 145"/>
                <a:gd name="T4" fmla="*/ 71 w 132"/>
                <a:gd name="T5" fmla="*/ 139 h 145"/>
                <a:gd name="T6" fmla="*/ 71 w 132"/>
                <a:gd name="T7" fmla="*/ 141 h 145"/>
                <a:gd name="T8" fmla="*/ 71 w 132"/>
                <a:gd name="T9" fmla="*/ 143 h 145"/>
                <a:gd name="T10" fmla="*/ 69 w 132"/>
                <a:gd name="T11" fmla="*/ 143 h 145"/>
                <a:gd name="T12" fmla="*/ 67 w 132"/>
                <a:gd name="T13" fmla="*/ 145 h 145"/>
                <a:gd name="T14" fmla="*/ 65 w 132"/>
                <a:gd name="T15" fmla="*/ 145 h 145"/>
                <a:gd name="T16" fmla="*/ 63 w 132"/>
                <a:gd name="T17" fmla="*/ 143 h 145"/>
                <a:gd name="T18" fmla="*/ 61 w 132"/>
                <a:gd name="T19" fmla="*/ 143 h 145"/>
                <a:gd name="T20" fmla="*/ 61 w 132"/>
                <a:gd name="T21" fmla="*/ 141 h 145"/>
                <a:gd name="T22" fmla="*/ 59 w 132"/>
                <a:gd name="T23" fmla="*/ 139 h 145"/>
                <a:gd name="T24" fmla="*/ 59 w 132"/>
                <a:gd name="T25" fmla="*/ 136 h 145"/>
                <a:gd name="T26" fmla="*/ 59 w 132"/>
                <a:gd name="T27" fmla="*/ 78 h 145"/>
                <a:gd name="T28" fmla="*/ 8 w 132"/>
                <a:gd name="T29" fmla="*/ 78 h 145"/>
                <a:gd name="T30" fmla="*/ 6 w 132"/>
                <a:gd name="T31" fmla="*/ 78 h 145"/>
                <a:gd name="T32" fmla="*/ 4 w 132"/>
                <a:gd name="T33" fmla="*/ 78 h 145"/>
                <a:gd name="T34" fmla="*/ 2 w 132"/>
                <a:gd name="T35" fmla="*/ 76 h 145"/>
                <a:gd name="T36" fmla="*/ 0 w 132"/>
                <a:gd name="T37" fmla="*/ 74 h 145"/>
                <a:gd name="T38" fmla="*/ 0 w 132"/>
                <a:gd name="T39" fmla="*/ 72 h 145"/>
                <a:gd name="T40" fmla="*/ 0 w 132"/>
                <a:gd name="T41" fmla="*/ 71 h 145"/>
                <a:gd name="T42" fmla="*/ 0 w 132"/>
                <a:gd name="T43" fmla="*/ 69 h 145"/>
                <a:gd name="T44" fmla="*/ 2 w 132"/>
                <a:gd name="T45" fmla="*/ 67 h 145"/>
                <a:gd name="T46" fmla="*/ 4 w 132"/>
                <a:gd name="T47" fmla="*/ 67 h 145"/>
                <a:gd name="T48" fmla="*/ 6 w 132"/>
                <a:gd name="T49" fmla="*/ 67 h 145"/>
                <a:gd name="T50" fmla="*/ 8 w 132"/>
                <a:gd name="T51" fmla="*/ 67 h 145"/>
                <a:gd name="T52" fmla="*/ 59 w 132"/>
                <a:gd name="T53" fmla="*/ 67 h 145"/>
                <a:gd name="T54" fmla="*/ 59 w 132"/>
                <a:gd name="T55" fmla="*/ 7 h 145"/>
                <a:gd name="T56" fmla="*/ 59 w 132"/>
                <a:gd name="T57" fmla="*/ 5 h 145"/>
                <a:gd name="T58" fmla="*/ 59 w 132"/>
                <a:gd name="T59" fmla="*/ 3 h 145"/>
                <a:gd name="T60" fmla="*/ 61 w 132"/>
                <a:gd name="T61" fmla="*/ 2 h 145"/>
                <a:gd name="T62" fmla="*/ 63 w 132"/>
                <a:gd name="T63" fmla="*/ 0 h 145"/>
                <a:gd name="T64" fmla="*/ 65 w 132"/>
                <a:gd name="T65" fmla="*/ 0 h 145"/>
                <a:gd name="T66" fmla="*/ 67 w 132"/>
                <a:gd name="T67" fmla="*/ 0 h 145"/>
                <a:gd name="T68" fmla="*/ 69 w 132"/>
                <a:gd name="T69" fmla="*/ 0 h 145"/>
                <a:gd name="T70" fmla="*/ 71 w 132"/>
                <a:gd name="T71" fmla="*/ 2 h 145"/>
                <a:gd name="T72" fmla="*/ 71 w 132"/>
                <a:gd name="T73" fmla="*/ 3 h 145"/>
                <a:gd name="T74" fmla="*/ 71 w 132"/>
                <a:gd name="T75" fmla="*/ 5 h 145"/>
                <a:gd name="T76" fmla="*/ 71 w 132"/>
                <a:gd name="T77" fmla="*/ 7 h 145"/>
                <a:gd name="T78" fmla="*/ 71 w 132"/>
                <a:gd name="T79" fmla="*/ 67 h 145"/>
                <a:gd name="T80" fmla="*/ 124 w 132"/>
                <a:gd name="T81" fmla="*/ 67 h 145"/>
                <a:gd name="T82" fmla="*/ 126 w 132"/>
                <a:gd name="T83" fmla="*/ 67 h 145"/>
                <a:gd name="T84" fmla="*/ 128 w 132"/>
                <a:gd name="T85" fmla="*/ 67 h 145"/>
                <a:gd name="T86" fmla="*/ 130 w 132"/>
                <a:gd name="T87" fmla="*/ 67 h 145"/>
                <a:gd name="T88" fmla="*/ 130 w 132"/>
                <a:gd name="T89" fmla="*/ 69 h 145"/>
                <a:gd name="T90" fmla="*/ 132 w 132"/>
                <a:gd name="T91" fmla="*/ 69 h 145"/>
                <a:gd name="T92" fmla="*/ 132 w 132"/>
                <a:gd name="T93" fmla="*/ 71 h 145"/>
                <a:gd name="T94" fmla="*/ 132 w 132"/>
                <a:gd name="T95" fmla="*/ 72 h 145"/>
                <a:gd name="T96" fmla="*/ 132 w 132"/>
                <a:gd name="T97" fmla="*/ 74 h 145"/>
                <a:gd name="T98" fmla="*/ 130 w 132"/>
                <a:gd name="T99" fmla="*/ 74 h 145"/>
                <a:gd name="T100" fmla="*/ 130 w 132"/>
                <a:gd name="T101" fmla="*/ 76 h 145"/>
                <a:gd name="T102" fmla="*/ 128 w 132"/>
                <a:gd name="T103" fmla="*/ 76 h 145"/>
                <a:gd name="T104" fmla="*/ 128 w 132"/>
                <a:gd name="T105" fmla="*/ 78 h 145"/>
                <a:gd name="T106" fmla="*/ 126 w 132"/>
                <a:gd name="T107" fmla="*/ 78 h 145"/>
                <a:gd name="T108" fmla="*/ 124 w 132"/>
                <a:gd name="T109" fmla="*/ 78 h 145"/>
                <a:gd name="T110" fmla="*/ 71 w 132"/>
                <a:gd name="T111" fmla="*/ 78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32" h="145">
                  <a:moveTo>
                    <a:pt x="71" y="78"/>
                  </a:moveTo>
                  <a:lnTo>
                    <a:pt x="71" y="136"/>
                  </a:lnTo>
                  <a:lnTo>
                    <a:pt x="71" y="139"/>
                  </a:lnTo>
                  <a:lnTo>
                    <a:pt x="71" y="141"/>
                  </a:lnTo>
                  <a:lnTo>
                    <a:pt x="71" y="143"/>
                  </a:lnTo>
                  <a:lnTo>
                    <a:pt x="69" y="143"/>
                  </a:lnTo>
                  <a:lnTo>
                    <a:pt x="67" y="145"/>
                  </a:lnTo>
                  <a:lnTo>
                    <a:pt x="65" y="145"/>
                  </a:lnTo>
                  <a:lnTo>
                    <a:pt x="63" y="143"/>
                  </a:lnTo>
                  <a:lnTo>
                    <a:pt x="61" y="143"/>
                  </a:lnTo>
                  <a:lnTo>
                    <a:pt x="61" y="141"/>
                  </a:lnTo>
                  <a:lnTo>
                    <a:pt x="59" y="139"/>
                  </a:lnTo>
                  <a:lnTo>
                    <a:pt x="59" y="136"/>
                  </a:lnTo>
                  <a:lnTo>
                    <a:pt x="59" y="78"/>
                  </a:lnTo>
                  <a:lnTo>
                    <a:pt x="8" y="78"/>
                  </a:lnTo>
                  <a:lnTo>
                    <a:pt x="6" y="78"/>
                  </a:lnTo>
                  <a:lnTo>
                    <a:pt x="4" y="78"/>
                  </a:lnTo>
                  <a:lnTo>
                    <a:pt x="2" y="76"/>
                  </a:lnTo>
                  <a:lnTo>
                    <a:pt x="0" y="74"/>
                  </a:lnTo>
                  <a:lnTo>
                    <a:pt x="0" y="72"/>
                  </a:lnTo>
                  <a:lnTo>
                    <a:pt x="0" y="71"/>
                  </a:lnTo>
                  <a:lnTo>
                    <a:pt x="0" y="69"/>
                  </a:lnTo>
                  <a:lnTo>
                    <a:pt x="2" y="67"/>
                  </a:lnTo>
                  <a:lnTo>
                    <a:pt x="4" y="67"/>
                  </a:lnTo>
                  <a:lnTo>
                    <a:pt x="6" y="67"/>
                  </a:lnTo>
                  <a:lnTo>
                    <a:pt x="8" y="67"/>
                  </a:lnTo>
                  <a:lnTo>
                    <a:pt x="59" y="67"/>
                  </a:lnTo>
                  <a:lnTo>
                    <a:pt x="59" y="7"/>
                  </a:lnTo>
                  <a:lnTo>
                    <a:pt x="59" y="5"/>
                  </a:lnTo>
                  <a:lnTo>
                    <a:pt x="59" y="3"/>
                  </a:lnTo>
                  <a:lnTo>
                    <a:pt x="61" y="2"/>
                  </a:lnTo>
                  <a:lnTo>
                    <a:pt x="63" y="0"/>
                  </a:lnTo>
                  <a:lnTo>
                    <a:pt x="65" y="0"/>
                  </a:lnTo>
                  <a:lnTo>
                    <a:pt x="67" y="0"/>
                  </a:lnTo>
                  <a:lnTo>
                    <a:pt x="69" y="0"/>
                  </a:lnTo>
                  <a:lnTo>
                    <a:pt x="71" y="2"/>
                  </a:lnTo>
                  <a:lnTo>
                    <a:pt x="71" y="3"/>
                  </a:lnTo>
                  <a:lnTo>
                    <a:pt x="71" y="5"/>
                  </a:lnTo>
                  <a:lnTo>
                    <a:pt x="71" y="7"/>
                  </a:lnTo>
                  <a:lnTo>
                    <a:pt x="71" y="67"/>
                  </a:lnTo>
                  <a:lnTo>
                    <a:pt x="124" y="67"/>
                  </a:lnTo>
                  <a:lnTo>
                    <a:pt x="126" y="67"/>
                  </a:lnTo>
                  <a:lnTo>
                    <a:pt x="128" y="67"/>
                  </a:lnTo>
                  <a:lnTo>
                    <a:pt x="130" y="67"/>
                  </a:lnTo>
                  <a:lnTo>
                    <a:pt x="130" y="69"/>
                  </a:lnTo>
                  <a:lnTo>
                    <a:pt x="132" y="69"/>
                  </a:lnTo>
                  <a:lnTo>
                    <a:pt x="132" y="71"/>
                  </a:lnTo>
                  <a:lnTo>
                    <a:pt x="132" y="72"/>
                  </a:lnTo>
                  <a:lnTo>
                    <a:pt x="132" y="74"/>
                  </a:lnTo>
                  <a:lnTo>
                    <a:pt x="130" y="74"/>
                  </a:lnTo>
                  <a:lnTo>
                    <a:pt x="130" y="76"/>
                  </a:lnTo>
                  <a:lnTo>
                    <a:pt x="128" y="76"/>
                  </a:lnTo>
                  <a:lnTo>
                    <a:pt x="128" y="78"/>
                  </a:lnTo>
                  <a:lnTo>
                    <a:pt x="126" y="78"/>
                  </a:lnTo>
                  <a:lnTo>
                    <a:pt x="124" y="78"/>
                  </a:lnTo>
                  <a:lnTo>
                    <a:pt x="71" y="78"/>
                  </a:lnTo>
                </a:path>
              </a:pathLst>
            </a:custGeom>
            <a:noFill/>
            <a:ln w="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1186" name="Freeform 34"/>
            <p:cNvSpPr>
              <a:spLocks/>
            </p:cNvSpPr>
            <p:nvPr/>
          </p:nvSpPr>
          <p:spPr bwMode="auto">
            <a:xfrm>
              <a:off x="1889125" y="3413125"/>
              <a:ext cx="209550" cy="231775"/>
            </a:xfrm>
            <a:custGeom>
              <a:avLst/>
              <a:gdLst>
                <a:gd name="T0" fmla="*/ 71 w 132"/>
                <a:gd name="T1" fmla="*/ 138 h 146"/>
                <a:gd name="T2" fmla="*/ 71 w 132"/>
                <a:gd name="T3" fmla="*/ 142 h 146"/>
                <a:gd name="T4" fmla="*/ 69 w 132"/>
                <a:gd name="T5" fmla="*/ 144 h 146"/>
                <a:gd name="T6" fmla="*/ 65 w 132"/>
                <a:gd name="T7" fmla="*/ 146 h 146"/>
                <a:gd name="T8" fmla="*/ 63 w 132"/>
                <a:gd name="T9" fmla="*/ 144 h 146"/>
                <a:gd name="T10" fmla="*/ 61 w 132"/>
                <a:gd name="T11" fmla="*/ 142 h 146"/>
                <a:gd name="T12" fmla="*/ 59 w 132"/>
                <a:gd name="T13" fmla="*/ 140 h 146"/>
                <a:gd name="T14" fmla="*/ 59 w 132"/>
                <a:gd name="T15" fmla="*/ 79 h 146"/>
                <a:gd name="T16" fmla="*/ 6 w 132"/>
                <a:gd name="T17" fmla="*/ 79 h 146"/>
                <a:gd name="T18" fmla="*/ 4 w 132"/>
                <a:gd name="T19" fmla="*/ 77 h 146"/>
                <a:gd name="T20" fmla="*/ 0 w 132"/>
                <a:gd name="T21" fmla="*/ 77 h 146"/>
                <a:gd name="T22" fmla="*/ 0 w 132"/>
                <a:gd name="T23" fmla="*/ 73 h 146"/>
                <a:gd name="T24" fmla="*/ 0 w 132"/>
                <a:gd name="T25" fmla="*/ 69 h 146"/>
                <a:gd name="T26" fmla="*/ 2 w 132"/>
                <a:gd name="T27" fmla="*/ 67 h 146"/>
                <a:gd name="T28" fmla="*/ 6 w 132"/>
                <a:gd name="T29" fmla="*/ 67 h 146"/>
                <a:gd name="T30" fmla="*/ 59 w 132"/>
                <a:gd name="T31" fmla="*/ 67 h 146"/>
                <a:gd name="T32" fmla="*/ 59 w 132"/>
                <a:gd name="T33" fmla="*/ 6 h 146"/>
                <a:gd name="T34" fmla="*/ 61 w 132"/>
                <a:gd name="T35" fmla="*/ 4 h 146"/>
                <a:gd name="T36" fmla="*/ 63 w 132"/>
                <a:gd name="T37" fmla="*/ 2 h 146"/>
                <a:gd name="T38" fmla="*/ 65 w 132"/>
                <a:gd name="T39" fmla="*/ 0 h 146"/>
                <a:gd name="T40" fmla="*/ 69 w 132"/>
                <a:gd name="T41" fmla="*/ 0 h 146"/>
                <a:gd name="T42" fmla="*/ 71 w 132"/>
                <a:gd name="T43" fmla="*/ 2 h 146"/>
                <a:gd name="T44" fmla="*/ 71 w 132"/>
                <a:gd name="T45" fmla="*/ 6 h 146"/>
                <a:gd name="T46" fmla="*/ 71 w 132"/>
                <a:gd name="T47" fmla="*/ 67 h 146"/>
                <a:gd name="T48" fmla="*/ 126 w 132"/>
                <a:gd name="T49" fmla="*/ 67 h 146"/>
                <a:gd name="T50" fmla="*/ 130 w 132"/>
                <a:gd name="T51" fmla="*/ 67 h 146"/>
                <a:gd name="T52" fmla="*/ 132 w 132"/>
                <a:gd name="T53" fmla="*/ 69 h 146"/>
                <a:gd name="T54" fmla="*/ 132 w 132"/>
                <a:gd name="T55" fmla="*/ 73 h 146"/>
                <a:gd name="T56" fmla="*/ 130 w 132"/>
                <a:gd name="T57" fmla="*/ 75 h 146"/>
                <a:gd name="T58" fmla="*/ 128 w 132"/>
                <a:gd name="T59" fmla="*/ 77 h 146"/>
                <a:gd name="T60" fmla="*/ 126 w 132"/>
                <a:gd name="T61" fmla="*/ 79 h 146"/>
                <a:gd name="T62" fmla="*/ 71 w 132"/>
                <a:gd name="T63" fmla="*/ 79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2" h="146">
                  <a:moveTo>
                    <a:pt x="71" y="79"/>
                  </a:moveTo>
                  <a:lnTo>
                    <a:pt x="71" y="138"/>
                  </a:lnTo>
                  <a:lnTo>
                    <a:pt x="71" y="140"/>
                  </a:lnTo>
                  <a:lnTo>
                    <a:pt x="71" y="142"/>
                  </a:lnTo>
                  <a:lnTo>
                    <a:pt x="71" y="144"/>
                  </a:lnTo>
                  <a:lnTo>
                    <a:pt x="69" y="144"/>
                  </a:lnTo>
                  <a:lnTo>
                    <a:pt x="67" y="146"/>
                  </a:lnTo>
                  <a:lnTo>
                    <a:pt x="65" y="146"/>
                  </a:lnTo>
                  <a:lnTo>
                    <a:pt x="63" y="146"/>
                  </a:lnTo>
                  <a:lnTo>
                    <a:pt x="63" y="144"/>
                  </a:lnTo>
                  <a:lnTo>
                    <a:pt x="61" y="144"/>
                  </a:lnTo>
                  <a:lnTo>
                    <a:pt x="61" y="142"/>
                  </a:lnTo>
                  <a:lnTo>
                    <a:pt x="59" y="142"/>
                  </a:lnTo>
                  <a:lnTo>
                    <a:pt x="59" y="140"/>
                  </a:lnTo>
                  <a:lnTo>
                    <a:pt x="59" y="138"/>
                  </a:lnTo>
                  <a:lnTo>
                    <a:pt x="59" y="79"/>
                  </a:lnTo>
                  <a:lnTo>
                    <a:pt x="8" y="79"/>
                  </a:lnTo>
                  <a:lnTo>
                    <a:pt x="6" y="79"/>
                  </a:lnTo>
                  <a:lnTo>
                    <a:pt x="4" y="79"/>
                  </a:lnTo>
                  <a:lnTo>
                    <a:pt x="4" y="77"/>
                  </a:lnTo>
                  <a:lnTo>
                    <a:pt x="2" y="77"/>
                  </a:lnTo>
                  <a:lnTo>
                    <a:pt x="0" y="77"/>
                  </a:lnTo>
                  <a:lnTo>
                    <a:pt x="0" y="75"/>
                  </a:lnTo>
                  <a:lnTo>
                    <a:pt x="0" y="73"/>
                  </a:lnTo>
                  <a:lnTo>
                    <a:pt x="0" y="71"/>
                  </a:lnTo>
                  <a:lnTo>
                    <a:pt x="0" y="69"/>
                  </a:lnTo>
                  <a:lnTo>
                    <a:pt x="2" y="69"/>
                  </a:lnTo>
                  <a:lnTo>
                    <a:pt x="2" y="67"/>
                  </a:lnTo>
                  <a:lnTo>
                    <a:pt x="4" y="67"/>
                  </a:lnTo>
                  <a:lnTo>
                    <a:pt x="6" y="67"/>
                  </a:lnTo>
                  <a:lnTo>
                    <a:pt x="8" y="67"/>
                  </a:lnTo>
                  <a:lnTo>
                    <a:pt x="59" y="67"/>
                  </a:lnTo>
                  <a:lnTo>
                    <a:pt x="59" y="8"/>
                  </a:lnTo>
                  <a:lnTo>
                    <a:pt x="59" y="6"/>
                  </a:lnTo>
                  <a:lnTo>
                    <a:pt x="59" y="4"/>
                  </a:lnTo>
                  <a:lnTo>
                    <a:pt x="61" y="4"/>
                  </a:lnTo>
                  <a:lnTo>
                    <a:pt x="61" y="2"/>
                  </a:lnTo>
                  <a:lnTo>
                    <a:pt x="63" y="2"/>
                  </a:lnTo>
                  <a:lnTo>
                    <a:pt x="63" y="0"/>
                  </a:lnTo>
                  <a:lnTo>
                    <a:pt x="65" y="0"/>
                  </a:lnTo>
                  <a:lnTo>
                    <a:pt x="67" y="0"/>
                  </a:lnTo>
                  <a:lnTo>
                    <a:pt x="69" y="0"/>
                  </a:lnTo>
                  <a:lnTo>
                    <a:pt x="69" y="2"/>
                  </a:lnTo>
                  <a:lnTo>
                    <a:pt x="71" y="2"/>
                  </a:lnTo>
                  <a:lnTo>
                    <a:pt x="71" y="4"/>
                  </a:lnTo>
                  <a:lnTo>
                    <a:pt x="71" y="6"/>
                  </a:lnTo>
                  <a:lnTo>
                    <a:pt x="71" y="8"/>
                  </a:lnTo>
                  <a:lnTo>
                    <a:pt x="71" y="67"/>
                  </a:lnTo>
                  <a:lnTo>
                    <a:pt x="124" y="67"/>
                  </a:lnTo>
                  <a:lnTo>
                    <a:pt x="126" y="67"/>
                  </a:lnTo>
                  <a:lnTo>
                    <a:pt x="128" y="67"/>
                  </a:lnTo>
                  <a:lnTo>
                    <a:pt x="130" y="67"/>
                  </a:lnTo>
                  <a:lnTo>
                    <a:pt x="130" y="69"/>
                  </a:lnTo>
                  <a:lnTo>
                    <a:pt x="132" y="69"/>
                  </a:lnTo>
                  <a:lnTo>
                    <a:pt x="132" y="71"/>
                  </a:lnTo>
                  <a:lnTo>
                    <a:pt x="132" y="73"/>
                  </a:lnTo>
                  <a:lnTo>
                    <a:pt x="132" y="75"/>
                  </a:lnTo>
                  <a:lnTo>
                    <a:pt x="130" y="75"/>
                  </a:lnTo>
                  <a:lnTo>
                    <a:pt x="130" y="77"/>
                  </a:lnTo>
                  <a:lnTo>
                    <a:pt x="128" y="77"/>
                  </a:lnTo>
                  <a:lnTo>
                    <a:pt x="128" y="79"/>
                  </a:lnTo>
                  <a:lnTo>
                    <a:pt x="126" y="79"/>
                  </a:lnTo>
                  <a:lnTo>
                    <a:pt x="124" y="79"/>
                  </a:lnTo>
                  <a:lnTo>
                    <a:pt x="71" y="79"/>
                  </a:lnTo>
                  <a:close/>
                </a:path>
              </a:pathLst>
            </a:cu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1187" name="Freeform 35"/>
            <p:cNvSpPr>
              <a:spLocks/>
            </p:cNvSpPr>
            <p:nvPr/>
          </p:nvSpPr>
          <p:spPr bwMode="auto">
            <a:xfrm>
              <a:off x="1889125" y="3413125"/>
              <a:ext cx="209550" cy="231775"/>
            </a:xfrm>
            <a:custGeom>
              <a:avLst/>
              <a:gdLst>
                <a:gd name="T0" fmla="*/ 71 w 132"/>
                <a:gd name="T1" fmla="*/ 79 h 146"/>
                <a:gd name="T2" fmla="*/ 71 w 132"/>
                <a:gd name="T3" fmla="*/ 138 h 146"/>
                <a:gd name="T4" fmla="*/ 71 w 132"/>
                <a:gd name="T5" fmla="*/ 140 h 146"/>
                <a:gd name="T6" fmla="*/ 71 w 132"/>
                <a:gd name="T7" fmla="*/ 142 h 146"/>
                <a:gd name="T8" fmla="*/ 71 w 132"/>
                <a:gd name="T9" fmla="*/ 144 h 146"/>
                <a:gd name="T10" fmla="*/ 69 w 132"/>
                <a:gd name="T11" fmla="*/ 144 h 146"/>
                <a:gd name="T12" fmla="*/ 67 w 132"/>
                <a:gd name="T13" fmla="*/ 146 h 146"/>
                <a:gd name="T14" fmla="*/ 65 w 132"/>
                <a:gd name="T15" fmla="*/ 146 h 146"/>
                <a:gd name="T16" fmla="*/ 63 w 132"/>
                <a:gd name="T17" fmla="*/ 144 h 146"/>
                <a:gd name="T18" fmla="*/ 61 w 132"/>
                <a:gd name="T19" fmla="*/ 144 h 146"/>
                <a:gd name="T20" fmla="*/ 61 w 132"/>
                <a:gd name="T21" fmla="*/ 142 h 146"/>
                <a:gd name="T22" fmla="*/ 59 w 132"/>
                <a:gd name="T23" fmla="*/ 140 h 146"/>
                <a:gd name="T24" fmla="*/ 59 w 132"/>
                <a:gd name="T25" fmla="*/ 138 h 146"/>
                <a:gd name="T26" fmla="*/ 59 w 132"/>
                <a:gd name="T27" fmla="*/ 79 h 146"/>
                <a:gd name="T28" fmla="*/ 8 w 132"/>
                <a:gd name="T29" fmla="*/ 79 h 146"/>
                <a:gd name="T30" fmla="*/ 6 w 132"/>
                <a:gd name="T31" fmla="*/ 79 h 146"/>
                <a:gd name="T32" fmla="*/ 4 w 132"/>
                <a:gd name="T33" fmla="*/ 79 h 146"/>
                <a:gd name="T34" fmla="*/ 2 w 132"/>
                <a:gd name="T35" fmla="*/ 77 h 146"/>
                <a:gd name="T36" fmla="*/ 0 w 132"/>
                <a:gd name="T37" fmla="*/ 77 h 146"/>
                <a:gd name="T38" fmla="*/ 0 w 132"/>
                <a:gd name="T39" fmla="*/ 75 h 146"/>
                <a:gd name="T40" fmla="*/ 0 w 132"/>
                <a:gd name="T41" fmla="*/ 73 h 146"/>
                <a:gd name="T42" fmla="*/ 0 w 132"/>
                <a:gd name="T43" fmla="*/ 71 h 146"/>
                <a:gd name="T44" fmla="*/ 0 w 132"/>
                <a:gd name="T45" fmla="*/ 69 h 146"/>
                <a:gd name="T46" fmla="*/ 2 w 132"/>
                <a:gd name="T47" fmla="*/ 69 h 146"/>
                <a:gd name="T48" fmla="*/ 2 w 132"/>
                <a:gd name="T49" fmla="*/ 67 h 146"/>
                <a:gd name="T50" fmla="*/ 4 w 132"/>
                <a:gd name="T51" fmla="*/ 67 h 146"/>
                <a:gd name="T52" fmla="*/ 6 w 132"/>
                <a:gd name="T53" fmla="*/ 67 h 146"/>
                <a:gd name="T54" fmla="*/ 8 w 132"/>
                <a:gd name="T55" fmla="*/ 67 h 146"/>
                <a:gd name="T56" fmla="*/ 59 w 132"/>
                <a:gd name="T57" fmla="*/ 67 h 146"/>
                <a:gd name="T58" fmla="*/ 59 w 132"/>
                <a:gd name="T59" fmla="*/ 8 h 146"/>
                <a:gd name="T60" fmla="*/ 59 w 132"/>
                <a:gd name="T61" fmla="*/ 6 h 146"/>
                <a:gd name="T62" fmla="*/ 59 w 132"/>
                <a:gd name="T63" fmla="*/ 4 h 146"/>
                <a:gd name="T64" fmla="*/ 61 w 132"/>
                <a:gd name="T65" fmla="*/ 2 h 146"/>
                <a:gd name="T66" fmla="*/ 63 w 132"/>
                <a:gd name="T67" fmla="*/ 0 h 146"/>
                <a:gd name="T68" fmla="*/ 65 w 132"/>
                <a:gd name="T69" fmla="*/ 0 h 146"/>
                <a:gd name="T70" fmla="*/ 67 w 132"/>
                <a:gd name="T71" fmla="*/ 0 h 146"/>
                <a:gd name="T72" fmla="*/ 69 w 132"/>
                <a:gd name="T73" fmla="*/ 0 h 146"/>
                <a:gd name="T74" fmla="*/ 71 w 132"/>
                <a:gd name="T75" fmla="*/ 2 h 146"/>
                <a:gd name="T76" fmla="*/ 71 w 132"/>
                <a:gd name="T77" fmla="*/ 4 h 146"/>
                <a:gd name="T78" fmla="*/ 71 w 132"/>
                <a:gd name="T79" fmla="*/ 6 h 146"/>
                <a:gd name="T80" fmla="*/ 71 w 132"/>
                <a:gd name="T81" fmla="*/ 8 h 146"/>
                <a:gd name="T82" fmla="*/ 71 w 132"/>
                <a:gd name="T83" fmla="*/ 67 h 146"/>
                <a:gd name="T84" fmla="*/ 124 w 132"/>
                <a:gd name="T85" fmla="*/ 67 h 146"/>
                <a:gd name="T86" fmla="*/ 126 w 132"/>
                <a:gd name="T87" fmla="*/ 67 h 146"/>
                <a:gd name="T88" fmla="*/ 128 w 132"/>
                <a:gd name="T89" fmla="*/ 67 h 146"/>
                <a:gd name="T90" fmla="*/ 130 w 132"/>
                <a:gd name="T91" fmla="*/ 67 h 146"/>
                <a:gd name="T92" fmla="*/ 130 w 132"/>
                <a:gd name="T93" fmla="*/ 69 h 146"/>
                <a:gd name="T94" fmla="*/ 132 w 132"/>
                <a:gd name="T95" fmla="*/ 69 h 146"/>
                <a:gd name="T96" fmla="*/ 132 w 132"/>
                <a:gd name="T97" fmla="*/ 71 h 146"/>
                <a:gd name="T98" fmla="*/ 132 w 132"/>
                <a:gd name="T99" fmla="*/ 73 h 146"/>
                <a:gd name="T100" fmla="*/ 132 w 132"/>
                <a:gd name="T101" fmla="*/ 75 h 146"/>
                <a:gd name="T102" fmla="*/ 130 w 132"/>
                <a:gd name="T103" fmla="*/ 77 h 146"/>
                <a:gd name="T104" fmla="*/ 128 w 132"/>
                <a:gd name="T105" fmla="*/ 77 h 146"/>
                <a:gd name="T106" fmla="*/ 128 w 132"/>
                <a:gd name="T107" fmla="*/ 79 h 146"/>
                <a:gd name="T108" fmla="*/ 126 w 132"/>
                <a:gd name="T109" fmla="*/ 79 h 146"/>
                <a:gd name="T110" fmla="*/ 124 w 132"/>
                <a:gd name="T111" fmla="*/ 79 h 146"/>
                <a:gd name="T112" fmla="*/ 71 w 132"/>
                <a:gd name="T113" fmla="*/ 79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2" h="146">
                  <a:moveTo>
                    <a:pt x="71" y="79"/>
                  </a:moveTo>
                  <a:lnTo>
                    <a:pt x="71" y="138"/>
                  </a:lnTo>
                  <a:lnTo>
                    <a:pt x="71" y="140"/>
                  </a:lnTo>
                  <a:lnTo>
                    <a:pt x="71" y="142"/>
                  </a:lnTo>
                  <a:lnTo>
                    <a:pt x="71" y="144"/>
                  </a:lnTo>
                  <a:lnTo>
                    <a:pt x="69" y="144"/>
                  </a:lnTo>
                  <a:lnTo>
                    <a:pt x="67" y="146"/>
                  </a:lnTo>
                  <a:lnTo>
                    <a:pt x="65" y="146"/>
                  </a:lnTo>
                  <a:lnTo>
                    <a:pt x="63" y="144"/>
                  </a:lnTo>
                  <a:lnTo>
                    <a:pt x="61" y="144"/>
                  </a:lnTo>
                  <a:lnTo>
                    <a:pt x="61" y="142"/>
                  </a:lnTo>
                  <a:lnTo>
                    <a:pt x="59" y="140"/>
                  </a:lnTo>
                  <a:lnTo>
                    <a:pt x="59" y="138"/>
                  </a:lnTo>
                  <a:lnTo>
                    <a:pt x="59" y="79"/>
                  </a:lnTo>
                  <a:lnTo>
                    <a:pt x="8" y="79"/>
                  </a:lnTo>
                  <a:lnTo>
                    <a:pt x="6" y="79"/>
                  </a:lnTo>
                  <a:lnTo>
                    <a:pt x="4" y="79"/>
                  </a:lnTo>
                  <a:lnTo>
                    <a:pt x="2" y="77"/>
                  </a:lnTo>
                  <a:lnTo>
                    <a:pt x="0" y="77"/>
                  </a:lnTo>
                  <a:lnTo>
                    <a:pt x="0" y="75"/>
                  </a:lnTo>
                  <a:lnTo>
                    <a:pt x="0" y="73"/>
                  </a:lnTo>
                  <a:lnTo>
                    <a:pt x="0" y="71"/>
                  </a:lnTo>
                  <a:lnTo>
                    <a:pt x="0" y="69"/>
                  </a:lnTo>
                  <a:lnTo>
                    <a:pt x="2" y="69"/>
                  </a:lnTo>
                  <a:lnTo>
                    <a:pt x="2" y="67"/>
                  </a:lnTo>
                  <a:lnTo>
                    <a:pt x="4" y="67"/>
                  </a:lnTo>
                  <a:lnTo>
                    <a:pt x="6" y="67"/>
                  </a:lnTo>
                  <a:lnTo>
                    <a:pt x="8" y="67"/>
                  </a:lnTo>
                  <a:lnTo>
                    <a:pt x="59" y="67"/>
                  </a:lnTo>
                  <a:lnTo>
                    <a:pt x="59" y="8"/>
                  </a:lnTo>
                  <a:lnTo>
                    <a:pt x="59" y="6"/>
                  </a:lnTo>
                  <a:lnTo>
                    <a:pt x="59" y="4"/>
                  </a:lnTo>
                  <a:lnTo>
                    <a:pt x="61" y="2"/>
                  </a:lnTo>
                  <a:lnTo>
                    <a:pt x="63" y="0"/>
                  </a:lnTo>
                  <a:lnTo>
                    <a:pt x="65" y="0"/>
                  </a:lnTo>
                  <a:lnTo>
                    <a:pt x="67" y="0"/>
                  </a:lnTo>
                  <a:lnTo>
                    <a:pt x="69" y="0"/>
                  </a:lnTo>
                  <a:lnTo>
                    <a:pt x="71" y="2"/>
                  </a:lnTo>
                  <a:lnTo>
                    <a:pt x="71" y="4"/>
                  </a:lnTo>
                  <a:lnTo>
                    <a:pt x="71" y="6"/>
                  </a:lnTo>
                  <a:lnTo>
                    <a:pt x="71" y="8"/>
                  </a:lnTo>
                  <a:lnTo>
                    <a:pt x="71" y="67"/>
                  </a:lnTo>
                  <a:lnTo>
                    <a:pt x="124" y="67"/>
                  </a:lnTo>
                  <a:lnTo>
                    <a:pt x="126" y="67"/>
                  </a:lnTo>
                  <a:lnTo>
                    <a:pt x="128" y="67"/>
                  </a:lnTo>
                  <a:lnTo>
                    <a:pt x="130" y="67"/>
                  </a:lnTo>
                  <a:lnTo>
                    <a:pt x="130" y="69"/>
                  </a:lnTo>
                  <a:lnTo>
                    <a:pt x="132" y="69"/>
                  </a:lnTo>
                  <a:lnTo>
                    <a:pt x="132" y="71"/>
                  </a:lnTo>
                  <a:lnTo>
                    <a:pt x="132" y="73"/>
                  </a:lnTo>
                  <a:lnTo>
                    <a:pt x="132" y="75"/>
                  </a:lnTo>
                  <a:lnTo>
                    <a:pt x="130" y="77"/>
                  </a:lnTo>
                  <a:lnTo>
                    <a:pt x="128" y="77"/>
                  </a:lnTo>
                  <a:lnTo>
                    <a:pt x="128" y="79"/>
                  </a:lnTo>
                  <a:lnTo>
                    <a:pt x="126" y="79"/>
                  </a:lnTo>
                  <a:lnTo>
                    <a:pt x="124" y="79"/>
                  </a:lnTo>
                  <a:lnTo>
                    <a:pt x="71" y="79"/>
                  </a:lnTo>
                </a:path>
              </a:pathLst>
            </a:custGeom>
            <a:noFill/>
            <a:ln w="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1188" name="Freeform 36"/>
            <p:cNvSpPr>
              <a:spLocks/>
            </p:cNvSpPr>
            <p:nvPr/>
          </p:nvSpPr>
          <p:spPr bwMode="auto">
            <a:xfrm>
              <a:off x="1889125" y="3870325"/>
              <a:ext cx="209550" cy="230187"/>
            </a:xfrm>
            <a:custGeom>
              <a:avLst/>
              <a:gdLst>
                <a:gd name="T0" fmla="*/ 71 w 132"/>
                <a:gd name="T1" fmla="*/ 137 h 145"/>
                <a:gd name="T2" fmla="*/ 71 w 132"/>
                <a:gd name="T3" fmla="*/ 141 h 145"/>
                <a:gd name="T4" fmla="*/ 69 w 132"/>
                <a:gd name="T5" fmla="*/ 143 h 145"/>
                <a:gd name="T6" fmla="*/ 67 w 132"/>
                <a:gd name="T7" fmla="*/ 145 h 145"/>
                <a:gd name="T8" fmla="*/ 63 w 132"/>
                <a:gd name="T9" fmla="*/ 145 h 145"/>
                <a:gd name="T10" fmla="*/ 61 w 132"/>
                <a:gd name="T11" fmla="*/ 143 h 145"/>
                <a:gd name="T12" fmla="*/ 59 w 132"/>
                <a:gd name="T13" fmla="*/ 141 h 145"/>
                <a:gd name="T14" fmla="*/ 59 w 132"/>
                <a:gd name="T15" fmla="*/ 137 h 145"/>
                <a:gd name="T16" fmla="*/ 8 w 132"/>
                <a:gd name="T17" fmla="*/ 78 h 145"/>
                <a:gd name="T18" fmla="*/ 4 w 132"/>
                <a:gd name="T19" fmla="*/ 78 h 145"/>
                <a:gd name="T20" fmla="*/ 2 w 132"/>
                <a:gd name="T21" fmla="*/ 76 h 145"/>
                <a:gd name="T22" fmla="*/ 0 w 132"/>
                <a:gd name="T23" fmla="*/ 74 h 145"/>
                <a:gd name="T24" fmla="*/ 0 w 132"/>
                <a:gd name="T25" fmla="*/ 70 h 145"/>
                <a:gd name="T26" fmla="*/ 2 w 132"/>
                <a:gd name="T27" fmla="*/ 68 h 145"/>
                <a:gd name="T28" fmla="*/ 4 w 132"/>
                <a:gd name="T29" fmla="*/ 67 h 145"/>
                <a:gd name="T30" fmla="*/ 8 w 132"/>
                <a:gd name="T31" fmla="*/ 67 h 145"/>
                <a:gd name="T32" fmla="*/ 59 w 132"/>
                <a:gd name="T33" fmla="*/ 7 h 145"/>
                <a:gd name="T34" fmla="*/ 59 w 132"/>
                <a:gd name="T35" fmla="*/ 3 h 145"/>
                <a:gd name="T36" fmla="*/ 61 w 132"/>
                <a:gd name="T37" fmla="*/ 1 h 145"/>
                <a:gd name="T38" fmla="*/ 63 w 132"/>
                <a:gd name="T39" fmla="*/ 0 h 145"/>
                <a:gd name="T40" fmla="*/ 67 w 132"/>
                <a:gd name="T41" fmla="*/ 0 h 145"/>
                <a:gd name="T42" fmla="*/ 69 w 132"/>
                <a:gd name="T43" fmla="*/ 1 h 145"/>
                <a:gd name="T44" fmla="*/ 71 w 132"/>
                <a:gd name="T45" fmla="*/ 3 h 145"/>
                <a:gd name="T46" fmla="*/ 71 w 132"/>
                <a:gd name="T47" fmla="*/ 7 h 145"/>
                <a:gd name="T48" fmla="*/ 124 w 132"/>
                <a:gd name="T49" fmla="*/ 67 h 145"/>
                <a:gd name="T50" fmla="*/ 128 w 132"/>
                <a:gd name="T51" fmla="*/ 67 h 145"/>
                <a:gd name="T52" fmla="*/ 130 w 132"/>
                <a:gd name="T53" fmla="*/ 68 h 145"/>
                <a:gd name="T54" fmla="*/ 132 w 132"/>
                <a:gd name="T55" fmla="*/ 70 h 145"/>
                <a:gd name="T56" fmla="*/ 132 w 132"/>
                <a:gd name="T57" fmla="*/ 74 h 145"/>
                <a:gd name="T58" fmla="*/ 130 w 132"/>
                <a:gd name="T59" fmla="*/ 76 h 145"/>
                <a:gd name="T60" fmla="*/ 128 w 132"/>
                <a:gd name="T61" fmla="*/ 78 h 145"/>
                <a:gd name="T62" fmla="*/ 124 w 132"/>
                <a:gd name="T63" fmla="*/ 78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2" h="145">
                  <a:moveTo>
                    <a:pt x="71" y="78"/>
                  </a:moveTo>
                  <a:lnTo>
                    <a:pt x="71" y="137"/>
                  </a:lnTo>
                  <a:lnTo>
                    <a:pt x="71" y="139"/>
                  </a:lnTo>
                  <a:lnTo>
                    <a:pt x="71" y="141"/>
                  </a:lnTo>
                  <a:lnTo>
                    <a:pt x="71" y="143"/>
                  </a:lnTo>
                  <a:lnTo>
                    <a:pt x="69" y="143"/>
                  </a:lnTo>
                  <a:lnTo>
                    <a:pt x="69" y="145"/>
                  </a:lnTo>
                  <a:lnTo>
                    <a:pt x="67" y="145"/>
                  </a:lnTo>
                  <a:lnTo>
                    <a:pt x="65" y="145"/>
                  </a:lnTo>
                  <a:lnTo>
                    <a:pt x="63" y="145"/>
                  </a:lnTo>
                  <a:lnTo>
                    <a:pt x="63" y="143"/>
                  </a:lnTo>
                  <a:lnTo>
                    <a:pt x="61" y="143"/>
                  </a:lnTo>
                  <a:lnTo>
                    <a:pt x="61" y="141"/>
                  </a:lnTo>
                  <a:lnTo>
                    <a:pt x="59" y="141"/>
                  </a:lnTo>
                  <a:lnTo>
                    <a:pt x="59" y="139"/>
                  </a:lnTo>
                  <a:lnTo>
                    <a:pt x="59" y="137"/>
                  </a:lnTo>
                  <a:lnTo>
                    <a:pt x="59" y="78"/>
                  </a:lnTo>
                  <a:lnTo>
                    <a:pt x="8" y="78"/>
                  </a:lnTo>
                  <a:lnTo>
                    <a:pt x="6" y="78"/>
                  </a:lnTo>
                  <a:lnTo>
                    <a:pt x="4" y="78"/>
                  </a:lnTo>
                  <a:lnTo>
                    <a:pt x="4" y="76"/>
                  </a:lnTo>
                  <a:lnTo>
                    <a:pt x="2" y="76"/>
                  </a:lnTo>
                  <a:lnTo>
                    <a:pt x="0" y="76"/>
                  </a:lnTo>
                  <a:lnTo>
                    <a:pt x="0" y="74"/>
                  </a:lnTo>
                  <a:lnTo>
                    <a:pt x="0" y="72"/>
                  </a:lnTo>
                  <a:lnTo>
                    <a:pt x="0" y="70"/>
                  </a:lnTo>
                  <a:lnTo>
                    <a:pt x="0" y="68"/>
                  </a:lnTo>
                  <a:lnTo>
                    <a:pt x="2" y="68"/>
                  </a:lnTo>
                  <a:lnTo>
                    <a:pt x="2" y="67"/>
                  </a:lnTo>
                  <a:lnTo>
                    <a:pt x="4" y="67"/>
                  </a:lnTo>
                  <a:lnTo>
                    <a:pt x="6" y="67"/>
                  </a:lnTo>
                  <a:lnTo>
                    <a:pt x="8" y="67"/>
                  </a:lnTo>
                  <a:lnTo>
                    <a:pt x="59" y="67"/>
                  </a:lnTo>
                  <a:lnTo>
                    <a:pt x="59" y="7"/>
                  </a:lnTo>
                  <a:lnTo>
                    <a:pt x="59" y="5"/>
                  </a:lnTo>
                  <a:lnTo>
                    <a:pt x="59" y="3"/>
                  </a:lnTo>
                  <a:lnTo>
                    <a:pt x="61" y="3"/>
                  </a:lnTo>
                  <a:lnTo>
                    <a:pt x="61" y="1"/>
                  </a:lnTo>
                  <a:lnTo>
                    <a:pt x="63" y="1"/>
                  </a:lnTo>
                  <a:lnTo>
                    <a:pt x="63" y="0"/>
                  </a:lnTo>
                  <a:lnTo>
                    <a:pt x="65" y="0"/>
                  </a:lnTo>
                  <a:lnTo>
                    <a:pt x="67" y="0"/>
                  </a:lnTo>
                  <a:lnTo>
                    <a:pt x="69" y="0"/>
                  </a:lnTo>
                  <a:lnTo>
                    <a:pt x="69" y="1"/>
                  </a:lnTo>
                  <a:lnTo>
                    <a:pt x="71" y="1"/>
                  </a:lnTo>
                  <a:lnTo>
                    <a:pt x="71" y="3"/>
                  </a:lnTo>
                  <a:lnTo>
                    <a:pt x="71" y="5"/>
                  </a:lnTo>
                  <a:lnTo>
                    <a:pt x="71" y="7"/>
                  </a:lnTo>
                  <a:lnTo>
                    <a:pt x="71" y="67"/>
                  </a:lnTo>
                  <a:lnTo>
                    <a:pt x="124" y="67"/>
                  </a:lnTo>
                  <a:lnTo>
                    <a:pt x="126" y="67"/>
                  </a:lnTo>
                  <a:lnTo>
                    <a:pt x="128" y="67"/>
                  </a:lnTo>
                  <a:lnTo>
                    <a:pt x="130" y="67"/>
                  </a:lnTo>
                  <a:lnTo>
                    <a:pt x="130" y="68"/>
                  </a:lnTo>
                  <a:lnTo>
                    <a:pt x="132" y="68"/>
                  </a:lnTo>
                  <a:lnTo>
                    <a:pt x="132" y="70"/>
                  </a:lnTo>
                  <a:lnTo>
                    <a:pt x="132" y="72"/>
                  </a:lnTo>
                  <a:lnTo>
                    <a:pt x="132" y="74"/>
                  </a:lnTo>
                  <a:lnTo>
                    <a:pt x="130" y="74"/>
                  </a:lnTo>
                  <a:lnTo>
                    <a:pt x="130" y="76"/>
                  </a:lnTo>
                  <a:lnTo>
                    <a:pt x="128" y="76"/>
                  </a:lnTo>
                  <a:lnTo>
                    <a:pt x="128" y="78"/>
                  </a:lnTo>
                  <a:lnTo>
                    <a:pt x="126" y="78"/>
                  </a:lnTo>
                  <a:lnTo>
                    <a:pt x="124" y="78"/>
                  </a:lnTo>
                  <a:lnTo>
                    <a:pt x="71" y="78"/>
                  </a:lnTo>
                  <a:close/>
                </a:path>
              </a:pathLst>
            </a:cu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1189" name="Freeform 37"/>
            <p:cNvSpPr>
              <a:spLocks/>
            </p:cNvSpPr>
            <p:nvPr/>
          </p:nvSpPr>
          <p:spPr bwMode="auto">
            <a:xfrm>
              <a:off x="1889125" y="3870325"/>
              <a:ext cx="209550" cy="230187"/>
            </a:xfrm>
            <a:custGeom>
              <a:avLst/>
              <a:gdLst>
                <a:gd name="T0" fmla="*/ 71 w 132"/>
                <a:gd name="T1" fmla="*/ 78 h 145"/>
                <a:gd name="T2" fmla="*/ 71 w 132"/>
                <a:gd name="T3" fmla="*/ 137 h 145"/>
                <a:gd name="T4" fmla="*/ 71 w 132"/>
                <a:gd name="T5" fmla="*/ 139 h 145"/>
                <a:gd name="T6" fmla="*/ 71 w 132"/>
                <a:gd name="T7" fmla="*/ 141 h 145"/>
                <a:gd name="T8" fmla="*/ 71 w 132"/>
                <a:gd name="T9" fmla="*/ 143 h 145"/>
                <a:gd name="T10" fmla="*/ 69 w 132"/>
                <a:gd name="T11" fmla="*/ 143 h 145"/>
                <a:gd name="T12" fmla="*/ 69 w 132"/>
                <a:gd name="T13" fmla="*/ 145 h 145"/>
                <a:gd name="T14" fmla="*/ 67 w 132"/>
                <a:gd name="T15" fmla="*/ 145 h 145"/>
                <a:gd name="T16" fmla="*/ 65 w 132"/>
                <a:gd name="T17" fmla="*/ 145 h 145"/>
                <a:gd name="T18" fmla="*/ 63 w 132"/>
                <a:gd name="T19" fmla="*/ 145 h 145"/>
                <a:gd name="T20" fmla="*/ 63 w 132"/>
                <a:gd name="T21" fmla="*/ 143 h 145"/>
                <a:gd name="T22" fmla="*/ 61 w 132"/>
                <a:gd name="T23" fmla="*/ 143 h 145"/>
                <a:gd name="T24" fmla="*/ 61 w 132"/>
                <a:gd name="T25" fmla="*/ 141 h 145"/>
                <a:gd name="T26" fmla="*/ 59 w 132"/>
                <a:gd name="T27" fmla="*/ 141 h 145"/>
                <a:gd name="T28" fmla="*/ 59 w 132"/>
                <a:gd name="T29" fmla="*/ 139 h 145"/>
                <a:gd name="T30" fmla="*/ 59 w 132"/>
                <a:gd name="T31" fmla="*/ 137 h 145"/>
                <a:gd name="T32" fmla="*/ 59 w 132"/>
                <a:gd name="T33" fmla="*/ 78 h 145"/>
                <a:gd name="T34" fmla="*/ 8 w 132"/>
                <a:gd name="T35" fmla="*/ 78 h 145"/>
                <a:gd name="T36" fmla="*/ 6 w 132"/>
                <a:gd name="T37" fmla="*/ 78 h 145"/>
                <a:gd name="T38" fmla="*/ 4 w 132"/>
                <a:gd name="T39" fmla="*/ 78 h 145"/>
                <a:gd name="T40" fmla="*/ 2 w 132"/>
                <a:gd name="T41" fmla="*/ 76 h 145"/>
                <a:gd name="T42" fmla="*/ 0 w 132"/>
                <a:gd name="T43" fmla="*/ 76 h 145"/>
                <a:gd name="T44" fmla="*/ 0 w 132"/>
                <a:gd name="T45" fmla="*/ 74 h 145"/>
                <a:gd name="T46" fmla="*/ 0 w 132"/>
                <a:gd name="T47" fmla="*/ 72 h 145"/>
                <a:gd name="T48" fmla="*/ 0 w 132"/>
                <a:gd name="T49" fmla="*/ 70 h 145"/>
                <a:gd name="T50" fmla="*/ 0 w 132"/>
                <a:gd name="T51" fmla="*/ 68 h 145"/>
                <a:gd name="T52" fmla="*/ 2 w 132"/>
                <a:gd name="T53" fmla="*/ 68 h 145"/>
                <a:gd name="T54" fmla="*/ 2 w 132"/>
                <a:gd name="T55" fmla="*/ 67 h 145"/>
                <a:gd name="T56" fmla="*/ 4 w 132"/>
                <a:gd name="T57" fmla="*/ 67 h 145"/>
                <a:gd name="T58" fmla="*/ 6 w 132"/>
                <a:gd name="T59" fmla="*/ 67 h 145"/>
                <a:gd name="T60" fmla="*/ 8 w 132"/>
                <a:gd name="T61" fmla="*/ 67 h 145"/>
                <a:gd name="T62" fmla="*/ 59 w 132"/>
                <a:gd name="T63" fmla="*/ 67 h 145"/>
                <a:gd name="T64" fmla="*/ 59 w 132"/>
                <a:gd name="T65" fmla="*/ 7 h 145"/>
                <a:gd name="T66" fmla="*/ 59 w 132"/>
                <a:gd name="T67" fmla="*/ 5 h 145"/>
                <a:gd name="T68" fmla="*/ 59 w 132"/>
                <a:gd name="T69" fmla="*/ 3 h 145"/>
                <a:gd name="T70" fmla="*/ 61 w 132"/>
                <a:gd name="T71" fmla="*/ 1 h 145"/>
                <a:gd name="T72" fmla="*/ 63 w 132"/>
                <a:gd name="T73" fmla="*/ 1 h 145"/>
                <a:gd name="T74" fmla="*/ 63 w 132"/>
                <a:gd name="T75" fmla="*/ 0 h 145"/>
                <a:gd name="T76" fmla="*/ 65 w 132"/>
                <a:gd name="T77" fmla="*/ 0 h 145"/>
                <a:gd name="T78" fmla="*/ 67 w 132"/>
                <a:gd name="T79" fmla="*/ 0 h 145"/>
                <a:gd name="T80" fmla="*/ 69 w 132"/>
                <a:gd name="T81" fmla="*/ 0 h 145"/>
                <a:gd name="T82" fmla="*/ 69 w 132"/>
                <a:gd name="T83" fmla="*/ 1 h 145"/>
                <a:gd name="T84" fmla="*/ 71 w 132"/>
                <a:gd name="T85" fmla="*/ 1 h 145"/>
                <a:gd name="T86" fmla="*/ 71 w 132"/>
                <a:gd name="T87" fmla="*/ 3 h 145"/>
                <a:gd name="T88" fmla="*/ 71 w 132"/>
                <a:gd name="T89" fmla="*/ 5 h 145"/>
                <a:gd name="T90" fmla="*/ 71 w 132"/>
                <a:gd name="T91" fmla="*/ 7 h 145"/>
                <a:gd name="T92" fmla="*/ 71 w 132"/>
                <a:gd name="T93" fmla="*/ 67 h 145"/>
                <a:gd name="T94" fmla="*/ 124 w 132"/>
                <a:gd name="T95" fmla="*/ 67 h 145"/>
                <a:gd name="T96" fmla="*/ 126 w 132"/>
                <a:gd name="T97" fmla="*/ 67 h 145"/>
                <a:gd name="T98" fmla="*/ 128 w 132"/>
                <a:gd name="T99" fmla="*/ 67 h 145"/>
                <a:gd name="T100" fmla="*/ 130 w 132"/>
                <a:gd name="T101" fmla="*/ 68 h 145"/>
                <a:gd name="T102" fmla="*/ 132 w 132"/>
                <a:gd name="T103" fmla="*/ 70 h 145"/>
                <a:gd name="T104" fmla="*/ 132 w 132"/>
                <a:gd name="T105" fmla="*/ 72 h 145"/>
                <a:gd name="T106" fmla="*/ 132 w 132"/>
                <a:gd name="T107" fmla="*/ 74 h 145"/>
                <a:gd name="T108" fmla="*/ 130 w 132"/>
                <a:gd name="T109" fmla="*/ 76 h 145"/>
                <a:gd name="T110" fmla="*/ 128 w 132"/>
                <a:gd name="T111" fmla="*/ 76 h 145"/>
                <a:gd name="T112" fmla="*/ 128 w 132"/>
                <a:gd name="T113" fmla="*/ 78 h 145"/>
                <a:gd name="T114" fmla="*/ 126 w 132"/>
                <a:gd name="T115" fmla="*/ 78 h 145"/>
                <a:gd name="T116" fmla="*/ 124 w 132"/>
                <a:gd name="T117" fmla="*/ 78 h 145"/>
                <a:gd name="T118" fmla="*/ 71 w 132"/>
                <a:gd name="T119" fmla="*/ 78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32" h="145">
                  <a:moveTo>
                    <a:pt x="71" y="78"/>
                  </a:moveTo>
                  <a:lnTo>
                    <a:pt x="71" y="137"/>
                  </a:lnTo>
                  <a:lnTo>
                    <a:pt x="71" y="139"/>
                  </a:lnTo>
                  <a:lnTo>
                    <a:pt x="71" y="141"/>
                  </a:lnTo>
                  <a:lnTo>
                    <a:pt x="71" y="143"/>
                  </a:lnTo>
                  <a:lnTo>
                    <a:pt x="69" y="143"/>
                  </a:lnTo>
                  <a:lnTo>
                    <a:pt x="69" y="145"/>
                  </a:lnTo>
                  <a:lnTo>
                    <a:pt x="67" y="145"/>
                  </a:lnTo>
                  <a:lnTo>
                    <a:pt x="65" y="145"/>
                  </a:lnTo>
                  <a:lnTo>
                    <a:pt x="63" y="145"/>
                  </a:lnTo>
                  <a:lnTo>
                    <a:pt x="63" y="143"/>
                  </a:lnTo>
                  <a:lnTo>
                    <a:pt x="61" y="143"/>
                  </a:lnTo>
                  <a:lnTo>
                    <a:pt x="61" y="141"/>
                  </a:lnTo>
                  <a:lnTo>
                    <a:pt x="59" y="141"/>
                  </a:lnTo>
                  <a:lnTo>
                    <a:pt x="59" y="139"/>
                  </a:lnTo>
                  <a:lnTo>
                    <a:pt x="59" y="137"/>
                  </a:lnTo>
                  <a:lnTo>
                    <a:pt x="59" y="78"/>
                  </a:lnTo>
                  <a:lnTo>
                    <a:pt x="8" y="78"/>
                  </a:lnTo>
                  <a:lnTo>
                    <a:pt x="6" y="78"/>
                  </a:lnTo>
                  <a:lnTo>
                    <a:pt x="4" y="78"/>
                  </a:lnTo>
                  <a:lnTo>
                    <a:pt x="2" y="76"/>
                  </a:lnTo>
                  <a:lnTo>
                    <a:pt x="0" y="76"/>
                  </a:lnTo>
                  <a:lnTo>
                    <a:pt x="0" y="74"/>
                  </a:lnTo>
                  <a:lnTo>
                    <a:pt x="0" y="72"/>
                  </a:lnTo>
                  <a:lnTo>
                    <a:pt x="0" y="70"/>
                  </a:lnTo>
                  <a:lnTo>
                    <a:pt x="0" y="68"/>
                  </a:lnTo>
                  <a:lnTo>
                    <a:pt x="2" y="68"/>
                  </a:lnTo>
                  <a:lnTo>
                    <a:pt x="2" y="67"/>
                  </a:lnTo>
                  <a:lnTo>
                    <a:pt x="4" y="67"/>
                  </a:lnTo>
                  <a:lnTo>
                    <a:pt x="6" y="67"/>
                  </a:lnTo>
                  <a:lnTo>
                    <a:pt x="8" y="67"/>
                  </a:lnTo>
                  <a:lnTo>
                    <a:pt x="59" y="67"/>
                  </a:lnTo>
                  <a:lnTo>
                    <a:pt x="59" y="7"/>
                  </a:lnTo>
                  <a:lnTo>
                    <a:pt x="59" y="5"/>
                  </a:lnTo>
                  <a:lnTo>
                    <a:pt x="59" y="3"/>
                  </a:lnTo>
                  <a:lnTo>
                    <a:pt x="61" y="1"/>
                  </a:lnTo>
                  <a:lnTo>
                    <a:pt x="63" y="1"/>
                  </a:lnTo>
                  <a:lnTo>
                    <a:pt x="63" y="0"/>
                  </a:lnTo>
                  <a:lnTo>
                    <a:pt x="65" y="0"/>
                  </a:lnTo>
                  <a:lnTo>
                    <a:pt x="67" y="0"/>
                  </a:lnTo>
                  <a:lnTo>
                    <a:pt x="69" y="0"/>
                  </a:lnTo>
                  <a:lnTo>
                    <a:pt x="69" y="1"/>
                  </a:lnTo>
                  <a:lnTo>
                    <a:pt x="71" y="1"/>
                  </a:lnTo>
                  <a:lnTo>
                    <a:pt x="71" y="3"/>
                  </a:lnTo>
                  <a:lnTo>
                    <a:pt x="71" y="5"/>
                  </a:lnTo>
                  <a:lnTo>
                    <a:pt x="71" y="7"/>
                  </a:lnTo>
                  <a:lnTo>
                    <a:pt x="71" y="67"/>
                  </a:lnTo>
                  <a:lnTo>
                    <a:pt x="124" y="67"/>
                  </a:lnTo>
                  <a:lnTo>
                    <a:pt x="126" y="67"/>
                  </a:lnTo>
                  <a:lnTo>
                    <a:pt x="128" y="67"/>
                  </a:lnTo>
                  <a:lnTo>
                    <a:pt x="130" y="68"/>
                  </a:lnTo>
                  <a:lnTo>
                    <a:pt x="132" y="70"/>
                  </a:lnTo>
                  <a:lnTo>
                    <a:pt x="132" y="72"/>
                  </a:lnTo>
                  <a:lnTo>
                    <a:pt x="132" y="74"/>
                  </a:lnTo>
                  <a:lnTo>
                    <a:pt x="130" y="76"/>
                  </a:lnTo>
                  <a:lnTo>
                    <a:pt x="128" y="76"/>
                  </a:lnTo>
                  <a:lnTo>
                    <a:pt x="128" y="78"/>
                  </a:lnTo>
                  <a:lnTo>
                    <a:pt x="126" y="78"/>
                  </a:lnTo>
                  <a:lnTo>
                    <a:pt x="124" y="78"/>
                  </a:lnTo>
                  <a:lnTo>
                    <a:pt x="71" y="78"/>
                  </a:lnTo>
                </a:path>
              </a:pathLst>
            </a:custGeom>
            <a:noFill/>
            <a:ln w="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1190" name="Text Box 38"/>
            <p:cNvSpPr txBox="1">
              <a:spLocks noChangeArrowheads="1"/>
            </p:cNvSpPr>
            <p:nvPr/>
          </p:nvSpPr>
          <p:spPr bwMode="auto">
            <a:xfrm>
              <a:off x="5675313" y="4540250"/>
              <a:ext cx="1268412" cy="822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 i="1">
                  <a:latin typeface="Times New Roman" pitchFamily="18" charset="0"/>
                </a:rPr>
                <a:t>n-buried</a:t>
              </a:r>
            </a:p>
            <a:p>
              <a:r>
                <a:rPr lang="en-US" sz="2400" b="1" i="1">
                  <a:latin typeface="Times New Roman" pitchFamily="18" charset="0"/>
                </a:rPr>
                <a:t>channel</a:t>
              </a:r>
            </a:p>
          </p:txBody>
        </p:sp>
        <p:sp>
          <p:nvSpPr>
            <p:cNvPr id="561191" name="Freeform 39"/>
            <p:cNvSpPr>
              <a:spLocks/>
            </p:cNvSpPr>
            <p:nvPr/>
          </p:nvSpPr>
          <p:spPr bwMode="auto">
            <a:xfrm>
              <a:off x="2682875" y="2728912"/>
              <a:ext cx="3298825" cy="650875"/>
            </a:xfrm>
            <a:custGeom>
              <a:avLst/>
              <a:gdLst>
                <a:gd name="T0" fmla="*/ 2078 w 2078"/>
                <a:gd name="T1" fmla="*/ 266 h 410"/>
                <a:gd name="T2" fmla="*/ 1622 w 2078"/>
                <a:gd name="T3" fmla="*/ 77 h 410"/>
                <a:gd name="T4" fmla="*/ 633 w 2078"/>
                <a:gd name="T5" fmla="*/ 55 h 410"/>
                <a:gd name="T6" fmla="*/ 0 w 2078"/>
                <a:gd name="T7" fmla="*/ 410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78" h="410">
                  <a:moveTo>
                    <a:pt x="2078" y="266"/>
                  </a:moveTo>
                  <a:cubicBezTo>
                    <a:pt x="1970" y="189"/>
                    <a:pt x="1863" y="112"/>
                    <a:pt x="1622" y="77"/>
                  </a:cubicBezTo>
                  <a:cubicBezTo>
                    <a:pt x="1381" y="42"/>
                    <a:pt x="903" y="0"/>
                    <a:pt x="633" y="55"/>
                  </a:cubicBezTo>
                  <a:cubicBezTo>
                    <a:pt x="363" y="110"/>
                    <a:pt x="89" y="353"/>
                    <a:pt x="0" y="410"/>
                  </a:cubicBezTo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1192" name="Text Box 40"/>
            <p:cNvSpPr txBox="1">
              <a:spLocks noChangeArrowheads="1"/>
            </p:cNvSpPr>
            <p:nvPr/>
          </p:nvSpPr>
          <p:spPr bwMode="auto">
            <a:xfrm>
              <a:off x="2728913" y="3730625"/>
              <a:ext cx="984250" cy="641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i="1">
                  <a:latin typeface="Times New Roman" pitchFamily="18" charset="0"/>
                </a:rPr>
                <a:t>backside</a:t>
              </a:r>
            </a:p>
            <a:p>
              <a:r>
                <a:rPr lang="en-US" i="1">
                  <a:latin typeface="Times New Roman" pitchFamily="18" charset="0"/>
                </a:rPr>
                <a:t>well</a:t>
              </a:r>
            </a:p>
          </p:txBody>
        </p:sp>
        <p:sp>
          <p:nvSpPr>
            <p:cNvPr id="561193" name="Freeform 41"/>
            <p:cNvSpPr>
              <a:spLocks/>
            </p:cNvSpPr>
            <p:nvPr/>
          </p:nvSpPr>
          <p:spPr bwMode="auto">
            <a:xfrm>
              <a:off x="2679700" y="2305050"/>
              <a:ext cx="1446213" cy="484187"/>
            </a:xfrm>
            <a:custGeom>
              <a:avLst/>
              <a:gdLst>
                <a:gd name="T0" fmla="*/ 911 w 911"/>
                <a:gd name="T1" fmla="*/ 300 h 305"/>
                <a:gd name="T2" fmla="*/ 333 w 911"/>
                <a:gd name="T3" fmla="*/ 255 h 305"/>
                <a:gd name="T4" fmla="*/ 0 w 911"/>
                <a:gd name="T5" fmla="*/ 0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11" h="305">
                  <a:moveTo>
                    <a:pt x="911" y="300"/>
                  </a:moveTo>
                  <a:cubicBezTo>
                    <a:pt x="698" y="302"/>
                    <a:pt x="485" y="305"/>
                    <a:pt x="333" y="255"/>
                  </a:cubicBezTo>
                  <a:cubicBezTo>
                    <a:pt x="181" y="205"/>
                    <a:pt x="44" y="20"/>
                    <a:pt x="0" y="0"/>
                  </a:cubicBezTo>
                </a:path>
              </a:pathLst>
            </a:custGeom>
            <a:noFill/>
            <a:ln w="28575" cap="rnd" cmpd="sng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1194" name="Text Box 42"/>
            <p:cNvSpPr txBox="1">
              <a:spLocks noChangeArrowheads="1"/>
            </p:cNvSpPr>
            <p:nvPr/>
          </p:nvSpPr>
          <p:spPr bwMode="auto">
            <a:xfrm>
              <a:off x="1368425" y="2609850"/>
              <a:ext cx="336550" cy="641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3600" b="1">
                  <a:latin typeface="Times New Roman" pitchFamily="18" charset="0"/>
                </a:rPr>
                <a:t>-</a:t>
              </a: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561195" name="Text Box 43"/>
            <p:cNvSpPr txBox="1">
              <a:spLocks noChangeArrowheads="1"/>
            </p:cNvSpPr>
            <p:nvPr/>
          </p:nvSpPr>
          <p:spPr bwMode="auto">
            <a:xfrm>
              <a:off x="1381125" y="1898650"/>
              <a:ext cx="336550" cy="641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3600" b="1">
                  <a:latin typeface="Times New Roman" pitchFamily="18" charset="0"/>
                </a:rPr>
                <a:t>-</a:t>
              </a: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561196" name="Text Box 44"/>
            <p:cNvSpPr txBox="1">
              <a:spLocks noChangeArrowheads="1"/>
            </p:cNvSpPr>
            <p:nvPr/>
          </p:nvSpPr>
          <p:spPr bwMode="auto">
            <a:xfrm>
              <a:off x="1373188" y="3162300"/>
              <a:ext cx="336550" cy="641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3600" b="1">
                  <a:latin typeface="Times New Roman" pitchFamily="18" charset="0"/>
                </a:rPr>
                <a:t>-</a:t>
              </a: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561197" name="Text Box 45"/>
            <p:cNvSpPr txBox="1">
              <a:spLocks noChangeArrowheads="1"/>
            </p:cNvSpPr>
            <p:nvPr/>
          </p:nvSpPr>
          <p:spPr bwMode="auto">
            <a:xfrm>
              <a:off x="1384300" y="2292350"/>
              <a:ext cx="336550" cy="641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3600" b="1">
                  <a:latin typeface="Times New Roman" pitchFamily="18" charset="0"/>
                </a:rPr>
                <a:t>-</a:t>
              </a: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561198" name="Text Box 46"/>
            <p:cNvSpPr txBox="1">
              <a:spLocks noChangeArrowheads="1"/>
            </p:cNvSpPr>
            <p:nvPr/>
          </p:nvSpPr>
          <p:spPr bwMode="auto">
            <a:xfrm>
              <a:off x="1362075" y="3589337"/>
              <a:ext cx="336550" cy="641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3600" b="1">
                  <a:latin typeface="Times New Roman" pitchFamily="18" charset="0"/>
                </a:rPr>
                <a:t>-</a:t>
              </a: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561199" name="Freeform 47"/>
            <p:cNvSpPr>
              <a:spLocks/>
            </p:cNvSpPr>
            <p:nvPr/>
          </p:nvSpPr>
          <p:spPr bwMode="auto">
            <a:xfrm>
              <a:off x="350838" y="4967287"/>
              <a:ext cx="209550" cy="230188"/>
            </a:xfrm>
            <a:custGeom>
              <a:avLst/>
              <a:gdLst>
                <a:gd name="T0" fmla="*/ 71 w 132"/>
                <a:gd name="T1" fmla="*/ 78 h 145"/>
                <a:gd name="T2" fmla="*/ 71 w 132"/>
                <a:gd name="T3" fmla="*/ 137 h 145"/>
                <a:gd name="T4" fmla="*/ 71 w 132"/>
                <a:gd name="T5" fmla="*/ 139 h 145"/>
                <a:gd name="T6" fmla="*/ 71 w 132"/>
                <a:gd name="T7" fmla="*/ 141 h 145"/>
                <a:gd name="T8" fmla="*/ 71 w 132"/>
                <a:gd name="T9" fmla="*/ 143 h 145"/>
                <a:gd name="T10" fmla="*/ 69 w 132"/>
                <a:gd name="T11" fmla="*/ 143 h 145"/>
                <a:gd name="T12" fmla="*/ 69 w 132"/>
                <a:gd name="T13" fmla="*/ 145 h 145"/>
                <a:gd name="T14" fmla="*/ 67 w 132"/>
                <a:gd name="T15" fmla="*/ 145 h 145"/>
                <a:gd name="T16" fmla="*/ 65 w 132"/>
                <a:gd name="T17" fmla="*/ 145 h 145"/>
                <a:gd name="T18" fmla="*/ 63 w 132"/>
                <a:gd name="T19" fmla="*/ 145 h 145"/>
                <a:gd name="T20" fmla="*/ 63 w 132"/>
                <a:gd name="T21" fmla="*/ 143 h 145"/>
                <a:gd name="T22" fmla="*/ 61 w 132"/>
                <a:gd name="T23" fmla="*/ 143 h 145"/>
                <a:gd name="T24" fmla="*/ 61 w 132"/>
                <a:gd name="T25" fmla="*/ 141 h 145"/>
                <a:gd name="T26" fmla="*/ 59 w 132"/>
                <a:gd name="T27" fmla="*/ 141 h 145"/>
                <a:gd name="T28" fmla="*/ 59 w 132"/>
                <a:gd name="T29" fmla="*/ 139 h 145"/>
                <a:gd name="T30" fmla="*/ 59 w 132"/>
                <a:gd name="T31" fmla="*/ 137 h 145"/>
                <a:gd name="T32" fmla="*/ 59 w 132"/>
                <a:gd name="T33" fmla="*/ 78 h 145"/>
                <a:gd name="T34" fmla="*/ 8 w 132"/>
                <a:gd name="T35" fmla="*/ 78 h 145"/>
                <a:gd name="T36" fmla="*/ 6 w 132"/>
                <a:gd name="T37" fmla="*/ 78 h 145"/>
                <a:gd name="T38" fmla="*/ 4 w 132"/>
                <a:gd name="T39" fmla="*/ 78 h 145"/>
                <a:gd name="T40" fmla="*/ 2 w 132"/>
                <a:gd name="T41" fmla="*/ 76 h 145"/>
                <a:gd name="T42" fmla="*/ 0 w 132"/>
                <a:gd name="T43" fmla="*/ 76 h 145"/>
                <a:gd name="T44" fmla="*/ 0 w 132"/>
                <a:gd name="T45" fmla="*/ 74 h 145"/>
                <a:gd name="T46" fmla="*/ 0 w 132"/>
                <a:gd name="T47" fmla="*/ 72 h 145"/>
                <a:gd name="T48" fmla="*/ 0 w 132"/>
                <a:gd name="T49" fmla="*/ 70 h 145"/>
                <a:gd name="T50" fmla="*/ 0 w 132"/>
                <a:gd name="T51" fmla="*/ 68 h 145"/>
                <a:gd name="T52" fmla="*/ 2 w 132"/>
                <a:gd name="T53" fmla="*/ 68 h 145"/>
                <a:gd name="T54" fmla="*/ 2 w 132"/>
                <a:gd name="T55" fmla="*/ 67 h 145"/>
                <a:gd name="T56" fmla="*/ 4 w 132"/>
                <a:gd name="T57" fmla="*/ 67 h 145"/>
                <a:gd name="T58" fmla="*/ 6 w 132"/>
                <a:gd name="T59" fmla="*/ 67 h 145"/>
                <a:gd name="T60" fmla="*/ 8 w 132"/>
                <a:gd name="T61" fmla="*/ 67 h 145"/>
                <a:gd name="T62" fmla="*/ 59 w 132"/>
                <a:gd name="T63" fmla="*/ 67 h 145"/>
                <a:gd name="T64" fmla="*/ 59 w 132"/>
                <a:gd name="T65" fmla="*/ 7 h 145"/>
                <a:gd name="T66" fmla="*/ 59 w 132"/>
                <a:gd name="T67" fmla="*/ 5 h 145"/>
                <a:gd name="T68" fmla="*/ 59 w 132"/>
                <a:gd name="T69" fmla="*/ 3 h 145"/>
                <a:gd name="T70" fmla="*/ 61 w 132"/>
                <a:gd name="T71" fmla="*/ 1 h 145"/>
                <a:gd name="T72" fmla="*/ 63 w 132"/>
                <a:gd name="T73" fmla="*/ 1 h 145"/>
                <a:gd name="T74" fmla="*/ 63 w 132"/>
                <a:gd name="T75" fmla="*/ 0 h 145"/>
                <a:gd name="T76" fmla="*/ 65 w 132"/>
                <a:gd name="T77" fmla="*/ 0 h 145"/>
                <a:gd name="T78" fmla="*/ 67 w 132"/>
                <a:gd name="T79" fmla="*/ 0 h 145"/>
                <a:gd name="T80" fmla="*/ 69 w 132"/>
                <a:gd name="T81" fmla="*/ 0 h 145"/>
                <a:gd name="T82" fmla="*/ 69 w 132"/>
                <a:gd name="T83" fmla="*/ 1 h 145"/>
                <a:gd name="T84" fmla="*/ 71 w 132"/>
                <a:gd name="T85" fmla="*/ 1 h 145"/>
                <a:gd name="T86" fmla="*/ 71 w 132"/>
                <a:gd name="T87" fmla="*/ 3 h 145"/>
                <a:gd name="T88" fmla="*/ 71 w 132"/>
                <a:gd name="T89" fmla="*/ 5 h 145"/>
                <a:gd name="T90" fmla="*/ 71 w 132"/>
                <a:gd name="T91" fmla="*/ 7 h 145"/>
                <a:gd name="T92" fmla="*/ 71 w 132"/>
                <a:gd name="T93" fmla="*/ 67 h 145"/>
                <a:gd name="T94" fmla="*/ 124 w 132"/>
                <a:gd name="T95" fmla="*/ 67 h 145"/>
                <a:gd name="T96" fmla="*/ 126 w 132"/>
                <a:gd name="T97" fmla="*/ 67 h 145"/>
                <a:gd name="T98" fmla="*/ 128 w 132"/>
                <a:gd name="T99" fmla="*/ 67 h 145"/>
                <a:gd name="T100" fmla="*/ 130 w 132"/>
                <a:gd name="T101" fmla="*/ 68 h 145"/>
                <a:gd name="T102" fmla="*/ 132 w 132"/>
                <a:gd name="T103" fmla="*/ 70 h 145"/>
                <a:gd name="T104" fmla="*/ 132 w 132"/>
                <a:gd name="T105" fmla="*/ 72 h 145"/>
                <a:gd name="T106" fmla="*/ 132 w 132"/>
                <a:gd name="T107" fmla="*/ 74 h 145"/>
                <a:gd name="T108" fmla="*/ 130 w 132"/>
                <a:gd name="T109" fmla="*/ 76 h 145"/>
                <a:gd name="T110" fmla="*/ 128 w 132"/>
                <a:gd name="T111" fmla="*/ 76 h 145"/>
                <a:gd name="T112" fmla="*/ 128 w 132"/>
                <a:gd name="T113" fmla="*/ 78 h 145"/>
                <a:gd name="T114" fmla="*/ 126 w 132"/>
                <a:gd name="T115" fmla="*/ 78 h 145"/>
                <a:gd name="T116" fmla="*/ 124 w 132"/>
                <a:gd name="T117" fmla="*/ 78 h 145"/>
                <a:gd name="T118" fmla="*/ 71 w 132"/>
                <a:gd name="T119" fmla="*/ 78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32" h="145">
                  <a:moveTo>
                    <a:pt x="71" y="78"/>
                  </a:moveTo>
                  <a:lnTo>
                    <a:pt x="71" y="137"/>
                  </a:lnTo>
                  <a:lnTo>
                    <a:pt x="71" y="139"/>
                  </a:lnTo>
                  <a:lnTo>
                    <a:pt x="71" y="141"/>
                  </a:lnTo>
                  <a:lnTo>
                    <a:pt x="71" y="143"/>
                  </a:lnTo>
                  <a:lnTo>
                    <a:pt x="69" y="143"/>
                  </a:lnTo>
                  <a:lnTo>
                    <a:pt x="69" y="145"/>
                  </a:lnTo>
                  <a:lnTo>
                    <a:pt x="67" y="145"/>
                  </a:lnTo>
                  <a:lnTo>
                    <a:pt x="65" y="145"/>
                  </a:lnTo>
                  <a:lnTo>
                    <a:pt x="63" y="145"/>
                  </a:lnTo>
                  <a:lnTo>
                    <a:pt x="63" y="143"/>
                  </a:lnTo>
                  <a:lnTo>
                    <a:pt x="61" y="143"/>
                  </a:lnTo>
                  <a:lnTo>
                    <a:pt x="61" y="141"/>
                  </a:lnTo>
                  <a:lnTo>
                    <a:pt x="59" y="141"/>
                  </a:lnTo>
                  <a:lnTo>
                    <a:pt x="59" y="139"/>
                  </a:lnTo>
                  <a:lnTo>
                    <a:pt x="59" y="137"/>
                  </a:lnTo>
                  <a:lnTo>
                    <a:pt x="59" y="78"/>
                  </a:lnTo>
                  <a:lnTo>
                    <a:pt x="8" y="78"/>
                  </a:lnTo>
                  <a:lnTo>
                    <a:pt x="6" y="78"/>
                  </a:lnTo>
                  <a:lnTo>
                    <a:pt x="4" y="78"/>
                  </a:lnTo>
                  <a:lnTo>
                    <a:pt x="2" y="76"/>
                  </a:lnTo>
                  <a:lnTo>
                    <a:pt x="0" y="76"/>
                  </a:lnTo>
                  <a:lnTo>
                    <a:pt x="0" y="74"/>
                  </a:lnTo>
                  <a:lnTo>
                    <a:pt x="0" y="72"/>
                  </a:lnTo>
                  <a:lnTo>
                    <a:pt x="0" y="70"/>
                  </a:lnTo>
                  <a:lnTo>
                    <a:pt x="0" y="68"/>
                  </a:lnTo>
                  <a:lnTo>
                    <a:pt x="2" y="68"/>
                  </a:lnTo>
                  <a:lnTo>
                    <a:pt x="2" y="67"/>
                  </a:lnTo>
                  <a:lnTo>
                    <a:pt x="4" y="67"/>
                  </a:lnTo>
                  <a:lnTo>
                    <a:pt x="6" y="67"/>
                  </a:lnTo>
                  <a:lnTo>
                    <a:pt x="8" y="67"/>
                  </a:lnTo>
                  <a:lnTo>
                    <a:pt x="59" y="67"/>
                  </a:lnTo>
                  <a:lnTo>
                    <a:pt x="59" y="7"/>
                  </a:lnTo>
                  <a:lnTo>
                    <a:pt x="59" y="5"/>
                  </a:lnTo>
                  <a:lnTo>
                    <a:pt x="59" y="3"/>
                  </a:lnTo>
                  <a:lnTo>
                    <a:pt x="61" y="1"/>
                  </a:lnTo>
                  <a:lnTo>
                    <a:pt x="63" y="1"/>
                  </a:lnTo>
                  <a:lnTo>
                    <a:pt x="63" y="0"/>
                  </a:lnTo>
                  <a:lnTo>
                    <a:pt x="65" y="0"/>
                  </a:lnTo>
                  <a:lnTo>
                    <a:pt x="67" y="0"/>
                  </a:lnTo>
                  <a:lnTo>
                    <a:pt x="69" y="0"/>
                  </a:lnTo>
                  <a:lnTo>
                    <a:pt x="69" y="1"/>
                  </a:lnTo>
                  <a:lnTo>
                    <a:pt x="71" y="1"/>
                  </a:lnTo>
                  <a:lnTo>
                    <a:pt x="71" y="3"/>
                  </a:lnTo>
                  <a:lnTo>
                    <a:pt x="71" y="5"/>
                  </a:lnTo>
                  <a:lnTo>
                    <a:pt x="71" y="7"/>
                  </a:lnTo>
                  <a:lnTo>
                    <a:pt x="71" y="67"/>
                  </a:lnTo>
                  <a:lnTo>
                    <a:pt x="124" y="67"/>
                  </a:lnTo>
                  <a:lnTo>
                    <a:pt x="126" y="67"/>
                  </a:lnTo>
                  <a:lnTo>
                    <a:pt x="128" y="67"/>
                  </a:lnTo>
                  <a:lnTo>
                    <a:pt x="130" y="68"/>
                  </a:lnTo>
                  <a:lnTo>
                    <a:pt x="132" y="70"/>
                  </a:lnTo>
                  <a:lnTo>
                    <a:pt x="132" y="72"/>
                  </a:lnTo>
                  <a:lnTo>
                    <a:pt x="132" y="74"/>
                  </a:lnTo>
                  <a:lnTo>
                    <a:pt x="130" y="76"/>
                  </a:lnTo>
                  <a:lnTo>
                    <a:pt x="128" y="76"/>
                  </a:lnTo>
                  <a:lnTo>
                    <a:pt x="128" y="78"/>
                  </a:lnTo>
                  <a:lnTo>
                    <a:pt x="126" y="78"/>
                  </a:lnTo>
                  <a:lnTo>
                    <a:pt x="124" y="78"/>
                  </a:lnTo>
                  <a:lnTo>
                    <a:pt x="71" y="78"/>
                  </a:lnTo>
                </a:path>
              </a:pathLst>
            </a:custGeom>
            <a:noFill/>
            <a:ln w="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1200" name="Text Box 48"/>
            <p:cNvSpPr txBox="1">
              <a:spLocks noChangeArrowheads="1"/>
            </p:cNvSpPr>
            <p:nvPr/>
          </p:nvSpPr>
          <p:spPr bwMode="auto">
            <a:xfrm>
              <a:off x="279400" y="5224462"/>
              <a:ext cx="336550" cy="641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3600" b="1">
                  <a:latin typeface="Times New Roman" pitchFamily="18" charset="0"/>
                </a:rPr>
                <a:t>-</a:t>
              </a: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561201" name="Text Box 49"/>
            <p:cNvSpPr txBox="1">
              <a:spLocks noChangeArrowheads="1"/>
            </p:cNvSpPr>
            <p:nvPr/>
          </p:nvSpPr>
          <p:spPr bwMode="auto">
            <a:xfrm>
              <a:off x="735013" y="4856162"/>
              <a:ext cx="2871787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i="1">
                  <a:latin typeface="Times New Roman" pitchFamily="18" charset="0"/>
                </a:rPr>
                <a:t>native positive charge</a:t>
              </a:r>
            </a:p>
          </p:txBody>
        </p:sp>
        <p:sp>
          <p:nvSpPr>
            <p:cNvPr id="561202" name="Text Box 50"/>
            <p:cNvSpPr txBox="1">
              <a:spLocks noChangeArrowheads="1"/>
            </p:cNvSpPr>
            <p:nvPr/>
          </p:nvSpPr>
          <p:spPr bwMode="auto">
            <a:xfrm>
              <a:off x="665163" y="5349875"/>
              <a:ext cx="3109912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i="1">
                  <a:latin typeface="Times New Roman" pitchFamily="18" charset="0"/>
                </a:rPr>
                <a:t>desired negative charge</a:t>
              </a:r>
            </a:p>
          </p:txBody>
        </p:sp>
      </p:grpSp>
      <p:sp>
        <p:nvSpPr>
          <p:cNvPr id="561203" name="AutoShape 51"/>
          <p:cNvSpPr>
            <a:spLocks noChangeArrowheads="1"/>
          </p:cNvSpPr>
          <p:nvPr/>
        </p:nvSpPr>
        <p:spPr bwMode="auto">
          <a:xfrm>
            <a:off x="152400" y="0"/>
            <a:ext cx="8382000" cy="762000"/>
          </a:xfrm>
          <a:prstGeom prst="roundRect">
            <a:avLst>
              <a:gd name="adj" fmla="val 21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eaLnBrk="1" hangingPunct="1">
              <a:lnSpc>
                <a:spcPct val="90000"/>
              </a:lnSpc>
            </a:pPr>
            <a:r>
              <a:rPr lang="en-US" sz="3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Surface Charging</a:t>
            </a:r>
          </a:p>
        </p:txBody>
      </p:sp>
    </p:spTree>
    <p:extLst>
      <p:ext uri="{BB962C8B-B14F-4D97-AF65-F5344CB8AC3E}">
        <p14:creationId xmlns:p14="http://schemas.microsoft.com/office/powerpoint/2010/main" val="511422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178" name="Rectangle 2"/>
          <p:cNvSpPr>
            <a:spLocks noChangeArrowheads="1"/>
          </p:cNvSpPr>
          <p:nvPr/>
        </p:nvSpPr>
        <p:spPr bwMode="auto">
          <a:xfrm>
            <a:off x="609600" y="0"/>
            <a:ext cx="7772400" cy="110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b"/>
          <a:lstStyle/>
          <a:p>
            <a:pPr algn="ctr"/>
            <a:endParaRPr lang="en-US" sz="4000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562227" name="AutoShape 51"/>
          <p:cNvSpPr>
            <a:spLocks noChangeArrowheads="1"/>
          </p:cNvSpPr>
          <p:nvPr/>
        </p:nvSpPr>
        <p:spPr bwMode="auto">
          <a:xfrm>
            <a:off x="152400" y="4482"/>
            <a:ext cx="8382000" cy="757518"/>
          </a:xfrm>
          <a:prstGeom prst="roundRect">
            <a:avLst>
              <a:gd name="adj" fmla="val 21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eaLnBrk="1" hangingPunct="1">
              <a:lnSpc>
                <a:spcPct val="90000"/>
              </a:lnSpc>
            </a:pPr>
            <a:r>
              <a:rPr lang="en-US" sz="3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Internal Charging – most common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82587" y="1295400"/>
            <a:ext cx="7999413" cy="4570412"/>
            <a:chOff x="382587" y="1295400"/>
            <a:chExt cx="7999413" cy="4570412"/>
          </a:xfrm>
        </p:grpSpPr>
        <p:sp>
          <p:nvSpPr>
            <p:cNvPr id="4" name="Rounded Rectangle 3"/>
            <p:cNvSpPr/>
            <p:nvPr/>
          </p:nvSpPr>
          <p:spPr>
            <a:xfrm>
              <a:off x="2832894" y="1953418"/>
              <a:ext cx="345282" cy="2388393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2179" name="Freeform 3"/>
            <p:cNvSpPr>
              <a:spLocks/>
            </p:cNvSpPr>
            <p:nvPr/>
          </p:nvSpPr>
          <p:spPr bwMode="auto">
            <a:xfrm>
              <a:off x="1857375" y="1739900"/>
              <a:ext cx="46038" cy="2794000"/>
            </a:xfrm>
            <a:custGeom>
              <a:avLst/>
              <a:gdLst>
                <a:gd name="T0" fmla="*/ 13 w 29"/>
                <a:gd name="T1" fmla="*/ 1760 h 1760"/>
                <a:gd name="T2" fmla="*/ 29 w 29"/>
                <a:gd name="T3" fmla="*/ 1760 h 1760"/>
                <a:gd name="T4" fmla="*/ 29 w 29"/>
                <a:gd name="T5" fmla="*/ 0 h 1760"/>
                <a:gd name="T6" fmla="*/ 0 w 29"/>
                <a:gd name="T7" fmla="*/ 0 h 1760"/>
                <a:gd name="T8" fmla="*/ 0 w 29"/>
                <a:gd name="T9" fmla="*/ 1760 h 1760"/>
                <a:gd name="T10" fmla="*/ 13 w 29"/>
                <a:gd name="T11" fmla="*/ 1760 h 1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1760">
                  <a:moveTo>
                    <a:pt x="13" y="1760"/>
                  </a:moveTo>
                  <a:lnTo>
                    <a:pt x="29" y="1760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1760"/>
                  </a:lnTo>
                  <a:lnTo>
                    <a:pt x="13" y="176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2180" name="Freeform 4"/>
            <p:cNvSpPr>
              <a:spLocks/>
            </p:cNvSpPr>
            <p:nvPr/>
          </p:nvSpPr>
          <p:spPr bwMode="auto">
            <a:xfrm>
              <a:off x="2798763" y="1730375"/>
              <a:ext cx="46037" cy="2736850"/>
            </a:xfrm>
            <a:custGeom>
              <a:avLst/>
              <a:gdLst>
                <a:gd name="T0" fmla="*/ 14 w 29"/>
                <a:gd name="T1" fmla="*/ 1724 h 1724"/>
                <a:gd name="T2" fmla="*/ 29 w 29"/>
                <a:gd name="T3" fmla="*/ 1724 h 1724"/>
                <a:gd name="T4" fmla="*/ 29 w 29"/>
                <a:gd name="T5" fmla="*/ 0 h 1724"/>
                <a:gd name="T6" fmla="*/ 0 w 29"/>
                <a:gd name="T7" fmla="*/ 0 h 1724"/>
                <a:gd name="T8" fmla="*/ 0 w 29"/>
                <a:gd name="T9" fmla="*/ 1724 h 1724"/>
                <a:gd name="T10" fmla="*/ 14 w 29"/>
                <a:gd name="T11" fmla="*/ 1724 h 1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1724">
                  <a:moveTo>
                    <a:pt x="14" y="1724"/>
                  </a:moveTo>
                  <a:lnTo>
                    <a:pt x="29" y="1724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1724"/>
                  </a:lnTo>
                  <a:lnTo>
                    <a:pt x="14" y="172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2181" name="Freeform 5"/>
            <p:cNvSpPr>
              <a:spLocks/>
            </p:cNvSpPr>
            <p:nvPr/>
          </p:nvSpPr>
          <p:spPr bwMode="auto">
            <a:xfrm>
              <a:off x="2560638" y="2105025"/>
              <a:ext cx="209550" cy="231775"/>
            </a:xfrm>
            <a:custGeom>
              <a:avLst/>
              <a:gdLst>
                <a:gd name="T0" fmla="*/ 71 w 132"/>
                <a:gd name="T1" fmla="*/ 136 h 146"/>
                <a:gd name="T2" fmla="*/ 71 w 132"/>
                <a:gd name="T3" fmla="*/ 140 h 146"/>
                <a:gd name="T4" fmla="*/ 71 w 132"/>
                <a:gd name="T5" fmla="*/ 144 h 146"/>
                <a:gd name="T6" fmla="*/ 67 w 132"/>
                <a:gd name="T7" fmla="*/ 144 h 146"/>
                <a:gd name="T8" fmla="*/ 65 w 132"/>
                <a:gd name="T9" fmla="*/ 146 h 146"/>
                <a:gd name="T10" fmla="*/ 63 w 132"/>
                <a:gd name="T11" fmla="*/ 144 h 146"/>
                <a:gd name="T12" fmla="*/ 61 w 132"/>
                <a:gd name="T13" fmla="*/ 142 h 146"/>
                <a:gd name="T14" fmla="*/ 59 w 132"/>
                <a:gd name="T15" fmla="*/ 138 h 146"/>
                <a:gd name="T16" fmla="*/ 59 w 132"/>
                <a:gd name="T17" fmla="*/ 79 h 146"/>
                <a:gd name="T18" fmla="*/ 6 w 132"/>
                <a:gd name="T19" fmla="*/ 79 h 146"/>
                <a:gd name="T20" fmla="*/ 4 w 132"/>
                <a:gd name="T21" fmla="*/ 77 h 146"/>
                <a:gd name="T22" fmla="*/ 2 w 132"/>
                <a:gd name="T23" fmla="*/ 75 h 146"/>
                <a:gd name="T24" fmla="*/ 0 w 132"/>
                <a:gd name="T25" fmla="*/ 73 h 146"/>
                <a:gd name="T26" fmla="*/ 0 w 132"/>
                <a:gd name="T27" fmla="*/ 69 h 146"/>
                <a:gd name="T28" fmla="*/ 2 w 132"/>
                <a:gd name="T29" fmla="*/ 67 h 146"/>
                <a:gd name="T30" fmla="*/ 6 w 132"/>
                <a:gd name="T31" fmla="*/ 67 h 146"/>
                <a:gd name="T32" fmla="*/ 59 w 132"/>
                <a:gd name="T33" fmla="*/ 67 h 146"/>
                <a:gd name="T34" fmla="*/ 59 w 132"/>
                <a:gd name="T35" fmla="*/ 6 h 146"/>
                <a:gd name="T36" fmla="*/ 61 w 132"/>
                <a:gd name="T37" fmla="*/ 4 h 146"/>
                <a:gd name="T38" fmla="*/ 61 w 132"/>
                <a:gd name="T39" fmla="*/ 0 h 146"/>
                <a:gd name="T40" fmla="*/ 65 w 132"/>
                <a:gd name="T41" fmla="*/ 0 h 146"/>
                <a:gd name="T42" fmla="*/ 69 w 132"/>
                <a:gd name="T43" fmla="*/ 0 h 146"/>
                <a:gd name="T44" fmla="*/ 71 w 132"/>
                <a:gd name="T45" fmla="*/ 2 h 146"/>
                <a:gd name="T46" fmla="*/ 71 w 132"/>
                <a:gd name="T47" fmla="*/ 6 h 146"/>
                <a:gd name="T48" fmla="*/ 71 w 132"/>
                <a:gd name="T49" fmla="*/ 67 h 146"/>
                <a:gd name="T50" fmla="*/ 126 w 132"/>
                <a:gd name="T51" fmla="*/ 67 h 146"/>
                <a:gd name="T52" fmla="*/ 130 w 132"/>
                <a:gd name="T53" fmla="*/ 67 h 146"/>
                <a:gd name="T54" fmla="*/ 132 w 132"/>
                <a:gd name="T55" fmla="*/ 69 h 146"/>
                <a:gd name="T56" fmla="*/ 132 w 132"/>
                <a:gd name="T57" fmla="*/ 73 h 146"/>
                <a:gd name="T58" fmla="*/ 130 w 132"/>
                <a:gd name="T59" fmla="*/ 75 h 146"/>
                <a:gd name="T60" fmla="*/ 128 w 132"/>
                <a:gd name="T61" fmla="*/ 77 h 146"/>
                <a:gd name="T62" fmla="*/ 124 w 132"/>
                <a:gd name="T63" fmla="*/ 79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2" h="146">
                  <a:moveTo>
                    <a:pt x="71" y="79"/>
                  </a:moveTo>
                  <a:lnTo>
                    <a:pt x="71" y="136"/>
                  </a:lnTo>
                  <a:lnTo>
                    <a:pt x="71" y="138"/>
                  </a:lnTo>
                  <a:lnTo>
                    <a:pt x="71" y="140"/>
                  </a:lnTo>
                  <a:lnTo>
                    <a:pt x="71" y="142"/>
                  </a:lnTo>
                  <a:lnTo>
                    <a:pt x="71" y="144"/>
                  </a:lnTo>
                  <a:lnTo>
                    <a:pt x="69" y="144"/>
                  </a:lnTo>
                  <a:lnTo>
                    <a:pt x="67" y="144"/>
                  </a:lnTo>
                  <a:lnTo>
                    <a:pt x="67" y="146"/>
                  </a:lnTo>
                  <a:lnTo>
                    <a:pt x="65" y="146"/>
                  </a:lnTo>
                  <a:lnTo>
                    <a:pt x="65" y="144"/>
                  </a:lnTo>
                  <a:lnTo>
                    <a:pt x="63" y="144"/>
                  </a:lnTo>
                  <a:lnTo>
                    <a:pt x="61" y="144"/>
                  </a:lnTo>
                  <a:lnTo>
                    <a:pt x="61" y="142"/>
                  </a:lnTo>
                  <a:lnTo>
                    <a:pt x="59" y="140"/>
                  </a:lnTo>
                  <a:lnTo>
                    <a:pt x="59" y="138"/>
                  </a:lnTo>
                  <a:lnTo>
                    <a:pt x="59" y="136"/>
                  </a:lnTo>
                  <a:lnTo>
                    <a:pt x="59" y="79"/>
                  </a:lnTo>
                  <a:lnTo>
                    <a:pt x="8" y="79"/>
                  </a:lnTo>
                  <a:lnTo>
                    <a:pt x="6" y="79"/>
                  </a:lnTo>
                  <a:lnTo>
                    <a:pt x="4" y="79"/>
                  </a:lnTo>
                  <a:lnTo>
                    <a:pt x="4" y="77"/>
                  </a:lnTo>
                  <a:lnTo>
                    <a:pt x="2" y="77"/>
                  </a:lnTo>
                  <a:lnTo>
                    <a:pt x="2" y="75"/>
                  </a:lnTo>
                  <a:lnTo>
                    <a:pt x="0" y="75"/>
                  </a:lnTo>
                  <a:lnTo>
                    <a:pt x="0" y="73"/>
                  </a:lnTo>
                  <a:lnTo>
                    <a:pt x="0" y="71"/>
                  </a:lnTo>
                  <a:lnTo>
                    <a:pt x="0" y="69"/>
                  </a:lnTo>
                  <a:lnTo>
                    <a:pt x="2" y="69"/>
                  </a:lnTo>
                  <a:lnTo>
                    <a:pt x="2" y="67"/>
                  </a:lnTo>
                  <a:lnTo>
                    <a:pt x="4" y="67"/>
                  </a:lnTo>
                  <a:lnTo>
                    <a:pt x="6" y="67"/>
                  </a:lnTo>
                  <a:lnTo>
                    <a:pt x="8" y="67"/>
                  </a:lnTo>
                  <a:lnTo>
                    <a:pt x="59" y="67"/>
                  </a:lnTo>
                  <a:lnTo>
                    <a:pt x="59" y="8"/>
                  </a:lnTo>
                  <a:lnTo>
                    <a:pt x="59" y="6"/>
                  </a:lnTo>
                  <a:lnTo>
                    <a:pt x="59" y="4"/>
                  </a:lnTo>
                  <a:lnTo>
                    <a:pt x="61" y="4"/>
                  </a:lnTo>
                  <a:lnTo>
                    <a:pt x="61" y="2"/>
                  </a:lnTo>
                  <a:lnTo>
                    <a:pt x="61" y="0"/>
                  </a:lnTo>
                  <a:lnTo>
                    <a:pt x="63" y="0"/>
                  </a:lnTo>
                  <a:lnTo>
                    <a:pt x="65" y="0"/>
                  </a:lnTo>
                  <a:lnTo>
                    <a:pt x="67" y="0"/>
                  </a:lnTo>
                  <a:lnTo>
                    <a:pt x="69" y="0"/>
                  </a:lnTo>
                  <a:lnTo>
                    <a:pt x="69" y="2"/>
                  </a:lnTo>
                  <a:lnTo>
                    <a:pt x="71" y="2"/>
                  </a:lnTo>
                  <a:lnTo>
                    <a:pt x="71" y="4"/>
                  </a:lnTo>
                  <a:lnTo>
                    <a:pt x="71" y="6"/>
                  </a:lnTo>
                  <a:lnTo>
                    <a:pt x="71" y="8"/>
                  </a:lnTo>
                  <a:lnTo>
                    <a:pt x="71" y="67"/>
                  </a:lnTo>
                  <a:lnTo>
                    <a:pt x="124" y="67"/>
                  </a:lnTo>
                  <a:lnTo>
                    <a:pt x="126" y="67"/>
                  </a:lnTo>
                  <a:lnTo>
                    <a:pt x="128" y="67"/>
                  </a:lnTo>
                  <a:lnTo>
                    <a:pt x="130" y="67"/>
                  </a:lnTo>
                  <a:lnTo>
                    <a:pt x="130" y="69"/>
                  </a:lnTo>
                  <a:lnTo>
                    <a:pt x="132" y="69"/>
                  </a:lnTo>
                  <a:lnTo>
                    <a:pt x="132" y="71"/>
                  </a:lnTo>
                  <a:lnTo>
                    <a:pt x="132" y="73"/>
                  </a:lnTo>
                  <a:lnTo>
                    <a:pt x="132" y="75"/>
                  </a:lnTo>
                  <a:lnTo>
                    <a:pt x="130" y="75"/>
                  </a:lnTo>
                  <a:lnTo>
                    <a:pt x="130" y="77"/>
                  </a:lnTo>
                  <a:lnTo>
                    <a:pt x="128" y="77"/>
                  </a:lnTo>
                  <a:lnTo>
                    <a:pt x="126" y="79"/>
                  </a:lnTo>
                  <a:lnTo>
                    <a:pt x="124" y="79"/>
                  </a:lnTo>
                  <a:lnTo>
                    <a:pt x="71" y="7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2182" name="Freeform 6"/>
            <p:cNvSpPr>
              <a:spLocks/>
            </p:cNvSpPr>
            <p:nvPr/>
          </p:nvSpPr>
          <p:spPr bwMode="auto">
            <a:xfrm>
              <a:off x="2560638" y="2105025"/>
              <a:ext cx="209550" cy="231775"/>
            </a:xfrm>
            <a:custGeom>
              <a:avLst/>
              <a:gdLst>
                <a:gd name="T0" fmla="*/ 71 w 132"/>
                <a:gd name="T1" fmla="*/ 79 h 146"/>
                <a:gd name="T2" fmla="*/ 71 w 132"/>
                <a:gd name="T3" fmla="*/ 136 h 146"/>
                <a:gd name="T4" fmla="*/ 71 w 132"/>
                <a:gd name="T5" fmla="*/ 138 h 146"/>
                <a:gd name="T6" fmla="*/ 71 w 132"/>
                <a:gd name="T7" fmla="*/ 140 h 146"/>
                <a:gd name="T8" fmla="*/ 71 w 132"/>
                <a:gd name="T9" fmla="*/ 142 h 146"/>
                <a:gd name="T10" fmla="*/ 71 w 132"/>
                <a:gd name="T11" fmla="*/ 144 h 146"/>
                <a:gd name="T12" fmla="*/ 69 w 132"/>
                <a:gd name="T13" fmla="*/ 144 h 146"/>
                <a:gd name="T14" fmla="*/ 67 w 132"/>
                <a:gd name="T15" fmla="*/ 144 h 146"/>
                <a:gd name="T16" fmla="*/ 65 w 132"/>
                <a:gd name="T17" fmla="*/ 146 h 146"/>
                <a:gd name="T18" fmla="*/ 65 w 132"/>
                <a:gd name="T19" fmla="*/ 144 h 146"/>
                <a:gd name="T20" fmla="*/ 63 w 132"/>
                <a:gd name="T21" fmla="*/ 144 h 146"/>
                <a:gd name="T22" fmla="*/ 61 w 132"/>
                <a:gd name="T23" fmla="*/ 144 h 146"/>
                <a:gd name="T24" fmla="*/ 61 w 132"/>
                <a:gd name="T25" fmla="*/ 142 h 146"/>
                <a:gd name="T26" fmla="*/ 59 w 132"/>
                <a:gd name="T27" fmla="*/ 140 h 146"/>
                <a:gd name="T28" fmla="*/ 59 w 132"/>
                <a:gd name="T29" fmla="*/ 138 h 146"/>
                <a:gd name="T30" fmla="*/ 59 w 132"/>
                <a:gd name="T31" fmla="*/ 136 h 146"/>
                <a:gd name="T32" fmla="*/ 59 w 132"/>
                <a:gd name="T33" fmla="*/ 79 h 146"/>
                <a:gd name="T34" fmla="*/ 8 w 132"/>
                <a:gd name="T35" fmla="*/ 79 h 146"/>
                <a:gd name="T36" fmla="*/ 6 w 132"/>
                <a:gd name="T37" fmla="*/ 79 h 146"/>
                <a:gd name="T38" fmla="*/ 4 w 132"/>
                <a:gd name="T39" fmla="*/ 77 h 146"/>
                <a:gd name="T40" fmla="*/ 2 w 132"/>
                <a:gd name="T41" fmla="*/ 77 h 146"/>
                <a:gd name="T42" fmla="*/ 0 w 132"/>
                <a:gd name="T43" fmla="*/ 75 h 146"/>
                <a:gd name="T44" fmla="*/ 0 w 132"/>
                <a:gd name="T45" fmla="*/ 73 h 146"/>
                <a:gd name="T46" fmla="*/ 0 w 132"/>
                <a:gd name="T47" fmla="*/ 71 h 146"/>
                <a:gd name="T48" fmla="*/ 0 w 132"/>
                <a:gd name="T49" fmla="*/ 69 h 146"/>
                <a:gd name="T50" fmla="*/ 2 w 132"/>
                <a:gd name="T51" fmla="*/ 67 h 146"/>
                <a:gd name="T52" fmla="*/ 4 w 132"/>
                <a:gd name="T53" fmla="*/ 67 h 146"/>
                <a:gd name="T54" fmla="*/ 6 w 132"/>
                <a:gd name="T55" fmla="*/ 67 h 146"/>
                <a:gd name="T56" fmla="*/ 8 w 132"/>
                <a:gd name="T57" fmla="*/ 67 h 146"/>
                <a:gd name="T58" fmla="*/ 59 w 132"/>
                <a:gd name="T59" fmla="*/ 67 h 146"/>
                <a:gd name="T60" fmla="*/ 59 w 132"/>
                <a:gd name="T61" fmla="*/ 8 h 146"/>
                <a:gd name="T62" fmla="*/ 59 w 132"/>
                <a:gd name="T63" fmla="*/ 6 h 146"/>
                <a:gd name="T64" fmla="*/ 59 w 132"/>
                <a:gd name="T65" fmla="*/ 4 h 146"/>
                <a:gd name="T66" fmla="*/ 61 w 132"/>
                <a:gd name="T67" fmla="*/ 2 h 146"/>
                <a:gd name="T68" fmla="*/ 63 w 132"/>
                <a:gd name="T69" fmla="*/ 0 h 146"/>
                <a:gd name="T70" fmla="*/ 65 w 132"/>
                <a:gd name="T71" fmla="*/ 0 h 146"/>
                <a:gd name="T72" fmla="*/ 67 w 132"/>
                <a:gd name="T73" fmla="*/ 0 h 146"/>
                <a:gd name="T74" fmla="*/ 69 w 132"/>
                <a:gd name="T75" fmla="*/ 0 h 146"/>
                <a:gd name="T76" fmla="*/ 71 w 132"/>
                <a:gd name="T77" fmla="*/ 2 h 146"/>
                <a:gd name="T78" fmla="*/ 71 w 132"/>
                <a:gd name="T79" fmla="*/ 4 h 146"/>
                <a:gd name="T80" fmla="*/ 71 w 132"/>
                <a:gd name="T81" fmla="*/ 6 h 146"/>
                <a:gd name="T82" fmla="*/ 71 w 132"/>
                <a:gd name="T83" fmla="*/ 8 h 146"/>
                <a:gd name="T84" fmla="*/ 71 w 132"/>
                <a:gd name="T85" fmla="*/ 67 h 146"/>
                <a:gd name="T86" fmla="*/ 124 w 132"/>
                <a:gd name="T87" fmla="*/ 67 h 146"/>
                <a:gd name="T88" fmla="*/ 126 w 132"/>
                <a:gd name="T89" fmla="*/ 67 h 146"/>
                <a:gd name="T90" fmla="*/ 128 w 132"/>
                <a:gd name="T91" fmla="*/ 67 h 146"/>
                <a:gd name="T92" fmla="*/ 130 w 132"/>
                <a:gd name="T93" fmla="*/ 67 h 146"/>
                <a:gd name="T94" fmla="*/ 130 w 132"/>
                <a:gd name="T95" fmla="*/ 69 h 146"/>
                <a:gd name="T96" fmla="*/ 132 w 132"/>
                <a:gd name="T97" fmla="*/ 69 h 146"/>
                <a:gd name="T98" fmla="*/ 132 w 132"/>
                <a:gd name="T99" fmla="*/ 71 h 146"/>
                <a:gd name="T100" fmla="*/ 132 w 132"/>
                <a:gd name="T101" fmla="*/ 73 h 146"/>
                <a:gd name="T102" fmla="*/ 132 w 132"/>
                <a:gd name="T103" fmla="*/ 75 h 146"/>
                <a:gd name="T104" fmla="*/ 130 w 132"/>
                <a:gd name="T105" fmla="*/ 75 h 146"/>
                <a:gd name="T106" fmla="*/ 130 w 132"/>
                <a:gd name="T107" fmla="*/ 77 h 146"/>
                <a:gd name="T108" fmla="*/ 128 w 132"/>
                <a:gd name="T109" fmla="*/ 77 h 146"/>
                <a:gd name="T110" fmla="*/ 126 w 132"/>
                <a:gd name="T111" fmla="*/ 79 h 146"/>
                <a:gd name="T112" fmla="*/ 124 w 132"/>
                <a:gd name="T113" fmla="*/ 79 h 146"/>
                <a:gd name="T114" fmla="*/ 71 w 132"/>
                <a:gd name="T115" fmla="*/ 79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32" h="146">
                  <a:moveTo>
                    <a:pt x="71" y="79"/>
                  </a:moveTo>
                  <a:lnTo>
                    <a:pt x="71" y="136"/>
                  </a:lnTo>
                  <a:lnTo>
                    <a:pt x="71" y="138"/>
                  </a:lnTo>
                  <a:lnTo>
                    <a:pt x="71" y="140"/>
                  </a:lnTo>
                  <a:lnTo>
                    <a:pt x="71" y="142"/>
                  </a:lnTo>
                  <a:lnTo>
                    <a:pt x="71" y="144"/>
                  </a:lnTo>
                  <a:lnTo>
                    <a:pt x="69" y="144"/>
                  </a:lnTo>
                  <a:lnTo>
                    <a:pt x="67" y="144"/>
                  </a:lnTo>
                  <a:lnTo>
                    <a:pt x="65" y="146"/>
                  </a:lnTo>
                  <a:lnTo>
                    <a:pt x="65" y="144"/>
                  </a:lnTo>
                  <a:lnTo>
                    <a:pt x="63" y="144"/>
                  </a:lnTo>
                  <a:lnTo>
                    <a:pt x="61" y="144"/>
                  </a:lnTo>
                  <a:lnTo>
                    <a:pt x="61" y="142"/>
                  </a:lnTo>
                  <a:lnTo>
                    <a:pt x="59" y="140"/>
                  </a:lnTo>
                  <a:lnTo>
                    <a:pt x="59" y="138"/>
                  </a:lnTo>
                  <a:lnTo>
                    <a:pt x="59" y="136"/>
                  </a:lnTo>
                  <a:lnTo>
                    <a:pt x="59" y="79"/>
                  </a:lnTo>
                  <a:lnTo>
                    <a:pt x="8" y="79"/>
                  </a:lnTo>
                  <a:lnTo>
                    <a:pt x="6" y="79"/>
                  </a:lnTo>
                  <a:lnTo>
                    <a:pt x="4" y="77"/>
                  </a:lnTo>
                  <a:lnTo>
                    <a:pt x="2" y="77"/>
                  </a:lnTo>
                  <a:lnTo>
                    <a:pt x="0" y="75"/>
                  </a:lnTo>
                  <a:lnTo>
                    <a:pt x="0" y="73"/>
                  </a:lnTo>
                  <a:lnTo>
                    <a:pt x="0" y="71"/>
                  </a:lnTo>
                  <a:lnTo>
                    <a:pt x="0" y="69"/>
                  </a:lnTo>
                  <a:lnTo>
                    <a:pt x="2" y="67"/>
                  </a:lnTo>
                  <a:lnTo>
                    <a:pt x="4" y="67"/>
                  </a:lnTo>
                  <a:lnTo>
                    <a:pt x="6" y="67"/>
                  </a:lnTo>
                  <a:lnTo>
                    <a:pt x="8" y="67"/>
                  </a:lnTo>
                  <a:lnTo>
                    <a:pt x="59" y="67"/>
                  </a:lnTo>
                  <a:lnTo>
                    <a:pt x="59" y="8"/>
                  </a:lnTo>
                  <a:lnTo>
                    <a:pt x="59" y="6"/>
                  </a:lnTo>
                  <a:lnTo>
                    <a:pt x="59" y="4"/>
                  </a:lnTo>
                  <a:lnTo>
                    <a:pt x="61" y="2"/>
                  </a:lnTo>
                  <a:lnTo>
                    <a:pt x="63" y="0"/>
                  </a:lnTo>
                  <a:lnTo>
                    <a:pt x="65" y="0"/>
                  </a:lnTo>
                  <a:lnTo>
                    <a:pt x="67" y="0"/>
                  </a:lnTo>
                  <a:lnTo>
                    <a:pt x="69" y="0"/>
                  </a:lnTo>
                  <a:lnTo>
                    <a:pt x="71" y="2"/>
                  </a:lnTo>
                  <a:lnTo>
                    <a:pt x="71" y="4"/>
                  </a:lnTo>
                  <a:lnTo>
                    <a:pt x="71" y="6"/>
                  </a:lnTo>
                  <a:lnTo>
                    <a:pt x="71" y="8"/>
                  </a:lnTo>
                  <a:lnTo>
                    <a:pt x="71" y="67"/>
                  </a:lnTo>
                  <a:lnTo>
                    <a:pt x="124" y="67"/>
                  </a:lnTo>
                  <a:lnTo>
                    <a:pt x="126" y="67"/>
                  </a:lnTo>
                  <a:lnTo>
                    <a:pt x="128" y="67"/>
                  </a:lnTo>
                  <a:lnTo>
                    <a:pt x="130" y="67"/>
                  </a:lnTo>
                  <a:lnTo>
                    <a:pt x="130" y="69"/>
                  </a:lnTo>
                  <a:lnTo>
                    <a:pt x="132" y="69"/>
                  </a:lnTo>
                  <a:lnTo>
                    <a:pt x="132" y="71"/>
                  </a:lnTo>
                  <a:lnTo>
                    <a:pt x="132" y="73"/>
                  </a:lnTo>
                  <a:lnTo>
                    <a:pt x="132" y="75"/>
                  </a:lnTo>
                  <a:lnTo>
                    <a:pt x="130" y="75"/>
                  </a:lnTo>
                  <a:lnTo>
                    <a:pt x="130" y="77"/>
                  </a:lnTo>
                  <a:lnTo>
                    <a:pt x="128" y="77"/>
                  </a:lnTo>
                  <a:lnTo>
                    <a:pt x="126" y="79"/>
                  </a:lnTo>
                  <a:lnTo>
                    <a:pt x="124" y="79"/>
                  </a:lnTo>
                  <a:lnTo>
                    <a:pt x="71" y="79"/>
                  </a:lnTo>
                </a:path>
              </a:pathLst>
            </a:custGeom>
            <a:noFill/>
            <a:ln w="0">
              <a:solidFill>
                <a:srgbClr val="FF33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2183" name="Freeform 7"/>
            <p:cNvSpPr>
              <a:spLocks/>
            </p:cNvSpPr>
            <p:nvPr/>
          </p:nvSpPr>
          <p:spPr bwMode="auto">
            <a:xfrm>
              <a:off x="2560638" y="2562225"/>
              <a:ext cx="209550" cy="230187"/>
            </a:xfrm>
            <a:custGeom>
              <a:avLst/>
              <a:gdLst>
                <a:gd name="T0" fmla="*/ 71 w 132"/>
                <a:gd name="T1" fmla="*/ 136 h 145"/>
                <a:gd name="T2" fmla="*/ 71 w 132"/>
                <a:gd name="T3" fmla="*/ 139 h 145"/>
                <a:gd name="T4" fmla="*/ 71 w 132"/>
                <a:gd name="T5" fmla="*/ 143 h 145"/>
                <a:gd name="T6" fmla="*/ 67 w 132"/>
                <a:gd name="T7" fmla="*/ 143 h 145"/>
                <a:gd name="T8" fmla="*/ 65 w 132"/>
                <a:gd name="T9" fmla="*/ 145 h 145"/>
                <a:gd name="T10" fmla="*/ 61 w 132"/>
                <a:gd name="T11" fmla="*/ 143 h 145"/>
                <a:gd name="T12" fmla="*/ 59 w 132"/>
                <a:gd name="T13" fmla="*/ 139 h 145"/>
                <a:gd name="T14" fmla="*/ 59 w 132"/>
                <a:gd name="T15" fmla="*/ 136 h 145"/>
                <a:gd name="T16" fmla="*/ 8 w 132"/>
                <a:gd name="T17" fmla="*/ 78 h 145"/>
                <a:gd name="T18" fmla="*/ 4 w 132"/>
                <a:gd name="T19" fmla="*/ 78 h 145"/>
                <a:gd name="T20" fmla="*/ 2 w 132"/>
                <a:gd name="T21" fmla="*/ 76 h 145"/>
                <a:gd name="T22" fmla="*/ 0 w 132"/>
                <a:gd name="T23" fmla="*/ 72 h 145"/>
                <a:gd name="T24" fmla="*/ 0 w 132"/>
                <a:gd name="T25" fmla="*/ 69 h 145"/>
                <a:gd name="T26" fmla="*/ 2 w 132"/>
                <a:gd name="T27" fmla="*/ 67 h 145"/>
                <a:gd name="T28" fmla="*/ 6 w 132"/>
                <a:gd name="T29" fmla="*/ 67 h 145"/>
                <a:gd name="T30" fmla="*/ 59 w 132"/>
                <a:gd name="T31" fmla="*/ 67 h 145"/>
                <a:gd name="T32" fmla="*/ 59 w 132"/>
                <a:gd name="T33" fmla="*/ 5 h 145"/>
                <a:gd name="T34" fmla="*/ 61 w 132"/>
                <a:gd name="T35" fmla="*/ 3 h 145"/>
                <a:gd name="T36" fmla="*/ 61 w 132"/>
                <a:gd name="T37" fmla="*/ 0 h 145"/>
                <a:gd name="T38" fmla="*/ 65 w 132"/>
                <a:gd name="T39" fmla="*/ 0 h 145"/>
                <a:gd name="T40" fmla="*/ 69 w 132"/>
                <a:gd name="T41" fmla="*/ 0 h 145"/>
                <a:gd name="T42" fmla="*/ 71 w 132"/>
                <a:gd name="T43" fmla="*/ 2 h 145"/>
                <a:gd name="T44" fmla="*/ 71 w 132"/>
                <a:gd name="T45" fmla="*/ 5 h 145"/>
                <a:gd name="T46" fmla="*/ 71 w 132"/>
                <a:gd name="T47" fmla="*/ 67 h 145"/>
                <a:gd name="T48" fmla="*/ 126 w 132"/>
                <a:gd name="T49" fmla="*/ 67 h 145"/>
                <a:gd name="T50" fmla="*/ 130 w 132"/>
                <a:gd name="T51" fmla="*/ 67 h 145"/>
                <a:gd name="T52" fmla="*/ 132 w 132"/>
                <a:gd name="T53" fmla="*/ 69 h 145"/>
                <a:gd name="T54" fmla="*/ 132 w 132"/>
                <a:gd name="T55" fmla="*/ 72 h 145"/>
                <a:gd name="T56" fmla="*/ 130 w 132"/>
                <a:gd name="T57" fmla="*/ 74 h 145"/>
                <a:gd name="T58" fmla="*/ 128 w 132"/>
                <a:gd name="T59" fmla="*/ 76 h 145"/>
                <a:gd name="T60" fmla="*/ 126 w 132"/>
                <a:gd name="T61" fmla="*/ 78 h 145"/>
                <a:gd name="T62" fmla="*/ 71 w 132"/>
                <a:gd name="T63" fmla="*/ 78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2" h="145">
                  <a:moveTo>
                    <a:pt x="71" y="78"/>
                  </a:moveTo>
                  <a:lnTo>
                    <a:pt x="71" y="136"/>
                  </a:lnTo>
                  <a:lnTo>
                    <a:pt x="71" y="138"/>
                  </a:lnTo>
                  <a:lnTo>
                    <a:pt x="71" y="139"/>
                  </a:lnTo>
                  <a:lnTo>
                    <a:pt x="71" y="141"/>
                  </a:lnTo>
                  <a:lnTo>
                    <a:pt x="71" y="143"/>
                  </a:lnTo>
                  <a:lnTo>
                    <a:pt x="69" y="143"/>
                  </a:lnTo>
                  <a:lnTo>
                    <a:pt x="67" y="143"/>
                  </a:lnTo>
                  <a:lnTo>
                    <a:pt x="67" y="145"/>
                  </a:lnTo>
                  <a:lnTo>
                    <a:pt x="65" y="145"/>
                  </a:lnTo>
                  <a:lnTo>
                    <a:pt x="63" y="143"/>
                  </a:lnTo>
                  <a:lnTo>
                    <a:pt x="61" y="143"/>
                  </a:lnTo>
                  <a:lnTo>
                    <a:pt x="61" y="141"/>
                  </a:lnTo>
                  <a:lnTo>
                    <a:pt x="59" y="139"/>
                  </a:lnTo>
                  <a:lnTo>
                    <a:pt x="59" y="138"/>
                  </a:lnTo>
                  <a:lnTo>
                    <a:pt x="59" y="136"/>
                  </a:lnTo>
                  <a:lnTo>
                    <a:pt x="59" y="78"/>
                  </a:lnTo>
                  <a:lnTo>
                    <a:pt x="8" y="78"/>
                  </a:lnTo>
                  <a:lnTo>
                    <a:pt x="6" y="78"/>
                  </a:lnTo>
                  <a:lnTo>
                    <a:pt x="4" y="78"/>
                  </a:lnTo>
                  <a:lnTo>
                    <a:pt x="4" y="76"/>
                  </a:lnTo>
                  <a:lnTo>
                    <a:pt x="2" y="76"/>
                  </a:lnTo>
                  <a:lnTo>
                    <a:pt x="0" y="74"/>
                  </a:lnTo>
                  <a:lnTo>
                    <a:pt x="0" y="72"/>
                  </a:lnTo>
                  <a:lnTo>
                    <a:pt x="0" y="71"/>
                  </a:lnTo>
                  <a:lnTo>
                    <a:pt x="0" y="69"/>
                  </a:lnTo>
                  <a:lnTo>
                    <a:pt x="2" y="69"/>
                  </a:lnTo>
                  <a:lnTo>
                    <a:pt x="2" y="67"/>
                  </a:lnTo>
                  <a:lnTo>
                    <a:pt x="4" y="67"/>
                  </a:lnTo>
                  <a:lnTo>
                    <a:pt x="6" y="67"/>
                  </a:lnTo>
                  <a:lnTo>
                    <a:pt x="8" y="67"/>
                  </a:lnTo>
                  <a:lnTo>
                    <a:pt x="59" y="67"/>
                  </a:lnTo>
                  <a:lnTo>
                    <a:pt x="59" y="7"/>
                  </a:lnTo>
                  <a:lnTo>
                    <a:pt x="59" y="5"/>
                  </a:lnTo>
                  <a:lnTo>
                    <a:pt x="59" y="3"/>
                  </a:lnTo>
                  <a:lnTo>
                    <a:pt x="61" y="3"/>
                  </a:lnTo>
                  <a:lnTo>
                    <a:pt x="61" y="2"/>
                  </a:lnTo>
                  <a:lnTo>
                    <a:pt x="61" y="0"/>
                  </a:lnTo>
                  <a:lnTo>
                    <a:pt x="63" y="0"/>
                  </a:lnTo>
                  <a:lnTo>
                    <a:pt x="65" y="0"/>
                  </a:lnTo>
                  <a:lnTo>
                    <a:pt x="67" y="0"/>
                  </a:lnTo>
                  <a:lnTo>
                    <a:pt x="69" y="0"/>
                  </a:lnTo>
                  <a:lnTo>
                    <a:pt x="69" y="2"/>
                  </a:lnTo>
                  <a:lnTo>
                    <a:pt x="71" y="2"/>
                  </a:lnTo>
                  <a:lnTo>
                    <a:pt x="71" y="3"/>
                  </a:lnTo>
                  <a:lnTo>
                    <a:pt x="71" y="5"/>
                  </a:lnTo>
                  <a:lnTo>
                    <a:pt x="71" y="7"/>
                  </a:lnTo>
                  <a:lnTo>
                    <a:pt x="71" y="67"/>
                  </a:lnTo>
                  <a:lnTo>
                    <a:pt x="124" y="67"/>
                  </a:lnTo>
                  <a:lnTo>
                    <a:pt x="126" y="67"/>
                  </a:lnTo>
                  <a:lnTo>
                    <a:pt x="128" y="67"/>
                  </a:lnTo>
                  <a:lnTo>
                    <a:pt x="130" y="67"/>
                  </a:lnTo>
                  <a:lnTo>
                    <a:pt x="130" y="69"/>
                  </a:lnTo>
                  <a:lnTo>
                    <a:pt x="132" y="69"/>
                  </a:lnTo>
                  <a:lnTo>
                    <a:pt x="132" y="71"/>
                  </a:lnTo>
                  <a:lnTo>
                    <a:pt x="132" y="72"/>
                  </a:lnTo>
                  <a:lnTo>
                    <a:pt x="132" y="74"/>
                  </a:lnTo>
                  <a:lnTo>
                    <a:pt x="130" y="74"/>
                  </a:lnTo>
                  <a:lnTo>
                    <a:pt x="130" y="76"/>
                  </a:lnTo>
                  <a:lnTo>
                    <a:pt x="128" y="76"/>
                  </a:lnTo>
                  <a:lnTo>
                    <a:pt x="128" y="78"/>
                  </a:lnTo>
                  <a:lnTo>
                    <a:pt x="126" y="78"/>
                  </a:lnTo>
                  <a:lnTo>
                    <a:pt x="124" y="78"/>
                  </a:lnTo>
                  <a:lnTo>
                    <a:pt x="71" y="78"/>
                  </a:lnTo>
                  <a:close/>
                </a:path>
              </a:pathLst>
            </a:cu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2184" name="Freeform 8"/>
            <p:cNvSpPr>
              <a:spLocks/>
            </p:cNvSpPr>
            <p:nvPr/>
          </p:nvSpPr>
          <p:spPr bwMode="auto">
            <a:xfrm>
              <a:off x="2560638" y="2562225"/>
              <a:ext cx="209550" cy="230187"/>
            </a:xfrm>
            <a:custGeom>
              <a:avLst/>
              <a:gdLst>
                <a:gd name="T0" fmla="*/ 71 w 132"/>
                <a:gd name="T1" fmla="*/ 78 h 145"/>
                <a:gd name="T2" fmla="*/ 71 w 132"/>
                <a:gd name="T3" fmla="*/ 136 h 145"/>
                <a:gd name="T4" fmla="*/ 71 w 132"/>
                <a:gd name="T5" fmla="*/ 139 h 145"/>
                <a:gd name="T6" fmla="*/ 71 w 132"/>
                <a:gd name="T7" fmla="*/ 141 h 145"/>
                <a:gd name="T8" fmla="*/ 71 w 132"/>
                <a:gd name="T9" fmla="*/ 143 h 145"/>
                <a:gd name="T10" fmla="*/ 69 w 132"/>
                <a:gd name="T11" fmla="*/ 143 h 145"/>
                <a:gd name="T12" fmla="*/ 67 w 132"/>
                <a:gd name="T13" fmla="*/ 145 h 145"/>
                <a:gd name="T14" fmla="*/ 65 w 132"/>
                <a:gd name="T15" fmla="*/ 145 h 145"/>
                <a:gd name="T16" fmla="*/ 63 w 132"/>
                <a:gd name="T17" fmla="*/ 143 h 145"/>
                <a:gd name="T18" fmla="*/ 61 w 132"/>
                <a:gd name="T19" fmla="*/ 143 h 145"/>
                <a:gd name="T20" fmla="*/ 61 w 132"/>
                <a:gd name="T21" fmla="*/ 141 h 145"/>
                <a:gd name="T22" fmla="*/ 59 w 132"/>
                <a:gd name="T23" fmla="*/ 139 h 145"/>
                <a:gd name="T24" fmla="*/ 59 w 132"/>
                <a:gd name="T25" fmla="*/ 136 h 145"/>
                <a:gd name="T26" fmla="*/ 59 w 132"/>
                <a:gd name="T27" fmla="*/ 78 h 145"/>
                <a:gd name="T28" fmla="*/ 8 w 132"/>
                <a:gd name="T29" fmla="*/ 78 h 145"/>
                <a:gd name="T30" fmla="*/ 6 w 132"/>
                <a:gd name="T31" fmla="*/ 78 h 145"/>
                <a:gd name="T32" fmla="*/ 4 w 132"/>
                <a:gd name="T33" fmla="*/ 78 h 145"/>
                <a:gd name="T34" fmla="*/ 2 w 132"/>
                <a:gd name="T35" fmla="*/ 76 h 145"/>
                <a:gd name="T36" fmla="*/ 0 w 132"/>
                <a:gd name="T37" fmla="*/ 74 h 145"/>
                <a:gd name="T38" fmla="*/ 0 w 132"/>
                <a:gd name="T39" fmla="*/ 72 h 145"/>
                <a:gd name="T40" fmla="*/ 0 w 132"/>
                <a:gd name="T41" fmla="*/ 71 h 145"/>
                <a:gd name="T42" fmla="*/ 0 w 132"/>
                <a:gd name="T43" fmla="*/ 69 h 145"/>
                <a:gd name="T44" fmla="*/ 2 w 132"/>
                <a:gd name="T45" fmla="*/ 67 h 145"/>
                <a:gd name="T46" fmla="*/ 4 w 132"/>
                <a:gd name="T47" fmla="*/ 67 h 145"/>
                <a:gd name="T48" fmla="*/ 6 w 132"/>
                <a:gd name="T49" fmla="*/ 67 h 145"/>
                <a:gd name="T50" fmla="*/ 8 w 132"/>
                <a:gd name="T51" fmla="*/ 67 h 145"/>
                <a:gd name="T52" fmla="*/ 59 w 132"/>
                <a:gd name="T53" fmla="*/ 67 h 145"/>
                <a:gd name="T54" fmla="*/ 59 w 132"/>
                <a:gd name="T55" fmla="*/ 7 h 145"/>
                <a:gd name="T56" fmla="*/ 59 w 132"/>
                <a:gd name="T57" fmla="*/ 5 h 145"/>
                <a:gd name="T58" fmla="*/ 59 w 132"/>
                <a:gd name="T59" fmla="*/ 3 h 145"/>
                <a:gd name="T60" fmla="*/ 61 w 132"/>
                <a:gd name="T61" fmla="*/ 2 h 145"/>
                <a:gd name="T62" fmla="*/ 63 w 132"/>
                <a:gd name="T63" fmla="*/ 0 h 145"/>
                <a:gd name="T64" fmla="*/ 65 w 132"/>
                <a:gd name="T65" fmla="*/ 0 h 145"/>
                <a:gd name="T66" fmla="*/ 67 w 132"/>
                <a:gd name="T67" fmla="*/ 0 h 145"/>
                <a:gd name="T68" fmla="*/ 69 w 132"/>
                <a:gd name="T69" fmla="*/ 0 h 145"/>
                <a:gd name="T70" fmla="*/ 71 w 132"/>
                <a:gd name="T71" fmla="*/ 2 h 145"/>
                <a:gd name="T72" fmla="*/ 71 w 132"/>
                <a:gd name="T73" fmla="*/ 3 h 145"/>
                <a:gd name="T74" fmla="*/ 71 w 132"/>
                <a:gd name="T75" fmla="*/ 5 h 145"/>
                <a:gd name="T76" fmla="*/ 71 w 132"/>
                <a:gd name="T77" fmla="*/ 7 h 145"/>
                <a:gd name="T78" fmla="*/ 71 w 132"/>
                <a:gd name="T79" fmla="*/ 67 h 145"/>
                <a:gd name="T80" fmla="*/ 124 w 132"/>
                <a:gd name="T81" fmla="*/ 67 h 145"/>
                <a:gd name="T82" fmla="*/ 126 w 132"/>
                <a:gd name="T83" fmla="*/ 67 h 145"/>
                <a:gd name="T84" fmla="*/ 128 w 132"/>
                <a:gd name="T85" fmla="*/ 67 h 145"/>
                <a:gd name="T86" fmla="*/ 130 w 132"/>
                <a:gd name="T87" fmla="*/ 67 h 145"/>
                <a:gd name="T88" fmla="*/ 130 w 132"/>
                <a:gd name="T89" fmla="*/ 69 h 145"/>
                <a:gd name="T90" fmla="*/ 132 w 132"/>
                <a:gd name="T91" fmla="*/ 69 h 145"/>
                <a:gd name="T92" fmla="*/ 132 w 132"/>
                <a:gd name="T93" fmla="*/ 71 h 145"/>
                <a:gd name="T94" fmla="*/ 132 w 132"/>
                <a:gd name="T95" fmla="*/ 72 h 145"/>
                <a:gd name="T96" fmla="*/ 132 w 132"/>
                <a:gd name="T97" fmla="*/ 74 h 145"/>
                <a:gd name="T98" fmla="*/ 130 w 132"/>
                <a:gd name="T99" fmla="*/ 74 h 145"/>
                <a:gd name="T100" fmla="*/ 130 w 132"/>
                <a:gd name="T101" fmla="*/ 76 h 145"/>
                <a:gd name="T102" fmla="*/ 128 w 132"/>
                <a:gd name="T103" fmla="*/ 76 h 145"/>
                <a:gd name="T104" fmla="*/ 128 w 132"/>
                <a:gd name="T105" fmla="*/ 78 h 145"/>
                <a:gd name="T106" fmla="*/ 126 w 132"/>
                <a:gd name="T107" fmla="*/ 78 h 145"/>
                <a:gd name="T108" fmla="*/ 124 w 132"/>
                <a:gd name="T109" fmla="*/ 78 h 145"/>
                <a:gd name="T110" fmla="*/ 71 w 132"/>
                <a:gd name="T111" fmla="*/ 78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32" h="145">
                  <a:moveTo>
                    <a:pt x="71" y="78"/>
                  </a:moveTo>
                  <a:lnTo>
                    <a:pt x="71" y="136"/>
                  </a:lnTo>
                  <a:lnTo>
                    <a:pt x="71" y="139"/>
                  </a:lnTo>
                  <a:lnTo>
                    <a:pt x="71" y="141"/>
                  </a:lnTo>
                  <a:lnTo>
                    <a:pt x="71" y="143"/>
                  </a:lnTo>
                  <a:lnTo>
                    <a:pt x="69" y="143"/>
                  </a:lnTo>
                  <a:lnTo>
                    <a:pt x="67" y="145"/>
                  </a:lnTo>
                  <a:lnTo>
                    <a:pt x="65" y="145"/>
                  </a:lnTo>
                  <a:lnTo>
                    <a:pt x="63" y="143"/>
                  </a:lnTo>
                  <a:lnTo>
                    <a:pt x="61" y="143"/>
                  </a:lnTo>
                  <a:lnTo>
                    <a:pt x="61" y="141"/>
                  </a:lnTo>
                  <a:lnTo>
                    <a:pt x="59" y="139"/>
                  </a:lnTo>
                  <a:lnTo>
                    <a:pt x="59" y="136"/>
                  </a:lnTo>
                  <a:lnTo>
                    <a:pt x="59" y="78"/>
                  </a:lnTo>
                  <a:lnTo>
                    <a:pt x="8" y="78"/>
                  </a:lnTo>
                  <a:lnTo>
                    <a:pt x="6" y="78"/>
                  </a:lnTo>
                  <a:lnTo>
                    <a:pt x="4" y="78"/>
                  </a:lnTo>
                  <a:lnTo>
                    <a:pt x="2" y="76"/>
                  </a:lnTo>
                  <a:lnTo>
                    <a:pt x="0" y="74"/>
                  </a:lnTo>
                  <a:lnTo>
                    <a:pt x="0" y="72"/>
                  </a:lnTo>
                  <a:lnTo>
                    <a:pt x="0" y="71"/>
                  </a:lnTo>
                  <a:lnTo>
                    <a:pt x="0" y="69"/>
                  </a:lnTo>
                  <a:lnTo>
                    <a:pt x="2" y="67"/>
                  </a:lnTo>
                  <a:lnTo>
                    <a:pt x="4" y="67"/>
                  </a:lnTo>
                  <a:lnTo>
                    <a:pt x="6" y="67"/>
                  </a:lnTo>
                  <a:lnTo>
                    <a:pt x="8" y="67"/>
                  </a:lnTo>
                  <a:lnTo>
                    <a:pt x="59" y="67"/>
                  </a:lnTo>
                  <a:lnTo>
                    <a:pt x="59" y="7"/>
                  </a:lnTo>
                  <a:lnTo>
                    <a:pt x="59" y="5"/>
                  </a:lnTo>
                  <a:lnTo>
                    <a:pt x="59" y="3"/>
                  </a:lnTo>
                  <a:lnTo>
                    <a:pt x="61" y="2"/>
                  </a:lnTo>
                  <a:lnTo>
                    <a:pt x="63" y="0"/>
                  </a:lnTo>
                  <a:lnTo>
                    <a:pt x="65" y="0"/>
                  </a:lnTo>
                  <a:lnTo>
                    <a:pt x="67" y="0"/>
                  </a:lnTo>
                  <a:lnTo>
                    <a:pt x="69" y="0"/>
                  </a:lnTo>
                  <a:lnTo>
                    <a:pt x="71" y="2"/>
                  </a:lnTo>
                  <a:lnTo>
                    <a:pt x="71" y="3"/>
                  </a:lnTo>
                  <a:lnTo>
                    <a:pt x="71" y="5"/>
                  </a:lnTo>
                  <a:lnTo>
                    <a:pt x="71" y="7"/>
                  </a:lnTo>
                  <a:lnTo>
                    <a:pt x="71" y="67"/>
                  </a:lnTo>
                  <a:lnTo>
                    <a:pt x="124" y="67"/>
                  </a:lnTo>
                  <a:lnTo>
                    <a:pt x="126" y="67"/>
                  </a:lnTo>
                  <a:lnTo>
                    <a:pt x="128" y="67"/>
                  </a:lnTo>
                  <a:lnTo>
                    <a:pt x="130" y="67"/>
                  </a:lnTo>
                  <a:lnTo>
                    <a:pt x="130" y="69"/>
                  </a:lnTo>
                  <a:lnTo>
                    <a:pt x="132" y="69"/>
                  </a:lnTo>
                  <a:lnTo>
                    <a:pt x="132" y="71"/>
                  </a:lnTo>
                  <a:lnTo>
                    <a:pt x="132" y="72"/>
                  </a:lnTo>
                  <a:lnTo>
                    <a:pt x="132" y="74"/>
                  </a:lnTo>
                  <a:lnTo>
                    <a:pt x="130" y="74"/>
                  </a:lnTo>
                  <a:lnTo>
                    <a:pt x="130" y="76"/>
                  </a:lnTo>
                  <a:lnTo>
                    <a:pt x="128" y="76"/>
                  </a:lnTo>
                  <a:lnTo>
                    <a:pt x="128" y="78"/>
                  </a:lnTo>
                  <a:lnTo>
                    <a:pt x="126" y="78"/>
                  </a:lnTo>
                  <a:lnTo>
                    <a:pt x="124" y="78"/>
                  </a:lnTo>
                  <a:lnTo>
                    <a:pt x="71" y="78"/>
                  </a:lnTo>
                </a:path>
              </a:pathLst>
            </a:custGeom>
            <a:noFill/>
            <a:ln w="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2185" name="Freeform 9"/>
            <p:cNvSpPr>
              <a:spLocks/>
            </p:cNvSpPr>
            <p:nvPr/>
          </p:nvSpPr>
          <p:spPr bwMode="auto">
            <a:xfrm>
              <a:off x="2560638" y="3473450"/>
              <a:ext cx="209550" cy="231775"/>
            </a:xfrm>
            <a:custGeom>
              <a:avLst/>
              <a:gdLst>
                <a:gd name="T0" fmla="*/ 71 w 132"/>
                <a:gd name="T1" fmla="*/ 138 h 146"/>
                <a:gd name="T2" fmla="*/ 71 w 132"/>
                <a:gd name="T3" fmla="*/ 142 h 146"/>
                <a:gd name="T4" fmla="*/ 69 w 132"/>
                <a:gd name="T5" fmla="*/ 144 h 146"/>
                <a:gd name="T6" fmla="*/ 65 w 132"/>
                <a:gd name="T7" fmla="*/ 146 h 146"/>
                <a:gd name="T8" fmla="*/ 63 w 132"/>
                <a:gd name="T9" fmla="*/ 144 h 146"/>
                <a:gd name="T10" fmla="*/ 61 w 132"/>
                <a:gd name="T11" fmla="*/ 142 h 146"/>
                <a:gd name="T12" fmla="*/ 59 w 132"/>
                <a:gd name="T13" fmla="*/ 140 h 146"/>
                <a:gd name="T14" fmla="*/ 59 w 132"/>
                <a:gd name="T15" fmla="*/ 79 h 146"/>
                <a:gd name="T16" fmla="*/ 6 w 132"/>
                <a:gd name="T17" fmla="*/ 79 h 146"/>
                <a:gd name="T18" fmla="*/ 4 w 132"/>
                <a:gd name="T19" fmla="*/ 77 h 146"/>
                <a:gd name="T20" fmla="*/ 0 w 132"/>
                <a:gd name="T21" fmla="*/ 77 h 146"/>
                <a:gd name="T22" fmla="*/ 0 w 132"/>
                <a:gd name="T23" fmla="*/ 73 h 146"/>
                <a:gd name="T24" fmla="*/ 0 w 132"/>
                <a:gd name="T25" fmla="*/ 69 h 146"/>
                <a:gd name="T26" fmla="*/ 2 w 132"/>
                <a:gd name="T27" fmla="*/ 67 h 146"/>
                <a:gd name="T28" fmla="*/ 6 w 132"/>
                <a:gd name="T29" fmla="*/ 67 h 146"/>
                <a:gd name="T30" fmla="*/ 59 w 132"/>
                <a:gd name="T31" fmla="*/ 67 h 146"/>
                <a:gd name="T32" fmla="*/ 59 w 132"/>
                <a:gd name="T33" fmla="*/ 6 h 146"/>
                <a:gd name="T34" fmla="*/ 61 w 132"/>
                <a:gd name="T35" fmla="*/ 4 h 146"/>
                <a:gd name="T36" fmla="*/ 63 w 132"/>
                <a:gd name="T37" fmla="*/ 2 h 146"/>
                <a:gd name="T38" fmla="*/ 65 w 132"/>
                <a:gd name="T39" fmla="*/ 0 h 146"/>
                <a:gd name="T40" fmla="*/ 69 w 132"/>
                <a:gd name="T41" fmla="*/ 0 h 146"/>
                <a:gd name="T42" fmla="*/ 71 w 132"/>
                <a:gd name="T43" fmla="*/ 2 h 146"/>
                <a:gd name="T44" fmla="*/ 71 w 132"/>
                <a:gd name="T45" fmla="*/ 6 h 146"/>
                <a:gd name="T46" fmla="*/ 71 w 132"/>
                <a:gd name="T47" fmla="*/ 67 h 146"/>
                <a:gd name="T48" fmla="*/ 126 w 132"/>
                <a:gd name="T49" fmla="*/ 67 h 146"/>
                <a:gd name="T50" fmla="*/ 130 w 132"/>
                <a:gd name="T51" fmla="*/ 67 h 146"/>
                <a:gd name="T52" fmla="*/ 132 w 132"/>
                <a:gd name="T53" fmla="*/ 69 h 146"/>
                <a:gd name="T54" fmla="*/ 132 w 132"/>
                <a:gd name="T55" fmla="*/ 73 h 146"/>
                <a:gd name="T56" fmla="*/ 130 w 132"/>
                <a:gd name="T57" fmla="*/ 75 h 146"/>
                <a:gd name="T58" fmla="*/ 128 w 132"/>
                <a:gd name="T59" fmla="*/ 77 h 146"/>
                <a:gd name="T60" fmla="*/ 126 w 132"/>
                <a:gd name="T61" fmla="*/ 79 h 146"/>
                <a:gd name="T62" fmla="*/ 71 w 132"/>
                <a:gd name="T63" fmla="*/ 79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2" h="146">
                  <a:moveTo>
                    <a:pt x="71" y="79"/>
                  </a:moveTo>
                  <a:lnTo>
                    <a:pt x="71" y="138"/>
                  </a:lnTo>
                  <a:lnTo>
                    <a:pt x="71" y="140"/>
                  </a:lnTo>
                  <a:lnTo>
                    <a:pt x="71" y="142"/>
                  </a:lnTo>
                  <a:lnTo>
                    <a:pt x="71" y="144"/>
                  </a:lnTo>
                  <a:lnTo>
                    <a:pt x="69" y="144"/>
                  </a:lnTo>
                  <a:lnTo>
                    <a:pt x="67" y="146"/>
                  </a:lnTo>
                  <a:lnTo>
                    <a:pt x="65" y="146"/>
                  </a:lnTo>
                  <a:lnTo>
                    <a:pt x="63" y="146"/>
                  </a:lnTo>
                  <a:lnTo>
                    <a:pt x="63" y="144"/>
                  </a:lnTo>
                  <a:lnTo>
                    <a:pt x="61" y="144"/>
                  </a:lnTo>
                  <a:lnTo>
                    <a:pt x="61" y="142"/>
                  </a:lnTo>
                  <a:lnTo>
                    <a:pt x="59" y="142"/>
                  </a:lnTo>
                  <a:lnTo>
                    <a:pt x="59" y="140"/>
                  </a:lnTo>
                  <a:lnTo>
                    <a:pt x="59" y="138"/>
                  </a:lnTo>
                  <a:lnTo>
                    <a:pt x="59" y="79"/>
                  </a:lnTo>
                  <a:lnTo>
                    <a:pt x="8" y="79"/>
                  </a:lnTo>
                  <a:lnTo>
                    <a:pt x="6" y="79"/>
                  </a:lnTo>
                  <a:lnTo>
                    <a:pt x="4" y="79"/>
                  </a:lnTo>
                  <a:lnTo>
                    <a:pt x="4" y="77"/>
                  </a:lnTo>
                  <a:lnTo>
                    <a:pt x="2" y="77"/>
                  </a:lnTo>
                  <a:lnTo>
                    <a:pt x="0" y="77"/>
                  </a:lnTo>
                  <a:lnTo>
                    <a:pt x="0" y="75"/>
                  </a:lnTo>
                  <a:lnTo>
                    <a:pt x="0" y="73"/>
                  </a:lnTo>
                  <a:lnTo>
                    <a:pt x="0" y="71"/>
                  </a:lnTo>
                  <a:lnTo>
                    <a:pt x="0" y="69"/>
                  </a:lnTo>
                  <a:lnTo>
                    <a:pt x="2" y="69"/>
                  </a:lnTo>
                  <a:lnTo>
                    <a:pt x="2" y="67"/>
                  </a:lnTo>
                  <a:lnTo>
                    <a:pt x="4" y="67"/>
                  </a:lnTo>
                  <a:lnTo>
                    <a:pt x="6" y="67"/>
                  </a:lnTo>
                  <a:lnTo>
                    <a:pt x="8" y="67"/>
                  </a:lnTo>
                  <a:lnTo>
                    <a:pt x="59" y="67"/>
                  </a:lnTo>
                  <a:lnTo>
                    <a:pt x="59" y="8"/>
                  </a:lnTo>
                  <a:lnTo>
                    <a:pt x="59" y="6"/>
                  </a:lnTo>
                  <a:lnTo>
                    <a:pt x="59" y="4"/>
                  </a:lnTo>
                  <a:lnTo>
                    <a:pt x="61" y="4"/>
                  </a:lnTo>
                  <a:lnTo>
                    <a:pt x="61" y="2"/>
                  </a:lnTo>
                  <a:lnTo>
                    <a:pt x="63" y="2"/>
                  </a:lnTo>
                  <a:lnTo>
                    <a:pt x="63" y="0"/>
                  </a:lnTo>
                  <a:lnTo>
                    <a:pt x="65" y="0"/>
                  </a:lnTo>
                  <a:lnTo>
                    <a:pt x="67" y="0"/>
                  </a:lnTo>
                  <a:lnTo>
                    <a:pt x="69" y="0"/>
                  </a:lnTo>
                  <a:lnTo>
                    <a:pt x="69" y="2"/>
                  </a:lnTo>
                  <a:lnTo>
                    <a:pt x="71" y="2"/>
                  </a:lnTo>
                  <a:lnTo>
                    <a:pt x="71" y="4"/>
                  </a:lnTo>
                  <a:lnTo>
                    <a:pt x="71" y="6"/>
                  </a:lnTo>
                  <a:lnTo>
                    <a:pt x="71" y="8"/>
                  </a:lnTo>
                  <a:lnTo>
                    <a:pt x="71" y="67"/>
                  </a:lnTo>
                  <a:lnTo>
                    <a:pt x="124" y="67"/>
                  </a:lnTo>
                  <a:lnTo>
                    <a:pt x="126" y="67"/>
                  </a:lnTo>
                  <a:lnTo>
                    <a:pt x="128" y="67"/>
                  </a:lnTo>
                  <a:lnTo>
                    <a:pt x="130" y="67"/>
                  </a:lnTo>
                  <a:lnTo>
                    <a:pt x="130" y="69"/>
                  </a:lnTo>
                  <a:lnTo>
                    <a:pt x="132" y="69"/>
                  </a:lnTo>
                  <a:lnTo>
                    <a:pt x="132" y="71"/>
                  </a:lnTo>
                  <a:lnTo>
                    <a:pt x="132" y="73"/>
                  </a:lnTo>
                  <a:lnTo>
                    <a:pt x="132" y="75"/>
                  </a:lnTo>
                  <a:lnTo>
                    <a:pt x="130" y="75"/>
                  </a:lnTo>
                  <a:lnTo>
                    <a:pt x="130" y="77"/>
                  </a:lnTo>
                  <a:lnTo>
                    <a:pt x="128" y="77"/>
                  </a:lnTo>
                  <a:lnTo>
                    <a:pt x="128" y="79"/>
                  </a:lnTo>
                  <a:lnTo>
                    <a:pt x="126" y="79"/>
                  </a:lnTo>
                  <a:lnTo>
                    <a:pt x="124" y="79"/>
                  </a:lnTo>
                  <a:lnTo>
                    <a:pt x="71" y="79"/>
                  </a:lnTo>
                  <a:close/>
                </a:path>
              </a:pathLst>
            </a:cu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2186" name="Freeform 10"/>
            <p:cNvSpPr>
              <a:spLocks/>
            </p:cNvSpPr>
            <p:nvPr/>
          </p:nvSpPr>
          <p:spPr bwMode="auto">
            <a:xfrm>
              <a:off x="2560638" y="3473450"/>
              <a:ext cx="209550" cy="231775"/>
            </a:xfrm>
            <a:custGeom>
              <a:avLst/>
              <a:gdLst>
                <a:gd name="T0" fmla="*/ 71 w 132"/>
                <a:gd name="T1" fmla="*/ 79 h 146"/>
                <a:gd name="T2" fmla="*/ 71 w 132"/>
                <a:gd name="T3" fmla="*/ 138 h 146"/>
                <a:gd name="T4" fmla="*/ 71 w 132"/>
                <a:gd name="T5" fmla="*/ 140 h 146"/>
                <a:gd name="T6" fmla="*/ 71 w 132"/>
                <a:gd name="T7" fmla="*/ 142 h 146"/>
                <a:gd name="T8" fmla="*/ 71 w 132"/>
                <a:gd name="T9" fmla="*/ 144 h 146"/>
                <a:gd name="T10" fmla="*/ 69 w 132"/>
                <a:gd name="T11" fmla="*/ 144 h 146"/>
                <a:gd name="T12" fmla="*/ 67 w 132"/>
                <a:gd name="T13" fmla="*/ 146 h 146"/>
                <a:gd name="T14" fmla="*/ 65 w 132"/>
                <a:gd name="T15" fmla="*/ 146 h 146"/>
                <a:gd name="T16" fmla="*/ 63 w 132"/>
                <a:gd name="T17" fmla="*/ 144 h 146"/>
                <a:gd name="T18" fmla="*/ 61 w 132"/>
                <a:gd name="T19" fmla="*/ 144 h 146"/>
                <a:gd name="T20" fmla="*/ 61 w 132"/>
                <a:gd name="T21" fmla="*/ 142 h 146"/>
                <a:gd name="T22" fmla="*/ 59 w 132"/>
                <a:gd name="T23" fmla="*/ 140 h 146"/>
                <a:gd name="T24" fmla="*/ 59 w 132"/>
                <a:gd name="T25" fmla="*/ 138 h 146"/>
                <a:gd name="T26" fmla="*/ 59 w 132"/>
                <a:gd name="T27" fmla="*/ 79 h 146"/>
                <a:gd name="T28" fmla="*/ 8 w 132"/>
                <a:gd name="T29" fmla="*/ 79 h 146"/>
                <a:gd name="T30" fmla="*/ 6 w 132"/>
                <a:gd name="T31" fmla="*/ 79 h 146"/>
                <a:gd name="T32" fmla="*/ 4 w 132"/>
                <a:gd name="T33" fmla="*/ 79 h 146"/>
                <a:gd name="T34" fmla="*/ 2 w 132"/>
                <a:gd name="T35" fmla="*/ 77 h 146"/>
                <a:gd name="T36" fmla="*/ 0 w 132"/>
                <a:gd name="T37" fmla="*/ 77 h 146"/>
                <a:gd name="T38" fmla="*/ 0 w 132"/>
                <a:gd name="T39" fmla="*/ 75 h 146"/>
                <a:gd name="T40" fmla="*/ 0 w 132"/>
                <a:gd name="T41" fmla="*/ 73 h 146"/>
                <a:gd name="T42" fmla="*/ 0 w 132"/>
                <a:gd name="T43" fmla="*/ 71 h 146"/>
                <a:gd name="T44" fmla="*/ 0 w 132"/>
                <a:gd name="T45" fmla="*/ 69 h 146"/>
                <a:gd name="T46" fmla="*/ 2 w 132"/>
                <a:gd name="T47" fmla="*/ 69 h 146"/>
                <a:gd name="T48" fmla="*/ 2 w 132"/>
                <a:gd name="T49" fmla="*/ 67 h 146"/>
                <a:gd name="T50" fmla="*/ 4 w 132"/>
                <a:gd name="T51" fmla="*/ 67 h 146"/>
                <a:gd name="T52" fmla="*/ 6 w 132"/>
                <a:gd name="T53" fmla="*/ 67 h 146"/>
                <a:gd name="T54" fmla="*/ 8 w 132"/>
                <a:gd name="T55" fmla="*/ 67 h 146"/>
                <a:gd name="T56" fmla="*/ 59 w 132"/>
                <a:gd name="T57" fmla="*/ 67 h 146"/>
                <a:gd name="T58" fmla="*/ 59 w 132"/>
                <a:gd name="T59" fmla="*/ 8 h 146"/>
                <a:gd name="T60" fmla="*/ 59 w 132"/>
                <a:gd name="T61" fmla="*/ 6 h 146"/>
                <a:gd name="T62" fmla="*/ 59 w 132"/>
                <a:gd name="T63" fmla="*/ 4 h 146"/>
                <a:gd name="T64" fmla="*/ 61 w 132"/>
                <a:gd name="T65" fmla="*/ 2 h 146"/>
                <a:gd name="T66" fmla="*/ 63 w 132"/>
                <a:gd name="T67" fmla="*/ 0 h 146"/>
                <a:gd name="T68" fmla="*/ 65 w 132"/>
                <a:gd name="T69" fmla="*/ 0 h 146"/>
                <a:gd name="T70" fmla="*/ 67 w 132"/>
                <a:gd name="T71" fmla="*/ 0 h 146"/>
                <a:gd name="T72" fmla="*/ 69 w 132"/>
                <a:gd name="T73" fmla="*/ 0 h 146"/>
                <a:gd name="T74" fmla="*/ 71 w 132"/>
                <a:gd name="T75" fmla="*/ 2 h 146"/>
                <a:gd name="T76" fmla="*/ 71 w 132"/>
                <a:gd name="T77" fmla="*/ 4 h 146"/>
                <a:gd name="T78" fmla="*/ 71 w 132"/>
                <a:gd name="T79" fmla="*/ 6 h 146"/>
                <a:gd name="T80" fmla="*/ 71 w 132"/>
                <a:gd name="T81" fmla="*/ 8 h 146"/>
                <a:gd name="T82" fmla="*/ 71 w 132"/>
                <a:gd name="T83" fmla="*/ 67 h 146"/>
                <a:gd name="T84" fmla="*/ 124 w 132"/>
                <a:gd name="T85" fmla="*/ 67 h 146"/>
                <a:gd name="T86" fmla="*/ 126 w 132"/>
                <a:gd name="T87" fmla="*/ 67 h 146"/>
                <a:gd name="T88" fmla="*/ 128 w 132"/>
                <a:gd name="T89" fmla="*/ 67 h 146"/>
                <a:gd name="T90" fmla="*/ 130 w 132"/>
                <a:gd name="T91" fmla="*/ 67 h 146"/>
                <a:gd name="T92" fmla="*/ 130 w 132"/>
                <a:gd name="T93" fmla="*/ 69 h 146"/>
                <a:gd name="T94" fmla="*/ 132 w 132"/>
                <a:gd name="T95" fmla="*/ 69 h 146"/>
                <a:gd name="T96" fmla="*/ 132 w 132"/>
                <a:gd name="T97" fmla="*/ 71 h 146"/>
                <a:gd name="T98" fmla="*/ 132 w 132"/>
                <a:gd name="T99" fmla="*/ 73 h 146"/>
                <a:gd name="T100" fmla="*/ 132 w 132"/>
                <a:gd name="T101" fmla="*/ 75 h 146"/>
                <a:gd name="T102" fmla="*/ 130 w 132"/>
                <a:gd name="T103" fmla="*/ 77 h 146"/>
                <a:gd name="T104" fmla="*/ 128 w 132"/>
                <a:gd name="T105" fmla="*/ 77 h 146"/>
                <a:gd name="T106" fmla="*/ 128 w 132"/>
                <a:gd name="T107" fmla="*/ 79 h 146"/>
                <a:gd name="T108" fmla="*/ 126 w 132"/>
                <a:gd name="T109" fmla="*/ 79 h 146"/>
                <a:gd name="T110" fmla="*/ 124 w 132"/>
                <a:gd name="T111" fmla="*/ 79 h 146"/>
                <a:gd name="T112" fmla="*/ 71 w 132"/>
                <a:gd name="T113" fmla="*/ 79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2" h="146">
                  <a:moveTo>
                    <a:pt x="71" y="79"/>
                  </a:moveTo>
                  <a:lnTo>
                    <a:pt x="71" y="138"/>
                  </a:lnTo>
                  <a:lnTo>
                    <a:pt x="71" y="140"/>
                  </a:lnTo>
                  <a:lnTo>
                    <a:pt x="71" y="142"/>
                  </a:lnTo>
                  <a:lnTo>
                    <a:pt x="71" y="144"/>
                  </a:lnTo>
                  <a:lnTo>
                    <a:pt x="69" y="144"/>
                  </a:lnTo>
                  <a:lnTo>
                    <a:pt x="67" y="146"/>
                  </a:lnTo>
                  <a:lnTo>
                    <a:pt x="65" y="146"/>
                  </a:lnTo>
                  <a:lnTo>
                    <a:pt x="63" y="144"/>
                  </a:lnTo>
                  <a:lnTo>
                    <a:pt x="61" y="144"/>
                  </a:lnTo>
                  <a:lnTo>
                    <a:pt x="61" y="142"/>
                  </a:lnTo>
                  <a:lnTo>
                    <a:pt x="59" y="140"/>
                  </a:lnTo>
                  <a:lnTo>
                    <a:pt x="59" y="138"/>
                  </a:lnTo>
                  <a:lnTo>
                    <a:pt x="59" y="79"/>
                  </a:lnTo>
                  <a:lnTo>
                    <a:pt x="8" y="79"/>
                  </a:lnTo>
                  <a:lnTo>
                    <a:pt x="6" y="79"/>
                  </a:lnTo>
                  <a:lnTo>
                    <a:pt x="4" y="79"/>
                  </a:lnTo>
                  <a:lnTo>
                    <a:pt x="2" y="77"/>
                  </a:lnTo>
                  <a:lnTo>
                    <a:pt x="0" y="77"/>
                  </a:lnTo>
                  <a:lnTo>
                    <a:pt x="0" y="75"/>
                  </a:lnTo>
                  <a:lnTo>
                    <a:pt x="0" y="73"/>
                  </a:lnTo>
                  <a:lnTo>
                    <a:pt x="0" y="71"/>
                  </a:lnTo>
                  <a:lnTo>
                    <a:pt x="0" y="69"/>
                  </a:lnTo>
                  <a:lnTo>
                    <a:pt x="2" y="69"/>
                  </a:lnTo>
                  <a:lnTo>
                    <a:pt x="2" y="67"/>
                  </a:lnTo>
                  <a:lnTo>
                    <a:pt x="4" y="67"/>
                  </a:lnTo>
                  <a:lnTo>
                    <a:pt x="6" y="67"/>
                  </a:lnTo>
                  <a:lnTo>
                    <a:pt x="8" y="67"/>
                  </a:lnTo>
                  <a:lnTo>
                    <a:pt x="59" y="67"/>
                  </a:lnTo>
                  <a:lnTo>
                    <a:pt x="59" y="8"/>
                  </a:lnTo>
                  <a:lnTo>
                    <a:pt x="59" y="6"/>
                  </a:lnTo>
                  <a:lnTo>
                    <a:pt x="59" y="4"/>
                  </a:lnTo>
                  <a:lnTo>
                    <a:pt x="61" y="2"/>
                  </a:lnTo>
                  <a:lnTo>
                    <a:pt x="63" y="0"/>
                  </a:lnTo>
                  <a:lnTo>
                    <a:pt x="65" y="0"/>
                  </a:lnTo>
                  <a:lnTo>
                    <a:pt x="67" y="0"/>
                  </a:lnTo>
                  <a:lnTo>
                    <a:pt x="69" y="0"/>
                  </a:lnTo>
                  <a:lnTo>
                    <a:pt x="71" y="2"/>
                  </a:lnTo>
                  <a:lnTo>
                    <a:pt x="71" y="4"/>
                  </a:lnTo>
                  <a:lnTo>
                    <a:pt x="71" y="6"/>
                  </a:lnTo>
                  <a:lnTo>
                    <a:pt x="71" y="8"/>
                  </a:lnTo>
                  <a:lnTo>
                    <a:pt x="71" y="67"/>
                  </a:lnTo>
                  <a:lnTo>
                    <a:pt x="124" y="67"/>
                  </a:lnTo>
                  <a:lnTo>
                    <a:pt x="126" y="67"/>
                  </a:lnTo>
                  <a:lnTo>
                    <a:pt x="128" y="67"/>
                  </a:lnTo>
                  <a:lnTo>
                    <a:pt x="130" y="67"/>
                  </a:lnTo>
                  <a:lnTo>
                    <a:pt x="130" y="69"/>
                  </a:lnTo>
                  <a:lnTo>
                    <a:pt x="132" y="69"/>
                  </a:lnTo>
                  <a:lnTo>
                    <a:pt x="132" y="71"/>
                  </a:lnTo>
                  <a:lnTo>
                    <a:pt x="132" y="73"/>
                  </a:lnTo>
                  <a:lnTo>
                    <a:pt x="132" y="75"/>
                  </a:lnTo>
                  <a:lnTo>
                    <a:pt x="130" y="77"/>
                  </a:lnTo>
                  <a:lnTo>
                    <a:pt x="128" y="77"/>
                  </a:lnTo>
                  <a:lnTo>
                    <a:pt x="128" y="79"/>
                  </a:lnTo>
                  <a:lnTo>
                    <a:pt x="126" y="79"/>
                  </a:lnTo>
                  <a:lnTo>
                    <a:pt x="124" y="79"/>
                  </a:lnTo>
                  <a:lnTo>
                    <a:pt x="71" y="79"/>
                  </a:lnTo>
                </a:path>
              </a:pathLst>
            </a:custGeom>
            <a:noFill/>
            <a:ln w="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2187" name="Freeform 11"/>
            <p:cNvSpPr>
              <a:spLocks/>
            </p:cNvSpPr>
            <p:nvPr/>
          </p:nvSpPr>
          <p:spPr bwMode="auto">
            <a:xfrm>
              <a:off x="2560638" y="3930650"/>
              <a:ext cx="209550" cy="230187"/>
            </a:xfrm>
            <a:custGeom>
              <a:avLst/>
              <a:gdLst>
                <a:gd name="T0" fmla="*/ 71 w 132"/>
                <a:gd name="T1" fmla="*/ 137 h 145"/>
                <a:gd name="T2" fmla="*/ 71 w 132"/>
                <a:gd name="T3" fmla="*/ 141 h 145"/>
                <a:gd name="T4" fmla="*/ 69 w 132"/>
                <a:gd name="T5" fmla="*/ 143 h 145"/>
                <a:gd name="T6" fmla="*/ 67 w 132"/>
                <a:gd name="T7" fmla="*/ 145 h 145"/>
                <a:gd name="T8" fmla="*/ 63 w 132"/>
                <a:gd name="T9" fmla="*/ 145 h 145"/>
                <a:gd name="T10" fmla="*/ 61 w 132"/>
                <a:gd name="T11" fmla="*/ 143 h 145"/>
                <a:gd name="T12" fmla="*/ 59 w 132"/>
                <a:gd name="T13" fmla="*/ 141 h 145"/>
                <a:gd name="T14" fmla="*/ 59 w 132"/>
                <a:gd name="T15" fmla="*/ 137 h 145"/>
                <a:gd name="T16" fmla="*/ 8 w 132"/>
                <a:gd name="T17" fmla="*/ 78 h 145"/>
                <a:gd name="T18" fmla="*/ 4 w 132"/>
                <a:gd name="T19" fmla="*/ 78 h 145"/>
                <a:gd name="T20" fmla="*/ 2 w 132"/>
                <a:gd name="T21" fmla="*/ 76 h 145"/>
                <a:gd name="T22" fmla="*/ 0 w 132"/>
                <a:gd name="T23" fmla="*/ 74 h 145"/>
                <a:gd name="T24" fmla="*/ 0 w 132"/>
                <a:gd name="T25" fmla="*/ 70 h 145"/>
                <a:gd name="T26" fmla="*/ 2 w 132"/>
                <a:gd name="T27" fmla="*/ 68 h 145"/>
                <a:gd name="T28" fmla="*/ 4 w 132"/>
                <a:gd name="T29" fmla="*/ 67 h 145"/>
                <a:gd name="T30" fmla="*/ 8 w 132"/>
                <a:gd name="T31" fmla="*/ 67 h 145"/>
                <a:gd name="T32" fmla="*/ 59 w 132"/>
                <a:gd name="T33" fmla="*/ 7 h 145"/>
                <a:gd name="T34" fmla="*/ 59 w 132"/>
                <a:gd name="T35" fmla="*/ 3 h 145"/>
                <a:gd name="T36" fmla="*/ 61 w 132"/>
                <a:gd name="T37" fmla="*/ 1 h 145"/>
                <a:gd name="T38" fmla="*/ 63 w 132"/>
                <a:gd name="T39" fmla="*/ 0 h 145"/>
                <a:gd name="T40" fmla="*/ 67 w 132"/>
                <a:gd name="T41" fmla="*/ 0 h 145"/>
                <a:gd name="T42" fmla="*/ 69 w 132"/>
                <a:gd name="T43" fmla="*/ 1 h 145"/>
                <a:gd name="T44" fmla="*/ 71 w 132"/>
                <a:gd name="T45" fmla="*/ 3 h 145"/>
                <a:gd name="T46" fmla="*/ 71 w 132"/>
                <a:gd name="T47" fmla="*/ 7 h 145"/>
                <a:gd name="T48" fmla="*/ 124 w 132"/>
                <a:gd name="T49" fmla="*/ 67 h 145"/>
                <a:gd name="T50" fmla="*/ 128 w 132"/>
                <a:gd name="T51" fmla="*/ 67 h 145"/>
                <a:gd name="T52" fmla="*/ 130 w 132"/>
                <a:gd name="T53" fmla="*/ 68 h 145"/>
                <a:gd name="T54" fmla="*/ 132 w 132"/>
                <a:gd name="T55" fmla="*/ 70 h 145"/>
                <a:gd name="T56" fmla="*/ 132 w 132"/>
                <a:gd name="T57" fmla="*/ 74 h 145"/>
                <a:gd name="T58" fmla="*/ 130 w 132"/>
                <a:gd name="T59" fmla="*/ 76 h 145"/>
                <a:gd name="T60" fmla="*/ 128 w 132"/>
                <a:gd name="T61" fmla="*/ 78 h 145"/>
                <a:gd name="T62" fmla="*/ 124 w 132"/>
                <a:gd name="T63" fmla="*/ 78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2" h="145">
                  <a:moveTo>
                    <a:pt x="71" y="78"/>
                  </a:moveTo>
                  <a:lnTo>
                    <a:pt x="71" y="137"/>
                  </a:lnTo>
                  <a:lnTo>
                    <a:pt x="71" y="139"/>
                  </a:lnTo>
                  <a:lnTo>
                    <a:pt x="71" y="141"/>
                  </a:lnTo>
                  <a:lnTo>
                    <a:pt x="71" y="143"/>
                  </a:lnTo>
                  <a:lnTo>
                    <a:pt x="69" y="143"/>
                  </a:lnTo>
                  <a:lnTo>
                    <a:pt x="69" y="145"/>
                  </a:lnTo>
                  <a:lnTo>
                    <a:pt x="67" y="145"/>
                  </a:lnTo>
                  <a:lnTo>
                    <a:pt x="65" y="145"/>
                  </a:lnTo>
                  <a:lnTo>
                    <a:pt x="63" y="145"/>
                  </a:lnTo>
                  <a:lnTo>
                    <a:pt x="63" y="143"/>
                  </a:lnTo>
                  <a:lnTo>
                    <a:pt x="61" y="143"/>
                  </a:lnTo>
                  <a:lnTo>
                    <a:pt x="61" y="141"/>
                  </a:lnTo>
                  <a:lnTo>
                    <a:pt x="59" y="141"/>
                  </a:lnTo>
                  <a:lnTo>
                    <a:pt x="59" y="139"/>
                  </a:lnTo>
                  <a:lnTo>
                    <a:pt x="59" y="137"/>
                  </a:lnTo>
                  <a:lnTo>
                    <a:pt x="59" y="78"/>
                  </a:lnTo>
                  <a:lnTo>
                    <a:pt x="8" y="78"/>
                  </a:lnTo>
                  <a:lnTo>
                    <a:pt x="6" y="78"/>
                  </a:lnTo>
                  <a:lnTo>
                    <a:pt x="4" y="78"/>
                  </a:lnTo>
                  <a:lnTo>
                    <a:pt x="4" y="76"/>
                  </a:lnTo>
                  <a:lnTo>
                    <a:pt x="2" y="76"/>
                  </a:lnTo>
                  <a:lnTo>
                    <a:pt x="0" y="76"/>
                  </a:lnTo>
                  <a:lnTo>
                    <a:pt x="0" y="74"/>
                  </a:lnTo>
                  <a:lnTo>
                    <a:pt x="0" y="72"/>
                  </a:lnTo>
                  <a:lnTo>
                    <a:pt x="0" y="70"/>
                  </a:lnTo>
                  <a:lnTo>
                    <a:pt x="0" y="68"/>
                  </a:lnTo>
                  <a:lnTo>
                    <a:pt x="2" y="68"/>
                  </a:lnTo>
                  <a:lnTo>
                    <a:pt x="2" y="67"/>
                  </a:lnTo>
                  <a:lnTo>
                    <a:pt x="4" y="67"/>
                  </a:lnTo>
                  <a:lnTo>
                    <a:pt x="6" y="67"/>
                  </a:lnTo>
                  <a:lnTo>
                    <a:pt x="8" y="67"/>
                  </a:lnTo>
                  <a:lnTo>
                    <a:pt x="59" y="67"/>
                  </a:lnTo>
                  <a:lnTo>
                    <a:pt x="59" y="7"/>
                  </a:lnTo>
                  <a:lnTo>
                    <a:pt x="59" y="5"/>
                  </a:lnTo>
                  <a:lnTo>
                    <a:pt x="59" y="3"/>
                  </a:lnTo>
                  <a:lnTo>
                    <a:pt x="61" y="3"/>
                  </a:lnTo>
                  <a:lnTo>
                    <a:pt x="61" y="1"/>
                  </a:lnTo>
                  <a:lnTo>
                    <a:pt x="63" y="1"/>
                  </a:lnTo>
                  <a:lnTo>
                    <a:pt x="63" y="0"/>
                  </a:lnTo>
                  <a:lnTo>
                    <a:pt x="65" y="0"/>
                  </a:lnTo>
                  <a:lnTo>
                    <a:pt x="67" y="0"/>
                  </a:lnTo>
                  <a:lnTo>
                    <a:pt x="69" y="0"/>
                  </a:lnTo>
                  <a:lnTo>
                    <a:pt x="69" y="1"/>
                  </a:lnTo>
                  <a:lnTo>
                    <a:pt x="71" y="1"/>
                  </a:lnTo>
                  <a:lnTo>
                    <a:pt x="71" y="3"/>
                  </a:lnTo>
                  <a:lnTo>
                    <a:pt x="71" y="5"/>
                  </a:lnTo>
                  <a:lnTo>
                    <a:pt x="71" y="7"/>
                  </a:lnTo>
                  <a:lnTo>
                    <a:pt x="71" y="67"/>
                  </a:lnTo>
                  <a:lnTo>
                    <a:pt x="124" y="67"/>
                  </a:lnTo>
                  <a:lnTo>
                    <a:pt x="126" y="67"/>
                  </a:lnTo>
                  <a:lnTo>
                    <a:pt x="128" y="67"/>
                  </a:lnTo>
                  <a:lnTo>
                    <a:pt x="130" y="67"/>
                  </a:lnTo>
                  <a:lnTo>
                    <a:pt x="130" y="68"/>
                  </a:lnTo>
                  <a:lnTo>
                    <a:pt x="132" y="68"/>
                  </a:lnTo>
                  <a:lnTo>
                    <a:pt x="132" y="70"/>
                  </a:lnTo>
                  <a:lnTo>
                    <a:pt x="132" y="72"/>
                  </a:lnTo>
                  <a:lnTo>
                    <a:pt x="132" y="74"/>
                  </a:lnTo>
                  <a:lnTo>
                    <a:pt x="130" y="74"/>
                  </a:lnTo>
                  <a:lnTo>
                    <a:pt x="130" y="76"/>
                  </a:lnTo>
                  <a:lnTo>
                    <a:pt x="128" y="76"/>
                  </a:lnTo>
                  <a:lnTo>
                    <a:pt x="128" y="78"/>
                  </a:lnTo>
                  <a:lnTo>
                    <a:pt x="126" y="78"/>
                  </a:lnTo>
                  <a:lnTo>
                    <a:pt x="124" y="78"/>
                  </a:lnTo>
                  <a:lnTo>
                    <a:pt x="71" y="78"/>
                  </a:lnTo>
                  <a:close/>
                </a:path>
              </a:pathLst>
            </a:cu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2188" name="Freeform 12"/>
            <p:cNvSpPr>
              <a:spLocks/>
            </p:cNvSpPr>
            <p:nvPr/>
          </p:nvSpPr>
          <p:spPr bwMode="auto">
            <a:xfrm>
              <a:off x="2560638" y="3930650"/>
              <a:ext cx="209550" cy="230187"/>
            </a:xfrm>
            <a:custGeom>
              <a:avLst/>
              <a:gdLst>
                <a:gd name="T0" fmla="*/ 71 w 132"/>
                <a:gd name="T1" fmla="*/ 78 h 145"/>
                <a:gd name="T2" fmla="*/ 71 w 132"/>
                <a:gd name="T3" fmla="*/ 137 h 145"/>
                <a:gd name="T4" fmla="*/ 71 w 132"/>
                <a:gd name="T5" fmla="*/ 139 h 145"/>
                <a:gd name="T6" fmla="*/ 71 w 132"/>
                <a:gd name="T7" fmla="*/ 141 h 145"/>
                <a:gd name="T8" fmla="*/ 71 w 132"/>
                <a:gd name="T9" fmla="*/ 143 h 145"/>
                <a:gd name="T10" fmla="*/ 69 w 132"/>
                <a:gd name="T11" fmla="*/ 143 h 145"/>
                <a:gd name="T12" fmla="*/ 69 w 132"/>
                <a:gd name="T13" fmla="*/ 145 h 145"/>
                <a:gd name="T14" fmla="*/ 67 w 132"/>
                <a:gd name="T15" fmla="*/ 145 h 145"/>
                <a:gd name="T16" fmla="*/ 65 w 132"/>
                <a:gd name="T17" fmla="*/ 145 h 145"/>
                <a:gd name="T18" fmla="*/ 63 w 132"/>
                <a:gd name="T19" fmla="*/ 145 h 145"/>
                <a:gd name="T20" fmla="*/ 63 w 132"/>
                <a:gd name="T21" fmla="*/ 143 h 145"/>
                <a:gd name="T22" fmla="*/ 61 w 132"/>
                <a:gd name="T23" fmla="*/ 143 h 145"/>
                <a:gd name="T24" fmla="*/ 61 w 132"/>
                <a:gd name="T25" fmla="*/ 141 h 145"/>
                <a:gd name="T26" fmla="*/ 59 w 132"/>
                <a:gd name="T27" fmla="*/ 141 h 145"/>
                <a:gd name="T28" fmla="*/ 59 w 132"/>
                <a:gd name="T29" fmla="*/ 139 h 145"/>
                <a:gd name="T30" fmla="*/ 59 w 132"/>
                <a:gd name="T31" fmla="*/ 137 h 145"/>
                <a:gd name="T32" fmla="*/ 59 w 132"/>
                <a:gd name="T33" fmla="*/ 78 h 145"/>
                <a:gd name="T34" fmla="*/ 8 w 132"/>
                <a:gd name="T35" fmla="*/ 78 h 145"/>
                <a:gd name="T36" fmla="*/ 6 w 132"/>
                <a:gd name="T37" fmla="*/ 78 h 145"/>
                <a:gd name="T38" fmla="*/ 4 w 132"/>
                <a:gd name="T39" fmla="*/ 78 h 145"/>
                <a:gd name="T40" fmla="*/ 2 w 132"/>
                <a:gd name="T41" fmla="*/ 76 h 145"/>
                <a:gd name="T42" fmla="*/ 0 w 132"/>
                <a:gd name="T43" fmla="*/ 76 h 145"/>
                <a:gd name="T44" fmla="*/ 0 w 132"/>
                <a:gd name="T45" fmla="*/ 74 h 145"/>
                <a:gd name="T46" fmla="*/ 0 w 132"/>
                <a:gd name="T47" fmla="*/ 72 h 145"/>
                <a:gd name="T48" fmla="*/ 0 w 132"/>
                <a:gd name="T49" fmla="*/ 70 h 145"/>
                <a:gd name="T50" fmla="*/ 0 w 132"/>
                <a:gd name="T51" fmla="*/ 68 h 145"/>
                <a:gd name="T52" fmla="*/ 2 w 132"/>
                <a:gd name="T53" fmla="*/ 68 h 145"/>
                <a:gd name="T54" fmla="*/ 2 w 132"/>
                <a:gd name="T55" fmla="*/ 67 h 145"/>
                <a:gd name="T56" fmla="*/ 4 w 132"/>
                <a:gd name="T57" fmla="*/ 67 h 145"/>
                <a:gd name="T58" fmla="*/ 6 w 132"/>
                <a:gd name="T59" fmla="*/ 67 h 145"/>
                <a:gd name="T60" fmla="*/ 8 w 132"/>
                <a:gd name="T61" fmla="*/ 67 h 145"/>
                <a:gd name="T62" fmla="*/ 59 w 132"/>
                <a:gd name="T63" fmla="*/ 67 h 145"/>
                <a:gd name="T64" fmla="*/ 59 w 132"/>
                <a:gd name="T65" fmla="*/ 7 h 145"/>
                <a:gd name="T66" fmla="*/ 59 w 132"/>
                <a:gd name="T67" fmla="*/ 5 h 145"/>
                <a:gd name="T68" fmla="*/ 59 w 132"/>
                <a:gd name="T69" fmla="*/ 3 h 145"/>
                <a:gd name="T70" fmla="*/ 61 w 132"/>
                <a:gd name="T71" fmla="*/ 1 h 145"/>
                <a:gd name="T72" fmla="*/ 63 w 132"/>
                <a:gd name="T73" fmla="*/ 1 h 145"/>
                <a:gd name="T74" fmla="*/ 63 w 132"/>
                <a:gd name="T75" fmla="*/ 0 h 145"/>
                <a:gd name="T76" fmla="*/ 65 w 132"/>
                <a:gd name="T77" fmla="*/ 0 h 145"/>
                <a:gd name="T78" fmla="*/ 67 w 132"/>
                <a:gd name="T79" fmla="*/ 0 h 145"/>
                <a:gd name="T80" fmla="*/ 69 w 132"/>
                <a:gd name="T81" fmla="*/ 0 h 145"/>
                <a:gd name="T82" fmla="*/ 69 w 132"/>
                <a:gd name="T83" fmla="*/ 1 h 145"/>
                <a:gd name="T84" fmla="*/ 71 w 132"/>
                <a:gd name="T85" fmla="*/ 1 h 145"/>
                <a:gd name="T86" fmla="*/ 71 w 132"/>
                <a:gd name="T87" fmla="*/ 3 h 145"/>
                <a:gd name="T88" fmla="*/ 71 w 132"/>
                <a:gd name="T89" fmla="*/ 5 h 145"/>
                <a:gd name="T90" fmla="*/ 71 w 132"/>
                <a:gd name="T91" fmla="*/ 7 h 145"/>
                <a:gd name="T92" fmla="*/ 71 w 132"/>
                <a:gd name="T93" fmla="*/ 67 h 145"/>
                <a:gd name="T94" fmla="*/ 124 w 132"/>
                <a:gd name="T95" fmla="*/ 67 h 145"/>
                <a:gd name="T96" fmla="*/ 126 w 132"/>
                <a:gd name="T97" fmla="*/ 67 h 145"/>
                <a:gd name="T98" fmla="*/ 128 w 132"/>
                <a:gd name="T99" fmla="*/ 67 h 145"/>
                <a:gd name="T100" fmla="*/ 130 w 132"/>
                <a:gd name="T101" fmla="*/ 68 h 145"/>
                <a:gd name="T102" fmla="*/ 132 w 132"/>
                <a:gd name="T103" fmla="*/ 70 h 145"/>
                <a:gd name="T104" fmla="*/ 132 w 132"/>
                <a:gd name="T105" fmla="*/ 72 h 145"/>
                <a:gd name="T106" fmla="*/ 132 w 132"/>
                <a:gd name="T107" fmla="*/ 74 h 145"/>
                <a:gd name="T108" fmla="*/ 130 w 132"/>
                <a:gd name="T109" fmla="*/ 76 h 145"/>
                <a:gd name="T110" fmla="*/ 128 w 132"/>
                <a:gd name="T111" fmla="*/ 76 h 145"/>
                <a:gd name="T112" fmla="*/ 128 w 132"/>
                <a:gd name="T113" fmla="*/ 78 h 145"/>
                <a:gd name="T114" fmla="*/ 126 w 132"/>
                <a:gd name="T115" fmla="*/ 78 h 145"/>
                <a:gd name="T116" fmla="*/ 124 w 132"/>
                <a:gd name="T117" fmla="*/ 78 h 145"/>
                <a:gd name="T118" fmla="*/ 71 w 132"/>
                <a:gd name="T119" fmla="*/ 78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32" h="145">
                  <a:moveTo>
                    <a:pt x="71" y="78"/>
                  </a:moveTo>
                  <a:lnTo>
                    <a:pt x="71" y="137"/>
                  </a:lnTo>
                  <a:lnTo>
                    <a:pt x="71" y="139"/>
                  </a:lnTo>
                  <a:lnTo>
                    <a:pt x="71" y="141"/>
                  </a:lnTo>
                  <a:lnTo>
                    <a:pt x="71" y="143"/>
                  </a:lnTo>
                  <a:lnTo>
                    <a:pt x="69" y="143"/>
                  </a:lnTo>
                  <a:lnTo>
                    <a:pt x="69" y="145"/>
                  </a:lnTo>
                  <a:lnTo>
                    <a:pt x="67" y="145"/>
                  </a:lnTo>
                  <a:lnTo>
                    <a:pt x="65" y="145"/>
                  </a:lnTo>
                  <a:lnTo>
                    <a:pt x="63" y="145"/>
                  </a:lnTo>
                  <a:lnTo>
                    <a:pt x="63" y="143"/>
                  </a:lnTo>
                  <a:lnTo>
                    <a:pt x="61" y="143"/>
                  </a:lnTo>
                  <a:lnTo>
                    <a:pt x="61" y="141"/>
                  </a:lnTo>
                  <a:lnTo>
                    <a:pt x="59" y="141"/>
                  </a:lnTo>
                  <a:lnTo>
                    <a:pt x="59" y="139"/>
                  </a:lnTo>
                  <a:lnTo>
                    <a:pt x="59" y="137"/>
                  </a:lnTo>
                  <a:lnTo>
                    <a:pt x="59" y="78"/>
                  </a:lnTo>
                  <a:lnTo>
                    <a:pt x="8" y="78"/>
                  </a:lnTo>
                  <a:lnTo>
                    <a:pt x="6" y="78"/>
                  </a:lnTo>
                  <a:lnTo>
                    <a:pt x="4" y="78"/>
                  </a:lnTo>
                  <a:lnTo>
                    <a:pt x="2" y="76"/>
                  </a:lnTo>
                  <a:lnTo>
                    <a:pt x="0" y="76"/>
                  </a:lnTo>
                  <a:lnTo>
                    <a:pt x="0" y="74"/>
                  </a:lnTo>
                  <a:lnTo>
                    <a:pt x="0" y="72"/>
                  </a:lnTo>
                  <a:lnTo>
                    <a:pt x="0" y="70"/>
                  </a:lnTo>
                  <a:lnTo>
                    <a:pt x="0" y="68"/>
                  </a:lnTo>
                  <a:lnTo>
                    <a:pt x="2" y="68"/>
                  </a:lnTo>
                  <a:lnTo>
                    <a:pt x="2" y="67"/>
                  </a:lnTo>
                  <a:lnTo>
                    <a:pt x="4" y="67"/>
                  </a:lnTo>
                  <a:lnTo>
                    <a:pt x="6" y="67"/>
                  </a:lnTo>
                  <a:lnTo>
                    <a:pt x="8" y="67"/>
                  </a:lnTo>
                  <a:lnTo>
                    <a:pt x="59" y="67"/>
                  </a:lnTo>
                  <a:lnTo>
                    <a:pt x="59" y="7"/>
                  </a:lnTo>
                  <a:lnTo>
                    <a:pt x="59" y="5"/>
                  </a:lnTo>
                  <a:lnTo>
                    <a:pt x="59" y="3"/>
                  </a:lnTo>
                  <a:lnTo>
                    <a:pt x="61" y="1"/>
                  </a:lnTo>
                  <a:lnTo>
                    <a:pt x="63" y="1"/>
                  </a:lnTo>
                  <a:lnTo>
                    <a:pt x="63" y="0"/>
                  </a:lnTo>
                  <a:lnTo>
                    <a:pt x="65" y="0"/>
                  </a:lnTo>
                  <a:lnTo>
                    <a:pt x="67" y="0"/>
                  </a:lnTo>
                  <a:lnTo>
                    <a:pt x="69" y="0"/>
                  </a:lnTo>
                  <a:lnTo>
                    <a:pt x="69" y="1"/>
                  </a:lnTo>
                  <a:lnTo>
                    <a:pt x="71" y="1"/>
                  </a:lnTo>
                  <a:lnTo>
                    <a:pt x="71" y="3"/>
                  </a:lnTo>
                  <a:lnTo>
                    <a:pt x="71" y="5"/>
                  </a:lnTo>
                  <a:lnTo>
                    <a:pt x="71" y="7"/>
                  </a:lnTo>
                  <a:lnTo>
                    <a:pt x="71" y="67"/>
                  </a:lnTo>
                  <a:lnTo>
                    <a:pt x="124" y="67"/>
                  </a:lnTo>
                  <a:lnTo>
                    <a:pt x="126" y="67"/>
                  </a:lnTo>
                  <a:lnTo>
                    <a:pt x="128" y="67"/>
                  </a:lnTo>
                  <a:lnTo>
                    <a:pt x="130" y="68"/>
                  </a:lnTo>
                  <a:lnTo>
                    <a:pt x="132" y="70"/>
                  </a:lnTo>
                  <a:lnTo>
                    <a:pt x="132" y="72"/>
                  </a:lnTo>
                  <a:lnTo>
                    <a:pt x="132" y="74"/>
                  </a:lnTo>
                  <a:lnTo>
                    <a:pt x="130" y="76"/>
                  </a:lnTo>
                  <a:lnTo>
                    <a:pt x="128" y="76"/>
                  </a:lnTo>
                  <a:lnTo>
                    <a:pt x="128" y="78"/>
                  </a:lnTo>
                  <a:lnTo>
                    <a:pt x="126" y="78"/>
                  </a:lnTo>
                  <a:lnTo>
                    <a:pt x="124" y="78"/>
                  </a:lnTo>
                  <a:lnTo>
                    <a:pt x="71" y="78"/>
                  </a:lnTo>
                </a:path>
              </a:pathLst>
            </a:custGeom>
            <a:noFill/>
            <a:ln w="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2189" name="Freeform 13"/>
            <p:cNvSpPr>
              <a:spLocks/>
            </p:cNvSpPr>
            <p:nvPr/>
          </p:nvSpPr>
          <p:spPr bwMode="auto">
            <a:xfrm>
              <a:off x="6096000" y="3076575"/>
              <a:ext cx="511175" cy="706437"/>
            </a:xfrm>
            <a:custGeom>
              <a:avLst/>
              <a:gdLst>
                <a:gd name="T0" fmla="*/ 301 w 322"/>
                <a:gd name="T1" fmla="*/ 404 h 445"/>
                <a:gd name="T2" fmla="*/ 291 w 322"/>
                <a:gd name="T3" fmla="*/ 418 h 445"/>
                <a:gd name="T4" fmla="*/ 285 w 322"/>
                <a:gd name="T5" fmla="*/ 422 h 445"/>
                <a:gd name="T6" fmla="*/ 274 w 322"/>
                <a:gd name="T7" fmla="*/ 418 h 445"/>
                <a:gd name="T8" fmla="*/ 258 w 322"/>
                <a:gd name="T9" fmla="*/ 406 h 445"/>
                <a:gd name="T10" fmla="*/ 241 w 322"/>
                <a:gd name="T11" fmla="*/ 385 h 445"/>
                <a:gd name="T12" fmla="*/ 222 w 322"/>
                <a:gd name="T13" fmla="*/ 358 h 445"/>
                <a:gd name="T14" fmla="*/ 201 w 322"/>
                <a:gd name="T15" fmla="*/ 326 h 445"/>
                <a:gd name="T16" fmla="*/ 180 w 322"/>
                <a:gd name="T17" fmla="*/ 290 h 445"/>
                <a:gd name="T18" fmla="*/ 159 w 322"/>
                <a:gd name="T19" fmla="*/ 249 h 445"/>
                <a:gd name="T20" fmla="*/ 138 w 322"/>
                <a:gd name="T21" fmla="*/ 209 h 445"/>
                <a:gd name="T22" fmla="*/ 117 w 322"/>
                <a:gd name="T23" fmla="*/ 167 h 445"/>
                <a:gd name="T24" fmla="*/ 95 w 322"/>
                <a:gd name="T25" fmla="*/ 127 h 445"/>
                <a:gd name="T26" fmla="*/ 74 w 322"/>
                <a:gd name="T27" fmla="*/ 88 h 445"/>
                <a:gd name="T28" fmla="*/ 55 w 322"/>
                <a:gd name="T29" fmla="*/ 54 h 445"/>
                <a:gd name="T30" fmla="*/ 36 w 322"/>
                <a:gd name="T31" fmla="*/ 25 h 445"/>
                <a:gd name="T32" fmla="*/ 19 w 322"/>
                <a:gd name="T33" fmla="*/ 0 h 445"/>
                <a:gd name="T34" fmla="*/ 0 w 322"/>
                <a:gd name="T35" fmla="*/ 16 h 445"/>
                <a:gd name="T36" fmla="*/ 17 w 322"/>
                <a:gd name="T37" fmla="*/ 37 h 445"/>
                <a:gd name="T38" fmla="*/ 34 w 322"/>
                <a:gd name="T39" fmla="*/ 65 h 445"/>
                <a:gd name="T40" fmla="*/ 55 w 322"/>
                <a:gd name="T41" fmla="*/ 100 h 445"/>
                <a:gd name="T42" fmla="*/ 74 w 322"/>
                <a:gd name="T43" fmla="*/ 138 h 445"/>
                <a:gd name="T44" fmla="*/ 95 w 322"/>
                <a:gd name="T45" fmla="*/ 178 h 445"/>
                <a:gd name="T46" fmla="*/ 117 w 322"/>
                <a:gd name="T47" fmla="*/ 219 h 445"/>
                <a:gd name="T48" fmla="*/ 140 w 322"/>
                <a:gd name="T49" fmla="*/ 261 h 445"/>
                <a:gd name="T50" fmla="*/ 161 w 322"/>
                <a:gd name="T51" fmla="*/ 301 h 445"/>
                <a:gd name="T52" fmla="*/ 182 w 322"/>
                <a:gd name="T53" fmla="*/ 337 h 445"/>
                <a:gd name="T54" fmla="*/ 203 w 322"/>
                <a:gd name="T55" fmla="*/ 372 h 445"/>
                <a:gd name="T56" fmla="*/ 224 w 322"/>
                <a:gd name="T57" fmla="*/ 401 h 445"/>
                <a:gd name="T58" fmla="*/ 243 w 322"/>
                <a:gd name="T59" fmla="*/ 424 h 445"/>
                <a:gd name="T60" fmla="*/ 264 w 322"/>
                <a:gd name="T61" fmla="*/ 439 h 445"/>
                <a:gd name="T62" fmla="*/ 285 w 322"/>
                <a:gd name="T63" fmla="*/ 445 h 445"/>
                <a:gd name="T64" fmla="*/ 306 w 322"/>
                <a:gd name="T65" fmla="*/ 435 h 445"/>
                <a:gd name="T66" fmla="*/ 322 w 322"/>
                <a:gd name="T67" fmla="*/ 414 h 445"/>
                <a:gd name="T68" fmla="*/ 301 w 322"/>
                <a:gd name="T69" fmla="*/ 404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22" h="445">
                  <a:moveTo>
                    <a:pt x="301" y="404"/>
                  </a:moveTo>
                  <a:lnTo>
                    <a:pt x="291" y="418"/>
                  </a:lnTo>
                  <a:lnTo>
                    <a:pt x="285" y="422"/>
                  </a:lnTo>
                  <a:lnTo>
                    <a:pt x="274" y="418"/>
                  </a:lnTo>
                  <a:lnTo>
                    <a:pt x="258" y="406"/>
                  </a:lnTo>
                  <a:lnTo>
                    <a:pt x="241" y="385"/>
                  </a:lnTo>
                  <a:lnTo>
                    <a:pt x="222" y="358"/>
                  </a:lnTo>
                  <a:lnTo>
                    <a:pt x="201" y="326"/>
                  </a:lnTo>
                  <a:lnTo>
                    <a:pt x="180" y="290"/>
                  </a:lnTo>
                  <a:lnTo>
                    <a:pt x="159" y="249"/>
                  </a:lnTo>
                  <a:lnTo>
                    <a:pt x="138" y="209"/>
                  </a:lnTo>
                  <a:lnTo>
                    <a:pt x="117" y="167"/>
                  </a:lnTo>
                  <a:lnTo>
                    <a:pt x="95" y="127"/>
                  </a:lnTo>
                  <a:lnTo>
                    <a:pt x="74" y="88"/>
                  </a:lnTo>
                  <a:lnTo>
                    <a:pt x="55" y="54"/>
                  </a:lnTo>
                  <a:lnTo>
                    <a:pt x="36" y="25"/>
                  </a:lnTo>
                  <a:lnTo>
                    <a:pt x="19" y="0"/>
                  </a:lnTo>
                  <a:lnTo>
                    <a:pt x="0" y="16"/>
                  </a:lnTo>
                  <a:lnTo>
                    <a:pt x="17" y="37"/>
                  </a:lnTo>
                  <a:lnTo>
                    <a:pt x="34" y="65"/>
                  </a:lnTo>
                  <a:lnTo>
                    <a:pt x="55" y="100"/>
                  </a:lnTo>
                  <a:lnTo>
                    <a:pt x="74" y="138"/>
                  </a:lnTo>
                  <a:lnTo>
                    <a:pt x="95" y="178"/>
                  </a:lnTo>
                  <a:lnTo>
                    <a:pt x="117" y="219"/>
                  </a:lnTo>
                  <a:lnTo>
                    <a:pt x="140" y="261"/>
                  </a:lnTo>
                  <a:lnTo>
                    <a:pt x="161" y="301"/>
                  </a:lnTo>
                  <a:lnTo>
                    <a:pt x="182" y="337"/>
                  </a:lnTo>
                  <a:lnTo>
                    <a:pt x="203" y="372"/>
                  </a:lnTo>
                  <a:lnTo>
                    <a:pt x="224" y="401"/>
                  </a:lnTo>
                  <a:lnTo>
                    <a:pt x="243" y="424"/>
                  </a:lnTo>
                  <a:lnTo>
                    <a:pt x="264" y="439"/>
                  </a:lnTo>
                  <a:lnTo>
                    <a:pt x="285" y="445"/>
                  </a:lnTo>
                  <a:lnTo>
                    <a:pt x="306" y="435"/>
                  </a:lnTo>
                  <a:lnTo>
                    <a:pt x="322" y="414"/>
                  </a:lnTo>
                  <a:lnTo>
                    <a:pt x="301" y="40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2190" name="Freeform 14"/>
            <p:cNvSpPr>
              <a:spLocks/>
            </p:cNvSpPr>
            <p:nvPr/>
          </p:nvSpPr>
          <p:spPr bwMode="auto">
            <a:xfrm>
              <a:off x="6573838" y="3089275"/>
              <a:ext cx="336550" cy="644525"/>
            </a:xfrm>
            <a:custGeom>
              <a:avLst/>
              <a:gdLst>
                <a:gd name="T0" fmla="*/ 203 w 212"/>
                <a:gd name="T1" fmla="*/ 6 h 406"/>
                <a:gd name="T2" fmla="*/ 193 w 212"/>
                <a:gd name="T3" fmla="*/ 0 h 406"/>
                <a:gd name="T4" fmla="*/ 0 w 212"/>
                <a:gd name="T5" fmla="*/ 396 h 406"/>
                <a:gd name="T6" fmla="*/ 21 w 212"/>
                <a:gd name="T7" fmla="*/ 406 h 406"/>
                <a:gd name="T8" fmla="*/ 212 w 212"/>
                <a:gd name="T9" fmla="*/ 10 h 406"/>
                <a:gd name="T10" fmla="*/ 203 w 212"/>
                <a:gd name="T11" fmla="*/ 6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2" h="406">
                  <a:moveTo>
                    <a:pt x="203" y="6"/>
                  </a:moveTo>
                  <a:lnTo>
                    <a:pt x="193" y="0"/>
                  </a:lnTo>
                  <a:lnTo>
                    <a:pt x="0" y="396"/>
                  </a:lnTo>
                  <a:lnTo>
                    <a:pt x="21" y="406"/>
                  </a:lnTo>
                  <a:lnTo>
                    <a:pt x="212" y="10"/>
                  </a:lnTo>
                  <a:lnTo>
                    <a:pt x="203" y="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2192" name="Rectangle 16"/>
            <p:cNvSpPr>
              <a:spLocks noChangeArrowheads="1"/>
            </p:cNvSpPr>
            <p:nvPr/>
          </p:nvSpPr>
          <p:spPr bwMode="auto">
            <a:xfrm>
              <a:off x="3549650" y="2900362"/>
              <a:ext cx="33338" cy="9525"/>
            </a:xfrm>
            <a:prstGeom prst="rect">
              <a:avLst/>
            </a:prstGeom>
            <a:solidFill>
              <a:srgbClr val="1C1C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2193" name="Freeform 17"/>
            <p:cNvSpPr>
              <a:spLocks/>
            </p:cNvSpPr>
            <p:nvPr/>
          </p:nvSpPr>
          <p:spPr bwMode="auto">
            <a:xfrm>
              <a:off x="6873875" y="1730375"/>
              <a:ext cx="46038" cy="2736850"/>
            </a:xfrm>
            <a:custGeom>
              <a:avLst/>
              <a:gdLst>
                <a:gd name="T0" fmla="*/ 14 w 29"/>
                <a:gd name="T1" fmla="*/ 1724 h 1724"/>
                <a:gd name="T2" fmla="*/ 29 w 29"/>
                <a:gd name="T3" fmla="*/ 1724 h 1724"/>
                <a:gd name="T4" fmla="*/ 29 w 29"/>
                <a:gd name="T5" fmla="*/ 0 h 1724"/>
                <a:gd name="T6" fmla="*/ 0 w 29"/>
                <a:gd name="T7" fmla="*/ 0 h 1724"/>
                <a:gd name="T8" fmla="*/ 0 w 29"/>
                <a:gd name="T9" fmla="*/ 1724 h 1724"/>
                <a:gd name="T10" fmla="*/ 14 w 29"/>
                <a:gd name="T11" fmla="*/ 1724 h 1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1724">
                  <a:moveTo>
                    <a:pt x="14" y="1724"/>
                  </a:moveTo>
                  <a:lnTo>
                    <a:pt x="29" y="1724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1724"/>
                  </a:lnTo>
                  <a:lnTo>
                    <a:pt x="14" y="172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2194" name="Freeform 18"/>
            <p:cNvSpPr>
              <a:spLocks/>
            </p:cNvSpPr>
            <p:nvPr/>
          </p:nvSpPr>
          <p:spPr bwMode="auto">
            <a:xfrm>
              <a:off x="6100763" y="1733550"/>
              <a:ext cx="46037" cy="2736850"/>
            </a:xfrm>
            <a:custGeom>
              <a:avLst/>
              <a:gdLst>
                <a:gd name="T0" fmla="*/ 14 w 29"/>
                <a:gd name="T1" fmla="*/ 1724 h 1724"/>
                <a:gd name="T2" fmla="*/ 29 w 29"/>
                <a:gd name="T3" fmla="*/ 1724 h 1724"/>
                <a:gd name="T4" fmla="*/ 29 w 29"/>
                <a:gd name="T5" fmla="*/ 0 h 1724"/>
                <a:gd name="T6" fmla="*/ 0 w 29"/>
                <a:gd name="T7" fmla="*/ 0 h 1724"/>
                <a:gd name="T8" fmla="*/ 0 w 29"/>
                <a:gd name="T9" fmla="*/ 1724 h 1724"/>
                <a:gd name="T10" fmla="*/ 14 w 29"/>
                <a:gd name="T11" fmla="*/ 1724 h 1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1724">
                  <a:moveTo>
                    <a:pt x="14" y="1724"/>
                  </a:moveTo>
                  <a:lnTo>
                    <a:pt x="29" y="1724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1724"/>
                  </a:lnTo>
                  <a:lnTo>
                    <a:pt x="14" y="172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2195" name="Rectangle 19"/>
            <p:cNvSpPr>
              <a:spLocks noChangeArrowheads="1"/>
            </p:cNvSpPr>
            <p:nvPr/>
          </p:nvSpPr>
          <p:spPr bwMode="auto">
            <a:xfrm>
              <a:off x="6896100" y="2541587"/>
              <a:ext cx="222250" cy="1211263"/>
            </a:xfrm>
            <a:prstGeom prst="rect">
              <a:avLst/>
            </a:prstGeom>
            <a:solidFill>
              <a:srgbClr val="00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2196" name="Rectangle 20"/>
            <p:cNvSpPr>
              <a:spLocks noChangeArrowheads="1"/>
            </p:cNvSpPr>
            <p:nvPr/>
          </p:nvSpPr>
          <p:spPr bwMode="auto">
            <a:xfrm>
              <a:off x="6896100" y="2541587"/>
              <a:ext cx="222250" cy="1211263"/>
            </a:xfrm>
            <a:prstGeom prst="rect">
              <a:avLst/>
            </a:prstGeom>
            <a:solidFill>
              <a:srgbClr val="96A462"/>
            </a:solidFill>
            <a:ln w="0">
              <a:solidFill>
                <a:srgbClr val="1C1C1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2197" name="Text Box 21"/>
            <p:cNvSpPr txBox="1">
              <a:spLocks noChangeArrowheads="1"/>
            </p:cNvSpPr>
            <p:nvPr/>
          </p:nvSpPr>
          <p:spPr bwMode="auto">
            <a:xfrm>
              <a:off x="641350" y="2820987"/>
              <a:ext cx="512763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latin typeface="Times New Roman" pitchFamily="18" charset="0"/>
                </a:rPr>
                <a:t>h</a:t>
              </a:r>
              <a:r>
                <a:rPr lang="en-US" sz="2400" b="1">
                  <a:latin typeface="Times New Roman" pitchFamily="18" charset="0"/>
                  <a:sym typeface="Symbol" pitchFamily="18" charset="2"/>
                </a:rPr>
                <a:t></a:t>
              </a: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562198" name="Line 22"/>
            <p:cNvSpPr>
              <a:spLocks noChangeShapeType="1"/>
            </p:cNvSpPr>
            <p:nvPr/>
          </p:nvSpPr>
          <p:spPr bwMode="auto">
            <a:xfrm>
              <a:off x="1174750" y="3079750"/>
              <a:ext cx="40481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2199" name="Text Box 23"/>
            <p:cNvSpPr txBox="1">
              <a:spLocks noChangeArrowheads="1"/>
            </p:cNvSpPr>
            <p:nvPr/>
          </p:nvSpPr>
          <p:spPr bwMode="auto">
            <a:xfrm>
              <a:off x="1928813" y="1295400"/>
              <a:ext cx="760412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 i="1">
                  <a:latin typeface="Times New Roman" pitchFamily="18" charset="0"/>
                </a:rPr>
                <a:t>SiO</a:t>
              </a:r>
              <a:r>
                <a:rPr lang="en-US" sz="2400" b="1" i="1" baseline="-25000">
                  <a:latin typeface="Times New Roman" pitchFamily="18" charset="0"/>
                </a:rPr>
                <a:t>2</a:t>
              </a:r>
              <a:endParaRPr lang="en-US" sz="2400" b="1" i="1">
                <a:latin typeface="Times New Roman" pitchFamily="18" charset="0"/>
              </a:endParaRPr>
            </a:p>
          </p:txBody>
        </p:sp>
        <p:sp>
          <p:nvSpPr>
            <p:cNvPr id="562200" name="Text Box 24"/>
            <p:cNvSpPr txBox="1">
              <a:spLocks noChangeArrowheads="1"/>
            </p:cNvSpPr>
            <p:nvPr/>
          </p:nvSpPr>
          <p:spPr bwMode="auto">
            <a:xfrm>
              <a:off x="4325938" y="1296987"/>
              <a:ext cx="69215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 i="1">
                  <a:latin typeface="Times New Roman" pitchFamily="18" charset="0"/>
                </a:rPr>
                <a:t>p-Si</a:t>
              </a:r>
            </a:p>
          </p:txBody>
        </p:sp>
        <p:sp>
          <p:nvSpPr>
            <p:cNvPr id="562201" name="Text Box 25"/>
            <p:cNvSpPr txBox="1">
              <a:spLocks noChangeArrowheads="1"/>
            </p:cNvSpPr>
            <p:nvPr/>
          </p:nvSpPr>
          <p:spPr bwMode="auto">
            <a:xfrm>
              <a:off x="7080250" y="1295400"/>
              <a:ext cx="1301750" cy="822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 i="1">
                  <a:latin typeface="Times New Roman" pitchFamily="18" charset="0"/>
                </a:rPr>
                <a:t>frontside</a:t>
              </a:r>
            </a:p>
            <a:p>
              <a:r>
                <a:rPr lang="en-US" sz="2400" b="1" i="1">
                  <a:latin typeface="Times New Roman" pitchFamily="18" charset="0"/>
                </a:rPr>
                <a:t>gate</a:t>
              </a:r>
            </a:p>
          </p:txBody>
        </p:sp>
        <p:sp>
          <p:nvSpPr>
            <p:cNvPr id="562202" name="Text Box 26"/>
            <p:cNvSpPr txBox="1">
              <a:spLocks noChangeArrowheads="1"/>
            </p:cNvSpPr>
            <p:nvPr/>
          </p:nvSpPr>
          <p:spPr bwMode="auto">
            <a:xfrm>
              <a:off x="4910138" y="2751137"/>
              <a:ext cx="488950" cy="641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3600" b="1">
                  <a:latin typeface="Times New Roman" pitchFamily="18" charset="0"/>
                </a:rPr>
                <a:t>e</a:t>
              </a:r>
              <a:r>
                <a:rPr lang="en-US" sz="3600" b="1" baseline="30000">
                  <a:latin typeface="Times New Roman" pitchFamily="18" charset="0"/>
                </a:rPr>
                <a:t>-</a:t>
              </a:r>
              <a:endParaRPr lang="en-US" sz="2800" b="1">
                <a:latin typeface="Times New Roman" pitchFamily="18" charset="0"/>
              </a:endParaRPr>
            </a:p>
          </p:txBody>
        </p:sp>
        <p:sp>
          <p:nvSpPr>
            <p:cNvPr id="562203" name="Line 27"/>
            <p:cNvSpPr>
              <a:spLocks noChangeShapeType="1"/>
            </p:cNvSpPr>
            <p:nvPr/>
          </p:nvSpPr>
          <p:spPr bwMode="auto">
            <a:xfrm>
              <a:off x="5495925" y="3062287"/>
              <a:ext cx="28257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2204" name="Text Box 28"/>
            <p:cNvSpPr txBox="1">
              <a:spLocks noChangeArrowheads="1"/>
            </p:cNvSpPr>
            <p:nvPr/>
          </p:nvSpPr>
          <p:spPr bwMode="auto">
            <a:xfrm>
              <a:off x="3281363" y="3160712"/>
              <a:ext cx="488950" cy="641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3600" b="1" dirty="0">
                  <a:latin typeface="Times New Roman" pitchFamily="18" charset="0"/>
                </a:rPr>
                <a:t>e</a:t>
              </a:r>
              <a:r>
                <a:rPr lang="en-US" sz="3600" b="1" baseline="30000" dirty="0">
                  <a:latin typeface="Times New Roman" pitchFamily="18" charset="0"/>
                </a:rPr>
                <a:t>-</a:t>
              </a:r>
              <a:endParaRPr lang="en-US" sz="2800" b="1" dirty="0">
                <a:latin typeface="Times New Roman" pitchFamily="18" charset="0"/>
              </a:endParaRPr>
            </a:p>
          </p:txBody>
        </p:sp>
        <p:sp>
          <p:nvSpPr>
            <p:cNvPr id="562205" name="Line 29"/>
            <p:cNvSpPr>
              <a:spLocks noChangeShapeType="1"/>
            </p:cNvSpPr>
            <p:nvPr/>
          </p:nvSpPr>
          <p:spPr bwMode="auto">
            <a:xfrm flipH="1">
              <a:off x="3025775" y="3500437"/>
              <a:ext cx="2286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2206" name="Freeform 30"/>
            <p:cNvSpPr>
              <a:spLocks/>
            </p:cNvSpPr>
            <p:nvPr/>
          </p:nvSpPr>
          <p:spPr bwMode="auto">
            <a:xfrm>
              <a:off x="2041525" y="2044700"/>
              <a:ext cx="209550" cy="231775"/>
            </a:xfrm>
            <a:custGeom>
              <a:avLst/>
              <a:gdLst>
                <a:gd name="T0" fmla="*/ 71 w 132"/>
                <a:gd name="T1" fmla="*/ 136 h 146"/>
                <a:gd name="T2" fmla="*/ 71 w 132"/>
                <a:gd name="T3" fmla="*/ 140 h 146"/>
                <a:gd name="T4" fmla="*/ 71 w 132"/>
                <a:gd name="T5" fmla="*/ 144 h 146"/>
                <a:gd name="T6" fmla="*/ 67 w 132"/>
                <a:gd name="T7" fmla="*/ 144 h 146"/>
                <a:gd name="T8" fmla="*/ 65 w 132"/>
                <a:gd name="T9" fmla="*/ 146 h 146"/>
                <a:gd name="T10" fmla="*/ 63 w 132"/>
                <a:gd name="T11" fmla="*/ 144 h 146"/>
                <a:gd name="T12" fmla="*/ 61 w 132"/>
                <a:gd name="T13" fmla="*/ 142 h 146"/>
                <a:gd name="T14" fmla="*/ 59 w 132"/>
                <a:gd name="T15" fmla="*/ 138 h 146"/>
                <a:gd name="T16" fmla="*/ 59 w 132"/>
                <a:gd name="T17" fmla="*/ 79 h 146"/>
                <a:gd name="T18" fmla="*/ 6 w 132"/>
                <a:gd name="T19" fmla="*/ 79 h 146"/>
                <a:gd name="T20" fmla="*/ 4 w 132"/>
                <a:gd name="T21" fmla="*/ 77 h 146"/>
                <a:gd name="T22" fmla="*/ 2 w 132"/>
                <a:gd name="T23" fmla="*/ 75 h 146"/>
                <a:gd name="T24" fmla="*/ 0 w 132"/>
                <a:gd name="T25" fmla="*/ 73 h 146"/>
                <a:gd name="T26" fmla="*/ 0 w 132"/>
                <a:gd name="T27" fmla="*/ 69 h 146"/>
                <a:gd name="T28" fmla="*/ 2 w 132"/>
                <a:gd name="T29" fmla="*/ 67 h 146"/>
                <a:gd name="T30" fmla="*/ 6 w 132"/>
                <a:gd name="T31" fmla="*/ 67 h 146"/>
                <a:gd name="T32" fmla="*/ 59 w 132"/>
                <a:gd name="T33" fmla="*/ 67 h 146"/>
                <a:gd name="T34" fmla="*/ 59 w 132"/>
                <a:gd name="T35" fmla="*/ 6 h 146"/>
                <a:gd name="T36" fmla="*/ 61 w 132"/>
                <a:gd name="T37" fmla="*/ 4 h 146"/>
                <a:gd name="T38" fmla="*/ 61 w 132"/>
                <a:gd name="T39" fmla="*/ 0 h 146"/>
                <a:gd name="T40" fmla="*/ 65 w 132"/>
                <a:gd name="T41" fmla="*/ 0 h 146"/>
                <a:gd name="T42" fmla="*/ 69 w 132"/>
                <a:gd name="T43" fmla="*/ 0 h 146"/>
                <a:gd name="T44" fmla="*/ 71 w 132"/>
                <a:gd name="T45" fmla="*/ 2 h 146"/>
                <a:gd name="T46" fmla="*/ 71 w 132"/>
                <a:gd name="T47" fmla="*/ 6 h 146"/>
                <a:gd name="T48" fmla="*/ 71 w 132"/>
                <a:gd name="T49" fmla="*/ 67 h 146"/>
                <a:gd name="T50" fmla="*/ 126 w 132"/>
                <a:gd name="T51" fmla="*/ 67 h 146"/>
                <a:gd name="T52" fmla="*/ 130 w 132"/>
                <a:gd name="T53" fmla="*/ 67 h 146"/>
                <a:gd name="T54" fmla="*/ 132 w 132"/>
                <a:gd name="T55" fmla="*/ 69 h 146"/>
                <a:gd name="T56" fmla="*/ 132 w 132"/>
                <a:gd name="T57" fmla="*/ 73 h 146"/>
                <a:gd name="T58" fmla="*/ 130 w 132"/>
                <a:gd name="T59" fmla="*/ 75 h 146"/>
                <a:gd name="T60" fmla="*/ 128 w 132"/>
                <a:gd name="T61" fmla="*/ 77 h 146"/>
                <a:gd name="T62" fmla="*/ 124 w 132"/>
                <a:gd name="T63" fmla="*/ 79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2" h="146">
                  <a:moveTo>
                    <a:pt x="71" y="79"/>
                  </a:moveTo>
                  <a:lnTo>
                    <a:pt x="71" y="136"/>
                  </a:lnTo>
                  <a:lnTo>
                    <a:pt x="71" y="138"/>
                  </a:lnTo>
                  <a:lnTo>
                    <a:pt x="71" y="140"/>
                  </a:lnTo>
                  <a:lnTo>
                    <a:pt x="71" y="142"/>
                  </a:lnTo>
                  <a:lnTo>
                    <a:pt x="71" y="144"/>
                  </a:lnTo>
                  <a:lnTo>
                    <a:pt x="69" y="144"/>
                  </a:lnTo>
                  <a:lnTo>
                    <a:pt x="67" y="144"/>
                  </a:lnTo>
                  <a:lnTo>
                    <a:pt x="67" y="146"/>
                  </a:lnTo>
                  <a:lnTo>
                    <a:pt x="65" y="146"/>
                  </a:lnTo>
                  <a:lnTo>
                    <a:pt x="65" y="144"/>
                  </a:lnTo>
                  <a:lnTo>
                    <a:pt x="63" y="144"/>
                  </a:lnTo>
                  <a:lnTo>
                    <a:pt x="61" y="144"/>
                  </a:lnTo>
                  <a:lnTo>
                    <a:pt x="61" y="142"/>
                  </a:lnTo>
                  <a:lnTo>
                    <a:pt x="59" y="140"/>
                  </a:lnTo>
                  <a:lnTo>
                    <a:pt x="59" y="138"/>
                  </a:lnTo>
                  <a:lnTo>
                    <a:pt x="59" y="136"/>
                  </a:lnTo>
                  <a:lnTo>
                    <a:pt x="59" y="79"/>
                  </a:lnTo>
                  <a:lnTo>
                    <a:pt x="8" y="79"/>
                  </a:lnTo>
                  <a:lnTo>
                    <a:pt x="6" y="79"/>
                  </a:lnTo>
                  <a:lnTo>
                    <a:pt x="4" y="79"/>
                  </a:lnTo>
                  <a:lnTo>
                    <a:pt x="4" y="77"/>
                  </a:lnTo>
                  <a:lnTo>
                    <a:pt x="2" y="77"/>
                  </a:lnTo>
                  <a:lnTo>
                    <a:pt x="2" y="75"/>
                  </a:lnTo>
                  <a:lnTo>
                    <a:pt x="0" y="75"/>
                  </a:lnTo>
                  <a:lnTo>
                    <a:pt x="0" y="73"/>
                  </a:lnTo>
                  <a:lnTo>
                    <a:pt x="0" y="71"/>
                  </a:lnTo>
                  <a:lnTo>
                    <a:pt x="0" y="69"/>
                  </a:lnTo>
                  <a:lnTo>
                    <a:pt x="2" y="69"/>
                  </a:lnTo>
                  <a:lnTo>
                    <a:pt x="2" y="67"/>
                  </a:lnTo>
                  <a:lnTo>
                    <a:pt x="4" y="67"/>
                  </a:lnTo>
                  <a:lnTo>
                    <a:pt x="6" y="67"/>
                  </a:lnTo>
                  <a:lnTo>
                    <a:pt x="8" y="67"/>
                  </a:lnTo>
                  <a:lnTo>
                    <a:pt x="59" y="67"/>
                  </a:lnTo>
                  <a:lnTo>
                    <a:pt x="59" y="8"/>
                  </a:lnTo>
                  <a:lnTo>
                    <a:pt x="59" y="6"/>
                  </a:lnTo>
                  <a:lnTo>
                    <a:pt x="59" y="4"/>
                  </a:lnTo>
                  <a:lnTo>
                    <a:pt x="61" y="4"/>
                  </a:lnTo>
                  <a:lnTo>
                    <a:pt x="61" y="2"/>
                  </a:lnTo>
                  <a:lnTo>
                    <a:pt x="61" y="0"/>
                  </a:lnTo>
                  <a:lnTo>
                    <a:pt x="63" y="0"/>
                  </a:lnTo>
                  <a:lnTo>
                    <a:pt x="65" y="0"/>
                  </a:lnTo>
                  <a:lnTo>
                    <a:pt x="67" y="0"/>
                  </a:lnTo>
                  <a:lnTo>
                    <a:pt x="69" y="0"/>
                  </a:lnTo>
                  <a:lnTo>
                    <a:pt x="69" y="2"/>
                  </a:lnTo>
                  <a:lnTo>
                    <a:pt x="71" y="2"/>
                  </a:lnTo>
                  <a:lnTo>
                    <a:pt x="71" y="4"/>
                  </a:lnTo>
                  <a:lnTo>
                    <a:pt x="71" y="6"/>
                  </a:lnTo>
                  <a:lnTo>
                    <a:pt x="71" y="8"/>
                  </a:lnTo>
                  <a:lnTo>
                    <a:pt x="71" y="67"/>
                  </a:lnTo>
                  <a:lnTo>
                    <a:pt x="124" y="67"/>
                  </a:lnTo>
                  <a:lnTo>
                    <a:pt x="126" y="67"/>
                  </a:lnTo>
                  <a:lnTo>
                    <a:pt x="128" y="67"/>
                  </a:lnTo>
                  <a:lnTo>
                    <a:pt x="130" y="67"/>
                  </a:lnTo>
                  <a:lnTo>
                    <a:pt x="130" y="69"/>
                  </a:lnTo>
                  <a:lnTo>
                    <a:pt x="132" y="69"/>
                  </a:lnTo>
                  <a:lnTo>
                    <a:pt x="132" y="71"/>
                  </a:lnTo>
                  <a:lnTo>
                    <a:pt x="132" y="73"/>
                  </a:lnTo>
                  <a:lnTo>
                    <a:pt x="132" y="75"/>
                  </a:lnTo>
                  <a:lnTo>
                    <a:pt x="130" y="75"/>
                  </a:lnTo>
                  <a:lnTo>
                    <a:pt x="130" y="77"/>
                  </a:lnTo>
                  <a:lnTo>
                    <a:pt x="128" y="77"/>
                  </a:lnTo>
                  <a:lnTo>
                    <a:pt x="126" y="79"/>
                  </a:lnTo>
                  <a:lnTo>
                    <a:pt x="124" y="79"/>
                  </a:lnTo>
                  <a:lnTo>
                    <a:pt x="71" y="7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2207" name="Freeform 31"/>
            <p:cNvSpPr>
              <a:spLocks/>
            </p:cNvSpPr>
            <p:nvPr/>
          </p:nvSpPr>
          <p:spPr bwMode="auto">
            <a:xfrm>
              <a:off x="2041525" y="2044700"/>
              <a:ext cx="209550" cy="231775"/>
            </a:xfrm>
            <a:custGeom>
              <a:avLst/>
              <a:gdLst>
                <a:gd name="T0" fmla="*/ 71 w 132"/>
                <a:gd name="T1" fmla="*/ 79 h 146"/>
                <a:gd name="T2" fmla="*/ 71 w 132"/>
                <a:gd name="T3" fmla="*/ 136 h 146"/>
                <a:gd name="T4" fmla="*/ 71 w 132"/>
                <a:gd name="T5" fmla="*/ 138 h 146"/>
                <a:gd name="T6" fmla="*/ 71 w 132"/>
                <a:gd name="T7" fmla="*/ 140 h 146"/>
                <a:gd name="T8" fmla="*/ 71 w 132"/>
                <a:gd name="T9" fmla="*/ 142 h 146"/>
                <a:gd name="T10" fmla="*/ 71 w 132"/>
                <a:gd name="T11" fmla="*/ 144 h 146"/>
                <a:gd name="T12" fmla="*/ 69 w 132"/>
                <a:gd name="T13" fmla="*/ 144 h 146"/>
                <a:gd name="T14" fmla="*/ 67 w 132"/>
                <a:gd name="T15" fmla="*/ 144 h 146"/>
                <a:gd name="T16" fmla="*/ 65 w 132"/>
                <a:gd name="T17" fmla="*/ 146 h 146"/>
                <a:gd name="T18" fmla="*/ 65 w 132"/>
                <a:gd name="T19" fmla="*/ 144 h 146"/>
                <a:gd name="T20" fmla="*/ 63 w 132"/>
                <a:gd name="T21" fmla="*/ 144 h 146"/>
                <a:gd name="T22" fmla="*/ 61 w 132"/>
                <a:gd name="T23" fmla="*/ 144 h 146"/>
                <a:gd name="T24" fmla="*/ 61 w 132"/>
                <a:gd name="T25" fmla="*/ 142 h 146"/>
                <a:gd name="T26" fmla="*/ 59 w 132"/>
                <a:gd name="T27" fmla="*/ 140 h 146"/>
                <a:gd name="T28" fmla="*/ 59 w 132"/>
                <a:gd name="T29" fmla="*/ 138 h 146"/>
                <a:gd name="T30" fmla="*/ 59 w 132"/>
                <a:gd name="T31" fmla="*/ 136 h 146"/>
                <a:gd name="T32" fmla="*/ 59 w 132"/>
                <a:gd name="T33" fmla="*/ 79 h 146"/>
                <a:gd name="T34" fmla="*/ 8 w 132"/>
                <a:gd name="T35" fmla="*/ 79 h 146"/>
                <a:gd name="T36" fmla="*/ 6 w 132"/>
                <a:gd name="T37" fmla="*/ 79 h 146"/>
                <a:gd name="T38" fmla="*/ 4 w 132"/>
                <a:gd name="T39" fmla="*/ 77 h 146"/>
                <a:gd name="T40" fmla="*/ 2 w 132"/>
                <a:gd name="T41" fmla="*/ 77 h 146"/>
                <a:gd name="T42" fmla="*/ 0 w 132"/>
                <a:gd name="T43" fmla="*/ 75 h 146"/>
                <a:gd name="T44" fmla="*/ 0 w 132"/>
                <a:gd name="T45" fmla="*/ 73 h 146"/>
                <a:gd name="T46" fmla="*/ 0 w 132"/>
                <a:gd name="T47" fmla="*/ 71 h 146"/>
                <a:gd name="T48" fmla="*/ 0 w 132"/>
                <a:gd name="T49" fmla="*/ 69 h 146"/>
                <a:gd name="T50" fmla="*/ 2 w 132"/>
                <a:gd name="T51" fmla="*/ 67 h 146"/>
                <a:gd name="T52" fmla="*/ 4 w 132"/>
                <a:gd name="T53" fmla="*/ 67 h 146"/>
                <a:gd name="T54" fmla="*/ 6 w 132"/>
                <a:gd name="T55" fmla="*/ 67 h 146"/>
                <a:gd name="T56" fmla="*/ 8 w 132"/>
                <a:gd name="T57" fmla="*/ 67 h 146"/>
                <a:gd name="T58" fmla="*/ 59 w 132"/>
                <a:gd name="T59" fmla="*/ 67 h 146"/>
                <a:gd name="T60" fmla="*/ 59 w 132"/>
                <a:gd name="T61" fmla="*/ 8 h 146"/>
                <a:gd name="T62" fmla="*/ 59 w 132"/>
                <a:gd name="T63" fmla="*/ 6 h 146"/>
                <a:gd name="T64" fmla="*/ 59 w 132"/>
                <a:gd name="T65" fmla="*/ 4 h 146"/>
                <a:gd name="T66" fmla="*/ 61 w 132"/>
                <a:gd name="T67" fmla="*/ 2 h 146"/>
                <a:gd name="T68" fmla="*/ 63 w 132"/>
                <a:gd name="T69" fmla="*/ 0 h 146"/>
                <a:gd name="T70" fmla="*/ 65 w 132"/>
                <a:gd name="T71" fmla="*/ 0 h 146"/>
                <a:gd name="T72" fmla="*/ 67 w 132"/>
                <a:gd name="T73" fmla="*/ 0 h 146"/>
                <a:gd name="T74" fmla="*/ 69 w 132"/>
                <a:gd name="T75" fmla="*/ 0 h 146"/>
                <a:gd name="T76" fmla="*/ 71 w 132"/>
                <a:gd name="T77" fmla="*/ 2 h 146"/>
                <a:gd name="T78" fmla="*/ 71 w 132"/>
                <a:gd name="T79" fmla="*/ 4 h 146"/>
                <a:gd name="T80" fmla="*/ 71 w 132"/>
                <a:gd name="T81" fmla="*/ 6 h 146"/>
                <a:gd name="T82" fmla="*/ 71 w 132"/>
                <a:gd name="T83" fmla="*/ 8 h 146"/>
                <a:gd name="T84" fmla="*/ 71 w 132"/>
                <a:gd name="T85" fmla="*/ 67 h 146"/>
                <a:gd name="T86" fmla="*/ 124 w 132"/>
                <a:gd name="T87" fmla="*/ 67 h 146"/>
                <a:gd name="T88" fmla="*/ 126 w 132"/>
                <a:gd name="T89" fmla="*/ 67 h 146"/>
                <a:gd name="T90" fmla="*/ 128 w 132"/>
                <a:gd name="T91" fmla="*/ 67 h 146"/>
                <a:gd name="T92" fmla="*/ 130 w 132"/>
                <a:gd name="T93" fmla="*/ 67 h 146"/>
                <a:gd name="T94" fmla="*/ 130 w 132"/>
                <a:gd name="T95" fmla="*/ 69 h 146"/>
                <a:gd name="T96" fmla="*/ 132 w 132"/>
                <a:gd name="T97" fmla="*/ 69 h 146"/>
                <a:gd name="T98" fmla="*/ 132 w 132"/>
                <a:gd name="T99" fmla="*/ 71 h 146"/>
                <a:gd name="T100" fmla="*/ 132 w 132"/>
                <a:gd name="T101" fmla="*/ 73 h 146"/>
                <a:gd name="T102" fmla="*/ 132 w 132"/>
                <a:gd name="T103" fmla="*/ 75 h 146"/>
                <a:gd name="T104" fmla="*/ 130 w 132"/>
                <a:gd name="T105" fmla="*/ 75 h 146"/>
                <a:gd name="T106" fmla="*/ 130 w 132"/>
                <a:gd name="T107" fmla="*/ 77 h 146"/>
                <a:gd name="T108" fmla="*/ 128 w 132"/>
                <a:gd name="T109" fmla="*/ 77 h 146"/>
                <a:gd name="T110" fmla="*/ 126 w 132"/>
                <a:gd name="T111" fmla="*/ 79 h 146"/>
                <a:gd name="T112" fmla="*/ 124 w 132"/>
                <a:gd name="T113" fmla="*/ 79 h 146"/>
                <a:gd name="T114" fmla="*/ 71 w 132"/>
                <a:gd name="T115" fmla="*/ 79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32" h="146">
                  <a:moveTo>
                    <a:pt x="71" y="79"/>
                  </a:moveTo>
                  <a:lnTo>
                    <a:pt x="71" y="136"/>
                  </a:lnTo>
                  <a:lnTo>
                    <a:pt x="71" y="138"/>
                  </a:lnTo>
                  <a:lnTo>
                    <a:pt x="71" y="140"/>
                  </a:lnTo>
                  <a:lnTo>
                    <a:pt x="71" y="142"/>
                  </a:lnTo>
                  <a:lnTo>
                    <a:pt x="71" y="144"/>
                  </a:lnTo>
                  <a:lnTo>
                    <a:pt x="69" y="144"/>
                  </a:lnTo>
                  <a:lnTo>
                    <a:pt x="67" y="144"/>
                  </a:lnTo>
                  <a:lnTo>
                    <a:pt x="65" y="146"/>
                  </a:lnTo>
                  <a:lnTo>
                    <a:pt x="65" y="144"/>
                  </a:lnTo>
                  <a:lnTo>
                    <a:pt x="63" y="144"/>
                  </a:lnTo>
                  <a:lnTo>
                    <a:pt x="61" y="144"/>
                  </a:lnTo>
                  <a:lnTo>
                    <a:pt x="61" y="142"/>
                  </a:lnTo>
                  <a:lnTo>
                    <a:pt x="59" y="140"/>
                  </a:lnTo>
                  <a:lnTo>
                    <a:pt x="59" y="138"/>
                  </a:lnTo>
                  <a:lnTo>
                    <a:pt x="59" y="136"/>
                  </a:lnTo>
                  <a:lnTo>
                    <a:pt x="59" y="79"/>
                  </a:lnTo>
                  <a:lnTo>
                    <a:pt x="8" y="79"/>
                  </a:lnTo>
                  <a:lnTo>
                    <a:pt x="6" y="79"/>
                  </a:lnTo>
                  <a:lnTo>
                    <a:pt x="4" y="77"/>
                  </a:lnTo>
                  <a:lnTo>
                    <a:pt x="2" y="77"/>
                  </a:lnTo>
                  <a:lnTo>
                    <a:pt x="0" y="75"/>
                  </a:lnTo>
                  <a:lnTo>
                    <a:pt x="0" y="73"/>
                  </a:lnTo>
                  <a:lnTo>
                    <a:pt x="0" y="71"/>
                  </a:lnTo>
                  <a:lnTo>
                    <a:pt x="0" y="69"/>
                  </a:lnTo>
                  <a:lnTo>
                    <a:pt x="2" y="67"/>
                  </a:lnTo>
                  <a:lnTo>
                    <a:pt x="4" y="67"/>
                  </a:lnTo>
                  <a:lnTo>
                    <a:pt x="6" y="67"/>
                  </a:lnTo>
                  <a:lnTo>
                    <a:pt x="8" y="67"/>
                  </a:lnTo>
                  <a:lnTo>
                    <a:pt x="59" y="67"/>
                  </a:lnTo>
                  <a:lnTo>
                    <a:pt x="59" y="8"/>
                  </a:lnTo>
                  <a:lnTo>
                    <a:pt x="59" y="6"/>
                  </a:lnTo>
                  <a:lnTo>
                    <a:pt x="59" y="4"/>
                  </a:lnTo>
                  <a:lnTo>
                    <a:pt x="61" y="2"/>
                  </a:lnTo>
                  <a:lnTo>
                    <a:pt x="63" y="0"/>
                  </a:lnTo>
                  <a:lnTo>
                    <a:pt x="65" y="0"/>
                  </a:lnTo>
                  <a:lnTo>
                    <a:pt x="67" y="0"/>
                  </a:lnTo>
                  <a:lnTo>
                    <a:pt x="69" y="0"/>
                  </a:lnTo>
                  <a:lnTo>
                    <a:pt x="71" y="2"/>
                  </a:lnTo>
                  <a:lnTo>
                    <a:pt x="71" y="4"/>
                  </a:lnTo>
                  <a:lnTo>
                    <a:pt x="71" y="6"/>
                  </a:lnTo>
                  <a:lnTo>
                    <a:pt x="71" y="8"/>
                  </a:lnTo>
                  <a:lnTo>
                    <a:pt x="71" y="67"/>
                  </a:lnTo>
                  <a:lnTo>
                    <a:pt x="124" y="67"/>
                  </a:lnTo>
                  <a:lnTo>
                    <a:pt x="126" y="67"/>
                  </a:lnTo>
                  <a:lnTo>
                    <a:pt x="128" y="67"/>
                  </a:lnTo>
                  <a:lnTo>
                    <a:pt x="130" y="67"/>
                  </a:lnTo>
                  <a:lnTo>
                    <a:pt x="130" y="69"/>
                  </a:lnTo>
                  <a:lnTo>
                    <a:pt x="132" y="69"/>
                  </a:lnTo>
                  <a:lnTo>
                    <a:pt x="132" y="71"/>
                  </a:lnTo>
                  <a:lnTo>
                    <a:pt x="132" y="73"/>
                  </a:lnTo>
                  <a:lnTo>
                    <a:pt x="132" y="75"/>
                  </a:lnTo>
                  <a:lnTo>
                    <a:pt x="130" y="75"/>
                  </a:lnTo>
                  <a:lnTo>
                    <a:pt x="130" y="77"/>
                  </a:lnTo>
                  <a:lnTo>
                    <a:pt x="128" y="77"/>
                  </a:lnTo>
                  <a:lnTo>
                    <a:pt x="126" y="79"/>
                  </a:lnTo>
                  <a:lnTo>
                    <a:pt x="124" y="79"/>
                  </a:lnTo>
                  <a:lnTo>
                    <a:pt x="71" y="79"/>
                  </a:lnTo>
                </a:path>
              </a:pathLst>
            </a:custGeom>
            <a:noFill/>
            <a:ln w="0">
              <a:solidFill>
                <a:srgbClr val="FF33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2208" name="Freeform 32"/>
            <p:cNvSpPr>
              <a:spLocks/>
            </p:cNvSpPr>
            <p:nvPr/>
          </p:nvSpPr>
          <p:spPr bwMode="auto">
            <a:xfrm>
              <a:off x="2041525" y="2501900"/>
              <a:ext cx="209550" cy="230187"/>
            </a:xfrm>
            <a:custGeom>
              <a:avLst/>
              <a:gdLst>
                <a:gd name="T0" fmla="*/ 71 w 132"/>
                <a:gd name="T1" fmla="*/ 136 h 145"/>
                <a:gd name="T2" fmla="*/ 71 w 132"/>
                <a:gd name="T3" fmla="*/ 139 h 145"/>
                <a:gd name="T4" fmla="*/ 71 w 132"/>
                <a:gd name="T5" fmla="*/ 143 h 145"/>
                <a:gd name="T6" fmla="*/ 67 w 132"/>
                <a:gd name="T7" fmla="*/ 143 h 145"/>
                <a:gd name="T8" fmla="*/ 65 w 132"/>
                <a:gd name="T9" fmla="*/ 145 h 145"/>
                <a:gd name="T10" fmla="*/ 61 w 132"/>
                <a:gd name="T11" fmla="*/ 143 h 145"/>
                <a:gd name="T12" fmla="*/ 59 w 132"/>
                <a:gd name="T13" fmla="*/ 139 h 145"/>
                <a:gd name="T14" fmla="*/ 59 w 132"/>
                <a:gd name="T15" fmla="*/ 136 h 145"/>
                <a:gd name="T16" fmla="*/ 8 w 132"/>
                <a:gd name="T17" fmla="*/ 78 h 145"/>
                <a:gd name="T18" fmla="*/ 4 w 132"/>
                <a:gd name="T19" fmla="*/ 78 h 145"/>
                <a:gd name="T20" fmla="*/ 2 w 132"/>
                <a:gd name="T21" fmla="*/ 76 h 145"/>
                <a:gd name="T22" fmla="*/ 0 w 132"/>
                <a:gd name="T23" fmla="*/ 72 h 145"/>
                <a:gd name="T24" fmla="*/ 0 w 132"/>
                <a:gd name="T25" fmla="*/ 69 h 145"/>
                <a:gd name="T26" fmla="*/ 2 w 132"/>
                <a:gd name="T27" fmla="*/ 67 h 145"/>
                <a:gd name="T28" fmla="*/ 6 w 132"/>
                <a:gd name="T29" fmla="*/ 67 h 145"/>
                <a:gd name="T30" fmla="*/ 59 w 132"/>
                <a:gd name="T31" fmla="*/ 67 h 145"/>
                <a:gd name="T32" fmla="*/ 59 w 132"/>
                <a:gd name="T33" fmla="*/ 5 h 145"/>
                <a:gd name="T34" fmla="*/ 61 w 132"/>
                <a:gd name="T35" fmla="*/ 3 h 145"/>
                <a:gd name="T36" fmla="*/ 61 w 132"/>
                <a:gd name="T37" fmla="*/ 0 h 145"/>
                <a:gd name="T38" fmla="*/ 65 w 132"/>
                <a:gd name="T39" fmla="*/ 0 h 145"/>
                <a:gd name="T40" fmla="*/ 69 w 132"/>
                <a:gd name="T41" fmla="*/ 0 h 145"/>
                <a:gd name="T42" fmla="*/ 71 w 132"/>
                <a:gd name="T43" fmla="*/ 2 h 145"/>
                <a:gd name="T44" fmla="*/ 71 w 132"/>
                <a:gd name="T45" fmla="*/ 5 h 145"/>
                <a:gd name="T46" fmla="*/ 71 w 132"/>
                <a:gd name="T47" fmla="*/ 67 h 145"/>
                <a:gd name="T48" fmla="*/ 126 w 132"/>
                <a:gd name="T49" fmla="*/ 67 h 145"/>
                <a:gd name="T50" fmla="*/ 130 w 132"/>
                <a:gd name="T51" fmla="*/ 67 h 145"/>
                <a:gd name="T52" fmla="*/ 132 w 132"/>
                <a:gd name="T53" fmla="*/ 69 h 145"/>
                <a:gd name="T54" fmla="*/ 132 w 132"/>
                <a:gd name="T55" fmla="*/ 72 h 145"/>
                <a:gd name="T56" fmla="*/ 130 w 132"/>
                <a:gd name="T57" fmla="*/ 74 h 145"/>
                <a:gd name="T58" fmla="*/ 128 w 132"/>
                <a:gd name="T59" fmla="*/ 76 h 145"/>
                <a:gd name="T60" fmla="*/ 126 w 132"/>
                <a:gd name="T61" fmla="*/ 78 h 145"/>
                <a:gd name="T62" fmla="*/ 71 w 132"/>
                <a:gd name="T63" fmla="*/ 78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2" h="145">
                  <a:moveTo>
                    <a:pt x="71" y="78"/>
                  </a:moveTo>
                  <a:lnTo>
                    <a:pt x="71" y="136"/>
                  </a:lnTo>
                  <a:lnTo>
                    <a:pt x="71" y="138"/>
                  </a:lnTo>
                  <a:lnTo>
                    <a:pt x="71" y="139"/>
                  </a:lnTo>
                  <a:lnTo>
                    <a:pt x="71" y="141"/>
                  </a:lnTo>
                  <a:lnTo>
                    <a:pt x="71" y="143"/>
                  </a:lnTo>
                  <a:lnTo>
                    <a:pt x="69" y="143"/>
                  </a:lnTo>
                  <a:lnTo>
                    <a:pt x="67" y="143"/>
                  </a:lnTo>
                  <a:lnTo>
                    <a:pt x="67" y="145"/>
                  </a:lnTo>
                  <a:lnTo>
                    <a:pt x="65" y="145"/>
                  </a:lnTo>
                  <a:lnTo>
                    <a:pt x="63" y="143"/>
                  </a:lnTo>
                  <a:lnTo>
                    <a:pt x="61" y="143"/>
                  </a:lnTo>
                  <a:lnTo>
                    <a:pt x="61" y="141"/>
                  </a:lnTo>
                  <a:lnTo>
                    <a:pt x="59" y="139"/>
                  </a:lnTo>
                  <a:lnTo>
                    <a:pt x="59" y="138"/>
                  </a:lnTo>
                  <a:lnTo>
                    <a:pt x="59" y="136"/>
                  </a:lnTo>
                  <a:lnTo>
                    <a:pt x="59" y="78"/>
                  </a:lnTo>
                  <a:lnTo>
                    <a:pt x="8" y="78"/>
                  </a:lnTo>
                  <a:lnTo>
                    <a:pt x="6" y="78"/>
                  </a:lnTo>
                  <a:lnTo>
                    <a:pt x="4" y="78"/>
                  </a:lnTo>
                  <a:lnTo>
                    <a:pt x="4" y="76"/>
                  </a:lnTo>
                  <a:lnTo>
                    <a:pt x="2" y="76"/>
                  </a:lnTo>
                  <a:lnTo>
                    <a:pt x="0" y="74"/>
                  </a:lnTo>
                  <a:lnTo>
                    <a:pt x="0" y="72"/>
                  </a:lnTo>
                  <a:lnTo>
                    <a:pt x="0" y="71"/>
                  </a:lnTo>
                  <a:lnTo>
                    <a:pt x="0" y="69"/>
                  </a:lnTo>
                  <a:lnTo>
                    <a:pt x="2" y="69"/>
                  </a:lnTo>
                  <a:lnTo>
                    <a:pt x="2" y="67"/>
                  </a:lnTo>
                  <a:lnTo>
                    <a:pt x="4" y="67"/>
                  </a:lnTo>
                  <a:lnTo>
                    <a:pt x="6" y="67"/>
                  </a:lnTo>
                  <a:lnTo>
                    <a:pt x="8" y="67"/>
                  </a:lnTo>
                  <a:lnTo>
                    <a:pt x="59" y="67"/>
                  </a:lnTo>
                  <a:lnTo>
                    <a:pt x="59" y="7"/>
                  </a:lnTo>
                  <a:lnTo>
                    <a:pt x="59" y="5"/>
                  </a:lnTo>
                  <a:lnTo>
                    <a:pt x="59" y="3"/>
                  </a:lnTo>
                  <a:lnTo>
                    <a:pt x="61" y="3"/>
                  </a:lnTo>
                  <a:lnTo>
                    <a:pt x="61" y="2"/>
                  </a:lnTo>
                  <a:lnTo>
                    <a:pt x="61" y="0"/>
                  </a:lnTo>
                  <a:lnTo>
                    <a:pt x="63" y="0"/>
                  </a:lnTo>
                  <a:lnTo>
                    <a:pt x="65" y="0"/>
                  </a:lnTo>
                  <a:lnTo>
                    <a:pt x="67" y="0"/>
                  </a:lnTo>
                  <a:lnTo>
                    <a:pt x="69" y="0"/>
                  </a:lnTo>
                  <a:lnTo>
                    <a:pt x="69" y="2"/>
                  </a:lnTo>
                  <a:lnTo>
                    <a:pt x="71" y="2"/>
                  </a:lnTo>
                  <a:lnTo>
                    <a:pt x="71" y="3"/>
                  </a:lnTo>
                  <a:lnTo>
                    <a:pt x="71" y="5"/>
                  </a:lnTo>
                  <a:lnTo>
                    <a:pt x="71" y="7"/>
                  </a:lnTo>
                  <a:lnTo>
                    <a:pt x="71" y="67"/>
                  </a:lnTo>
                  <a:lnTo>
                    <a:pt x="124" y="67"/>
                  </a:lnTo>
                  <a:lnTo>
                    <a:pt x="126" y="67"/>
                  </a:lnTo>
                  <a:lnTo>
                    <a:pt x="128" y="67"/>
                  </a:lnTo>
                  <a:lnTo>
                    <a:pt x="130" y="67"/>
                  </a:lnTo>
                  <a:lnTo>
                    <a:pt x="130" y="69"/>
                  </a:lnTo>
                  <a:lnTo>
                    <a:pt x="132" y="69"/>
                  </a:lnTo>
                  <a:lnTo>
                    <a:pt x="132" y="71"/>
                  </a:lnTo>
                  <a:lnTo>
                    <a:pt x="132" y="72"/>
                  </a:lnTo>
                  <a:lnTo>
                    <a:pt x="132" y="74"/>
                  </a:lnTo>
                  <a:lnTo>
                    <a:pt x="130" y="74"/>
                  </a:lnTo>
                  <a:lnTo>
                    <a:pt x="130" y="76"/>
                  </a:lnTo>
                  <a:lnTo>
                    <a:pt x="128" y="76"/>
                  </a:lnTo>
                  <a:lnTo>
                    <a:pt x="128" y="78"/>
                  </a:lnTo>
                  <a:lnTo>
                    <a:pt x="126" y="78"/>
                  </a:lnTo>
                  <a:lnTo>
                    <a:pt x="124" y="78"/>
                  </a:lnTo>
                  <a:lnTo>
                    <a:pt x="71" y="78"/>
                  </a:lnTo>
                  <a:close/>
                </a:path>
              </a:pathLst>
            </a:cu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2209" name="Freeform 33"/>
            <p:cNvSpPr>
              <a:spLocks/>
            </p:cNvSpPr>
            <p:nvPr/>
          </p:nvSpPr>
          <p:spPr bwMode="auto">
            <a:xfrm>
              <a:off x="2041525" y="2501900"/>
              <a:ext cx="209550" cy="230187"/>
            </a:xfrm>
            <a:custGeom>
              <a:avLst/>
              <a:gdLst>
                <a:gd name="T0" fmla="*/ 71 w 132"/>
                <a:gd name="T1" fmla="*/ 78 h 145"/>
                <a:gd name="T2" fmla="*/ 71 w 132"/>
                <a:gd name="T3" fmla="*/ 136 h 145"/>
                <a:gd name="T4" fmla="*/ 71 w 132"/>
                <a:gd name="T5" fmla="*/ 139 h 145"/>
                <a:gd name="T6" fmla="*/ 71 w 132"/>
                <a:gd name="T7" fmla="*/ 141 h 145"/>
                <a:gd name="T8" fmla="*/ 71 w 132"/>
                <a:gd name="T9" fmla="*/ 143 h 145"/>
                <a:gd name="T10" fmla="*/ 69 w 132"/>
                <a:gd name="T11" fmla="*/ 143 h 145"/>
                <a:gd name="T12" fmla="*/ 67 w 132"/>
                <a:gd name="T13" fmla="*/ 145 h 145"/>
                <a:gd name="T14" fmla="*/ 65 w 132"/>
                <a:gd name="T15" fmla="*/ 145 h 145"/>
                <a:gd name="T16" fmla="*/ 63 w 132"/>
                <a:gd name="T17" fmla="*/ 143 h 145"/>
                <a:gd name="T18" fmla="*/ 61 w 132"/>
                <a:gd name="T19" fmla="*/ 143 h 145"/>
                <a:gd name="T20" fmla="*/ 61 w 132"/>
                <a:gd name="T21" fmla="*/ 141 h 145"/>
                <a:gd name="T22" fmla="*/ 59 w 132"/>
                <a:gd name="T23" fmla="*/ 139 h 145"/>
                <a:gd name="T24" fmla="*/ 59 w 132"/>
                <a:gd name="T25" fmla="*/ 136 h 145"/>
                <a:gd name="T26" fmla="*/ 59 w 132"/>
                <a:gd name="T27" fmla="*/ 78 h 145"/>
                <a:gd name="T28" fmla="*/ 8 w 132"/>
                <a:gd name="T29" fmla="*/ 78 h 145"/>
                <a:gd name="T30" fmla="*/ 6 w 132"/>
                <a:gd name="T31" fmla="*/ 78 h 145"/>
                <a:gd name="T32" fmla="*/ 4 w 132"/>
                <a:gd name="T33" fmla="*/ 78 h 145"/>
                <a:gd name="T34" fmla="*/ 2 w 132"/>
                <a:gd name="T35" fmla="*/ 76 h 145"/>
                <a:gd name="T36" fmla="*/ 0 w 132"/>
                <a:gd name="T37" fmla="*/ 74 h 145"/>
                <a:gd name="T38" fmla="*/ 0 w 132"/>
                <a:gd name="T39" fmla="*/ 72 h 145"/>
                <a:gd name="T40" fmla="*/ 0 w 132"/>
                <a:gd name="T41" fmla="*/ 71 h 145"/>
                <a:gd name="T42" fmla="*/ 0 w 132"/>
                <a:gd name="T43" fmla="*/ 69 h 145"/>
                <a:gd name="T44" fmla="*/ 2 w 132"/>
                <a:gd name="T45" fmla="*/ 67 h 145"/>
                <a:gd name="T46" fmla="*/ 4 w 132"/>
                <a:gd name="T47" fmla="*/ 67 h 145"/>
                <a:gd name="T48" fmla="*/ 6 w 132"/>
                <a:gd name="T49" fmla="*/ 67 h 145"/>
                <a:gd name="T50" fmla="*/ 8 w 132"/>
                <a:gd name="T51" fmla="*/ 67 h 145"/>
                <a:gd name="T52" fmla="*/ 59 w 132"/>
                <a:gd name="T53" fmla="*/ 67 h 145"/>
                <a:gd name="T54" fmla="*/ 59 w 132"/>
                <a:gd name="T55" fmla="*/ 7 h 145"/>
                <a:gd name="T56" fmla="*/ 59 w 132"/>
                <a:gd name="T57" fmla="*/ 5 h 145"/>
                <a:gd name="T58" fmla="*/ 59 w 132"/>
                <a:gd name="T59" fmla="*/ 3 h 145"/>
                <a:gd name="T60" fmla="*/ 61 w 132"/>
                <a:gd name="T61" fmla="*/ 2 h 145"/>
                <a:gd name="T62" fmla="*/ 63 w 132"/>
                <a:gd name="T63" fmla="*/ 0 h 145"/>
                <a:gd name="T64" fmla="*/ 65 w 132"/>
                <a:gd name="T65" fmla="*/ 0 h 145"/>
                <a:gd name="T66" fmla="*/ 67 w 132"/>
                <a:gd name="T67" fmla="*/ 0 h 145"/>
                <a:gd name="T68" fmla="*/ 69 w 132"/>
                <a:gd name="T69" fmla="*/ 0 h 145"/>
                <a:gd name="T70" fmla="*/ 71 w 132"/>
                <a:gd name="T71" fmla="*/ 2 h 145"/>
                <a:gd name="T72" fmla="*/ 71 w 132"/>
                <a:gd name="T73" fmla="*/ 3 h 145"/>
                <a:gd name="T74" fmla="*/ 71 w 132"/>
                <a:gd name="T75" fmla="*/ 5 h 145"/>
                <a:gd name="T76" fmla="*/ 71 w 132"/>
                <a:gd name="T77" fmla="*/ 7 h 145"/>
                <a:gd name="T78" fmla="*/ 71 w 132"/>
                <a:gd name="T79" fmla="*/ 67 h 145"/>
                <a:gd name="T80" fmla="*/ 124 w 132"/>
                <a:gd name="T81" fmla="*/ 67 h 145"/>
                <a:gd name="T82" fmla="*/ 126 w 132"/>
                <a:gd name="T83" fmla="*/ 67 h 145"/>
                <a:gd name="T84" fmla="*/ 128 w 132"/>
                <a:gd name="T85" fmla="*/ 67 h 145"/>
                <a:gd name="T86" fmla="*/ 130 w 132"/>
                <a:gd name="T87" fmla="*/ 67 h 145"/>
                <a:gd name="T88" fmla="*/ 130 w 132"/>
                <a:gd name="T89" fmla="*/ 69 h 145"/>
                <a:gd name="T90" fmla="*/ 132 w 132"/>
                <a:gd name="T91" fmla="*/ 69 h 145"/>
                <a:gd name="T92" fmla="*/ 132 w 132"/>
                <a:gd name="T93" fmla="*/ 71 h 145"/>
                <a:gd name="T94" fmla="*/ 132 w 132"/>
                <a:gd name="T95" fmla="*/ 72 h 145"/>
                <a:gd name="T96" fmla="*/ 132 w 132"/>
                <a:gd name="T97" fmla="*/ 74 h 145"/>
                <a:gd name="T98" fmla="*/ 130 w 132"/>
                <a:gd name="T99" fmla="*/ 74 h 145"/>
                <a:gd name="T100" fmla="*/ 130 w 132"/>
                <a:gd name="T101" fmla="*/ 76 h 145"/>
                <a:gd name="T102" fmla="*/ 128 w 132"/>
                <a:gd name="T103" fmla="*/ 76 h 145"/>
                <a:gd name="T104" fmla="*/ 128 w 132"/>
                <a:gd name="T105" fmla="*/ 78 h 145"/>
                <a:gd name="T106" fmla="*/ 126 w 132"/>
                <a:gd name="T107" fmla="*/ 78 h 145"/>
                <a:gd name="T108" fmla="*/ 124 w 132"/>
                <a:gd name="T109" fmla="*/ 78 h 145"/>
                <a:gd name="T110" fmla="*/ 71 w 132"/>
                <a:gd name="T111" fmla="*/ 78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32" h="145">
                  <a:moveTo>
                    <a:pt x="71" y="78"/>
                  </a:moveTo>
                  <a:lnTo>
                    <a:pt x="71" y="136"/>
                  </a:lnTo>
                  <a:lnTo>
                    <a:pt x="71" y="139"/>
                  </a:lnTo>
                  <a:lnTo>
                    <a:pt x="71" y="141"/>
                  </a:lnTo>
                  <a:lnTo>
                    <a:pt x="71" y="143"/>
                  </a:lnTo>
                  <a:lnTo>
                    <a:pt x="69" y="143"/>
                  </a:lnTo>
                  <a:lnTo>
                    <a:pt x="67" y="145"/>
                  </a:lnTo>
                  <a:lnTo>
                    <a:pt x="65" y="145"/>
                  </a:lnTo>
                  <a:lnTo>
                    <a:pt x="63" y="143"/>
                  </a:lnTo>
                  <a:lnTo>
                    <a:pt x="61" y="143"/>
                  </a:lnTo>
                  <a:lnTo>
                    <a:pt x="61" y="141"/>
                  </a:lnTo>
                  <a:lnTo>
                    <a:pt x="59" y="139"/>
                  </a:lnTo>
                  <a:lnTo>
                    <a:pt x="59" y="136"/>
                  </a:lnTo>
                  <a:lnTo>
                    <a:pt x="59" y="78"/>
                  </a:lnTo>
                  <a:lnTo>
                    <a:pt x="8" y="78"/>
                  </a:lnTo>
                  <a:lnTo>
                    <a:pt x="6" y="78"/>
                  </a:lnTo>
                  <a:lnTo>
                    <a:pt x="4" y="78"/>
                  </a:lnTo>
                  <a:lnTo>
                    <a:pt x="2" y="76"/>
                  </a:lnTo>
                  <a:lnTo>
                    <a:pt x="0" y="74"/>
                  </a:lnTo>
                  <a:lnTo>
                    <a:pt x="0" y="72"/>
                  </a:lnTo>
                  <a:lnTo>
                    <a:pt x="0" y="71"/>
                  </a:lnTo>
                  <a:lnTo>
                    <a:pt x="0" y="69"/>
                  </a:lnTo>
                  <a:lnTo>
                    <a:pt x="2" y="67"/>
                  </a:lnTo>
                  <a:lnTo>
                    <a:pt x="4" y="67"/>
                  </a:lnTo>
                  <a:lnTo>
                    <a:pt x="6" y="67"/>
                  </a:lnTo>
                  <a:lnTo>
                    <a:pt x="8" y="67"/>
                  </a:lnTo>
                  <a:lnTo>
                    <a:pt x="59" y="67"/>
                  </a:lnTo>
                  <a:lnTo>
                    <a:pt x="59" y="7"/>
                  </a:lnTo>
                  <a:lnTo>
                    <a:pt x="59" y="5"/>
                  </a:lnTo>
                  <a:lnTo>
                    <a:pt x="59" y="3"/>
                  </a:lnTo>
                  <a:lnTo>
                    <a:pt x="61" y="2"/>
                  </a:lnTo>
                  <a:lnTo>
                    <a:pt x="63" y="0"/>
                  </a:lnTo>
                  <a:lnTo>
                    <a:pt x="65" y="0"/>
                  </a:lnTo>
                  <a:lnTo>
                    <a:pt x="67" y="0"/>
                  </a:lnTo>
                  <a:lnTo>
                    <a:pt x="69" y="0"/>
                  </a:lnTo>
                  <a:lnTo>
                    <a:pt x="71" y="2"/>
                  </a:lnTo>
                  <a:lnTo>
                    <a:pt x="71" y="3"/>
                  </a:lnTo>
                  <a:lnTo>
                    <a:pt x="71" y="5"/>
                  </a:lnTo>
                  <a:lnTo>
                    <a:pt x="71" y="7"/>
                  </a:lnTo>
                  <a:lnTo>
                    <a:pt x="71" y="67"/>
                  </a:lnTo>
                  <a:lnTo>
                    <a:pt x="124" y="67"/>
                  </a:lnTo>
                  <a:lnTo>
                    <a:pt x="126" y="67"/>
                  </a:lnTo>
                  <a:lnTo>
                    <a:pt x="128" y="67"/>
                  </a:lnTo>
                  <a:lnTo>
                    <a:pt x="130" y="67"/>
                  </a:lnTo>
                  <a:lnTo>
                    <a:pt x="130" y="69"/>
                  </a:lnTo>
                  <a:lnTo>
                    <a:pt x="132" y="69"/>
                  </a:lnTo>
                  <a:lnTo>
                    <a:pt x="132" y="71"/>
                  </a:lnTo>
                  <a:lnTo>
                    <a:pt x="132" y="72"/>
                  </a:lnTo>
                  <a:lnTo>
                    <a:pt x="132" y="74"/>
                  </a:lnTo>
                  <a:lnTo>
                    <a:pt x="130" y="74"/>
                  </a:lnTo>
                  <a:lnTo>
                    <a:pt x="130" y="76"/>
                  </a:lnTo>
                  <a:lnTo>
                    <a:pt x="128" y="76"/>
                  </a:lnTo>
                  <a:lnTo>
                    <a:pt x="128" y="78"/>
                  </a:lnTo>
                  <a:lnTo>
                    <a:pt x="126" y="78"/>
                  </a:lnTo>
                  <a:lnTo>
                    <a:pt x="124" y="78"/>
                  </a:lnTo>
                  <a:lnTo>
                    <a:pt x="71" y="78"/>
                  </a:lnTo>
                </a:path>
              </a:pathLst>
            </a:custGeom>
            <a:noFill/>
            <a:ln w="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2210" name="Freeform 34"/>
            <p:cNvSpPr>
              <a:spLocks/>
            </p:cNvSpPr>
            <p:nvPr/>
          </p:nvSpPr>
          <p:spPr bwMode="auto">
            <a:xfrm>
              <a:off x="2041525" y="3413125"/>
              <a:ext cx="209550" cy="231775"/>
            </a:xfrm>
            <a:custGeom>
              <a:avLst/>
              <a:gdLst>
                <a:gd name="T0" fmla="*/ 71 w 132"/>
                <a:gd name="T1" fmla="*/ 138 h 146"/>
                <a:gd name="T2" fmla="*/ 71 w 132"/>
                <a:gd name="T3" fmla="*/ 142 h 146"/>
                <a:gd name="T4" fmla="*/ 69 w 132"/>
                <a:gd name="T5" fmla="*/ 144 h 146"/>
                <a:gd name="T6" fmla="*/ 65 w 132"/>
                <a:gd name="T7" fmla="*/ 146 h 146"/>
                <a:gd name="T8" fmla="*/ 63 w 132"/>
                <a:gd name="T9" fmla="*/ 144 h 146"/>
                <a:gd name="T10" fmla="*/ 61 w 132"/>
                <a:gd name="T11" fmla="*/ 142 h 146"/>
                <a:gd name="T12" fmla="*/ 59 w 132"/>
                <a:gd name="T13" fmla="*/ 140 h 146"/>
                <a:gd name="T14" fmla="*/ 59 w 132"/>
                <a:gd name="T15" fmla="*/ 79 h 146"/>
                <a:gd name="T16" fmla="*/ 6 w 132"/>
                <a:gd name="T17" fmla="*/ 79 h 146"/>
                <a:gd name="T18" fmla="*/ 4 w 132"/>
                <a:gd name="T19" fmla="*/ 77 h 146"/>
                <a:gd name="T20" fmla="*/ 0 w 132"/>
                <a:gd name="T21" fmla="*/ 77 h 146"/>
                <a:gd name="T22" fmla="*/ 0 w 132"/>
                <a:gd name="T23" fmla="*/ 73 h 146"/>
                <a:gd name="T24" fmla="*/ 0 w 132"/>
                <a:gd name="T25" fmla="*/ 69 h 146"/>
                <a:gd name="T26" fmla="*/ 2 w 132"/>
                <a:gd name="T27" fmla="*/ 67 h 146"/>
                <a:gd name="T28" fmla="*/ 6 w 132"/>
                <a:gd name="T29" fmla="*/ 67 h 146"/>
                <a:gd name="T30" fmla="*/ 59 w 132"/>
                <a:gd name="T31" fmla="*/ 67 h 146"/>
                <a:gd name="T32" fmla="*/ 59 w 132"/>
                <a:gd name="T33" fmla="*/ 6 h 146"/>
                <a:gd name="T34" fmla="*/ 61 w 132"/>
                <a:gd name="T35" fmla="*/ 4 h 146"/>
                <a:gd name="T36" fmla="*/ 63 w 132"/>
                <a:gd name="T37" fmla="*/ 2 h 146"/>
                <a:gd name="T38" fmla="*/ 65 w 132"/>
                <a:gd name="T39" fmla="*/ 0 h 146"/>
                <a:gd name="T40" fmla="*/ 69 w 132"/>
                <a:gd name="T41" fmla="*/ 0 h 146"/>
                <a:gd name="T42" fmla="*/ 71 w 132"/>
                <a:gd name="T43" fmla="*/ 2 h 146"/>
                <a:gd name="T44" fmla="*/ 71 w 132"/>
                <a:gd name="T45" fmla="*/ 6 h 146"/>
                <a:gd name="T46" fmla="*/ 71 w 132"/>
                <a:gd name="T47" fmla="*/ 67 h 146"/>
                <a:gd name="T48" fmla="*/ 126 w 132"/>
                <a:gd name="T49" fmla="*/ 67 h 146"/>
                <a:gd name="T50" fmla="*/ 130 w 132"/>
                <a:gd name="T51" fmla="*/ 67 h 146"/>
                <a:gd name="T52" fmla="*/ 132 w 132"/>
                <a:gd name="T53" fmla="*/ 69 h 146"/>
                <a:gd name="T54" fmla="*/ 132 w 132"/>
                <a:gd name="T55" fmla="*/ 73 h 146"/>
                <a:gd name="T56" fmla="*/ 130 w 132"/>
                <a:gd name="T57" fmla="*/ 75 h 146"/>
                <a:gd name="T58" fmla="*/ 128 w 132"/>
                <a:gd name="T59" fmla="*/ 77 h 146"/>
                <a:gd name="T60" fmla="*/ 126 w 132"/>
                <a:gd name="T61" fmla="*/ 79 h 146"/>
                <a:gd name="T62" fmla="*/ 71 w 132"/>
                <a:gd name="T63" fmla="*/ 79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2" h="146">
                  <a:moveTo>
                    <a:pt x="71" y="79"/>
                  </a:moveTo>
                  <a:lnTo>
                    <a:pt x="71" y="138"/>
                  </a:lnTo>
                  <a:lnTo>
                    <a:pt x="71" y="140"/>
                  </a:lnTo>
                  <a:lnTo>
                    <a:pt x="71" y="142"/>
                  </a:lnTo>
                  <a:lnTo>
                    <a:pt x="71" y="144"/>
                  </a:lnTo>
                  <a:lnTo>
                    <a:pt x="69" y="144"/>
                  </a:lnTo>
                  <a:lnTo>
                    <a:pt x="67" y="146"/>
                  </a:lnTo>
                  <a:lnTo>
                    <a:pt x="65" y="146"/>
                  </a:lnTo>
                  <a:lnTo>
                    <a:pt x="63" y="146"/>
                  </a:lnTo>
                  <a:lnTo>
                    <a:pt x="63" y="144"/>
                  </a:lnTo>
                  <a:lnTo>
                    <a:pt x="61" y="144"/>
                  </a:lnTo>
                  <a:lnTo>
                    <a:pt x="61" y="142"/>
                  </a:lnTo>
                  <a:lnTo>
                    <a:pt x="59" y="142"/>
                  </a:lnTo>
                  <a:lnTo>
                    <a:pt x="59" y="140"/>
                  </a:lnTo>
                  <a:lnTo>
                    <a:pt x="59" y="138"/>
                  </a:lnTo>
                  <a:lnTo>
                    <a:pt x="59" y="79"/>
                  </a:lnTo>
                  <a:lnTo>
                    <a:pt x="8" y="79"/>
                  </a:lnTo>
                  <a:lnTo>
                    <a:pt x="6" y="79"/>
                  </a:lnTo>
                  <a:lnTo>
                    <a:pt x="4" y="79"/>
                  </a:lnTo>
                  <a:lnTo>
                    <a:pt x="4" y="77"/>
                  </a:lnTo>
                  <a:lnTo>
                    <a:pt x="2" y="77"/>
                  </a:lnTo>
                  <a:lnTo>
                    <a:pt x="0" y="77"/>
                  </a:lnTo>
                  <a:lnTo>
                    <a:pt x="0" y="75"/>
                  </a:lnTo>
                  <a:lnTo>
                    <a:pt x="0" y="73"/>
                  </a:lnTo>
                  <a:lnTo>
                    <a:pt x="0" y="71"/>
                  </a:lnTo>
                  <a:lnTo>
                    <a:pt x="0" y="69"/>
                  </a:lnTo>
                  <a:lnTo>
                    <a:pt x="2" y="69"/>
                  </a:lnTo>
                  <a:lnTo>
                    <a:pt x="2" y="67"/>
                  </a:lnTo>
                  <a:lnTo>
                    <a:pt x="4" y="67"/>
                  </a:lnTo>
                  <a:lnTo>
                    <a:pt x="6" y="67"/>
                  </a:lnTo>
                  <a:lnTo>
                    <a:pt x="8" y="67"/>
                  </a:lnTo>
                  <a:lnTo>
                    <a:pt x="59" y="67"/>
                  </a:lnTo>
                  <a:lnTo>
                    <a:pt x="59" y="8"/>
                  </a:lnTo>
                  <a:lnTo>
                    <a:pt x="59" y="6"/>
                  </a:lnTo>
                  <a:lnTo>
                    <a:pt x="59" y="4"/>
                  </a:lnTo>
                  <a:lnTo>
                    <a:pt x="61" y="4"/>
                  </a:lnTo>
                  <a:lnTo>
                    <a:pt x="61" y="2"/>
                  </a:lnTo>
                  <a:lnTo>
                    <a:pt x="63" y="2"/>
                  </a:lnTo>
                  <a:lnTo>
                    <a:pt x="63" y="0"/>
                  </a:lnTo>
                  <a:lnTo>
                    <a:pt x="65" y="0"/>
                  </a:lnTo>
                  <a:lnTo>
                    <a:pt x="67" y="0"/>
                  </a:lnTo>
                  <a:lnTo>
                    <a:pt x="69" y="0"/>
                  </a:lnTo>
                  <a:lnTo>
                    <a:pt x="69" y="2"/>
                  </a:lnTo>
                  <a:lnTo>
                    <a:pt x="71" y="2"/>
                  </a:lnTo>
                  <a:lnTo>
                    <a:pt x="71" y="4"/>
                  </a:lnTo>
                  <a:lnTo>
                    <a:pt x="71" y="6"/>
                  </a:lnTo>
                  <a:lnTo>
                    <a:pt x="71" y="8"/>
                  </a:lnTo>
                  <a:lnTo>
                    <a:pt x="71" y="67"/>
                  </a:lnTo>
                  <a:lnTo>
                    <a:pt x="124" y="67"/>
                  </a:lnTo>
                  <a:lnTo>
                    <a:pt x="126" y="67"/>
                  </a:lnTo>
                  <a:lnTo>
                    <a:pt x="128" y="67"/>
                  </a:lnTo>
                  <a:lnTo>
                    <a:pt x="130" y="67"/>
                  </a:lnTo>
                  <a:lnTo>
                    <a:pt x="130" y="69"/>
                  </a:lnTo>
                  <a:lnTo>
                    <a:pt x="132" y="69"/>
                  </a:lnTo>
                  <a:lnTo>
                    <a:pt x="132" y="71"/>
                  </a:lnTo>
                  <a:lnTo>
                    <a:pt x="132" y="73"/>
                  </a:lnTo>
                  <a:lnTo>
                    <a:pt x="132" y="75"/>
                  </a:lnTo>
                  <a:lnTo>
                    <a:pt x="130" y="75"/>
                  </a:lnTo>
                  <a:lnTo>
                    <a:pt x="130" y="77"/>
                  </a:lnTo>
                  <a:lnTo>
                    <a:pt x="128" y="77"/>
                  </a:lnTo>
                  <a:lnTo>
                    <a:pt x="128" y="79"/>
                  </a:lnTo>
                  <a:lnTo>
                    <a:pt x="126" y="79"/>
                  </a:lnTo>
                  <a:lnTo>
                    <a:pt x="124" y="79"/>
                  </a:lnTo>
                  <a:lnTo>
                    <a:pt x="71" y="79"/>
                  </a:lnTo>
                  <a:close/>
                </a:path>
              </a:pathLst>
            </a:cu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2211" name="Freeform 35"/>
            <p:cNvSpPr>
              <a:spLocks/>
            </p:cNvSpPr>
            <p:nvPr/>
          </p:nvSpPr>
          <p:spPr bwMode="auto">
            <a:xfrm>
              <a:off x="2041525" y="3413125"/>
              <a:ext cx="209550" cy="231775"/>
            </a:xfrm>
            <a:custGeom>
              <a:avLst/>
              <a:gdLst>
                <a:gd name="T0" fmla="*/ 71 w 132"/>
                <a:gd name="T1" fmla="*/ 79 h 146"/>
                <a:gd name="T2" fmla="*/ 71 w 132"/>
                <a:gd name="T3" fmla="*/ 138 h 146"/>
                <a:gd name="T4" fmla="*/ 71 w 132"/>
                <a:gd name="T5" fmla="*/ 140 h 146"/>
                <a:gd name="T6" fmla="*/ 71 w 132"/>
                <a:gd name="T7" fmla="*/ 142 h 146"/>
                <a:gd name="T8" fmla="*/ 71 w 132"/>
                <a:gd name="T9" fmla="*/ 144 h 146"/>
                <a:gd name="T10" fmla="*/ 69 w 132"/>
                <a:gd name="T11" fmla="*/ 144 h 146"/>
                <a:gd name="T12" fmla="*/ 67 w 132"/>
                <a:gd name="T13" fmla="*/ 146 h 146"/>
                <a:gd name="T14" fmla="*/ 65 w 132"/>
                <a:gd name="T15" fmla="*/ 146 h 146"/>
                <a:gd name="T16" fmla="*/ 63 w 132"/>
                <a:gd name="T17" fmla="*/ 144 h 146"/>
                <a:gd name="T18" fmla="*/ 61 w 132"/>
                <a:gd name="T19" fmla="*/ 144 h 146"/>
                <a:gd name="T20" fmla="*/ 61 w 132"/>
                <a:gd name="T21" fmla="*/ 142 h 146"/>
                <a:gd name="T22" fmla="*/ 59 w 132"/>
                <a:gd name="T23" fmla="*/ 140 h 146"/>
                <a:gd name="T24" fmla="*/ 59 w 132"/>
                <a:gd name="T25" fmla="*/ 138 h 146"/>
                <a:gd name="T26" fmla="*/ 59 w 132"/>
                <a:gd name="T27" fmla="*/ 79 h 146"/>
                <a:gd name="T28" fmla="*/ 8 w 132"/>
                <a:gd name="T29" fmla="*/ 79 h 146"/>
                <a:gd name="T30" fmla="*/ 6 w 132"/>
                <a:gd name="T31" fmla="*/ 79 h 146"/>
                <a:gd name="T32" fmla="*/ 4 w 132"/>
                <a:gd name="T33" fmla="*/ 79 h 146"/>
                <a:gd name="T34" fmla="*/ 2 w 132"/>
                <a:gd name="T35" fmla="*/ 77 h 146"/>
                <a:gd name="T36" fmla="*/ 0 w 132"/>
                <a:gd name="T37" fmla="*/ 77 h 146"/>
                <a:gd name="T38" fmla="*/ 0 w 132"/>
                <a:gd name="T39" fmla="*/ 75 h 146"/>
                <a:gd name="T40" fmla="*/ 0 w 132"/>
                <a:gd name="T41" fmla="*/ 73 h 146"/>
                <a:gd name="T42" fmla="*/ 0 w 132"/>
                <a:gd name="T43" fmla="*/ 71 h 146"/>
                <a:gd name="T44" fmla="*/ 0 w 132"/>
                <a:gd name="T45" fmla="*/ 69 h 146"/>
                <a:gd name="T46" fmla="*/ 2 w 132"/>
                <a:gd name="T47" fmla="*/ 69 h 146"/>
                <a:gd name="T48" fmla="*/ 2 w 132"/>
                <a:gd name="T49" fmla="*/ 67 h 146"/>
                <a:gd name="T50" fmla="*/ 4 w 132"/>
                <a:gd name="T51" fmla="*/ 67 h 146"/>
                <a:gd name="T52" fmla="*/ 6 w 132"/>
                <a:gd name="T53" fmla="*/ 67 h 146"/>
                <a:gd name="T54" fmla="*/ 8 w 132"/>
                <a:gd name="T55" fmla="*/ 67 h 146"/>
                <a:gd name="T56" fmla="*/ 59 w 132"/>
                <a:gd name="T57" fmla="*/ 67 h 146"/>
                <a:gd name="T58" fmla="*/ 59 w 132"/>
                <a:gd name="T59" fmla="*/ 8 h 146"/>
                <a:gd name="T60" fmla="*/ 59 w 132"/>
                <a:gd name="T61" fmla="*/ 6 h 146"/>
                <a:gd name="T62" fmla="*/ 59 w 132"/>
                <a:gd name="T63" fmla="*/ 4 h 146"/>
                <a:gd name="T64" fmla="*/ 61 w 132"/>
                <a:gd name="T65" fmla="*/ 2 h 146"/>
                <a:gd name="T66" fmla="*/ 63 w 132"/>
                <a:gd name="T67" fmla="*/ 0 h 146"/>
                <a:gd name="T68" fmla="*/ 65 w 132"/>
                <a:gd name="T69" fmla="*/ 0 h 146"/>
                <a:gd name="T70" fmla="*/ 67 w 132"/>
                <a:gd name="T71" fmla="*/ 0 h 146"/>
                <a:gd name="T72" fmla="*/ 69 w 132"/>
                <a:gd name="T73" fmla="*/ 0 h 146"/>
                <a:gd name="T74" fmla="*/ 71 w 132"/>
                <a:gd name="T75" fmla="*/ 2 h 146"/>
                <a:gd name="T76" fmla="*/ 71 w 132"/>
                <a:gd name="T77" fmla="*/ 4 h 146"/>
                <a:gd name="T78" fmla="*/ 71 w 132"/>
                <a:gd name="T79" fmla="*/ 6 h 146"/>
                <a:gd name="T80" fmla="*/ 71 w 132"/>
                <a:gd name="T81" fmla="*/ 8 h 146"/>
                <a:gd name="T82" fmla="*/ 71 w 132"/>
                <a:gd name="T83" fmla="*/ 67 h 146"/>
                <a:gd name="T84" fmla="*/ 124 w 132"/>
                <a:gd name="T85" fmla="*/ 67 h 146"/>
                <a:gd name="T86" fmla="*/ 126 w 132"/>
                <a:gd name="T87" fmla="*/ 67 h 146"/>
                <a:gd name="T88" fmla="*/ 128 w 132"/>
                <a:gd name="T89" fmla="*/ 67 h 146"/>
                <a:gd name="T90" fmla="*/ 130 w 132"/>
                <a:gd name="T91" fmla="*/ 67 h 146"/>
                <a:gd name="T92" fmla="*/ 130 w 132"/>
                <a:gd name="T93" fmla="*/ 69 h 146"/>
                <a:gd name="T94" fmla="*/ 132 w 132"/>
                <a:gd name="T95" fmla="*/ 69 h 146"/>
                <a:gd name="T96" fmla="*/ 132 w 132"/>
                <a:gd name="T97" fmla="*/ 71 h 146"/>
                <a:gd name="T98" fmla="*/ 132 w 132"/>
                <a:gd name="T99" fmla="*/ 73 h 146"/>
                <a:gd name="T100" fmla="*/ 132 w 132"/>
                <a:gd name="T101" fmla="*/ 75 h 146"/>
                <a:gd name="T102" fmla="*/ 130 w 132"/>
                <a:gd name="T103" fmla="*/ 77 h 146"/>
                <a:gd name="T104" fmla="*/ 128 w 132"/>
                <a:gd name="T105" fmla="*/ 77 h 146"/>
                <a:gd name="T106" fmla="*/ 128 w 132"/>
                <a:gd name="T107" fmla="*/ 79 h 146"/>
                <a:gd name="T108" fmla="*/ 126 w 132"/>
                <a:gd name="T109" fmla="*/ 79 h 146"/>
                <a:gd name="T110" fmla="*/ 124 w 132"/>
                <a:gd name="T111" fmla="*/ 79 h 146"/>
                <a:gd name="T112" fmla="*/ 71 w 132"/>
                <a:gd name="T113" fmla="*/ 79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2" h="146">
                  <a:moveTo>
                    <a:pt x="71" y="79"/>
                  </a:moveTo>
                  <a:lnTo>
                    <a:pt x="71" y="138"/>
                  </a:lnTo>
                  <a:lnTo>
                    <a:pt x="71" y="140"/>
                  </a:lnTo>
                  <a:lnTo>
                    <a:pt x="71" y="142"/>
                  </a:lnTo>
                  <a:lnTo>
                    <a:pt x="71" y="144"/>
                  </a:lnTo>
                  <a:lnTo>
                    <a:pt x="69" y="144"/>
                  </a:lnTo>
                  <a:lnTo>
                    <a:pt x="67" y="146"/>
                  </a:lnTo>
                  <a:lnTo>
                    <a:pt x="65" y="146"/>
                  </a:lnTo>
                  <a:lnTo>
                    <a:pt x="63" y="144"/>
                  </a:lnTo>
                  <a:lnTo>
                    <a:pt x="61" y="144"/>
                  </a:lnTo>
                  <a:lnTo>
                    <a:pt x="61" y="142"/>
                  </a:lnTo>
                  <a:lnTo>
                    <a:pt x="59" y="140"/>
                  </a:lnTo>
                  <a:lnTo>
                    <a:pt x="59" y="138"/>
                  </a:lnTo>
                  <a:lnTo>
                    <a:pt x="59" y="79"/>
                  </a:lnTo>
                  <a:lnTo>
                    <a:pt x="8" y="79"/>
                  </a:lnTo>
                  <a:lnTo>
                    <a:pt x="6" y="79"/>
                  </a:lnTo>
                  <a:lnTo>
                    <a:pt x="4" y="79"/>
                  </a:lnTo>
                  <a:lnTo>
                    <a:pt x="2" y="77"/>
                  </a:lnTo>
                  <a:lnTo>
                    <a:pt x="0" y="77"/>
                  </a:lnTo>
                  <a:lnTo>
                    <a:pt x="0" y="75"/>
                  </a:lnTo>
                  <a:lnTo>
                    <a:pt x="0" y="73"/>
                  </a:lnTo>
                  <a:lnTo>
                    <a:pt x="0" y="71"/>
                  </a:lnTo>
                  <a:lnTo>
                    <a:pt x="0" y="69"/>
                  </a:lnTo>
                  <a:lnTo>
                    <a:pt x="2" y="69"/>
                  </a:lnTo>
                  <a:lnTo>
                    <a:pt x="2" y="67"/>
                  </a:lnTo>
                  <a:lnTo>
                    <a:pt x="4" y="67"/>
                  </a:lnTo>
                  <a:lnTo>
                    <a:pt x="6" y="67"/>
                  </a:lnTo>
                  <a:lnTo>
                    <a:pt x="8" y="67"/>
                  </a:lnTo>
                  <a:lnTo>
                    <a:pt x="59" y="67"/>
                  </a:lnTo>
                  <a:lnTo>
                    <a:pt x="59" y="8"/>
                  </a:lnTo>
                  <a:lnTo>
                    <a:pt x="59" y="6"/>
                  </a:lnTo>
                  <a:lnTo>
                    <a:pt x="59" y="4"/>
                  </a:lnTo>
                  <a:lnTo>
                    <a:pt x="61" y="2"/>
                  </a:lnTo>
                  <a:lnTo>
                    <a:pt x="63" y="0"/>
                  </a:lnTo>
                  <a:lnTo>
                    <a:pt x="65" y="0"/>
                  </a:lnTo>
                  <a:lnTo>
                    <a:pt x="67" y="0"/>
                  </a:lnTo>
                  <a:lnTo>
                    <a:pt x="69" y="0"/>
                  </a:lnTo>
                  <a:lnTo>
                    <a:pt x="71" y="2"/>
                  </a:lnTo>
                  <a:lnTo>
                    <a:pt x="71" y="4"/>
                  </a:lnTo>
                  <a:lnTo>
                    <a:pt x="71" y="6"/>
                  </a:lnTo>
                  <a:lnTo>
                    <a:pt x="71" y="8"/>
                  </a:lnTo>
                  <a:lnTo>
                    <a:pt x="71" y="67"/>
                  </a:lnTo>
                  <a:lnTo>
                    <a:pt x="124" y="67"/>
                  </a:lnTo>
                  <a:lnTo>
                    <a:pt x="126" y="67"/>
                  </a:lnTo>
                  <a:lnTo>
                    <a:pt x="128" y="67"/>
                  </a:lnTo>
                  <a:lnTo>
                    <a:pt x="130" y="67"/>
                  </a:lnTo>
                  <a:lnTo>
                    <a:pt x="130" y="69"/>
                  </a:lnTo>
                  <a:lnTo>
                    <a:pt x="132" y="69"/>
                  </a:lnTo>
                  <a:lnTo>
                    <a:pt x="132" y="71"/>
                  </a:lnTo>
                  <a:lnTo>
                    <a:pt x="132" y="73"/>
                  </a:lnTo>
                  <a:lnTo>
                    <a:pt x="132" y="75"/>
                  </a:lnTo>
                  <a:lnTo>
                    <a:pt x="130" y="77"/>
                  </a:lnTo>
                  <a:lnTo>
                    <a:pt x="128" y="77"/>
                  </a:lnTo>
                  <a:lnTo>
                    <a:pt x="128" y="79"/>
                  </a:lnTo>
                  <a:lnTo>
                    <a:pt x="126" y="79"/>
                  </a:lnTo>
                  <a:lnTo>
                    <a:pt x="124" y="79"/>
                  </a:lnTo>
                  <a:lnTo>
                    <a:pt x="71" y="79"/>
                  </a:lnTo>
                </a:path>
              </a:pathLst>
            </a:custGeom>
            <a:noFill/>
            <a:ln w="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2212" name="Freeform 36"/>
            <p:cNvSpPr>
              <a:spLocks/>
            </p:cNvSpPr>
            <p:nvPr/>
          </p:nvSpPr>
          <p:spPr bwMode="auto">
            <a:xfrm>
              <a:off x="2041525" y="3870325"/>
              <a:ext cx="209550" cy="230187"/>
            </a:xfrm>
            <a:custGeom>
              <a:avLst/>
              <a:gdLst>
                <a:gd name="T0" fmla="*/ 71 w 132"/>
                <a:gd name="T1" fmla="*/ 137 h 145"/>
                <a:gd name="T2" fmla="*/ 71 w 132"/>
                <a:gd name="T3" fmla="*/ 141 h 145"/>
                <a:gd name="T4" fmla="*/ 69 w 132"/>
                <a:gd name="T5" fmla="*/ 143 h 145"/>
                <a:gd name="T6" fmla="*/ 67 w 132"/>
                <a:gd name="T7" fmla="*/ 145 h 145"/>
                <a:gd name="T8" fmla="*/ 63 w 132"/>
                <a:gd name="T9" fmla="*/ 145 h 145"/>
                <a:gd name="T10" fmla="*/ 61 w 132"/>
                <a:gd name="T11" fmla="*/ 143 h 145"/>
                <a:gd name="T12" fmla="*/ 59 w 132"/>
                <a:gd name="T13" fmla="*/ 141 h 145"/>
                <a:gd name="T14" fmla="*/ 59 w 132"/>
                <a:gd name="T15" fmla="*/ 137 h 145"/>
                <a:gd name="T16" fmla="*/ 8 w 132"/>
                <a:gd name="T17" fmla="*/ 78 h 145"/>
                <a:gd name="T18" fmla="*/ 4 w 132"/>
                <a:gd name="T19" fmla="*/ 78 h 145"/>
                <a:gd name="T20" fmla="*/ 2 w 132"/>
                <a:gd name="T21" fmla="*/ 76 h 145"/>
                <a:gd name="T22" fmla="*/ 0 w 132"/>
                <a:gd name="T23" fmla="*/ 74 h 145"/>
                <a:gd name="T24" fmla="*/ 0 w 132"/>
                <a:gd name="T25" fmla="*/ 70 h 145"/>
                <a:gd name="T26" fmla="*/ 2 w 132"/>
                <a:gd name="T27" fmla="*/ 68 h 145"/>
                <a:gd name="T28" fmla="*/ 4 w 132"/>
                <a:gd name="T29" fmla="*/ 67 h 145"/>
                <a:gd name="T30" fmla="*/ 8 w 132"/>
                <a:gd name="T31" fmla="*/ 67 h 145"/>
                <a:gd name="T32" fmla="*/ 59 w 132"/>
                <a:gd name="T33" fmla="*/ 7 h 145"/>
                <a:gd name="T34" fmla="*/ 59 w 132"/>
                <a:gd name="T35" fmla="*/ 3 h 145"/>
                <a:gd name="T36" fmla="*/ 61 w 132"/>
                <a:gd name="T37" fmla="*/ 1 h 145"/>
                <a:gd name="T38" fmla="*/ 63 w 132"/>
                <a:gd name="T39" fmla="*/ 0 h 145"/>
                <a:gd name="T40" fmla="*/ 67 w 132"/>
                <a:gd name="T41" fmla="*/ 0 h 145"/>
                <a:gd name="T42" fmla="*/ 69 w 132"/>
                <a:gd name="T43" fmla="*/ 1 h 145"/>
                <a:gd name="T44" fmla="*/ 71 w 132"/>
                <a:gd name="T45" fmla="*/ 3 h 145"/>
                <a:gd name="T46" fmla="*/ 71 w 132"/>
                <a:gd name="T47" fmla="*/ 7 h 145"/>
                <a:gd name="T48" fmla="*/ 124 w 132"/>
                <a:gd name="T49" fmla="*/ 67 h 145"/>
                <a:gd name="T50" fmla="*/ 128 w 132"/>
                <a:gd name="T51" fmla="*/ 67 h 145"/>
                <a:gd name="T52" fmla="*/ 130 w 132"/>
                <a:gd name="T53" fmla="*/ 68 h 145"/>
                <a:gd name="T54" fmla="*/ 132 w 132"/>
                <a:gd name="T55" fmla="*/ 70 h 145"/>
                <a:gd name="T56" fmla="*/ 132 w 132"/>
                <a:gd name="T57" fmla="*/ 74 h 145"/>
                <a:gd name="T58" fmla="*/ 130 w 132"/>
                <a:gd name="T59" fmla="*/ 76 h 145"/>
                <a:gd name="T60" fmla="*/ 128 w 132"/>
                <a:gd name="T61" fmla="*/ 78 h 145"/>
                <a:gd name="T62" fmla="*/ 124 w 132"/>
                <a:gd name="T63" fmla="*/ 78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2" h="145">
                  <a:moveTo>
                    <a:pt x="71" y="78"/>
                  </a:moveTo>
                  <a:lnTo>
                    <a:pt x="71" y="137"/>
                  </a:lnTo>
                  <a:lnTo>
                    <a:pt x="71" y="139"/>
                  </a:lnTo>
                  <a:lnTo>
                    <a:pt x="71" y="141"/>
                  </a:lnTo>
                  <a:lnTo>
                    <a:pt x="71" y="143"/>
                  </a:lnTo>
                  <a:lnTo>
                    <a:pt x="69" y="143"/>
                  </a:lnTo>
                  <a:lnTo>
                    <a:pt x="69" y="145"/>
                  </a:lnTo>
                  <a:lnTo>
                    <a:pt x="67" y="145"/>
                  </a:lnTo>
                  <a:lnTo>
                    <a:pt x="65" y="145"/>
                  </a:lnTo>
                  <a:lnTo>
                    <a:pt x="63" y="145"/>
                  </a:lnTo>
                  <a:lnTo>
                    <a:pt x="63" y="143"/>
                  </a:lnTo>
                  <a:lnTo>
                    <a:pt x="61" y="143"/>
                  </a:lnTo>
                  <a:lnTo>
                    <a:pt x="61" y="141"/>
                  </a:lnTo>
                  <a:lnTo>
                    <a:pt x="59" y="141"/>
                  </a:lnTo>
                  <a:lnTo>
                    <a:pt x="59" y="139"/>
                  </a:lnTo>
                  <a:lnTo>
                    <a:pt x="59" y="137"/>
                  </a:lnTo>
                  <a:lnTo>
                    <a:pt x="59" y="78"/>
                  </a:lnTo>
                  <a:lnTo>
                    <a:pt x="8" y="78"/>
                  </a:lnTo>
                  <a:lnTo>
                    <a:pt x="6" y="78"/>
                  </a:lnTo>
                  <a:lnTo>
                    <a:pt x="4" y="78"/>
                  </a:lnTo>
                  <a:lnTo>
                    <a:pt x="4" y="76"/>
                  </a:lnTo>
                  <a:lnTo>
                    <a:pt x="2" y="76"/>
                  </a:lnTo>
                  <a:lnTo>
                    <a:pt x="0" y="76"/>
                  </a:lnTo>
                  <a:lnTo>
                    <a:pt x="0" y="74"/>
                  </a:lnTo>
                  <a:lnTo>
                    <a:pt x="0" y="72"/>
                  </a:lnTo>
                  <a:lnTo>
                    <a:pt x="0" y="70"/>
                  </a:lnTo>
                  <a:lnTo>
                    <a:pt x="0" y="68"/>
                  </a:lnTo>
                  <a:lnTo>
                    <a:pt x="2" y="68"/>
                  </a:lnTo>
                  <a:lnTo>
                    <a:pt x="2" y="67"/>
                  </a:lnTo>
                  <a:lnTo>
                    <a:pt x="4" y="67"/>
                  </a:lnTo>
                  <a:lnTo>
                    <a:pt x="6" y="67"/>
                  </a:lnTo>
                  <a:lnTo>
                    <a:pt x="8" y="67"/>
                  </a:lnTo>
                  <a:lnTo>
                    <a:pt x="59" y="67"/>
                  </a:lnTo>
                  <a:lnTo>
                    <a:pt x="59" y="7"/>
                  </a:lnTo>
                  <a:lnTo>
                    <a:pt x="59" y="5"/>
                  </a:lnTo>
                  <a:lnTo>
                    <a:pt x="59" y="3"/>
                  </a:lnTo>
                  <a:lnTo>
                    <a:pt x="61" y="3"/>
                  </a:lnTo>
                  <a:lnTo>
                    <a:pt x="61" y="1"/>
                  </a:lnTo>
                  <a:lnTo>
                    <a:pt x="63" y="1"/>
                  </a:lnTo>
                  <a:lnTo>
                    <a:pt x="63" y="0"/>
                  </a:lnTo>
                  <a:lnTo>
                    <a:pt x="65" y="0"/>
                  </a:lnTo>
                  <a:lnTo>
                    <a:pt x="67" y="0"/>
                  </a:lnTo>
                  <a:lnTo>
                    <a:pt x="69" y="0"/>
                  </a:lnTo>
                  <a:lnTo>
                    <a:pt x="69" y="1"/>
                  </a:lnTo>
                  <a:lnTo>
                    <a:pt x="71" y="1"/>
                  </a:lnTo>
                  <a:lnTo>
                    <a:pt x="71" y="3"/>
                  </a:lnTo>
                  <a:lnTo>
                    <a:pt x="71" y="5"/>
                  </a:lnTo>
                  <a:lnTo>
                    <a:pt x="71" y="7"/>
                  </a:lnTo>
                  <a:lnTo>
                    <a:pt x="71" y="67"/>
                  </a:lnTo>
                  <a:lnTo>
                    <a:pt x="124" y="67"/>
                  </a:lnTo>
                  <a:lnTo>
                    <a:pt x="126" y="67"/>
                  </a:lnTo>
                  <a:lnTo>
                    <a:pt x="128" y="67"/>
                  </a:lnTo>
                  <a:lnTo>
                    <a:pt x="130" y="67"/>
                  </a:lnTo>
                  <a:lnTo>
                    <a:pt x="130" y="68"/>
                  </a:lnTo>
                  <a:lnTo>
                    <a:pt x="132" y="68"/>
                  </a:lnTo>
                  <a:lnTo>
                    <a:pt x="132" y="70"/>
                  </a:lnTo>
                  <a:lnTo>
                    <a:pt x="132" y="72"/>
                  </a:lnTo>
                  <a:lnTo>
                    <a:pt x="132" y="74"/>
                  </a:lnTo>
                  <a:lnTo>
                    <a:pt x="130" y="74"/>
                  </a:lnTo>
                  <a:lnTo>
                    <a:pt x="130" y="76"/>
                  </a:lnTo>
                  <a:lnTo>
                    <a:pt x="128" y="76"/>
                  </a:lnTo>
                  <a:lnTo>
                    <a:pt x="128" y="78"/>
                  </a:lnTo>
                  <a:lnTo>
                    <a:pt x="126" y="78"/>
                  </a:lnTo>
                  <a:lnTo>
                    <a:pt x="124" y="78"/>
                  </a:lnTo>
                  <a:lnTo>
                    <a:pt x="71" y="78"/>
                  </a:lnTo>
                  <a:close/>
                </a:path>
              </a:pathLst>
            </a:cu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2213" name="Freeform 37"/>
            <p:cNvSpPr>
              <a:spLocks/>
            </p:cNvSpPr>
            <p:nvPr/>
          </p:nvSpPr>
          <p:spPr bwMode="auto">
            <a:xfrm>
              <a:off x="2041525" y="3870325"/>
              <a:ext cx="209550" cy="230187"/>
            </a:xfrm>
            <a:custGeom>
              <a:avLst/>
              <a:gdLst>
                <a:gd name="T0" fmla="*/ 71 w 132"/>
                <a:gd name="T1" fmla="*/ 78 h 145"/>
                <a:gd name="T2" fmla="*/ 71 w 132"/>
                <a:gd name="T3" fmla="*/ 137 h 145"/>
                <a:gd name="T4" fmla="*/ 71 w 132"/>
                <a:gd name="T5" fmla="*/ 139 h 145"/>
                <a:gd name="T6" fmla="*/ 71 w 132"/>
                <a:gd name="T7" fmla="*/ 141 h 145"/>
                <a:gd name="T8" fmla="*/ 71 w 132"/>
                <a:gd name="T9" fmla="*/ 143 h 145"/>
                <a:gd name="T10" fmla="*/ 69 w 132"/>
                <a:gd name="T11" fmla="*/ 143 h 145"/>
                <a:gd name="T12" fmla="*/ 69 w 132"/>
                <a:gd name="T13" fmla="*/ 145 h 145"/>
                <a:gd name="T14" fmla="*/ 67 w 132"/>
                <a:gd name="T15" fmla="*/ 145 h 145"/>
                <a:gd name="T16" fmla="*/ 65 w 132"/>
                <a:gd name="T17" fmla="*/ 145 h 145"/>
                <a:gd name="T18" fmla="*/ 63 w 132"/>
                <a:gd name="T19" fmla="*/ 145 h 145"/>
                <a:gd name="T20" fmla="*/ 63 w 132"/>
                <a:gd name="T21" fmla="*/ 143 h 145"/>
                <a:gd name="T22" fmla="*/ 61 w 132"/>
                <a:gd name="T23" fmla="*/ 143 h 145"/>
                <a:gd name="T24" fmla="*/ 61 w 132"/>
                <a:gd name="T25" fmla="*/ 141 h 145"/>
                <a:gd name="T26" fmla="*/ 59 w 132"/>
                <a:gd name="T27" fmla="*/ 141 h 145"/>
                <a:gd name="T28" fmla="*/ 59 w 132"/>
                <a:gd name="T29" fmla="*/ 139 h 145"/>
                <a:gd name="T30" fmla="*/ 59 w 132"/>
                <a:gd name="T31" fmla="*/ 137 h 145"/>
                <a:gd name="T32" fmla="*/ 59 w 132"/>
                <a:gd name="T33" fmla="*/ 78 h 145"/>
                <a:gd name="T34" fmla="*/ 8 w 132"/>
                <a:gd name="T35" fmla="*/ 78 h 145"/>
                <a:gd name="T36" fmla="*/ 6 w 132"/>
                <a:gd name="T37" fmla="*/ 78 h 145"/>
                <a:gd name="T38" fmla="*/ 4 w 132"/>
                <a:gd name="T39" fmla="*/ 78 h 145"/>
                <a:gd name="T40" fmla="*/ 2 w 132"/>
                <a:gd name="T41" fmla="*/ 76 h 145"/>
                <a:gd name="T42" fmla="*/ 0 w 132"/>
                <a:gd name="T43" fmla="*/ 76 h 145"/>
                <a:gd name="T44" fmla="*/ 0 w 132"/>
                <a:gd name="T45" fmla="*/ 74 h 145"/>
                <a:gd name="T46" fmla="*/ 0 w 132"/>
                <a:gd name="T47" fmla="*/ 72 h 145"/>
                <a:gd name="T48" fmla="*/ 0 w 132"/>
                <a:gd name="T49" fmla="*/ 70 h 145"/>
                <a:gd name="T50" fmla="*/ 0 w 132"/>
                <a:gd name="T51" fmla="*/ 68 h 145"/>
                <a:gd name="T52" fmla="*/ 2 w 132"/>
                <a:gd name="T53" fmla="*/ 68 h 145"/>
                <a:gd name="T54" fmla="*/ 2 w 132"/>
                <a:gd name="T55" fmla="*/ 67 h 145"/>
                <a:gd name="T56" fmla="*/ 4 w 132"/>
                <a:gd name="T57" fmla="*/ 67 h 145"/>
                <a:gd name="T58" fmla="*/ 6 w 132"/>
                <a:gd name="T59" fmla="*/ 67 h 145"/>
                <a:gd name="T60" fmla="*/ 8 w 132"/>
                <a:gd name="T61" fmla="*/ 67 h 145"/>
                <a:gd name="T62" fmla="*/ 59 w 132"/>
                <a:gd name="T63" fmla="*/ 67 h 145"/>
                <a:gd name="T64" fmla="*/ 59 w 132"/>
                <a:gd name="T65" fmla="*/ 7 h 145"/>
                <a:gd name="T66" fmla="*/ 59 w 132"/>
                <a:gd name="T67" fmla="*/ 5 h 145"/>
                <a:gd name="T68" fmla="*/ 59 w 132"/>
                <a:gd name="T69" fmla="*/ 3 h 145"/>
                <a:gd name="T70" fmla="*/ 61 w 132"/>
                <a:gd name="T71" fmla="*/ 1 h 145"/>
                <a:gd name="T72" fmla="*/ 63 w 132"/>
                <a:gd name="T73" fmla="*/ 1 h 145"/>
                <a:gd name="T74" fmla="*/ 63 w 132"/>
                <a:gd name="T75" fmla="*/ 0 h 145"/>
                <a:gd name="T76" fmla="*/ 65 w 132"/>
                <a:gd name="T77" fmla="*/ 0 h 145"/>
                <a:gd name="T78" fmla="*/ 67 w 132"/>
                <a:gd name="T79" fmla="*/ 0 h 145"/>
                <a:gd name="T80" fmla="*/ 69 w 132"/>
                <a:gd name="T81" fmla="*/ 0 h 145"/>
                <a:gd name="T82" fmla="*/ 69 w 132"/>
                <a:gd name="T83" fmla="*/ 1 h 145"/>
                <a:gd name="T84" fmla="*/ 71 w 132"/>
                <a:gd name="T85" fmla="*/ 1 h 145"/>
                <a:gd name="T86" fmla="*/ 71 w 132"/>
                <a:gd name="T87" fmla="*/ 3 h 145"/>
                <a:gd name="T88" fmla="*/ 71 w 132"/>
                <a:gd name="T89" fmla="*/ 5 h 145"/>
                <a:gd name="T90" fmla="*/ 71 w 132"/>
                <a:gd name="T91" fmla="*/ 7 h 145"/>
                <a:gd name="T92" fmla="*/ 71 w 132"/>
                <a:gd name="T93" fmla="*/ 67 h 145"/>
                <a:gd name="T94" fmla="*/ 124 w 132"/>
                <a:gd name="T95" fmla="*/ 67 h 145"/>
                <a:gd name="T96" fmla="*/ 126 w 132"/>
                <a:gd name="T97" fmla="*/ 67 h 145"/>
                <a:gd name="T98" fmla="*/ 128 w 132"/>
                <a:gd name="T99" fmla="*/ 67 h 145"/>
                <a:gd name="T100" fmla="*/ 130 w 132"/>
                <a:gd name="T101" fmla="*/ 68 h 145"/>
                <a:gd name="T102" fmla="*/ 132 w 132"/>
                <a:gd name="T103" fmla="*/ 70 h 145"/>
                <a:gd name="T104" fmla="*/ 132 w 132"/>
                <a:gd name="T105" fmla="*/ 72 h 145"/>
                <a:gd name="T106" fmla="*/ 132 w 132"/>
                <a:gd name="T107" fmla="*/ 74 h 145"/>
                <a:gd name="T108" fmla="*/ 130 w 132"/>
                <a:gd name="T109" fmla="*/ 76 h 145"/>
                <a:gd name="T110" fmla="*/ 128 w 132"/>
                <a:gd name="T111" fmla="*/ 76 h 145"/>
                <a:gd name="T112" fmla="*/ 128 w 132"/>
                <a:gd name="T113" fmla="*/ 78 h 145"/>
                <a:gd name="T114" fmla="*/ 126 w 132"/>
                <a:gd name="T115" fmla="*/ 78 h 145"/>
                <a:gd name="T116" fmla="*/ 124 w 132"/>
                <a:gd name="T117" fmla="*/ 78 h 145"/>
                <a:gd name="T118" fmla="*/ 71 w 132"/>
                <a:gd name="T119" fmla="*/ 78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32" h="145">
                  <a:moveTo>
                    <a:pt x="71" y="78"/>
                  </a:moveTo>
                  <a:lnTo>
                    <a:pt x="71" y="137"/>
                  </a:lnTo>
                  <a:lnTo>
                    <a:pt x="71" y="139"/>
                  </a:lnTo>
                  <a:lnTo>
                    <a:pt x="71" y="141"/>
                  </a:lnTo>
                  <a:lnTo>
                    <a:pt x="71" y="143"/>
                  </a:lnTo>
                  <a:lnTo>
                    <a:pt x="69" y="143"/>
                  </a:lnTo>
                  <a:lnTo>
                    <a:pt x="69" y="145"/>
                  </a:lnTo>
                  <a:lnTo>
                    <a:pt x="67" y="145"/>
                  </a:lnTo>
                  <a:lnTo>
                    <a:pt x="65" y="145"/>
                  </a:lnTo>
                  <a:lnTo>
                    <a:pt x="63" y="145"/>
                  </a:lnTo>
                  <a:lnTo>
                    <a:pt x="63" y="143"/>
                  </a:lnTo>
                  <a:lnTo>
                    <a:pt x="61" y="143"/>
                  </a:lnTo>
                  <a:lnTo>
                    <a:pt x="61" y="141"/>
                  </a:lnTo>
                  <a:lnTo>
                    <a:pt x="59" y="141"/>
                  </a:lnTo>
                  <a:lnTo>
                    <a:pt x="59" y="139"/>
                  </a:lnTo>
                  <a:lnTo>
                    <a:pt x="59" y="137"/>
                  </a:lnTo>
                  <a:lnTo>
                    <a:pt x="59" y="78"/>
                  </a:lnTo>
                  <a:lnTo>
                    <a:pt x="8" y="78"/>
                  </a:lnTo>
                  <a:lnTo>
                    <a:pt x="6" y="78"/>
                  </a:lnTo>
                  <a:lnTo>
                    <a:pt x="4" y="78"/>
                  </a:lnTo>
                  <a:lnTo>
                    <a:pt x="2" y="76"/>
                  </a:lnTo>
                  <a:lnTo>
                    <a:pt x="0" y="76"/>
                  </a:lnTo>
                  <a:lnTo>
                    <a:pt x="0" y="74"/>
                  </a:lnTo>
                  <a:lnTo>
                    <a:pt x="0" y="72"/>
                  </a:lnTo>
                  <a:lnTo>
                    <a:pt x="0" y="70"/>
                  </a:lnTo>
                  <a:lnTo>
                    <a:pt x="0" y="68"/>
                  </a:lnTo>
                  <a:lnTo>
                    <a:pt x="2" y="68"/>
                  </a:lnTo>
                  <a:lnTo>
                    <a:pt x="2" y="67"/>
                  </a:lnTo>
                  <a:lnTo>
                    <a:pt x="4" y="67"/>
                  </a:lnTo>
                  <a:lnTo>
                    <a:pt x="6" y="67"/>
                  </a:lnTo>
                  <a:lnTo>
                    <a:pt x="8" y="67"/>
                  </a:lnTo>
                  <a:lnTo>
                    <a:pt x="59" y="67"/>
                  </a:lnTo>
                  <a:lnTo>
                    <a:pt x="59" y="7"/>
                  </a:lnTo>
                  <a:lnTo>
                    <a:pt x="59" y="5"/>
                  </a:lnTo>
                  <a:lnTo>
                    <a:pt x="59" y="3"/>
                  </a:lnTo>
                  <a:lnTo>
                    <a:pt x="61" y="1"/>
                  </a:lnTo>
                  <a:lnTo>
                    <a:pt x="63" y="1"/>
                  </a:lnTo>
                  <a:lnTo>
                    <a:pt x="63" y="0"/>
                  </a:lnTo>
                  <a:lnTo>
                    <a:pt x="65" y="0"/>
                  </a:lnTo>
                  <a:lnTo>
                    <a:pt x="67" y="0"/>
                  </a:lnTo>
                  <a:lnTo>
                    <a:pt x="69" y="0"/>
                  </a:lnTo>
                  <a:lnTo>
                    <a:pt x="69" y="1"/>
                  </a:lnTo>
                  <a:lnTo>
                    <a:pt x="71" y="1"/>
                  </a:lnTo>
                  <a:lnTo>
                    <a:pt x="71" y="3"/>
                  </a:lnTo>
                  <a:lnTo>
                    <a:pt x="71" y="5"/>
                  </a:lnTo>
                  <a:lnTo>
                    <a:pt x="71" y="7"/>
                  </a:lnTo>
                  <a:lnTo>
                    <a:pt x="71" y="67"/>
                  </a:lnTo>
                  <a:lnTo>
                    <a:pt x="124" y="67"/>
                  </a:lnTo>
                  <a:lnTo>
                    <a:pt x="126" y="67"/>
                  </a:lnTo>
                  <a:lnTo>
                    <a:pt x="128" y="67"/>
                  </a:lnTo>
                  <a:lnTo>
                    <a:pt x="130" y="68"/>
                  </a:lnTo>
                  <a:lnTo>
                    <a:pt x="132" y="70"/>
                  </a:lnTo>
                  <a:lnTo>
                    <a:pt x="132" y="72"/>
                  </a:lnTo>
                  <a:lnTo>
                    <a:pt x="132" y="74"/>
                  </a:lnTo>
                  <a:lnTo>
                    <a:pt x="130" y="76"/>
                  </a:lnTo>
                  <a:lnTo>
                    <a:pt x="128" y="76"/>
                  </a:lnTo>
                  <a:lnTo>
                    <a:pt x="128" y="78"/>
                  </a:lnTo>
                  <a:lnTo>
                    <a:pt x="126" y="78"/>
                  </a:lnTo>
                  <a:lnTo>
                    <a:pt x="124" y="78"/>
                  </a:lnTo>
                  <a:lnTo>
                    <a:pt x="71" y="78"/>
                  </a:lnTo>
                </a:path>
              </a:pathLst>
            </a:custGeom>
            <a:noFill/>
            <a:ln w="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2214" name="Text Box 38"/>
            <p:cNvSpPr txBox="1">
              <a:spLocks noChangeArrowheads="1"/>
            </p:cNvSpPr>
            <p:nvPr/>
          </p:nvSpPr>
          <p:spPr bwMode="auto">
            <a:xfrm>
              <a:off x="5827713" y="4540250"/>
              <a:ext cx="1268412" cy="822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 i="1">
                  <a:latin typeface="Times New Roman" pitchFamily="18" charset="0"/>
                </a:rPr>
                <a:t>n-buried</a:t>
              </a:r>
            </a:p>
            <a:p>
              <a:r>
                <a:rPr lang="en-US" sz="2400" b="1" i="1">
                  <a:latin typeface="Times New Roman" pitchFamily="18" charset="0"/>
                </a:rPr>
                <a:t>channel</a:t>
              </a:r>
            </a:p>
          </p:txBody>
        </p:sp>
        <p:sp>
          <p:nvSpPr>
            <p:cNvPr id="562215" name="Freeform 39"/>
            <p:cNvSpPr>
              <a:spLocks/>
            </p:cNvSpPr>
            <p:nvPr/>
          </p:nvSpPr>
          <p:spPr bwMode="auto">
            <a:xfrm>
              <a:off x="2835275" y="2728912"/>
              <a:ext cx="3298825" cy="650875"/>
            </a:xfrm>
            <a:custGeom>
              <a:avLst/>
              <a:gdLst>
                <a:gd name="T0" fmla="*/ 2078 w 2078"/>
                <a:gd name="T1" fmla="*/ 266 h 410"/>
                <a:gd name="T2" fmla="*/ 1622 w 2078"/>
                <a:gd name="T3" fmla="*/ 77 h 410"/>
                <a:gd name="T4" fmla="*/ 633 w 2078"/>
                <a:gd name="T5" fmla="*/ 55 h 410"/>
                <a:gd name="T6" fmla="*/ 0 w 2078"/>
                <a:gd name="T7" fmla="*/ 410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78" h="410">
                  <a:moveTo>
                    <a:pt x="2078" y="266"/>
                  </a:moveTo>
                  <a:cubicBezTo>
                    <a:pt x="1970" y="189"/>
                    <a:pt x="1863" y="112"/>
                    <a:pt x="1622" y="77"/>
                  </a:cubicBezTo>
                  <a:cubicBezTo>
                    <a:pt x="1381" y="42"/>
                    <a:pt x="903" y="0"/>
                    <a:pt x="633" y="55"/>
                  </a:cubicBezTo>
                  <a:cubicBezTo>
                    <a:pt x="363" y="110"/>
                    <a:pt x="89" y="353"/>
                    <a:pt x="0" y="410"/>
                  </a:cubicBezTo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2216" name="Text Box 40"/>
            <p:cNvSpPr txBox="1">
              <a:spLocks noChangeArrowheads="1"/>
            </p:cNvSpPr>
            <p:nvPr/>
          </p:nvSpPr>
          <p:spPr bwMode="auto">
            <a:xfrm>
              <a:off x="3206750" y="3874643"/>
              <a:ext cx="984250" cy="641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i="1" dirty="0">
                  <a:latin typeface="Times New Roman" pitchFamily="18" charset="0"/>
                </a:rPr>
                <a:t>backside</a:t>
              </a:r>
            </a:p>
            <a:p>
              <a:r>
                <a:rPr lang="en-US" i="1" dirty="0">
                  <a:latin typeface="Times New Roman" pitchFamily="18" charset="0"/>
                </a:rPr>
                <a:t>well</a:t>
              </a:r>
            </a:p>
          </p:txBody>
        </p:sp>
        <p:sp>
          <p:nvSpPr>
            <p:cNvPr id="562217" name="Freeform 41"/>
            <p:cNvSpPr>
              <a:spLocks/>
            </p:cNvSpPr>
            <p:nvPr/>
          </p:nvSpPr>
          <p:spPr bwMode="auto">
            <a:xfrm>
              <a:off x="2943225" y="2402647"/>
              <a:ext cx="1335088" cy="386590"/>
            </a:xfrm>
            <a:custGeom>
              <a:avLst/>
              <a:gdLst>
                <a:gd name="T0" fmla="*/ 911 w 911"/>
                <a:gd name="T1" fmla="*/ 300 h 305"/>
                <a:gd name="T2" fmla="*/ 333 w 911"/>
                <a:gd name="T3" fmla="*/ 255 h 305"/>
                <a:gd name="T4" fmla="*/ 0 w 911"/>
                <a:gd name="T5" fmla="*/ 0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11" h="305">
                  <a:moveTo>
                    <a:pt x="911" y="300"/>
                  </a:moveTo>
                  <a:cubicBezTo>
                    <a:pt x="698" y="302"/>
                    <a:pt x="485" y="305"/>
                    <a:pt x="333" y="255"/>
                  </a:cubicBezTo>
                  <a:cubicBezTo>
                    <a:pt x="181" y="205"/>
                    <a:pt x="44" y="20"/>
                    <a:pt x="0" y="0"/>
                  </a:cubicBezTo>
                </a:path>
              </a:pathLst>
            </a:custGeom>
            <a:noFill/>
            <a:ln w="28575" cap="rnd" cmpd="sng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2218" name="Text Box 42"/>
            <p:cNvSpPr txBox="1">
              <a:spLocks noChangeArrowheads="1"/>
            </p:cNvSpPr>
            <p:nvPr/>
          </p:nvSpPr>
          <p:spPr bwMode="auto">
            <a:xfrm>
              <a:off x="2774950" y="2609850"/>
              <a:ext cx="336550" cy="641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3600" b="1">
                  <a:latin typeface="Times New Roman" pitchFamily="18" charset="0"/>
                </a:rPr>
                <a:t>-</a:t>
              </a: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562219" name="Text Box 43"/>
            <p:cNvSpPr txBox="1">
              <a:spLocks noChangeArrowheads="1"/>
            </p:cNvSpPr>
            <p:nvPr/>
          </p:nvSpPr>
          <p:spPr bwMode="auto">
            <a:xfrm>
              <a:off x="2787650" y="1898650"/>
              <a:ext cx="336550" cy="641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3600" b="1">
                  <a:latin typeface="Times New Roman" pitchFamily="18" charset="0"/>
                </a:rPr>
                <a:t>-</a:t>
              </a: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562220" name="Text Box 44"/>
            <p:cNvSpPr txBox="1">
              <a:spLocks noChangeArrowheads="1"/>
            </p:cNvSpPr>
            <p:nvPr/>
          </p:nvSpPr>
          <p:spPr bwMode="auto">
            <a:xfrm>
              <a:off x="2779713" y="3162300"/>
              <a:ext cx="336550" cy="641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3600" b="1">
                  <a:latin typeface="Times New Roman" pitchFamily="18" charset="0"/>
                </a:rPr>
                <a:t>-</a:t>
              </a: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562221" name="Text Box 45"/>
            <p:cNvSpPr txBox="1">
              <a:spLocks noChangeArrowheads="1"/>
            </p:cNvSpPr>
            <p:nvPr/>
          </p:nvSpPr>
          <p:spPr bwMode="auto">
            <a:xfrm>
              <a:off x="2841625" y="2292350"/>
              <a:ext cx="336550" cy="64135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3600" b="1">
                  <a:latin typeface="Times New Roman" pitchFamily="18" charset="0"/>
                </a:rPr>
                <a:t>-</a:t>
              </a: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562222" name="Text Box 46"/>
            <p:cNvSpPr txBox="1">
              <a:spLocks noChangeArrowheads="1"/>
            </p:cNvSpPr>
            <p:nvPr/>
          </p:nvSpPr>
          <p:spPr bwMode="auto">
            <a:xfrm>
              <a:off x="2819400" y="3589337"/>
              <a:ext cx="336550" cy="641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3600" b="1">
                  <a:latin typeface="Times New Roman" pitchFamily="18" charset="0"/>
                </a:rPr>
                <a:t>-</a:t>
              </a: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562223" name="Freeform 47"/>
            <p:cNvSpPr>
              <a:spLocks/>
            </p:cNvSpPr>
            <p:nvPr/>
          </p:nvSpPr>
          <p:spPr bwMode="auto">
            <a:xfrm>
              <a:off x="503238" y="4967287"/>
              <a:ext cx="209550" cy="230188"/>
            </a:xfrm>
            <a:custGeom>
              <a:avLst/>
              <a:gdLst>
                <a:gd name="T0" fmla="*/ 71 w 132"/>
                <a:gd name="T1" fmla="*/ 78 h 145"/>
                <a:gd name="T2" fmla="*/ 71 w 132"/>
                <a:gd name="T3" fmla="*/ 137 h 145"/>
                <a:gd name="T4" fmla="*/ 71 w 132"/>
                <a:gd name="T5" fmla="*/ 139 h 145"/>
                <a:gd name="T6" fmla="*/ 71 w 132"/>
                <a:gd name="T7" fmla="*/ 141 h 145"/>
                <a:gd name="T8" fmla="*/ 71 w 132"/>
                <a:gd name="T9" fmla="*/ 143 h 145"/>
                <a:gd name="T10" fmla="*/ 69 w 132"/>
                <a:gd name="T11" fmla="*/ 143 h 145"/>
                <a:gd name="T12" fmla="*/ 69 w 132"/>
                <a:gd name="T13" fmla="*/ 145 h 145"/>
                <a:gd name="T14" fmla="*/ 67 w 132"/>
                <a:gd name="T15" fmla="*/ 145 h 145"/>
                <a:gd name="T16" fmla="*/ 65 w 132"/>
                <a:gd name="T17" fmla="*/ 145 h 145"/>
                <a:gd name="T18" fmla="*/ 63 w 132"/>
                <a:gd name="T19" fmla="*/ 145 h 145"/>
                <a:gd name="T20" fmla="*/ 63 w 132"/>
                <a:gd name="T21" fmla="*/ 143 h 145"/>
                <a:gd name="T22" fmla="*/ 61 w 132"/>
                <a:gd name="T23" fmla="*/ 143 h 145"/>
                <a:gd name="T24" fmla="*/ 61 w 132"/>
                <a:gd name="T25" fmla="*/ 141 h 145"/>
                <a:gd name="T26" fmla="*/ 59 w 132"/>
                <a:gd name="T27" fmla="*/ 141 h 145"/>
                <a:gd name="T28" fmla="*/ 59 w 132"/>
                <a:gd name="T29" fmla="*/ 139 h 145"/>
                <a:gd name="T30" fmla="*/ 59 w 132"/>
                <a:gd name="T31" fmla="*/ 137 h 145"/>
                <a:gd name="T32" fmla="*/ 59 w 132"/>
                <a:gd name="T33" fmla="*/ 78 h 145"/>
                <a:gd name="T34" fmla="*/ 8 w 132"/>
                <a:gd name="T35" fmla="*/ 78 h 145"/>
                <a:gd name="T36" fmla="*/ 6 w 132"/>
                <a:gd name="T37" fmla="*/ 78 h 145"/>
                <a:gd name="T38" fmla="*/ 4 w 132"/>
                <a:gd name="T39" fmla="*/ 78 h 145"/>
                <a:gd name="T40" fmla="*/ 2 w 132"/>
                <a:gd name="T41" fmla="*/ 76 h 145"/>
                <a:gd name="T42" fmla="*/ 0 w 132"/>
                <a:gd name="T43" fmla="*/ 76 h 145"/>
                <a:gd name="T44" fmla="*/ 0 w 132"/>
                <a:gd name="T45" fmla="*/ 74 h 145"/>
                <a:gd name="T46" fmla="*/ 0 w 132"/>
                <a:gd name="T47" fmla="*/ 72 h 145"/>
                <a:gd name="T48" fmla="*/ 0 w 132"/>
                <a:gd name="T49" fmla="*/ 70 h 145"/>
                <a:gd name="T50" fmla="*/ 0 w 132"/>
                <a:gd name="T51" fmla="*/ 68 h 145"/>
                <a:gd name="T52" fmla="*/ 2 w 132"/>
                <a:gd name="T53" fmla="*/ 68 h 145"/>
                <a:gd name="T54" fmla="*/ 2 w 132"/>
                <a:gd name="T55" fmla="*/ 67 h 145"/>
                <a:gd name="T56" fmla="*/ 4 w 132"/>
                <a:gd name="T57" fmla="*/ 67 h 145"/>
                <a:gd name="T58" fmla="*/ 6 w 132"/>
                <a:gd name="T59" fmla="*/ 67 h 145"/>
                <a:gd name="T60" fmla="*/ 8 w 132"/>
                <a:gd name="T61" fmla="*/ 67 h 145"/>
                <a:gd name="T62" fmla="*/ 59 w 132"/>
                <a:gd name="T63" fmla="*/ 67 h 145"/>
                <a:gd name="T64" fmla="*/ 59 w 132"/>
                <a:gd name="T65" fmla="*/ 7 h 145"/>
                <a:gd name="T66" fmla="*/ 59 w 132"/>
                <a:gd name="T67" fmla="*/ 5 h 145"/>
                <a:gd name="T68" fmla="*/ 59 w 132"/>
                <a:gd name="T69" fmla="*/ 3 h 145"/>
                <a:gd name="T70" fmla="*/ 61 w 132"/>
                <a:gd name="T71" fmla="*/ 1 h 145"/>
                <a:gd name="T72" fmla="*/ 63 w 132"/>
                <a:gd name="T73" fmla="*/ 1 h 145"/>
                <a:gd name="T74" fmla="*/ 63 w 132"/>
                <a:gd name="T75" fmla="*/ 0 h 145"/>
                <a:gd name="T76" fmla="*/ 65 w 132"/>
                <a:gd name="T77" fmla="*/ 0 h 145"/>
                <a:gd name="T78" fmla="*/ 67 w 132"/>
                <a:gd name="T79" fmla="*/ 0 h 145"/>
                <a:gd name="T80" fmla="*/ 69 w 132"/>
                <a:gd name="T81" fmla="*/ 0 h 145"/>
                <a:gd name="T82" fmla="*/ 69 w 132"/>
                <a:gd name="T83" fmla="*/ 1 h 145"/>
                <a:gd name="T84" fmla="*/ 71 w 132"/>
                <a:gd name="T85" fmla="*/ 1 h 145"/>
                <a:gd name="T86" fmla="*/ 71 w 132"/>
                <a:gd name="T87" fmla="*/ 3 h 145"/>
                <a:gd name="T88" fmla="*/ 71 w 132"/>
                <a:gd name="T89" fmla="*/ 5 h 145"/>
                <a:gd name="T90" fmla="*/ 71 w 132"/>
                <a:gd name="T91" fmla="*/ 7 h 145"/>
                <a:gd name="T92" fmla="*/ 71 w 132"/>
                <a:gd name="T93" fmla="*/ 67 h 145"/>
                <a:gd name="T94" fmla="*/ 124 w 132"/>
                <a:gd name="T95" fmla="*/ 67 h 145"/>
                <a:gd name="T96" fmla="*/ 126 w 132"/>
                <a:gd name="T97" fmla="*/ 67 h 145"/>
                <a:gd name="T98" fmla="*/ 128 w 132"/>
                <a:gd name="T99" fmla="*/ 67 h 145"/>
                <a:gd name="T100" fmla="*/ 130 w 132"/>
                <a:gd name="T101" fmla="*/ 68 h 145"/>
                <a:gd name="T102" fmla="*/ 132 w 132"/>
                <a:gd name="T103" fmla="*/ 70 h 145"/>
                <a:gd name="T104" fmla="*/ 132 w 132"/>
                <a:gd name="T105" fmla="*/ 72 h 145"/>
                <a:gd name="T106" fmla="*/ 132 w 132"/>
                <a:gd name="T107" fmla="*/ 74 h 145"/>
                <a:gd name="T108" fmla="*/ 130 w 132"/>
                <a:gd name="T109" fmla="*/ 76 h 145"/>
                <a:gd name="T110" fmla="*/ 128 w 132"/>
                <a:gd name="T111" fmla="*/ 76 h 145"/>
                <a:gd name="T112" fmla="*/ 128 w 132"/>
                <a:gd name="T113" fmla="*/ 78 h 145"/>
                <a:gd name="T114" fmla="*/ 126 w 132"/>
                <a:gd name="T115" fmla="*/ 78 h 145"/>
                <a:gd name="T116" fmla="*/ 124 w 132"/>
                <a:gd name="T117" fmla="*/ 78 h 145"/>
                <a:gd name="T118" fmla="*/ 71 w 132"/>
                <a:gd name="T119" fmla="*/ 78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32" h="145">
                  <a:moveTo>
                    <a:pt x="71" y="78"/>
                  </a:moveTo>
                  <a:lnTo>
                    <a:pt x="71" y="137"/>
                  </a:lnTo>
                  <a:lnTo>
                    <a:pt x="71" y="139"/>
                  </a:lnTo>
                  <a:lnTo>
                    <a:pt x="71" y="141"/>
                  </a:lnTo>
                  <a:lnTo>
                    <a:pt x="71" y="143"/>
                  </a:lnTo>
                  <a:lnTo>
                    <a:pt x="69" y="143"/>
                  </a:lnTo>
                  <a:lnTo>
                    <a:pt x="69" y="145"/>
                  </a:lnTo>
                  <a:lnTo>
                    <a:pt x="67" y="145"/>
                  </a:lnTo>
                  <a:lnTo>
                    <a:pt x="65" y="145"/>
                  </a:lnTo>
                  <a:lnTo>
                    <a:pt x="63" y="145"/>
                  </a:lnTo>
                  <a:lnTo>
                    <a:pt x="63" y="143"/>
                  </a:lnTo>
                  <a:lnTo>
                    <a:pt x="61" y="143"/>
                  </a:lnTo>
                  <a:lnTo>
                    <a:pt x="61" y="141"/>
                  </a:lnTo>
                  <a:lnTo>
                    <a:pt x="59" y="141"/>
                  </a:lnTo>
                  <a:lnTo>
                    <a:pt x="59" y="139"/>
                  </a:lnTo>
                  <a:lnTo>
                    <a:pt x="59" y="137"/>
                  </a:lnTo>
                  <a:lnTo>
                    <a:pt x="59" y="78"/>
                  </a:lnTo>
                  <a:lnTo>
                    <a:pt x="8" y="78"/>
                  </a:lnTo>
                  <a:lnTo>
                    <a:pt x="6" y="78"/>
                  </a:lnTo>
                  <a:lnTo>
                    <a:pt x="4" y="78"/>
                  </a:lnTo>
                  <a:lnTo>
                    <a:pt x="2" y="76"/>
                  </a:lnTo>
                  <a:lnTo>
                    <a:pt x="0" y="76"/>
                  </a:lnTo>
                  <a:lnTo>
                    <a:pt x="0" y="74"/>
                  </a:lnTo>
                  <a:lnTo>
                    <a:pt x="0" y="72"/>
                  </a:lnTo>
                  <a:lnTo>
                    <a:pt x="0" y="70"/>
                  </a:lnTo>
                  <a:lnTo>
                    <a:pt x="0" y="68"/>
                  </a:lnTo>
                  <a:lnTo>
                    <a:pt x="2" y="68"/>
                  </a:lnTo>
                  <a:lnTo>
                    <a:pt x="2" y="67"/>
                  </a:lnTo>
                  <a:lnTo>
                    <a:pt x="4" y="67"/>
                  </a:lnTo>
                  <a:lnTo>
                    <a:pt x="6" y="67"/>
                  </a:lnTo>
                  <a:lnTo>
                    <a:pt x="8" y="67"/>
                  </a:lnTo>
                  <a:lnTo>
                    <a:pt x="59" y="67"/>
                  </a:lnTo>
                  <a:lnTo>
                    <a:pt x="59" y="7"/>
                  </a:lnTo>
                  <a:lnTo>
                    <a:pt x="59" y="5"/>
                  </a:lnTo>
                  <a:lnTo>
                    <a:pt x="59" y="3"/>
                  </a:lnTo>
                  <a:lnTo>
                    <a:pt x="61" y="1"/>
                  </a:lnTo>
                  <a:lnTo>
                    <a:pt x="63" y="1"/>
                  </a:lnTo>
                  <a:lnTo>
                    <a:pt x="63" y="0"/>
                  </a:lnTo>
                  <a:lnTo>
                    <a:pt x="65" y="0"/>
                  </a:lnTo>
                  <a:lnTo>
                    <a:pt x="67" y="0"/>
                  </a:lnTo>
                  <a:lnTo>
                    <a:pt x="69" y="0"/>
                  </a:lnTo>
                  <a:lnTo>
                    <a:pt x="69" y="1"/>
                  </a:lnTo>
                  <a:lnTo>
                    <a:pt x="71" y="1"/>
                  </a:lnTo>
                  <a:lnTo>
                    <a:pt x="71" y="3"/>
                  </a:lnTo>
                  <a:lnTo>
                    <a:pt x="71" y="5"/>
                  </a:lnTo>
                  <a:lnTo>
                    <a:pt x="71" y="7"/>
                  </a:lnTo>
                  <a:lnTo>
                    <a:pt x="71" y="67"/>
                  </a:lnTo>
                  <a:lnTo>
                    <a:pt x="124" y="67"/>
                  </a:lnTo>
                  <a:lnTo>
                    <a:pt x="126" y="67"/>
                  </a:lnTo>
                  <a:lnTo>
                    <a:pt x="128" y="67"/>
                  </a:lnTo>
                  <a:lnTo>
                    <a:pt x="130" y="68"/>
                  </a:lnTo>
                  <a:lnTo>
                    <a:pt x="132" y="70"/>
                  </a:lnTo>
                  <a:lnTo>
                    <a:pt x="132" y="72"/>
                  </a:lnTo>
                  <a:lnTo>
                    <a:pt x="132" y="74"/>
                  </a:lnTo>
                  <a:lnTo>
                    <a:pt x="130" y="76"/>
                  </a:lnTo>
                  <a:lnTo>
                    <a:pt x="128" y="76"/>
                  </a:lnTo>
                  <a:lnTo>
                    <a:pt x="128" y="78"/>
                  </a:lnTo>
                  <a:lnTo>
                    <a:pt x="126" y="78"/>
                  </a:lnTo>
                  <a:lnTo>
                    <a:pt x="124" y="78"/>
                  </a:lnTo>
                  <a:lnTo>
                    <a:pt x="71" y="78"/>
                  </a:lnTo>
                </a:path>
              </a:pathLst>
            </a:custGeom>
            <a:noFill/>
            <a:ln w="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2224" name="Text Box 48"/>
            <p:cNvSpPr txBox="1">
              <a:spLocks noChangeArrowheads="1"/>
            </p:cNvSpPr>
            <p:nvPr/>
          </p:nvSpPr>
          <p:spPr bwMode="auto">
            <a:xfrm>
              <a:off x="431800" y="5224462"/>
              <a:ext cx="336550" cy="641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3600" b="1">
                  <a:latin typeface="Times New Roman" pitchFamily="18" charset="0"/>
                </a:rPr>
                <a:t>-</a:t>
              </a:r>
              <a:endParaRPr lang="en-US" sz="2400" b="1">
                <a:latin typeface="Times New Roman" pitchFamily="18" charset="0"/>
              </a:endParaRPr>
            </a:p>
          </p:txBody>
        </p:sp>
        <p:sp>
          <p:nvSpPr>
            <p:cNvPr id="562225" name="Text Box 49"/>
            <p:cNvSpPr txBox="1">
              <a:spLocks noChangeArrowheads="1"/>
            </p:cNvSpPr>
            <p:nvPr/>
          </p:nvSpPr>
          <p:spPr bwMode="auto">
            <a:xfrm>
              <a:off x="887413" y="4856162"/>
              <a:ext cx="2871787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i="1">
                  <a:latin typeface="Times New Roman" pitchFamily="18" charset="0"/>
                </a:rPr>
                <a:t>native positive charge</a:t>
              </a:r>
            </a:p>
          </p:txBody>
        </p:sp>
        <p:sp>
          <p:nvSpPr>
            <p:cNvPr id="562226" name="Text Box 50"/>
            <p:cNvSpPr txBox="1">
              <a:spLocks noChangeArrowheads="1"/>
            </p:cNvSpPr>
            <p:nvPr/>
          </p:nvSpPr>
          <p:spPr bwMode="auto">
            <a:xfrm>
              <a:off x="817563" y="5349875"/>
              <a:ext cx="2230437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2400" i="1">
                  <a:latin typeface="Times New Roman" pitchFamily="18" charset="0"/>
                </a:rPr>
                <a:t>desired implant</a:t>
              </a:r>
            </a:p>
          </p:txBody>
        </p:sp>
        <p:sp>
          <p:nvSpPr>
            <p:cNvPr id="562228" name="Text Box 52"/>
            <p:cNvSpPr txBox="1">
              <a:spLocks noChangeArrowheads="1"/>
            </p:cNvSpPr>
            <p:nvPr/>
          </p:nvSpPr>
          <p:spPr bwMode="auto">
            <a:xfrm>
              <a:off x="382587" y="3832364"/>
              <a:ext cx="1474788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i="1" dirty="0">
                  <a:latin typeface="Times New Roman" pitchFamily="18" charset="0"/>
                </a:rPr>
                <a:t>SiO</a:t>
              </a:r>
              <a:r>
                <a:rPr lang="en-US" i="1" baseline="-25000" dirty="0">
                  <a:latin typeface="Times New Roman" pitchFamily="18" charset="0"/>
                </a:rPr>
                <a:t>2</a:t>
              </a:r>
              <a:r>
                <a:rPr lang="en-US" i="1" dirty="0">
                  <a:latin typeface="Times New Roman" pitchFamily="18" charset="0"/>
                </a:rPr>
                <a:t> </a:t>
              </a:r>
              <a:br>
                <a:rPr lang="en-US" i="1" dirty="0">
                  <a:latin typeface="Times New Roman" pitchFamily="18" charset="0"/>
                </a:rPr>
              </a:br>
              <a:r>
                <a:rPr lang="en-US" i="1" dirty="0">
                  <a:latin typeface="Times New Roman" pitchFamily="18" charset="0"/>
                </a:rPr>
                <a:t>not required</a:t>
              </a:r>
            </a:p>
          </p:txBody>
        </p:sp>
        <p:sp>
          <p:nvSpPr>
            <p:cNvPr id="56" name="Freeform 41"/>
            <p:cNvSpPr>
              <a:spLocks/>
            </p:cNvSpPr>
            <p:nvPr/>
          </p:nvSpPr>
          <p:spPr bwMode="auto">
            <a:xfrm rot="8423067">
              <a:off x="2875570" y="2389180"/>
              <a:ext cx="94033" cy="53939"/>
            </a:xfrm>
            <a:custGeom>
              <a:avLst/>
              <a:gdLst>
                <a:gd name="T0" fmla="*/ 911 w 911"/>
                <a:gd name="T1" fmla="*/ 300 h 305"/>
                <a:gd name="T2" fmla="*/ 333 w 911"/>
                <a:gd name="T3" fmla="*/ 255 h 305"/>
                <a:gd name="T4" fmla="*/ 0 w 911"/>
                <a:gd name="T5" fmla="*/ 0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11" h="305">
                  <a:moveTo>
                    <a:pt x="911" y="300"/>
                  </a:moveTo>
                  <a:cubicBezTo>
                    <a:pt x="698" y="302"/>
                    <a:pt x="485" y="305"/>
                    <a:pt x="333" y="255"/>
                  </a:cubicBezTo>
                  <a:cubicBezTo>
                    <a:pt x="181" y="205"/>
                    <a:pt x="44" y="20"/>
                    <a:pt x="0" y="0"/>
                  </a:cubicBezTo>
                </a:path>
              </a:pathLst>
            </a:custGeom>
            <a:noFill/>
            <a:ln w="22225" cap="rnd" cmpd="sng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06006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lesser.ITL\Pictures\Thin Films\IMG_0528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1200" y="1224806"/>
            <a:ext cx="3048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R Coating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r="8088"/>
          <a:stretch/>
        </p:blipFill>
        <p:spPr>
          <a:xfrm>
            <a:off x="5791200" y="1238253"/>
            <a:ext cx="1295400" cy="10335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Chemisorption Charging</a:t>
            </a:r>
            <a:endParaRPr lang="en-US" dirty="0"/>
          </a:p>
        </p:txBody>
      </p:sp>
      <p:pic>
        <p:nvPicPr>
          <p:cNvPr id="363523" name="Picture 3" descr="\\intranet\DavWWWRoot\itl\ITL Pictures\Equipment\HAST\HAST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339" y="950040"/>
            <a:ext cx="3452261" cy="2783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05339" y="4038600"/>
            <a:ext cx="5491307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20000"/>
              </a:spcBef>
              <a:buClr>
                <a:schemeClr val="accent1"/>
              </a:buClr>
            </a:pPr>
            <a:r>
              <a:rPr lang="en-US" dirty="0">
                <a:latin typeface="+mn-lt"/>
              </a:rPr>
              <a:t>ITL’s </a:t>
            </a:r>
            <a:r>
              <a:rPr lang="en-US" dirty="0" smtClean="0">
                <a:latin typeface="+mn-lt"/>
              </a:rPr>
              <a:t>Chemisorption Coating for enhanced QE</a:t>
            </a:r>
            <a:endParaRPr lang="en-US" dirty="0">
              <a:latin typeface="+mn-lt"/>
            </a:endParaRPr>
          </a:p>
          <a:p>
            <a:pPr marL="285750" indent="-28575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</a:pPr>
            <a:r>
              <a:rPr lang="en-US" dirty="0" smtClean="0">
                <a:latin typeface="+mn-lt"/>
              </a:rPr>
              <a:t>Oxidize </a:t>
            </a:r>
            <a:r>
              <a:rPr lang="en-US" dirty="0">
                <a:latin typeface="+mn-lt"/>
              </a:rPr>
              <a:t>backside of thinned CCD to </a:t>
            </a:r>
            <a:r>
              <a:rPr lang="en-US" dirty="0" smtClean="0">
                <a:latin typeface="+mn-lt"/>
              </a:rPr>
              <a:t>reduce</a:t>
            </a:r>
            <a:br>
              <a:rPr lang="en-US" dirty="0" smtClean="0">
                <a:latin typeface="+mn-lt"/>
              </a:rPr>
            </a:br>
            <a:r>
              <a:rPr lang="en-US" dirty="0" smtClean="0">
                <a:latin typeface="+mn-lt"/>
              </a:rPr>
              <a:t>interface </a:t>
            </a:r>
            <a:r>
              <a:rPr lang="en-US" dirty="0">
                <a:latin typeface="+mn-lt"/>
              </a:rPr>
              <a:t>trap density</a:t>
            </a:r>
          </a:p>
          <a:p>
            <a:pPr marL="285750" indent="-28575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</a:pPr>
            <a:r>
              <a:rPr lang="en-US" dirty="0" smtClean="0">
                <a:latin typeface="+mn-lt"/>
              </a:rPr>
              <a:t>Apply </a:t>
            </a:r>
            <a:r>
              <a:rPr lang="en-US" dirty="0">
                <a:latin typeface="+mn-lt"/>
              </a:rPr>
              <a:t>thin metal film </a:t>
            </a:r>
            <a:r>
              <a:rPr lang="en-US" dirty="0" smtClean="0">
                <a:latin typeface="+mn-lt"/>
              </a:rPr>
              <a:t>to </a:t>
            </a:r>
            <a:r>
              <a:rPr lang="en-US" dirty="0">
                <a:latin typeface="+mn-lt"/>
              </a:rPr>
              <a:t>promote </a:t>
            </a:r>
            <a:r>
              <a:rPr lang="en-US" dirty="0" smtClean="0">
                <a:latin typeface="+mn-lt"/>
              </a:rPr>
              <a:t>negative</a:t>
            </a:r>
            <a:br>
              <a:rPr lang="en-US" dirty="0" smtClean="0">
                <a:latin typeface="+mn-lt"/>
              </a:rPr>
            </a:br>
            <a:r>
              <a:rPr lang="en-US" dirty="0" smtClean="0">
                <a:latin typeface="+mn-lt"/>
              </a:rPr>
              <a:t>backside charge by Chemisorption (Ag)</a:t>
            </a:r>
            <a:endParaRPr lang="en-US" dirty="0">
              <a:latin typeface="+mn-lt"/>
            </a:endParaRPr>
          </a:p>
          <a:p>
            <a:pPr marL="285750" indent="-28575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</a:pPr>
            <a:r>
              <a:rPr lang="en-US" dirty="0" smtClean="0">
                <a:latin typeface="+mn-lt"/>
              </a:rPr>
              <a:t>Apply antireflection </a:t>
            </a:r>
            <a:r>
              <a:rPr lang="en-US" dirty="0">
                <a:latin typeface="+mn-lt"/>
              </a:rPr>
              <a:t>coating </a:t>
            </a:r>
            <a:r>
              <a:rPr lang="en-US" dirty="0" smtClean="0">
                <a:latin typeface="+mn-lt"/>
              </a:rPr>
              <a:t>optimized</a:t>
            </a:r>
            <a:br>
              <a:rPr lang="en-US" dirty="0" smtClean="0">
                <a:latin typeface="+mn-lt"/>
              </a:rPr>
            </a:br>
            <a:r>
              <a:rPr lang="en-US" dirty="0" smtClean="0">
                <a:latin typeface="+mn-lt"/>
              </a:rPr>
              <a:t>for application</a:t>
            </a:r>
            <a:endParaRPr lang="en-US" dirty="0">
              <a:latin typeface="+mn-lt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3657600" y="1219200"/>
            <a:ext cx="121482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i="1" dirty="0" smtClean="0">
                <a:latin typeface="+mj-lt"/>
              </a:rPr>
              <a:t>oxidation</a:t>
            </a:r>
            <a:br>
              <a:rPr lang="en-US" i="1" dirty="0" smtClean="0">
                <a:latin typeface="+mj-lt"/>
              </a:rPr>
            </a:br>
            <a:r>
              <a:rPr lang="en-US" i="1" dirty="0" smtClean="0">
                <a:latin typeface="+mj-lt"/>
              </a:rPr>
              <a:t>chamber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5738671" y="5796806"/>
            <a:ext cx="310052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i="1" dirty="0" smtClean="0">
                <a:latin typeface="+mn-lt"/>
              </a:rPr>
              <a:t>thin films coating chamber</a:t>
            </a:r>
            <a:endParaRPr lang="en-US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8224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746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QE Stability Critical</a:t>
            </a:r>
          </a:p>
        </p:txBody>
      </p:sp>
      <p:graphicFrame>
        <p:nvGraphicFramePr>
          <p:cNvPr id="54374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0198235"/>
              </p:ext>
            </p:extLst>
          </p:nvPr>
        </p:nvGraphicFramePr>
        <p:xfrm>
          <a:off x="304800" y="1066800"/>
          <a:ext cx="8686800" cy="457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1" name="Chart" r:id="rId4" imgW="9230146" imgH="5143861" progId="Excel.Chart.8">
                  <p:embed/>
                </p:oleObj>
              </mc:Choice>
              <mc:Fallback>
                <p:oleObj name="Chart" r:id="rId4" imgW="9230146" imgH="5143861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5511"/>
                      <a:stretch>
                        <a:fillRect/>
                      </a:stretch>
                    </p:blipFill>
                    <p:spPr bwMode="auto">
                      <a:xfrm>
                        <a:off x="304800" y="1066800"/>
                        <a:ext cx="8686800" cy="4575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>
                                <a:alpha val="50000"/>
                              </a:schemeClr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3748" name="Text Box 4"/>
          <p:cNvSpPr txBox="1">
            <a:spLocks noChangeArrowheads="1"/>
          </p:cNvSpPr>
          <p:nvPr/>
        </p:nvSpPr>
        <p:spPr bwMode="auto">
          <a:xfrm>
            <a:off x="304800" y="5867400"/>
            <a:ext cx="694773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dirty="0"/>
              <a:t>QE </a:t>
            </a:r>
            <a:r>
              <a:rPr lang="en-US" sz="2400" dirty="0" smtClean="0"/>
              <a:t>stability </a:t>
            </a:r>
            <a:r>
              <a:rPr lang="en-US" sz="2400" dirty="0"/>
              <a:t>should be tested for all backside processes</a:t>
            </a:r>
          </a:p>
          <a:p>
            <a:r>
              <a:rPr lang="en-US" sz="2400" dirty="0"/>
              <a:t>QE vs. time, environment, and temperature</a:t>
            </a:r>
          </a:p>
        </p:txBody>
      </p:sp>
    </p:spTree>
    <p:extLst>
      <p:ext uri="{BB962C8B-B14F-4D97-AF65-F5344CB8AC3E}">
        <p14:creationId xmlns:p14="http://schemas.microsoft.com/office/powerpoint/2010/main" val="129457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250" name="AutoShape 2"/>
          <p:cNvSpPr>
            <a:spLocks noGrp="1" noChangeArrowheads="1"/>
          </p:cNvSpPr>
          <p:nvPr>
            <p:ph type="title"/>
          </p:nvPr>
        </p:nvSpPr>
        <p:spPr>
          <a:xfrm>
            <a:off x="134112" y="0"/>
            <a:ext cx="8324088" cy="914400"/>
          </a:xfrm>
        </p:spPr>
        <p:txBody>
          <a:bodyPr>
            <a:normAutofit/>
          </a:bodyPr>
          <a:lstStyle/>
          <a:p>
            <a:r>
              <a:rPr lang="en-US" sz="3600" dirty="0"/>
              <a:t>Antireflection Coatings</a:t>
            </a:r>
          </a:p>
        </p:txBody>
      </p:sp>
      <p:sp>
        <p:nvSpPr>
          <p:cNvPr id="565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0312" y="1143000"/>
            <a:ext cx="8324088" cy="4800600"/>
          </a:xfrm>
        </p:spPr>
        <p:txBody>
          <a:bodyPr/>
          <a:lstStyle/>
          <a:p>
            <a:r>
              <a:rPr lang="en-US" dirty="0"/>
              <a:t>Optimize QE for application</a:t>
            </a:r>
          </a:p>
          <a:p>
            <a:r>
              <a:rPr lang="en-US" dirty="0"/>
              <a:t>Broadband applications require multiple layers</a:t>
            </a:r>
          </a:p>
          <a:p>
            <a:r>
              <a:rPr lang="en-US" dirty="0"/>
              <a:t>UV difficult as need high index, </a:t>
            </a:r>
            <a:br>
              <a:rPr lang="en-US" dirty="0"/>
            </a:br>
            <a:r>
              <a:rPr lang="en-US" dirty="0"/>
              <a:t>low absorbing materials</a:t>
            </a:r>
          </a:p>
          <a:p>
            <a:r>
              <a:rPr lang="en-US" dirty="0"/>
              <a:t>Some </a:t>
            </a:r>
            <a:r>
              <a:rPr lang="en-US" dirty="0" smtClean="0"/>
              <a:t>common AR materials </a:t>
            </a:r>
            <a:r>
              <a:rPr lang="en-US" dirty="0"/>
              <a:t>are </a:t>
            </a:r>
            <a:r>
              <a:rPr lang="en-US" dirty="0" smtClean="0"/>
              <a:t>radioactive</a:t>
            </a:r>
            <a:br>
              <a:rPr lang="en-US" dirty="0" smtClean="0"/>
            </a:br>
            <a:r>
              <a:rPr lang="en-US" dirty="0" smtClean="0"/>
              <a:t>(avoid thorium)</a:t>
            </a:r>
            <a:endParaRPr lang="en-US" dirty="0"/>
          </a:p>
          <a:p>
            <a:r>
              <a:rPr lang="en-US" dirty="0"/>
              <a:t>Common silicon BSI AR materials</a:t>
            </a:r>
          </a:p>
          <a:p>
            <a:pPr lvl="1"/>
            <a:r>
              <a:rPr lang="en-US" dirty="0" smtClean="0"/>
              <a:t>HfO</a:t>
            </a:r>
            <a:r>
              <a:rPr lang="en-US" baseline="-25000" dirty="0" smtClean="0"/>
              <a:t>2</a:t>
            </a:r>
            <a:r>
              <a:rPr lang="en-US" dirty="0" smtClean="0"/>
              <a:t>, MgF</a:t>
            </a:r>
            <a:r>
              <a:rPr lang="en-US" baseline="-25000" dirty="0" smtClean="0"/>
              <a:t>2</a:t>
            </a:r>
            <a:r>
              <a:rPr lang="en-US" dirty="0" smtClean="0"/>
              <a:t>, </a:t>
            </a:r>
            <a:r>
              <a:rPr lang="en-US" dirty="0" err="1" smtClean="0"/>
              <a:t>SiO</a:t>
            </a:r>
            <a:r>
              <a:rPr lang="en-US" dirty="0"/>
              <a:t>, SiO</a:t>
            </a:r>
            <a:r>
              <a:rPr lang="en-US" baseline="-25000" dirty="0"/>
              <a:t>2</a:t>
            </a:r>
            <a:r>
              <a:rPr lang="en-US" dirty="0"/>
              <a:t>, </a:t>
            </a:r>
            <a:r>
              <a:rPr lang="en-US" dirty="0" smtClean="0"/>
              <a:t>Ta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  <a:r>
              <a:rPr lang="en-US" baseline="-25000" dirty="0" smtClean="0"/>
              <a:t>5</a:t>
            </a:r>
          </a:p>
          <a:p>
            <a:r>
              <a:rPr lang="en-US" dirty="0" smtClean="0"/>
              <a:t>Use thin films design program as indices change rapidly in blue/UV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9298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514" name="AutoShap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Ideal QE with AR Coatings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31775" y="968375"/>
            <a:ext cx="8683625" cy="5356225"/>
            <a:chOff x="231775" y="968375"/>
            <a:chExt cx="8683625" cy="5356225"/>
          </a:xfrm>
        </p:grpSpPr>
        <p:pic>
          <p:nvPicPr>
            <p:cNvPr id="576516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775" y="968375"/>
              <a:ext cx="8683625" cy="5356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76517" name="Text Box 5"/>
            <p:cNvSpPr txBox="1">
              <a:spLocks noChangeArrowheads="1"/>
            </p:cNvSpPr>
            <p:nvPr/>
          </p:nvSpPr>
          <p:spPr bwMode="auto">
            <a:xfrm>
              <a:off x="7162800" y="990600"/>
              <a:ext cx="1752600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1" hangingPunct="1"/>
              <a:r>
                <a:rPr lang="en-US" dirty="0">
                  <a:solidFill>
                    <a:srgbClr val="CC0000"/>
                  </a:solidFill>
                </a:rPr>
                <a:t>50 </a:t>
              </a:r>
              <a:r>
                <a:rPr lang="en-US" dirty="0">
                  <a:solidFill>
                    <a:srgbClr val="CC0000"/>
                  </a:solidFill>
                  <a:sym typeface="Symbol" pitchFamily="18" charset="2"/>
                </a:rPr>
                <a:t></a:t>
              </a:r>
              <a:r>
                <a:rPr lang="en-US" dirty="0">
                  <a:solidFill>
                    <a:srgbClr val="CC0000"/>
                  </a:solidFill>
                </a:rPr>
                <a:t>m </a:t>
              </a:r>
              <a:r>
                <a:rPr lang="en-US" dirty="0" smtClean="0">
                  <a:solidFill>
                    <a:srgbClr val="CC0000"/>
                  </a:solidFill>
                </a:rPr>
                <a:t>silicon</a:t>
              </a:r>
              <a:endParaRPr lang="en-US" dirty="0">
                <a:solidFill>
                  <a:srgbClr val="CC0000"/>
                </a:solidFill>
              </a:endParaRPr>
            </a:p>
          </p:txBody>
        </p:sp>
        <p:sp>
          <p:nvSpPr>
            <p:cNvPr id="5" name="Text Box 5"/>
            <p:cNvSpPr txBox="1">
              <a:spLocks noChangeArrowheads="1"/>
            </p:cNvSpPr>
            <p:nvPr/>
          </p:nvSpPr>
          <p:spPr bwMode="auto">
            <a:xfrm>
              <a:off x="4267200" y="3028890"/>
              <a:ext cx="1219200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1" hangingPunct="1"/>
              <a:r>
                <a:rPr lang="en-US" dirty="0" smtClean="0">
                  <a:solidFill>
                    <a:srgbClr val="CC0000"/>
                  </a:solidFill>
                </a:rPr>
                <a:t>uncoated</a:t>
              </a:r>
              <a:endParaRPr lang="en-US" dirty="0">
                <a:solidFill>
                  <a:srgbClr val="CC0000"/>
                </a:solidFill>
              </a:endParaRPr>
            </a:p>
          </p:txBody>
        </p:sp>
        <p:sp>
          <p:nvSpPr>
            <p:cNvPr id="6" name="Text Box 5"/>
            <p:cNvSpPr txBox="1">
              <a:spLocks noChangeArrowheads="1"/>
            </p:cNvSpPr>
            <p:nvPr/>
          </p:nvSpPr>
          <p:spPr bwMode="auto">
            <a:xfrm>
              <a:off x="1981200" y="1578114"/>
              <a:ext cx="914400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1" hangingPunct="1"/>
              <a:r>
                <a:rPr lang="en-US" dirty="0" smtClean="0">
                  <a:solidFill>
                    <a:srgbClr val="CC0000"/>
                  </a:solidFill>
                </a:rPr>
                <a:t>1 layer</a:t>
              </a:r>
            </a:p>
            <a:p>
              <a:pPr eaLnBrk="1" hangingPunct="1"/>
              <a:r>
                <a:rPr lang="en-US" dirty="0" smtClean="0">
                  <a:solidFill>
                    <a:srgbClr val="CC0000"/>
                  </a:solidFill>
                </a:rPr>
                <a:t>HfO</a:t>
              </a:r>
              <a:r>
                <a:rPr lang="en-US" baseline="-25000" dirty="0" smtClean="0">
                  <a:solidFill>
                    <a:srgbClr val="CC0000"/>
                  </a:solidFill>
                </a:rPr>
                <a:t>2</a:t>
              </a:r>
              <a:endParaRPr lang="en-US" baseline="-25000" dirty="0">
                <a:solidFill>
                  <a:srgbClr val="CC0000"/>
                </a:solidFill>
              </a:endParaRPr>
            </a:p>
          </p:txBody>
        </p:sp>
        <p:sp>
          <p:nvSpPr>
            <p:cNvPr id="7" name="Text Box 5"/>
            <p:cNvSpPr txBox="1">
              <a:spLocks noChangeArrowheads="1"/>
            </p:cNvSpPr>
            <p:nvPr/>
          </p:nvSpPr>
          <p:spPr bwMode="auto">
            <a:xfrm>
              <a:off x="6629400" y="1752600"/>
              <a:ext cx="1676400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1" hangingPunct="1"/>
              <a:r>
                <a:rPr lang="en-US" dirty="0">
                  <a:solidFill>
                    <a:srgbClr val="CC0000"/>
                  </a:solidFill>
                </a:rPr>
                <a:t>2</a:t>
              </a:r>
              <a:r>
                <a:rPr lang="en-US" dirty="0" smtClean="0">
                  <a:solidFill>
                    <a:srgbClr val="CC0000"/>
                  </a:solidFill>
                </a:rPr>
                <a:t> layer</a:t>
              </a:r>
            </a:p>
            <a:p>
              <a:pPr eaLnBrk="1" hangingPunct="1"/>
              <a:r>
                <a:rPr lang="en-US" dirty="0" smtClean="0">
                  <a:solidFill>
                    <a:srgbClr val="CC0000"/>
                  </a:solidFill>
                </a:rPr>
                <a:t>HfO</a:t>
              </a:r>
              <a:r>
                <a:rPr lang="en-US" baseline="-25000" dirty="0" smtClean="0">
                  <a:solidFill>
                    <a:srgbClr val="CC0000"/>
                  </a:solidFill>
                </a:rPr>
                <a:t>2</a:t>
              </a:r>
              <a:r>
                <a:rPr lang="en-US" dirty="0" smtClean="0">
                  <a:solidFill>
                    <a:srgbClr val="CC0000"/>
                  </a:solidFill>
                </a:rPr>
                <a:t>+MgF</a:t>
              </a:r>
              <a:r>
                <a:rPr lang="en-US" baseline="-25000" dirty="0" smtClean="0">
                  <a:solidFill>
                    <a:srgbClr val="CC0000"/>
                  </a:solidFill>
                </a:rPr>
                <a:t>2</a:t>
              </a:r>
              <a:endParaRPr lang="en-US" baseline="-25000" dirty="0">
                <a:solidFill>
                  <a:srgbClr val="CC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986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818" name="AutoShap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CCD Imaging</a:t>
            </a:r>
          </a:p>
        </p:txBody>
      </p:sp>
      <p:pic>
        <p:nvPicPr>
          <p:cNvPr id="546820" name="Picture 4" descr="m101_uvi_crop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3886200"/>
            <a:ext cx="3124200" cy="267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6821" name="Picture 5" descr="m33color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48150" y="1417637"/>
            <a:ext cx="4819650" cy="460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6823" name="Picture 7" descr="rosette_small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1295400"/>
            <a:ext cx="2514600" cy="222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6824" name="Text Box 8"/>
          <p:cNvSpPr txBox="1">
            <a:spLocks noChangeArrowheads="1"/>
          </p:cNvSpPr>
          <p:nvPr/>
        </p:nvSpPr>
        <p:spPr bwMode="auto">
          <a:xfrm>
            <a:off x="5257800" y="991781"/>
            <a:ext cx="303320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i="1" dirty="0">
                <a:latin typeface="+mj-lt"/>
              </a:rPr>
              <a:t>2x2 mosaic of </a:t>
            </a:r>
            <a:r>
              <a:rPr lang="en-US" i="1" dirty="0" smtClean="0">
                <a:latin typeface="+mj-lt"/>
              </a:rPr>
              <a:t>4kx4k </a:t>
            </a:r>
            <a:r>
              <a:rPr lang="en-US" i="1" dirty="0">
                <a:latin typeface="+mj-lt"/>
              </a:rPr>
              <a:t>CCDs</a:t>
            </a:r>
          </a:p>
        </p:txBody>
      </p:sp>
    </p:spTree>
    <p:extLst>
      <p:ext uri="{BB962C8B-B14F-4D97-AF65-F5344CB8AC3E}">
        <p14:creationId xmlns:p14="http://schemas.microsoft.com/office/powerpoint/2010/main" val="54160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794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Measured Visible </a:t>
            </a:r>
            <a:r>
              <a:rPr lang="en-US" dirty="0"/>
              <a:t>QE</a:t>
            </a:r>
          </a:p>
        </p:txBody>
      </p:sp>
      <p:pic>
        <p:nvPicPr>
          <p:cNvPr id="54579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" t="2483" r="308" b="6544"/>
          <a:stretch>
            <a:fillRect/>
          </a:stretch>
        </p:blipFill>
        <p:spPr bwMode="auto">
          <a:xfrm>
            <a:off x="177800" y="1143000"/>
            <a:ext cx="8280400" cy="532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603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82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Detector </a:t>
            </a:r>
            <a:r>
              <a:rPr lang="en-US" dirty="0"/>
              <a:t>Packaging</a:t>
            </a:r>
          </a:p>
        </p:txBody>
      </p:sp>
      <p:sp>
        <p:nvSpPr>
          <p:cNvPr id="48128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990600"/>
            <a:ext cx="8153400" cy="4648200"/>
          </a:xfrm>
          <a:noFill/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/>
              <a:t>Commercial packages</a:t>
            </a:r>
          </a:p>
          <a:p>
            <a:pPr lvl="1">
              <a:buFont typeface="Arial" pitchFamily="34" charset="0"/>
              <a:buChar char="•"/>
            </a:pPr>
            <a:r>
              <a:rPr lang="en-US" dirty="0"/>
              <a:t>usually not flat (~100 µm)</a:t>
            </a:r>
          </a:p>
          <a:p>
            <a:pPr lvl="1">
              <a:buFont typeface="Arial" pitchFamily="34" charset="0"/>
              <a:buChar char="•"/>
            </a:pPr>
            <a:r>
              <a:rPr lang="en-US" dirty="0"/>
              <a:t>not buttable</a:t>
            </a:r>
          </a:p>
          <a:p>
            <a:pPr lvl="1">
              <a:buFont typeface="Arial" pitchFamily="34" charset="0"/>
              <a:buChar char="•"/>
            </a:pPr>
            <a:r>
              <a:rPr lang="en-US" dirty="0"/>
              <a:t>~$50 (</a:t>
            </a:r>
            <a:r>
              <a:rPr lang="en-US" dirty="0" err="1"/>
              <a:t>Kovar</a:t>
            </a:r>
            <a:r>
              <a:rPr lang="en-US" dirty="0"/>
              <a:t>, Al</a:t>
            </a:r>
            <a:r>
              <a:rPr lang="en-US" baseline="-25000" dirty="0"/>
              <a:t>2</a:t>
            </a:r>
            <a:r>
              <a:rPr lang="en-US" dirty="0"/>
              <a:t>O</a:t>
            </a:r>
            <a:r>
              <a:rPr lang="en-US" baseline="-25000" dirty="0"/>
              <a:t>3</a:t>
            </a:r>
            <a:r>
              <a:rPr lang="en-US" dirty="0"/>
              <a:t>)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Custom ceramic, invar, molybdenum, </a:t>
            </a:r>
            <a:br>
              <a:rPr lang="en-US" dirty="0"/>
            </a:br>
            <a:r>
              <a:rPr lang="en-US" dirty="0"/>
              <a:t>aluminum nitride</a:t>
            </a:r>
          </a:p>
          <a:p>
            <a:pPr lvl="1">
              <a:buFont typeface="Arial" pitchFamily="34" charset="0"/>
              <a:buChar char="•"/>
            </a:pPr>
            <a:r>
              <a:rPr lang="en-US" dirty="0"/>
              <a:t>very flat (&lt;5 µm peak-valley)</a:t>
            </a:r>
          </a:p>
          <a:p>
            <a:pPr lvl="1">
              <a:buFont typeface="Arial" pitchFamily="34" charset="0"/>
              <a:buChar char="•"/>
            </a:pPr>
            <a:r>
              <a:rPr lang="en-US" dirty="0"/>
              <a:t>more stable with temperature</a:t>
            </a:r>
          </a:p>
          <a:p>
            <a:pPr lvl="1">
              <a:buFont typeface="Arial" pitchFamily="34" charset="0"/>
              <a:buChar char="•"/>
            </a:pPr>
            <a:r>
              <a:rPr lang="en-US" dirty="0"/>
              <a:t>better thermal transfer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$500 - $5,000</a:t>
            </a:r>
            <a:endParaRPr lang="en-US" dirty="0"/>
          </a:p>
        </p:txBody>
      </p:sp>
      <p:pic>
        <p:nvPicPr>
          <p:cNvPr id="481284" name="Picture 4" descr="STA0500A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5600" y="1524000"/>
            <a:ext cx="2286000" cy="227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285" name="Picture 5" descr="SN6252_D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7800" y="3886200"/>
            <a:ext cx="3810000" cy="2884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010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70370" name="Object 2"/>
          <p:cNvGraphicFramePr>
            <a:graphicFrameLocks noChangeAspect="1"/>
          </p:cNvGraphicFramePr>
          <p:nvPr/>
        </p:nvGraphicFramePr>
        <p:xfrm>
          <a:off x="1276350" y="1600200"/>
          <a:ext cx="4514850" cy="213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2" name="CorelPhotoPaint.Image.7" r:id="rId4" imgW="4514286" imgH="2133333" progId="CorelPhotoPaint.Image.7">
                  <p:embed/>
                </p:oleObj>
              </mc:Choice>
              <mc:Fallback>
                <p:oleObj name="CorelPhotoPaint.Image.7" r:id="rId4" imgW="4514286" imgH="2133333" progId="CorelPhotoPaint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6350" y="1600200"/>
                        <a:ext cx="4514850" cy="213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0371" name="Object 3"/>
          <p:cNvGraphicFramePr>
            <a:graphicFrameLocks noChangeAspect="1"/>
          </p:cNvGraphicFramePr>
          <p:nvPr/>
        </p:nvGraphicFramePr>
        <p:xfrm>
          <a:off x="1295400" y="4344988"/>
          <a:ext cx="4495800" cy="2105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3" name="CorelPhotoPaint.Image.7" r:id="rId6" imgW="4495238" imgH="2104762" progId="CorelPhotoPaint.Image.7">
                  <p:embed/>
                </p:oleObj>
              </mc:Choice>
              <mc:Fallback>
                <p:oleObj name="CorelPhotoPaint.Image.7" r:id="rId6" imgW="4495238" imgH="2104762" progId="CorelPhotoPaint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4344988"/>
                        <a:ext cx="4495800" cy="2105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0372" name="Text Box 4"/>
          <p:cNvSpPr txBox="1">
            <a:spLocks noChangeArrowheads="1"/>
          </p:cNvSpPr>
          <p:nvPr/>
        </p:nvSpPr>
        <p:spPr bwMode="auto">
          <a:xfrm>
            <a:off x="152400" y="1600200"/>
            <a:ext cx="1106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latin typeface="Times New Roman" pitchFamily="18" charset="0"/>
              </a:rPr>
              <a:t>400 nm</a:t>
            </a:r>
          </a:p>
        </p:txBody>
      </p:sp>
      <p:sp>
        <p:nvSpPr>
          <p:cNvPr id="570373" name="Text Box 5"/>
          <p:cNvSpPr txBox="1">
            <a:spLocks noChangeArrowheads="1"/>
          </p:cNvSpPr>
          <p:nvPr/>
        </p:nvSpPr>
        <p:spPr bwMode="auto">
          <a:xfrm>
            <a:off x="152400" y="4343400"/>
            <a:ext cx="1106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latin typeface="Times New Roman" pitchFamily="18" charset="0"/>
              </a:rPr>
              <a:t>900 nm</a:t>
            </a:r>
          </a:p>
        </p:txBody>
      </p:sp>
      <p:sp>
        <p:nvSpPr>
          <p:cNvPr id="570374" name="Line 6"/>
          <p:cNvSpPr>
            <a:spLocks noChangeShapeType="1"/>
          </p:cNvSpPr>
          <p:nvPr/>
        </p:nvSpPr>
        <p:spPr bwMode="auto">
          <a:xfrm flipV="1">
            <a:off x="5662613" y="4724400"/>
            <a:ext cx="1881187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0375" name="Line 7"/>
          <p:cNvSpPr>
            <a:spLocks noChangeShapeType="1"/>
          </p:cNvSpPr>
          <p:nvPr/>
        </p:nvSpPr>
        <p:spPr bwMode="auto">
          <a:xfrm>
            <a:off x="5321300" y="5000625"/>
            <a:ext cx="708025" cy="4048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0376" name="Line 8"/>
          <p:cNvSpPr>
            <a:spLocks noChangeShapeType="1"/>
          </p:cNvSpPr>
          <p:nvPr/>
        </p:nvSpPr>
        <p:spPr bwMode="auto">
          <a:xfrm>
            <a:off x="2886075" y="6181725"/>
            <a:ext cx="1076325" cy="4524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0377" name="Line 9"/>
          <p:cNvSpPr>
            <a:spLocks noChangeShapeType="1"/>
          </p:cNvSpPr>
          <p:nvPr/>
        </p:nvSpPr>
        <p:spPr bwMode="auto">
          <a:xfrm flipV="1">
            <a:off x="3962400" y="6446838"/>
            <a:ext cx="2452688" cy="1873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0378" name="Text Box 10"/>
          <p:cNvSpPr txBox="1">
            <a:spLocks noChangeArrowheads="1"/>
          </p:cNvSpPr>
          <p:nvPr/>
        </p:nvSpPr>
        <p:spPr bwMode="auto">
          <a:xfrm>
            <a:off x="6548438" y="6096000"/>
            <a:ext cx="23669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i="1" dirty="0">
                <a:latin typeface="+mn-lt"/>
              </a:rPr>
              <a:t>traces under CCD</a:t>
            </a:r>
          </a:p>
        </p:txBody>
      </p:sp>
      <p:sp>
        <p:nvSpPr>
          <p:cNvPr id="570379" name="Text Box 11"/>
          <p:cNvSpPr txBox="1">
            <a:spLocks noChangeArrowheads="1"/>
          </p:cNvSpPr>
          <p:nvPr/>
        </p:nvSpPr>
        <p:spPr bwMode="auto">
          <a:xfrm>
            <a:off x="6092825" y="5208588"/>
            <a:ext cx="290804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i="1" dirty="0">
                <a:latin typeface="+mn-lt"/>
              </a:rPr>
              <a:t>frontside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i="1" dirty="0" smtClean="0">
                <a:latin typeface="+mn-lt"/>
              </a:rPr>
              <a:t>metal areas</a:t>
            </a:r>
            <a:endParaRPr lang="en-US" sz="2400" i="1" dirty="0">
              <a:latin typeface="+mn-lt"/>
            </a:endParaRPr>
          </a:p>
        </p:txBody>
      </p:sp>
      <p:sp>
        <p:nvSpPr>
          <p:cNvPr id="570380" name="Text Box 12"/>
          <p:cNvSpPr txBox="1">
            <a:spLocks noChangeArrowheads="1"/>
          </p:cNvSpPr>
          <p:nvPr/>
        </p:nvSpPr>
        <p:spPr bwMode="auto">
          <a:xfrm>
            <a:off x="7620000" y="4495800"/>
            <a:ext cx="1217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i="1" dirty="0">
                <a:latin typeface="+mn-lt"/>
              </a:rPr>
              <a:t>fringing</a:t>
            </a:r>
          </a:p>
        </p:txBody>
      </p:sp>
      <p:sp>
        <p:nvSpPr>
          <p:cNvPr id="570381" name="Line 13"/>
          <p:cNvSpPr>
            <a:spLocks noChangeShapeType="1"/>
          </p:cNvSpPr>
          <p:nvPr/>
        </p:nvSpPr>
        <p:spPr bwMode="auto">
          <a:xfrm>
            <a:off x="1917700" y="5407025"/>
            <a:ext cx="4127500" cy="88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0382" name="AutoShape 14"/>
          <p:cNvSpPr>
            <a:spLocks noChangeArrowheads="1"/>
          </p:cNvSpPr>
          <p:nvPr/>
        </p:nvSpPr>
        <p:spPr bwMode="auto">
          <a:xfrm>
            <a:off x="152400" y="13447"/>
            <a:ext cx="8382000" cy="824753"/>
          </a:xfrm>
          <a:prstGeom prst="roundRect">
            <a:avLst>
              <a:gd name="adj" fmla="val 21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eaLnBrk="1" hangingPunct="1">
              <a:lnSpc>
                <a:spcPct val="90000"/>
              </a:lnSpc>
            </a:pPr>
            <a:r>
              <a:rPr lang="en-US" sz="3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Detector Packaging</a:t>
            </a:r>
            <a:endParaRPr lang="en-US" sz="36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70383" name="Text Box 15"/>
          <p:cNvSpPr txBox="1">
            <a:spLocks noChangeArrowheads="1"/>
          </p:cNvSpPr>
          <p:nvPr/>
        </p:nvSpPr>
        <p:spPr bwMode="auto">
          <a:xfrm>
            <a:off x="6146560" y="1371600"/>
            <a:ext cx="239232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i="1" dirty="0">
                <a:latin typeface="+mn-lt"/>
              </a:rPr>
              <a:t>structures </a:t>
            </a:r>
            <a:r>
              <a:rPr lang="en-US" sz="2400" b="1" i="1" dirty="0">
                <a:latin typeface="+mn-lt"/>
              </a:rPr>
              <a:t>under</a:t>
            </a:r>
          </a:p>
          <a:p>
            <a:r>
              <a:rPr lang="en-US" sz="2400" i="1" dirty="0">
                <a:latin typeface="+mn-lt"/>
              </a:rPr>
              <a:t>CCD may appear</a:t>
            </a:r>
            <a:br>
              <a:rPr lang="en-US" sz="2400" i="1" dirty="0">
                <a:latin typeface="+mn-lt"/>
              </a:rPr>
            </a:br>
            <a:r>
              <a:rPr lang="en-US" sz="2400" i="1" dirty="0" smtClean="0">
                <a:latin typeface="+mn-lt"/>
              </a:rPr>
              <a:t>when imaging</a:t>
            </a:r>
            <a:endParaRPr lang="en-US" sz="2400" i="1" dirty="0">
              <a:latin typeface="+mn-lt"/>
            </a:endParaRPr>
          </a:p>
        </p:txBody>
      </p:sp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6836061" y="3657600"/>
            <a:ext cx="152759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i="1" dirty="0">
                <a:latin typeface="+mn-lt"/>
              </a:rPr>
              <a:t>e</a:t>
            </a:r>
            <a:r>
              <a:rPr lang="en-US" sz="2400" i="1" dirty="0" smtClean="0">
                <a:latin typeface="+mn-lt"/>
              </a:rPr>
              <a:t>poxy void</a:t>
            </a:r>
            <a:endParaRPr lang="en-US" sz="2400" i="1" dirty="0">
              <a:latin typeface="+mn-lt"/>
            </a:endParaRPr>
          </a:p>
        </p:txBody>
      </p:sp>
      <p:sp>
        <p:nvSpPr>
          <p:cNvPr id="18" name="Line 6"/>
          <p:cNvSpPr>
            <a:spLocks noChangeShapeType="1"/>
          </p:cNvSpPr>
          <p:nvPr/>
        </p:nvSpPr>
        <p:spPr bwMode="auto">
          <a:xfrm flipV="1">
            <a:off x="4941147" y="4038600"/>
            <a:ext cx="1840653" cy="914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47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Ultra Flat Packaging</a:t>
            </a:r>
          </a:p>
        </p:txBody>
      </p:sp>
      <p:sp>
        <p:nvSpPr>
          <p:cNvPr id="10244" name="Rectangle 3"/>
          <p:cNvSpPr>
            <a:spLocks noChangeArrowheads="1"/>
          </p:cNvSpPr>
          <p:nvPr/>
        </p:nvSpPr>
        <p:spPr bwMode="auto">
          <a:xfrm>
            <a:off x="5867400" y="1295400"/>
            <a:ext cx="3200400" cy="4376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eaLnBrk="1" hangingPunct="1">
              <a:spcBef>
                <a:spcPct val="20000"/>
              </a:spcBef>
              <a:buClr>
                <a:schemeClr val="accent1"/>
              </a:buClr>
              <a:buSzPct val="70000"/>
              <a:buFont typeface="Arial" pitchFamily="34" charset="0"/>
              <a:buChar char="•"/>
            </a:pPr>
            <a:r>
              <a:rPr lang="en-US" sz="2400" dirty="0">
                <a:latin typeface="+mj-lt"/>
              </a:rPr>
              <a:t>Static dissipating ceramic vacuum chuck holds CCD on upper stage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accent1"/>
              </a:buClr>
              <a:buSzPct val="70000"/>
              <a:buFont typeface="Arial" pitchFamily="34" charset="0"/>
              <a:buChar char="•"/>
            </a:pPr>
            <a:r>
              <a:rPr lang="en-US" sz="2400" dirty="0">
                <a:latin typeface="+mj-lt"/>
              </a:rPr>
              <a:t>Polished to ~1 </a:t>
            </a:r>
            <a:r>
              <a:rPr lang="en-US" sz="2400" dirty="0">
                <a:latin typeface="+mj-lt"/>
                <a:sym typeface="Symbol"/>
              </a:rPr>
              <a:t>u</a:t>
            </a:r>
            <a:r>
              <a:rPr lang="en-US" sz="2400" dirty="0" smtClean="0">
                <a:latin typeface="+mj-lt"/>
              </a:rPr>
              <a:t>m </a:t>
            </a:r>
            <a:r>
              <a:rPr lang="en-US" sz="2400" dirty="0">
                <a:latin typeface="+mj-lt"/>
              </a:rPr>
              <a:t/>
            </a: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on both chucks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accent1"/>
              </a:buClr>
              <a:buSzPct val="70000"/>
              <a:buFont typeface="Arial" pitchFamily="34" charset="0"/>
              <a:buChar char="•"/>
            </a:pPr>
            <a:r>
              <a:rPr lang="en-US" sz="2400" dirty="0">
                <a:latin typeface="+mj-lt"/>
              </a:rPr>
              <a:t>~5 </a:t>
            </a:r>
            <a:r>
              <a:rPr lang="en-US" sz="2400" dirty="0" smtClean="0">
                <a:latin typeface="+mj-lt"/>
                <a:sym typeface="Symbol" pitchFamily="18" charset="2"/>
              </a:rPr>
              <a:t>um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>
                <a:latin typeface="+mj-lt"/>
              </a:rPr>
              <a:t>tolerance </a:t>
            </a: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from part to part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accent1"/>
              </a:buClr>
              <a:buSzPct val="70000"/>
              <a:buFont typeface="Arial" pitchFamily="34" charset="0"/>
              <a:buChar char="•"/>
            </a:pPr>
            <a:r>
              <a:rPr lang="en-US" sz="2400" dirty="0">
                <a:latin typeface="+mj-lt"/>
              </a:rPr>
              <a:t>No adjustments</a:t>
            </a: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in focal plane assembly</a:t>
            </a:r>
          </a:p>
        </p:txBody>
      </p:sp>
      <p:pic>
        <p:nvPicPr>
          <p:cNvPr id="10245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512" y="990600"/>
            <a:ext cx="5566688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lg" len="lg"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4512" y="5262282"/>
            <a:ext cx="46898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Packaging jig for SNAP, ODI, Pan-STARRS</a:t>
            </a:r>
            <a:endParaRPr lang="en-US" i="1" dirty="0"/>
          </a:p>
        </p:txBody>
      </p:sp>
      <p:sp>
        <p:nvSpPr>
          <p:cNvPr id="6" name="TextBox 5"/>
          <p:cNvSpPr txBox="1"/>
          <p:nvPr/>
        </p:nvSpPr>
        <p:spPr>
          <a:xfrm>
            <a:off x="224512" y="6153090"/>
            <a:ext cx="37737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Flattest devices ±2.5 </a:t>
            </a:r>
            <a:r>
              <a:rPr lang="en-US" dirty="0" smtClean="0"/>
              <a:t>µm @ -100 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340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882" name="AutoShape 2"/>
          <p:cNvSpPr>
            <a:spLocks noGrp="1" noChangeArrowheads="1"/>
          </p:cNvSpPr>
          <p:nvPr>
            <p:ph type="title"/>
          </p:nvPr>
        </p:nvSpPr>
        <p:spPr>
          <a:xfrm>
            <a:off x="152400" y="4482"/>
            <a:ext cx="8382000" cy="1066800"/>
          </a:xfrm>
        </p:spPr>
        <p:txBody>
          <a:bodyPr>
            <a:normAutofit/>
          </a:bodyPr>
          <a:lstStyle/>
          <a:p>
            <a:r>
              <a:rPr lang="en-US" sz="3600" dirty="0"/>
              <a:t>Custom BSI Packaging</a:t>
            </a:r>
          </a:p>
        </p:txBody>
      </p:sp>
      <p:sp>
        <p:nvSpPr>
          <p:cNvPr id="5068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31775" y="1219200"/>
            <a:ext cx="8074025" cy="2312988"/>
          </a:xfrm>
        </p:spPr>
        <p:txBody>
          <a:bodyPr>
            <a:spAutoFit/>
          </a:bodyPr>
          <a:lstStyle/>
          <a:p>
            <a:r>
              <a:rPr lang="en-US" dirty="0"/>
              <a:t>Customer required backside pinout to match an existing frontside pinout</a:t>
            </a:r>
            <a:br>
              <a:rPr lang="en-US" dirty="0"/>
            </a:br>
            <a:r>
              <a:rPr lang="en-US" dirty="0"/>
              <a:t>(Kodak KAF-16801E 4kx4k CCD)</a:t>
            </a:r>
          </a:p>
          <a:p>
            <a:r>
              <a:rPr lang="en-US" dirty="0"/>
              <a:t>Multilayer aluminum nitride packages to swap signals underneath detector</a:t>
            </a:r>
          </a:p>
        </p:txBody>
      </p:sp>
      <p:grpSp>
        <p:nvGrpSpPr>
          <p:cNvPr id="506889" name="Group 9"/>
          <p:cNvGrpSpPr>
            <a:grpSpLocks/>
          </p:cNvGrpSpPr>
          <p:nvPr/>
        </p:nvGrpSpPr>
        <p:grpSpPr bwMode="auto">
          <a:xfrm>
            <a:off x="762000" y="4114800"/>
            <a:ext cx="4648200" cy="2667000"/>
            <a:chOff x="720" y="2544"/>
            <a:chExt cx="2928" cy="1680"/>
          </a:xfrm>
        </p:grpSpPr>
        <p:pic>
          <p:nvPicPr>
            <p:cNvPr id="506884" name="Picture 4" descr="carrier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" y="2544"/>
              <a:ext cx="1392" cy="13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6885" name="Picture 5" descr="carrier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8" y="2544"/>
              <a:ext cx="1440" cy="14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06886" name="Text Box 6"/>
            <p:cNvSpPr txBox="1">
              <a:spLocks noChangeArrowheads="1"/>
            </p:cNvSpPr>
            <p:nvPr/>
          </p:nvSpPr>
          <p:spPr bwMode="auto">
            <a:xfrm>
              <a:off x="1056" y="3936"/>
              <a:ext cx="72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>
                  <a:latin typeface="Times New Roman" pitchFamily="18" charset="0"/>
                </a:rPr>
                <a:t>top</a:t>
              </a:r>
            </a:p>
          </p:txBody>
        </p:sp>
        <p:sp>
          <p:nvSpPr>
            <p:cNvPr id="506887" name="Text Box 7"/>
            <p:cNvSpPr txBox="1">
              <a:spLocks noChangeArrowheads="1"/>
            </p:cNvSpPr>
            <p:nvPr/>
          </p:nvSpPr>
          <p:spPr bwMode="auto">
            <a:xfrm>
              <a:off x="2496" y="3936"/>
              <a:ext cx="72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>
                  <a:latin typeface="Times New Roman" pitchFamily="18" charset="0"/>
                </a:rPr>
                <a:t>bottom</a:t>
              </a:r>
            </a:p>
          </p:txBody>
        </p:sp>
      </p:grpSp>
      <p:pic>
        <p:nvPicPr>
          <p:cNvPr id="506888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800" y="3805238"/>
            <a:ext cx="2260600" cy="2214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6895" name="Text Box 15"/>
          <p:cNvSpPr txBox="1">
            <a:spLocks noChangeArrowheads="1"/>
          </p:cNvSpPr>
          <p:nvPr/>
        </p:nvSpPr>
        <p:spPr bwMode="auto">
          <a:xfrm>
            <a:off x="7626350" y="6110288"/>
            <a:ext cx="679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CCD</a:t>
            </a:r>
          </a:p>
        </p:txBody>
      </p:sp>
    </p:spTree>
    <p:extLst>
      <p:ext uri="{BB962C8B-B14F-4D97-AF65-F5344CB8AC3E}">
        <p14:creationId xmlns:p14="http://schemas.microsoft.com/office/powerpoint/2010/main" val="9440299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AutoShape 2"/>
          <p:cNvSpPr>
            <a:spLocks noGrp="1" noChangeArrowheads="1"/>
          </p:cNvSpPr>
          <p:nvPr>
            <p:ph type="title"/>
          </p:nvPr>
        </p:nvSpPr>
        <p:spPr>
          <a:xfrm>
            <a:off x="134112" y="10179"/>
            <a:ext cx="8324088" cy="980421"/>
          </a:xfrm>
        </p:spPr>
        <p:txBody>
          <a:bodyPr>
            <a:normAutofit/>
          </a:bodyPr>
          <a:lstStyle/>
          <a:p>
            <a:r>
              <a:rPr lang="en-US" sz="3600" dirty="0"/>
              <a:t>Buttable Imager Example</a:t>
            </a:r>
          </a:p>
        </p:txBody>
      </p:sp>
      <p:sp>
        <p:nvSpPr>
          <p:cNvPr id="439299" name="Rectangle 3"/>
          <p:cNvSpPr>
            <a:spLocks noChangeArrowheads="1"/>
          </p:cNvSpPr>
          <p:nvPr/>
        </p:nvSpPr>
        <p:spPr bwMode="auto">
          <a:xfrm>
            <a:off x="0" y="21875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39300" name="Rectangle 4"/>
          <p:cNvSpPr>
            <a:spLocks noChangeArrowheads="1"/>
          </p:cNvSpPr>
          <p:nvPr/>
        </p:nvSpPr>
        <p:spPr bwMode="auto">
          <a:xfrm>
            <a:off x="0" y="4397375"/>
            <a:ext cx="2698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r>
              <a:rPr lang="en-US" sz="1200">
                <a:cs typeface="Times New Roman" pitchFamily="18" charset="0"/>
              </a:rPr>
              <a:t>  </a:t>
            </a:r>
            <a:endParaRPr lang="en-US"/>
          </a:p>
        </p:txBody>
      </p:sp>
      <p:sp>
        <p:nvSpPr>
          <p:cNvPr id="439301" name="Rectangle 5"/>
          <p:cNvSpPr>
            <a:spLocks noChangeArrowheads="1"/>
          </p:cNvSpPr>
          <p:nvPr/>
        </p:nvSpPr>
        <p:spPr bwMode="auto">
          <a:xfrm>
            <a:off x="304800" y="3962400"/>
            <a:ext cx="838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 i="1" dirty="0">
                <a:latin typeface="+mn-lt"/>
              </a:rPr>
              <a:t>top</a:t>
            </a:r>
          </a:p>
        </p:txBody>
      </p:sp>
      <p:sp>
        <p:nvSpPr>
          <p:cNvPr id="439302" name="Rectangle 6"/>
          <p:cNvSpPr>
            <a:spLocks noChangeArrowheads="1"/>
          </p:cNvSpPr>
          <p:nvPr/>
        </p:nvSpPr>
        <p:spPr bwMode="auto">
          <a:xfrm>
            <a:off x="3657600" y="3962400"/>
            <a:ext cx="1600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 i="1" dirty="0">
                <a:latin typeface="+mn-lt"/>
              </a:rPr>
              <a:t>bottom</a:t>
            </a:r>
          </a:p>
        </p:txBody>
      </p:sp>
      <p:pic>
        <p:nvPicPr>
          <p:cNvPr id="439304" name="Picture 8" descr="package2"/>
          <p:cNvPicPr>
            <a:picLocks noChangeAspect="1" noChangeArrowheads="1"/>
          </p:cNvPicPr>
          <p:nvPr/>
        </p:nvPicPr>
        <p:blipFill>
          <a:blip r:embed="rId3" cstate="print">
            <a:lum bright="24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600200"/>
            <a:ext cx="2433638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9305" name="Rectangle 9"/>
          <p:cNvSpPr>
            <a:spLocks noChangeArrowheads="1"/>
          </p:cNvSpPr>
          <p:nvPr/>
        </p:nvSpPr>
        <p:spPr bwMode="auto">
          <a:xfrm>
            <a:off x="6213475" y="1676400"/>
            <a:ext cx="154356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i="1" dirty="0">
                <a:latin typeface="+mn-lt"/>
              </a:rPr>
              <a:t>CE5 frame</a:t>
            </a:r>
          </a:p>
        </p:txBody>
      </p:sp>
      <p:sp>
        <p:nvSpPr>
          <p:cNvPr id="439306" name="Line 10"/>
          <p:cNvSpPr>
            <a:spLocks noChangeShapeType="1"/>
          </p:cNvSpPr>
          <p:nvPr/>
        </p:nvSpPr>
        <p:spPr bwMode="auto">
          <a:xfrm flipH="1">
            <a:off x="5448300" y="2057400"/>
            <a:ext cx="1181100" cy="474663"/>
          </a:xfrm>
          <a:prstGeom prst="line">
            <a:avLst/>
          </a:prstGeom>
          <a:noFill/>
          <a:ln w="12700">
            <a:solidFill>
              <a:srgbClr val="CC0000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39308" name="Picture 12" descr="package1"/>
          <p:cNvPicPr>
            <a:picLocks noChangeAspect="1" noChangeArrowheads="1"/>
          </p:cNvPicPr>
          <p:nvPr/>
        </p:nvPicPr>
        <p:blipFill>
          <a:blip r:embed="rId4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00200"/>
            <a:ext cx="2474913" cy="232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9309" name="Rectangle 13"/>
          <p:cNvSpPr>
            <a:spLocks noChangeArrowheads="1"/>
          </p:cNvSpPr>
          <p:nvPr/>
        </p:nvSpPr>
        <p:spPr bwMode="auto">
          <a:xfrm>
            <a:off x="2438400" y="1676400"/>
            <a:ext cx="65056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i="1" dirty="0">
                <a:latin typeface="+mn-lt"/>
              </a:rPr>
              <a:t>AlN</a:t>
            </a:r>
          </a:p>
        </p:txBody>
      </p:sp>
      <p:sp>
        <p:nvSpPr>
          <p:cNvPr id="439310" name="Rectangle 14"/>
          <p:cNvSpPr>
            <a:spLocks noChangeArrowheads="1"/>
          </p:cNvSpPr>
          <p:nvPr/>
        </p:nvSpPr>
        <p:spPr bwMode="auto">
          <a:xfrm>
            <a:off x="1682750" y="3581400"/>
            <a:ext cx="200567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i="1">
                <a:latin typeface="+mn-lt"/>
              </a:rPr>
              <a:t>indium bumps</a:t>
            </a:r>
          </a:p>
        </p:txBody>
      </p:sp>
      <p:sp>
        <p:nvSpPr>
          <p:cNvPr id="439311" name="Line 15"/>
          <p:cNvSpPr>
            <a:spLocks noChangeShapeType="1"/>
          </p:cNvSpPr>
          <p:nvPr/>
        </p:nvSpPr>
        <p:spPr bwMode="auto">
          <a:xfrm flipH="1" flipV="1">
            <a:off x="2028825" y="3201988"/>
            <a:ext cx="485775" cy="455612"/>
          </a:xfrm>
          <a:prstGeom prst="line">
            <a:avLst/>
          </a:prstGeom>
          <a:noFill/>
          <a:ln w="12700">
            <a:solidFill>
              <a:srgbClr val="CC0000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9312" name="Line 16"/>
          <p:cNvSpPr>
            <a:spLocks noChangeShapeType="1"/>
          </p:cNvSpPr>
          <p:nvPr/>
        </p:nvSpPr>
        <p:spPr bwMode="auto">
          <a:xfrm flipH="1">
            <a:off x="1895475" y="1981200"/>
            <a:ext cx="542925" cy="290513"/>
          </a:xfrm>
          <a:prstGeom prst="line">
            <a:avLst/>
          </a:prstGeom>
          <a:noFill/>
          <a:ln w="12700">
            <a:solidFill>
              <a:srgbClr val="CC0000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9313" name="Rectangle 17"/>
          <p:cNvSpPr>
            <a:spLocks noChangeArrowheads="1"/>
          </p:cNvSpPr>
          <p:nvPr/>
        </p:nvSpPr>
        <p:spPr bwMode="auto">
          <a:xfrm>
            <a:off x="457200" y="5334000"/>
            <a:ext cx="49911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400" i="1" dirty="0">
                <a:latin typeface="+mn-lt"/>
              </a:rPr>
              <a:t>package for WIYN One Degree </a:t>
            </a:r>
            <a:r>
              <a:rPr lang="en-US" sz="2400" i="1" dirty="0" smtClean="0">
                <a:latin typeface="+mn-lt"/>
              </a:rPr>
              <a:t>Imager </a:t>
            </a:r>
            <a:r>
              <a:rPr lang="en-US" sz="2400" i="1" dirty="0">
                <a:latin typeface="+mn-lt"/>
              </a:rPr>
              <a:t>64 CCD </a:t>
            </a:r>
            <a:r>
              <a:rPr lang="en-US" sz="2400" i="1" dirty="0" smtClean="0">
                <a:latin typeface="+mn-lt"/>
              </a:rPr>
              <a:t>focal plane mosaic</a:t>
            </a:r>
            <a:endParaRPr lang="en-US" sz="2400" i="1" dirty="0">
              <a:latin typeface="+mn-lt"/>
            </a:endParaRPr>
          </a:p>
        </p:txBody>
      </p:sp>
      <p:pic>
        <p:nvPicPr>
          <p:cNvPr id="439314" name="Picture 18" descr="IMG_132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849688"/>
            <a:ext cx="3276600" cy="2849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9315" name="Rectangle 19"/>
          <p:cNvSpPr>
            <a:spLocks noChangeArrowheads="1"/>
          </p:cNvSpPr>
          <p:nvPr/>
        </p:nvSpPr>
        <p:spPr bwMode="auto">
          <a:xfrm>
            <a:off x="6781800" y="3352800"/>
            <a:ext cx="2362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 i="1" dirty="0">
                <a:latin typeface="+mn-lt"/>
              </a:rPr>
              <a:t>packaged CCD</a:t>
            </a:r>
          </a:p>
        </p:txBody>
      </p:sp>
    </p:spTree>
    <p:extLst>
      <p:ext uri="{BB962C8B-B14F-4D97-AF65-F5344CB8AC3E}">
        <p14:creationId xmlns:p14="http://schemas.microsoft.com/office/powerpoint/2010/main" val="17810681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442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Detector Flatness</a:t>
            </a:r>
          </a:p>
        </p:txBody>
      </p:sp>
      <p:sp>
        <p:nvSpPr>
          <p:cNvPr id="4454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930275"/>
            <a:ext cx="8153400" cy="1660525"/>
          </a:xfrm>
        </p:spPr>
        <p:txBody>
          <a:bodyPr>
            <a:no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/>
              <a:t>Flatness at operating temperature is critical </a:t>
            </a:r>
            <a:r>
              <a:rPr lang="en-US" sz="2400" dirty="0" smtClean="0"/>
              <a:t>for</a:t>
            </a:r>
            <a:br>
              <a:rPr lang="en-US" sz="2400" dirty="0" smtClean="0"/>
            </a:br>
            <a:r>
              <a:rPr lang="en-US" sz="2400" dirty="0" smtClean="0"/>
              <a:t>many </a:t>
            </a:r>
            <a:r>
              <a:rPr lang="en-US" sz="2400" dirty="0"/>
              <a:t>scientific applications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Stress reduction in processing and packaging processes are critical to achieve &lt; 20 um flatness</a:t>
            </a:r>
          </a:p>
        </p:txBody>
      </p:sp>
      <p:sp>
        <p:nvSpPr>
          <p:cNvPr id="445444" name="Rectangle 4"/>
          <p:cNvSpPr>
            <a:spLocks noChangeArrowheads="1"/>
          </p:cNvSpPr>
          <p:nvPr/>
        </p:nvSpPr>
        <p:spPr bwMode="auto">
          <a:xfrm>
            <a:off x="6019800" y="5334000"/>
            <a:ext cx="27098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folHlink"/>
                </a:solidFill>
                <a:latin typeface="Times New Roman" pitchFamily="18" charset="0"/>
              </a:rPr>
              <a:t>WIYN ODI SN8105</a:t>
            </a:r>
          </a:p>
        </p:txBody>
      </p:sp>
      <p:pic>
        <p:nvPicPr>
          <p:cNvPr id="445445" name="Picture 5" descr="ODI bud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0200" y="3124200"/>
            <a:ext cx="8585200" cy="258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0200" y="5731342"/>
            <a:ext cx="6032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+mn-lt"/>
              </a:rPr>
              <a:t>Internal stresses in wafer affect device flatness (-100 C)</a:t>
            </a:r>
            <a:endParaRPr lang="en-US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7294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 smtClean="0"/>
              <a:t>VIEW Summit 600 CMM</a:t>
            </a:r>
          </a:p>
        </p:txBody>
      </p:sp>
      <p:sp>
        <p:nvSpPr>
          <p:cNvPr id="15364" name="Text Box 6"/>
          <p:cNvSpPr txBox="1">
            <a:spLocks noChangeArrowheads="1"/>
          </p:cNvSpPr>
          <p:nvPr/>
        </p:nvSpPr>
        <p:spPr bwMode="auto">
          <a:xfrm>
            <a:off x="239153" y="5563489"/>
            <a:ext cx="70262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lg" len="lg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 i="1" dirty="0">
                <a:latin typeface="+mn-lt"/>
              </a:rPr>
              <a:t>Coordinate Measuring Machine in ESD safe </a:t>
            </a:r>
            <a:r>
              <a:rPr lang="en-US" sz="2000" i="1" dirty="0" smtClean="0">
                <a:latin typeface="+mn-lt"/>
              </a:rPr>
              <a:t>clean room </a:t>
            </a:r>
            <a:br>
              <a:rPr lang="en-US" sz="2000" i="1" dirty="0" smtClean="0">
                <a:latin typeface="+mn-lt"/>
              </a:rPr>
            </a:br>
            <a:r>
              <a:rPr lang="en-US" sz="2000" i="1" dirty="0" smtClean="0">
                <a:latin typeface="+mn-lt"/>
              </a:rPr>
              <a:t>with </a:t>
            </a:r>
            <a:r>
              <a:rPr lang="en-US" sz="2000" i="1" dirty="0">
                <a:latin typeface="+mn-lt"/>
              </a:rPr>
              <a:t>18”x24” measuring area, 2-3 </a:t>
            </a:r>
            <a:r>
              <a:rPr lang="en-US" sz="2000" i="1" dirty="0">
                <a:latin typeface="+mn-lt"/>
                <a:sym typeface="Symbol" pitchFamily="18" charset="2"/>
              </a:rPr>
              <a:t></a:t>
            </a:r>
            <a:r>
              <a:rPr lang="en-US" sz="2000" i="1" dirty="0">
                <a:latin typeface="+mn-lt"/>
              </a:rPr>
              <a:t>m accuracy</a:t>
            </a:r>
          </a:p>
        </p:txBody>
      </p:sp>
      <p:pic>
        <p:nvPicPr>
          <p:cNvPr id="15365" name="Picture 7" descr="ODI Baseplate VIE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188" y="990600"/>
            <a:ext cx="7313612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Text Box 8"/>
          <p:cNvSpPr txBox="1">
            <a:spLocks noChangeArrowheads="1"/>
          </p:cNvSpPr>
          <p:nvPr/>
        </p:nvSpPr>
        <p:spPr bwMode="auto">
          <a:xfrm>
            <a:off x="7543800" y="990600"/>
            <a:ext cx="157940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800" i="1" dirty="0">
                <a:latin typeface="+mn-lt"/>
              </a:rPr>
              <a:t>WIYN ODI</a:t>
            </a:r>
            <a:br>
              <a:rPr lang="en-US" sz="1800" i="1" dirty="0">
                <a:latin typeface="+mn-lt"/>
              </a:rPr>
            </a:br>
            <a:r>
              <a:rPr lang="en-US" sz="1800" i="1" dirty="0" err="1" smtClean="0">
                <a:latin typeface="+mn-lt"/>
              </a:rPr>
              <a:t>SiC</a:t>
            </a:r>
            <a:r>
              <a:rPr lang="en-US" sz="1800" i="1" dirty="0" smtClean="0">
                <a:latin typeface="+mn-lt"/>
              </a:rPr>
              <a:t> focal </a:t>
            </a:r>
            <a:r>
              <a:rPr lang="en-US" sz="1800" i="1" dirty="0">
                <a:latin typeface="+mn-lt"/>
              </a:rPr>
              <a:t>plane</a:t>
            </a:r>
            <a:br>
              <a:rPr lang="en-US" sz="1800" i="1" dirty="0">
                <a:latin typeface="+mn-lt"/>
              </a:rPr>
            </a:br>
            <a:r>
              <a:rPr lang="en-US" sz="1800" i="1" dirty="0">
                <a:latin typeface="+mn-lt"/>
              </a:rPr>
              <a:t>baseplate</a:t>
            </a:r>
          </a:p>
        </p:txBody>
      </p:sp>
      <p:sp>
        <p:nvSpPr>
          <p:cNvPr id="15367" name="Line 11"/>
          <p:cNvSpPr>
            <a:spLocks noChangeShapeType="1"/>
          </p:cNvSpPr>
          <p:nvPr/>
        </p:nvSpPr>
        <p:spPr bwMode="auto">
          <a:xfrm flipH="1">
            <a:off x="4846638" y="1417638"/>
            <a:ext cx="2084387" cy="2011362"/>
          </a:xfrm>
          <a:prstGeom prst="line">
            <a:avLst/>
          </a:prstGeom>
          <a:noFill/>
          <a:ln w="12700">
            <a:solidFill>
              <a:schemeClr val="bg2"/>
            </a:solidFill>
            <a:prstDash val="dash"/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699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MicroMeasure 3D </a:t>
            </a:r>
            <a:r>
              <a:rPr lang="en-US" dirty="0" smtClean="0"/>
              <a:t>Profilometry</a:t>
            </a:r>
            <a:endParaRPr lang="en-US" dirty="0"/>
          </a:p>
        </p:txBody>
      </p:sp>
      <p:pic>
        <p:nvPicPr>
          <p:cNvPr id="303107" name="Picture 3" descr="MicroMeasure 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960437"/>
            <a:ext cx="5562600" cy="414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3108" name="Picture 4" descr="MicroMeas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0287" y="996295"/>
            <a:ext cx="2652713" cy="265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3109" name="Text Box 5"/>
          <p:cNvSpPr txBox="1">
            <a:spLocks noChangeArrowheads="1"/>
          </p:cNvSpPr>
          <p:nvPr/>
        </p:nvSpPr>
        <p:spPr bwMode="auto">
          <a:xfrm>
            <a:off x="243681" y="5105726"/>
            <a:ext cx="553243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 type="none" w="sm" len="sm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i="1" dirty="0">
                <a:latin typeface="+mn-lt"/>
              </a:rPr>
              <a:t>Optical pens (interchangeable) use white</a:t>
            </a:r>
            <a:br>
              <a:rPr lang="en-US" i="1" dirty="0">
                <a:latin typeface="+mn-lt"/>
              </a:rPr>
            </a:br>
            <a:r>
              <a:rPr lang="en-US" i="1" dirty="0">
                <a:latin typeface="+mn-lt"/>
              </a:rPr>
              <a:t>light chromatic aberration technique</a:t>
            </a:r>
          </a:p>
        </p:txBody>
      </p:sp>
      <p:sp>
        <p:nvSpPr>
          <p:cNvPr id="303110" name="Text Box 6"/>
          <p:cNvSpPr txBox="1">
            <a:spLocks noChangeArrowheads="1"/>
          </p:cNvSpPr>
          <p:nvPr/>
        </p:nvSpPr>
        <p:spPr bwMode="auto">
          <a:xfrm>
            <a:off x="5791200" y="3581400"/>
            <a:ext cx="3306762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 type="none" w="sm" len="sm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buClr>
                <a:schemeClr val="accent1"/>
              </a:buClr>
              <a:buSzPct val="80000"/>
              <a:buFont typeface="Arial" pitchFamily="34" charset="0"/>
              <a:buChar char="•"/>
            </a:pPr>
            <a:r>
              <a:rPr lang="en-US" dirty="0" smtClean="0">
                <a:latin typeface="+mn-lt"/>
              </a:rPr>
              <a:t>300 </a:t>
            </a:r>
            <a:r>
              <a:rPr lang="en-US" dirty="0">
                <a:latin typeface="+mn-lt"/>
              </a:rPr>
              <a:t>mm XY travel</a:t>
            </a:r>
          </a:p>
          <a:p>
            <a:pPr marL="342900" indent="-342900">
              <a:buClr>
                <a:schemeClr val="accent1"/>
              </a:buClr>
              <a:buSzPct val="80000"/>
              <a:buFont typeface="Arial" pitchFamily="34" charset="0"/>
              <a:buChar char="•"/>
            </a:pPr>
            <a:r>
              <a:rPr lang="en-US" dirty="0" smtClean="0">
                <a:latin typeface="+mn-lt"/>
              </a:rPr>
              <a:t>non-contact</a:t>
            </a:r>
            <a:endParaRPr lang="en-US" dirty="0">
              <a:latin typeface="+mn-lt"/>
            </a:endParaRPr>
          </a:p>
          <a:p>
            <a:pPr marL="342900" indent="-342900">
              <a:buClr>
                <a:schemeClr val="accent1"/>
              </a:buClr>
              <a:buSzPct val="80000"/>
              <a:buFont typeface="Arial" pitchFamily="34" charset="0"/>
              <a:buChar char="•"/>
            </a:pPr>
            <a:r>
              <a:rPr lang="en-US" dirty="0" smtClean="0">
                <a:latin typeface="+mn-lt"/>
              </a:rPr>
              <a:t>10 </a:t>
            </a:r>
            <a:r>
              <a:rPr lang="en-US" dirty="0">
                <a:latin typeface="+mn-lt"/>
              </a:rPr>
              <a:t>nm accuracy possible</a:t>
            </a:r>
          </a:p>
          <a:p>
            <a:pPr marL="342900" indent="-342900">
              <a:buClr>
                <a:schemeClr val="accent1"/>
              </a:buClr>
              <a:buSzPct val="80000"/>
              <a:buFont typeface="Arial" pitchFamily="34" charset="0"/>
              <a:buChar char="•"/>
            </a:pPr>
            <a:r>
              <a:rPr lang="en-US" dirty="0" smtClean="0">
                <a:latin typeface="+mn-lt"/>
              </a:rPr>
              <a:t>24 </a:t>
            </a:r>
            <a:r>
              <a:rPr lang="en-US" dirty="0">
                <a:latin typeface="+mn-lt"/>
              </a:rPr>
              <a:t>mm max </a:t>
            </a:r>
            <a:r>
              <a:rPr lang="en-US" dirty="0" smtClean="0">
                <a:latin typeface="+mn-lt"/>
              </a:rPr>
              <a:t>work. </a:t>
            </a:r>
            <a:r>
              <a:rPr lang="en-US" dirty="0">
                <a:latin typeface="+mn-lt"/>
              </a:rPr>
              <a:t>d</a:t>
            </a:r>
            <a:r>
              <a:rPr lang="en-US" dirty="0" smtClean="0">
                <a:latin typeface="+mn-lt"/>
              </a:rPr>
              <a:t>ist.</a:t>
            </a:r>
          </a:p>
          <a:p>
            <a:pPr marL="342900" indent="-342900">
              <a:buClr>
                <a:schemeClr val="accent1"/>
              </a:buClr>
              <a:buSzPct val="80000"/>
              <a:buFont typeface="Arial" pitchFamily="34" charset="0"/>
              <a:buChar char="•"/>
            </a:pPr>
            <a:r>
              <a:rPr lang="en-US" dirty="0"/>
              <a:t>referenced to optical flat</a:t>
            </a:r>
            <a:endParaRPr lang="en-US" dirty="0">
              <a:latin typeface="+mn-lt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79" t="13258" r="9107" b="37121"/>
          <a:stretch/>
        </p:blipFill>
        <p:spPr bwMode="auto">
          <a:xfrm>
            <a:off x="5124959" y="5181599"/>
            <a:ext cx="1504441" cy="1628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chemeClr val="bg2"/>
                </a:solidFill>
                <a:prstDash val="solid"/>
                <a:miter lim="800000"/>
                <a:headEnd type="none" w="sm" len="sm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3529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CryoScanner for Low Temperature</a:t>
            </a:r>
            <a:endParaRPr lang="en-US" dirty="0"/>
          </a:p>
        </p:txBody>
      </p:sp>
      <p:pic>
        <p:nvPicPr>
          <p:cNvPr id="1026" name="Picture 2" descr="IMG_2246_0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3600" y="3352800"/>
            <a:ext cx="2809875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IMG_2244_0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075" y="962025"/>
            <a:ext cx="5419725" cy="360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9075" y="4572000"/>
            <a:ext cx="44371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+mn-lt"/>
              </a:rPr>
              <a:t>CryoScanner on isolation frame</a:t>
            </a:r>
            <a:br>
              <a:rPr lang="en-US" i="1" dirty="0" smtClean="0">
                <a:latin typeface="+mn-lt"/>
              </a:rPr>
            </a:br>
            <a:r>
              <a:rPr lang="en-US" i="1" dirty="0" smtClean="0">
                <a:latin typeface="+mn-lt"/>
              </a:rPr>
              <a:t>optical pen is down looking into dewar</a:t>
            </a:r>
            <a:endParaRPr lang="en-US" i="1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43600" y="5572125"/>
            <a:ext cx="17568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+mn-lt"/>
              </a:rPr>
              <a:t>view through </a:t>
            </a:r>
            <a:br>
              <a:rPr lang="en-US" i="1" dirty="0" smtClean="0">
                <a:latin typeface="+mn-lt"/>
              </a:rPr>
            </a:br>
            <a:r>
              <a:rPr lang="en-US" i="1" dirty="0" smtClean="0">
                <a:latin typeface="+mn-lt"/>
              </a:rPr>
              <a:t>dewar window</a:t>
            </a:r>
            <a:endParaRPr lang="en-US" i="1" dirty="0">
              <a:latin typeface="+mn-lt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5757087" y="1140639"/>
            <a:ext cx="3306762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 type="none" w="sm" len="sm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buClr>
                <a:schemeClr val="accent1"/>
              </a:buClr>
              <a:buSzPct val="80000"/>
              <a:buFont typeface="Arial" pitchFamily="34" charset="0"/>
              <a:buChar char="•"/>
            </a:pPr>
            <a:r>
              <a:rPr lang="en-US" dirty="0" smtClean="0">
                <a:latin typeface="+mn-lt"/>
              </a:rPr>
              <a:t>ITL built scanning system measures flatness while detectors operate cold</a:t>
            </a:r>
          </a:p>
          <a:p>
            <a:pPr marL="342900" indent="-342900">
              <a:buClr>
                <a:schemeClr val="accent1"/>
              </a:buClr>
              <a:buSzPct val="80000"/>
              <a:buFont typeface="Arial" pitchFamily="34" charset="0"/>
              <a:buChar char="•"/>
            </a:pPr>
            <a:r>
              <a:rPr lang="en-US" dirty="0" smtClean="0">
                <a:latin typeface="+mn-lt"/>
              </a:rPr>
              <a:t>+25 to -150 C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7210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4" name="AutoShap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CCD Spectroscopy</a:t>
            </a:r>
          </a:p>
        </p:txBody>
      </p:sp>
      <p:pic>
        <p:nvPicPr>
          <p:cNvPr id="530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025" y="998537"/>
            <a:ext cx="8258175" cy="471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0436" name="Text Box 4"/>
          <p:cNvSpPr txBox="1">
            <a:spLocks noChangeArrowheads="1"/>
          </p:cNvSpPr>
          <p:nvPr/>
        </p:nvSpPr>
        <p:spPr bwMode="auto">
          <a:xfrm>
            <a:off x="200025" y="5715000"/>
            <a:ext cx="689964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i="1" dirty="0"/>
              <a:t>long exposures, </a:t>
            </a:r>
            <a:r>
              <a:rPr lang="en-US" i="1" dirty="0" smtClean="0"/>
              <a:t>requires very low </a:t>
            </a:r>
            <a:r>
              <a:rPr lang="en-US" i="1" dirty="0"/>
              <a:t>dark current and </a:t>
            </a:r>
            <a:r>
              <a:rPr lang="en-US" i="1" dirty="0" smtClean="0"/>
              <a:t>very low </a:t>
            </a:r>
            <a:r>
              <a:rPr lang="en-US" i="1" dirty="0"/>
              <a:t>noise</a:t>
            </a:r>
          </a:p>
        </p:txBody>
      </p:sp>
    </p:spTree>
    <p:extLst>
      <p:ext uri="{BB962C8B-B14F-4D97-AF65-F5344CB8AC3E}">
        <p14:creationId xmlns:p14="http://schemas.microsoft.com/office/powerpoint/2010/main" val="388300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82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 Illuminated </a:t>
            </a:r>
            <a:r>
              <a:rPr lang="en-US" dirty="0"/>
              <a:t>CMOS</a:t>
            </a:r>
          </a:p>
        </p:txBody>
      </p:sp>
      <p:sp>
        <p:nvSpPr>
          <p:cNvPr id="53248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09550" y="990600"/>
            <a:ext cx="8324850" cy="4800600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/>
              <a:t>Early ITL CMOS thinning was 1998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Early devices used very thin </a:t>
            </a:r>
            <a:r>
              <a:rPr lang="en-US" dirty="0" err="1"/>
              <a:t>epi</a:t>
            </a:r>
            <a:r>
              <a:rPr lang="en-US" dirty="0"/>
              <a:t>, difficult to </a:t>
            </a:r>
            <a:br>
              <a:rPr lang="en-US" dirty="0"/>
            </a:br>
            <a:r>
              <a:rPr lang="en-US" dirty="0"/>
              <a:t>back illuminate without </a:t>
            </a:r>
            <a:r>
              <a:rPr lang="en-US" dirty="0" smtClean="0"/>
              <a:t>damage and </a:t>
            </a:r>
            <a:br>
              <a:rPr lang="en-US" dirty="0" smtClean="0"/>
            </a:br>
            <a:r>
              <a:rPr lang="en-US" dirty="0" smtClean="0"/>
              <a:t>latch-up </a:t>
            </a:r>
            <a:r>
              <a:rPr lang="en-US" dirty="0"/>
              <a:t>issues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Typical “CCD silicon” </a:t>
            </a:r>
            <a:r>
              <a:rPr lang="en-US" dirty="0" smtClean="0"/>
              <a:t>can be used </a:t>
            </a:r>
            <a:r>
              <a:rPr lang="en-US" dirty="0"/>
              <a:t>for CMOS devices </a:t>
            </a:r>
            <a:r>
              <a:rPr lang="en-US" dirty="0" smtClean="0"/>
              <a:t>which may be </a:t>
            </a:r>
            <a:r>
              <a:rPr lang="en-US" dirty="0"/>
              <a:t>back illuminated without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serious issues</a:t>
            </a:r>
            <a:endParaRPr lang="en-US" dirty="0"/>
          </a:p>
          <a:p>
            <a:pPr>
              <a:buFont typeface="Arial" pitchFamily="34" charset="0"/>
              <a:buChar char="•"/>
            </a:pPr>
            <a:r>
              <a:rPr lang="en-US" dirty="0"/>
              <a:t>QE is </a:t>
            </a:r>
            <a:r>
              <a:rPr lang="en-US" dirty="0" smtClean="0"/>
              <a:t>similar to backside CCDs</a:t>
            </a:r>
            <a:endParaRPr lang="en-US" dirty="0"/>
          </a:p>
        </p:txBody>
      </p:sp>
      <p:pic>
        <p:nvPicPr>
          <p:cNvPr id="5122" name="Picture 2" descr="C:\junk\RIT Talk 2011\Big Min I_chip_11-10-straigh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9" t="7897" r="6760" b="7409"/>
          <a:stretch/>
        </p:blipFill>
        <p:spPr bwMode="auto">
          <a:xfrm>
            <a:off x="5943600" y="3740650"/>
            <a:ext cx="3143693" cy="3073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141521" y="5878317"/>
            <a:ext cx="17861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+mn-lt"/>
              </a:rPr>
              <a:t>backside CMOS</a:t>
            </a:r>
            <a:br>
              <a:rPr lang="en-US" i="1" dirty="0" smtClean="0">
                <a:latin typeface="+mn-lt"/>
              </a:rPr>
            </a:br>
            <a:r>
              <a:rPr lang="en-US" i="1" dirty="0" smtClean="0">
                <a:latin typeface="+mn-lt"/>
              </a:rPr>
              <a:t>imager</a:t>
            </a:r>
            <a:endParaRPr lang="en-US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28476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706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 </a:t>
            </a:r>
            <a:r>
              <a:rPr lang="en-US" dirty="0"/>
              <a:t>CMOS – Sarnoff/ITL</a:t>
            </a:r>
          </a:p>
        </p:txBody>
      </p:sp>
      <p:pic>
        <p:nvPicPr>
          <p:cNvPr id="5847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5262" y="990600"/>
            <a:ext cx="3767138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4709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021"/>
          <a:stretch>
            <a:fillRect/>
          </a:stretch>
        </p:blipFill>
        <p:spPr bwMode="auto">
          <a:xfrm>
            <a:off x="4200244" y="990600"/>
            <a:ext cx="4725988" cy="347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4710" name="Text Box 6"/>
          <p:cNvSpPr txBox="1">
            <a:spLocks noChangeArrowheads="1"/>
          </p:cNvSpPr>
          <p:nvPr/>
        </p:nvSpPr>
        <p:spPr bwMode="auto">
          <a:xfrm>
            <a:off x="5638800" y="6324600"/>
            <a:ext cx="353917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i="1" dirty="0">
                <a:latin typeface="+mn-lt"/>
              </a:rPr>
              <a:t>data from Jim </a:t>
            </a:r>
            <a:r>
              <a:rPr lang="en-US" i="1" dirty="0" smtClean="0">
                <a:latin typeface="+mn-lt"/>
              </a:rPr>
              <a:t>Janesick/Sarnoff</a:t>
            </a:r>
            <a:endParaRPr lang="en-US" i="1" dirty="0"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5261" y="4876800"/>
            <a:ext cx="28322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+mn-lt"/>
              </a:rPr>
              <a:t>low noise backside CMOS</a:t>
            </a:r>
            <a:endParaRPr lang="en-US" i="1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50363" y="4467225"/>
            <a:ext cx="31438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+mn-lt"/>
              </a:rPr>
              <a:t>o</a:t>
            </a:r>
            <a:r>
              <a:rPr lang="en-US" i="1" dirty="0" smtClean="0">
                <a:latin typeface="+mn-lt"/>
              </a:rPr>
              <a:t>n going QE enhancements</a:t>
            </a:r>
            <a:endParaRPr lang="en-US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12521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5334000" cy="990600"/>
          </a:xfrm>
        </p:spPr>
        <p:txBody>
          <a:bodyPr/>
          <a:lstStyle/>
          <a:p>
            <a:r>
              <a:rPr lang="en-US" dirty="0" smtClean="0"/>
              <a:t>Detector Characterization</a:t>
            </a:r>
            <a:endParaRPr lang="en-US" dirty="0"/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92" y="1066800"/>
            <a:ext cx="3590008" cy="1968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5723378" y="3962400"/>
            <a:ext cx="3045278" cy="2528251"/>
            <a:chOff x="304800" y="1371600"/>
            <a:chExt cx="5334000" cy="4935538"/>
          </a:xfrm>
        </p:grpSpPr>
        <p:pic>
          <p:nvPicPr>
            <p:cNvPr id="8" name="Picture 4" descr="jack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1371600"/>
              <a:ext cx="5334000" cy="493553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Oval 5"/>
            <p:cNvSpPr>
              <a:spLocks noChangeArrowheads="1"/>
            </p:cNvSpPr>
            <p:nvPr/>
          </p:nvSpPr>
          <p:spPr bwMode="auto">
            <a:xfrm>
              <a:off x="2971800" y="1828800"/>
              <a:ext cx="228600" cy="228600"/>
            </a:xfrm>
            <a:prstGeom prst="ellipse">
              <a:avLst/>
            </a:prstGeom>
            <a:solidFill>
              <a:srgbClr val="0070C0"/>
            </a:solidFill>
            <a:ln w="3175">
              <a:solidFill>
                <a:srgbClr val="FF0000"/>
              </a:solidFill>
              <a:round/>
              <a:headEnd type="none" w="sm" len="sm"/>
              <a:tailEnd type="none" w="lg" len="lg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Oval 6"/>
            <p:cNvSpPr>
              <a:spLocks noChangeArrowheads="1"/>
            </p:cNvSpPr>
            <p:nvPr/>
          </p:nvSpPr>
          <p:spPr bwMode="auto">
            <a:xfrm>
              <a:off x="4114800" y="1828800"/>
              <a:ext cx="228600" cy="228600"/>
            </a:xfrm>
            <a:prstGeom prst="ellipse">
              <a:avLst/>
            </a:prstGeom>
            <a:solidFill>
              <a:srgbClr val="0070C0"/>
            </a:solidFill>
            <a:ln w="3175">
              <a:solidFill>
                <a:srgbClr val="FF0000"/>
              </a:solidFill>
              <a:round/>
              <a:headEnd type="none" w="sm" len="sm"/>
              <a:tailEnd type="none" w="lg" len="lg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2667000" y="4419600"/>
              <a:ext cx="2438400" cy="457200"/>
            </a:xfrm>
            <a:custGeom>
              <a:avLst/>
              <a:gdLst>
                <a:gd name="T0" fmla="*/ 0 w 1584"/>
                <a:gd name="T1" fmla="*/ 0 h 336"/>
                <a:gd name="T2" fmla="*/ 768 w 1584"/>
                <a:gd name="T3" fmla="*/ 336 h 336"/>
                <a:gd name="T4" fmla="*/ 1584 w 1584"/>
                <a:gd name="T5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4" h="336">
                  <a:moveTo>
                    <a:pt x="0" y="0"/>
                  </a:moveTo>
                  <a:cubicBezTo>
                    <a:pt x="252" y="168"/>
                    <a:pt x="504" y="336"/>
                    <a:pt x="768" y="336"/>
                  </a:cubicBezTo>
                  <a:cubicBezTo>
                    <a:pt x="1032" y="336"/>
                    <a:pt x="1440" y="32"/>
                    <a:pt x="1584" y="0"/>
                  </a:cubicBezTo>
                </a:path>
              </a:pathLst>
            </a:custGeom>
            <a:noFill/>
            <a:ln w="19050" cap="flat" cmpd="sng">
              <a:solidFill>
                <a:srgbClr val="0070C0"/>
              </a:solidFill>
              <a:prstDash val="solid"/>
              <a:round/>
              <a:headEnd type="oval" w="sm" len="sm"/>
              <a:tailEnd type="oval" w="sm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681757"/>
            <a:ext cx="1512291" cy="1747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chemeClr val="bg2"/>
                </a:solidFill>
                <a:prstDash val="solid"/>
                <a:miter lim="800000"/>
                <a:headEnd type="none" w="sm" len="sm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959" y="685800"/>
            <a:ext cx="3698083" cy="3167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429000"/>
            <a:ext cx="4953000" cy="3317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964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-9525"/>
            <a:ext cx="8324088" cy="923925"/>
          </a:xfrm>
        </p:spPr>
        <p:txBody>
          <a:bodyPr/>
          <a:lstStyle/>
          <a:p>
            <a:r>
              <a:rPr lang="en-US" dirty="0"/>
              <a:t>QE Characterization</a:t>
            </a:r>
          </a:p>
        </p:txBody>
      </p:sp>
      <p:sp>
        <p:nvSpPr>
          <p:cNvPr id="336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0312" y="1219200"/>
            <a:ext cx="8324088" cy="4800600"/>
          </a:xfrm>
        </p:spPr>
        <p:txBody>
          <a:bodyPr/>
          <a:lstStyle/>
          <a:p>
            <a:r>
              <a:rPr lang="en-US" dirty="0"/>
              <a:t>Calibrated photodiode at detector location</a:t>
            </a:r>
          </a:p>
          <a:p>
            <a:r>
              <a:rPr lang="en-US" dirty="0"/>
              <a:t>Photo feedback power supply</a:t>
            </a:r>
          </a:p>
          <a:p>
            <a:r>
              <a:rPr lang="en-US" dirty="0" err="1"/>
              <a:t>Monochrometer</a:t>
            </a:r>
            <a:r>
              <a:rPr lang="en-US" dirty="0"/>
              <a:t> (Oriel 257)</a:t>
            </a:r>
          </a:p>
          <a:p>
            <a:r>
              <a:rPr lang="en-US" dirty="0"/>
              <a:t>Dual filter wheels</a:t>
            </a:r>
          </a:p>
          <a:p>
            <a:pPr lvl="1"/>
            <a:r>
              <a:rPr lang="en-US" dirty="0"/>
              <a:t>order blocking filters</a:t>
            </a:r>
          </a:p>
          <a:p>
            <a:pPr lvl="1"/>
            <a:r>
              <a:rPr lang="en-US" dirty="0"/>
              <a:t>quartz ND filters</a:t>
            </a:r>
          </a:p>
          <a:p>
            <a:r>
              <a:rPr lang="en-US" dirty="0"/>
              <a:t>Integrating sphere and baffled tube</a:t>
            </a:r>
          </a:p>
          <a:p>
            <a:r>
              <a:rPr lang="en-US" dirty="0"/>
              <a:t>Custom UDT photodiodes</a:t>
            </a:r>
          </a:p>
          <a:p>
            <a:pPr lvl="1"/>
            <a:r>
              <a:rPr lang="en-US" dirty="0"/>
              <a:t>613 mm</a:t>
            </a:r>
            <a:r>
              <a:rPr lang="en-US" baseline="30000" dirty="0"/>
              <a:t>2</a:t>
            </a:r>
            <a:r>
              <a:rPr lang="en-US" dirty="0"/>
              <a:t>, UV enhanced</a:t>
            </a:r>
          </a:p>
        </p:txBody>
      </p:sp>
    </p:spTree>
    <p:extLst>
      <p:ext uri="{BB962C8B-B14F-4D97-AF65-F5344CB8AC3E}">
        <p14:creationId xmlns:p14="http://schemas.microsoft.com/office/powerpoint/2010/main" val="29214637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574" name="Picture 14" descr="bench sid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93838"/>
            <a:ext cx="6242050" cy="414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2562" name="Rectangle 2"/>
          <p:cNvSpPr>
            <a:spLocks noGrp="1" noChangeArrowheads="1"/>
          </p:cNvSpPr>
          <p:nvPr>
            <p:ph type="title"/>
          </p:nvPr>
        </p:nvSpPr>
        <p:spPr>
          <a:xfrm>
            <a:off x="134112" y="0"/>
            <a:ext cx="8324088" cy="914400"/>
          </a:xfrm>
        </p:spPr>
        <p:txBody>
          <a:bodyPr/>
          <a:lstStyle/>
          <a:p>
            <a:r>
              <a:rPr lang="en-US" dirty="0"/>
              <a:t>Optical </a:t>
            </a:r>
            <a:r>
              <a:rPr lang="en-US" dirty="0" smtClean="0"/>
              <a:t>Bench One</a:t>
            </a:r>
            <a:endParaRPr lang="en-US" dirty="0"/>
          </a:p>
        </p:txBody>
      </p:sp>
      <p:sp>
        <p:nvSpPr>
          <p:cNvPr id="322570" name="Text Box 10"/>
          <p:cNvSpPr txBox="1">
            <a:spLocks noChangeArrowheads="1"/>
          </p:cNvSpPr>
          <p:nvPr/>
        </p:nvSpPr>
        <p:spPr bwMode="auto">
          <a:xfrm>
            <a:off x="6685757" y="738052"/>
            <a:ext cx="2310248" cy="10156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dirty="0"/>
              <a:t>dedicated </a:t>
            </a:r>
            <a:r>
              <a:rPr lang="en-US" dirty="0" smtClean="0"/>
              <a:t>to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uniform </a:t>
            </a:r>
            <a:r>
              <a:rPr lang="en-US" dirty="0" smtClean="0"/>
              <a:t>illumination</a:t>
            </a:r>
          </a:p>
          <a:p>
            <a:pPr algn="ctr"/>
            <a:r>
              <a:rPr lang="en-US" dirty="0" smtClean="0"/>
              <a:t>imaging</a:t>
            </a:r>
            <a:endParaRPr lang="en-US" dirty="0"/>
          </a:p>
        </p:txBody>
      </p:sp>
      <p:sp>
        <p:nvSpPr>
          <p:cNvPr id="322575" name="Text Box 15"/>
          <p:cNvSpPr txBox="1">
            <a:spLocks noChangeArrowheads="1"/>
          </p:cNvSpPr>
          <p:nvPr/>
        </p:nvSpPr>
        <p:spPr bwMode="auto">
          <a:xfrm>
            <a:off x="1143000" y="5867400"/>
            <a:ext cx="2058705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i="1" dirty="0"/>
              <a:t>integrating sphere</a:t>
            </a:r>
          </a:p>
        </p:txBody>
      </p:sp>
      <p:sp>
        <p:nvSpPr>
          <p:cNvPr id="322576" name="Text Box 16"/>
          <p:cNvSpPr txBox="1">
            <a:spLocks noChangeArrowheads="1"/>
          </p:cNvSpPr>
          <p:nvPr/>
        </p:nvSpPr>
        <p:spPr bwMode="auto">
          <a:xfrm>
            <a:off x="3733800" y="5867400"/>
            <a:ext cx="1409553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i="1"/>
              <a:t>baffled tube</a:t>
            </a:r>
          </a:p>
        </p:txBody>
      </p:sp>
      <p:sp>
        <p:nvSpPr>
          <p:cNvPr id="322577" name="Line 17"/>
          <p:cNvSpPr>
            <a:spLocks noChangeShapeType="1"/>
          </p:cNvSpPr>
          <p:nvPr/>
        </p:nvSpPr>
        <p:spPr bwMode="auto">
          <a:xfrm flipH="1" flipV="1">
            <a:off x="1447800" y="3352800"/>
            <a:ext cx="457200" cy="25146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2578" name="Line 18"/>
          <p:cNvSpPr>
            <a:spLocks noChangeShapeType="1"/>
          </p:cNvSpPr>
          <p:nvPr/>
        </p:nvSpPr>
        <p:spPr bwMode="auto">
          <a:xfrm flipH="1" flipV="1">
            <a:off x="3657600" y="3581400"/>
            <a:ext cx="838200" cy="22860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2579" name="Text Box 19"/>
          <p:cNvSpPr txBox="1">
            <a:spLocks noChangeArrowheads="1"/>
          </p:cNvSpPr>
          <p:nvPr/>
        </p:nvSpPr>
        <p:spPr bwMode="auto">
          <a:xfrm>
            <a:off x="6705600" y="2514600"/>
            <a:ext cx="1484702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i="1"/>
              <a:t>light sources</a:t>
            </a:r>
          </a:p>
        </p:txBody>
      </p:sp>
      <p:sp>
        <p:nvSpPr>
          <p:cNvPr id="322580" name="Line 20"/>
          <p:cNvSpPr>
            <a:spLocks noChangeShapeType="1"/>
          </p:cNvSpPr>
          <p:nvPr/>
        </p:nvSpPr>
        <p:spPr bwMode="auto">
          <a:xfrm flipH="1">
            <a:off x="3505200" y="2743200"/>
            <a:ext cx="3200400" cy="1524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2581" name="Text Box 21"/>
          <p:cNvSpPr txBox="1">
            <a:spLocks noChangeArrowheads="1"/>
          </p:cNvSpPr>
          <p:nvPr/>
        </p:nvSpPr>
        <p:spPr bwMode="auto">
          <a:xfrm>
            <a:off x="6858000" y="4800600"/>
            <a:ext cx="1622560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i="1" dirty="0" err="1"/>
              <a:t>dewar</a:t>
            </a:r>
            <a:r>
              <a:rPr lang="en-US" i="1" dirty="0"/>
              <a:t> on cart</a:t>
            </a:r>
          </a:p>
        </p:txBody>
      </p:sp>
      <p:sp>
        <p:nvSpPr>
          <p:cNvPr id="322582" name="Line 22"/>
          <p:cNvSpPr>
            <a:spLocks noChangeShapeType="1"/>
          </p:cNvSpPr>
          <p:nvPr/>
        </p:nvSpPr>
        <p:spPr bwMode="auto">
          <a:xfrm flipH="1" flipV="1">
            <a:off x="6324600" y="3733800"/>
            <a:ext cx="1295400" cy="11430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4189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2" name="Rectangle 2"/>
          <p:cNvSpPr>
            <a:spLocks noGrp="1" noChangeArrowheads="1"/>
          </p:cNvSpPr>
          <p:nvPr>
            <p:ph type="title"/>
          </p:nvPr>
        </p:nvSpPr>
        <p:spPr>
          <a:xfrm>
            <a:off x="134112" y="0"/>
            <a:ext cx="8324088" cy="838200"/>
          </a:xfrm>
        </p:spPr>
        <p:txBody>
          <a:bodyPr/>
          <a:lstStyle/>
          <a:p>
            <a:r>
              <a:rPr lang="en-US" dirty="0"/>
              <a:t>Photodiode Calibration Change</a:t>
            </a:r>
          </a:p>
        </p:txBody>
      </p:sp>
      <p:sp>
        <p:nvSpPr>
          <p:cNvPr id="337925" name="Text Box 5"/>
          <p:cNvSpPr txBox="1">
            <a:spLocks noChangeArrowheads="1"/>
          </p:cNvSpPr>
          <p:nvPr/>
        </p:nvSpPr>
        <p:spPr bwMode="auto">
          <a:xfrm>
            <a:off x="76200" y="6267510"/>
            <a:ext cx="581601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 type="none" w="sm" len="sm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 dirty="0"/>
              <a:t>yearly calibration performed (by manufacturer – UDT)</a:t>
            </a:r>
          </a:p>
        </p:txBody>
      </p:sp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663" y="1219201"/>
            <a:ext cx="7874537" cy="4953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 type="none" w="sm" len="sm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02689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UV QE </a:t>
            </a:r>
            <a:r>
              <a:rPr lang="en-US" dirty="0" smtClean="0"/>
              <a:t>Characterization</a:t>
            </a:r>
            <a:endParaRPr lang="en-US" dirty="0"/>
          </a:p>
        </p:txBody>
      </p:sp>
      <p:pic>
        <p:nvPicPr>
          <p:cNvPr id="369669" name="Picture 5" descr="UVQEsyst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47800"/>
            <a:ext cx="63246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9670" name="Text Box 6"/>
          <p:cNvSpPr txBox="1">
            <a:spLocks noChangeArrowheads="1"/>
          </p:cNvSpPr>
          <p:nvPr/>
        </p:nvSpPr>
        <p:spPr bwMode="auto">
          <a:xfrm>
            <a:off x="7391400" y="2590800"/>
            <a:ext cx="118814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 type="none" w="sm" len="sm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i="1" dirty="0"/>
              <a:t>D</a:t>
            </a:r>
            <a:r>
              <a:rPr lang="en-US" i="1" baseline="-25000" dirty="0"/>
              <a:t>2</a:t>
            </a:r>
            <a:r>
              <a:rPr lang="en-US" i="1" dirty="0"/>
              <a:t> source</a:t>
            </a:r>
          </a:p>
        </p:txBody>
      </p:sp>
      <p:sp>
        <p:nvSpPr>
          <p:cNvPr id="369671" name="Line 7"/>
          <p:cNvSpPr>
            <a:spLocks noChangeShapeType="1"/>
          </p:cNvSpPr>
          <p:nvPr/>
        </p:nvSpPr>
        <p:spPr bwMode="auto">
          <a:xfrm flipH="1">
            <a:off x="6324600" y="2819400"/>
            <a:ext cx="990600" cy="6096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9672" name="Text Box 8"/>
          <p:cNvSpPr txBox="1">
            <a:spLocks noChangeArrowheads="1"/>
          </p:cNvSpPr>
          <p:nvPr/>
        </p:nvSpPr>
        <p:spPr bwMode="auto">
          <a:xfrm>
            <a:off x="5715000" y="5410200"/>
            <a:ext cx="164820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 type="none" w="sm" len="sm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i="1"/>
              <a:t>3 filter wheels</a:t>
            </a:r>
          </a:p>
        </p:txBody>
      </p:sp>
      <p:sp>
        <p:nvSpPr>
          <p:cNvPr id="369673" name="Line 9"/>
          <p:cNvSpPr>
            <a:spLocks noChangeShapeType="1"/>
          </p:cNvSpPr>
          <p:nvPr/>
        </p:nvSpPr>
        <p:spPr bwMode="auto">
          <a:xfrm flipH="1" flipV="1">
            <a:off x="3657600" y="3276600"/>
            <a:ext cx="2057400" cy="22860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9674" name="Text Box 10"/>
          <p:cNvSpPr txBox="1">
            <a:spLocks noChangeArrowheads="1"/>
          </p:cNvSpPr>
          <p:nvPr/>
        </p:nvSpPr>
        <p:spPr bwMode="auto">
          <a:xfrm>
            <a:off x="2133600" y="5638800"/>
            <a:ext cx="227196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 type="none" w="sm" len="sm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i="1"/>
              <a:t>UV integrating cube</a:t>
            </a:r>
          </a:p>
        </p:txBody>
      </p:sp>
      <p:sp>
        <p:nvSpPr>
          <p:cNvPr id="369675" name="Line 11"/>
          <p:cNvSpPr>
            <a:spLocks noChangeShapeType="1"/>
          </p:cNvSpPr>
          <p:nvPr/>
        </p:nvSpPr>
        <p:spPr bwMode="auto">
          <a:xfrm flipH="1" flipV="1">
            <a:off x="1981200" y="3505200"/>
            <a:ext cx="1447800" cy="21336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9676" name="Text Box 12"/>
          <p:cNvSpPr txBox="1">
            <a:spLocks noChangeArrowheads="1"/>
          </p:cNvSpPr>
          <p:nvPr/>
        </p:nvSpPr>
        <p:spPr bwMode="auto">
          <a:xfrm>
            <a:off x="152400" y="5867400"/>
            <a:ext cx="133722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 type="none" w="sm" len="sm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i="1" dirty="0"/>
              <a:t>photodiode</a:t>
            </a:r>
          </a:p>
        </p:txBody>
      </p:sp>
      <p:sp>
        <p:nvSpPr>
          <p:cNvPr id="369677" name="Line 13"/>
          <p:cNvSpPr>
            <a:spLocks noChangeShapeType="1"/>
          </p:cNvSpPr>
          <p:nvPr/>
        </p:nvSpPr>
        <p:spPr bwMode="auto">
          <a:xfrm flipV="1">
            <a:off x="990600" y="4876800"/>
            <a:ext cx="609600" cy="9906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491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8" name="Rectangle 2"/>
          <p:cNvSpPr>
            <a:spLocks noGrp="1" noChangeArrowheads="1"/>
          </p:cNvSpPr>
          <p:nvPr>
            <p:ph type="title"/>
          </p:nvPr>
        </p:nvSpPr>
        <p:spPr>
          <a:xfrm>
            <a:off x="134112" y="0"/>
            <a:ext cx="8324088" cy="868362"/>
          </a:xfrm>
        </p:spPr>
        <p:txBody>
          <a:bodyPr/>
          <a:lstStyle/>
          <a:p>
            <a:r>
              <a:rPr lang="en-US" dirty="0"/>
              <a:t>UV QE</a:t>
            </a:r>
          </a:p>
        </p:txBody>
      </p:sp>
      <p:pic>
        <p:nvPicPr>
          <p:cNvPr id="162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43000"/>
            <a:ext cx="8111754" cy="5562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 type="none" w="sm" len="sm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65656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938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55193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914400"/>
            <a:ext cx="8153400" cy="4876800"/>
          </a:xfrm>
        </p:spPr>
        <p:txBody>
          <a:bodyPr>
            <a:noAutofit/>
          </a:bodyPr>
          <a:lstStyle/>
          <a:p>
            <a:r>
              <a:rPr lang="en-US" dirty="0" smtClean="0"/>
              <a:t>Backside detector processing technologies are </a:t>
            </a:r>
            <a:r>
              <a:rPr lang="en-US" dirty="0"/>
              <a:t>well </a:t>
            </a:r>
            <a:r>
              <a:rPr lang="en-US" dirty="0" smtClean="0"/>
              <a:t>established and well </a:t>
            </a:r>
            <a:r>
              <a:rPr lang="en-US" dirty="0"/>
              <a:t>characterized</a:t>
            </a:r>
          </a:p>
          <a:p>
            <a:r>
              <a:rPr lang="en-US" dirty="0" smtClean="0"/>
              <a:t>Many scientific </a:t>
            </a:r>
            <a:r>
              <a:rPr lang="en-US" dirty="0"/>
              <a:t>applications require </a:t>
            </a:r>
            <a:r>
              <a:rPr lang="en-US" dirty="0" smtClean="0"/>
              <a:t>backside devices </a:t>
            </a:r>
            <a:r>
              <a:rPr lang="en-US" dirty="0"/>
              <a:t>for </a:t>
            </a:r>
            <a:r>
              <a:rPr lang="en-US" dirty="0" smtClean="0"/>
              <a:t>enhanced QE </a:t>
            </a:r>
            <a:r>
              <a:rPr lang="en-US" dirty="0"/>
              <a:t>and spectral </a:t>
            </a:r>
            <a:r>
              <a:rPr lang="en-US" dirty="0" smtClean="0"/>
              <a:t>coverage</a:t>
            </a:r>
          </a:p>
          <a:p>
            <a:r>
              <a:rPr lang="en-US" dirty="0" smtClean="0"/>
              <a:t>Project often have custom, cutting edge </a:t>
            </a:r>
            <a:br>
              <a:rPr lang="en-US" dirty="0" smtClean="0"/>
            </a:br>
            <a:r>
              <a:rPr lang="en-US" dirty="0" smtClean="0"/>
              <a:t>detector requirements which lead to </a:t>
            </a:r>
            <a:br>
              <a:rPr lang="en-US" dirty="0" smtClean="0"/>
            </a:br>
            <a:r>
              <a:rPr lang="en-US" dirty="0" smtClean="0"/>
              <a:t>interesting advancements</a:t>
            </a:r>
            <a:endParaRPr lang="en-US" dirty="0"/>
          </a:p>
          <a:p>
            <a:r>
              <a:rPr lang="en-US" dirty="0" smtClean="0"/>
              <a:t>Backside </a:t>
            </a:r>
            <a:r>
              <a:rPr lang="en-US" dirty="0"/>
              <a:t>CMOS </a:t>
            </a:r>
            <a:r>
              <a:rPr lang="en-US" dirty="0" smtClean="0"/>
              <a:t>processing is developing along similar path as backside CCDs and will continue to expand as enhanced CMOS imagers are fabricated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7010400" y="6172200"/>
            <a:ext cx="15776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you!</a:t>
            </a:r>
            <a:endParaRPr lang="en-US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84788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058" name="AutoShap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Back Illuminated Detectors</a:t>
            </a:r>
          </a:p>
        </p:txBody>
      </p:sp>
      <p:sp>
        <p:nvSpPr>
          <p:cNvPr id="42905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09550" y="990600"/>
            <a:ext cx="5810250" cy="1524000"/>
          </a:xfrm>
        </p:spPr>
        <p:txBody>
          <a:bodyPr/>
          <a:lstStyle/>
          <a:p>
            <a:pPr marL="82296" indent="0">
              <a:buNone/>
            </a:pPr>
            <a:r>
              <a:rPr lang="en-US" dirty="0" smtClean="0"/>
              <a:t>Illuminate silicon from backside</a:t>
            </a:r>
            <a:br>
              <a:rPr lang="en-US" dirty="0" smtClean="0"/>
            </a:br>
            <a:r>
              <a:rPr lang="en-US" dirty="0" smtClean="0"/>
              <a:t>of detector rather than through</a:t>
            </a:r>
            <a:br>
              <a:rPr lang="en-US" dirty="0" smtClean="0"/>
            </a:br>
            <a:r>
              <a:rPr lang="en-US" dirty="0" smtClean="0"/>
              <a:t>frontside electronic structures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4572000" y="2667000"/>
            <a:ext cx="4331141" cy="3247327"/>
            <a:chOff x="3810000" y="2441160"/>
            <a:chExt cx="4559742" cy="3442590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527" t="-1132" r="3247" b="1132"/>
            <a:stretch/>
          </p:blipFill>
          <p:spPr bwMode="auto">
            <a:xfrm>
              <a:off x="3810000" y="2441160"/>
              <a:ext cx="4559742" cy="30452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5196151" y="5483640"/>
              <a:ext cx="209223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CCD cross section</a:t>
              </a:r>
              <a:endParaRPr lang="en-US" i="1" dirty="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965849" y="5329752"/>
            <a:ext cx="13500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b</a:t>
            </a:r>
            <a:r>
              <a:rPr lang="en-US" i="1" dirty="0" smtClean="0"/>
              <a:t>ack</a:t>
            </a:r>
            <a:br>
              <a:rPr lang="en-US" i="1" dirty="0" smtClean="0"/>
            </a:br>
            <a:r>
              <a:rPr lang="en-US" i="1" dirty="0" smtClean="0"/>
              <a:t>illuminated</a:t>
            </a:r>
            <a:endParaRPr lang="en-US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2965849" y="3253134"/>
            <a:ext cx="13500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front</a:t>
            </a:r>
            <a:br>
              <a:rPr lang="en-US" i="1" dirty="0" smtClean="0"/>
            </a:br>
            <a:r>
              <a:rPr lang="en-US" i="1" dirty="0" smtClean="0"/>
              <a:t>illuminated</a:t>
            </a:r>
            <a:endParaRPr lang="en-US" i="1" dirty="0"/>
          </a:p>
        </p:txBody>
      </p:sp>
      <p:pic>
        <p:nvPicPr>
          <p:cNvPr id="6150" name="Picture 6" descr="C:\Users\lesser.ITL\Pictures\CCDs\Keck4k\KECK4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440" y="2743200"/>
            <a:ext cx="2862409" cy="1913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7490" y="4694606"/>
            <a:ext cx="2868359" cy="1978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84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058" name="AutoShap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Back Illuminated Detectors</a:t>
            </a:r>
          </a:p>
        </p:txBody>
      </p:sp>
      <p:sp>
        <p:nvSpPr>
          <p:cNvPr id="42905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09550" y="990600"/>
            <a:ext cx="8324850" cy="4800600"/>
          </a:xfrm>
        </p:spPr>
        <p:txBody>
          <a:bodyPr>
            <a:no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Why fabricate backside (expensive) devices?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Increase </a:t>
            </a:r>
            <a:r>
              <a:rPr lang="en-US" dirty="0"/>
              <a:t>quantum efficiency (QE)</a:t>
            </a:r>
          </a:p>
          <a:p>
            <a:pPr lvl="2">
              <a:buFont typeface="Arial" pitchFamily="34" charset="0"/>
              <a:buChar char="•"/>
            </a:pPr>
            <a:r>
              <a:rPr lang="en-US" dirty="0"/>
              <a:t>no frontside absorption/reflection</a:t>
            </a:r>
          </a:p>
          <a:p>
            <a:pPr lvl="2">
              <a:buFont typeface="Arial" pitchFamily="34" charset="0"/>
              <a:buChar char="•"/>
            </a:pPr>
            <a:r>
              <a:rPr lang="en-US" dirty="0" smtClean="0"/>
              <a:t>reflection </a:t>
            </a:r>
            <a:r>
              <a:rPr lang="en-US" dirty="0"/>
              <a:t>limited response is </a:t>
            </a:r>
            <a:r>
              <a:rPr lang="en-US" dirty="0" smtClean="0"/>
              <a:t>possible with appropriate </a:t>
            </a:r>
            <a:br>
              <a:rPr lang="en-US" dirty="0" smtClean="0"/>
            </a:br>
            <a:r>
              <a:rPr lang="en-US" dirty="0" smtClean="0"/>
              <a:t>backside processing</a:t>
            </a:r>
          </a:p>
          <a:p>
            <a:pPr lvl="2">
              <a:buFont typeface="Arial" pitchFamily="34" charset="0"/>
              <a:buChar char="•"/>
            </a:pPr>
            <a:r>
              <a:rPr lang="en-US" dirty="0" smtClean="0"/>
              <a:t>may apply a variety of antireflection coatings for</a:t>
            </a:r>
            <a:br>
              <a:rPr lang="en-US" dirty="0" smtClean="0"/>
            </a:br>
            <a:r>
              <a:rPr lang="en-US" dirty="0" smtClean="0"/>
              <a:t>application specific optimization</a:t>
            </a:r>
            <a:endParaRPr lang="en-US" dirty="0"/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Broad </a:t>
            </a:r>
            <a:r>
              <a:rPr lang="en-US" dirty="0"/>
              <a:t>spectral response</a:t>
            </a:r>
          </a:p>
          <a:p>
            <a:pPr lvl="2">
              <a:buFont typeface="Arial" pitchFamily="34" charset="0"/>
              <a:buChar char="•"/>
            </a:pPr>
            <a:r>
              <a:rPr lang="en-US" dirty="0"/>
              <a:t>silicon detectors </a:t>
            </a:r>
            <a:r>
              <a:rPr lang="en-US" dirty="0" smtClean="0"/>
              <a:t>are capable of excellent response </a:t>
            </a:r>
            <a:br>
              <a:rPr lang="en-US" dirty="0" smtClean="0"/>
            </a:br>
            <a:r>
              <a:rPr lang="en-US" dirty="0" smtClean="0"/>
              <a:t>from X-ray through near-IR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Commercial backside processing</a:t>
            </a:r>
          </a:p>
          <a:p>
            <a:pPr lvl="2">
              <a:buFont typeface="Arial" pitchFamily="34" charset="0"/>
              <a:buChar char="•"/>
            </a:pPr>
            <a:r>
              <a:rPr lang="en-US" dirty="0" smtClean="0"/>
              <a:t>Reduce pixel aspect ratio for very small (~1 </a:t>
            </a:r>
            <a:r>
              <a:rPr lang="en-US" dirty="0" smtClean="0">
                <a:sym typeface="Symbol"/>
              </a:rPr>
              <a:t></a:t>
            </a:r>
            <a:r>
              <a:rPr lang="en-US" dirty="0" smtClean="0"/>
              <a:t>m) pixels</a:t>
            </a:r>
          </a:p>
        </p:txBody>
      </p:sp>
    </p:spTree>
    <p:extLst>
      <p:ext uri="{BB962C8B-B14F-4D97-AF65-F5344CB8AC3E}">
        <p14:creationId xmlns:p14="http://schemas.microsoft.com/office/powerpoint/2010/main" val="1883314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24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30375"/>
            <a:ext cx="8683625" cy="467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2420" name="Text Box 4"/>
          <p:cNvSpPr txBox="1">
            <a:spLocks noChangeArrowheads="1"/>
          </p:cNvSpPr>
          <p:nvPr/>
        </p:nvSpPr>
        <p:spPr bwMode="auto">
          <a:xfrm>
            <a:off x="6781800" y="1828800"/>
            <a:ext cx="1981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</a:rPr>
              <a:t>no AR coatings</a:t>
            </a:r>
          </a:p>
        </p:txBody>
      </p:sp>
      <p:sp>
        <p:nvSpPr>
          <p:cNvPr id="7" name="AutoShap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7010400" cy="9906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Ideal QE - 10 </a:t>
            </a:r>
            <a:r>
              <a:rPr lang="en-US" sz="3600" dirty="0" smtClean="0">
                <a:sym typeface="Symbol"/>
              </a:rPr>
              <a:t></a:t>
            </a:r>
            <a:r>
              <a:rPr lang="en-US" sz="3600" dirty="0" smtClean="0"/>
              <a:t>m Thick Silicon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6767662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ITL Presentation">
      <a:majorFont>
        <a:latin typeface="Cambria"/>
        <a:ea typeface=""/>
        <a:cs typeface=""/>
      </a:majorFont>
      <a:minorFont>
        <a:latin typeface="Cambria"/>
        <a:ea typeface=""/>
        <a:cs typeface="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1863</TotalTime>
  <Pages>26</Pages>
  <Words>1469</Words>
  <Application>Microsoft Office PowerPoint</Application>
  <PresentationFormat>On-screen Show (4:3)</PresentationFormat>
  <Paragraphs>509</Paragraphs>
  <Slides>68</Slides>
  <Notes>61</Notes>
  <HiddenSlides>0</HiddenSlides>
  <MMClips>5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68</vt:i4>
      </vt:variant>
    </vt:vector>
  </HeadingPairs>
  <TitlesOfParts>
    <vt:vector size="71" baseType="lpstr">
      <vt:lpstr>Solstice</vt:lpstr>
      <vt:lpstr>Chart</vt:lpstr>
      <vt:lpstr>CorelPhotoPaint.Image.7</vt:lpstr>
      <vt:lpstr>UA Imaging Technology Laboratory</vt:lpstr>
      <vt:lpstr>Outline</vt:lpstr>
      <vt:lpstr>Visible/UV Detector Developments</vt:lpstr>
      <vt:lpstr>Visible/UV Detector Developments</vt:lpstr>
      <vt:lpstr>CCD Imaging</vt:lpstr>
      <vt:lpstr>CCD Spectroscopy</vt:lpstr>
      <vt:lpstr>Back Illuminated Detectors</vt:lpstr>
      <vt:lpstr>Back Illuminated Detectors</vt:lpstr>
      <vt:lpstr>Ideal QE - 10 m Thick Silicon</vt:lpstr>
      <vt:lpstr>Ideal QE - 50 m Thick Silicon</vt:lpstr>
      <vt:lpstr>Ideal QE - 10, 20, 50, 100, 300 m Silicon</vt:lpstr>
      <vt:lpstr>Typical Visible QE</vt:lpstr>
      <vt:lpstr>Novel BI CCD Examples</vt:lpstr>
      <vt:lpstr>LSST Prototype CCD</vt:lpstr>
      <vt:lpstr>Maintaining Good Resolution</vt:lpstr>
      <vt:lpstr>Depletion – MTF</vt:lpstr>
      <vt:lpstr>STA1600A 10kx10k CCD</vt:lpstr>
      <vt:lpstr>STA1600 10kx10k CCD</vt:lpstr>
      <vt:lpstr>WIYN One Degree Imager</vt:lpstr>
      <vt:lpstr>Orthogonal Transfer Arrays</vt:lpstr>
      <vt:lpstr>OTA CCD for WIYN ODI</vt:lpstr>
      <vt:lpstr>WIYN ODI – STA2200A Backside</vt:lpstr>
      <vt:lpstr>OTAs in Action</vt:lpstr>
      <vt:lpstr>UV Semiconductor Inspection</vt:lpstr>
      <vt:lpstr>BI CCDs: UV Laser imaging</vt:lpstr>
      <vt:lpstr>Typical CCD Process Flow at ITL</vt:lpstr>
      <vt:lpstr>Wafer Probing Detectors</vt:lpstr>
      <vt:lpstr>Wafer Probing</vt:lpstr>
      <vt:lpstr>Wafer Probing</vt:lpstr>
      <vt:lpstr>Hybridization</vt:lpstr>
      <vt:lpstr>PowerPoint Presentation</vt:lpstr>
      <vt:lpstr>Hybridization to Silicon</vt:lpstr>
      <vt:lpstr>Hybridization to Ceramic</vt:lpstr>
      <vt:lpstr>Hybridization Bumps</vt:lpstr>
      <vt:lpstr>Epoxy Underfill</vt:lpstr>
      <vt:lpstr>Epoxy Underfill Ripples</vt:lpstr>
      <vt:lpstr>Silicon Etching</vt:lpstr>
      <vt:lpstr>Epitaxial Acid Etch</vt:lpstr>
      <vt:lpstr>Bulk Silicon Etching</vt:lpstr>
      <vt:lpstr>Acid Protection</vt:lpstr>
      <vt:lpstr>Custom Backside Processing</vt:lpstr>
      <vt:lpstr>Backside QE Enhancement Physics</vt:lpstr>
      <vt:lpstr>PowerPoint Presentation</vt:lpstr>
      <vt:lpstr>PowerPoint Presentation</vt:lpstr>
      <vt:lpstr>PowerPoint Presentation</vt:lpstr>
      <vt:lpstr>Chemisorption Charging</vt:lpstr>
      <vt:lpstr>QE Stability Critical</vt:lpstr>
      <vt:lpstr>Antireflection Coatings</vt:lpstr>
      <vt:lpstr>Ideal QE with AR Coatings</vt:lpstr>
      <vt:lpstr>Measured Visible QE</vt:lpstr>
      <vt:lpstr>Detector Packaging</vt:lpstr>
      <vt:lpstr>PowerPoint Presentation</vt:lpstr>
      <vt:lpstr>Ultra Flat Packaging</vt:lpstr>
      <vt:lpstr>Custom BSI Packaging</vt:lpstr>
      <vt:lpstr>Buttable Imager Example</vt:lpstr>
      <vt:lpstr>Detector Flatness</vt:lpstr>
      <vt:lpstr>VIEW Summit 600 CMM</vt:lpstr>
      <vt:lpstr>MicroMeasure 3D Profilometry</vt:lpstr>
      <vt:lpstr>CryoScanner for Low Temperature</vt:lpstr>
      <vt:lpstr>Back Illuminated CMOS</vt:lpstr>
      <vt:lpstr>BI CMOS – Sarnoff/ITL</vt:lpstr>
      <vt:lpstr>Detector Characterization</vt:lpstr>
      <vt:lpstr>QE Characterization</vt:lpstr>
      <vt:lpstr>Optical Bench One</vt:lpstr>
      <vt:lpstr>Photodiode Calibration Change</vt:lpstr>
      <vt:lpstr>UV QE Characterization</vt:lpstr>
      <vt:lpstr>UV QE</vt:lpstr>
      <vt:lpstr>Summary</vt:lpstr>
    </vt:vector>
  </TitlesOfParts>
  <Company>University of Arizona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UA Imaging Technology Laboratory</dc:title>
  <dc:creator>Michael Lesser</dc:creator>
  <cp:lastModifiedBy>Michael Lesser</cp:lastModifiedBy>
  <cp:revision>136</cp:revision>
  <cp:lastPrinted>1998-03-04T22:39:12Z</cp:lastPrinted>
  <dcterms:created xsi:type="dcterms:W3CDTF">2010-09-20T16:00:39Z</dcterms:created>
  <dcterms:modified xsi:type="dcterms:W3CDTF">2011-03-16T12:30:25Z</dcterms:modified>
</cp:coreProperties>
</file>