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Default Extension="mov" ContentType="video/unknown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93558" r:id="rId4"/>
  </p:sldMasterIdLst>
  <p:notesMasterIdLst>
    <p:notesMasterId r:id="rId24"/>
  </p:notesMasterIdLst>
  <p:handoutMasterIdLst>
    <p:handoutMasterId r:id="rId25"/>
  </p:handoutMasterIdLst>
  <p:sldIdLst>
    <p:sldId id="257" r:id="rId5"/>
    <p:sldId id="259" r:id="rId6"/>
    <p:sldId id="258" r:id="rId7"/>
    <p:sldId id="261" r:id="rId8"/>
    <p:sldId id="263" r:id="rId9"/>
    <p:sldId id="279" r:id="rId10"/>
    <p:sldId id="265" r:id="rId11"/>
    <p:sldId id="266" r:id="rId12"/>
    <p:sldId id="268" r:id="rId13"/>
    <p:sldId id="271" r:id="rId14"/>
    <p:sldId id="270" r:id="rId15"/>
    <p:sldId id="276" r:id="rId16"/>
    <p:sldId id="272" r:id="rId17"/>
    <p:sldId id="267" r:id="rId18"/>
    <p:sldId id="277" r:id="rId19"/>
    <p:sldId id="278" r:id="rId20"/>
    <p:sldId id="273" r:id="rId21"/>
    <p:sldId id="274" r:id="rId22"/>
    <p:sldId id="275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1419"/>
    <a:srgbClr val="0D0D0A"/>
    <a:srgbClr val="FF0080"/>
    <a:srgbClr val="0489C4"/>
    <a:srgbClr val="010000"/>
    <a:srgbClr val="208CAF"/>
    <a:srgbClr val="D04343"/>
    <a:srgbClr val="259AD7"/>
    <a:srgbClr val="080915"/>
    <a:srgbClr val="091025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0946" autoAdjust="0"/>
    <p:restoredTop sz="99240" autoAdjust="0"/>
  </p:normalViewPr>
  <p:slideViewPr>
    <p:cSldViewPr snapToGrid="0" snapToObjects="1">
      <p:cViewPr>
        <p:scale>
          <a:sx n="100" d="100"/>
          <a:sy n="100" d="100"/>
        </p:scale>
        <p:origin x="-2000" y="-7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BDFE-890D-C44E-AD87-29C036B548DA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30C22-2231-954E-9DAD-09329E209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377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90BA1-6671-674F-9AD7-508969BA4A2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4E91-CC57-DD4C-A113-6CC17558B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159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">
    <p:bg>
      <p:bgPr>
        <a:solidFill>
          <a:srgbClr val="141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3195245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8CAF"/>
              </a:solidFill>
            </a:endParaRPr>
          </a:p>
        </p:txBody>
      </p:sp>
      <p:sp>
        <p:nvSpPr>
          <p:cNvPr id="7" name="Title 19"/>
          <p:cNvSpPr>
            <a:spLocks noGrp="1"/>
          </p:cNvSpPr>
          <p:nvPr>
            <p:ph type="title" hasCustomPrompt="1"/>
          </p:nvPr>
        </p:nvSpPr>
        <p:spPr>
          <a:xfrm>
            <a:off x="0" y="1832457"/>
            <a:ext cx="9144000" cy="857250"/>
          </a:xfrm>
        </p:spPr>
        <p:txBody>
          <a:bodyPr>
            <a:normAutofit/>
          </a:bodyPr>
          <a:lstStyle>
            <a:lvl1pPr algn="ctr">
              <a:defRPr sz="2600" b="0" i="0" spc="150" baseline="0">
                <a:solidFill>
                  <a:srgbClr val="141419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MAIN TITLE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0" y="3804081"/>
            <a:ext cx="9144000" cy="38051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 sz="1400">
                <a:solidFill>
                  <a:srgbClr val="FFFFFF"/>
                </a:solidFill>
              </a:defRPr>
            </a:lvl2pPr>
            <a:lvl3pPr marL="914400" indent="0" algn="ctr">
              <a:buNone/>
              <a:defRPr sz="1400">
                <a:solidFill>
                  <a:srgbClr val="FFFFFF"/>
                </a:solidFill>
              </a:defRPr>
            </a:lvl3pPr>
            <a:lvl4pPr marL="1371600" indent="0" algn="ctr">
              <a:buNone/>
              <a:defRPr sz="1400">
                <a:solidFill>
                  <a:srgbClr val="FFFFFF"/>
                </a:solidFill>
              </a:defRPr>
            </a:lvl4pPr>
            <a:lvl5pPr marL="1828800" indent="0" algn="ctr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0" y="4154576"/>
            <a:ext cx="9144000" cy="320675"/>
          </a:xfrm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227708" y="2574416"/>
            <a:ext cx="681711" cy="0"/>
          </a:xfrm>
          <a:prstGeom prst="line">
            <a:avLst/>
          </a:prstGeom>
          <a:ln w="3175" cmpd="sng">
            <a:solidFill>
              <a:srgbClr val="208C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882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Right, Text Lef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235" y="0"/>
            <a:ext cx="2999019" cy="514349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aseline="0">
                <a:solidFill>
                  <a:srgbClr val="14141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Centered text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096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,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5097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Full Image, credit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685130" y="4654328"/>
            <a:ext cx="3001670" cy="209480"/>
          </a:xfrm>
        </p:spPr>
        <p:txBody>
          <a:bodyPr rIns="0">
            <a:noAutofit/>
          </a:bodyPr>
          <a:lstStyle>
            <a:lvl1pPr marL="0" indent="0" algn="r">
              <a:buNone/>
              <a:defRPr sz="700" b="0" i="1" baseline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Put photo credit here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777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, No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747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Full Image, no credit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0482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1661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ue, Blank">
    <p:bg>
      <p:bgPr>
        <a:solidFill>
          <a:srgbClr val="208C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5149462"/>
          </a:xfrm>
        </p:spPr>
        <p:txBody>
          <a:bodyPr>
            <a:normAutofit/>
          </a:bodyPr>
          <a:lstStyle>
            <a:lvl1pPr>
              <a:lnSpc>
                <a:spcPts val="318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This is what it would look like if there was more than one line of text.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536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White, 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2758"/>
            <a:ext cx="8229600" cy="343692"/>
          </a:xfrm>
        </p:spPr>
        <p:txBody>
          <a:bodyPr>
            <a:normAutofit/>
          </a:bodyPr>
          <a:lstStyle>
            <a:lvl1pPr>
              <a:defRPr sz="1000" b="0" i="0" baseline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532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ank You">
    <p:bg>
      <p:bgPr>
        <a:solidFill>
          <a:srgbClr val="141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3195245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8CAF"/>
              </a:solidFill>
            </a:endParaRPr>
          </a:p>
        </p:txBody>
      </p:sp>
      <p:sp>
        <p:nvSpPr>
          <p:cNvPr id="7" name="Title 19"/>
          <p:cNvSpPr>
            <a:spLocks noGrp="1"/>
          </p:cNvSpPr>
          <p:nvPr>
            <p:ph type="title" hasCustomPrompt="1"/>
          </p:nvPr>
        </p:nvSpPr>
        <p:spPr>
          <a:xfrm>
            <a:off x="0" y="1832457"/>
            <a:ext cx="9144000" cy="857250"/>
          </a:xfrm>
        </p:spPr>
        <p:txBody>
          <a:bodyPr>
            <a:normAutofit/>
          </a:bodyPr>
          <a:lstStyle>
            <a:lvl1pPr algn="ctr">
              <a:defRPr sz="2600" b="0" i="0" spc="0" baseline="0">
                <a:solidFill>
                  <a:srgbClr val="141419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0" y="3804081"/>
            <a:ext cx="9144000" cy="38051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 sz="1400">
                <a:solidFill>
                  <a:srgbClr val="FFFFFF"/>
                </a:solidFill>
              </a:defRPr>
            </a:lvl2pPr>
            <a:lvl3pPr marL="914400" indent="0" algn="ctr">
              <a:buNone/>
              <a:defRPr sz="1400">
                <a:solidFill>
                  <a:srgbClr val="FFFFFF"/>
                </a:solidFill>
              </a:defRPr>
            </a:lvl3pPr>
            <a:lvl4pPr marL="1371600" indent="0" algn="ctr">
              <a:buNone/>
              <a:defRPr sz="1400">
                <a:solidFill>
                  <a:srgbClr val="FFFFFF"/>
                </a:solidFill>
              </a:defRPr>
            </a:lvl4pPr>
            <a:lvl5pPr marL="1828800" indent="0" algn="ctr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0" y="4154576"/>
            <a:ext cx="9144000" cy="320675"/>
          </a:xfrm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227708" y="2574416"/>
            <a:ext cx="681711" cy="0"/>
          </a:xfrm>
          <a:prstGeom prst="line">
            <a:avLst/>
          </a:prstGeom>
          <a:ln w="3175" cmpd="sng">
            <a:solidFill>
              <a:srgbClr val="208C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437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5143500"/>
          </a:xfrm>
        </p:spPr>
        <p:txBody>
          <a:bodyPr>
            <a:normAutofit/>
          </a:bodyPr>
          <a:lstStyle>
            <a:lvl1pPr>
              <a:lnSpc>
                <a:spcPts val="3180"/>
              </a:lnSpc>
              <a:defRPr sz="2400" baseline="0">
                <a:solidFill>
                  <a:srgbClr val="141419"/>
                </a:solidFill>
              </a:defRPr>
            </a:lvl1pPr>
          </a:lstStyle>
          <a:p>
            <a:r>
              <a:rPr lang="en-US" dirty="0" smtClean="0"/>
              <a:t>Click to edit Master title This is what it would look like if there was more than one line of text.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911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76708" y="0"/>
            <a:ext cx="2999019" cy="51434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374057" y="3196686"/>
            <a:ext cx="3001670" cy="914400"/>
          </a:xfrm>
        </p:spPr>
        <p:txBody>
          <a:bodyPr>
            <a:noAutofit/>
          </a:bodyPr>
          <a:lstStyle>
            <a:lvl1pPr marL="0" indent="0">
              <a:buNone/>
              <a:defRPr sz="700" b="0" i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038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Left, Text Righ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76708" y="0"/>
            <a:ext cx="2999019" cy="514349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333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235" y="0"/>
            <a:ext cx="2999019" cy="51434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aseline="0">
                <a:solidFill>
                  <a:srgbClr val="14141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94584" y="3196686"/>
            <a:ext cx="3001670" cy="914400"/>
          </a:xfrm>
        </p:spPr>
        <p:txBody>
          <a:bodyPr>
            <a:noAutofit/>
          </a:bodyPr>
          <a:lstStyle>
            <a:lvl1pPr marL="0" indent="0">
              <a:buNone/>
              <a:defRPr sz="700" b="0" i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368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Images, Credi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6538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Left Image. credit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Right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654328"/>
            <a:ext cx="3001670" cy="209480"/>
          </a:xfr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700" b="0" i="1" baseline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Put photo credit here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163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Images, Credi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6538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Left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Right Image. credit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685130" y="4654328"/>
            <a:ext cx="3001670" cy="209480"/>
          </a:xfrm>
        </p:spPr>
        <p:txBody>
          <a:bodyPr lIns="0" rIns="0">
            <a:noAutofit/>
          </a:bodyPr>
          <a:lstStyle>
            <a:lvl1pPr marL="0" indent="0" algn="r">
              <a:spcBef>
                <a:spcPts val="0"/>
              </a:spcBef>
              <a:buNone/>
              <a:defRPr sz="700" b="0" i="1" baseline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Put photo credit here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025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Mosaic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235" y="0"/>
            <a:ext cx="2999019" cy="51434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aseline="0">
                <a:solidFill>
                  <a:srgbClr val="14141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94584" y="3196686"/>
            <a:ext cx="3001670" cy="914400"/>
          </a:xfrm>
        </p:spPr>
        <p:txBody>
          <a:bodyPr>
            <a:noAutofit/>
          </a:bodyPr>
          <a:lstStyle>
            <a:lvl1pPr marL="0" indent="0">
              <a:buNone/>
              <a:defRPr sz="700" b="0" i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382198"/>
          </a:xfr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565386" y="2622551"/>
            <a:ext cx="2267848" cy="25209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2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878954" y="2622551"/>
            <a:ext cx="2265046" cy="25209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3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419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767264"/>
            <a:ext cx="2895600" cy="37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500" b="0" i="0">
                <a:solidFill>
                  <a:schemeClr val="tx1">
                    <a:tint val="75000"/>
                  </a:schemeClr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dirty="0" smtClean="0">
                <a:solidFill>
                  <a:srgbClr val="141419"/>
                </a:solidFill>
              </a:rPr>
              <a:t>CENTER FOR DETECTORS</a:t>
            </a:r>
            <a:endParaRPr lang="en-US" dirty="0">
              <a:solidFill>
                <a:srgbClr val="14141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37623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297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84" r:id="rId1"/>
    <p:sldLayoutId id="2147493583" r:id="rId2"/>
    <p:sldLayoutId id="2147493565" r:id="rId3"/>
    <p:sldLayoutId id="2147493572" r:id="rId4"/>
    <p:sldLayoutId id="2147493580" r:id="rId5"/>
    <p:sldLayoutId id="2147493574" r:id="rId6"/>
    <p:sldLayoutId id="2147493585" r:id="rId7"/>
    <p:sldLayoutId id="2147493586" r:id="rId8"/>
    <p:sldLayoutId id="2147493581" r:id="rId9"/>
    <p:sldLayoutId id="2147493576" r:id="rId10"/>
    <p:sldLayoutId id="2147493573" r:id="rId11"/>
    <p:sldLayoutId id="2147493578" r:id="rId12"/>
    <p:sldLayoutId id="2147493575" r:id="rId13"/>
    <p:sldLayoutId id="2147493582" r:id="rId14"/>
    <p:sldLayoutId id="2147493579" r:id="rId1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Helvetica Neue Thin"/>
          <a:ea typeface="+mj-ea"/>
          <a:cs typeface="Helvetica Neue Thi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microsoft.com/office/2007/relationships/hdphoto" Target="../media/hdphoto1.wdp"/><Relationship Id="rId5" Type="http://schemas.openxmlformats.org/officeDocument/2006/relationships/image" Target="../media/image14.pd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4" Type="http://schemas.openxmlformats.org/officeDocument/2006/relationships/image" Target="../media/image7.png"/><Relationship Id="rId1" Type="http://schemas.openxmlformats.org/officeDocument/2006/relationships/video" Target="../media/media1.mov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DETECTOR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Donald Figer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Rochester Institute of Technology</a:t>
            </a:r>
          </a:p>
          <a:p>
            <a:r>
              <a:rPr lang="en-US" dirty="0" smtClean="0"/>
              <a:t>Center for Detectors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04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tectors-Noise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-77" b="-7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Photo courtesy of Eric Bajart, displaying a photon noise simulation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DONALD FIGER CENTER FOR DETECTORS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55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75429"/>
            <a:ext cx="8229600" cy="1669848"/>
          </a:xfrm>
        </p:spPr>
        <p:txBody>
          <a:bodyPr anchor="ctr"/>
          <a:lstStyle/>
          <a:p>
            <a:pPr>
              <a:lnSpc>
                <a:spcPts val="3180"/>
              </a:lnSpc>
              <a:spcAft>
                <a:spcPts val="4800"/>
              </a:spcAft>
            </a:pPr>
            <a:r>
              <a:rPr lang="en-US" dirty="0" smtClean="0">
                <a:solidFill>
                  <a:srgbClr val="010000"/>
                </a:solidFill>
              </a:rPr>
              <a:t>We know how to tackle these challenges.</a:t>
            </a:r>
            <a:endParaRPr lang="en-US" dirty="0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07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development of the </a:t>
            </a:r>
            <a:r>
              <a:rPr lang="en-US" dirty="0" smtClean="0">
                <a:solidFill>
                  <a:srgbClr val="208CAF"/>
                </a:solidFill>
              </a:rPr>
              <a:t>zero read noise detector</a:t>
            </a:r>
            <a:r>
              <a:rPr lang="en-US" dirty="0" smtClean="0"/>
              <a:t> is </a:t>
            </a:r>
            <a:r>
              <a:rPr lang="en-US" dirty="0"/>
              <a:t>essential for our discoveries to be made.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 right: Images </a:t>
            </a:r>
            <a:r>
              <a:rPr lang="en-US" dirty="0"/>
              <a:t>of the Arches cluster near the Galactic center, obtained with Keck/</a:t>
            </a:r>
            <a:r>
              <a:rPr lang="en-US" dirty="0" smtClean="0"/>
              <a:t>LGSAO. Each </a:t>
            </a:r>
            <a:r>
              <a:rPr lang="en-US" dirty="0"/>
              <a:t>image has </a:t>
            </a:r>
            <a:r>
              <a:rPr lang="en-US" dirty="0" smtClean="0"/>
              <a:t>synthetic </a:t>
            </a:r>
            <a:r>
              <a:rPr lang="en-US" dirty="0"/>
              <a:t>shot </a:t>
            </a:r>
            <a:r>
              <a:rPr lang="en-US" dirty="0" smtClean="0"/>
              <a:t>noise </a:t>
            </a:r>
            <a:r>
              <a:rPr lang="en-US" dirty="0"/>
              <a:t>and increasing read noise (left and right, top to bottom: 0, 5, 10, 100 electrons)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8" name="Picture Placeholder 7" descr="ReadNoise.pn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69" r="-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Walk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389" r="20389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Photograph courtesy of </a:t>
            </a:r>
            <a:r>
              <a:rPr lang="en-US" dirty="0" err="1" smtClean="0">
                <a:solidFill>
                  <a:schemeClr val="bg1"/>
                </a:solidFill>
              </a:rPr>
              <a:t>Dimitrios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Kambouris</a:t>
            </a:r>
            <a:r>
              <a:rPr lang="en-US" dirty="0" smtClean="0">
                <a:solidFill>
                  <a:schemeClr val="bg1"/>
                </a:solidFill>
              </a:rPr>
              <a:t>/Getty Images for Avon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6" descr="Detectors-MedicalBenefits.pdf"/>
          <p:cNvPicPr>
            <a:picLocks noGrp="1" noChangeAspect="1"/>
          </p:cNvPicPr>
          <p:nvPr>
            <p:ph type="pic" sz="quarter" idx="15"/>
          </p:nvPr>
        </p:nvPicPr>
        <mc:AlternateContent>
          <mc:Choice xmlns:ma="http://schemas.microsoft.com/office/mac/drawingml/2008/main" Requires="ma">
            <p:blipFill>
              <a:blip r:embed="rId5"/>
              <a:srcRect t="-70" b="-70"/>
              <a:stretch>
                <a:fillRect/>
              </a:stretch>
            </p:blipFill>
          </mc:Choice>
          <mc:Fallback>
            <p:blipFill>
              <a:blip r:embed="rId6"/>
              <a:srcRect t="-70" b="-70"/>
              <a:stretch>
                <a:fillRect/>
              </a:stretch>
            </p:blipFill>
          </mc:Fallback>
        </mc:AlternateContent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86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DONALD FIGER CENTER FOR DETECTORS</a:t>
            </a:r>
            <a:endParaRPr lang="en-US" dirty="0"/>
          </a:p>
        </p:txBody>
      </p:sp>
      <p:pic>
        <p:nvPicPr>
          <p:cNvPr id="7" name="Picture Placeholder 6" descr="Detector-Ideal.pdf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32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tectors-Applications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DONALD FIGER CENTER FOR DETECTORS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8CAF"/>
                </a:solidFill>
              </a:rPr>
              <a:t>OTHER APPLICATIONS</a:t>
            </a:r>
            <a:endParaRPr lang="en-US" dirty="0">
              <a:solidFill>
                <a:srgbClr val="208CA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32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16969041337_9223281f50_b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062" b="5062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NASA Astronaut </a:t>
            </a:r>
            <a:r>
              <a:rPr lang="en-US" dirty="0" smtClean="0">
                <a:solidFill>
                  <a:srgbClr val="208CAF"/>
                </a:solidFill>
              </a:rPr>
              <a:t>Donald Pettit </a:t>
            </a:r>
            <a:r>
              <a:rPr lang="en-US" dirty="0" smtClean="0"/>
              <a:t>toured RIT’s </a:t>
            </a:r>
            <a:r>
              <a:rPr lang="en-US" dirty="0" smtClean="0">
                <a:solidFill>
                  <a:srgbClr val="0D0D0A"/>
                </a:solidFill>
              </a:rPr>
              <a:t>campus and the Center for Detectors, collaborating with students on a challenge proposed by the International Space Station.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 right: Image series courtesy of RIT alumnus Peter A. </a:t>
            </a:r>
            <a:r>
              <a:rPr lang="en-US" dirty="0" err="1" smtClean="0"/>
              <a:t>Blacksberg</a:t>
            </a:r>
            <a:r>
              <a:rPr lang="en-US" dirty="0" smtClean="0"/>
              <a:t> </a:t>
            </a:r>
            <a:r>
              <a:rPr lang="fr-FR" dirty="0" smtClean="0"/>
              <a:t>’</a:t>
            </a:r>
            <a:r>
              <a:rPr lang="en-US" dirty="0" smtClean="0"/>
              <a:t>75 of the Photography Department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17" name="Picture Placeholder 16" descr="16969043347_9f0b3e476c_b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8190" r="9822"/>
          <a:stretch/>
        </p:blipFill>
        <p:spPr/>
      </p:pic>
      <p:pic>
        <p:nvPicPr>
          <p:cNvPr id="19" name="Picture Placeholder 18" descr="16988686828_cd2d90818e_b.jpg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621" r="10621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83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In order to lead the efforts in developing this technology, </a:t>
            </a:r>
            <a:r>
              <a:rPr lang="en-US" dirty="0" smtClean="0">
                <a:solidFill>
                  <a:srgbClr val="208CAF"/>
                </a:solidFill>
              </a:rPr>
              <a:t>we need your help.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37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38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Donald Figer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Rochester Institute of Technology</a:t>
            </a:r>
          </a:p>
          <a:p>
            <a:r>
              <a:rPr lang="en-US" dirty="0"/>
              <a:t>Center for Detectors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79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8CAF"/>
                </a:solidFill>
              </a:rPr>
              <a:t>Cancer</a:t>
            </a:r>
            <a:r>
              <a:rPr lang="en-US" dirty="0" smtClean="0"/>
              <a:t> is the leading cause of death worldwide.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9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Cases are expected to </a:t>
            </a:r>
            <a:r>
              <a:rPr lang="en-US" dirty="0" smtClean="0">
                <a:solidFill>
                  <a:srgbClr val="208CAF"/>
                </a:solidFill>
              </a:rPr>
              <a:t>increase by 70% </a:t>
            </a:r>
            <a:r>
              <a:rPr lang="en-US" dirty="0" smtClean="0"/>
              <a:t>to more than 22 million people in the next two decades.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Statistic according to World Health Organization</a:t>
            </a:r>
            <a:endParaRPr lang="en-US" dirty="0"/>
          </a:p>
        </p:txBody>
      </p:sp>
      <p:pic>
        <p:nvPicPr>
          <p:cNvPr id="7" name="Picture Placeholder 6" descr="Detectors-CancerStat.pdf"/>
          <p:cNvPicPr>
            <a:picLocks noGrp="1" noChangeAspect="1"/>
          </p:cNvPicPr>
          <p:nvPr>
            <p:ph type="pic" sz="quarter" idx="14"/>
          </p:nvPr>
        </p:nvPicPr>
        <mc:AlternateContent>
          <mc:Choice xmlns:ma="http://schemas.microsoft.com/office/mac/drawingml/2008/main" Requires="ma">
            <p:blipFill>
              <a:blip r:embed="rId2"/>
              <a:srcRect l="-69" r="-69"/>
              <a:stretch>
                <a:fillRect/>
              </a:stretch>
            </p:blipFill>
          </mc:Choice>
          <mc:Fallback>
            <p:blipFill>
              <a:blip r:embed="rId3"/>
              <a:srcRect l="-69" r="-69"/>
              <a:stretch>
                <a:fillRect/>
              </a:stretch>
            </p:blipFill>
          </mc:Fallback>
        </mc:AlternateContent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75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8CAF"/>
                </a:solidFill>
              </a:rPr>
              <a:t>How can we beat cancer?</a:t>
            </a:r>
            <a:r>
              <a:rPr lang="en-US" dirty="0" smtClean="0"/>
              <a:t> With early detection.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9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mammogram-crop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grayscl/>
          </a:blip>
          <a:srcRect t="-70" b="-70"/>
          <a:stretch>
            <a:fillRect/>
          </a:stretch>
        </p:blipFill>
        <p:spPr/>
      </p:pic>
      <p:pic>
        <p:nvPicPr>
          <p:cNvPr id="19" name="Picture Placeholder 18" descr="Detectors-EarlyDetection.pdf"/>
          <p:cNvPicPr>
            <a:picLocks noGrp="1" noChangeAspect="1"/>
          </p:cNvPicPr>
          <p:nvPr>
            <p:ph type="pic" sz="quarter" idx="14"/>
          </p:nvPr>
        </p:nvPicPr>
        <mc:AlternateContent>
          <mc:Choice xmlns:ma="http://schemas.microsoft.com/office/mac/drawingml/2008/main" Requires="ma">
            <p:blipFill>
              <a:blip r:embed="rId3"/>
              <a:srcRect l="-69" r="-69"/>
              <a:stretch>
                <a:fillRect/>
              </a:stretch>
            </p:blipFill>
          </mc:Choice>
          <mc:Fallback>
            <p:blipFill>
              <a:blip r:embed="rId4"/>
              <a:srcRect l="-69" r="-69"/>
              <a:stretch>
                <a:fillRect/>
              </a:stretch>
            </p:blipFill>
          </mc:Fallback>
        </mc:AlternateContent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DONALD FIGER CENTER FOR DETECTORS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654328"/>
            <a:ext cx="4108186" cy="20948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Photo of ABC News Anchor Amy Robach’s 2013 televised breast cancer scan courtesy of ABC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8020" y="52212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75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tarTrails.pn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8377" b="837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Photo courtesy of Ian Abbott/Star Trails, September 1980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120588" y="1615824"/>
            <a:ext cx="6902824" cy="15890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Thin"/>
                <a:ea typeface="+mj-ea"/>
                <a:cs typeface="Helvetica Neue Thin"/>
              </a:defRPr>
            </a:lvl1pPr>
          </a:lstStyle>
          <a:p>
            <a:r>
              <a:rPr lang="en-US" sz="2400" dirty="0">
                <a:solidFill>
                  <a:srgbClr val="FFFFFF"/>
                </a:solidFill>
              </a:rPr>
              <a:t>Let’s use a simple, hand-held scanning device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that uses safe visible light to probe the breast.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1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5" name="StarsMovie.mov">
            <a:hlinkClick r:id="" action="ppaction://media"/>
          </p:cNvPr>
          <p:cNvPicPr/>
          <p:nvPr>
            <p:ph type="pic" sz="quarter" idx="14"/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9144000" cy="51435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71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Childhood dreams turned into research that measured the distance to </a:t>
            </a:r>
            <a:r>
              <a:rPr lang="en-US" dirty="0">
                <a:solidFill>
                  <a:srgbClr val="208CAF"/>
                </a:solidFill>
              </a:rPr>
              <a:t>pulsating variable stars</a:t>
            </a:r>
            <a:r>
              <a:rPr lang="en-US" dirty="0"/>
              <a:t>, and more.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 right: Wide field view of the Large </a:t>
            </a:r>
            <a:r>
              <a:rPr lang="en-US" dirty="0" err="1" smtClean="0"/>
              <a:t>Magellanic</a:t>
            </a:r>
            <a:r>
              <a:rPr lang="en-US" dirty="0" smtClean="0"/>
              <a:t> Cloud courtesy of ESO (European Southern Observatory)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DONALD FIGER CENTER FOR DETECTORS</a:t>
            </a:r>
            <a:endParaRPr lang="en-US" dirty="0"/>
          </a:p>
        </p:txBody>
      </p:sp>
      <p:pic>
        <p:nvPicPr>
          <p:cNvPr id="13" name="Picture Placeholder 12" descr="1-pulsatingsta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55" r="-55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29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000" dirty="0" smtClean="0">
                <a:solidFill>
                  <a:srgbClr val="208CAF"/>
                </a:solidFill>
                <a:latin typeface="Helvetica Neue Medium"/>
                <a:cs typeface="Helvetica Neue Medium"/>
              </a:rPr>
              <a:t>THE DETECTOR</a:t>
            </a:r>
            <a:endParaRPr lang="en-US" sz="1000" dirty="0">
              <a:solidFill>
                <a:srgbClr val="208CAF"/>
              </a:solidFill>
              <a:latin typeface="Helvetica Neue Medium"/>
              <a:cs typeface="Helvetica Neue Medium"/>
            </a:endParaRPr>
          </a:p>
          <a:p>
            <a:pPr lvl="0"/>
            <a:r>
              <a:rPr lang="en-US" dirty="0" smtClean="0"/>
              <a:t>is </a:t>
            </a:r>
            <a:r>
              <a:rPr lang="en-US" dirty="0"/>
              <a:t>critical to discovery</a:t>
            </a:r>
          </a:p>
        </p:txBody>
      </p:sp>
      <p:pic>
        <p:nvPicPr>
          <p:cNvPr id="7" name="Picture Placeholder 6" descr="Detector-Graphic.pdf"/>
          <p:cNvPicPr>
            <a:picLocks noGrp="1" noChangeAspect="1"/>
          </p:cNvPicPr>
          <p:nvPr>
            <p:ph type="pic" sz="quarter" idx="14"/>
          </p:nvPr>
        </p:nvPicPr>
        <mc:AlternateContent>
          <mc:Choice xmlns:ma="http://schemas.microsoft.com/office/mac/drawingml/2008/main" Requires="ma">
            <p:blipFill>
              <a:blip r:embed="rId2"/>
              <a:srcRect l="-69" r="-69"/>
              <a:stretch>
                <a:fillRect/>
              </a:stretch>
            </p:blipFill>
          </mc:Choice>
          <mc:Fallback>
            <p:blipFill>
              <a:blip r:embed="rId3"/>
              <a:srcRect l="-69" r="-69"/>
              <a:stretch>
                <a:fillRect/>
              </a:stretch>
            </p:blipFill>
          </mc:Fallback>
        </mc:AlternateContent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92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tect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397</Words>
  <Application>Microsoft Macintosh PowerPoint</Application>
  <PresentationFormat>On-screen Show (16:9)</PresentationFormat>
  <Paragraphs>58</Paragraphs>
  <Slides>19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Detectors</vt:lpstr>
      <vt:lpstr>THE DETECTOR</vt:lpstr>
      <vt:lpstr>Cancer is the leading cause of death worldwide.</vt:lpstr>
      <vt:lpstr>Slide 3</vt:lpstr>
      <vt:lpstr>How can we beat cancer? With early detection.</vt:lpstr>
      <vt:lpstr>Slide 5</vt:lpstr>
      <vt:lpstr>Slide 6</vt:lpstr>
      <vt:lpstr>Slide 7</vt:lpstr>
      <vt:lpstr>Slide 8</vt:lpstr>
      <vt:lpstr>Slide 9</vt:lpstr>
      <vt:lpstr>Slide 10</vt:lpstr>
      <vt:lpstr>We know how to tackle these challenges.</vt:lpstr>
      <vt:lpstr>Slide 12</vt:lpstr>
      <vt:lpstr>Slide 13</vt:lpstr>
      <vt:lpstr>Slide 14</vt:lpstr>
      <vt:lpstr>OTHER APPLICATIONS</vt:lpstr>
      <vt:lpstr>Slide 16</vt:lpstr>
      <vt:lpstr>In order to lead the efforts in developing this technology, we need your help.</vt:lpstr>
      <vt:lpstr>Questions?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Alexa Martinez</cp:lastModifiedBy>
  <cp:revision>97</cp:revision>
  <dcterms:created xsi:type="dcterms:W3CDTF">2015-04-27T18:12:32Z</dcterms:created>
  <dcterms:modified xsi:type="dcterms:W3CDTF">2015-04-27T18:49:27Z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