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03" r:id="rId12"/>
    <p:sldId id="257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59" r:id="rId21"/>
    <p:sldId id="291" r:id="rId22"/>
    <p:sldId id="316" r:id="rId23"/>
    <p:sldId id="258" r:id="rId24"/>
    <p:sldId id="304" r:id="rId25"/>
    <p:sldId id="306" r:id="rId26"/>
    <p:sldId id="305" r:id="rId27"/>
    <p:sldId id="297" r:id="rId28"/>
    <p:sldId id="298" r:id="rId29"/>
    <p:sldId id="299" r:id="rId30"/>
    <p:sldId id="301" r:id="rId31"/>
    <p:sldId id="300" r:id="rId32"/>
    <p:sldId id="317" r:id="rId33"/>
    <p:sldId id="318" r:id="rId34"/>
    <p:sldId id="282" r:id="rId35"/>
    <p:sldId id="292" r:id="rId36"/>
    <p:sldId id="293" r:id="rId37"/>
    <p:sldId id="277" r:id="rId38"/>
    <p:sldId id="278" r:id="rId39"/>
    <p:sldId id="31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7145" autoAdjust="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E5DBC-57F4-47A6-A893-BA2A65F32FDE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99F65-5195-4BF5-9E1E-F2462521E9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79AF6-7C82-4EB8-9DFE-9B07ECEC5829}" type="slidenum">
              <a:rPr lang="en-GB"/>
              <a:pPr/>
              <a:t>27</a:t>
            </a:fld>
            <a:endParaRPr lang="en-GB"/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009080-7D17-461E-8A5B-485346F93AC9}" type="slidenum">
              <a:rPr lang="en-US" sz="1200">
                <a:latin typeface="Times New Roman" pitchFamily="18" charset="0"/>
              </a:rPr>
              <a:pPr algn="r"/>
              <a:t>27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CCFAD-2189-4CF8-B11E-374B1C681783}" type="slidenum">
              <a:rPr lang="en-GB"/>
              <a:pPr/>
              <a:t>29</a:t>
            </a:fld>
            <a:endParaRPr lang="en-GB"/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9C0844-E7E0-4A0C-8FBF-B76C07AAC8F2}" type="slidenum">
              <a:rPr lang="en-US" sz="1200">
                <a:latin typeface="Times New Roman" pitchFamily="18" charset="0"/>
              </a:rPr>
              <a:pPr algn="r"/>
              <a:t>29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6CEB-FBAD-4D95-BC1A-B82C9078AF3E}" type="slidenum">
              <a:rPr lang="en-GB"/>
              <a:pPr/>
              <a:t>31</a:t>
            </a:fld>
            <a:endParaRPr lang="en-GB"/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422FB4-CD8F-43FA-A5B2-8119834889A4}" type="slidenum">
              <a:rPr lang="en-US" sz="1200">
                <a:latin typeface="Times New Roman" pitchFamily="18" charset="0"/>
              </a:rPr>
              <a:pPr algn="r"/>
              <a:t>31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Interleaved measurement.</a:t>
            </a:r>
            <a:r>
              <a:rPr lang="en-GB" baseline="0" dirty="0" smtClean="0"/>
              <a:t>  Both curves taken at the same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9F65-5195-4BF5-9E1E-F2462521E92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1F7F-ADA1-4B1A-8276-8AECA49F4081}" type="datetimeFigureOut">
              <a:rPr lang="en-GB" smtClean="0"/>
              <a:pPr/>
              <a:t>28/09/2011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B7EA-0913-47F7-B56F-5BDE4530C2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5.png"/><Relationship Id="rId9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252536" y="806847"/>
            <a:ext cx="92154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Infrared superconducting </a:t>
            </a:r>
            <a:r>
              <a:rPr lang="en-GB" sz="4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4000" b="1" dirty="0">
                <a:solidFill>
                  <a:srgbClr val="002060"/>
                </a:solidFill>
                <a:latin typeface="+mj-lt"/>
              </a:rPr>
            </a:br>
            <a:r>
              <a:rPr lang="en-GB" sz="4000" b="1" dirty="0">
                <a:solidFill>
                  <a:srgbClr val="002060"/>
                </a:solidFill>
                <a:latin typeface="+mj-lt"/>
              </a:rPr>
              <a:t>single-photon 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detectors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31640" y="2492896"/>
            <a:ext cx="64008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800" b="1" dirty="0"/>
              <a:t>Robert Hadfield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000" i="1" dirty="0"/>
              <a:t>Heriot-Watt University, Edinburgh, UK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9552" y="3501008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/>
              <a:t>Chandra </a:t>
            </a:r>
            <a:r>
              <a:rPr lang="en-GB" sz="1600" dirty="0" err="1"/>
              <a:t>Mouli</a:t>
            </a:r>
            <a:r>
              <a:rPr lang="en-GB" sz="1600" dirty="0"/>
              <a:t> </a:t>
            </a:r>
            <a:r>
              <a:rPr lang="en-GB" sz="1600" dirty="0" err="1"/>
              <a:t>Natarajan</a:t>
            </a:r>
            <a:r>
              <a:rPr lang="en-GB" sz="1600" dirty="0"/>
              <a:t>, </a:t>
            </a:r>
            <a:r>
              <a:rPr lang="en-GB" sz="1600" dirty="0" smtClean="0"/>
              <a:t>Mike Tanner, John O’Connor  </a:t>
            </a:r>
            <a:r>
              <a:rPr lang="en-GB" sz="1600" i="1" dirty="0" smtClean="0"/>
              <a:t>Heriot-Watt </a:t>
            </a:r>
            <a:r>
              <a:rPr lang="en-GB" sz="1600" i="1" dirty="0"/>
              <a:t>University, UK</a:t>
            </a:r>
          </a:p>
          <a:p>
            <a:r>
              <a:rPr lang="en-GB" sz="1600" dirty="0" err="1"/>
              <a:t>Burm</a:t>
            </a:r>
            <a:r>
              <a:rPr lang="en-GB" sz="1600" dirty="0"/>
              <a:t> </a:t>
            </a:r>
            <a:r>
              <a:rPr lang="en-GB" sz="1600" dirty="0" err="1"/>
              <a:t>Baek</a:t>
            </a:r>
            <a:r>
              <a:rPr lang="en-GB" sz="1600" dirty="0"/>
              <a:t>, </a:t>
            </a:r>
            <a:r>
              <a:rPr lang="en-GB" sz="1600" dirty="0" smtClean="0"/>
              <a:t>Marty Stevens, Sae </a:t>
            </a:r>
            <a:r>
              <a:rPr lang="en-GB" sz="1600" dirty="0"/>
              <a:t>Woo Nam </a:t>
            </a:r>
            <a:r>
              <a:rPr lang="en-GB" sz="1600" i="1" dirty="0"/>
              <a:t>NIST, </a:t>
            </a:r>
            <a:r>
              <a:rPr lang="en-GB" sz="1600" i="1" dirty="0" smtClean="0"/>
              <a:t>USA</a:t>
            </a:r>
            <a:endParaRPr lang="en-GB" sz="1600" i="1" dirty="0"/>
          </a:p>
          <a:p>
            <a:r>
              <a:rPr lang="en-GB" sz="1600" dirty="0" err="1"/>
              <a:t>Shigehito</a:t>
            </a:r>
            <a:r>
              <a:rPr lang="en-GB" sz="1600" dirty="0"/>
              <a:t> Miki, Zhen Wang, Masahide Sasaki </a:t>
            </a:r>
            <a:r>
              <a:rPr lang="en-GB" sz="1600" i="1" dirty="0" smtClean="0"/>
              <a:t>NICT, Japan</a:t>
            </a:r>
          </a:p>
          <a:p>
            <a:r>
              <a:rPr lang="en-GB" sz="1600" dirty="0" smtClean="0"/>
              <a:t>Sander </a:t>
            </a:r>
            <a:r>
              <a:rPr lang="en-GB" sz="1600" dirty="0" err="1" smtClean="0"/>
              <a:t>Dorenbos</a:t>
            </a:r>
            <a:r>
              <a:rPr lang="en-GB" sz="1600" dirty="0" smtClean="0"/>
              <a:t>, Val </a:t>
            </a:r>
            <a:r>
              <a:rPr lang="en-GB" sz="1600" dirty="0" err="1" smtClean="0"/>
              <a:t>Zwiller</a:t>
            </a:r>
            <a:r>
              <a:rPr lang="en-GB" sz="1600" dirty="0" smtClean="0"/>
              <a:t> </a:t>
            </a:r>
            <a:r>
              <a:rPr lang="en-GB" sz="1600" i="1" dirty="0" smtClean="0"/>
              <a:t>TU Delft, The Netherlands</a:t>
            </a:r>
          </a:p>
          <a:p>
            <a:r>
              <a:rPr lang="en-GB" sz="1600" dirty="0" smtClean="0"/>
              <a:t>Jonathan </a:t>
            </a:r>
            <a:r>
              <a:rPr lang="en-GB" sz="1600" dirty="0" err="1" smtClean="0"/>
              <a:t>Habif</a:t>
            </a:r>
            <a:r>
              <a:rPr lang="en-GB" sz="1600" dirty="0" smtClean="0"/>
              <a:t>, Chip Elliot </a:t>
            </a:r>
            <a:r>
              <a:rPr lang="en-GB" sz="1600" i="1" dirty="0" smtClean="0"/>
              <a:t>BBN Technologies, USA</a:t>
            </a:r>
          </a:p>
          <a:p>
            <a:r>
              <a:rPr lang="en-GB" sz="1600" dirty="0" err="1" smtClean="0"/>
              <a:t>Hiroke</a:t>
            </a:r>
            <a:r>
              <a:rPr lang="en-GB" sz="1600" dirty="0" smtClean="0"/>
              <a:t> </a:t>
            </a:r>
            <a:r>
              <a:rPr lang="en-GB" sz="1600" dirty="0" err="1" smtClean="0"/>
              <a:t>Takesue</a:t>
            </a:r>
            <a:r>
              <a:rPr lang="en-GB" sz="1600" dirty="0" smtClean="0"/>
              <a:t> </a:t>
            </a:r>
            <a:r>
              <a:rPr lang="en-GB" sz="1600" i="1" dirty="0" smtClean="0"/>
              <a:t>NTT, Japan</a:t>
            </a:r>
            <a:endParaRPr lang="en-GB" sz="1600" dirty="0" smtClean="0"/>
          </a:p>
          <a:p>
            <a:r>
              <a:rPr lang="en-GB" sz="1600" dirty="0" err="1" smtClean="0"/>
              <a:t>Qiang</a:t>
            </a:r>
            <a:r>
              <a:rPr lang="en-GB" sz="1600" dirty="0" smtClean="0"/>
              <a:t> Zhang, Yoshihisa Yamamoto </a:t>
            </a:r>
            <a:r>
              <a:rPr lang="en-GB" sz="1600" i="1" dirty="0" smtClean="0"/>
              <a:t>Stanford, USA</a:t>
            </a:r>
            <a:endParaRPr lang="en-GB" sz="1600" i="1" dirty="0"/>
          </a:p>
          <a:p>
            <a:r>
              <a:rPr lang="en-US" sz="1600" dirty="0" smtClean="0"/>
              <a:t>Alberto </a:t>
            </a:r>
            <a:r>
              <a:rPr lang="en-US" sz="1600" dirty="0" err="1"/>
              <a:t>Peruzzo</a:t>
            </a:r>
            <a:r>
              <a:rPr lang="en-US" sz="1600" dirty="0"/>
              <a:t>, </a:t>
            </a:r>
            <a:r>
              <a:rPr lang="en-US" sz="1600" dirty="0" smtClean="0"/>
              <a:t>Damien </a:t>
            </a:r>
            <a:r>
              <a:rPr lang="en-US" sz="1600" dirty="0" err="1" smtClean="0"/>
              <a:t>Bonneau</a:t>
            </a:r>
            <a:r>
              <a:rPr lang="en-US" sz="1600" dirty="0" smtClean="0"/>
              <a:t>, </a:t>
            </a:r>
            <a:r>
              <a:rPr lang="en-US" sz="1600" dirty="0" err="1" smtClean="0"/>
              <a:t>Mirko</a:t>
            </a:r>
            <a:r>
              <a:rPr lang="en-US" sz="1600" dirty="0" smtClean="0"/>
              <a:t> </a:t>
            </a:r>
            <a:r>
              <a:rPr lang="en-US" sz="1600" dirty="0" err="1" smtClean="0"/>
              <a:t>Lobino</a:t>
            </a:r>
            <a:r>
              <a:rPr lang="en-US" sz="1600" dirty="0" smtClean="0"/>
              <a:t>, Mark Thompson, Jeremy </a:t>
            </a:r>
            <a:r>
              <a:rPr lang="en-US" sz="1600" dirty="0"/>
              <a:t>O’Brien </a:t>
            </a:r>
            <a:r>
              <a:rPr lang="en-US" sz="1600" i="1" dirty="0" smtClean="0"/>
              <a:t>U. Bristol</a:t>
            </a:r>
            <a:r>
              <a:rPr lang="en-US" sz="1600" i="1" dirty="0"/>
              <a:t>, </a:t>
            </a:r>
            <a:r>
              <a:rPr lang="en-US" sz="1600" i="1" dirty="0" smtClean="0"/>
              <a:t>UK</a:t>
            </a:r>
          </a:p>
        </p:txBody>
      </p:sp>
      <p:pic>
        <p:nvPicPr>
          <p:cNvPr id="7" name="Picture 11" descr="HW logo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1300" cy="1168400"/>
          </a:xfrm>
          <a:prstGeom prst="rect">
            <a:avLst/>
          </a:prstGeom>
          <a:noFill/>
        </p:spPr>
      </p:pic>
      <p:pic>
        <p:nvPicPr>
          <p:cNvPr id="8" name="Picture 12" descr="RSmast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499" y="6335610"/>
            <a:ext cx="1567989" cy="405758"/>
          </a:xfrm>
          <a:prstGeom prst="rect">
            <a:avLst/>
          </a:prstGeom>
          <a:noFill/>
        </p:spPr>
      </p:pic>
      <p:pic>
        <p:nvPicPr>
          <p:cNvPr id="12" name="Picture 16" descr="nessielogo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524750" y="116632"/>
            <a:ext cx="1619250" cy="99536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51521" y="6234998"/>
            <a:ext cx="1224135" cy="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/>
          <a:srcRect r="30159"/>
          <a:stretch>
            <a:fillRect/>
          </a:stretch>
        </p:blipFill>
        <p:spPr bwMode="auto">
          <a:xfrm>
            <a:off x="1613302" y="6282925"/>
            <a:ext cx="880755" cy="36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qui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877272"/>
            <a:ext cx="720080" cy="7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BN logo.jpg"/>
          <p:cNvPicPr>
            <a:picLocks noChangeAspect="1"/>
          </p:cNvPicPr>
          <p:nvPr/>
        </p:nvPicPr>
        <p:blipFill>
          <a:blip r:embed="rId8" cstate="print"/>
          <a:srcRect r="881" b="12044"/>
          <a:stretch>
            <a:fillRect/>
          </a:stretch>
        </p:blipFill>
        <p:spPr>
          <a:xfrm>
            <a:off x="1619672" y="5805264"/>
            <a:ext cx="817414" cy="470570"/>
          </a:xfrm>
          <a:prstGeom prst="rect">
            <a:avLst/>
          </a:prstGeom>
        </p:spPr>
      </p:pic>
      <p:pic>
        <p:nvPicPr>
          <p:cNvPr id="18" name="Picture 17" descr="stanford logo.gif"/>
          <p:cNvPicPr>
            <a:picLocks noChangeAspect="1"/>
          </p:cNvPicPr>
          <p:nvPr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508104" y="5931007"/>
            <a:ext cx="720080" cy="653979"/>
          </a:xfrm>
          <a:prstGeom prst="rect">
            <a:avLst/>
          </a:prstGeom>
        </p:spPr>
      </p:pic>
      <p:pic>
        <p:nvPicPr>
          <p:cNvPr id="19" name="Picture 18" descr="NTT-communications-japan.jpg"/>
          <p:cNvPicPr>
            <a:picLocks noChangeAspect="1"/>
          </p:cNvPicPr>
          <p:nvPr/>
        </p:nvPicPr>
        <p:blipFill>
          <a:blip r:embed="rId10" cstate="print"/>
          <a:srcRect l="2402" t="21305" r="2638" b="22896"/>
          <a:stretch>
            <a:fillRect/>
          </a:stretch>
        </p:blipFill>
        <p:spPr>
          <a:xfrm>
            <a:off x="3688265" y="6023970"/>
            <a:ext cx="1531807" cy="468052"/>
          </a:xfrm>
          <a:prstGeom prst="rect">
            <a:avLst/>
          </a:prstGeom>
        </p:spPr>
      </p:pic>
      <p:pic>
        <p:nvPicPr>
          <p:cNvPr id="20" name="Picture 19" descr="Nict_logo ne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5897956"/>
            <a:ext cx="720080" cy="720080"/>
          </a:xfrm>
          <a:prstGeom prst="rect">
            <a:avLst/>
          </a:prstGeom>
        </p:spPr>
      </p:pic>
      <p:pic>
        <p:nvPicPr>
          <p:cNvPr id="21" name="Picture 20" descr="NIST logo bi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5805264"/>
            <a:ext cx="1159365" cy="305569"/>
          </a:xfrm>
          <a:prstGeom prst="rect">
            <a:avLst/>
          </a:prstGeom>
        </p:spPr>
      </p:pic>
      <p:pic>
        <p:nvPicPr>
          <p:cNvPr id="22" name="Picture 21" descr="EPSRC logo large.JPG"/>
          <p:cNvPicPr>
            <a:picLocks noChangeAspect="1"/>
          </p:cNvPicPr>
          <p:nvPr/>
        </p:nvPicPr>
        <p:blipFill>
          <a:blip r:embed="rId13" cstate="print"/>
          <a:srcRect r="26795" b="34045"/>
          <a:stretch>
            <a:fillRect/>
          </a:stretch>
        </p:blipFill>
        <p:spPr>
          <a:xfrm>
            <a:off x="7557171" y="5805264"/>
            <a:ext cx="1263301" cy="454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44008" y="4211796"/>
            <a:ext cx="28803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InGaAs</a:t>
            </a:r>
            <a:r>
              <a:rPr lang="en-GB" b="1" dirty="0" smtClean="0"/>
              <a:t> SPADs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4928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haparral Pro" pitchFamily="18" charset="0"/>
                <a:cs typeface="Arial" pitchFamily="34" charset="0"/>
              </a:rPr>
              <a:t>Applications</a:t>
            </a:r>
            <a:endParaRPr lang="en-GB" sz="2000" b="1" dirty="0">
              <a:latin typeface="Chaparral Pro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77072"/>
            <a:ext cx="1324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Chaparral Pro" pitchFamily="18" charset="0"/>
                <a:cs typeface="Arial" pitchFamily="34" charset="0"/>
              </a:rPr>
              <a:t>Detectors</a:t>
            </a:r>
            <a:endParaRPr lang="en-GB" sz="2000" b="1" dirty="0">
              <a:latin typeface="Chaparral Pro" pitchFamily="18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9731424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2060"/>
                </a:solidFill>
                <a:cs typeface="Arial" pitchFamily="34" charset="0"/>
              </a:rPr>
              <a:t>Single-photon detectors </a:t>
            </a:r>
            <a:br>
              <a:rPr lang="en-GB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cs typeface="Arial" pitchFamily="34" charset="0"/>
              </a:rPr>
              <a:t>&amp; applications</a:t>
            </a:r>
            <a:endParaRPr lang="en-GB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2849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haparral Pro" pitchFamily="18" charset="0"/>
                <a:cs typeface="Arial" pitchFamily="34" charset="0"/>
              </a:rPr>
              <a:t>Wavelength</a:t>
            </a:r>
            <a:endParaRPr lang="en-GB" sz="2000" b="1" dirty="0">
              <a:latin typeface="Chaparral Pro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25649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Life Sciences</a:t>
            </a:r>
          </a:p>
          <a:p>
            <a:pPr algn="ctr"/>
            <a:r>
              <a:rPr lang="en-GB" sz="1200" b="1" dirty="0" smtClean="0"/>
              <a:t>FLIM/FRET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25649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Free space </a:t>
            </a:r>
            <a:r>
              <a:rPr lang="en-GB" sz="1200" b="1" dirty="0" err="1" smtClean="0"/>
              <a:t>comms</a:t>
            </a:r>
            <a:r>
              <a:rPr lang="en-GB" sz="1200" b="1" dirty="0" smtClean="0"/>
              <a:t> and LIDAR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232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Quantum cryptography </a:t>
            </a:r>
          </a:p>
          <a:p>
            <a:pPr algn="ctr"/>
            <a:r>
              <a:rPr lang="en-GB" sz="1200" b="1" dirty="0" smtClean="0"/>
              <a:t>in fibre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25649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Quantum Optics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0352" y="258301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Atmospheric Sensing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210323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Astronomy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6136" y="257593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IC Testing</a:t>
            </a:r>
          </a:p>
          <a:p>
            <a:pPr algn="ctr"/>
            <a:endParaRPr lang="en-GB" sz="12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3861048"/>
            <a:ext cx="302433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Photomultipliers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3861048"/>
            <a:ext cx="30243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IR PMTs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63688" y="4229180"/>
            <a:ext cx="288032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Si SPADs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4581128"/>
            <a:ext cx="69847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Superconducting detectors</a:t>
            </a:r>
            <a:endParaRPr lang="en-GB" b="1" dirty="0"/>
          </a:p>
        </p:txBody>
      </p:sp>
      <p:pic>
        <p:nvPicPr>
          <p:cNvPr id="8" name="Picture 2" descr="C:\Documents and Settings\cmn10\Desktop\bb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6953251" cy="485775"/>
          </a:xfrm>
          <a:prstGeom prst="rect">
            <a:avLst/>
          </a:prstGeom>
          <a:noFill/>
        </p:spPr>
      </p:pic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44624"/>
            <a:ext cx="9505056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Characteristics of single-photon detectors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5576" y="1340768"/>
            <a:ext cx="7042150" cy="33916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ct val="40000"/>
              </a:spcAft>
            </a:pPr>
            <a:endParaRPr lang="en-US" sz="2000" dirty="0"/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Char char="•"/>
            </a:pPr>
            <a:r>
              <a:rPr lang="en-US" sz="2400" dirty="0"/>
              <a:t> </a:t>
            </a:r>
            <a:r>
              <a:rPr lang="en-US" sz="2000" dirty="0"/>
              <a:t>High quantum detection efficiency at wavelength of interest.</a:t>
            </a: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Char char="•"/>
            </a:pPr>
            <a:r>
              <a:rPr lang="en-US" sz="2000" dirty="0"/>
              <a:t> Probability of noise-triggered ‘dark counts’ low.</a:t>
            </a: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Char char="•"/>
            </a:pPr>
            <a:r>
              <a:rPr lang="en-US" sz="2000" dirty="0"/>
              <a:t> Time between detection of photon and generation of electrical signal should be constant – low jitter.</a:t>
            </a: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Char char="•"/>
            </a:pPr>
            <a:r>
              <a:rPr lang="en-US" sz="2000" dirty="0"/>
              <a:t> Short recovery time (‘dead time’).</a:t>
            </a: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Char char="•"/>
            </a:pPr>
            <a:r>
              <a:rPr lang="en-US" sz="2000" dirty="0" smtClean="0"/>
              <a:t> Ability </a:t>
            </a:r>
            <a:r>
              <a:rPr lang="en-US" sz="2000" dirty="0"/>
              <a:t>to resolve photon number.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5229200"/>
            <a:ext cx="730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Review article: Hadfield </a:t>
            </a:r>
            <a:r>
              <a:rPr lang="en-GB" i="1" dirty="0" smtClean="0">
                <a:solidFill>
                  <a:srgbClr val="002060"/>
                </a:solidFill>
              </a:rPr>
              <a:t>RH ‘Single-photon detectors for optical quantum information applications’ </a:t>
            </a:r>
            <a:r>
              <a:rPr lang="en-GB" dirty="0" smtClean="0">
                <a:solidFill>
                  <a:srgbClr val="002060"/>
                </a:solidFill>
              </a:rPr>
              <a:t>Nature Photonics </a:t>
            </a:r>
            <a:r>
              <a:rPr lang="en-GB" b="1" dirty="0" smtClean="0">
                <a:solidFill>
                  <a:srgbClr val="002060"/>
                </a:solidFill>
              </a:rPr>
              <a:t>3 (</a:t>
            </a:r>
            <a:r>
              <a:rPr lang="en-GB" dirty="0" smtClean="0">
                <a:solidFill>
                  <a:srgbClr val="002060"/>
                </a:solidFill>
              </a:rPr>
              <a:t>12) 696 (2009)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Superconducting </a:t>
            </a:r>
            <a:r>
              <a:rPr lang="en-GB" sz="3600" b="1" dirty="0" err="1" smtClean="0">
                <a:solidFill>
                  <a:srgbClr val="002060"/>
                </a:solidFill>
              </a:rPr>
              <a:t>nanowire</a:t>
            </a:r>
            <a:r>
              <a:rPr lang="en-GB" sz="3600" b="1" dirty="0" smtClean="0">
                <a:solidFill>
                  <a:srgbClr val="002060"/>
                </a:solidFill>
              </a:rPr>
              <a:t> single photon detectors (SSPDs or SNSPDs)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900113" y="1844824"/>
            <a:ext cx="454501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Key Properties:</a:t>
            </a:r>
          </a:p>
          <a:p>
            <a:endParaRPr lang="en-GB" sz="2000" b="1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/>
              <a:t> </a:t>
            </a:r>
            <a:r>
              <a:rPr lang="en-GB" sz="2000"/>
              <a:t>Wide spectral range (visible – mid IR)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2000"/>
              <a:t> Free running (no gating required)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2000"/>
              <a:t> Low dark counts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2000"/>
              <a:t> Low timing jitter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2000"/>
              <a:t> Short recovery time</a:t>
            </a:r>
          </a:p>
          <a:p>
            <a:endParaRPr lang="en-GB" sz="2000"/>
          </a:p>
        </p:txBody>
      </p: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5580063" y="2662386"/>
            <a:ext cx="3024187" cy="1584325"/>
            <a:chOff x="3424" y="1570"/>
            <a:chExt cx="1905" cy="681"/>
          </a:xfrm>
        </p:grpSpPr>
        <p:sp>
          <p:nvSpPr>
            <p:cNvPr id="19" name="AutoShape 56"/>
            <p:cNvSpPr>
              <a:spLocks/>
            </p:cNvSpPr>
            <p:nvPr/>
          </p:nvSpPr>
          <p:spPr bwMode="auto">
            <a:xfrm>
              <a:off x="3424" y="1570"/>
              <a:ext cx="182" cy="681"/>
            </a:xfrm>
            <a:prstGeom prst="rightBrace">
              <a:avLst>
                <a:gd name="adj1" fmla="val 3118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706" y="1706"/>
              <a:ext cx="162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000"/>
                <a:t>Considerable scope for further improvements!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813" y="2205038"/>
            <a:ext cx="6480175" cy="4104282"/>
            <a:chOff x="1547813" y="2205038"/>
            <a:chExt cx="6480175" cy="410428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547813" y="2205038"/>
              <a:ext cx="6480175" cy="4103687"/>
              <a:chOff x="1111" y="1434"/>
              <a:chExt cx="4082" cy="258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4" y="975"/>
                <a:ext cx="2743" cy="26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4925">
                <a:solidFill>
                  <a:schemeClr val="bg1">
                    <a:lumMod val="75000"/>
                  </a:schemeClr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" name="Rectangle 3"/>
              <p:cNvPicPr>
                <a:picLocks noChangeArrowheads="1"/>
              </p:cNvPicPr>
              <p:nvPr/>
            </p:nvPicPr>
            <p:blipFill>
              <a:blip r:embed="rId2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1936" y="1739"/>
                <a:ext cx="2229" cy="1498"/>
              </a:xfrm>
              <a:prstGeom prst="rect">
                <a:avLst/>
              </a:prstGeom>
              <a:noFill/>
            </p:spPr>
          </p:pic>
          <p:pic>
            <p:nvPicPr>
              <p:cNvPr id="7" name="Straight Arrow Connector 24"/>
              <p:cNvPicPr>
                <a:picLocks noChangeArrowheads="1"/>
              </p:cNvPicPr>
              <p:nvPr/>
            </p:nvPicPr>
            <p:blipFill>
              <a:blip r:embed="rId3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289" y="2055"/>
                <a:ext cx="956" cy="903"/>
              </a:xfrm>
              <a:prstGeom prst="rect">
                <a:avLst/>
              </a:prstGeom>
              <a:noFill/>
            </p:spPr>
          </p:pic>
          <p:pic>
            <p:nvPicPr>
              <p:cNvPr id="8" name="Straight Arrow Connector 26"/>
              <p:cNvPicPr>
                <a:picLocks noChangeArrowheads="1"/>
              </p:cNvPicPr>
              <p:nvPr/>
            </p:nvPicPr>
            <p:blipFill>
              <a:blip r:embed="rId4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426" y="2010"/>
                <a:ext cx="954" cy="903"/>
              </a:xfrm>
              <a:prstGeom prst="rect">
                <a:avLst/>
              </a:prstGeom>
              <a:noFill/>
            </p:spPr>
          </p:pic>
          <p:pic>
            <p:nvPicPr>
              <p:cNvPr id="9" name="Straight Arrow Connector 27"/>
              <p:cNvPicPr>
                <a:picLocks noChangeArrowheads="1"/>
              </p:cNvPicPr>
              <p:nvPr/>
            </p:nvPicPr>
            <p:blipFill>
              <a:blip r:embed="rId5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540" y="1954"/>
                <a:ext cx="353" cy="366"/>
              </a:xfrm>
              <a:prstGeom prst="rect">
                <a:avLst/>
              </a:prstGeom>
              <a:noFill/>
            </p:spPr>
          </p:pic>
          <p:pic>
            <p:nvPicPr>
              <p:cNvPr id="10" name="Straight Arrow Connector 28"/>
              <p:cNvPicPr>
                <a:picLocks noChangeArrowheads="1"/>
              </p:cNvPicPr>
              <p:nvPr/>
            </p:nvPicPr>
            <p:blipFill>
              <a:blip r:embed="rId6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642" y="1891"/>
                <a:ext cx="1012" cy="904"/>
              </a:xfrm>
              <a:prstGeom prst="rect">
                <a:avLst/>
              </a:prstGeom>
              <a:noFill/>
            </p:spPr>
          </p:pic>
          <p:pic>
            <p:nvPicPr>
              <p:cNvPr id="11" name="Straight Arrow Connector 29"/>
              <p:cNvPicPr>
                <a:picLocks noChangeArrowheads="1"/>
              </p:cNvPicPr>
              <p:nvPr/>
            </p:nvPicPr>
            <p:blipFill>
              <a:blip r:embed="rId7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769" y="1819"/>
                <a:ext cx="990" cy="931"/>
              </a:xfrm>
              <a:prstGeom prst="rect">
                <a:avLst/>
              </a:prstGeom>
              <a:noFill/>
            </p:spPr>
          </p:pic>
          <p:pic>
            <p:nvPicPr>
              <p:cNvPr id="12" name="Straight Arrow Connector 11"/>
              <p:cNvPicPr>
                <a:picLocks noChangeArrowheads="1"/>
              </p:cNvPicPr>
              <p:nvPr/>
            </p:nvPicPr>
            <p:blipFill>
              <a:blip r:embed="rId8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3078" y="2432"/>
                <a:ext cx="412" cy="415"/>
              </a:xfrm>
              <a:prstGeom prst="rect">
                <a:avLst/>
              </a:prstGeom>
              <a:noFill/>
            </p:spPr>
          </p:pic>
          <p:grpSp>
            <p:nvGrpSpPr>
              <p:cNvPr id="13" name="Flowchart: Connector 13"/>
              <p:cNvGrpSpPr>
                <a:grpSpLocks/>
              </p:cNvGrpSpPr>
              <p:nvPr/>
            </p:nvGrpSpPr>
            <p:grpSpPr bwMode="auto">
              <a:xfrm>
                <a:off x="2876" y="2268"/>
                <a:ext cx="178" cy="125"/>
                <a:chOff x="2442" y="2112"/>
                <a:chExt cx="261" cy="173"/>
              </a:xfrm>
            </p:grpSpPr>
            <p:pic>
              <p:nvPicPr>
                <p:cNvPr id="15" name="Flowchart: Connector 13"/>
                <p:cNvPicPr>
                  <a:picLocks noChangeArrowheads="1"/>
                </p:cNvPicPr>
                <p:nvPr/>
              </p:nvPicPr>
              <p:blipFill>
                <a:blip r:embed="rId9" cstate="print">
                  <a:lum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2442" y="2112"/>
                  <a:ext cx="261" cy="173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95" y="2153"/>
                  <a:ext cx="161" cy="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onstantia" pitchFamily="18" charset="0"/>
                  </a:endParaRPr>
                </a:p>
              </p:txBody>
            </p:sp>
          </p:grpSp>
          <p:sp>
            <p:nvSpPr>
              <p:cNvPr id="14" name="Freeform 32"/>
              <p:cNvSpPr>
                <a:spLocks/>
              </p:cNvSpPr>
              <p:nvPr/>
            </p:nvSpPr>
            <p:spPr bwMode="auto">
              <a:xfrm>
                <a:off x="3043" y="1663"/>
                <a:ext cx="322" cy="543"/>
              </a:xfrm>
              <a:custGeom>
                <a:avLst/>
                <a:gdLst>
                  <a:gd name="T0" fmla="*/ 192 w 283"/>
                  <a:gd name="T1" fmla="*/ 0 h 379"/>
                  <a:gd name="T2" fmla="*/ 262 w 283"/>
                  <a:gd name="T3" fmla="*/ 86 h 379"/>
                  <a:gd name="T4" fmla="*/ 69 w 283"/>
                  <a:gd name="T5" fmla="*/ 54 h 379"/>
                  <a:gd name="T6" fmla="*/ 237 w 283"/>
                  <a:gd name="T7" fmla="*/ 194 h 379"/>
                  <a:gd name="T8" fmla="*/ 42 w 283"/>
                  <a:gd name="T9" fmla="*/ 161 h 379"/>
                  <a:gd name="T10" fmla="*/ 135 w 283"/>
                  <a:gd name="T11" fmla="*/ 277 h 379"/>
                  <a:gd name="T12" fmla="*/ 61 w 283"/>
                  <a:gd name="T13" fmla="*/ 280 h 379"/>
                  <a:gd name="T14" fmla="*/ 26 w 283"/>
                  <a:gd name="T15" fmla="*/ 335 h 379"/>
                  <a:gd name="T16" fmla="*/ 0 w 283"/>
                  <a:gd name="T17" fmla="*/ 379 h 3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379"/>
                  <a:gd name="T29" fmla="*/ 283 w 283"/>
                  <a:gd name="T30" fmla="*/ 379 h 3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379">
                    <a:moveTo>
                      <a:pt x="192" y="0"/>
                    </a:moveTo>
                    <a:cubicBezTo>
                      <a:pt x="205" y="13"/>
                      <a:pt x="283" y="78"/>
                      <a:pt x="262" y="86"/>
                    </a:cubicBezTo>
                    <a:cubicBezTo>
                      <a:pt x="242" y="95"/>
                      <a:pt x="73" y="36"/>
                      <a:pt x="69" y="54"/>
                    </a:cubicBezTo>
                    <a:cubicBezTo>
                      <a:pt x="65" y="73"/>
                      <a:pt x="241" y="176"/>
                      <a:pt x="237" y="194"/>
                    </a:cubicBezTo>
                    <a:cubicBezTo>
                      <a:pt x="233" y="211"/>
                      <a:pt x="60" y="148"/>
                      <a:pt x="42" y="161"/>
                    </a:cubicBezTo>
                    <a:cubicBezTo>
                      <a:pt x="26" y="175"/>
                      <a:pt x="132" y="259"/>
                      <a:pt x="135" y="277"/>
                    </a:cubicBezTo>
                    <a:cubicBezTo>
                      <a:pt x="138" y="297"/>
                      <a:pt x="79" y="270"/>
                      <a:pt x="61" y="280"/>
                    </a:cubicBezTo>
                    <a:cubicBezTo>
                      <a:pt x="43" y="290"/>
                      <a:pt x="36" y="318"/>
                      <a:pt x="26" y="335"/>
                    </a:cubicBezTo>
                    <a:cubicBezTo>
                      <a:pt x="16" y="352"/>
                      <a:pt x="5" y="370"/>
                      <a:pt x="0" y="379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267744" y="5970766"/>
              <a:ext cx="5009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tx2"/>
                  </a:solidFill>
                  <a:ea typeface="SimSun" pitchFamily="2" charset="-122"/>
                </a:rPr>
                <a:t>Gol’tsman</a:t>
              </a:r>
              <a:r>
                <a:rPr lang="en-US" sz="1600" dirty="0">
                  <a:solidFill>
                    <a:schemeClr val="tx2"/>
                  </a:solidFill>
                  <a:ea typeface="SimSun" pitchFamily="2" charset="-122"/>
                </a:rPr>
                <a:t> </a:t>
              </a:r>
              <a:r>
                <a:rPr lang="en-US" sz="1600" i="1" dirty="0">
                  <a:solidFill>
                    <a:schemeClr val="tx2"/>
                  </a:solidFill>
                  <a:ea typeface="SimSun" pitchFamily="2" charset="-122"/>
                </a:rPr>
                <a:t>et </a:t>
              </a:r>
              <a:r>
                <a:rPr lang="en-US" sz="1600" i="1" dirty="0" smtClean="0">
                  <a:solidFill>
                    <a:schemeClr val="tx2"/>
                  </a:solidFill>
                  <a:ea typeface="SimSun" pitchFamily="2" charset="-122"/>
                </a:rPr>
                <a:t>al</a:t>
              </a:r>
              <a:r>
                <a:rPr lang="en-US" sz="1600" dirty="0" smtClean="0">
                  <a:solidFill>
                    <a:schemeClr val="tx2"/>
                  </a:solidFill>
                  <a:ea typeface="SimSun" pitchFamily="2" charset="-122"/>
                </a:rPr>
                <a:t> Applied Physics Letters </a:t>
              </a:r>
              <a:r>
                <a:rPr lang="en-US" sz="1600" b="1" dirty="0" smtClean="0">
                  <a:solidFill>
                    <a:schemeClr val="tx2"/>
                  </a:solidFill>
                  <a:ea typeface="SimSun" pitchFamily="2" charset="-122"/>
                </a:rPr>
                <a:t>79</a:t>
              </a:r>
              <a:r>
                <a:rPr lang="en-US" sz="1600" dirty="0" smtClean="0">
                  <a:solidFill>
                    <a:schemeClr val="tx2"/>
                  </a:solidFill>
                  <a:ea typeface="SimSun" pitchFamily="2" charset="-122"/>
                </a:rPr>
                <a:t> </a:t>
              </a:r>
              <a:r>
                <a:rPr lang="en-US" sz="1600" dirty="0">
                  <a:solidFill>
                    <a:schemeClr val="tx2"/>
                  </a:solidFill>
                  <a:ea typeface="SimSun" pitchFamily="2" charset="-122"/>
                </a:rPr>
                <a:t>705 (2001)</a:t>
              </a:r>
            </a:p>
          </p:txBody>
        </p:sp>
      </p:grp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 flipV="1">
            <a:off x="2403475" y="4251325"/>
            <a:ext cx="4195763" cy="1619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933825" y="3929063"/>
            <a:ext cx="1133475" cy="32385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311275" y="2908300"/>
            <a:ext cx="132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Sapphire</a:t>
            </a:r>
          </a:p>
          <a:p>
            <a:r>
              <a:rPr lang="en-US" sz="1600" b="1"/>
              <a:t>    substrate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116388" y="3894138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NbN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051720" y="5613400"/>
            <a:ext cx="5009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ea typeface="SimSun" pitchFamily="2" charset="-122"/>
              </a:rPr>
              <a:t>Gol’tsman</a:t>
            </a:r>
            <a:r>
              <a:rPr lang="en-US" sz="1600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sz="1600" i="1" dirty="0">
                <a:solidFill>
                  <a:schemeClr val="tx2"/>
                </a:solidFill>
                <a:ea typeface="SimSun" pitchFamily="2" charset="-122"/>
              </a:rPr>
              <a:t>et al.</a:t>
            </a:r>
            <a:r>
              <a:rPr lang="en-US" sz="1600" dirty="0">
                <a:solidFill>
                  <a:schemeClr val="tx2"/>
                </a:solidFill>
                <a:ea typeface="SimSun" pitchFamily="2" charset="-122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ea typeface="SimSun" pitchFamily="2" charset="-122"/>
              </a:rPr>
              <a:t>Applied Physics Letters </a:t>
            </a:r>
            <a:r>
              <a:rPr lang="en-US" sz="1600" b="1" dirty="0">
                <a:solidFill>
                  <a:schemeClr val="tx2"/>
                </a:solidFill>
                <a:ea typeface="SimSun" pitchFamily="2" charset="-122"/>
              </a:rPr>
              <a:t>79</a:t>
            </a:r>
            <a:r>
              <a:rPr lang="en-US" sz="1600" dirty="0">
                <a:solidFill>
                  <a:schemeClr val="tx2"/>
                </a:solidFill>
                <a:ea typeface="SimSun" pitchFamily="2" charset="-122"/>
              </a:rPr>
              <a:t>, 705 (2001)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44938" y="3932238"/>
            <a:ext cx="2166937" cy="919162"/>
            <a:chOff x="2375" y="2919"/>
            <a:chExt cx="1365" cy="579"/>
          </a:xfrm>
        </p:grpSpPr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466" y="3286"/>
              <a:ext cx="5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100 nm</a:t>
              </a:r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3218" y="2919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3.5 nm</a:t>
              </a:r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2375" y="3277"/>
              <a:ext cx="6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 rot="5400000">
              <a:off x="3090" y="3024"/>
              <a:ext cx="1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73238" y="1828800"/>
            <a:ext cx="3440112" cy="2430463"/>
            <a:chOff x="1007" y="1594"/>
            <a:chExt cx="2167" cy="1531"/>
          </a:xfrm>
        </p:grpSpPr>
        <p:sp>
          <p:nvSpPr>
            <p:cNvPr id="11279" name="AutoShape 13"/>
            <p:cNvSpPr>
              <a:spLocks noChangeArrowheads="1"/>
            </p:cNvSpPr>
            <p:nvPr/>
          </p:nvSpPr>
          <p:spPr bwMode="auto">
            <a:xfrm>
              <a:off x="1704" y="1791"/>
              <a:ext cx="288" cy="432"/>
            </a:xfrm>
            <a:prstGeom prst="downArrow">
              <a:avLst>
                <a:gd name="adj1" fmla="val 31250"/>
                <a:gd name="adj2" fmla="val 40625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>
                <a:rot lat="33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80" name="Text Box 14"/>
            <p:cNvSpPr txBox="1">
              <a:spLocks noChangeArrowheads="1"/>
            </p:cNvSpPr>
            <p:nvPr/>
          </p:nvSpPr>
          <p:spPr bwMode="auto">
            <a:xfrm>
              <a:off x="1007" y="1728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</a:rPr>
                <a:t>Bias Current</a:t>
              </a:r>
            </a:p>
          </p:txBody>
        </p:sp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1713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2" name="Line 16"/>
            <p:cNvSpPr>
              <a:spLocks noChangeShapeType="1"/>
            </p:cNvSpPr>
            <p:nvPr/>
          </p:nvSpPr>
          <p:spPr bwMode="auto">
            <a:xfrm>
              <a:off x="1868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2030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4" name="Line 18"/>
            <p:cNvSpPr>
              <a:spLocks noChangeShapeType="1"/>
            </p:cNvSpPr>
            <p:nvPr/>
          </p:nvSpPr>
          <p:spPr bwMode="auto">
            <a:xfrm>
              <a:off x="2187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493" y="1594"/>
              <a:ext cx="1681" cy="1531"/>
              <a:chOff x="1493" y="1594"/>
              <a:chExt cx="1681" cy="1531"/>
            </a:xfrm>
          </p:grpSpPr>
          <p:sp>
            <p:nvSpPr>
              <p:cNvPr id="11286" name="Freeform 20"/>
              <p:cNvSpPr>
                <a:spLocks/>
              </p:cNvSpPr>
              <p:nvPr/>
            </p:nvSpPr>
            <p:spPr bwMode="auto">
              <a:xfrm>
                <a:off x="2431" y="1985"/>
                <a:ext cx="283" cy="379"/>
              </a:xfrm>
              <a:custGeom>
                <a:avLst/>
                <a:gdLst>
                  <a:gd name="T0" fmla="*/ 192 w 283"/>
                  <a:gd name="T1" fmla="*/ 0 h 379"/>
                  <a:gd name="T2" fmla="*/ 262 w 283"/>
                  <a:gd name="T3" fmla="*/ 86 h 379"/>
                  <a:gd name="T4" fmla="*/ 69 w 283"/>
                  <a:gd name="T5" fmla="*/ 54 h 379"/>
                  <a:gd name="T6" fmla="*/ 237 w 283"/>
                  <a:gd name="T7" fmla="*/ 194 h 379"/>
                  <a:gd name="T8" fmla="*/ 42 w 283"/>
                  <a:gd name="T9" fmla="*/ 161 h 379"/>
                  <a:gd name="T10" fmla="*/ 135 w 283"/>
                  <a:gd name="T11" fmla="*/ 277 h 379"/>
                  <a:gd name="T12" fmla="*/ 61 w 283"/>
                  <a:gd name="T13" fmla="*/ 280 h 379"/>
                  <a:gd name="T14" fmla="*/ 26 w 283"/>
                  <a:gd name="T15" fmla="*/ 335 h 379"/>
                  <a:gd name="T16" fmla="*/ 0 w 283"/>
                  <a:gd name="T17" fmla="*/ 379 h 3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379"/>
                  <a:gd name="T29" fmla="*/ 283 w 283"/>
                  <a:gd name="T30" fmla="*/ 379 h 3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379">
                    <a:moveTo>
                      <a:pt x="192" y="0"/>
                    </a:moveTo>
                    <a:cubicBezTo>
                      <a:pt x="205" y="13"/>
                      <a:pt x="283" y="78"/>
                      <a:pt x="262" y="86"/>
                    </a:cubicBezTo>
                    <a:cubicBezTo>
                      <a:pt x="242" y="95"/>
                      <a:pt x="73" y="36"/>
                      <a:pt x="69" y="54"/>
                    </a:cubicBezTo>
                    <a:cubicBezTo>
                      <a:pt x="65" y="73"/>
                      <a:pt x="241" y="176"/>
                      <a:pt x="237" y="194"/>
                    </a:cubicBezTo>
                    <a:cubicBezTo>
                      <a:pt x="233" y="211"/>
                      <a:pt x="60" y="148"/>
                      <a:pt x="42" y="161"/>
                    </a:cubicBezTo>
                    <a:cubicBezTo>
                      <a:pt x="26" y="175"/>
                      <a:pt x="132" y="259"/>
                      <a:pt x="135" y="277"/>
                    </a:cubicBezTo>
                    <a:cubicBezTo>
                      <a:pt x="138" y="297"/>
                      <a:pt x="79" y="270"/>
                      <a:pt x="61" y="280"/>
                    </a:cubicBezTo>
                    <a:cubicBezTo>
                      <a:pt x="43" y="290"/>
                      <a:pt x="36" y="318"/>
                      <a:pt x="26" y="335"/>
                    </a:cubicBezTo>
                    <a:cubicBezTo>
                      <a:pt x="16" y="352"/>
                      <a:pt x="5" y="370"/>
                      <a:pt x="0" y="379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87" name="Text Box 21"/>
              <p:cNvSpPr txBox="1">
                <a:spLocks noChangeArrowheads="1"/>
              </p:cNvSpPr>
              <p:nvPr/>
            </p:nvSpPr>
            <p:spPr bwMode="auto">
              <a:xfrm>
                <a:off x="2567" y="1594"/>
                <a:ext cx="60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FF0000"/>
                    </a:solidFill>
                  </a:rPr>
                  <a:t>Incident</a:t>
                </a:r>
              </a:p>
              <a:p>
                <a:pPr algn="ctr"/>
                <a:r>
                  <a:rPr lang="en-US" sz="1600" b="1">
                    <a:solidFill>
                      <a:srgbClr val="FF0000"/>
                    </a:solidFill>
                  </a:rPr>
                  <a:t>Photon</a:t>
                </a:r>
              </a:p>
            </p:txBody>
          </p:sp>
          <p:sp>
            <p:nvSpPr>
              <p:cNvPr id="11288" name="Line 22"/>
              <p:cNvSpPr>
                <a:spLocks noChangeShapeType="1"/>
              </p:cNvSpPr>
              <p:nvPr/>
            </p:nvSpPr>
            <p:spPr bwMode="auto">
              <a:xfrm flipV="1">
                <a:off x="2053" y="2578"/>
                <a:ext cx="167" cy="20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" name="Text Box 23"/>
              <p:cNvSpPr txBox="1">
                <a:spLocks noChangeArrowheads="1"/>
              </p:cNvSpPr>
              <p:nvPr/>
            </p:nvSpPr>
            <p:spPr bwMode="auto">
              <a:xfrm>
                <a:off x="1493" y="2759"/>
                <a:ext cx="63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/>
                  <a:t>Hot spot</a:t>
                </a:r>
              </a:p>
              <a:p>
                <a:pPr algn="ctr"/>
                <a:r>
                  <a:rPr lang="en-US" sz="1600" b="1"/>
                  <a:t>(R &gt; 0)</a:t>
                </a:r>
              </a:p>
            </p:txBody>
          </p:sp>
          <p:sp>
            <p:nvSpPr>
              <p:cNvPr id="11290" name="Oval 24"/>
              <p:cNvSpPr>
                <a:spLocks noChangeArrowheads="1"/>
              </p:cNvSpPr>
              <p:nvPr/>
            </p:nvSpPr>
            <p:spPr bwMode="auto">
              <a:xfrm rot="267336" flipV="1">
                <a:off x="2163" y="2430"/>
                <a:ext cx="324" cy="156"/>
              </a:xfrm>
              <a:prstGeom prst="ellipse">
                <a:avLst/>
              </a:prstGeom>
              <a:gradFill rotWithShape="0">
                <a:gsLst>
                  <a:gs pos="0">
                    <a:srgbClr val="9933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774825" y="2041525"/>
            <a:ext cx="5338763" cy="2217738"/>
            <a:chOff x="1008" y="1728"/>
            <a:chExt cx="3363" cy="1397"/>
          </a:xfrm>
        </p:grpSpPr>
        <p:sp>
          <p:nvSpPr>
            <p:cNvPr id="11292" name="AutoShape 26"/>
            <p:cNvSpPr>
              <a:spLocks noChangeArrowheads="1"/>
            </p:cNvSpPr>
            <p:nvPr/>
          </p:nvSpPr>
          <p:spPr bwMode="auto">
            <a:xfrm>
              <a:off x="1705" y="1791"/>
              <a:ext cx="288" cy="432"/>
            </a:xfrm>
            <a:prstGeom prst="downArrow">
              <a:avLst>
                <a:gd name="adj1" fmla="val 31250"/>
                <a:gd name="adj2" fmla="val 40625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>
                <a:rot lat="33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3" name="Text Box 27"/>
            <p:cNvSpPr txBox="1">
              <a:spLocks noChangeArrowheads="1"/>
            </p:cNvSpPr>
            <p:nvPr/>
          </p:nvSpPr>
          <p:spPr bwMode="auto">
            <a:xfrm>
              <a:off x="1008" y="1728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</a:rPr>
                <a:t>Bias Current</a:t>
              </a:r>
            </a:p>
          </p:txBody>
        </p:sp>
        <p:sp>
          <p:nvSpPr>
            <p:cNvPr id="11294" name="Freeform 28"/>
            <p:cNvSpPr>
              <a:spLocks/>
            </p:cNvSpPr>
            <p:nvPr/>
          </p:nvSpPr>
          <p:spPr bwMode="auto">
            <a:xfrm>
              <a:off x="1714" y="2143"/>
              <a:ext cx="710" cy="710"/>
            </a:xfrm>
            <a:custGeom>
              <a:avLst/>
              <a:gdLst>
                <a:gd name="T0" fmla="*/ 0 w 710"/>
                <a:gd name="T1" fmla="*/ 0 h 710"/>
                <a:gd name="T2" fmla="*/ 373 w 710"/>
                <a:gd name="T3" fmla="*/ 398 h 710"/>
                <a:gd name="T4" fmla="*/ 710 w 710"/>
                <a:gd name="T5" fmla="*/ 710 h 710"/>
                <a:gd name="T6" fmla="*/ 0 60000 65536"/>
                <a:gd name="T7" fmla="*/ 0 60000 65536"/>
                <a:gd name="T8" fmla="*/ 0 60000 65536"/>
                <a:gd name="T9" fmla="*/ 0 w 710"/>
                <a:gd name="T10" fmla="*/ 0 h 710"/>
                <a:gd name="T11" fmla="*/ 710 w 710"/>
                <a:gd name="T12" fmla="*/ 710 h 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" h="710">
                  <a:moveTo>
                    <a:pt x="0" y="0"/>
                  </a:moveTo>
                  <a:lnTo>
                    <a:pt x="373" y="398"/>
                  </a:lnTo>
                  <a:lnTo>
                    <a:pt x="710" y="71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5" name="Freeform 29"/>
            <p:cNvSpPr>
              <a:spLocks/>
            </p:cNvSpPr>
            <p:nvPr/>
          </p:nvSpPr>
          <p:spPr bwMode="auto">
            <a:xfrm>
              <a:off x="1869" y="2143"/>
              <a:ext cx="710" cy="710"/>
            </a:xfrm>
            <a:custGeom>
              <a:avLst/>
              <a:gdLst>
                <a:gd name="T0" fmla="*/ 0 w 710"/>
                <a:gd name="T1" fmla="*/ 0 h 710"/>
                <a:gd name="T2" fmla="*/ 281 w 710"/>
                <a:gd name="T3" fmla="*/ 383 h 710"/>
                <a:gd name="T4" fmla="*/ 710 w 710"/>
                <a:gd name="T5" fmla="*/ 710 h 710"/>
                <a:gd name="T6" fmla="*/ 0 60000 65536"/>
                <a:gd name="T7" fmla="*/ 0 60000 65536"/>
                <a:gd name="T8" fmla="*/ 0 60000 65536"/>
                <a:gd name="T9" fmla="*/ 0 w 710"/>
                <a:gd name="T10" fmla="*/ 0 h 710"/>
                <a:gd name="T11" fmla="*/ 710 w 710"/>
                <a:gd name="T12" fmla="*/ 710 h 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" h="710">
                  <a:moveTo>
                    <a:pt x="0" y="0"/>
                  </a:moveTo>
                  <a:cubicBezTo>
                    <a:pt x="47" y="64"/>
                    <a:pt x="163" y="265"/>
                    <a:pt x="281" y="383"/>
                  </a:cubicBezTo>
                  <a:cubicBezTo>
                    <a:pt x="399" y="501"/>
                    <a:pt x="621" y="642"/>
                    <a:pt x="710" y="71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6" name="Freeform 30"/>
            <p:cNvSpPr>
              <a:spLocks/>
            </p:cNvSpPr>
            <p:nvPr/>
          </p:nvSpPr>
          <p:spPr bwMode="auto">
            <a:xfrm>
              <a:off x="2031" y="2143"/>
              <a:ext cx="710" cy="710"/>
            </a:xfrm>
            <a:custGeom>
              <a:avLst/>
              <a:gdLst>
                <a:gd name="T0" fmla="*/ 0 w 710"/>
                <a:gd name="T1" fmla="*/ 0 h 710"/>
                <a:gd name="T2" fmla="*/ 494 w 710"/>
                <a:gd name="T3" fmla="*/ 356 h 710"/>
                <a:gd name="T4" fmla="*/ 710 w 710"/>
                <a:gd name="T5" fmla="*/ 710 h 710"/>
                <a:gd name="T6" fmla="*/ 0 60000 65536"/>
                <a:gd name="T7" fmla="*/ 0 60000 65536"/>
                <a:gd name="T8" fmla="*/ 0 60000 65536"/>
                <a:gd name="T9" fmla="*/ 0 w 710"/>
                <a:gd name="T10" fmla="*/ 0 h 710"/>
                <a:gd name="T11" fmla="*/ 710 w 710"/>
                <a:gd name="T12" fmla="*/ 710 h 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" h="710">
                  <a:moveTo>
                    <a:pt x="0" y="0"/>
                  </a:moveTo>
                  <a:cubicBezTo>
                    <a:pt x="82" y="59"/>
                    <a:pt x="376" y="238"/>
                    <a:pt x="494" y="356"/>
                  </a:cubicBezTo>
                  <a:cubicBezTo>
                    <a:pt x="612" y="474"/>
                    <a:pt x="665" y="636"/>
                    <a:pt x="710" y="71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7" name="Freeform 31"/>
            <p:cNvSpPr>
              <a:spLocks/>
            </p:cNvSpPr>
            <p:nvPr/>
          </p:nvSpPr>
          <p:spPr bwMode="auto">
            <a:xfrm>
              <a:off x="2188" y="2143"/>
              <a:ext cx="710" cy="710"/>
            </a:xfrm>
            <a:custGeom>
              <a:avLst/>
              <a:gdLst>
                <a:gd name="T0" fmla="*/ 0 w 710"/>
                <a:gd name="T1" fmla="*/ 0 h 710"/>
                <a:gd name="T2" fmla="*/ 403 w 710"/>
                <a:gd name="T3" fmla="*/ 356 h 710"/>
                <a:gd name="T4" fmla="*/ 710 w 710"/>
                <a:gd name="T5" fmla="*/ 710 h 710"/>
                <a:gd name="T6" fmla="*/ 0 60000 65536"/>
                <a:gd name="T7" fmla="*/ 0 60000 65536"/>
                <a:gd name="T8" fmla="*/ 0 60000 65536"/>
                <a:gd name="T9" fmla="*/ 0 w 710"/>
                <a:gd name="T10" fmla="*/ 0 h 710"/>
                <a:gd name="T11" fmla="*/ 710 w 710"/>
                <a:gd name="T12" fmla="*/ 710 h 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" h="710">
                  <a:moveTo>
                    <a:pt x="0" y="0"/>
                  </a:moveTo>
                  <a:cubicBezTo>
                    <a:pt x="67" y="59"/>
                    <a:pt x="285" y="238"/>
                    <a:pt x="403" y="356"/>
                  </a:cubicBezTo>
                  <a:cubicBezTo>
                    <a:pt x="521" y="474"/>
                    <a:pt x="646" y="636"/>
                    <a:pt x="710" y="71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8" name="Freeform 32"/>
            <p:cNvSpPr>
              <a:spLocks/>
            </p:cNvSpPr>
            <p:nvPr/>
          </p:nvSpPr>
          <p:spPr bwMode="auto">
            <a:xfrm rot="10800000">
              <a:off x="2444" y="2468"/>
              <a:ext cx="252" cy="66"/>
            </a:xfrm>
            <a:custGeom>
              <a:avLst/>
              <a:gdLst>
                <a:gd name="T0" fmla="*/ 0 w 272"/>
                <a:gd name="T1" fmla="*/ 0 h 66"/>
                <a:gd name="T2" fmla="*/ 225 w 272"/>
                <a:gd name="T3" fmla="*/ 0 h 66"/>
                <a:gd name="T4" fmla="*/ 233 w 272"/>
                <a:gd name="T5" fmla="*/ 66 h 66"/>
                <a:gd name="T6" fmla="*/ 50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9" name="Oval 33"/>
            <p:cNvSpPr>
              <a:spLocks noChangeArrowheads="1"/>
            </p:cNvSpPr>
            <p:nvPr/>
          </p:nvSpPr>
          <p:spPr bwMode="auto">
            <a:xfrm rot="267336" flipV="1">
              <a:off x="2164" y="2430"/>
              <a:ext cx="324" cy="156"/>
            </a:xfrm>
            <a:prstGeom prst="ellipse">
              <a:avLst/>
            </a:prstGeom>
            <a:gradFill rotWithShape="0">
              <a:gsLst>
                <a:gs pos="0">
                  <a:srgbClr val="9933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0" name="Line 34"/>
            <p:cNvSpPr>
              <a:spLocks noChangeShapeType="1"/>
            </p:cNvSpPr>
            <p:nvPr/>
          </p:nvSpPr>
          <p:spPr bwMode="auto">
            <a:xfrm flipH="1" flipV="1">
              <a:off x="2635" y="2512"/>
              <a:ext cx="702" cy="3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1" name="Text Box 35"/>
            <p:cNvSpPr txBox="1">
              <a:spLocks noChangeArrowheads="1"/>
            </p:cNvSpPr>
            <p:nvPr/>
          </p:nvSpPr>
          <p:spPr bwMode="auto">
            <a:xfrm>
              <a:off x="3309" y="2717"/>
              <a:ext cx="106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Current density</a:t>
              </a:r>
            </a:p>
            <a:p>
              <a:r>
                <a:rPr lang="en-US" sz="1600" b="1"/>
                <a:t>above critical</a:t>
              </a:r>
            </a:p>
          </p:txBody>
        </p:sp>
        <p:sp>
          <p:nvSpPr>
            <p:cNvPr id="11302" name="Freeform 36"/>
            <p:cNvSpPr>
              <a:spLocks/>
            </p:cNvSpPr>
            <p:nvPr/>
          </p:nvSpPr>
          <p:spPr bwMode="auto">
            <a:xfrm>
              <a:off x="1922" y="2468"/>
              <a:ext cx="272" cy="66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3" name="Oval 37"/>
            <p:cNvSpPr>
              <a:spLocks noChangeArrowheads="1"/>
            </p:cNvSpPr>
            <p:nvPr/>
          </p:nvSpPr>
          <p:spPr bwMode="auto">
            <a:xfrm>
              <a:off x="2024" y="2469"/>
              <a:ext cx="135" cy="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4" name="Oval 38"/>
            <p:cNvSpPr>
              <a:spLocks noChangeArrowheads="1"/>
            </p:cNvSpPr>
            <p:nvPr/>
          </p:nvSpPr>
          <p:spPr bwMode="auto">
            <a:xfrm>
              <a:off x="2504" y="2453"/>
              <a:ext cx="135" cy="8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5" name="Line 39"/>
            <p:cNvSpPr>
              <a:spLocks noChangeShapeType="1"/>
            </p:cNvSpPr>
            <p:nvPr/>
          </p:nvSpPr>
          <p:spPr bwMode="auto">
            <a:xfrm flipH="1" flipV="1">
              <a:off x="2155" y="2527"/>
              <a:ext cx="1180" cy="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6" name="Line 40"/>
            <p:cNvSpPr>
              <a:spLocks noChangeShapeType="1"/>
            </p:cNvSpPr>
            <p:nvPr/>
          </p:nvSpPr>
          <p:spPr bwMode="auto">
            <a:xfrm flipV="1">
              <a:off x="2054" y="2578"/>
              <a:ext cx="167" cy="20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7" name="Text Box 41"/>
            <p:cNvSpPr txBox="1">
              <a:spLocks noChangeArrowheads="1"/>
            </p:cNvSpPr>
            <p:nvPr/>
          </p:nvSpPr>
          <p:spPr bwMode="auto">
            <a:xfrm>
              <a:off x="1494" y="2759"/>
              <a:ext cx="63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/>
                <a:t>Hot spot</a:t>
              </a:r>
            </a:p>
            <a:p>
              <a:pPr algn="ctr"/>
              <a:r>
                <a:rPr lang="en-US" sz="1600" b="1"/>
                <a:t>(R &gt; 0)</a:t>
              </a:r>
            </a:p>
          </p:txBody>
        </p:sp>
        <p:sp>
          <p:nvSpPr>
            <p:cNvPr id="11308" name="Freeform 42"/>
            <p:cNvSpPr>
              <a:spLocks/>
            </p:cNvSpPr>
            <p:nvPr/>
          </p:nvSpPr>
          <p:spPr bwMode="auto">
            <a:xfrm>
              <a:off x="1919" y="2465"/>
              <a:ext cx="69" cy="273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774825" y="2041525"/>
            <a:ext cx="3570288" cy="1785938"/>
            <a:chOff x="1008" y="1728"/>
            <a:chExt cx="2249" cy="1125"/>
          </a:xfrm>
        </p:grpSpPr>
        <p:sp>
          <p:nvSpPr>
            <p:cNvPr id="11310" name="AutoShape 44"/>
            <p:cNvSpPr>
              <a:spLocks noChangeArrowheads="1"/>
            </p:cNvSpPr>
            <p:nvPr/>
          </p:nvSpPr>
          <p:spPr bwMode="auto">
            <a:xfrm>
              <a:off x="1705" y="1791"/>
              <a:ext cx="288" cy="432"/>
            </a:xfrm>
            <a:prstGeom prst="downArrow">
              <a:avLst>
                <a:gd name="adj1" fmla="val 31250"/>
                <a:gd name="adj2" fmla="val 40625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>
                <a:rot lat="33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1" name="Text Box 45"/>
            <p:cNvSpPr txBox="1">
              <a:spLocks noChangeArrowheads="1"/>
            </p:cNvSpPr>
            <p:nvPr/>
          </p:nvSpPr>
          <p:spPr bwMode="auto">
            <a:xfrm>
              <a:off x="1008" y="1728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</a:rPr>
                <a:t>Bias Current</a:t>
              </a:r>
            </a:p>
          </p:txBody>
        </p:sp>
        <p:sp>
          <p:nvSpPr>
            <p:cNvPr id="11312" name="Freeform 46"/>
            <p:cNvSpPr>
              <a:spLocks/>
            </p:cNvSpPr>
            <p:nvPr/>
          </p:nvSpPr>
          <p:spPr bwMode="auto">
            <a:xfrm>
              <a:off x="1714" y="2143"/>
              <a:ext cx="358" cy="383"/>
            </a:xfrm>
            <a:custGeom>
              <a:avLst/>
              <a:gdLst>
                <a:gd name="T0" fmla="*/ 0 w 358"/>
                <a:gd name="T1" fmla="*/ 0 h 383"/>
                <a:gd name="T2" fmla="*/ 358 w 358"/>
                <a:gd name="T3" fmla="*/ 383 h 383"/>
                <a:gd name="T4" fmla="*/ 0 60000 65536"/>
                <a:gd name="T5" fmla="*/ 0 60000 65536"/>
                <a:gd name="T6" fmla="*/ 0 w 358"/>
                <a:gd name="T7" fmla="*/ 0 h 383"/>
                <a:gd name="T8" fmla="*/ 358 w 358"/>
                <a:gd name="T9" fmla="*/ 383 h 3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8" h="383">
                  <a:moveTo>
                    <a:pt x="0" y="0"/>
                  </a:moveTo>
                  <a:lnTo>
                    <a:pt x="358" y="38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3" name="Freeform 47"/>
            <p:cNvSpPr>
              <a:spLocks/>
            </p:cNvSpPr>
            <p:nvPr/>
          </p:nvSpPr>
          <p:spPr bwMode="auto">
            <a:xfrm>
              <a:off x="1869" y="2143"/>
              <a:ext cx="281" cy="383"/>
            </a:xfrm>
            <a:custGeom>
              <a:avLst/>
              <a:gdLst>
                <a:gd name="T0" fmla="*/ 0 w 281"/>
                <a:gd name="T1" fmla="*/ 0 h 383"/>
                <a:gd name="T2" fmla="*/ 173 w 281"/>
                <a:gd name="T3" fmla="*/ 256 h 383"/>
                <a:gd name="T4" fmla="*/ 281 w 281"/>
                <a:gd name="T5" fmla="*/ 383 h 383"/>
                <a:gd name="T6" fmla="*/ 0 60000 65536"/>
                <a:gd name="T7" fmla="*/ 0 60000 65536"/>
                <a:gd name="T8" fmla="*/ 0 60000 65536"/>
                <a:gd name="T9" fmla="*/ 0 w 281"/>
                <a:gd name="T10" fmla="*/ 0 h 383"/>
                <a:gd name="T11" fmla="*/ 281 w 281"/>
                <a:gd name="T12" fmla="*/ 383 h 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83">
                  <a:moveTo>
                    <a:pt x="0" y="0"/>
                  </a:moveTo>
                  <a:cubicBezTo>
                    <a:pt x="29" y="43"/>
                    <a:pt x="126" y="192"/>
                    <a:pt x="173" y="256"/>
                  </a:cubicBezTo>
                  <a:cubicBezTo>
                    <a:pt x="220" y="320"/>
                    <a:pt x="259" y="357"/>
                    <a:pt x="281" y="383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4" name="Freeform 48"/>
            <p:cNvSpPr>
              <a:spLocks/>
            </p:cNvSpPr>
            <p:nvPr/>
          </p:nvSpPr>
          <p:spPr bwMode="auto">
            <a:xfrm>
              <a:off x="2031" y="2143"/>
              <a:ext cx="495" cy="356"/>
            </a:xfrm>
            <a:custGeom>
              <a:avLst/>
              <a:gdLst>
                <a:gd name="T0" fmla="*/ 0 w 495"/>
                <a:gd name="T1" fmla="*/ 0 h 356"/>
                <a:gd name="T2" fmla="*/ 413 w 495"/>
                <a:gd name="T3" fmla="*/ 284 h 356"/>
                <a:gd name="T4" fmla="*/ 494 w 495"/>
                <a:gd name="T5" fmla="*/ 356 h 356"/>
                <a:gd name="T6" fmla="*/ 0 60000 65536"/>
                <a:gd name="T7" fmla="*/ 0 60000 65536"/>
                <a:gd name="T8" fmla="*/ 0 60000 65536"/>
                <a:gd name="T9" fmla="*/ 0 w 495"/>
                <a:gd name="T10" fmla="*/ 0 h 356"/>
                <a:gd name="T11" fmla="*/ 495 w 495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5" h="356">
                  <a:moveTo>
                    <a:pt x="0" y="0"/>
                  </a:moveTo>
                  <a:cubicBezTo>
                    <a:pt x="69" y="47"/>
                    <a:pt x="331" y="225"/>
                    <a:pt x="413" y="284"/>
                  </a:cubicBezTo>
                  <a:cubicBezTo>
                    <a:pt x="495" y="343"/>
                    <a:pt x="477" y="341"/>
                    <a:pt x="494" y="356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5" name="Freeform 49"/>
            <p:cNvSpPr>
              <a:spLocks/>
            </p:cNvSpPr>
            <p:nvPr/>
          </p:nvSpPr>
          <p:spPr bwMode="auto">
            <a:xfrm>
              <a:off x="2188" y="2143"/>
              <a:ext cx="416" cy="363"/>
            </a:xfrm>
            <a:custGeom>
              <a:avLst/>
              <a:gdLst>
                <a:gd name="T0" fmla="*/ 0 w 416"/>
                <a:gd name="T1" fmla="*/ 0 h 363"/>
                <a:gd name="T2" fmla="*/ 349 w 416"/>
                <a:gd name="T3" fmla="*/ 304 h 363"/>
                <a:gd name="T4" fmla="*/ 403 w 416"/>
                <a:gd name="T5" fmla="*/ 356 h 363"/>
                <a:gd name="T6" fmla="*/ 0 60000 65536"/>
                <a:gd name="T7" fmla="*/ 0 60000 65536"/>
                <a:gd name="T8" fmla="*/ 0 60000 65536"/>
                <a:gd name="T9" fmla="*/ 0 w 416"/>
                <a:gd name="T10" fmla="*/ 0 h 363"/>
                <a:gd name="T11" fmla="*/ 416 w 416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63">
                  <a:moveTo>
                    <a:pt x="0" y="0"/>
                  </a:moveTo>
                  <a:cubicBezTo>
                    <a:pt x="58" y="51"/>
                    <a:pt x="282" y="245"/>
                    <a:pt x="349" y="304"/>
                  </a:cubicBezTo>
                  <a:cubicBezTo>
                    <a:pt x="416" y="363"/>
                    <a:pt x="392" y="345"/>
                    <a:pt x="403" y="356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6" name="Oval 50"/>
            <p:cNvSpPr>
              <a:spLocks noChangeArrowheads="1"/>
            </p:cNvSpPr>
            <p:nvPr/>
          </p:nvSpPr>
          <p:spPr bwMode="auto">
            <a:xfrm rot="267336" flipV="1">
              <a:off x="2164" y="2430"/>
              <a:ext cx="324" cy="156"/>
            </a:xfrm>
            <a:prstGeom prst="ellipse">
              <a:avLst/>
            </a:prstGeom>
            <a:gradFill rotWithShape="0">
              <a:gsLst>
                <a:gs pos="0">
                  <a:srgbClr val="9933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7" name="Freeform 51"/>
            <p:cNvSpPr>
              <a:spLocks/>
            </p:cNvSpPr>
            <p:nvPr/>
          </p:nvSpPr>
          <p:spPr bwMode="auto">
            <a:xfrm>
              <a:off x="1919" y="2465"/>
              <a:ext cx="69" cy="273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8" name="Text Box 52"/>
            <p:cNvSpPr txBox="1">
              <a:spLocks noChangeArrowheads="1"/>
            </p:cNvSpPr>
            <p:nvPr/>
          </p:nvSpPr>
          <p:spPr bwMode="auto">
            <a:xfrm>
              <a:off x="2755" y="2379"/>
              <a:ext cx="5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R &gt; 0</a:t>
              </a:r>
            </a:p>
          </p:txBody>
        </p:sp>
        <p:sp>
          <p:nvSpPr>
            <p:cNvPr id="11320" name="Freeform 54"/>
            <p:cNvSpPr>
              <a:spLocks/>
            </p:cNvSpPr>
            <p:nvPr/>
          </p:nvSpPr>
          <p:spPr bwMode="auto">
            <a:xfrm>
              <a:off x="2070" y="2526"/>
              <a:ext cx="354" cy="327"/>
            </a:xfrm>
            <a:custGeom>
              <a:avLst/>
              <a:gdLst>
                <a:gd name="T0" fmla="*/ 0 w 354"/>
                <a:gd name="T1" fmla="*/ 0 h 327"/>
                <a:gd name="T2" fmla="*/ 354 w 354"/>
                <a:gd name="T3" fmla="*/ 327 h 327"/>
                <a:gd name="T4" fmla="*/ 0 60000 65536"/>
                <a:gd name="T5" fmla="*/ 0 60000 65536"/>
                <a:gd name="T6" fmla="*/ 0 w 354"/>
                <a:gd name="T7" fmla="*/ 0 h 327"/>
                <a:gd name="T8" fmla="*/ 354 w 354"/>
                <a:gd name="T9" fmla="*/ 327 h 3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4" h="327">
                  <a:moveTo>
                    <a:pt x="0" y="0"/>
                  </a:moveTo>
                  <a:lnTo>
                    <a:pt x="354" y="32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1" name="Freeform 55"/>
            <p:cNvSpPr>
              <a:spLocks/>
            </p:cNvSpPr>
            <p:nvPr/>
          </p:nvSpPr>
          <p:spPr bwMode="auto">
            <a:xfrm>
              <a:off x="2150" y="2526"/>
              <a:ext cx="429" cy="327"/>
            </a:xfrm>
            <a:custGeom>
              <a:avLst/>
              <a:gdLst>
                <a:gd name="T0" fmla="*/ 0 w 429"/>
                <a:gd name="T1" fmla="*/ 0 h 327"/>
                <a:gd name="T2" fmla="*/ 429 w 429"/>
                <a:gd name="T3" fmla="*/ 327 h 327"/>
                <a:gd name="T4" fmla="*/ 0 60000 65536"/>
                <a:gd name="T5" fmla="*/ 0 60000 65536"/>
                <a:gd name="T6" fmla="*/ 0 w 429"/>
                <a:gd name="T7" fmla="*/ 0 h 327"/>
                <a:gd name="T8" fmla="*/ 429 w 429"/>
                <a:gd name="T9" fmla="*/ 327 h 3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9" h="327">
                  <a:moveTo>
                    <a:pt x="0" y="0"/>
                  </a:moveTo>
                  <a:cubicBezTo>
                    <a:pt x="52" y="66"/>
                    <a:pt x="340" y="259"/>
                    <a:pt x="429" y="327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2" name="Freeform 56"/>
            <p:cNvSpPr>
              <a:spLocks/>
            </p:cNvSpPr>
            <p:nvPr/>
          </p:nvSpPr>
          <p:spPr bwMode="auto">
            <a:xfrm>
              <a:off x="2525" y="2499"/>
              <a:ext cx="216" cy="354"/>
            </a:xfrm>
            <a:custGeom>
              <a:avLst/>
              <a:gdLst>
                <a:gd name="T0" fmla="*/ 0 w 216"/>
                <a:gd name="T1" fmla="*/ 0 h 354"/>
                <a:gd name="T2" fmla="*/ 216 w 216"/>
                <a:gd name="T3" fmla="*/ 354 h 354"/>
                <a:gd name="T4" fmla="*/ 0 60000 65536"/>
                <a:gd name="T5" fmla="*/ 0 60000 65536"/>
                <a:gd name="T6" fmla="*/ 0 w 216"/>
                <a:gd name="T7" fmla="*/ 0 h 354"/>
                <a:gd name="T8" fmla="*/ 216 w 216"/>
                <a:gd name="T9" fmla="*/ 354 h 3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354">
                  <a:moveTo>
                    <a:pt x="0" y="0"/>
                  </a:moveTo>
                  <a:cubicBezTo>
                    <a:pt x="100" y="89"/>
                    <a:pt x="171" y="280"/>
                    <a:pt x="216" y="35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3" name="Freeform 57"/>
            <p:cNvSpPr>
              <a:spLocks/>
            </p:cNvSpPr>
            <p:nvPr/>
          </p:nvSpPr>
          <p:spPr bwMode="auto">
            <a:xfrm>
              <a:off x="2591" y="2499"/>
              <a:ext cx="307" cy="354"/>
            </a:xfrm>
            <a:custGeom>
              <a:avLst/>
              <a:gdLst>
                <a:gd name="T0" fmla="*/ 0 w 307"/>
                <a:gd name="T1" fmla="*/ 0 h 354"/>
                <a:gd name="T2" fmla="*/ 307 w 307"/>
                <a:gd name="T3" fmla="*/ 354 h 354"/>
                <a:gd name="T4" fmla="*/ 0 60000 65536"/>
                <a:gd name="T5" fmla="*/ 0 60000 65536"/>
                <a:gd name="T6" fmla="*/ 0 w 307"/>
                <a:gd name="T7" fmla="*/ 0 h 354"/>
                <a:gd name="T8" fmla="*/ 307 w 307"/>
                <a:gd name="T9" fmla="*/ 354 h 3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7" h="354">
                  <a:moveTo>
                    <a:pt x="0" y="0"/>
                  </a:moveTo>
                  <a:cubicBezTo>
                    <a:pt x="75" y="69"/>
                    <a:pt x="243" y="280"/>
                    <a:pt x="307" y="35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4" name="Freeform 58"/>
            <p:cNvSpPr>
              <a:spLocks/>
            </p:cNvSpPr>
            <p:nvPr/>
          </p:nvSpPr>
          <p:spPr bwMode="auto">
            <a:xfrm>
              <a:off x="1922" y="2468"/>
              <a:ext cx="272" cy="66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5" name="Freeform 59"/>
            <p:cNvSpPr>
              <a:spLocks/>
            </p:cNvSpPr>
            <p:nvPr/>
          </p:nvSpPr>
          <p:spPr bwMode="auto">
            <a:xfrm rot="10800000">
              <a:off x="2444" y="2468"/>
              <a:ext cx="252" cy="66"/>
            </a:xfrm>
            <a:custGeom>
              <a:avLst/>
              <a:gdLst>
                <a:gd name="T0" fmla="*/ 0 w 272"/>
                <a:gd name="T1" fmla="*/ 0 h 66"/>
                <a:gd name="T2" fmla="*/ 225 w 272"/>
                <a:gd name="T3" fmla="*/ 0 h 66"/>
                <a:gd name="T4" fmla="*/ 233 w 272"/>
                <a:gd name="T5" fmla="*/ 66 h 66"/>
                <a:gd name="T6" fmla="*/ 50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6567" y="2041739"/>
            <a:ext cx="6216650" cy="1785938"/>
            <a:chOff x="1006" y="1728"/>
            <a:chExt cx="3916" cy="1125"/>
          </a:xfrm>
        </p:grpSpPr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1006" y="1728"/>
              <a:ext cx="1890" cy="1125"/>
              <a:chOff x="1006" y="1728"/>
              <a:chExt cx="1890" cy="1125"/>
            </a:xfrm>
          </p:grpSpPr>
          <p:sp>
            <p:nvSpPr>
              <p:cNvPr id="11328" name="AutoShape 62"/>
              <p:cNvSpPr>
                <a:spLocks noChangeArrowheads="1"/>
              </p:cNvSpPr>
              <p:nvPr/>
            </p:nvSpPr>
            <p:spPr bwMode="auto">
              <a:xfrm>
                <a:off x="1703" y="1791"/>
                <a:ext cx="288" cy="432"/>
              </a:xfrm>
              <a:prstGeom prst="downArrow">
                <a:avLst>
                  <a:gd name="adj1" fmla="val 31250"/>
                  <a:gd name="adj2" fmla="val 40625"/>
                </a:avLst>
              </a:prstGeom>
              <a:solidFill>
                <a:srgbClr val="0000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3300000" lon="0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00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29" name="Text Box 63"/>
              <p:cNvSpPr txBox="1">
                <a:spLocks noChangeArrowheads="1"/>
              </p:cNvSpPr>
              <p:nvPr/>
            </p:nvSpPr>
            <p:spPr bwMode="auto">
              <a:xfrm>
                <a:off x="1006" y="1728"/>
                <a:ext cx="15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Bias Current</a:t>
                </a:r>
              </a:p>
            </p:txBody>
          </p:sp>
          <p:sp>
            <p:nvSpPr>
              <p:cNvPr id="11330" name="Line 64"/>
              <p:cNvSpPr>
                <a:spLocks noChangeShapeType="1"/>
              </p:cNvSpPr>
              <p:nvPr/>
            </p:nvSpPr>
            <p:spPr bwMode="auto">
              <a:xfrm>
                <a:off x="1712" y="2143"/>
                <a:ext cx="710" cy="71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1" name="Line 65"/>
              <p:cNvSpPr>
                <a:spLocks noChangeShapeType="1"/>
              </p:cNvSpPr>
              <p:nvPr/>
            </p:nvSpPr>
            <p:spPr bwMode="auto">
              <a:xfrm>
                <a:off x="1867" y="2143"/>
                <a:ext cx="710" cy="71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2" name="Line 66"/>
              <p:cNvSpPr>
                <a:spLocks noChangeShapeType="1"/>
              </p:cNvSpPr>
              <p:nvPr/>
            </p:nvSpPr>
            <p:spPr bwMode="auto">
              <a:xfrm>
                <a:off x="2029" y="2143"/>
                <a:ext cx="710" cy="71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3" name="Line 67"/>
              <p:cNvSpPr>
                <a:spLocks noChangeShapeType="1"/>
              </p:cNvSpPr>
              <p:nvPr/>
            </p:nvSpPr>
            <p:spPr bwMode="auto">
              <a:xfrm>
                <a:off x="2186" y="2143"/>
                <a:ext cx="710" cy="71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2753" y="2217"/>
              <a:ext cx="2169" cy="327"/>
              <a:chOff x="2753" y="2217"/>
              <a:chExt cx="2169" cy="327"/>
            </a:xfrm>
          </p:grpSpPr>
          <p:sp>
            <p:nvSpPr>
              <p:cNvPr id="11335" name="Text Box 69"/>
              <p:cNvSpPr txBox="1">
                <a:spLocks noChangeArrowheads="1"/>
              </p:cNvSpPr>
              <p:nvPr/>
            </p:nvSpPr>
            <p:spPr bwMode="auto">
              <a:xfrm>
                <a:off x="2753" y="2279"/>
                <a:ext cx="5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008000"/>
                    </a:solidFill>
                  </a:rPr>
                  <a:t>R = 0</a:t>
                </a:r>
              </a:p>
            </p:txBody>
          </p:sp>
          <p:sp>
            <p:nvSpPr>
              <p:cNvPr id="11336" name="Text Box 70"/>
              <p:cNvSpPr txBox="1">
                <a:spLocks noChangeArrowheads="1"/>
              </p:cNvSpPr>
              <p:nvPr/>
            </p:nvSpPr>
            <p:spPr bwMode="auto">
              <a:xfrm>
                <a:off x="3272" y="2217"/>
                <a:ext cx="16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008000"/>
                    </a:solidFill>
                  </a:rPr>
                  <a:t>→</a:t>
                </a:r>
                <a:r>
                  <a:rPr lang="en-US" sz="2000" b="1">
                    <a:solidFill>
                      <a:srgbClr val="008000"/>
                    </a:solidFill>
                  </a:rPr>
                  <a:t> Voltage Drop = 0</a:t>
                </a:r>
              </a:p>
            </p:txBody>
          </p:sp>
        </p:grpSp>
      </p:grpSp>
      <p:sp>
        <p:nvSpPr>
          <p:cNvPr id="11337" name="Text Box 71"/>
          <p:cNvSpPr txBox="1">
            <a:spLocks noChangeArrowheads="1"/>
          </p:cNvSpPr>
          <p:nvPr/>
        </p:nvSpPr>
        <p:spPr bwMode="auto">
          <a:xfrm>
            <a:off x="533400" y="152400"/>
            <a:ext cx="8077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</a:rPr>
              <a:t>Superconducting </a:t>
            </a:r>
            <a:r>
              <a:rPr lang="en-US" sz="3600" b="1" dirty="0" err="1">
                <a:solidFill>
                  <a:srgbClr val="002060"/>
                </a:solidFill>
              </a:rPr>
              <a:t>nanowire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</a:rPr>
              <a:t>single-photon detector</a:t>
            </a:r>
          </a:p>
        </p:txBody>
      </p: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6084888" y="1844675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T~ 4K</a:t>
            </a:r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1" grpId="0"/>
      <p:bldP spid="1134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 flipV="1">
            <a:off x="2403475" y="4251325"/>
            <a:ext cx="4195763" cy="1619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933825" y="3929063"/>
            <a:ext cx="1133475" cy="32385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337" name="Text Box 71"/>
          <p:cNvSpPr txBox="1">
            <a:spLocks noChangeArrowheads="1"/>
          </p:cNvSpPr>
          <p:nvPr/>
        </p:nvSpPr>
        <p:spPr bwMode="auto">
          <a:xfrm>
            <a:off x="533400" y="152400"/>
            <a:ext cx="8077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</a:rPr>
              <a:t>Superconducting </a:t>
            </a:r>
            <a:r>
              <a:rPr lang="en-US" sz="3600" b="1" dirty="0" err="1">
                <a:solidFill>
                  <a:srgbClr val="002060"/>
                </a:solidFill>
              </a:rPr>
              <a:t>nanowire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</a:rPr>
              <a:t>single-photon detector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7092950" y="4149725"/>
            <a:ext cx="1511300" cy="1047750"/>
            <a:chOff x="4468" y="2614"/>
            <a:chExt cx="952" cy="660"/>
          </a:xfrm>
        </p:grpSpPr>
        <p:pic>
          <p:nvPicPr>
            <p:cNvPr id="11338" name="Picture 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2614"/>
              <a:ext cx="952" cy="660"/>
            </a:xfrm>
            <a:prstGeom prst="rect">
              <a:avLst/>
            </a:prstGeom>
            <a:noFill/>
          </p:spPr>
        </p:pic>
        <p:sp>
          <p:nvSpPr>
            <p:cNvPr id="11339" name="Text Box 75"/>
            <p:cNvSpPr txBox="1">
              <a:spLocks noChangeArrowheads="1"/>
            </p:cNvSpPr>
            <p:nvPr/>
          </p:nvSpPr>
          <p:spPr bwMode="auto">
            <a:xfrm>
              <a:off x="4967" y="2674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 i="1">
                  <a:solidFill>
                    <a:srgbClr val="FFFF00"/>
                  </a:solidFill>
                </a:rPr>
                <a:t>V(t)</a:t>
              </a:r>
            </a:p>
          </p:txBody>
        </p:sp>
      </p:grp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6084888" y="1844675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T~ 4K</a:t>
            </a:r>
          </a:p>
        </p:txBody>
      </p:sp>
      <p:grpSp>
        <p:nvGrpSpPr>
          <p:cNvPr id="3" name="Group 98"/>
          <p:cNvGrpSpPr/>
          <p:nvPr/>
        </p:nvGrpSpPr>
        <p:grpSpPr>
          <a:xfrm>
            <a:off x="1730317" y="2014598"/>
            <a:ext cx="6244744" cy="1834456"/>
            <a:chOff x="1907704" y="2132856"/>
            <a:chExt cx="6244744" cy="1834456"/>
          </a:xfrm>
        </p:grpSpPr>
        <p:sp>
          <p:nvSpPr>
            <p:cNvPr id="11323" name="Freeform 57"/>
            <p:cNvSpPr>
              <a:spLocks/>
            </p:cNvSpPr>
            <p:nvPr/>
          </p:nvSpPr>
          <p:spPr bwMode="auto">
            <a:xfrm>
              <a:off x="4450854" y="3405337"/>
              <a:ext cx="487363" cy="561975"/>
            </a:xfrm>
            <a:custGeom>
              <a:avLst/>
              <a:gdLst>
                <a:gd name="T0" fmla="*/ 0 w 307"/>
                <a:gd name="T1" fmla="*/ 0 h 354"/>
                <a:gd name="T2" fmla="*/ 307 w 307"/>
                <a:gd name="T3" fmla="*/ 354 h 354"/>
                <a:gd name="T4" fmla="*/ 0 60000 65536"/>
                <a:gd name="T5" fmla="*/ 0 60000 65536"/>
                <a:gd name="T6" fmla="*/ 0 w 307"/>
                <a:gd name="T7" fmla="*/ 0 h 354"/>
                <a:gd name="T8" fmla="*/ 307 w 307"/>
                <a:gd name="T9" fmla="*/ 354 h 3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7" h="354">
                  <a:moveTo>
                    <a:pt x="0" y="0"/>
                  </a:moveTo>
                  <a:cubicBezTo>
                    <a:pt x="75" y="69"/>
                    <a:pt x="243" y="280"/>
                    <a:pt x="307" y="35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0" name="AutoShape 44"/>
            <p:cNvSpPr>
              <a:spLocks noChangeArrowheads="1"/>
            </p:cNvSpPr>
            <p:nvPr/>
          </p:nvSpPr>
          <p:spPr bwMode="auto">
            <a:xfrm>
              <a:off x="3044329" y="2323122"/>
              <a:ext cx="264898" cy="572056"/>
            </a:xfrm>
            <a:prstGeom prst="downArrow">
              <a:avLst>
                <a:gd name="adj1" fmla="val 31250"/>
                <a:gd name="adj2" fmla="val 40625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>
                <a:rot lat="33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1" name="Text Box 45"/>
            <p:cNvSpPr txBox="1">
              <a:spLocks noChangeArrowheads="1"/>
            </p:cNvSpPr>
            <p:nvPr/>
          </p:nvSpPr>
          <p:spPr bwMode="auto">
            <a:xfrm>
              <a:off x="1907704" y="2132856"/>
              <a:ext cx="2438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Bias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Current Reduced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1312" name="Freeform 46"/>
            <p:cNvSpPr>
              <a:spLocks/>
            </p:cNvSpPr>
            <p:nvPr/>
          </p:nvSpPr>
          <p:spPr bwMode="auto">
            <a:xfrm>
              <a:off x="3058616" y="2840187"/>
              <a:ext cx="568325" cy="608013"/>
            </a:xfrm>
            <a:custGeom>
              <a:avLst/>
              <a:gdLst>
                <a:gd name="T0" fmla="*/ 0 w 358"/>
                <a:gd name="T1" fmla="*/ 0 h 383"/>
                <a:gd name="T2" fmla="*/ 358 w 358"/>
                <a:gd name="T3" fmla="*/ 383 h 383"/>
                <a:gd name="T4" fmla="*/ 0 60000 65536"/>
                <a:gd name="T5" fmla="*/ 0 60000 65536"/>
                <a:gd name="T6" fmla="*/ 0 w 358"/>
                <a:gd name="T7" fmla="*/ 0 h 383"/>
                <a:gd name="T8" fmla="*/ 358 w 358"/>
                <a:gd name="T9" fmla="*/ 383 h 3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8" h="383">
                  <a:moveTo>
                    <a:pt x="0" y="0"/>
                  </a:moveTo>
                  <a:lnTo>
                    <a:pt x="358" y="38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3" name="Freeform 47"/>
            <p:cNvSpPr>
              <a:spLocks/>
            </p:cNvSpPr>
            <p:nvPr/>
          </p:nvSpPr>
          <p:spPr bwMode="auto">
            <a:xfrm>
              <a:off x="3304679" y="2840187"/>
              <a:ext cx="446088" cy="608013"/>
            </a:xfrm>
            <a:custGeom>
              <a:avLst/>
              <a:gdLst>
                <a:gd name="T0" fmla="*/ 0 w 281"/>
                <a:gd name="T1" fmla="*/ 0 h 383"/>
                <a:gd name="T2" fmla="*/ 173 w 281"/>
                <a:gd name="T3" fmla="*/ 256 h 383"/>
                <a:gd name="T4" fmla="*/ 281 w 281"/>
                <a:gd name="T5" fmla="*/ 383 h 383"/>
                <a:gd name="T6" fmla="*/ 0 60000 65536"/>
                <a:gd name="T7" fmla="*/ 0 60000 65536"/>
                <a:gd name="T8" fmla="*/ 0 60000 65536"/>
                <a:gd name="T9" fmla="*/ 0 w 281"/>
                <a:gd name="T10" fmla="*/ 0 h 383"/>
                <a:gd name="T11" fmla="*/ 281 w 281"/>
                <a:gd name="T12" fmla="*/ 383 h 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83">
                  <a:moveTo>
                    <a:pt x="0" y="0"/>
                  </a:moveTo>
                  <a:cubicBezTo>
                    <a:pt x="29" y="43"/>
                    <a:pt x="126" y="192"/>
                    <a:pt x="173" y="256"/>
                  </a:cubicBezTo>
                  <a:cubicBezTo>
                    <a:pt x="220" y="320"/>
                    <a:pt x="259" y="357"/>
                    <a:pt x="281" y="383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4" name="Freeform 48"/>
            <p:cNvSpPr>
              <a:spLocks/>
            </p:cNvSpPr>
            <p:nvPr/>
          </p:nvSpPr>
          <p:spPr bwMode="auto">
            <a:xfrm>
              <a:off x="3561854" y="2840187"/>
              <a:ext cx="785813" cy="565150"/>
            </a:xfrm>
            <a:custGeom>
              <a:avLst/>
              <a:gdLst>
                <a:gd name="T0" fmla="*/ 0 w 495"/>
                <a:gd name="T1" fmla="*/ 0 h 356"/>
                <a:gd name="T2" fmla="*/ 413 w 495"/>
                <a:gd name="T3" fmla="*/ 284 h 356"/>
                <a:gd name="T4" fmla="*/ 494 w 495"/>
                <a:gd name="T5" fmla="*/ 356 h 356"/>
                <a:gd name="T6" fmla="*/ 0 60000 65536"/>
                <a:gd name="T7" fmla="*/ 0 60000 65536"/>
                <a:gd name="T8" fmla="*/ 0 60000 65536"/>
                <a:gd name="T9" fmla="*/ 0 w 495"/>
                <a:gd name="T10" fmla="*/ 0 h 356"/>
                <a:gd name="T11" fmla="*/ 495 w 495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5" h="356">
                  <a:moveTo>
                    <a:pt x="0" y="0"/>
                  </a:moveTo>
                  <a:cubicBezTo>
                    <a:pt x="69" y="47"/>
                    <a:pt x="331" y="225"/>
                    <a:pt x="413" y="284"/>
                  </a:cubicBezTo>
                  <a:cubicBezTo>
                    <a:pt x="495" y="343"/>
                    <a:pt x="477" y="341"/>
                    <a:pt x="494" y="356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5" name="Freeform 49"/>
            <p:cNvSpPr>
              <a:spLocks/>
            </p:cNvSpPr>
            <p:nvPr/>
          </p:nvSpPr>
          <p:spPr bwMode="auto">
            <a:xfrm>
              <a:off x="3811091" y="2840187"/>
              <a:ext cx="660400" cy="576263"/>
            </a:xfrm>
            <a:custGeom>
              <a:avLst/>
              <a:gdLst>
                <a:gd name="T0" fmla="*/ 0 w 416"/>
                <a:gd name="T1" fmla="*/ 0 h 363"/>
                <a:gd name="T2" fmla="*/ 349 w 416"/>
                <a:gd name="T3" fmla="*/ 304 h 363"/>
                <a:gd name="T4" fmla="*/ 403 w 416"/>
                <a:gd name="T5" fmla="*/ 356 h 363"/>
                <a:gd name="T6" fmla="*/ 0 60000 65536"/>
                <a:gd name="T7" fmla="*/ 0 60000 65536"/>
                <a:gd name="T8" fmla="*/ 0 60000 65536"/>
                <a:gd name="T9" fmla="*/ 0 w 416"/>
                <a:gd name="T10" fmla="*/ 0 h 363"/>
                <a:gd name="T11" fmla="*/ 416 w 416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" h="363">
                  <a:moveTo>
                    <a:pt x="0" y="0"/>
                  </a:moveTo>
                  <a:cubicBezTo>
                    <a:pt x="58" y="51"/>
                    <a:pt x="282" y="245"/>
                    <a:pt x="349" y="304"/>
                  </a:cubicBezTo>
                  <a:cubicBezTo>
                    <a:pt x="416" y="363"/>
                    <a:pt x="392" y="345"/>
                    <a:pt x="403" y="356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7" name="Freeform 51"/>
            <p:cNvSpPr>
              <a:spLocks/>
            </p:cNvSpPr>
            <p:nvPr/>
          </p:nvSpPr>
          <p:spPr bwMode="auto">
            <a:xfrm>
              <a:off x="3384054" y="3351362"/>
              <a:ext cx="109538" cy="433388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8" name="Text Box 52"/>
            <p:cNvSpPr txBox="1">
              <a:spLocks noChangeArrowheads="1"/>
            </p:cNvSpPr>
            <p:nvPr/>
          </p:nvSpPr>
          <p:spPr bwMode="auto">
            <a:xfrm>
              <a:off x="4711204" y="3214837"/>
              <a:ext cx="7969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R &gt; 0</a:t>
              </a:r>
            </a:p>
          </p:txBody>
        </p:sp>
        <p:sp>
          <p:nvSpPr>
            <p:cNvPr id="11319" name="Text Box 53"/>
            <p:cNvSpPr txBox="1">
              <a:spLocks noChangeArrowheads="1"/>
            </p:cNvSpPr>
            <p:nvPr/>
          </p:nvSpPr>
          <p:spPr bwMode="auto">
            <a:xfrm>
              <a:off x="5699084" y="3116412"/>
              <a:ext cx="24533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→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</a:rPr>
                <a:t>Voltage Pulse Out</a:t>
              </a:r>
            </a:p>
          </p:txBody>
        </p:sp>
        <p:sp>
          <p:nvSpPr>
            <p:cNvPr id="11320" name="Freeform 54"/>
            <p:cNvSpPr>
              <a:spLocks/>
            </p:cNvSpPr>
            <p:nvPr/>
          </p:nvSpPr>
          <p:spPr bwMode="auto">
            <a:xfrm>
              <a:off x="3623766" y="3448199"/>
              <a:ext cx="561975" cy="519113"/>
            </a:xfrm>
            <a:custGeom>
              <a:avLst/>
              <a:gdLst>
                <a:gd name="T0" fmla="*/ 0 w 354"/>
                <a:gd name="T1" fmla="*/ 0 h 327"/>
                <a:gd name="T2" fmla="*/ 354 w 354"/>
                <a:gd name="T3" fmla="*/ 327 h 327"/>
                <a:gd name="T4" fmla="*/ 0 60000 65536"/>
                <a:gd name="T5" fmla="*/ 0 60000 65536"/>
                <a:gd name="T6" fmla="*/ 0 w 354"/>
                <a:gd name="T7" fmla="*/ 0 h 327"/>
                <a:gd name="T8" fmla="*/ 354 w 354"/>
                <a:gd name="T9" fmla="*/ 327 h 3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4" h="327">
                  <a:moveTo>
                    <a:pt x="0" y="0"/>
                  </a:moveTo>
                  <a:lnTo>
                    <a:pt x="354" y="32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1" name="Freeform 55"/>
            <p:cNvSpPr>
              <a:spLocks/>
            </p:cNvSpPr>
            <p:nvPr/>
          </p:nvSpPr>
          <p:spPr bwMode="auto">
            <a:xfrm>
              <a:off x="3750766" y="3448199"/>
              <a:ext cx="681038" cy="519113"/>
            </a:xfrm>
            <a:custGeom>
              <a:avLst/>
              <a:gdLst>
                <a:gd name="T0" fmla="*/ 0 w 429"/>
                <a:gd name="T1" fmla="*/ 0 h 327"/>
                <a:gd name="T2" fmla="*/ 429 w 429"/>
                <a:gd name="T3" fmla="*/ 327 h 327"/>
                <a:gd name="T4" fmla="*/ 0 60000 65536"/>
                <a:gd name="T5" fmla="*/ 0 60000 65536"/>
                <a:gd name="T6" fmla="*/ 0 w 429"/>
                <a:gd name="T7" fmla="*/ 0 h 327"/>
                <a:gd name="T8" fmla="*/ 429 w 429"/>
                <a:gd name="T9" fmla="*/ 327 h 3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9" h="327">
                  <a:moveTo>
                    <a:pt x="0" y="0"/>
                  </a:moveTo>
                  <a:cubicBezTo>
                    <a:pt x="52" y="66"/>
                    <a:pt x="340" y="259"/>
                    <a:pt x="429" y="327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2" name="Freeform 56"/>
            <p:cNvSpPr>
              <a:spLocks/>
            </p:cNvSpPr>
            <p:nvPr/>
          </p:nvSpPr>
          <p:spPr bwMode="auto">
            <a:xfrm>
              <a:off x="4346079" y="3405337"/>
              <a:ext cx="342900" cy="561975"/>
            </a:xfrm>
            <a:custGeom>
              <a:avLst/>
              <a:gdLst>
                <a:gd name="T0" fmla="*/ 0 w 216"/>
                <a:gd name="T1" fmla="*/ 0 h 354"/>
                <a:gd name="T2" fmla="*/ 216 w 216"/>
                <a:gd name="T3" fmla="*/ 354 h 354"/>
                <a:gd name="T4" fmla="*/ 0 60000 65536"/>
                <a:gd name="T5" fmla="*/ 0 60000 65536"/>
                <a:gd name="T6" fmla="*/ 0 w 216"/>
                <a:gd name="T7" fmla="*/ 0 h 354"/>
                <a:gd name="T8" fmla="*/ 216 w 216"/>
                <a:gd name="T9" fmla="*/ 354 h 3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354">
                  <a:moveTo>
                    <a:pt x="0" y="0"/>
                  </a:moveTo>
                  <a:cubicBezTo>
                    <a:pt x="100" y="89"/>
                    <a:pt x="171" y="280"/>
                    <a:pt x="216" y="35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  <a:round/>
              <a:headEnd/>
              <a:tailEnd type="arrow" w="sm" len="sm"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4" name="Freeform 58"/>
            <p:cNvSpPr>
              <a:spLocks/>
            </p:cNvSpPr>
            <p:nvPr/>
          </p:nvSpPr>
          <p:spPr bwMode="auto">
            <a:xfrm>
              <a:off x="3388816" y="3356124"/>
              <a:ext cx="431800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3487318" y="3456089"/>
              <a:ext cx="109538" cy="433388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3492080" y="3460851"/>
              <a:ext cx="431800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3290342" y="3255393"/>
              <a:ext cx="109538" cy="433388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3295104" y="3260154"/>
              <a:ext cx="431800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3222848" y="3185765"/>
              <a:ext cx="109538" cy="433388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7" name="Freeform 58"/>
            <p:cNvSpPr>
              <a:spLocks/>
            </p:cNvSpPr>
            <p:nvPr/>
          </p:nvSpPr>
          <p:spPr bwMode="auto">
            <a:xfrm>
              <a:off x="3222848" y="3189486"/>
              <a:ext cx="431800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3510880" y="3189486"/>
              <a:ext cx="648072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3582888" y="3261494"/>
              <a:ext cx="648072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0" name="Freeform 58"/>
            <p:cNvSpPr>
              <a:spLocks/>
            </p:cNvSpPr>
            <p:nvPr/>
          </p:nvSpPr>
          <p:spPr bwMode="auto">
            <a:xfrm>
              <a:off x="3654896" y="3333502"/>
              <a:ext cx="648072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3654896" y="3405510"/>
              <a:ext cx="648072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auto">
            <a:xfrm>
              <a:off x="3784626" y="3469535"/>
              <a:ext cx="648072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 rot="10800000">
              <a:off x="4086996" y="3424589"/>
              <a:ext cx="720080" cy="149380"/>
            </a:xfrm>
            <a:custGeom>
              <a:avLst/>
              <a:gdLst>
                <a:gd name="T0" fmla="*/ 0 w 272"/>
                <a:gd name="T1" fmla="*/ 0 h 66"/>
                <a:gd name="T2" fmla="*/ 225 w 272"/>
                <a:gd name="T3" fmla="*/ 0 h 66"/>
                <a:gd name="T4" fmla="*/ 233 w 272"/>
                <a:gd name="T5" fmla="*/ 66 h 66"/>
                <a:gd name="T6" fmla="*/ 50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6" name="Freeform 59"/>
            <p:cNvSpPr>
              <a:spLocks/>
            </p:cNvSpPr>
            <p:nvPr/>
          </p:nvSpPr>
          <p:spPr bwMode="auto">
            <a:xfrm rot="10800000">
              <a:off x="3851921" y="3189513"/>
              <a:ext cx="720080" cy="149380"/>
            </a:xfrm>
            <a:custGeom>
              <a:avLst/>
              <a:gdLst>
                <a:gd name="T0" fmla="*/ 0 w 272"/>
                <a:gd name="T1" fmla="*/ 0 h 66"/>
                <a:gd name="T2" fmla="*/ 225 w 272"/>
                <a:gd name="T3" fmla="*/ 0 h 66"/>
                <a:gd name="T4" fmla="*/ 233 w 272"/>
                <a:gd name="T5" fmla="*/ 66 h 66"/>
                <a:gd name="T6" fmla="*/ 50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5" name="Freeform 59"/>
            <p:cNvSpPr>
              <a:spLocks/>
            </p:cNvSpPr>
            <p:nvPr/>
          </p:nvSpPr>
          <p:spPr bwMode="auto">
            <a:xfrm rot="10800000">
              <a:off x="3938780" y="3276373"/>
              <a:ext cx="720080" cy="149380"/>
            </a:xfrm>
            <a:custGeom>
              <a:avLst/>
              <a:gdLst>
                <a:gd name="T0" fmla="*/ 0 w 272"/>
                <a:gd name="T1" fmla="*/ 0 h 66"/>
                <a:gd name="T2" fmla="*/ 225 w 272"/>
                <a:gd name="T3" fmla="*/ 0 h 66"/>
                <a:gd name="T4" fmla="*/ 233 w 272"/>
                <a:gd name="T5" fmla="*/ 66 h 66"/>
                <a:gd name="T6" fmla="*/ 50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267744" y="363631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cs typeface="Arial" pitchFamily="34" charset="0"/>
              </a:rPr>
              <a:t>Hotspot Growth</a:t>
            </a:r>
            <a:endParaRPr lang="en-GB" sz="1600" b="1" dirty="0">
              <a:cs typeface="Arial" pitchFamily="34" charset="0"/>
            </a:endParaRPr>
          </a:p>
        </p:txBody>
      </p:sp>
      <p:cxnSp>
        <p:nvCxnSpPr>
          <p:cNvPr id="102" name="Straight Arrow Connector 101"/>
          <p:cNvCxnSpPr>
            <a:endCxn id="91" idx="0"/>
          </p:cNvCxnSpPr>
          <p:nvPr/>
        </p:nvCxnSpPr>
        <p:spPr>
          <a:xfrm flipV="1">
            <a:off x="2915816" y="3287252"/>
            <a:ext cx="561693" cy="3577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6"/>
          <p:cNvSpPr>
            <a:spLocks noChangeArrowheads="1"/>
          </p:cNvSpPr>
          <p:nvPr/>
        </p:nvSpPr>
        <p:spPr bwMode="auto">
          <a:xfrm>
            <a:off x="2051720" y="5613400"/>
            <a:ext cx="5009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ea typeface="SimSun" pitchFamily="2" charset="-122"/>
              </a:rPr>
              <a:t>Gol’tsman</a:t>
            </a:r>
            <a:r>
              <a:rPr lang="en-US" sz="1600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sz="1600" i="1" dirty="0">
                <a:solidFill>
                  <a:schemeClr val="tx2"/>
                </a:solidFill>
                <a:ea typeface="SimSun" pitchFamily="2" charset="-122"/>
              </a:rPr>
              <a:t>et al.</a:t>
            </a:r>
            <a:r>
              <a:rPr lang="en-US" sz="1600" dirty="0">
                <a:solidFill>
                  <a:schemeClr val="tx2"/>
                </a:solidFill>
                <a:ea typeface="SimSun" pitchFamily="2" charset="-122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ea typeface="SimSun" pitchFamily="2" charset="-122"/>
              </a:rPr>
              <a:t>Applied Physics Letters </a:t>
            </a:r>
            <a:r>
              <a:rPr lang="en-US" sz="1600" b="1" dirty="0">
                <a:solidFill>
                  <a:schemeClr val="tx2"/>
                </a:solidFill>
                <a:ea typeface="SimSun" pitchFamily="2" charset="-122"/>
              </a:rPr>
              <a:t>79</a:t>
            </a:r>
            <a:r>
              <a:rPr lang="en-US" sz="1600" dirty="0">
                <a:solidFill>
                  <a:schemeClr val="tx2"/>
                </a:solidFill>
                <a:ea typeface="SimSun" pitchFamily="2" charset="-122"/>
              </a:rPr>
              <a:t>, 705 (2001)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1311275" y="2908300"/>
            <a:ext cx="132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Sapphire</a:t>
            </a:r>
          </a:p>
          <a:p>
            <a:r>
              <a:rPr lang="en-US" sz="1600" b="1" dirty="0"/>
              <a:t>    substrate</a:t>
            </a: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4116388" y="3894138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NbN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 flipV="1">
            <a:off x="2403475" y="4251325"/>
            <a:ext cx="4195763" cy="1619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933825" y="3929063"/>
            <a:ext cx="1133475" cy="32385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311275" y="2908300"/>
            <a:ext cx="132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Sapphire</a:t>
            </a:r>
          </a:p>
          <a:p>
            <a:r>
              <a:rPr lang="en-US" sz="1600" b="1" dirty="0"/>
              <a:t>    substrate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116388" y="3894138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NbN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337" name="Text Box 71"/>
          <p:cNvSpPr txBox="1">
            <a:spLocks noChangeArrowheads="1"/>
          </p:cNvSpPr>
          <p:nvPr/>
        </p:nvSpPr>
        <p:spPr bwMode="auto">
          <a:xfrm>
            <a:off x="533400" y="152400"/>
            <a:ext cx="8077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</a:rPr>
              <a:t>Superconducting </a:t>
            </a:r>
            <a:r>
              <a:rPr lang="en-US" sz="3600" b="1" dirty="0" err="1">
                <a:solidFill>
                  <a:srgbClr val="002060"/>
                </a:solidFill>
              </a:rPr>
              <a:t>nanowire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</a:rPr>
              <a:t>single-photon detector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776567" y="2041739"/>
            <a:ext cx="3000375" cy="1785938"/>
            <a:chOff x="1006" y="1728"/>
            <a:chExt cx="1890" cy="1125"/>
          </a:xfrm>
        </p:grpSpPr>
        <p:sp>
          <p:nvSpPr>
            <p:cNvPr id="82" name="AutoShape 62"/>
            <p:cNvSpPr>
              <a:spLocks noChangeArrowheads="1"/>
            </p:cNvSpPr>
            <p:nvPr/>
          </p:nvSpPr>
          <p:spPr bwMode="auto">
            <a:xfrm>
              <a:off x="1703" y="1791"/>
              <a:ext cx="288" cy="432"/>
            </a:xfrm>
            <a:prstGeom prst="downArrow">
              <a:avLst>
                <a:gd name="adj1" fmla="val 31250"/>
                <a:gd name="adj2" fmla="val 40625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>
                <a:rot lat="33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" name="Text Box 63"/>
            <p:cNvSpPr txBox="1">
              <a:spLocks noChangeArrowheads="1"/>
            </p:cNvSpPr>
            <p:nvPr/>
          </p:nvSpPr>
          <p:spPr bwMode="auto">
            <a:xfrm>
              <a:off x="1006" y="1728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Bias Current</a:t>
              </a:r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1712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>
              <a:off x="1867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66"/>
            <p:cNvSpPr>
              <a:spLocks noChangeShapeType="1"/>
            </p:cNvSpPr>
            <p:nvPr/>
          </p:nvSpPr>
          <p:spPr bwMode="auto">
            <a:xfrm>
              <a:off x="2029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67"/>
            <p:cNvSpPr>
              <a:spLocks noChangeShapeType="1"/>
            </p:cNvSpPr>
            <p:nvPr/>
          </p:nvSpPr>
          <p:spPr bwMode="auto">
            <a:xfrm>
              <a:off x="2186" y="2143"/>
              <a:ext cx="710" cy="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" name="Oval 50"/>
          <p:cNvSpPr>
            <a:spLocks noChangeArrowheads="1"/>
          </p:cNvSpPr>
          <p:nvPr/>
        </p:nvSpPr>
        <p:spPr bwMode="auto">
          <a:xfrm rot="267336" flipV="1">
            <a:off x="3629684" y="3160573"/>
            <a:ext cx="514350" cy="247650"/>
          </a:xfrm>
          <a:prstGeom prst="ellipse">
            <a:avLst/>
          </a:prstGeom>
          <a:gradFill rotWithShape="0">
            <a:gsLst>
              <a:gs pos="0">
                <a:srgbClr val="9933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104"/>
          <p:cNvGrpSpPr/>
          <p:nvPr/>
        </p:nvGrpSpPr>
        <p:grpSpPr>
          <a:xfrm>
            <a:off x="3240747" y="3230836"/>
            <a:ext cx="1233487" cy="433388"/>
            <a:chOff x="6840413" y="2870796"/>
            <a:chExt cx="1233487" cy="433388"/>
          </a:xfrm>
        </p:grpSpPr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6840413" y="2870796"/>
              <a:ext cx="109538" cy="433388"/>
            </a:xfrm>
            <a:custGeom>
              <a:avLst/>
              <a:gdLst>
                <a:gd name="T0" fmla="*/ 0 w 69"/>
                <a:gd name="T1" fmla="*/ 0 h 273"/>
                <a:gd name="T2" fmla="*/ 0 w 69"/>
                <a:gd name="T3" fmla="*/ 205 h 273"/>
                <a:gd name="T4" fmla="*/ 66 w 69"/>
                <a:gd name="T5" fmla="*/ 273 h 273"/>
                <a:gd name="T6" fmla="*/ 69 w 69"/>
                <a:gd name="T7" fmla="*/ 69 h 273"/>
                <a:gd name="T8" fmla="*/ 0 w 69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73"/>
                <a:gd name="T17" fmla="*/ 69 w 69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73">
                  <a:moveTo>
                    <a:pt x="0" y="0"/>
                  </a:moveTo>
                  <a:lnTo>
                    <a:pt x="0" y="205"/>
                  </a:lnTo>
                  <a:lnTo>
                    <a:pt x="66" y="273"/>
                  </a:lnTo>
                  <a:lnTo>
                    <a:pt x="69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" name="Freeform 58"/>
            <p:cNvSpPr>
              <a:spLocks/>
            </p:cNvSpPr>
            <p:nvPr/>
          </p:nvSpPr>
          <p:spPr bwMode="auto">
            <a:xfrm>
              <a:off x="6845175" y="2875558"/>
              <a:ext cx="431800" cy="104775"/>
            </a:xfrm>
            <a:custGeom>
              <a:avLst/>
              <a:gdLst>
                <a:gd name="T0" fmla="*/ 0 w 272"/>
                <a:gd name="T1" fmla="*/ 0 h 66"/>
                <a:gd name="T2" fmla="*/ 262 w 272"/>
                <a:gd name="T3" fmla="*/ 0 h 66"/>
                <a:gd name="T4" fmla="*/ 272 w 272"/>
                <a:gd name="T5" fmla="*/ 66 h 66"/>
                <a:gd name="T6" fmla="*/ 58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" name="Freeform 59"/>
            <p:cNvSpPr>
              <a:spLocks/>
            </p:cNvSpPr>
            <p:nvPr/>
          </p:nvSpPr>
          <p:spPr bwMode="auto">
            <a:xfrm rot="10800000">
              <a:off x="7673850" y="2875558"/>
              <a:ext cx="400050" cy="104775"/>
            </a:xfrm>
            <a:custGeom>
              <a:avLst/>
              <a:gdLst>
                <a:gd name="T0" fmla="*/ 0 w 272"/>
                <a:gd name="T1" fmla="*/ 0 h 66"/>
                <a:gd name="T2" fmla="*/ 225 w 272"/>
                <a:gd name="T3" fmla="*/ 0 h 66"/>
                <a:gd name="T4" fmla="*/ 233 w 272"/>
                <a:gd name="T5" fmla="*/ 66 h 66"/>
                <a:gd name="T6" fmla="*/ 50 w 272"/>
                <a:gd name="T7" fmla="*/ 66 h 66"/>
                <a:gd name="T8" fmla="*/ 0 w 27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66"/>
                <a:gd name="T17" fmla="*/ 272 w 27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66">
                  <a:moveTo>
                    <a:pt x="0" y="0"/>
                  </a:moveTo>
                  <a:lnTo>
                    <a:pt x="262" y="0"/>
                  </a:lnTo>
                  <a:lnTo>
                    <a:pt x="272" y="66"/>
                  </a:lnTo>
                  <a:lnTo>
                    <a:pt x="5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475656" y="5013176"/>
            <a:ext cx="5200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Recovery: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Hotspot shrinks as heat is dissipated into substrate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Current builds up limited by inductance of </a:t>
            </a:r>
            <a:r>
              <a:rPr lang="en-GB" dirty="0" err="1" smtClean="0"/>
              <a:t>nanowire</a:t>
            </a:r>
            <a:endParaRPr lang="en-GB" dirty="0"/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7092950" y="4149725"/>
            <a:ext cx="1511300" cy="1047750"/>
            <a:chOff x="4468" y="2614"/>
            <a:chExt cx="952" cy="660"/>
          </a:xfrm>
        </p:grpSpPr>
        <p:pic>
          <p:nvPicPr>
            <p:cNvPr id="114" name="Picture 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2614"/>
              <a:ext cx="952" cy="660"/>
            </a:xfrm>
            <a:prstGeom prst="rect">
              <a:avLst/>
            </a:prstGeom>
            <a:noFill/>
          </p:spPr>
        </p:pic>
        <p:sp>
          <p:nvSpPr>
            <p:cNvPr id="115" name="Text Box 75"/>
            <p:cNvSpPr txBox="1">
              <a:spLocks noChangeArrowheads="1"/>
            </p:cNvSpPr>
            <p:nvPr/>
          </p:nvSpPr>
          <p:spPr bwMode="auto">
            <a:xfrm>
              <a:off x="4967" y="2674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 i="1">
                  <a:solidFill>
                    <a:srgbClr val="FFFF00"/>
                  </a:solidFill>
                </a:rPr>
                <a:t>V(t)</a:t>
              </a: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195736" y="1908121"/>
            <a:ext cx="1205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Bias current suppressed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227763" y="1550988"/>
            <a:ext cx="2333625" cy="4398962"/>
            <a:chOff x="397" y="935"/>
            <a:chExt cx="1470" cy="2771"/>
          </a:xfrm>
        </p:grpSpPr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431" y="3475"/>
              <a:ext cx="1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Gol’tsman APL 2001</a:t>
              </a: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748" y="2886"/>
              <a:ext cx="1089" cy="18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251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1248" y="2840"/>
              <a:ext cx="91" cy="4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397" y="1529"/>
              <a:ext cx="1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100 nm wide wire, </a:t>
              </a:r>
            </a:p>
            <a:p>
              <a:pPr algn="ctr"/>
              <a:r>
                <a:rPr lang="en-GB"/>
                <a:t>~5 </a:t>
              </a:r>
              <a:r>
                <a:rPr lang="en-GB">
                  <a:latin typeface="Symbol" pitchFamily="18" charset="2"/>
                </a:rPr>
                <a:t>m</a:t>
              </a:r>
              <a:r>
                <a:rPr lang="en-GB"/>
                <a:t>m long</a:t>
              </a:r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567" y="935"/>
              <a:ext cx="9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>
                  <a:solidFill>
                    <a:schemeClr val="accent2"/>
                  </a:solidFill>
                </a:rPr>
                <a:t>Single wire</a:t>
              </a:r>
            </a:p>
          </p:txBody>
        </p:sp>
      </p:grp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0825" y="260350"/>
            <a:ext cx="865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Evolution of SNSPD design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95288" y="1557338"/>
            <a:ext cx="8064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Efficient optical coupling is a challenge:</a:t>
            </a:r>
          </a:p>
          <a:p>
            <a:r>
              <a:rPr lang="en-GB"/>
              <a:t>	</a:t>
            </a:r>
          </a:p>
          <a:p>
            <a:r>
              <a:rPr lang="en-GB" i="1"/>
              <a:t>Practical detection efficiency</a:t>
            </a:r>
          </a:p>
          <a:p>
            <a:r>
              <a:rPr lang="en-GB" i="1"/>
              <a:t>= coupling efficiency  x intrinsic quantum efficiency</a:t>
            </a:r>
          </a:p>
          <a:p>
            <a:endParaRPr lang="en-GB" i="1"/>
          </a:p>
          <a:p>
            <a:r>
              <a:rPr lang="en-GB" i="1"/>
              <a:t>=&gt; </a:t>
            </a:r>
            <a:r>
              <a:rPr lang="en-GB"/>
              <a:t>Increase active area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940425" y="1557338"/>
            <a:ext cx="2359025" cy="4392612"/>
            <a:chOff x="6010" y="939"/>
            <a:chExt cx="1486" cy="2767"/>
          </a:xfrm>
        </p:grpSpPr>
        <p:pic>
          <p:nvPicPr>
            <p:cNvPr id="55308" name="Picture 29" descr="fiugre 3-4 (a)"/>
            <p:cNvPicPr>
              <a:picLocks noChangeAspect="1" noChangeArrowheads="1"/>
            </p:cNvPicPr>
            <p:nvPr/>
          </p:nvPicPr>
          <p:blipFill>
            <a:blip r:embed="rId3" cstate="print"/>
            <a:srcRect l="19527" t="11360" r="1778" b="9363"/>
            <a:stretch>
              <a:fillRect/>
            </a:stretch>
          </p:blipFill>
          <p:spPr bwMode="auto">
            <a:xfrm>
              <a:off x="6191" y="2024"/>
              <a:ext cx="1167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6113" y="3475"/>
              <a:ext cx="1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Verevkin APL 2002</a:t>
              </a:r>
            </a:p>
          </p:txBody>
        </p:sp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6387" y="939"/>
              <a:ext cx="77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2"/>
                  </a:solidFill>
                </a:rPr>
                <a:t>Meander</a:t>
              </a:r>
            </a:p>
            <a:p>
              <a:pPr algn="ctr"/>
              <a:endParaRPr lang="en-GB" sz="2000" i="1"/>
            </a:p>
          </p:txBody>
        </p:sp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6010" y="1525"/>
              <a:ext cx="148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100 nm wide wire, </a:t>
              </a:r>
            </a:p>
            <a:p>
              <a:pPr algn="ctr"/>
              <a:r>
                <a:rPr lang="en-GB"/>
                <a:t>~10 </a:t>
              </a:r>
              <a:r>
                <a:rPr lang="en-GB">
                  <a:latin typeface="Symbol" pitchFamily="18" charset="2"/>
                </a:rPr>
                <a:t>m</a:t>
              </a:r>
              <a:r>
                <a:rPr lang="en-GB"/>
                <a:t>m x 10 </a:t>
              </a:r>
              <a:r>
                <a:rPr lang="en-GB">
                  <a:latin typeface="Symbol" pitchFamily="18" charset="2"/>
                </a:rPr>
                <a:t>m</a:t>
              </a:r>
              <a:r>
                <a:rPr lang="en-GB"/>
                <a:t>m area</a:t>
              </a:r>
            </a:p>
          </p:txBody>
        </p:sp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5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Evolution of SNSPD design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95288" y="1557338"/>
            <a:ext cx="8064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Next step:</a:t>
            </a:r>
          </a:p>
          <a:p>
            <a:r>
              <a:rPr lang="en-GB"/>
              <a:t>	</a:t>
            </a:r>
          </a:p>
          <a:p>
            <a:r>
              <a:rPr lang="en-GB" i="1"/>
              <a:t>Practical detection efficiency</a:t>
            </a:r>
          </a:p>
          <a:p>
            <a:r>
              <a:rPr lang="en-GB" i="1"/>
              <a:t>= coupling efficiency  x intrinsic quantum efficiency</a:t>
            </a:r>
          </a:p>
          <a:p>
            <a:endParaRPr lang="en-GB" i="1"/>
          </a:p>
          <a:p>
            <a:r>
              <a:rPr lang="en-GB" i="1"/>
              <a:t>=&gt; </a:t>
            </a:r>
            <a:r>
              <a:rPr lang="en-GB"/>
              <a:t>Boost absorption to increase intrinsic QE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0425" y="1557338"/>
            <a:ext cx="2359025" cy="4392612"/>
            <a:chOff x="6010" y="939"/>
            <a:chExt cx="1486" cy="2767"/>
          </a:xfrm>
        </p:grpSpPr>
        <p:pic>
          <p:nvPicPr>
            <p:cNvPr id="56327" name="Picture 29" descr="fiugre 3-4 (a)"/>
            <p:cNvPicPr>
              <a:picLocks noChangeAspect="1" noChangeArrowheads="1"/>
            </p:cNvPicPr>
            <p:nvPr/>
          </p:nvPicPr>
          <p:blipFill>
            <a:blip r:embed="rId3" cstate="print"/>
            <a:srcRect l="19527" t="11360" r="1778" b="9363"/>
            <a:stretch>
              <a:fillRect/>
            </a:stretch>
          </p:blipFill>
          <p:spPr bwMode="auto">
            <a:xfrm>
              <a:off x="6191" y="2024"/>
              <a:ext cx="1167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6113" y="3475"/>
              <a:ext cx="1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Verevkin APL 2002</a:t>
              </a: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6387" y="939"/>
              <a:ext cx="77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2"/>
                  </a:solidFill>
                </a:rPr>
                <a:t>Meander</a:t>
              </a:r>
            </a:p>
            <a:p>
              <a:pPr algn="ctr"/>
              <a:endParaRPr lang="en-GB" sz="2000" i="1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6010" y="1525"/>
              <a:ext cx="148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100 nm wide wire, </a:t>
              </a:r>
            </a:p>
            <a:p>
              <a:pPr algn="ctr"/>
              <a:r>
                <a:rPr lang="en-GB"/>
                <a:t>~10 </a:t>
              </a:r>
              <a:r>
                <a:rPr lang="en-GB">
                  <a:latin typeface="Symbol" pitchFamily="18" charset="2"/>
                </a:rPr>
                <a:t>m</a:t>
              </a:r>
              <a:r>
                <a:rPr lang="en-GB"/>
                <a:t>m x 10 </a:t>
              </a:r>
              <a:r>
                <a:rPr lang="en-GB">
                  <a:latin typeface="Symbol" pitchFamily="18" charset="2"/>
                </a:rPr>
                <a:t>m</a:t>
              </a:r>
              <a:r>
                <a:rPr lang="en-GB"/>
                <a:t>m area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084888" y="1557338"/>
            <a:ext cx="2339975" cy="4392612"/>
            <a:chOff x="5912" y="935"/>
            <a:chExt cx="1474" cy="2767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6110" y="935"/>
              <a:ext cx="118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2"/>
                  </a:solidFill>
                </a:rPr>
                <a:t>Optical Cavity</a:t>
              </a:r>
            </a:p>
            <a:p>
              <a:pPr algn="ctr"/>
              <a:endParaRPr lang="en-GB" sz="2000" i="1"/>
            </a:p>
          </p:txBody>
        </p:sp>
        <p:sp>
          <p:nvSpPr>
            <p:cNvPr id="56332" name="Rectangle 1027"/>
            <p:cNvSpPr>
              <a:spLocks noChangeArrowheads="1"/>
            </p:cNvSpPr>
            <p:nvPr/>
          </p:nvSpPr>
          <p:spPr bwMode="auto">
            <a:xfrm>
              <a:off x="6801" y="1971"/>
              <a:ext cx="205" cy="77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33" name="Rectangle 1028"/>
            <p:cNvSpPr>
              <a:spLocks noChangeArrowheads="1"/>
            </p:cNvSpPr>
            <p:nvPr/>
          </p:nvSpPr>
          <p:spPr bwMode="auto">
            <a:xfrm>
              <a:off x="6358" y="1940"/>
              <a:ext cx="443" cy="8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34" name="Rectangle 1029"/>
            <p:cNvSpPr>
              <a:spLocks noChangeArrowheads="1"/>
            </p:cNvSpPr>
            <p:nvPr/>
          </p:nvSpPr>
          <p:spPr bwMode="auto">
            <a:xfrm>
              <a:off x="6801" y="2033"/>
              <a:ext cx="69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35" name="Rectangle 1030"/>
            <p:cNvSpPr>
              <a:spLocks noChangeArrowheads="1"/>
            </p:cNvSpPr>
            <p:nvPr/>
          </p:nvSpPr>
          <p:spPr bwMode="auto">
            <a:xfrm>
              <a:off x="6801" y="2157"/>
              <a:ext cx="69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36" name="Rectangle 1031"/>
            <p:cNvSpPr>
              <a:spLocks noChangeArrowheads="1"/>
            </p:cNvSpPr>
            <p:nvPr/>
          </p:nvSpPr>
          <p:spPr bwMode="auto">
            <a:xfrm>
              <a:off x="6801" y="2653"/>
              <a:ext cx="69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6337" name="Rectangle 1032"/>
            <p:cNvSpPr>
              <a:spLocks noChangeArrowheads="1"/>
            </p:cNvSpPr>
            <p:nvPr/>
          </p:nvSpPr>
          <p:spPr bwMode="auto">
            <a:xfrm>
              <a:off x="6801" y="2281"/>
              <a:ext cx="69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6338" name="Rectangle 1033"/>
            <p:cNvSpPr>
              <a:spLocks noChangeArrowheads="1"/>
            </p:cNvSpPr>
            <p:nvPr/>
          </p:nvSpPr>
          <p:spPr bwMode="auto">
            <a:xfrm>
              <a:off x="6801" y="2405"/>
              <a:ext cx="69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6339" name="Rectangle 1034"/>
            <p:cNvSpPr>
              <a:spLocks noChangeArrowheads="1"/>
            </p:cNvSpPr>
            <p:nvPr/>
          </p:nvSpPr>
          <p:spPr bwMode="auto">
            <a:xfrm>
              <a:off x="6801" y="2529"/>
              <a:ext cx="69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6340" name="Rectangle 1035"/>
            <p:cNvSpPr>
              <a:spLocks noChangeArrowheads="1"/>
            </p:cNvSpPr>
            <p:nvPr/>
          </p:nvSpPr>
          <p:spPr bwMode="auto">
            <a:xfrm>
              <a:off x="7006" y="1971"/>
              <a:ext cx="34" cy="77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341" name="Line 1038"/>
            <p:cNvSpPr>
              <a:spLocks noChangeShapeType="1"/>
            </p:cNvSpPr>
            <p:nvPr/>
          </p:nvSpPr>
          <p:spPr bwMode="auto">
            <a:xfrm>
              <a:off x="6597" y="2870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42" name="Line 1040"/>
            <p:cNvSpPr>
              <a:spLocks noChangeShapeType="1"/>
            </p:cNvSpPr>
            <p:nvPr/>
          </p:nvSpPr>
          <p:spPr bwMode="auto">
            <a:xfrm>
              <a:off x="6836" y="1754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43" name="Line 1042"/>
            <p:cNvSpPr>
              <a:spLocks noChangeShapeType="1"/>
            </p:cNvSpPr>
            <p:nvPr/>
          </p:nvSpPr>
          <p:spPr bwMode="auto">
            <a:xfrm>
              <a:off x="7020" y="2815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>
              <a:off x="6354" y="1938"/>
              <a:ext cx="0" cy="87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6068" y="2383"/>
              <a:ext cx="227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346" name="Text Box 26"/>
            <p:cNvSpPr txBox="1">
              <a:spLocks noChangeArrowheads="1"/>
            </p:cNvSpPr>
            <p:nvPr/>
          </p:nvSpPr>
          <p:spPr bwMode="auto">
            <a:xfrm>
              <a:off x="6502" y="1521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nanowire</a:t>
              </a:r>
            </a:p>
          </p:txBody>
        </p:sp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6839" y="3059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mirror</a:t>
              </a: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5912" y="192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Light</a:t>
              </a:r>
            </a:p>
          </p:txBody>
        </p:sp>
        <p:sp>
          <p:nvSpPr>
            <p:cNvPr id="56349" name="Text Box 29"/>
            <p:cNvSpPr txBox="1">
              <a:spLocks noChangeArrowheads="1"/>
            </p:cNvSpPr>
            <p:nvPr/>
          </p:nvSpPr>
          <p:spPr bwMode="auto">
            <a:xfrm>
              <a:off x="6159" y="3059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substrate</a:t>
              </a:r>
            </a:p>
          </p:txBody>
        </p:sp>
        <p:sp>
          <p:nvSpPr>
            <p:cNvPr id="56350" name="Text Box 30"/>
            <p:cNvSpPr txBox="1">
              <a:spLocks noChangeArrowheads="1"/>
            </p:cNvSpPr>
            <p:nvPr/>
          </p:nvSpPr>
          <p:spPr bwMode="auto">
            <a:xfrm>
              <a:off x="6126" y="3471"/>
              <a:ext cx="1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Rosfjord OX 2006</a:t>
              </a:r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188913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</a:rPr>
              <a:t>Evolution of SNSPD design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47813" y="4149725"/>
            <a:ext cx="1728787" cy="2873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51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341563" y="4076700"/>
            <a:ext cx="144462" cy="73025"/>
          </a:xfrm>
          <a:prstGeom prst="rect">
            <a:avLst/>
          </a:prstGeom>
          <a:solidFill>
            <a:srgbClr val="3333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3333FF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pic>
        <p:nvPicPr>
          <p:cNvPr id="57350" name="Picture 29" descr="fiugre 3-4 (a)"/>
          <p:cNvPicPr>
            <a:picLocks noChangeAspect="1" noChangeArrowheads="1"/>
          </p:cNvPicPr>
          <p:nvPr/>
        </p:nvPicPr>
        <p:blipFill>
          <a:blip r:embed="rId2" cstate="print"/>
          <a:srcRect l="19527" t="11360" r="1778" b="9363"/>
          <a:stretch>
            <a:fillRect/>
          </a:stretch>
        </p:blipFill>
        <p:spPr bwMode="auto">
          <a:xfrm>
            <a:off x="4114800" y="2925763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1027"/>
          <p:cNvSpPr>
            <a:spLocks noChangeArrowheads="1"/>
          </p:cNvSpPr>
          <p:nvPr/>
        </p:nvSpPr>
        <p:spPr bwMode="auto">
          <a:xfrm>
            <a:off x="7802563" y="3128963"/>
            <a:ext cx="325437" cy="12303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7352" name="Rectangle 1028"/>
          <p:cNvSpPr>
            <a:spLocks noChangeArrowheads="1"/>
          </p:cNvSpPr>
          <p:nvPr/>
        </p:nvSpPr>
        <p:spPr bwMode="auto">
          <a:xfrm>
            <a:off x="7099300" y="3079750"/>
            <a:ext cx="703263" cy="137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7353" name="Rectangle 1029"/>
          <p:cNvSpPr>
            <a:spLocks noChangeArrowheads="1"/>
          </p:cNvSpPr>
          <p:nvPr/>
        </p:nvSpPr>
        <p:spPr bwMode="auto">
          <a:xfrm>
            <a:off x="7802563" y="3227388"/>
            <a:ext cx="109537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7354" name="Rectangle 1030"/>
          <p:cNvSpPr>
            <a:spLocks noChangeArrowheads="1"/>
          </p:cNvSpPr>
          <p:nvPr/>
        </p:nvSpPr>
        <p:spPr bwMode="auto">
          <a:xfrm>
            <a:off x="7802563" y="3424238"/>
            <a:ext cx="109537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7355" name="Rectangle 1031"/>
          <p:cNvSpPr>
            <a:spLocks noChangeArrowheads="1"/>
          </p:cNvSpPr>
          <p:nvPr/>
        </p:nvSpPr>
        <p:spPr bwMode="auto">
          <a:xfrm>
            <a:off x="7802563" y="4211638"/>
            <a:ext cx="109537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latin typeface="Times New Roman" pitchFamily="18" charset="0"/>
            </a:endParaRPr>
          </a:p>
        </p:txBody>
      </p:sp>
      <p:sp>
        <p:nvSpPr>
          <p:cNvPr id="57356" name="Rectangle 1032"/>
          <p:cNvSpPr>
            <a:spLocks noChangeArrowheads="1"/>
          </p:cNvSpPr>
          <p:nvPr/>
        </p:nvSpPr>
        <p:spPr bwMode="auto">
          <a:xfrm>
            <a:off x="7802563" y="3621088"/>
            <a:ext cx="109537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latin typeface="Times New Roman" pitchFamily="18" charset="0"/>
            </a:endParaRPr>
          </a:p>
        </p:txBody>
      </p:sp>
      <p:sp>
        <p:nvSpPr>
          <p:cNvPr id="57357" name="Rectangle 1033"/>
          <p:cNvSpPr>
            <a:spLocks noChangeArrowheads="1"/>
          </p:cNvSpPr>
          <p:nvPr/>
        </p:nvSpPr>
        <p:spPr bwMode="auto">
          <a:xfrm>
            <a:off x="7802563" y="3817938"/>
            <a:ext cx="109537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latin typeface="Times New Roman" pitchFamily="18" charset="0"/>
            </a:endParaRPr>
          </a:p>
        </p:txBody>
      </p:sp>
      <p:sp>
        <p:nvSpPr>
          <p:cNvPr id="57358" name="Rectangle 1034"/>
          <p:cNvSpPr>
            <a:spLocks noChangeArrowheads="1"/>
          </p:cNvSpPr>
          <p:nvPr/>
        </p:nvSpPr>
        <p:spPr bwMode="auto">
          <a:xfrm>
            <a:off x="7802563" y="4014788"/>
            <a:ext cx="109537" cy="9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latin typeface="Times New Roman" pitchFamily="18" charset="0"/>
            </a:endParaRPr>
          </a:p>
        </p:txBody>
      </p:sp>
      <p:sp>
        <p:nvSpPr>
          <p:cNvPr id="57359" name="Rectangle 1035"/>
          <p:cNvSpPr>
            <a:spLocks noChangeArrowheads="1"/>
          </p:cNvSpPr>
          <p:nvPr/>
        </p:nvSpPr>
        <p:spPr bwMode="auto">
          <a:xfrm>
            <a:off x="8128000" y="3128963"/>
            <a:ext cx="53975" cy="12303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7092950" y="3076575"/>
            <a:ext cx="0" cy="1385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900113" y="1695450"/>
            <a:ext cx="152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Single wire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635375" y="1701800"/>
            <a:ext cx="2244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chemeClr val="accent2"/>
                </a:solidFill>
              </a:rPr>
              <a:t>Meander</a:t>
            </a:r>
          </a:p>
          <a:p>
            <a:pPr algn="ctr"/>
            <a:r>
              <a:rPr lang="en-GB" sz="2000" i="1"/>
              <a:t>Increase coupling </a:t>
            </a:r>
          </a:p>
          <a:p>
            <a:pPr algn="ctr"/>
            <a:endParaRPr lang="en-GB" sz="2000" i="1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6530975" y="1695450"/>
            <a:ext cx="241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chemeClr val="accent2"/>
                </a:solidFill>
              </a:rPr>
              <a:t>Optical Cavity</a:t>
            </a:r>
          </a:p>
          <a:p>
            <a:pPr algn="ctr"/>
            <a:r>
              <a:rPr lang="en-GB" sz="2000" i="1"/>
              <a:t>Increase absorption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04850" y="5084763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Practical detection </a:t>
            </a:r>
          </a:p>
          <a:p>
            <a:pPr algn="ctr"/>
            <a:r>
              <a:rPr lang="en-GB"/>
              <a:t>efficiency low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3887788" y="5092700"/>
            <a:ext cx="2171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/>
              <a:t>Max intrinsic efficiency ~20% at 1550 nm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516688" y="5084763"/>
            <a:ext cx="2171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/>
              <a:t>Best reported intrinsic efficiency 57% at 1550 nm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</a:rPr>
              <a:t>Other developments in SNSPD design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908720"/>
            <a:ext cx="732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Photon number resolution with spatial multiplexing (SINPHONIA, MIT) 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211960" y="3429670"/>
            <a:ext cx="4874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Detector embedded in waveguide (</a:t>
            </a:r>
            <a:r>
              <a:rPr lang="en-GB" dirty="0" smtClean="0"/>
              <a:t>MIT, Yale, </a:t>
            </a:r>
            <a:r>
              <a:rPr lang="en-GB" dirty="0" err="1" smtClean="0"/>
              <a:t>TUe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3494" name="Picture 6" descr="Dauler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75" y="1411958"/>
            <a:ext cx="1260475" cy="1366837"/>
          </a:xfrm>
          <a:prstGeom prst="rect">
            <a:avLst/>
          </a:prstGeom>
          <a:noFill/>
        </p:spPr>
      </p:pic>
      <p:pic>
        <p:nvPicPr>
          <p:cNvPr id="63496" name="Picture 8" descr="Figure 5 SNSPD3"/>
          <p:cNvPicPr>
            <a:picLocks noChangeAspect="1" noChangeArrowheads="1"/>
          </p:cNvPicPr>
          <p:nvPr/>
        </p:nvPicPr>
        <p:blipFill>
          <a:blip r:embed="rId3" cstate="print"/>
          <a:srcRect b="16275"/>
          <a:stretch>
            <a:fillRect/>
          </a:stretch>
        </p:blipFill>
        <p:spPr bwMode="auto">
          <a:xfrm>
            <a:off x="1835150" y="1411958"/>
            <a:ext cx="1728788" cy="1152525"/>
          </a:xfrm>
          <a:prstGeom prst="rect">
            <a:avLst/>
          </a:prstGeom>
          <a:noFill/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403350" y="2853408"/>
            <a:ext cx="2832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chemeClr val="tx2"/>
                </a:solidFill>
              </a:rPr>
              <a:t>Dichovy</a:t>
            </a:r>
            <a:r>
              <a:rPr lang="en-GB" sz="1400" dirty="0">
                <a:solidFill>
                  <a:schemeClr val="tx2"/>
                </a:solidFill>
              </a:rPr>
              <a:t> et al Nature Photonics 2008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787900" y="2853408"/>
            <a:ext cx="2706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chemeClr val="tx2"/>
                </a:solidFill>
              </a:rPr>
              <a:t>Dauler</a:t>
            </a:r>
            <a:r>
              <a:rPr lang="en-GB" sz="1400" dirty="0">
                <a:solidFill>
                  <a:schemeClr val="tx2"/>
                </a:solidFill>
              </a:rPr>
              <a:t> et al J. Modern Optics 2009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23850" y="3429670"/>
            <a:ext cx="347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SNSPDs on Si substrates (Delft)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691680" y="5372770"/>
            <a:ext cx="19702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chemeClr val="tx2"/>
                </a:solidFill>
              </a:rPr>
              <a:t>Dorenbos</a:t>
            </a:r>
            <a:r>
              <a:rPr lang="en-GB" sz="1400" dirty="0">
                <a:solidFill>
                  <a:schemeClr val="tx2"/>
                </a:solidFill>
              </a:rPr>
              <a:t> et al APL 2008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427984" y="5426060"/>
            <a:ext cx="406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rgbClr val="002060"/>
                </a:solidFill>
              </a:rPr>
              <a:t>Hu</a:t>
            </a:r>
            <a:r>
              <a:rPr lang="en-GB" sz="1400" dirty="0">
                <a:solidFill>
                  <a:srgbClr val="002060"/>
                </a:solidFill>
              </a:rPr>
              <a:t> IEEE Trans Appl. </a:t>
            </a:r>
            <a:r>
              <a:rPr lang="en-GB" sz="1400" dirty="0" err="1">
                <a:solidFill>
                  <a:srgbClr val="002060"/>
                </a:solidFill>
              </a:rPr>
              <a:t>Supercon</a:t>
            </a:r>
            <a:r>
              <a:rPr lang="en-GB" sz="1400" dirty="0">
                <a:solidFill>
                  <a:srgbClr val="002060"/>
                </a:solidFill>
              </a:rPr>
              <a:t>. </a:t>
            </a:r>
            <a:r>
              <a:rPr lang="en-GB" sz="1400" dirty="0" smtClean="0">
                <a:solidFill>
                  <a:srgbClr val="002060"/>
                </a:solidFill>
              </a:rPr>
              <a:t>2009; </a:t>
            </a:r>
          </a:p>
          <a:p>
            <a:pPr algn="ctr"/>
            <a:r>
              <a:rPr lang="en-GB" sz="1400" dirty="0" err="1" smtClean="0">
                <a:solidFill>
                  <a:srgbClr val="002060"/>
                </a:solidFill>
              </a:rPr>
              <a:t>Sprengers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</a:rPr>
              <a:t>arXiv</a:t>
            </a:r>
            <a:r>
              <a:rPr lang="en-GB" sz="1400" dirty="0" smtClean="0">
                <a:solidFill>
                  <a:srgbClr val="002060"/>
                </a:solidFill>
              </a:rPr>
              <a:t> 1108.5107; </a:t>
            </a:r>
            <a:r>
              <a:rPr lang="en-GB" sz="1400" dirty="0" err="1" smtClean="0">
                <a:solidFill>
                  <a:srgbClr val="002060"/>
                </a:solidFill>
              </a:rPr>
              <a:t>Pernice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</a:rPr>
              <a:t>arXiv</a:t>
            </a:r>
            <a:r>
              <a:rPr lang="en-GB" sz="1400" dirty="0" smtClean="0">
                <a:solidFill>
                  <a:srgbClr val="002060"/>
                </a:solidFill>
              </a:rPr>
              <a:t> 1108.5299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861470"/>
            <a:ext cx="16557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35600" y="3861470"/>
            <a:ext cx="1889125" cy="1401763"/>
            <a:chOff x="3470" y="2750"/>
            <a:chExt cx="1190" cy="883"/>
          </a:xfrm>
        </p:grpSpPr>
        <p:pic>
          <p:nvPicPr>
            <p:cNvPr id="63504" name="Picture 16" descr="HuIEEEtransAppSup2009-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0" y="2750"/>
              <a:ext cx="1190" cy="883"/>
            </a:xfrm>
            <a:prstGeom prst="rect">
              <a:avLst/>
            </a:prstGeom>
            <a:noFill/>
          </p:spPr>
        </p:pic>
        <p:sp>
          <p:nvSpPr>
            <p:cNvPr id="63505" name="Rectangle 17"/>
            <p:cNvSpPr>
              <a:spLocks noChangeArrowheads="1"/>
            </p:cNvSpPr>
            <p:nvPr/>
          </p:nvSpPr>
          <p:spPr bwMode="auto">
            <a:xfrm>
              <a:off x="3515" y="2750"/>
              <a:ext cx="153" cy="1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06" name="Rectangle 18"/>
            <p:cNvSpPr>
              <a:spLocks noChangeArrowheads="1"/>
            </p:cNvSpPr>
            <p:nvPr/>
          </p:nvSpPr>
          <p:spPr bwMode="auto">
            <a:xfrm>
              <a:off x="4558" y="2931"/>
              <a:ext cx="91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488832" cy="345638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to photon counting</a:t>
            </a:r>
          </a:p>
          <a:p>
            <a:r>
              <a:rPr lang="en-GB" sz="2400" dirty="0" smtClean="0"/>
              <a:t>Superconducting </a:t>
            </a:r>
            <a:r>
              <a:rPr lang="en-GB" sz="2400" dirty="0" err="1" smtClean="0"/>
              <a:t>nanowire</a:t>
            </a:r>
            <a:r>
              <a:rPr lang="en-GB" sz="2400" dirty="0" smtClean="0"/>
              <a:t> single photon detectors (SNSPDs): device concept and evolution.</a:t>
            </a:r>
          </a:p>
          <a:p>
            <a:r>
              <a:rPr lang="en-GB" sz="2400" dirty="0" smtClean="0"/>
              <a:t>Applications of SNSPDs in quantum information science:</a:t>
            </a:r>
          </a:p>
          <a:p>
            <a:pPr lvl="1">
              <a:buNone/>
            </a:pPr>
            <a:r>
              <a:rPr lang="en-GB" sz="2000" dirty="0" smtClean="0"/>
              <a:t>	</a:t>
            </a:r>
            <a:r>
              <a:rPr lang="en-GB" sz="2400" dirty="0" smtClean="0"/>
              <a:t>measurements of quantum emitters, quantum key distribution, quantum waveguide circuits.</a:t>
            </a:r>
          </a:p>
          <a:p>
            <a:r>
              <a:rPr lang="en-GB" sz="2400" dirty="0" smtClean="0"/>
              <a:t>Outlook: challenges and opportunities for this technology.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Infrared superconducting </a:t>
            </a:r>
            <a:r>
              <a:rPr lang="en-GB" sz="4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4000" b="1" dirty="0">
                <a:solidFill>
                  <a:srgbClr val="002060"/>
                </a:solidFill>
                <a:latin typeface="+mj-lt"/>
              </a:rPr>
            </a:br>
            <a:r>
              <a:rPr lang="en-GB" sz="4000" b="1" dirty="0">
                <a:solidFill>
                  <a:srgbClr val="002060"/>
                </a:solidFill>
                <a:latin typeface="+mj-lt"/>
              </a:rPr>
              <a:t>single-photon 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</a:rPr>
              <a:t>detectors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Superconducting </a:t>
            </a:r>
            <a:r>
              <a:rPr lang="en-GB" sz="3600" b="1" dirty="0" err="1" smtClean="0">
                <a:solidFill>
                  <a:srgbClr val="002060"/>
                </a:solidFill>
              </a:rPr>
              <a:t>nanowire</a:t>
            </a:r>
            <a:r>
              <a:rPr lang="en-GB" sz="3600" b="1" dirty="0" smtClean="0">
                <a:solidFill>
                  <a:srgbClr val="002060"/>
                </a:solidFill>
              </a:rPr>
              <a:t> single-photon detector system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7" y="148478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High efficiency SNSPDs from TU Delft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 </a:t>
            </a:r>
            <a:r>
              <a:rPr lang="en-GB" sz="1600" dirty="0" smtClean="0">
                <a:solidFill>
                  <a:schemeClr val="tx2"/>
                </a:solidFill>
              </a:rPr>
              <a:t>Tanner </a:t>
            </a:r>
            <a:r>
              <a:rPr lang="en-GB" sz="1600" i="1" dirty="0" smtClean="0">
                <a:solidFill>
                  <a:schemeClr val="tx2"/>
                </a:solidFill>
              </a:rPr>
              <a:t>et al </a:t>
            </a:r>
            <a:r>
              <a:rPr lang="en-GB" sz="1600" dirty="0" smtClean="0">
                <a:solidFill>
                  <a:schemeClr val="tx2"/>
                </a:solidFill>
              </a:rPr>
              <a:t>Applied Physics Letters </a:t>
            </a:r>
            <a:r>
              <a:rPr lang="en-GB" sz="1600" b="1" dirty="0" smtClean="0">
                <a:solidFill>
                  <a:schemeClr val="tx2"/>
                </a:solidFill>
              </a:rPr>
              <a:t>96</a:t>
            </a:r>
            <a:r>
              <a:rPr lang="en-GB" sz="1600" dirty="0" smtClean="0">
                <a:solidFill>
                  <a:schemeClr val="tx2"/>
                </a:solidFill>
              </a:rPr>
              <a:t> 221109 (2010)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4 or more </a:t>
            </a:r>
            <a:r>
              <a:rPr lang="en-GB" dirty="0" err="1" smtClean="0"/>
              <a:t>fiber</a:t>
            </a:r>
            <a:r>
              <a:rPr lang="en-GB" dirty="0" smtClean="0"/>
              <a:t>-coupled SNSPDs can be implemented into a practical, closed-cycle refrigerator system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 </a:t>
            </a:r>
            <a:r>
              <a:rPr lang="en-GB" sz="1600" dirty="0" smtClean="0">
                <a:solidFill>
                  <a:schemeClr val="tx2"/>
                </a:solidFill>
              </a:rPr>
              <a:t>Hadfield </a:t>
            </a:r>
            <a:r>
              <a:rPr lang="en-GB" sz="1600" i="1" dirty="0" smtClean="0">
                <a:solidFill>
                  <a:schemeClr val="tx2"/>
                </a:solidFill>
              </a:rPr>
              <a:t>et al </a:t>
            </a:r>
            <a:r>
              <a:rPr lang="en-GB" sz="1600" dirty="0" smtClean="0">
                <a:solidFill>
                  <a:schemeClr val="tx2"/>
                </a:solidFill>
              </a:rPr>
              <a:t>Optics Express </a:t>
            </a:r>
            <a:r>
              <a:rPr lang="en-GB" sz="1600" b="1" dirty="0" smtClean="0">
                <a:solidFill>
                  <a:schemeClr val="tx2"/>
                </a:solidFill>
              </a:rPr>
              <a:t>13</a:t>
            </a:r>
            <a:r>
              <a:rPr lang="en-GB" sz="1600" dirty="0" smtClean="0">
                <a:solidFill>
                  <a:schemeClr val="tx2"/>
                </a:solidFill>
              </a:rPr>
              <a:t> (26) 10864 (2005)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99592" y="3068960"/>
            <a:ext cx="2664296" cy="3672408"/>
            <a:chOff x="261" y="816"/>
            <a:chExt cx="1851" cy="2448"/>
          </a:xfrm>
        </p:grpSpPr>
        <p:pic>
          <p:nvPicPr>
            <p:cNvPr id="19" name="Picture 15" descr="Fig 1 High Res"/>
            <p:cNvPicPr>
              <a:picLocks noChangeAspect="1" noChangeArrowheads="1"/>
            </p:cNvPicPr>
            <p:nvPr/>
          </p:nvPicPr>
          <p:blipFill>
            <a:blip r:embed="rId2" cstate="print"/>
            <a:srcRect r="53534" b="44638"/>
            <a:stretch>
              <a:fillRect/>
            </a:stretch>
          </p:blipFill>
          <p:spPr bwMode="auto">
            <a:xfrm>
              <a:off x="261" y="816"/>
              <a:ext cx="1851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88" y="816"/>
              <a:ext cx="33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" name="Picture 726" descr="DSCN1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71192"/>
            <a:ext cx="37455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12160" y="5877272"/>
            <a:ext cx="2618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SNSPD system at Heriot-Watt</a:t>
            </a:r>
            <a:endParaRPr lang="en-GB" sz="16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868" y="1772816"/>
            <a:ext cx="481174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Superconducting </a:t>
            </a:r>
            <a:r>
              <a:rPr lang="en-GB" sz="3600" b="1" dirty="0" err="1" smtClean="0">
                <a:solidFill>
                  <a:srgbClr val="002060"/>
                </a:solidFill>
              </a:rPr>
              <a:t>nanowire</a:t>
            </a:r>
            <a:r>
              <a:rPr lang="en-GB" sz="3600" b="1" dirty="0" smtClean="0">
                <a:solidFill>
                  <a:srgbClr val="002060"/>
                </a:solidFill>
              </a:rPr>
              <a:t> single-photon detector system: practical performance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1628800"/>
            <a:ext cx="18722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53324" y="5733256"/>
            <a:ext cx="462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Tanner </a:t>
            </a:r>
            <a:r>
              <a:rPr lang="en-GB" sz="1600" i="1" dirty="0" smtClean="0">
                <a:solidFill>
                  <a:schemeClr val="tx2"/>
                </a:solidFill>
              </a:rPr>
              <a:t>et al </a:t>
            </a:r>
            <a:r>
              <a:rPr lang="en-GB" sz="1600" dirty="0" smtClean="0">
                <a:solidFill>
                  <a:schemeClr val="tx2"/>
                </a:solidFill>
              </a:rPr>
              <a:t>Applied Physics Letters </a:t>
            </a:r>
            <a:r>
              <a:rPr lang="en-GB" sz="1600" b="1" dirty="0" smtClean="0">
                <a:solidFill>
                  <a:schemeClr val="tx2"/>
                </a:solidFill>
              </a:rPr>
              <a:t>96</a:t>
            </a:r>
            <a:r>
              <a:rPr lang="en-GB" sz="1600" dirty="0" smtClean="0">
                <a:solidFill>
                  <a:schemeClr val="tx2"/>
                </a:solidFill>
              </a:rPr>
              <a:t> 221109 (2010)</a:t>
            </a:r>
            <a:endParaRPr lang="en-GB" sz="16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Quantum information science 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with single photons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8803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Quantum systems can be used to encode and manipulate information.</a:t>
            </a:r>
          </a:p>
          <a:p>
            <a:r>
              <a:rPr lang="en-GB" sz="2000" dirty="0" smtClean="0"/>
              <a:t>QIST promises dramatic improvements in secure communications metrology, and computation.</a:t>
            </a:r>
          </a:p>
          <a:p>
            <a:r>
              <a:rPr lang="en-GB" sz="2000" dirty="0" smtClean="0"/>
              <a:t>In principle many candidate quantum systems (trapped ions, spins in semiconductor quantum dots, superconducting circuits..)</a:t>
            </a:r>
          </a:p>
          <a:p>
            <a:r>
              <a:rPr lang="en-GB" sz="2000" dirty="0" smtClean="0"/>
              <a:t>Optical photon makes an ideal ‘flying </a:t>
            </a:r>
            <a:r>
              <a:rPr lang="en-GB" sz="2000" dirty="0" err="1" smtClean="0"/>
              <a:t>qubit</a:t>
            </a:r>
            <a:r>
              <a:rPr lang="en-GB" sz="2000" dirty="0" smtClean="0"/>
              <a:t>’</a:t>
            </a:r>
          </a:p>
          <a:p>
            <a:r>
              <a:rPr lang="en-GB" sz="2000" dirty="0" smtClean="0"/>
              <a:t>Photons have low </a:t>
            </a:r>
            <a:r>
              <a:rPr lang="en-GB" sz="2000" dirty="0" err="1" smtClean="0"/>
              <a:t>decoherence</a:t>
            </a:r>
            <a:r>
              <a:rPr lang="en-GB" sz="2000" dirty="0" smtClean="0"/>
              <a:t> even at room temperature, easy to route and manipulate</a:t>
            </a:r>
          </a:p>
          <a:p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99592" y="4221088"/>
            <a:ext cx="6696744" cy="2027238"/>
            <a:chOff x="899592" y="4221088"/>
            <a:chExt cx="6696744" cy="2027238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064309" y="4221088"/>
              <a:ext cx="4532027" cy="2027238"/>
              <a:chOff x="1337058" y="2812902"/>
              <a:chExt cx="4531720" cy="2027459"/>
            </a:xfrm>
          </p:grpSpPr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669" y="3544076"/>
                <a:ext cx="1212109" cy="461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b="1" dirty="0">
                    <a:latin typeface="+mj-lt"/>
                  </a:rPr>
                  <a:t>|0</a:t>
                </a:r>
                <a:r>
                  <a:rPr lang="en-US" sz="2400" dirty="0">
                    <a:latin typeface="+mj-lt"/>
                    <a:sym typeface="Symbol" pitchFamily="18" charset="2"/>
                  </a:rPr>
                  <a:t></a:t>
                </a:r>
                <a:r>
                  <a:rPr lang="en-AU" sz="2400" b="1" dirty="0">
                    <a:latin typeface="+mj-lt"/>
                  </a:rPr>
                  <a:t> </a:t>
                </a:r>
                <a:r>
                  <a:rPr lang="en-AU" sz="2400" b="1" dirty="0" smtClean="0">
                    <a:latin typeface="+mj-lt"/>
                  </a:rPr>
                  <a:t>+|</a:t>
                </a:r>
                <a:r>
                  <a:rPr lang="en-AU" sz="2400" b="1" dirty="0">
                    <a:latin typeface="+mj-lt"/>
                  </a:rPr>
                  <a:t>1</a:t>
                </a:r>
                <a:r>
                  <a:rPr lang="en-US" sz="2400" dirty="0">
                    <a:latin typeface="+mj-lt"/>
                    <a:sym typeface="Symbol" pitchFamily="18" charset="2"/>
                  </a:rPr>
                  <a:t></a:t>
                </a:r>
                <a:endParaRPr lang="en-AU" sz="2400" dirty="0">
                  <a:latin typeface="+mj-lt"/>
                  <a:sym typeface="Symbol" pitchFamily="18" charset="2"/>
                </a:endParaRPr>
              </a:p>
            </p:txBody>
          </p:sp>
          <p:pic>
            <p:nvPicPr>
              <p:cNvPr id="10" name="Picture 4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821" r="56619" b="55946"/>
              <a:stretch>
                <a:fillRect/>
              </a:stretch>
            </p:blipFill>
            <p:spPr bwMode="auto">
              <a:xfrm>
                <a:off x="1337058" y="2812902"/>
                <a:ext cx="3156640" cy="2027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99592" y="4880174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/>
                  </a:solidFill>
                </a:rPr>
                <a:t>e.g. polarization of photon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Superconducting single-photon photon detectors for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quantum information science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9"/>
            <a:ext cx="7776864" cy="338437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Faithful detection of single photons is a key challenge.</a:t>
            </a:r>
            <a:endParaRPr lang="en-GB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1600" dirty="0">
                <a:solidFill>
                  <a:schemeClr val="tx2"/>
                </a:solidFill>
              </a:rPr>
              <a:t>	</a:t>
            </a:r>
            <a:r>
              <a:rPr lang="en-GB" sz="1600" dirty="0" smtClean="0">
                <a:solidFill>
                  <a:schemeClr val="tx2"/>
                </a:solidFill>
              </a:rPr>
              <a:t>Hadfield Nature Photonics </a:t>
            </a:r>
            <a:r>
              <a:rPr lang="en-GB" sz="1600" b="1" dirty="0" smtClean="0">
                <a:solidFill>
                  <a:schemeClr val="tx2"/>
                </a:solidFill>
              </a:rPr>
              <a:t>3 (</a:t>
            </a:r>
            <a:r>
              <a:rPr lang="en-GB" sz="1600" dirty="0" smtClean="0">
                <a:solidFill>
                  <a:schemeClr val="tx2"/>
                </a:solidFill>
              </a:rPr>
              <a:t>12) 696 (2009)</a:t>
            </a:r>
            <a:endParaRPr lang="en-GB" sz="1600" dirty="0" smtClean="0"/>
          </a:p>
          <a:p>
            <a:r>
              <a:rPr lang="en-GB" sz="2000" dirty="0" smtClean="0"/>
              <a:t>Superconducting </a:t>
            </a:r>
            <a:r>
              <a:rPr lang="en-GB" sz="2000" dirty="0" err="1" smtClean="0"/>
              <a:t>nanowire</a:t>
            </a:r>
            <a:r>
              <a:rPr lang="en-GB" sz="2000" dirty="0" smtClean="0"/>
              <a:t> single-photon detectors (SSPDs or SNSPDs) have are an important emerging photon-counting technology.</a:t>
            </a:r>
          </a:p>
          <a:p>
            <a:r>
              <a:rPr lang="en-GB" sz="2000" dirty="0" smtClean="0"/>
              <a:t>SNSPDs have an important role in new QIS applications:</a:t>
            </a:r>
          </a:p>
          <a:p>
            <a:pPr lvl="2">
              <a:buNone/>
            </a:pPr>
            <a:r>
              <a:rPr lang="en-GB" sz="2000" dirty="0" smtClean="0"/>
              <a:t>Characterization of quantum emitters		</a:t>
            </a:r>
          </a:p>
          <a:p>
            <a:pPr lvl="2">
              <a:buNone/>
            </a:pPr>
            <a:r>
              <a:rPr lang="en-GB" sz="2000" dirty="0" smtClean="0"/>
              <a:t>Quantum Key Distribution (QKD)</a:t>
            </a:r>
          </a:p>
          <a:p>
            <a:pPr lvl="2">
              <a:buNone/>
            </a:pPr>
            <a:r>
              <a:rPr lang="en-GB" sz="2000" dirty="0" smtClean="0"/>
              <a:t>Operation of quantum waveguide circuits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Characterization of quantum emitters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5395913" y="2033563"/>
            <a:ext cx="1317625" cy="757238"/>
          </a:xfrm>
          <a:prstGeom prst="rect">
            <a:avLst/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1027"/>
          <p:cNvSpPr>
            <a:spLocks/>
          </p:cNvSpPr>
          <p:nvPr/>
        </p:nvSpPr>
        <p:spPr bwMode="auto">
          <a:xfrm>
            <a:off x="4464050" y="2062138"/>
            <a:ext cx="1108075" cy="409575"/>
          </a:xfrm>
          <a:custGeom>
            <a:avLst/>
            <a:gdLst>
              <a:gd name="T0" fmla="*/ 0 w 698"/>
              <a:gd name="T1" fmla="*/ 0 h 258"/>
              <a:gd name="T2" fmla="*/ 950098177 w 698"/>
              <a:gd name="T3" fmla="*/ 5040312 h 258"/>
              <a:gd name="T4" fmla="*/ 1154231556 w 698"/>
              <a:gd name="T5" fmla="*/ 108365923 h 258"/>
              <a:gd name="T6" fmla="*/ 1144150934 w 698"/>
              <a:gd name="T7" fmla="*/ 299897757 h 258"/>
              <a:gd name="T8" fmla="*/ 1063505962 w 698"/>
              <a:gd name="T9" fmla="*/ 511590881 h 258"/>
              <a:gd name="T10" fmla="*/ 1318042448 w 698"/>
              <a:gd name="T11" fmla="*/ 645159893 h 258"/>
              <a:gd name="T12" fmla="*/ 1759069241 w 698"/>
              <a:gd name="T13" fmla="*/ 640119583 h 2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8"/>
              <a:gd name="T22" fmla="*/ 0 h 258"/>
              <a:gd name="T23" fmla="*/ 698 w 698"/>
              <a:gd name="T24" fmla="*/ 258 h 2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8" h="258">
                <a:moveTo>
                  <a:pt x="0" y="0"/>
                </a:moveTo>
                <a:lnTo>
                  <a:pt x="377" y="2"/>
                </a:lnTo>
                <a:cubicBezTo>
                  <a:pt x="453" y="9"/>
                  <a:pt x="445" y="24"/>
                  <a:pt x="458" y="43"/>
                </a:cubicBezTo>
                <a:cubicBezTo>
                  <a:pt x="470" y="63"/>
                  <a:pt x="468" y="88"/>
                  <a:pt x="454" y="119"/>
                </a:cubicBezTo>
                <a:cubicBezTo>
                  <a:pt x="440" y="150"/>
                  <a:pt x="413" y="159"/>
                  <a:pt x="422" y="203"/>
                </a:cubicBezTo>
                <a:cubicBezTo>
                  <a:pt x="431" y="247"/>
                  <a:pt x="473" y="254"/>
                  <a:pt x="523" y="256"/>
                </a:cubicBezTo>
                <a:cubicBezTo>
                  <a:pt x="573" y="258"/>
                  <a:pt x="662" y="254"/>
                  <a:pt x="698" y="25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1028"/>
          <p:cNvSpPr>
            <a:spLocks/>
          </p:cNvSpPr>
          <p:nvPr/>
        </p:nvSpPr>
        <p:spPr bwMode="auto">
          <a:xfrm>
            <a:off x="4902200" y="2033563"/>
            <a:ext cx="568325" cy="457200"/>
          </a:xfrm>
          <a:custGeom>
            <a:avLst/>
            <a:gdLst>
              <a:gd name="T0" fmla="*/ 189012498 w 358"/>
              <a:gd name="T1" fmla="*/ 5040312 h 288"/>
              <a:gd name="T2" fmla="*/ 420866942 w 358"/>
              <a:gd name="T3" fmla="*/ 35282185 h 288"/>
              <a:gd name="T4" fmla="*/ 514111898 w 358"/>
              <a:gd name="T5" fmla="*/ 221773755 h 288"/>
              <a:gd name="T6" fmla="*/ 428426615 w 358"/>
              <a:gd name="T7" fmla="*/ 448587821 h 288"/>
              <a:gd name="T8" fmla="*/ 567034368 w 358"/>
              <a:gd name="T9" fmla="*/ 652721184 h 288"/>
              <a:gd name="T10" fmla="*/ 874495111 w 358"/>
              <a:gd name="T11" fmla="*/ 657761495 h 288"/>
              <a:gd name="T12" fmla="*/ 877014473 w 358"/>
              <a:gd name="T13" fmla="*/ 725804891 h 288"/>
              <a:gd name="T14" fmla="*/ 642639029 w 358"/>
              <a:gd name="T15" fmla="*/ 720764580 h 288"/>
              <a:gd name="T16" fmla="*/ 362902475 w 358"/>
              <a:gd name="T17" fmla="*/ 645159925 h 288"/>
              <a:gd name="T18" fmla="*/ 360383114 w 358"/>
              <a:gd name="T19" fmla="*/ 393144308 h 288"/>
              <a:gd name="T20" fmla="*/ 441028186 w 358"/>
              <a:gd name="T21" fmla="*/ 257055928 h 288"/>
              <a:gd name="T22" fmla="*/ 317539678 w 358"/>
              <a:gd name="T23" fmla="*/ 108365929 h 288"/>
              <a:gd name="T24" fmla="*/ 32761239 w 358"/>
              <a:gd name="T25" fmla="*/ 100806232 h 288"/>
              <a:gd name="T26" fmla="*/ 35282188 w 358"/>
              <a:gd name="T27" fmla="*/ 2520950 h 288"/>
              <a:gd name="T28" fmla="*/ 189012498 w 358"/>
              <a:gd name="T29" fmla="*/ 5040312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8"/>
              <a:gd name="T46" fmla="*/ 0 h 288"/>
              <a:gd name="T47" fmla="*/ 358 w 358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8" h="288">
                <a:moveTo>
                  <a:pt x="75" y="2"/>
                </a:moveTo>
                <a:cubicBezTo>
                  <a:pt x="122" y="3"/>
                  <a:pt x="135" y="0"/>
                  <a:pt x="167" y="14"/>
                </a:cubicBezTo>
                <a:cubicBezTo>
                  <a:pt x="199" y="28"/>
                  <a:pt x="206" y="56"/>
                  <a:pt x="204" y="88"/>
                </a:cubicBezTo>
                <a:cubicBezTo>
                  <a:pt x="202" y="120"/>
                  <a:pt x="199" y="141"/>
                  <a:pt x="170" y="178"/>
                </a:cubicBezTo>
                <a:cubicBezTo>
                  <a:pt x="141" y="215"/>
                  <a:pt x="190" y="261"/>
                  <a:pt x="225" y="259"/>
                </a:cubicBezTo>
                <a:cubicBezTo>
                  <a:pt x="260" y="257"/>
                  <a:pt x="302" y="262"/>
                  <a:pt x="347" y="261"/>
                </a:cubicBezTo>
                <a:cubicBezTo>
                  <a:pt x="357" y="263"/>
                  <a:pt x="358" y="285"/>
                  <a:pt x="348" y="288"/>
                </a:cubicBezTo>
                <a:cubicBezTo>
                  <a:pt x="320" y="288"/>
                  <a:pt x="307" y="288"/>
                  <a:pt x="255" y="286"/>
                </a:cubicBezTo>
                <a:cubicBezTo>
                  <a:pt x="203" y="284"/>
                  <a:pt x="164" y="281"/>
                  <a:pt x="144" y="256"/>
                </a:cubicBezTo>
                <a:cubicBezTo>
                  <a:pt x="124" y="231"/>
                  <a:pt x="124" y="182"/>
                  <a:pt x="143" y="156"/>
                </a:cubicBezTo>
                <a:cubicBezTo>
                  <a:pt x="162" y="130"/>
                  <a:pt x="171" y="129"/>
                  <a:pt x="175" y="102"/>
                </a:cubicBezTo>
                <a:cubicBezTo>
                  <a:pt x="179" y="75"/>
                  <a:pt x="164" y="46"/>
                  <a:pt x="126" y="43"/>
                </a:cubicBezTo>
                <a:cubicBezTo>
                  <a:pt x="88" y="40"/>
                  <a:pt x="61" y="41"/>
                  <a:pt x="13" y="40"/>
                </a:cubicBezTo>
                <a:cubicBezTo>
                  <a:pt x="0" y="21"/>
                  <a:pt x="9" y="24"/>
                  <a:pt x="14" y="1"/>
                </a:cubicBezTo>
                <a:cubicBezTo>
                  <a:pt x="36" y="1"/>
                  <a:pt x="28" y="1"/>
                  <a:pt x="75" y="2"/>
                </a:cubicBezTo>
                <a:close/>
              </a:path>
            </a:pathLst>
          </a:custGeom>
          <a:solidFill>
            <a:srgbClr val="DDDDDD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Oval 1029"/>
          <p:cNvSpPr>
            <a:spLocks noChangeArrowheads="1"/>
          </p:cNvSpPr>
          <p:nvPr/>
        </p:nvSpPr>
        <p:spPr bwMode="auto">
          <a:xfrm>
            <a:off x="4913313" y="2035151"/>
            <a:ext cx="26987" cy="65087"/>
          </a:xfrm>
          <a:prstGeom prst="ellipse">
            <a:avLst/>
          </a:prstGeom>
          <a:solidFill>
            <a:srgbClr val="DDDDDD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1030"/>
          <p:cNvSpPr>
            <a:spLocks noChangeArrowheads="1"/>
          </p:cNvSpPr>
          <p:nvPr/>
        </p:nvSpPr>
        <p:spPr bwMode="auto">
          <a:xfrm>
            <a:off x="4776788" y="1766863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Fiber</a:t>
            </a:r>
          </a:p>
        </p:txBody>
      </p:sp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5427663" y="2043088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SSPD</a:t>
            </a: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5826125" y="2481238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Cryostat</a:t>
            </a:r>
          </a:p>
        </p:txBody>
      </p:sp>
      <p:sp>
        <p:nvSpPr>
          <p:cNvPr id="12" name="Freeform 1033"/>
          <p:cNvSpPr>
            <a:spLocks/>
          </p:cNvSpPr>
          <p:nvPr/>
        </p:nvSpPr>
        <p:spPr bwMode="auto">
          <a:xfrm>
            <a:off x="5745163" y="2108176"/>
            <a:ext cx="1195387" cy="396875"/>
          </a:xfrm>
          <a:custGeom>
            <a:avLst/>
            <a:gdLst>
              <a:gd name="T0" fmla="*/ 0 w 753"/>
              <a:gd name="T1" fmla="*/ 561995699 h 250"/>
              <a:gd name="T2" fmla="*/ 950097804 w 753"/>
              <a:gd name="T3" fmla="*/ 556955387 h 250"/>
              <a:gd name="T4" fmla="*/ 1123989250 w 753"/>
              <a:gd name="T5" fmla="*/ 118448158 h 250"/>
              <a:gd name="T6" fmla="*/ 1897676247 w 753"/>
              <a:gd name="T7" fmla="*/ 17641889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250"/>
              <a:gd name="T14" fmla="*/ 753 w 753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250">
                <a:moveTo>
                  <a:pt x="0" y="223"/>
                </a:moveTo>
                <a:cubicBezTo>
                  <a:pt x="68" y="217"/>
                  <a:pt x="303" y="250"/>
                  <a:pt x="377" y="221"/>
                </a:cubicBezTo>
                <a:cubicBezTo>
                  <a:pt x="451" y="192"/>
                  <a:pt x="395" y="94"/>
                  <a:pt x="446" y="47"/>
                </a:cubicBezTo>
                <a:cubicBezTo>
                  <a:pt x="497" y="0"/>
                  <a:pt x="576" y="7"/>
                  <a:pt x="753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Line 1034"/>
          <p:cNvSpPr>
            <a:spLocks noChangeShapeType="1"/>
          </p:cNvSpPr>
          <p:nvPr/>
        </p:nvSpPr>
        <p:spPr bwMode="auto">
          <a:xfrm>
            <a:off x="1646238" y="1128688"/>
            <a:ext cx="339407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035"/>
          <p:cNvSpPr>
            <a:spLocks/>
          </p:cNvSpPr>
          <p:nvPr/>
        </p:nvSpPr>
        <p:spPr bwMode="auto">
          <a:xfrm>
            <a:off x="5208588" y="1042963"/>
            <a:ext cx="1731962" cy="230188"/>
          </a:xfrm>
          <a:custGeom>
            <a:avLst/>
            <a:gdLst>
              <a:gd name="T0" fmla="*/ 0 w 1091"/>
              <a:gd name="T1" fmla="*/ 136088725 h 145"/>
              <a:gd name="T2" fmla="*/ 1313000043 w 1091"/>
              <a:gd name="T3" fmla="*/ 32762895 h 145"/>
              <a:gd name="T4" fmla="*/ 1539813938 w 1091"/>
              <a:gd name="T5" fmla="*/ 335182261 h 145"/>
              <a:gd name="T6" fmla="*/ 2147483647 w 1091"/>
              <a:gd name="T7" fmla="*/ 221774238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1091"/>
              <a:gd name="T13" fmla="*/ 0 h 145"/>
              <a:gd name="T14" fmla="*/ 1091 w 1091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1" h="145">
                <a:moveTo>
                  <a:pt x="0" y="54"/>
                </a:moveTo>
                <a:cubicBezTo>
                  <a:pt x="98" y="55"/>
                  <a:pt x="419" y="0"/>
                  <a:pt x="521" y="13"/>
                </a:cubicBezTo>
                <a:cubicBezTo>
                  <a:pt x="623" y="26"/>
                  <a:pt x="518" y="121"/>
                  <a:pt x="611" y="133"/>
                </a:cubicBezTo>
                <a:cubicBezTo>
                  <a:pt x="704" y="145"/>
                  <a:pt x="836" y="88"/>
                  <a:pt x="1091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037"/>
          <p:cNvSpPr>
            <a:spLocks noChangeArrowheads="1"/>
          </p:cNvSpPr>
          <p:nvPr/>
        </p:nvSpPr>
        <p:spPr bwMode="auto">
          <a:xfrm rot="16200000">
            <a:off x="934244" y="615132"/>
            <a:ext cx="438150" cy="1023938"/>
          </a:xfrm>
          <a:prstGeom prst="rect">
            <a:avLst/>
          </a:prstGeom>
          <a:solidFill>
            <a:srgbClr val="EFEC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 b="1">
                <a:latin typeface="Arial" charset="0"/>
              </a:rPr>
              <a:t>Ti:Sapphire</a:t>
            </a:r>
          </a:p>
          <a:p>
            <a:pPr algn="ctr"/>
            <a:r>
              <a:rPr lang="en-US" sz="1400" b="1">
                <a:latin typeface="Arial" charset="0"/>
              </a:rPr>
              <a:t>Laser</a:t>
            </a:r>
          </a:p>
        </p:txBody>
      </p:sp>
      <p:sp>
        <p:nvSpPr>
          <p:cNvPr id="17" name="Line 1038"/>
          <p:cNvSpPr>
            <a:spLocks noChangeShapeType="1"/>
          </p:cNvSpPr>
          <p:nvPr/>
        </p:nvSpPr>
        <p:spPr bwMode="auto">
          <a:xfrm>
            <a:off x="2582863" y="1123926"/>
            <a:ext cx="0" cy="8905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1039"/>
          <p:cNvSpPr>
            <a:spLocks noChangeShapeType="1"/>
          </p:cNvSpPr>
          <p:nvPr/>
        </p:nvSpPr>
        <p:spPr bwMode="auto">
          <a:xfrm flipH="1">
            <a:off x="811213" y="2014513"/>
            <a:ext cx="177958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040"/>
          <p:cNvSpPr>
            <a:spLocks noChangeArrowheads="1"/>
          </p:cNvSpPr>
          <p:nvPr/>
        </p:nvSpPr>
        <p:spPr bwMode="auto">
          <a:xfrm>
            <a:off x="688975" y="1697013"/>
            <a:ext cx="119063" cy="671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GB" sz="1400" b="1">
              <a:latin typeface="Arial" charset="0"/>
            </a:endParaRPr>
          </a:p>
        </p:txBody>
      </p:sp>
      <p:sp>
        <p:nvSpPr>
          <p:cNvPr id="20" name="Line 1041"/>
          <p:cNvSpPr>
            <a:spLocks noChangeShapeType="1"/>
          </p:cNvSpPr>
          <p:nvPr/>
        </p:nvSpPr>
        <p:spPr bwMode="auto">
          <a:xfrm>
            <a:off x="814388" y="2063726"/>
            <a:ext cx="264001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1042"/>
          <p:cNvGrpSpPr>
            <a:grpSpLocks/>
          </p:cNvGrpSpPr>
          <p:nvPr/>
        </p:nvGrpSpPr>
        <p:grpSpPr bwMode="auto">
          <a:xfrm>
            <a:off x="5053013" y="966763"/>
            <a:ext cx="150812" cy="322263"/>
            <a:chOff x="1458" y="1371"/>
            <a:chExt cx="111" cy="222"/>
          </a:xfrm>
        </p:grpSpPr>
        <p:sp>
          <p:nvSpPr>
            <p:cNvPr id="22" name="Arc 1043"/>
            <p:cNvSpPr>
              <a:spLocks/>
            </p:cNvSpPr>
            <p:nvPr/>
          </p:nvSpPr>
          <p:spPr bwMode="auto">
            <a:xfrm>
              <a:off x="1458" y="1371"/>
              <a:ext cx="111" cy="222"/>
            </a:xfrm>
            <a:custGeom>
              <a:avLst/>
              <a:gdLst>
                <a:gd name="T0" fmla="*/ 0 w 21600"/>
                <a:gd name="T1" fmla="*/ 0 h 43191"/>
                <a:gd name="T2" fmla="*/ 0 w 21600"/>
                <a:gd name="T3" fmla="*/ 0 h 43191"/>
                <a:gd name="T4" fmla="*/ 0 w 21600"/>
                <a:gd name="T5" fmla="*/ 0 h 431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1"/>
                <a:gd name="T11" fmla="*/ 21600 w 21600"/>
                <a:gd name="T12" fmla="*/ 43191 h 431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82"/>
                    <a:pt x="12312" y="42847"/>
                    <a:pt x="634" y="43190"/>
                  </a:cubicBezTo>
                </a:path>
                <a:path w="21600" h="431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82"/>
                    <a:pt x="12312" y="42847"/>
                    <a:pt x="634" y="4319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1044"/>
            <p:cNvSpPr>
              <a:spLocks noChangeShapeType="1"/>
            </p:cNvSpPr>
            <p:nvPr/>
          </p:nvSpPr>
          <p:spPr bwMode="auto">
            <a:xfrm flipV="1">
              <a:off x="1458" y="1371"/>
              <a:ext cx="0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Rectangle 1045"/>
          <p:cNvSpPr>
            <a:spLocks noChangeArrowheads="1"/>
          </p:cNvSpPr>
          <p:nvPr/>
        </p:nvSpPr>
        <p:spPr bwMode="auto">
          <a:xfrm>
            <a:off x="406400" y="2368526"/>
            <a:ext cx="81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Sample</a:t>
            </a:r>
          </a:p>
        </p:txBody>
      </p:sp>
      <p:sp>
        <p:nvSpPr>
          <p:cNvPr id="25" name="Line 1046"/>
          <p:cNvSpPr>
            <a:spLocks noChangeShapeType="1"/>
          </p:cNvSpPr>
          <p:nvPr/>
        </p:nvSpPr>
        <p:spPr bwMode="auto">
          <a:xfrm>
            <a:off x="2463800" y="995338"/>
            <a:ext cx="238125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Line 1047"/>
          <p:cNvSpPr>
            <a:spLocks noChangeShapeType="1"/>
          </p:cNvSpPr>
          <p:nvPr/>
        </p:nvSpPr>
        <p:spPr bwMode="auto">
          <a:xfrm flipH="1">
            <a:off x="2449513" y="1900213"/>
            <a:ext cx="2667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Rectangle 1048"/>
          <p:cNvSpPr>
            <a:spLocks noChangeArrowheads="1"/>
          </p:cNvSpPr>
          <p:nvPr/>
        </p:nvSpPr>
        <p:spPr bwMode="auto">
          <a:xfrm>
            <a:off x="4298950" y="688951"/>
            <a:ext cx="157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Fast Photodiode</a:t>
            </a:r>
          </a:p>
        </p:txBody>
      </p:sp>
      <p:sp>
        <p:nvSpPr>
          <p:cNvPr id="28" name="Rectangle 1049"/>
          <p:cNvSpPr>
            <a:spLocks noChangeArrowheads="1"/>
          </p:cNvSpPr>
          <p:nvPr/>
        </p:nvSpPr>
        <p:spPr bwMode="auto">
          <a:xfrm>
            <a:off x="6946900" y="1027088"/>
            <a:ext cx="1619250" cy="1209675"/>
          </a:xfrm>
          <a:prstGeom prst="rect">
            <a:avLst/>
          </a:prstGeom>
          <a:solidFill>
            <a:srgbClr val="EFEC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TAC/MCA</a:t>
            </a:r>
          </a:p>
          <a:p>
            <a:pPr algn="ctr"/>
            <a:r>
              <a:rPr lang="en-US" sz="1400" b="1">
                <a:latin typeface="Arial" charset="0"/>
              </a:rPr>
              <a:t>Timing Electronics</a:t>
            </a:r>
          </a:p>
        </p:txBody>
      </p:sp>
      <p:sp>
        <p:nvSpPr>
          <p:cNvPr id="29" name="Rectangle 1050"/>
          <p:cNvSpPr>
            <a:spLocks noChangeArrowheads="1"/>
          </p:cNvSpPr>
          <p:nvPr/>
        </p:nvSpPr>
        <p:spPr bwMode="auto">
          <a:xfrm>
            <a:off x="6958013" y="1930376"/>
            <a:ext cx="57785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Stop</a:t>
            </a:r>
          </a:p>
        </p:txBody>
      </p:sp>
      <p:sp>
        <p:nvSpPr>
          <p:cNvPr id="30" name="Rectangle 1051"/>
          <p:cNvSpPr>
            <a:spLocks noChangeArrowheads="1"/>
          </p:cNvSpPr>
          <p:nvPr/>
        </p:nvSpPr>
        <p:spPr bwMode="auto">
          <a:xfrm>
            <a:off x="6946900" y="1031851"/>
            <a:ext cx="588963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Start</a:t>
            </a:r>
          </a:p>
        </p:txBody>
      </p:sp>
      <p:sp>
        <p:nvSpPr>
          <p:cNvPr id="31" name="Line 1052"/>
          <p:cNvSpPr>
            <a:spLocks noChangeShapeType="1"/>
          </p:cNvSpPr>
          <p:nvPr/>
        </p:nvSpPr>
        <p:spPr bwMode="auto">
          <a:xfrm>
            <a:off x="2363788" y="1128688"/>
            <a:ext cx="2000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2" name="Group 1053"/>
          <p:cNvGrpSpPr>
            <a:grpSpLocks/>
          </p:cNvGrpSpPr>
          <p:nvPr/>
        </p:nvGrpSpPr>
        <p:grpSpPr bwMode="auto">
          <a:xfrm>
            <a:off x="5578475" y="2289151"/>
            <a:ext cx="176213" cy="352425"/>
            <a:chOff x="1458" y="1371"/>
            <a:chExt cx="111" cy="222"/>
          </a:xfrm>
        </p:grpSpPr>
        <p:sp>
          <p:nvSpPr>
            <p:cNvPr id="33" name="Arc 1054"/>
            <p:cNvSpPr>
              <a:spLocks/>
            </p:cNvSpPr>
            <p:nvPr/>
          </p:nvSpPr>
          <p:spPr bwMode="auto">
            <a:xfrm>
              <a:off x="1458" y="1371"/>
              <a:ext cx="111" cy="222"/>
            </a:xfrm>
            <a:custGeom>
              <a:avLst/>
              <a:gdLst>
                <a:gd name="T0" fmla="*/ 0 w 21600"/>
                <a:gd name="T1" fmla="*/ 0 h 43191"/>
                <a:gd name="T2" fmla="*/ 0 w 21600"/>
                <a:gd name="T3" fmla="*/ 0 h 43191"/>
                <a:gd name="T4" fmla="*/ 0 w 21600"/>
                <a:gd name="T5" fmla="*/ 0 h 431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1"/>
                <a:gd name="T11" fmla="*/ 21600 w 21600"/>
                <a:gd name="T12" fmla="*/ 43191 h 431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82"/>
                    <a:pt x="12312" y="42847"/>
                    <a:pt x="634" y="43190"/>
                  </a:cubicBezTo>
                </a:path>
                <a:path w="21600" h="431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82"/>
                    <a:pt x="12312" y="42847"/>
                    <a:pt x="634" y="4319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Line 1055"/>
            <p:cNvSpPr>
              <a:spLocks noChangeShapeType="1"/>
            </p:cNvSpPr>
            <p:nvPr/>
          </p:nvSpPr>
          <p:spPr bwMode="auto">
            <a:xfrm flipV="1">
              <a:off x="1458" y="1371"/>
              <a:ext cx="0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1056"/>
          <p:cNvGrpSpPr>
            <a:grpSpLocks/>
          </p:cNvGrpSpPr>
          <p:nvPr/>
        </p:nvGrpSpPr>
        <p:grpSpPr bwMode="auto">
          <a:xfrm>
            <a:off x="4640263" y="1865288"/>
            <a:ext cx="106362" cy="396875"/>
            <a:chOff x="854" y="2306"/>
            <a:chExt cx="108" cy="526"/>
          </a:xfrm>
        </p:grpSpPr>
        <p:sp>
          <p:nvSpPr>
            <p:cNvPr id="36" name="Arc 1057"/>
            <p:cNvSpPr>
              <a:spLocks/>
            </p:cNvSpPr>
            <p:nvPr/>
          </p:nvSpPr>
          <p:spPr bwMode="auto">
            <a:xfrm flipH="1">
              <a:off x="854" y="2306"/>
              <a:ext cx="90" cy="526"/>
            </a:xfrm>
            <a:custGeom>
              <a:avLst/>
              <a:gdLst>
                <a:gd name="T0" fmla="*/ 0 w 21600"/>
                <a:gd name="T1" fmla="*/ 0 h 40646"/>
                <a:gd name="T2" fmla="*/ 0 w 21600"/>
                <a:gd name="T3" fmla="*/ 0 h 40646"/>
                <a:gd name="T4" fmla="*/ 0 w 21600"/>
                <a:gd name="T5" fmla="*/ 0 h 406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646"/>
                <a:gd name="T11" fmla="*/ 21600 w 21600"/>
                <a:gd name="T12" fmla="*/ 40646 h 406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646" fill="none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</a:path>
                <a:path w="21600" h="40646" stroke="0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  <a:lnTo>
                    <a:pt x="0" y="20217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rc 1058"/>
            <p:cNvSpPr>
              <a:spLocks/>
            </p:cNvSpPr>
            <p:nvPr/>
          </p:nvSpPr>
          <p:spPr bwMode="auto">
            <a:xfrm>
              <a:off x="884" y="2306"/>
              <a:ext cx="78" cy="526"/>
            </a:xfrm>
            <a:custGeom>
              <a:avLst/>
              <a:gdLst>
                <a:gd name="T0" fmla="*/ 0 w 21600"/>
                <a:gd name="T1" fmla="*/ 0 h 40646"/>
                <a:gd name="T2" fmla="*/ 0 w 21600"/>
                <a:gd name="T3" fmla="*/ 0 h 40646"/>
                <a:gd name="T4" fmla="*/ 0 w 21600"/>
                <a:gd name="T5" fmla="*/ 0 h 406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646"/>
                <a:gd name="T11" fmla="*/ 21600 w 21600"/>
                <a:gd name="T12" fmla="*/ 40646 h 406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646" fill="none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</a:path>
                <a:path w="21600" h="40646" stroke="0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  <a:lnTo>
                    <a:pt x="0" y="20217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" name="Line 1059"/>
          <p:cNvSpPr>
            <a:spLocks noChangeShapeType="1"/>
          </p:cNvSpPr>
          <p:nvPr/>
        </p:nvSpPr>
        <p:spPr bwMode="auto">
          <a:xfrm>
            <a:off x="812800" y="2065313"/>
            <a:ext cx="264001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9" name="Group 1060"/>
          <p:cNvGrpSpPr>
            <a:grpSpLocks/>
          </p:cNvGrpSpPr>
          <p:nvPr/>
        </p:nvGrpSpPr>
        <p:grpSpPr bwMode="auto">
          <a:xfrm>
            <a:off x="1195388" y="1836713"/>
            <a:ext cx="106362" cy="396875"/>
            <a:chOff x="854" y="2306"/>
            <a:chExt cx="108" cy="526"/>
          </a:xfrm>
        </p:grpSpPr>
        <p:sp>
          <p:nvSpPr>
            <p:cNvPr id="40" name="Arc 1061"/>
            <p:cNvSpPr>
              <a:spLocks/>
            </p:cNvSpPr>
            <p:nvPr/>
          </p:nvSpPr>
          <p:spPr bwMode="auto">
            <a:xfrm flipH="1">
              <a:off x="854" y="2306"/>
              <a:ext cx="90" cy="526"/>
            </a:xfrm>
            <a:custGeom>
              <a:avLst/>
              <a:gdLst>
                <a:gd name="T0" fmla="*/ 0 w 21600"/>
                <a:gd name="T1" fmla="*/ 0 h 40646"/>
                <a:gd name="T2" fmla="*/ 0 w 21600"/>
                <a:gd name="T3" fmla="*/ 0 h 40646"/>
                <a:gd name="T4" fmla="*/ 0 w 21600"/>
                <a:gd name="T5" fmla="*/ 0 h 406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646"/>
                <a:gd name="T11" fmla="*/ 21600 w 21600"/>
                <a:gd name="T12" fmla="*/ 40646 h 406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646" fill="none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</a:path>
                <a:path w="21600" h="40646" stroke="0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  <a:lnTo>
                    <a:pt x="0" y="20217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Arc 1062"/>
            <p:cNvSpPr>
              <a:spLocks/>
            </p:cNvSpPr>
            <p:nvPr/>
          </p:nvSpPr>
          <p:spPr bwMode="auto">
            <a:xfrm>
              <a:off x="884" y="2306"/>
              <a:ext cx="78" cy="526"/>
            </a:xfrm>
            <a:custGeom>
              <a:avLst/>
              <a:gdLst>
                <a:gd name="T0" fmla="*/ 0 w 21600"/>
                <a:gd name="T1" fmla="*/ 0 h 40646"/>
                <a:gd name="T2" fmla="*/ 0 w 21600"/>
                <a:gd name="T3" fmla="*/ 0 h 40646"/>
                <a:gd name="T4" fmla="*/ 0 w 21600"/>
                <a:gd name="T5" fmla="*/ 0 h 406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646"/>
                <a:gd name="T11" fmla="*/ 21600 w 21600"/>
                <a:gd name="T12" fmla="*/ 40646 h 406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646" fill="none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</a:path>
                <a:path w="21600" h="40646" stroke="0" extrusionOk="0">
                  <a:moveTo>
                    <a:pt x="7604" y="-1"/>
                  </a:moveTo>
                  <a:cubicBezTo>
                    <a:pt x="16024" y="3166"/>
                    <a:pt x="21600" y="11220"/>
                    <a:pt x="21600" y="20217"/>
                  </a:cubicBezTo>
                  <a:cubicBezTo>
                    <a:pt x="21600" y="29442"/>
                    <a:pt x="15740" y="37649"/>
                    <a:pt x="7015" y="40646"/>
                  </a:cubicBezTo>
                  <a:lnTo>
                    <a:pt x="0" y="20217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" name="Rectangle 1063"/>
          <p:cNvSpPr>
            <a:spLocks noChangeArrowheads="1"/>
          </p:cNvSpPr>
          <p:nvPr/>
        </p:nvSpPr>
        <p:spPr bwMode="auto">
          <a:xfrm>
            <a:off x="3455988" y="1685901"/>
            <a:ext cx="1019175" cy="765175"/>
          </a:xfrm>
          <a:prstGeom prst="rect">
            <a:avLst/>
          </a:prstGeom>
          <a:solidFill>
            <a:srgbClr val="EFEC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Mono-</a:t>
            </a:r>
          </a:p>
          <a:p>
            <a:pPr algn="ctr"/>
            <a:r>
              <a:rPr lang="en-US" sz="1400" b="1">
                <a:latin typeface="Arial" charset="0"/>
              </a:rPr>
              <a:t>chromator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@ 935 nm</a:t>
            </a:r>
          </a:p>
        </p:txBody>
      </p:sp>
      <p:sp>
        <p:nvSpPr>
          <p:cNvPr id="43" name="Freeform 1064"/>
          <p:cNvSpPr>
            <a:spLocks/>
          </p:cNvSpPr>
          <p:nvPr/>
        </p:nvSpPr>
        <p:spPr bwMode="auto">
          <a:xfrm>
            <a:off x="1992313" y="969938"/>
            <a:ext cx="231775" cy="155575"/>
          </a:xfrm>
          <a:custGeom>
            <a:avLst/>
            <a:gdLst>
              <a:gd name="T0" fmla="*/ 0 w 146"/>
              <a:gd name="T1" fmla="*/ 246975335 h 98"/>
              <a:gd name="T2" fmla="*/ 105846568 w 146"/>
              <a:gd name="T3" fmla="*/ 194052814 h 98"/>
              <a:gd name="T4" fmla="*/ 141128741 w 146"/>
              <a:gd name="T5" fmla="*/ 57964394 h 98"/>
              <a:gd name="T6" fmla="*/ 194051206 w 146"/>
              <a:gd name="T7" fmla="*/ 5040312 h 98"/>
              <a:gd name="T8" fmla="*/ 231854377 w 146"/>
              <a:gd name="T9" fmla="*/ 50403122 h 98"/>
              <a:gd name="T10" fmla="*/ 269655911 w 146"/>
              <a:gd name="T11" fmla="*/ 196572176 h 98"/>
              <a:gd name="T12" fmla="*/ 367942758 w 146"/>
              <a:gd name="T13" fmla="*/ 24697533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"/>
              <a:gd name="T22" fmla="*/ 0 h 98"/>
              <a:gd name="T23" fmla="*/ 146 w 14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" h="98">
                <a:moveTo>
                  <a:pt x="0" y="98"/>
                </a:moveTo>
                <a:cubicBezTo>
                  <a:pt x="7" y="95"/>
                  <a:pt x="33" y="89"/>
                  <a:pt x="42" y="77"/>
                </a:cubicBezTo>
                <a:cubicBezTo>
                  <a:pt x="51" y="65"/>
                  <a:pt x="50" y="35"/>
                  <a:pt x="56" y="23"/>
                </a:cubicBezTo>
                <a:cubicBezTo>
                  <a:pt x="62" y="11"/>
                  <a:pt x="63" y="0"/>
                  <a:pt x="77" y="2"/>
                </a:cubicBezTo>
                <a:cubicBezTo>
                  <a:pt x="91" y="4"/>
                  <a:pt x="87" y="7"/>
                  <a:pt x="92" y="20"/>
                </a:cubicBezTo>
                <a:cubicBezTo>
                  <a:pt x="97" y="33"/>
                  <a:pt x="98" y="65"/>
                  <a:pt x="107" y="78"/>
                </a:cubicBezTo>
                <a:cubicBezTo>
                  <a:pt x="116" y="91"/>
                  <a:pt x="138" y="94"/>
                  <a:pt x="146" y="98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Rectangle 1065"/>
          <p:cNvSpPr>
            <a:spLocks noChangeArrowheads="1"/>
          </p:cNvSpPr>
          <p:nvPr/>
        </p:nvSpPr>
        <p:spPr bwMode="auto">
          <a:xfrm>
            <a:off x="1682750" y="620688"/>
            <a:ext cx="1404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1 ps, 780 nm</a:t>
            </a:r>
          </a:p>
        </p:txBody>
      </p:sp>
      <p:sp>
        <p:nvSpPr>
          <p:cNvPr id="45" name="Rectangle 1066"/>
          <p:cNvSpPr>
            <a:spLocks noChangeArrowheads="1"/>
          </p:cNvSpPr>
          <p:nvPr/>
        </p:nvSpPr>
        <p:spPr bwMode="auto">
          <a:xfrm>
            <a:off x="2635250" y="1181076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BS</a:t>
            </a:r>
          </a:p>
        </p:txBody>
      </p:sp>
      <p:sp>
        <p:nvSpPr>
          <p:cNvPr id="46" name="Rectangle 1067"/>
          <p:cNvSpPr>
            <a:spLocks noChangeArrowheads="1"/>
          </p:cNvSpPr>
          <p:nvPr/>
        </p:nvSpPr>
        <p:spPr bwMode="auto">
          <a:xfrm>
            <a:off x="2124075" y="2112938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Dichroic</a:t>
            </a:r>
          </a:p>
          <a:p>
            <a:pPr algn="ctr"/>
            <a:r>
              <a:rPr lang="en-US" sz="1400" b="1">
                <a:latin typeface="Arial" charset="0"/>
              </a:rPr>
              <a:t>BS</a:t>
            </a:r>
          </a:p>
        </p:txBody>
      </p:sp>
      <p:sp>
        <p:nvSpPr>
          <p:cNvPr id="47" name="Rectangle 1068"/>
          <p:cNvSpPr>
            <a:spLocks noChangeArrowheads="1"/>
          </p:cNvSpPr>
          <p:nvPr/>
        </p:nvSpPr>
        <p:spPr bwMode="auto">
          <a:xfrm>
            <a:off x="409575" y="2368526"/>
            <a:ext cx="2797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Sample</a:t>
            </a:r>
          </a:p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InGaAs/GaAs QW, Room Temp</a:t>
            </a:r>
          </a:p>
        </p:txBody>
      </p:sp>
      <p:grpSp>
        <p:nvGrpSpPr>
          <p:cNvPr id="48" name="Group 1069"/>
          <p:cNvGrpSpPr>
            <a:grpSpLocks/>
          </p:cNvGrpSpPr>
          <p:nvPr/>
        </p:nvGrpSpPr>
        <p:grpSpPr bwMode="auto">
          <a:xfrm>
            <a:off x="0" y="2693963"/>
            <a:ext cx="8875713" cy="3754438"/>
            <a:chOff x="-49" y="1866"/>
            <a:chExt cx="5591" cy="2365"/>
          </a:xfrm>
        </p:grpSpPr>
        <p:graphicFrame>
          <p:nvGraphicFramePr>
            <p:cNvPr id="49" name="Object 1070"/>
            <p:cNvGraphicFramePr>
              <a:graphicFrameLocks noChangeAspect="1"/>
            </p:cNvGraphicFramePr>
            <p:nvPr/>
          </p:nvGraphicFramePr>
          <p:xfrm>
            <a:off x="-49" y="1866"/>
            <a:ext cx="2919" cy="2365"/>
          </p:xfrm>
          <a:graphic>
            <a:graphicData uri="http://schemas.openxmlformats.org/presentationml/2006/ole">
              <p:oleObj spid="_x0000_s34818" name="Graph" r:id="rId3" imgW="2711520" imgH="2197440" progId="">
                <p:embed/>
              </p:oleObj>
            </a:graphicData>
          </a:graphic>
        </p:graphicFrame>
        <p:graphicFrame>
          <p:nvGraphicFramePr>
            <p:cNvPr id="50" name="Object 1071"/>
            <p:cNvGraphicFramePr>
              <a:graphicFrameLocks noChangeAspect="1"/>
            </p:cNvGraphicFramePr>
            <p:nvPr/>
          </p:nvGraphicFramePr>
          <p:xfrm>
            <a:off x="2623" y="1869"/>
            <a:ext cx="2919" cy="2360"/>
          </p:xfrm>
          <a:graphic>
            <a:graphicData uri="http://schemas.openxmlformats.org/presentationml/2006/ole">
              <p:oleObj spid="_x0000_s34819" name="Graph" r:id="rId4" imgW="2711520" imgH="2193120" progId="">
                <p:embed/>
              </p:oleObj>
            </a:graphicData>
          </a:graphic>
        </p:graphicFrame>
        <p:sp>
          <p:nvSpPr>
            <p:cNvPr id="51" name="Text Box 1072"/>
            <p:cNvSpPr txBox="1">
              <a:spLocks noChangeArrowheads="1"/>
            </p:cNvSpPr>
            <p:nvPr/>
          </p:nvSpPr>
          <p:spPr bwMode="auto">
            <a:xfrm>
              <a:off x="1690" y="3341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</a:rPr>
                <a:t>Instrument</a:t>
              </a:r>
            </a:p>
            <a:p>
              <a:r>
                <a:rPr lang="en-US" sz="1800" b="1">
                  <a:latin typeface="Arial" charset="0"/>
                </a:rPr>
                <a:t>Responses</a:t>
              </a:r>
            </a:p>
          </p:txBody>
        </p:sp>
        <p:sp>
          <p:nvSpPr>
            <p:cNvPr id="52" name="Text Box 1073"/>
            <p:cNvSpPr txBox="1">
              <a:spLocks noChangeArrowheads="1"/>
            </p:cNvSpPr>
            <p:nvPr/>
          </p:nvSpPr>
          <p:spPr bwMode="auto">
            <a:xfrm>
              <a:off x="4559" y="3354"/>
              <a:ext cx="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Decays</a:t>
              </a:r>
            </a:p>
          </p:txBody>
        </p:sp>
      </p:grpSp>
      <p:sp>
        <p:nvSpPr>
          <p:cNvPr id="53" name="Rectangle 1074"/>
          <p:cNvSpPr>
            <a:spLocks noChangeArrowheads="1"/>
          </p:cNvSpPr>
          <p:nvPr/>
        </p:nvSpPr>
        <p:spPr bwMode="auto">
          <a:xfrm>
            <a:off x="5865813" y="1249338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82 MHz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51978" y="6453336"/>
            <a:ext cx="4696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Stevens </a:t>
            </a:r>
            <a:r>
              <a:rPr lang="en-GB" sz="1600" i="1" dirty="0" smtClean="0">
                <a:solidFill>
                  <a:srgbClr val="002060"/>
                </a:solidFill>
              </a:rPr>
              <a:t>et al </a:t>
            </a:r>
            <a:r>
              <a:rPr lang="en-GB" sz="1600" dirty="0" smtClean="0">
                <a:solidFill>
                  <a:srgbClr val="002060"/>
                </a:solidFill>
              </a:rPr>
              <a:t>Applied Physics Letters </a:t>
            </a:r>
            <a:r>
              <a:rPr lang="en-GB" sz="1600" b="1" dirty="0" smtClean="0">
                <a:solidFill>
                  <a:srgbClr val="002060"/>
                </a:solidFill>
              </a:rPr>
              <a:t>89</a:t>
            </a:r>
            <a:r>
              <a:rPr lang="en-GB" sz="1600" dirty="0" smtClean="0">
                <a:solidFill>
                  <a:srgbClr val="002060"/>
                </a:solidFill>
              </a:rPr>
              <a:t> 031109 (2006)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44624"/>
            <a:ext cx="86868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Quantum dot single-photon sources for quantum information science applications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Self-assembled quantum dots in III-V semiconductor are a promising source of single photons for optical QIS. </a:t>
            </a:r>
          </a:p>
          <a:p>
            <a:r>
              <a:rPr lang="en-GB" sz="1600" dirty="0" err="1" smtClean="0">
                <a:solidFill>
                  <a:srgbClr val="002060"/>
                </a:solidFill>
              </a:rPr>
              <a:t>Michler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i="1" dirty="0" smtClean="0">
                <a:solidFill>
                  <a:srgbClr val="002060"/>
                </a:solidFill>
              </a:rPr>
              <a:t>et al </a:t>
            </a:r>
            <a:r>
              <a:rPr lang="en-GB" sz="1600" dirty="0" smtClean="0">
                <a:solidFill>
                  <a:srgbClr val="002060"/>
                </a:solidFill>
              </a:rPr>
              <a:t>Nature </a:t>
            </a:r>
            <a:r>
              <a:rPr lang="en-GB" sz="1600" b="1" dirty="0" smtClean="0">
                <a:solidFill>
                  <a:srgbClr val="002060"/>
                </a:solidFill>
              </a:rPr>
              <a:t>290</a:t>
            </a:r>
            <a:r>
              <a:rPr lang="en-GB" sz="1600" dirty="0" smtClean="0">
                <a:solidFill>
                  <a:srgbClr val="002060"/>
                </a:solidFill>
              </a:rPr>
              <a:t> 2282 (2001)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Single photon emission is verified by g</a:t>
            </a:r>
            <a:r>
              <a:rPr lang="en-GB" baseline="30000" dirty="0" smtClean="0"/>
              <a:t>(2)</a:t>
            </a:r>
            <a:r>
              <a:rPr lang="en-GB" dirty="0" smtClean="0"/>
              <a:t>(0) measurement.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These measurements were on emitters at </a:t>
            </a:r>
            <a:r>
              <a:rPr lang="en-GB" dirty="0" smtClean="0">
                <a:latin typeface="Symbol" pitchFamily="18" charset="2"/>
              </a:rPr>
              <a:t>l</a:t>
            </a:r>
            <a:r>
              <a:rPr lang="en-GB" dirty="0" smtClean="0"/>
              <a:t> ~900 nm; SNSPDs would also enable measurements on telecom wavelength single-photon sources</a:t>
            </a:r>
            <a:endParaRPr lang="en-GB" dirty="0"/>
          </a:p>
        </p:txBody>
      </p:sp>
      <p:pic>
        <p:nvPicPr>
          <p:cNvPr id="33" name="Picture 2" descr="C:\Documents and Settings\hadfield\My Documents\g2_2SSPDs\g2_2sspd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37399"/>
            <a:ext cx="3347864" cy="329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38893"/>
            <a:ext cx="5067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948264" y="3225431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979712" y="6156593"/>
            <a:ext cx="510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Hadfield </a:t>
            </a:r>
            <a:r>
              <a:rPr lang="en-GB" sz="1600" i="1" dirty="0" smtClean="0">
                <a:solidFill>
                  <a:srgbClr val="002060"/>
                </a:solidFill>
              </a:rPr>
              <a:t>et al </a:t>
            </a:r>
            <a:r>
              <a:rPr lang="en-GB" sz="1600" dirty="0" smtClean="0">
                <a:solidFill>
                  <a:srgbClr val="002060"/>
                </a:solidFill>
              </a:rPr>
              <a:t>Optics Express </a:t>
            </a:r>
            <a:r>
              <a:rPr lang="en-GB" sz="1600" b="1" dirty="0" smtClean="0">
                <a:solidFill>
                  <a:srgbClr val="002060"/>
                </a:solidFill>
              </a:rPr>
              <a:t>13</a:t>
            </a:r>
            <a:r>
              <a:rPr lang="en-GB" sz="1600" dirty="0" smtClean="0">
                <a:solidFill>
                  <a:srgbClr val="002060"/>
                </a:solidFill>
              </a:rPr>
              <a:t> 10846 (2005)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Hadfield </a:t>
            </a:r>
            <a:r>
              <a:rPr lang="en-GB" sz="1600" i="1" dirty="0" smtClean="0">
                <a:solidFill>
                  <a:srgbClr val="002060"/>
                </a:solidFill>
              </a:rPr>
              <a:t>et al </a:t>
            </a:r>
            <a:r>
              <a:rPr lang="en-GB" sz="1600" dirty="0" smtClean="0">
                <a:solidFill>
                  <a:srgbClr val="002060"/>
                </a:solidFill>
              </a:rPr>
              <a:t>Journal of Applied Physics </a:t>
            </a:r>
            <a:r>
              <a:rPr lang="en-GB" sz="1600" b="1" dirty="0" smtClean="0">
                <a:solidFill>
                  <a:srgbClr val="002060"/>
                </a:solidFill>
              </a:rPr>
              <a:t>101</a:t>
            </a:r>
            <a:r>
              <a:rPr lang="en-GB" sz="1600" dirty="0" smtClean="0">
                <a:solidFill>
                  <a:srgbClr val="002060"/>
                </a:solidFill>
              </a:rPr>
              <a:t> 103104 (2007)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26"/>
          <p:cNvGraphicFramePr>
            <a:graphicFrameLocks noChangeAspect="1"/>
          </p:cNvGraphicFramePr>
          <p:nvPr/>
        </p:nvGraphicFramePr>
        <p:xfrm>
          <a:off x="971600" y="1916832"/>
          <a:ext cx="4633913" cy="3584575"/>
        </p:xfrm>
        <a:graphic>
          <a:graphicData uri="http://schemas.openxmlformats.org/presentationml/2006/ole">
            <p:oleObj spid="_x0000_s35842" name="Graph" r:id="rId3" imgW="2711520" imgH="2096640" progId="">
              <p:embed/>
            </p:oleObj>
          </a:graphicData>
        </a:graphic>
      </p:graphicFrame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24128" y="2780928"/>
            <a:ext cx="2300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" charset="0"/>
              </a:rPr>
              <a:t>InGaAs</a:t>
            </a:r>
            <a:r>
              <a:rPr lang="en-US" sz="1600" dirty="0">
                <a:latin typeface="Arial" charset="0"/>
              </a:rPr>
              <a:t> grown on </a:t>
            </a:r>
            <a:r>
              <a:rPr lang="en-US" sz="1600" dirty="0" err="1">
                <a:latin typeface="Arial" charset="0"/>
              </a:rPr>
              <a:t>InP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err="1">
                <a:latin typeface="Symbol" pitchFamily="18" charset="2"/>
              </a:rPr>
              <a:t>l</a:t>
            </a:r>
            <a:r>
              <a:rPr lang="en-US" sz="1600" baseline="-25000" dirty="0" err="1">
                <a:latin typeface="Arial" charset="0"/>
              </a:rPr>
              <a:t>Detect</a:t>
            </a:r>
            <a:r>
              <a:rPr lang="en-US" sz="1600" dirty="0">
                <a:latin typeface="Arial" charset="0"/>
              </a:rPr>
              <a:t> = 1650 nm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Long wavelength characterization of quantum emitters using SNSPDs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2509"/>
            <a:ext cx="675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Si single photon avalanche photodiodes do not work at </a:t>
            </a:r>
            <a:r>
              <a:rPr lang="en-GB" dirty="0" smtClean="0">
                <a:latin typeface="Symbol" pitchFamily="18" charset="2"/>
              </a:rPr>
              <a:t>l</a:t>
            </a:r>
            <a:r>
              <a:rPr lang="en-GB" dirty="0" smtClean="0"/>
              <a:t>&gt;1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SNSPDs can be used for characterization of long wavelength emitters.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These measurements were carried out on semiconductor single-photon emitters; this technique would be equally applicable to studies of single photon emission  from diamond defect </a:t>
            </a:r>
            <a:r>
              <a:rPr lang="en-GB" dirty="0" err="1" smtClean="0"/>
              <a:t>centers</a:t>
            </a:r>
            <a:r>
              <a:rPr lang="en-GB" dirty="0" smtClean="0"/>
              <a:t>, FLIM and FRET for single molecules and singlet oxygen detection.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37170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Stevens </a:t>
            </a:r>
            <a:r>
              <a:rPr lang="en-GB" sz="1600" i="1" dirty="0" smtClean="0">
                <a:solidFill>
                  <a:srgbClr val="002060"/>
                </a:solidFill>
              </a:rPr>
              <a:t>et al </a:t>
            </a:r>
            <a:r>
              <a:rPr lang="en-GB" sz="1600" dirty="0" smtClean="0">
                <a:solidFill>
                  <a:srgbClr val="002060"/>
                </a:solidFill>
              </a:rPr>
              <a:t>Applied Physics Letters </a:t>
            </a:r>
            <a:r>
              <a:rPr lang="en-GB" sz="1600" b="1" dirty="0" smtClean="0">
                <a:solidFill>
                  <a:srgbClr val="002060"/>
                </a:solidFill>
              </a:rPr>
              <a:t>89</a:t>
            </a:r>
            <a:r>
              <a:rPr lang="en-GB" sz="1600" dirty="0" smtClean="0">
                <a:solidFill>
                  <a:srgbClr val="002060"/>
                </a:solidFill>
              </a:rPr>
              <a:t> 031109 (2006)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-76200" y="441325"/>
            <a:ext cx="93726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Quantum Key Distribution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(Bennett &amp; Brassard, 1984)</a:t>
            </a:r>
          </a:p>
        </p:txBody>
      </p:sp>
      <p:pic>
        <p:nvPicPr>
          <p:cNvPr id="32771" name="Picture 3" descr="Alice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31950"/>
            <a:ext cx="2698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302500" y="2155825"/>
            <a:ext cx="914400" cy="533400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19600" y="2155825"/>
            <a:ext cx="914400" cy="533400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880100" y="3841750"/>
            <a:ext cx="838200" cy="430213"/>
          </a:xfrm>
          <a:prstGeom prst="rect">
            <a:avLst/>
          </a:prstGeom>
          <a:solidFill>
            <a:srgbClr val="3333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40238" y="2168525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Alice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297738" y="2190750"/>
            <a:ext cx="99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 Bob 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880100" y="384175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 Eve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105525" y="1616075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/>
              <a:t>h</a:t>
            </a:r>
            <a:r>
              <a:rPr lang="en-US" sz="2000" b="1">
                <a:latin typeface="Symbol" pitchFamily="18" charset="2"/>
              </a:rPr>
              <a:t>n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8200" y="4375150"/>
            <a:ext cx="1174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 R. Liechtenstein</a:t>
            </a:r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 flipH="1" flipV="1">
            <a:off x="6035675" y="2165350"/>
            <a:ext cx="809625" cy="457200"/>
          </a:xfrm>
          <a:custGeom>
            <a:avLst/>
            <a:gdLst>
              <a:gd name="T0" fmla="*/ 0 w 318"/>
              <a:gd name="T1" fmla="*/ 715353307 h 150"/>
              <a:gd name="T2" fmla="*/ 622278204 w 318"/>
              <a:gd name="T3" fmla="*/ 715353307 h 150"/>
              <a:gd name="T4" fmla="*/ 894526122 w 318"/>
              <a:gd name="T5" fmla="*/ 111483650 h 150"/>
              <a:gd name="T6" fmla="*/ 1244556409 w 318"/>
              <a:gd name="T7" fmla="*/ 1393545414 h 150"/>
              <a:gd name="T8" fmla="*/ 1536250754 w 318"/>
              <a:gd name="T9" fmla="*/ 111483650 h 150"/>
              <a:gd name="T10" fmla="*/ 1847388504 w 318"/>
              <a:gd name="T11" fmla="*/ 1086965507 h 150"/>
              <a:gd name="T12" fmla="*/ 2061297457 w 318"/>
              <a:gd name="T13" fmla="*/ 641030906 h 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8"/>
              <a:gd name="T22" fmla="*/ 0 h 150"/>
              <a:gd name="T23" fmla="*/ 318 w 318"/>
              <a:gd name="T24" fmla="*/ 150 h 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8" h="150">
                <a:moveTo>
                  <a:pt x="0" y="77"/>
                </a:moveTo>
                <a:cubicBezTo>
                  <a:pt x="16" y="77"/>
                  <a:pt x="73" y="88"/>
                  <a:pt x="96" y="77"/>
                </a:cubicBezTo>
                <a:cubicBezTo>
                  <a:pt x="119" y="66"/>
                  <a:pt x="122" y="0"/>
                  <a:pt x="138" y="12"/>
                </a:cubicBezTo>
                <a:cubicBezTo>
                  <a:pt x="154" y="24"/>
                  <a:pt x="176" y="150"/>
                  <a:pt x="192" y="150"/>
                </a:cubicBezTo>
                <a:cubicBezTo>
                  <a:pt x="208" y="150"/>
                  <a:pt x="222" y="17"/>
                  <a:pt x="237" y="12"/>
                </a:cubicBezTo>
                <a:cubicBezTo>
                  <a:pt x="252" y="7"/>
                  <a:pt x="272" y="107"/>
                  <a:pt x="285" y="117"/>
                </a:cubicBezTo>
                <a:cubicBezTo>
                  <a:pt x="298" y="127"/>
                  <a:pt x="311" y="79"/>
                  <a:pt x="318" y="6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 rot="-5400000">
            <a:off x="5957094" y="3175794"/>
            <a:ext cx="690563" cy="111125"/>
          </a:xfrm>
          <a:prstGeom prst="notchedRightArrow">
            <a:avLst>
              <a:gd name="adj1" fmla="val 50000"/>
              <a:gd name="adj2" fmla="val 155357"/>
            </a:avLst>
          </a:prstGeom>
          <a:solidFill>
            <a:schemeClr val="bg1"/>
          </a:solidFill>
          <a:ln w="19050" cap="sq">
            <a:solidFill>
              <a:srgbClr val="3333FF"/>
            </a:solidFill>
            <a:miter lim="800000"/>
            <a:headEnd/>
            <a:tailEnd/>
          </a:ln>
        </p:spPr>
        <p:txBody>
          <a:bodyPr vert="eaVert"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838200" y="4692650"/>
            <a:ext cx="800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Quantum Key Distribution is a method for two parties (‘Alice’ and ‘Bob’) to create a ‘key’ for encrypting subsequent messages.</a:t>
            </a:r>
          </a:p>
          <a:p>
            <a:pPr>
              <a:buFontTx/>
              <a:buChar char="•"/>
            </a:pPr>
            <a:endParaRPr lang="en-US" sz="1200"/>
          </a:p>
          <a:p>
            <a:pPr>
              <a:buFontTx/>
              <a:buChar char="•"/>
            </a:pPr>
            <a:r>
              <a:rPr lang="en-US"/>
              <a:t>Information encoded on single photons via phase or polarization</a:t>
            </a:r>
          </a:p>
          <a:p>
            <a:pPr>
              <a:buFontTx/>
              <a:buChar char="•"/>
            </a:pPr>
            <a:endParaRPr lang="en-US" sz="1200"/>
          </a:p>
          <a:p>
            <a:pPr>
              <a:buFontTx/>
              <a:buChar char="•"/>
            </a:pPr>
            <a:r>
              <a:rPr lang="en-US"/>
              <a:t>Any attempted eavesdropping introduces errors and is therefore detectable</a:t>
            </a:r>
            <a:r>
              <a:rPr lang="en-US" sz="1400">
                <a:latin typeface="Times New Roman" pitchFamily="18" charset="0"/>
              </a:rPr>
              <a:t>.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Robert Hadfield - Heriot-Watt Quantum Photonics Workshop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2916238" y="6021388"/>
            <a:ext cx="3095625" cy="836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50825" y="2100263"/>
            <a:ext cx="849788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/>
              <a:t> There are two contributions to the error rate (QBER):</a:t>
            </a:r>
          </a:p>
          <a:p>
            <a:pPr>
              <a:spcBef>
                <a:spcPct val="20000"/>
              </a:spcBef>
            </a:pPr>
            <a:r>
              <a:rPr lang="en-GB" sz="2000"/>
              <a:t>	</a:t>
            </a:r>
          </a:p>
          <a:p>
            <a:pPr>
              <a:spcBef>
                <a:spcPct val="20000"/>
              </a:spcBef>
            </a:pPr>
            <a:r>
              <a:rPr lang="en-GB" sz="2000"/>
              <a:t>	QBER </a:t>
            </a:r>
            <a:r>
              <a:rPr lang="en-GB" sz="2000" baseline="-25000"/>
              <a:t>total</a:t>
            </a:r>
            <a:r>
              <a:rPr lang="en-GB" sz="2000"/>
              <a:t>  = QBER </a:t>
            </a:r>
            <a:r>
              <a:rPr lang="en-GB" sz="2000" baseline="-25000"/>
              <a:t>interferometer</a:t>
            </a:r>
            <a:r>
              <a:rPr lang="en-GB" sz="2000"/>
              <a:t>  +   QBER </a:t>
            </a:r>
            <a:r>
              <a:rPr lang="en-GB" sz="2000" baseline="-25000"/>
              <a:t>dark counts</a:t>
            </a:r>
            <a:r>
              <a:rPr lang="en-GB" sz="2000"/>
              <a:t> </a:t>
            </a:r>
          </a:p>
          <a:p>
            <a:endParaRPr lang="en-GB" sz="2000"/>
          </a:p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9992" y="2708920"/>
            <a:ext cx="4051300" cy="1163637"/>
            <a:chOff x="3069" y="1743"/>
            <a:chExt cx="2552" cy="733"/>
          </a:xfrm>
        </p:grpSpPr>
        <p:sp>
          <p:nvSpPr>
            <p:cNvPr id="53254" name="Oval 6"/>
            <p:cNvSpPr>
              <a:spLocks noChangeArrowheads="1"/>
            </p:cNvSpPr>
            <p:nvPr/>
          </p:nvSpPr>
          <p:spPr bwMode="auto">
            <a:xfrm>
              <a:off x="3069" y="1743"/>
              <a:ext cx="1179" cy="4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3340" y="2226"/>
              <a:ext cx="2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0000"/>
                  </a:solidFill>
                </a:rPr>
                <a:t>Dark count rate / Sifted bit rate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09650" y="5446713"/>
            <a:ext cx="3048000" cy="1295400"/>
            <a:chOff x="636" y="3431"/>
            <a:chExt cx="1920" cy="816"/>
          </a:xfrm>
        </p:grpSpPr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906" y="343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53258" name="AutoShape 10"/>
            <p:cNvCxnSpPr>
              <a:cxnSpLocks noChangeShapeType="1"/>
            </p:cNvCxnSpPr>
            <p:nvPr/>
          </p:nvCxnSpPr>
          <p:spPr bwMode="auto">
            <a:xfrm>
              <a:off x="906" y="4112"/>
              <a:ext cx="826" cy="0"/>
            </a:xfrm>
            <a:prstGeom prst="straightConnector1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</p:spPr>
        </p:cxn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rot="5400000">
              <a:off x="1386" y="36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1856" y="4016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Distance</a:t>
              </a:r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 rot="-5400000">
              <a:off x="495" y="3668"/>
              <a:ext cx="5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QBER</a:t>
              </a:r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902" y="3479"/>
              <a:ext cx="898" cy="57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582" y="318"/>
                </a:cxn>
                <a:cxn ang="0">
                  <a:pos x="822" y="174"/>
                </a:cxn>
                <a:cxn ang="0">
                  <a:pos x="912" y="0"/>
                </a:cxn>
              </a:cxnLst>
              <a:rect l="0" t="0" r="r" b="b"/>
              <a:pathLst>
                <a:path w="912" h="345">
                  <a:moveTo>
                    <a:pt x="0" y="336"/>
                  </a:moveTo>
                  <a:cubicBezTo>
                    <a:pt x="97" y="333"/>
                    <a:pt x="445" y="345"/>
                    <a:pt x="582" y="318"/>
                  </a:cubicBezTo>
                  <a:cubicBezTo>
                    <a:pt x="719" y="291"/>
                    <a:pt x="767" y="227"/>
                    <a:pt x="822" y="174"/>
                  </a:cubicBezTo>
                  <a:cubicBezTo>
                    <a:pt x="877" y="121"/>
                    <a:pt x="893" y="36"/>
                    <a:pt x="912" y="0"/>
                  </a:cubicBezTo>
                </a:path>
              </a:pathLst>
            </a:custGeom>
            <a:noFill/>
            <a:ln w="19050" cmpd="sng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>
              <a:off x="924" y="3719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1190" y="3546"/>
              <a:ext cx="3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mic Sans MS" pitchFamily="66" charset="0"/>
                </a:rPr>
                <a:t>11 %</a:t>
              </a:r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1740" y="3719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946650" y="5089525"/>
            <a:ext cx="3302000" cy="1638300"/>
            <a:chOff x="3116" y="3206"/>
            <a:chExt cx="2080" cy="1032"/>
          </a:xfrm>
        </p:grpSpPr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3372" y="3383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 rot="5400000">
              <a:off x="3948" y="3527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3372" y="3533"/>
              <a:ext cx="864" cy="3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3372" y="3575"/>
              <a:ext cx="82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0" y="126"/>
                </a:cxn>
                <a:cxn ang="0">
                  <a:pos x="672" y="264"/>
                </a:cxn>
                <a:cxn ang="0">
                  <a:pos x="792" y="390"/>
                </a:cxn>
                <a:cxn ang="0">
                  <a:pos x="816" y="480"/>
                </a:cxn>
                <a:cxn ang="0">
                  <a:pos x="816" y="528"/>
                </a:cxn>
              </a:cxnLst>
              <a:rect l="0" t="0" r="r" b="b"/>
              <a:pathLst>
                <a:path w="820" h="528">
                  <a:moveTo>
                    <a:pt x="0" y="0"/>
                  </a:moveTo>
                  <a:cubicBezTo>
                    <a:pt x="55" y="21"/>
                    <a:pt x="218" y="82"/>
                    <a:pt x="330" y="126"/>
                  </a:cubicBezTo>
                  <a:cubicBezTo>
                    <a:pt x="442" y="170"/>
                    <a:pt x="595" y="220"/>
                    <a:pt x="672" y="264"/>
                  </a:cubicBezTo>
                  <a:cubicBezTo>
                    <a:pt x="749" y="308"/>
                    <a:pt x="768" y="354"/>
                    <a:pt x="792" y="390"/>
                  </a:cubicBezTo>
                  <a:cubicBezTo>
                    <a:pt x="816" y="426"/>
                    <a:pt x="812" y="457"/>
                    <a:pt x="816" y="480"/>
                  </a:cubicBezTo>
                  <a:cubicBezTo>
                    <a:pt x="820" y="503"/>
                    <a:pt x="820" y="516"/>
                    <a:pt x="816" y="528"/>
                  </a:cubicBezTo>
                </a:path>
              </a:pathLst>
            </a:custGeom>
            <a:noFill/>
            <a:ln w="19050" cmpd="sng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271" name="Text Box 23"/>
            <p:cNvSpPr txBox="1">
              <a:spLocks noChangeArrowheads="1"/>
            </p:cNvSpPr>
            <p:nvPr/>
          </p:nvSpPr>
          <p:spPr bwMode="auto">
            <a:xfrm rot="-5400000">
              <a:off x="2749" y="3573"/>
              <a:ext cx="9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Log(Key Rate)</a:t>
              </a:r>
            </a:p>
          </p:txBody>
        </p:sp>
        <p:sp>
          <p:nvSpPr>
            <p:cNvPr id="53272" name="Text Box 24"/>
            <p:cNvSpPr txBox="1">
              <a:spLocks noChangeArrowheads="1"/>
            </p:cNvSpPr>
            <p:nvPr/>
          </p:nvSpPr>
          <p:spPr bwMode="auto">
            <a:xfrm>
              <a:off x="4496" y="4007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Distance</a:t>
              </a:r>
            </a:p>
          </p:txBody>
        </p:sp>
        <p:sp>
          <p:nvSpPr>
            <p:cNvPr id="53273" name="Text Box 25"/>
            <p:cNvSpPr txBox="1">
              <a:spLocks noChangeArrowheads="1"/>
            </p:cNvSpPr>
            <p:nvPr/>
          </p:nvSpPr>
          <p:spPr bwMode="auto">
            <a:xfrm>
              <a:off x="3878" y="3594"/>
              <a:ext cx="4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Comic Sans MS" pitchFamily="66" charset="0"/>
                </a:rPr>
                <a:t>Sifted</a:t>
              </a:r>
            </a:p>
          </p:txBody>
        </p:sp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>
              <a:off x="3708" y="3863"/>
              <a:ext cx="4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5050"/>
                  </a:solidFill>
                  <a:latin typeface="Comic Sans MS" pitchFamily="66" charset="0"/>
                </a:rPr>
                <a:t>Secret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442022" y="2708920"/>
            <a:ext cx="1985962" cy="1165225"/>
            <a:chOff x="1681" y="1744"/>
            <a:chExt cx="1251" cy="734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auto">
            <a:xfrm>
              <a:off x="1681" y="1744"/>
              <a:ext cx="1179" cy="40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53277" name="Text Box 29"/>
            <p:cNvSpPr txBox="1">
              <a:spLocks noChangeArrowheads="1"/>
            </p:cNvSpPr>
            <p:nvPr/>
          </p:nvSpPr>
          <p:spPr bwMode="auto">
            <a:xfrm>
              <a:off x="2056" y="2228"/>
              <a:ext cx="8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chemeClr val="accent2"/>
                  </a:solidFill>
                </a:rPr>
                <a:t>Fixed ~1%</a:t>
              </a: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79388" y="1165225"/>
            <a:ext cx="864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/>
              <a:t> Above a certain error rate (QBER) threshold, secure key can no longer be generated.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179388" y="4311650"/>
            <a:ext cx="864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/>
              <a:t> As the transmission distance increases, the number of detected bits falls, so the error rate rises, causing the secret bit rate to eventually fall to zero.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179388" y="250825"/>
            <a:ext cx="7891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Quantum Key Distribution – range limitations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-63624" y="403849"/>
            <a:ext cx="917212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002060"/>
                </a:solidFill>
              </a:rPr>
              <a:t>Superconducting </a:t>
            </a:r>
            <a:r>
              <a:rPr lang="en-US" sz="3200" b="1" dirty="0" err="1" smtClean="0">
                <a:solidFill>
                  <a:srgbClr val="002060"/>
                </a:solidFill>
              </a:rPr>
              <a:t>nanowire</a:t>
            </a:r>
            <a:r>
              <a:rPr lang="en-US" sz="3200" b="1" dirty="0" smtClean="0">
                <a:solidFill>
                  <a:srgbClr val="002060"/>
                </a:solidFill>
              </a:rPr>
              <a:t> single-photon </a:t>
            </a:r>
            <a:r>
              <a:rPr lang="en-US" sz="3200" b="1" dirty="0">
                <a:solidFill>
                  <a:srgbClr val="002060"/>
                </a:solidFill>
              </a:rPr>
              <a:t>detectors 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in Quantum </a:t>
            </a:r>
            <a:r>
              <a:rPr lang="en-US" sz="3200" b="1" dirty="0">
                <a:solidFill>
                  <a:srgbClr val="002060"/>
                </a:solidFill>
              </a:rPr>
              <a:t>Key Distribution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2236068"/>
            <a:ext cx="6400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Superconducting nanowire single-photon detectors: benefits for QKD in optical fibre:</a:t>
            </a:r>
          </a:p>
          <a:p>
            <a:pPr>
              <a:spcBef>
                <a:spcPct val="50000"/>
              </a:spcBef>
            </a:pPr>
            <a:r>
              <a:rPr lang="en-US"/>
              <a:t>	- Single-photon sensitivity at 1550 nm </a:t>
            </a:r>
          </a:p>
          <a:p>
            <a:pPr>
              <a:spcBef>
                <a:spcPct val="50000"/>
              </a:spcBef>
            </a:pPr>
            <a:r>
              <a:rPr lang="en-US"/>
              <a:t>	- Low dark counts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- Low timing jitter</a:t>
            </a:r>
          </a:p>
          <a:p>
            <a:pPr>
              <a:spcBef>
                <a:spcPct val="50000"/>
              </a:spcBef>
            </a:pPr>
            <a:r>
              <a:rPr lang="en-US"/>
              <a:t>	- Gaussian instrument response function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72200" y="3074268"/>
            <a:ext cx="2320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=&gt;Long distances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72200" y="4293468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=&gt;High bit rates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052736"/>
            <a:ext cx="860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The term ‘Photon’ coined in 1926 following Einstein’s explanation of the photoelectric effect.  Quantum of electromagnetic radiation </a:t>
            </a:r>
            <a:r>
              <a:rPr lang="en-GB" i="1" dirty="0" smtClean="0"/>
              <a:t>E</a:t>
            </a:r>
            <a:r>
              <a:rPr lang="en-GB" dirty="0" smtClean="0"/>
              <a:t>=</a:t>
            </a:r>
            <a:r>
              <a:rPr lang="en-GB" i="1" dirty="0" err="1" smtClean="0"/>
              <a:t>h</a:t>
            </a:r>
            <a:r>
              <a:rPr lang="en-GB" dirty="0" err="1" smtClean="0">
                <a:latin typeface="Symbol" pitchFamily="18" charset="2"/>
              </a:rPr>
              <a:t>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What is a Photon?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5968" y="0"/>
            <a:ext cx="748044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First QKD demonstration with SNSPDs </a:t>
            </a:r>
          </a:p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in the DARPA quantum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43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A collaboration between NIST and BBN Technologies (Jonathan </a:t>
            </a:r>
            <a:r>
              <a:rPr lang="en-GB" dirty="0" err="1" smtClean="0"/>
              <a:t>Habif</a:t>
            </a:r>
            <a:r>
              <a:rPr lang="en-GB" dirty="0" smtClean="0"/>
              <a:t>, Chip Elliot) sponsored by the DARPA </a:t>
            </a:r>
            <a:r>
              <a:rPr lang="en-GB" dirty="0" err="1" smtClean="0"/>
              <a:t>QuIST</a:t>
            </a:r>
            <a:r>
              <a:rPr lang="en-GB" dirty="0" smtClean="0"/>
              <a:t> programme.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First prototype SNSPD system delivered to BBN end 2005.</a:t>
            </a:r>
            <a:endParaRPr lang="en-GB" dirty="0"/>
          </a:p>
        </p:txBody>
      </p:sp>
      <p:pic>
        <p:nvPicPr>
          <p:cNvPr id="4" name="Picture 2" descr="D:\NIST SSPD @ BBN - June 2005\P101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625" y="24208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825" y="2649488"/>
            <a:ext cx="55335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8520" y="3182888"/>
            <a:ext cx="98135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Alice </a:t>
            </a:r>
          </a:p>
          <a:p>
            <a:pPr algn="r"/>
            <a:r>
              <a:rPr lang="en-US" dirty="0"/>
              <a:t>(behind)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23625" y="2878088"/>
            <a:ext cx="3048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23625" y="3411488"/>
            <a:ext cx="3048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328825" y="5773688"/>
            <a:ext cx="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947825" y="6078488"/>
            <a:ext cx="3810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01580" y="5877431"/>
            <a:ext cx="272234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/>
              <a:t>SNSPD Closed-cycle system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411488" cy="33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11960" y="6381328"/>
            <a:ext cx="4797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Hadfield  </a:t>
            </a:r>
            <a:r>
              <a:rPr lang="en-US" sz="1600" i="1" dirty="0" smtClean="0">
                <a:solidFill>
                  <a:srgbClr val="002060"/>
                </a:solidFill>
              </a:rPr>
              <a:t>et al</a:t>
            </a:r>
            <a:r>
              <a:rPr lang="en-US" sz="1600" dirty="0" smtClean="0">
                <a:solidFill>
                  <a:srgbClr val="002060"/>
                </a:solidFill>
              </a:rPr>
              <a:t> Applied Physics Letters </a:t>
            </a:r>
            <a:r>
              <a:rPr lang="en-US" sz="1600" b="1" dirty="0" smtClean="0">
                <a:solidFill>
                  <a:srgbClr val="002060"/>
                </a:solidFill>
              </a:rPr>
              <a:t>89</a:t>
            </a:r>
            <a:r>
              <a:rPr lang="en-US" sz="1600" dirty="0" smtClean="0">
                <a:solidFill>
                  <a:srgbClr val="002060"/>
                </a:solidFill>
              </a:rPr>
              <a:t> 241199 (2006)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2420888"/>
            <a:ext cx="155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Clock rate 3.3 MHz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2977207"/>
            <a:ext cx="12041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42.5 km spool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4149080"/>
            <a:ext cx="10679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25 km spool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5353471"/>
            <a:ext cx="11368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Link loss (dB)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098763" y="3838342"/>
            <a:ext cx="12704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Bit rate (bits/s)</a:t>
            </a:r>
            <a:endParaRPr lang="en-GB" sz="1400" dirty="0"/>
          </a:p>
        </p:txBody>
      </p:sp>
      <p:pic>
        <p:nvPicPr>
          <p:cNvPr id="19" name="Picture 3" descr="qu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34862"/>
            <a:ext cx="936104" cy="9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BN logo.jpg"/>
          <p:cNvPicPr>
            <a:picLocks noChangeAspect="1"/>
          </p:cNvPicPr>
          <p:nvPr/>
        </p:nvPicPr>
        <p:blipFill>
          <a:blip r:embed="rId5" cstate="print"/>
          <a:srcRect r="881" b="12044"/>
          <a:stretch>
            <a:fillRect/>
          </a:stretch>
        </p:blipFill>
        <p:spPr>
          <a:xfrm>
            <a:off x="251520" y="654174"/>
            <a:ext cx="817414" cy="470570"/>
          </a:xfrm>
          <a:prstGeom prst="rect">
            <a:avLst/>
          </a:prstGeom>
        </p:spPr>
      </p:pic>
      <p:pic>
        <p:nvPicPr>
          <p:cNvPr id="21" name="Picture 20" descr="NIST logo b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267" y="188640"/>
            <a:ext cx="1159365" cy="30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95536" y="-27384"/>
            <a:ext cx="805631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World record result </a:t>
            </a:r>
            <a:r>
              <a:rPr lang="en-US" sz="3600" b="1" dirty="0">
                <a:solidFill>
                  <a:srgbClr val="002060"/>
                </a:solidFill>
              </a:rPr>
              <a:t>for </a:t>
            </a:r>
            <a:r>
              <a:rPr lang="en-US" sz="3600" b="1" dirty="0" smtClean="0">
                <a:solidFill>
                  <a:srgbClr val="002060"/>
                </a:solidFill>
              </a:rPr>
              <a:t>long distance QKD in </a:t>
            </a:r>
            <a:r>
              <a:rPr lang="en-US" sz="3600" b="1" dirty="0">
                <a:solidFill>
                  <a:srgbClr val="002060"/>
                </a:solidFill>
              </a:rPr>
              <a:t>optical </a:t>
            </a:r>
            <a:r>
              <a:rPr lang="en-US" sz="3600" b="1" dirty="0" smtClean="0">
                <a:solidFill>
                  <a:srgbClr val="002060"/>
                </a:solidFill>
              </a:rPr>
              <a:t>fiber using SNSPDs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3528" y="1196752"/>
            <a:ext cx="8229600" cy="10367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Demonstration carried out end 2006 in Yamamoto lab, Stanford University (Stanford/NTT/NIST)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GHz clocked QKD system at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1550 nm using superconducting detectors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2699792" y="2564904"/>
            <a:ext cx="4038600" cy="3087688"/>
            <a:chOff x="5105400" y="1905000"/>
            <a:chExt cx="4038600" cy="3087688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905000"/>
              <a:ext cx="4038600" cy="308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7666038" y="2895600"/>
              <a:ext cx="785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10 GHz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6751638" y="3806825"/>
              <a:ext cx="687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1 GHz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99792" y="587727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Takesue </a:t>
            </a:r>
            <a:r>
              <a:rPr lang="en-GB" i="1" dirty="0" smtClean="0">
                <a:solidFill>
                  <a:schemeClr val="tx2"/>
                </a:solidFill>
              </a:rPr>
              <a:t>et al </a:t>
            </a:r>
            <a:r>
              <a:rPr lang="en-GB" dirty="0" smtClean="0">
                <a:solidFill>
                  <a:schemeClr val="tx2"/>
                </a:solidFill>
              </a:rPr>
              <a:t>Nature Photonics 1 343 (2007)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78" y="188640"/>
            <a:ext cx="8928918" cy="8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New directions in QKD: ground to 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1" y="908720"/>
            <a:ext cx="604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Vision of European Space Agency </a:t>
            </a:r>
            <a:r>
              <a:rPr lang="en-GB" dirty="0" err="1" smtClean="0"/>
              <a:t>SpaceQUEST</a:t>
            </a:r>
            <a:r>
              <a:rPr lang="en-GB" dirty="0" smtClean="0"/>
              <a:t> topical team </a:t>
            </a:r>
          </a:p>
          <a:p>
            <a:r>
              <a:rPr lang="en-GB" dirty="0" smtClean="0"/>
              <a:t>(led by Prof. Anton </a:t>
            </a:r>
            <a:r>
              <a:rPr lang="en-GB" dirty="0" err="1" smtClean="0"/>
              <a:t>Zeilinger</a:t>
            </a:r>
            <a:r>
              <a:rPr lang="en-GB" dirty="0" smtClean="0"/>
              <a:t>, University of Vienna): </a:t>
            </a:r>
          </a:p>
          <a:p>
            <a:pPr lvl="1"/>
            <a:r>
              <a:rPr lang="en-GB" dirty="0" smtClean="0"/>
              <a:t>QKD from the International Space Station (ISS).</a:t>
            </a:r>
          </a:p>
          <a:p>
            <a:endParaRPr lang="en-GB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/>
          <p:nvPr/>
        </p:nvGrpSpPr>
        <p:grpSpPr>
          <a:xfrm>
            <a:off x="4644008" y="2267580"/>
            <a:ext cx="3816424" cy="3465676"/>
            <a:chOff x="4644008" y="2267580"/>
            <a:chExt cx="3816424" cy="3465676"/>
          </a:xfrm>
        </p:grpSpPr>
        <p:grpSp>
          <p:nvGrpSpPr>
            <p:cNvPr id="3" name="Group 7"/>
            <p:cNvGrpSpPr/>
            <p:nvPr/>
          </p:nvGrpSpPr>
          <p:grpSpPr>
            <a:xfrm>
              <a:off x="4788024" y="3140968"/>
              <a:ext cx="3672408" cy="2592288"/>
              <a:chOff x="2328292" y="1765203"/>
              <a:chExt cx="4331940" cy="331998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590800" y="4042605"/>
                <a:ext cx="3445738" cy="443669"/>
              </a:xfrm>
              <a:prstGeom prst="rect">
                <a:avLst/>
              </a:prstGeom>
              <a:solidFill>
                <a:schemeClr val="accent1">
                  <a:alpha val="96000"/>
                </a:schemeClr>
              </a:solidFill>
              <a:scene3d>
                <a:camera prst="obliqueTopRight"/>
                <a:lightRig rig="flood" dir="t">
                  <a:rot lat="0" lon="0" rev="7800000"/>
                </a:lightRig>
              </a:scene3d>
              <a:sp3d extrusionH="4445000" contourW="12700">
                <a:contourClr>
                  <a:srgbClr val="CC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37952" y="3645024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62860" y="3659313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584917" y="4530942"/>
                <a:ext cx="3463458" cy="2958"/>
              </a:xfrm>
              <a:prstGeom prst="line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7"/>
              <p:cNvGrpSpPr/>
              <p:nvPr/>
            </p:nvGrpSpPr>
            <p:grpSpPr>
              <a:xfrm>
                <a:off x="2543871" y="3862238"/>
                <a:ext cx="1404442" cy="1216993"/>
                <a:chOff x="2543871" y="2325065"/>
                <a:chExt cx="1404442" cy="121699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2582545" y="2492896"/>
                  <a:ext cx="1296144" cy="46300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853896" y="2493462"/>
                  <a:ext cx="781999" cy="460623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>
                  <a:off x="2843808" y="2325065"/>
                  <a:ext cx="792088" cy="360040"/>
                </a:xfrm>
                <a:prstGeom prst="arc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flipH="1">
                  <a:off x="2846189" y="2325065"/>
                  <a:ext cx="792088" cy="360040"/>
                </a:xfrm>
                <a:prstGeom prst="arc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>
                  <a:off x="2543871" y="2505371"/>
                  <a:ext cx="619497" cy="1036687"/>
                </a:xfrm>
                <a:prstGeom prst="arc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Arc 9"/>
                <p:cNvSpPr/>
                <p:nvPr/>
              </p:nvSpPr>
              <p:spPr>
                <a:xfrm flipH="1">
                  <a:off x="3328816" y="2493471"/>
                  <a:ext cx="619497" cy="1036687"/>
                </a:xfrm>
                <a:prstGeom prst="arc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733126" y="2992190"/>
                  <a:ext cx="1008112" cy="0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135377" y="2960659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059832" y="3023143"/>
                  <a:ext cx="360040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919165" y="3659313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64"/>
              <p:cNvGrpSpPr/>
              <p:nvPr/>
            </p:nvGrpSpPr>
            <p:grpSpPr>
              <a:xfrm>
                <a:off x="3599606" y="3861048"/>
                <a:ext cx="1404442" cy="1216993"/>
                <a:chOff x="2543871" y="2325065"/>
                <a:chExt cx="1404442" cy="1216993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582545" y="2492896"/>
                  <a:ext cx="1296144" cy="46300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853896" y="2493462"/>
                  <a:ext cx="781999" cy="460623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>
                  <a:off x="2843808" y="2325065"/>
                  <a:ext cx="792088" cy="360040"/>
                </a:xfrm>
                <a:prstGeom prst="arc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flipH="1">
                  <a:off x="2846189" y="2325065"/>
                  <a:ext cx="792088" cy="360040"/>
                </a:xfrm>
                <a:prstGeom prst="arc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>
                  <a:off x="2543871" y="2505371"/>
                  <a:ext cx="619497" cy="1036687"/>
                </a:xfrm>
                <a:prstGeom prst="arc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H="1">
                  <a:off x="3328816" y="2493471"/>
                  <a:ext cx="619497" cy="1036687"/>
                </a:xfrm>
                <a:prstGeom prst="arc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33126" y="2992190"/>
                  <a:ext cx="1008112" cy="0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135377" y="2960659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059832" y="3023143"/>
                  <a:ext cx="360040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74"/>
              <p:cNvGrpSpPr/>
              <p:nvPr/>
            </p:nvGrpSpPr>
            <p:grpSpPr>
              <a:xfrm>
                <a:off x="4716016" y="3861048"/>
                <a:ext cx="1404442" cy="1216993"/>
                <a:chOff x="2543871" y="2325065"/>
                <a:chExt cx="1404442" cy="1216993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2582545" y="2492896"/>
                  <a:ext cx="1296144" cy="46300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853896" y="2493462"/>
                  <a:ext cx="781999" cy="460623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>
                  <a:off x="2843808" y="2325065"/>
                  <a:ext cx="792088" cy="360040"/>
                </a:xfrm>
                <a:prstGeom prst="arc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H="1">
                  <a:off x="2846189" y="2325065"/>
                  <a:ext cx="792088" cy="360040"/>
                </a:xfrm>
                <a:prstGeom prst="arc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2543871" y="2505371"/>
                  <a:ext cx="619497" cy="1036687"/>
                </a:xfrm>
                <a:prstGeom prst="arc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H="1">
                  <a:off x="3328816" y="2493471"/>
                  <a:ext cx="619497" cy="1036687"/>
                </a:xfrm>
                <a:prstGeom prst="arc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733126" y="2992190"/>
                  <a:ext cx="1008112" cy="0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135377" y="2960659"/>
                  <a:ext cx="21602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059832" y="3023143"/>
                  <a:ext cx="360040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/>
              <p:cNvSpPr/>
              <p:nvPr/>
            </p:nvSpPr>
            <p:spPr>
              <a:xfrm>
                <a:off x="5436096" y="3246317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61004" y="3260606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17309" y="3260606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68144" y="2865815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93052" y="2880104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749357" y="2880104"/>
                <a:ext cx="792088" cy="528434"/>
              </a:xfrm>
              <a:prstGeom prst="ellipse">
                <a:avLst/>
              </a:prstGeom>
              <a:scene3d>
                <a:camera prst="perspectiveRelaxed"/>
                <a:lightRig rig="threePt" dir="t">
                  <a:rot lat="0" lon="0" rev="14400000"/>
                </a:lightRig>
              </a:scene3d>
              <a:sp3d>
                <a:bevelT w="1524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56887" y="4572728"/>
                <a:ext cx="36004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18519" y="4571602"/>
                <a:ext cx="36004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236742" y="4571602"/>
                <a:ext cx="36004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3792791" y="1765203"/>
                <a:ext cx="1872208" cy="936104"/>
              </a:xfrm>
              <a:prstGeom prst="downArrow">
                <a:avLst>
                  <a:gd name="adj1" fmla="val 61006"/>
                  <a:gd name="adj2" fmla="val 50000"/>
                </a:avLst>
              </a:prstGeom>
              <a:gradFill flip="none" rotWithShape="1">
                <a:gsLst>
                  <a:gs pos="0">
                    <a:srgbClr val="FF6699">
                      <a:tint val="66000"/>
                      <a:satMod val="160000"/>
                    </a:srgbClr>
                  </a:gs>
                  <a:gs pos="50000">
                    <a:srgbClr val="FF6699">
                      <a:tint val="44500"/>
                      <a:satMod val="160000"/>
                    </a:srgbClr>
                  </a:gs>
                  <a:gs pos="100000">
                    <a:srgbClr val="FF66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101242" y="1953790"/>
                <a:ext cx="1262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Photon flux</a:t>
                </a:r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28292" y="2636912"/>
                <a:ext cx="11635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Microlens</a:t>
                </a:r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array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89967" y="4715852"/>
                <a:ext cx="3250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Cavity enhanced </a:t>
                </a:r>
                <a:r>
                  <a:rPr lang="en-GB" dirty="0" err="1" smtClean="0"/>
                  <a:t>nanowire</a:t>
                </a:r>
                <a:r>
                  <a:rPr lang="en-GB" dirty="0" smtClean="0"/>
                  <a:t> pixels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3055069" y="4587001"/>
                <a:ext cx="360040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120900" y="4585891"/>
                <a:ext cx="360040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239124" y="4585891"/>
                <a:ext cx="360040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44008" y="2267580"/>
              <a:ext cx="1825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Role for SNSPDs?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95536" y="6021288"/>
            <a:ext cx="3968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R </a:t>
            </a:r>
            <a:r>
              <a:rPr lang="en-GB" sz="1600" dirty="0" err="1" smtClean="0">
                <a:solidFill>
                  <a:schemeClr val="tx2"/>
                </a:solidFill>
              </a:rPr>
              <a:t>Ursin</a:t>
            </a:r>
            <a:r>
              <a:rPr lang="en-GB" sz="1600" dirty="0" smtClean="0">
                <a:solidFill>
                  <a:schemeClr val="tx2"/>
                </a:solidFill>
              </a:rPr>
              <a:t> et al </a:t>
            </a:r>
            <a:r>
              <a:rPr lang="en-GB" sz="1600" dirty="0" err="1" smtClean="0">
                <a:solidFill>
                  <a:schemeClr val="tx2"/>
                </a:solidFill>
              </a:rPr>
              <a:t>Europhysics</a:t>
            </a:r>
            <a:r>
              <a:rPr lang="en-GB" sz="1600" dirty="0" smtClean="0">
                <a:solidFill>
                  <a:schemeClr val="tx2"/>
                </a:solidFill>
              </a:rPr>
              <a:t> News </a:t>
            </a:r>
            <a:r>
              <a:rPr lang="en-GB" sz="1600" b="1" dirty="0" smtClean="0">
                <a:solidFill>
                  <a:schemeClr val="tx2"/>
                </a:solidFill>
              </a:rPr>
              <a:t>40</a:t>
            </a:r>
            <a:r>
              <a:rPr lang="en-GB" sz="1600" dirty="0" smtClean="0">
                <a:solidFill>
                  <a:schemeClr val="tx2"/>
                </a:solidFill>
              </a:rPr>
              <a:t> (3) 26 2009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Quantum waveguide circuits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327" y="1628800"/>
            <a:ext cx="745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Optical waveguide circuits can be used to replace conventional optics.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933824" cy="290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4855855" y="2564904"/>
            <a:ext cx="3098541" cy="3650922"/>
            <a:chOff x="4855855" y="2564904"/>
            <a:chExt cx="3098541" cy="3650922"/>
          </a:xfrm>
        </p:grpSpPr>
        <p:pic>
          <p:nvPicPr>
            <p:cNvPr id="6" name="Picture 7" descr="coverm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0182" y="2564904"/>
              <a:ext cx="2256154" cy="30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855855" y="5877272"/>
              <a:ext cx="309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2"/>
                  </a:solidFill>
                </a:rPr>
                <a:t>Politi</a:t>
              </a:r>
              <a:r>
                <a:rPr lang="en-US" sz="1600" dirty="0" smtClean="0">
                  <a:solidFill>
                    <a:schemeClr val="tx2"/>
                  </a:solidFill>
                </a:rPr>
                <a:t> </a:t>
              </a:r>
              <a:r>
                <a:rPr lang="en-US" sz="1600" i="1" dirty="0" smtClean="0">
                  <a:solidFill>
                    <a:schemeClr val="tx2"/>
                  </a:solidFill>
                </a:rPr>
                <a:t>et al </a:t>
              </a:r>
              <a:r>
                <a:rPr lang="en-US" sz="1600" dirty="0" smtClean="0">
                  <a:solidFill>
                    <a:schemeClr val="tx2"/>
                  </a:solidFill>
                </a:rPr>
                <a:t>Science 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320 </a:t>
              </a:r>
              <a:r>
                <a:rPr lang="en-US" sz="1600" dirty="0" smtClean="0">
                  <a:solidFill>
                    <a:schemeClr val="tx2"/>
                  </a:solidFill>
                </a:rPr>
                <a:t>5876 (2008)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31840" y="1196752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Jeremy O’Brien, University of Bristol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5463" y="1991263"/>
            <a:ext cx="8404224" cy="4102033"/>
            <a:chOff x="25400" y="-43464"/>
            <a:chExt cx="9037470" cy="4272480"/>
          </a:xfrm>
        </p:grpSpPr>
        <p:sp>
          <p:nvSpPr>
            <p:cNvPr id="5" name="Oval 4"/>
            <p:cNvSpPr/>
            <p:nvPr/>
          </p:nvSpPr>
          <p:spPr>
            <a:xfrm>
              <a:off x="7696200" y="762000"/>
              <a:ext cx="151182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52400">
                <a:schemeClr val="bg1">
                  <a:lumMod val="75000"/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9885776">
              <a:off x="7784772" y="448604"/>
              <a:ext cx="267844" cy="3587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sx="84000" sy="84000" rotWithShape="0">
                <a:srgbClr val="000000">
                  <a:alpha val="35000"/>
                </a:srgbClr>
              </a:outerShdw>
              <a:reflection stA="50000" endPos="75000" dist="12700" dir="5400000" sy="-100000" algn="bl"/>
            </a:effectLst>
            <a:scene3d>
              <a:camera prst="orthographicFront">
                <a:rot lat="0" lon="14399940" rev="0"/>
              </a:camera>
              <a:lightRig rig="threePt" dir="t"/>
            </a:scene3d>
            <a:sp3d prstMaterial="dkEdge">
              <a:bevelT w="209550" h="304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3934" y="1196975"/>
              <a:ext cx="151182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glow rad="152400">
                <a:schemeClr val="bg1">
                  <a:lumMod val="75000"/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981154"/>
              <a:ext cx="267844" cy="3587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4399940" rev="0"/>
              </a:camera>
              <a:lightRig rig="threePt" dir="t"/>
            </a:scene3d>
            <a:sp3d prstMaterial="dkEdge">
              <a:bevelT w="209550" h="304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40600" y="1124656"/>
              <a:ext cx="643467" cy="733777"/>
            </a:xfrm>
            <a:custGeom>
              <a:avLst/>
              <a:gdLst>
                <a:gd name="connsiteX0" fmla="*/ 0 w 643467"/>
                <a:gd name="connsiteY0" fmla="*/ 733777 h 733777"/>
                <a:gd name="connsiteX1" fmla="*/ 241300 w 643467"/>
                <a:gd name="connsiteY1" fmla="*/ 594077 h 733777"/>
                <a:gd name="connsiteX2" fmla="*/ 279400 w 643467"/>
                <a:gd name="connsiteY2" fmla="*/ 420511 h 733777"/>
                <a:gd name="connsiteX3" fmla="*/ 249767 w 643467"/>
                <a:gd name="connsiteY3" fmla="*/ 149577 h 733777"/>
                <a:gd name="connsiteX4" fmla="*/ 414867 w 643467"/>
                <a:gd name="connsiteY4" fmla="*/ 18344 h 733777"/>
                <a:gd name="connsiteX5" fmla="*/ 592667 w 643467"/>
                <a:gd name="connsiteY5" fmla="*/ 39511 h 733777"/>
                <a:gd name="connsiteX6" fmla="*/ 643467 w 643467"/>
                <a:gd name="connsiteY6" fmla="*/ 43744 h 73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467" h="733777">
                  <a:moveTo>
                    <a:pt x="0" y="733777"/>
                  </a:moveTo>
                  <a:cubicBezTo>
                    <a:pt x="97366" y="690032"/>
                    <a:pt x="194733" y="646288"/>
                    <a:pt x="241300" y="594077"/>
                  </a:cubicBezTo>
                  <a:cubicBezTo>
                    <a:pt x="287867" y="541866"/>
                    <a:pt x="277989" y="494594"/>
                    <a:pt x="279400" y="420511"/>
                  </a:cubicBezTo>
                  <a:cubicBezTo>
                    <a:pt x="280811" y="346428"/>
                    <a:pt x="227189" y="216605"/>
                    <a:pt x="249767" y="149577"/>
                  </a:cubicBezTo>
                  <a:cubicBezTo>
                    <a:pt x="272345" y="82549"/>
                    <a:pt x="357717" y="36688"/>
                    <a:pt x="414867" y="18344"/>
                  </a:cubicBezTo>
                  <a:cubicBezTo>
                    <a:pt x="472017" y="0"/>
                    <a:pt x="554567" y="35278"/>
                    <a:pt x="592667" y="39511"/>
                  </a:cubicBezTo>
                  <a:cubicBezTo>
                    <a:pt x="630767" y="43744"/>
                    <a:pt x="643467" y="43744"/>
                    <a:pt x="643467" y="43744"/>
                  </a:cubicBezTo>
                </a:path>
              </a:pathLst>
            </a:custGeom>
            <a:ln w="38100" cap="rnd">
              <a:gradFill flip="none" rotWithShape="1">
                <a:gsLst>
                  <a:gs pos="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40000" dist="146939" dir="5400000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46913" y="746125"/>
              <a:ext cx="635000" cy="1006475"/>
            </a:xfrm>
            <a:custGeom>
              <a:avLst/>
              <a:gdLst>
                <a:gd name="connsiteX0" fmla="*/ 0 w 635000"/>
                <a:gd name="connsiteY0" fmla="*/ 736600 h 736600"/>
                <a:gd name="connsiteX1" fmla="*/ 381000 w 635000"/>
                <a:gd name="connsiteY1" fmla="*/ 524933 h 736600"/>
                <a:gd name="connsiteX2" fmla="*/ 414866 w 635000"/>
                <a:gd name="connsiteY2" fmla="*/ 160867 h 736600"/>
                <a:gd name="connsiteX3" fmla="*/ 635000 w 635000"/>
                <a:gd name="connsiteY3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736600">
                  <a:moveTo>
                    <a:pt x="0" y="736600"/>
                  </a:moveTo>
                  <a:cubicBezTo>
                    <a:pt x="155928" y="678744"/>
                    <a:pt x="311856" y="620888"/>
                    <a:pt x="381000" y="524933"/>
                  </a:cubicBezTo>
                  <a:cubicBezTo>
                    <a:pt x="450144" y="428978"/>
                    <a:pt x="372533" y="248356"/>
                    <a:pt x="414866" y="160867"/>
                  </a:cubicBezTo>
                  <a:cubicBezTo>
                    <a:pt x="457199" y="73378"/>
                    <a:pt x="635000" y="0"/>
                    <a:pt x="635000" y="0"/>
                  </a:cubicBezTo>
                </a:path>
              </a:pathLst>
            </a:custGeom>
            <a:ln w="34925" cap="rnd">
              <a:gradFill flip="none" rotWithShape="1">
                <a:gsLst>
                  <a:gs pos="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50800" dist="165100" dir="5820000" sx="97000" sy="97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1" name="Picture 10" descr="2x2dircoup.png"/>
            <p:cNvPicPr>
              <a:picLocks noChangeAspect="1"/>
            </p:cNvPicPr>
            <p:nvPr/>
          </p:nvPicPr>
          <p:blipFill>
            <a:blip r:embed="rId2" cstate="print"/>
            <a:srcRect l="17641" t="19705" r="15399" b="19878"/>
            <a:stretch>
              <a:fillRect/>
            </a:stretch>
          </p:blipFill>
          <p:spPr bwMode="auto">
            <a:xfrm>
              <a:off x="5803986" y="1544850"/>
              <a:ext cx="1664438" cy="112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52400" dir="5400000" algn="tl" rotWithShape="0">
                <a:srgbClr val="808080">
                  <a:alpha val="23999"/>
                </a:srgbClr>
              </a:outerShdw>
            </a:effectLst>
          </p:spPr>
        </p:pic>
        <p:sp>
          <p:nvSpPr>
            <p:cNvPr id="12" name="Up-Down Arrow 11"/>
            <p:cNvSpPr/>
            <p:nvPr/>
          </p:nvSpPr>
          <p:spPr>
            <a:xfrm>
              <a:off x="2709334" y="787401"/>
              <a:ext cx="685800" cy="1443348"/>
            </a:xfrm>
            <a:prstGeom prst="upDownArrow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18022511" lon="21004496" rev="515072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944283" y="636588"/>
              <a:ext cx="2980267" cy="1828270"/>
            </a:xfrm>
            <a:custGeom>
              <a:avLst/>
              <a:gdLst>
                <a:gd name="connsiteX0" fmla="*/ 97367 w 2980267"/>
                <a:gd name="connsiteY0" fmla="*/ 968375 h 2029883"/>
                <a:gd name="connsiteX1" fmla="*/ 103717 w 2980267"/>
                <a:gd name="connsiteY1" fmla="*/ 117475 h 2029883"/>
                <a:gd name="connsiteX2" fmla="*/ 719667 w 2980267"/>
                <a:gd name="connsiteY2" fmla="*/ 263525 h 2029883"/>
                <a:gd name="connsiteX3" fmla="*/ 1278467 w 2980267"/>
                <a:gd name="connsiteY3" fmla="*/ 765175 h 2029883"/>
                <a:gd name="connsiteX4" fmla="*/ 2173817 w 2980267"/>
                <a:gd name="connsiteY4" fmla="*/ 866775 h 2029883"/>
                <a:gd name="connsiteX5" fmla="*/ 2008717 w 2980267"/>
                <a:gd name="connsiteY5" fmla="*/ 1882775 h 2029883"/>
                <a:gd name="connsiteX6" fmla="*/ 2980267 w 2980267"/>
                <a:gd name="connsiteY6" fmla="*/ 1749425 h 20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267" h="2029883">
                  <a:moveTo>
                    <a:pt x="97367" y="968375"/>
                  </a:moveTo>
                  <a:cubicBezTo>
                    <a:pt x="48683" y="601662"/>
                    <a:pt x="0" y="234950"/>
                    <a:pt x="103717" y="117475"/>
                  </a:cubicBezTo>
                  <a:cubicBezTo>
                    <a:pt x="207434" y="0"/>
                    <a:pt x="523875" y="155575"/>
                    <a:pt x="719667" y="263525"/>
                  </a:cubicBezTo>
                  <a:cubicBezTo>
                    <a:pt x="915459" y="371475"/>
                    <a:pt x="1036109" y="664633"/>
                    <a:pt x="1278467" y="765175"/>
                  </a:cubicBezTo>
                  <a:cubicBezTo>
                    <a:pt x="1520825" y="865717"/>
                    <a:pt x="2052109" y="680508"/>
                    <a:pt x="2173817" y="866775"/>
                  </a:cubicBezTo>
                  <a:cubicBezTo>
                    <a:pt x="2295525" y="1053042"/>
                    <a:pt x="1874309" y="1735667"/>
                    <a:pt x="2008717" y="1882775"/>
                  </a:cubicBezTo>
                  <a:cubicBezTo>
                    <a:pt x="2143125" y="2029883"/>
                    <a:pt x="2980267" y="1749425"/>
                    <a:pt x="2980267" y="1749425"/>
                  </a:cubicBezTo>
                </a:path>
              </a:pathLst>
            </a:custGeom>
            <a:ln w="4445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43180" dist="134239" dir="5400000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7331855" y="1156287"/>
              <a:ext cx="1235952" cy="2361146"/>
            </a:xfrm>
            <a:custGeom>
              <a:avLst/>
              <a:gdLst>
                <a:gd name="T0" fmla="*/ 879780 w 1236133"/>
                <a:gd name="T1" fmla="*/ 20465 h 2444045"/>
                <a:gd name="T2" fmla="*/ 1218156 w 1236133"/>
                <a:gd name="T3" fmla="*/ 77766 h 2444045"/>
                <a:gd name="T4" fmla="*/ 981293 w 1236133"/>
                <a:gd name="T5" fmla="*/ 487061 h 2444045"/>
                <a:gd name="T6" fmla="*/ 744429 w 1236133"/>
                <a:gd name="T7" fmla="*/ 1281091 h 2444045"/>
                <a:gd name="T8" fmla="*/ 761348 w 1236133"/>
                <a:gd name="T9" fmla="*/ 2099680 h 2444045"/>
                <a:gd name="T10" fmla="*/ 473728 w 1236133"/>
                <a:gd name="T11" fmla="*/ 2328885 h 2444045"/>
                <a:gd name="T12" fmla="*/ 126891 w 1236133"/>
                <a:gd name="T13" fmla="*/ 2304327 h 2444045"/>
                <a:gd name="T14" fmla="*/ 0 w 1236133"/>
                <a:gd name="T15" fmla="*/ 2320699 h 2444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6133"/>
                <a:gd name="T25" fmla="*/ 0 h 2444045"/>
                <a:gd name="T26" fmla="*/ 1236133 w 1236133"/>
                <a:gd name="T27" fmla="*/ 2444045 h 2444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6133" h="2444045">
                  <a:moveTo>
                    <a:pt x="880534" y="21167"/>
                  </a:moveTo>
                  <a:cubicBezTo>
                    <a:pt x="1041400" y="10583"/>
                    <a:pt x="1202267" y="0"/>
                    <a:pt x="1219200" y="80433"/>
                  </a:cubicBezTo>
                  <a:cubicBezTo>
                    <a:pt x="1236133" y="160866"/>
                    <a:pt x="1061156" y="296334"/>
                    <a:pt x="982134" y="503767"/>
                  </a:cubicBezTo>
                  <a:cubicBezTo>
                    <a:pt x="903112" y="711200"/>
                    <a:pt x="781756" y="1047044"/>
                    <a:pt x="745067" y="1325033"/>
                  </a:cubicBezTo>
                  <a:cubicBezTo>
                    <a:pt x="708378" y="1603022"/>
                    <a:pt x="807156" y="1991078"/>
                    <a:pt x="762000" y="2171700"/>
                  </a:cubicBezTo>
                  <a:cubicBezTo>
                    <a:pt x="716845" y="2352322"/>
                    <a:pt x="579967" y="2373489"/>
                    <a:pt x="474134" y="2408767"/>
                  </a:cubicBezTo>
                  <a:cubicBezTo>
                    <a:pt x="368301" y="2444045"/>
                    <a:pt x="206022" y="2384778"/>
                    <a:pt x="127000" y="2383367"/>
                  </a:cubicBezTo>
                  <a:cubicBezTo>
                    <a:pt x="47978" y="2381956"/>
                    <a:pt x="23989" y="2391128"/>
                    <a:pt x="0" y="240030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>
              <a:outerShdw dist="121539" dir="5400000" rotWithShape="0">
                <a:srgbClr val="808080">
                  <a:alpha val="1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7340390" y="456871"/>
              <a:ext cx="1722480" cy="3133315"/>
            </a:xfrm>
            <a:custGeom>
              <a:avLst/>
              <a:gdLst>
                <a:gd name="T0" fmla="*/ 473988 w 1722967"/>
                <a:gd name="T1" fmla="*/ 296434 h 3445934"/>
                <a:gd name="T2" fmla="*/ 1032617 w 1722967"/>
                <a:gd name="T3" fmla="*/ 19249 h 3445934"/>
                <a:gd name="T4" fmla="*/ 1421963 w 1722967"/>
                <a:gd name="T5" fmla="*/ 180940 h 3445934"/>
                <a:gd name="T6" fmla="*/ 1658957 w 1722967"/>
                <a:gd name="T7" fmla="*/ 827704 h 3445934"/>
                <a:gd name="T8" fmla="*/ 1041080 w 1722967"/>
                <a:gd name="T9" fmla="*/ 2205926 h 3445934"/>
                <a:gd name="T10" fmla="*/ 863335 w 1722967"/>
                <a:gd name="T11" fmla="*/ 3006682 h 3445934"/>
                <a:gd name="T12" fmla="*/ 152353 w 1722967"/>
                <a:gd name="T13" fmla="*/ 2968184 h 3445934"/>
                <a:gd name="T14" fmla="*/ 0 w 1722967"/>
                <a:gd name="T15" fmla="*/ 2975884 h 34459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2967"/>
                <a:gd name="T25" fmla="*/ 0 h 3445934"/>
                <a:gd name="T26" fmla="*/ 1722967 w 1722967"/>
                <a:gd name="T27" fmla="*/ 3445934 h 34459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2967" h="3445934">
                  <a:moveTo>
                    <a:pt x="474134" y="325967"/>
                  </a:moveTo>
                  <a:cubicBezTo>
                    <a:pt x="674512" y="184150"/>
                    <a:pt x="874890" y="42334"/>
                    <a:pt x="1032934" y="21167"/>
                  </a:cubicBezTo>
                  <a:cubicBezTo>
                    <a:pt x="1190978" y="0"/>
                    <a:pt x="1317978" y="50800"/>
                    <a:pt x="1422400" y="198967"/>
                  </a:cubicBezTo>
                  <a:cubicBezTo>
                    <a:pt x="1526822" y="347134"/>
                    <a:pt x="1722967" y="539045"/>
                    <a:pt x="1659467" y="910167"/>
                  </a:cubicBezTo>
                  <a:cubicBezTo>
                    <a:pt x="1595967" y="1281289"/>
                    <a:pt x="1174045" y="2026355"/>
                    <a:pt x="1041400" y="2425700"/>
                  </a:cubicBezTo>
                  <a:cubicBezTo>
                    <a:pt x="908755" y="2825045"/>
                    <a:pt x="1011767" y="3166534"/>
                    <a:pt x="863600" y="3306234"/>
                  </a:cubicBezTo>
                  <a:cubicBezTo>
                    <a:pt x="715433" y="3445934"/>
                    <a:pt x="296333" y="3269544"/>
                    <a:pt x="152400" y="3263900"/>
                  </a:cubicBezTo>
                  <a:cubicBezTo>
                    <a:pt x="8467" y="3258256"/>
                    <a:pt x="0" y="3272367"/>
                    <a:pt x="0" y="3272367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>
              <a:outerShdw dist="134239" dir="5400000" rotWithShape="0">
                <a:srgbClr val="808080">
                  <a:alpha val="1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ＭＳ Ｐゴシック" charset="-12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2528809" y="2102179"/>
              <a:ext cx="612774" cy="107622"/>
            </a:xfrm>
            <a:prstGeom prst="line">
              <a:avLst/>
            </a:prstGeom>
            <a:ln cap="rnd">
              <a:solidFill>
                <a:srgbClr val="FF0000"/>
              </a:solidFill>
              <a:prstDash val="sysDot"/>
            </a:ln>
            <a:effectLst>
              <a:glow rad="101600">
                <a:srgbClr val="FF6600">
                  <a:alpha val="25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919333" y="1349375"/>
              <a:ext cx="266700" cy="304800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 rotWithShape="0"/>
            </a:effectLst>
            <a:scene3d>
              <a:camera prst="orthographicFront">
                <a:rot lat="2399993" lon="0" rev="0"/>
              </a:camera>
              <a:lightRig rig="threePt" dir="t"/>
            </a:scene3d>
            <a:sp3d prstMaterial="clear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>
              <a:off x="2795691" y="1749935"/>
              <a:ext cx="614051" cy="90433"/>
            </a:xfrm>
            <a:prstGeom prst="line">
              <a:avLst/>
            </a:prstGeom>
            <a:ln w="25400" cap="rnd" cmpd="sng">
              <a:solidFill>
                <a:srgbClr val="FF0000"/>
              </a:solidFill>
              <a:prstDash val="sysDot"/>
            </a:ln>
            <a:effectLst>
              <a:glow rad="101600">
                <a:srgbClr val="FF6600">
                  <a:alpha val="25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Triangle 18"/>
            <p:cNvSpPr/>
            <p:nvPr/>
          </p:nvSpPr>
          <p:spPr>
            <a:xfrm flipH="1">
              <a:off x="2898167" y="1752600"/>
              <a:ext cx="380999" cy="381000"/>
            </a:xfrm>
            <a:prstGeom prst="rtTriangl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17670000" lon="20898236" rev="635215"/>
              </a:camera>
              <a:lightRig rig="threePt" dir="t"/>
            </a:scene3d>
            <a:sp3d extrusionH="317500" prstMaterial="clea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52433" y="2209800"/>
              <a:ext cx="2895600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>
              <a:glow rad="101600">
                <a:srgbClr val="3366FF">
                  <a:alpha val="22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1600" y="1828800"/>
              <a:ext cx="1447800" cy="37432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/>
            </a:effectLst>
            <a:scene3d>
              <a:camera prst="perspectiveFront" fov="3300000">
                <a:rot lat="17399954" lon="20" rev="21599961"/>
              </a:camera>
              <a:lightRig rig="threePt" dir="t"/>
            </a:scene3d>
            <a:sp3d extrusionH="4508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85833" y="1943100"/>
              <a:ext cx="533400" cy="533400"/>
            </a:xfrm>
            <a:prstGeom prst="ellipse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 rotWithShape="0"/>
            </a:effectLst>
            <a:scene3d>
              <a:camera prst="orthographicFront">
                <a:rot lat="0" lon="4920000" rev="0"/>
              </a:camera>
              <a:lightRig rig="threePt" dir="t"/>
            </a:scene3d>
            <a:sp3d prstMaterial="clear">
              <a:bevelT w="279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flipH="1" flipV="1">
              <a:off x="2982093" y="1981200"/>
              <a:ext cx="394440" cy="380997"/>
            </a:xfrm>
            <a:prstGeom prst="rtTriangle">
              <a:avLst/>
            </a:prstGeom>
            <a:ln>
              <a:solidFill>
                <a:schemeClr val="tx1"/>
              </a:solidFill>
            </a:ln>
            <a:scene3d>
              <a:camera prst="perspectiveFront" fov="0">
                <a:rot lat="17727810" lon="20898245" rev="635206"/>
              </a:camera>
              <a:lightRig rig="threePt" dir="t"/>
            </a:scene3d>
            <a:sp3d extrusionH="317500" prstMaterial="clea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Snip Single Corner Rectangle 23"/>
            <p:cNvSpPr/>
            <p:nvPr/>
          </p:nvSpPr>
          <p:spPr>
            <a:xfrm flipV="1">
              <a:off x="4009338" y="2160483"/>
              <a:ext cx="621930" cy="242042"/>
            </a:xfrm>
            <a:prstGeom prst="snip1Rect">
              <a:avLst>
                <a:gd name="adj" fmla="val 50000"/>
              </a:avLst>
            </a:prstGeom>
            <a:solidFill>
              <a:schemeClr val="tx1"/>
            </a:solidFill>
            <a:ln>
              <a:gradFill flip="none" rotWithShape="1">
                <a:gsLst>
                  <a:gs pos="0">
                    <a:schemeClr val="tx1"/>
                  </a:gs>
                  <a:gs pos="50000">
                    <a:srgbClr val="FFFFFF"/>
                  </a:gs>
                </a:gsLst>
                <a:lin ang="0" scaled="1"/>
                <a:tileRect/>
              </a:gra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8000" dist="101600" dir="5400000" sy="-100000" algn="bl"/>
            </a:effectLst>
            <a:scene3d>
              <a:camera prst="perspectiveFront">
                <a:rot lat="876065" lon="21262600" rev="21481608"/>
              </a:camera>
              <a:lightRig rig="threePt" dir="t"/>
            </a:scene3d>
            <a:sp3d extrusionH="266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719433" y="2211388"/>
              <a:ext cx="266700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>
              <a:glow>
                <a:srgbClr val="3366FF">
                  <a:alpha val="7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858512" y="2651621"/>
              <a:ext cx="748784" cy="93742"/>
            </a:xfrm>
            <a:prstGeom prst="line">
              <a:avLst/>
            </a:prstGeom>
            <a:ln cap="rnd">
              <a:solidFill>
                <a:srgbClr val="FF0000"/>
              </a:solidFill>
              <a:prstDash val="sysDot"/>
            </a:ln>
            <a:effectLst>
              <a:glow rad="101600">
                <a:srgbClr val="FF6600">
                  <a:alpha val="25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141583" y="2946402"/>
              <a:ext cx="266700" cy="304800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 rotWithShape="0"/>
            </a:effectLst>
            <a:scene3d>
              <a:camera prst="orthographicFront">
                <a:rot lat="2399993" lon="0" rev="0"/>
              </a:camera>
              <a:lightRig rig="threePt" dir="t"/>
            </a:scene3d>
            <a:sp3d prstMaterial="clear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528808" y="2216151"/>
              <a:ext cx="647700" cy="111124"/>
            </a:xfrm>
            <a:prstGeom prst="line">
              <a:avLst/>
            </a:prstGeom>
            <a:ln cap="rnd">
              <a:solidFill>
                <a:srgbClr val="FF0000"/>
              </a:solidFill>
              <a:prstDash val="sysDot"/>
            </a:ln>
            <a:effectLst>
              <a:glow rad="101600">
                <a:srgbClr val="FF6600">
                  <a:alpha val="25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133600" y="1943100"/>
              <a:ext cx="533400" cy="533400"/>
            </a:xfrm>
            <a:prstGeom prst="rect">
              <a:avLst/>
            </a:prstGeom>
            <a:scene3d>
              <a:camera prst="orthographicFront">
                <a:rot lat="1500000" lon="5100000" rev="0"/>
              </a:camera>
              <a:lightRig rig="threePt" dir="t"/>
            </a:scene3d>
            <a:sp3d extrusionH="196850" prstMaterial="clea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36796" y="2971800"/>
              <a:ext cx="1371600" cy="762000"/>
            </a:xfrm>
            <a:prstGeom prst="rect">
              <a:avLst/>
            </a:prstGeom>
            <a:gradFill flip="none" rotWithShape="1">
              <a:gsLst>
                <a:gs pos="3800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  <a:scene3d>
              <a:camera prst="perspectiveFront">
                <a:rot lat="20786017" lon="1546158" rev="21150000"/>
              </a:camera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94" name="Picture 82" descr="Snapshot 2008-09-12 21-07-33.tif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5538" y="2128838"/>
              <a:ext cx="381000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5" name="TextBox 83"/>
            <p:cNvSpPr txBox="1">
              <a:spLocks noChangeArrowheads="1"/>
            </p:cNvSpPr>
            <p:nvPr/>
          </p:nvSpPr>
          <p:spPr bwMode="auto">
            <a:xfrm>
              <a:off x="25400" y="2514600"/>
              <a:ext cx="2073275" cy="1154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CW laser, 402nm, 60mW</a:t>
              </a:r>
            </a:p>
          </p:txBody>
        </p:sp>
        <p:sp>
          <p:nvSpPr>
            <p:cNvPr id="23596" name="TextBox 93"/>
            <p:cNvSpPr txBox="1">
              <a:spLocks noChangeArrowheads="1"/>
            </p:cNvSpPr>
            <p:nvPr/>
          </p:nvSpPr>
          <p:spPr bwMode="auto">
            <a:xfrm>
              <a:off x="3292766" y="1304013"/>
              <a:ext cx="1843088" cy="44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μm</a:t>
              </a:r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actuator</a:t>
              </a:r>
            </a:p>
          </p:txBody>
        </p:sp>
        <p:sp>
          <p:nvSpPr>
            <p:cNvPr id="23597" name="TextBox 96"/>
            <p:cNvSpPr txBox="1">
              <a:spLocks noChangeArrowheads="1"/>
            </p:cNvSpPr>
            <p:nvPr/>
          </p:nvSpPr>
          <p:spPr bwMode="auto">
            <a:xfrm>
              <a:off x="7551619" y="-43464"/>
              <a:ext cx="1450060" cy="4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SNSPDs</a:t>
              </a:r>
            </a:p>
          </p:txBody>
        </p:sp>
        <p:sp>
          <p:nvSpPr>
            <p:cNvPr id="23598" name="TextBox 98"/>
            <p:cNvSpPr txBox="1">
              <a:spLocks noChangeArrowheads="1"/>
            </p:cNvSpPr>
            <p:nvPr/>
          </p:nvSpPr>
          <p:spPr bwMode="auto">
            <a:xfrm>
              <a:off x="5486400" y="1058863"/>
              <a:ext cx="1828800" cy="80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Waveguide Circuit</a:t>
              </a:r>
            </a:p>
          </p:txBody>
        </p:sp>
        <p:sp>
          <p:nvSpPr>
            <p:cNvPr id="23599" name="TextBox 99"/>
            <p:cNvSpPr txBox="1">
              <a:spLocks noChangeArrowheads="1"/>
            </p:cNvSpPr>
            <p:nvPr/>
          </p:nvSpPr>
          <p:spPr bwMode="auto">
            <a:xfrm>
              <a:off x="969756" y="636589"/>
              <a:ext cx="1011445" cy="4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BiBO</a:t>
              </a:r>
              <a:endPara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0" name="TextBox 102"/>
            <p:cNvSpPr txBox="1">
              <a:spLocks noChangeArrowheads="1"/>
            </p:cNvSpPr>
            <p:nvPr/>
          </p:nvSpPr>
          <p:spPr bwMode="auto">
            <a:xfrm>
              <a:off x="3552825" y="35179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Calibri" pitchFamily="34" charset="0"/>
                </a:rPr>
                <a:t>PMF</a:t>
              </a:r>
            </a:p>
          </p:txBody>
        </p:sp>
        <p:sp>
          <p:nvSpPr>
            <p:cNvPr id="23601" name="TextBox 103"/>
            <p:cNvSpPr txBox="1">
              <a:spLocks noChangeArrowheads="1"/>
            </p:cNvSpPr>
            <p:nvPr/>
          </p:nvSpPr>
          <p:spPr bwMode="auto">
            <a:xfrm>
              <a:off x="6724006" y="592590"/>
              <a:ext cx="1010190" cy="44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SMF</a:t>
              </a:r>
            </a:p>
          </p:txBody>
        </p:sp>
        <p:sp>
          <p:nvSpPr>
            <p:cNvPr id="23602" name="TextBox 104"/>
            <p:cNvSpPr txBox="1">
              <a:spLocks noChangeArrowheads="1"/>
            </p:cNvSpPr>
            <p:nvPr/>
          </p:nvSpPr>
          <p:spPr bwMode="auto">
            <a:xfrm>
              <a:off x="3906838" y="2732088"/>
              <a:ext cx="1447800" cy="44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solidFill>
                    <a:schemeClr val="tx2"/>
                  </a:solidFill>
                  <a:latin typeface="Calibri" pitchFamily="34" charset="0"/>
                </a:rPr>
                <a:t>Filter</a:t>
              </a:r>
            </a:p>
          </p:txBody>
        </p:sp>
        <p:sp>
          <p:nvSpPr>
            <p:cNvPr id="23603" name="TextBox 112"/>
            <p:cNvSpPr txBox="1">
              <a:spLocks noChangeArrowheads="1"/>
            </p:cNvSpPr>
            <p:nvPr/>
          </p:nvSpPr>
          <p:spPr bwMode="auto">
            <a:xfrm>
              <a:off x="6746874" y="2963864"/>
              <a:ext cx="1938338" cy="80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TCSPC </a:t>
              </a:r>
            </a:p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Card</a:t>
              </a:r>
            </a:p>
          </p:txBody>
        </p:sp>
        <p:sp>
          <p:nvSpPr>
            <p:cNvPr id="23604" name="TextBox 113"/>
            <p:cNvSpPr txBox="1">
              <a:spLocks noChangeArrowheads="1"/>
            </p:cNvSpPr>
            <p:nvPr/>
          </p:nvSpPr>
          <p:spPr bwMode="auto">
            <a:xfrm>
              <a:off x="5638800" y="1752600"/>
              <a:ext cx="22860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Calibri" pitchFamily="34" charset="0"/>
                </a:rPr>
                <a:t>a</a:t>
              </a:r>
            </a:p>
          </p:txBody>
        </p:sp>
        <p:sp>
          <p:nvSpPr>
            <p:cNvPr id="23605" name="TextBox 114"/>
            <p:cNvSpPr txBox="1">
              <a:spLocks noChangeArrowheads="1"/>
            </p:cNvSpPr>
            <p:nvPr/>
          </p:nvSpPr>
          <p:spPr bwMode="auto">
            <a:xfrm>
              <a:off x="6310313" y="2236788"/>
              <a:ext cx="166687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Calibri" pitchFamily="34" charset="0"/>
                </a:rPr>
                <a:t>b</a:t>
              </a:r>
            </a:p>
          </p:txBody>
        </p:sp>
        <p:sp>
          <p:nvSpPr>
            <p:cNvPr id="23606" name="TextBox 115"/>
            <p:cNvSpPr txBox="1">
              <a:spLocks noChangeArrowheads="1"/>
            </p:cNvSpPr>
            <p:nvPr/>
          </p:nvSpPr>
          <p:spPr bwMode="auto">
            <a:xfrm>
              <a:off x="6781800" y="1363663"/>
              <a:ext cx="22860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Calibri" pitchFamily="34" charset="0"/>
                </a:rPr>
                <a:t>c</a:t>
              </a:r>
            </a:p>
          </p:txBody>
        </p:sp>
        <p:sp>
          <p:nvSpPr>
            <p:cNvPr id="23607" name="TextBox 116"/>
            <p:cNvSpPr txBox="1">
              <a:spLocks noChangeArrowheads="1"/>
            </p:cNvSpPr>
            <p:nvPr/>
          </p:nvSpPr>
          <p:spPr bwMode="auto">
            <a:xfrm>
              <a:off x="7307263" y="1676400"/>
              <a:ext cx="22860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Calibri" pitchFamily="34" charset="0"/>
                </a:rPr>
                <a:t>d</a:t>
              </a:r>
            </a:p>
          </p:txBody>
        </p:sp>
        <p:sp>
          <p:nvSpPr>
            <p:cNvPr id="23608" name="TextBox 118"/>
            <p:cNvSpPr txBox="1">
              <a:spLocks noChangeArrowheads="1"/>
            </p:cNvSpPr>
            <p:nvPr/>
          </p:nvSpPr>
          <p:spPr bwMode="auto">
            <a:xfrm>
              <a:off x="1202056" y="3427800"/>
              <a:ext cx="2570162" cy="80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804nm photon pairs</a:t>
              </a:r>
            </a:p>
          </p:txBody>
        </p: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 rot="16200000" flipH="1">
              <a:off x="1693593" y="1145947"/>
              <a:ext cx="810197" cy="500184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7" name="Oval 46"/>
            <p:cNvSpPr/>
            <p:nvPr/>
          </p:nvSpPr>
          <p:spPr>
            <a:xfrm>
              <a:off x="3087767" y="2590800"/>
              <a:ext cx="290433" cy="2889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 rotWithShape="0"/>
            </a:effectLst>
            <a:scene3d>
              <a:camera prst="orthographicFront">
                <a:rot lat="1800000" lon="0" rev="300000"/>
              </a:camera>
              <a:lightRig rig="threePt" dir="t"/>
            </a:scene3d>
            <a:sp3d extrusionH="63500" prstMaterial="clea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959100" y="1666875"/>
              <a:ext cx="290433" cy="2889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800000" lon="0" rev="300000"/>
              </a:camera>
              <a:lightRig rig="threePt" dir="t"/>
            </a:scene3d>
            <a:sp3d extrusionH="63500" prstMaterial="clea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rot="5400000" flipH="1" flipV="1">
              <a:off x="2093969" y="2736253"/>
              <a:ext cx="1129315" cy="257775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0" name="Freeform 49"/>
            <p:cNvSpPr/>
            <p:nvPr/>
          </p:nvSpPr>
          <p:spPr>
            <a:xfrm>
              <a:off x="3279774" y="2381250"/>
              <a:ext cx="2943225" cy="1670050"/>
            </a:xfrm>
            <a:custGeom>
              <a:avLst/>
              <a:gdLst>
                <a:gd name="connsiteX0" fmla="*/ 2959100 w 2959100"/>
                <a:gd name="connsiteY0" fmla="*/ 0 h 2145242"/>
                <a:gd name="connsiteX1" fmla="*/ 2292350 w 2959100"/>
                <a:gd name="connsiteY1" fmla="*/ 419100 h 2145242"/>
                <a:gd name="connsiteX2" fmla="*/ 1936750 w 2959100"/>
                <a:gd name="connsiteY2" fmla="*/ 1244600 h 2145242"/>
                <a:gd name="connsiteX3" fmla="*/ 1168400 w 2959100"/>
                <a:gd name="connsiteY3" fmla="*/ 2025650 h 2145242"/>
                <a:gd name="connsiteX4" fmla="*/ 196850 w 2959100"/>
                <a:gd name="connsiteY4" fmla="*/ 1962150 h 2145242"/>
                <a:gd name="connsiteX5" fmla="*/ 63500 w 2959100"/>
                <a:gd name="connsiteY5" fmla="*/ 1244600 h 2145242"/>
                <a:gd name="connsiteX6" fmla="*/ 0 w 2959100"/>
                <a:gd name="connsiteY6" fmla="*/ 679450 h 214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9100" h="2145242">
                  <a:moveTo>
                    <a:pt x="2959100" y="0"/>
                  </a:moveTo>
                  <a:cubicBezTo>
                    <a:pt x="2710921" y="105833"/>
                    <a:pt x="2462742" y="211667"/>
                    <a:pt x="2292350" y="419100"/>
                  </a:cubicBezTo>
                  <a:cubicBezTo>
                    <a:pt x="2121958" y="626533"/>
                    <a:pt x="2124075" y="976842"/>
                    <a:pt x="1936750" y="1244600"/>
                  </a:cubicBezTo>
                  <a:cubicBezTo>
                    <a:pt x="1749425" y="1512358"/>
                    <a:pt x="1458383" y="1906058"/>
                    <a:pt x="1168400" y="2025650"/>
                  </a:cubicBezTo>
                  <a:cubicBezTo>
                    <a:pt x="878417" y="2145242"/>
                    <a:pt x="381000" y="2092325"/>
                    <a:pt x="196850" y="1962150"/>
                  </a:cubicBezTo>
                  <a:cubicBezTo>
                    <a:pt x="12700" y="1831975"/>
                    <a:pt x="96308" y="1458383"/>
                    <a:pt x="63500" y="1244600"/>
                  </a:cubicBezTo>
                  <a:cubicBezTo>
                    <a:pt x="30692" y="1030817"/>
                    <a:pt x="15346" y="855133"/>
                    <a:pt x="0" y="679450"/>
                  </a:cubicBezTo>
                </a:path>
              </a:pathLst>
            </a:custGeom>
            <a:ln w="4445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40000" dist="159639" dir="5400000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rot="10800000">
              <a:off x="3408903" y="2732037"/>
              <a:ext cx="498478" cy="214950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3554" name="Rectangle 52"/>
          <p:cNvSpPr>
            <a:spLocks noChangeArrowheads="1"/>
          </p:cNvSpPr>
          <p:nvPr/>
        </p:nvSpPr>
        <p:spPr bwMode="auto">
          <a:xfrm>
            <a:off x="2411760" y="1412776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Jeremy O’Brien, University of Bristol, UK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5"/>
          <p:cNvSpPr txBox="1">
            <a:spLocks/>
          </p:cNvSpPr>
          <p:nvPr/>
        </p:nvSpPr>
        <p:spPr>
          <a:xfrm>
            <a:off x="914400" y="274638"/>
            <a:ext cx="7905750" cy="1143000"/>
          </a:xfrm>
          <a:prstGeom prst="rect">
            <a:avLst/>
          </a:prstGeom>
        </p:spPr>
        <p:txBody>
          <a:bodyPr bIns="9144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Operating quantum waveguide circuits with 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SNSPDs</a:t>
            </a:r>
            <a:endParaRPr lang="en-GB" sz="36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 noGrp="1"/>
          </p:cNvSpPr>
          <p:nvPr>
            <p:ph type="title"/>
          </p:nvPr>
        </p:nvSpPr>
        <p:spPr>
          <a:xfrm>
            <a:off x="35496" y="53752"/>
            <a:ext cx="8939336" cy="1143000"/>
          </a:xfrm>
          <a:prstGeom prst="rect">
            <a:avLst/>
          </a:prstGeom>
        </p:spPr>
        <p:txBody>
          <a:bodyPr bIns="9144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Operating quantum waveguide circuits with 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SNSPDs: initial experiments at </a:t>
            </a:r>
            <a:r>
              <a:rPr lang="en-GB" sz="36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=805 nm</a:t>
            </a:r>
            <a:endParaRPr lang="en-GB" sz="36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3524433"/>
            <a:ext cx="3024336" cy="1704767"/>
            <a:chOff x="323528" y="3645024"/>
            <a:chExt cx="3024336" cy="170476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1705" b="53369"/>
            <a:stretch>
              <a:fillRect/>
            </a:stretch>
          </p:blipFill>
          <p:spPr bwMode="auto">
            <a:xfrm>
              <a:off x="323528" y="3645024"/>
              <a:ext cx="3024336" cy="170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67744" y="4982979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GB" sz="1000" baseline="-25000" dirty="0" smtClean="0">
                  <a:latin typeface="Arial" pitchFamily="34" charset="0"/>
                  <a:cs typeface="Arial" pitchFamily="34" charset="0"/>
                </a:rPr>
                <a:t>SNSPD  </a:t>
              </a:r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92.3 %</a:t>
              </a:r>
            </a:p>
          </p:txBody>
        </p:sp>
      </p:grp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339950" y="5931944"/>
            <a:ext cx="5832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  <a:cs typeface="Arial" pitchFamily="34" charset="0"/>
              </a:rPr>
              <a:t>Natarajan</a:t>
            </a:r>
            <a:r>
              <a:rPr lang="en-GB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1600" i="1" dirty="0">
                <a:solidFill>
                  <a:schemeClr val="tx2"/>
                </a:solidFill>
                <a:cs typeface="Arial" pitchFamily="34" charset="0"/>
              </a:rPr>
              <a:t>et </a:t>
            </a:r>
            <a:r>
              <a:rPr lang="en-GB" sz="1600" i="1" dirty="0" smtClean="0">
                <a:solidFill>
                  <a:schemeClr val="tx2"/>
                </a:solidFill>
                <a:cs typeface="Arial" pitchFamily="34" charset="0"/>
              </a:rPr>
              <a:t>al </a:t>
            </a:r>
            <a:r>
              <a:rPr lang="fr-FR" sz="1600" dirty="0" err="1" smtClean="0">
                <a:solidFill>
                  <a:schemeClr val="tx2"/>
                </a:solidFill>
                <a:cs typeface="Arial" pitchFamily="34" charset="0"/>
              </a:rPr>
              <a:t>Applied</a:t>
            </a:r>
            <a:r>
              <a:rPr lang="fr-FR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cs typeface="Arial" pitchFamily="34" charset="0"/>
              </a:rPr>
              <a:t>Physics</a:t>
            </a:r>
            <a:r>
              <a:rPr lang="fr-FR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cs typeface="Arial" pitchFamily="34" charset="0"/>
              </a:rPr>
              <a:t>Letters</a:t>
            </a:r>
            <a:r>
              <a:rPr lang="fr-FR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2"/>
                </a:solidFill>
                <a:cs typeface="Arial" pitchFamily="34" charset="0"/>
              </a:rPr>
              <a:t>96</a:t>
            </a:r>
            <a:r>
              <a:rPr lang="fr-FR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cs typeface="Arial" pitchFamily="34" charset="0"/>
              </a:rPr>
              <a:t>211101 (2010)</a:t>
            </a:r>
            <a:endParaRPr lang="en-GB" sz="1600" i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First generation quantum waveguide circuits: silica on silicon waveguides, </a:t>
            </a:r>
            <a:r>
              <a:rPr lang="en-GB" dirty="0" err="1" smtClean="0"/>
              <a:t>downconversion</a:t>
            </a:r>
            <a:r>
              <a:rPr lang="en-GB" dirty="0" smtClean="0"/>
              <a:t> pair source at </a:t>
            </a:r>
            <a:r>
              <a:rPr lang="en-GB" dirty="0" smtClean="0">
                <a:latin typeface="Symbol" pitchFamily="18" charset="2"/>
              </a:rPr>
              <a:t>l</a:t>
            </a:r>
            <a:r>
              <a:rPr lang="en-GB" dirty="0" smtClean="0"/>
              <a:t>=850 nm (as used in </a:t>
            </a:r>
            <a:r>
              <a:rPr lang="en-US" dirty="0" err="1" smtClean="0">
                <a:solidFill>
                  <a:schemeClr val="tx2"/>
                </a:solidFill>
              </a:rPr>
              <a:t>Politi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et al </a:t>
            </a:r>
            <a:r>
              <a:rPr lang="en-US" dirty="0" smtClean="0">
                <a:solidFill>
                  <a:schemeClr val="tx2"/>
                </a:solidFill>
              </a:rPr>
              <a:t>Science </a:t>
            </a:r>
            <a:r>
              <a:rPr lang="en-US" b="1" dirty="0" smtClean="0">
                <a:solidFill>
                  <a:schemeClr val="tx2"/>
                </a:solidFill>
              </a:rPr>
              <a:t>320 </a:t>
            </a:r>
            <a:r>
              <a:rPr lang="en-US" dirty="0" smtClean="0">
                <a:solidFill>
                  <a:schemeClr val="tx2"/>
                </a:solidFill>
              </a:rPr>
              <a:t>5876 (2008)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SNSPDs replace Si SPADs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Demonstrations:</a:t>
            </a:r>
          </a:p>
          <a:p>
            <a:r>
              <a:rPr lang="en-GB" dirty="0" smtClean="0"/>
              <a:t>	-Two photon interference (Hong-</a:t>
            </a:r>
            <a:r>
              <a:rPr lang="en-GB" dirty="0" err="1" smtClean="0"/>
              <a:t>Ou</a:t>
            </a:r>
            <a:r>
              <a:rPr lang="en-GB" dirty="0" smtClean="0"/>
              <a:t>-Mandel dip)</a:t>
            </a:r>
          </a:p>
          <a:p>
            <a:r>
              <a:rPr lang="en-GB" dirty="0" smtClean="0"/>
              <a:t>	-Tuned two phonon interference with resistive phase shift</a:t>
            </a:r>
          </a:p>
          <a:p>
            <a:r>
              <a:rPr lang="en-GB" dirty="0" smtClean="0"/>
              <a:t>	-CNOT gate</a:t>
            </a:r>
            <a:endParaRPr lang="en-GB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710666" cy="10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47678"/>
          <a:stretch>
            <a:fillRect/>
          </a:stretch>
        </p:blipFill>
        <p:spPr bwMode="auto">
          <a:xfrm>
            <a:off x="3491880" y="4293096"/>
            <a:ext cx="2664296" cy="16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436204" y="3429000"/>
            <a:ext cx="2384268" cy="2232248"/>
            <a:chOff x="6372200" y="3573016"/>
            <a:chExt cx="2384268" cy="223224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8676" t="346" r="13012" b="53065"/>
            <a:stretch>
              <a:fillRect/>
            </a:stretch>
          </p:blipFill>
          <p:spPr bwMode="auto">
            <a:xfrm>
              <a:off x="6372200" y="3573016"/>
              <a:ext cx="2376264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028384" y="3573016"/>
              <a:ext cx="7280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latin typeface="Arial" pitchFamily="34" charset="0"/>
                  <a:cs typeface="Arial" pitchFamily="34" charset="0"/>
                </a:rPr>
                <a:t>F=90.4%</a:t>
              </a:r>
            </a:p>
          </p:txBody>
        </p:sp>
      </p:grp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248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First generation quantum waveguide circuits: silica on silicon waveguides, </a:t>
            </a:r>
            <a:r>
              <a:rPr lang="en-GB" sz="2000" dirty="0" err="1" smtClean="0"/>
              <a:t>downconversion</a:t>
            </a:r>
            <a:r>
              <a:rPr lang="en-GB" sz="2000" dirty="0" smtClean="0"/>
              <a:t> pair source at </a:t>
            </a:r>
            <a:r>
              <a:rPr lang="en-GB" sz="2000" dirty="0" smtClean="0">
                <a:latin typeface="Symbol" pitchFamily="18" charset="2"/>
              </a:rPr>
              <a:t>l</a:t>
            </a:r>
            <a:r>
              <a:rPr lang="en-GB" sz="2000" dirty="0" smtClean="0"/>
              <a:t>=850 nm and Si SPAD detectors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</a:t>
            </a:r>
            <a:r>
              <a:rPr lang="en-US" sz="2000" dirty="0" err="1" smtClean="0">
                <a:solidFill>
                  <a:schemeClr val="tx2"/>
                </a:solidFill>
              </a:rPr>
              <a:t>Politi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et al </a:t>
            </a:r>
            <a:r>
              <a:rPr lang="en-US" sz="2000" dirty="0" smtClean="0">
                <a:solidFill>
                  <a:schemeClr val="tx2"/>
                </a:solidFill>
              </a:rPr>
              <a:t>Science </a:t>
            </a:r>
            <a:r>
              <a:rPr lang="en-US" sz="2000" b="1" dirty="0" smtClean="0">
                <a:solidFill>
                  <a:schemeClr val="tx2"/>
                </a:solidFill>
              </a:rPr>
              <a:t>320 </a:t>
            </a:r>
            <a:r>
              <a:rPr lang="en-US" sz="2000" dirty="0" smtClean="0">
                <a:solidFill>
                  <a:schemeClr val="tx2"/>
                </a:solidFill>
              </a:rPr>
              <a:t>5876 (2008)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sz="2000" dirty="0" smtClean="0"/>
              <a:t>A much wider range of high performance waveguide components (compact low loss waveguides, high speed switches and modulators)</a:t>
            </a:r>
          </a:p>
          <a:p>
            <a:r>
              <a:rPr lang="en-GB" sz="2000" dirty="0" smtClean="0"/>
              <a:t>SNSPDs allow operation of  next generation quantum waveguide circuits at 1550 nm.</a:t>
            </a:r>
          </a:p>
          <a:p>
            <a:r>
              <a:rPr lang="en-GB" sz="2000" dirty="0" smtClean="0"/>
              <a:t>Recent reports show that SNSPDs can also be integrated on-chip with the waveguide.  This is crucial for the </a:t>
            </a:r>
            <a:r>
              <a:rPr lang="en-GB" sz="2000" dirty="0" err="1" smtClean="0"/>
              <a:t>scalabilty</a:t>
            </a:r>
            <a:r>
              <a:rPr lang="en-GB" sz="2000" dirty="0" smtClean="0"/>
              <a:t> of circuits in demanding applications such as optical quantum computing.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endParaRPr lang="en-GB" sz="2000" dirty="0" smtClean="0"/>
          </a:p>
          <a:p>
            <a:endParaRPr lang="en-GB" dirty="0"/>
          </a:p>
        </p:txBody>
      </p:sp>
      <p:sp>
        <p:nvSpPr>
          <p:cNvPr id="4" name="Title 5"/>
          <p:cNvSpPr txBox="1">
            <a:spLocks noGrp="1"/>
          </p:cNvSpPr>
          <p:nvPr>
            <p:ph type="title"/>
          </p:nvPr>
        </p:nvSpPr>
        <p:spPr>
          <a:xfrm>
            <a:off x="349696" y="332656"/>
            <a:ext cx="8686800" cy="1143000"/>
          </a:xfrm>
          <a:prstGeom prst="rect">
            <a:avLst/>
          </a:prstGeom>
        </p:spPr>
        <p:txBody>
          <a:bodyPr bIns="9144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Operating quantum waveguide circuits with 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SNSPDs: </a:t>
            </a:r>
            <a:r>
              <a:rPr lang="en-GB" sz="3600" b="1" dirty="0" smtClean="0">
                <a:solidFill>
                  <a:srgbClr val="002060"/>
                </a:solidFill>
                <a:cs typeface="Arial" pitchFamily="34" charset="0"/>
              </a:rPr>
              <a:t>migrating to telecom wavelengths</a:t>
            </a:r>
            <a:endParaRPr lang="en-GB" sz="3600" b="1" dirty="0">
              <a:solidFill>
                <a:srgbClr val="00206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Heralded source with fast lithium </a:t>
            </a:r>
            <a:r>
              <a:rPr lang="en-GB" sz="3600" b="1" dirty="0" err="1" smtClean="0">
                <a:solidFill>
                  <a:srgbClr val="002060"/>
                </a:solidFill>
              </a:rPr>
              <a:t>niobate</a:t>
            </a:r>
            <a:r>
              <a:rPr lang="en-GB" sz="3600" b="1" dirty="0" smtClean="0">
                <a:solidFill>
                  <a:srgbClr val="002060"/>
                </a:solidFill>
              </a:rPr>
              <a:t> switch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Damien\Dropbox\MyStuff\papers\LNpapermanipulationtelecom\figures\fastswitchingsinglephot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190" y="3072950"/>
            <a:ext cx="4018306" cy="3032135"/>
          </a:xfrm>
          <a:prstGeom prst="rect">
            <a:avLst/>
          </a:prstGeom>
          <a:noFill/>
        </p:spPr>
      </p:pic>
      <p:pic>
        <p:nvPicPr>
          <p:cNvPr id="5" name="Picture 4" descr="C:\Users\Damien\Dropbox\MyStuff\papers\LNpapermanipulationtelecom\figures\SinglePhotonSourceOneCe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216" y="786934"/>
            <a:ext cx="4886296" cy="3244604"/>
          </a:xfrm>
          <a:prstGeom prst="rect">
            <a:avLst/>
          </a:prstGeom>
          <a:noFill/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791926" y="3045272"/>
          <a:ext cx="1030288" cy="239712"/>
        </p:xfrm>
        <a:graphic>
          <a:graphicData uri="http://schemas.openxmlformats.org/presentationml/2006/ole">
            <p:oleObj spid="_x0000_s2050" name="Equation" r:id="rId5" imgW="761760" imgH="177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3190" y="29876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Switching efficiency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1092" y="507321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MZI driven with a 4 ns rising time pulse </a:t>
            </a:r>
            <a:endParaRPr lang="en-GB" dirty="0"/>
          </a:p>
        </p:txBody>
      </p:sp>
      <p:pic>
        <p:nvPicPr>
          <p:cNvPr id="9" name="Picture 5" descr="C:\Users\Damien\Documents\My Dropbox\MyStuff\presentations\LNSwitc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9033" y="692696"/>
            <a:ext cx="3827463" cy="1438275"/>
          </a:xfrm>
          <a:prstGeom prst="rect">
            <a:avLst/>
          </a:prstGeom>
          <a:noFill/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6648896" y="2277616"/>
          <a:ext cx="549275" cy="239713"/>
        </p:xfrm>
        <a:graphic>
          <a:graphicData uri="http://schemas.openxmlformats.org/presentationml/2006/ole">
            <p:oleObj spid="_x0000_s2051" name="Equation" r:id="rId7" imgW="406080" imgH="177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622860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2060"/>
                </a:solidFill>
              </a:rPr>
              <a:t>Bonneau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i="1" dirty="0" smtClean="0">
                <a:solidFill>
                  <a:srgbClr val="002060"/>
                </a:solidFill>
              </a:rPr>
              <a:t>et al Fast path and polarization manipulation of telecom wavelength single photons in lithium </a:t>
            </a:r>
            <a:r>
              <a:rPr lang="en-GB" sz="1600" i="1" dirty="0" err="1" smtClean="0">
                <a:solidFill>
                  <a:srgbClr val="002060"/>
                </a:solidFill>
              </a:rPr>
              <a:t>niobate</a:t>
            </a:r>
            <a:r>
              <a:rPr lang="en-GB" sz="1600" i="1" dirty="0" smtClean="0">
                <a:solidFill>
                  <a:srgbClr val="002060"/>
                </a:solidFill>
              </a:rPr>
              <a:t> waveguide devices </a:t>
            </a:r>
            <a:r>
              <a:rPr lang="en-GB" sz="1600" dirty="0" err="1" smtClean="0">
                <a:solidFill>
                  <a:srgbClr val="002060"/>
                </a:solidFill>
              </a:rPr>
              <a:t>arXiv</a:t>
            </a:r>
            <a:r>
              <a:rPr lang="en-GB" sz="1600" dirty="0" smtClean="0">
                <a:solidFill>
                  <a:srgbClr val="002060"/>
                </a:solidFill>
              </a:rPr>
              <a:t> 1107.3476 (2011)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3610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Fast switching of quantum interference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grpSp>
        <p:nvGrpSpPr>
          <p:cNvPr id="5" name="Groupe 138"/>
          <p:cNvGrpSpPr/>
          <p:nvPr/>
        </p:nvGrpSpPr>
        <p:grpSpPr>
          <a:xfrm>
            <a:off x="899592" y="764704"/>
            <a:ext cx="5176956" cy="1891953"/>
            <a:chOff x="1187624" y="764704"/>
            <a:chExt cx="5176956" cy="189195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2476148" y="1697159"/>
              <a:ext cx="1584176" cy="584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0" h="0"/>
              <a:bevelB w="0" h="6350"/>
              <a:extrusionClr>
                <a:schemeClr val="bg1"/>
              </a:extrusionClr>
            </a:sp3d>
          </p:spPr>
        </p:pic>
        <p:sp>
          <p:nvSpPr>
            <p:cNvPr id="9" name="ZoneTexte 43"/>
            <p:cNvSpPr txBox="1"/>
            <p:nvPr/>
          </p:nvSpPr>
          <p:spPr>
            <a:xfrm>
              <a:off x="3133730" y="1856439"/>
              <a:ext cx="448352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 </a:t>
              </a:r>
              <a:endParaRPr lang="en-GB" sz="1200" b="1" dirty="0"/>
            </a:p>
          </p:txBody>
        </p:sp>
        <p:sp>
          <p:nvSpPr>
            <p:cNvPr id="10" name="ZoneTexte 47"/>
            <p:cNvSpPr txBox="1"/>
            <p:nvPr/>
          </p:nvSpPr>
          <p:spPr>
            <a:xfrm>
              <a:off x="2143281" y="2307735"/>
              <a:ext cx="14945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endParaRPr lang="en-GB" sz="1200" b="1" dirty="0"/>
            </a:p>
          </p:txBody>
        </p:sp>
        <p:sp>
          <p:nvSpPr>
            <p:cNvPr id="11" name="ZoneTexte 49"/>
            <p:cNvSpPr txBox="1"/>
            <p:nvPr/>
          </p:nvSpPr>
          <p:spPr>
            <a:xfrm>
              <a:off x="3193511" y="1484784"/>
              <a:ext cx="14945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endParaRPr lang="en-GB" sz="1200" b="1" dirty="0"/>
            </a:p>
          </p:txBody>
        </p:sp>
        <p:sp>
          <p:nvSpPr>
            <p:cNvPr id="12" name="ZoneTexte 50"/>
            <p:cNvSpPr txBox="1"/>
            <p:nvPr/>
          </p:nvSpPr>
          <p:spPr>
            <a:xfrm>
              <a:off x="2476148" y="1700808"/>
              <a:ext cx="149451" cy="102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a</a:t>
              </a:r>
              <a:endParaRPr lang="en-GB" sz="1200" b="1" dirty="0"/>
            </a:p>
          </p:txBody>
        </p:sp>
        <p:sp>
          <p:nvSpPr>
            <p:cNvPr id="13" name="ZoneTexte 51"/>
            <p:cNvSpPr txBox="1"/>
            <p:nvPr/>
          </p:nvSpPr>
          <p:spPr>
            <a:xfrm>
              <a:off x="2476148" y="2228095"/>
              <a:ext cx="149451" cy="102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b</a:t>
              </a:r>
              <a:endParaRPr lang="en-GB" sz="1200" b="1" dirty="0"/>
            </a:p>
          </p:txBody>
        </p:sp>
        <p:sp>
          <p:nvSpPr>
            <p:cNvPr id="14" name="ZoneTexte 52"/>
            <p:cNvSpPr txBox="1"/>
            <p:nvPr/>
          </p:nvSpPr>
          <p:spPr>
            <a:xfrm>
              <a:off x="3910873" y="1700808"/>
              <a:ext cx="149451" cy="102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</a:t>
              </a:r>
              <a:endParaRPr lang="en-GB" sz="1200" b="1" dirty="0"/>
            </a:p>
          </p:txBody>
        </p:sp>
        <p:sp>
          <p:nvSpPr>
            <p:cNvPr id="15" name="ZoneTexte 53"/>
            <p:cNvSpPr txBox="1"/>
            <p:nvPr/>
          </p:nvSpPr>
          <p:spPr>
            <a:xfrm>
              <a:off x="3910873" y="2228095"/>
              <a:ext cx="149451" cy="102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d</a:t>
              </a:r>
              <a:endParaRPr lang="en-GB" sz="1200" b="1" dirty="0"/>
            </a:p>
          </p:txBody>
        </p:sp>
        <p:grpSp>
          <p:nvGrpSpPr>
            <p:cNvPr id="16" name="Groupe 62"/>
            <p:cNvGrpSpPr/>
            <p:nvPr/>
          </p:nvGrpSpPr>
          <p:grpSpPr>
            <a:xfrm>
              <a:off x="4046035" y="2223916"/>
              <a:ext cx="720080" cy="288032"/>
              <a:chOff x="3333575" y="2223916"/>
              <a:chExt cx="720080" cy="288032"/>
            </a:xfrm>
          </p:grpSpPr>
          <p:cxnSp>
            <p:nvCxnSpPr>
              <p:cNvPr id="53" name="Connecteur droit 58"/>
              <p:cNvCxnSpPr/>
              <p:nvPr/>
            </p:nvCxnSpPr>
            <p:spPr>
              <a:xfrm>
                <a:off x="3333575" y="2223916"/>
                <a:ext cx="720080" cy="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Ellipse 61"/>
              <p:cNvSpPr/>
              <p:nvPr/>
            </p:nvSpPr>
            <p:spPr>
              <a:xfrm>
                <a:off x="3549599" y="2223916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grpSp>
          <p:nvGrpSpPr>
            <p:cNvPr id="17" name="Groupe 63"/>
            <p:cNvGrpSpPr/>
            <p:nvPr/>
          </p:nvGrpSpPr>
          <p:grpSpPr>
            <a:xfrm flipV="1">
              <a:off x="4041272" y="1451443"/>
              <a:ext cx="720080" cy="288032"/>
              <a:chOff x="3333575" y="2223916"/>
              <a:chExt cx="720080" cy="288032"/>
            </a:xfrm>
          </p:grpSpPr>
          <p:cxnSp>
            <p:nvCxnSpPr>
              <p:cNvPr id="51" name="Connecteur droit 64"/>
              <p:cNvCxnSpPr/>
              <p:nvPr/>
            </p:nvCxnSpPr>
            <p:spPr>
              <a:xfrm>
                <a:off x="3333575" y="2223916"/>
                <a:ext cx="720080" cy="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lipse 65"/>
              <p:cNvSpPr/>
              <p:nvPr/>
            </p:nvSpPr>
            <p:spPr>
              <a:xfrm>
                <a:off x="3549599" y="2223916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grpSp>
          <p:nvGrpSpPr>
            <p:cNvPr id="18" name="Group 48"/>
            <p:cNvGrpSpPr/>
            <p:nvPr/>
          </p:nvGrpSpPr>
          <p:grpSpPr>
            <a:xfrm>
              <a:off x="4766115" y="1624037"/>
              <a:ext cx="216024" cy="712100"/>
              <a:chOff x="6143636" y="2285992"/>
              <a:chExt cx="285752" cy="1000132"/>
            </a:xfrm>
          </p:grpSpPr>
          <p:sp>
            <p:nvSpPr>
              <p:cNvPr id="49" name="Flowchart: Delay 19"/>
              <p:cNvSpPr/>
              <p:nvPr/>
            </p:nvSpPr>
            <p:spPr>
              <a:xfrm>
                <a:off x="6143636" y="2285992"/>
                <a:ext cx="285752" cy="357190"/>
              </a:xfrm>
              <a:prstGeom prst="flowChartDelay">
                <a:avLst/>
              </a:prstGeom>
              <a:gradFill>
                <a:gsLst>
                  <a:gs pos="15000">
                    <a:schemeClr val="tx1"/>
                  </a:gs>
                  <a:gs pos="6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20"/>
              <p:cNvSpPr/>
              <p:nvPr/>
            </p:nvSpPr>
            <p:spPr>
              <a:xfrm>
                <a:off x="6143636" y="2928934"/>
                <a:ext cx="285752" cy="357190"/>
              </a:xfrm>
              <a:prstGeom prst="flowChartDelay">
                <a:avLst/>
              </a:prstGeom>
              <a:gradFill>
                <a:gsLst>
                  <a:gs pos="15000">
                    <a:schemeClr val="tx1"/>
                  </a:gs>
                  <a:gs pos="6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e 44"/>
            <p:cNvGrpSpPr/>
            <p:nvPr/>
          </p:nvGrpSpPr>
          <p:grpSpPr>
            <a:xfrm>
              <a:off x="2980204" y="836712"/>
              <a:ext cx="576064" cy="432048"/>
              <a:chOff x="1907704" y="836712"/>
              <a:chExt cx="576064" cy="43204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907704" y="836712"/>
                <a:ext cx="576064" cy="43204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e 83"/>
              <p:cNvGrpSpPr/>
              <p:nvPr/>
            </p:nvGrpSpPr>
            <p:grpSpPr>
              <a:xfrm>
                <a:off x="1947962" y="927770"/>
                <a:ext cx="504056" cy="237108"/>
                <a:chOff x="467544" y="752004"/>
                <a:chExt cx="1014464" cy="237108"/>
              </a:xfrm>
            </p:grpSpPr>
            <p:grpSp>
              <p:nvGrpSpPr>
                <p:cNvPr id="37" name="Groupe 76"/>
                <p:cNvGrpSpPr/>
                <p:nvPr/>
              </p:nvGrpSpPr>
              <p:grpSpPr>
                <a:xfrm>
                  <a:off x="467544" y="756320"/>
                  <a:ext cx="616322" cy="232792"/>
                  <a:chOff x="467544" y="756320"/>
                  <a:chExt cx="616322" cy="232792"/>
                </a:xfrm>
              </p:grpSpPr>
              <p:cxnSp>
                <p:nvCxnSpPr>
                  <p:cNvPr id="44" name="Connecteur droit 70"/>
                  <p:cNvCxnSpPr/>
                  <p:nvPr/>
                </p:nvCxnSpPr>
                <p:spPr>
                  <a:xfrm>
                    <a:off x="467544" y="980728"/>
                    <a:ext cx="21602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71"/>
                  <p:cNvCxnSpPr/>
                  <p:nvPr/>
                </p:nvCxnSpPr>
                <p:spPr>
                  <a:xfrm>
                    <a:off x="867842" y="980728"/>
                    <a:ext cx="21602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72"/>
                  <p:cNvCxnSpPr/>
                  <p:nvPr/>
                </p:nvCxnSpPr>
                <p:spPr>
                  <a:xfrm rot="16200000" flipV="1">
                    <a:off x="571364" y="876908"/>
                    <a:ext cx="22440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74"/>
                  <p:cNvCxnSpPr/>
                  <p:nvPr/>
                </p:nvCxnSpPr>
                <p:spPr>
                  <a:xfrm rot="16200000" flipV="1">
                    <a:off x="764022" y="868524"/>
                    <a:ext cx="22440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eur droit 75"/>
                  <p:cNvCxnSpPr/>
                  <p:nvPr/>
                </p:nvCxnSpPr>
                <p:spPr>
                  <a:xfrm>
                    <a:off x="670868" y="764704"/>
                    <a:ext cx="21602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e 77"/>
                <p:cNvGrpSpPr/>
                <p:nvPr/>
              </p:nvGrpSpPr>
              <p:grpSpPr>
                <a:xfrm>
                  <a:off x="865684" y="752004"/>
                  <a:ext cx="616324" cy="232792"/>
                  <a:chOff x="467544" y="756320"/>
                  <a:chExt cx="616324" cy="232792"/>
                </a:xfrm>
              </p:grpSpPr>
              <p:cxnSp>
                <p:nvCxnSpPr>
                  <p:cNvPr id="39" name="Connecteur droit 78"/>
                  <p:cNvCxnSpPr/>
                  <p:nvPr/>
                </p:nvCxnSpPr>
                <p:spPr>
                  <a:xfrm>
                    <a:off x="467544" y="980728"/>
                    <a:ext cx="21602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79"/>
                  <p:cNvCxnSpPr/>
                  <p:nvPr/>
                </p:nvCxnSpPr>
                <p:spPr>
                  <a:xfrm>
                    <a:off x="867843" y="980728"/>
                    <a:ext cx="21602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droit 80"/>
                  <p:cNvCxnSpPr/>
                  <p:nvPr/>
                </p:nvCxnSpPr>
                <p:spPr>
                  <a:xfrm rot="16200000" flipV="1">
                    <a:off x="571364" y="876908"/>
                    <a:ext cx="22440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eur droit 81"/>
                  <p:cNvCxnSpPr/>
                  <p:nvPr/>
                </p:nvCxnSpPr>
                <p:spPr>
                  <a:xfrm rot="16200000" flipV="1">
                    <a:off x="764022" y="868524"/>
                    <a:ext cx="22440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eur droit 82"/>
                  <p:cNvCxnSpPr/>
                  <p:nvPr/>
                </p:nvCxnSpPr>
                <p:spPr>
                  <a:xfrm>
                    <a:off x="670868" y="764704"/>
                    <a:ext cx="21602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0" name="Connecteur en angle 46"/>
            <p:cNvCxnSpPr>
              <a:endCxn id="8" idx="0"/>
            </p:cNvCxnSpPr>
            <p:nvPr/>
          </p:nvCxnSpPr>
          <p:spPr>
            <a:xfrm rot="5400000">
              <a:off x="3054037" y="1482959"/>
              <a:ext cx="428399" cy="158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140444" y="1628800"/>
              <a:ext cx="648072" cy="7200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2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0524" y="1628800"/>
              <a:ext cx="216024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onnecteur en angle 95"/>
            <p:cNvCxnSpPr>
              <a:endCxn id="21" idx="0"/>
            </p:cNvCxnSpPr>
            <p:nvPr/>
          </p:nvCxnSpPr>
          <p:spPr>
            <a:xfrm>
              <a:off x="3556268" y="1052736"/>
              <a:ext cx="1908212" cy="576064"/>
            </a:xfrm>
            <a:prstGeom prst="bentConnector2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ngle 98"/>
            <p:cNvCxnSpPr/>
            <p:nvPr/>
          </p:nvCxnSpPr>
          <p:spPr>
            <a:xfrm>
              <a:off x="4998016" y="1754710"/>
              <a:ext cx="142428" cy="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ngle 100"/>
            <p:cNvCxnSpPr/>
            <p:nvPr/>
          </p:nvCxnSpPr>
          <p:spPr>
            <a:xfrm>
              <a:off x="4996428" y="2204864"/>
              <a:ext cx="142428" cy="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112"/>
            <p:cNvSpPr txBox="1"/>
            <p:nvPr/>
          </p:nvSpPr>
          <p:spPr>
            <a:xfrm>
              <a:off x="1475656" y="764704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Signal </a:t>
              </a:r>
              <a:r>
                <a:rPr lang="fr-FR" sz="1400" dirty="0" err="1" smtClean="0"/>
                <a:t>generator</a:t>
              </a:r>
              <a:endParaRPr lang="fr-FR" sz="1400" dirty="0" smtClean="0"/>
            </a:p>
          </p:txBody>
        </p:sp>
        <p:grpSp>
          <p:nvGrpSpPr>
            <p:cNvPr id="27" name="Groupe 36"/>
            <p:cNvGrpSpPr/>
            <p:nvPr/>
          </p:nvGrpSpPr>
          <p:grpSpPr>
            <a:xfrm>
              <a:off x="1187624" y="1700808"/>
              <a:ext cx="1308027" cy="576064"/>
              <a:chOff x="527669" y="1268760"/>
              <a:chExt cx="1308027" cy="57606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39552" y="1268760"/>
                <a:ext cx="1296144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11"/>
              <p:cNvCxnSpPr/>
              <p:nvPr/>
            </p:nvCxnSpPr>
            <p:spPr>
              <a:xfrm>
                <a:off x="527669" y="1584884"/>
                <a:ext cx="128591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1035125" y="1449712"/>
                <a:ext cx="214314" cy="285752"/>
              </a:xfrm>
              <a:prstGeom prst="rect">
                <a:avLst/>
              </a:prstGeom>
              <a:gradFill>
                <a:gsLst>
                  <a:gs pos="15000">
                    <a:srgbClr val="00B0F0"/>
                  </a:gs>
                  <a:gs pos="66000">
                    <a:schemeClr val="accent1">
                      <a:alpha val="4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4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Straight Connector 15"/>
              <p:cNvCxnSpPr/>
              <p:nvPr/>
            </p:nvCxnSpPr>
            <p:spPr>
              <a:xfrm flipV="1">
                <a:off x="1123572" y="1340768"/>
                <a:ext cx="628233" cy="225753"/>
              </a:xfrm>
              <a:prstGeom prst="line">
                <a:avLst/>
              </a:prstGeom>
              <a:ln w="25400">
                <a:solidFill>
                  <a:srgbClr val="FF373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6"/>
              <p:cNvCxnSpPr/>
              <p:nvPr/>
            </p:nvCxnSpPr>
            <p:spPr>
              <a:xfrm>
                <a:off x="1106563" y="1592588"/>
                <a:ext cx="714380" cy="142876"/>
              </a:xfrm>
              <a:prstGeom prst="line">
                <a:avLst/>
              </a:prstGeom>
              <a:ln w="25400">
                <a:solidFill>
                  <a:srgbClr val="FF373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4924420" y="2348880"/>
              <a:ext cx="13195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/>
                <a:t>Counting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logic</a:t>
              </a:r>
              <a:endParaRPr lang="en-GB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8556" y="1628800"/>
              <a:ext cx="216024" cy="720080"/>
            </a:xfrm>
            <a:prstGeom prst="rect">
              <a:avLst/>
            </a:prstGeom>
            <a:solidFill>
              <a:srgbClr val="FF996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5454248" y="1321023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6"/>
                </a:solidFill>
              </a:rPr>
              <a:t>C1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321023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C2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55" name="ZoneTexte 114"/>
          <p:cNvSpPr txBox="1"/>
          <p:nvPr/>
        </p:nvSpPr>
        <p:spPr>
          <a:xfrm>
            <a:off x="539552" y="355385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Counting</a:t>
            </a:r>
            <a:r>
              <a:rPr lang="fr-FR" sz="1400" dirty="0" smtClean="0"/>
              <a:t> </a:t>
            </a:r>
            <a:r>
              <a:rPr lang="fr-FR" sz="1400" dirty="0" err="1" smtClean="0"/>
              <a:t>logic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toggle</a:t>
            </a:r>
            <a:r>
              <a:rPr lang="fr-FR" sz="1400" dirty="0" smtClean="0"/>
              <a:t>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</a:t>
            </a:r>
            <a:r>
              <a:rPr lang="fr-FR" sz="1400" dirty="0" err="1" smtClean="0"/>
              <a:t>two</a:t>
            </a:r>
            <a:r>
              <a:rPr lang="fr-FR" sz="1400" dirty="0" smtClean="0"/>
              <a:t> </a:t>
            </a:r>
            <a:r>
              <a:rPr lang="fr-FR" sz="1400" dirty="0" err="1" smtClean="0"/>
              <a:t>separate</a:t>
            </a:r>
            <a:r>
              <a:rPr lang="fr-FR" sz="1400" dirty="0" smtClean="0"/>
              <a:t> </a:t>
            </a:r>
            <a:r>
              <a:rPr lang="fr-FR" sz="1400" dirty="0" err="1" smtClean="0"/>
              <a:t>counters</a:t>
            </a:r>
            <a:endParaRPr lang="en-GB" sz="1400" dirty="0"/>
          </a:p>
        </p:txBody>
      </p:sp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613991" y="2883470"/>
          <a:ext cx="3309937" cy="617538"/>
        </p:xfrm>
        <a:graphic>
          <a:graphicData uri="http://schemas.openxmlformats.org/presentationml/2006/ole">
            <p:oleObj spid="_x0000_s1026" name="Equation" r:id="rId5" imgW="2450880" imgH="457200" progId="Equation.3">
              <p:embed/>
            </p:oleObj>
          </a:graphicData>
        </a:graphic>
      </p:graphicFrame>
      <p:sp>
        <p:nvSpPr>
          <p:cNvPr id="57" name="ZoneTexte 116"/>
          <p:cNvSpPr txBox="1"/>
          <p:nvPr/>
        </p:nvSpPr>
        <p:spPr>
          <a:xfrm>
            <a:off x="539552" y="40770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Square </a:t>
            </a:r>
            <a:r>
              <a:rPr lang="fr-FR" sz="1400" dirty="0" err="1" smtClean="0"/>
              <a:t>waves</a:t>
            </a:r>
            <a:r>
              <a:rPr lang="fr-FR" sz="1400" dirty="0" smtClean="0"/>
              <a:t> 4MHz</a:t>
            </a:r>
            <a:endParaRPr lang="en-GB" sz="1400" dirty="0"/>
          </a:p>
        </p:txBody>
      </p:sp>
      <p:sp>
        <p:nvSpPr>
          <p:cNvPr id="58" name="Oval 8"/>
          <p:cNvSpPr/>
          <p:nvPr/>
        </p:nvSpPr>
        <p:spPr>
          <a:xfrm>
            <a:off x="2123728" y="1690719"/>
            <a:ext cx="144016" cy="141736"/>
          </a:xfrm>
          <a:prstGeom prst="ellipse">
            <a:avLst/>
          </a:prstGeom>
          <a:solidFill>
            <a:srgbClr val="4BFF5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8"/>
          <p:cNvSpPr/>
          <p:nvPr/>
        </p:nvSpPr>
        <p:spPr>
          <a:xfrm>
            <a:off x="2123728" y="2132856"/>
            <a:ext cx="144016" cy="141736"/>
          </a:xfrm>
          <a:prstGeom prst="ellipse">
            <a:avLst/>
          </a:prstGeom>
          <a:solidFill>
            <a:srgbClr val="4BFF5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ZoneTexte 120"/>
          <p:cNvSpPr txBox="1"/>
          <p:nvPr/>
        </p:nvSpPr>
        <p:spPr>
          <a:xfrm>
            <a:off x="2699792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ZoneTexte 121"/>
          <p:cNvSpPr txBox="1"/>
          <p:nvPr/>
        </p:nvSpPr>
        <p:spPr>
          <a:xfrm>
            <a:off x="2699792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Symbol" pitchFamily="18" charset="2"/>
              </a:rPr>
              <a:t>q </a:t>
            </a:r>
            <a:r>
              <a:rPr lang="fr-FR" dirty="0" smtClean="0">
                <a:solidFill>
                  <a:schemeClr val="accent6"/>
                </a:solidFill>
                <a:latin typeface="+mj-lt"/>
              </a:rPr>
              <a:t>=</a:t>
            </a:r>
            <a:r>
              <a:rPr lang="fr-FR" dirty="0" smtClean="0">
                <a:solidFill>
                  <a:schemeClr val="accent6"/>
                </a:solidFill>
                <a:latin typeface="Symbol" pitchFamily="18" charset="2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+mj-lt"/>
              </a:rPr>
              <a:t>/2</a:t>
            </a:r>
            <a:endParaRPr lang="en-GB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62" name="Connecteur droit 136"/>
          <p:cNvCxnSpPr/>
          <p:nvPr/>
        </p:nvCxnSpPr>
        <p:spPr>
          <a:xfrm rot="10800000">
            <a:off x="2923436" y="1158652"/>
            <a:ext cx="144016" cy="0"/>
          </a:xfrm>
          <a:prstGeom prst="line">
            <a:avLst/>
          </a:prstGeom>
          <a:ln w="50800">
            <a:solidFill>
              <a:srgbClr val="007D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137"/>
          <p:cNvCxnSpPr/>
          <p:nvPr/>
        </p:nvCxnSpPr>
        <p:spPr>
          <a:xfrm rot="10800000">
            <a:off x="2805141" y="935008"/>
            <a:ext cx="14401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7" descr="C:\Users\Damien\AppData\Local\Microsoft\Windows\Temporary Internet Files\Content.IE5\A4ZQS49R\MC90043872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242" y="2088566"/>
            <a:ext cx="175766" cy="247613"/>
          </a:xfrm>
          <a:prstGeom prst="rect">
            <a:avLst/>
          </a:prstGeom>
          <a:noFill/>
        </p:spPr>
      </p:pic>
      <p:pic>
        <p:nvPicPr>
          <p:cNvPr id="65" name="Picture 7" descr="C:\Users\Damien\AppData\Local\Microsoft\Windows\Temporary Internet Files\Content.IE5\A4ZQS49R\MC90043872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8784" y="1635150"/>
            <a:ext cx="165224" cy="232762"/>
          </a:xfrm>
          <a:prstGeom prst="rect">
            <a:avLst/>
          </a:prstGeom>
          <a:noFill/>
        </p:spPr>
      </p:pic>
      <p:grpSp>
        <p:nvGrpSpPr>
          <p:cNvPr id="66" name="Groupe 106"/>
          <p:cNvGrpSpPr/>
          <p:nvPr/>
        </p:nvGrpSpPr>
        <p:grpSpPr>
          <a:xfrm>
            <a:off x="5860524" y="1628800"/>
            <a:ext cx="216024" cy="720080"/>
            <a:chOff x="5652120" y="1916832"/>
            <a:chExt cx="216024" cy="720080"/>
          </a:xfrm>
        </p:grpSpPr>
        <p:sp>
          <p:nvSpPr>
            <p:cNvPr id="67" name="Rectangle 66"/>
            <p:cNvSpPr/>
            <p:nvPr/>
          </p:nvSpPr>
          <p:spPr>
            <a:xfrm>
              <a:off x="5652120" y="1916832"/>
              <a:ext cx="216024" cy="720080"/>
            </a:xfrm>
            <a:prstGeom prst="rect">
              <a:avLst/>
            </a:prstGeom>
            <a:solidFill>
              <a:srgbClr val="FF996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652120" y="2564904"/>
              <a:ext cx="216024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Oval 8"/>
          <p:cNvSpPr/>
          <p:nvPr/>
        </p:nvSpPr>
        <p:spPr>
          <a:xfrm>
            <a:off x="2123728" y="1700808"/>
            <a:ext cx="144016" cy="141736"/>
          </a:xfrm>
          <a:prstGeom prst="ellipse">
            <a:avLst/>
          </a:prstGeom>
          <a:solidFill>
            <a:srgbClr val="4BFF5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8"/>
          <p:cNvSpPr/>
          <p:nvPr/>
        </p:nvSpPr>
        <p:spPr>
          <a:xfrm>
            <a:off x="2123728" y="2132856"/>
            <a:ext cx="144016" cy="141736"/>
          </a:xfrm>
          <a:prstGeom prst="ellipse">
            <a:avLst/>
          </a:prstGeom>
          <a:solidFill>
            <a:srgbClr val="4BFF5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ZoneTexte 146"/>
          <p:cNvSpPr txBox="1"/>
          <p:nvPr/>
        </p:nvSpPr>
        <p:spPr>
          <a:xfrm>
            <a:off x="971600" y="227687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SPDC</a:t>
            </a:r>
          </a:p>
        </p:txBody>
      </p:sp>
      <p:grpSp>
        <p:nvGrpSpPr>
          <p:cNvPr id="72" name="Groupe 152"/>
          <p:cNvGrpSpPr/>
          <p:nvPr/>
        </p:nvGrpSpPr>
        <p:grpSpPr>
          <a:xfrm>
            <a:off x="4283968" y="2780928"/>
            <a:ext cx="4329093" cy="3266648"/>
            <a:chOff x="4572000" y="2780928"/>
            <a:chExt cx="4329093" cy="3266648"/>
          </a:xfrm>
        </p:grpSpPr>
        <p:grpSp>
          <p:nvGrpSpPr>
            <p:cNvPr id="73" name="Groupe 115"/>
            <p:cNvGrpSpPr/>
            <p:nvPr/>
          </p:nvGrpSpPr>
          <p:grpSpPr>
            <a:xfrm>
              <a:off x="4572000" y="2780928"/>
              <a:ext cx="4329093" cy="3266648"/>
              <a:chOff x="467544" y="2780928"/>
              <a:chExt cx="4329093" cy="3266648"/>
            </a:xfrm>
          </p:grpSpPr>
          <p:pic>
            <p:nvPicPr>
              <p:cNvPr id="76" name="Picture 3" descr="C:\Users\Damien\Dropbox\MyStuff\papers\LNpapermanipulationtelecom\figures\4MHzSwitching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544" y="2780928"/>
                <a:ext cx="4329093" cy="3266648"/>
              </a:xfrm>
              <a:prstGeom prst="rect">
                <a:avLst/>
              </a:prstGeom>
              <a:noFill/>
            </p:spPr>
          </p:pic>
          <p:graphicFrame>
            <p:nvGraphicFramePr>
              <p:cNvPr id="77" name="Object 3"/>
              <p:cNvGraphicFramePr>
                <a:graphicFrameLocks noChangeAspect="1"/>
              </p:cNvGraphicFramePr>
              <p:nvPr/>
            </p:nvGraphicFramePr>
            <p:xfrm>
              <a:off x="2915816" y="5301208"/>
              <a:ext cx="720725" cy="239713"/>
            </p:xfrm>
            <a:graphic>
              <a:graphicData uri="http://schemas.openxmlformats.org/presentationml/2006/ole">
                <p:oleObj spid="_x0000_s1027" name="Equation" r:id="rId8" imgW="533160" imgH="177480" progId="Equation.3">
                  <p:embed/>
                </p:oleObj>
              </a:graphicData>
            </a:graphic>
          </p:graphicFrame>
          <p:graphicFrame>
            <p:nvGraphicFramePr>
              <p:cNvPr id="78" name="Object 4"/>
              <p:cNvGraphicFramePr>
                <a:graphicFrameLocks noChangeAspect="1"/>
              </p:cNvGraphicFramePr>
              <p:nvPr/>
            </p:nvGraphicFramePr>
            <p:xfrm>
              <a:off x="2483768" y="3717032"/>
              <a:ext cx="635000" cy="239713"/>
            </p:xfrm>
            <a:graphic>
              <a:graphicData uri="http://schemas.openxmlformats.org/presentationml/2006/ole">
                <p:oleObj spid="_x0000_s1028" name="Equation" r:id="rId9" imgW="469800" imgH="177480" progId="Equation.3">
                  <p:embed/>
                </p:oleObj>
              </a:graphicData>
            </a:graphic>
          </p:graphicFrame>
        </p:grpSp>
        <p:sp>
          <p:nvSpPr>
            <p:cNvPr id="74" name="Rectangle 73"/>
            <p:cNvSpPr/>
            <p:nvPr/>
          </p:nvSpPr>
          <p:spPr>
            <a:xfrm>
              <a:off x="5076056" y="3140968"/>
              <a:ext cx="4138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C2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48064" y="4149080"/>
              <a:ext cx="4138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6"/>
                  </a:solidFill>
                </a:rPr>
                <a:t>C1</a:t>
              </a:r>
              <a:endParaRPr lang="en-GB" sz="1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9" name="Flèche vers le bas 154"/>
          <p:cNvSpPr/>
          <p:nvPr/>
        </p:nvSpPr>
        <p:spPr>
          <a:xfrm>
            <a:off x="5868144" y="1052736"/>
            <a:ext cx="216024" cy="288032"/>
          </a:xfrm>
          <a:prstGeom prst="downArrow">
            <a:avLst/>
          </a:prstGeom>
          <a:solidFill>
            <a:srgbClr val="4BFF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lèche vers le bas 155"/>
          <p:cNvSpPr/>
          <p:nvPr/>
        </p:nvSpPr>
        <p:spPr>
          <a:xfrm>
            <a:off x="5580112" y="1052736"/>
            <a:ext cx="216024" cy="288032"/>
          </a:xfrm>
          <a:prstGeom prst="downArrow">
            <a:avLst/>
          </a:prstGeom>
          <a:solidFill>
            <a:srgbClr val="4BFF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971600" y="622860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2060"/>
                </a:solidFill>
              </a:rPr>
              <a:t>Bonneau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i="1" dirty="0" smtClean="0">
                <a:solidFill>
                  <a:srgbClr val="002060"/>
                </a:solidFill>
              </a:rPr>
              <a:t>et al Fast path and polarization manipulation of telecom wavelength single photons in lithium </a:t>
            </a:r>
            <a:r>
              <a:rPr lang="en-GB" sz="1600" i="1" dirty="0" err="1" smtClean="0">
                <a:solidFill>
                  <a:srgbClr val="002060"/>
                </a:solidFill>
              </a:rPr>
              <a:t>niobate</a:t>
            </a:r>
            <a:r>
              <a:rPr lang="en-GB" sz="1600" i="1" dirty="0" smtClean="0">
                <a:solidFill>
                  <a:srgbClr val="002060"/>
                </a:solidFill>
              </a:rPr>
              <a:t> waveguide devices </a:t>
            </a:r>
            <a:r>
              <a:rPr lang="en-GB" sz="1600" dirty="0" err="1" smtClean="0">
                <a:solidFill>
                  <a:srgbClr val="002060"/>
                </a:solidFill>
              </a:rPr>
              <a:t>arXiv</a:t>
            </a:r>
            <a:r>
              <a:rPr lang="en-GB" sz="1600" dirty="0" smtClean="0">
                <a:solidFill>
                  <a:srgbClr val="002060"/>
                </a:solidFill>
              </a:rPr>
              <a:t> 1107.3476 (2011)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00232 0.00798 -0.00463 0.01094 -0.0007 C 0.01389 0.00324 0.0158 0.01851 0.01823 0.02361 C 0.02066 0.0287 0.02187 0.02893 0.02604 0.02986 C 0.03021 0.03078 0.03923 0.02986 0.04323 0.02916 C 0.04722 0.02847 0.04861 0.02777 0.05 0.02569 C 0.05139 0.02361 0.05156 0.01921 0.05208 0.01597 C 0.0526 0.01273 0.05295 0.0081 0.05364 0.00555 C 0.05434 0.003 0.05417 0.00185 0.05625 0.00069 C 0.05833 -0.00047 0.05989 -0.00139 0.06667 -0.00139 C 0.07344 -0.00139 0.0908 -0.00487 0.09687 0 C 0.10295 0.00486 0.09861 0.02338 0.10364 0.02847 C 0.10868 0.03356 0.1217 0.03101 0.12708 0.03055 C 0.13246 0.03009 0.13385 0.02916 0.13594 0.02569 C 0.13802 0.02222 0.13819 0.01342 0.13958 0.00902 C 0.14097 0.00463 0.1408 0.00115 0.14427 -0.0007 C 0.14774 -0.00255 0.15087 -0.00186 0.16042 -0.00209 C 0.16996 -0.00232 0.19253 -0.00139 0.20156 -0.00278 C 0.21059 -0.00417 0.21215 -0.00579 0.21458 -0.01042 C 0.21701 -0.01505 0.21805 -0.02547 0.21614 -0.03125 C 0.21423 -0.03704 0.20781 -0.04514 0.20312 -0.04514 C 0.19844 -0.04514 0.19028 -0.03797 0.1875 -0.03195 C 0.18472 -0.02593 0.18472 -0.01459 0.18698 -0.00973 C 0.18923 -0.00487 0.19375 -0.00463 0.20104 -0.00348 C 0.20833 -0.00232 0.22361 -0.00232 0.23125 -0.00209 C 0.23889 -0.00186 0.24305 -0.00209 0.24739 -0.00209 " pathEditMode="relative" ptsTypes="aaaaaaaaaaaaaaaaaaaaaaaaaA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8 0.0007 0.01076 0.00139 0.01354 -0.00069 C 0.01631 -0.00278 0.01562 -0.00856 0.01666 -0.0125 C 0.0177 -0.01643 0.0184 -0.02199 0.01979 -0.025 C 0.02118 -0.02801 0.02031 -0.02986 0.025 -0.03055 C 0.02968 -0.03125 0.04288 -0.03194 0.04791 -0.02986 C 0.05295 -0.02778 0.05364 -0.02222 0.0552 -0.01736 C 0.05677 -0.0125 0.05434 -0.00486 0.05729 -0.00139 C 0.06024 0.00209 0.06701 0.00232 0.07239 0.00278 C 0.07777 0.00324 0.08576 0.00278 0.0901 0.00209 C 0.09444 0.00139 0.09652 0.00047 0.09895 -0.00208 C 0.10138 -0.00463 0.10295 -0.00833 0.10416 -0.0125 C 0.10538 -0.01666 0.10364 -0.0243 0.10677 -0.02708 C 0.10989 -0.02986 0.11805 -0.02986 0.12291 -0.02986 C 0.12777 -0.02986 0.13333 -0.03032 0.13645 -0.02708 C 0.13958 -0.02384 0.1394 -0.01481 0.14166 -0.00972 C 0.14392 -0.00463 0.14184 0.00232 0.15 0.00417 C 0.15815 0.00602 0.1809 0.00232 0.19114 0.00209 C 0.20138 0.00185 0.20659 -0.00139 0.21145 0.00209 C 0.21631 0.00556 0.22013 0.01644 0.22031 0.02292 C 0.22048 0.0294 0.21701 0.03866 0.21302 0.04167 C 0.20902 0.04468 0.20104 0.04422 0.19687 0.04097 C 0.1927 0.03773 0.18784 0.02755 0.1875 0.02153 C 0.18715 0.01551 0.19166 0.0081 0.19531 0.00486 C 0.19895 0.00162 0.20052 0.00232 0.20989 0.00209 C 0.21927 0.00185 0.23541 0.00232 0.25156 0.00278 " pathEditMode="relative" ptsTypes="aaaaaaaaaaaaaaaaaaaaaaaa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00232 0.00798 -0.00463 0.01094 -0.0007 C 0.01389 0.00324 0.0158 0.01851 0.01823 0.02361 C 0.02066 0.0287 0.02187 0.02893 0.02604 0.02986 C 0.03021 0.03078 0.03923 0.02986 0.04323 0.02916 C 0.04722 0.02847 0.04861 0.02777 0.05 0.02569 C 0.05139 0.02361 0.05156 0.01921 0.05208 0.01597 C 0.0526 0.01273 0.05295 0.0081 0.05364 0.00555 C 0.05434 0.003 0.05417 0.00185 0.05625 0.00069 C 0.05833 -0.00047 0.05989 -0.00139 0.06667 -0.00139 C 0.07344 -0.00139 0.0908 -0.00487 0.09687 0 C 0.10295 0.00486 0.09861 0.02338 0.10364 0.02847 C 0.10868 0.03356 0.1217 0.03101 0.12708 0.03055 C 0.13246 0.03009 0.13385 0.02916 0.13594 0.02569 C 0.13802 0.02222 0.13819 0.01342 0.13958 0.00902 C 0.14097 0.00463 0.1408 0.00115 0.14427 -0.0007 C 0.14774 -0.00255 0.15087 -0.00186 0.16042 -0.00209 C 0.16996 -0.00232 0.19253 -0.00139 0.20156 -0.00278 C 0.21059 -0.00417 0.21215 -0.00579 0.21458 -0.01042 C 0.21701 -0.01505 0.21805 -0.02547 0.21614 -0.03125 C 0.21423 -0.03704 0.20781 -0.04514 0.20312 -0.04514 C 0.19844 -0.04514 0.19028 -0.03797 0.1875 -0.03195 C 0.18472 -0.02593 0.18472 -0.01459 0.18698 -0.00973 C 0.18923 -0.00487 0.19375 -0.00463 0.20104 -0.00348 C 0.20833 -0.00232 0.22361 -0.00232 0.23125 -0.00209 C 0.23889 -0.00186 0.24305 -0.00209 0.24739 -0.00209 " pathEditMode="relative" ptsTypes="aaaaaaaaaaaaaaaaaaaaaaaaaA">
                                      <p:cBhvr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73 -0.00023 0.01146 -0.00047 0.01458 -0.00209 C 0.01771 -0.00371 0.01719 -0.00648 0.01875 -0.01042 C 0.02031 -0.01436 0.02083 -0.02315 0.02396 -0.02639 C 0.02708 -0.02963 0.03299 -0.0301 0.0375 -0.03056 C 0.04201 -0.03102 0.04826 -0.03102 0.05156 -0.02986 C 0.05486 -0.02871 0.0559 -0.02848 0.05781 -0.02361 C 0.05972 -0.01875 0.05955 -0.00533 0.0625 -0.0007 C 0.06545 0.00393 0.07031 0.00347 0.07552 0.00347 C 0.08073 0.00347 0.08924 0.00115 0.09427 0 C 0.09931 -0.00116 0.1033 0 0.10573 -0.00417 C 0.10816 -0.00834 0.10556 -0.02061 0.10885 -0.025 C 0.11215 -0.0294 0.12083 -0.02848 0.12604 -0.03056 C 0.13125 -0.03264 0.13785 -0.03426 0.14063 -0.0375 C 0.1434 -0.04074 0.14115 -0.04584 0.14271 -0.0507 C 0.14427 -0.05556 0.14583 -0.06412 0.15 -0.06736 C 0.15417 -0.07061 0.16128 -0.07037 0.16823 -0.07084 C 0.17517 -0.0713 0.18524 -0.07014 0.19167 -0.07014 C 0.19809 -0.07014 0.20208 -0.06829 0.20677 -0.07014 C 0.21146 -0.07199 0.21736 -0.07593 0.21979 -0.08056 C 0.22222 -0.08519 0.22257 -0.09329 0.22188 -0.09792 C 0.22118 -0.10255 0.21806 -0.10695 0.2151 -0.10903 C 0.21215 -0.11111 0.20712 -0.11227 0.20365 -0.11111 C 0.20017 -0.10996 0.19583 -0.10556 0.19375 -0.10139 C 0.19167 -0.09723 0.19097 -0.09144 0.19167 -0.08681 C 0.19236 -0.08218 0.19444 -0.07616 0.19844 -0.07292 C 0.20243 -0.06968 0.20938 -0.06783 0.21615 -0.06736 C 0.22292 -0.0669 0.23299 -0.06898 0.23906 -0.06945 C 0.24514 -0.06991 0.24913 -0.07014 0.25313 -0.07014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/>
      <p:bldP spid="60" grpId="1"/>
      <p:bldP spid="61" grpId="0"/>
      <p:bldP spid="69" grpId="0" animBg="1"/>
      <p:bldP spid="69" grpId="1" animBg="1"/>
      <p:bldP spid="70" grpId="0" animBg="1"/>
      <p:bldP spid="70" grpId="1" animBg="1"/>
      <p:bldP spid="70" grpId="2" animBg="1"/>
      <p:bldP spid="71" grpId="0"/>
      <p:bldP spid="79" grpId="0" animBg="1"/>
      <p:bldP spid="79" grpId="1" animBg="1"/>
      <p:bldP spid="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564904"/>
            <a:ext cx="7643192" cy="36724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sz="3300" b="1" dirty="0" smtClean="0">
                <a:solidFill>
                  <a:schemeClr val="tx2"/>
                </a:solidFill>
              </a:rPr>
              <a:t>Prospects and challenges for SNSPD development:</a:t>
            </a:r>
          </a:p>
          <a:p>
            <a:r>
              <a:rPr lang="en-GB" sz="3300" dirty="0" smtClean="0"/>
              <a:t>Achieving high efficiency at mid IR wavelengths</a:t>
            </a:r>
          </a:p>
          <a:p>
            <a:r>
              <a:rPr lang="en-GB" sz="3300" dirty="0" smtClean="0"/>
              <a:t>Reducing the timing jitter</a:t>
            </a:r>
          </a:p>
          <a:p>
            <a:r>
              <a:rPr lang="en-GB" sz="3300" dirty="0" smtClean="0"/>
              <a:t>Increasing the active area</a:t>
            </a:r>
          </a:p>
          <a:p>
            <a:r>
              <a:rPr lang="en-GB" sz="3300" dirty="0" smtClean="0"/>
              <a:t>Integrating devices on-chip with optical and electrical elements (optical waveguide circuits, readout electronics) </a:t>
            </a:r>
          </a:p>
          <a:p>
            <a:pPr>
              <a:buNone/>
            </a:pPr>
            <a:endParaRPr lang="en-GB" sz="3300" dirty="0" smtClean="0"/>
          </a:p>
          <a:p>
            <a:pPr>
              <a:buNone/>
            </a:pPr>
            <a:r>
              <a:rPr lang="en-GB" sz="3300" b="1" dirty="0" smtClean="0">
                <a:solidFill>
                  <a:schemeClr val="tx2"/>
                </a:solidFill>
              </a:rPr>
              <a:t>Potential breakthroughs:</a:t>
            </a:r>
          </a:p>
          <a:p>
            <a:r>
              <a:rPr lang="en-GB" sz="3300" dirty="0" smtClean="0"/>
              <a:t>Large area single photon detectors/detector arrays with high efficiency, </a:t>
            </a:r>
            <a:r>
              <a:rPr lang="en-GB" sz="3300" dirty="0" err="1" smtClean="0"/>
              <a:t>picosecond</a:t>
            </a:r>
            <a:r>
              <a:rPr lang="en-GB" sz="3300" dirty="0" smtClean="0"/>
              <a:t> timing resolution and gigahertz count rates from UV to mid IR wavelengths</a:t>
            </a:r>
          </a:p>
          <a:p>
            <a:r>
              <a:rPr lang="en-GB" sz="3300" dirty="0" smtClean="0"/>
              <a:t>Adoption in new application areas: quantum communications and computing, </a:t>
            </a:r>
            <a:r>
              <a:rPr lang="en-GB" sz="3300" dirty="0" err="1" smtClean="0"/>
              <a:t>LiDAR</a:t>
            </a:r>
            <a:r>
              <a:rPr lang="en-GB" sz="3300" dirty="0" smtClean="0"/>
              <a:t>, astronomy, life sciences, integrated circuit testing</a:t>
            </a:r>
          </a:p>
          <a:p>
            <a:pPr>
              <a:buNone/>
            </a:pP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Infrared superconducting single-photon detectors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b="1" dirty="0" smtClean="0"/>
              <a:t>Outlook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76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Superconducting </a:t>
            </a:r>
            <a:r>
              <a:rPr lang="en-GB" dirty="0" err="1" smtClean="0"/>
              <a:t>nanowire</a:t>
            </a:r>
            <a:r>
              <a:rPr lang="en-GB" dirty="0" smtClean="0"/>
              <a:t> single-photon detectors (SNSPDs) offer very good practical performance at telecom wavelengths and have successfully been used in challenging quantum information science experiments.</a:t>
            </a:r>
          </a:p>
          <a:p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What is a Photon?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6044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The term ‘Photon’ coined in 1926 following Einstein’s explanation of the photoelectric effect.  Quantum of electromagnetic radiation </a:t>
            </a:r>
            <a:r>
              <a:rPr lang="en-GB" i="1" dirty="0" smtClean="0"/>
              <a:t>E</a:t>
            </a:r>
            <a:r>
              <a:rPr lang="en-GB" dirty="0" smtClean="0"/>
              <a:t>=</a:t>
            </a:r>
            <a:r>
              <a:rPr lang="en-GB" i="1" dirty="0" err="1" smtClean="0"/>
              <a:t>h</a:t>
            </a:r>
            <a:r>
              <a:rPr lang="en-GB" dirty="0" err="1" smtClean="0">
                <a:latin typeface="Symbol" pitchFamily="18" charset="2"/>
              </a:rPr>
              <a:t>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Some prominent detractors:</a:t>
            </a:r>
          </a:p>
          <a:p>
            <a:r>
              <a:rPr lang="en-GB" sz="1600" dirty="0" smtClean="0"/>
              <a:t>Willis Lamb ‘Anti-Photon’  Appl. Phys. B </a:t>
            </a:r>
            <a:r>
              <a:rPr lang="en-GB" sz="1600" b="1" dirty="0" smtClean="0"/>
              <a:t>60</a:t>
            </a:r>
            <a:r>
              <a:rPr lang="en-GB" sz="1600" dirty="0" smtClean="0"/>
              <a:t> 77 (1995) 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3" name="Group 8"/>
          <p:cNvGrpSpPr/>
          <p:nvPr/>
        </p:nvGrpSpPr>
        <p:grpSpPr>
          <a:xfrm>
            <a:off x="1115616" y="2708920"/>
            <a:ext cx="6958729" cy="3312368"/>
            <a:chOff x="1115616" y="2708920"/>
            <a:chExt cx="6958729" cy="3312368"/>
          </a:xfrm>
        </p:grpSpPr>
        <p:pic>
          <p:nvPicPr>
            <p:cNvPr id="7" name="Picture 2" descr="http://1.bp.blogspot.com/_nkd5P23d_CE/TGop5VTvOKI/AAAAAAAAAhM/TWCS5vl25vA/s320/4493262f1b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2708920"/>
              <a:ext cx="4510457" cy="331236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115616" y="3284984"/>
              <a:ext cx="20162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Indian Proverb:</a:t>
              </a:r>
            </a:p>
            <a:p>
              <a:r>
                <a:rPr lang="en-GB" i="1" dirty="0" smtClean="0"/>
                <a:t>Six wise men went to see an elephant (though all of them were blind)..</a:t>
              </a:r>
              <a:endParaRPr lang="en-GB" i="1" dirty="0"/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052736"/>
            <a:ext cx="86044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The term ‘Photon’ coined in 1926 following Einstein’s explanation of the photoelectric effect.  Quantum of electromagnetic radiation </a:t>
            </a:r>
            <a:r>
              <a:rPr lang="en-GB" i="1" dirty="0" smtClean="0"/>
              <a:t>E</a:t>
            </a:r>
            <a:r>
              <a:rPr lang="en-GB" dirty="0" smtClean="0"/>
              <a:t>=</a:t>
            </a:r>
            <a:r>
              <a:rPr lang="en-GB" i="1" dirty="0" err="1" smtClean="0"/>
              <a:t>h</a:t>
            </a:r>
            <a:r>
              <a:rPr lang="en-GB" dirty="0" err="1" smtClean="0">
                <a:latin typeface="Symbol" pitchFamily="18" charset="2"/>
              </a:rPr>
              <a:t>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Some prominent detractors:</a:t>
            </a:r>
          </a:p>
          <a:p>
            <a:r>
              <a:rPr lang="en-GB" sz="1600" dirty="0" smtClean="0"/>
              <a:t>Willis Lamb ‘Anti-Photon’  Appl. Phys. B </a:t>
            </a:r>
            <a:r>
              <a:rPr lang="en-GB" sz="1600" b="1" dirty="0" smtClean="0"/>
              <a:t>60</a:t>
            </a:r>
            <a:r>
              <a:rPr lang="en-GB" sz="1600" dirty="0" smtClean="0"/>
              <a:t> 77 (1995) </a:t>
            </a:r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following definition appears to cut the Gordian Knot:</a:t>
            </a:r>
          </a:p>
          <a:p>
            <a:pPr lvl="2"/>
            <a:endParaRPr lang="en-GB" b="1" dirty="0" smtClean="0"/>
          </a:p>
          <a:p>
            <a:pPr lvl="2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‘A photon is what a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photodetector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detects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GB" dirty="0" smtClean="0"/>
              <a:t> (Roy </a:t>
            </a:r>
            <a:r>
              <a:rPr lang="en-GB" dirty="0" err="1" smtClean="0"/>
              <a:t>Glauber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What is a Photon?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Photon-counting detectors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112568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Human eyes </a:t>
            </a:r>
            <a:r>
              <a:rPr lang="en-GB" sz="2000" dirty="0" smtClean="0"/>
              <a:t>are sensitive down to the (few) photon level.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Photomultipliers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photocathode + dynode multiplication</a:t>
            </a:r>
          </a:p>
          <a:p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Semiconductor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single-photon avalanche photodiodes (SPADs)</a:t>
            </a:r>
          </a:p>
          <a:p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Superconductors</a:t>
            </a:r>
          </a:p>
          <a:p>
            <a:pPr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numerous detector examples, including superconducting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nanowires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sciencephoto.com/images/download_wm_image.html/P424107-Coloured_SEM_of_rod_cells_of_the_retina_of_the_eye-SPL.jpg?id=80424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3788" y="3501007"/>
            <a:ext cx="2727196" cy="2114865"/>
          </a:xfrm>
          <a:prstGeom prst="rect">
            <a:avLst/>
          </a:prstGeom>
          <a:noFill/>
        </p:spPr>
      </p:pic>
      <p:pic>
        <p:nvPicPr>
          <p:cNvPr id="18436" name="Picture 4" descr="http://www.healthyeyes.org.uk/uploads/pics/Ey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685" y="1318778"/>
            <a:ext cx="2723054" cy="2038214"/>
          </a:xfrm>
          <a:prstGeom prst="rect">
            <a:avLst/>
          </a:prstGeom>
          <a:noFill/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112568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Human eyes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 sensitive down to the (few) photon level.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b="1" dirty="0" smtClean="0"/>
              <a:t>Photomultipliers</a:t>
            </a:r>
            <a:r>
              <a:rPr lang="en-GB" sz="2000" dirty="0" smtClean="0"/>
              <a:t> photocathode + dynode multiplication</a:t>
            </a:r>
          </a:p>
          <a:p>
            <a:endParaRPr lang="en-GB" sz="2000" dirty="0" smtClean="0"/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Semiconductor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single-photon avalanche photodiodes (SPADs)</a:t>
            </a:r>
          </a:p>
          <a:p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Superconductors</a:t>
            </a:r>
          </a:p>
          <a:p>
            <a:pPr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numerous detector examples, including superconducting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nanowires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http://www.astro.gla.ac.uk/users/lyndsay/TEACHING/A1OBSMETH/VIEWGRAPHS/photom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729895" cy="1872208"/>
          </a:xfrm>
          <a:prstGeom prst="rect">
            <a:avLst/>
          </a:prstGeom>
          <a:noFill/>
        </p:spPr>
      </p:pic>
      <p:pic>
        <p:nvPicPr>
          <p:cNvPr id="8" name="Picture 8" descr="http://www.antonine-education.co.uk/New_items/images/Photomultipli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3573016"/>
            <a:ext cx="2744325" cy="2376264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Photon-counting detectors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112568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Human eyes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 sensitive down to the (few) photon level.</a:t>
            </a:r>
          </a:p>
          <a:p>
            <a:pPr>
              <a:buNone/>
            </a:pP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Photomultipliers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photocathode + dynode multiplication</a:t>
            </a:r>
          </a:p>
          <a:p>
            <a:endParaRPr lang="en-GB" sz="2000" dirty="0" smtClean="0"/>
          </a:p>
          <a:p>
            <a:r>
              <a:rPr lang="en-GB" sz="2000" b="1" dirty="0" smtClean="0"/>
              <a:t>Semiconductor </a:t>
            </a:r>
            <a:r>
              <a:rPr lang="en-GB" sz="2000" dirty="0" smtClean="0"/>
              <a:t>single-photon avalanche photodiodes (SPADs)</a:t>
            </a:r>
          </a:p>
          <a:p>
            <a:endParaRPr lang="en-GB" sz="2000" dirty="0" smtClean="0"/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Superconductors</a:t>
            </a:r>
          </a:p>
          <a:p>
            <a:pPr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numerous detector examples, including superconducting </a:t>
            </a:r>
            <a:r>
              <a:rPr lang="en-GB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nanowires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499992" y="2996952"/>
          <a:ext cx="4279543" cy="1698873"/>
        </p:xfrm>
        <a:graphic>
          <a:graphicData uri="http://schemas.openxmlformats.org/presentationml/2006/ole">
            <p:oleObj spid="_x0000_s75778" name="Document" r:id="rId3" imgW="5848920" imgH="2325600" progId="Word.Document.8">
              <p:embed/>
            </p:oleObj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Photon-counting detectors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112568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Human eyes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 sensitive down to the (few) photon level.</a:t>
            </a:r>
          </a:p>
          <a:p>
            <a:pPr>
              <a:buNone/>
            </a:pP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Photomultipliers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photocathode + dynode multiplication</a:t>
            </a:r>
          </a:p>
          <a:p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Semiconductor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single-photon avalanche photodiodes (SPADs)</a:t>
            </a:r>
          </a:p>
          <a:p>
            <a:endParaRPr lang="en-GB" sz="2000" dirty="0" smtClean="0"/>
          </a:p>
          <a:p>
            <a:r>
              <a:rPr lang="en-GB" sz="2000" b="1" dirty="0" smtClean="0"/>
              <a:t>Superconductors</a:t>
            </a:r>
          </a:p>
          <a:p>
            <a:pPr>
              <a:spcBef>
                <a:spcPts val="0"/>
              </a:spcBef>
              <a:buNone/>
            </a:pPr>
            <a:r>
              <a:rPr lang="en-GB" sz="2000" b="1" dirty="0" smtClean="0"/>
              <a:t>	</a:t>
            </a:r>
            <a:r>
              <a:rPr lang="en-GB" sz="2000" dirty="0" smtClean="0"/>
              <a:t>numerous detector examples, including superconducting </a:t>
            </a:r>
            <a:r>
              <a:rPr lang="en-GB" sz="2000" dirty="0" err="1" smtClean="0"/>
              <a:t>nanowires</a:t>
            </a:r>
            <a:endParaRPr lang="en-GB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20072" y="4293096"/>
            <a:ext cx="3183840" cy="2016224"/>
            <a:chOff x="1111" y="1434"/>
            <a:chExt cx="4082" cy="2585"/>
          </a:xfrm>
        </p:grpSpPr>
        <p:sp>
          <p:nvSpPr>
            <p:cNvPr id="8" name="Rectangle 7"/>
            <p:cNvSpPr/>
            <p:nvPr/>
          </p:nvSpPr>
          <p:spPr>
            <a:xfrm>
              <a:off x="1724" y="975"/>
              <a:ext cx="2743" cy="26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chemeClr val="bg1">
                  <a:lumMod val="75000"/>
                </a:schemeClr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" name="Rectangle 3"/>
            <p:cNvPicPr>
              <a:picLocks noChangeArrowheads="1"/>
            </p:cNvPicPr>
            <p:nvPr/>
          </p:nvPicPr>
          <p:blipFill>
            <a:blip r:embed="rId2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936" y="1739"/>
              <a:ext cx="2229" cy="1498"/>
            </a:xfrm>
            <a:prstGeom prst="rect">
              <a:avLst/>
            </a:prstGeom>
            <a:noFill/>
          </p:spPr>
        </p:pic>
        <p:pic>
          <p:nvPicPr>
            <p:cNvPr id="10" name="Straight Arrow Connector 24"/>
            <p:cNvPicPr>
              <a:picLocks noChangeArrowheads="1"/>
            </p:cNvPicPr>
            <p:nvPr/>
          </p:nvPicPr>
          <p:blipFill>
            <a:blip r:embed="rId3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289" y="2055"/>
              <a:ext cx="956" cy="903"/>
            </a:xfrm>
            <a:prstGeom prst="rect">
              <a:avLst/>
            </a:prstGeom>
            <a:noFill/>
          </p:spPr>
        </p:pic>
        <p:pic>
          <p:nvPicPr>
            <p:cNvPr id="11" name="Straight Arrow Connector 26"/>
            <p:cNvPicPr>
              <a:picLocks noChangeArrowheads="1"/>
            </p:cNvPicPr>
            <p:nvPr/>
          </p:nvPicPr>
          <p:blipFill>
            <a:blip r:embed="rId4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426" y="2010"/>
              <a:ext cx="954" cy="903"/>
            </a:xfrm>
            <a:prstGeom prst="rect">
              <a:avLst/>
            </a:prstGeom>
            <a:noFill/>
          </p:spPr>
        </p:pic>
        <p:pic>
          <p:nvPicPr>
            <p:cNvPr id="12" name="Straight Arrow Connector 27"/>
            <p:cNvPicPr>
              <a:picLocks noChangeArrowheads="1"/>
            </p:cNvPicPr>
            <p:nvPr/>
          </p:nvPicPr>
          <p:blipFill>
            <a:blip r:embed="rId5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540" y="1954"/>
              <a:ext cx="353" cy="366"/>
            </a:xfrm>
            <a:prstGeom prst="rect">
              <a:avLst/>
            </a:prstGeom>
            <a:noFill/>
          </p:spPr>
        </p:pic>
        <p:pic>
          <p:nvPicPr>
            <p:cNvPr id="13" name="Straight Arrow Connector 28"/>
            <p:cNvPicPr>
              <a:picLocks noChangeArrowheads="1"/>
            </p:cNvPicPr>
            <p:nvPr/>
          </p:nvPicPr>
          <p:blipFill>
            <a:blip r:embed="rId6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642" y="1891"/>
              <a:ext cx="1012" cy="904"/>
            </a:xfrm>
            <a:prstGeom prst="rect">
              <a:avLst/>
            </a:prstGeom>
            <a:noFill/>
          </p:spPr>
        </p:pic>
        <p:pic>
          <p:nvPicPr>
            <p:cNvPr id="14" name="Straight Arrow Connector 29"/>
            <p:cNvPicPr>
              <a:picLocks noChangeArrowheads="1"/>
            </p:cNvPicPr>
            <p:nvPr/>
          </p:nvPicPr>
          <p:blipFill>
            <a:blip r:embed="rId7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2769" y="1819"/>
              <a:ext cx="990" cy="931"/>
            </a:xfrm>
            <a:prstGeom prst="rect">
              <a:avLst/>
            </a:prstGeom>
            <a:noFill/>
          </p:spPr>
        </p:pic>
        <p:pic>
          <p:nvPicPr>
            <p:cNvPr id="15" name="Straight Arrow Connector 11"/>
            <p:cNvPicPr>
              <a:picLocks noChangeArrowheads="1"/>
            </p:cNvPicPr>
            <p:nvPr/>
          </p:nvPicPr>
          <p:blipFill>
            <a:blip r:embed="rId8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3078" y="2432"/>
              <a:ext cx="412" cy="415"/>
            </a:xfrm>
            <a:prstGeom prst="rect">
              <a:avLst/>
            </a:prstGeom>
            <a:noFill/>
          </p:spPr>
        </p:pic>
        <p:grpSp>
          <p:nvGrpSpPr>
            <p:cNvPr id="3" name="Flowchart: Connector 13"/>
            <p:cNvGrpSpPr>
              <a:grpSpLocks/>
            </p:cNvGrpSpPr>
            <p:nvPr/>
          </p:nvGrpSpPr>
          <p:grpSpPr bwMode="auto">
            <a:xfrm>
              <a:off x="2876" y="2268"/>
              <a:ext cx="178" cy="125"/>
              <a:chOff x="2442" y="2112"/>
              <a:chExt cx="261" cy="173"/>
            </a:xfrm>
          </p:grpSpPr>
          <p:pic>
            <p:nvPicPr>
              <p:cNvPr id="18" name="Flowchart: Connector 13"/>
              <p:cNvPicPr>
                <a:picLocks noChangeArrowheads="1"/>
              </p:cNvPicPr>
              <p:nvPr/>
            </p:nvPicPr>
            <p:blipFill>
              <a:blip r:embed="rId9" cstate="print">
                <a:lum contrast="42000"/>
              </a:blip>
              <a:srcRect/>
              <a:stretch>
                <a:fillRect/>
              </a:stretch>
            </p:blipFill>
            <p:spPr bwMode="auto">
              <a:xfrm>
                <a:off x="2442" y="2112"/>
                <a:ext cx="261" cy="173"/>
              </a:xfrm>
              <a:prstGeom prst="rect">
                <a:avLst/>
              </a:prstGeom>
              <a:noFill/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2495" y="2153"/>
                <a:ext cx="16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3043" y="1663"/>
              <a:ext cx="322" cy="543"/>
            </a:xfrm>
            <a:custGeom>
              <a:avLst/>
              <a:gdLst>
                <a:gd name="T0" fmla="*/ 192 w 283"/>
                <a:gd name="T1" fmla="*/ 0 h 379"/>
                <a:gd name="T2" fmla="*/ 262 w 283"/>
                <a:gd name="T3" fmla="*/ 86 h 379"/>
                <a:gd name="T4" fmla="*/ 69 w 283"/>
                <a:gd name="T5" fmla="*/ 54 h 379"/>
                <a:gd name="T6" fmla="*/ 237 w 283"/>
                <a:gd name="T7" fmla="*/ 194 h 379"/>
                <a:gd name="T8" fmla="*/ 42 w 283"/>
                <a:gd name="T9" fmla="*/ 161 h 379"/>
                <a:gd name="T10" fmla="*/ 135 w 283"/>
                <a:gd name="T11" fmla="*/ 277 h 379"/>
                <a:gd name="T12" fmla="*/ 61 w 283"/>
                <a:gd name="T13" fmla="*/ 280 h 379"/>
                <a:gd name="T14" fmla="*/ 26 w 283"/>
                <a:gd name="T15" fmla="*/ 335 h 379"/>
                <a:gd name="T16" fmla="*/ 0 w 283"/>
                <a:gd name="T17" fmla="*/ 379 h 3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3"/>
                <a:gd name="T28" fmla="*/ 0 h 379"/>
                <a:gd name="T29" fmla="*/ 283 w 283"/>
                <a:gd name="T30" fmla="*/ 379 h 3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3" h="379">
                  <a:moveTo>
                    <a:pt x="192" y="0"/>
                  </a:moveTo>
                  <a:cubicBezTo>
                    <a:pt x="205" y="13"/>
                    <a:pt x="283" y="78"/>
                    <a:pt x="262" y="86"/>
                  </a:cubicBezTo>
                  <a:cubicBezTo>
                    <a:pt x="242" y="95"/>
                    <a:pt x="73" y="36"/>
                    <a:pt x="69" y="54"/>
                  </a:cubicBezTo>
                  <a:cubicBezTo>
                    <a:pt x="65" y="73"/>
                    <a:pt x="241" y="176"/>
                    <a:pt x="237" y="194"/>
                  </a:cubicBezTo>
                  <a:cubicBezTo>
                    <a:pt x="233" y="211"/>
                    <a:pt x="60" y="148"/>
                    <a:pt x="42" y="161"/>
                  </a:cubicBezTo>
                  <a:cubicBezTo>
                    <a:pt x="26" y="175"/>
                    <a:pt x="132" y="259"/>
                    <a:pt x="135" y="277"/>
                  </a:cubicBezTo>
                  <a:cubicBezTo>
                    <a:pt x="138" y="297"/>
                    <a:pt x="79" y="270"/>
                    <a:pt x="61" y="280"/>
                  </a:cubicBezTo>
                  <a:cubicBezTo>
                    <a:pt x="43" y="290"/>
                    <a:pt x="36" y="318"/>
                    <a:pt x="26" y="335"/>
                  </a:cubicBezTo>
                  <a:cubicBezTo>
                    <a:pt x="16" y="352"/>
                    <a:pt x="5" y="370"/>
                    <a:pt x="0" y="37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Photon-counting detectors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24064" cy="365125"/>
          </a:xfrm>
        </p:spPr>
        <p:txBody>
          <a:bodyPr/>
          <a:lstStyle/>
          <a:p>
            <a:r>
              <a:rPr lang="en-GB" dirty="0" smtClean="0"/>
              <a:t>Robert Hadfield – RIT Detector Virtual Workshop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5.5|1.1|13.5|8.9|10.4|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5.5|1.1|13.5|8.9|10.4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5.5|1.1|13.5|8.9|10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.8|8.3|12.2|10.4|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2329</Words>
  <Application>Microsoft Office PowerPoint</Application>
  <PresentationFormat>On-screen Show (4:3)</PresentationFormat>
  <Paragraphs>451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Document</vt:lpstr>
      <vt:lpstr>Graph</vt:lpstr>
      <vt:lpstr>Equation</vt:lpstr>
      <vt:lpstr>Slide 1</vt:lpstr>
      <vt:lpstr>Infrared superconducting  single-photon detectors </vt:lpstr>
      <vt:lpstr>What is a Photon?</vt:lpstr>
      <vt:lpstr>What is a Photon?</vt:lpstr>
      <vt:lpstr>What is a Photon?</vt:lpstr>
      <vt:lpstr>Photon-counting detectors</vt:lpstr>
      <vt:lpstr>Photon-counting detectors</vt:lpstr>
      <vt:lpstr>Photon-counting detectors</vt:lpstr>
      <vt:lpstr>Photon-counting detectors</vt:lpstr>
      <vt:lpstr>Single-photon detectors  &amp; applications</vt:lpstr>
      <vt:lpstr>Characteristics of single-photon detectors</vt:lpstr>
      <vt:lpstr>Superconducting nanowire single photon detectors (SSPDs or SNSPDs)</vt:lpstr>
      <vt:lpstr>Slide 13</vt:lpstr>
      <vt:lpstr>Slide 14</vt:lpstr>
      <vt:lpstr>Slide 15</vt:lpstr>
      <vt:lpstr>Slide 16</vt:lpstr>
      <vt:lpstr>Slide 17</vt:lpstr>
      <vt:lpstr>Evolution of SNSPD design</vt:lpstr>
      <vt:lpstr>Other developments in SNSPD design</vt:lpstr>
      <vt:lpstr>Superconducting nanowire single-photon detector system</vt:lpstr>
      <vt:lpstr>Superconducting nanowire single-photon detector system: practical performance</vt:lpstr>
      <vt:lpstr>Quantum information science   with single photons</vt:lpstr>
      <vt:lpstr>Superconducting single-photon photon detectors for  quantum information science</vt:lpstr>
      <vt:lpstr>Characterization of quantum emitters</vt:lpstr>
      <vt:lpstr>Quantum dot single-photon sources for quantum information science applications</vt:lpstr>
      <vt:lpstr>Long wavelength characterization of quantum emitters using SNSPDs</vt:lpstr>
      <vt:lpstr>Slide 27</vt:lpstr>
      <vt:lpstr>Slide 28</vt:lpstr>
      <vt:lpstr>Slide 29</vt:lpstr>
      <vt:lpstr>Slide 30</vt:lpstr>
      <vt:lpstr>Slide 31</vt:lpstr>
      <vt:lpstr>Slide 32</vt:lpstr>
      <vt:lpstr>Quantum waveguide circuits</vt:lpstr>
      <vt:lpstr>Slide 34</vt:lpstr>
      <vt:lpstr>Operating quantum waveguide circuits with SNSPDs: initial experiments at l=805 nm</vt:lpstr>
      <vt:lpstr>Operating quantum waveguide circuits with SNSPDs: migrating to telecom wavelengths</vt:lpstr>
      <vt:lpstr>Heralded source with fast lithium niobate switch</vt:lpstr>
      <vt:lpstr>Fast switching of quantum interference</vt:lpstr>
      <vt:lpstr>Infrared superconducting single-photon detectors Outlook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Hadfield</dc:creator>
  <cp:lastModifiedBy>Robert Hadfield</cp:lastModifiedBy>
  <cp:revision>31</cp:revision>
  <dcterms:created xsi:type="dcterms:W3CDTF">2011-06-26T09:26:25Z</dcterms:created>
  <dcterms:modified xsi:type="dcterms:W3CDTF">2011-09-28T16:41:27Z</dcterms:modified>
</cp:coreProperties>
</file>