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5"/>
  </p:notesMasterIdLst>
  <p:sldIdLst>
    <p:sldId id="256" r:id="rId2"/>
    <p:sldId id="261" r:id="rId3"/>
    <p:sldId id="262" r:id="rId4"/>
    <p:sldId id="330" r:id="rId5"/>
    <p:sldId id="284" r:id="rId6"/>
    <p:sldId id="333" r:id="rId7"/>
    <p:sldId id="273" r:id="rId8"/>
    <p:sldId id="275" r:id="rId9"/>
    <p:sldId id="277" r:id="rId10"/>
    <p:sldId id="283" r:id="rId11"/>
    <p:sldId id="276" r:id="rId12"/>
    <p:sldId id="292" r:id="rId13"/>
    <p:sldId id="314" r:id="rId14"/>
    <p:sldId id="298" r:id="rId15"/>
    <p:sldId id="299" r:id="rId16"/>
    <p:sldId id="297" r:id="rId17"/>
    <p:sldId id="323" r:id="rId18"/>
    <p:sldId id="309" r:id="rId19"/>
    <p:sldId id="290" r:id="rId20"/>
    <p:sldId id="303" r:id="rId21"/>
    <p:sldId id="291" r:id="rId22"/>
    <p:sldId id="328" r:id="rId23"/>
    <p:sldId id="301" r:id="rId24"/>
    <p:sldId id="304" r:id="rId25"/>
    <p:sldId id="293" r:id="rId26"/>
    <p:sldId id="310" r:id="rId27"/>
    <p:sldId id="331" r:id="rId28"/>
    <p:sldId id="322" r:id="rId29"/>
    <p:sldId id="320" r:id="rId30"/>
    <p:sldId id="315" r:id="rId31"/>
    <p:sldId id="319" r:id="rId32"/>
    <p:sldId id="317" r:id="rId33"/>
    <p:sldId id="324" r:id="rId34"/>
    <p:sldId id="325" r:id="rId35"/>
    <p:sldId id="327" r:id="rId36"/>
    <p:sldId id="329" r:id="rId37"/>
    <p:sldId id="334" r:id="rId38"/>
    <p:sldId id="295" r:id="rId39"/>
    <p:sldId id="288" r:id="rId40"/>
    <p:sldId id="278" r:id="rId41"/>
    <p:sldId id="279" r:id="rId42"/>
    <p:sldId id="280" r:id="rId43"/>
    <p:sldId id="335"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3FD13"/>
    <a:srgbClr val="DAEADB"/>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88" autoAdjust="0"/>
    <p:restoredTop sz="91514" autoAdjust="0"/>
  </p:normalViewPr>
  <p:slideViewPr>
    <p:cSldViewPr>
      <p:cViewPr varScale="1">
        <p:scale>
          <a:sx n="68" d="100"/>
          <a:sy n="68" d="100"/>
        </p:scale>
        <p:origin x="-1002" y="-10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image" Target="../media/image77.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 Id="rId4" Type="http://schemas.openxmlformats.org/officeDocument/2006/relationships/image" Target="../media/image21.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wmf"/><Relationship Id="rId1" Type="http://schemas.openxmlformats.org/officeDocument/2006/relationships/image" Target="../media/image22.wmf"/><Relationship Id="rId6" Type="http://schemas.openxmlformats.org/officeDocument/2006/relationships/image" Target="../media/image27.wmf"/><Relationship Id="rId5" Type="http://schemas.openxmlformats.org/officeDocument/2006/relationships/image" Target="../media/image26.wmf"/><Relationship Id="rId4" Type="http://schemas.openxmlformats.org/officeDocument/2006/relationships/image" Target="../media/image2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image" Target="../media/image5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07F96F2-96DF-484B-B37C-2ECFC7CE9D5B}" type="datetimeFigureOut">
              <a:rPr lang="en-US" smtClean="0"/>
              <a:pPr/>
              <a:t>6/4/2012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A44893-F94F-4222-A338-99A2D5E5B68A}"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Abstract:  </a:t>
            </a:r>
          </a:p>
          <a:p>
            <a:r>
              <a:rPr lang="en-US" dirty="0" smtClean="0"/>
              <a:t>For applications</a:t>
            </a:r>
            <a:r>
              <a:rPr lang="en-US" baseline="0" dirty="0" smtClean="0"/>
              <a:t> demanding focal plane arrays with the best possible infrared sensitivity in the visible through 14µm wavelength regimes, HgCdTe detectors have unsurpassed performance and technology and manufacturing maturity (TRL &amp; MRL) and likely to retain this leadership for at least the next 10 years.  </a:t>
            </a:r>
            <a:r>
              <a:rPr lang="en-US" dirty="0" smtClean="0"/>
              <a:t>This talk will review infrared focal plane array</a:t>
            </a:r>
            <a:r>
              <a:rPr lang="en-US" baseline="0" dirty="0" smtClean="0"/>
              <a:t> figures of merit, detector technology considerations that factor into designing a detector array for a given application,  state of the art performance capabilities of HgCdTe for single and dual band detector arrays and future directions for HgCdTe as well as other infrared imaging focal plane arrays.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3A44893-F94F-4222-A338-99A2D5E5B68A}"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hdr" sz="quarter"/>
          </p:nvPr>
        </p:nvSpPr>
        <p:spPr>
          <a:noFill/>
        </p:spPr>
        <p:txBody>
          <a:bodyPr/>
          <a:lstStyle/>
          <a:p>
            <a:pPr defTabSz="913458"/>
            <a:r>
              <a:rPr lang="en-US" dirty="0" smtClean="0"/>
              <a:t>Presentation Title</a:t>
            </a:r>
          </a:p>
        </p:txBody>
      </p:sp>
      <p:sp>
        <p:nvSpPr>
          <p:cNvPr id="31747" name="Rectangle 5"/>
          <p:cNvSpPr>
            <a:spLocks noGrp="1" noChangeArrowheads="1"/>
          </p:cNvSpPr>
          <p:nvPr>
            <p:ph type="dt" sz="quarter" idx="1"/>
          </p:nvPr>
        </p:nvSpPr>
        <p:spPr>
          <a:noFill/>
        </p:spPr>
        <p:txBody>
          <a:bodyPr/>
          <a:lstStyle/>
          <a:p>
            <a:pPr defTabSz="913458"/>
            <a:fld id="{5A71EE03-796D-49F6-B081-AAB256A0BF39}" type="datetime4">
              <a:rPr lang="en-US" smtClean="0"/>
              <a:pPr defTabSz="913458"/>
              <a:t>June 4, 2012</a:t>
            </a:fld>
            <a:endParaRPr lang="en-US" dirty="0" smtClean="0"/>
          </a:p>
        </p:txBody>
      </p:sp>
      <p:sp>
        <p:nvSpPr>
          <p:cNvPr id="31748" name="Rectangle 6"/>
          <p:cNvSpPr>
            <a:spLocks noGrp="1" noChangeArrowheads="1"/>
          </p:cNvSpPr>
          <p:nvPr>
            <p:ph type="ftr" sz="quarter" idx="4"/>
          </p:nvPr>
        </p:nvSpPr>
        <p:spPr>
          <a:noFill/>
        </p:spPr>
        <p:txBody>
          <a:bodyPr/>
          <a:lstStyle/>
          <a:p>
            <a:pPr defTabSz="913458"/>
            <a:r>
              <a:rPr lang="en-US" dirty="0" smtClean="0"/>
              <a:t>Speaker Name</a:t>
            </a:r>
          </a:p>
        </p:txBody>
      </p:sp>
      <p:sp>
        <p:nvSpPr>
          <p:cNvPr id="31749" name="Rectangle 7"/>
          <p:cNvSpPr>
            <a:spLocks noGrp="1" noChangeArrowheads="1"/>
          </p:cNvSpPr>
          <p:nvPr>
            <p:ph type="sldNum" sz="quarter" idx="5"/>
          </p:nvPr>
        </p:nvSpPr>
        <p:spPr>
          <a:noFill/>
        </p:spPr>
        <p:txBody>
          <a:bodyPr/>
          <a:lstStyle/>
          <a:p>
            <a:pPr defTabSz="913458"/>
            <a:fld id="{F8EFA982-0DB3-4147-9C08-A452E69FD088}" type="slidenum">
              <a:rPr lang="en-US" smtClean="0"/>
              <a:pPr defTabSz="913458"/>
              <a:t>6</a:t>
            </a:fld>
            <a:endParaRPr lang="en-US" dirty="0" smtClean="0"/>
          </a:p>
        </p:txBody>
      </p:sp>
      <p:sp>
        <p:nvSpPr>
          <p:cNvPr id="31750" name="Rectangle 2"/>
          <p:cNvSpPr>
            <a:spLocks noGrp="1" noRot="1" noChangeAspect="1" noChangeArrowheads="1" noTextEdit="1"/>
          </p:cNvSpPr>
          <p:nvPr>
            <p:ph type="sldImg"/>
          </p:nvPr>
        </p:nvSpPr>
        <p:spPr>
          <a:ln/>
        </p:spPr>
      </p:sp>
      <p:sp>
        <p:nvSpPr>
          <p:cNvPr id="31751" name="Rectangle 3"/>
          <p:cNvSpPr>
            <a:spLocks noGrp="1" noChangeArrowheads="1"/>
          </p:cNvSpPr>
          <p:nvPr>
            <p:ph type="body" idx="1"/>
          </p:nvPr>
        </p:nvSpPr>
        <p:spPr>
          <a:noFill/>
          <a:ln w="9525"/>
        </p:spPr>
        <p:txBody>
          <a:bodyPr/>
          <a:lstStyle/>
          <a:p>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9E3F84-A60B-4AC2-A2DD-C2620D48E02B}" type="slidenum">
              <a:rPr lang="en-US"/>
              <a:pPr/>
              <a:t>18</a:t>
            </a:fld>
            <a:endParaRPr lang="en-US" dirty="0"/>
          </a:p>
        </p:txBody>
      </p:sp>
      <p:sp>
        <p:nvSpPr>
          <p:cNvPr id="812034" name="Rectangle 2"/>
          <p:cNvSpPr>
            <a:spLocks noGrp="1" noRot="1" noChangeAspect="1" noChangeArrowheads="1" noTextEdit="1"/>
          </p:cNvSpPr>
          <p:nvPr>
            <p:ph type="sldImg"/>
          </p:nvPr>
        </p:nvSpPr>
        <p:spPr>
          <a:ln/>
        </p:spPr>
      </p:sp>
      <p:sp>
        <p:nvSpPr>
          <p:cNvPr id="81203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hdr" sz="quarter"/>
          </p:nvPr>
        </p:nvSpPr>
        <p:spPr>
          <a:ln/>
        </p:spPr>
        <p:txBody>
          <a:bodyPr/>
          <a:lstStyle/>
          <a:p>
            <a:r>
              <a:rPr lang="en-US" dirty="0"/>
              <a:t>Presentation Title</a:t>
            </a:r>
          </a:p>
        </p:txBody>
      </p:sp>
      <p:sp>
        <p:nvSpPr>
          <p:cNvPr id="5" name="Rectangle 5"/>
          <p:cNvSpPr>
            <a:spLocks noGrp="1" noChangeArrowheads="1"/>
          </p:cNvSpPr>
          <p:nvPr>
            <p:ph type="dt" idx="1"/>
          </p:nvPr>
        </p:nvSpPr>
        <p:spPr>
          <a:ln/>
        </p:spPr>
        <p:txBody>
          <a:bodyPr/>
          <a:lstStyle/>
          <a:p>
            <a:fld id="{4B32DC47-1CEB-44DE-939A-1507826F2725}" type="datetime4">
              <a:rPr lang="en-US"/>
              <a:pPr/>
              <a:t>June 4, 2012</a:t>
            </a:fld>
            <a:endParaRPr lang="en-US" dirty="0"/>
          </a:p>
        </p:txBody>
      </p:sp>
      <p:sp>
        <p:nvSpPr>
          <p:cNvPr id="6" name="Rectangle 6"/>
          <p:cNvSpPr>
            <a:spLocks noGrp="1" noChangeArrowheads="1"/>
          </p:cNvSpPr>
          <p:nvPr>
            <p:ph type="ftr" sz="quarter" idx="4"/>
          </p:nvPr>
        </p:nvSpPr>
        <p:spPr>
          <a:ln/>
        </p:spPr>
        <p:txBody>
          <a:bodyPr/>
          <a:lstStyle/>
          <a:p>
            <a:r>
              <a:rPr lang="en-US" dirty="0"/>
              <a:t>Speaker Name</a:t>
            </a:r>
          </a:p>
        </p:txBody>
      </p:sp>
      <p:sp>
        <p:nvSpPr>
          <p:cNvPr id="7" name="Rectangle 7"/>
          <p:cNvSpPr>
            <a:spLocks noGrp="1" noChangeArrowheads="1"/>
          </p:cNvSpPr>
          <p:nvPr>
            <p:ph type="sldNum" sz="quarter" idx="5"/>
          </p:nvPr>
        </p:nvSpPr>
        <p:spPr>
          <a:ln/>
        </p:spPr>
        <p:txBody>
          <a:bodyPr/>
          <a:lstStyle/>
          <a:p>
            <a:fld id="{C21B6B60-6790-4EAE-810E-FF340D2735CC}" type="slidenum">
              <a:rPr lang="en-US"/>
              <a:pPr/>
              <a:t>24</a:t>
            </a:fld>
            <a:endParaRPr lang="en-US" dirty="0"/>
          </a:p>
        </p:txBody>
      </p:sp>
      <p:sp>
        <p:nvSpPr>
          <p:cNvPr id="263170" name="Rectangle 2"/>
          <p:cNvSpPr>
            <a:spLocks noGrp="1" noRot="1" noChangeAspect="1" noChangeArrowheads="1" noTextEdit="1"/>
          </p:cNvSpPr>
          <p:nvPr>
            <p:ph type="sldImg"/>
          </p:nvPr>
        </p:nvSpPr>
        <p:spPr>
          <a:ln/>
        </p:spPr>
      </p:sp>
      <p:sp>
        <p:nvSpPr>
          <p:cNvPr id="263171" name="Rectangle 3"/>
          <p:cNvSpPr>
            <a:spLocks noGrp="1" noChangeArrowheads="1"/>
          </p:cNvSpPr>
          <p:nvPr>
            <p:ph type="body" idx="1"/>
          </p:nvPr>
        </p:nvSpPr>
        <p:spPr/>
        <p:txBody>
          <a:bodyPr/>
          <a:lstStyle/>
          <a:p>
            <a:r>
              <a:rPr lang="en-US" dirty="0"/>
              <a:t>Current TRL Capability:</a:t>
            </a:r>
          </a:p>
          <a:p>
            <a:r>
              <a:rPr lang="en-US" dirty="0"/>
              <a:t>Excellent spectral response</a:t>
            </a:r>
          </a:p>
          <a:p>
            <a:r>
              <a:rPr lang="en-US" dirty="0"/>
              <a:t>Uniformity across wafer (ADAS responsivity wafer map)</a:t>
            </a:r>
          </a:p>
          <a:p>
            <a:r>
              <a:rPr lang="en-US" dirty="0"/>
              <a:t>RoA Trend line, position of 6-inch MBE/Si on it</a:t>
            </a:r>
          </a:p>
          <a:p>
            <a:endParaRPr lang="en-US" dirty="0"/>
          </a:p>
          <a:p>
            <a:r>
              <a:rPr lang="en-US" dirty="0"/>
              <a:t>High quality diodes to larger area on 6-inch wafer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ln/>
        </p:spPr>
      </p:sp>
      <p:sp>
        <p:nvSpPr>
          <p:cNvPr id="29699" name="Notes Placeholder 2"/>
          <p:cNvSpPr>
            <a:spLocks noGrp="1"/>
          </p:cNvSpPr>
          <p:nvPr>
            <p:ph type="body" idx="1"/>
          </p:nvPr>
        </p:nvSpPr>
        <p:spPr>
          <a:noFill/>
          <a:ln w="9525"/>
        </p:spPr>
        <p:txBody>
          <a:bodyPr/>
          <a:lstStyle/>
          <a:p>
            <a:pPr>
              <a:buFontTx/>
              <a:buChar char="•"/>
            </a:pPr>
            <a:r>
              <a:rPr lang="en-US" dirty="0" smtClean="0">
                <a:latin typeface="Arial" pitchFamily="34" charset="0"/>
              </a:rPr>
              <a:t>I-V curves were also generated on the detector test structures.</a:t>
            </a:r>
          </a:p>
          <a:p>
            <a:pPr>
              <a:buFontTx/>
              <a:buChar char="•"/>
            </a:pPr>
            <a:r>
              <a:rPr lang="en-US" dirty="0" smtClean="0">
                <a:latin typeface="Arial" pitchFamily="34" charset="0"/>
              </a:rPr>
              <a:t>Here we show I-V curves for the two detectors taken at a wide range of temperatures, and also plots of R</a:t>
            </a:r>
            <a:r>
              <a:rPr lang="en-US" baseline="-25000" dirty="0" smtClean="0">
                <a:latin typeface="Arial" pitchFamily="34" charset="0"/>
              </a:rPr>
              <a:t>0</a:t>
            </a:r>
            <a:r>
              <a:rPr lang="en-US" dirty="0" smtClean="0">
                <a:latin typeface="Arial" pitchFamily="34" charset="0"/>
              </a:rPr>
              <a:t>A vs temperature for the two detectors.</a:t>
            </a:r>
          </a:p>
          <a:p>
            <a:pPr>
              <a:buFontTx/>
              <a:buChar char="•"/>
            </a:pPr>
            <a:r>
              <a:rPr lang="en-US" dirty="0" smtClean="0">
                <a:latin typeface="Arial" pitchFamily="34" charset="0"/>
              </a:rPr>
              <a:t>These HgCdTe detectors on Si substrates are showing excellent diode qualities.</a:t>
            </a:r>
          </a:p>
          <a:p>
            <a:pPr>
              <a:buFontTx/>
              <a:buChar char="•"/>
            </a:pPr>
            <a:r>
              <a:rPr lang="en-US" dirty="0" smtClean="0">
                <a:latin typeface="Arial" pitchFamily="34" charset="0"/>
              </a:rPr>
              <a:t>The breakdown voltage is greater than 600 mV, far higher than the bias that these detectors are operated at.</a:t>
            </a:r>
          </a:p>
        </p:txBody>
      </p:sp>
      <p:sp>
        <p:nvSpPr>
          <p:cNvPr id="29700" name="Header Placeholder 3"/>
          <p:cNvSpPr>
            <a:spLocks noGrp="1"/>
          </p:cNvSpPr>
          <p:nvPr>
            <p:ph type="hdr" sz="quarter"/>
          </p:nvPr>
        </p:nvSpPr>
        <p:spPr>
          <a:noFill/>
        </p:spPr>
        <p:txBody>
          <a:bodyPr/>
          <a:lstStyle/>
          <a:p>
            <a:r>
              <a:rPr lang="en-US" dirty="0" smtClean="0">
                <a:latin typeface="Arial" pitchFamily="34" charset="0"/>
              </a:rPr>
              <a:t>Performance of MWIR and SWIR HgCdTe-based FPAs at high operating temperatures</a:t>
            </a:r>
          </a:p>
        </p:txBody>
      </p:sp>
      <p:sp>
        <p:nvSpPr>
          <p:cNvPr id="29701" name="Date Placeholder 4"/>
          <p:cNvSpPr>
            <a:spLocks noGrp="1"/>
          </p:cNvSpPr>
          <p:nvPr>
            <p:ph type="dt" sz="quarter" idx="1"/>
          </p:nvPr>
        </p:nvSpPr>
        <p:spPr>
          <a:noFill/>
        </p:spPr>
        <p:txBody>
          <a:bodyPr/>
          <a:lstStyle/>
          <a:p>
            <a:fld id="{F2D8D9D2-51BA-4DB4-8154-AAD64B0C3D1F}" type="datetime4">
              <a:rPr lang="en-US" smtClean="0">
                <a:latin typeface="Arial" pitchFamily="34" charset="0"/>
              </a:rPr>
              <a:pPr/>
              <a:t>June 4, 2012</a:t>
            </a:fld>
            <a:endParaRPr lang="en-US" dirty="0" smtClean="0">
              <a:latin typeface="Arial" pitchFamily="34" charset="0"/>
            </a:endParaRPr>
          </a:p>
        </p:txBody>
      </p:sp>
      <p:sp>
        <p:nvSpPr>
          <p:cNvPr id="29702" name="Footer Placeholder 5"/>
          <p:cNvSpPr>
            <a:spLocks noGrp="1"/>
          </p:cNvSpPr>
          <p:nvPr>
            <p:ph type="ftr" sz="quarter" idx="4"/>
          </p:nvPr>
        </p:nvSpPr>
        <p:spPr>
          <a:noFill/>
        </p:spPr>
        <p:txBody>
          <a:bodyPr/>
          <a:lstStyle/>
          <a:p>
            <a:r>
              <a:rPr lang="en-US" dirty="0" smtClean="0">
                <a:latin typeface="Arial" pitchFamily="34" charset="0"/>
              </a:rPr>
              <a:t>Leon Melkonian</a:t>
            </a:r>
          </a:p>
        </p:txBody>
      </p:sp>
      <p:sp>
        <p:nvSpPr>
          <p:cNvPr id="29703" name="Slide Number Placeholder 6"/>
          <p:cNvSpPr>
            <a:spLocks noGrp="1"/>
          </p:cNvSpPr>
          <p:nvPr>
            <p:ph type="sldNum" sz="quarter" idx="5"/>
          </p:nvPr>
        </p:nvSpPr>
        <p:spPr>
          <a:noFill/>
        </p:spPr>
        <p:txBody>
          <a:bodyPr/>
          <a:lstStyle/>
          <a:p>
            <a:fld id="{709C165D-19EF-4BA8-8002-8EA150CFD3DD}" type="slidenum">
              <a:rPr lang="en-US" smtClean="0">
                <a:latin typeface="Arial" pitchFamily="34" charset="0"/>
              </a:rPr>
              <a:pPr/>
              <a:t>28</a:t>
            </a:fld>
            <a:endParaRPr lang="en-US" dirty="0" smtClean="0">
              <a:latin typeface="Arial"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86200" y="0"/>
            <a:ext cx="2971800" cy="455613"/>
          </a:xfrm>
          <a:prstGeom prst="rect">
            <a:avLst/>
          </a:prstGeom>
          <a:noFill/>
          <a:ln w="9525">
            <a:noFill/>
            <a:miter lim="800000"/>
            <a:headEnd/>
            <a:tailEnd/>
          </a:ln>
          <a:effectLst/>
        </p:spPr>
        <p:txBody>
          <a:bodyPr wrap="none" anchor="ctr"/>
          <a:lstStyle/>
          <a:p>
            <a:endParaRPr lang="en-US" dirty="0"/>
          </a:p>
        </p:txBody>
      </p:sp>
      <p:sp>
        <p:nvSpPr>
          <p:cNvPr id="134147" name="Rectangle 3"/>
          <p:cNvSpPr>
            <a:spLocks noChangeArrowheads="1"/>
          </p:cNvSpPr>
          <p:nvPr/>
        </p:nvSpPr>
        <p:spPr bwMode="auto">
          <a:xfrm>
            <a:off x="3886200" y="8688388"/>
            <a:ext cx="2971800" cy="455612"/>
          </a:xfrm>
          <a:prstGeom prst="rect">
            <a:avLst/>
          </a:prstGeom>
          <a:noFill/>
          <a:ln w="9525">
            <a:noFill/>
            <a:miter lim="800000"/>
            <a:headEnd/>
            <a:tailEnd/>
          </a:ln>
          <a:effectLst/>
        </p:spPr>
        <p:txBody>
          <a:bodyPr lIns="19024" tIns="0" rIns="19024" bIns="0" anchor="b"/>
          <a:lstStyle/>
          <a:p>
            <a:pPr algn="r" defTabSz="912813"/>
            <a:r>
              <a:rPr lang="en-US" sz="1000" i="1" dirty="0">
                <a:latin typeface="Arial" pitchFamily="34" charset="0"/>
              </a:rPr>
              <a:t>2</a:t>
            </a:r>
          </a:p>
        </p:txBody>
      </p:sp>
      <p:sp>
        <p:nvSpPr>
          <p:cNvPr id="134148" name="Rectangle 4"/>
          <p:cNvSpPr>
            <a:spLocks noChangeArrowheads="1"/>
          </p:cNvSpPr>
          <p:nvPr/>
        </p:nvSpPr>
        <p:spPr bwMode="auto">
          <a:xfrm>
            <a:off x="0" y="8688388"/>
            <a:ext cx="2971800" cy="455612"/>
          </a:xfrm>
          <a:prstGeom prst="rect">
            <a:avLst/>
          </a:prstGeom>
          <a:noFill/>
          <a:ln w="9525">
            <a:noFill/>
            <a:miter lim="800000"/>
            <a:headEnd/>
            <a:tailEnd/>
          </a:ln>
          <a:effectLst/>
        </p:spPr>
        <p:txBody>
          <a:bodyPr wrap="none" anchor="ctr"/>
          <a:lstStyle/>
          <a:p>
            <a:endParaRPr lang="en-US" dirty="0"/>
          </a:p>
        </p:txBody>
      </p:sp>
      <p:sp>
        <p:nvSpPr>
          <p:cNvPr id="134149" name="Rectangle 5"/>
          <p:cNvSpPr>
            <a:spLocks noChangeArrowheads="1"/>
          </p:cNvSpPr>
          <p:nvPr/>
        </p:nvSpPr>
        <p:spPr bwMode="auto">
          <a:xfrm>
            <a:off x="0" y="0"/>
            <a:ext cx="2971800" cy="455613"/>
          </a:xfrm>
          <a:prstGeom prst="rect">
            <a:avLst/>
          </a:prstGeom>
          <a:noFill/>
          <a:ln w="9525">
            <a:noFill/>
            <a:miter lim="800000"/>
            <a:headEnd/>
            <a:tailEnd/>
          </a:ln>
          <a:effectLst/>
        </p:spPr>
        <p:txBody>
          <a:bodyPr wrap="none" anchor="ctr"/>
          <a:lstStyle/>
          <a:p>
            <a:endParaRPr lang="en-US" dirty="0"/>
          </a:p>
        </p:txBody>
      </p:sp>
      <p:sp>
        <p:nvSpPr>
          <p:cNvPr id="134150" name="Rectangle 6"/>
          <p:cNvSpPr>
            <a:spLocks noGrp="1" noRot="1" noChangeAspect="1" noChangeArrowheads="1" noTextEdit="1"/>
          </p:cNvSpPr>
          <p:nvPr>
            <p:ph type="sldImg"/>
          </p:nvPr>
        </p:nvSpPr>
        <p:spPr>
          <a:xfrm>
            <a:off x="1152525" y="693738"/>
            <a:ext cx="4554538" cy="3416300"/>
          </a:xfrm>
          <a:ln cap="flat">
            <a:solidFill>
              <a:schemeClr val="tx1"/>
            </a:solidFill>
          </a:ln>
        </p:spPr>
      </p:sp>
      <p:sp>
        <p:nvSpPr>
          <p:cNvPr id="134151" name="Rectangle 7"/>
          <p:cNvSpPr>
            <a:spLocks noGrp="1" noChangeArrowheads="1"/>
          </p:cNvSpPr>
          <p:nvPr>
            <p:ph type="body" idx="1"/>
          </p:nvPr>
        </p:nvSpPr>
        <p:spPr>
          <a:xfrm>
            <a:off x="914400" y="4344988"/>
            <a:ext cx="5029200" cy="4110037"/>
          </a:xfrm>
          <a:ln/>
        </p:spPr>
        <p:txBody>
          <a:bodyPr lIns="91953" tIns="45977" rIns="91953" bIns="45977"/>
          <a:lstStyle/>
          <a:p>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3886200" y="0"/>
            <a:ext cx="2971800" cy="455613"/>
          </a:xfrm>
          <a:prstGeom prst="rect">
            <a:avLst/>
          </a:prstGeom>
          <a:noFill/>
          <a:ln w="9525">
            <a:noFill/>
            <a:miter lim="800000"/>
            <a:headEnd/>
            <a:tailEnd/>
          </a:ln>
          <a:effectLst/>
        </p:spPr>
        <p:txBody>
          <a:bodyPr wrap="none" anchor="ctr"/>
          <a:lstStyle/>
          <a:p>
            <a:endParaRPr lang="en-US" dirty="0"/>
          </a:p>
        </p:txBody>
      </p:sp>
      <p:sp>
        <p:nvSpPr>
          <p:cNvPr id="134147" name="Rectangle 3"/>
          <p:cNvSpPr>
            <a:spLocks noChangeArrowheads="1"/>
          </p:cNvSpPr>
          <p:nvPr/>
        </p:nvSpPr>
        <p:spPr bwMode="auto">
          <a:xfrm>
            <a:off x="3886200" y="8688388"/>
            <a:ext cx="2971800" cy="455612"/>
          </a:xfrm>
          <a:prstGeom prst="rect">
            <a:avLst/>
          </a:prstGeom>
          <a:noFill/>
          <a:ln w="9525">
            <a:noFill/>
            <a:miter lim="800000"/>
            <a:headEnd/>
            <a:tailEnd/>
          </a:ln>
          <a:effectLst/>
        </p:spPr>
        <p:txBody>
          <a:bodyPr lIns="19024" tIns="0" rIns="19024" bIns="0" anchor="b"/>
          <a:lstStyle/>
          <a:p>
            <a:pPr algn="r" defTabSz="912813"/>
            <a:r>
              <a:rPr lang="en-US" sz="1000" i="1" dirty="0">
                <a:latin typeface="Arial" pitchFamily="34" charset="0"/>
              </a:rPr>
              <a:t>2</a:t>
            </a:r>
          </a:p>
        </p:txBody>
      </p:sp>
      <p:sp>
        <p:nvSpPr>
          <p:cNvPr id="134148" name="Rectangle 4"/>
          <p:cNvSpPr>
            <a:spLocks noChangeArrowheads="1"/>
          </p:cNvSpPr>
          <p:nvPr/>
        </p:nvSpPr>
        <p:spPr bwMode="auto">
          <a:xfrm>
            <a:off x="0" y="8688388"/>
            <a:ext cx="2971800" cy="455612"/>
          </a:xfrm>
          <a:prstGeom prst="rect">
            <a:avLst/>
          </a:prstGeom>
          <a:noFill/>
          <a:ln w="9525">
            <a:noFill/>
            <a:miter lim="800000"/>
            <a:headEnd/>
            <a:tailEnd/>
          </a:ln>
          <a:effectLst/>
        </p:spPr>
        <p:txBody>
          <a:bodyPr wrap="none" anchor="ctr"/>
          <a:lstStyle/>
          <a:p>
            <a:endParaRPr lang="en-US" dirty="0"/>
          </a:p>
        </p:txBody>
      </p:sp>
      <p:sp>
        <p:nvSpPr>
          <p:cNvPr id="134149" name="Rectangle 5"/>
          <p:cNvSpPr>
            <a:spLocks noChangeArrowheads="1"/>
          </p:cNvSpPr>
          <p:nvPr/>
        </p:nvSpPr>
        <p:spPr bwMode="auto">
          <a:xfrm>
            <a:off x="0" y="0"/>
            <a:ext cx="2971800" cy="455613"/>
          </a:xfrm>
          <a:prstGeom prst="rect">
            <a:avLst/>
          </a:prstGeom>
          <a:noFill/>
          <a:ln w="9525">
            <a:noFill/>
            <a:miter lim="800000"/>
            <a:headEnd/>
            <a:tailEnd/>
          </a:ln>
          <a:effectLst/>
        </p:spPr>
        <p:txBody>
          <a:bodyPr wrap="none" anchor="ctr"/>
          <a:lstStyle/>
          <a:p>
            <a:endParaRPr lang="en-US" dirty="0"/>
          </a:p>
        </p:txBody>
      </p:sp>
      <p:sp>
        <p:nvSpPr>
          <p:cNvPr id="134150" name="Rectangle 6"/>
          <p:cNvSpPr>
            <a:spLocks noGrp="1" noRot="1" noChangeAspect="1" noChangeArrowheads="1" noTextEdit="1"/>
          </p:cNvSpPr>
          <p:nvPr>
            <p:ph type="sldImg"/>
          </p:nvPr>
        </p:nvSpPr>
        <p:spPr>
          <a:xfrm>
            <a:off x="1152525" y="693738"/>
            <a:ext cx="4554538" cy="3416300"/>
          </a:xfrm>
          <a:ln cap="flat">
            <a:solidFill>
              <a:schemeClr val="tx1"/>
            </a:solidFill>
          </a:ln>
        </p:spPr>
      </p:sp>
      <p:sp>
        <p:nvSpPr>
          <p:cNvPr id="134151" name="Rectangle 7"/>
          <p:cNvSpPr>
            <a:spLocks noGrp="1" noChangeArrowheads="1"/>
          </p:cNvSpPr>
          <p:nvPr>
            <p:ph type="body" idx="1"/>
          </p:nvPr>
        </p:nvSpPr>
        <p:spPr>
          <a:xfrm>
            <a:off x="914400" y="4344988"/>
            <a:ext cx="5029200" cy="4110037"/>
          </a:xfrm>
          <a:ln/>
        </p:spPr>
        <p:txBody>
          <a:bodyPr lIns="91953" tIns="45977" rIns="91953" bIns="45977"/>
          <a:lstStyle/>
          <a:p>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A44893-F94F-4222-A338-99A2D5E5B68A}" type="slidenum">
              <a:rPr lang="en-US" smtClean="0"/>
              <a:pPr/>
              <a:t>33</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Subtitle 8"/>
          <p:cNvSpPr>
            <a:spLocks noGrp="1"/>
          </p:cNvSpPr>
          <p:nvPr>
            <p:ph type="subTitle" idx="1"/>
          </p:nvPr>
        </p:nvSpPr>
        <p:spPr>
          <a:xfrm>
            <a:off x="1295400" y="3200400"/>
            <a:ext cx="6400800" cy="1600200"/>
          </a:xfrm>
        </p:spPr>
        <p:txBody>
          <a:bodyPr>
            <a:normAutofit/>
          </a:bodyPr>
          <a:lstStyle>
            <a:lvl1pPr marL="0" indent="0" algn="ctr">
              <a:buNone/>
              <a:defRPr sz="18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smtClean="0"/>
              <a:t>Click to edit Master subtitle style</a:t>
            </a:r>
            <a:endParaRPr kumimoji="0" lang="en-US" dirty="0"/>
          </a:p>
        </p:txBody>
      </p:sp>
      <p:sp>
        <p:nvSpPr>
          <p:cNvPr id="28" name="Date Placeholder 27"/>
          <p:cNvSpPr>
            <a:spLocks noGrp="1"/>
          </p:cNvSpPr>
          <p:nvPr>
            <p:ph type="dt" sz="half" idx="10"/>
          </p:nvPr>
        </p:nvSpPr>
        <p:spPr/>
        <p:txBody>
          <a:bodyPr/>
          <a:lstStyle/>
          <a:p>
            <a:r>
              <a:rPr lang="en-US" dirty="0" smtClean="0"/>
              <a:t>6/4/2012</a:t>
            </a:r>
            <a:endParaRPr lang="en-US" dirty="0"/>
          </a:p>
        </p:txBody>
      </p:sp>
      <p:sp>
        <p:nvSpPr>
          <p:cNvPr id="17" name="Footer Placeholder 16"/>
          <p:cNvSpPr>
            <a:spLocks noGrp="1"/>
          </p:cNvSpPr>
          <p:nvPr>
            <p:ph type="ftr" sz="quarter" idx="11"/>
          </p:nvPr>
        </p:nvSpPr>
        <p:spPr/>
        <p:txBody>
          <a:bodyPr/>
          <a:lstStyle/>
          <a:p>
            <a:r>
              <a:rPr lang="en-US" dirty="0" smtClean="0"/>
              <a:t>HgCdTe Detector Overview</a:t>
            </a:r>
            <a:endParaRPr lang="en-US" dirty="0"/>
          </a:p>
        </p:txBody>
      </p:sp>
      <p:sp>
        <p:nvSpPr>
          <p:cNvPr id="29" name="Slide Number Placeholder 28"/>
          <p:cNvSpPr>
            <a:spLocks noGrp="1"/>
          </p:cNvSpPr>
          <p:nvPr>
            <p:ph type="sldNum" sz="quarter" idx="12"/>
          </p:nvPr>
        </p:nvSpPr>
        <p:spPr>
          <a:xfrm>
            <a:off x="8686800" y="6400800"/>
            <a:ext cx="457200" cy="457200"/>
          </a:xfrm>
          <a:prstGeom prst="ellipse">
            <a:avLst/>
          </a:prstGeom>
        </p:spPr>
        <p:txBody>
          <a:bodyPr lIns="0" tIns="0" rIns="0" bIns="0">
            <a:noAutofit/>
          </a:bodyPr>
          <a:lstStyle>
            <a:lvl1pPr>
              <a:defRPr sz="1400">
                <a:solidFill>
                  <a:srgbClr val="FFFFFF"/>
                </a:solidFill>
              </a:defRPr>
            </a:lvl1pPr>
          </a:lstStyle>
          <a:p>
            <a:fld id="{C8E9555F-FAC8-4CE8-AB0F-1E84143952D7}" type="slidenum">
              <a:rPr lang="en-US" smtClean="0"/>
              <a:pPr/>
              <a:t>‹#›</a:t>
            </a:fld>
            <a:endParaRPr lang="en-US" dirty="0"/>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latin typeface="Times New Roman" pitchFamily="18" charset="0"/>
              <a:cs typeface="Times New Roman" pitchFamily="18" charset="0"/>
            </a:endParaRPr>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2400" b="1" dirty="0"/>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Title 7"/>
          <p:cNvSpPr>
            <a:spLocks noGrp="1"/>
          </p:cNvSpPr>
          <p:nvPr>
            <p:ph type="ctrTitle"/>
          </p:nvPr>
        </p:nvSpPr>
        <p:spPr>
          <a:xfrm>
            <a:off x="457200" y="1505930"/>
            <a:ext cx="8229600" cy="1470025"/>
          </a:xfrm>
        </p:spPr>
        <p:txBody>
          <a:bodyPr anchor="ctr"/>
          <a:lstStyle>
            <a:lvl1pPr algn="ctr">
              <a:defRPr lang="en-US" b="1"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dirty="0" smtClean="0"/>
              <a:t>6/4/2012</a:t>
            </a:r>
            <a:endParaRPr lang="en-US" dirty="0"/>
          </a:p>
        </p:txBody>
      </p:sp>
      <p:sp>
        <p:nvSpPr>
          <p:cNvPr id="5" name="Footer Placeholder 4"/>
          <p:cNvSpPr>
            <a:spLocks noGrp="1"/>
          </p:cNvSpPr>
          <p:nvPr>
            <p:ph type="ftr" sz="quarter" idx="11"/>
          </p:nvPr>
        </p:nvSpPr>
        <p:spPr/>
        <p:txBody>
          <a:bodyPr/>
          <a:lstStyle/>
          <a:p>
            <a:r>
              <a:rPr lang="en-US" dirty="0" smtClean="0"/>
              <a:t>HgCdTe Detector Overview</a:t>
            </a:r>
            <a:endParaRPr lang="en-US" dirty="0"/>
          </a:p>
        </p:txBody>
      </p:sp>
      <p:sp>
        <p:nvSpPr>
          <p:cNvPr id="6" name="Slide Number Placeholder 5"/>
          <p:cNvSpPr>
            <a:spLocks noGrp="1"/>
          </p:cNvSpPr>
          <p:nvPr>
            <p:ph type="sldNum" sz="quarter" idx="12"/>
          </p:nvPr>
        </p:nvSpPr>
        <p:spPr>
          <a:xfrm>
            <a:off x="8686800" y="6400800"/>
            <a:ext cx="457200" cy="457200"/>
          </a:xfrm>
          <a:prstGeom prst="ellipse">
            <a:avLst/>
          </a:prstGeom>
        </p:spPr>
        <p:txBody>
          <a:bodyPr/>
          <a:lstStyle>
            <a:lvl1pPr>
              <a:defRPr sz="900"/>
            </a:lvl1pPr>
          </a:lstStyle>
          <a:p>
            <a:fld id="{C8E9555F-FAC8-4CE8-AB0F-1E84143952D7}"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r>
              <a:rPr lang="en-US" dirty="0" smtClean="0"/>
              <a:t>6/4/2012</a:t>
            </a:r>
            <a:endParaRPr lang="en-US" dirty="0"/>
          </a:p>
        </p:txBody>
      </p:sp>
      <p:sp>
        <p:nvSpPr>
          <p:cNvPr id="5" name="Footer Placeholder 4"/>
          <p:cNvSpPr>
            <a:spLocks noGrp="1"/>
          </p:cNvSpPr>
          <p:nvPr>
            <p:ph type="ftr" sz="quarter" idx="11"/>
          </p:nvPr>
        </p:nvSpPr>
        <p:spPr/>
        <p:txBody>
          <a:bodyPr/>
          <a:lstStyle/>
          <a:p>
            <a:r>
              <a:rPr lang="en-US" dirty="0" smtClean="0"/>
              <a:t>HgCdTe Detector Overview</a:t>
            </a:r>
            <a:endParaRPr lang="en-US" dirty="0"/>
          </a:p>
        </p:txBody>
      </p:sp>
      <p:sp>
        <p:nvSpPr>
          <p:cNvPr id="6" name="Slide Number Placeholder 5"/>
          <p:cNvSpPr>
            <a:spLocks noGrp="1"/>
          </p:cNvSpPr>
          <p:nvPr>
            <p:ph type="sldNum" sz="quarter" idx="12"/>
          </p:nvPr>
        </p:nvSpPr>
        <p:spPr>
          <a:xfrm>
            <a:off x="8686800" y="6400800"/>
            <a:ext cx="457200" cy="457200"/>
          </a:xfrm>
          <a:prstGeom prst="ellipse">
            <a:avLst/>
          </a:prstGeom>
        </p:spPr>
        <p:txBody>
          <a:bodyPr/>
          <a:lstStyle>
            <a:lvl1pPr>
              <a:defRPr sz="900"/>
            </a:lvl1pPr>
          </a:lstStyle>
          <a:p>
            <a:fld id="{C8E9555F-FAC8-4CE8-AB0F-1E84143952D7}"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47800" y="228600"/>
            <a:ext cx="6188075" cy="8318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4800" y="1676399"/>
            <a:ext cx="4191000" cy="4206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399"/>
            <a:ext cx="4191000" cy="42068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1333500"/>
            <a:ext cx="8534400" cy="4549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7165975" y="6597650"/>
            <a:ext cx="1187450" cy="177800"/>
          </a:xfrm>
        </p:spPr>
        <p:txBody>
          <a:bodyPr/>
          <a:lstStyle>
            <a:lvl1pPr>
              <a:defRPr sz="1000"/>
            </a:lvl1pPr>
          </a:lstStyle>
          <a:p>
            <a:fld id="{1B2C865F-DBBE-41FE-9F92-2A1ABA888C54}" type="datetime1">
              <a:rPr lang="en-US"/>
              <a:pPr/>
              <a:t>6/4/2012</a:t>
            </a:fld>
            <a:r>
              <a:rPr lang="en-US" dirty="0"/>
              <a:t> </a:t>
            </a:r>
          </a:p>
          <a:p>
            <a:r>
              <a:rPr lang="en-US" dirty="0"/>
              <a:t>SPIE2009 DSS</a:t>
            </a:r>
          </a:p>
        </p:txBody>
      </p:sp>
    </p:spTree>
  </p:cSld>
  <p:clrMapOvr>
    <a:masterClrMapping/>
  </p:clrMapOvr>
  <p:transition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r>
              <a:rPr lang="en-US" dirty="0" smtClean="0"/>
              <a:t>6/4/2012</a:t>
            </a:r>
            <a:endParaRPr lang="en-US" dirty="0"/>
          </a:p>
        </p:txBody>
      </p:sp>
      <p:sp>
        <p:nvSpPr>
          <p:cNvPr id="5" name="Footer Placeholder 4"/>
          <p:cNvSpPr>
            <a:spLocks noGrp="1"/>
          </p:cNvSpPr>
          <p:nvPr>
            <p:ph type="ftr" sz="quarter" idx="11"/>
          </p:nvPr>
        </p:nvSpPr>
        <p:spPr/>
        <p:txBody>
          <a:bodyPr/>
          <a:lstStyle/>
          <a:p>
            <a:r>
              <a:rPr lang="en-US" dirty="0" smtClean="0"/>
              <a:t>HgCdTe Detector Overview</a:t>
            </a:r>
            <a:endParaRPr lang="en-US" dirty="0"/>
          </a:p>
        </p:txBody>
      </p:sp>
      <p:sp>
        <p:nvSpPr>
          <p:cNvPr id="8" name="Content Placeholder 7"/>
          <p:cNvSpPr>
            <a:spLocks noGrp="1"/>
          </p:cNvSpPr>
          <p:nvPr>
            <p:ph sz="quarter" idx="1"/>
          </p:nvPr>
        </p:nvSpPr>
        <p:spPr>
          <a:xfrm>
            <a:off x="762000" y="1600200"/>
            <a:ext cx="7924800" cy="44196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r>
              <a:rPr lang="en-US" dirty="0" smtClean="0"/>
              <a:t>6/4/2012</a:t>
            </a:r>
            <a:endParaRPr lang="en-US" dirty="0"/>
          </a:p>
        </p:txBody>
      </p:sp>
      <p:sp>
        <p:nvSpPr>
          <p:cNvPr id="5" name="Footer Placeholder 4"/>
          <p:cNvSpPr>
            <a:spLocks noGrp="1"/>
          </p:cNvSpPr>
          <p:nvPr>
            <p:ph type="ftr" sz="quarter" idx="11"/>
          </p:nvPr>
        </p:nvSpPr>
        <p:spPr>
          <a:xfrm>
            <a:off x="800100" y="6172200"/>
            <a:ext cx="4000500" cy="457200"/>
          </a:xfrm>
        </p:spPr>
        <p:txBody>
          <a:bodyPr/>
          <a:lstStyle/>
          <a:p>
            <a:r>
              <a:rPr lang="en-US" dirty="0" smtClean="0"/>
              <a:t>HgCdTe Detector Overview</a:t>
            </a:r>
            <a:endParaRPr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Slide Number Placeholder 5"/>
          <p:cNvSpPr>
            <a:spLocks noGrp="1"/>
          </p:cNvSpPr>
          <p:nvPr>
            <p:ph type="sldNum" sz="quarter" idx="12"/>
          </p:nvPr>
        </p:nvSpPr>
        <p:spPr>
          <a:xfrm>
            <a:off x="8686800" y="6400800"/>
            <a:ext cx="457200" cy="457200"/>
          </a:xfrm>
          <a:prstGeom prst="ellipse">
            <a:avLst/>
          </a:prstGeom>
        </p:spPr>
        <p:txBody>
          <a:bodyPr/>
          <a:lstStyle>
            <a:lvl1pPr>
              <a:defRPr sz="900"/>
            </a:lvl1pPr>
          </a:lstStyle>
          <a:p>
            <a:fld id="{C8E9555F-FAC8-4CE8-AB0F-1E84143952D7}" type="slidenum">
              <a:rPr lang="en-US" smtClean="0"/>
              <a:pPr/>
              <a:t>‹#›</a:t>
            </a:fld>
            <a:endParaRPr 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r>
              <a:rPr lang="en-US" dirty="0" smtClean="0"/>
              <a:t>6/4/2012</a:t>
            </a:r>
            <a:endParaRPr lang="en-US" dirty="0"/>
          </a:p>
        </p:txBody>
      </p:sp>
      <p:sp>
        <p:nvSpPr>
          <p:cNvPr id="6" name="Footer Placeholder 5"/>
          <p:cNvSpPr>
            <a:spLocks noGrp="1"/>
          </p:cNvSpPr>
          <p:nvPr>
            <p:ph type="ftr" sz="quarter" idx="11"/>
          </p:nvPr>
        </p:nvSpPr>
        <p:spPr/>
        <p:txBody>
          <a:bodyPr/>
          <a:lstStyle/>
          <a:p>
            <a:r>
              <a:rPr lang="en-US" dirty="0" smtClean="0"/>
              <a:t>HgCdTe Detector Overview</a:t>
            </a:r>
            <a:endParaRPr lang="en-US" dirty="0"/>
          </a:p>
        </p:txBody>
      </p:sp>
      <p:sp>
        <p:nvSpPr>
          <p:cNvPr id="7" name="Slide Number Placeholder 6"/>
          <p:cNvSpPr>
            <a:spLocks noGrp="1"/>
          </p:cNvSpPr>
          <p:nvPr>
            <p:ph type="sldNum" sz="quarter" idx="12"/>
          </p:nvPr>
        </p:nvSpPr>
        <p:spPr>
          <a:xfrm>
            <a:off x="8686800" y="6400800"/>
            <a:ext cx="457200" cy="457200"/>
          </a:xfrm>
          <a:prstGeom prst="ellipse">
            <a:avLst/>
          </a:prstGeom>
        </p:spPr>
        <p:txBody>
          <a:bodyPr/>
          <a:lstStyle>
            <a:lvl1pPr>
              <a:defRPr sz="900"/>
            </a:lvl1pPr>
          </a:lstStyle>
          <a:p>
            <a:fld id="{C8E9555F-FAC8-4CE8-AB0F-1E84143952D7}" type="slidenum">
              <a:rPr lang="en-US" smtClean="0"/>
              <a:pPr/>
              <a:t>‹#›</a:t>
            </a:fld>
            <a:endParaRPr lang="en-US" dirty="0"/>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r>
              <a:rPr lang="en-US" dirty="0" smtClean="0"/>
              <a:t>6/4/2012</a:t>
            </a:r>
            <a:endParaRPr lang="en-US" dirty="0"/>
          </a:p>
        </p:txBody>
      </p:sp>
      <p:sp>
        <p:nvSpPr>
          <p:cNvPr id="8" name="Footer Placeholder 7"/>
          <p:cNvSpPr>
            <a:spLocks noGrp="1"/>
          </p:cNvSpPr>
          <p:nvPr>
            <p:ph type="ftr" sz="quarter" idx="11"/>
          </p:nvPr>
        </p:nvSpPr>
        <p:spPr/>
        <p:txBody>
          <a:bodyPr/>
          <a:lstStyle/>
          <a:p>
            <a:r>
              <a:rPr lang="en-US" dirty="0" smtClean="0"/>
              <a:t>HgCdTe Detector Overview</a:t>
            </a:r>
            <a:endParaRPr lang="en-US" dirty="0"/>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Slide Number Placeholder 8"/>
          <p:cNvSpPr>
            <a:spLocks noGrp="1"/>
          </p:cNvSpPr>
          <p:nvPr>
            <p:ph type="sldNum" sz="quarter" idx="12"/>
          </p:nvPr>
        </p:nvSpPr>
        <p:spPr>
          <a:xfrm>
            <a:off x="8686800" y="6400800"/>
            <a:ext cx="457200" cy="457200"/>
          </a:xfrm>
          <a:prstGeom prst="ellipse">
            <a:avLst/>
          </a:prstGeom>
        </p:spPr>
        <p:txBody>
          <a:bodyPr/>
          <a:lstStyle>
            <a:lvl1pPr>
              <a:defRPr sz="900"/>
            </a:lvl1pPr>
          </a:lstStyle>
          <a:p>
            <a:fld id="{C8E9555F-FAC8-4CE8-AB0F-1E84143952D7}"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r>
              <a:rPr lang="en-US" dirty="0" smtClean="0"/>
              <a:t>6/4/2012</a:t>
            </a:r>
            <a:endParaRPr lang="en-US" dirty="0"/>
          </a:p>
        </p:txBody>
      </p:sp>
      <p:sp>
        <p:nvSpPr>
          <p:cNvPr id="4" name="Footer Placeholder 3"/>
          <p:cNvSpPr>
            <a:spLocks noGrp="1"/>
          </p:cNvSpPr>
          <p:nvPr>
            <p:ph type="ftr" sz="quarter" idx="11"/>
          </p:nvPr>
        </p:nvSpPr>
        <p:spPr/>
        <p:txBody>
          <a:bodyPr/>
          <a:lstStyle/>
          <a:p>
            <a:r>
              <a:rPr lang="en-US" dirty="0" smtClean="0"/>
              <a:t>HgCdTe Detector Overview</a:t>
            </a:r>
            <a:endParaRPr lang="en-US" dirty="0"/>
          </a:p>
        </p:txBody>
      </p:sp>
      <p:sp>
        <p:nvSpPr>
          <p:cNvPr id="5" name="Slide Number Placeholder 4"/>
          <p:cNvSpPr>
            <a:spLocks noGrp="1"/>
          </p:cNvSpPr>
          <p:nvPr>
            <p:ph type="sldNum" sz="quarter" idx="12"/>
          </p:nvPr>
        </p:nvSpPr>
        <p:spPr>
          <a:xfrm>
            <a:off x="8686800" y="6400800"/>
            <a:ext cx="457200" cy="457200"/>
          </a:xfrm>
          <a:prstGeom prst="ellipse">
            <a:avLst/>
          </a:prstGeom>
        </p:spPr>
        <p:txBody>
          <a:bodyPr/>
          <a:lstStyle>
            <a:lvl1pPr>
              <a:defRPr sz="900"/>
            </a:lvl1pPr>
          </a:lstStyle>
          <a:p>
            <a:fld id="{C8E9555F-FAC8-4CE8-AB0F-1E84143952D7}"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dirty="0" smtClean="0"/>
              <a:t>6/4/2012</a:t>
            </a:r>
            <a:endParaRPr lang="en-US" dirty="0"/>
          </a:p>
        </p:txBody>
      </p:sp>
      <p:sp>
        <p:nvSpPr>
          <p:cNvPr id="3" name="Footer Placeholder 2"/>
          <p:cNvSpPr>
            <a:spLocks noGrp="1"/>
          </p:cNvSpPr>
          <p:nvPr>
            <p:ph type="ftr" sz="quarter" idx="11"/>
          </p:nvPr>
        </p:nvSpPr>
        <p:spPr/>
        <p:txBody>
          <a:bodyPr/>
          <a:lstStyle/>
          <a:p>
            <a:r>
              <a:rPr lang="en-US" dirty="0" smtClean="0"/>
              <a:t>HgCdTe Detector Overview</a:t>
            </a:r>
            <a:endParaRPr lang="en-US" dirty="0"/>
          </a:p>
        </p:txBody>
      </p:sp>
      <p:sp>
        <p:nvSpPr>
          <p:cNvPr id="4" name="Slide Number Placeholder 3"/>
          <p:cNvSpPr>
            <a:spLocks noGrp="1"/>
          </p:cNvSpPr>
          <p:nvPr>
            <p:ph type="sldNum" sz="quarter" idx="12"/>
          </p:nvPr>
        </p:nvSpPr>
        <p:spPr>
          <a:xfrm>
            <a:off x="8686800" y="6400800"/>
            <a:ext cx="457200" cy="457200"/>
          </a:xfrm>
          <a:prstGeom prst="ellipse">
            <a:avLst/>
          </a:prstGeom>
        </p:spPr>
        <p:txBody>
          <a:bodyPr/>
          <a:lstStyle>
            <a:lvl1pPr>
              <a:defRPr sz="900"/>
            </a:lvl1pPr>
          </a:lstStyle>
          <a:p>
            <a:fld id="{C8E9555F-FAC8-4CE8-AB0F-1E84143952D7}"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dirty="0" smtClean="0"/>
              <a:t>6/4/2012</a:t>
            </a:r>
            <a:endParaRPr lang="en-US" dirty="0"/>
          </a:p>
        </p:txBody>
      </p:sp>
      <p:sp>
        <p:nvSpPr>
          <p:cNvPr id="6" name="Footer Placeholder 5"/>
          <p:cNvSpPr>
            <a:spLocks noGrp="1"/>
          </p:cNvSpPr>
          <p:nvPr>
            <p:ph type="ftr" sz="quarter" idx="11"/>
          </p:nvPr>
        </p:nvSpPr>
        <p:spPr/>
        <p:txBody>
          <a:bodyPr/>
          <a:lstStyle/>
          <a:p>
            <a:r>
              <a:rPr lang="en-US" dirty="0" smtClean="0"/>
              <a:t>HgCdTe Detector Overview</a:t>
            </a:r>
            <a:endParaRPr lang="en-US" dirty="0"/>
          </a:p>
        </p:txBody>
      </p:sp>
      <p:sp>
        <p:nvSpPr>
          <p:cNvPr id="7" name="Slide Number Placeholder 6"/>
          <p:cNvSpPr>
            <a:spLocks noGrp="1"/>
          </p:cNvSpPr>
          <p:nvPr>
            <p:ph type="sldNum" sz="quarter" idx="12"/>
          </p:nvPr>
        </p:nvSpPr>
        <p:spPr>
          <a:xfrm>
            <a:off x="8686800" y="6400800"/>
            <a:ext cx="457200" cy="457200"/>
          </a:xfrm>
          <a:prstGeom prst="ellipse">
            <a:avLst/>
          </a:prstGeom>
        </p:spPr>
        <p:txBody>
          <a:bodyPr/>
          <a:lstStyle>
            <a:lvl1pPr>
              <a:defRPr sz="900"/>
            </a:lvl1pPr>
          </a:lstStyle>
          <a:p>
            <a:fld id="{C8E9555F-FAC8-4CE8-AB0F-1E84143952D7}" type="slidenum">
              <a:rPr lang="en-US" smtClean="0"/>
              <a:pPr/>
              <a:t>‹#›</a:t>
            </a:fld>
            <a:endParaRPr lang="en-US" dirty="0"/>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r>
              <a:rPr lang="en-US" dirty="0" smtClean="0"/>
              <a:t>6/4/2012</a:t>
            </a:r>
            <a:endParaRPr lang="en-US" dirty="0"/>
          </a:p>
        </p:txBody>
      </p:sp>
      <p:sp>
        <p:nvSpPr>
          <p:cNvPr id="6" name="Footer Placeholder 5"/>
          <p:cNvSpPr>
            <a:spLocks noGrp="1"/>
          </p:cNvSpPr>
          <p:nvPr>
            <p:ph type="ftr" sz="quarter" idx="11"/>
          </p:nvPr>
        </p:nvSpPr>
        <p:spPr>
          <a:xfrm>
            <a:off x="914400" y="6172200"/>
            <a:ext cx="3886200" cy="457200"/>
          </a:xfrm>
        </p:spPr>
        <p:txBody>
          <a:bodyPr/>
          <a:lstStyle/>
          <a:p>
            <a:r>
              <a:rPr lang="en-US" dirty="0" smtClean="0"/>
              <a:t>HgCdTe Detector Overview</a:t>
            </a:r>
            <a:endParaRPr lang="en-US" dirty="0"/>
          </a:p>
        </p:txBody>
      </p:sp>
      <p:sp>
        <p:nvSpPr>
          <p:cNvPr id="7" name="Slide Number Placeholder 6"/>
          <p:cNvSpPr>
            <a:spLocks noGrp="1"/>
          </p:cNvSpPr>
          <p:nvPr>
            <p:ph type="sldNum" sz="quarter" idx="12"/>
          </p:nvPr>
        </p:nvSpPr>
        <p:spPr>
          <a:xfrm>
            <a:off x="8686800" y="6400800"/>
            <a:ext cx="457200" cy="457200"/>
          </a:xfrm>
          <a:prstGeom prst="ellipse">
            <a:avLst/>
          </a:prstGeom>
        </p:spPr>
        <p:txBody>
          <a:bodyPr/>
          <a:lstStyle>
            <a:lvl1pPr>
              <a:defRPr sz="900"/>
            </a:lvl1pPr>
          </a:lstStyle>
          <a:p>
            <a:fld id="{C8E9555F-FAC8-4CE8-AB0F-1E84143952D7}" type="slidenum">
              <a:rPr lang="en-US" smtClean="0"/>
              <a:pPr/>
              <a:t>‹#›</a:t>
            </a:fld>
            <a:endParaRPr lang="en-US" dirty="0"/>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dirty="0"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1295400" y="381000"/>
            <a:ext cx="6705600" cy="914400"/>
          </a:xfrm>
          <a:prstGeom prst="rect">
            <a:avLst/>
          </a:prstGeom>
        </p:spPr>
        <p:txBody>
          <a:bodyPr bIns="91440" anchor="b" anchorCtr="0">
            <a:normAutofit/>
          </a:bodyPr>
          <a:lstStyle/>
          <a:p>
            <a:r>
              <a:rPr kumimoji="0" lang="en-US" dirty="0" smtClean="0"/>
              <a:t>Click to edit Master title style</a:t>
            </a:r>
            <a:endParaRPr kumimoji="0" lang="en-US" dirty="0"/>
          </a:p>
        </p:txBody>
      </p:sp>
      <p:sp>
        <p:nvSpPr>
          <p:cNvPr id="13" name="Text Placeholder 12"/>
          <p:cNvSpPr>
            <a:spLocks noGrp="1"/>
          </p:cNvSpPr>
          <p:nvPr>
            <p:ph type="body" idx="1"/>
          </p:nvPr>
        </p:nvSpPr>
        <p:spPr>
          <a:xfrm>
            <a:off x="914400" y="1600200"/>
            <a:ext cx="7772400" cy="4419600"/>
          </a:xfrm>
          <a:prstGeom prst="rect">
            <a:avLst/>
          </a:prstGeom>
        </p:spPr>
        <p:txBody>
          <a:bodyPr>
            <a:normAutofit/>
          </a:bodyPr>
          <a:lstStyle/>
          <a:p>
            <a:pPr lvl="0" eaLnBrk="1" latinLnBrk="0" hangingPunct="1"/>
            <a:r>
              <a:rPr kumimoji="0" lang="en-US" dirty="0" smtClean="0"/>
              <a:t>Click to edit Master text styles</a:t>
            </a:r>
          </a:p>
          <a:p>
            <a:pPr lvl="1" eaLnBrk="1" latinLnBrk="0" hangingPunct="1"/>
            <a:r>
              <a:rPr kumimoji="0" lang="en-US" dirty="0" smtClean="0"/>
              <a:t>Second level</a:t>
            </a:r>
          </a:p>
          <a:p>
            <a:pPr lvl="2" eaLnBrk="1" latinLnBrk="0" hangingPunct="1"/>
            <a:r>
              <a:rPr kumimoji="0" lang="en-US" dirty="0" smtClean="0"/>
              <a:t>Third level</a:t>
            </a:r>
          </a:p>
          <a:p>
            <a:pPr lvl="3" eaLnBrk="1" latinLnBrk="0" hangingPunct="1"/>
            <a:r>
              <a:rPr kumimoji="0" lang="en-US" dirty="0" smtClean="0"/>
              <a:t>Fourth level</a:t>
            </a:r>
          </a:p>
          <a:p>
            <a:pPr lvl="4" eaLnBrk="1" latinLnBrk="0" hangingPunct="1"/>
            <a:r>
              <a:rPr kumimoji="0" lang="en-US" dirty="0" smtClean="0"/>
              <a:t>Fifth level</a:t>
            </a:r>
            <a:endParaRPr kumimoji="0" lang="en-US" dirty="0"/>
          </a:p>
        </p:txBody>
      </p:sp>
      <p:sp>
        <p:nvSpPr>
          <p:cNvPr id="14" name="Date Placeholder 13"/>
          <p:cNvSpPr>
            <a:spLocks noGrp="1"/>
          </p:cNvSpPr>
          <p:nvPr>
            <p:ph type="dt" sz="half" idx="2"/>
          </p:nvPr>
        </p:nvSpPr>
        <p:spPr>
          <a:xfrm>
            <a:off x="5943600" y="6553200"/>
            <a:ext cx="2476500" cy="247650"/>
          </a:xfrm>
          <a:prstGeom prst="rect">
            <a:avLst/>
          </a:prstGeom>
        </p:spPr>
        <p:txBody>
          <a:bodyPr anchor="ctr" anchorCtr="0"/>
          <a:lstStyle>
            <a:lvl1pPr algn="r" eaLnBrk="1" latinLnBrk="0" hangingPunct="1">
              <a:defRPr kumimoji="0" sz="1400">
                <a:solidFill>
                  <a:schemeClr val="tx2"/>
                </a:solidFill>
              </a:defRPr>
            </a:lvl1pPr>
          </a:lstStyle>
          <a:p>
            <a:r>
              <a:rPr lang="en-US" dirty="0" smtClean="0"/>
              <a:t>6/4/2012</a:t>
            </a:r>
            <a:endParaRPr lang="en-US" dirty="0"/>
          </a:p>
        </p:txBody>
      </p:sp>
      <p:sp>
        <p:nvSpPr>
          <p:cNvPr id="3" name="Footer Placeholder 2"/>
          <p:cNvSpPr>
            <a:spLocks noGrp="1"/>
          </p:cNvSpPr>
          <p:nvPr>
            <p:ph type="ftr" sz="quarter" idx="3"/>
          </p:nvPr>
        </p:nvSpPr>
        <p:spPr>
          <a:xfrm>
            <a:off x="0" y="6629400"/>
            <a:ext cx="2362200" cy="228600"/>
          </a:xfrm>
          <a:prstGeom prst="rect">
            <a:avLst/>
          </a:prstGeom>
          <a:solidFill>
            <a:schemeClr val="bg1"/>
          </a:solidFill>
        </p:spPr>
        <p:txBody>
          <a:bodyPr anchor="ctr" anchorCtr="0"/>
          <a:lstStyle>
            <a:lvl1pPr eaLnBrk="1" latinLnBrk="0" hangingPunct="1">
              <a:defRPr kumimoji="0" sz="900" i="1">
                <a:solidFill>
                  <a:schemeClr val="tx2"/>
                </a:solidFill>
                <a:latin typeface="Times New Roman" pitchFamily="18" charset="0"/>
                <a:cs typeface="Times New Roman" pitchFamily="18" charset="0"/>
              </a:defRPr>
            </a:lvl1pPr>
          </a:lstStyle>
          <a:p>
            <a:r>
              <a:rPr lang="en-US" dirty="0" smtClean="0"/>
              <a:t>HgCdTe Detector Overview</a:t>
            </a:r>
            <a:endParaRPr lang="en-US" dirty="0"/>
          </a:p>
        </p:txBody>
      </p:sp>
      <p:pic>
        <p:nvPicPr>
          <p:cNvPr id="10" name="Picture 9" descr="NSF Logo copy.png"/>
          <p:cNvPicPr>
            <a:picLocks noChangeAspect="1"/>
          </p:cNvPicPr>
          <p:nvPr userDrawn="1"/>
        </p:nvPicPr>
        <p:blipFill>
          <a:blip r:embed="rId17" cstate="print"/>
          <a:stretch>
            <a:fillRect/>
          </a:stretch>
        </p:blipFill>
        <p:spPr>
          <a:xfrm>
            <a:off x="8229600" y="228600"/>
            <a:ext cx="644267" cy="644267"/>
          </a:xfrm>
          <a:prstGeom prst="rect">
            <a:avLst/>
          </a:prstGeom>
        </p:spPr>
      </p:pic>
      <p:pic>
        <p:nvPicPr>
          <p:cNvPr id="11" name="Picture 10" descr="RIT Logo.jpg"/>
          <p:cNvPicPr>
            <a:picLocks noChangeAspect="1"/>
          </p:cNvPicPr>
          <p:nvPr userDrawn="1"/>
        </p:nvPicPr>
        <p:blipFill>
          <a:blip r:embed="rId18" cstate="print"/>
          <a:stretch>
            <a:fillRect/>
          </a:stretch>
        </p:blipFill>
        <p:spPr>
          <a:xfrm>
            <a:off x="0" y="228600"/>
            <a:ext cx="1219200" cy="425986"/>
          </a:xfrm>
          <a:prstGeom prst="rect">
            <a:avLst/>
          </a:prstGeom>
        </p:spPr>
      </p:pic>
      <p:pic>
        <p:nvPicPr>
          <p:cNvPr id="12" name="Picture 11" descr="Crystal Lattice copy.png"/>
          <p:cNvPicPr>
            <a:picLocks noChangeAspect="1"/>
          </p:cNvPicPr>
          <p:nvPr userDrawn="1"/>
        </p:nvPicPr>
        <p:blipFill>
          <a:blip r:embed="rId19" cstate="print"/>
          <a:stretch>
            <a:fillRect/>
          </a:stretch>
        </p:blipFill>
        <p:spPr>
          <a:xfrm>
            <a:off x="8668512" y="6385034"/>
            <a:ext cx="475488" cy="472966"/>
          </a:xfrm>
          <a:prstGeom prst="rect">
            <a:avLst/>
          </a:prstGeom>
        </p:spPr>
      </p:pic>
      <p:cxnSp>
        <p:nvCxnSpPr>
          <p:cNvPr id="17" name="Straight Connector 16"/>
          <p:cNvCxnSpPr/>
          <p:nvPr userDrawn="1"/>
        </p:nvCxnSpPr>
        <p:spPr>
          <a:xfrm>
            <a:off x="0" y="1371600"/>
            <a:ext cx="9144000" cy="0"/>
          </a:xfrm>
          <a:prstGeom prst="line">
            <a:avLst/>
          </a:prstGeom>
          <a:ln w="76200">
            <a:gradFill flip="none"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2700000" scaled="1"/>
              <a:tileRect/>
            </a:gra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hf hdr="0" ftr="0" dt="0"/>
  <p:txStyles>
    <p:titleStyle>
      <a:lvl1pPr algn="l" rtl="0" eaLnBrk="1" latinLnBrk="0" hangingPunct="1">
        <a:spcBef>
          <a:spcPct val="0"/>
        </a:spcBef>
        <a:buNone/>
        <a:defRPr kumimoji="0" sz="2400" kern="1200">
          <a:solidFill>
            <a:schemeClr val="tx2"/>
          </a:solidFill>
          <a:latin typeface="Times New Roman" pitchFamily="18" charset="0"/>
          <a:ea typeface="+mj-ea"/>
          <a:cs typeface="Times New Roman" pitchFamily="18" charset="0"/>
        </a:defRPr>
      </a:lvl1pPr>
    </p:titleStyle>
    <p:bodyStyle>
      <a:lvl1pPr marL="274320" indent="-274320" algn="l" rtl="0" eaLnBrk="1" latinLnBrk="0" hangingPunct="1">
        <a:spcBef>
          <a:spcPts val="580"/>
        </a:spcBef>
        <a:buClr>
          <a:srgbClr val="002060"/>
        </a:buClr>
        <a:buSzPct val="125000"/>
        <a:buFont typeface="Wingdings 2"/>
        <a:buChar char=""/>
        <a:defRPr kumimoji="0" sz="1800" b="1" kern="1200">
          <a:solidFill>
            <a:schemeClr val="tx1"/>
          </a:solidFill>
          <a:latin typeface="Times New Roman" pitchFamily="18" charset="0"/>
          <a:ea typeface="+mn-ea"/>
          <a:cs typeface="Times New Roman" pitchFamily="18" charset="0"/>
        </a:defRPr>
      </a:lvl1pPr>
      <a:lvl2pPr marL="548640" indent="-228600" algn="l" rtl="0" eaLnBrk="1" latinLnBrk="0" hangingPunct="1">
        <a:spcBef>
          <a:spcPts val="370"/>
        </a:spcBef>
        <a:buClr>
          <a:srgbClr val="002060"/>
        </a:buClr>
        <a:buSzPct val="125000"/>
        <a:buFont typeface="Wingdings 2"/>
        <a:buChar char=""/>
        <a:defRPr kumimoji="0" sz="1800" b="1" kern="1200">
          <a:solidFill>
            <a:schemeClr val="tx1"/>
          </a:solidFill>
          <a:latin typeface="Times New Roman" pitchFamily="18" charset="0"/>
          <a:ea typeface="+mn-ea"/>
          <a:cs typeface="Times New Roman" pitchFamily="18" charset="0"/>
        </a:defRPr>
      </a:lvl2pPr>
      <a:lvl3pPr marL="822960" indent="-228600" algn="l" rtl="0" eaLnBrk="1" latinLnBrk="0" hangingPunct="1">
        <a:spcBef>
          <a:spcPts val="370"/>
        </a:spcBef>
        <a:buClr>
          <a:srgbClr val="002060"/>
        </a:buClr>
        <a:buSzPct val="125000"/>
        <a:buFont typeface="Wingdings 2"/>
        <a:buChar char=""/>
        <a:defRPr kumimoji="0" sz="1800" kern="1200">
          <a:solidFill>
            <a:schemeClr val="tx1"/>
          </a:solidFill>
          <a:latin typeface="Times New Roman" pitchFamily="18" charset="0"/>
          <a:ea typeface="+mn-ea"/>
          <a:cs typeface="Times New Roman" pitchFamily="18" charset="0"/>
        </a:defRPr>
      </a:lvl3pPr>
      <a:lvl4pPr marL="1097280" indent="-228600" algn="l" rtl="0" eaLnBrk="1" latinLnBrk="0" hangingPunct="1">
        <a:spcBef>
          <a:spcPts val="370"/>
        </a:spcBef>
        <a:buClr>
          <a:srgbClr val="002060"/>
        </a:buClr>
        <a:buSzPct val="125000"/>
        <a:buFont typeface="Wingdings 2"/>
        <a:buChar char=""/>
        <a:defRPr kumimoji="0" sz="1400" kern="1200">
          <a:solidFill>
            <a:schemeClr val="tx1"/>
          </a:solidFill>
          <a:latin typeface="Times New Roman" pitchFamily="18" charset="0"/>
          <a:ea typeface="+mn-ea"/>
          <a:cs typeface="Times New Roman" pitchFamily="18" charset="0"/>
        </a:defRPr>
      </a:lvl4pPr>
      <a:lvl5pPr marL="1371600" indent="-228600" algn="l" rtl="0" eaLnBrk="1" latinLnBrk="0" hangingPunct="1">
        <a:spcBef>
          <a:spcPts val="370"/>
        </a:spcBef>
        <a:buClr>
          <a:srgbClr val="002060"/>
        </a:buClr>
        <a:buSzPct val="125000"/>
        <a:buFontTx/>
        <a:buChar char="o"/>
        <a:defRPr kumimoji="0" sz="1400" kern="1200">
          <a:solidFill>
            <a:schemeClr val="tx1"/>
          </a:solidFill>
          <a:latin typeface="Times New Roman" pitchFamily="18" charset="0"/>
          <a:ea typeface="+mn-ea"/>
          <a:cs typeface="Times New Roman" pitchFamily="18" charset="0"/>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oleObject" Target="../embeddings/oleObject8.bin"/><Relationship Id="rId7" Type="http://schemas.openxmlformats.org/officeDocument/2006/relationships/oleObject" Target="../embeddings/oleObject12.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3.emf"/><Relationship Id="rId5" Type="http://schemas.openxmlformats.org/officeDocument/2006/relationships/oleObject" Target="../embeddings/oleObject14.bin"/><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oleObject15.bin"/></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coolcosmos.ipac.caltech.edu/"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8.wmf"/><Relationship Id="rId4" Type="http://schemas.openxmlformats.org/officeDocument/2006/relationships/image" Target="../media/image37.wmf"/></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wmf"/><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15.xml"/><Relationship Id="rId1" Type="http://schemas.openxmlformats.org/officeDocument/2006/relationships/vmlDrawing" Target="../drawings/vmlDrawing7.vml"/><Relationship Id="rId5" Type="http://schemas.openxmlformats.org/officeDocument/2006/relationships/oleObject" Target="../embeddings/oleObject16.bin"/><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6.jpeg"/><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oleObject" Target="../embeddings/oleObject18.bin"/><Relationship Id="rId5" Type="http://schemas.openxmlformats.org/officeDocument/2006/relationships/image" Target="../media/image55.jpeg"/><Relationship Id="rId4" Type="http://schemas.openxmlformats.org/officeDocument/2006/relationships/oleObject" Target="../embeddings/oleObject17.bin"/></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12.xml"/><Relationship Id="rId1" Type="http://schemas.openxmlformats.org/officeDocument/2006/relationships/vmlDrawing" Target="../drawings/vmlDrawing9.vml"/><Relationship Id="rId5" Type="http://schemas.openxmlformats.org/officeDocument/2006/relationships/image" Target="../media/image59.jpeg"/><Relationship Id="rId4" Type="http://schemas.openxmlformats.org/officeDocument/2006/relationships/oleObject" Target="../embeddings/oleObject19.bin"/></Relationships>
</file>

<file path=ppt/slides/_rels/slide2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3.xml"/><Relationship Id="rId6" Type="http://schemas.openxmlformats.org/officeDocument/2006/relationships/image" Target="../media/image64.jpeg"/><Relationship Id="rId5" Type="http://schemas.openxmlformats.org/officeDocument/2006/relationships/image" Target="../media/image63.emf"/><Relationship Id="rId4" Type="http://schemas.openxmlformats.org/officeDocument/2006/relationships/image" Target="../media/image62.emf"/></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5.emf"/></Relationships>
</file>

<file path=ppt/slides/_rels/slide3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81.wmf"/><Relationship Id="rId3" Type="http://schemas.openxmlformats.org/officeDocument/2006/relationships/notesSlide" Target="../notesSlides/notesSlide7.xml"/><Relationship Id="rId7"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80.emf"/><Relationship Id="rId5" Type="http://schemas.openxmlformats.org/officeDocument/2006/relationships/oleObject" Target="../embeddings/oleObject20.bin"/><Relationship Id="rId4" Type="http://schemas.openxmlformats.org/officeDocument/2006/relationships/image" Target="../media/image79.emf"/><Relationship Id="rId9" Type="http://schemas.openxmlformats.org/officeDocument/2006/relationships/image" Target="../media/image75.emf"/></Relationships>
</file>

<file path=ppt/slides/_rels/slide33.xml.rels><?xml version="1.0" encoding="UTF-8" standalone="yes"?>
<Relationships xmlns="http://schemas.openxmlformats.org/package/2006/relationships"><Relationship Id="rId8" Type="http://schemas.openxmlformats.org/officeDocument/2006/relationships/image" Target="../media/image87.jpeg"/><Relationship Id="rId3" Type="http://schemas.openxmlformats.org/officeDocument/2006/relationships/image" Target="../media/image82.jpeg"/><Relationship Id="rId7" Type="http://schemas.openxmlformats.org/officeDocument/2006/relationships/image" Target="../media/image86.wmf"/><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wmf"/><Relationship Id="rId9" Type="http://schemas.openxmlformats.org/officeDocument/2006/relationships/image" Target="../media/image88.wmf"/></Relationships>
</file>

<file path=ppt/slides/_rels/slide3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0.emf"/><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wmf"/></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91.emf"/><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wmf"/></Relationships>
</file>

<file path=ppt/slides/_rels/slide36.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image" Target="../media/image92.w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5400" y="3200400"/>
            <a:ext cx="6400800" cy="2895600"/>
          </a:xfrm>
        </p:spPr>
        <p:txBody>
          <a:bodyPr>
            <a:normAutofit/>
          </a:bodyPr>
          <a:lstStyle/>
          <a:p>
            <a:r>
              <a:rPr lang="en-US" dirty="0" smtClean="0"/>
              <a:t>Jim Bangs</a:t>
            </a:r>
          </a:p>
          <a:p>
            <a:r>
              <a:rPr lang="en-US" dirty="0" smtClean="0"/>
              <a:t>Raytheon Vision Systems</a:t>
            </a:r>
          </a:p>
          <a:p>
            <a:endParaRPr lang="en-US" dirty="0" smtClean="0"/>
          </a:p>
          <a:p>
            <a:r>
              <a:rPr lang="en-US" dirty="0" smtClean="0"/>
              <a:t>4 June, 2012</a:t>
            </a:r>
          </a:p>
          <a:p>
            <a:endParaRPr lang="en-US" dirty="0" smtClean="0"/>
          </a:p>
          <a:p>
            <a:r>
              <a:rPr lang="en-US" dirty="0" smtClean="0"/>
              <a:t>Detector Virtual Workshop</a:t>
            </a:r>
          </a:p>
          <a:p>
            <a:r>
              <a:rPr lang="en-US" dirty="0" smtClean="0"/>
              <a:t>Center for Detectors at the Rochester Institute of Technology</a:t>
            </a:r>
            <a:endParaRPr lang="en-US" dirty="0"/>
          </a:p>
        </p:txBody>
      </p:sp>
      <p:sp>
        <p:nvSpPr>
          <p:cNvPr id="2" name="Title 1"/>
          <p:cNvSpPr>
            <a:spLocks noGrp="1"/>
          </p:cNvSpPr>
          <p:nvPr>
            <p:ph type="ctrTitle"/>
          </p:nvPr>
        </p:nvSpPr>
        <p:spPr/>
        <p:txBody>
          <a:bodyPr>
            <a:normAutofit fontScale="90000"/>
          </a:bodyPr>
          <a:lstStyle/>
          <a:p>
            <a:r>
              <a:rPr lang="en-US" dirty="0" smtClean="0"/>
              <a:t>HgCdTe  Infrared Imaging Focal Plane Arrays</a:t>
            </a:r>
            <a:br>
              <a:rPr lang="en-US" dirty="0" smtClean="0"/>
            </a:br>
            <a:r>
              <a:rPr lang="en-US" dirty="0" smtClean="0"/>
              <a:t/>
            </a:r>
            <a:br>
              <a:rPr lang="en-US" dirty="0" smtClean="0"/>
            </a:br>
            <a:r>
              <a:rPr lang="en-US" dirty="0" smtClean="0"/>
              <a:t>Today’s King of the Hill for</a:t>
            </a:r>
            <a:br>
              <a:rPr lang="en-US" dirty="0" smtClean="0"/>
            </a:br>
            <a:r>
              <a:rPr lang="en-US" dirty="0" smtClean="0"/>
              <a:t>Single and Dual Band Sensors</a:t>
            </a:r>
            <a:endParaRPr lang="en-US" dirty="0"/>
          </a:p>
        </p:txBody>
      </p:sp>
      <p:sp>
        <p:nvSpPr>
          <p:cNvPr id="4" name="Slide Number Placeholder 3"/>
          <p:cNvSpPr>
            <a:spLocks noGrp="1"/>
          </p:cNvSpPr>
          <p:nvPr>
            <p:ph type="sldNum" sz="quarter" idx="12"/>
          </p:nvPr>
        </p:nvSpPr>
        <p:spPr/>
        <p:txBody>
          <a:bodyPr/>
          <a:lstStyle/>
          <a:p>
            <a:fld id="{C8E9555F-FAC8-4CE8-AB0F-1E84143952D7}" type="slidenum">
              <a:rPr lang="en-US" smtClean="0"/>
              <a:pPr/>
              <a:t>1</a:t>
            </a:fld>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p:txBody>
          <a:bodyPr/>
          <a:lstStyle/>
          <a:p>
            <a:r>
              <a:rPr lang="en-US" dirty="0">
                <a:solidFill>
                  <a:schemeClr val="tx1"/>
                </a:solidFill>
              </a:rPr>
              <a:t>One Key SCA Figure of Merit:  Responsivity</a:t>
            </a:r>
          </a:p>
        </p:txBody>
      </p:sp>
      <p:sp>
        <p:nvSpPr>
          <p:cNvPr id="399370" name="Oval 10"/>
          <p:cNvSpPr>
            <a:spLocks noChangeArrowheads="1"/>
          </p:cNvSpPr>
          <p:nvPr/>
        </p:nvSpPr>
        <p:spPr bwMode="auto">
          <a:xfrm>
            <a:off x="1266825" y="3784600"/>
            <a:ext cx="541338" cy="541338"/>
          </a:xfrm>
          <a:prstGeom prst="ellipse">
            <a:avLst/>
          </a:prstGeom>
          <a:noFill/>
          <a:ln w="28575" cap="sq" algn="ctr">
            <a:solidFill>
              <a:schemeClr val="tx1"/>
            </a:solidFill>
            <a:round/>
            <a:headEnd type="none" w="sm" len="sm"/>
            <a:tailEnd type="none" w="sm" len="sm"/>
          </a:ln>
          <a:effectLst/>
        </p:spPr>
        <p:txBody>
          <a:bodyPr wrap="none" anchor="ctr"/>
          <a:lstStyle/>
          <a:p>
            <a:endParaRPr lang="en-US" dirty="0"/>
          </a:p>
        </p:txBody>
      </p:sp>
      <p:sp>
        <p:nvSpPr>
          <p:cNvPr id="399371" name="Oval 11"/>
          <p:cNvSpPr>
            <a:spLocks noChangeArrowheads="1"/>
          </p:cNvSpPr>
          <p:nvPr/>
        </p:nvSpPr>
        <p:spPr bwMode="auto">
          <a:xfrm>
            <a:off x="1266825" y="3486150"/>
            <a:ext cx="541338" cy="541338"/>
          </a:xfrm>
          <a:prstGeom prst="ellipse">
            <a:avLst/>
          </a:prstGeom>
          <a:noFill/>
          <a:ln w="28575" cap="sq" algn="ctr">
            <a:solidFill>
              <a:schemeClr val="tx1"/>
            </a:solidFill>
            <a:round/>
            <a:headEnd type="none" w="sm" len="sm"/>
            <a:tailEnd type="none" w="sm" len="sm"/>
          </a:ln>
          <a:effectLst/>
        </p:spPr>
        <p:txBody>
          <a:bodyPr wrap="none" anchor="ctr"/>
          <a:lstStyle/>
          <a:p>
            <a:endParaRPr lang="en-US" dirty="0"/>
          </a:p>
        </p:txBody>
      </p:sp>
      <p:grpSp>
        <p:nvGrpSpPr>
          <p:cNvPr id="2" name="Group 15"/>
          <p:cNvGrpSpPr>
            <a:grpSpLocks/>
          </p:cNvGrpSpPr>
          <p:nvPr/>
        </p:nvGrpSpPr>
        <p:grpSpPr bwMode="auto">
          <a:xfrm>
            <a:off x="1508125" y="2884488"/>
            <a:ext cx="2260600" cy="1416050"/>
            <a:chOff x="2272" y="747"/>
            <a:chExt cx="1424" cy="892"/>
          </a:xfrm>
        </p:grpSpPr>
        <p:sp>
          <p:nvSpPr>
            <p:cNvPr id="399373" name="Freeform 13"/>
            <p:cNvSpPr>
              <a:spLocks/>
            </p:cNvSpPr>
            <p:nvPr/>
          </p:nvSpPr>
          <p:spPr bwMode="auto">
            <a:xfrm>
              <a:off x="2272" y="747"/>
              <a:ext cx="1013" cy="892"/>
            </a:xfrm>
            <a:custGeom>
              <a:avLst/>
              <a:gdLst/>
              <a:ahLst/>
              <a:cxnLst>
                <a:cxn ang="0">
                  <a:pos x="0" y="892"/>
                </a:cxn>
                <a:cxn ang="0">
                  <a:pos x="0" y="227"/>
                </a:cxn>
                <a:cxn ang="0">
                  <a:pos x="584" y="227"/>
                </a:cxn>
                <a:cxn ang="0">
                  <a:pos x="587" y="471"/>
                </a:cxn>
                <a:cxn ang="0">
                  <a:pos x="1013" y="231"/>
                </a:cxn>
                <a:cxn ang="0">
                  <a:pos x="584" y="0"/>
                </a:cxn>
                <a:cxn ang="0">
                  <a:pos x="584" y="235"/>
                </a:cxn>
                <a:cxn ang="0">
                  <a:pos x="581" y="234"/>
                </a:cxn>
              </a:cxnLst>
              <a:rect l="0" t="0" r="r" b="b"/>
              <a:pathLst>
                <a:path w="1013" h="892">
                  <a:moveTo>
                    <a:pt x="0" y="892"/>
                  </a:moveTo>
                  <a:lnTo>
                    <a:pt x="0" y="227"/>
                  </a:lnTo>
                  <a:lnTo>
                    <a:pt x="584" y="227"/>
                  </a:lnTo>
                  <a:lnTo>
                    <a:pt x="587" y="471"/>
                  </a:lnTo>
                  <a:lnTo>
                    <a:pt x="1013" y="231"/>
                  </a:lnTo>
                  <a:lnTo>
                    <a:pt x="584" y="0"/>
                  </a:lnTo>
                  <a:lnTo>
                    <a:pt x="584" y="235"/>
                  </a:lnTo>
                  <a:lnTo>
                    <a:pt x="581" y="234"/>
                  </a:lnTo>
                </a:path>
              </a:pathLst>
            </a:custGeom>
            <a:noFill/>
            <a:ln w="28575" cap="sq" cmpd="sng">
              <a:solidFill>
                <a:srgbClr val="0099CC"/>
              </a:solidFill>
              <a:prstDash val="solid"/>
              <a:round/>
              <a:headEnd type="none" w="sm" len="sm"/>
              <a:tailEnd type="none" w="sm" len="sm"/>
            </a:ln>
            <a:effectLst/>
          </p:spPr>
          <p:txBody>
            <a:bodyPr wrap="none"/>
            <a:lstStyle/>
            <a:p>
              <a:endParaRPr lang="en-US" dirty="0"/>
            </a:p>
          </p:txBody>
        </p:sp>
        <p:sp>
          <p:nvSpPr>
            <p:cNvPr id="399374" name="Line 14"/>
            <p:cNvSpPr>
              <a:spLocks noChangeShapeType="1"/>
            </p:cNvSpPr>
            <p:nvPr/>
          </p:nvSpPr>
          <p:spPr bwMode="auto">
            <a:xfrm flipV="1">
              <a:off x="3276" y="972"/>
              <a:ext cx="420" cy="9"/>
            </a:xfrm>
            <a:prstGeom prst="line">
              <a:avLst/>
            </a:prstGeom>
            <a:noFill/>
            <a:ln w="28575" cap="sq">
              <a:solidFill>
                <a:srgbClr val="0099CC"/>
              </a:solidFill>
              <a:round/>
              <a:headEnd type="none" w="sm" len="sm"/>
              <a:tailEnd type="none" w="sm" len="sm"/>
            </a:ln>
            <a:effectLst/>
          </p:spPr>
          <p:txBody>
            <a:bodyPr wrap="none"/>
            <a:lstStyle/>
            <a:p>
              <a:endParaRPr lang="en-US" dirty="0"/>
            </a:p>
          </p:txBody>
        </p:sp>
      </p:grpSp>
      <p:sp>
        <p:nvSpPr>
          <p:cNvPr id="399376" name="Freeform 16"/>
          <p:cNvSpPr>
            <a:spLocks/>
          </p:cNvSpPr>
          <p:nvPr/>
        </p:nvSpPr>
        <p:spPr bwMode="auto">
          <a:xfrm>
            <a:off x="1792288" y="3108325"/>
            <a:ext cx="147637" cy="223838"/>
          </a:xfrm>
          <a:custGeom>
            <a:avLst/>
            <a:gdLst/>
            <a:ahLst/>
            <a:cxnLst>
              <a:cxn ang="0">
                <a:pos x="15" y="0"/>
              </a:cxn>
              <a:cxn ang="0">
                <a:pos x="93" y="108"/>
              </a:cxn>
              <a:cxn ang="0">
                <a:pos x="0" y="189"/>
              </a:cxn>
            </a:cxnLst>
            <a:rect l="0" t="0" r="r" b="b"/>
            <a:pathLst>
              <a:path w="93" h="189">
                <a:moveTo>
                  <a:pt x="15" y="0"/>
                </a:moveTo>
                <a:lnTo>
                  <a:pt x="93" y="108"/>
                </a:lnTo>
                <a:lnTo>
                  <a:pt x="0" y="189"/>
                </a:lnTo>
              </a:path>
            </a:pathLst>
          </a:custGeom>
          <a:noFill/>
          <a:ln w="28575" cap="sq" cmpd="sng">
            <a:solidFill>
              <a:schemeClr val="tx1"/>
            </a:solidFill>
            <a:prstDash val="solid"/>
            <a:round/>
            <a:headEnd type="none" w="sm" len="sm"/>
            <a:tailEnd type="none" w="sm" len="sm"/>
          </a:ln>
          <a:effectLst/>
        </p:spPr>
        <p:txBody>
          <a:bodyPr wrap="none"/>
          <a:lstStyle/>
          <a:p>
            <a:endParaRPr lang="en-US" dirty="0"/>
          </a:p>
        </p:txBody>
      </p:sp>
      <p:sp>
        <p:nvSpPr>
          <p:cNvPr id="399377" name="Rectangle 17"/>
          <p:cNvSpPr>
            <a:spLocks noChangeArrowheads="1"/>
          </p:cNvSpPr>
          <p:nvPr/>
        </p:nvSpPr>
        <p:spPr bwMode="auto">
          <a:xfrm>
            <a:off x="1292225" y="2784475"/>
            <a:ext cx="2181225" cy="1143000"/>
          </a:xfrm>
          <a:prstGeom prst="rect">
            <a:avLst/>
          </a:prstGeom>
          <a:noFill/>
          <a:ln w="28575" algn="ctr">
            <a:solidFill>
              <a:srgbClr val="0099CC"/>
            </a:solidFill>
            <a:prstDash val="dash"/>
            <a:miter lim="800000"/>
            <a:headEnd type="none" w="sm" len="sm"/>
            <a:tailEnd type="none" w="sm" len="sm"/>
          </a:ln>
          <a:effectLst/>
        </p:spPr>
        <p:txBody>
          <a:bodyPr wrap="none" anchor="ctr"/>
          <a:lstStyle/>
          <a:p>
            <a:endParaRPr lang="en-US" dirty="0"/>
          </a:p>
        </p:txBody>
      </p:sp>
      <p:sp>
        <p:nvSpPr>
          <p:cNvPr id="399378" name="Text Box 18"/>
          <p:cNvSpPr txBox="1">
            <a:spLocks noChangeArrowheads="1"/>
          </p:cNvSpPr>
          <p:nvPr/>
        </p:nvSpPr>
        <p:spPr bwMode="auto">
          <a:xfrm>
            <a:off x="1558925" y="2835275"/>
            <a:ext cx="450850" cy="336550"/>
          </a:xfrm>
          <a:prstGeom prst="rect">
            <a:avLst/>
          </a:prstGeom>
          <a:noFill/>
          <a:ln w="28575" cap="sq" algn="ctr">
            <a:noFill/>
            <a:miter lim="800000"/>
            <a:headEnd type="none" w="sm" len="sm"/>
            <a:tailEnd type="none" w="sm" len="sm"/>
          </a:ln>
          <a:effectLst/>
        </p:spPr>
        <p:txBody>
          <a:bodyPr wrap="none">
            <a:spAutoFit/>
          </a:bodyPr>
          <a:lstStyle/>
          <a:p>
            <a:r>
              <a:rPr lang="en-US" dirty="0"/>
              <a:t>I</a:t>
            </a:r>
            <a:r>
              <a:rPr lang="en-US" baseline="-25000" dirty="0"/>
              <a:t>det</a:t>
            </a:r>
          </a:p>
        </p:txBody>
      </p:sp>
      <p:sp>
        <p:nvSpPr>
          <p:cNvPr id="399379" name="Text Box 19"/>
          <p:cNvSpPr txBox="1">
            <a:spLocks noChangeArrowheads="1"/>
          </p:cNvSpPr>
          <p:nvPr/>
        </p:nvSpPr>
        <p:spPr bwMode="auto">
          <a:xfrm>
            <a:off x="2057400" y="3657600"/>
            <a:ext cx="692150" cy="336550"/>
          </a:xfrm>
          <a:prstGeom prst="rect">
            <a:avLst/>
          </a:prstGeom>
          <a:noFill/>
          <a:ln w="28575" cap="sq" algn="ctr">
            <a:noFill/>
            <a:miter lim="800000"/>
            <a:headEnd type="none" w="sm" len="sm"/>
            <a:tailEnd type="none" w="sm" len="sm"/>
          </a:ln>
          <a:effectLst/>
        </p:spPr>
        <p:txBody>
          <a:bodyPr wrap="none">
            <a:spAutoFit/>
          </a:bodyPr>
          <a:lstStyle/>
          <a:p>
            <a:r>
              <a:rPr lang="en-US" dirty="0"/>
              <a:t>ROIC</a:t>
            </a:r>
          </a:p>
        </p:txBody>
      </p:sp>
      <p:sp>
        <p:nvSpPr>
          <p:cNvPr id="399380" name="Text Box 20"/>
          <p:cNvSpPr txBox="1">
            <a:spLocks noChangeArrowheads="1"/>
          </p:cNvSpPr>
          <p:nvPr/>
        </p:nvSpPr>
        <p:spPr bwMode="auto">
          <a:xfrm>
            <a:off x="5638800" y="1981200"/>
            <a:ext cx="1295400" cy="369332"/>
          </a:xfrm>
          <a:prstGeom prst="rect">
            <a:avLst/>
          </a:prstGeom>
          <a:noFill/>
          <a:ln w="28575" cap="sq" algn="ctr">
            <a:noFill/>
            <a:miter lim="800000"/>
            <a:headEnd type="none" w="sm" len="sm"/>
            <a:tailEnd type="none" w="sm" len="sm"/>
          </a:ln>
          <a:effectLst/>
        </p:spPr>
        <p:txBody>
          <a:bodyPr wrap="square">
            <a:spAutoFit/>
          </a:bodyPr>
          <a:lstStyle/>
          <a:p>
            <a:r>
              <a:rPr lang="en-US" dirty="0"/>
              <a:t>V</a:t>
            </a:r>
            <a:r>
              <a:rPr lang="en-US" baseline="-25000" dirty="0"/>
              <a:t>out</a:t>
            </a:r>
            <a:r>
              <a:rPr lang="en-US" dirty="0"/>
              <a:t>=Z*N</a:t>
            </a:r>
            <a:r>
              <a:rPr lang="en-US" baseline="-25000" dirty="0"/>
              <a:t>e-</a:t>
            </a:r>
            <a:r>
              <a:rPr lang="en-US" dirty="0"/>
              <a:t> </a:t>
            </a:r>
          </a:p>
        </p:txBody>
      </p:sp>
      <p:sp>
        <p:nvSpPr>
          <p:cNvPr id="399389" name="Text Box 29"/>
          <p:cNvSpPr txBox="1">
            <a:spLocks noChangeArrowheads="1"/>
          </p:cNvSpPr>
          <p:nvPr/>
        </p:nvSpPr>
        <p:spPr bwMode="auto">
          <a:xfrm>
            <a:off x="609600" y="1524000"/>
            <a:ext cx="7939088" cy="923330"/>
          </a:xfrm>
          <a:prstGeom prst="rect">
            <a:avLst/>
          </a:prstGeom>
          <a:noFill/>
          <a:ln w="28575" cap="sq" algn="ctr">
            <a:noFill/>
            <a:miter lim="800000"/>
            <a:headEnd type="none" w="sm" len="sm"/>
            <a:tailEnd type="none" w="sm" len="sm"/>
          </a:ln>
          <a:effectLst/>
        </p:spPr>
        <p:txBody>
          <a:bodyPr wrap="square">
            <a:spAutoFit/>
          </a:bodyPr>
          <a:lstStyle/>
          <a:p>
            <a:r>
              <a:rPr lang="en-US" dirty="0" smtClean="0">
                <a:latin typeface="Times New Roman" pitchFamily="18" charset="0"/>
                <a:cs typeface="Times New Roman" pitchFamily="18" charset="0"/>
              </a:rPr>
              <a:t>Responsivity= change in output/change in scene  input</a:t>
            </a: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graphicFrame>
        <p:nvGraphicFramePr>
          <p:cNvPr id="399390" name="Object 30"/>
          <p:cNvGraphicFramePr>
            <a:graphicFrameLocks noChangeAspect="1"/>
          </p:cNvGraphicFramePr>
          <p:nvPr>
            <p:ph idx="1"/>
          </p:nvPr>
        </p:nvGraphicFramePr>
        <p:xfrm>
          <a:off x="4191000" y="3733800"/>
          <a:ext cx="4068762" cy="550863"/>
        </p:xfrm>
        <a:graphic>
          <a:graphicData uri="http://schemas.openxmlformats.org/presentationml/2006/ole">
            <p:oleObj spid="_x0000_s50178" name="Equation" r:id="rId3" imgW="2908080" imgH="393480" progId="Equation.3">
              <p:embed/>
            </p:oleObj>
          </a:graphicData>
        </a:graphic>
      </p:graphicFrame>
      <p:sp>
        <p:nvSpPr>
          <p:cNvPr id="399394" name="Text Box 34"/>
          <p:cNvSpPr txBox="1">
            <a:spLocks noChangeArrowheads="1"/>
          </p:cNvSpPr>
          <p:nvPr/>
        </p:nvSpPr>
        <p:spPr bwMode="auto">
          <a:xfrm>
            <a:off x="7315200" y="4191000"/>
            <a:ext cx="1063625" cy="581025"/>
          </a:xfrm>
          <a:prstGeom prst="rect">
            <a:avLst/>
          </a:prstGeom>
          <a:noFill/>
          <a:ln w="28575" cap="sq" algn="ctr">
            <a:noFill/>
            <a:miter lim="800000"/>
            <a:headEnd type="none" w="sm" len="sm"/>
            <a:tailEnd type="none" w="sm" len="sm"/>
          </a:ln>
          <a:effectLst/>
        </p:spPr>
        <p:txBody>
          <a:bodyPr wrap="none">
            <a:spAutoFit/>
          </a:bodyPr>
          <a:lstStyle/>
          <a:p>
            <a:r>
              <a:rPr lang="en-US" u="sng" dirty="0"/>
              <a:t>Volts</a:t>
            </a:r>
          </a:p>
          <a:p>
            <a:r>
              <a:rPr lang="en-US" dirty="0"/>
              <a:t>Ph/cm</a:t>
            </a:r>
            <a:r>
              <a:rPr lang="en-US" baseline="30000" dirty="0"/>
              <a:t>2</a:t>
            </a:r>
            <a:r>
              <a:rPr lang="en-US" dirty="0"/>
              <a:t>*s</a:t>
            </a:r>
          </a:p>
        </p:txBody>
      </p:sp>
      <p:sp>
        <p:nvSpPr>
          <p:cNvPr id="399397" name="Rectangle 37"/>
          <p:cNvSpPr>
            <a:spLocks noChangeArrowheads="1"/>
          </p:cNvSpPr>
          <p:nvPr/>
        </p:nvSpPr>
        <p:spPr bwMode="auto">
          <a:xfrm>
            <a:off x="2667000" y="4724400"/>
            <a:ext cx="5867400" cy="1981200"/>
          </a:xfrm>
          <a:prstGeom prst="rect">
            <a:avLst/>
          </a:prstGeom>
          <a:solidFill>
            <a:srgbClr val="E5E8CA">
              <a:alpha val="50000"/>
            </a:srgbClr>
          </a:solidFill>
          <a:ln w="12700">
            <a:solidFill>
              <a:schemeClr val="tx1"/>
            </a:solidFill>
            <a:miter lim="800000"/>
            <a:headEnd/>
            <a:tailEnd/>
          </a:ln>
          <a:effectLst/>
        </p:spPr>
        <p:txBody>
          <a:bodyPr lIns="0" tIns="44450" rIns="90487" bIns="44450"/>
          <a:lstStyle/>
          <a:p>
            <a:pPr marL="338138" indent="-338138">
              <a:spcBef>
                <a:spcPct val="20000"/>
              </a:spcBef>
              <a:buClr>
                <a:srgbClr val="0066FF"/>
              </a:buClr>
              <a:buSzPct val="125000"/>
              <a:buFont typeface="Arial" pitchFamily="34" charset="0"/>
              <a:buChar char="•"/>
            </a:pPr>
            <a:r>
              <a:rPr lang="en-US" b="1" dirty="0" smtClean="0">
                <a:solidFill>
                  <a:srgbClr val="000000"/>
                </a:solidFill>
              </a:rPr>
              <a:t>Responsivity-  Bigger is better</a:t>
            </a:r>
          </a:p>
          <a:p>
            <a:pPr marL="338138" indent="-338138">
              <a:spcBef>
                <a:spcPct val="20000"/>
              </a:spcBef>
              <a:buClr>
                <a:srgbClr val="0066FF"/>
              </a:buClr>
              <a:buSzPct val="125000"/>
              <a:buFont typeface="Arial" pitchFamily="34" charset="0"/>
              <a:buChar char="•"/>
            </a:pPr>
            <a:r>
              <a:rPr lang="en-US" b="1" dirty="0" smtClean="0">
                <a:solidFill>
                  <a:srgbClr val="000000"/>
                </a:solidFill>
              </a:rPr>
              <a:t>Determine optimum Tint for system (motion jitter, smearing, etc)</a:t>
            </a:r>
          </a:p>
          <a:p>
            <a:pPr marL="338138" indent="-338138">
              <a:spcBef>
                <a:spcPct val="20000"/>
              </a:spcBef>
              <a:buClr>
                <a:srgbClr val="0066FF"/>
              </a:buClr>
              <a:buSzPct val="125000"/>
              <a:buFont typeface="Arial" pitchFamily="34" charset="0"/>
              <a:buChar char="•"/>
            </a:pPr>
            <a:r>
              <a:rPr lang="en-US" b="1" dirty="0" smtClean="0">
                <a:solidFill>
                  <a:srgbClr val="000000"/>
                </a:solidFill>
              </a:rPr>
              <a:t>Optimize Z by ROIC design</a:t>
            </a:r>
          </a:p>
          <a:p>
            <a:pPr marL="795338" lvl="1" indent="-338138">
              <a:spcBef>
                <a:spcPct val="20000"/>
              </a:spcBef>
              <a:buClr>
                <a:srgbClr val="0066FF"/>
              </a:buClr>
              <a:buSzPct val="125000"/>
              <a:buFont typeface="Arial" pitchFamily="34" charset="0"/>
              <a:buChar char="•"/>
            </a:pPr>
            <a:r>
              <a:rPr lang="en-US" b="1" dirty="0" smtClean="0">
                <a:solidFill>
                  <a:srgbClr val="000000"/>
                </a:solidFill>
              </a:rPr>
              <a:t>Tradeoff with bucket size, which limits Tint</a:t>
            </a:r>
          </a:p>
          <a:p>
            <a:pPr marL="338138" indent="-338138">
              <a:spcBef>
                <a:spcPct val="20000"/>
              </a:spcBef>
              <a:buClr>
                <a:srgbClr val="0066FF"/>
              </a:buClr>
              <a:buSzPct val="125000"/>
              <a:buFont typeface="Arial" pitchFamily="34" charset="0"/>
              <a:buChar char="•"/>
            </a:pPr>
            <a:r>
              <a:rPr lang="en-US" b="1" dirty="0" smtClean="0">
                <a:solidFill>
                  <a:srgbClr val="000000"/>
                </a:solidFill>
              </a:rPr>
              <a:t>Only </a:t>
            </a:r>
            <a:r>
              <a:rPr lang="en-US" b="1" dirty="0">
                <a:solidFill>
                  <a:srgbClr val="000000"/>
                </a:solidFill>
              </a:rPr>
              <a:t>Detector Factors are QE and Optical Area</a:t>
            </a:r>
          </a:p>
        </p:txBody>
      </p:sp>
      <p:sp>
        <p:nvSpPr>
          <p:cNvPr id="23" name="Rectangle 22"/>
          <p:cNvSpPr/>
          <p:nvPr/>
        </p:nvSpPr>
        <p:spPr>
          <a:xfrm>
            <a:off x="762000" y="4343400"/>
            <a:ext cx="152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smtClean="0"/>
              <a:t>Detector</a:t>
            </a:r>
          </a:p>
          <a:p>
            <a:pPr algn="ctr"/>
            <a:r>
              <a:rPr lang="en-US" b="1" dirty="0" smtClean="0"/>
              <a:t>n</a:t>
            </a:r>
            <a:r>
              <a:rPr lang="en-US" b="1" baseline="-25000" dirty="0" smtClean="0"/>
              <a:t>det</a:t>
            </a:r>
            <a:r>
              <a:rPr lang="en-US" b="1" dirty="0" smtClean="0"/>
              <a:t>  </a:t>
            </a:r>
          </a:p>
          <a:p>
            <a:pPr algn="ctr"/>
            <a:endParaRPr lang="en-US" b="1" dirty="0"/>
          </a:p>
        </p:txBody>
      </p:sp>
      <p:pic>
        <p:nvPicPr>
          <p:cNvPr id="24" name="Content Placeholder 3" descr="Photon Point Down.png"/>
          <p:cNvPicPr>
            <a:picLocks noChangeAspect="1"/>
          </p:cNvPicPr>
          <p:nvPr/>
        </p:nvPicPr>
        <p:blipFill>
          <a:blip r:embed="rId4" cstate="print"/>
          <a:stretch>
            <a:fillRect/>
          </a:stretch>
        </p:blipFill>
        <p:spPr>
          <a:xfrm rot="10800000">
            <a:off x="1219199" y="5105399"/>
            <a:ext cx="310197" cy="973203"/>
          </a:xfrm>
          <a:prstGeom prst="rect">
            <a:avLst/>
          </a:prstGeom>
        </p:spPr>
      </p:pic>
      <p:graphicFrame>
        <p:nvGraphicFramePr>
          <p:cNvPr id="27" name="Object 30"/>
          <p:cNvGraphicFramePr>
            <a:graphicFrameLocks noChangeAspect="1"/>
          </p:cNvGraphicFramePr>
          <p:nvPr/>
        </p:nvGraphicFramePr>
        <p:xfrm>
          <a:off x="4543425" y="2289175"/>
          <a:ext cx="4025900" cy="690563"/>
        </p:xfrm>
        <a:graphic>
          <a:graphicData uri="http://schemas.openxmlformats.org/presentationml/2006/ole">
            <p:oleObj spid="_x0000_s50181" name="Equation" r:id="rId5" imgW="2222280" imgH="380880" progId="Equation.3">
              <p:embed/>
            </p:oleObj>
          </a:graphicData>
        </a:graphic>
      </p:graphicFrame>
      <p:graphicFrame>
        <p:nvGraphicFramePr>
          <p:cNvPr id="28" name="Object 30"/>
          <p:cNvGraphicFramePr>
            <a:graphicFrameLocks noChangeAspect="1"/>
          </p:cNvGraphicFramePr>
          <p:nvPr/>
        </p:nvGraphicFramePr>
        <p:xfrm>
          <a:off x="4267200" y="3048000"/>
          <a:ext cx="2286000" cy="535375"/>
        </p:xfrm>
        <a:graphic>
          <a:graphicData uri="http://schemas.openxmlformats.org/presentationml/2006/ole">
            <p:oleObj spid="_x0000_s50182" name="Equation" r:id="rId6" imgW="1625400" imgH="380880" progId="Equation.3">
              <p:embed/>
            </p:oleObj>
          </a:graphicData>
        </a:graphic>
      </p:graphicFrame>
      <p:graphicFrame>
        <p:nvGraphicFramePr>
          <p:cNvPr id="399393" name="Object 33"/>
          <p:cNvGraphicFramePr>
            <a:graphicFrameLocks noChangeAspect="1"/>
          </p:cNvGraphicFramePr>
          <p:nvPr/>
        </p:nvGraphicFramePr>
        <p:xfrm>
          <a:off x="4267200" y="4419600"/>
          <a:ext cx="2334409" cy="304800"/>
        </p:xfrm>
        <a:graphic>
          <a:graphicData uri="http://schemas.openxmlformats.org/presentationml/2006/ole">
            <p:oleObj spid="_x0000_s50179" name="Equation" r:id="rId7" imgW="1460160" imgH="190440" progId="Equation.3">
              <p:embed/>
            </p:oleObj>
          </a:graphicData>
        </a:graphic>
      </p:graphicFrame>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2"/>
          <p:cNvSpPr>
            <a:spLocks noGrp="1" noChangeArrowheads="1"/>
          </p:cNvSpPr>
          <p:nvPr>
            <p:ph type="title"/>
          </p:nvPr>
        </p:nvSpPr>
        <p:spPr>
          <a:xfrm>
            <a:off x="1447800" y="457200"/>
            <a:ext cx="6188075" cy="831850"/>
          </a:xfrm>
        </p:spPr>
        <p:txBody>
          <a:bodyPr>
            <a:normAutofit fontScale="90000"/>
          </a:bodyPr>
          <a:lstStyle/>
          <a:p>
            <a:r>
              <a:rPr lang="en-US" dirty="0">
                <a:solidFill>
                  <a:schemeClr val="tx1"/>
                </a:solidFill>
              </a:rPr>
              <a:t>Sensitivity </a:t>
            </a:r>
            <a:r>
              <a:rPr lang="en-US" dirty="0" smtClean="0">
                <a:solidFill>
                  <a:schemeClr val="tx1"/>
                </a:solidFill>
              </a:rPr>
              <a:t>is the Most Significant </a:t>
            </a:r>
            <a:r>
              <a:rPr lang="en-US" dirty="0" smtClean="0">
                <a:solidFill>
                  <a:schemeClr val="tx1"/>
                </a:solidFill>
              </a:rPr>
              <a:t>Pixel Level Figure </a:t>
            </a:r>
            <a:r>
              <a:rPr lang="en-US" dirty="0" smtClean="0">
                <a:solidFill>
                  <a:schemeClr val="tx1"/>
                </a:solidFill>
              </a:rPr>
              <a:t>of Merit</a:t>
            </a:r>
            <a:endParaRPr lang="en-US" dirty="0">
              <a:solidFill>
                <a:schemeClr val="tx1"/>
              </a:solidFill>
            </a:endParaRPr>
          </a:p>
        </p:txBody>
      </p:sp>
      <p:sp>
        <p:nvSpPr>
          <p:cNvPr id="407555" name="Rectangle 3"/>
          <p:cNvSpPr>
            <a:spLocks noGrp="1" noChangeArrowheads="1"/>
          </p:cNvSpPr>
          <p:nvPr>
            <p:ph type="body" sz="half" idx="1"/>
          </p:nvPr>
        </p:nvSpPr>
        <p:spPr>
          <a:xfrm>
            <a:off x="304800" y="1524000"/>
            <a:ext cx="8534400" cy="990600"/>
          </a:xfrm>
        </p:spPr>
        <p:txBody>
          <a:bodyPr/>
          <a:lstStyle/>
          <a:p>
            <a:r>
              <a:rPr lang="en-US" sz="1600" dirty="0" smtClean="0"/>
              <a:t>Calculated from Noise and Responsivity</a:t>
            </a:r>
          </a:p>
          <a:p>
            <a:r>
              <a:rPr lang="en-US" sz="1600" dirty="0" smtClean="0"/>
              <a:t>NEQ=Noise Equivalent Irradiance is most useful figure of merit for photon detectors</a:t>
            </a:r>
            <a:endParaRPr lang="en-US" sz="1600" dirty="0"/>
          </a:p>
        </p:txBody>
      </p:sp>
      <p:sp>
        <p:nvSpPr>
          <p:cNvPr id="407558" name="Rectangle 6"/>
          <p:cNvSpPr>
            <a:spLocks noChangeArrowheads="1"/>
          </p:cNvSpPr>
          <p:nvPr/>
        </p:nvSpPr>
        <p:spPr bwMode="auto">
          <a:xfrm>
            <a:off x="5867400" y="2795349"/>
            <a:ext cx="2895600" cy="2585323"/>
          </a:xfrm>
          <a:prstGeom prst="rect">
            <a:avLst/>
          </a:prstGeom>
          <a:noFill/>
          <a:ln w="28575" cap="sq" algn="ctr">
            <a:noFill/>
            <a:miter lim="800000"/>
            <a:headEnd type="none" w="sm" len="sm"/>
            <a:tailEnd type="none" w="sm" len="sm"/>
          </a:ln>
          <a:effectLst/>
        </p:spPr>
        <p:txBody>
          <a:bodyPr wrap="square">
            <a:spAutoFit/>
          </a:bodyPr>
          <a:lstStyle/>
          <a:p>
            <a:r>
              <a:rPr lang="en-US" dirty="0" smtClean="0"/>
              <a:t>RSS Noise Terms Together</a:t>
            </a:r>
          </a:p>
          <a:p>
            <a:r>
              <a:rPr lang="en-US" dirty="0" smtClean="0"/>
              <a:t>Nnoise_Ph = Scene Noise</a:t>
            </a:r>
          </a:p>
          <a:p>
            <a:r>
              <a:rPr lang="en-US" dirty="0" smtClean="0"/>
              <a:t>Nnoise_ROIC= Read Noise from ROIC</a:t>
            </a:r>
          </a:p>
          <a:p>
            <a:r>
              <a:rPr lang="en-US" dirty="0" smtClean="0"/>
              <a:t>Nnoise_Det= Detector dark noise</a:t>
            </a:r>
          </a:p>
          <a:p>
            <a:pPr marL="168275" indent="-168275"/>
            <a:r>
              <a:rPr lang="en-US" dirty="0" smtClean="0"/>
              <a:t>	May need to consider 1/f noise and electronics noise that reads signal from ROIC</a:t>
            </a:r>
            <a:endParaRPr lang="en-US" baseline="-25000" dirty="0" smtClean="0"/>
          </a:p>
        </p:txBody>
      </p:sp>
      <p:sp>
        <p:nvSpPr>
          <p:cNvPr id="407559" name="Text Box 7"/>
          <p:cNvSpPr txBox="1">
            <a:spLocks noChangeArrowheads="1"/>
          </p:cNvSpPr>
          <p:nvPr/>
        </p:nvSpPr>
        <p:spPr bwMode="auto">
          <a:xfrm>
            <a:off x="4114800" y="2209800"/>
            <a:ext cx="2743200" cy="646331"/>
          </a:xfrm>
          <a:prstGeom prst="rect">
            <a:avLst/>
          </a:prstGeom>
          <a:noFill/>
          <a:ln w="28575" cap="sq" algn="ctr">
            <a:noFill/>
            <a:miter lim="800000"/>
            <a:headEnd type="none" w="sm" len="sm"/>
            <a:tailEnd type="none" w="sm" len="sm"/>
          </a:ln>
          <a:effectLst/>
        </p:spPr>
        <p:txBody>
          <a:bodyPr wrap="square">
            <a:spAutoFit/>
          </a:bodyPr>
          <a:lstStyle/>
          <a:p>
            <a:r>
              <a:rPr lang="en-US" dirty="0" smtClean="0"/>
              <a:t>Units  ph/(</a:t>
            </a:r>
            <a:r>
              <a:rPr lang="en-US" dirty="0" smtClean="0"/>
              <a:t>cm</a:t>
            </a:r>
            <a:r>
              <a:rPr lang="en-US" baseline="30000" dirty="0" smtClean="0"/>
              <a:t>2</a:t>
            </a:r>
            <a:r>
              <a:rPr lang="en-US" dirty="0" smtClean="0"/>
              <a:t>-s</a:t>
            </a:r>
            <a:r>
              <a:rPr lang="en-US" dirty="0" smtClean="0"/>
              <a:t>) aka “Flux”</a:t>
            </a:r>
          </a:p>
          <a:p>
            <a:pPr algn="r"/>
            <a:r>
              <a:rPr lang="en-US" dirty="0" smtClean="0"/>
              <a:t>Lower is better</a:t>
            </a:r>
            <a:endParaRPr lang="en-US" dirty="0"/>
          </a:p>
        </p:txBody>
      </p:sp>
      <p:graphicFrame>
        <p:nvGraphicFramePr>
          <p:cNvPr id="407561" name="Object 9"/>
          <p:cNvGraphicFramePr>
            <a:graphicFrameLocks noChangeAspect="1"/>
          </p:cNvGraphicFramePr>
          <p:nvPr/>
        </p:nvGraphicFramePr>
        <p:xfrm>
          <a:off x="1066800" y="4572000"/>
          <a:ext cx="3159125" cy="765175"/>
        </p:xfrm>
        <a:graphic>
          <a:graphicData uri="http://schemas.openxmlformats.org/presentationml/2006/ole">
            <p:oleObj spid="_x0000_s3075" name="Equation" r:id="rId3" imgW="1600200" imgH="444240" progId="Equation.3">
              <p:embed/>
            </p:oleObj>
          </a:graphicData>
        </a:graphic>
      </p:graphicFrame>
      <p:graphicFrame>
        <p:nvGraphicFramePr>
          <p:cNvPr id="407562" name="Object 10"/>
          <p:cNvGraphicFramePr>
            <a:graphicFrameLocks noChangeAspect="1"/>
          </p:cNvGraphicFramePr>
          <p:nvPr/>
        </p:nvGraphicFramePr>
        <p:xfrm>
          <a:off x="1752600" y="5867400"/>
          <a:ext cx="1981200" cy="749938"/>
        </p:xfrm>
        <a:graphic>
          <a:graphicData uri="http://schemas.openxmlformats.org/presentationml/2006/ole">
            <p:oleObj spid="_x0000_s3076" name="Equation" r:id="rId4" imgW="1168200" imgH="507960" progId="Equation.3">
              <p:embed/>
            </p:oleObj>
          </a:graphicData>
        </a:graphic>
      </p:graphicFrame>
      <p:sp>
        <p:nvSpPr>
          <p:cNvPr id="407563" name="Text Box 11"/>
          <p:cNvSpPr txBox="1">
            <a:spLocks noChangeArrowheads="1"/>
          </p:cNvSpPr>
          <p:nvPr/>
        </p:nvSpPr>
        <p:spPr bwMode="auto">
          <a:xfrm>
            <a:off x="3962400" y="5867400"/>
            <a:ext cx="3429000" cy="646331"/>
          </a:xfrm>
          <a:prstGeom prst="rect">
            <a:avLst/>
          </a:prstGeom>
          <a:noFill/>
          <a:ln w="28575" cap="sq" algn="ctr">
            <a:noFill/>
            <a:miter lim="800000"/>
            <a:headEnd type="none" w="sm" len="sm"/>
            <a:tailEnd type="none" w="sm" len="sm"/>
          </a:ln>
          <a:effectLst/>
        </p:spPr>
        <p:txBody>
          <a:bodyPr wrap="square">
            <a:spAutoFit/>
          </a:bodyPr>
          <a:lstStyle/>
          <a:p>
            <a:r>
              <a:rPr lang="en-US" dirty="0" smtClean="0"/>
              <a:t>Kelvins</a:t>
            </a:r>
          </a:p>
          <a:p>
            <a:r>
              <a:rPr lang="en-US" dirty="0" smtClean="0"/>
              <a:t>dQ/dT is scene dependent</a:t>
            </a:r>
            <a:endParaRPr lang="en-US" dirty="0"/>
          </a:p>
        </p:txBody>
      </p:sp>
      <p:graphicFrame>
        <p:nvGraphicFramePr>
          <p:cNvPr id="11" name="Object 9"/>
          <p:cNvGraphicFramePr>
            <a:graphicFrameLocks noChangeAspect="1"/>
          </p:cNvGraphicFramePr>
          <p:nvPr/>
        </p:nvGraphicFramePr>
        <p:xfrm>
          <a:off x="1447800" y="2133600"/>
          <a:ext cx="2232025" cy="654050"/>
        </p:xfrm>
        <a:graphic>
          <a:graphicData uri="http://schemas.openxmlformats.org/presentationml/2006/ole">
            <p:oleObj spid="_x0000_s3077" name="Equation" r:id="rId5" imgW="1130040" imgH="380880" progId="Equation.3">
              <p:embed/>
            </p:oleObj>
          </a:graphicData>
        </a:graphic>
      </p:graphicFrame>
      <p:grpSp>
        <p:nvGrpSpPr>
          <p:cNvPr id="20" name="Group 19"/>
          <p:cNvGrpSpPr/>
          <p:nvPr/>
        </p:nvGrpSpPr>
        <p:grpSpPr>
          <a:xfrm>
            <a:off x="914400" y="2971800"/>
            <a:ext cx="3473450" cy="685800"/>
            <a:chOff x="488950" y="2819400"/>
            <a:chExt cx="3473450" cy="685800"/>
          </a:xfrm>
        </p:grpSpPr>
        <p:graphicFrame>
          <p:nvGraphicFramePr>
            <p:cNvPr id="407556" name="Object 4"/>
            <p:cNvGraphicFramePr>
              <a:graphicFrameLocks noChangeAspect="1"/>
            </p:cNvGraphicFramePr>
            <p:nvPr>
              <p:ph sz="half" idx="2"/>
            </p:nvPr>
          </p:nvGraphicFramePr>
          <p:xfrm>
            <a:off x="488950" y="2876550"/>
            <a:ext cx="3219450" cy="604838"/>
          </p:xfrm>
          <a:graphic>
            <a:graphicData uri="http://schemas.openxmlformats.org/presentationml/2006/ole">
              <p:oleObj spid="_x0000_s3074" name="Equation" r:id="rId6" imgW="2501640" imgH="469800" progId="Equation.3">
                <p:embed/>
              </p:oleObj>
            </a:graphicData>
          </a:graphic>
        </p:graphicFrame>
        <p:sp>
          <p:nvSpPr>
            <p:cNvPr id="13" name="Rounded Rectangle 12"/>
            <p:cNvSpPr/>
            <p:nvPr/>
          </p:nvSpPr>
          <p:spPr>
            <a:xfrm>
              <a:off x="914400" y="2819400"/>
              <a:ext cx="3048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p:cNvSpPr/>
            <p:nvPr/>
          </p:nvSpPr>
          <p:spPr>
            <a:xfrm>
              <a:off x="1600200" y="3276600"/>
              <a:ext cx="1676400" cy="22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Rectangle 3"/>
          <p:cNvSpPr txBox="1">
            <a:spLocks noChangeArrowheads="1"/>
          </p:cNvSpPr>
          <p:nvPr/>
        </p:nvSpPr>
        <p:spPr>
          <a:xfrm>
            <a:off x="304800" y="5486400"/>
            <a:ext cx="7924800" cy="338554"/>
          </a:xfrm>
          <a:prstGeom prst="rect">
            <a:avLst/>
          </a:prstGeom>
        </p:spPr>
        <p:txBody>
          <a:bodyPr>
            <a:spAutoFit/>
          </a:bodyPr>
          <a:lstStyle/>
          <a:p>
            <a:pPr marL="274320" marR="0" lvl="0" indent="-274320" algn="l" defTabSz="914400" rtl="0" eaLnBrk="1" fontAlgn="auto" latinLnBrk="0" hangingPunct="1">
              <a:lnSpc>
                <a:spcPct val="100000"/>
              </a:lnSpc>
              <a:spcBef>
                <a:spcPts val="580"/>
              </a:spcBef>
              <a:spcAft>
                <a:spcPts val="0"/>
              </a:spcAft>
              <a:buClr>
                <a:srgbClr val="002060"/>
              </a:buClr>
              <a:buSzPct val="125000"/>
              <a:buFont typeface="Wingdings 2"/>
              <a:buChar char=""/>
              <a:tabLst/>
              <a:defRPr/>
            </a:pPr>
            <a:r>
              <a:rPr kumimoji="0" lang="en-US" sz="16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NEdT=Noise Equivalent Temperature Difference is another</a:t>
            </a:r>
            <a:r>
              <a:rPr lang="en-US" sz="1600" b="1" dirty="0" smtClean="0">
                <a:latin typeface="Times New Roman" pitchFamily="18" charset="0"/>
                <a:cs typeface="Times New Roman" pitchFamily="18" charset="0"/>
              </a:rPr>
              <a:t> common Figure of Merit</a:t>
            </a:r>
            <a:endParaRPr kumimoji="0" lang="en-US" sz="16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sp>
        <p:nvSpPr>
          <p:cNvPr id="17" name="Rectangle 3"/>
          <p:cNvSpPr txBox="1">
            <a:spLocks noChangeArrowheads="1"/>
          </p:cNvSpPr>
          <p:nvPr/>
        </p:nvSpPr>
        <p:spPr>
          <a:xfrm>
            <a:off x="533400" y="3733800"/>
            <a:ext cx="4572000" cy="338554"/>
          </a:xfrm>
          <a:prstGeom prst="rect">
            <a:avLst/>
          </a:prstGeom>
        </p:spPr>
        <p:txBody>
          <a:bodyPr wrap="square">
            <a:spAutoFit/>
          </a:bodyPr>
          <a:lstStyle/>
          <a:p>
            <a:pPr marL="274320" marR="0" lvl="0" indent="-274320" algn="l" defTabSz="914400" rtl="0" eaLnBrk="1" fontAlgn="auto" latinLnBrk="0" hangingPunct="1">
              <a:lnSpc>
                <a:spcPct val="100000"/>
              </a:lnSpc>
              <a:spcBef>
                <a:spcPts val="580"/>
              </a:spcBef>
              <a:spcAft>
                <a:spcPts val="0"/>
              </a:spcAft>
              <a:buClr>
                <a:srgbClr val="002060"/>
              </a:buClr>
              <a:buSzPct val="125000"/>
              <a:buFont typeface="Wingdings 2"/>
              <a:buChar char=""/>
              <a:tabLst/>
              <a:defRPr/>
            </a:pPr>
            <a:r>
              <a:rPr kumimoji="0" lang="en-US" sz="1600" b="1"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For photon</a:t>
            </a:r>
            <a:r>
              <a:rPr kumimoji="0" lang="en-US" sz="1600" b="1" i="0" u="none" strike="noStrike" kern="1200" cap="none" spc="0" normalizeH="0" noProof="0" dirty="0" smtClean="0">
                <a:ln>
                  <a:noFill/>
                </a:ln>
                <a:solidFill>
                  <a:schemeClr val="tx1"/>
                </a:solidFill>
                <a:effectLst/>
                <a:uLnTx/>
                <a:uFillTx/>
                <a:latin typeface="Times New Roman" pitchFamily="18" charset="0"/>
                <a:ea typeface="+mn-ea"/>
                <a:cs typeface="Times New Roman" pitchFamily="18" charset="0"/>
              </a:rPr>
              <a:t> dominated sensor (AKA BLIP) </a:t>
            </a:r>
            <a:endParaRPr kumimoji="0" lang="en-US" sz="1600" b="1" i="0" u="none" strike="noStrike" kern="1200" cap="none" spc="0" normalizeH="0" baseline="0" noProof="0" dirty="0">
              <a:ln>
                <a:noFill/>
              </a:ln>
              <a:solidFill>
                <a:schemeClr val="tx1"/>
              </a:solidFill>
              <a:effectLst/>
              <a:uLnTx/>
              <a:uFillTx/>
              <a:latin typeface="Times New Roman" pitchFamily="18" charset="0"/>
              <a:ea typeface="+mn-ea"/>
              <a:cs typeface="Times New Roman" pitchFamily="18" charset="0"/>
            </a:endParaRPr>
          </a:p>
        </p:txBody>
      </p:sp>
      <p:graphicFrame>
        <p:nvGraphicFramePr>
          <p:cNvPr id="18" name="Object 9"/>
          <p:cNvGraphicFramePr>
            <a:graphicFrameLocks noChangeAspect="1"/>
          </p:cNvGraphicFramePr>
          <p:nvPr/>
        </p:nvGraphicFramePr>
        <p:xfrm>
          <a:off x="685800" y="4038600"/>
          <a:ext cx="3810000" cy="458788"/>
        </p:xfrm>
        <a:graphic>
          <a:graphicData uri="http://schemas.openxmlformats.org/presentationml/2006/ole">
            <p:oleObj spid="_x0000_s3078" name="Equation" r:id="rId7" imgW="1930320" imgH="266400" progId="Equation.3">
              <p:embed/>
            </p:oleObj>
          </a:graphicData>
        </a:graphic>
      </p:graphicFrame>
      <p:graphicFrame>
        <p:nvGraphicFramePr>
          <p:cNvPr id="19" name="Object 18"/>
          <p:cNvGraphicFramePr>
            <a:graphicFrameLocks noChangeAspect="1"/>
          </p:cNvGraphicFramePr>
          <p:nvPr/>
        </p:nvGraphicFramePr>
        <p:xfrm>
          <a:off x="4495800" y="4724400"/>
          <a:ext cx="609600" cy="533400"/>
        </p:xfrm>
        <a:graphic>
          <a:graphicData uri="http://schemas.openxmlformats.org/presentationml/2006/ole">
            <p:oleObj spid="_x0000_s3079" name="Equation" r:id="rId8" imgW="406080" imgH="355320" progId="Equation.3">
              <p:embed/>
            </p:oleObj>
          </a:graphicData>
        </a:graphic>
      </p:graphicFrame>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19200" y="6096000"/>
            <a:ext cx="3733800" cy="533400"/>
          </a:xfrm>
          <a:prstGeom prst="rect">
            <a:avLst/>
          </a:prstGeom>
          <a:solidFill>
            <a:schemeClr val="bg1">
              <a:lumMod val="95000"/>
            </a:schemeClr>
          </a:solidFill>
        </p:spPr>
        <p:txBody>
          <a:bodyPr wrap="square" rtlCol="0">
            <a:noAutofit/>
          </a:bodyPr>
          <a:lstStyle/>
          <a:p>
            <a:r>
              <a:rPr lang="en-US" dirty="0" smtClean="0">
                <a:latin typeface="Times New Roman" pitchFamily="18" charset="0"/>
                <a:cs typeface="Times New Roman" pitchFamily="18" charset="0"/>
              </a:rPr>
              <a:t>Assume no loss in distance from star to detector and no background noise</a:t>
            </a:r>
          </a:p>
        </p:txBody>
      </p:sp>
      <p:sp>
        <p:nvSpPr>
          <p:cNvPr id="2" name="Title 1"/>
          <p:cNvSpPr>
            <a:spLocks noGrp="1"/>
          </p:cNvSpPr>
          <p:nvPr>
            <p:ph type="title"/>
          </p:nvPr>
        </p:nvSpPr>
        <p:spPr/>
        <p:txBody>
          <a:bodyPr>
            <a:normAutofit fontScale="90000"/>
          </a:bodyPr>
          <a:lstStyle/>
          <a:p>
            <a:r>
              <a:rPr lang="en-US" dirty="0" smtClean="0">
                <a:solidFill>
                  <a:schemeClr val="tx1"/>
                </a:solidFill>
              </a:rPr>
              <a:t>Case Examples:</a:t>
            </a:r>
            <a:br>
              <a:rPr lang="en-US" dirty="0" smtClean="0">
                <a:solidFill>
                  <a:schemeClr val="tx1"/>
                </a:solidFill>
              </a:rPr>
            </a:br>
            <a:r>
              <a:rPr lang="en-US" dirty="0" smtClean="0">
                <a:solidFill>
                  <a:schemeClr val="tx1"/>
                </a:solidFill>
              </a:rPr>
              <a:t>Photons Collected from Unresolved </a:t>
            </a:r>
            <a:r>
              <a:rPr lang="en-US" dirty="0" smtClean="0">
                <a:solidFill>
                  <a:schemeClr val="tx1"/>
                </a:solidFill>
              </a:rPr>
              <a:t>Target </a:t>
            </a:r>
            <a:r>
              <a:rPr lang="en-US" dirty="0" err="1" smtClean="0">
                <a:solidFill>
                  <a:schemeClr val="tx1"/>
                </a:solidFill>
              </a:rPr>
              <a:t>vs</a:t>
            </a:r>
            <a:r>
              <a:rPr lang="en-US" dirty="0" smtClean="0">
                <a:solidFill>
                  <a:schemeClr val="tx1"/>
                </a:solidFill>
              </a:rPr>
              <a:t> </a:t>
            </a:r>
            <a:r>
              <a:rPr lang="en-US" dirty="0" smtClean="0">
                <a:solidFill>
                  <a:schemeClr val="tx1"/>
                </a:solidFill>
              </a:rPr>
              <a:t>Distance</a:t>
            </a:r>
            <a:endParaRPr lang="en-US" dirty="0">
              <a:solidFill>
                <a:schemeClr val="tx1"/>
              </a:solidFill>
            </a:endParaRPr>
          </a:p>
        </p:txBody>
      </p:sp>
      <p:sp>
        <p:nvSpPr>
          <p:cNvPr id="3" name="Content Placeholder 2"/>
          <p:cNvSpPr>
            <a:spLocks noGrp="1"/>
          </p:cNvSpPr>
          <p:nvPr>
            <p:ph sz="quarter" idx="1"/>
          </p:nvPr>
        </p:nvSpPr>
        <p:spPr>
          <a:xfrm>
            <a:off x="685800" y="1447800"/>
            <a:ext cx="7924800" cy="838200"/>
          </a:xfrm>
        </p:spPr>
        <p:txBody>
          <a:bodyPr>
            <a:normAutofit/>
          </a:bodyPr>
          <a:lstStyle/>
          <a:p>
            <a:pPr>
              <a:tabLst>
                <a:tab pos="5092700" algn="l"/>
              </a:tabLst>
            </a:pPr>
            <a:r>
              <a:rPr lang="en-US" dirty="0" smtClean="0"/>
              <a:t>Emission from Star	Emission from human</a:t>
            </a:r>
          </a:p>
          <a:p>
            <a:pPr>
              <a:tabLst>
                <a:tab pos="5092700" algn="l"/>
              </a:tabLst>
            </a:pPr>
            <a:r>
              <a:rPr lang="en-US" dirty="0" smtClean="0"/>
              <a:t>noise limits </a:t>
            </a:r>
            <a:r>
              <a:rPr lang="en-US" dirty="0" smtClean="0"/>
              <a:t>range</a:t>
            </a:r>
            <a:r>
              <a:rPr lang="en-US" dirty="0" smtClean="0"/>
              <a:t>	</a:t>
            </a:r>
            <a:r>
              <a:rPr lang="en-US" dirty="0" smtClean="0"/>
              <a:t>with </a:t>
            </a:r>
            <a:r>
              <a:rPr lang="en-US" dirty="0" err="1" smtClean="0"/>
              <a:t>terrestial</a:t>
            </a:r>
            <a:r>
              <a:rPr lang="en-US" dirty="0" smtClean="0"/>
              <a:t> background</a:t>
            </a:r>
            <a:endParaRPr lang="en-US" dirty="0"/>
          </a:p>
        </p:txBody>
      </p:sp>
      <p:pic>
        <p:nvPicPr>
          <p:cNvPr id="78851" name="Picture 3"/>
          <p:cNvPicPr>
            <a:picLocks noChangeAspect="1" noChangeArrowheads="1"/>
          </p:cNvPicPr>
          <p:nvPr/>
        </p:nvPicPr>
        <p:blipFill>
          <a:blip r:embed="rId2" cstate="print"/>
          <a:srcRect/>
          <a:stretch>
            <a:fillRect/>
          </a:stretch>
        </p:blipFill>
        <p:spPr bwMode="auto">
          <a:xfrm>
            <a:off x="4724400" y="2133600"/>
            <a:ext cx="4096324" cy="3887231"/>
          </a:xfrm>
          <a:prstGeom prst="rect">
            <a:avLst/>
          </a:prstGeom>
          <a:noFill/>
          <a:ln w="9525">
            <a:noFill/>
            <a:miter lim="800000"/>
            <a:headEnd/>
            <a:tailEnd/>
          </a:ln>
          <a:effectLst/>
        </p:spPr>
      </p:pic>
      <p:pic>
        <p:nvPicPr>
          <p:cNvPr id="78852" name="Picture 4"/>
          <p:cNvPicPr>
            <a:picLocks noChangeAspect="1" noChangeArrowheads="1"/>
          </p:cNvPicPr>
          <p:nvPr/>
        </p:nvPicPr>
        <p:blipFill>
          <a:blip r:embed="rId3" cstate="print"/>
          <a:srcRect/>
          <a:stretch>
            <a:fillRect/>
          </a:stretch>
        </p:blipFill>
        <p:spPr bwMode="auto">
          <a:xfrm>
            <a:off x="685800" y="2209800"/>
            <a:ext cx="4088900" cy="3860682"/>
          </a:xfrm>
          <a:prstGeom prst="rect">
            <a:avLst/>
          </a:prstGeom>
          <a:noFill/>
          <a:ln w="9525">
            <a:noFill/>
            <a:miter lim="800000"/>
            <a:headEnd/>
            <a:tailEnd/>
          </a:ln>
          <a:effectLst/>
        </p:spPr>
      </p:pic>
      <p:sp>
        <p:nvSpPr>
          <p:cNvPr id="7" name="TextBox 6"/>
          <p:cNvSpPr txBox="1"/>
          <p:nvPr/>
        </p:nvSpPr>
        <p:spPr>
          <a:xfrm>
            <a:off x="5029200" y="6096000"/>
            <a:ext cx="3733800" cy="533400"/>
          </a:xfrm>
          <a:prstGeom prst="rect">
            <a:avLst/>
          </a:prstGeom>
          <a:solidFill>
            <a:schemeClr val="bg1">
              <a:lumMod val="95000"/>
            </a:schemeClr>
          </a:solidFill>
        </p:spPr>
        <p:txBody>
          <a:bodyPr wrap="square" rtlCol="0">
            <a:noAutofit/>
          </a:bodyPr>
          <a:lstStyle/>
          <a:p>
            <a:r>
              <a:rPr lang="en-US" dirty="0" smtClean="0">
                <a:latin typeface="Times New Roman" pitchFamily="18" charset="0"/>
                <a:cs typeface="Times New Roman" pitchFamily="18" charset="0"/>
              </a:rPr>
              <a:t>Background noise is constant-</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6" name="Picture 8"/>
          <p:cNvPicPr>
            <a:picLocks noChangeAspect="1" noChangeArrowheads="1"/>
          </p:cNvPicPr>
          <p:nvPr/>
        </p:nvPicPr>
        <p:blipFill>
          <a:blip r:embed="rId3" cstate="print"/>
          <a:srcRect/>
          <a:stretch>
            <a:fillRect/>
          </a:stretch>
        </p:blipFill>
        <p:spPr bwMode="auto">
          <a:xfrm>
            <a:off x="3429000" y="2908605"/>
            <a:ext cx="2975895" cy="3492196"/>
          </a:xfrm>
          <a:prstGeom prst="rect">
            <a:avLst/>
          </a:prstGeom>
          <a:noFill/>
          <a:ln w="9525">
            <a:noFill/>
            <a:miter lim="800000"/>
            <a:headEnd/>
            <a:tailEnd/>
          </a:ln>
          <a:effectLst/>
        </p:spPr>
      </p:pic>
      <p:pic>
        <p:nvPicPr>
          <p:cNvPr id="135174" name="Picture 6"/>
          <p:cNvPicPr>
            <a:picLocks noChangeAspect="1" noChangeArrowheads="1"/>
          </p:cNvPicPr>
          <p:nvPr/>
        </p:nvPicPr>
        <p:blipFill>
          <a:blip r:embed="rId4" cstate="print"/>
          <a:srcRect/>
          <a:stretch>
            <a:fillRect/>
          </a:stretch>
        </p:blipFill>
        <p:spPr bwMode="auto">
          <a:xfrm>
            <a:off x="6262360" y="2971800"/>
            <a:ext cx="2933070" cy="3429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smtClean="0">
                <a:solidFill>
                  <a:schemeClr val="tx1"/>
                </a:solidFill>
              </a:rPr>
              <a:t>NEQ Sensitivity to RoA, Read Noise, &amp; QE</a:t>
            </a:r>
            <a:endParaRPr lang="en-US" dirty="0">
              <a:solidFill>
                <a:schemeClr val="tx1"/>
              </a:solidFill>
            </a:endParaRPr>
          </a:p>
        </p:txBody>
      </p:sp>
      <p:sp>
        <p:nvSpPr>
          <p:cNvPr id="3" name="Content Placeholder 2"/>
          <p:cNvSpPr>
            <a:spLocks noGrp="1"/>
          </p:cNvSpPr>
          <p:nvPr>
            <p:ph sz="quarter" idx="1"/>
          </p:nvPr>
        </p:nvSpPr>
        <p:spPr>
          <a:xfrm>
            <a:off x="609600" y="1447800"/>
            <a:ext cx="7696200" cy="1219200"/>
          </a:xfrm>
        </p:spPr>
        <p:txBody>
          <a:bodyPr>
            <a:normAutofit fontScale="92500" lnSpcReduction="10000"/>
          </a:bodyPr>
          <a:lstStyle/>
          <a:p>
            <a:r>
              <a:rPr lang="en-US" dirty="0" smtClean="0"/>
              <a:t>Examine case 78K det, Vary N</a:t>
            </a:r>
            <a:r>
              <a:rPr lang="en-US" baseline="-25000" dirty="0" smtClean="0"/>
              <a:t>noise_Read</a:t>
            </a:r>
            <a:r>
              <a:rPr lang="en-US" dirty="0" smtClean="0"/>
              <a:t>, Detector RoA (N</a:t>
            </a:r>
            <a:r>
              <a:rPr lang="en-US" baseline="-25000" dirty="0" smtClean="0"/>
              <a:t>noise_det</a:t>
            </a:r>
            <a:r>
              <a:rPr lang="en-US" dirty="0" smtClean="0"/>
              <a:t>)</a:t>
            </a:r>
          </a:p>
          <a:p>
            <a:pPr lvl="1"/>
            <a:r>
              <a:rPr lang="en-US" dirty="0" smtClean="0"/>
              <a:t>RoA is detector figure of merit- zero bias impedance*Area product</a:t>
            </a:r>
          </a:p>
          <a:p>
            <a:pPr lvl="1"/>
            <a:r>
              <a:rPr lang="en-US" dirty="0" smtClean="0"/>
              <a:t>Relate Jdark= k*T/RoA</a:t>
            </a:r>
          </a:p>
          <a:p>
            <a:pPr lvl="1"/>
            <a:r>
              <a:rPr lang="en-US" dirty="0" smtClean="0"/>
              <a:t>N</a:t>
            </a:r>
            <a:r>
              <a:rPr lang="en-US" baseline="-25000" dirty="0" smtClean="0"/>
              <a:t>noise_Det</a:t>
            </a:r>
            <a:r>
              <a:rPr lang="en-US" dirty="0" smtClean="0"/>
              <a:t>=Sqrt(Jdark*Aopt*Tint/q)</a:t>
            </a:r>
            <a:endParaRPr lang="en-US" dirty="0"/>
          </a:p>
        </p:txBody>
      </p:sp>
      <p:sp>
        <p:nvSpPr>
          <p:cNvPr id="6" name="TextBox 5"/>
          <p:cNvSpPr txBox="1"/>
          <p:nvPr/>
        </p:nvSpPr>
        <p:spPr bwMode="auto">
          <a:xfrm rot="18684673">
            <a:off x="4952959" y="3666661"/>
            <a:ext cx="1375377" cy="292388"/>
          </a:xfrm>
          <a:prstGeom prst="rect">
            <a:avLst/>
          </a:prstGeom>
          <a:noFill/>
          <a:ln w="9525" algn="ctr">
            <a:noFill/>
            <a:miter lim="800000"/>
            <a:headEnd/>
            <a:tailEnd/>
          </a:ln>
          <a:effectLst/>
        </p:spPr>
        <p:txBody>
          <a:bodyPr wrap="none" lIns="0" tIns="0" rIns="0" rtlCol="0" anchor="ctr">
            <a:spAutoFit/>
          </a:bodyPr>
          <a:lstStyle/>
          <a:p>
            <a:pPr algn="ctr">
              <a:spcBef>
                <a:spcPct val="0"/>
              </a:spcBef>
              <a:buClrTx/>
              <a:buSzTx/>
            </a:pPr>
            <a:r>
              <a:rPr lang="en-US" sz="1600" b="1" dirty="0" smtClean="0">
                <a:latin typeface="Times New Roman" pitchFamily="18" charset="0"/>
                <a:cs typeface="Times New Roman" pitchFamily="18" charset="0"/>
              </a:rPr>
              <a:t>Photon Limited</a:t>
            </a:r>
            <a:endParaRPr lang="en-US" sz="1600" b="1" dirty="0">
              <a:latin typeface="Times New Roman" pitchFamily="18" charset="0"/>
              <a:cs typeface="Times New Roman" pitchFamily="18" charset="0"/>
            </a:endParaRPr>
          </a:p>
        </p:txBody>
      </p:sp>
      <p:grpSp>
        <p:nvGrpSpPr>
          <p:cNvPr id="8" name="Group 7"/>
          <p:cNvGrpSpPr/>
          <p:nvPr/>
        </p:nvGrpSpPr>
        <p:grpSpPr>
          <a:xfrm>
            <a:off x="5105400" y="2133600"/>
            <a:ext cx="3473450" cy="685800"/>
            <a:chOff x="488950" y="2819400"/>
            <a:chExt cx="3473450" cy="685800"/>
          </a:xfrm>
        </p:grpSpPr>
        <p:graphicFrame>
          <p:nvGraphicFramePr>
            <p:cNvPr id="9" name="Object 4"/>
            <p:cNvGraphicFramePr>
              <a:graphicFrameLocks noChangeAspect="1"/>
            </p:cNvGraphicFramePr>
            <p:nvPr>
              <p:ph sz="half" idx="2"/>
            </p:nvPr>
          </p:nvGraphicFramePr>
          <p:xfrm>
            <a:off x="488950" y="2865438"/>
            <a:ext cx="3219450" cy="627062"/>
          </p:xfrm>
          <a:graphic>
            <a:graphicData uri="http://schemas.openxmlformats.org/presentationml/2006/ole">
              <p:oleObj spid="_x0000_s135173" name="Equation" r:id="rId5" imgW="2412720" imgH="469800" progId="Equation.3">
                <p:embed/>
              </p:oleObj>
            </a:graphicData>
          </a:graphic>
        </p:graphicFrame>
        <p:sp>
          <p:nvSpPr>
            <p:cNvPr id="10" name="Rounded Rectangle 9"/>
            <p:cNvSpPr/>
            <p:nvPr/>
          </p:nvSpPr>
          <p:spPr>
            <a:xfrm>
              <a:off x="914400" y="2819400"/>
              <a:ext cx="3048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ounded Rectangle 10"/>
            <p:cNvSpPr/>
            <p:nvPr/>
          </p:nvSpPr>
          <p:spPr>
            <a:xfrm>
              <a:off x="1600200" y="3276600"/>
              <a:ext cx="1676400" cy="228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p:cNvSpPr txBox="1"/>
          <p:nvPr/>
        </p:nvSpPr>
        <p:spPr bwMode="auto">
          <a:xfrm rot="18684673">
            <a:off x="7967991" y="3895262"/>
            <a:ext cx="1375377" cy="292388"/>
          </a:xfrm>
          <a:prstGeom prst="rect">
            <a:avLst/>
          </a:prstGeom>
          <a:noFill/>
          <a:ln w="9525" algn="ctr">
            <a:noFill/>
            <a:miter lim="800000"/>
            <a:headEnd/>
            <a:tailEnd/>
          </a:ln>
          <a:effectLst/>
        </p:spPr>
        <p:txBody>
          <a:bodyPr wrap="none" lIns="0" tIns="0" rIns="0" rtlCol="0" anchor="ctr">
            <a:spAutoFit/>
          </a:bodyPr>
          <a:lstStyle/>
          <a:p>
            <a:pPr algn="ctr">
              <a:spcBef>
                <a:spcPct val="0"/>
              </a:spcBef>
              <a:buClrTx/>
              <a:buSzTx/>
            </a:pPr>
            <a:r>
              <a:rPr lang="en-US" sz="1600" b="1" dirty="0" smtClean="0">
                <a:latin typeface="Times New Roman" pitchFamily="18" charset="0"/>
                <a:cs typeface="Times New Roman" pitchFamily="18" charset="0"/>
              </a:rPr>
              <a:t>Photon Limited</a:t>
            </a:r>
            <a:endParaRPr lang="en-US" sz="1600" b="1" dirty="0">
              <a:latin typeface="Times New Roman" pitchFamily="18" charset="0"/>
              <a:cs typeface="Times New Roman" pitchFamily="18" charset="0"/>
            </a:endParaRPr>
          </a:p>
        </p:txBody>
      </p:sp>
      <p:sp>
        <p:nvSpPr>
          <p:cNvPr id="16" name="TextBox 15"/>
          <p:cNvSpPr txBox="1"/>
          <p:nvPr/>
        </p:nvSpPr>
        <p:spPr bwMode="auto">
          <a:xfrm>
            <a:off x="3901030" y="6400800"/>
            <a:ext cx="2307106" cy="292388"/>
          </a:xfrm>
          <a:prstGeom prst="rect">
            <a:avLst/>
          </a:prstGeom>
          <a:solidFill>
            <a:srgbClr val="B5B5B5"/>
          </a:solidFill>
          <a:ln w="9525" algn="ctr">
            <a:solidFill>
              <a:schemeClr val="tx1"/>
            </a:solidFill>
            <a:miter lim="800000"/>
            <a:headEnd/>
            <a:tailEnd/>
          </a:ln>
          <a:effectLst/>
        </p:spPr>
        <p:txBody>
          <a:bodyPr wrap="none" lIns="0" tIns="0" rIns="0" rtlCol="0" anchor="ctr">
            <a:spAutoFit/>
          </a:bodyPr>
          <a:lstStyle/>
          <a:p>
            <a:pPr algn="ctr">
              <a:spcBef>
                <a:spcPct val="0"/>
              </a:spcBef>
              <a:buClrTx/>
              <a:buSzTx/>
            </a:pPr>
            <a:r>
              <a:rPr lang="en-US" sz="1600" b="1" dirty="0" smtClean="0">
                <a:latin typeface="Times New Roman" pitchFamily="18" charset="0"/>
                <a:cs typeface="Times New Roman" pitchFamily="18" charset="0"/>
              </a:rPr>
              <a:t>Vary Read Noise </a:t>
            </a:r>
            <a:r>
              <a:rPr lang="en-US" sz="1600" b="1" dirty="0" smtClean="0">
                <a:latin typeface="Times New Roman" pitchFamily="18" charset="0"/>
                <a:cs typeface="Times New Roman" pitchFamily="18" charset="0"/>
              </a:rPr>
              <a:t>N</a:t>
            </a:r>
            <a:r>
              <a:rPr lang="en-US" sz="1600" b="1" baseline="-25000" dirty="0" smtClean="0">
                <a:latin typeface="Times New Roman" pitchFamily="18" charset="0"/>
                <a:cs typeface="Times New Roman" pitchFamily="18" charset="0"/>
              </a:rPr>
              <a:t>noise-Read</a:t>
            </a:r>
            <a:endParaRPr lang="en-US" sz="1600" b="1" baseline="-25000" dirty="0">
              <a:latin typeface="Times New Roman" pitchFamily="18" charset="0"/>
              <a:cs typeface="Times New Roman" pitchFamily="18" charset="0"/>
            </a:endParaRPr>
          </a:p>
        </p:txBody>
      </p:sp>
      <p:sp>
        <p:nvSpPr>
          <p:cNvPr id="17" name="TextBox 16"/>
          <p:cNvSpPr txBox="1"/>
          <p:nvPr/>
        </p:nvSpPr>
        <p:spPr bwMode="auto">
          <a:xfrm>
            <a:off x="7335066" y="6400800"/>
            <a:ext cx="773033" cy="292388"/>
          </a:xfrm>
          <a:prstGeom prst="rect">
            <a:avLst/>
          </a:prstGeom>
          <a:solidFill>
            <a:srgbClr val="B5B5B5"/>
          </a:solidFill>
          <a:ln w="9525" algn="ctr">
            <a:solidFill>
              <a:schemeClr val="tx1"/>
            </a:solidFill>
            <a:miter lim="800000"/>
            <a:headEnd/>
            <a:tailEnd/>
          </a:ln>
          <a:effectLst/>
        </p:spPr>
        <p:txBody>
          <a:bodyPr wrap="none" lIns="0" tIns="0" rIns="0" rtlCol="0" anchor="ctr">
            <a:spAutoFit/>
          </a:bodyPr>
          <a:lstStyle/>
          <a:p>
            <a:pPr algn="ctr">
              <a:spcBef>
                <a:spcPct val="0"/>
              </a:spcBef>
              <a:buClrTx/>
              <a:buSzTx/>
            </a:pPr>
            <a:r>
              <a:rPr lang="en-US" sz="1600" b="1" dirty="0" smtClean="0">
                <a:latin typeface="Times New Roman" pitchFamily="18" charset="0"/>
                <a:cs typeface="Times New Roman" pitchFamily="18" charset="0"/>
              </a:rPr>
              <a:t>Vary QE</a:t>
            </a:r>
            <a:endParaRPr lang="en-US" sz="1600" b="1" baseline="-25000" dirty="0">
              <a:latin typeface="Times New Roman" pitchFamily="18" charset="0"/>
              <a:cs typeface="Times New Roman" pitchFamily="18" charset="0"/>
            </a:endParaRPr>
          </a:p>
        </p:txBody>
      </p:sp>
      <p:pic>
        <p:nvPicPr>
          <p:cNvPr id="135177" name="Picture 9"/>
          <p:cNvPicPr>
            <a:picLocks noChangeAspect="1" noChangeArrowheads="1"/>
          </p:cNvPicPr>
          <p:nvPr/>
        </p:nvPicPr>
        <p:blipFill>
          <a:blip r:embed="rId6" cstate="print"/>
          <a:srcRect/>
          <a:stretch>
            <a:fillRect/>
          </a:stretch>
        </p:blipFill>
        <p:spPr bwMode="auto">
          <a:xfrm>
            <a:off x="533400" y="2971800"/>
            <a:ext cx="2819400" cy="3333888"/>
          </a:xfrm>
          <a:prstGeom prst="rect">
            <a:avLst/>
          </a:prstGeom>
          <a:noFill/>
          <a:ln w="9525">
            <a:noFill/>
            <a:miter lim="800000"/>
            <a:headEnd/>
            <a:tailEnd/>
          </a:ln>
          <a:effectLst/>
        </p:spPr>
      </p:pic>
      <p:sp>
        <p:nvSpPr>
          <p:cNvPr id="19" name="TextBox 18"/>
          <p:cNvSpPr txBox="1"/>
          <p:nvPr/>
        </p:nvSpPr>
        <p:spPr bwMode="auto">
          <a:xfrm rot="18684673">
            <a:off x="2162833" y="3971461"/>
            <a:ext cx="1375377" cy="292388"/>
          </a:xfrm>
          <a:prstGeom prst="rect">
            <a:avLst/>
          </a:prstGeom>
          <a:noFill/>
          <a:ln w="9525" algn="ctr">
            <a:noFill/>
            <a:miter lim="800000"/>
            <a:headEnd/>
            <a:tailEnd/>
          </a:ln>
          <a:effectLst/>
        </p:spPr>
        <p:txBody>
          <a:bodyPr wrap="none" lIns="0" tIns="0" rIns="0" rtlCol="0" anchor="ctr">
            <a:spAutoFit/>
          </a:bodyPr>
          <a:lstStyle/>
          <a:p>
            <a:pPr algn="ctr">
              <a:spcBef>
                <a:spcPct val="0"/>
              </a:spcBef>
              <a:buClrTx/>
              <a:buSzTx/>
            </a:pPr>
            <a:r>
              <a:rPr lang="en-US" sz="1600" b="1" dirty="0" smtClean="0">
                <a:latin typeface="Times New Roman" pitchFamily="18" charset="0"/>
                <a:cs typeface="Times New Roman" pitchFamily="18" charset="0"/>
              </a:rPr>
              <a:t>Photon Limited</a:t>
            </a:r>
            <a:endParaRPr lang="en-US" sz="1600" b="1" dirty="0">
              <a:latin typeface="Times New Roman" pitchFamily="18" charset="0"/>
              <a:cs typeface="Times New Roman" pitchFamily="18" charset="0"/>
            </a:endParaRPr>
          </a:p>
        </p:txBody>
      </p:sp>
      <p:sp>
        <p:nvSpPr>
          <p:cNvPr id="20" name="TextBox 19"/>
          <p:cNvSpPr txBox="1"/>
          <p:nvPr/>
        </p:nvSpPr>
        <p:spPr bwMode="auto">
          <a:xfrm>
            <a:off x="1313835" y="6400800"/>
            <a:ext cx="1233094" cy="292388"/>
          </a:xfrm>
          <a:prstGeom prst="rect">
            <a:avLst/>
          </a:prstGeom>
          <a:solidFill>
            <a:srgbClr val="B5B5B5"/>
          </a:solidFill>
          <a:ln w="9525" algn="ctr">
            <a:solidFill>
              <a:schemeClr val="tx1"/>
            </a:solidFill>
            <a:miter lim="800000"/>
            <a:headEnd/>
            <a:tailEnd/>
          </a:ln>
          <a:effectLst/>
        </p:spPr>
        <p:txBody>
          <a:bodyPr wrap="none" lIns="0" tIns="0" rIns="0" rtlCol="0" anchor="ctr">
            <a:spAutoFit/>
          </a:bodyPr>
          <a:lstStyle/>
          <a:p>
            <a:pPr algn="ctr">
              <a:spcBef>
                <a:spcPct val="0"/>
              </a:spcBef>
              <a:buClrTx/>
              <a:buSzTx/>
            </a:pPr>
            <a:r>
              <a:rPr lang="en-US" sz="1600" b="1" dirty="0" smtClean="0">
                <a:latin typeface="Times New Roman" pitchFamily="18" charset="0"/>
                <a:cs typeface="Times New Roman" pitchFamily="18" charset="0"/>
              </a:rPr>
              <a:t>Vary Det RoA</a:t>
            </a:r>
            <a:endParaRPr lang="en-US" sz="1600" b="1" baseline="-250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Why HgCdTe</a:t>
            </a:r>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descr="Eg vs Ao from SRI"/>
          <p:cNvPicPr>
            <a:picLocks noChangeAspect="1" noChangeArrowheads="1"/>
          </p:cNvPicPr>
          <p:nvPr/>
        </p:nvPicPr>
        <p:blipFill>
          <a:blip r:embed="rId3" cstate="print"/>
          <a:srcRect/>
          <a:stretch>
            <a:fillRect/>
          </a:stretch>
        </p:blipFill>
        <p:spPr bwMode="auto">
          <a:xfrm>
            <a:off x="4800600" y="1447800"/>
            <a:ext cx="4116388" cy="3600523"/>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Why HgCdTe</a:t>
            </a:r>
            <a:endParaRPr lang="en-US" dirty="0"/>
          </a:p>
        </p:txBody>
      </p:sp>
      <p:sp>
        <p:nvSpPr>
          <p:cNvPr id="3" name="Content Placeholder 2"/>
          <p:cNvSpPr>
            <a:spLocks noGrp="1"/>
          </p:cNvSpPr>
          <p:nvPr>
            <p:ph sz="quarter" idx="1"/>
          </p:nvPr>
        </p:nvSpPr>
        <p:spPr>
          <a:xfrm>
            <a:off x="381000" y="1600200"/>
            <a:ext cx="3962400" cy="4419600"/>
          </a:xfrm>
        </p:spPr>
        <p:txBody>
          <a:bodyPr>
            <a:normAutofit fontScale="70000" lnSpcReduction="20000"/>
          </a:bodyPr>
          <a:lstStyle/>
          <a:p>
            <a:r>
              <a:rPr lang="en-US" dirty="0" smtClean="0"/>
              <a:t>Varying stoichiometric ratios of Cd/Hg (x), bandgap can be varied from 1.4eV for CdTe down to semi-metal for HgTe,</a:t>
            </a:r>
          </a:p>
          <a:p>
            <a:pPr lvl="1"/>
            <a:r>
              <a:rPr lang="en-US" dirty="0" err="1" smtClean="0"/>
              <a:t>Eg</a:t>
            </a:r>
            <a:r>
              <a:rPr lang="en-US" dirty="0" smtClean="0"/>
              <a:t> </a:t>
            </a:r>
            <a:r>
              <a:rPr lang="en-US" dirty="0" smtClean="0"/>
              <a:t>remains </a:t>
            </a:r>
            <a:r>
              <a:rPr lang="en-US" dirty="0" smtClean="0"/>
              <a:t>direct bandgap over entire range </a:t>
            </a:r>
          </a:p>
          <a:p>
            <a:pPr lvl="1"/>
            <a:r>
              <a:rPr lang="en-US" dirty="0" smtClean="0"/>
              <a:t>Little </a:t>
            </a:r>
            <a:r>
              <a:rPr lang="en-US" dirty="0" smtClean="0"/>
              <a:t>variation in lattice constant</a:t>
            </a:r>
          </a:p>
          <a:p>
            <a:endParaRPr lang="en-US" dirty="0" smtClean="0"/>
          </a:p>
          <a:p>
            <a:r>
              <a:rPr lang="en-US" dirty="0" smtClean="0"/>
              <a:t>SCA Manufacturing commonality</a:t>
            </a:r>
          </a:p>
          <a:p>
            <a:pPr lvl="1"/>
            <a:r>
              <a:rPr lang="en-US" dirty="0" smtClean="0"/>
              <a:t>Detector wafer growth machines</a:t>
            </a:r>
          </a:p>
          <a:p>
            <a:pPr lvl="2"/>
            <a:r>
              <a:rPr lang="en-US" dirty="0" smtClean="0"/>
              <a:t>Same MBE for single &amp; dual </a:t>
            </a:r>
            <a:r>
              <a:rPr lang="en-US" dirty="0" smtClean="0"/>
              <a:t>color &amp; all cutoffs</a:t>
            </a:r>
            <a:endParaRPr lang="en-US" dirty="0" smtClean="0"/>
          </a:p>
          <a:p>
            <a:pPr lvl="1"/>
            <a:r>
              <a:rPr lang="en-US" dirty="0" smtClean="0"/>
              <a:t>Array fabrication processes</a:t>
            </a:r>
          </a:p>
          <a:p>
            <a:pPr lvl="2"/>
            <a:r>
              <a:rPr lang="en-US" dirty="0" smtClean="0"/>
              <a:t>Similar processes</a:t>
            </a:r>
          </a:p>
          <a:p>
            <a:pPr lvl="1"/>
            <a:r>
              <a:rPr lang="en-US" dirty="0" smtClean="0"/>
              <a:t>Hybrid assembly processes</a:t>
            </a:r>
          </a:p>
          <a:p>
            <a:pPr lvl="1"/>
            <a:endParaRPr lang="en-US" dirty="0" smtClean="0"/>
          </a:p>
          <a:p>
            <a:r>
              <a:rPr lang="en-US" dirty="0" smtClean="0"/>
              <a:t>Best producible Sensitivity for high operability </a:t>
            </a:r>
            <a:r>
              <a:rPr lang="en-US" dirty="0" smtClean="0"/>
              <a:t>SCAs</a:t>
            </a:r>
            <a:endParaRPr lang="en-US" dirty="0" smtClean="0"/>
          </a:p>
          <a:p>
            <a:pPr lvl="1"/>
            <a:r>
              <a:rPr lang="en-US" dirty="0" smtClean="0"/>
              <a:t>Near 100% QE (with Anti-reflection (AR) coating)</a:t>
            </a:r>
          </a:p>
          <a:p>
            <a:pPr lvl="1"/>
            <a:r>
              <a:rPr lang="en-US" dirty="0" smtClean="0"/>
              <a:t>Lowest dark current and noise for any infrared detector material used to fabricate </a:t>
            </a:r>
          </a:p>
        </p:txBody>
      </p:sp>
      <p:graphicFrame>
        <p:nvGraphicFramePr>
          <p:cNvPr id="82946" name="Object 2"/>
          <p:cNvGraphicFramePr>
            <a:graphicFrameLocks noChangeAspect="1"/>
          </p:cNvGraphicFramePr>
          <p:nvPr/>
        </p:nvGraphicFramePr>
        <p:xfrm>
          <a:off x="4876800" y="5257800"/>
          <a:ext cx="3159125" cy="765175"/>
        </p:xfrm>
        <a:graphic>
          <a:graphicData uri="http://schemas.openxmlformats.org/presentationml/2006/ole">
            <p:oleObj spid="_x0000_s82946" name="Equation" r:id="rId4" imgW="1600200" imgH="444240" progId="Equation.3">
              <p:embed/>
            </p:oleObj>
          </a:graphicData>
        </a:graphic>
      </p:graphicFrame>
      <p:sp>
        <p:nvSpPr>
          <p:cNvPr id="6" name="Text Box 10"/>
          <p:cNvSpPr txBox="1">
            <a:spLocks noChangeArrowheads="1"/>
          </p:cNvSpPr>
          <p:nvPr/>
        </p:nvSpPr>
        <p:spPr bwMode="auto">
          <a:xfrm>
            <a:off x="6096000" y="2209800"/>
            <a:ext cx="2438400" cy="246221"/>
          </a:xfrm>
          <a:prstGeom prst="rect">
            <a:avLst/>
          </a:prstGeom>
          <a:noFill/>
          <a:ln w="28575" cap="sq" algn="ctr">
            <a:noFill/>
            <a:miter lim="800000"/>
            <a:headEnd type="none" w="sm" len="sm"/>
            <a:tailEnd type="none" w="lg" len="lg"/>
          </a:ln>
        </p:spPr>
        <p:txBody>
          <a:bodyPr wrap="square">
            <a:spAutoFit/>
          </a:bodyPr>
          <a:lstStyle/>
          <a:p>
            <a:r>
              <a:rPr lang="en-US" sz="1000" dirty="0"/>
              <a:t>From SRI International Website  www.sri.com</a:t>
            </a:r>
          </a:p>
        </p:txBody>
      </p:sp>
      <p:sp>
        <p:nvSpPr>
          <p:cNvPr id="7" name="Oval 6"/>
          <p:cNvSpPr/>
          <p:nvPr/>
        </p:nvSpPr>
        <p:spPr>
          <a:xfrm>
            <a:off x="7696200" y="2743200"/>
            <a:ext cx="762000" cy="1524000"/>
          </a:xfrm>
          <a:prstGeom prst="ellipse">
            <a:avLst/>
          </a:prstGeom>
          <a:noFill/>
          <a:ln w="38100">
            <a:solidFill>
              <a:srgbClr val="13FD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228600" y="6248400"/>
            <a:ext cx="6934200" cy="457200"/>
          </a:xfrm>
          <a:prstGeom prst="rect">
            <a:avLst/>
          </a:prstGeom>
          <a:noFill/>
        </p:spPr>
        <p:txBody>
          <a:bodyPr wrap="square" rtlCol="0">
            <a:normAutofit fontScale="55000" lnSpcReduction="20000"/>
          </a:bodyPr>
          <a:lstStyle/>
          <a:p>
            <a:pPr>
              <a:buFont typeface="Arial" charset="0"/>
              <a:buChar char="•"/>
            </a:pPr>
            <a:r>
              <a:rPr lang="en-US" sz="1200" dirty="0" smtClean="0">
                <a:latin typeface="Times New Roman" pitchFamily="18" charset="0"/>
                <a:cs typeface="Times New Roman" pitchFamily="18" charset="0"/>
              </a:rPr>
              <a:t>“Achieving Manufacturing Readiness for 6-Inch HgCdTe on Silicon “, L Paden et al, Journal of Electronic Materials, Volume 39, Number 7 (2010), </a:t>
            </a:r>
          </a:p>
          <a:p>
            <a:pPr>
              <a:buFont typeface="Arial" charset="0"/>
              <a:buChar char="•"/>
            </a:pPr>
            <a:r>
              <a:rPr lang="en-US" sz="1200" dirty="0" smtClean="0"/>
              <a:t>2007 “MBE Growth of HgCdTe on Large-Area Si and CdZnTe Wafers for SWIR, MWIR and LWIR Detection”, M. Reddy, et al,  Journ Elect Mtrl, Vol 37, No 9, 2008</a:t>
            </a:r>
          </a:p>
          <a:p>
            <a:pPr>
              <a:buFont typeface="Arial" charset="0"/>
              <a:buChar char="•"/>
            </a:pPr>
            <a:endParaRPr lang="en-US" sz="1200" dirty="0" smtClean="0">
              <a:latin typeface="Times New Roman" pitchFamily="18" charset="0"/>
              <a:cs typeface="Times New Roman" pitchFamily="18" charset="0"/>
            </a:endParaRPr>
          </a:p>
          <a:p>
            <a:pPr>
              <a:buFont typeface="Arial" charset="0"/>
              <a:buChar char="•"/>
            </a:pPr>
            <a:r>
              <a:rPr lang="en-US" sz="1050" dirty="0" smtClean="0"/>
              <a:t>2007 “MBE Growth of HgCdTe on Large-Area Si and CdZnTe Wafers for SWIR, MWIR and LWIR Detection”, M. Reddy, et al,  Journ Elect Mtrl, Vol 37, No 9, 2008</a:t>
            </a:r>
            <a:endParaRPr lang="en-US" sz="1200" dirty="0" smtClean="0">
              <a:latin typeface="Times New Roman" pitchFamily="18" charset="0"/>
              <a:cs typeface="Times New Roman" pitchFamily="18" charset="0"/>
            </a:endParaRPr>
          </a:p>
          <a:p>
            <a:pPr>
              <a:buFont typeface="Arial" charset="0"/>
              <a:buChar char="•"/>
            </a:pPr>
            <a:endParaRPr lang="en-US" sz="1200" dirty="0" smtClean="0">
              <a:latin typeface="Times New Roman" pitchFamily="18" charset="0"/>
              <a:cs typeface="Times New Roman"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HgCdTe Covers Key Spectral Windows in Atmospheric Transmission</a:t>
            </a:r>
            <a:endParaRPr lang="en-US" dirty="0"/>
          </a:p>
        </p:txBody>
      </p:sp>
      <p:sp>
        <p:nvSpPr>
          <p:cNvPr id="3" name="Content Placeholder 2"/>
          <p:cNvSpPr>
            <a:spLocks noGrp="1"/>
          </p:cNvSpPr>
          <p:nvPr>
            <p:ph sz="quarter" idx="1"/>
          </p:nvPr>
        </p:nvSpPr>
        <p:spPr>
          <a:xfrm>
            <a:off x="762000" y="1600200"/>
            <a:ext cx="7924800" cy="685800"/>
          </a:xfrm>
        </p:spPr>
        <p:txBody>
          <a:bodyPr>
            <a:normAutofit/>
          </a:bodyPr>
          <a:lstStyle/>
          <a:p>
            <a:r>
              <a:rPr lang="en-US" sz="1400" b="0" dirty="0" smtClean="0"/>
              <a:t>Downloaded from </a:t>
            </a:r>
            <a:r>
              <a:rPr lang="en-US" sz="1400" b="0" dirty="0" smtClean="0">
                <a:hlinkClick r:id="rId2"/>
              </a:rPr>
              <a:t>http://coolcosmos.ipac.caltech.edu/</a:t>
            </a:r>
            <a:r>
              <a:rPr lang="en-US" sz="1400" b="0" dirty="0" smtClean="0"/>
              <a:t>cosmic_classroom/ ir_tutorial/irwindows.html</a:t>
            </a:r>
            <a:endParaRPr lang="en-US" sz="1400" b="0" dirty="0"/>
          </a:p>
        </p:txBody>
      </p:sp>
      <p:graphicFrame>
        <p:nvGraphicFramePr>
          <p:cNvPr id="4" name="Table 3"/>
          <p:cNvGraphicFramePr>
            <a:graphicFrameLocks noGrp="1"/>
          </p:cNvGraphicFramePr>
          <p:nvPr/>
        </p:nvGraphicFramePr>
        <p:xfrm>
          <a:off x="381000" y="1981200"/>
          <a:ext cx="7543800" cy="3549656"/>
        </p:xfrm>
        <a:graphic>
          <a:graphicData uri="http://schemas.openxmlformats.org/drawingml/2006/table">
            <a:tbl>
              <a:tblPr/>
              <a:tblGrid>
                <a:gridCol w="1885950"/>
                <a:gridCol w="1885950"/>
                <a:gridCol w="1885950"/>
                <a:gridCol w="1885950"/>
              </a:tblGrid>
              <a:tr h="492296">
                <a:tc>
                  <a:txBody>
                    <a:bodyPr/>
                    <a:lstStyle/>
                    <a:p>
                      <a:pPr algn="ctr"/>
                      <a:r>
                        <a:rPr lang="en-US" sz="1400" dirty="0">
                          <a:latin typeface="Times New Roman" pitchFamily="18" charset="0"/>
                          <a:cs typeface="Times New Roman" pitchFamily="18" charset="0"/>
                        </a:rPr>
                        <a:t>Wavelength</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Range </a:t>
                      </a:r>
                    </a:p>
                  </a:txBody>
                  <a:tcPr marL="50173" marR="50173" marT="25086" marB="25086" anchor="ctr">
                    <a:lnL>
                      <a:noFill/>
                    </a:lnL>
                    <a:lnR>
                      <a:noFill/>
                    </a:lnR>
                    <a:lnT>
                      <a:noFill/>
                    </a:lnT>
                    <a:lnB>
                      <a:noFill/>
                    </a:lnB>
                  </a:tcPr>
                </a:tc>
                <a:tc>
                  <a:txBody>
                    <a:bodyPr/>
                    <a:lstStyle/>
                    <a:p>
                      <a:pPr algn="ctr"/>
                      <a:r>
                        <a:rPr lang="en-US" sz="1400" dirty="0">
                          <a:latin typeface="Times New Roman" pitchFamily="18" charset="0"/>
                          <a:cs typeface="Times New Roman" pitchFamily="18" charset="0"/>
                        </a:rPr>
                        <a:t>Band </a:t>
                      </a:r>
                    </a:p>
                  </a:txBody>
                  <a:tcPr marL="50173" marR="50173" marT="25086" marB="25086" anchor="ctr">
                    <a:lnL>
                      <a:noFill/>
                    </a:lnL>
                    <a:lnR>
                      <a:noFill/>
                    </a:lnR>
                    <a:lnT>
                      <a:noFill/>
                    </a:lnT>
                    <a:lnB>
                      <a:noFill/>
                    </a:lnB>
                  </a:tcPr>
                </a:tc>
                <a:tc>
                  <a:txBody>
                    <a:bodyPr/>
                    <a:lstStyle/>
                    <a:p>
                      <a:pPr algn="ctr"/>
                      <a:r>
                        <a:rPr lang="en-US" sz="1400" dirty="0">
                          <a:latin typeface="Times New Roman" pitchFamily="18" charset="0"/>
                          <a:cs typeface="Times New Roman" pitchFamily="18" charset="0"/>
                        </a:rPr>
                        <a:t>Sky Transparency </a:t>
                      </a:r>
                    </a:p>
                  </a:txBody>
                  <a:tcPr marL="50173" marR="50173" marT="25086" marB="25086" anchor="ctr">
                    <a:lnL>
                      <a:noFill/>
                    </a:lnL>
                    <a:lnR>
                      <a:noFill/>
                    </a:lnR>
                    <a:lnT>
                      <a:noFill/>
                    </a:lnT>
                    <a:lnB>
                      <a:noFill/>
                    </a:lnB>
                  </a:tcPr>
                </a:tc>
                <a:tc>
                  <a:txBody>
                    <a:bodyPr/>
                    <a:lstStyle/>
                    <a:p>
                      <a:pPr algn="ctr"/>
                      <a:r>
                        <a:rPr lang="en-US" sz="1400" dirty="0">
                          <a:latin typeface="Times New Roman" pitchFamily="18" charset="0"/>
                          <a:cs typeface="Times New Roman" pitchFamily="18" charset="0"/>
                        </a:rPr>
                        <a:t>Sky Brightness </a:t>
                      </a:r>
                    </a:p>
                  </a:txBody>
                  <a:tcPr marL="50173" marR="50173" marT="25086" marB="25086" anchor="ctr">
                    <a:lnL>
                      <a:noFill/>
                    </a:lnL>
                    <a:lnR>
                      <a:noFill/>
                    </a:lnR>
                    <a:lnT>
                      <a:noFill/>
                    </a:lnT>
                    <a:lnB>
                      <a:noFill/>
                    </a:lnB>
                  </a:tcPr>
                </a:tc>
              </a:tr>
              <a:tr h="272044">
                <a:tc>
                  <a:txBody>
                    <a:bodyPr/>
                    <a:lstStyle/>
                    <a:p>
                      <a:r>
                        <a:rPr lang="en-US" sz="1400" dirty="0">
                          <a:latin typeface="Times New Roman" pitchFamily="18" charset="0"/>
                          <a:cs typeface="Times New Roman" pitchFamily="18" charset="0"/>
                        </a:rPr>
                        <a:t>1.1 - 1.4 microns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J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high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low at night </a:t>
                      </a:r>
                    </a:p>
                  </a:txBody>
                  <a:tcPr marL="50173" marR="50173" marT="25086" marB="25086" anchor="ctr">
                    <a:lnL>
                      <a:noFill/>
                    </a:lnL>
                    <a:lnR>
                      <a:noFill/>
                    </a:lnR>
                    <a:lnT>
                      <a:noFill/>
                    </a:lnT>
                    <a:lnB>
                      <a:noFill/>
                    </a:lnB>
                  </a:tcPr>
                </a:tc>
              </a:tr>
              <a:tr h="272044">
                <a:tc>
                  <a:txBody>
                    <a:bodyPr/>
                    <a:lstStyle/>
                    <a:p>
                      <a:r>
                        <a:rPr lang="en-US" sz="1400" dirty="0">
                          <a:latin typeface="Times New Roman" pitchFamily="18" charset="0"/>
                          <a:cs typeface="Times New Roman" pitchFamily="18" charset="0"/>
                        </a:rPr>
                        <a:t>1.5 - 1.8 microns </a:t>
                      </a:r>
                    </a:p>
                  </a:txBody>
                  <a:tcPr marL="50173" marR="50173" marT="25086" marB="25086" anchor="ctr">
                    <a:lnL>
                      <a:noFill/>
                    </a:lnL>
                    <a:lnR>
                      <a:noFill/>
                    </a:lnR>
                    <a:lnT>
                      <a:noFill/>
                    </a:lnT>
                    <a:lnB>
                      <a:noFill/>
                    </a:lnB>
                    <a:solidFill>
                      <a:srgbClr val="DAEADB"/>
                    </a:solidFill>
                  </a:tcPr>
                </a:tc>
                <a:tc>
                  <a:txBody>
                    <a:bodyPr/>
                    <a:lstStyle/>
                    <a:p>
                      <a:r>
                        <a:rPr lang="en-US" sz="1400" dirty="0">
                          <a:latin typeface="Times New Roman" pitchFamily="18" charset="0"/>
                          <a:cs typeface="Times New Roman" pitchFamily="18" charset="0"/>
                        </a:rPr>
                        <a:t>H </a:t>
                      </a:r>
                    </a:p>
                  </a:txBody>
                  <a:tcPr marL="50173" marR="50173" marT="25086" marB="25086" anchor="ctr">
                    <a:lnL>
                      <a:noFill/>
                    </a:lnL>
                    <a:lnR>
                      <a:noFill/>
                    </a:lnR>
                    <a:lnT>
                      <a:noFill/>
                    </a:lnT>
                    <a:lnB>
                      <a:noFill/>
                    </a:lnB>
                    <a:solidFill>
                      <a:srgbClr val="DAEADB"/>
                    </a:solidFill>
                  </a:tcPr>
                </a:tc>
                <a:tc>
                  <a:txBody>
                    <a:bodyPr/>
                    <a:lstStyle/>
                    <a:p>
                      <a:r>
                        <a:rPr lang="en-US" sz="1400" dirty="0">
                          <a:latin typeface="Times New Roman" pitchFamily="18" charset="0"/>
                          <a:cs typeface="Times New Roman" pitchFamily="18" charset="0"/>
                        </a:rPr>
                        <a:t>high </a:t>
                      </a:r>
                    </a:p>
                  </a:txBody>
                  <a:tcPr marL="50173" marR="50173" marT="25086" marB="25086" anchor="ctr">
                    <a:lnL>
                      <a:noFill/>
                    </a:lnL>
                    <a:lnR>
                      <a:noFill/>
                    </a:lnR>
                    <a:lnT>
                      <a:noFill/>
                    </a:lnT>
                    <a:lnB>
                      <a:noFill/>
                    </a:lnB>
                    <a:solidFill>
                      <a:srgbClr val="DAEADB"/>
                    </a:solidFill>
                  </a:tcPr>
                </a:tc>
                <a:tc>
                  <a:txBody>
                    <a:bodyPr/>
                    <a:lstStyle/>
                    <a:p>
                      <a:r>
                        <a:rPr lang="en-US" sz="1400" dirty="0">
                          <a:latin typeface="Times New Roman" pitchFamily="18" charset="0"/>
                          <a:cs typeface="Times New Roman" pitchFamily="18" charset="0"/>
                        </a:rPr>
                        <a:t>very low </a:t>
                      </a:r>
                    </a:p>
                  </a:txBody>
                  <a:tcPr marL="50173" marR="50173" marT="25086" marB="25086" anchor="ctr">
                    <a:lnL>
                      <a:noFill/>
                    </a:lnL>
                    <a:lnR>
                      <a:noFill/>
                    </a:lnR>
                    <a:lnT>
                      <a:noFill/>
                    </a:lnT>
                    <a:lnB>
                      <a:noFill/>
                    </a:lnB>
                    <a:solidFill>
                      <a:srgbClr val="DAEADB"/>
                    </a:solidFill>
                  </a:tcPr>
                </a:tc>
              </a:tr>
              <a:tr h="272044">
                <a:tc>
                  <a:txBody>
                    <a:bodyPr/>
                    <a:lstStyle/>
                    <a:p>
                      <a:r>
                        <a:rPr lang="en-US" sz="1400" dirty="0">
                          <a:latin typeface="Times New Roman" pitchFamily="18" charset="0"/>
                          <a:cs typeface="Times New Roman" pitchFamily="18" charset="0"/>
                        </a:rPr>
                        <a:t>2.0 - 2.4 microns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K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high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very low </a:t>
                      </a:r>
                    </a:p>
                  </a:txBody>
                  <a:tcPr marL="50173" marR="50173" marT="25086" marB="25086" anchor="ctr">
                    <a:lnL>
                      <a:noFill/>
                    </a:lnL>
                    <a:lnR>
                      <a:noFill/>
                    </a:lnR>
                    <a:lnT>
                      <a:noFill/>
                    </a:lnT>
                    <a:lnB>
                      <a:noFill/>
                    </a:lnB>
                  </a:tcPr>
                </a:tc>
              </a:tr>
              <a:tr h="492296">
                <a:tc>
                  <a:txBody>
                    <a:bodyPr/>
                    <a:lstStyle/>
                    <a:p>
                      <a:r>
                        <a:rPr lang="en-US" sz="1400" dirty="0">
                          <a:latin typeface="Times New Roman" pitchFamily="18" charset="0"/>
                          <a:cs typeface="Times New Roman" pitchFamily="18" charset="0"/>
                        </a:rPr>
                        <a:t>3.0 - 4.0 microns </a:t>
                      </a:r>
                    </a:p>
                  </a:txBody>
                  <a:tcPr marL="50173" marR="50173" marT="25086" marB="25086" anchor="ctr">
                    <a:lnL>
                      <a:noFill/>
                    </a:lnL>
                    <a:lnR>
                      <a:noFill/>
                    </a:lnR>
                    <a:lnT>
                      <a:noFill/>
                    </a:lnT>
                    <a:lnB>
                      <a:noFill/>
                    </a:lnB>
                    <a:solidFill>
                      <a:srgbClr val="DAEADB"/>
                    </a:solidFill>
                  </a:tcPr>
                </a:tc>
                <a:tc>
                  <a:txBody>
                    <a:bodyPr/>
                    <a:lstStyle/>
                    <a:p>
                      <a:r>
                        <a:rPr lang="en-US" sz="1400" dirty="0">
                          <a:latin typeface="Times New Roman" pitchFamily="18" charset="0"/>
                          <a:cs typeface="Times New Roman" pitchFamily="18" charset="0"/>
                        </a:rPr>
                        <a:t>L </a:t>
                      </a:r>
                    </a:p>
                  </a:txBody>
                  <a:tcPr marL="50173" marR="50173" marT="25086" marB="25086" anchor="ctr">
                    <a:lnL>
                      <a:noFill/>
                    </a:lnL>
                    <a:lnR>
                      <a:noFill/>
                    </a:lnR>
                    <a:lnT>
                      <a:noFill/>
                    </a:lnT>
                    <a:lnB>
                      <a:noFill/>
                    </a:lnB>
                    <a:solidFill>
                      <a:srgbClr val="DAEADB"/>
                    </a:solidFill>
                  </a:tcPr>
                </a:tc>
                <a:tc>
                  <a:txBody>
                    <a:bodyPr/>
                    <a:lstStyle/>
                    <a:p>
                      <a:r>
                        <a:rPr lang="en-US" sz="1400" dirty="0">
                          <a:latin typeface="Times New Roman" pitchFamily="18" charset="0"/>
                          <a:cs typeface="Times New Roman" pitchFamily="18" charset="0"/>
                        </a:rPr>
                        <a:t>3.0 - 3.5 microns: fair</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3.5 - 4.0 microns: high </a:t>
                      </a:r>
                    </a:p>
                  </a:txBody>
                  <a:tcPr marL="50173" marR="50173" marT="25086" marB="25086" anchor="ctr">
                    <a:lnL>
                      <a:noFill/>
                    </a:lnL>
                    <a:lnR>
                      <a:noFill/>
                    </a:lnR>
                    <a:lnT>
                      <a:noFill/>
                    </a:lnT>
                    <a:lnB>
                      <a:noFill/>
                    </a:lnB>
                    <a:solidFill>
                      <a:srgbClr val="DAEADB"/>
                    </a:solidFill>
                  </a:tcPr>
                </a:tc>
                <a:tc>
                  <a:txBody>
                    <a:bodyPr/>
                    <a:lstStyle/>
                    <a:p>
                      <a:r>
                        <a:rPr lang="en-US" sz="1400" dirty="0">
                          <a:latin typeface="Times New Roman" pitchFamily="18" charset="0"/>
                          <a:cs typeface="Times New Roman" pitchFamily="18" charset="0"/>
                        </a:rPr>
                        <a:t>low </a:t>
                      </a:r>
                    </a:p>
                  </a:txBody>
                  <a:tcPr marL="50173" marR="50173" marT="25086" marB="25086" anchor="ctr">
                    <a:lnL>
                      <a:noFill/>
                    </a:lnL>
                    <a:lnR>
                      <a:noFill/>
                    </a:lnR>
                    <a:lnT>
                      <a:noFill/>
                    </a:lnT>
                    <a:lnB>
                      <a:noFill/>
                    </a:lnB>
                    <a:solidFill>
                      <a:srgbClr val="DAEADB"/>
                    </a:solidFill>
                  </a:tcPr>
                </a:tc>
              </a:tr>
              <a:tr h="272044">
                <a:tc>
                  <a:txBody>
                    <a:bodyPr/>
                    <a:lstStyle/>
                    <a:p>
                      <a:r>
                        <a:rPr lang="en-US" sz="1400" dirty="0">
                          <a:latin typeface="Times New Roman" pitchFamily="18" charset="0"/>
                          <a:cs typeface="Times New Roman" pitchFamily="18" charset="0"/>
                        </a:rPr>
                        <a:t>4.6 - 5.0 microns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M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low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high </a:t>
                      </a:r>
                    </a:p>
                  </a:txBody>
                  <a:tcPr marL="50173" marR="50173" marT="25086" marB="25086" anchor="ctr">
                    <a:lnL>
                      <a:noFill/>
                    </a:lnL>
                    <a:lnR>
                      <a:noFill/>
                    </a:lnR>
                    <a:lnT>
                      <a:noFill/>
                    </a:lnT>
                    <a:lnB>
                      <a:noFill/>
                    </a:lnB>
                  </a:tcPr>
                </a:tc>
              </a:tr>
              <a:tr h="712548">
                <a:tc>
                  <a:txBody>
                    <a:bodyPr/>
                    <a:lstStyle/>
                    <a:p>
                      <a:r>
                        <a:rPr lang="en-US" sz="1400" dirty="0">
                          <a:latin typeface="Times New Roman" pitchFamily="18" charset="0"/>
                          <a:cs typeface="Times New Roman" pitchFamily="18" charset="0"/>
                        </a:rPr>
                        <a:t>7.5 - 14.5 microns </a:t>
                      </a:r>
                    </a:p>
                  </a:txBody>
                  <a:tcPr marL="50173" marR="50173" marT="25086" marB="25086" anchor="ctr">
                    <a:lnL>
                      <a:noFill/>
                    </a:lnL>
                    <a:lnR>
                      <a:noFill/>
                    </a:lnR>
                    <a:lnT>
                      <a:noFill/>
                    </a:lnT>
                    <a:lnB>
                      <a:noFill/>
                    </a:lnB>
                    <a:solidFill>
                      <a:srgbClr val="DAEADB"/>
                    </a:solidFill>
                  </a:tcPr>
                </a:tc>
                <a:tc>
                  <a:txBody>
                    <a:bodyPr/>
                    <a:lstStyle/>
                    <a:p>
                      <a:r>
                        <a:rPr lang="en-US" sz="1400" dirty="0">
                          <a:latin typeface="Times New Roman" pitchFamily="18" charset="0"/>
                          <a:cs typeface="Times New Roman" pitchFamily="18" charset="0"/>
                        </a:rPr>
                        <a:t>N </a:t>
                      </a:r>
                    </a:p>
                  </a:txBody>
                  <a:tcPr marL="50173" marR="50173" marT="25086" marB="25086" anchor="ctr">
                    <a:lnL>
                      <a:noFill/>
                    </a:lnL>
                    <a:lnR>
                      <a:noFill/>
                    </a:lnR>
                    <a:lnT>
                      <a:noFill/>
                    </a:lnT>
                    <a:lnB>
                      <a:noFill/>
                    </a:lnB>
                    <a:solidFill>
                      <a:srgbClr val="DAEADB"/>
                    </a:solidFill>
                  </a:tcPr>
                </a:tc>
                <a:tc>
                  <a:txBody>
                    <a:bodyPr/>
                    <a:lstStyle/>
                    <a:p>
                      <a:r>
                        <a:rPr lang="en-US" sz="1400" dirty="0">
                          <a:latin typeface="Times New Roman" pitchFamily="18" charset="0"/>
                          <a:cs typeface="Times New Roman" pitchFamily="18" charset="0"/>
                        </a:rPr>
                        <a:t>8 - 9 microns and 10 -12 microns: fair</a:t>
                      </a:r>
                      <a:br>
                        <a:rPr lang="en-US" sz="1400" dirty="0">
                          <a:latin typeface="Times New Roman" pitchFamily="18" charset="0"/>
                          <a:cs typeface="Times New Roman" pitchFamily="18" charset="0"/>
                        </a:rPr>
                      </a:br>
                      <a:r>
                        <a:rPr lang="en-US" sz="1400" dirty="0">
                          <a:latin typeface="Times New Roman" pitchFamily="18" charset="0"/>
                          <a:cs typeface="Times New Roman" pitchFamily="18" charset="0"/>
                        </a:rPr>
                        <a:t>others: low </a:t>
                      </a:r>
                    </a:p>
                  </a:txBody>
                  <a:tcPr marL="50173" marR="50173" marT="25086" marB="25086" anchor="ctr">
                    <a:lnL>
                      <a:noFill/>
                    </a:lnL>
                    <a:lnR>
                      <a:noFill/>
                    </a:lnR>
                    <a:lnT>
                      <a:noFill/>
                    </a:lnT>
                    <a:lnB>
                      <a:noFill/>
                    </a:lnB>
                    <a:solidFill>
                      <a:srgbClr val="DAEADB"/>
                    </a:solidFill>
                  </a:tcPr>
                </a:tc>
                <a:tc>
                  <a:txBody>
                    <a:bodyPr/>
                    <a:lstStyle/>
                    <a:p>
                      <a:r>
                        <a:rPr lang="en-US" sz="1400" dirty="0">
                          <a:latin typeface="Times New Roman" pitchFamily="18" charset="0"/>
                          <a:cs typeface="Times New Roman" pitchFamily="18" charset="0"/>
                        </a:rPr>
                        <a:t>very high </a:t>
                      </a:r>
                    </a:p>
                  </a:txBody>
                  <a:tcPr marL="50173" marR="50173" marT="25086" marB="25086" anchor="ctr">
                    <a:lnL>
                      <a:noFill/>
                    </a:lnL>
                    <a:lnR>
                      <a:noFill/>
                    </a:lnR>
                    <a:lnT>
                      <a:noFill/>
                    </a:lnT>
                    <a:lnB>
                      <a:noFill/>
                    </a:lnB>
                    <a:solidFill>
                      <a:srgbClr val="DAEADB"/>
                    </a:solidFill>
                  </a:tcPr>
                </a:tc>
              </a:tr>
              <a:tr h="492296">
                <a:tc>
                  <a:txBody>
                    <a:bodyPr/>
                    <a:lstStyle/>
                    <a:p>
                      <a:r>
                        <a:rPr lang="en-US" sz="1400" dirty="0">
                          <a:latin typeface="Times New Roman" pitchFamily="18" charset="0"/>
                          <a:cs typeface="Times New Roman" pitchFamily="18" charset="0"/>
                        </a:rPr>
                        <a:t>17 - 40 microns </a:t>
                      </a:r>
                    </a:p>
                  </a:txBody>
                  <a:tcPr marL="50173" marR="50173" marT="25086" marB="25086" anchor="ctr">
                    <a:lnL>
                      <a:noFill/>
                    </a:lnL>
                    <a:lnR>
                      <a:noFill/>
                    </a:lnR>
                    <a:lnT>
                      <a:noFill/>
                    </a:lnT>
                    <a:lnB>
                      <a:noFill/>
                    </a:lnB>
                  </a:tcPr>
                </a:tc>
                <a:tc>
                  <a:txBody>
                    <a:bodyPr/>
                    <a:lstStyle/>
                    <a:p>
                      <a:r>
                        <a:rPr lang="fr-FR" sz="1400" dirty="0">
                          <a:latin typeface="Times New Roman" pitchFamily="18" charset="0"/>
                          <a:cs typeface="Times New Roman" pitchFamily="18" charset="0"/>
                        </a:rPr>
                        <a:t>17 - 25 microns: Q</a:t>
                      </a:r>
                      <a:br>
                        <a:rPr lang="fr-FR" sz="1400" dirty="0">
                          <a:latin typeface="Times New Roman" pitchFamily="18" charset="0"/>
                          <a:cs typeface="Times New Roman" pitchFamily="18" charset="0"/>
                        </a:rPr>
                      </a:br>
                      <a:r>
                        <a:rPr lang="fr-FR" sz="1400" dirty="0">
                          <a:latin typeface="Times New Roman" pitchFamily="18" charset="0"/>
                          <a:cs typeface="Times New Roman" pitchFamily="18" charset="0"/>
                        </a:rPr>
                        <a:t>28 - 40 microns: Z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very low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very high </a:t>
                      </a:r>
                    </a:p>
                  </a:txBody>
                  <a:tcPr marL="50173" marR="50173" marT="25086" marB="25086" anchor="ctr">
                    <a:lnL>
                      <a:noFill/>
                    </a:lnL>
                    <a:lnR>
                      <a:noFill/>
                    </a:lnR>
                    <a:lnT>
                      <a:noFill/>
                    </a:lnT>
                    <a:lnB>
                      <a:noFill/>
                    </a:lnB>
                  </a:tcPr>
                </a:tc>
              </a:tr>
              <a:tr h="272044">
                <a:tc>
                  <a:txBody>
                    <a:bodyPr/>
                    <a:lstStyle/>
                    <a:p>
                      <a:r>
                        <a:rPr lang="en-US" sz="1400" dirty="0">
                          <a:latin typeface="Times New Roman" pitchFamily="18" charset="0"/>
                          <a:cs typeface="Times New Roman" pitchFamily="18" charset="0"/>
                        </a:rPr>
                        <a:t>330 - 370 microns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very low </a:t>
                      </a:r>
                    </a:p>
                  </a:txBody>
                  <a:tcPr marL="50173" marR="50173" marT="25086" marB="25086" anchor="ctr">
                    <a:lnL>
                      <a:noFill/>
                    </a:lnL>
                    <a:lnR>
                      <a:noFill/>
                    </a:lnR>
                    <a:lnT>
                      <a:noFill/>
                    </a:lnT>
                    <a:lnB>
                      <a:noFill/>
                    </a:lnB>
                  </a:tcPr>
                </a:tc>
                <a:tc>
                  <a:txBody>
                    <a:bodyPr/>
                    <a:lstStyle/>
                    <a:p>
                      <a:r>
                        <a:rPr lang="en-US" sz="1400" dirty="0">
                          <a:latin typeface="Times New Roman" pitchFamily="18" charset="0"/>
                          <a:cs typeface="Times New Roman" pitchFamily="18" charset="0"/>
                        </a:rPr>
                        <a:t>low </a:t>
                      </a:r>
                    </a:p>
                  </a:txBody>
                  <a:tcPr marL="50173" marR="50173" marT="25086" marB="25086" anchor="ctr">
                    <a:lnL>
                      <a:noFill/>
                    </a:lnL>
                    <a:lnR>
                      <a:noFill/>
                    </a:lnR>
                    <a:lnT>
                      <a:noFill/>
                    </a:lnT>
                    <a:lnB>
                      <a:noFill/>
                    </a:lnB>
                  </a:tcPr>
                </a:tc>
              </a:tr>
            </a:tbl>
          </a:graphicData>
        </a:graphic>
      </p:graphicFrame>
      <p:sp>
        <p:nvSpPr>
          <p:cNvPr id="75777" name="Rectangle 1"/>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rgbClr val="FF8800"/>
                </a:solidFill>
                <a:effectLst/>
                <a:latin typeface="Arial" charset="0"/>
              </a:rPr>
              <a:t>Infrared Windows in the Atmosphere </a:t>
            </a:r>
            <a:endParaRPr kumimoji="0" lang="en-US" sz="1000" b="1" i="0" u="none" strike="noStrike" cap="none" normalizeH="0" baseline="0" dirty="0" smtClean="0">
              <a:ln>
                <a:noFill/>
              </a:ln>
              <a:solidFill>
                <a:schemeClr val="tx1"/>
              </a:solidFill>
              <a:effectLst/>
              <a:latin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6" name="Right Brace 5"/>
          <p:cNvSpPr/>
          <p:nvPr/>
        </p:nvSpPr>
        <p:spPr>
          <a:xfrm>
            <a:off x="8001000" y="2362200"/>
            <a:ext cx="228600" cy="23622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 name="TextBox 6"/>
          <p:cNvSpPr txBox="1"/>
          <p:nvPr/>
        </p:nvSpPr>
        <p:spPr>
          <a:xfrm rot="5400000">
            <a:off x="8077200" y="3124200"/>
            <a:ext cx="914400" cy="457200"/>
          </a:xfrm>
          <a:prstGeom prst="rect">
            <a:avLst/>
          </a:prstGeom>
          <a:noFill/>
        </p:spPr>
        <p:txBody>
          <a:bodyPr wrap="none" rtlCol="0">
            <a:normAutofit/>
          </a:bodyPr>
          <a:lstStyle/>
          <a:p>
            <a:r>
              <a:rPr lang="en-US" dirty="0" smtClean="0">
                <a:latin typeface="Times New Roman" pitchFamily="18" charset="0"/>
                <a:cs typeface="Times New Roman" pitchFamily="18" charset="0"/>
              </a:rPr>
              <a:t>HgCdTe Capability</a:t>
            </a:r>
          </a:p>
        </p:txBody>
      </p:sp>
      <p:pic>
        <p:nvPicPr>
          <p:cNvPr id="8" name="Picture 7" descr="Atmos Trans.jpg"/>
          <p:cNvPicPr>
            <a:picLocks noChangeAspect="1"/>
          </p:cNvPicPr>
          <p:nvPr/>
        </p:nvPicPr>
        <p:blipFill>
          <a:blip r:embed="rId3" cstate="print"/>
          <a:stretch>
            <a:fillRect/>
          </a:stretch>
        </p:blipFill>
        <p:spPr>
          <a:xfrm>
            <a:off x="0" y="5095240"/>
            <a:ext cx="9144000" cy="176276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p:txBody>
          <a:bodyPr/>
          <a:lstStyle/>
          <a:p>
            <a:endParaRPr lang="en-US" dirty="0"/>
          </a:p>
        </p:txBody>
      </p:sp>
      <p:sp>
        <p:nvSpPr>
          <p:cNvPr id="2" name="Title 1"/>
          <p:cNvSpPr>
            <a:spLocks noGrp="1"/>
          </p:cNvSpPr>
          <p:nvPr>
            <p:ph type="ctrTitle"/>
          </p:nvPr>
        </p:nvSpPr>
        <p:spPr/>
        <p:txBody>
          <a:bodyPr/>
          <a:lstStyle/>
          <a:p>
            <a:r>
              <a:rPr lang="en-US" dirty="0" smtClean="0"/>
              <a:t>HgCdTe Performance and </a:t>
            </a:r>
            <a:br>
              <a:rPr lang="en-US" dirty="0" smtClean="0"/>
            </a:br>
            <a:r>
              <a:rPr lang="en-US" dirty="0" smtClean="0"/>
              <a:t>Detector Architecture</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4" name="Rectangle 2"/>
          <p:cNvSpPr>
            <a:spLocks noGrp="1" noChangeArrowheads="1"/>
          </p:cNvSpPr>
          <p:nvPr>
            <p:ph type="title"/>
          </p:nvPr>
        </p:nvSpPr>
        <p:spPr>
          <a:xfrm>
            <a:off x="1295400" y="381000"/>
            <a:ext cx="6705600" cy="685800"/>
          </a:xfrm>
        </p:spPr>
        <p:txBody>
          <a:bodyPr>
            <a:normAutofit fontScale="90000"/>
          </a:bodyPr>
          <a:lstStyle/>
          <a:p>
            <a:r>
              <a:rPr lang="en-US" b="1" dirty="0">
                <a:solidFill>
                  <a:schemeClr val="tx1"/>
                </a:solidFill>
              </a:rPr>
              <a:t>RVS </a:t>
            </a:r>
            <a:r>
              <a:rPr lang="en-US" b="1" dirty="0" smtClean="0">
                <a:solidFill>
                  <a:schemeClr val="tx1"/>
                </a:solidFill>
              </a:rPr>
              <a:t> Single Color p-on-n HgCdTe </a:t>
            </a:r>
            <a:r>
              <a:rPr lang="en-US" b="1" dirty="0">
                <a:solidFill>
                  <a:schemeClr val="tx1"/>
                </a:solidFill>
              </a:rPr>
              <a:t>Detector Structure</a:t>
            </a:r>
          </a:p>
        </p:txBody>
      </p:sp>
      <p:sp>
        <p:nvSpPr>
          <p:cNvPr id="714755" name="Rectangle 3"/>
          <p:cNvSpPr>
            <a:spLocks noChangeArrowheads="1"/>
          </p:cNvSpPr>
          <p:nvPr/>
        </p:nvSpPr>
        <p:spPr bwMode="auto">
          <a:xfrm>
            <a:off x="304800" y="1447801"/>
            <a:ext cx="4343400" cy="4419600"/>
          </a:xfrm>
          <a:prstGeom prst="rect">
            <a:avLst/>
          </a:prstGeom>
          <a:noFill/>
          <a:ln w="12700">
            <a:noFill/>
            <a:miter lim="800000"/>
            <a:headEnd/>
            <a:tailEnd/>
          </a:ln>
          <a:effectLst/>
        </p:spPr>
        <p:txBody>
          <a:bodyPr lIns="0" tIns="44450" rIns="90487" bIns="44450">
            <a:normAutofit fontScale="92500"/>
          </a:bodyPr>
          <a:lstStyle/>
          <a:p>
            <a:pPr marL="346075" indent="-346075">
              <a:spcBef>
                <a:spcPct val="20000"/>
              </a:spcBef>
              <a:buClr>
                <a:srgbClr val="002060"/>
              </a:buClr>
              <a:buFont typeface="Arial" pitchFamily="34" charset="0"/>
              <a:buChar char="•"/>
            </a:pPr>
            <a:r>
              <a:rPr lang="en-US" sz="1800" dirty="0"/>
              <a:t>RVS grown lattice matched CdZnTe substrate</a:t>
            </a:r>
          </a:p>
          <a:p>
            <a:pPr marL="346075" indent="-346075">
              <a:spcBef>
                <a:spcPct val="20000"/>
              </a:spcBef>
              <a:buClr>
                <a:srgbClr val="002060"/>
              </a:buClr>
              <a:buFont typeface="Arial" pitchFamily="34" charset="0"/>
              <a:buChar char="•"/>
            </a:pPr>
            <a:r>
              <a:rPr lang="en-US" sz="1800" dirty="0"/>
              <a:t>n-type absorber and p-type cap are grown by Liquid Phase Epitaxy (LPE</a:t>
            </a:r>
            <a:r>
              <a:rPr lang="en-US" sz="1800" dirty="0" smtClean="0"/>
              <a:t>) or Molecular Beam Epitaxy (MBE)</a:t>
            </a:r>
            <a:endParaRPr lang="en-US" sz="1800" dirty="0"/>
          </a:p>
          <a:p>
            <a:pPr marL="690563" lvl="1" indent="-230188">
              <a:lnSpc>
                <a:spcPct val="90000"/>
              </a:lnSpc>
              <a:spcBef>
                <a:spcPct val="35000"/>
              </a:spcBef>
              <a:buClr>
                <a:srgbClr val="002060"/>
              </a:buClr>
              <a:buFont typeface="Arial" pitchFamily="34" charset="0"/>
              <a:buChar char="•"/>
            </a:pPr>
            <a:r>
              <a:rPr lang="en-US" sz="1800" dirty="0"/>
              <a:t>LPE growth </a:t>
            </a:r>
            <a:r>
              <a:rPr lang="en-US" sz="1800" dirty="0" smtClean="0"/>
              <a:t>requires CdZnTe substrate but allows </a:t>
            </a:r>
            <a:r>
              <a:rPr lang="en-US" sz="1800" dirty="0"/>
              <a:t>meltback of surface layer for extremely low defect </a:t>
            </a:r>
            <a:r>
              <a:rPr lang="en-US" sz="1800" dirty="0" smtClean="0"/>
              <a:t>densities</a:t>
            </a:r>
          </a:p>
          <a:p>
            <a:pPr marL="690563" lvl="1" indent="-230188">
              <a:lnSpc>
                <a:spcPct val="90000"/>
              </a:lnSpc>
              <a:spcBef>
                <a:spcPct val="35000"/>
              </a:spcBef>
              <a:buClr>
                <a:srgbClr val="002060"/>
              </a:buClr>
              <a:buFont typeface="Arial" pitchFamily="34" charset="0"/>
              <a:buChar char="•"/>
            </a:pPr>
            <a:r>
              <a:rPr lang="en-US" dirty="0" smtClean="0"/>
              <a:t>MBE growth on CdZnTe or Si substrate</a:t>
            </a:r>
            <a:endParaRPr lang="en-US" sz="1800" dirty="0" smtClean="0"/>
          </a:p>
          <a:p>
            <a:pPr marL="690563" lvl="1" indent="-230188">
              <a:lnSpc>
                <a:spcPct val="90000"/>
              </a:lnSpc>
              <a:spcBef>
                <a:spcPct val="35000"/>
              </a:spcBef>
              <a:buClr>
                <a:srgbClr val="002060"/>
              </a:buClr>
              <a:buFont typeface="Arial" pitchFamily="34" charset="0"/>
              <a:buChar char="•"/>
            </a:pPr>
            <a:r>
              <a:rPr lang="en-US" dirty="0" smtClean="0"/>
              <a:t>Layers grown with wider bandgap cap for heterojunction dark current suppression **</a:t>
            </a:r>
            <a:endParaRPr lang="en-US" sz="1800" dirty="0"/>
          </a:p>
          <a:p>
            <a:pPr marL="346075" indent="-346075">
              <a:spcBef>
                <a:spcPct val="20000"/>
              </a:spcBef>
              <a:buClr>
                <a:srgbClr val="002060"/>
              </a:buClr>
              <a:buFont typeface="Arial" pitchFamily="34" charset="0"/>
              <a:buChar char="•"/>
            </a:pPr>
            <a:r>
              <a:rPr lang="en-US" sz="1800" dirty="0" smtClean="0"/>
              <a:t>Delineate </a:t>
            </a:r>
            <a:r>
              <a:rPr lang="en-US" sz="1800" dirty="0"/>
              <a:t>individual pixels with mesa etch through p-n junction</a:t>
            </a:r>
          </a:p>
          <a:p>
            <a:pPr marL="690563" lvl="1" indent="-230188">
              <a:lnSpc>
                <a:spcPct val="90000"/>
              </a:lnSpc>
              <a:spcBef>
                <a:spcPct val="35000"/>
              </a:spcBef>
              <a:buClr>
                <a:srgbClr val="002060"/>
              </a:buClr>
              <a:buFont typeface="Arial" pitchFamily="34" charset="0"/>
              <a:buChar char="•"/>
            </a:pPr>
            <a:r>
              <a:rPr lang="en-US" sz="1800" dirty="0"/>
              <a:t>Provides 100% Optical Fill Factor</a:t>
            </a:r>
          </a:p>
          <a:p>
            <a:pPr marL="690563" lvl="1" indent="-230188">
              <a:lnSpc>
                <a:spcPct val="90000"/>
              </a:lnSpc>
              <a:spcBef>
                <a:spcPct val="35000"/>
              </a:spcBef>
              <a:buClr>
                <a:srgbClr val="002060"/>
              </a:buClr>
              <a:buFont typeface="Arial" pitchFamily="34" charset="0"/>
              <a:buChar char="•"/>
            </a:pPr>
            <a:r>
              <a:rPr lang="en-US" sz="1800" dirty="0"/>
              <a:t>Low Crosstalk</a:t>
            </a:r>
          </a:p>
          <a:p>
            <a:pPr marL="690563" lvl="1" indent="-230188">
              <a:lnSpc>
                <a:spcPct val="90000"/>
              </a:lnSpc>
              <a:spcBef>
                <a:spcPct val="35000"/>
              </a:spcBef>
              <a:buClr>
                <a:srgbClr val="002060"/>
              </a:buClr>
              <a:buFont typeface="Arial" pitchFamily="34" charset="0"/>
              <a:buChar char="•"/>
            </a:pPr>
            <a:r>
              <a:rPr lang="en-US" sz="1800" dirty="0"/>
              <a:t>High QE across spectral band</a:t>
            </a:r>
          </a:p>
        </p:txBody>
      </p:sp>
      <p:pic>
        <p:nvPicPr>
          <p:cNvPr id="714756" name="Picture 4"/>
          <p:cNvPicPr>
            <a:picLocks noChangeAspect="1" noChangeArrowheads="1"/>
          </p:cNvPicPr>
          <p:nvPr/>
        </p:nvPicPr>
        <p:blipFill>
          <a:blip r:embed="rId3" cstate="print"/>
          <a:srcRect/>
          <a:stretch>
            <a:fillRect/>
          </a:stretch>
        </p:blipFill>
        <p:spPr bwMode="auto">
          <a:xfrm>
            <a:off x="6354763" y="1195388"/>
            <a:ext cx="2573337" cy="1930400"/>
          </a:xfrm>
          <a:prstGeom prst="rect">
            <a:avLst/>
          </a:prstGeom>
          <a:noFill/>
          <a:ln w="12700">
            <a:noFill/>
            <a:miter lim="800000"/>
            <a:headEnd/>
            <a:tailEnd/>
          </a:ln>
          <a:effectLst/>
        </p:spPr>
      </p:pic>
      <p:sp>
        <p:nvSpPr>
          <p:cNvPr id="714757" name="Text Box 5"/>
          <p:cNvSpPr txBox="1">
            <a:spLocks noChangeArrowheads="1"/>
          </p:cNvSpPr>
          <p:nvPr/>
        </p:nvSpPr>
        <p:spPr bwMode="auto">
          <a:xfrm>
            <a:off x="4800600" y="1387475"/>
            <a:ext cx="1587500" cy="517525"/>
          </a:xfrm>
          <a:prstGeom prst="rect">
            <a:avLst/>
          </a:prstGeom>
          <a:noFill/>
          <a:ln w="12700" cap="sq">
            <a:noFill/>
            <a:miter lim="800000"/>
            <a:headEnd type="none" w="sm" len="sm"/>
            <a:tailEnd type="none" w="sm" len="sm"/>
          </a:ln>
          <a:effectLst/>
        </p:spPr>
        <p:txBody>
          <a:bodyPr>
            <a:spAutoFit/>
          </a:bodyPr>
          <a:lstStyle/>
          <a:p>
            <a:r>
              <a:rPr lang="en-US" dirty="0"/>
              <a:t>P-type HgCdTe Cap Layer</a:t>
            </a:r>
          </a:p>
        </p:txBody>
      </p:sp>
      <p:sp>
        <p:nvSpPr>
          <p:cNvPr id="714758" name="Text Box 6"/>
          <p:cNvSpPr txBox="1">
            <a:spLocks noChangeArrowheads="1"/>
          </p:cNvSpPr>
          <p:nvPr/>
        </p:nvSpPr>
        <p:spPr bwMode="auto">
          <a:xfrm>
            <a:off x="4876800" y="1981200"/>
            <a:ext cx="1587500" cy="730250"/>
          </a:xfrm>
          <a:prstGeom prst="rect">
            <a:avLst/>
          </a:prstGeom>
          <a:noFill/>
          <a:ln w="12700" cap="sq">
            <a:noFill/>
            <a:miter lim="800000"/>
            <a:headEnd type="none" w="sm" len="sm"/>
            <a:tailEnd type="none" w="sm" len="sm"/>
          </a:ln>
          <a:effectLst/>
        </p:spPr>
        <p:txBody>
          <a:bodyPr>
            <a:spAutoFit/>
          </a:bodyPr>
          <a:lstStyle/>
          <a:p>
            <a:r>
              <a:rPr lang="en-US" dirty="0"/>
              <a:t>n-type HgCdTe IR absorber Layer</a:t>
            </a:r>
          </a:p>
        </p:txBody>
      </p:sp>
      <p:sp>
        <p:nvSpPr>
          <p:cNvPr id="714759" name="Text Box 7"/>
          <p:cNvSpPr txBox="1">
            <a:spLocks noChangeArrowheads="1"/>
          </p:cNvSpPr>
          <p:nvPr/>
        </p:nvSpPr>
        <p:spPr bwMode="auto">
          <a:xfrm>
            <a:off x="5181600" y="2895600"/>
            <a:ext cx="1587500" cy="646331"/>
          </a:xfrm>
          <a:prstGeom prst="rect">
            <a:avLst/>
          </a:prstGeom>
          <a:noFill/>
          <a:ln w="12700" cap="sq">
            <a:noFill/>
            <a:miter lim="800000"/>
            <a:headEnd type="none" w="sm" len="sm"/>
            <a:tailEnd type="none" w="sm" len="sm"/>
          </a:ln>
          <a:effectLst/>
        </p:spPr>
        <p:txBody>
          <a:bodyPr>
            <a:spAutoFit/>
          </a:bodyPr>
          <a:lstStyle/>
          <a:p>
            <a:r>
              <a:rPr lang="en-US" dirty="0" smtClean="0"/>
              <a:t>Transparent</a:t>
            </a:r>
          </a:p>
          <a:p>
            <a:r>
              <a:rPr lang="en-US" dirty="0" smtClean="0"/>
              <a:t>Substrate</a:t>
            </a:r>
            <a:endParaRPr lang="en-US" dirty="0"/>
          </a:p>
        </p:txBody>
      </p:sp>
      <p:sp>
        <p:nvSpPr>
          <p:cNvPr id="714760" name="Line 8"/>
          <p:cNvSpPr>
            <a:spLocks noChangeShapeType="1"/>
          </p:cNvSpPr>
          <p:nvPr/>
        </p:nvSpPr>
        <p:spPr bwMode="auto">
          <a:xfrm flipV="1">
            <a:off x="6267450" y="2686050"/>
            <a:ext cx="549275" cy="319088"/>
          </a:xfrm>
          <a:prstGeom prst="line">
            <a:avLst/>
          </a:prstGeom>
          <a:noFill/>
          <a:ln w="76200" cap="sq">
            <a:solidFill>
              <a:srgbClr val="66CCFF"/>
            </a:solidFill>
            <a:round/>
            <a:headEnd type="none" w="sm" len="sm"/>
            <a:tailEnd type="triangle" w="sm" len="sm"/>
          </a:ln>
          <a:effectLst>
            <a:outerShdw dist="35921" dir="2700000" algn="ctr" rotWithShape="0">
              <a:srgbClr val="000000"/>
            </a:outerShdw>
          </a:effectLst>
        </p:spPr>
        <p:txBody>
          <a:bodyPr wrap="none" anchor="ctr"/>
          <a:lstStyle/>
          <a:p>
            <a:endParaRPr lang="en-US" dirty="0"/>
          </a:p>
        </p:txBody>
      </p:sp>
      <p:sp>
        <p:nvSpPr>
          <p:cNvPr id="714761" name="Line 9"/>
          <p:cNvSpPr>
            <a:spLocks noChangeShapeType="1"/>
          </p:cNvSpPr>
          <p:nvPr/>
        </p:nvSpPr>
        <p:spPr bwMode="auto">
          <a:xfrm flipV="1">
            <a:off x="5943600" y="2393950"/>
            <a:ext cx="538163" cy="120650"/>
          </a:xfrm>
          <a:prstGeom prst="line">
            <a:avLst/>
          </a:prstGeom>
          <a:noFill/>
          <a:ln w="76200" cap="sq">
            <a:solidFill>
              <a:srgbClr val="FF3870"/>
            </a:solidFill>
            <a:round/>
            <a:headEnd type="none" w="sm" len="sm"/>
            <a:tailEnd type="triangle" w="sm" len="sm"/>
          </a:ln>
          <a:effectLst>
            <a:outerShdw dist="35921" dir="2700000" algn="ctr" rotWithShape="0">
              <a:srgbClr val="000000"/>
            </a:outerShdw>
          </a:effectLst>
        </p:spPr>
        <p:txBody>
          <a:bodyPr wrap="none" anchor="ctr"/>
          <a:lstStyle/>
          <a:p>
            <a:endParaRPr lang="en-US" dirty="0"/>
          </a:p>
        </p:txBody>
      </p:sp>
      <p:sp>
        <p:nvSpPr>
          <p:cNvPr id="714762" name="Line 10"/>
          <p:cNvSpPr>
            <a:spLocks noChangeShapeType="1"/>
          </p:cNvSpPr>
          <p:nvPr/>
        </p:nvSpPr>
        <p:spPr bwMode="auto">
          <a:xfrm flipV="1">
            <a:off x="6172200" y="1665288"/>
            <a:ext cx="965200" cy="11112"/>
          </a:xfrm>
          <a:prstGeom prst="line">
            <a:avLst/>
          </a:prstGeom>
          <a:noFill/>
          <a:ln w="76200" cap="sq">
            <a:solidFill>
              <a:srgbClr val="00CC00"/>
            </a:solidFill>
            <a:round/>
            <a:headEnd type="none" w="sm" len="sm"/>
            <a:tailEnd type="triangle" w="sm" len="sm"/>
          </a:ln>
          <a:effectLst>
            <a:outerShdw dist="35921" dir="2700000" algn="ctr" rotWithShape="0">
              <a:srgbClr val="000000"/>
            </a:outerShdw>
          </a:effectLst>
        </p:spPr>
        <p:txBody>
          <a:bodyPr wrap="none" anchor="ctr"/>
          <a:lstStyle/>
          <a:p>
            <a:endParaRPr lang="en-US" dirty="0"/>
          </a:p>
        </p:txBody>
      </p:sp>
      <p:pic>
        <p:nvPicPr>
          <p:cNvPr id="714763" name="Picture 11"/>
          <p:cNvPicPr>
            <a:picLocks noChangeAspect="1" noChangeArrowheads="1"/>
          </p:cNvPicPr>
          <p:nvPr/>
        </p:nvPicPr>
        <p:blipFill>
          <a:blip r:embed="rId4" cstate="print"/>
          <a:srcRect/>
          <a:stretch>
            <a:fillRect/>
          </a:stretch>
        </p:blipFill>
        <p:spPr bwMode="auto">
          <a:xfrm>
            <a:off x="6413500" y="3398838"/>
            <a:ext cx="2524125" cy="1581150"/>
          </a:xfrm>
          <a:prstGeom prst="rect">
            <a:avLst/>
          </a:prstGeom>
          <a:noFill/>
          <a:ln w="12700">
            <a:noFill/>
            <a:miter lim="800000"/>
            <a:headEnd/>
            <a:tailEnd/>
          </a:ln>
          <a:effectLst/>
        </p:spPr>
      </p:pic>
      <p:sp>
        <p:nvSpPr>
          <p:cNvPr id="714764" name="Text Box 12"/>
          <p:cNvSpPr txBox="1">
            <a:spLocks noChangeArrowheads="1"/>
          </p:cNvSpPr>
          <p:nvPr/>
        </p:nvSpPr>
        <p:spPr bwMode="auto">
          <a:xfrm>
            <a:off x="5105400" y="4572000"/>
            <a:ext cx="1152525" cy="369332"/>
          </a:xfrm>
          <a:prstGeom prst="rect">
            <a:avLst/>
          </a:prstGeom>
          <a:noFill/>
          <a:ln w="12700" cap="sq">
            <a:noFill/>
            <a:miter lim="800000"/>
            <a:headEnd type="none" w="sm" len="sm"/>
            <a:tailEnd type="none" w="sm" len="sm"/>
          </a:ln>
          <a:effectLst/>
        </p:spPr>
        <p:txBody>
          <a:bodyPr>
            <a:spAutoFit/>
          </a:bodyPr>
          <a:lstStyle/>
          <a:p>
            <a:r>
              <a:rPr lang="en-US" dirty="0" smtClean="0"/>
              <a:t>Substrate</a:t>
            </a:r>
            <a:endParaRPr lang="en-US" dirty="0"/>
          </a:p>
        </p:txBody>
      </p:sp>
      <p:sp>
        <p:nvSpPr>
          <p:cNvPr id="714765" name="Text Box 13"/>
          <p:cNvSpPr txBox="1">
            <a:spLocks noChangeArrowheads="1"/>
          </p:cNvSpPr>
          <p:nvPr/>
        </p:nvSpPr>
        <p:spPr bwMode="auto">
          <a:xfrm>
            <a:off x="4768850" y="4102100"/>
            <a:ext cx="1587500" cy="304800"/>
          </a:xfrm>
          <a:prstGeom prst="rect">
            <a:avLst/>
          </a:prstGeom>
          <a:noFill/>
          <a:ln w="12700" cap="sq">
            <a:noFill/>
            <a:miter lim="800000"/>
            <a:headEnd type="none" w="sm" len="sm"/>
            <a:tailEnd type="none" w="sm" len="sm"/>
          </a:ln>
          <a:effectLst/>
        </p:spPr>
        <p:txBody>
          <a:bodyPr>
            <a:spAutoFit/>
          </a:bodyPr>
          <a:lstStyle/>
          <a:p>
            <a:r>
              <a:rPr lang="en-US" dirty="0"/>
              <a:t>n-type absorber</a:t>
            </a:r>
          </a:p>
        </p:txBody>
      </p:sp>
      <p:sp>
        <p:nvSpPr>
          <p:cNvPr id="714766" name="Text Box 14"/>
          <p:cNvSpPr txBox="1">
            <a:spLocks noChangeArrowheads="1"/>
          </p:cNvSpPr>
          <p:nvPr/>
        </p:nvSpPr>
        <p:spPr bwMode="auto">
          <a:xfrm>
            <a:off x="5246688" y="3673475"/>
            <a:ext cx="1177925" cy="304800"/>
          </a:xfrm>
          <a:prstGeom prst="rect">
            <a:avLst/>
          </a:prstGeom>
          <a:noFill/>
          <a:ln w="12700" cap="sq">
            <a:noFill/>
            <a:miter lim="800000"/>
            <a:headEnd type="none" w="sm" len="sm"/>
            <a:tailEnd type="none" w="sm" len="sm"/>
          </a:ln>
          <a:effectLst/>
        </p:spPr>
        <p:txBody>
          <a:bodyPr>
            <a:spAutoFit/>
          </a:bodyPr>
          <a:lstStyle/>
          <a:p>
            <a:r>
              <a:rPr lang="en-US" dirty="0"/>
              <a:t>P-type Cap</a:t>
            </a:r>
          </a:p>
        </p:txBody>
      </p:sp>
      <p:sp>
        <p:nvSpPr>
          <p:cNvPr id="714767" name="Line 15"/>
          <p:cNvSpPr>
            <a:spLocks noChangeShapeType="1"/>
          </p:cNvSpPr>
          <p:nvPr/>
        </p:nvSpPr>
        <p:spPr bwMode="auto">
          <a:xfrm flipV="1">
            <a:off x="6300788" y="4311650"/>
            <a:ext cx="468312" cy="6350"/>
          </a:xfrm>
          <a:prstGeom prst="line">
            <a:avLst/>
          </a:prstGeom>
          <a:noFill/>
          <a:ln w="76200" cap="sq">
            <a:solidFill>
              <a:srgbClr val="FF3870"/>
            </a:solidFill>
            <a:round/>
            <a:headEnd type="none" w="sm" len="sm"/>
            <a:tailEnd type="triangle" w="sm" len="sm"/>
          </a:ln>
          <a:effectLst>
            <a:outerShdw dist="35921" dir="2700000" algn="ctr" rotWithShape="0">
              <a:srgbClr val="000000"/>
            </a:outerShdw>
          </a:effectLst>
        </p:spPr>
        <p:txBody>
          <a:bodyPr wrap="none" anchor="ctr"/>
          <a:lstStyle/>
          <a:p>
            <a:endParaRPr lang="en-US" dirty="0"/>
          </a:p>
        </p:txBody>
      </p:sp>
      <p:sp>
        <p:nvSpPr>
          <p:cNvPr id="714768" name="Line 16"/>
          <p:cNvSpPr>
            <a:spLocks noChangeShapeType="1"/>
          </p:cNvSpPr>
          <p:nvPr/>
        </p:nvSpPr>
        <p:spPr bwMode="auto">
          <a:xfrm flipV="1">
            <a:off x="6305550" y="4702175"/>
            <a:ext cx="585788" cy="6350"/>
          </a:xfrm>
          <a:prstGeom prst="line">
            <a:avLst/>
          </a:prstGeom>
          <a:noFill/>
          <a:ln w="76200" cap="sq">
            <a:solidFill>
              <a:srgbClr val="66CCFF"/>
            </a:solidFill>
            <a:round/>
            <a:headEnd type="none" w="sm" len="sm"/>
            <a:tailEnd type="triangle" w="sm" len="sm"/>
          </a:ln>
          <a:effectLst>
            <a:outerShdw dist="35921" dir="2700000" algn="ctr" rotWithShape="0">
              <a:srgbClr val="000000"/>
            </a:outerShdw>
          </a:effectLst>
        </p:spPr>
        <p:txBody>
          <a:bodyPr wrap="none" anchor="ctr"/>
          <a:lstStyle/>
          <a:p>
            <a:endParaRPr lang="en-US" dirty="0"/>
          </a:p>
        </p:txBody>
      </p:sp>
      <p:sp>
        <p:nvSpPr>
          <p:cNvPr id="714769" name="Line 17"/>
          <p:cNvSpPr>
            <a:spLocks noChangeShapeType="1"/>
          </p:cNvSpPr>
          <p:nvPr/>
        </p:nvSpPr>
        <p:spPr bwMode="auto">
          <a:xfrm>
            <a:off x="6324600" y="3894138"/>
            <a:ext cx="647700" cy="130175"/>
          </a:xfrm>
          <a:prstGeom prst="line">
            <a:avLst/>
          </a:prstGeom>
          <a:noFill/>
          <a:ln w="76200" cap="sq">
            <a:solidFill>
              <a:srgbClr val="00CC00"/>
            </a:solidFill>
            <a:round/>
            <a:headEnd type="none" w="sm" len="sm"/>
            <a:tailEnd type="triangle" w="sm" len="sm"/>
          </a:ln>
          <a:effectLst>
            <a:outerShdw dist="35921" dir="2700000" algn="ctr" rotWithShape="0">
              <a:srgbClr val="000000"/>
            </a:outerShdw>
          </a:effectLst>
        </p:spPr>
        <p:txBody>
          <a:bodyPr wrap="none" anchor="ctr"/>
          <a:lstStyle/>
          <a:p>
            <a:endParaRPr lang="en-US" dirty="0"/>
          </a:p>
        </p:txBody>
      </p:sp>
      <p:pic>
        <p:nvPicPr>
          <p:cNvPr id="714770" name="Picture 18"/>
          <p:cNvPicPr>
            <a:picLocks noChangeAspect="1" noChangeArrowheads="1"/>
          </p:cNvPicPr>
          <p:nvPr/>
        </p:nvPicPr>
        <p:blipFill>
          <a:blip r:embed="rId5" cstate="print"/>
          <a:srcRect/>
          <a:stretch>
            <a:fillRect/>
          </a:stretch>
        </p:blipFill>
        <p:spPr bwMode="auto">
          <a:xfrm>
            <a:off x="6610350" y="5180013"/>
            <a:ext cx="2187575" cy="1233487"/>
          </a:xfrm>
          <a:prstGeom prst="rect">
            <a:avLst/>
          </a:prstGeom>
          <a:noFill/>
          <a:ln w="12700" cap="sq">
            <a:noFill/>
            <a:miter lim="800000"/>
            <a:headEnd type="none" w="sm" len="sm"/>
            <a:tailEnd type="none" w="sm" len="sm"/>
          </a:ln>
          <a:effectLst/>
        </p:spPr>
      </p:pic>
      <p:sp>
        <p:nvSpPr>
          <p:cNvPr id="714771" name="Rectangle 19"/>
          <p:cNvSpPr>
            <a:spLocks noChangeArrowheads="1"/>
          </p:cNvSpPr>
          <p:nvPr/>
        </p:nvSpPr>
        <p:spPr bwMode="auto">
          <a:xfrm>
            <a:off x="4876800" y="5224463"/>
            <a:ext cx="1790700" cy="1200329"/>
          </a:xfrm>
          <a:prstGeom prst="rect">
            <a:avLst/>
          </a:prstGeom>
          <a:noFill/>
          <a:ln w="12700" cap="sq">
            <a:noFill/>
            <a:miter lim="800000"/>
            <a:headEnd type="none" w="sm" len="sm"/>
            <a:tailEnd type="none" w="sm" len="sm"/>
          </a:ln>
          <a:effectLst/>
        </p:spPr>
        <p:txBody>
          <a:bodyPr wrap="square">
            <a:spAutoFit/>
          </a:bodyPr>
          <a:lstStyle/>
          <a:p>
            <a:r>
              <a:rPr lang="en-US" dirty="0"/>
              <a:t>SEM</a:t>
            </a:r>
          </a:p>
          <a:p>
            <a:r>
              <a:rPr lang="en-US" dirty="0"/>
              <a:t>of mesa </a:t>
            </a:r>
          </a:p>
          <a:p>
            <a:r>
              <a:rPr lang="en-US" dirty="0"/>
              <a:t>delineated </a:t>
            </a:r>
          </a:p>
          <a:p>
            <a:r>
              <a:rPr lang="en-US" dirty="0"/>
              <a:t>pixels</a:t>
            </a:r>
          </a:p>
        </p:txBody>
      </p:sp>
      <p:sp>
        <p:nvSpPr>
          <p:cNvPr id="714772" name="AutoShape 20"/>
          <p:cNvSpPr>
            <a:spLocks noChangeArrowheads="1"/>
          </p:cNvSpPr>
          <p:nvPr/>
        </p:nvSpPr>
        <p:spPr bwMode="auto">
          <a:xfrm rot="280020" flipH="1" flipV="1">
            <a:off x="5804861" y="5684537"/>
            <a:ext cx="1131887" cy="186324"/>
          </a:xfrm>
          <a:prstGeom prst="leftArrow">
            <a:avLst>
              <a:gd name="adj1" fmla="val 50000"/>
              <a:gd name="adj2" fmla="val 99581"/>
            </a:avLst>
          </a:prstGeom>
          <a:solidFill>
            <a:schemeClr val="tx1"/>
          </a:solidFill>
          <a:ln w="12700" cap="sq">
            <a:noFill/>
            <a:miter lim="800000"/>
            <a:headEnd type="none" w="sm" len="sm"/>
            <a:tailEnd type="none" w="sm" len="sm"/>
          </a:ln>
          <a:effectLst>
            <a:outerShdw dist="35921" dir="2700000" algn="ctr" rotWithShape="0">
              <a:srgbClr val="000000"/>
            </a:outerShdw>
          </a:effectLst>
        </p:spPr>
        <p:txBody>
          <a:bodyPr rot="10800000" wrap="none" anchor="ctr"/>
          <a:lstStyle/>
          <a:p>
            <a:pPr algn="ctr"/>
            <a:endParaRPr lang="en-US" dirty="0"/>
          </a:p>
        </p:txBody>
      </p:sp>
      <p:sp>
        <p:nvSpPr>
          <p:cNvPr id="714773" name="Rectangle 21"/>
          <p:cNvSpPr>
            <a:spLocks noChangeArrowheads="1"/>
          </p:cNvSpPr>
          <p:nvPr/>
        </p:nvSpPr>
        <p:spPr bwMode="auto">
          <a:xfrm>
            <a:off x="4648200" y="1371599"/>
            <a:ext cx="152400" cy="4881563"/>
          </a:xfrm>
          <a:prstGeom prst="rect">
            <a:avLst/>
          </a:prstGeom>
          <a:gradFill rotWithShape="0">
            <a:gsLst>
              <a:gs pos="0">
                <a:schemeClr val="accent2"/>
              </a:gs>
              <a:gs pos="100000">
                <a:schemeClr val="accent2">
                  <a:gamma/>
                  <a:shade val="0"/>
                  <a:invGamma/>
                </a:schemeClr>
              </a:gs>
            </a:gsLst>
            <a:lin ang="0" scaled="1"/>
          </a:gradFill>
          <a:ln w="12700" cap="sq">
            <a:noFill/>
            <a:miter lim="800000"/>
            <a:headEnd type="none" w="sm" len="sm"/>
            <a:tailEnd type="none" w="sm" len="sm"/>
          </a:ln>
          <a:effectLst/>
        </p:spPr>
        <p:txBody>
          <a:bodyPr wrap="none" anchor="ctr"/>
          <a:lstStyle/>
          <a:p>
            <a:endParaRPr lang="en-US" dirty="0"/>
          </a:p>
        </p:txBody>
      </p:sp>
      <p:sp>
        <p:nvSpPr>
          <p:cNvPr id="22" name="TextBox 21"/>
          <p:cNvSpPr txBox="1"/>
          <p:nvPr/>
        </p:nvSpPr>
        <p:spPr>
          <a:xfrm>
            <a:off x="228600" y="5934670"/>
            <a:ext cx="4411553" cy="923330"/>
          </a:xfrm>
          <a:prstGeom prst="rect">
            <a:avLst/>
          </a:prstGeom>
          <a:noFill/>
        </p:spPr>
        <p:txBody>
          <a:bodyPr wrap="square" rtlCol="0">
            <a:spAutoFit/>
          </a:bodyPr>
          <a:lstStyle/>
          <a:p>
            <a:r>
              <a:rPr lang="en-US" sz="900" dirty="0" smtClean="0"/>
              <a:t>“Current voltage modeling of current limiting mechanisms in HgCdTe focal plane array photodetectors”,  Angelo Scotty Gilmore et al, Journal of Electronic Materials Vol 34, # 6 (2005), 913-921</a:t>
            </a:r>
          </a:p>
          <a:p>
            <a:r>
              <a:rPr lang="en-US" sz="900" dirty="0" smtClean="0"/>
              <a:t>*DLHJ described in1992 SPIE paper “State of the art of Hg-melt LPE HgCdTe at Santa Barbara Research Center” by Tse Tung et al, Proc. SPIE Vol. 1735, p. 109-134, Infrared Detectors: State of the Art, Wagih H. Makky; Ed.</a:t>
            </a:r>
            <a:endParaRPr lang="en-US" sz="900" dirty="0"/>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WIR HgCdTe Spectral.jpg"/>
          <p:cNvPicPr>
            <a:picLocks noChangeAspect="1"/>
          </p:cNvPicPr>
          <p:nvPr/>
        </p:nvPicPr>
        <p:blipFill>
          <a:blip r:embed="rId2" cstate="print"/>
          <a:stretch>
            <a:fillRect/>
          </a:stretch>
        </p:blipFill>
        <p:spPr>
          <a:xfrm>
            <a:off x="5029200" y="1371600"/>
            <a:ext cx="2961640" cy="2689005"/>
          </a:xfrm>
          <a:prstGeom prst="rect">
            <a:avLst/>
          </a:prstGeom>
        </p:spPr>
      </p:pic>
      <p:sp>
        <p:nvSpPr>
          <p:cNvPr id="5" name="Title 4"/>
          <p:cNvSpPr>
            <a:spLocks noGrp="1"/>
          </p:cNvSpPr>
          <p:nvPr>
            <p:ph type="title"/>
          </p:nvPr>
        </p:nvSpPr>
        <p:spPr/>
        <p:txBody>
          <a:bodyPr/>
          <a:lstStyle/>
          <a:p>
            <a:r>
              <a:rPr lang="en-US" b="1" dirty="0" smtClean="0">
                <a:solidFill>
                  <a:schemeClr val="tx1"/>
                </a:solidFill>
              </a:rPr>
              <a:t>HgCdTe has high QE across spectral band</a:t>
            </a:r>
            <a:endParaRPr lang="en-US" b="1" dirty="0">
              <a:solidFill>
                <a:schemeClr val="tx1"/>
              </a:solidFill>
            </a:endParaRPr>
          </a:p>
        </p:txBody>
      </p:sp>
      <p:sp>
        <p:nvSpPr>
          <p:cNvPr id="6" name="Content Placeholder 5"/>
          <p:cNvSpPr>
            <a:spLocks noGrp="1"/>
          </p:cNvSpPr>
          <p:nvPr>
            <p:ph sz="quarter" idx="1"/>
          </p:nvPr>
        </p:nvSpPr>
        <p:spPr>
          <a:xfrm>
            <a:off x="304800" y="1524000"/>
            <a:ext cx="7924800" cy="4419600"/>
          </a:xfrm>
        </p:spPr>
        <p:txBody>
          <a:bodyPr/>
          <a:lstStyle/>
          <a:p>
            <a:r>
              <a:rPr lang="en-US" dirty="0" smtClean="0"/>
              <a:t>Excellent Spectral Response</a:t>
            </a:r>
          </a:p>
          <a:p>
            <a:pPr lvl="1"/>
            <a:r>
              <a:rPr lang="en-US" dirty="0" smtClean="0"/>
              <a:t>High QE across spectral band</a:t>
            </a:r>
          </a:p>
          <a:p>
            <a:pPr lvl="1"/>
            <a:endParaRPr lang="en-US" dirty="0" smtClean="0"/>
          </a:p>
          <a:p>
            <a:pPr lvl="1"/>
            <a:endParaRPr lang="en-US" dirty="0"/>
          </a:p>
        </p:txBody>
      </p:sp>
      <p:pic>
        <p:nvPicPr>
          <p:cNvPr id="8" name="Picture 7" descr="SWIR HgCdTe Spectral.jpg"/>
          <p:cNvPicPr>
            <a:picLocks noChangeAspect="1"/>
          </p:cNvPicPr>
          <p:nvPr/>
        </p:nvPicPr>
        <p:blipFill>
          <a:blip r:embed="rId3" cstate="print"/>
          <a:stretch>
            <a:fillRect/>
          </a:stretch>
        </p:blipFill>
        <p:spPr>
          <a:xfrm>
            <a:off x="609600" y="3124200"/>
            <a:ext cx="3429000" cy="3526971"/>
          </a:xfrm>
          <a:prstGeom prst="rect">
            <a:avLst/>
          </a:prstGeom>
        </p:spPr>
      </p:pic>
      <p:sp>
        <p:nvSpPr>
          <p:cNvPr id="10" name="TextBox 9"/>
          <p:cNvSpPr txBox="1"/>
          <p:nvPr/>
        </p:nvSpPr>
        <p:spPr>
          <a:xfrm>
            <a:off x="4953000" y="6172200"/>
            <a:ext cx="3598753" cy="461665"/>
          </a:xfrm>
          <a:prstGeom prst="rect">
            <a:avLst/>
          </a:prstGeom>
          <a:noFill/>
        </p:spPr>
        <p:txBody>
          <a:bodyPr wrap="square" rtlCol="0">
            <a:spAutoFit/>
          </a:bodyPr>
          <a:lstStyle/>
          <a:p>
            <a:r>
              <a:rPr lang="en-US" sz="800" b="0" dirty="0" smtClean="0">
                <a:solidFill>
                  <a:srgbClr val="002060"/>
                </a:solidFill>
                <a:latin typeface="Times New Roman" pitchFamily="18" charset="0"/>
                <a:cs typeface="Times New Roman" pitchFamily="18" charset="0"/>
              </a:rPr>
              <a:t>“Current voltage modeling of current limiting mechanisms in HgCdTe focal plane array photodetectors”,  Angelo Scotty Gilmore et al, Journal of Electronic Materials Vol 34, # 6 (2005), 913-921, DOI: 10.1007/s11664-005-0042-4 </a:t>
            </a:r>
            <a:endParaRPr lang="en-US" sz="800" b="0" dirty="0">
              <a:solidFill>
                <a:srgbClr val="002060"/>
              </a:solidFill>
              <a:latin typeface="Times New Roman" pitchFamily="18" charset="0"/>
              <a:cs typeface="Times New Roman" pitchFamily="18" charset="0"/>
            </a:endParaRPr>
          </a:p>
        </p:txBody>
      </p:sp>
      <p:grpSp>
        <p:nvGrpSpPr>
          <p:cNvPr id="80899" name="Group 3"/>
          <p:cNvGrpSpPr>
            <a:grpSpLocks noChangeAspect="1"/>
          </p:cNvGrpSpPr>
          <p:nvPr/>
        </p:nvGrpSpPr>
        <p:grpSpPr bwMode="auto">
          <a:xfrm>
            <a:off x="5334000" y="4191000"/>
            <a:ext cx="2835275" cy="2206625"/>
            <a:chOff x="3360" y="2640"/>
            <a:chExt cx="1786" cy="1390"/>
          </a:xfrm>
        </p:grpSpPr>
        <p:sp>
          <p:nvSpPr>
            <p:cNvPr id="80898" name="AutoShape 2"/>
            <p:cNvSpPr>
              <a:spLocks noChangeAspect="1" noChangeArrowheads="1" noTextEdit="1"/>
            </p:cNvSpPr>
            <p:nvPr/>
          </p:nvSpPr>
          <p:spPr bwMode="auto">
            <a:xfrm>
              <a:off x="3360" y="2640"/>
              <a:ext cx="1786" cy="1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81100" name="Group 204"/>
            <p:cNvGrpSpPr>
              <a:grpSpLocks/>
            </p:cNvGrpSpPr>
            <p:nvPr/>
          </p:nvGrpSpPr>
          <p:grpSpPr bwMode="auto">
            <a:xfrm>
              <a:off x="3361" y="2641"/>
              <a:ext cx="1783" cy="1302"/>
              <a:chOff x="3361" y="2641"/>
              <a:chExt cx="1783" cy="1302"/>
            </a:xfrm>
          </p:grpSpPr>
          <p:sp>
            <p:nvSpPr>
              <p:cNvPr id="80900" name="Rectangle 4"/>
              <p:cNvSpPr>
                <a:spLocks noChangeArrowheads="1"/>
              </p:cNvSpPr>
              <p:nvPr/>
            </p:nvSpPr>
            <p:spPr bwMode="auto">
              <a:xfrm>
                <a:off x="3361" y="2641"/>
                <a:ext cx="1783" cy="1302"/>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01" name="Rectangle 5"/>
              <p:cNvSpPr>
                <a:spLocks noChangeArrowheads="1"/>
              </p:cNvSpPr>
              <p:nvPr/>
            </p:nvSpPr>
            <p:spPr bwMode="auto">
              <a:xfrm>
                <a:off x="3363" y="2643"/>
                <a:ext cx="1780" cy="129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02" name="Freeform 6"/>
              <p:cNvSpPr>
                <a:spLocks/>
              </p:cNvSpPr>
              <p:nvPr/>
            </p:nvSpPr>
            <p:spPr bwMode="auto">
              <a:xfrm>
                <a:off x="3719"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03" name="Freeform 7"/>
              <p:cNvSpPr>
                <a:spLocks/>
              </p:cNvSpPr>
              <p:nvPr/>
            </p:nvSpPr>
            <p:spPr bwMode="auto">
              <a:xfrm>
                <a:off x="3732"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04" name="Freeform 8"/>
              <p:cNvSpPr>
                <a:spLocks/>
              </p:cNvSpPr>
              <p:nvPr/>
            </p:nvSpPr>
            <p:spPr bwMode="auto">
              <a:xfrm>
                <a:off x="3745" y="3767"/>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05" name="Freeform 9"/>
              <p:cNvSpPr>
                <a:spLocks/>
              </p:cNvSpPr>
              <p:nvPr/>
            </p:nvSpPr>
            <p:spPr bwMode="auto">
              <a:xfrm>
                <a:off x="3758" y="3767"/>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06" name="Freeform 10"/>
              <p:cNvSpPr>
                <a:spLocks/>
              </p:cNvSpPr>
              <p:nvPr/>
            </p:nvSpPr>
            <p:spPr bwMode="auto">
              <a:xfrm>
                <a:off x="3772"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07" name="Freeform 11"/>
              <p:cNvSpPr>
                <a:spLocks/>
              </p:cNvSpPr>
              <p:nvPr/>
            </p:nvSpPr>
            <p:spPr bwMode="auto">
              <a:xfrm>
                <a:off x="3785" y="3767"/>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08" name="Freeform 12"/>
              <p:cNvSpPr>
                <a:spLocks/>
              </p:cNvSpPr>
              <p:nvPr/>
            </p:nvSpPr>
            <p:spPr bwMode="auto">
              <a:xfrm>
                <a:off x="3798"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09" name="Freeform 13"/>
              <p:cNvSpPr>
                <a:spLocks/>
              </p:cNvSpPr>
              <p:nvPr/>
            </p:nvSpPr>
            <p:spPr bwMode="auto">
              <a:xfrm>
                <a:off x="3811"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10" name="Freeform 14"/>
              <p:cNvSpPr>
                <a:spLocks/>
              </p:cNvSpPr>
              <p:nvPr/>
            </p:nvSpPr>
            <p:spPr bwMode="auto">
              <a:xfrm>
                <a:off x="3825"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11" name="Freeform 15"/>
              <p:cNvSpPr>
                <a:spLocks/>
              </p:cNvSpPr>
              <p:nvPr/>
            </p:nvSpPr>
            <p:spPr bwMode="auto">
              <a:xfrm>
                <a:off x="3838"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12" name="Freeform 16"/>
              <p:cNvSpPr>
                <a:spLocks/>
              </p:cNvSpPr>
              <p:nvPr/>
            </p:nvSpPr>
            <p:spPr bwMode="auto">
              <a:xfrm>
                <a:off x="3851"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13" name="Freeform 17"/>
              <p:cNvSpPr>
                <a:spLocks/>
              </p:cNvSpPr>
              <p:nvPr/>
            </p:nvSpPr>
            <p:spPr bwMode="auto">
              <a:xfrm>
                <a:off x="3864"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14" name="Freeform 18"/>
              <p:cNvSpPr>
                <a:spLocks/>
              </p:cNvSpPr>
              <p:nvPr/>
            </p:nvSpPr>
            <p:spPr bwMode="auto">
              <a:xfrm>
                <a:off x="3878" y="3767"/>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15" name="Freeform 19"/>
              <p:cNvSpPr>
                <a:spLocks/>
              </p:cNvSpPr>
              <p:nvPr/>
            </p:nvSpPr>
            <p:spPr bwMode="auto">
              <a:xfrm>
                <a:off x="3891"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16" name="Freeform 20"/>
              <p:cNvSpPr>
                <a:spLocks/>
              </p:cNvSpPr>
              <p:nvPr/>
            </p:nvSpPr>
            <p:spPr bwMode="auto">
              <a:xfrm>
                <a:off x="3904"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17" name="Freeform 21"/>
              <p:cNvSpPr>
                <a:spLocks/>
              </p:cNvSpPr>
              <p:nvPr/>
            </p:nvSpPr>
            <p:spPr bwMode="auto">
              <a:xfrm>
                <a:off x="3917"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18" name="Freeform 22"/>
              <p:cNvSpPr>
                <a:spLocks/>
              </p:cNvSpPr>
              <p:nvPr/>
            </p:nvSpPr>
            <p:spPr bwMode="auto">
              <a:xfrm>
                <a:off x="3930"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19" name="Freeform 23"/>
              <p:cNvSpPr>
                <a:spLocks/>
              </p:cNvSpPr>
              <p:nvPr/>
            </p:nvSpPr>
            <p:spPr bwMode="auto">
              <a:xfrm>
                <a:off x="3943" y="3767"/>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20" name="Freeform 24"/>
              <p:cNvSpPr>
                <a:spLocks/>
              </p:cNvSpPr>
              <p:nvPr/>
            </p:nvSpPr>
            <p:spPr bwMode="auto">
              <a:xfrm>
                <a:off x="3957"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21" name="Freeform 25"/>
              <p:cNvSpPr>
                <a:spLocks/>
              </p:cNvSpPr>
              <p:nvPr/>
            </p:nvSpPr>
            <p:spPr bwMode="auto">
              <a:xfrm>
                <a:off x="3970"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22" name="Freeform 26"/>
              <p:cNvSpPr>
                <a:spLocks/>
              </p:cNvSpPr>
              <p:nvPr/>
            </p:nvSpPr>
            <p:spPr bwMode="auto">
              <a:xfrm>
                <a:off x="3983"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23" name="Freeform 27"/>
              <p:cNvSpPr>
                <a:spLocks/>
              </p:cNvSpPr>
              <p:nvPr/>
            </p:nvSpPr>
            <p:spPr bwMode="auto">
              <a:xfrm>
                <a:off x="3996"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24" name="Freeform 28"/>
              <p:cNvSpPr>
                <a:spLocks/>
              </p:cNvSpPr>
              <p:nvPr/>
            </p:nvSpPr>
            <p:spPr bwMode="auto">
              <a:xfrm>
                <a:off x="4009"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25" name="Freeform 29"/>
              <p:cNvSpPr>
                <a:spLocks/>
              </p:cNvSpPr>
              <p:nvPr/>
            </p:nvSpPr>
            <p:spPr bwMode="auto">
              <a:xfrm>
                <a:off x="4022" y="3767"/>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26" name="Freeform 30"/>
              <p:cNvSpPr>
                <a:spLocks/>
              </p:cNvSpPr>
              <p:nvPr/>
            </p:nvSpPr>
            <p:spPr bwMode="auto">
              <a:xfrm>
                <a:off x="4036"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27" name="Freeform 31"/>
              <p:cNvSpPr>
                <a:spLocks/>
              </p:cNvSpPr>
              <p:nvPr/>
            </p:nvSpPr>
            <p:spPr bwMode="auto">
              <a:xfrm>
                <a:off x="4049" y="3767"/>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28" name="Freeform 32"/>
              <p:cNvSpPr>
                <a:spLocks/>
              </p:cNvSpPr>
              <p:nvPr/>
            </p:nvSpPr>
            <p:spPr bwMode="auto">
              <a:xfrm>
                <a:off x="4062"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29" name="Freeform 33"/>
              <p:cNvSpPr>
                <a:spLocks/>
              </p:cNvSpPr>
              <p:nvPr/>
            </p:nvSpPr>
            <p:spPr bwMode="auto">
              <a:xfrm>
                <a:off x="4075"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30" name="Freeform 34"/>
              <p:cNvSpPr>
                <a:spLocks/>
              </p:cNvSpPr>
              <p:nvPr/>
            </p:nvSpPr>
            <p:spPr bwMode="auto">
              <a:xfrm>
                <a:off x="4088" y="3767"/>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31" name="Freeform 35"/>
              <p:cNvSpPr>
                <a:spLocks/>
              </p:cNvSpPr>
              <p:nvPr/>
            </p:nvSpPr>
            <p:spPr bwMode="auto">
              <a:xfrm>
                <a:off x="4101" y="3767"/>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32" name="Freeform 36"/>
              <p:cNvSpPr>
                <a:spLocks/>
              </p:cNvSpPr>
              <p:nvPr/>
            </p:nvSpPr>
            <p:spPr bwMode="auto">
              <a:xfrm>
                <a:off x="4115"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33" name="Freeform 37"/>
              <p:cNvSpPr>
                <a:spLocks/>
              </p:cNvSpPr>
              <p:nvPr/>
            </p:nvSpPr>
            <p:spPr bwMode="auto">
              <a:xfrm>
                <a:off x="4128"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34" name="Freeform 38"/>
              <p:cNvSpPr>
                <a:spLocks/>
              </p:cNvSpPr>
              <p:nvPr/>
            </p:nvSpPr>
            <p:spPr bwMode="auto">
              <a:xfrm>
                <a:off x="4141"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35" name="Freeform 39"/>
              <p:cNvSpPr>
                <a:spLocks/>
              </p:cNvSpPr>
              <p:nvPr/>
            </p:nvSpPr>
            <p:spPr bwMode="auto">
              <a:xfrm>
                <a:off x="4154"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36" name="Freeform 40"/>
              <p:cNvSpPr>
                <a:spLocks/>
              </p:cNvSpPr>
              <p:nvPr/>
            </p:nvSpPr>
            <p:spPr bwMode="auto">
              <a:xfrm>
                <a:off x="4167" y="3767"/>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37" name="Freeform 41"/>
              <p:cNvSpPr>
                <a:spLocks/>
              </p:cNvSpPr>
              <p:nvPr/>
            </p:nvSpPr>
            <p:spPr bwMode="auto">
              <a:xfrm>
                <a:off x="4181"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38" name="Freeform 42"/>
              <p:cNvSpPr>
                <a:spLocks/>
              </p:cNvSpPr>
              <p:nvPr/>
            </p:nvSpPr>
            <p:spPr bwMode="auto">
              <a:xfrm>
                <a:off x="4194"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39" name="Freeform 43"/>
              <p:cNvSpPr>
                <a:spLocks/>
              </p:cNvSpPr>
              <p:nvPr/>
            </p:nvSpPr>
            <p:spPr bwMode="auto">
              <a:xfrm>
                <a:off x="4207"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40" name="Freeform 44"/>
              <p:cNvSpPr>
                <a:spLocks/>
              </p:cNvSpPr>
              <p:nvPr/>
            </p:nvSpPr>
            <p:spPr bwMode="auto">
              <a:xfrm>
                <a:off x="4220"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41" name="Freeform 45"/>
              <p:cNvSpPr>
                <a:spLocks/>
              </p:cNvSpPr>
              <p:nvPr/>
            </p:nvSpPr>
            <p:spPr bwMode="auto">
              <a:xfrm>
                <a:off x="4233"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42" name="Freeform 46"/>
              <p:cNvSpPr>
                <a:spLocks/>
              </p:cNvSpPr>
              <p:nvPr/>
            </p:nvSpPr>
            <p:spPr bwMode="auto">
              <a:xfrm>
                <a:off x="4247"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43" name="Freeform 47"/>
              <p:cNvSpPr>
                <a:spLocks/>
              </p:cNvSpPr>
              <p:nvPr/>
            </p:nvSpPr>
            <p:spPr bwMode="auto">
              <a:xfrm>
                <a:off x="4260"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44" name="Freeform 48"/>
              <p:cNvSpPr>
                <a:spLocks/>
              </p:cNvSpPr>
              <p:nvPr/>
            </p:nvSpPr>
            <p:spPr bwMode="auto">
              <a:xfrm>
                <a:off x="4273"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45" name="Freeform 49"/>
              <p:cNvSpPr>
                <a:spLocks/>
              </p:cNvSpPr>
              <p:nvPr/>
            </p:nvSpPr>
            <p:spPr bwMode="auto">
              <a:xfrm>
                <a:off x="4286"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46" name="Freeform 50"/>
              <p:cNvSpPr>
                <a:spLocks/>
              </p:cNvSpPr>
              <p:nvPr/>
            </p:nvSpPr>
            <p:spPr bwMode="auto">
              <a:xfrm>
                <a:off x="4300" y="3767"/>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47" name="Freeform 51"/>
              <p:cNvSpPr>
                <a:spLocks/>
              </p:cNvSpPr>
              <p:nvPr/>
            </p:nvSpPr>
            <p:spPr bwMode="auto">
              <a:xfrm>
                <a:off x="4313"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48" name="Freeform 52"/>
              <p:cNvSpPr>
                <a:spLocks/>
              </p:cNvSpPr>
              <p:nvPr/>
            </p:nvSpPr>
            <p:spPr bwMode="auto">
              <a:xfrm>
                <a:off x="4326"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49" name="Freeform 53"/>
              <p:cNvSpPr>
                <a:spLocks/>
              </p:cNvSpPr>
              <p:nvPr/>
            </p:nvSpPr>
            <p:spPr bwMode="auto">
              <a:xfrm>
                <a:off x="4339"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50" name="Freeform 54"/>
              <p:cNvSpPr>
                <a:spLocks/>
              </p:cNvSpPr>
              <p:nvPr/>
            </p:nvSpPr>
            <p:spPr bwMode="auto">
              <a:xfrm>
                <a:off x="4352" y="3767"/>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51" name="Freeform 55"/>
              <p:cNvSpPr>
                <a:spLocks/>
              </p:cNvSpPr>
              <p:nvPr/>
            </p:nvSpPr>
            <p:spPr bwMode="auto">
              <a:xfrm>
                <a:off x="4365" y="3767"/>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52" name="Freeform 56"/>
              <p:cNvSpPr>
                <a:spLocks/>
              </p:cNvSpPr>
              <p:nvPr/>
            </p:nvSpPr>
            <p:spPr bwMode="auto">
              <a:xfrm>
                <a:off x="4379"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53" name="Freeform 57"/>
              <p:cNvSpPr>
                <a:spLocks/>
              </p:cNvSpPr>
              <p:nvPr/>
            </p:nvSpPr>
            <p:spPr bwMode="auto">
              <a:xfrm>
                <a:off x="4392" y="3767"/>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54" name="Freeform 58"/>
              <p:cNvSpPr>
                <a:spLocks/>
              </p:cNvSpPr>
              <p:nvPr/>
            </p:nvSpPr>
            <p:spPr bwMode="auto">
              <a:xfrm>
                <a:off x="4405"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55" name="Freeform 59"/>
              <p:cNvSpPr>
                <a:spLocks/>
              </p:cNvSpPr>
              <p:nvPr/>
            </p:nvSpPr>
            <p:spPr bwMode="auto">
              <a:xfrm>
                <a:off x="4418"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56" name="Freeform 60"/>
              <p:cNvSpPr>
                <a:spLocks/>
              </p:cNvSpPr>
              <p:nvPr/>
            </p:nvSpPr>
            <p:spPr bwMode="auto">
              <a:xfrm>
                <a:off x="4431" y="3767"/>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57" name="Freeform 61"/>
              <p:cNvSpPr>
                <a:spLocks/>
              </p:cNvSpPr>
              <p:nvPr/>
            </p:nvSpPr>
            <p:spPr bwMode="auto">
              <a:xfrm>
                <a:off x="4445"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58" name="Freeform 62"/>
              <p:cNvSpPr>
                <a:spLocks/>
              </p:cNvSpPr>
              <p:nvPr/>
            </p:nvSpPr>
            <p:spPr bwMode="auto">
              <a:xfrm>
                <a:off x="4458"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59" name="Freeform 63"/>
              <p:cNvSpPr>
                <a:spLocks/>
              </p:cNvSpPr>
              <p:nvPr/>
            </p:nvSpPr>
            <p:spPr bwMode="auto">
              <a:xfrm>
                <a:off x="4471"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60" name="Freeform 64"/>
              <p:cNvSpPr>
                <a:spLocks/>
              </p:cNvSpPr>
              <p:nvPr/>
            </p:nvSpPr>
            <p:spPr bwMode="auto">
              <a:xfrm>
                <a:off x="4484"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61" name="Freeform 65"/>
              <p:cNvSpPr>
                <a:spLocks/>
              </p:cNvSpPr>
              <p:nvPr/>
            </p:nvSpPr>
            <p:spPr bwMode="auto">
              <a:xfrm>
                <a:off x="4497"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62" name="Freeform 66"/>
              <p:cNvSpPr>
                <a:spLocks/>
              </p:cNvSpPr>
              <p:nvPr/>
            </p:nvSpPr>
            <p:spPr bwMode="auto">
              <a:xfrm>
                <a:off x="4510" y="3767"/>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63" name="Freeform 67"/>
              <p:cNvSpPr>
                <a:spLocks/>
              </p:cNvSpPr>
              <p:nvPr/>
            </p:nvSpPr>
            <p:spPr bwMode="auto">
              <a:xfrm>
                <a:off x="4524"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64" name="Freeform 68"/>
              <p:cNvSpPr>
                <a:spLocks/>
              </p:cNvSpPr>
              <p:nvPr/>
            </p:nvSpPr>
            <p:spPr bwMode="auto">
              <a:xfrm>
                <a:off x="4537"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65" name="Freeform 69"/>
              <p:cNvSpPr>
                <a:spLocks/>
              </p:cNvSpPr>
              <p:nvPr/>
            </p:nvSpPr>
            <p:spPr bwMode="auto">
              <a:xfrm>
                <a:off x="4550"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66" name="Freeform 70"/>
              <p:cNvSpPr>
                <a:spLocks/>
              </p:cNvSpPr>
              <p:nvPr/>
            </p:nvSpPr>
            <p:spPr bwMode="auto">
              <a:xfrm>
                <a:off x="4563"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67" name="Freeform 71"/>
              <p:cNvSpPr>
                <a:spLocks/>
              </p:cNvSpPr>
              <p:nvPr/>
            </p:nvSpPr>
            <p:spPr bwMode="auto">
              <a:xfrm>
                <a:off x="4576"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68" name="Freeform 72"/>
              <p:cNvSpPr>
                <a:spLocks/>
              </p:cNvSpPr>
              <p:nvPr/>
            </p:nvSpPr>
            <p:spPr bwMode="auto">
              <a:xfrm>
                <a:off x="4589" y="3767"/>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69" name="Freeform 73"/>
              <p:cNvSpPr>
                <a:spLocks/>
              </p:cNvSpPr>
              <p:nvPr/>
            </p:nvSpPr>
            <p:spPr bwMode="auto">
              <a:xfrm>
                <a:off x="4603"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70" name="Freeform 74"/>
              <p:cNvSpPr>
                <a:spLocks/>
              </p:cNvSpPr>
              <p:nvPr/>
            </p:nvSpPr>
            <p:spPr bwMode="auto">
              <a:xfrm>
                <a:off x="4616"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71" name="Freeform 75"/>
              <p:cNvSpPr>
                <a:spLocks/>
              </p:cNvSpPr>
              <p:nvPr/>
            </p:nvSpPr>
            <p:spPr bwMode="auto">
              <a:xfrm>
                <a:off x="4629"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72" name="Freeform 76"/>
              <p:cNvSpPr>
                <a:spLocks/>
              </p:cNvSpPr>
              <p:nvPr/>
            </p:nvSpPr>
            <p:spPr bwMode="auto">
              <a:xfrm>
                <a:off x="4642"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73" name="Freeform 77"/>
              <p:cNvSpPr>
                <a:spLocks/>
              </p:cNvSpPr>
              <p:nvPr/>
            </p:nvSpPr>
            <p:spPr bwMode="auto">
              <a:xfrm>
                <a:off x="4655" y="3767"/>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74" name="Freeform 78"/>
              <p:cNvSpPr>
                <a:spLocks/>
              </p:cNvSpPr>
              <p:nvPr/>
            </p:nvSpPr>
            <p:spPr bwMode="auto">
              <a:xfrm>
                <a:off x="4669"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75" name="Freeform 79"/>
              <p:cNvSpPr>
                <a:spLocks/>
              </p:cNvSpPr>
              <p:nvPr/>
            </p:nvSpPr>
            <p:spPr bwMode="auto">
              <a:xfrm>
                <a:off x="4682"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76" name="Freeform 80"/>
              <p:cNvSpPr>
                <a:spLocks/>
              </p:cNvSpPr>
              <p:nvPr/>
            </p:nvSpPr>
            <p:spPr bwMode="auto">
              <a:xfrm>
                <a:off x="4695"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77" name="Freeform 81"/>
              <p:cNvSpPr>
                <a:spLocks/>
              </p:cNvSpPr>
              <p:nvPr/>
            </p:nvSpPr>
            <p:spPr bwMode="auto">
              <a:xfrm>
                <a:off x="4708"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78" name="Freeform 82"/>
              <p:cNvSpPr>
                <a:spLocks/>
              </p:cNvSpPr>
              <p:nvPr/>
            </p:nvSpPr>
            <p:spPr bwMode="auto">
              <a:xfrm>
                <a:off x="4722" y="3767"/>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79" name="Freeform 83"/>
              <p:cNvSpPr>
                <a:spLocks/>
              </p:cNvSpPr>
              <p:nvPr/>
            </p:nvSpPr>
            <p:spPr bwMode="auto">
              <a:xfrm>
                <a:off x="4735"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80" name="Freeform 84"/>
              <p:cNvSpPr>
                <a:spLocks/>
              </p:cNvSpPr>
              <p:nvPr/>
            </p:nvSpPr>
            <p:spPr bwMode="auto">
              <a:xfrm>
                <a:off x="4748"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81" name="Freeform 85"/>
              <p:cNvSpPr>
                <a:spLocks/>
              </p:cNvSpPr>
              <p:nvPr/>
            </p:nvSpPr>
            <p:spPr bwMode="auto">
              <a:xfrm>
                <a:off x="4761"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82" name="Freeform 86"/>
              <p:cNvSpPr>
                <a:spLocks/>
              </p:cNvSpPr>
              <p:nvPr/>
            </p:nvSpPr>
            <p:spPr bwMode="auto">
              <a:xfrm>
                <a:off x="4774"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83" name="Freeform 87"/>
              <p:cNvSpPr>
                <a:spLocks/>
              </p:cNvSpPr>
              <p:nvPr/>
            </p:nvSpPr>
            <p:spPr bwMode="auto">
              <a:xfrm>
                <a:off x="4788"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84" name="Freeform 88"/>
              <p:cNvSpPr>
                <a:spLocks/>
              </p:cNvSpPr>
              <p:nvPr/>
            </p:nvSpPr>
            <p:spPr bwMode="auto">
              <a:xfrm>
                <a:off x="4801"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85" name="Freeform 89"/>
              <p:cNvSpPr>
                <a:spLocks/>
              </p:cNvSpPr>
              <p:nvPr/>
            </p:nvSpPr>
            <p:spPr bwMode="auto">
              <a:xfrm>
                <a:off x="4814"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86" name="Freeform 90"/>
              <p:cNvSpPr>
                <a:spLocks/>
              </p:cNvSpPr>
              <p:nvPr/>
            </p:nvSpPr>
            <p:spPr bwMode="auto">
              <a:xfrm>
                <a:off x="4827"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87" name="Freeform 91"/>
              <p:cNvSpPr>
                <a:spLocks/>
              </p:cNvSpPr>
              <p:nvPr/>
            </p:nvSpPr>
            <p:spPr bwMode="auto">
              <a:xfrm>
                <a:off x="4840"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88" name="Freeform 92"/>
              <p:cNvSpPr>
                <a:spLocks/>
              </p:cNvSpPr>
              <p:nvPr/>
            </p:nvSpPr>
            <p:spPr bwMode="auto">
              <a:xfrm>
                <a:off x="4853" y="3767"/>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89" name="Freeform 93"/>
              <p:cNvSpPr>
                <a:spLocks/>
              </p:cNvSpPr>
              <p:nvPr/>
            </p:nvSpPr>
            <p:spPr bwMode="auto">
              <a:xfrm>
                <a:off x="4867"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90" name="Freeform 94"/>
              <p:cNvSpPr>
                <a:spLocks/>
              </p:cNvSpPr>
              <p:nvPr/>
            </p:nvSpPr>
            <p:spPr bwMode="auto">
              <a:xfrm>
                <a:off x="4880" y="3767"/>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91" name="Freeform 95"/>
              <p:cNvSpPr>
                <a:spLocks/>
              </p:cNvSpPr>
              <p:nvPr/>
            </p:nvSpPr>
            <p:spPr bwMode="auto">
              <a:xfrm>
                <a:off x="4893" y="3767"/>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92" name="Freeform 96"/>
              <p:cNvSpPr>
                <a:spLocks/>
              </p:cNvSpPr>
              <p:nvPr/>
            </p:nvSpPr>
            <p:spPr bwMode="auto">
              <a:xfrm>
                <a:off x="3719"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93" name="Freeform 97"/>
              <p:cNvSpPr>
                <a:spLocks/>
              </p:cNvSpPr>
              <p:nvPr/>
            </p:nvSpPr>
            <p:spPr bwMode="auto">
              <a:xfrm>
                <a:off x="3732"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94" name="Freeform 98"/>
              <p:cNvSpPr>
                <a:spLocks/>
              </p:cNvSpPr>
              <p:nvPr/>
            </p:nvSpPr>
            <p:spPr bwMode="auto">
              <a:xfrm>
                <a:off x="3745" y="3594"/>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95" name="Freeform 99"/>
              <p:cNvSpPr>
                <a:spLocks/>
              </p:cNvSpPr>
              <p:nvPr/>
            </p:nvSpPr>
            <p:spPr bwMode="auto">
              <a:xfrm>
                <a:off x="3758" y="3594"/>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96" name="Freeform 100"/>
              <p:cNvSpPr>
                <a:spLocks/>
              </p:cNvSpPr>
              <p:nvPr/>
            </p:nvSpPr>
            <p:spPr bwMode="auto">
              <a:xfrm>
                <a:off x="3772"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97" name="Freeform 101"/>
              <p:cNvSpPr>
                <a:spLocks/>
              </p:cNvSpPr>
              <p:nvPr/>
            </p:nvSpPr>
            <p:spPr bwMode="auto">
              <a:xfrm>
                <a:off x="3785" y="3594"/>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98" name="Freeform 102"/>
              <p:cNvSpPr>
                <a:spLocks/>
              </p:cNvSpPr>
              <p:nvPr/>
            </p:nvSpPr>
            <p:spPr bwMode="auto">
              <a:xfrm>
                <a:off x="3798"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0999" name="Freeform 103"/>
              <p:cNvSpPr>
                <a:spLocks/>
              </p:cNvSpPr>
              <p:nvPr/>
            </p:nvSpPr>
            <p:spPr bwMode="auto">
              <a:xfrm>
                <a:off x="3811"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00" name="Freeform 104"/>
              <p:cNvSpPr>
                <a:spLocks/>
              </p:cNvSpPr>
              <p:nvPr/>
            </p:nvSpPr>
            <p:spPr bwMode="auto">
              <a:xfrm>
                <a:off x="3825"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01" name="Freeform 105"/>
              <p:cNvSpPr>
                <a:spLocks/>
              </p:cNvSpPr>
              <p:nvPr/>
            </p:nvSpPr>
            <p:spPr bwMode="auto">
              <a:xfrm>
                <a:off x="3838"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02" name="Freeform 106"/>
              <p:cNvSpPr>
                <a:spLocks/>
              </p:cNvSpPr>
              <p:nvPr/>
            </p:nvSpPr>
            <p:spPr bwMode="auto">
              <a:xfrm>
                <a:off x="3851"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03" name="Freeform 107"/>
              <p:cNvSpPr>
                <a:spLocks/>
              </p:cNvSpPr>
              <p:nvPr/>
            </p:nvSpPr>
            <p:spPr bwMode="auto">
              <a:xfrm>
                <a:off x="3864"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04" name="Freeform 108"/>
              <p:cNvSpPr>
                <a:spLocks/>
              </p:cNvSpPr>
              <p:nvPr/>
            </p:nvSpPr>
            <p:spPr bwMode="auto">
              <a:xfrm>
                <a:off x="3878" y="3594"/>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05" name="Freeform 109"/>
              <p:cNvSpPr>
                <a:spLocks/>
              </p:cNvSpPr>
              <p:nvPr/>
            </p:nvSpPr>
            <p:spPr bwMode="auto">
              <a:xfrm>
                <a:off x="3891"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06" name="Freeform 110"/>
              <p:cNvSpPr>
                <a:spLocks/>
              </p:cNvSpPr>
              <p:nvPr/>
            </p:nvSpPr>
            <p:spPr bwMode="auto">
              <a:xfrm>
                <a:off x="3904"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07" name="Freeform 111"/>
              <p:cNvSpPr>
                <a:spLocks/>
              </p:cNvSpPr>
              <p:nvPr/>
            </p:nvSpPr>
            <p:spPr bwMode="auto">
              <a:xfrm>
                <a:off x="3917"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08" name="Freeform 112"/>
              <p:cNvSpPr>
                <a:spLocks/>
              </p:cNvSpPr>
              <p:nvPr/>
            </p:nvSpPr>
            <p:spPr bwMode="auto">
              <a:xfrm>
                <a:off x="3930"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09" name="Freeform 113"/>
              <p:cNvSpPr>
                <a:spLocks/>
              </p:cNvSpPr>
              <p:nvPr/>
            </p:nvSpPr>
            <p:spPr bwMode="auto">
              <a:xfrm>
                <a:off x="3943" y="3594"/>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10" name="Freeform 114"/>
              <p:cNvSpPr>
                <a:spLocks/>
              </p:cNvSpPr>
              <p:nvPr/>
            </p:nvSpPr>
            <p:spPr bwMode="auto">
              <a:xfrm>
                <a:off x="3957"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11" name="Freeform 115"/>
              <p:cNvSpPr>
                <a:spLocks/>
              </p:cNvSpPr>
              <p:nvPr/>
            </p:nvSpPr>
            <p:spPr bwMode="auto">
              <a:xfrm>
                <a:off x="3970"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12" name="Freeform 116"/>
              <p:cNvSpPr>
                <a:spLocks/>
              </p:cNvSpPr>
              <p:nvPr/>
            </p:nvSpPr>
            <p:spPr bwMode="auto">
              <a:xfrm>
                <a:off x="3983"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13" name="Freeform 117"/>
              <p:cNvSpPr>
                <a:spLocks/>
              </p:cNvSpPr>
              <p:nvPr/>
            </p:nvSpPr>
            <p:spPr bwMode="auto">
              <a:xfrm>
                <a:off x="3996"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14" name="Freeform 118"/>
              <p:cNvSpPr>
                <a:spLocks/>
              </p:cNvSpPr>
              <p:nvPr/>
            </p:nvSpPr>
            <p:spPr bwMode="auto">
              <a:xfrm>
                <a:off x="4009"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15" name="Freeform 119"/>
              <p:cNvSpPr>
                <a:spLocks/>
              </p:cNvSpPr>
              <p:nvPr/>
            </p:nvSpPr>
            <p:spPr bwMode="auto">
              <a:xfrm>
                <a:off x="4022" y="3594"/>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16" name="Freeform 120"/>
              <p:cNvSpPr>
                <a:spLocks/>
              </p:cNvSpPr>
              <p:nvPr/>
            </p:nvSpPr>
            <p:spPr bwMode="auto">
              <a:xfrm>
                <a:off x="4036"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17" name="Freeform 121"/>
              <p:cNvSpPr>
                <a:spLocks/>
              </p:cNvSpPr>
              <p:nvPr/>
            </p:nvSpPr>
            <p:spPr bwMode="auto">
              <a:xfrm>
                <a:off x="4049" y="3594"/>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18" name="Freeform 122"/>
              <p:cNvSpPr>
                <a:spLocks/>
              </p:cNvSpPr>
              <p:nvPr/>
            </p:nvSpPr>
            <p:spPr bwMode="auto">
              <a:xfrm>
                <a:off x="4062"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19" name="Freeform 123"/>
              <p:cNvSpPr>
                <a:spLocks/>
              </p:cNvSpPr>
              <p:nvPr/>
            </p:nvSpPr>
            <p:spPr bwMode="auto">
              <a:xfrm>
                <a:off x="4075"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20" name="Freeform 124"/>
              <p:cNvSpPr>
                <a:spLocks/>
              </p:cNvSpPr>
              <p:nvPr/>
            </p:nvSpPr>
            <p:spPr bwMode="auto">
              <a:xfrm>
                <a:off x="4088" y="3594"/>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21" name="Freeform 125"/>
              <p:cNvSpPr>
                <a:spLocks/>
              </p:cNvSpPr>
              <p:nvPr/>
            </p:nvSpPr>
            <p:spPr bwMode="auto">
              <a:xfrm>
                <a:off x="4101" y="3594"/>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22" name="Freeform 126"/>
              <p:cNvSpPr>
                <a:spLocks/>
              </p:cNvSpPr>
              <p:nvPr/>
            </p:nvSpPr>
            <p:spPr bwMode="auto">
              <a:xfrm>
                <a:off x="4115"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23" name="Freeform 127"/>
              <p:cNvSpPr>
                <a:spLocks/>
              </p:cNvSpPr>
              <p:nvPr/>
            </p:nvSpPr>
            <p:spPr bwMode="auto">
              <a:xfrm>
                <a:off x="4128"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24" name="Freeform 128"/>
              <p:cNvSpPr>
                <a:spLocks/>
              </p:cNvSpPr>
              <p:nvPr/>
            </p:nvSpPr>
            <p:spPr bwMode="auto">
              <a:xfrm>
                <a:off x="4141"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25" name="Freeform 129"/>
              <p:cNvSpPr>
                <a:spLocks/>
              </p:cNvSpPr>
              <p:nvPr/>
            </p:nvSpPr>
            <p:spPr bwMode="auto">
              <a:xfrm>
                <a:off x="4154"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26" name="Freeform 130"/>
              <p:cNvSpPr>
                <a:spLocks/>
              </p:cNvSpPr>
              <p:nvPr/>
            </p:nvSpPr>
            <p:spPr bwMode="auto">
              <a:xfrm>
                <a:off x="4167" y="3594"/>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27" name="Freeform 131"/>
              <p:cNvSpPr>
                <a:spLocks/>
              </p:cNvSpPr>
              <p:nvPr/>
            </p:nvSpPr>
            <p:spPr bwMode="auto">
              <a:xfrm>
                <a:off x="4181"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28" name="Freeform 132"/>
              <p:cNvSpPr>
                <a:spLocks/>
              </p:cNvSpPr>
              <p:nvPr/>
            </p:nvSpPr>
            <p:spPr bwMode="auto">
              <a:xfrm>
                <a:off x="4194"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29" name="Freeform 133"/>
              <p:cNvSpPr>
                <a:spLocks/>
              </p:cNvSpPr>
              <p:nvPr/>
            </p:nvSpPr>
            <p:spPr bwMode="auto">
              <a:xfrm>
                <a:off x="4207"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30" name="Freeform 134"/>
              <p:cNvSpPr>
                <a:spLocks/>
              </p:cNvSpPr>
              <p:nvPr/>
            </p:nvSpPr>
            <p:spPr bwMode="auto">
              <a:xfrm>
                <a:off x="4220"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31" name="Freeform 135"/>
              <p:cNvSpPr>
                <a:spLocks/>
              </p:cNvSpPr>
              <p:nvPr/>
            </p:nvSpPr>
            <p:spPr bwMode="auto">
              <a:xfrm>
                <a:off x="4233"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32" name="Freeform 136"/>
              <p:cNvSpPr>
                <a:spLocks/>
              </p:cNvSpPr>
              <p:nvPr/>
            </p:nvSpPr>
            <p:spPr bwMode="auto">
              <a:xfrm>
                <a:off x="4247"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33" name="Freeform 137"/>
              <p:cNvSpPr>
                <a:spLocks/>
              </p:cNvSpPr>
              <p:nvPr/>
            </p:nvSpPr>
            <p:spPr bwMode="auto">
              <a:xfrm>
                <a:off x="4260"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34" name="Freeform 138"/>
              <p:cNvSpPr>
                <a:spLocks/>
              </p:cNvSpPr>
              <p:nvPr/>
            </p:nvSpPr>
            <p:spPr bwMode="auto">
              <a:xfrm>
                <a:off x="4273"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35" name="Freeform 139"/>
              <p:cNvSpPr>
                <a:spLocks/>
              </p:cNvSpPr>
              <p:nvPr/>
            </p:nvSpPr>
            <p:spPr bwMode="auto">
              <a:xfrm>
                <a:off x="4286"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36" name="Freeform 140"/>
              <p:cNvSpPr>
                <a:spLocks/>
              </p:cNvSpPr>
              <p:nvPr/>
            </p:nvSpPr>
            <p:spPr bwMode="auto">
              <a:xfrm>
                <a:off x="4300" y="3594"/>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37" name="Freeform 141"/>
              <p:cNvSpPr>
                <a:spLocks/>
              </p:cNvSpPr>
              <p:nvPr/>
            </p:nvSpPr>
            <p:spPr bwMode="auto">
              <a:xfrm>
                <a:off x="4313"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38" name="Freeform 142"/>
              <p:cNvSpPr>
                <a:spLocks/>
              </p:cNvSpPr>
              <p:nvPr/>
            </p:nvSpPr>
            <p:spPr bwMode="auto">
              <a:xfrm>
                <a:off x="4326"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39" name="Freeform 143"/>
              <p:cNvSpPr>
                <a:spLocks/>
              </p:cNvSpPr>
              <p:nvPr/>
            </p:nvSpPr>
            <p:spPr bwMode="auto">
              <a:xfrm>
                <a:off x="4339"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40" name="Freeform 144"/>
              <p:cNvSpPr>
                <a:spLocks/>
              </p:cNvSpPr>
              <p:nvPr/>
            </p:nvSpPr>
            <p:spPr bwMode="auto">
              <a:xfrm>
                <a:off x="4352" y="3594"/>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41" name="Freeform 145"/>
              <p:cNvSpPr>
                <a:spLocks/>
              </p:cNvSpPr>
              <p:nvPr/>
            </p:nvSpPr>
            <p:spPr bwMode="auto">
              <a:xfrm>
                <a:off x="4365" y="3594"/>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42" name="Freeform 146"/>
              <p:cNvSpPr>
                <a:spLocks/>
              </p:cNvSpPr>
              <p:nvPr/>
            </p:nvSpPr>
            <p:spPr bwMode="auto">
              <a:xfrm>
                <a:off x="4379"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43" name="Freeform 147"/>
              <p:cNvSpPr>
                <a:spLocks/>
              </p:cNvSpPr>
              <p:nvPr/>
            </p:nvSpPr>
            <p:spPr bwMode="auto">
              <a:xfrm>
                <a:off x="4392" y="3594"/>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44" name="Freeform 148"/>
              <p:cNvSpPr>
                <a:spLocks/>
              </p:cNvSpPr>
              <p:nvPr/>
            </p:nvSpPr>
            <p:spPr bwMode="auto">
              <a:xfrm>
                <a:off x="4405"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45" name="Freeform 149"/>
              <p:cNvSpPr>
                <a:spLocks/>
              </p:cNvSpPr>
              <p:nvPr/>
            </p:nvSpPr>
            <p:spPr bwMode="auto">
              <a:xfrm>
                <a:off x="4418"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46" name="Freeform 150"/>
              <p:cNvSpPr>
                <a:spLocks/>
              </p:cNvSpPr>
              <p:nvPr/>
            </p:nvSpPr>
            <p:spPr bwMode="auto">
              <a:xfrm>
                <a:off x="4431" y="3594"/>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47" name="Freeform 151"/>
              <p:cNvSpPr>
                <a:spLocks/>
              </p:cNvSpPr>
              <p:nvPr/>
            </p:nvSpPr>
            <p:spPr bwMode="auto">
              <a:xfrm>
                <a:off x="4445"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48" name="Freeform 152"/>
              <p:cNvSpPr>
                <a:spLocks/>
              </p:cNvSpPr>
              <p:nvPr/>
            </p:nvSpPr>
            <p:spPr bwMode="auto">
              <a:xfrm>
                <a:off x="4458"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49" name="Freeform 153"/>
              <p:cNvSpPr>
                <a:spLocks/>
              </p:cNvSpPr>
              <p:nvPr/>
            </p:nvSpPr>
            <p:spPr bwMode="auto">
              <a:xfrm>
                <a:off x="4471"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50" name="Freeform 154"/>
              <p:cNvSpPr>
                <a:spLocks/>
              </p:cNvSpPr>
              <p:nvPr/>
            </p:nvSpPr>
            <p:spPr bwMode="auto">
              <a:xfrm>
                <a:off x="4484"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51" name="Freeform 155"/>
              <p:cNvSpPr>
                <a:spLocks/>
              </p:cNvSpPr>
              <p:nvPr/>
            </p:nvSpPr>
            <p:spPr bwMode="auto">
              <a:xfrm>
                <a:off x="4497"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52" name="Freeform 156"/>
              <p:cNvSpPr>
                <a:spLocks/>
              </p:cNvSpPr>
              <p:nvPr/>
            </p:nvSpPr>
            <p:spPr bwMode="auto">
              <a:xfrm>
                <a:off x="4510" y="3594"/>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53" name="Freeform 157"/>
              <p:cNvSpPr>
                <a:spLocks/>
              </p:cNvSpPr>
              <p:nvPr/>
            </p:nvSpPr>
            <p:spPr bwMode="auto">
              <a:xfrm>
                <a:off x="4524"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54" name="Freeform 158"/>
              <p:cNvSpPr>
                <a:spLocks/>
              </p:cNvSpPr>
              <p:nvPr/>
            </p:nvSpPr>
            <p:spPr bwMode="auto">
              <a:xfrm>
                <a:off x="4537"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55" name="Freeform 159"/>
              <p:cNvSpPr>
                <a:spLocks/>
              </p:cNvSpPr>
              <p:nvPr/>
            </p:nvSpPr>
            <p:spPr bwMode="auto">
              <a:xfrm>
                <a:off x="4550"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56" name="Freeform 160"/>
              <p:cNvSpPr>
                <a:spLocks/>
              </p:cNvSpPr>
              <p:nvPr/>
            </p:nvSpPr>
            <p:spPr bwMode="auto">
              <a:xfrm>
                <a:off x="4563"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57" name="Freeform 161"/>
              <p:cNvSpPr>
                <a:spLocks/>
              </p:cNvSpPr>
              <p:nvPr/>
            </p:nvSpPr>
            <p:spPr bwMode="auto">
              <a:xfrm>
                <a:off x="4576"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58" name="Freeform 162"/>
              <p:cNvSpPr>
                <a:spLocks/>
              </p:cNvSpPr>
              <p:nvPr/>
            </p:nvSpPr>
            <p:spPr bwMode="auto">
              <a:xfrm>
                <a:off x="4589" y="3594"/>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59" name="Freeform 163"/>
              <p:cNvSpPr>
                <a:spLocks/>
              </p:cNvSpPr>
              <p:nvPr/>
            </p:nvSpPr>
            <p:spPr bwMode="auto">
              <a:xfrm>
                <a:off x="4603"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60" name="Freeform 164"/>
              <p:cNvSpPr>
                <a:spLocks/>
              </p:cNvSpPr>
              <p:nvPr/>
            </p:nvSpPr>
            <p:spPr bwMode="auto">
              <a:xfrm>
                <a:off x="4616"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61" name="Freeform 165"/>
              <p:cNvSpPr>
                <a:spLocks/>
              </p:cNvSpPr>
              <p:nvPr/>
            </p:nvSpPr>
            <p:spPr bwMode="auto">
              <a:xfrm>
                <a:off x="4629"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62" name="Freeform 166"/>
              <p:cNvSpPr>
                <a:spLocks/>
              </p:cNvSpPr>
              <p:nvPr/>
            </p:nvSpPr>
            <p:spPr bwMode="auto">
              <a:xfrm>
                <a:off x="4642"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63" name="Freeform 167"/>
              <p:cNvSpPr>
                <a:spLocks/>
              </p:cNvSpPr>
              <p:nvPr/>
            </p:nvSpPr>
            <p:spPr bwMode="auto">
              <a:xfrm>
                <a:off x="4655" y="3594"/>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64" name="Freeform 168"/>
              <p:cNvSpPr>
                <a:spLocks/>
              </p:cNvSpPr>
              <p:nvPr/>
            </p:nvSpPr>
            <p:spPr bwMode="auto">
              <a:xfrm>
                <a:off x="4669"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65" name="Freeform 169"/>
              <p:cNvSpPr>
                <a:spLocks/>
              </p:cNvSpPr>
              <p:nvPr/>
            </p:nvSpPr>
            <p:spPr bwMode="auto">
              <a:xfrm>
                <a:off x="4682"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66" name="Freeform 170"/>
              <p:cNvSpPr>
                <a:spLocks/>
              </p:cNvSpPr>
              <p:nvPr/>
            </p:nvSpPr>
            <p:spPr bwMode="auto">
              <a:xfrm>
                <a:off x="4695"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67" name="Freeform 171"/>
              <p:cNvSpPr>
                <a:spLocks/>
              </p:cNvSpPr>
              <p:nvPr/>
            </p:nvSpPr>
            <p:spPr bwMode="auto">
              <a:xfrm>
                <a:off x="4708"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68" name="Freeform 172"/>
              <p:cNvSpPr>
                <a:spLocks/>
              </p:cNvSpPr>
              <p:nvPr/>
            </p:nvSpPr>
            <p:spPr bwMode="auto">
              <a:xfrm>
                <a:off x="4722" y="3594"/>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69" name="Freeform 173"/>
              <p:cNvSpPr>
                <a:spLocks/>
              </p:cNvSpPr>
              <p:nvPr/>
            </p:nvSpPr>
            <p:spPr bwMode="auto">
              <a:xfrm>
                <a:off x="4735"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70" name="Freeform 174"/>
              <p:cNvSpPr>
                <a:spLocks/>
              </p:cNvSpPr>
              <p:nvPr/>
            </p:nvSpPr>
            <p:spPr bwMode="auto">
              <a:xfrm>
                <a:off x="4748"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71" name="Freeform 175"/>
              <p:cNvSpPr>
                <a:spLocks/>
              </p:cNvSpPr>
              <p:nvPr/>
            </p:nvSpPr>
            <p:spPr bwMode="auto">
              <a:xfrm>
                <a:off x="4761"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72" name="Freeform 176"/>
              <p:cNvSpPr>
                <a:spLocks/>
              </p:cNvSpPr>
              <p:nvPr/>
            </p:nvSpPr>
            <p:spPr bwMode="auto">
              <a:xfrm>
                <a:off x="4774"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73" name="Freeform 177"/>
              <p:cNvSpPr>
                <a:spLocks/>
              </p:cNvSpPr>
              <p:nvPr/>
            </p:nvSpPr>
            <p:spPr bwMode="auto">
              <a:xfrm>
                <a:off x="4788"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74" name="Freeform 178"/>
              <p:cNvSpPr>
                <a:spLocks/>
              </p:cNvSpPr>
              <p:nvPr/>
            </p:nvSpPr>
            <p:spPr bwMode="auto">
              <a:xfrm>
                <a:off x="4801"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75" name="Freeform 179"/>
              <p:cNvSpPr>
                <a:spLocks/>
              </p:cNvSpPr>
              <p:nvPr/>
            </p:nvSpPr>
            <p:spPr bwMode="auto">
              <a:xfrm>
                <a:off x="4814"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76" name="Freeform 180"/>
              <p:cNvSpPr>
                <a:spLocks/>
              </p:cNvSpPr>
              <p:nvPr/>
            </p:nvSpPr>
            <p:spPr bwMode="auto">
              <a:xfrm>
                <a:off x="4827"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77" name="Freeform 181"/>
              <p:cNvSpPr>
                <a:spLocks/>
              </p:cNvSpPr>
              <p:nvPr/>
            </p:nvSpPr>
            <p:spPr bwMode="auto">
              <a:xfrm>
                <a:off x="4840"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78" name="Freeform 182"/>
              <p:cNvSpPr>
                <a:spLocks/>
              </p:cNvSpPr>
              <p:nvPr/>
            </p:nvSpPr>
            <p:spPr bwMode="auto">
              <a:xfrm>
                <a:off x="4853" y="3594"/>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79" name="Freeform 183"/>
              <p:cNvSpPr>
                <a:spLocks/>
              </p:cNvSpPr>
              <p:nvPr/>
            </p:nvSpPr>
            <p:spPr bwMode="auto">
              <a:xfrm>
                <a:off x="4867"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80" name="Freeform 184"/>
              <p:cNvSpPr>
                <a:spLocks/>
              </p:cNvSpPr>
              <p:nvPr/>
            </p:nvSpPr>
            <p:spPr bwMode="auto">
              <a:xfrm>
                <a:off x="4880" y="3594"/>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81" name="Freeform 185"/>
              <p:cNvSpPr>
                <a:spLocks/>
              </p:cNvSpPr>
              <p:nvPr/>
            </p:nvSpPr>
            <p:spPr bwMode="auto">
              <a:xfrm>
                <a:off x="4893" y="3594"/>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82" name="Freeform 186"/>
              <p:cNvSpPr>
                <a:spLocks/>
              </p:cNvSpPr>
              <p:nvPr/>
            </p:nvSpPr>
            <p:spPr bwMode="auto">
              <a:xfrm>
                <a:off x="3719"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83" name="Freeform 187"/>
              <p:cNvSpPr>
                <a:spLocks/>
              </p:cNvSpPr>
              <p:nvPr/>
            </p:nvSpPr>
            <p:spPr bwMode="auto">
              <a:xfrm>
                <a:off x="3732"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84" name="Freeform 188"/>
              <p:cNvSpPr>
                <a:spLocks/>
              </p:cNvSpPr>
              <p:nvPr/>
            </p:nvSpPr>
            <p:spPr bwMode="auto">
              <a:xfrm>
                <a:off x="3745" y="3422"/>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85" name="Freeform 189"/>
              <p:cNvSpPr>
                <a:spLocks/>
              </p:cNvSpPr>
              <p:nvPr/>
            </p:nvSpPr>
            <p:spPr bwMode="auto">
              <a:xfrm>
                <a:off x="3758" y="3422"/>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86" name="Freeform 190"/>
              <p:cNvSpPr>
                <a:spLocks/>
              </p:cNvSpPr>
              <p:nvPr/>
            </p:nvSpPr>
            <p:spPr bwMode="auto">
              <a:xfrm>
                <a:off x="3772"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87" name="Freeform 191"/>
              <p:cNvSpPr>
                <a:spLocks/>
              </p:cNvSpPr>
              <p:nvPr/>
            </p:nvSpPr>
            <p:spPr bwMode="auto">
              <a:xfrm>
                <a:off x="3785" y="3422"/>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88" name="Freeform 192"/>
              <p:cNvSpPr>
                <a:spLocks/>
              </p:cNvSpPr>
              <p:nvPr/>
            </p:nvSpPr>
            <p:spPr bwMode="auto">
              <a:xfrm>
                <a:off x="3798"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89" name="Freeform 193"/>
              <p:cNvSpPr>
                <a:spLocks/>
              </p:cNvSpPr>
              <p:nvPr/>
            </p:nvSpPr>
            <p:spPr bwMode="auto">
              <a:xfrm>
                <a:off x="3811"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90" name="Freeform 194"/>
              <p:cNvSpPr>
                <a:spLocks/>
              </p:cNvSpPr>
              <p:nvPr/>
            </p:nvSpPr>
            <p:spPr bwMode="auto">
              <a:xfrm>
                <a:off x="3825"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91" name="Freeform 195"/>
              <p:cNvSpPr>
                <a:spLocks/>
              </p:cNvSpPr>
              <p:nvPr/>
            </p:nvSpPr>
            <p:spPr bwMode="auto">
              <a:xfrm>
                <a:off x="3838"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92" name="Freeform 196"/>
              <p:cNvSpPr>
                <a:spLocks/>
              </p:cNvSpPr>
              <p:nvPr/>
            </p:nvSpPr>
            <p:spPr bwMode="auto">
              <a:xfrm>
                <a:off x="3851"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93" name="Freeform 197"/>
              <p:cNvSpPr>
                <a:spLocks/>
              </p:cNvSpPr>
              <p:nvPr/>
            </p:nvSpPr>
            <p:spPr bwMode="auto">
              <a:xfrm>
                <a:off x="3864"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94" name="Freeform 198"/>
              <p:cNvSpPr>
                <a:spLocks/>
              </p:cNvSpPr>
              <p:nvPr/>
            </p:nvSpPr>
            <p:spPr bwMode="auto">
              <a:xfrm>
                <a:off x="3878" y="3422"/>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95" name="Freeform 199"/>
              <p:cNvSpPr>
                <a:spLocks/>
              </p:cNvSpPr>
              <p:nvPr/>
            </p:nvSpPr>
            <p:spPr bwMode="auto">
              <a:xfrm>
                <a:off x="3891"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96" name="Freeform 200"/>
              <p:cNvSpPr>
                <a:spLocks/>
              </p:cNvSpPr>
              <p:nvPr/>
            </p:nvSpPr>
            <p:spPr bwMode="auto">
              <a:xfrm>
                <a:off x="3904"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97" name="Freeform 201"/>
              <p:cNvSpPr>
                <a:spLocks/>
              </p:cNvSpPr>
              <p:nvPr/>
            </p:nvSpPr>
            <p:spPr bwMode="auto">
              <a:xfrm>
                <a:off x="3917"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98" name="Freeform 202"/>
              <p:cNvSpPr>
                <a:spLocks/>
              </p:cNvSpPr>
              <p:nvPr/>
            </p:nvSpPr>
            <p:spPr bwMode="auto">
              <a:xfrm>
                <a:off x="3930"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099" name="Freeform 203"/>
              <p:cNvSpPr>
                <a:spLocks/>
              </p:cNvSpPr>
              <p:nvPr/>
            </p:nvSpPr>
            <p:spPr bwMode="auto">
              <a:xfrm>
                <a:off x="3943" y="3422"/>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1301" name="Group 405"/>
            <p:cNvGrpSpPr>
              <a:grpSpLocks/>
            </p:cNvGrpSpPr>
            <p:nvPr/>
          </p:nvGrpSpPr>
          <p:grpSpPr bwMode="auto">
            <a:xfrm>
              <a:off x="3719" y="3076"/>
              <a:ext cx="1178" cy="347"/>
              <a:chOff x="3719" y="3076"/>
              <a:chExt cx="1178" cy="347"/>
            </a:xfrm>
          </p:grpSpPr>
          <p:sp>
            <p:nvSpPr>
              <p:cNvPr id="81101" name="Freeform 205"/>
              <p:cNvSpPr>
                <a:spLocks/>
              </p:cNvSpPr>
              <p:nvPr/>
            </p:nvSpPr>
            <p:spPr bwMode="auto">
              <a:xfrm>
                <a:off x="3957"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02" name="Freeform 206"/>
              <p:cNvSpPr>
                <a:spLocks/>
              </p:cNvSpPr>
              <p:nvPr/>
            </p:nvSpPr>
            <p:spPr bwMode="auto">
              <a:xfrm>
                <a:off x="3970"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03" name="Freeform 207"/>
              <p:cNvSpPr>
                <a:spLocks/>
              </p:cNvSpPr>
              <p:nvPr/>
            </p:nvSpPr>
            <p:spPr bwMode="auto">
              <a:xfrm>
                <a:off x="3983"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04" name="Freeform 208"/>
              <p:cNvSpPr>
                <a:spLocks/>
              </p:cNvSpPr>
              <p:nvPr/>
            </p:nvSpPr>
            <p:spPr bwMode="auto">
              <a:xfrm>
                <a:off x="3996"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05" name="Freeform 209"/>
              <p:cNvSpPr>
                <a:spLocks/>
              </p:cNvSpPr>
              <p:nvPr/>
            </p:nvSpPr>
            <p:spPr bwMode="auto">
              <a:xfrm>
                <a:off x="4009"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06" name="Freeform 210"/>
              <p:cNvSpPr>
                <a:spLocks/>
              </p:cNvSpPr>
              <p:nvPr/>
            </p:nvSpPr>
            <p:spPr bwMode="auto">
              <a:xfrm>
                <a:off x="4022" y="3422"/>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07" name="Freeform 211"/>
              <p:cNvSpPr>
                <a:spLocks/>
              </p:cNvSpPr>
              <p:nvPr/>
            </p:nvSpPr>
            <p:spPr bwMode="auto">
              <a:xfrm>
                <a:off x="4036"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08" name="Freeform 212"/>
              <p:cNvSpPr>
                <a:spLocks/>
              </p:cNvSpPr>
              <p:nvPr/>
            </p:nvSpPr>
            <p:spPr bwMode="auto">
              <a:xfrm>
                <a:off x="4049" y="3422"/>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09" name="Freeform 213"/>
              <p:cNvSpPr>
                <a:spLocks/>
              </p:cNvSpPr>
              <p:nvPr/>
            </p:nvSpPr>
            <p:spPr bwMode="auto">
              <a:xfrm>
                <a:off x="4062"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10" name="Freeform 214"/>
              <p:cNvSpPr>
                <a:spLocks/>
              </p:cNvSpPr>
              <p:nvPr/>
            </p:nvSpPr>
            <p:spPr bwMode="auto">
              <a:xfrm>
                <a:off x="4075"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11" name="Freeform 215"/>
              <p:cNvSpPr>
                <a:spLocks/>
              </p:cNvSpPr>
              <p:nvPr/>
            </p:nvSpPr>
            <p:spPr bwMode="auto">
              <a:xfrm>
                <a:off x="4088" y="3422"/>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12" name="Freeform 216"/>
              <p:cNvSpPr>
                <a:spLocks/>
              </p:cNvSpPr>
              <p:nvPr/>
            </p:nvSpPr>
            <p:spPr bwMode="auto">
              <a:xfrm>
                <a:off x="4101" y="3422"/>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13" name="Freeform 217"/>
              <p:cNvSpPr>
                <a:spLocks/>
              </p:cNvSpPr>
              <p:nvPr/>
            </p:nvSpPr>
            <p:spPr bwMode="auto">
              <a:xfrm>
                <a:off x="4115"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14" name="Freeform 218"/>
              <p:cNvSpPr>
                <a:spLocks/>
              </p:cNvSpPr>
              <p:nvPr/>
            </p:nvSpPr>
            <p:spPr bwMode="auto">
              <a:xfrm>
                <a:off x="4128"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15" name="Freeform 219"/>
              <p:cNvSpPr>
                <a:spLocks/>
              </p:cNvSpPr>
              <p:nvPr/>
            </p:nvSpPr>
            <p:spPr bwMode="auto">
              <a:xfrm>
                <a:off x="4141"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16" name="Freeform 220"/>
              <p:cNvSpPr>
                <a:spLocks/>
              </p:cNvSpPr>
              <p:nvPr/>
            </p:nvSpPr>
            <p:spPr bwMode="auto">
              <a:xfrm>
                <a:off x="4154"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17" name="Freeform 221"/>
              <p:cNvSpPr>
                <a:spLocks/>
              </p:cNvSpPr>
              <p:nvPr/>
            </p:nvSpPr>
            <p:spPr bwMode="auto">
              <a:xfrm>
                <a:off x="4167" y="3422"/>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18" name="Freeform 222"/>
              <p:cNvSpPr>
                <a:spLocks/>
              </p:cNvSpPr>
              <p:nvPr/>
            </p:nvSpPr>
            <p:spPr bwMode="auto">
              <a:xfrm>
                <a:off x="4181"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19" name="Freeform 223"/>
              <p:cNvSpPr>
                <a:spLocks/>
              </p:cNvSpPr>
              <p:nvPr/>
            </p:nvSpPr>
            <p:spPr bwMode="auto">
              <a:xfrm>
                <a:off x="4194"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20" name="Freeform 224"/>
              <p:cNvSpPr>
                <a:spLocks/>
              </p:cNvSpPr>
              <p:nvPr/>
            </p:nvSpPr>
            <p:spPr bwMode="auto">
              <a:xfrm>
                <a:off x="4207"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21" name="Freeform 225"/>
              <p:cNvSpPr>
                <a:spLocks/>
              </p:cNvSpPr>
              <p:nvPr/>
            </p:nvSpPr>
            <p:spPr bwMode="auto">
              <a:xfrm>
                <a:off x="4220"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22" name="Freeform 226"/>
              <p:cNvSpPr>
                <a:spLocks/>
              </p:cNvSpPr>
              <p:nvPr/>
            </p:nvSpPr>
            <p:spPr bwMode="auto">
              <a:xfrm>
                <a:off x="4233"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23" name="Freeform 227"/>
              <p:cNvSpPr>
                <a:spLocks/>
              </p:cNvSpPr>
              <p:nvPr/>
            </p:nvSpPr>
            <p:spPr bwMode="auto">
              <a:xfrm>
                <a:off x="4247"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24" name="Freeform 228"/>
              <p:cNvSpPr>
                <a:spLocks/>
              </p:cNvSpPr>
              <p:nvPr/>
            </p:nvSpPr>
            <p:spPr bwMode="auto">
              <a:xfrm>
                <a:off x="4260"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25" name="Freeform 229"/>
              <p:cNvSpPr>
                <a:spLocks/>
              </p:cNvSpPr>
              <p:nvPr/>
            </p:nvSpPr>
            <p:spPr bwMode="auto">
              <a:xfrm>
                <a:off x="4273"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26" name="Freeform 230"/>
              <p:cNvSpPr>
                <a:spLocks/>
              </p:cNvSpPr>
              <p:nvPr/>
            </p:nvSpPr>
            <p:spPr bwMode="auto">
              <a:xfrm>
                <a:off x="4286"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27" name="Freeform 231"/>
              <p:cNvSpPr>
                <a:spLocks/>
              </p:cNvSpPr>
              <p:nvPr/>
            </p:nvSpPr>
            <p:spPr bwMode="auto">
              <a:xfrm>
                <a:off x="4300" y="3422"/>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28" name="Freeform 232"/>
              <p:cNvSpPr>
                <a:spLocks/>
              </p:cNvSpPr>
              <p:nvPr/>
            </p:nvSpPr>
            <p:spPr bwMode="auto">
              <a:xfrm>
                <a:off x="4313"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29" name="Freeform 233"/>
              <p:cNvSpPr>
                <a:spLocks/>
              </p:cNvSpPr>
              <p:nvPr/>
            </p:nvSpPr>
            <p:spPr bwMode="auto">
              <a:xfrm>
                <a:off x="4326"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30" name="Freeform 234"/>
              <p:cNvSpPr>
                <a:spLocks/>
              </p:cNvSpPr>
              <p:nvPr/>
            </p:nvSpPr>
            <p:spPr bwMode="auto">
              <a:xfrm>
                <a:off x="4339"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31" name="Freeform 235"/>
              <p:cNvSpPr>
                <a:spLocks/>
              </p:cNvSpPr>
              <p:nvPr/>
            </p:nvSpPr>
            <p:spPr bwMode="auto">
              <a:xfrm>
                <a:off x="4352" y="3422"/>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32" name="Freeform 236"/>
              <p:cNvSpPr>
                <a:spLocks/>
              </p:cNvSpPr>
              <p:nvPr/>
            </p:nvSpPr>
            <p:spPr bwMode="auto">
              <a:xfrm>
                <a:off x="4365" y="3422"/>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33" name="Freeform 237"/>
              <p:cNvSpPr>
                <a:spLocks/>
              </p:cNvSpPr>
              <p:nvPr/>
            </p:nvSpPr>
            <p:spPr bwMode="auto">
              <a:xfrm>
                <a:off x="4379"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34" name="Freeform 238"/>
              <p:cNvSpPr>
                <a:spLocks/>
              </p:cNvSpPr>
              <p:nvPr/>
            </p:nvSpPr>
            <p:spPr bwMode="auto">
              <a:xfrm>
                <a:off x="4392" y="3422"/>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35" name="Freeform 239"/>
              <p:cNvSpPr>
                <a:spLocks/>
              </p:cNvSpPr>
              <p:nvPr/>
            </p:nvSpPr>
            <p:spPr bwMode="auto">
              <a:xfrm>
                <a:off x="4405"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36" name="Freeform 240"/>
              <p:cNvSpPr>
                <a:spLocks/>
              </p:cNvSpPr>
              <p:nvPr/>
            </p:nvSpPr>
            <p:spPr bwMode="auto">
              <a:xfrm>
                <a:off x="4418"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37" name="Freeform 241"/>
              <p:cNvSpPr>
                <a:spLocks/>
              </p:cNvSpPr>
              <p:nvPr/>
            </p:nvSpPr>
            <p:spPr bwMode="auto">
              <a:xfrm>
                <a:off x="4431" y="3422"/>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38" name="Freeform 242"/>
              <p:cNvSpPr>
                <a:spLocks/>
              </p:cNvSpPr>
              <p:nvPr/>
            </p:nvSpPr>
            <p:spPr bwMode="auto">
              <a:xfrm>
                <a:off x="4445"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39" name="Freeform 243"/>
              <p:cNvSpPr>
                <a:spLocks/>
              </p:cNvSpPr>
              <p:nvPr/>
            </p:nvSpPr>
            <p:spPr bwMode="auto">
              <a:xfrm>
                <a:off x="4458"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40" name="Freeform 244"/>
              <p:cNvSpPr>
                <a:spLocks/>
              </p:cNvSpPr>
              <p:nvPr/>
            </p:nvSpPr>
            <p:spPr bwMode="auto">
              <a:xfrm>
                <a:off x="4471"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41" name="Freeform 245"/>
              <p:cNvSpPr>
                <a:spLocks/>
              </p:cNvSpPr>
              <p:nvPr/>
            </p:nvSpPr>
            <p:spPr bwMode="auto">
              <a:xfrm>
                <a:off x="4484"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42" name="Freeform 246"/>
              <p:cNvSpPr>
                <a:spLocks/>
              </p:cNvSpPr>
              <p:nvPr/>
            </p:nvSpPr>
            <p:spPr bwMode="auto">
              <a:xfrm>
                <a:off x="4497"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43" name="Freeform 247"/>
              <p:cNvSpPr>
                <a:spLocks/>
              </p:cNvSpPr>
              <p:nvPr/>
            </p:nvSpPr>
            <p:spPr bwMode="auto">
              <a:xfrm>
                <a:off x="4510" y="3422"/>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44" name="Freeform 248"/>
              <p:cNvSpPr>
                <a:spLocks/>
              </p:cNvSpPr>
              <p:nvPr/>
            </p:nvSpPr>
            <p:spPr bwMode="auto">
              <a:xfrm>
                <a:off x="4524"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45" name="Freeform 249"/>
              <p:cNvSpPr>
                <a:spLocks/>
              </p:cNvSpPr>
              <p:nvPr/>
            </p:nvSpPr>
            <p:spPr bwMode="auto">
              <a:xfrm>
                <a:off x="4537"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46" name="Freeform 250"/>
              <p:cNvSpPr>
                <a:spLocks/>
              </p:cNvSpPr>
              <p:nvPr/>
            </p:nvSpPr>
            <p:spPr bwMode="auto">
              <a:xfrm>
                <a:off x="4550"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47" name="Freeform 251"/>
              <p:cNvSpPr>
                <a:spLocks/>
              </p:cNvSpPr>
              <p:nvPr/>
            </p:nvSpPr>
            <p:spPr bwMode="auto">
              <a:xfrm>
                <a:off x="4563"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48" name="Freeform 252"/>
              <p:cNvSpPr>
                <a:spLocks/>
              </p:cNvSpPr>
              <p:nvPr/>
            </p:nvSpPr>
            <p:spPr bwMode="auto">
              <a:xfrm>
                <a:off x="4576"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49" name="Freeform 253"/>
              <p:cNvSpPr>
                <a:spLocks/>
              </p:cNvSpPr>
              <p:nvPr/>
            </p:nvSpPr>
            <p:spPr bwMode="auto">
              <a:xfrm>
                <a:off x="4589" y="3422"/>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50" name="Freeform 254"/>
              <p:cNvSpPr>
                <a:spLocks/>
              </p:cNvSpPr>
              <p:nvPr/>
            </p:nvSpPr>
            <p:spPr bwMode="auto">
              <a:xfrm>
                <a:off x="4603"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51" name="Freeform 255"/>
              <p:cNvSpPr>
                <a:spLocks/>
              </p:cNvSpPr>
              <p:nvPr/>
            </p:nvSpPr>
            <p:spPr bwMode="auto">
              <a:xfrm>
                <a:off x="4616"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52" name="Freeform 256"/>
              <p:cNvSpPr>
                <a:spLocks/>
              </p:cNvSpPr>
              <p:nvPr/>
            </p:nvSpPr>
            <p:spPr bwMode="auto">
              <a:xfrm>
                <a:off x="4629"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53" name="Freeform 257"/>
              <p:cNvSpPr>
                <a:spLocks/>
              </p:cNvSpPr>
              <p:nvPr/>
            </p:nvSpPr>
            <p:spPr bwMode="auto">
              <a:xfrm>
                <a:off x="4642"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54" name="Freeform 258"/>
              <p:cNvSpPr>
                <a:spLocks/>
              </p:cNvSpPr>
              <p:nvPr/>
            </p:nvSpPr>
            <p:spPr bwMode="auto">
              <a:xfrm>
                <a:off x="4655" y="3422"/>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55" name="Freeform 259"/>
              <p:cNvSpPr>
                <a:spLocks/>
              </p:cNvSpPr>
              <p:nvPr/>
            </p:nvSpPr>
            <p:spPr bwMode="auto">
              <a:xfrm>
                <a:off x="4669"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56" name="Freeform 260"/>
              <p:cNvSpPr>
                <a:spLocks/>
              </p:cNvSpPr>
              <p:nvPr/>
            </p:nvSpPr>
            <p:spPr bwMode="auto">
              <a:xfrm>
                <a:off x="4682"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57" name="Freeform 261"/>
              <p:cNvSpPr>
                <a:spLocks/>
              </p:cNvSpPr>
              <p:nvPr/>
            </p:nvSpPr>
            <p:spPr bwMode="auto">
              <a:xfrm>
                <a:off x="4695"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58" name="Freeform 262"/>
              <p:cNvSpPr>
                <a:spLocks/>
              </p:cNvSpPr>
              <p:nvPr/>
            </p:nvSpPr>
            <p:spPr bwMode="auto">
              <a:xfrm>
                <a:off x="4708"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59" name="Freeform 263"/>
              <p:cNvSpPr>
                <a:spLocks/>
              </p:cNvSpPr>
              <p:nvPr/>
            </p:nvSpPr>
            <p:spPr bwMode="auto">
              <a:xfrm>
                <a:off x="4722" y="3422"/>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60" name="Freeform 264"/>
              <p:cNvSpPr>
                <a:spLocks/>
              </p:cNvSpPr>
              <p:nvPr/>
            </p:nvSpPr>
            <p:spPr bwMode="auto">
              <a:xfrm>
                <a:off x="4735"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61" name="Freeform 265"/>
              <p:cNvSpPr>
                <a:spLocks/>
              </p:cNvSpPr>
              <p:nvPr/>
            </p:nvSpPr>
            <p:spPr bwMode="auto">
              <a:xfrm>
                <a:off x="4748"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62" name="Freeform 266"/>
              <p:cNvSpPr>
                <a:spLocks/>
              </p:cNvSpPr>
              <p:nvPr/>
            </p:nvSpPr>
            <p:spPr bwMode="auto">
              <a:xfrm>
                <a:off x="4761"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63" name="Freeform 267"/>
              <p:cNvSpPr>
                <a:spLocks/>
              </p:cNvSpPr>
              <p:nvPr/>
            </p:nvSpPr>
            <p:spPr bwMode="auto">
              <a:xfrm>
                <a:off x="4774"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64" name="Freeform 268"/>
              <p:cNvSpPr>
                <a:spLocks/>
              </p:cNvSpPr>
              <p:nvPr/>
            </p:nvSpPr>
            <p:spPr bwMode="auto">
              <a:xfrm>
                <a:off x="4788"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65" name="Freeform 269"/>
              <p:cNvSpPr>
                <a:spLocks/>
              </p:cNvSpPr>
              <p:nvPr/>
            </p:nvSpPr>
            <p:spPr bwMode="auto">
              <a:xfrm>
                <a:off x="4801"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66" name="Freeform 270"/>
              <p:cNvSpPr>
                <a:spLocks/>
              </p:cNvSpPr>
              <p:nvPr/>
            </p:nvSpPr>
            <p:spPr bwMode="auto">
              <a:xfrm>
                <a:off x="4814"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67" name="Freeform 271"/>
              <p:cNvSpPr>
                <a:spLocks/>
              </p:cNvSpPr>
              <p:nvPr/>
            </p:nvSpPr>
            <p:spPr bwMode="auto">
              <a:xfrm>
                <a:off x="4827"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68" name="Freeform 272"/>
              <p:cNvSpPr>
                <a:spLocks/>
              </p:cNvSpPr>
              <p:nvPr/>
            </p:nvSpPr>
            <p:spPr bwMode="auto">
              <a:xfrm>
                <a:off x="4840"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69" name="Freeform 273"/>
              <p:cNvSpPr>
                <a:spLocks/>
              </p:cNvSpPr>
              <p:nvPr/>
            </p:nvSpPr>
            <p:spPr bwMode="auto">
              <a:xfrm>
                <a:off x="4853" y="3422"/>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70" name="Freeform 274"/>
              <p:cNvSpPr>
                <a:spLocks/>
              </p:cNvSpPr>
              <p:nvPr/>
            </p:nvSpPr>
            <p:spPr bwMode="auto">
              <a:xfrm>
                <a:off x="4867"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71" name="Freeform 275"/>
              <p:cNvSpPr>
                <a:spLocks/>
              </p:cNvSpPr>
              <p:nvPr/>
            </p:nvSpPr>
            <p:spPr bwMode="auto">
              <a:xfrm>
                <a:off x="4880" y="3422"/>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72" name="Freeform 276"/>
              <p:cNvSpPr>
                <a:spLocks/>
              </p:cNvSpPr>
              <p:nvPr/>
            </p:nvSpPr>
            <p:spPr bwMode="auto">
              <a:xfrm>
                <a:off x="4893" y="3422"/>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73" name="Freeform 277"/>
              <p:cNvSpPr>
                <a:spLocks/>
              </p:cNvSpPr>
              <p:nvPr/>
            </p:nvSpPr>
            <p:spPr bwMode="auto">
              <a:xfrm>
                <a:off x="3719"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74" name="Freeform 278"/>
              <p:cNvSpPr>
                <a:spLocks/>
              </p:cNvSpPr>
              <p:nvPr/>
            </p:nvSpPr>
            <p:spPr bwMode="auto">
              <a:xfrm>
                <a:off x="3732"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75" name="Freeform 279"/>
              <p:cNvSpPr>
                <a:spLocks/>
              </p:cNvSpPr>
              <p:nvPr/>
            </p:nvSpPr>
            <p:spPr bwMode="auto">
              <a:xfrm>
                <a:off x="3745" y="3248"/>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76" name="Freeform 280"/>
              <p:cNvSpPr>
                <a:spLocks/>
              </p:cNvSpPr>
              <p:nvPr/>
            </p:nvSpPr>
            <p:spPr bwMode="auto">
              <a:xfrm>
                <a:off x="3758" y="3248"/>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77" name="Freeform 281"/>
              <p:cNvSpPr>
                <a:spLocks/>
              </p:cNvSpPr>
              <p:nvPr/>
            </p:nvSpPr>
            <p:spPr bwMode="auto">
              <a:xfrm>
                <a:off x="3772"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78" name="Freeform 282"/>
              <p:cNvSpPr>
                <a:spLocks/>
              </p:cNvSpPr>
              <p:nvPr/>
            </p:nvSpPr>
            <p:spPr bwMode="auto">
              <a:xfrm>
                <a:off x="3785" y="3248"/>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79" name="Freeform 283"/>
              <p:cNvSpPr>
                <a:spLocks/>
              </p:cNvSpPr>
              <p:nvPr/>
            </p:nvSpPr>
            <p:spPr bwMode="auto">
              <a:xfrm>
                <a:off x="3798"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80" name="Freeform 284"/>
              <p:cNvSpPr>
                <a:spLocks/>
              </p:cNvSpPr>
              <p:nvPr/>
            </p:nvSpPr>
            <p:spPr bwMode="auto">
              <a:xfrm>
                <a:off x="3811"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81" name="Freeform 285"/>
              <p:cNvSpPr>
                <a:spLocks/>
              </p:cNvSpPr>
              <p:nvPr/>
            </p:nvSpPr>
            <p:spPr bwMode="auto">
              <a:xfrm>
                <a:off x="3825"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82" name="Freeform 286"/>
              <p:cNvSpPr>
                <a:spLocks/>
              </p:cNvSpPr>
              <p:nvPr/>
            </p:nvSpPr>
            <p:spPr bwMode="auto">
              <a:xfrm>
                <a:off x="3838"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83" name="Freeform 287"/>
              <p:cNvSpPr>
                <a:spLocks/>
              </p:cNvSpPr>
              <p:nvPr/>
            </p:nvSpPr>
            <p:spPr bwMode="auto">
              <a:xfrm>
                <a:off x="3851"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84" name="Freeform 288"/>
              <p:cNvSpPr>
                <a:spLocks/>
              </p:cNvSpPr>
              <p:nvPr/>
            </p:nvSpPr>
            <p:spPr bwMode="auto">
              <a:xfrm>
                <a:off x="3864"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85" name="Freeform 289"/>
              <p:cNvSpPr>
                <a:spLocks/>
              </p:cNvSpPr>
              <p:nvPr/>
            </p:nvSpPr>
            <p:spPr bwMode="auto">
              <a:xfrm>
                <a:off x="3878" y="3248"/>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86" name="Freeform 290"/>
              <p:cNvSpPr>
                <a:spLocks/>
              </p:cNvSpPr>
              <p:nvPr/>
            </p:nvSpPr>
            <p:spPr bwMode="auto">
              <a:xfrm>
                <a:off x="3891"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87" name="Freeform 291"/>
              <p:cNvSpPr>
                <a:spLocks/>
              </p:cNvSpPr>
              <p:nvPr/>
            </p:nvSpPr>
            <p:spPr bwMode="auto">
              <a:xfrm>
                <a:off x="3904"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88" name="Freeform 292"/>
              <p:cNvSpPr>
                <a:spLocks/>
              </p:cNvSpPr>
              <p:nvPr/>
            </p:nvSpPr>
            <p:spPr bwMode="auto">
              <a:xfrm>
                <a:off x="3917"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89" name="Freeform 293"/>
              <p:cNvSpPr>
                <a:spLocks/>
              </p:cNvSpPr>
              <p:nvPr/>
            </p:nvSpPr>
            <p:spPr bwMode="auto">
              <a:xfrm>
                <a:off x="3930"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90" name="Freeform 294"/>
              <p:cNvSpPr>
                <a:spLocks/>
              </p:cNvSpPr>
              <p:nvPr/>
            </p:nvSpPr>
            <p:spPr bwMode="auto">
              <a:xfrm>
                <a:off x="3943" y="3248"/>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91" name="Freeform 295"/>
              <p:cNvSpPr>
                <a:spLocks/>
              </p:cNvSpPr>
              <p:nvPr/>
            </p:nvSpPr>
            <p:spPr bwMode="auto">
              <a:xfrm>
                <a:off x="3957"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92" name="Freeform 296"/>
              <p:cNvSpPr>
                <a:spLocks/>
              </p:cNvSpPr>
              <p:nvPr/>
            </p:nvSpPr>
            <p:spPr bwMode="auto">
              <a:xfrm>
                <a:off x="3970"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93" name="Freeform 297"/>
              <p:cNvSpPr>
                <a:spLocks/>
              </p:cNvSpPr>
              <p:nvPr/>
            </p:nvSpPr>
            <p:spPr bwMode="auto">
              <a:xfrm>
                <a:off x="3983"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94" name="Freeform 298"/>
              <p:cNvSpPr>
                <a:spLocks/>
              </p:cNvSpPr>
              <p:nvPr/>
            </p:nvSpPr>
            <p:spPr bwMode="auto">
              <a:xfrm>
                <a:off x="3996"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95" name="Freeform 299"/>
              <p:cNvSpPr>
                <a:spLocks/>
              </p:cNvSpPr>
              <p:nvPr/>
            </p:nvSpPr>
            <p:spPr bwMode="auto">
              <a:xfrm>
                <a:off x="4009"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96" name="Freeform 300"/>
              <p:cNvSpPr>
                <a:spLocks/>
              </p:cNvSpPr>
              <p:nvPr/>
            </p:nvSpPr>
            <p:spPr bwMode="auto">
              <a:xfrm>
                <a:off x="4022" y="3248"/>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97" name="Freeform 301"/>
              <p:cNvSpPr>
                <a:spLocks/>
              </p:cNvSpPr>
              <p:nvPr/>
            </p:nvSpPr>
            <p:spPr bwMode="auto">
              <a:xfrm>
                <a:off x="4036"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98" name="Freeform 302"/>
              <p:cNvSpPr>
                <a:spLocks/>
              </p:cNvSpPr>
              <p:nvPr/>
            </p:nvSpPr>
            <p:spPr bwMode="auto">
              <a:xfrm>
                <a:off x="4049" y="3248"/>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199" name="Freeform 303"/>
              <p:cNvSpPr>
                <a:spLocks/>
              </p:cNvSpPr>
              <p:nvPr/>
            </p:nvSpPr>
            <p:spPr bwMode="auto">
              <a:xfrm>
                <a:off x="4062"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00" name="Freeform 304"/>
              <p:cNvSpPr>
                <a:spLocks/>
              </p:cNvSpPr>
              <p:nvPr/>
            </p:nvSpPr>
            <p:spPr bwMode="auto">
              <a:xfrm>
                <a:off x="4075"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01" name="Freeform 305"/>
              <p:cNvSpPr>
                <a:spLocks/>
              </p:cNvSpPr>
              <p:nvPr/>
            </p:nvSpPr>
            <p:spPr bwMode="auto">
              <a:xfrm>
                <a:off x="4088" y="3248"/>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02" name="Freeform 306"/>
              <p:cNvSpPr>
                <a:spLocks/>
              </p:cNvSpPr>
              <p:nvPr/>
            </p:nvSpPr>
            <p:spPr bwMode="auto">
              <a:xfrm>
                <a:off x="4101" y="3248"/>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03" name="Freeform 307"/>
              <p:cNvSpPr>
                <a:spLocks/>
              </p:cNvSpPr>
              <p:nvPr/>
            </p:nvSpPr>
            <p:spPr bwMode="auto">
              <a:xfrm>
                <a:off x="4115"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04" name="Freeform 308"/>
              <p:cNvSpPr>
                <a:spLocks/>
              </p:cNvSpPr>
              <p:nvPr/>
            </p:nvSpPr>
            <p:spPr bwMode="auto">
              <a:xfrm>
                <a:off x="4128"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05" name="Freeform 309"/>
              <p:cNvSpPr>
                <a:spLocks/>
              </p:cNvSpPr>
              <p:nvPr/>
            </p:nvSpPr>
            <p:spPr bwMode="auto">
              <a:xfrm>
                <a:off x="4141"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06" name="Freeform 310"/>
              <p:cNvSpPr>
                <a:spLocks/>
              </p:cNvSpPr>
              <p:nvPr/>
            </p:nvSpPr>
            <p:spPr bwMode="auto">
              <a:xfrm>
                <a:off x="4154"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07" name="Freeform 311"/>
              <p:cNvSpPr>
                <a:spLocks/>
              </p:cNvSpPr>
              <p:nvPr/>
            </p:nvSpPr>
            <p:spPr bwMode="auto">
              <a:xfrm>
                <a:off x="4167" y="3248"/>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08" name="Freeform 312"/>
              <p:cNvSpPr>
                <a:spLocks/>
              </p:cNvSpPr>
              <p:nvPr/>
            </p:nvSpPr>
            <p:spPr bwMode="auto">
              <a:xfrm>
                <a:off x="4181"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09" name="Freeform 313"/>
              <p:cNvSpPr>
                <a:spLocks/>
              </p:cNvSpPr>
              <p:nvPr/>
            </p:nvSpPr>
            <p:spPr bwMode="auto">
              <a:xfrm>
                <a:off x="4194"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10" name="Freeform 314"/>
              <p:cNvSpPr>
                <a:spLocks/>
              </p:cNvSpPr>
              <p:nvPr/>
            </p:nvSpPr>
            <p:spPr bwMode="auto">
              <a:xfrm>
                <a:off x="4207"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11" name="Freeform 315"/>
              <p:cNvSpPr>
                <a:spLocks/>
              </p:cNvSpPr>
              <p:nvPr/>
            </p:nvSpPr>
            <p:spPr bwMode="auto">
              <a:xfrm>
                <a:off x="4220"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12" name="Freeform 316"/>
              <p:cNvSpPr>
                <a:spLocks/>
              </p:cNvSpPr>
              <p:nvPr/>
            </p:nvSpPr>
            <p:spPr bwMode="auto">
              <a:xfrm>
                <a:off x="4233"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13" name="Freeform 317"/>
              <p:cNvSpPr>
                <a:spLocks/>
              </p:cNvSpPr>
              <p:nvPr/>
            </p:nvSpPr>
            <p:spPr bwMode="auto">
              <a:xfrm>
                <a:off x="4247"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14" name="Freeform 318"/>
              <p:cNvSpPr>
                <a:spLocks/>
              </p:cNvSpPr>
              <p:nvPr/>
            </p:nvSpPr>
            <p:spPr bwMode="auto">
              <a:xfrm>
                <a:off x="4260"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15" name="Freeform 319"/>
              <p:cNvSpPr>
                <a:spLocks/>
              </p:cNvSpPr>
              <p:nvPr/>
            </p:nvSpPr>
            <p:spPr bwMode="auto">
              <a:xfrm>
                <a:off x="4273"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16" name="Freeform 320"/>
              <p:cNvSpPr>
                <a:spLocks/>
              </p:cNvSpPr>
              <p:nvPr/>
            </p:nvSpPr>
            <p:spPr bwMode="auto">
              <a:xfrm>
                <a:off x="4286"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17" name="Freeform 321"/>
              <p:cNvSpPr>
                <a:spLocks/>
              </p:cNvSpPr>
              <p:nvPr/>
            </p:nvSpPr>
            <p:spPr bwMode="auto">
              <a:xfrm>
                <a:off x="4300" y="3248"/>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18" name="Freeform 322"/>
              <p:cNvSpPr>
                <a:spLocks/>
              </p:cNvSpPr>
              <p:nvPr/>
            </p:nvSpPr>
            <p:spPr bwMode="auto">
              <a:xfrm>
                <a:off x="4313"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19" name="Freeform 323"/>
              <p:cNvSpPr>
                <a:spLocks/>
              </p:cNvSpPr>
              <p:nvPr/>
            </p:nvSpPr>
            <p:spPr bwMode="auto">
              <a:xfrm>
                <a:off x="4326"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20" name="Freeform 324"/>
              <p:cNvSpPr>
                <a:spLocks/>
              </p:cNvSpPr>
              <p:nvPr/>
            </p:nvSpPr>
            <p:spPr bwMode="auto">
              <a:xfrm>
                <a:off x="4339"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21" name="Freeform 325"/>
              <p:cNvSpPr>
                <a:spLocks/>
              </p:cNvSpPr>
              <p:nvPr/>
            </p:nvSpPr>
            <p:spPr bwMode="auto">
              <a:xfrm>
                <a:off x="4352" y="3248"/>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22" name="Freeform 326"/>
              <p:cNvSpPr>
                <a:spLocks/>
              </p:cNvSpPr>
              <p:nvPr/>
            </p:nvSpPr>
            <p:spPr bwMode="auto">
              <a:xfrm>
                <a:off x="4365" y="3248"/>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23" name="Freeform 327"/>
              <p:cNvSpPr>
                <a:spLocks/>
              </p:cNvSpPr>
              <p:nvPr/>
            </p:nvSpPr>
            <p:spPr bwMode="auto">
              <a:xfrm>
                <a:off x="4379"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24" name="Freeform 328"/>
              <p:cNvSpPr>
                <a:spLocks/>
              </p:cNvSpPr>
              <p:nvPr/>
            </p:nvSpPr>
            <p:spPr bwMode="auto">
              <a:xfrm>
                <a:off x="4392" y="3248"/>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25" name="Freeform 329"/>
              <p:cNvSpPr>
                <a:spLocks/>
              </p:cNvSpPr>
              <p:nvPr/>
            </p:nvSpPr>
            <p:spPr bwMode="auto">
              <a:xfrm>
                <a:off x="4405"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26" name="Freeform 330"/>
              <p:cNvSpPr>
                <a:spLocks/>
              </p:cNvSpPr>
              <p:nvPr/>
            </p:nvSpPr>
            <p:spPr bwMode="auto">
              <a:xfrm>
                <a:off x="4418"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27" name="Freeform 331"/>
              <p:cNvSpPr>
                <a:spLocks/>
              </p:cNvSpPr>
              <p:nvPr/>
            </p:nvSpPr>
            <p:spPr bwMode="auto">
              <a:xfrm>
                <a:off x="4431" y="3248"/>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28" name="Freeform 332"/>
              <p:cNvSpPr>
                <a:spLocks/>
              </p:cNvSpPr>
              <p:nvPr/>
            </p:nvSpPr>
            <p:spPr bwMode="auto">
              <a:xfrm>
                <a:off x="4445"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29" name="Freeform 333"/>
              <p:cNvSpPr>
                <a:spLocks/>
              </p:cNvSpPr>
              <p:nvPr/>
            </p:nvSpPr>
            <p:spPr bwMode="auto">
              <a:xfrm>
                <a:off x="4458"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30" name="Freeform 334"/>
              <p:cNvSpPr>
                <a:spLocks/>
              </p:cNvSpPr>
              <p:nvPr/>
            </p:nvSpPr>
            <p:spPr bwMode="auto">
              <a:xfrm>
                <a:off x="4471"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31" name="Freeform 335"/>
              <p:cNvSpPr>
                <a:spLocks/>
              </p:cNvSpPr>
              <p:nvPr/>
            </p:nvSpPr>
            <p:spPr bwMode="auto">
              <a:xfrm>
                <a:off x="4484"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32" name="Freeform 336"/>
              <p:cNvSpPr>
                <a:spLocks/>
              </p:cNvSpPr>
              <p:nvPr/>
            </p:nvSpPr>
            <p:spPr bwMode="auto">
              <a:xfrm>
                <a:off x="4497"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33" name="Freeform 337"/>
              <p:cNvSpPr>
                <a:spLocks/>
              </p:cNvSpPr>
              <p:nvPr/>
            </p:nvSpPr>
            <p:spPr bwMode="auto">
              <a:xfrm>
                <a:off x="4510" y="3248"/>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34" name="Freeform 338"/>
              <p:cNvSpPr>
                <a:spLocks/>
              </p:cNvSpPr>
              <p:nvPr/>
            </p:nvSpPr>
            <p:spPr bwMode="auto">
              <a:xfrm>
                <a:off x="4524"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35" name="Freeform 339"/>
              <p:cNvSpPr>
                <a:spLocks/>
              </p:cNvSpPr>
              <p:nvPr/>
            </p:nvSpPr>
            <p:spPr bwMode="auto">
              <a:xfrm>
                <a:off x="4537"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36" name="Freeform 340"/>
              <p:cNvSpPr>
                <a:spLocks/>
              </p:cNvSpPr>
              <p:nvPr/>
            </p:nvSpPr>
            <p:spPr bwMode="auto">
              <a:xfrm>
                <a:off x="4550"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37" name="Freeform 341"/>
              <p:cNvSpPr>
                <a:spLocks/>
              </p:cNvSpPr>
              <p:nvPr/>
            </p:nvSpPr>
            <p:spPr bwMode="auto">
              <a:xfrm>
                <a:off x="4563"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38" name="Freeform 342"/>
              <p:cNvSpPr>
                <a:spLocks/>
              </p:cNvSpPr>
              <p:nvPr/>
            </p:nvSpPr>
            <p:spPr bwMode="auto">
              <a:xfrm>
                <a:off x="4576"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39" name="Freeform 343"/>
              <p:cNvSpPr>
                <a:spLocks/>
              </p:cNvSpPr>
              <p:nvPr/>
            </p:nvSpPr>
            <p:spPr bwMode="auto">
              <a:xfrm>
                <a:off x="4589" y="3248"/>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40" name="Freeform 344"/>
              <p:cNvSpPr>
                <a:spLocks/>
              </p:cNvSpPr>
              <p:nvPr/>
            </p:nvSpPr>
            <p:spPr bwMode="auto">
              <a:xfrm>
                <a:off x="4603"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41" name="Freeform 345"/>
              <p:cNvSpPr>
                <a:spLocks/>
              </p:cNvSpPr>
              <p:nvPr/>
            </p:nvSpPr>
            <p:spPr bwMode="auto">
              <a:xfrm>
                <a:off x="4616"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42" name="Freeform 346"/>
              <p:cNvSpPr>
                <a:spLocks/>
              </p:cNvSpPr>
              <p:nvPr/>
            </p:nvSpPr>
            <p:spPr bwMode="auto">
              <a:xfrm>
                <a:off x="4629"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43" name="Freeform 347"/>
              <p:cNvSpPr>
                <a:spLocks/>
              </p:cNvSpPr>
              <p:nvPr/>
            </p:nvSpPr>
            <p:spPr bwMode="auto">
              <a:xfrm>
                <a:off x="4642"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44" name="Freeform 348"/>
              <p:cNvSpPr>
                <a:spLocks/>
              </p:cNvSpPr>
              <p:nvPr/>
            </p:nvSpPr>
            <p:spPr bwMode="auto">
              <a:xfrm>
                <a:off x="4655" y="3248"/>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45" name="Freeform 349"/>
              <p:cNvSpPr>
                <a:spLocks/>
              </p:cNvSpPr>
              <p:nvPr/>
            </p:nvSpPr>
            <p:spPr bwMode="auto">
              <a:xfrm>
                <a:off x="4669"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46" name="Freeform 350"/>
              <p:cNvSpPr>
                <a:spLocks/>
              </p:cNvSpPr>
              <p:nvPr/>
            </p:nvSpPr>
            <p:spPr bwMode="auto">
              <a:xfrm>
                <a:off x="4682"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47" name="Freeform 351"/>
              <p:cNvSpPr>
                <a:spLocks/>
              </p:cNvSpPr>
              <p:nvPr/>
            </p:nvSpPr>
            <p:spPr bwMode="auto">
              <a:xfrm>
                <a:off x="4695"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48" name="Freeform 352"/>
              <p:cNvSpPr>
                <a:spLocks/>
              </p:cNvSpPr>
              <p:nvPr/>
            </p:nvSpPr>
            <p:spPr bwMode="auto">
              <a:xfrm>
                <a:off x="4708"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49" name="Freeform 353"/>
              <p:cNvSpPr>
                <a:spLocks/>
              </p:cNvSpPr>
              <p:nvPr/>
            </p:nvSpPr>
            <p:spPr bwMode="auto">
              <a:xfrm>
                <a:off x="4722" y="3248"/>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50" name="Freeform 354"/>
              <p:cNvSpPr>
                <a:spLocks/>
              </p:cNvSpPr>
              <p:nvPr/>
            </p:nvSpPr>
            <p:spPr bwMode="auto">
              <a:xfrm>
                <a:off x="4735"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51" name="Freeform 355"/>
              <p:cNvSpPr>
                <a:spLocks/>
              </p:cNvSpPr>
              <p:nvPr/>
            </p:nvSpPr>
            <p:spPr bwMode="auto">
              <a:xfrm>
                <a:off x="4748"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52" name="Freeform 356"/>
              <p:cNvSpPr>
                <a:spLocks/>
              </p:cNvSpPr>
              <p:nvPr/>
            </p:nvSpPr>
            <p:spPr bwMode="auto">
              <a:xfrm>
                <a:off x="4761"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53" name="Freeform 357"/>
              <p:cNvSpPr>
                <a:spLocks/>
              </p:cNvSpPr>
              <p:nvPr/>
            </p:nvSpPr>
            <p:spPr bwMode="auto">
              <a:xfrm>
                <a:off x="4774"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54" name="Freeform 358"/>
              <p:cNvSpPr>
                <a:spLocks/>
              </p:cNvSpPr>
              <p:nvPr/>
            </p:nvSpPr>
            <p:spPr bwMode="auto">
              <a:xfrm>
                <a:off x="4788"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55" name="Freeform 359"/>
              <p:cNvSpPr>
                <a:spLocks/>
              </p:cNvSpPr>
              <p:nvPr/>
            </p:nvSpPr>
            <p:spPr bwMode="auto">
              <a:xfrm>
                <a:off x="4801"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56" name="Freeform 360"/>
              <p:cNvSpPr>
                <a:spLocks/>
              </p:cNvSpPr>
              <p:nvPr/>
            </p:nvSpPr>
            <p:spPr bwMode="auto">
              <a:xfrm>
                <a:off x="4814"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57" name="Freeform 361"/>
              <p:cNvSpPr>
                <a:spLocks/>
              </p:cNvSpPr>
              <p:nvPr/>
            </p:nvSpPr>
            <p:spPr bwMode="auto">
              <a:xfrm>
                <a:off x="4827"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58" name="Freeform 362"/>
              <p:cNvSpPr>
                <a:spLocks/>
              </p:cNvSpPr>
              <p:nvPr/>
            </p:nvSpPr>
            <p:spPr bwMode="auto">
              <a:xfrm>
                <a:off x="4840"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59" name="Freeform 363"/>
              <p:cNvSpPr>
                <a:spLocks/>
              </p:cNvSpPr>
              <p:nvPr/>
            </p:nvSpPr>
            <p:spPr bwMode="auto">
              <a:xfrm>
                <a:off x="4853" y="3248"/>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60" name="Freeform 364"/>
              <p:cNvSpPr>
                <a:spLocks/>
              </p:cNvSpPr>
              <p:nvPr/>
            </p:nvSpPr>
            <p:spPr bwMode="auto">
              <a:xfrm>
                <a:off x="4867"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61" name="Freeform 365"/>
              <p:cNvSpPr>
                <a:spLocks/>
              </p:cNvSpPr>
              <p:nvPr/>
            </p:nvSpPr>
            <p:spPr bwMode="auto">
              <a:xfrm>
                <a:off x="4880" y="3248"/>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62" name="Freeform 366"/>
              <p:cNvSpPr>
                <a:spLocks/>
              </p:cNvSpPr>
              <p:nvPr/>
            </p:nvSpPr>
            <p:spPr bwMode="auto">
              <a:xfrm>
                <a:off x="4893" y="3248"/>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63" name="Freeform 367"/>
              <p:cNvSpPr>
                <a:spLocks/>
              </p:cNvSpPr>
              <p:nvPr/>
            </p:nvSpPr>
            <p:spPr bwMode="auto">
              <a:xfrm>
                <a:off x="3719"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64" name="Freeform 368"/>
              <p:cNvSpPr>
                <a:spLocks/>
              </p:cNvSpPr>
              <p:nvPr/>
            </p:nvSpPr>
            <p:spPr bwMode="auto">
              <a:xfrm>
                <a:off x="3732"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65" name="Freeform 369"/>
              <p:cNvSpPr>
                <a:spLocks/>
              </p:cNvSpPr>
              <p:nvPr/>
            </p:nvSpPr>
            <p:spPr bwMode="auto">
              <a:xfrm>
                <a:off x="3745" y="3076"/>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66" name="Freeform 370"/>
              <p:cNvSpPr>
                <a:spLocks/>
              </p:cNvSpPr>
              <p:nvPr/>
            </p:nvSpPr>
            <p:spPr bwMode="auto">
              <a:xfrm>
                <a:off x="3758" y="3076"/>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67" name="Freeform 371"/>
              <p:cNvSpPr>
                <a:spLocks/>
              </p:cNvSpPr>
              <p:nvPr/>
            </p:nvSpPr>
            <p:spPr bwMode="auto">
              <a:xfrm>
                <a:off x="3772"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68" name="Freeform 372"/>
              <p:cNvSpPr>
                <a:spLocks/>
              </p:cNvSpPr>
              <p:nvPr/>
            </p:nvSpPr>
            <p:spPr bwMode="auto">
              <a:xfrm>
                <a:off x="3785" y="3076"/>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69" name="Freeform 373"/>
              <p:cNvSpPr>
                <a:spLocks/>
              </p:cNvSpPr>
              <p:nvPr/>
            </p:nvSpPr>
            <p:spPr bwMode="auto">
              <a:xfrm>
                <a:off x="3798"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70" name="Freeform 374"/>
              <p:cNvSpPr>
                <a:spLocks/>
              </p:cNvSpPr>
              <p:nvPr/>
            </p:nvSpPr>
            <p:spPr bwMode="auto">
              <a:xfrm>
                <a:off x="3811"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71" name="Freeform 375"/>
              <p:cNvSpPr>
                <a:spLocks/>
              </p:cNvSpPr>
              <p:nvPr/>
            </p:nvSpPr>
            <p:spPr bwMode="auto">
              <a:xfrm>
                <a:off x="3825"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72" name="Freeform 376"/>
              <p:cNvSpPr>
                <a:spLocks/>
              </p:cNvSpPr>
              <p:nvPr/>
            </p:nvSpPr>
            <p:spPr bwMode="auto">
              <a:xfrm>
                <a:off x="3838"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73" name="Freeform 377"/>
              <p:cNvSpPr>
                <a:spLocks/>
              </p:cNvSpPr>
              <p:nvPr/>
            </p:nvSpPr>
            <p:spPr bwMode="auto">
              <a:xfrm>
                <a:off x="3851"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74" name="Freeform 378"/>
              <p:cNvSpPr>
                <a:spLocks/>
              </p:cNvSpPr>
              <p:nvPr/>
            </p:nvSpPr>
            <p:spPr bwMode="auto">
              <a:xfrm>
                <a:off x="3864"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75" name="Freeform 379"/>
              <p:cNvSpPr>
                <a:spLocks/>
              </p:cNvSpPr>
              <p:nvPr/>
            </p:nvSpPr>
            <p:spPr bwMode="auto">
              <a:xfrm>
                <a:off x="3878" y="3076"/>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76" name="Freeform 380"/>
              <p:cNvSpPr>
                <a:spLocks/>
              </p:cNvSpPr>
              <p:nvPr/>
            </p:nvSpPr>
            <p:spPr bwMode="auto">
              <a:xfrm>
                <a:off x="3891"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77" name="Freeform 381"/>
              <p:cNvSpPr>
                <a:spLocks/>
              </p:cNvSpPr>
              <p:nvPr/>
            </p:nvSpPr>
            <p:spPr bwMode="auto">
              <a:xfrm>
                <a:off x="3904"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78" name="Freeform 382"/>
              <p:cNvSpPr>
                <a:spLocks/>
              </p:cNvSpPr>
              <p:nvPr/>
            </p:nvSpPr>
            <p:spPr bwMode="auto">
              <a:xfrm>
                <a:off x="3917"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79" name="Freeform 383"/>
              <p:cNvSpPr>
                <a:spLocks/>
              </p:cNvSpPr>
              <p:nvPr/>
            </p:nvSpPr>
            <p:spPr bwMode="auto">
              <a:xfrm>
                <a:off x="3930"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80" name="Freeform 384"/>
              <p:cNvSpPr>
                <a:spLocks/>
              </p:cNvSpPr>
              <p:nvPr/>
            </p:nvSpPr>
            <p:spPr bwMode="auto">
              <a:xfrm>
                <a:off x="3943" y="3076"/>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81" name="Freeform 385"/>
              <p:cNvSpPr>
                <a:spLocks/>
              </p:cNvSpPr>
              <p:nvPr/>
            </p:nvSpPr>
            <p:spPr bwMode="auto">
              <a:xfrm>
                <a:off x="3957"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82" name="Freeform 386"/>
              <p:cNvSpPr>
                <a:spLocks/>
              </p:cNvSpPr>
              <p:nvPr/>
            </p:nvSpPr>
            <p:spPr bwMode="auto">
              <a:xfrm>
                <a:off x="3970"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83" name="Freeform 387"/>
              <p:cNvSpPr>
                <a:spLocks/>
              </p:cNvSpPr>
              <p:nvPr/>
            </p:nvSpPr>
            <p:spPr bwMode="auto">
              <a:xfrm>
                <a:off x="3983"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84" name="Freeform 388"/>
              <p:cNvSpPr>
                <a:spLocks/>
              </p:cNvSpPr>
              <p:nvPr/>
            </p:nvSpPr>
            <p:spPr bwMode="auto">
              <a:xfrm>
                <a:off x="3996"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85" name="Freeform 389"/>
              <p:cNvSpPr>
                <a:spLocks/>
              </p:cNvSpPr>
              <p:nvPr/>
            </p:nvSpPr>
            <p:spPr bwMode="auto">
              <a:xfrm>
                <a:off x="4009"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86" name="Freeform 390"/>
              <p:cNvSpPr>
                <a:spLocks/>
              </p:cNvSpPr>
              <p:nvPr/>
            </p:nvSpPr>
            <p:spPr bwMode="auto">
              <a:xfrm>
                <a:off x="4022" y="3076"/>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87" name="Freeform 391"/>
              <p:cNvSpPr>
                <a:spLocks/>
              </p:cNvSpPr>
              <p:nvPr/>
            </p:nvSpPr>
            <p:spPr bwMode="auto">
              <a:xfrm>
                <a:off x="4036"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88" name="Freeform 392"/>
              <p:cNvSpPr>
                <a:spLocks/>
              </p:cNvSpPr>
              <p:nvPr/>
            </p:nvSpPr>
            <p:spPr bwMode="auto">
              <a:xfrm>
                <a:off x="4049" y="3076"/>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89" name="Freeform 393"/>
              <p:cNvSpPr>
                <a:spLocks/>
              </p:cNvSpPr>
              <p:nvPr/>
            </p:nvSpPr>
            <p:spPr bwMode="auto">
              <a:xfrm>
                <a:off x="4062"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90" name="Freeform 394"/>
              <p:cNvSpPr>
                <a:spLocks/>
              </p:cNvSpPr>
              <p:nvPr/>
            </p:nvSpPr>
            <p:spPr bwMode="auto">
              <a:xfrm>
                <a:off x="4075"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91" name="Freeform 395"/>
              <p:cNvSpPr>
                <a:spLocks/>
              </p:cNvSpPr>
              <p:nvPr/>
            </p:nvSpPr>
            <p:spPr bwMode="auto">
              <a:xfrm>
                <a:off x="4088" y="3076"/>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92" name="Freeform 396"/>
              <p:cNvSpPr>
                <a:spLocks/>
              </p:cNvSpPr>
              <p:nvPr/>
            </p:nvSpPr>
            <p:spPr bwMode="auto">
              <a:xfrm>
                <a:off x="4101" y="3076"/>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93" name="Freeform 397"/>
              <p:cNvSpPr>
                <a:spLocks/>
              </p:cNvSpPr>
              <p:nvPr/>
            </p:nvSpPr>
            <p:spPr bwMode="auto">
              <a:xfrm>
                <a:off x="4115"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94" name="Freeform 398"/>
              <p:cNvSpPr>
                <a:spLocks/>
              </p:cNvSpPr>
              <p:nvPr/>
            </p:nvSpPr>
            <p:spPr bwMode="auto">
              <a:xfrm>
                <a:off x="4128"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95" name="Freeform 399"/>
              <p:cNvSpPr>
                <a:spLocks/>
              </p:cNvSpPr>
              <p:nvPr/>
            </p:nvSpPr>
            <p:spPr bwMode="auto">
              <a:xfrm>
                <a:off x="4141"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96" name="Freeform 400"/>
              <p:cNvSpPr>
                <a:spLocks/>
              </p:cNvSpPr>
              <p:nvPr/>
            </p:nvSpPr>
            <p:spPr bwMode="auto">
              <a:xfrm>
                <a:off x="4154"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97" name="Freeform 401"/>
              <p:cNvSpPr>
                <a:spLocks/>
              </p:cNvSpPr>
              <p:nvPr/>
            </p:nvSpPr>
            <p:spPr bwMode="auto">
              <a:xfrm>
                <a:off x="4167" y="3076"/>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98" name="Freeform 402"/>
              <p:cNvSpPr>
                <a:spLocks/>
              </p:cNvSpPr>
              <p:nvPr/>
            </p:nvSpPr>
            <p:spPr bwMode="auto">
              <a:xfrm>
                <a:off x="4181"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299" name="Freeform 403"/>
              <p:cNvSpPr>
                <a:spLocks/>
              </p:cNvSpPr>
              <p:nvPr/>
            </p:nvSpPr>
            <p:spPr bwMode="auto">
              <a:xfrm>
                <a:off x="4194"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00" name="Freeform 404"/>
              <p:cNvSpPr>
                <a:spLocks/>
              </p:cNvSpPr>
              <p:nvPr/>
            </p:nvSpPr>
            <p:spPr bwMode="auto">
              <a:xfrm>
                <a:off x="4207"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1502" name="Group 606"/>
            <p:cNvGrpSpPr>
              <a:grpSpLocks/>
            </p:cNvGrpSpPr>
            <p:nvPr/>
          </p:nvGrpSpPr>
          <p:grpSpPr bwMode="auto">
            <a:xfrm>
              <a:off x="3719" y="2903"/>
              <a:ext cx="1178" cy="756"/>
              <a:chOff x="3719" y="2903"/>
              <a:chExt cx="1178" cy="756"/>
            </a:xfrm>
          </p:grpSpPr>
          <p:sp>
            <p:nvSpPr>
              <p:cNvPr id="81302" name="Freeform 406"/>
              <p:cNvSpPr>
                <a:spLocks/>
              </p:cNvSpPr>
              <p:nvPr/>
            </p:nvSpPr>
            <p:spPr bwMode="auto">
              <a:xfrm>
                <a:off x="4220"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03" name="Freeform 407"/>
              <p:cNvSpPr>
                <a:spLocks/>
              </p:cNvSpPr>
              <p:nvPr/>
            </p:nvSpPr>
            <p:spPr bwMode="auto">
              <a:xfrm>
                <a:off x="4233"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04" name="Freeform 408"/>
              <p:cNvSpPr>
                <a:spLocks/>
              </p:cNvSpPr>
              <p:nvPr/>
            </p:nvSpPr>
            <p:spPr bwMode="auto">
              <a:xfrm>
                <a:off x="4247"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05" name="Freeform 409"/>
              <p:cNvSpPr>
                <a:spLocks/>
              </p:cNvSpPr>
              <p:nvPr/>
            </p:nvSpPr>
            <p:spPr bwMode="auto">
              <a:xfrm>
                <a:off x="4260"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06" name="Freeform 410"/>
              <p:cNvSpPr>
                <a:spLocks/>
              </p:cNvSpPr>
              <p:nvPr/>
            </p:nvSpPr>
            <p:spPr bwMode="auto">
              <a:xfrm>
                <a:off x="4273"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07" name="Freeform 411"/>
              <p:cNvSpPr>
                <a:spLocks/>
              </p:cNvSpPr>
              <p:nvPr/>
            </p:nvSpPr>
            <p:spPr bwMode="auto">
              <a:xfrm>
                <a:off x="4286"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08" name="Freeform 412"/>
              <p:cNvSpPr>
                <a:spLocks/>
              </p:cNvSpPr>
              <p:nvPr/>
            </p:nvSpPr>
            <p:spPr bwMode="auto">
              <a:xfrm>
                <a:off x="4300" y="3076"/>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09" name="Freeform 413"/>
              <p:cNvSpPr>
                <a:spLocks/>
              </p:cNvSpPr>
              <p:nvPr/>
            </p:nvSpPr>
            <p:spPr bwMode="auto">
              <a:xfrm>
                <a:off x="4313"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10" name="Freeform 414"/>
              <p:cNvSpPr>
                <a:spLocks/>
              </p:cNvSpPr>
              <p:nvPr/>
            </p:nvSpPr>
            <p:spPr bwMode="auto">
              <a:xfrm>
                <a:off x="4326"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11" name="Freeform 415"/>
              <p:cNvSpPr>
                <a:spLocks/>
              </p:cNvSpPr>
              <p:nvPr/>
            </p:nvSpPr>
            <p:spPr bwMode="auto">
              <a:xfrm>
                <a:off x="4339"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12" name="Freeform 416"/>
              <p:cNvSpPr>
                <a:spLocks/>
              </p:cNvSpPr>
              <p:nvPr/>
            </p:nvSpPr>
            <p:spPr bwMode="auto">
              <a:xfrm>
                <a:off x="4352" y="3076"/>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13" name="Freeform 417"/>
              <p:cNvSpPr>
                <a:spLocks/>
              </p:cNvSpPr>
              <p:nvPr/>
            </p:nvSpPr>
            <p:spPr bwMode="auto">
              <a:xfrm>
                <a:off x="4365" y="3076"/>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14" name="Freeform 418"/>
              <p:cNvSpPr>
                <a:spLocks/>
              </p:cNvSpPr>
              <p:nvPr/>
            </p:nvSpPr>
            <p:spPr bwMode="auto">
              <a:xfrm>
                <a:off x="4379"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15" name="Freeform 419"/>
              <p:cNvSpPr>
                <a:spLocks/>
              </p:cNvSpPr>
              <p:nvPr/>
            </p:nvSpPr>
            <p:spPr bwMode="auto">
              <a:xfrm>
                <a:off x="4392" y="3076"/>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16" name="Freeform 420"/>
              <p:cNvSpPr>
                <a:spLocks/>
              </p:cNvSpPr>
              <p:nvPr/>
            </p:nvSpPr>
            <p:spPr bwMode="auto">
              <a:xfrm>
                <a:off x="4405"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17" name="Freeform 421"/>
              <p:cNvSpPr>
                <a:spLocks/>
              </p:cNvSpPr>
              <p:nvPr/>
            </p:nvSpPr>
            <p:spPr bwMode="auto">
              <a:xfrm>
                <a:off x="4418"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18" name="Freeform 422"/>
              <p:cNvSpPr>
                <a:spLocks/>
              </p:cNvSpPr>
              <p:nvPr/>
            </p:nvSpPr>
            <p:spPr bwMode="auto">
              <a:xfrm>
                <a:off x="4431" y="3076"/>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19" name="Freeform 423"/>
              <p:cNvSpPr>
                <a:spLocks/>
              </p:cNvSpPr>
              <p:nvPr/>
            </p:nvSpPr>
            <p:spPr bwMode="auto">
              <a:xfrm>
                <a:off x="4445"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20" name="Freeform 424"/>
              <p:cNvSpPr>
                <a:spLocks/>
              </p:cNvSpPr>
              <p:nvPr/>
            </p:nvSpPr>
            <p:spPr bwMode="auto">
              <a:xfrm>
                <a:off x="4458"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21" name="Freeform 425"/>
              <p:cNvSpPr>
                <a:spLocks/>
              </p:cNvSpPr>
              <p:nvPr/>
            </p:nvSpPr>
            <p:spPr bwMode="auto">
              <a:xfrm>
                <a:off x="4471"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22" name="Freeform 426"/>
              <p:cNvSpPr>
                <a:spLocks/>
              </p:cNvSpPr>
              <p:nvPr/>
            </p:nvSpPr>
            <p:spPr bwMode="auto">
              <a:xfrm>
                <a:off x="4484"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23" name="Freeform 427"/>
              <p:cNvSpPr>
                <a:spLocks/>
              </p:cNvSpPr>
              <p:nvPr/>
            </p:nvSpPr>
            <p:spPr bwMode="auto">
              <a:xfrm>
                <a:off x="4497"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24" name="Freeform 428"/>
              <p:cNvSpPr>
                <a:spLocks/>
              </p:cNvSpPr>
              <p:nvPr/>
            </p:nvSpPr>
            <p:spPr bwMode="auto">
              <a:xfrm>
                <a:off x="4510" y="3076"/>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25" name="Freeform 429"/>
              <p:cNvSpPr>
                <a:spLocks/>
              </p:cNvSpPr>
              <p:nvPr/>
            </p:nvSpPr>
            <p:spPr bwMode="auto">
              <a:xfrm>
                <a:off x="4524"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26" name="Freeform 430"/>
              <p:cNvSpPr>
                <a:spLocks/>
              </p:cNvSpPr>
              <p:nvPr/>
            </p:nvSpPr>
            <p:spPr bwMode="auto">
              <a:xfrm>
                <a:off x="4537"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27" name="Freeform 431"/>
              <p:cNvSpPr>
                <a:spLocks/>
              </p:cNvSpPr>
              <p:nvPr/>
            </p:nvSpPr>
            <p:spPr bwMode="auto">
              <a:xfrm>
                <a:off x="4550"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28" name="Freeform 432"/>
              <p:cNvSpPr>
                <a:spLocks/>
              </p:cNvSpPr>
              <p:nvPr/>
            </p:nvSpPr>
            <p:spPr bwMode="auto">
              <a:xfrm>
                <a:off x="4563"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29" name="Freeform 433"/>
              <p:cNvSpPr>
                <a:spLocks/>
              </p:cNvSpPr>
              <p:nvPr/>
            </p:nvSpPr>
            <p:spPr bwMode="auto">
              <a:xfrm>
                <a:off x="4576"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30" name="Freeform 434"/>
              <p:cNvSpPr>
                <a:spLocks/>
              </p:cNvSpPr>
              <p:nvPr/>
            </p:nvSpPr>
            <p:spPr bwMode="auto">
              <a:xfrm>
                <a:off x="4589" y="3076"/>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31" name="Freeform 435"/>
              <p:cNvSpPr>
                <a:spLocks/>
              </p:cNvSpPr>
              <p:nvPr/>
            </p:nvSpPr>
            <p:spPr bwMode="auto">
              <a:xfrm>
                <a:off x="4603"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32" name="Freeform 436"/>
              <p:cNvSpPr>
                <a:spLocks/>
              </p:cNvSpPr>
              <p:nvPr/>
            </p:nvSpPr>
            <p:spPr bwMode="auto">
              <a:xfrm>
                <a:off x="4616"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33" name="Freeform 437"/>
              <p:cNvSpPr>
                <a:spLocks/>
              </p:cNvSpPr>
              <p:nvPr/>
            </p:nvSpPr>
            <p:spPr bwMode="auto">
              <a:xfrm>
                <a:off x="4629"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34" name="Freeform 438"/>
              <p:cNvSpPr>
                <a:spLocks/>
              </p:cNvSpPr>
              <p:nvPr/>
            </p:nvSpPr>
            <p:spPr bwMode="auto">
              <a:xfrm>
                <a:off x="4642"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35" name="Freeform 439"/>
              <p:cNvSpPr>
                <a:spLocks/>
              </p:cNvSpPr>
              <p:nvPr/>
            </p:nvSpPr>
            <p:spPr bwMode="auto">
              <a:xfrm>
                <a:off x="4655" y="3076"/>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36" name="Freeform 440"/>
              <p:cNvSpPr>
                <a:spLocks/>
              </p:cNvSpPr>
              <p:nvPr/>
            </p:nvSpPr>
            <p:spPr bwMode="auto">
              <a:xfrm>
                <a:off x="4669"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37" name="Freeform 441"/>
              <p:cNvSpPr>
                <a:spLocks/>
              </p:cNvSpPr>
              <p:nvPr/>
            </p:nvSpPr>
            <p:spPr bwMode="auto">
              <a:xfrm>
                <a:off x="4682"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38" name="Freeform 442"/>
              <p:cNvSpPr>
                <a:spLocks/>
              </p:cNvSpPr>
              <p:nvPr/>
            </p:nvSpPr>
            <p:spPr bwMode="auto">
              <a:xfrm>
                <a:off x="4695"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39" name="Freeform 443"/>
              <p:cNvSpPr>
                <a:spLocks/>
              </p:cNvSpPr>
              <p:nvPr/>
            </p:nvSpPr>
            <p:spPr bwMode="auto">
              <a:xfrm>
                <a:off x="4708"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40" name="Freeform 444"/>
              <p:cNvSpPr>
                <a:spLocks/>
              </p:cNvSpPr>
              <p:nvPr/>
            </p:nvSpPr>
            <p:spPr bwMode="auto">
              <a:xfrm>
                <a:off x="4722" y="3076"/>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41" name="Freeform 445"/>
              <p:cNvSpPr>
                <a:spLocks/>
              </p:cNvSpPr>
              <p:nvPr/>
            </p:nvSpPr>
            <p:spPr bwMode="auto">
              <a:xfrm>
                <a:off x="4735"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42" name="Freeform 446"/>
              <p:cNvSpPr>
                <a:spLocks/>
              </p:cNvSpPr>
              <p:nvPr/>
            </p:nvSpPr>
            <p:spPr bwMode="auto">
              <a:xfrm>
                <a:off x="4748"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43" name="Freeform 447"/>
              <p:cNvSpPr>
                <a:spLocks/>
              </p:cNvSpPr>
              <p:nvPr/>
            </p:nvSpPr>
            <p:spPr bwMode="auto">
              <a:xfrm>
                <a:off x="4761"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44" name="Freeform 448"/>
              <p:cNvSpPr>
                <a:spLocks/>
              </p:cNvSpPr>
              <p:nvPr/>
            </p:nvSpPr>
            <p:spPr bwMode="auto">
              <a:xfrm>
                <a:off x="4774"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45" name="Freeform 449"/>
              <p:cNvSpPr>
                <a:spLocks/>
              </p:cNvSpPr>
              <p:nvPr/>
            </p:nvSpPr>
            <p:spPr bwMode="auto">
              <a:xfrm>
                <a:off x="4788"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46" name="Freeform 450"/>
              <p:cNvSpPr>
                <a:spLocks/>
              </p:cNvSpPr>
              <p:nvPr/>
            </p:nvSpPr>
            <p:spPr bwMode="auto">
              <a:xfrm>
                <a:off x="4801"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47" name="Freeform 451"/>
              <p:cNvSpPr>
                <a:spLocks/>
              </p:cNvSpPr>
              <p:nvPr/>
            </p:nvSpPr>
            <p:spPr bwMode="auto">
              <a:xfrm>
                <a:off x="4814"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48" name="Freeform 452"/>
              <p:cNvSpPr>
                <a:spLocks/>
              </p:cNvSpPr>
              <p:nvPr/>
            </p:nvSpPr>
            <p:spPr bwMode="auto">
              <a:xfrm>
                <a:off x="4827"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49" name="Freeform 453"/>
              <p:cNvSpPr>
                <a:spLocks/>
              </p:cNvSpPr>
              <p:nvPr/>
            </p:nvSpPr>
            <p:spPr bwMode="auto">
              <a:xfrm>
                <a:off x="4840"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50" name="Freeform 454"/>
              <p:cNvSpPr>
                <a:spLocks/>
              </p:cNvSpPr>
              <p:nvPr/>
            </p:nvSpPr>
            <p:spPr bwMode="auto">
              <a:xfrm>
                <a:off x="4853" y="3076"/>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51" name="Freeform 455"/>
              <p:cNvSpPr>
                <a:spLocks/>
              </p:cNvSpPr>
              <p:nvPr/>
            </p:nvSpPr>
            <p:spPr bwMode="auto">
              <a:xfrm>
                <a:off x="4867"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52" name="Freeform 456"/>
              <p:cNvSpPr>
                <a:spLocks/>
              </p:cNvSpPr>
              <p:nvPr/>
            </p:nvSpPr>
            <p:spPr bwMode="auto">
              <a:xfrm>
                <a:off x="4880" y="3076"/>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53" name="Freeform 457"/>
              <p:cNvSpPr>
                <a:spLocks/>
              </p:cNvSpPr>
              <p:nvPr/>
            </p:nvSpPr>
            <p:spPr bwMode="auto">
              <a:xfrm>
                <a:off x="4893" y="3076"/>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54" name="Freeform 458"/>
              <p:cNvSpPr>
                <a:spLocks/>
              </p:cNvSpPr>
              <p:nvPr/>
            </p:nvSpPr>
            <p:spPr bwMode="auto">
              <a:xfrm>
                <a:off x="3719"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55" name="Freeform 459"/>
              <p:cNvSpPr>
                <a:spLocks/>
              </p:cNvSpPr>
              <p:nvPr/>
            </p:nvSpPr>
            <p:spPr bwMode="auto">
              <a:xfrm>
                <a:off x="3732"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56" name="Freeform 460"/>
              <p:cNvSpPr>
                <a:spLocks/>
              </p:cNvSpPr>
              <p:nvPr/>
            </p:nvSpPr>
            <p:spPr bwMode="auto">
              <a:xfrm>
                <a:off x="3745" y="2903"/>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57" name="Freeform 461"/>
              <p:cNvSpPr>
                <a:spLocks/>
              </p:cNvSpPr>
              <p:nvPr/>
            </p:nvSpPr>
            <p:spPr bwMode="auto">
              <a:xfrm>
                <a:off x="3758" y="2903"/>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58" name="Freeform 462"/>
              <p:cNvSpPr>
                <a:spLocks/>
              </p:cNvSpPr>
              <p:nvPr/>
            </p:nvSpPr>
            <p:spPr bwMode="auto">
              <a:xfrm>
                <a:off x="3772"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59" name="Freeform 463"/>
              <p:cNvSpPr>
                <a:spLocks/>
              </p:cNvSpPr>
              <p:nvPr/>
            </p:nvSpPr>
            <p:spPr bwMode="auto">
              <a:xfrm>
                <a:off x="3785" y="2903"/>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60" name="Freeform 464"/>
              <p:cNvSpPr>
                <a:spLocks/>
              </p:cNvSpPr>
              <p:nvPr/>
            </p:nvSpPr>
            <p:spPr bwMode="auto">
              <a:xfrm>
                <a:off x="3798"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61" name="Freeform 465"/>
              <p:cNvSpPr>
                <a:spLocks/>
              </p:cNvSpPr>
              <p:nvPr/>
            </p:nvSpPr>
            <p:spPr bwMode="auto">
              <a:xfrm>
                <a:off x="3811"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62" name="Freeform 466"/>
              <p:cNvSpPr>
                <a:spLocks/>
              </p:cNvSpPr>
              <p:nvPr/>
            </p:nvSpPr>
            <p:spPr bwMode="auto">
              <a:xfrm>
                <a:off x="3825"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63" name="Freeform 467"/>
              <p:cNvSpPr>
                <a:spLocks/>
              </p:cNvSpPr>
              <p:nvPr/>
            </p:nvSpPr>
            <p:spPr bwMode="auto">
              <a:xfrm>
                <a:off x="3838"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64" name="Freeform 468"/>
              <p:cNvSpPr>
                <a:spLocks/>
              </p:cNvSpPr>
              <p:nvPr/>
            </p:nvSpPr>
            <p:spPr bwMode="auto">
              <a:xfrm>
                <a:off x="3851"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65" name="Freeform 469"/>
              <p:cNvSpPr>
                <a:spLocks/>
              </p:cNvSpPr>
              <p:nvPr/>
            </p:nvSpPr>
            <p:spPr bwMode="auto">
              <a:xfrm>
                <a:off x="3864"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66" name="Freeform 470"/>
              <p:cNvSpPr>
                <a:spLocks/>
              </p:cNvSpPr>
              <p:nvPr/>
            </p:nvSpPr>
            <p:spPr bwMode="auto">
              <a:xfrm>
                <a:off x="3878" y="2903"/>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67" name="Freeform 471"/>
              <p:cNvSpPr>
                <a:spLocks/>
              </p:cNvSpPr>
              <p:nvPr/>
            </p:nvSpPr>
            <p:spPr bwMode="auto">
              <a:xfrm>
                <a:off x="3891"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68" name="Freeform 472"/>
              <p:cNvSpPr>
                <a:spLocks/>
              </p:cNvSpPr>
              <p:nvPr/>
            </p:nvSpPr>
            <p:spPr bwMode="auto">
              <a:xfrm>
                <a:off x="3904"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69" name="Freeform 473"/>
              <p:cNvSpPr>
                <a:spLocks/>
              </p:cNvSpPr>
              <p:nvPr/>
            </p:nvSpPr>
            <p:spPr bwMode="auto">
              <a:xfrm>
                <a:off x="3917"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70" name="Freeform 474"/>
              <p:cNvSpPr>
                <a:spLocks/>
              </p:cNvSpPr>
              <p:nvPr/>
            </p:nvSpPr>
            <p:spPr bwMode="auto">
              <a:xfrm>
                <a:off x="3930"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71" name="Freeform 475"/>
              <p:cNvSpPr>
                <a:spLocks/>
              </p:cNvSpPr>
              <p:nvPr/>
            </p:nvSpPr>
            <p:spPr bwMode="auto">
              <a:xfrm>
                <a:off x="3943" y="2903"/>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72" name="Freeform 476"/>
              <p:cNvSpPr>
                <a:spLocks/>
              </p:cNvSpPr>
              <p:nvPr/>
            </p:nvSpPr>
            <p:spPr bwMode="auto">
              <a:xfrm>
                <a:off x="3957"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73" name="Freeform 477"/>
              <p:cNvSpPr>
                <a:spLocks/>
              </p:cNvSpPr>
              <p:nvPr/>
            </p:nvSpPr>
            <p:spPr bwMode="auto">
              <a:xfrm>
                <a:off x="3970"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74" name="Freeform 478"/>
              <p:cNvSpPr>
                <a:spLocks/>
              </p:cNvSpPr>
              <p:nvPr/>
            </p:nvSpPr>
            <p:spPr bwMode="auto">
              <a:xfrm>
                <a:off x="3983"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75" name="Freeform 479"/>
              <p:cNvSpPr>
                <a:spLocks/>
              </p:cNvSpPr>
              <p:nvPr/>
            </p:nvSpPr>
            <p:spPr bwMode="auto">
              <a:xfrm>
                <a:off x="3996"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76" name="Freeform 480"/>
              <p:cNvSpPr>
                <a:spLocks/>
              </p:cNvSpPr>
              <p:nvPr/>
            </p:nvSpPr>
            <p:spPr bwMode="auto">
              <a:xfrm>
                <a:off x="4009"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77" name="Freeform 481"/>
              <p:cNvSpPr>
                <a:spLocks/>
              </p:cNvSpPr>
              <p:nvPr/>
            </p:nvSpPr>
            <p:spPr bwMode="auto">
              <a:xfrm>
                <a:off x="4022" y="2903"/>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78" name="Freeform 482"/>
              <p:cNvSpPr>
                <a:spLocks/>
              </p:cNvSpPr>
              <p:nvPr/>
            </p:nvSpPr>
            <p:spPr bwMode="auto">
              <a:xfrm>
                <a:off x="4036"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79" name="Freeform 483"/>
              <p:cNvSpPr>
                <a:spLocks/>
              </p:cNvSpPr>
              <p:nvPr/>
            </p:nvSpPr>
            <p:spPr bwMode="auto">
              <a:xfrm>
                <a:off x="4049" y="2903"/>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80" name="Freeform 484"/>
              <p:cNvSpPr>
                <a:spLocks/>
              </p:cNvSpPr>
              <p:nvPr/>
            </p:nvSpPr>
            <p:spPr bwMode="auto">
              <a:xfrm>
                <a:off x="4062"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81" name="Freeform 485"/>
              <p:cNvSpPr>
                <a:spLocks/>
              </p:cNvSpPr>
              <p:nvPr/>
            </p:nvSpPr>
            <p:spPr bwMode="auto">
              <a:xfrm>
                <a:off x="4075"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82" name="Freeform 486"/>
              <p:cNvSpPr>
                <a:spLocks/>
              </p:cNvSpPr>
              <p:nvPr/>
            </p:nvSpPr>
            <p:spPr bwMode="auto">
              <a:xfrm>
                <a:off x="4088" y="2903"/>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83" name="Freeform 487"/>
              <p:cNvSpPr>
                <a:spLocks/>
              </p:cNvSpPr>
              <p:nvPr/>
            </p:nvSpPr>
            <p:spPr bwMode="auto">
              <a:xfrm>
                <a:off x="4101" y="2903"/>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84" name="Freeform 488"/>
              <p:cNvSpPr>
                <a:spLocks/>
              </p:cNvSpPr>
              <p:nvPr/>
            </p:nvSpPr>
            <p:spPr bwMode="auto">
              <a:xfrm>
                <a:off x="4115"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85" name="Freeform 489"/>
              <p:cNvSpPr>
                <a:spLocks/>
              </p:cNvSpPr>
              <p:nvPr/>
            </p:nvSpPr>
            <p:spPr bwMode="auto">
              <a:xfrm>
                <a:off x="4128"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86" name="Freeform 490"/>
              <p:cNvSpPr>
                <a:spLocks/>
              </p:cNvSpPr>
              <p:nvPr/>
            </p:nvSpPr>
            <p:spPr bwMode="auto">
              <a:xfrm>
                <a:off x="4141"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87" name="Freeform 491"/>
              <p:cNvSpPr>
                <a:spLocks/>
              </p:cNvSpPr>
              <p:nvPr/>
            </p:nvSpPr>
            <p:spPr bwMode="auto">
              <a:xfrm>
                <a:off x="4154"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88" name="Freeform 492"/>
              <p:cNvSpPr>
                <a:spLocks/>
              </p:cNvSpPr>
              <p:nvPr/>
            </p:nvSpPr>
            <p:spPr bwMode="auto">
              <a:xfrm>
                <a:off x="4167" y="2903"/>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89" name="Freeform 493"/>
              <p:cNvSpPr>
                <a:spLocks/>
              </p:cNvSpPr>
              <p:nvPr/>
            </p:nvSpPr>
            <p:spPr bwMode="auto">
              <a:xfrm>
                <a:off x="4181"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90" name="Freeform 494"/>
              <p:cNvSpPr>
                <a:spLocks/>
              </p:cNvSpPr>
              <p:nvPr/>
            </p:nvSpPr>
            <p:spPr bwMode="auto">
              <a:xfrm>
                <a:off x="4194"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91" name="Freeform 495"/>
              <p:cNvSpPr>
                <a:spLocks/>
              </p:cNvSpPr>
              <p:nvPr/>
            </p:nvSpPr>
            <p:spPr bwMode="auto">
              <a:xfrm>
                <a:off x="4207"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92" name="Freeform 496"/>
              <p:cNvSpPr>
                <a:spLocks/>
              </p:cNvSpPr>
              <p:nvPr/>
            </p:nvSpPr>
            <p:spPr bwMode="auto">
              <a:xfrm>
                <a:off x="4220"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93" name="Freeform 497"/>
              <p:cNvSpPr>
                <a:spLocks/>
              </p:cNvSpPr>
              <p:nvPr/>
            </p:nvSpPr>
            <p:spPr bwMode="auto">
              <a:xfrm>
                <a:off x="4233"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94" name="Freeform 498"/>
              <p:cNvSpPr>
                <a:spLocks/>
              </p:cNvSpPr>
              <p:nvPr/>
            </p:nvSpPr>
            <p:spPr bwMode="auto">
              <a:xfrm>
                <a:off x="4247"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95" name="Freeform 499"/>
              <p:cNvSpPr>
                <a:spLocks/>
              </p:cNvSpPr>
              <p:nvPr/>
            </p:nvSpPr>
            <p:spPr bwMode="auto">
              <a:xfrm>
                <a:off x="4260"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96" name="Freeform 500"/>
              <p:cNvSpPr>
                <a:spLocks/>
              </p:cNvSpPr>
              <p:nvPr/>
            </p:nvSpPr>
            <p:spPr bwMode="auto">
              <a:xfrm>
                <a:off x="4273"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97" name="Freeform 501"/>
              <p:cNvSpPr>
                <a:spLocks/>
              </p:cNvSpPr>
              <p:nvPr/>
            </p:nvSpPr>
            <p:spPr bwMode="auto">
              <a:xfrm>
                <a:off x="4286"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98" name="Freeform 502"/>
              <p:cNvSpPr>
                <a:spLocks/>
              </p:cNvSpPr>
              <p:nvPr/>
            </p:nvSpPr>
            <p:spPr bwMode="auto">
              <a:xfrm>
                <a:off x="4300" y="2903"/>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399" name="Freeform 503"/>
              <p:cNvSpPr>
                <a:spLocks/>
              </p:cNvSpPr>
              <p:nvPr/>
            </p:nvSpPr>
            <p:spPr bwMode="auto">
              <a:xfrm>
                <a:off x="4313"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00" name="Freeform 504"/>
              <p:cNvSpPr>
                <a:spLocks/>
              </p:cNvSpPr>
              <p:nvPr/>
            </p:nvSpPr>
            <p:spPr bwMode="auto">
              <a:xfrm>
                <a:off x="4326"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01" name="Freeform 505"/>
              <p:cNvSpPr>
                <a:spLocks/>
              </p:cNvSpPr>
              <p:nvPr/>
            </p:nvSpPr>
            <p:spPr bwMode="auto">
              <a:xfrm>
                <a:off x="4339"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02" name="Freeform 506"/>
              <p:cNvSpPr>
                <a:spLocks/>
              </p:cNvSpPr>
              <p:nvPr/>
            </p:nvSpPr>
            <p:spPr bwMode="auto">
              <a:xfrm>
                <a:off x="4352" y="2903"/>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03" name="Freeform 507"/>
              <p:cNvSpPr>
                <a:spLocks/>
              </p:cNvSpPr>
              <p:nvPr/>
            </p:nvSpPr>
            <p:spPr bwMode="auto">
              <a:xfrm>
                <a:off x="4365" y="2903"/>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04" name="Freeform 508"/>
              <p:cNvSpPr>
                <a:spLocks/>
              </p:cNvSpPr>
              <p:nvPr/>
            </p:nvSpPr>
            <p:spPr bwMode="auto">
              <a:xfrm>
                <a:off x="4379"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05" name="Freeform 509"/>
              <p:cNvSpPr>
                <a:spLocks/>
              </p:cNvSpPr>
              <p:nvPr/>
            </p:nvSpPr>
            <p:spPr bwMode="auto">
              <a:xfrm>
                <a:off x="4392" y="2903"/>
                <a:ext cx="4"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06" name="Freeform 510"/>
              <p:cNvSpPr>
                <a:spLocks/>
              </p:cNvSpPr>
              <p:nvPr/>
            </p:nvSpPr>
            <p:spPr bwMode="auto">
              <a:xfrm>
                <a:off x="4405"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07" name="Freeform 511"/>
              <p:cNvSpPr>
                <a:spLocks/>
              </p:cNvSpPr>
              <p:nvPr/>
            </p:nvSpPr>
            <p:spPr bwMode="auto">
              <a:xfrm>
                <a:off x="4418"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08" name="Freeform 512"/>
              <p:cNvSpPr>
                <a:spLocks/>
              </p:cNvSpPr>
              <p:nvPr/>
            </p:nvSpPr>
            <p:spPr bwMode="auto">
              <a:xfrm>
                <a:off x="4431" y="2903"/>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09" name="Freeform 513"/>
              <p:cNvSpPr>
                <a:spLocks/>
              </p:cNvSpPr>
              <p:nvPr/>
            </p:nvSpPr>
            <p:spPr bwMode="auto">
              <a:xfrm>
                <a:off x="4445"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10" name="Freeform 514"/>
              <p:cNvSpPr>
                <a:spLocks/>
              </p:cNvSpPr>
              <p:nvPr/>
            </p:nvSpPr>
            <p:spPr bwMode="auto">
              <a:xfrm>
                <a:off x="4458"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11" name="Freeform 515"/>
              <p:cNvSpPr>
                <a:spLocks/>
              </p:cNvSpPr>
              <p:nvPr/>
            </p:nvSpPr>
            <p:spPr bwMode="auto">
              <a:xfrm>
                <a:off x="4471"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12" name="Freeform 516"/>
              <p:cNvSpPr>
                <a:spLocks/>
              </p:cNvSpPr>
              <p:nvPr/>
            </p:nvSpPr>
            <p:spPr bwMode="auto">
              <a:xfrm>
                <a:off x="4484"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13" name="Freeform 517"/>
              <p:cNvSpPr>
                <a:spLocks/>
              </p:cNvSpPr>
              <p:nvPr/>
            </p:nvSpPr>
            <p:spPr bwMode="auto">
              <a:xfrm>
                <a:off x="4497"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14" name="Freeform 518"/>
              <p:cNvSpPr>
                <a:spLocks/>
              </p:cNvSpPr>
              <p:nvPr/>
            </p:nvSpPr>
            <p:spPr bwMode="auto">
              <a:xfrm>
                <a:off x="4510" y="2903"/>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15" name="Freeform 519"/>
              <p:cNvSpPr>
                <a:spLocks/>
              </p:cNvSpPr>
              <p:nvPr/>
            </p:nvSpPr>
            <p:spPr bwMode="auto">
              <a:xfrm>
                <a:off x="4524"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16" name="Freeform 520"/>
              <p:cNvSpPr>
                <a:spLocks/>
              </p:cNvSpPr>
              <p:nvPr/>
            </p:nvSpPr>
            <p:spPr bwMode="auto">
              <a:xfrm>
                <a:off x="4537"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17" name="Freeform 521"/>
              <p:cNvSpPr>
                <a:spLocks/>
              </p:cNvSpPr>
              <p:nvPr/>
            </p:nvSpPr>
            <p:spPr bwMode="auto">
              <a:xfrm>
                <a:off x="4550"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18" name="Freeform 522"/>
              <p:cNvSpPr>
                <a:spLocks/>
              </p:cNvSpPr>
              <p:nvPr/>
            </p:nvSpPr>
            <p:spPr bwMode="auto">
              <a:xfrm>
                <a:off x="4563"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19" name="Freeform 523"/>
              <p:cNvSpPr>
                <a:spLocks/>
              </p:cNvSpPr>
              <p:nvPr/>
            </p:nvSpPr>
            <p:spPr bwMode="auto">
              <a:xfrm>
                <a:off x="4576"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20" name="Freeform 524"/>
              <p:cNvSpPr>
                <a:spLocks/>
              </p:cNvSpPr>
              <p:nvPr/>
            </p:nvSpPr>
            <p:spPr bwMode="auto">
              <a:xfrm>
                <a:off x="4589" y="2903"/>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21" name="Freeform 525"/>
              <p:cNvSpPr>
                <a:spLocks/>
              </p:cNvSpPr>
              <p:nvPr/>
            </p:nvSpPr>
            <p:spPr bwMode="auto">
              <a:xfrm>
                <a:off x="4603"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22" name="Freeform 526"/>
              <p:cNvSpPr>
                <a:spLocks/>
              </p:cNvSpPr>
              <p:nvPr/>
            </p:nvSpPr>
            <p:spPr bwMode="auto">
              <a:xfrm>
                <a:off x="4616"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23" name="Freeform 527"/>
              <p:cNvSpPr>
                <a:spLocks/>
              </p:cNvSpPr>
              <p:nvPr/>
            </p:nvSpPr>
            <p:spPr bwMode="auto">
              <a:xfrm>
                <a:off x="4629"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24" name="Freeform 528"/>
              <p:cNvSpPr>
                <a:spLocks/>
              </p:cNvSpPr>
              <p:nvPr/>
            </p:nvSpPr>
            <p:spPr bwMode="auto">
              <a:xfrm>
                <a:off x="4642"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25" name="Freeform 529"/>
              <p:cNvSpPr>
                <a:spLocks/>
              </p:cNvSpPr>
              <p:nvPr/>
            </p:nvSpPr>
            <p:spPr bwMode="auto">
              <a:xfrm>
                <a:off x="4655" y="2903"/>
                <a:ext cx="5" cy="1"/>
              </a:xfrm>
              <a:custGeom>
                <a:avLst/>
                <a:gdLst/>
                <a:ahLst/>
                <a:cxnLst>
                  <a:cxn ang="0">
                    <a:pos x="0" y="0"/>
                  </a:cxn>
                  <a:cxn ang="0">
                    <a:pos x="8" y="0"/>
                  </a:cxn>
                  <a:cxn ang="0">
                    <a:pos x="11" y="0"/>
                  </a:cxn>
                </a:cxnLst>
                <a:rect l="0" t="0" r="r" b="b"/>
                <a:pathLst>
                  <a:path w="11">
                    <a:moveTo>
                      <a:pt x="0" y="0"/>
                    </a:moveTo>
                    <a:lnTo>
                      <a:pt x="8"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26" name="Freeform 530"/>
              <p:cNvSpPr>
                <a:spLocks/>
              </p:cNvSpPr>
              <p:nvPr/>
            </p:nvSpPr>
            <p:spPr bwMode="auto">
              <a:xfrm>
                <a:off x="4669"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27" name="Freeform 531"/>
              <p:cNvSpPr>
                <a:spLocks/>
              </p:cNvSpPr>
              <p:nvPr/>
            </p:nvSpPr>
            <p:spPr bwMode="auto">
              <a:xfrm>
                <a:off x="4682"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28" name="Freeform 532"/>
              <p:cNvSpPr>
                <a:spLocks/>
              </p:cNvSpPr>
              <p:nvPr/>
            </p:nvSpPr>
            <p:spPr bwMode="auto">
              <a:xfrm>
                <a:off x="4695"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29" name="Freeform 533"/>
              <p:cNvSpPr>
                <a:spLocks/>
              </p:cNvSpPr>
              <p:nvPr/>
            </p:nvSpPr>
            <p:spPr bwMode="auto">
              <a:xfrm>
                <a:off x="4708"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30" name="Freeform 534"/>
              <p:cNvSpPr>
                <a:spLocks/>
              </p:cNvSpPr>
              <p:nvPr/>
            </p:nvSpPr>
            <p:spPr bwMode="auto">
              <a:xfrm>
                <a:off x="4722" y="2903"/>
                <a:ext cx="3"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31" name="Freeform 535"/>
              <p:cNvSpPr>
                <a:spLocks/>
              </p:cNvSpPr>
              <p:nvPr/>
            </p:nvSpPr>
            <p:spPr bwMode="auto">
              <a:xfrm>
                <a:off x="4735"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32" name="Freeform 536"/>
              <p:cNvSpPr>
                <a:spLocks/>
              </p:cNvSpPr>
              <p:nvPr/>
            </p:nvSpPr>
            <p:spPr bwMode="auto">
              <a:xfrm>
                <a:off x="4748"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33" name="Freeform 537"/>
              <p:cNvSpPr>
                <a:spLocks/>
              </p:cNvSpPr>
              <p:nvPr/>
            </p:nvSpPr>
            <p:spPr bwMode="auto">
              <a:xfrm>
                <a:off x="4761"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34" name="Freeform 538"/>
              <p:cNvSpPr>
                <a:spLocks/>
              </p:cNvSpPr>
              <p:nvPr/>
            </p:nvSpPr>
            <p:spPr bwMode="auto">
              <a:xfrm>
                <a:off x="4774"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35" name="Freeform 539"/>
              <p:cNvSpPr>
                <a:spLocks/>
              </p:cNvSpPr>
              <p:nvPr/>
            </p:nvSpPr>
            <p:spPr bwMode="auto">
              <a:xfrm>
                <a:off x="4788"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36" name="Freeform 540"/>
              <p:cNvSpPr>
                <a:spLocks/>
              </p:cNvSpPr>
              <p:nvPr/>
            </p:nvSpPr>
            <p:spPr bwMode="auto">
              <a:xfrm>
                <a:off x="4801"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37" name="Freeform 541"/>
              <p:cNvSpPr>
                <a:spLocks/>
              </p:cNvSpPr>
              <p:nvPr/>
            </p:nvSpPr>
            <p:spPr bwMode="auto">
              <a:xfrm>
                <a:off x="4814"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38" name="Freeform 542"/>
              <p:cNvSpPr>
                <a:spLocks/>
              </p:cNvSpPr>
              <p:nvPr/>
            </p:nvSpPr>
            <p:spPr bwMode="auto">
              <a:xfrm>
                <a:off x="4827"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39" name="Freeform 543"/>
              <p:cNvSpPr>
                <a:spLocks/>
              </p:cNvSpPr>
              <p:nvPr/>
            </p:nvSpPr>
            <p:spPr bwMode="auto">
              <a:xfrm>
                <a:off x="4840"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40" name="Freeform 544"/>
              <p:cNvSpPr>
                <a:spLocks/>
              </p:cNvSpPr>
              <p:nvPr/>
            </p:nvSpPr>
            <p:spPr bwMode="auto">
              <a:xfrm>
                <a:off x="4853" y="2903"/>
                <a:ext cx="5"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41" name="Freeform 545"/>
              <p:cNvSpPr>
                <a:spLocks/>
              </p:cNvSpPr>
              <p:nvPr/>
            </p:nvSpPr>
            <p:spPr bwMode="auto">
              <a:xfrm>
                <a:off x="4867"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42" name="Freeform 546"/>
              <p:cNvSpPr>
                <a:spLocks/>
              </p:cNvSpPr>
              <p:nvPr/>
            </p:nvSpPr>
            <p:spPr bwMode="auto">
              <a:xfrm>
                <a:off x="4880" y="2903"/>
                <a:ext cx="4" cy="1"/>
              </a:xfrm>
              <a:custGeom>
                <a:avLst/>
                <a:gdLst/>
                <a:ahLst/>
                <a:cxnLst>
                  <a:cxn ang="0">
                    <a:pos x="0" y="0"/>
                  </a:cxn>
                  <a:cxn ang="0">
                    <a:pos x="8" y="0"/>
                  </a:cxn>
                  <a:cxn ang="0">
                    <a:pos x="10" y="0"/>
                  </a:cxn>
                </a:cxnLst>
                <a:rect l="0" t="0" r="r" b="b"/>
                <a:pathLst>
                  <a:path w="10">
                    <a:moveTo>
                      <a:pt x="0" y="0"/>
                    </a:moveTo>
                    <a:lnTo>
                      <a:pt x="8" y="0"/>
                    </a:lnTo>
                    <a:lnTo>
                      <a:pt x="1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43" name="Freeform 547"/>
              <p:cNvSpPr>
                <a:spLocks/>
              </p:cNvSpPr>
              <p:nvPr/>
            </p:nvSpPr>
            <p:spPr bwMode="auto">
              <a:xfrm>
                <a:off x="4893" y="2903"/>
                <a:ext cx="4" cy="1"/>
              </a:xfrm>
              <a:custGeom>
                <a:avLst/>
                <a:gdLst/>
                <a:ahLst/>
                <a:cxnLst>
                  <a:cxn ang="0">
                    <a:pos x="0" y="0"/>
                  </a:cxn>
                  <a:cxn ang="0">
                    <a:pos x="9" y="0"/>
                  </a:cxn>
                  <a:cxn ang="0">
                    <a:pos x="11" y="0"/>
                  </a:cxn>
                </a:cxnLst>
                <a:rect l="0" t="0" r="r" b="b"/>
                <a:pathLst>
                  <a:path w="11">
                    <a:moveTo>
                      <a:pt x="0" y="0"/>
                    </a:moveTo>
                    <a:lnTo>
                      <a:pt x="9" y="0"/>
                    </a:lnTo>
                    <a:lnTo>
                      <a:pt x="11"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44" name="Freeform 548"/>
              <p:cNvSpPr>
                <a:spLocks/>
              </p:cNvSpPr>
              <p:nvPr/>
            </p:nvSpPr>
            <p:spPr bwMode="auto">
              <a:xfrm>
                <a:off x="3719" y="290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45" name="Freeform 549"/>
              <p:cNvSpPr>
                <a:spLocks/>
              </p:cNvSpPr>
              <p:nvPr/>
            </p:nvSpPr>
            <p:spPr bwMode="auto">
              <a:xfrm>
                <a:off x="3719" y="291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46" name="Freeform 550"/>
              <p:cNvSpPr>
                <a:spLocks/>
              </p:cNvSpPr>
              <p:nvPr/>
            </p:nvSpPr>
            <p:spPr bwMode="auto">
              <a:xfrm>
                <a:off x="3719" y="292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47" name="Freeform 551"/>
              <p:cNvSpPr>
                <a:spLocks/>
              </p:cNvSpPr>
              <p:nvPr/>
            </p:nvSpPr>
            <p:spPr bwMode="auto">
              <a:xfrm>
                <a:off x="3719" y="2943"/>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48" name="Freeform 552"/>
              <p:cNvSpPr>
                <a:spLocks/>
              </p:cNvSpPr>
              <p:nvPr/>
            </p:nvSpPr>
            <p:spPr bwMode="auto">
              <a:xfrm>
                <a:off x="3719" y="2956"/>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49" name="Freeform 553"/>
              <p:cNvSpPr>
                <a:spLocks/>
              </p:cNvSpPr>
              <p:nvPr/>
            </p:nvSpPr>
            <p:spPr bwMode="auto">
              <a:xfrm>
                <a:off x="3719" y="296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50" name="Freeform 554"/>
              <p:cNvSpPr>
                <a:spLocks/>
              </p:cNvSpPr>
              <p:nvPr/>
            </p:nvSpPr>
            <p:spPr bwMode="auto">
              <a:xfrm>
                <a:off x="3719" y="298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51" name="Freeform 555"/>
              <p:cNvSpPr>
                <a:spLocks/>
              </p:cNvSpPr>
              <p:nvPr/>
            </p:nvSpPr>
            <p:spPr bwMode="auto">
              <a:xfrm>
                <a:off x="3719" y="299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52" name="Freeform 556"/>
              <p:cNvSpPr>
                <a:spLocks/>
              </p:cNvSpPr>
              <p:nvPr/>
            </p:nvSpPr>
            <p:spPr bwMode="auto">
              <a:xfrm>
                <a:off x="3719" y="3008"/>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53" name="Freeform 557"/>
              <p:cNvSpPr>
                <a:spLocks/>
              </p:cNvSpPr>
              <p:nvPr/>
            </p:nvSpPr>
            <p:spPr bwMode="auto">
              <a:xfrm>
                <a:off x="3719" y="302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54" name="Freeform 558"/>
              <p:cNvSpPr>
                <a:spLocks/>
              </p:cNvSpPr>
              <p:nvPr/>
            </p:nvSpPr>
            <p:spPr bwMode="auto">
              <a:xfrm>
                <a:off x="3719" y="3035"/>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55" name="Freeform 559"/>
              <p:cNvSpPr>
                <a:spLocks/>
              </p:cNvSpPr>
              <p:nvPr/>
            </p:nvSpPr>
            <p:spPr bwMode="auto">
              <a:xfrm>
                <a:off x="3719" y="304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56" name="Freeform 560"/>
              <p:cNvSpPr>
                <a:spLocks/>
              </p:cNvSpPr>
              <p:nvPr/>
            </p:nvSpPr>
            <p:spPr bwMode="auto">
              <a:xfrm>
                <a:off x="3719" y="306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57" name="Freeform 561"/>
              <p:cNvSpPr>
                <a:spLocks/>
              </p:cNvSpPr>
              <p:nvPr/>
            </p:nvSpPr>
            <p:spPr bwMode="auto">
              <a:xfrm>
                <a:off x="3719" y="307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58" name="Freeform 562"/>
              <p:cNvSpPr>
                <a:spLocks/>
              </p:cNvSpPr>
              <p:nvPr/>
            </p:nvSpPr>
            <p:spPr bwMode="auto">
              <a:xfrm>
                <a:off x="3719" y="3088"/>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59" name="Freeform 563"/>
              <p:cNvSpPr>
                <a:spLocks/>
              </p:cNvSpPr>
              <p:nvPr/>
            </p:nvSpPr>
            <p:spPr bwMode="auto">
              <a:xfrm>
                <a:off x="3719" y="3101"/>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60" name="Freeform 564"/>
              <p:cNvSpPr>
                <a:spLocks/>
              </p:cNvSpPr>
              <p:nvPr/>
            </p:nvSpPr>
            <p:spPr bwMode="auto">
              <a:xfrm>
                <a:off x="3719" y="311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61" name="Freeform 565"/>
              <p:cNvSpPr>
                <a:spLocks/>
              </p:cNvSpPr>
              <p:nvPr/>
            </p:nvSpPr>
            <p:spPr bwMode="auto">
              <a:xfrm>
                <a:off x="3719" y="312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62" name="Freeform 566"/>
              <p:cNvSpPr>
                <a:spLocks/>
              </p:cNvSpPr>
              <p:nvPr/>
            </p:nvSpPr>
            <p:spPr bwMode="auto">
              <a:xfrm>
                <a:off x="3719" y="314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63" name="Freeform 567"/>
              <p:cNvSpPr>
                <a:spLocks/>
              </p:cNvSpPr>
              <p:nvPr/>
            </p:nvSpPr>
            <p:spPr bwMode="auto">
              <a:xfrm>
                <a:off x="3719" y="315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64" name="Freeform 568"/>
              <p:cNvSpPr>
                <a:spLocks/>
              </p:cNvSpPr>
              <p:nvPr/>
            </p:nvSpPr>
            <p:spPr bwMode="auto">
              <a:xfrm>
                <a:off x="3719" y="316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65" name="Freeform 569"/>
              <p:cNvSpPr>
                <a:spLocks/>
              </p:cNvSpPr>
              <p:nvPr/>
            </p:nvSpPr>
            <p:spPr bwMode="auto">
              <a:xfrm>
                <a:off x="3719" y="3180"/>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66" name="Freeform 570"/>
              <p:cNvSpPr>
                <a:spLocks/>
              </p:cNvSpPr>
              <p:nvPr/>
            </p:nvSpPr>
            <p:spPr bwMode="auto">
              <a:xfrm>
                <a:off x="3719" y="319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67" name="Freeform 571"/>
              <p:cNvSpPr>
                <a:spLocks/>
              </p:cNvSpPr>
              <p:nvPr/>
            </p:nvSpPr>
            <p:spPr bwMode="auto">
              <a:xfrm>
                <a:off x="3719" y="320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68" name="Freeform 572"/>
              <p:cNvSpPr>
                <a:spLocks/>
              </p:cNvSpPr>
              <p:nvPr/>
            </p:nvSpPr>
            <p:spPr bwMode="auto">
              <a:xfrm>
                <a:off x="3719" y="321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69" name="Freeform 573"/>
              <p:cNvSpPr>
                <a:spLocks/>
              </p:cNvSpPr>
              <p:nvPr/>
            </p:nvSpPr>
            <p:spPr bwMode="auto">
              <a:xfrm>
                <a:off x="3719" y="323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70" name="Freeform 574"/>
              <p:cNvSpPr>
                <a:spLocks/>
              </p:cNvSpPr>
              <p:nvPr/>
            </p:nvSpPr>
            <p:spPr bwMode="auto">
              <a:xfrm>
                <a:off x="3719" y="324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71" name="Freeform 575"/>
              <p:cNvSpPr>
                <a:spLocks/>
              </p:cNvSpPr>
              <p:nvPr/>
            </p:nvSpPr>
            <p:spPr bwMode="auto">
              <a:xfrm>
                <a:off x="3719" y="325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72" name="Freeform 576"/>
              <p:cNvSpPr>
                <a:spLocks/>
              </p:cNvSpPr>
              <p:nvPr/>
            </p:nvSpPr>
            <p:spPr bwMode="auto">
              <a:xfrm>
                <a:off x="3719" y="327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73" name="Freeform 577"/>
              <p:cNvSpPr>
                <a:spLocks/>
              </p:cNvSpPr>
              <p:nvPr/>
            </p:nvSpPr>
            <p:spPr bwMode="auto">
              <a:xfrm>
                <a:off x="3719" y="328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74" name="Freeform 578"/>
              <p:cNvSpPr>
                <a:spLocks/>
              </p:cNvSpPr>
              <p:nvPr/>
            </p:nvSpPr>
            <p:spPr bwMode="auto">
              <a:xfrm>
                <a:off x="3719" y="329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75" name="Freeform 579"/>
              <p:cNvSpPr>
                <a:spLocks/>
              </p:cNvSpPr>
              <p:nvPr/>
            </p:nvSpPr>
            <p:spPr bwMode="auto">
              <a:xfrm>
                <a:off x="3719" y="331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76" name="Freeform 580"/>
              <p:cNvSpPr>
                <a:spLocks/>
              </p:cNvSpPr>
              <p:nvPr/>
            </p:nvSpPr>
            <p:spPr bwMode="auto">
              <a:xfrm>
                <a:off x="3719" y="332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77" name="Freeform 581"/>
              <p:cNvSpPr>
                <a:spLocks/>
              </p:cNvSpPr>
              <p:nvPr/>
            </p:nvSpPr>
            <p:spPr bwMode="auto">
              <a:xfrm>
                <a:off x="3719" y="333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78" name="Freeform 582"/>
              <p:cNvSpPr>
                <a:spLocks/>
              </p:cNvSpPr>
              <p:nvPr/>
            </p:nvSpPr>
            <p:spPr bwMode="auto">
              <a:xfrm>
                <a:off x="3719" y="335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79" name="Freeform 583"/>
              <p:cNvSpPr>
                <a:spLocks/>
              </p:cNvSpPr>
              <p:nvPr/>
            </p:nvSpPr>
            <p:spPr bwMode="auto">
              <a:xfrm>
                <a:off x="3719" y="3365"/>
                <a:ext cx="1" cy="3"/>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80" name="Freeform 584"/>
              <p:cNvSpPr>
                <a:spLocks/>
              </p:cNvSpPr>
              <p:nvPr/>
            </p:nvSpPr>
            <p:spPr bwMode="auto">
              <a:xfrm>
                <a:off x="3719" y="337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81" name="Freeform 585"/>
              <p:cNvSpPr>
                <a:spLocks/>
              </p:cNvSpPr>
              <p:nvPr/>
            </p:nvSpPr>
            <p:spPr bwMode="auto">
              <a:xfrm>
                <a:off x="3719" y="339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82" name="Freeform 586"/>
              <p:cNvSpPr>
                <a:spLocks/>
              </p:cNvSpPr>
              <p:nvPr/>
            </p:nvSpPr>
            <p:spPr bwMode="auto">
              <a:xfrm>
                <a:off x="3719" y="340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83" name="Freeform 587"/>
              <p:cNvSpPr>
                <a:spLocks/>
              </p:cNvSpPr>
              <p:nvPr/>
            </p:nvSpPr>
            <p:spPr bwMode="auto">
              <a:xfrm>
                <a:off x="3719" y="3417"/>
                <a:ext cx="1" cy="5"/>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84" name="Freeform 588"/>
              <p:cNvSpPr>
                <a:spLocks/>
              </p:cNvSpPr>
              <p:nvPr/>
            </p:nvSpPr>
            <p:spPr bwMode="auto">
              <a:xfrm>
                <a:off x="3719" y="343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85" name="Freeform 589"/>
              <p:cNvSpPr>
                <a:spLocks/>
              </p:cNvSpPr>
              <p:nvPr/>
            </p:nvSpPr>
            <p:spPr bwMode="auto">
              <a:xfrm>
                <a:off x="3719" y="344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86" name="Freeform 590"/>
              <p:cNvSpPr>
                <a:spLocks/>
              </p:cNvSpPr>
              <p:nvPr/>
            </p:nvSpPr>
            <p:spPr bwMode="auto">
              <a:xfrm>
                <a:off x="3719" y="345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87" name="Freeform 591"/>
              <p:cNvSpPr>
                <a:spLocks/>
              </p:cNvSpPr>
              <p:nvPr/>
            </p:nvSpPr>
            <p:spPr bwMode="auto">
              <a:xfrm>
                <a:off x="3719" y="347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88" name="Freeform 592"/>
              <p:cNvSpPr>
                <a:spLocks/>
              </p:cNvSpPr>
              <p:nvPr/>
            </p:nvSpPr>
            <p:spPr bwMode="auto">
              <a:xfrm>
                <a:off x="3719" y="3483"/>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89" name="Freeform 593"/>
              <p:cNvSpPr>
                <a:spLocks/>
              </p:cNvSpPr>
              <p:nvPr/>
            </p:nvSpPr>
            <p:spPr bwMode="auto">
              <a:xfrm>
                <a:off x="3719" y="349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90" name="Freeform 594"/>
              <p:cNvSpPr>
                <a:spLocks/>
              </p:cNvSpPr>
              <p:nvPr/>
            </p:nvSpPr>
            <p:spPr bwMode="auto">
              <a:xfrm>
                <a:off x="3719" y="3510"/>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91" name="Freeform 595"/>
              <p:cNvSpPr>
                <a:spLocks/>
              </p:cNvSpPr>
              <p:nvPr/>
            </p:nvSpPr>
            <p:spPr bwMode="auto">
              <a:xfrm>
                <a:off x="3719" y="352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92" name="Freeform 596"/>
              <p:cNvSpPr>
                <a:spLocks/>
              </p:cNvSpPr>
              <p:nvPr/>
            </p:nvSpPr>
            <p:spPr bwMode="auto">
              <a:xfrm>
                <a:off x="3719" y="353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93" name="Freeform 597"/>
              <p:cNvSpPr>
                <a:spLocks/>
              </p:cNvSpPr>
              <p:nvPr/>
            </p:nvSpPr>
            <p:spPr bwMode="auto">
              <a:xfrm>
                <a:off x="3719" y="354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94" name="Freeform 598"/>
              <p:cNvSpPr>
                <a:spLocks/>
              </p:cNvSpPr>
              <p:nvPr/>
            </p:nvSpPr>
            <p:spPr bwMode="auto">
              <a:xfrm>
                <a:off x="3719" y="3562"/>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95" name="Freeform 599"/>
              <p:cNvSpPr>
                <a:spLocks/>
              </p:cNvSpPr>
              <p:nvPr/>
            </p:nvSpPr>
            <p:spPr bwMode="auto">
              <a:xfrm>
                <a:off x="3719" y="357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96" name="Freeform 600"/>
              <p:cNvSpPr>
                <a:spLocks/>
              </p:cNvSpPr>
              <p:nvPr/>
            </p:nvSpPr>
            <p:spPr bwMode="auto">
              <a:xfrm>
                <a:off x="3719" y="358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97" name="Freeform 601"/>
              <p:cNvSpPr>
                <a:spLocks/>
              </p:cNvSpPr>
              <p:nvPr/>
            </p:nvSpPr>
            <p:spPr bwMode="auto">
              <a:xfrm>
                <a:off x="3719" y="360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98" name="Freeform 602"/>
              <p:cNvSpPr>
                <a:spLocks/>
              </p:cNvSpPr>
              <p:nvPr/>
            </p:nvSpPr>
            <p:spPr bwMode="auto">
              <a:xfrm>
                <a:off x="3719" y="361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499" name="Freeform 603"/>
              <p:cNvSpPr>
                <a:spLocks/>
              </p:cNvSpPr>
              <p:nvPr/>
            </p:nvSpPr>
            <p:spPr bwMode="auto">
              <a:xfrm>
                <a:off x="3719" y="3628"/>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00" name="Freeform 604"/>
              <p:cNvSpPr>
                <a:spLocks/>
              </p:cNvSpPr>
              <p:nvPr/>
            </p:nvSpPr>
            <p:spPr bwMode="auto">
              <a:xfrm>
                <a:off x="3719" y="364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01" name="Freeform 605"/>
              <p:cNvSpPr>
                <a:spLocks/>
              </p:cNvSpPr>
              <p:nvPr/>
            </p:nvSpPr>
            <p:spPr bwMode="auto">
              <a:xfrm>
                <a:off x="3719" y="365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1703" name="Group 807"/>
            <p:cNvGrpSpPr>
              <a:grpSpLocks/>
            </p:cNvGrpSpPr>
            <p:nvPr/>
          </p:nvGrpSpPr>
          <p:grpSpPr bwMode="auto">
            <a:xfrm>
              <a:off x="3719" y="2903"/>
              <a:ext cx="446" cy="861"/>
              <a:chOff x="3719" y="2903"/>
              <a:chExt cx="446" cy="861"/>
            </a:xfrm>
          </p:grpSpPr>
          <p:sp>
            <p:nvSpPr>
              <p:cNvPr id="81503" name="Freeform 607"/>
              <p:cNvSpPr>
                <a:spLocks/>
              </p:cNvSpPr>
              <p:nvPr/>
            </p:nvSpPr>
            <p:spPr bwMode="auto">
              <a:xfrm>
                <a:off x="3719" y="366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04" name="Freeform 608"/>
              <p:cNvSpPr>
                <a:spLocks/>
              </p:cNvSpPr>
              <p:nvPr/>
            </p:nvSpPr>
            <p:spPr bwMode="auto">
              <a:xfrm>
                <a:off x="3719" y="368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05" name="Freeform 609"/>
              <p:cNvSpPr>
                <a:spLocks/>
              </p:cNvSpPr>
              <p:nvPr/>
            </p:nvSpPr>
            <p:spPr bwMode="auto">
              <a:xfrm>
                <a:off x="3719" y="369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06" name="Freeform 610"/>
              <p:cNvSpPr>
                <a:spLocks/>
              </p:cNvSpPr>
              <p:nvPr/>
            </p:nvSpPr>
            <p:spPr bwMode="auto">
              <a:xfrm>
                <a:off x="3719" y="370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07" name="Freeform 611"/>
              <p:cNvSpPr>
                <a:spLocks/>
              </p:cNvSpPr>
              <p:nvPr/>
            </p:nvSpPr>
            <p:spPr bwMode="auto">
              <a:xfrm>
                <a:off x="3719" y="372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08" name="Freeform 612"/>
              <p:cNvSpPr>
                <a:spLocks/>
              </p:cNvSpPr>
              <p:nvPr/>
            </p:nvSpPr>
            <p:spPr bwMode="auto">
              <a:xfrm>
                <a:off x="3719" y="373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09" name="Freeform 613"/>
              <p:cNvSpPr>
                <a:spLocks/>
              </p:cNvSpPr>
              <p:nvPr/>
            </p:nvSpPr>
            <p:spPr bwMode="auto">
              <a:xfrm>
                <a:off x="3719" y="3747"/>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10" name="Freeform 614"/>
              <p:cNvSpPr>
                <a:spLocks/>
              </p:cNvSpPr>
              <p:nvPr/>
            </p:nvSpPr>
            <p:spPr bwMode="auto">
              <a:xfrm>
                <a:off x="3719" y="376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11" name="Freeform 615"/>
              <p:cNvSpPr>
                <a:spLocks/>
              </p:cNvSpPr>
              <p:nvPr/>
            </p:nvSpPr>
            <p:spPr bwMode="auto">
              <a:xfrm>
                <a:off x="3868" y="2910"/>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12" name="Freeform 616"/>
              <p:cNvSpPr>
                <a:spLocks/>
              </p:cNvSpPr>
              <p:nvPr/>
            </p:nvSpPr>
            <p:spPr bwMode="auto">
              <a:xfrm>
                <a:off x="3868" y="292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13" name="Freeform 617"/>
              <p:cNvSpPr>
                <a:spLocks/>
              </p:cNvSpPr>
              <p:nvPr/>
            </p:nvSpPr>
            <p:spPr bwMode="auto">
              <a:xfrm>
                <a:off x="3868" y="2936"/>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14" name="Freeform 618"/>
              <p:cNvSpPr>
                <a:spLocks/>
              </p:cNvSpPr>
              <p:nvPr/>
            </p:nvSpPr>
            <p:spPr bwMode="auto">
              <a:xfrm>
                <a:off x="3868" y="294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15" name="Freeform 619"/>
              <p:cNvSpPr>
                <a:spLocks/>
              </p:cNvSpPr>
              <p:nvPr/>
            </p:nvSpPr>
            <p:spPr bwMode="auto">
              <a:xfrm>
                <a:off x="3868" y="296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16" name="Freeform 620"/>
              <p:cNvSpPr>
                <a:spLocks/>
              </p:cNvSpPr>
              <p:nvPr/>
            </p:nvSpPr>
            <p:spPr bwMode="auto">
              <a:xfrm>
                <a:off x="3868" y="297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17" name="Freeform 621"/>
              <p:cNvSpPr>
                <a:spLocks/>
              </p:cNvSpPr>
              <p:nvPr/>
            </p:nvSpPr>
            <p:spPr bwMode="auto">
              <a:xfrm>
                <a:off x="3868" y="298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18" name="Freeform 622"/>
              <p:cNvSpPr>
                <a:spLocks/>
              </p:cNvSpPr>
              <p:nvPr/>
            </p:nvSpPr>
            <p:spPr bwMode="auto">
              <a:xfrm>
                <a:off x="3868" y="300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19" name="Freeform 623"/>
              <p:cNvSpPr>
                <a:spLocks/>
              </p:cNvSpPr>
              <p:nvPr/>
            </p:nvSpPr>
            <p:spPr bwMode="auto">
              <a:xfrm>
                <a:off x="3868" y="301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20" name="Freeform 624"/>
              <p:cNvSpPr>
                <a:spLocks/>
              </p:cNvSpPr>
              <p:nvPr/>
            </p:nvSpPr>
            <p:spPr bwMode="auto">
              <a:xfrm>
                <a:off x="3868" y="302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21" name="Freeform 625"/>
              <p:cNvSpPr>
                <a:spLocks/>
              </p:cNvSpPr>
              <p:nvPr/>
            </p:nvSpPr>
            <p:spPr bwMode="auto">
              <a:xfrm>
                <a:off x="3868" y="304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22" name="Freeform 626"/>
              <p:cNvSpPr>
                <a:spLocks/>
              </p:cNvSpPr>
              <p:nvPr/>
            </p:nvSpPr>
            <p:spPr bwMode="auto">
              <a:xfrm>
                <a:off x="3868" y="3055"/>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23" name="Freeform 627"/>
              <p:cNvSpPr>
                <a:spLocks/>
              </p:cNvSpPr>
              <p:nvPr/>
            </p:nvSpPr>
            <p:spPr bwMode="auto">
              <a:xfrm>
                <a:off x="3868" y="306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24" name="Freeform 628"/>
              <p:cNvSpPr>
                <a:spLocks/>
              </p:cNvSpPr>
              <p:nvPr/>
            </p:nvSpPr>
            <p:spPr bwMode="auto">
              <a:xfrm>
                <a:off x="3868" y="308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25" name="Freeform 629"/>
              <p:cNvSpPr>
                <a:spLocks/>
              </p:cNvSpPr>
              <p:nvPr/>
            </p:nvSpPr>
            <p:spPr bwMode="auto">
              <a:xfrm>
                <a:off x="3868" y="309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26" name="Freeform 630"/>
              <p:cNvSpPr>
                <a:spLocks/>
              </p:cNvSpPr>
              <p:nvPr/>
            </p:nvSpPr>
            <p:spPr bwMode="auto">
              <a:xfrm>
                <a:off x="3868" y="310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27" name="Freeform 631"/>
              <p:cNvSpPr>
                <a:spLocks/>
              </p:cNvSpPr>
              <p:nvPr/>
            </p:nvSpPr>
            <p:spPr bwMode="auto">
              <a:xfrm>
                <a:off x="3868" y="312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28" name="Freeform 632"/>
              <p:cNvSpPr>
                <a:spLocks/>
              </p:cNvSpPr>
              <p:nvPr/>
            </p:nvSpPr>
            <p:spPr bwMode="auto">
              <a:xfrm>
                <a:off x="3868" y="313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29" name="Freeform 633"/>
              <p:cNvSpPr>
                <a:spLocks/>
              </p:cNvSpPr>
              <p:nvPr/>
            </p:nvSpPr>
            <p:spPr bwMode="auto">
              <a:xfrm>
                <a:off x="3868" y="314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30" name="Freeform 634"/>
              <p:cNvSpPr>
                <a:spLocks/>
              </p:cNvSpPr>
              <p:nvPr/>
            </p:nvSpPr>
            <p:spPr bwMode="auto">
              <a:xfrm>
                <a:off x="3868" y="316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31" name="Freeform 635"/>
              <p:cNvSpPr>
                <a:spLocks/>
              </p:cNvSpPr>
              <p:nvPr/>
            </p:nvSpPr>
            <p:spPr bwMode="auto">
              <a:xfrm>
                <a:off x="3868" y="317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32" name="Freeform 636"/>
              <p:cNvSpPr>
                <a:spLocks/>
              </p:cNvSpPr>
              <p:nvPr/>
            </p:nvSpPr>
            <p:spPr bwMode="auto">
              <a:xfrm>
                <a:off x="3868" y="318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33" name="Freeform 637"/>
              <p:cNvSpPr>
                <a:spLocks/>
              </p:cNvSpPr>
              <p:nvPr/>
            </p:nvSpPr>
            <p:spPr bwMode="auto">
              <a:xfrm>
                <a:off x="3868" y="3200"/>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34" name="Freeform 638"/>
              <p:cNvSpPr>
                <a:spLocks/>
              </p:cNvSpPr>
              <p:nvPr/>
            </p:nvSpPr>
            <p:spPr bwMode="auto">
              <a:xfrm>
                <a:off x="3868" y="321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35" name="Freeform 639"/>
              <p:cNvSpPr>
                <a:spLocks/>
              </p:cNvSpPr>
              <p:nvPr/>
            </p:nvSpPr>
            <p:spPr bwMode="auto">
              <a:xfrm>
                <a:off x="3868" y="322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36" name="Freeform 640"/>
              <p:cNvSpPr>
                <a:spLocks/>
              </p:cNvSpPr>
              <p:nvPr/>
            </p:nvSpPr>
            <p:spPr bwMode="auto">
              <a:xfrm>
                <a:off x="3868" y="323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37" name="Freeform 641"/>
              <p:cNvSpPr>
                <a:spLocks/>
              </p:cNvSpPr>
              <p:nvPr/>
            </p:nvSpPr>
            <p:spPr bwMode="auto">
              <a:xfrm>
                <a:off x="3868" y="3252"/>
                <a:ext cx="1" cy="5"/>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38" name="Freeform 642"/>
              <p:cNvSpPr>
                <a:spLocks/>
              </p:cNvSpPr>
              <p:nvPr/>
            </p:nvSpPr>
            <p:spPr bwMode="auto">
              <a:xfrm>
                <a:off x="3868" y="326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39" name="Freeform 643"/>
              <p:cNvSpPr>
                <a:spLocks/>
              </p:cNvSpPr>
              <p:nvPr/>
            </p:nvSpPr>
            <p:spPr bwMode="auto">
              <a:xfrm>
                <a:off x="3868" y="327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40" name="Freeform 644"/>
              <p:cNvSpPr>
                <a:spLocks/>
              </p:cNvSpPr>
              <p:nvPr/>
            </p:nvSpPr>
            <p:spPr bwMode="auto">
              <a:xfrm>
                <a:off x="3868" y="329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41" name="Freeform 645"/>
              <p:cNvSpPr>
                <a:spLocks/>
              </p:cNvSpPr>
              <p:nvPr/>
            </p:nvSpPr>
            <p:spPr bwMode="auto">
              <a:xfrm>
                <a:off x="3868" y="330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42" name="Freeform 646"/>
              <p:cNvSpPr>
                <a:spLocks/>
              </p:cNvSpPr>
              <p:nvPr/>
            </p:nvSpPr>
            <p:spPr bwMode="auto">
              <a:xfrm>
                <a:off x="3868" y="331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43" name="Freeform 647"/>
              <p:cNvSpPr>
                <a:spLocks/>
              </p:cNvSpPr>
              <p:nvPr/>
            </p:nvSpPr>
            <p:spPr bwMode="auto">
              <a:xfrm>
                <a:off x="3868" y="333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44" name="Freeform 648"/>
              <p:cNvSpPr>
                <a:spLocks/>
              </p:cNvSpPr>
              <p:nvPr/>
            </p:nvSpPr>
            <p:spPr bwMode="auto">
              <a:xfrm>
                <a:off x="3868" y="334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45" name="Freeform 649"/>
              <p:cNvSpPr>
                <a:spLocks/>
              </p:cNvSpPr>
              <p:nvPr/>
            </p:nvSpPr>
            <p:spPr bwMode="auto">
              <a:xfrm>
                <a:off x="3868" y="335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46" name="Freeform 650"/>
              <p:cNvSpPr>
                <a:spLocks/>
              </p:cNvSpPr>
              <p:nvPr/>
            </p:nvSpPr>
            <p:spPr bwMode="auto">
              <a:xfrm>
                <a:off x="3868" y="337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47" name="Freeform 651"/>
              <p:cNvSpPr>
                <a:spLocks/>
              </p:cNvSpPr>
              <p:nvPr/>
            </p:nvSpPr>
            <p:spPr bwMode="auto">
              <a:xfrm>
                <a:off x="3868" y="338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48" name="Freeform 652"/>
              <p:cNvSpPr>
                <a:spLocks/>
              </p:cNvSpPr>
              <p:nvPr/>
            </p:nvSpPr>
            <p:spPr bwMode="auto">
              <a:xfrm>
                <a:off x="3868" y="339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49" name="Freeform 653"/>
              <p:cNvSpPr>
                <a:spLocks/>
              </p:cNvSpPr>
              <p:nvPr/>
            </p:nvSpPr>
            <p:spPr bwMode="auto">
              <a:xfrm>
                <a:off x="3868" y="341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50" name="Freeform 654"/>
              <p:cNvSpPr>
                <a:spLocks/>
              </p:cNvSpPr>
              <p:nvPr/>
            </p:nvSpPr>
            <p:spPr bwMode="auto">
              <a:xfrm>
                <a:off x="3868" y="342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51" name="Freeform 655"/>
              <p:cNvSpPr>
                <a:spLocks/>
              </p:cNvSpPr>
              <p:nvPr/>
            </p:nvSpPr>
            <p:spPr bwMode="auto">
              <a:xfrm>
                <a:off x="3868" y="343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52" name="Freeform 656"/>
              <p:cNvSpPr>
                <a:spLocks/>
              </p:cNvSpPr>
              <p:nvPr/>
            </p:nvSpPr>
            <p:spPr bwMode="auto">
              <a:xfrm>
                <a:off x="3868" y="345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53" name="Freeform 657"/>
              <p:cNvSpPr>
                <a:spLocks/>
              </p:cNvSpPr>
              <p:nvPr/>
            </p:nvSpPr>
            <p:spPr bwMode="auto">
              <a:xfrm>
                <a:off x="3868" y="346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54" name="Freeform 658"/>
              <p:cNvSpPr>
                <a:spLocks/>
              </p:cNvSpPr>
              <p:nvPr/>
            </p:nvSpPr>
            <p:spPr bwMode="auto">
              <a:xfrm>
                <a:off x="3868" y="347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55" name="Freeform 659"/>
              <p:cNvSpPr>
                <a:spLocks/>
              </p:cNvSpPr>
              <p:nvPr/>
            </p:nvSpPr>
            <p:spPr bwMode="auto">
              <a:xfrm>
                <a:off x="3868" y="349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56" name="Freeform 660"/>
              <p:cNvSpPr>
                <a:spLocks/>
              </p:cNvSpPr>
              <p:nvPr/>
            </p:nvSpPr>
            <p:spPr bwMode="auto">
              <a:xfrm>
                <a:off x="3868" y="350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57" name="Freeform 661"/>
              <p:cNvSpPr>
                <a:spLocks/>
              </p:cNvSpPr>
              <p:nvPr/>
            </p:nvSpPr>
            <p:spPr bwMode="auto">
              <a:xfrm>
                <a:off x="3868" y="351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58" name="Freeform 662"/>
              <p:cNvSpPr>
                <a:spLocks/>
              </p:cNvSpPr>
              <p:nvPr/>
            </p:nvSpPr>
            <p:spPr bwMode="auto">
              <a:xfrm>
                <a:off x="3868" y="352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59" name="Freeform 663"/>
              <p:cNvSpPr>
                <a:spLocks/>
              </p:cNvSpPr>
              <p:nvPr/>
            </p:nvSpPr>
            <p:spPr bwMode="auto">
              <a:xfrm>
                <a:off x="3868" y="3542"/>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60" name="Freeform 664"/>
              <p:cNvSpPr>
                <a:spLocks/>
              </p:cNvSpPr>
              <p:nvPr/>
            </p:nvSpPr>
            <p:spPr bwMode="auto">
              <a:xfrm>
                <a:off x="3868" y="355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61" name="Freeform 665"/>
              <p:cNvSpPr>
                <a:spLocks/>
              </p:cNvSpPr>
              <p:nvPr/>
            </p:nvSpPr>
            <p:spPr bwMode="auto">
              <a:xfrm>
                <a:off x="3868" y="356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62" name="Freeform 666"/>
              <p:cNvSpPr>
                <a:spLocks/>
              </p:cNvSpPr>
              <p:nvPr/>
            </p:nvSpPr>
            <p:spPr bwMode="auto">
              <a:xfrm>
                <a:off x="3868" y="3582"/>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63" name="Freeform 667"/>
              <p:cNvSpPr>
                <a:spLocks/>
              </p:cNvSpPr>
              <p:nvPr/>
            </p:nvSpPr>
            <p:spPr bwMode="auto">
              <a:xfrm>
                <a:off x="3868" y="359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64" name="Freeform 668"/>
              <p:cNvSpPr>
                <a:spLocks/>
              </p:cNvSpPr>
              <p:nvPr/>
            </p:nvSpPr>
            <p:spPr bwMode="auto">
              <a:xfrm>
                <a:off x="3868" y="360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65" name="Freeform 669"/>
              <p:cNvSpPr>
                <a:spLocks/>
              </p:cNvSpPr>
              <p:nvPr/>
            </p:nvSpPr>
            <p:spPr bwMode="auto">
              <a:xfrm>
                <a:off x="3868" y="362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66" name="Freeform 670"/>
              <p:cNvSpPr>
                <a:spLocks/>
              </p:cNvSpPr>
              <p:nvPr/>
            </p:nvSpPr>
            <p:spPr bwMode="auto">
              <a:xfrm>
                <a:off x="3868" y="363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67" name="Freeform 671"/>
              <p:cNvSpPr>
                <a:spLocks/>
              </p:cNvSpPr>
              <p:nvPr/>
            </p:nvSpPr>
            <p:spPr bwMode="auto">
              <a:xfrm>
                <a:off x="3868" y="3648"/>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68" name="Freeform 672"/>
              <p:cNvSpPr>
                <a:spLocks/>
              </p:cNvSpPr>
              <p:nvPr/>
            </p:nvSpPr>
            <p:spPr bwMode="auto">
              <a:xfrm>
                <a:off x="3868" y="366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69" name="Freeform 673"/>
              <p:cNvSpPr>
                <a:spLocks/>
              </p:cNvSpPr>
              <p:nvPr/>
            </p:nvSpPr>
            <p:spPr bwMode="auto">
              <a:xfrm>
                <a:off x="3868" y="367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70" name="Freeform 674"/>
              <p:cNvSpPr>
                <a:spLocks/>
              </p:cNvSpPr>
              <p:nvPr/>
            </p:nvSpPr>
            <p:spPr bwMode="auto">
              <a:xfrm>
                <a:off x="3868" y="368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71" name="Freeform 675"/>
              <p:cNvSpPr>
                <a:spLocks/>
              </p:cNvSpPr>
              <p:nvPr/>
            </p:nvSpPr>
            <p:spPr bwMode="auto">
              <a:xfrm>
                <a:off x="3868" y="370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72" name="Freeform 676"/>
              <p:cNvSpPr>
                <a:spLocks/>
              </p:cNvSpPr>
              <p:nvPr/>
            </p:nvSpPr>
            <p:spPr bwMode="auto">
              <a:xfrm>
                <a:off x="3868" y="371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73" name="Freeform 677"/>
              <p:cNvSpPr>
                <a:spLocks/>
              </p:cNvSpPr>
              <p:nvPr/>
            </p:nvSpPr>
            <p:spPr bwMode="auto">
              <a:xfrm>
                <a:off x="3868" y="3727"/>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74" name="Freeform 678"/>
              <p:cNvSpPr>
                <a:spLocks/>
              </p:cNvSpPr>
              <p:nvPr/>
            </p:nvSpPr>
            <p:spPr bwMode="auto">
              <a:xfrm>
                <a:off x="3868" y="374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75" name="Freeform 679"/>
              <p:cNvSpPr>
                <a:spLocks/>
              </p:cNvSpPr>
              <p:nvPr/>
            </p:nvSpPr>
            <p:spPr bwMode="auto">
              <a:xfrm>
                <a:off x="3868" y="375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76" name="Freeform 680"/>
              <p:cNvSpPr>
                <a:spLocks/>
              </p:cNvSpPr>
              <p:nvPr/>
            </p:nvSpPr>
            <p:spPr bwMode="auto">
              <a:xfrm>
                <a:off x="4016" y="290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77" name="Freeform 681"/>
              <p:cNvSpPr>
                <a:spLocks/>
              </p:cNvSpPr>
              <p:nvPr/>
            </p:nvSpPr>
            <p:spPr bwMode="auto">
              <a:xfrm>
                <a:off x="4016" y="291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78" name="Freeform 682"/>
              <p:cNvSpPr>
                <a:spLocks/>
              </p:cNvSpPr>
              <p:nvPr/>
            </p:nvSpPr>
            <p:spPr bwMode="auto">
              <a:xfrm>
                <a:off x="4016" y="292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79" name="Freeform 683"/>
              <p:cNvSpPr>
                <a:spLocks/>
              </p:cNvSpPr>
              <p:nvPr/>
            </p:nvSpPr>
            <p:spPr bwMode="auto">
              <a:xfrm>
                <a:off x="4016" y="2943"/>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80" name="Freeform 684"/>
              <p:cNvSpPr>
                <a:spLocks/>
              </p:cNvSpPr>
              <p:nvPr/>
            </p:nvSpPr>
            <p:spPr bwMode="auto">
              <a:xfrm>
                <a:off x="4016" y="2956"/>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81" name="Freeform 685"/>
              <p:cNvSpPr>
                <a:spLocks/>
              </p:cNvSpPr>
              <p:nvPr/>
            </p:nvSpPr>
            <p:spPr bwMode="auto">
              <a:xfrm>
                <a:off x="4016" y="296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82" name="Freeform 686"/>
              <p:cNvSpPr>
                <a:spLocks/>
              </p:cNvSpPr>
              <p:nvPr/>
            </p:nvSpPr>
            <p:spPr bwMode="auto">
              <a:xfrm>
                <a:off x="4016" y="298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83" name="Freeform 687"/>
              <p:cNvSpPr>
                <a:spLocks/>
              </p:cNvSpPr>
              <p:nvPr/>
            </p:nvSpPr>
            <p:spPr bwMode="auto">
              <a:xfrm>
                <a:off x="4016" y="299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84" name="Freeform 688"/>
              <p:cNvSpPr>
                <a:spLocks/>
              </p:cNvSpPr>
              <p:nvPr/>
            </p:nvSpPr>
            <p:spPr bwMode="auto">
              <a:xfrm>
                <a:off x="4016" y="3008"/>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85" name="Freeform 689"/>
              <p:cNvSpPr>
                <a:spLocks/>
              </p:cNvSpPr>
              <p:nvPr/>
            </p:nvSpPr>
            <p:spPr bwMode="auto">
              <a:xfrm>
                <a:off x="4016" y="302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86" name="Freeform 690"/>
              <p:cNvSpPr>
                <a:spLocks/>
              </p:cNvSpPr>
              <p:nvPr/>
            </p:nvSpPr>
            <p:spPr bwMode="auto">
              <a:xfrm>
                <a:off x="4016" y="3035"/>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87" name="Freeform 691"/>
              <p:cNvSpPr>
                <a:spLocks/>
              </p:cNvSpPr>
              <p:nvPr/>
            </p:nvSpPr>
            <p:spPr bwMode="auto">
              <a:xfrm>
                <a:off x="4016" y="304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88" name="Freeform 692"/>
              <p:cNvSpPr>
                <a:spLocks/>
              </p:cNvSpPr>
              <p:nvPr/>
            </p:nvSpPr>
            <p:spPr bwMode="auto">
              <a:xfrm>
                <a:off x="4016" y="306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89" name="Freeform 693"/>
              <p:cNvSpPr>
                <a:spLocks/>
              </p:cNvSpPr>
              <p:nvPr/>
            </p:nvSpPr>
            <p:spPr bwMode="auto">
              <a:xfrm>
                <a:off x="4016" y="307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90" name="Freeform 694"/>
              <p:cNvSpPr>
                <a:spLocks/>
              </p:cNvSpPr>
              <p:nvPr/>
            </p:nvSpPr>
            <p:spPr bwMode="auto">
              <a:xfrm>
                <a:off x="4016" y="3088"/>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91" name="Freeform 695"/>
              <p:cNvSpPr>
                <a:spLocks/>
              </p:cNvSpPr>
              <p:nvPr/>
            </p:nvSpPr>
            <p:spPr bwMode="auto">
              <a:xfrm>
                <a:off x="4016" y="3101"/>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92" name="Freeform 696"/>
              <p:cNvSpPr>
                <a:spLocks/>
              </p:cNvSpPr>
              <p:nvPr/>
            </p:nvSpPr>
            <p:spPr bwMode="auto">
              <a:xfrm>
                <a:off x="4016" y="311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93" name="Freeform 697"/>
              <p:cNvSpPr>
                <a:spLocks/>
              </p:cNvSpPr>
              <p:nvPr/>
            </p:nvSpPr>
            <p:spPr bwMode="auto">
              <a:xfrm>
                <a:off x="4016" y="312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94" name="Freeform 698"/>
              <p:cNvSpPr>
                <a:spLocks/>
              </p:cNvSpPr>
              <p:nvPr/>
            </p:nvSpPr>
            <p:spPr bwMode="auto">
              <a:xfrm>
                <a:off x="4016" y="314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95" name="Freeform 699"/>
              <p:cNvSpPr>
                <a:spLocks/>
              </p:cNvSpPr>
              <p:nvPr/>
            </p:nvSpPr>
            <p:spPr bwMode="auto">
              <a:xfrm>
                <a:off x="4016" y="315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96" name="Freeform 700"/>
              <p:cNvSpPr>
                <a:spLocks/>
              </p:cNvSpPr>
              <p:nvPr/>
            </p:nvSpPr>
            <p:spPr bwMode="auto">
              <a:xfrm>
                <a:off x="4016" y="316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97" name="Freeform 701"/>
              <p:cNvSpPr>
                <a:spLocks/>
              </p:cNvSpPr>
              <p:nvPr/>
            </p:nvSpPr>
            <p:spPr bwMode="auto">
              <a:xfrm>
                <a:off x="4016" y="3180"/>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98" name="Freeform 702"/>
              <p:cNvSpPr>
                <a:spLocks/>
              </p:cNvSpPr>
              <p:nvPr/>
            </p:nvSpPr>
            <p:spPr bwMode="auto">
              <a:xfrm>
                <a:off x="4016" y="319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599" name="Freeform 703"/>
              <p:cNvSpPr>
                <a:spLocks/>
              </p:cNvSpPr>
              <p:nvPr/>
            </p:nvSpPr>
            <p:spPr bwMode="auto">
              <a:xfrm>
                <a:off x="4016" y="320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00" name="Freeform 704"/>
              <p:cNvSpPr>
                <a:spLocks/>
              </p:cNvSpPr>
              <p:nvPr/>
            </p:nvSpPr>
            <p:spPr bwMode="auto">
              <a:xfrm>
                <a:off x="4016" y="321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01" name="Freeform 705"/>
              <p:cNvSpPr>
                <a:spLocks/>
              </p:cNvSpPr>
              <p:nvPr/>
            </p:nvSpPr>
            <p:spPr bwMode="auto">
              <a:xfrm>
                <a:off x="4016" y="323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02" name="Freeform 706"/>
              <p:cNvSpPr>
                <a:spLocks/>
              </p:cNvSpPr>
              <p:nvPr/>
            </p:nvSpPr>
            <p:spPr bwMode="auto">
              <a:xfrm>
                <a:off x="4016" y="324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03" name="Freeform 707"/>
              <p:cNvSpPr>
                <a:spLocks/>
              </p:cNvSpPr>
              <p:nvPr/>
            </p:nvSpPr>
            <p:spPr bwMode="auto">
              <a:xfrm>
                <a:off x="4016" y="325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04" name="Freeform 708"/>
              <p:cNvSpPr>
                <a:spLocks/>
              </p:cNvSpPr>
              <p:nvPr/>
            </p:nvSpPr>
            <p:spPr bwMode="auto">
              <a:xfrm>
                <a:off x="4016" y="327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05" name="Freeform 709"/>
              <p:cNvSpPr>
                <a:spLocks/>
              </p:cNvSpPr>
              <p:nvPr/>
            </p:nvSpPr>
            <p:spPr bwMode="auto">
              <a:xfrm>
                <a:off x="4016" y="328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06" name="Freeform 710"/>
              <p:cNvSpPr>
                <a:spLocks/>
              </p:cNvSpPr>
              <p:nvPr/>
            </p:nvSpPr>
            <p:spPr bwMode="auto">
              <a:xfrm>
                <a:off x="4016" y="329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07" name="Freeform 711"/>
              <p:cNvSpPr>
                <a:spLocks/>
              </p:cNvSpPr>
              <p:nvPr/>
            </p:nvSpPr>
            <p:spPr bwMode="auto">
              <a:xfrm>
                <a:off x="4016" y="331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08" name="Freeform 712"/>
              <p:cNvSpPr>
                <a:spLocks/>
              </p:cNvSpPr>
              <p:nvPr/>
            </p:nvSpPr>
            <p:spPr bwMode="auto">
              <a:xfrm>
                <a:off x="4016" y="332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09" name="Freeform 713"/>
              <p:cNvSpPr>
                <a:spLocks/>
              </p:cNvSpPr>
              <p:nvPr/>
            </p:nvSpPr>
            <p:spPr bwMode="auto">
              <a:xfrm>
                <a:off x="4016" y="333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10" name="Freeform 714"/>
              <p:cNvSpPr>
                <a:spLocks/>
              </p:cNvSpPr>
              <p:nvPr/>
            </p:nvSpPr>
            <p:spPr bwMode="auto">
              <a:xfrm>
                <a:off x="4016" y="335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11" name="Freeform 715"/>
              <p:cNvSpPr>
                <a:spLocks/>
              </p:cNvSpPr>
              <p:nvPr/>
            </p:nvSpPr>
            <p:spPr bwMode="auto">
              <a:xfrm>
                <a:off x="4016" y="3365"/>
                <a:ext cx="1" cy="3"/>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12" name="Freeform 716"/>
              <p:cNvSpPr>
                <a:spLocks/>
              </p:cNvSpPr>
              <p:nvPr/>
            </p:nvSpPr>
            <p:spPr bwMode="auto">
              <a:xfrm>
                <a:off x="4016" y="337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13" name="Freeform 717"/>
              <p:cNvSpPr>
                <a:spLocks/>
              </p:cNvSpPr>
              <p:nvPr/>
            </p:nvSpPr>
            <p:spPr bwMode="auto">
              <a:xfrm>
                <a:off x="4016" y="339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14" name="Freeform 718"/>
              <p:cNvSpPr>
                <a:spLocks/>
              </p:cNvSpPr>
              <p:nvPr/>
            </p:nvSpPr>
            <p:spPr bwMode="auto">
              <a:xfrm>
                <a:off x="4016" y="340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15" name="Freeform 719"/>
              <p:cNvSpPr>
                <a:spLocks/>
              </p:cNvSpPr>
              <p:nvPr/>
            </p:nvSpPr>
            <p:spPr bwMode="auto">
              <a:xfrm>
                <a:off x="4016" y="3417"/>
                <a:ext cx="1" cy="5"/>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16" name="Freeform 720"/>
              <p:cNvSpPr>
                <a:spLocks/>
              </p:cNvSpPr>
              <p:nvPr/>
            </p:nvSpPr>
            <p:spPr bwMode="auto">
              <a:xfrm>
                <a:off x="4016" y="343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17" name="Freeform 721"/>
              <p:cNvSpPr>
                <a:spLocks/>
              </p:cNvSpPr>
              <p:nvPr/>
            </p:nvSpPr>
            <p:spPr bwMode="auto">
              <a:xfrm>
                <a:off x="4016" y="344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18" name="Freeform 722"/>
              <p:cNvSpPr>
                <a:spLocks/>
              </p:cNvSpPr>
              <p:nvPr/>
            </p:nvSpPr>
            <p:spPr bwMode="auto">
              <a:xfrm>
                <a:off x="4016" y="345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19" name="Freeform 723"/>
              <p:cNvSpPr>
                <a:spLocks/>
              </p:cNvSpPr>
              <p:nvPr/>
            </p:nvSpPr>
            <p:spPr bwMode="auto">
              <a:xfrm>
                <a:off x="4016" y="347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20" name="Freeform 724"/>
              <p:cNvSpPr>
                <a:spLocks/>
              </p:cNvSpPr>
              <p:nvPr/>
            </p:nvSpPr>
            <p:spPr bwMode="auto">
              <a:xfrm>
                <a:off x="4016" y="3483"/>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21" name="Freeform 725"/>
              <p:cNvSpPr>
                <a:spLocks/>
              </p:cNvSpPr>
              <p:nvPr/>
            </p:nvSpPr>
            <p:spPr bwMode="auto">
              <a:xfrm>
                <a:off x="4016" y="349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22" name="Freeform 726"/>
              <p:cNvSpPr>
                <a:spLocks/>
              </p:cNvSpPr>
              <p:nvPr/>
            </p:nvSpPr>
            <p:spPr bwMode="auto">
              <a:xfrm>
                <a:off x="4016" y="3510"/>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23" name="Freeform 727"/>
              <p:cNvSpPr>
                <a:spLocks/>
              </p:cNvSpPr>
              <p:nvPr/>
            </p:nvSpPr>
            <p:spPr bwMode="auto">
              <a:xfrm>
                <a:off x="4016" y="352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24" name="Freeform 728"/>
              <p:cNvSpPr>
                <a:spLocks/>
              </p:cNvSpPr>
              <p:nvPr/>
            </p:nvSpPr>
            <p:spPr bwMode="auto">
              <a:xfrm>
                <a:off x="4016" y="353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25" name="Freeform 729"/>
              <p:cNvSpPr>
                <a:spLocks/>
              </p:cNvSpPr>
              <p:nvPr/>
            </p:nvSpPr>
            <p:spPr bwMode="auto">
              <a:xfrm>
                <a:off x="4016" y="354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26" name="Freeform 730"/>
              <p:cNvSpPr>
                <a:spLocks/>
              </p:cNvSpPr>
              <p:nvPr/>
            </p:nvSpPr>
            <p:spPr bwMode="auto">
              <a:xfrm>
                <a:off x="4016" y="3562"/>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27" name="Freeform 731"/>
              <p:cNvSpPr>
                <a:spLocks/>
              </p:cNvSpPr>
              <p:nvPr/>
            </p:nvSpPr>
            <p:spPr bwMode="auto">
              <a:xfrm>
                <a:off x="4016" y="357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28" name="Freeform 732"/>
              <p:cNvSpPr>
                <a:spLocks/>
              </p:cNvSpPr>
              <p:nvPr/>
            </p:nvSpPr>
            <p:spPr bwMode="auto">
              <a:xfrm>
                <a:off x="4016" y="358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29" name="Freeform 733"/>
              <p:cNvSpPr>
                <a:spLocks/>
              </p:cNvSpPr>
              <p:nvPr/>
            </p:nvSpPr>
            <p:spPr bwMode="auto">
              <a:xfrm>
                <a:off x="4016" y="360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30" name="Freeform 734"/>
              <p:cNvSpPr>
                <a:spLocks/>
              </p:cNvSpPr>
              <p:nvPr/>
            </p:nvSpPr>
            <p:spPr bwMode="auto">
              <a:xfrm>
                <a:off x="4016" y="361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31" name="Freeform 735"/>
              <p:cNvSpPr>
                <a:spLocks/>
              </p:cNvSpPr>
              <p:nvPr/>
            </p:nvSpPr>
            <p:spPr bwMode="auto">
              <a:xfrm>
                <a:off x="4016" y="3628"/>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32" name="Freeform 736"/>
              <p:cNvSpPr>
                <a:spLocks/>
              </p:cNvSpPr>
              <p:nvPr/>
            </p:nvSpPr>
            <p:spPr bwMode="auto">
              <a:xfrm>
                <a:off x="4016" y="364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33" name="Freeform 737"/>
              <p:cNvSpPr>
                <a:spLocks/>
              </p:cNvSpPr>
              <p:nvPr/>
            </p:nvSpPr>
            <p:spPr bwMode="auto">
              <a:xfrm>
                <a:off x="4016" y="365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34" name="Freeform 738"/>
              <p:cNvSpPr>
                <a:spLocks/>
              </p:cNvSpPr>
              <p:nvPr/>
            </p:nvSpPr>
            <p:spPr bwMode="auto">
              <a:xfrm>
                <a:off x="4016" y="366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35" name="Freeform 739"/>
              <p:cNvSpPr>
                <a:spLocks/>
              </p:cNvSpPr>
              <p:nvPr/>
            </p:nvSpPr>
            <p:spPr bwMode="auto">
              <a:xfrm>
                <a:off x="4016" y="368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36" name="Freeform 740"/>
              <p:cNvSpPr>
                <a:spLocks/>
              </p:cNvSpPr>
              <p:nvPr/>
            </p:nvSpPr>
            <p:spPr bwMode="auto">
              <a:xfrm>
                <a:off x="4016" y="369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37" name="Freeform 741"/>
              <p:cNvSpPr>
                <a:spLocks/>
              </p:cNvSpPr>
              <p:nvPr/>
            </p:nvSpPr>
            <p:spPr bwMode="auto">
              <a:xfrm>
                <a:off x="4016" y="370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38" name="Freeform 742"/>
              <p:cNvSpPr>
                <a:spLocks/>
              </p:cNvSpPr>
              <p:nvPr/>
            </p:nvSpPr>
            <p:spPr bwMode="auto">
              <a:xfrm>
                <a:off x="4016" y="372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39" name="Freeform 743"/>
              <p:cNvSpPr>
                <a:spLocks/>
              </p:cNvSpPr>
              <p:nvPr/>
            </p:nvSpPr>
            <p:spPr bwMode="auto">
              <a:xfrm>
                <a:off x="4016" y="373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40" name="Freeform 744"/>
              <p:cNvSpPr>
                <a:spLocks/>
              </p:cNvSpPr>
              <p:nvPr/>
            </p:nvSpPr>
            <p:spPr bwMode="auto">
              <a:xfrm>
                <a:off x="4016" y="3747"/>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41" name="Freeform 745"/>
              <p:cNvSpPr>
                <a:spLocks/>
              </p:cNvSpPr>
              <p:nvPr/>
            </p:nvSpPr>
            <p:spPr bwMode="auto">
              <a:xfrm>
                <a:off x="4016" y="376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42" name="Freeform 746"/>
              <p:cNvSpPr>
                <a:spLocks/>
              </p:cNvSpPr>
              <p:nvPr/>
            </p:nvSpPr>
            <p:spPr bwMode="auto">
              <a:xfrm>
                <a:off x="4164" y="2910"/>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43" name="Freeform 747"/>
              <p:cNvSpPr>
                <a:spLocks/>
              </p:cNvSpPr>
              <p:nvPr/>
            </p:nvSpPr>
            <p:spPr bwMode="auto">
              <a:xfrm>
                <a:off x="4164" y="292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44" name="Freeform 748"/>
              <p:cNvSpPr>
                <a:spLocks/>
              </p:cNvSpPr>
              <p:nvPr/>
            </p:nvSpPr>
            <p:spPr bwMode="auto">
              <a:xfrm>
                <a:off x="4164" y="2936"/>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45" name="Freeform 749"/>
              <p:cNvSpPr>
                <a:spLocks/>
              </p:cNvSpPr>
              <p:nvPr/>
            </p:nvSpPr>
            <p:spPr bwMode="auto">
              <a:xfrm>
                <a:off x="4164" y="294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46" name="Freeform 750"/>
              <p:cNvSpPr>
                <a:spLocks/>
              </p:cNvSpPr>
              <p:nvPr/>
            </p:nvSpPr>
            <p:spPr bwMode="auto">
              <a:xfrm>
                <a:off x="4164" y="296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47" name="Freeform 751"/>
              <p:cNvSpPr>
                <a:spLocks/>
              </p:cNvSpPr>
              <p:nvPr/>
            </p:nvSpPr>
            <p:spPr bwMode="auto">
              <a:xfrm>
                <a:off x="4164" y="297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48" name="Freeform 752"/>
              <p:cNvSpPr>
                <a:spLocks/>
              </p:cNvSpPr>
              <p:nvPr/>
            </p:nvSpPr>
            <p:spPr bwMode="auto">
              <a:xfrm>
                <a:off x="4164" y="298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49" name="Freeform 753"/>
              <p:cNvSpPr>
                <a:spLocks/>
              </p:cNvSpPr>
              <p:nvPr/>
            </p:nvSpPr>
            <p:spPr bwMode="auto">
              <a:xfrm>
                <a:off x="4164" y="300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50" name="Freeform 754"/>
              <p:cNvSpPr>
                <a:spLocks/>
              </p:cNvSpPr>
              <p:nvPr/>
            </p:nvSpPr>
            <p:spPr bwMode="auto">
              <a:xfrm>
                <a:off x="4164" y="301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51" name="Freeform 755"/>
              <p:cNvSpPr>
                <a:spLocks/>
              </p:cNvSpPr>
              <p:nvPr/>
            </p:nvSpPr>
            <p:spPr bwMode="auto">
              <a:xfrm>
                <a:off x="4164" y="302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52" name="Freeform 756"/>
              <p:cNvSpPr>
                <a:spLocks/>
              </p:cNvSpPr>
              <p:nvPr/>
            </p:nvSpPr>
            <p:spPr bwMode="auto">
              <a:xfrm>
                <a:off x="4164" y="304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53" name="Freeform 757"/>
              <p:cNvSpPr>
                <a:spLocks/>
              </p:cNvSpPr>
              <p:nvPr/>
            </p:nvSpPr>
            <p:spPr bwMode="auto">
              <a:xfrm>
                <a:off x="4164" y="3055"/>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54" name="Freeform 758"/>
              <p:cNvSpPr>
                <a:spLocks/>
              </p:cNvSpPr>
              <p:nvPr/>
            </p:nvSpPr>
            <p:spPr bwMode="auto">
              <a:xfrm>
                <a:off x="4164" y="306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55" name="Freeform 759"/>
              <p:cNvSpPr>
                <a:spLocks/>
              </p:cNvSpPr>
              <p:nvPr/>
            </p:nvSpPr>
            <p:spPr bwMode="auto">
              <a:xfrm>
                <a:off x="4164" y="308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56" name="Freeform 760"/>
              <p:cNvSpPr>
                <a:spLocks/>
              </p:cNvSpPr>
              <p:nvPr/>
            </p:nvSpPr>
            <p:spPr bwMode="auto">
              <a:xfrm>
                <a:off x="4164" y="309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57" name="Freeform 761"/>
              <p:cNvSpPr>
                <a:spLocks/>
              </p:cNvSpPr>
              <p:nvPr/>
            </p:nvSpPr>
            <p:spPr bwMode="auto">
              <a:xfrm>
                <a:off x="4164" y="310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58" name="Freeform 762"/>
              <p:cNvSpPr>
                <a:spLocks/>
              </p:cNvSpPr>
              <p:nvPr/>
            </p:nvSpPr>
            <p:spPr bwMode="auto">
              <a:xfrm>
                <a:off x="4164" y="312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59" name="Freeform 763"/>
              <p:cNvSpPr>
                <a:spLocks/>
              </p:cNvSpPr>
              <p:nvPr/>
            </p:nvSpPr>
            <p:spPr bwMode="auto">
              <a:xfrm>
                <a:off x="4164" y="313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60" name="Freeform 764"/>
              <p:cNvSpPr>
                <a:spLocks/>
              </p:cNvSpPr>
              <p:nvPr/>
            </p:nvSpPr>
            <p:spPr bwMode="auto">
              <a:xfrm>
                <a:off x="4164" y="314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61" name="Freeform 765"/>
              <p:cNvSpPr>
                <a:spLocks/>
              </p:cNvSpPr>
              <p:nvPr/>
            </p:nvSpPr>
            <p:spPr bwMode="auto">
              <a:xfrm>
                <a:off x="4164" y="316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62" name="Freeform 766"/>
              <p:cNvSpPr>
                <a:spLocks/>
              </p:cNvSpPr>
              <p:nvPr/>
            </p:nvSpPr>
            <p:spPr bwMode="auto">
              <a:xfrm>
                <a:off x="4164" y="317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63" name="Freeform 767"/>
              <p:cNvSpPr>
                <a:spLocks/>
              </p:cNvSpPr>
              <p:nvPr/>
            </p:nvSpPr>
            <p:spPr bwMode="auto">
              <a:xfrm>
                <a:off x="4164" y="318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64" name="Freeform 768"/>
              <p:cNvSpPr>
                <a:spLocks/>
              </p:cNvSpPr>
              <p:nvPr/>
            </p:nvSpPr>
            <p:spPr bwMode="auto">
              <a:xfrm>
                <a:off x="4164" y="3200"/>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65" name="Freeform 769"/>
              <p:cNvSpPr>
                <a:spLocks/>
              </p:cNvSpPr>
              <p:nvPr/>
            </p:nvSpPr>
            <p:spPr bwMode="auto">
              <a:xfrm>
                <a:off x="4164" y="321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66" name="Freeform 770"/>
              <p:cNvSpPr>
                <a:spLocks/>
              </p:cNvSpPr>
              <p:nvPr/>
            </p:nvSpPr>
            <p:spPr bwMode="auto">
              <a:xfrm>
                <a:off x="4164" y="322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67" name="Freeform 771"/>
              <p:cNvSpPr>
                <a:spLocks/>
              </p:cNvSpPr>
              <p:nvPr/>
            </p:nvSpPr>
            <p:spPr bwMode="auto">
              <a:xfrm>
                <a:off x="4164" y="323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68" name="Freeform 772"/>
              <p:cNvSpPr>
                <a:spLocks/>
              </p:cNvSpPr>
              <p:nvPr/>
            </p:nvSpPr>
            <p:spPr bwMode="auto">
              <a:xfrm>
                <a:off x="4164" y="3252"/>
                <a:ext cx="1" cy="5"/>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69" name="Freeform 773"/>
              <p:cNvSpPr>
                <a:spLocks/>
              </p:cNvSpPr>
              <p:nvPr/>
            </p:nvSpPr>
            <p:spPr bwMode="auto">
              <a:xfrm>
                <a:off x="4164" y="326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70" name="Freeform 774"/>
              <p:cNvSpPr>
                <a:spLocks/>
              </p:cNvSpPr>
              <p:nvPr/>
            </p:nvSpPr>
            <p:spPr bwMode="auto">
              <a:xfrm>
                <a:off x="4164" y="327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71" name="Freeform 775"/>
              <p:cNvSpPr>
                <a:spLocks/>
              </p:cNvSpPr>
              <p:nvPr/>
            </p:nvSpPr>
            <p:spPr bwMode="auto">
              <a:xfrm>
                <a:off x="4164" y="329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72" name="Freeform 776"/>
              <p:cNvSpPr>
                <a:spLocks/>
              </p:cNvSpPr>
              <p:nvPr/>
            </p:nvSpPr>
            <p:spPr bwMode="auto">
              <a:xfrm>
                <a:off x="4164" y="330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73" name="Freeform 777"/>
              <p:cNvSpPr>
                <a:spLocks/>
              </p:cNvSpPr>
              <p:nvPr/>
            </p:nvSpPr>
            <p:spPr bwMode="auto">
              <a:xfrm>
                <a:off x="4164" y="331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74" name="Freeform 778"/>
              <p:cNvSpPr>
                <a:spLocks/>
              </p:cNvSpPr>
              <p:nvPr/>
            </p:nvSpPr>
            <p:spPr bwMode="auto">
              <a:xfrm>
                <a:off x="4164" y="333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75" name="Freeform 779"/>
              <p:cNvSpPr>
                <a:spLocks/>
              </p:cNvSpPr>
              <p:nvPr/>
            </p:nvSpPr>
            <p:spPr bwMode="auto">
              <a:xfrm>
                <a:off x="4164" y="334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76" name="Freeform 780"/>
              <p:cNvSpPr>
                <a:spLocks/>
              </p:cNvSpPr>
              <p:nvPr/>
            </p:nvSpPr>
            <p:spPr bwMode="auto">
              <a:xfrm>
                <a:off x="4164" y="335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77" name="Freeform 781"/>
              <p:cNvSpPr>
                <a:spLocks/>
              </p:cNvSpPr>
              <p:nvPr/>
            </p:nvSpPr>
            <p:spPr bwMode="auto">
              <a:xfrm>
                <a:off x="4164" y="337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78" name="Freeform 782"/>
              <p:cNvSpPr>
                <a:spLocks/>
              </p:cNvSpPr>
              <p:nvPr/>
            </p:nvSpPr>
            <p:spPr bwMode="auto">
              <a:xfrm>
                <a:off x="4164" y="338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79" name="Freeform 783"/>
              <p:cNvSpPr>
                <a:spLocks/>
              </p:cNvSpPr>
              <p:nvPr/>
            </p:nvSpPr>
            <p:spPr bwMode="auto">
              <a:xfrm>
                <a:off x="4164" y="339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80" name="Freeform 784"/>
              <p:cNvSpPr>
                <a:spLocks/>
              </p:cNvSpPr>
              <p:nvPr/>
            </p:nvSpPr>
            <p:spPr bwMode="auto">
              <a:xfrm>
                <a:off x="4164" y="341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81" name="Freeform 785"/>
              <p:cNvSpPr>
                <a:spLocks/>
              </p:cNvSpPr>
              <p:nvPr/>
            </p:nvSpPr>
            <p:spPr bwMode="auto">
              <a:xfrm>
                <a:off x="4164" y="342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82" name="Freeform 786"/>
              <p:cNvSpPr>
                <a:spLocks/>
              </p:cNvSpPr>
              <p:nvPr/>
            </p:nvSpPr>
            <p:spPr bwMode="auto">
              <a:xfrm>
                <a:off x="4164" y="343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83" name="Freeform 787"/>
              <p:cNvSpPr>
                <a:spLocks/>
              </p:cNvSpPr>
              <p:nvPr/>
            </p:nvSpPr>
            <p:spPr bwMode="auto">
              <a:xfrm>
                <a:off x="4164" y="345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84" name="Freeform 788"/>
              <p:cNvSpPr>
                <a:spLocks/>
              </p:cNvSpPr>
              <p:nvPr/>
            </p:nvSpPr>
            <p:spPr bwMode="auto">
              <a:xfrm>
                <a:off x="4164" y="346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85" name="Freeform 789"/>
              <p:cNvSpPr>
                <a:spLocks/>
              </p:cNvSpPr>
              <p:nvPr/>
            </p:nvSpPr>
            <p:spPr bwMode="auto">
              <a:xfrm>
                <a:off x="4164" y="347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86" name="Freeform 790"/>
              <p:cNvSpPr>
                <a:spLocks/>
              </p:cNvSpPr>
              <p:nvPr/>
            </p:nvSpPr>
            <p:spPr bwMode="auto">
              <a:xfrm>
                <a:off x="4164" y="349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87" name="Freeform 791"/>
              <p:cNvSpPr>
                <a:spLocks/>
              </p:cNvSpPr>
              <p:nvPr/>
            </p:nvSpPr>
            <p:spPr bwMode="auto">
              <a:xfrm>
                <a:off x="4164" y="350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88" name="Freeform 792"/>
              <p:cNvSpPr>
                <a:spLocks/>
              </p:cNvSpPr>
              <p:nvPr/>
            </p:nvSpPr>
            <p:spPr bwMode="auto">
              <a:xfrm>
                <a:off x="4164" y="351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89" name="Freeform 793"/>
              <p:cNvSpPr>
                <a:spLocks/>
              </p:cNvSpPr>
              <p:nvPr/>
            </p:nvSpPr>
            <p:spPr bwMode="auto">
              <a:xfrm>
                <a:off x="4164" y="352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90" name="Freeform 794"/>
              <p:cNvSpPr>
                <a:spLocks/>
              </p:cNvSpPr>
              <p:nvPr/>
            </p:nvSpPr>
            <p:spPr bwMode="auto">
              <a:xfrm>
                <a:off x="4164" y="3542"/>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91" name="Freeform 795"/>
              <p:cNvSpPr>
                <a:spLocks/>
              </p:cNvSpPr>
              <p:nvPr/>
            </p:nvSpPr>
            <p:spPr bwMode="auto">
              <a:xfrm>
                <a:off x="4164" y="355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92" name="Freeform 796"/>
              <p:cNvSpPr>
                <a:spLocks/>
              </p:cNvSpPr>
              <p:nvPr/>
            </p:nvSpPr>
            <p:spPr bwMode="auto">
              <a:xfrm>
                <a:off x="4164" y="356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93" name="Freeform 797"/>
              <p:cNvSpPr>
                <a:spLocks/>
              </p:cNvSpPr>
              <p:nvPr/>
            </p:nvSpPr>
            <p:spPr bwMode="auto">
              <a:xfrm>
                <a:off x="4164" y="3582"/>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94" name="Freeform 798"/>
              <p:cNvSpPr>
                <a:spLocks/>
              </p:cNvSpPr>
              <p:nvPr/>
            </p:nvSpPr>
            <p:spPr bwMode="auto">
              <a:xfrm>
                <a:off x="4164" y="359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95" name="Freeform 799"/>
              <p:cNvSpPr>
                <a:spLocks/>
              </p:cNvSpPr>
              <p:nvPr/>
            </p:nvSpPr>
            <p:spPr bwMode="auto">
              <a:xfrm>
                <a:off x="4164" y="360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96" name="Freeform 800"/>
              <p:cNvSpPr>
                <a:spLocks/>
              </p:cNvSpPr>
              <p:nvPr/>
            </p:nvSpPr>
            <p:spPr bwMode="auto">
              <a:xfrm>
                <a:off x="4164" y="362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97" name="Freeform 801"/>
              <p:cNvSpPr>
                <a:spLocks/>
              </p:cNvSpPr>
              <p:nvPr/>
            </p:nvSpPr>
            <p:spPr bwMode="auto">
              <a:xfrm>
                <a:off x="4164" y="363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98" name="Freeform 802"/>
              <p:cNvSpPr>
                <a:spLocks/>
              </p:cNvSpPr>
              <p:nvPr/>
            </p:nvSpPr>
            <p:spPr bwMode="auto">
              <a:xfrm>
                <a:off x="4164" y="3648"/>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699" name="Freeform 803"/>
              <p:cNvSpPr>
                <a:spLocks/>
              </p:cNvSpPr>
              <p:nvPr/>
            </p:nvSpPr>
            <p:spPr bwMode="auto">
              <a:xfrm>
                <a:off x="4164" y="366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00" name="Freeform 804"/>
              <p:cNvSpPr>
                <a:spLocks/>
              </p:cNvSpPr>
              <p:nvPr/>
            </p:nvSpPr>
            <p:spPr bwMode="auto">
              <a:xfrm>
                <a:off x="4164" y="367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01" name="Freeform 805"/>
              <p:cNvSpPr>
                <a:spLocks/>
              </p:cNvSpPr>
              <p:nvPr/>
            </p:nvSpPr>
            <p:spPr bwMode="auto">
              <a:xfrm>
                <a:off x="4164" y="368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02" name="Freeform 806"/>
              <p:cNvSpPr>
                <a:spLocks/>
              </p:cNvSpPr>
              <p:nvPr/>
            </p:nvSpPr>
            <p:spPr bwMode="auto">
              <a:xfrm>
                <a:off x="4164" y="370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81904" name="Group 1008"/>
            <p:cNvGrpSpPr>
              <a:grpSpLocks/>
            </p:cNvGrpSpPr>
            <p:nvPr/>
          </p:nvGrpSpPr>
          <p:grpSpPr bwMode="auto">
            <a:xfrm>
              <a:off x="4164" y="2903"/>
              <a:ext cx="446" cy="861"/>
              <a:chOff x="4164" y="2903"/>
              <a:chExt cx="446" cy="861"/>
            </a:xfrm>
          </p:grpSpPr>
          <p:sp>
            <p:nvSpPr>
              <p:cNvPr id="81704" name="Freeform 808"/>
              <p:cNvSpPr>
                <a:spLocks/>
              </p:cNvSpPr>
              <p:nvPr/>
            </p:nvSpPr>
            <p:spPr bwMode="auto">
              <a:xfrm>
                <a:off x="4164" y="371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05" name="Freeform 809"/>
              <p:cNvSpPr>
                <a:spLocks/>
              </p:cNvSpPr>
              <p:nvPr/>
            </p:nvSpPr>
            <p:spPr bwMode="auto">
              <a:xfrm>
                <a:off x="4164" y="3727"/>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06" name="Freeform 810"/>
              <p:cNvSpPr>
                <a:spLocks/>
              </p:cNvSpPr>
              <p:nvPr/>
            </p:nvSpPr>
            <p:spPr bwMode="auto">
              <a:xfrm>
                <a:off x="4164" y="374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07" name="Freeform 811"/>
              <p:cNvSpPr>
                <a:spLocks/>
              </p:cNvSpPr>
              <p:nvPr/>
            </p:nvSpPr>
            <p:spPr bwMode="auto">
              <a:xfrm>
                <a:off x="4164" y="375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08" name="Freeform 812"/>
              <p:cNvSpPr>
                <a:spLocks/>
              </p:cNvSpPr>
              <p:nvPr/>
            </p:nvSpPr>
            <p:spPr bwMode="auto">
              <a:xfrm>
                <a:off x="4313" y="290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09" name="Freeform 813"/>
              <p:cNvSpPr>
                <a:spLocks/>
              </p:cNvSpPr>
              <p:nvPr/>
            </p:nvSpPr>
            <p:spPr bwMode="auto">
              <a:xfrm>
                <a:off x="4313" y="291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10" name="Freeform 814"/>
              <p:cNvSpPr>
                <a:spLocks/>
              </p:cNvSpPr>
              <p:nvPr/>
            </p:nvSpPr>
            <p:spPr bwMode="auto">
              <a:xfrm>
                <a:off x="4313" y="292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11" name="Freeform 815"/>
              <p:cNvSpPr>
                <a:spLocks/>
              </p:cNvSpPr>
              <p:nvPr/>
            </p:nvSpPr>
            <p:spPr bwMode="auto">
              <a:xfrm>
                <a:off x="4313" y="2943"/>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12" name="Freeform 816"/>
              <p:cNvSpPr>
                <a:spLocks/>
              </p:cNvSpPr>
              <p:nvPr/>
            </p:nvSpPr>
            <p:spPr bwMode="auto">
              <a:xfrm>
                <a:off x="4313" y="2956"/>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13" name="Freeform 817"/>
              <p:cNvSpPr>
                <a:spLocks/>
              </p:cNvSpPr>
              <p:nvPr/>
            </p:nvSpPr>
            <p:spPr bwMode="auto">
              <a:xfrm>
                <a:off x="4313" y="296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14" name="Freeform 818"/>
              <p:cNvSpPr>
                <a:spLocks/>
              </p:cNvSpPr>
              <p:nvPr/>
            </p:nvSpPr>
            <p:spPr bwMode="auto">
              <a:xfrm>
                <a:off x="4313" y="298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15" name="Freeform 819"/>
              <p:cNvSpPr>
                <a:spLocks/>
              </p:cNvSpPr>
              <p:nvPr/>
            </p:nvSpPr>
            <p:spPr bwMode="auto">
              <a:xfrm>
                <a:off x="4313" y="299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16" name="Freeform 820"/>
              <p:cNvSpPr>
                <a:spLocks/>
              </p:cNvSpPr>
              <p:nvPr/>
            </p:nvSpPr>
            <p:spPr bwMode="auto">
              <a:xfrm>
                <a:off x="4313" y="3008"/>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17" name="Freeform 821"/>
              <p:cNvSpPr>
                <a:spLocks/>
              </p:cNvSpPr>
              <p:nvPr/>
            </p:nvSpPr>
            <p:spPr bwMode="auto">
              <a:xfrm>
                <a:off x="4313" y="302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18" name="Freeform 822"/>
              <p:cNvSpPr>
                <a:spLocks/>
              </p:cNvSpPr>
              <p:nvPr/>
            </p:nvSpPr>
            <p:spPr bwMode="auto">
              <a:xfrm>
                <a:off x="4313" y="3035"/>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19" name="Freeform 823"/>
              <p:cNvSpPr>
                <a:spLocks/>
              </p:cNvSpPr>
              <p:nvPr/>
            </p:nvSpPr>
            <p:spPr bwMode="auto">
              <a:xfrm>
                <a:off x="4313" y="304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20" name="Freeform 824"/>
              <p:cNvSpPr>
                <a:spLocks/>
              </p:cNvSpPr>
              <p:nvPr/>
            </p:nvSpPr>
            <p:spPr bwMode="auto">
              <a:xfrm>
                <a:off x="4313" y="306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21" name="Freeform 825"/>
              <p:cNvSpPr>
                <a:spLocks/>
              </p:cNvSpPr>
              <p:nvPr/>
            </p:nvSpPr>
            <p:spPr bwMode="auto">
              <a:xfrm>
                <a:off x="4313" y="307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22" name="Freeform 826"/>
              <p:cNvSpPr>
                <a:spLocks/>
              </p:cNvSpPr>
              <p:nvPr/>
            </p:nvSpPr>
            <p:spPr bwMode="auto">
              <a:xfrm>
                <a:off x="4313" y="3088"/>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23" name="Freeform 827"/>
              <p:cNvSpPr>
                <a:spLocks/>
              </p:cNvSpPr>
              <p:nvPr/>
            </p:nvSpPr>
            <p:spPr bwMode="auto">
              <a:xfrm>
                <a:off x="4313" y="3101"/>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24" name="Freeform 828"/>
              <p:cNvSpPr>
                <a:spLocks/>
              </p:cNvSpPr>
              <p:nvPr/>
            </p:nvSpPr>
            <p:spPr bwMode="auto">
              <a:xfrm>
                <a:off x="4313" y="311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25" name="Freeform 829"/>
              <p:cNvSpPr>
                <a:spLocks/>
              </p:cNvSpPr>
              <p:nvPr/>
            </p:nvSpPr>
            <p:spPr bwMode="auto">
              <a:xfrm>
                <a:off x="4313" y="312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26" name="Freeform 830"/>
              <p:cNvSpPr>
                <a:spLocks/>
              </p:cNvSpPr>
              <p:nvPr/>
            </p:nvSpPr>
            <p:spPr bwMode="auto">
              <a:xfrm>
                <a:off x="4313" y="314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27" name="Freeform 831"/>
              <p:cNvSpPr>
                <a:spLocks/>
              </p:cNvSpPr>
              <p:nvPr/>
            </p:nvSpPr>
            <p:spPr bwMode="auto">
              <a:xfrm>
                <a:off x="4313" y="315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28" name="Freeform 832"/>
              <p:cNvSpPr>
                <a:spLocks/>
              </p:cNvSpPr>
              <p:nvPr/>
            </p:nvSpPr>
            <p:spPr bwMode="auto">
              <a:xfrm>
                <a:off x="4313" y="316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29" name="Freeform 833"/>
              <p:cNvSpPr>
                <a:spLocks/>
              </p:cNvSpPr>
              <p:nvPr/>
            </p:nvSpPr>
            <p:spPr bwMode="auto">
              <a:xfrm>
                <a:off x="4313" y="3180"/>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30" name="Freeform 834"/>
              <p:cNvSpPr>
                <a:spLocks/>
              </p:cNvSpPr>
              <p:nvPr/>
            </p:nvSpPr>
            <p:spPr bwMode="auto">
              <a:xfrm>
                <a:off x="4313" y="319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31" name="Freeform 835"/>
              <p:cNvSpPr>
                <a:spLocks/>
              </p:cNvSpPr>
              <p:nvPr/>
            </p:nvSpPr>
            <p:spPr bwMode="auto">
              <a:xfrm>
                <a:off x="4313" y="320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32" name="Freeform 836"/>
              <p:cNvSpPr>
                <a:spLocks/>
              </p:cNvSpPr>
              <p:nvPr/>
            </p:nvSpPr>
            <p:spPr bwMode="auto">
              <a:xfrm>
                <a:off x="4313" y="321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33" name="Freeform 837"/>
              <p:cNvSpPr>
                <a:spLocks/>
              </p:cNvSpPr>
              <p:nvPr/>
            </p:nvSpPr>
            <p:spPr bwMode="auto">
              <a:xfrm>
                <a:off x="4313" y="323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34" name="Freeform 838"/>
              <p:cNvSpPr>
                <a:spLocks/>
              </p:cNvSpPr>
              <p:nvPr/>
            </p:nvSpPr>
            <p:spPr bwMode="auto">
              <a:xfrm>
                <a:off x="4313" y="324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35" name="Freeform 839"/>
              <p:cNvSpPr>
                <a:spLocks/>
              </p:cNvSpPr>
              <p:nvPr/>
            </p:nvSpPr>
            <p:spPr bwMode="auto">
              <a:xfrm>
                <a:off x="4313" y="325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36" name="Freeform 840"/>
              <p:cNvSpPr>
                <a:spLocks/>
              </p:cNvSpPr>
              <p:nvPr/>
            </p:nvSpPr>
            <p:spPr bwMode="auto">
              <a:xfrm>
                <a:off x="4313" y="327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37" name="Freeform 841"/>
              <p:cNvSpPr>
                <a:spLocks/>
              </p:cNvSpPr>
              <p:nvPr/>
            </p:nvSpPr>
            <p:spPr bwMode="auto">
              <a:xfrm>
                <a:off x="4313" y="328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38" name="Freeform 842"/>
              <p:cNvSpPr>
                <a:spLocks/>
              </p:cNvSpPr>
              <p:nvPr/>
            </p:nvSpPr>
            <p:spPr bwMode="auto">
              <a:xfrm>
                <a:off x="4313" y="329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39" name="Freeform 843"/>
              <p:cNvSpPr>
                <a:spLocks/>
              </p:cNvSpPr>
              <p:nvPr/>
            </p:nvSpPr>
            <p:spPr bwMode="auto">
              <a:xfrm>
                <a:off x="4313" y="331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40" name="Freeform 844"/>
              <p:cNvSpPr>
                <a:spLocks/>
              </p:cNvSpPr>
              <p:nvPr/>
            </p:nvSpPr>
            <p:spPr bwMode="auto">
              <a:xfrm>
                <a:off x="4313" y="332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41" name="Freeform 845"/>
              <p:cNvSpPr>
                <a:spLocks/>
              </p:cNvSpPr>
              <p:nvPr/>
            </p:nvSpPr>
            <p:spPr bwMode="auto">
              <a:xfrm>
                <a:off x="4313" y="333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42" name="Freeform 846"/>
              <p:cNvSpPr>
                <a:spLocks/>
              </p:cNvSpPr>
              <p:nvPr/>
            </p:nvSpPr>
            <p:spPr bwMode="auto">
              <a:xfrm>
                <a:off x="4313" y="335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43" name="Freeform 847"/>
              <p:cNvSpPr>
                <a:spLocks/>
              </p:cNvSpPr>
              <p:nvPr/>
            </p:nvSpPr>
            <p:spPr bwMode="auto">
              <a:xfrm>
                <a:off x="4313" y="3365"/>
                <a:ext cx="1" cy="3"/>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44" name="Freeform 848"/>
              <p:cNvSpPr>
                <a:spLocks/>
              </p:cNvSpPr>
              <p:nvPr/>
            </p:nvSpPr>
            <p:spPr bwMode="auto">
              <a:xfrm>
                <a:off x="4313" y="337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45" name="Freeform 849"/>
              <p:cNvSpPr>
                <a:spLocks/>
              </p:cNvSpPr>
              <p:nvPr/>
            </p:nvSpPr>
            <p:spPr bwMode="auto">
              <a:xfrm>
                <a:off x="4313" y="339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46" name="Freeform 850"/>
              <p:cNvSpPr>
                <a:spLocks/>
              </p:cNvSpPr>
              <p:nvPr/>
            </p:nvSpPr>
            <p:spPr bwMode="auto">
              <a:xfrm>
                <a:off x="4313" y="340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47" name="Freeform 851"/>
              <p:cNvSpPr>
                <a:spLocks/>
              </p:cNvSpPr>
              <p:nvPr/>
            </p:nvSpPr>
            <p:spPr bwMode="auto">
              <a:xfrm>
                <a:off x="4313" y="3417"/>
                <a:ext cx="1" cy="5"/>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48" name="Freeform 852"/>
              <p:cNvSpPr>
                <a:spLocks/>
              </p:cNvSpPr>
              <p:nvPr/>
            </p:nvSpPr>
            <p:spPr bwMode="auto">
              <a:xfrm>
                <a:off x="4313" y="343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49" name="Freeform 853"/>
              <p:cNvSpPr>
                <a:spLocks/>
              </p:cNvSpPr>
              <p:nvPr/>
            </p:nvSpPr>
            <p:spPr bwMode="auto">
              <a:xfrm>
                <a:off x="4313" y="344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50" name="Freeform 854"/>
              <p:cNvSpPr>
                <a:spLocks/>
              </p:cNvSpPr>
              <p:nvPr/>
            </p:nvSpPr>
            <p:spPr bwMode="auto">
              <a:xfrm>
                <a:off x="4313" y="345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51" name="Freeform 855"/>
              <p:cNvSpPr>
                <a:spLocks/>
              </p:cNvSpPr>
              <p:nvPr/>
            </p:nvSpPr>
            <p:spPr bwMode="auto">
              <a:xfrm>
                <a:off x="4313" y="347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52" name="Freeform 856"/>
              <p:cNvSpPr>
                <a:spLocks/>
              </p:cNvSpPr>
              <p:nvPr/>
            </p:nvSpPr>
            <p:spPr bwMode="auto">
              <a:xfrm>
                <a:off x="4313" y="3483"/>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53" name="Freeform 857"/>
              <p:cNvSpPr>
                <a:spLocks/>
              </p:cNvSpPr>
              <p:nvPr/>
            </p:nvSpPr>
            <p:spPr bwMode="auto">
              <a:xfrm>
                <a:off x="4313" y="349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54" name="Freeform 858"/>
              <p:cNvSpPr>
                <a:spLocks/>
              </p:cNvSpPr>
              <p:nvPr/>
            </p:nvSpPr>
            <p:spPr bwMode="auto">
              <a:xfrm>
                <a:off x="4313" y="3510"/>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55" name="Freeform 859"/>
              <p:cNvSpPr>
                <a:spLocks/>
              </p:cNvSpPr>
              <p:nvPr/>
            </p:nvSpPr>
            <p:spPr bwMode="auto">
              <a:xfrm>
                <a:off x="4313" y="352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56" name="Freeform 860"/>
              <p:cNvSpPr>
                <a:spLocks/>
              </p:cNvSpPr>
              <p:nvPr/>
            </p:nvSpPr>
            <p:spPr bwMode="auto">
              <a:xfrm>
                <a:off x="4313" y="353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57" name="Freeform 861"/>
              <p:cNvSpPr>
                <a:spLocks/>
              </p:cNvSpPr>
              <p:nvPr/>
            </p:nvSpPr>
            <p:spPr bwMode="auto">
              <a:xfrm>
                <a:off x="4313" y="354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58" name="Freeform 862"/>
              <p:cNvSpPr>
                <a:spLocks/>
              </p:cNvSpPr>
              <p:nvPr/>
            </p:nvSpPr>
            <p:spPr bwMode="auto">
              <a:xfrm>
                <a:off x="4313" y="3562"/>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59" name="Freeform 863"/>
              <p:cNvSpPr>
                <a:spLocks/>
              </p:cNvSpPr>
              <p:nvPr/>
            </p:nvSpPr>
            <p:spPr bwMode="auto">
              <a:xfrm>
                <a:off x="4313" y="357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60" name="Freeform 864"/>
              <p:cNvSpPr>
                <a:spLocks/>
              </p:cNvSpPr>
              <p:nvPr/>
            </p:nvSpPr>
            <p:spPr bwMode="auto">
              <a:xfrm>
                <a:off x="4313" y="358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61" name="Freeform 865"/>
              <p:cNvSpPr>
                <a:spLocks/>
              </p:cNvSpPr>
              <p:nvPr/>
            </p:nvSpPr>
            <p:spPr bwMode="auto">
              <a:xfrm>
                <a:off x="4313" y="360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62" name="Freeform 866"/>
              <p:cNvSpPr>
                <a:spLocks/>
              </p:cNvSpPr>
              <p:nvPr/>
            </p:nvSpPr>
            <p:spPr bwMode="auto">
              <a:xfrm>
                <a:off x="4313" y="361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63" name="Freeform 867"/>
              <p:cNvSpPr>
                <a:spLocks/>
              </p:cNvSpPr>
              <p:nvPr/>
            </p:nvSpPr>
            <p:spPr bwMode="auto">
              <a:xfrm>
                <a:off x="4313" y="3628"/>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64" name="Freeform 868"/>
              <p:cNvSpPr>
                <a:spLocks/>
              </p:cNvSpPr>
              <p:nvPr/>
            </p:nvSpPr>
            <p:spPr bwMode="auto">
              <a:xfrm>
                <a:off x="4313" y="364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65" name="Freeform 869"/>
              <p:cNvSpPr>
                <a:spLocks/>
              </p:cNvSpPr>
              <p:nvPr/>
            </p:nvSpPr>
            <p:spPr bwMode="auto">
              <a:xfrm>
                <a:off x="4313" y="365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66" name="Freeform 870"/>
              <p:cNvSpPr>
                <a:spLocks/>
              </p:cNvSpPr>
              <p:nvPr/>
            </p:nvSpPr>
            <p:spPr bwMode="auto">
              <a:xfrm>
                <a:off x="4313" y="366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67" name="Freeform 871"/>
              <p:cNvSpPr>
                <a:spLocks/>
              </p:cNvSpPr>
              <p:nvPr/>
            </p:nvSpPr>
            <p:spPr bwMode="auto">
              <a:xfrm>
                <a:off x="4313" y="368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68" name="Freeform 872"/>
              <p:cNvSpPr>
                <a:spLocks/>
              </p:cNvSpPr>
              <p:nvPr/>
            </p:nvSpPr>
            <p:spPr bwMode="auto">
              <a:xfrm>
                <a:off x="4313" y="369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69" name="Freeform 873"/>
              <p:cNvSpPr>
                <a:spLocks/>
              </p:cNvSpPr>
              <p:nvPr/>
            </p:nvSpPr>
            <p:spPr bwMode="auto">
              <a:xfrm>
                <a:off x="4313" y="370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70" name="Freeform 874"/>
              <p:cNvSpPr>
                <a:spLocks/>
              </p:cNvSpPr>
              <p:nvPr/>
            </p:nvSpPr>
            <p:spPr bwMode="auto">
              <a:xfrm>
                <a:off x="4313" y="372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71" name="Freeform 875"/>
              <p:cNvSpPr>
                <a:spLocks/>
              </p:cNvSpPr>
              <p:nvPr/>
            </p:nvSpPr>
            <p:spPr bwMode="auto">
              <a:xfrm>
                <a:off x="4313" y="373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72" name="Freeform 876"/>
              <p:cNvSpPr>
                <a:spLocks/>
              </p:cNvSpPr>
              <p:nvPr/>
            </p:nvSpPr>
            <p:spPr bwMode="auto">
              <a:xfrm>
                <a:off x="4313" y="3747"/>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73" name="Freeform 877"/>
              <p:cNvSpPr>
                <a:spLocks/>
              </p:cNvSpPr>
              <p:nvPr/>
            </p:nvSpPr>
            <p:spPr bwMode="auto">
              <a:xfrm>
                <a:off x="4313" y="376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74" name="Freeform 878"/>
              <p:cNvSpPr>
                <a:spLocks/>
              </p:cNvSpPr>
              <p:nvPr/>
            </p:nvSpPr>
            <p:spPr bwMode="auto">
              <a:xfrm>
                <a:off x="4461" y="2910"/>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75" name="Freeform 879"/>
              <p:cNvSpPr>
                <a:spLocks/>
              </p:cNvSpPr>
              <p:nvPr/>
            </p:nvSpPr>
            <p:spPr bwMode="auto">
              <a:xfrm>
                <a:off x="4461" y="292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76" name="Freeform 880"/>
              <p:cNvSpPr>
                <a:spLocks/>
              </p:cNvSpPr>
              <p:nvPr/>
            </p:nvSpPr>
            <p:spPr bwMode="auto">
              <a:xfrm>
                <a:off x="4461" y="2936"/>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77" name="Freeform 881"/>
              <p:cNvSpPr>
                <a:spLocks/>
              </p:cNvSpPr>
              <p:nvPr/>
            </p:nvSpPr>
            <p:spPr bwMode="auto">
              <a:xfrm>
                <a:off x="4461" y="294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78" name="Freeform 882"/>
              <p:cNvSpPr>
                <a:spLocks/>
              </p:cNvSpPr>
              <p:nvPr/>
            </p:nvSpPr>
            <p:spPr bwMode="auto">
              <a:xfrm>
                <a:off x="4461" y="296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79" name="Freeform 883"/>
              <p:cNvSpPr>
                <a:spLocks/>
              </p:cNvSpPr>
              <p:nvPr/>
            </p:nvSpPr>
            <p:spPr bwMode="auto">
              <a:xfrm>
                <a:off x="4461" y="297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80" name="Freeform 884"/>
              <p:cNvSpPr>
                <a:spLocks/>
              </p:cNvSpPr>
              <p:nvPr/>
            </p:nvSpPr>
            <p:spPr bwMode="auto">
              <a:xfrm>
                <a:off x="4461" y="298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81" name="Freeform 885"/>
              <p:cNvSpPr>
                <a:spLocks/>
              </p:cNvSpPr>
              <p:nvPr/>
            </p:nvSpPr>
            <p:spPr bwMode="auto">
              <a:xfrm>
                <a:off x="4461" y="300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82" name="Freeform 886"/>
              <p:cNvSpPr>
                <a:spLocks/>
              </p:cNvSpPr>
              <p:nvPr/>
            </p:nvSpPr>
            <p:spPr bwMode="auto">
              <a:xfrm>
                <a:off x="4461" y="301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83" name="Freeform 887"/>
              <p:cNvSpPr>
                <a:spLocks/>
              </p:cNvSpPr>
              <p:nvPr/>
            </p:nvSpPr>
            <p:spPr bwMode="auto">
              <a:xfrm>
                <a:off x="4461" y="302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84" name="Freeform 888"/>
              <p:cNvSpPr>
                <a:spLocks/>
              </p:cNvSpPr>
              <p:nvPr/>
            </p:nvSpPr>
            <p:spPr bwMode="auto">
              <a:xfrm>
                <a:off x="4461" y="304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85" name="Freeform 889"/>
              <p:cNvSpPr>
                <a:spLocks/>
              </p:cNvSpPr>
              <p:nvPr/>
            </p:nvSpPr>
            <p:spPr bwMode="auto">
              <a:xfrm>
                <a:off x="4461" y="3055"/>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86" name="Freeform 890"/>
              <p:cNvSpPr>
                <a:spLocks/>
              </p:cNvSpPr>
              <p:nvPr/>
            </p:nvSpPr>
            <p:spPr bwMode="auto">
              <a:xfrm>
                <a:off x="4461" y="306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87" name="Freeform 891"/>
              <p:cNvSpPr>
                <a:spLocks/>
              </p:cNvSpPr>
              <p:nvPr/>
            </p:nvSpPr>
            <p:spPr bwMode="auto">
              <a:xfrm>
                <a:off x="4461" y="308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88" name="Freeform 892"/>
              <p:cNvSpPr>
                <a:spLocks/>
              </p:cNvSpPr>
              <p:nvPr/>
            </p:nvSpPr>
            <p:spPr bwMode="auto">
              <a:xfrm>
                <a:off x="4461" y="309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89" name="Freeform 893"/>
              <p:cNvSpPr>
                <a:spLocks/>
              </p:cNvSpPr>
              <p:nvPr/>
            </p:nvSpPr>
            <p:spPr bwMode="auto">
              <a:xfrm>
                <a:off x="4461" y="310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90" name="Freeform 894"/>
              <p:cNvSpPr>
                <a:spLocks/>
              </p:cNvSpPr>
              <p:nvPr/>
            </p:nvSpPr>
            <p:spPr bwMode="auto">
              <a:xfrm>
                <a:off x="4461" y="312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91" name="Freeform 895"/>
              <p:cNvSpPr>
                <a:spLocks/>
              </p:cNvSpPr>
              <p:nvPr/>
            </p:nvSpPr>
            <p:spPr bwMode="auto">
              <a:xfrm>
                <a:off x="4461" y="313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92" name="Freeform 896"/>
              <p:cNvSpPr>
                <a:spLocks/>
              </p:cNvSpPr>
              <p:nvPr/>
            </p:nvSpPr>
            <p:spPr bwMode="auto">
              <a:xfrm>
                <a:off x="4461" y="314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93" name="Freeform 897"/>
              <p:cNvSpPr>
                <a:spLocks/>
              </p:cNvSpPr>
              <p:nvPr/>
            </p:nvSpPr>
            <p:spPr bwMode="auto">
              <a:xfrm>
                <a:off x="4461" y="316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94" name="Freeform 898"/>
              <p:cNvSpPr>
                <a:spLocks/>
              </p:cNvSpPr>
              <p:nvPr/>
            </p:nvSpPr>
            <p:spPr bwMode="auto">
              <a:xfrm>
                <a:off x="4461" y="317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95" name="Freeform 899"/>
              <p:cNvSpPr>
                <a:spLocks/>
              </p:cNvSpPr>
              <p:nvPr/>
            </p:nvSpPr>
            <p:spPr bwMode="auto">
              <a:xfrm>
                <a:off x="4461" y="318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96" name="Freeform 900"/>
              <p:cNvSpPr>
                <a:spLocks/>
              </p:cNvSpPr>
              <p:nvPr/>
            </p:nvSpPr>
            <p:spPr bwMode="auto">
              <a:xfrm>
                <a:off x="4461" y="3200"/>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97" name="Freeform 901"/>
              <p:cNvSpPr>
                <a:spLocks/>
              </p:cNvSpPr>
              <p:nvPr/>
            </p:nvSpPr>
            <p:spPr bwMode="auto">
              <a:xfrm>
                <a:off x="4461" y="321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98" name="Freeform 902"/>
              <p:cNvSpPr>
                <a:spLocks/>
              </p:cNvSpPr>
              <p:nvPr/>
            </p:nvSpPr>
            <p:spPr bwMode="auto">
              <a:xfrm>
                <a:off x="4461" y="322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799" name="Freeform 903"/>
              <p:cNvSpPr>
                <a:spLocks/>
              </p:cNvSpPr>
              <p:nvPr/>
            </p:nvSpPr>
            <p:spPr bwMode="auto">
              <a:xfrm>
                <a:off x="4461" y="323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00" name="Freeform 904"/>
              <p:cNvSpPr>
                <a:spLocks/>
              </p:cNvSpPr>
              <p:nvPr/>
            </p:nvSpPr>
            <p:spPr bwMode="auto">
              <a:xfrm>
                <a:off x="4461" y="3252"/>
                <a:ext cx="1" cy="5"/>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01" name="Freeform 905"/>
              <p:cNvSpPr>
                <a:spLocks/>
              </p:cNvSpPr>
              <p:nvPr/>
            </p:nvSpPr>
            <p:spPr bwMode="auto">
              <a:xfrm>
                <a:off x="4461" y="326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02" name="Freeform 906"/>
              <p:cNvSpPr>
                <a:spLocks/>
              </p:cNvSpPr>
              <p:nvPr/>
            </p:nvSpPr>
            <p:spPr bwMode="auto">
              <a:xfrm>
                <a:off x="4461" y="327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03" name="Freeform 907"/>
              <p:cNvSpPr>
                <a:spLocks/>
              </p:cNvSpPr>
              <p:nvPr/>
            </p:nvSpPr>
            <p:spPr bwMode="auto">
              <a:xfrm>
                <a:off x="4461" y="329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04" name="Freeform 908"/>
              <p:cNvSpPr>
                <a:spLocks/>
              </p:cNvSpPr>
              <p:nvPr/>
            </p:nvSpPr>
            <p:spPr bwMode="auto">
              <a:xfrm>
                <a:off x="4461" y="330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05" name="Freeform 909"/>
              <p:cNvSpPr>
                <a:spLocks/>
              </p:cNvSpPr>
              <p:nvPr/>
            </p:nvSpPr>
            <p:spPr bwMode="auto">
              <a:xfrm>
                <a:off x="4461" y="331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06" name="Freeform 910"/>
              <p:cNvSpPr>
                <a:spLocks/>
              </p:cNvSpPr>
              <p:nvPr/>
            </p:nvSpPr>
            <p:spPr bwMode="auto">
              <a:xfrm>
                <a:off x="4461" y="333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07" name="Freeform 911"/>
              <p:cNvSpPr>
                <a:spLocks/>
              </p:cNvSpPr>
              <p:nvPr/>
            </p:nvSpPr>
            <p:spPr bwMode="auto">
              <a:xfrm>
                <a:off x="4461" y="334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08" name="Freeform 912"/>
              <p:cNvSpPr>
                <a:spLocks/>
              </p:cNvSpPr>
              <p:nvPr/>
            </p:nvSpPr>
            <p:spPr bwMode="auto">
              <a:xfrm>
                <a:off x="4461" y="335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09" name="Freeform 913"/>
              <p:cNvSpPr>
                <a:spLocks/>
              </p:cNvSpPr>
              <p:nvPr/>
            </p:nvSpPr>
            <p:spPr bwMode="auto">
              <a:xfrm>
                <a:off x="4461" y="337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10" name="Freeform 914"/>
              <p:cNvSpPr>
                <a:spLocks/>
              </p:cNvSpPr>
              <p:nvPr/>
            </p:nvSpPr>
            <p:spPr bwMode="auto">
              <a:xfrm>
                <a:off x="4461" y="338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11" name="Freeform 915"/>
              <p:cNvSpPr>
                <a:spLocks/>
              </p:cNvSpPr>
              <p:nvPr/>
            </p:nvSpPr>
            <p:spPr bwMode="auto">
              <a:xfrm>
                <a:off x="4461" y="339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12" name="Freeform 916"/>
              <p:cNvSpPr>
                <a:spLocks/>
              </p:cNvSpPr>
              <p:nvPr/>
            </p:nvSpPr>
            <p:spPr bwMode="auto">
              <a:xfrm>
                <a:off x="4461" y="341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13" name="Freeform 917"/>
              <p:cNvSpPr>
                <a:spLocks/>
              </p:cNvSpPr>
              <p:nvPr/>
            </p:nvSpPr>
            <p:spPr bwMode="auto">
              <a:xfrm>
                <a:off x="4461" y="342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14" name="Freeform 918"/>
              <p:cNvSpPr>
                <a:spLocks/>
              </p:cNvSpPr>
              <p:nvPr/>
            </p:nvSpPr>
            <p:spPr bwMode="auto">
              <a:xfrm>
                <a:off x="4461" y="343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15" name="Freeform 919"/>
              <p:cNvSpPr>
                <a:spLocks/>
              </p:cNvSpPr>
              <p:nvPr/>
            </p:nvSpPr>
            <p:spPr bwMode="auto">
              <a:xfrm>
                <a:off x="4461" y="345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16" name="Freeform 920"/>
              <p:cNvSpPr>
                <a:spLocks/>
              </p:cNvSpPr>
              <p:nvPr/>
            </p:nvSpPr>
            <p:spPr bwMode="auto">
              <a:xfrm>
                <a:off x="4461" y="346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17" name="Freeform 921"/>
              <p:cNvSpPr>
                <a:spLocks/>
              </p:cNvSpPr>
              <p:nvPr/>
            </p:nvSpPr>
            <p:spPr bwMode="auto">
              <a:xfrm>
                <a:off x="4461" y="347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18" name="Freeform 922"/>
              <p:cNvSpPr>
                <a:spLocks/>
              </p:cNvSpPr>
              <p:nvPr/>
            </p:nvSpPr>
            <p:spPr bwMode="auto">
              <a:xfrm>
                <a:off x="4461" y="349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19" name="Freeform 923"/>
              <p:cNvSpPr>
                <a:spLocks/>
              </p:cNvSpPr>
              <p:nvPr/>
            </p:nvSpPr>
            <p:spPr bwMode="auto">
              <a:xfrm>
                <a:off x="4461" y="350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20" name="Freeform 924"/>
              <p:cNvSpPr>
                <a:spLocks/>
              </p:cNvSpPr>
              <p:nvPr/>
            </p:nvSpPr>
            <p:spPr bwMode="auto">
              <a:xfrm>
                <a:off x="4461" y="351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21" name="Freeform 925"/>
              <p:cNvSpPr>
                <a:spLocks/>
              </p:cNvSpPr>
              <p:nvPr/>
            </p:nvSpPr>
            <p:spPr bwMode="auto">
              <a:xfrm>
                <a:off x="4461" y="352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22" name="Freeform 926"/>
              <p:cNvSpPr>
                <a:spLocks/>
              </p:cNvSpPr>
              <p:nvPr/>
            </p:nvSpPr>
            <p:spPr bwMode="auto">
              <a:xfrm>
                <a:off x="4461" y="3542"/>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23" name="Freeform 927"/>
              <p:cNvSpPr>
                <a:spLocks/>
              </p:cNvSpPr>
              <p:nvPr/>
            </p:nvSpPr>
            <p:spPr bwMode="auto">
              <a:xfrm>
                <a:off x="4461" y="355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24" name="Freeform 928"/>
              <p:cNvSpPr>
                <a:spLocks/>
              </p:cNvSpPr>
              <p:nvPr/>
            </p:nvSpPr>
            <p:spPr bwMode="auto">
              <a:xfrm>
                <a:off x="4461" y="356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25" name="Freeform 929"/>
              <p:cNvSpPr>
                <a:spLocks/>
              </p:cNvSpPr>
              <p:nvPr/>
            </p:nvSpPr>
            <p:spPr bwMode="auto">
              <a:xfrm>
                <a:off x="4461" y="3582"/>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26" name="Freeform 930"/>
              <p:cNvSpPr>
                <a:spLocks/>
              </p:cNvSpPr>
              <p:nvPr/>
            </p:nvSpPr>
            <p:spPr bwMode="auto">
              <a:xfrm>
                <a:off x="4461" y="359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27" name="Freeform 931"/>
              <p:cNvSpPr>
                <a:spLocks/>
              </p:cNvSpPr>
              <p:nvPr/>
            </p:nvSpPr>
            <p:spPr bwMode="auto">
              <a:xfrm>
                <a:off x="4461" y="360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28" name="Freeform 932"/>
              <p:cNvSpPr>
                <a:spLocks/>
              </p:cNvSpPr>
              <p:nvPr/>
            </p:nvSpPr>
            <p:spPr bwMode="auto">
              <a:xfrm>
                <a:off x="4461" y="362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29" name="Freeform 933"/>
              <p:cNvSpPr>
                <a:spLocks/>
              </p:cNvSpPr>
              <p:nvPr/>
            </p:nvSpPr>
            <p:spPr bwMode="auto">
              <a:xfrm>
                <a:off x="4461" y="363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30" name="Freeform 934"/>
              <p:cNvSpPr>
                <a:spLocks/>
              </p:cNvSpPr>
              <p:nvPr/>
            </p:nvSpPr>
            <p:spPr bwMode="auto">
              <a:xfrm>
                <a:off x="4461" y="3648"/>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31" name="Freeform 935"/>
              <p:cNvSpPr>
                <a:spLocks/>
              </p:cNvSpPr>
              <p:nvPr/>
            </p:nvSpPr>
            <p:spPr bwMode="auto">
              <a:xfrm>
                <a:off x="4461" y="366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32" name="Freeform 936"/>
              <p:cNvSpPr>
                <a:spLocks/>
              </p:cNvSpPr>
              <p:nvPr/>
            </p:nvSpPr>
            <p:spPr bwMode="auto">
              <a:xfrm>
                <a:off x="4461" y="367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33" name="Freeform 937"/>
              <p:cNvSpPr>
                <a:spLocks/>
              </p:cNvSpPr>
              <p:nvPr/>
            </p:nvSpPr>
            <p:spPr bwMode="auto">
              <a:xfrm>
                <a:off x="4461" y="368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34" name="Freeform 938"/>
              <p:cNvSpPr>
                <a:spLocks/>
              </p:cNvSpPr>
              <p:nvPr/>
            </p:nvSpPr>
            <p:spPr bwMode="auto">
              <a:xfrm>
                <a:off x="4461" y="370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35" name="Freeform 939"/>
              <p:cNvSpPr>
                <a:spLocks/>
              </p:cNvSpPr>
              <p:nvPr/>
            </p:nvSpPr>
            <p:spPr bwMode="auto">
              <a:xfrm>
                <a:off x="4461" y="371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36" name="Freeform 940"/>
              <p:cNvSpPr>
                <a:spLocks/>
              </p:cNvSpPr>
              <p:nvPr/>
            </p:nvSpPr>
            <p:spPr bwMode="auto">
              <a:xfrm>
                <a:off x="4461" y="3727"/>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37" name="Freeform 941"/>
              <p:cNvSpPr>
                <a:spLocks/>
              </p:cNvSpPr>
              <p:nvPr/>
            </p:nvSpPr>
            <p:spPr bwMode="auto">
              <a:xfrm>
                <a:off x="4461" y="374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38" name="Freeform 942"/>
              <p:cNvSpPr>
                <a:spLocks/>
              </p:cNvSpPr>
              <p:nvPr/>
            </p:nvSpPr>
            <p:spPr bwMode="auto">
              <a:xfrm>
                <a:off x="4461" y="375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39" name="Freeform 943"/>
              <p:cNvSpPr>
                <a:spLocks/>
              </p:cNvSpPr>
              <p:nvPr/>
            </p:nvSpPr>
            <p:spPr bwMode="auto">
              <a:xfrm>
                <a:off x="4609" y="290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40" name="Freeform 944"/>
              <p:cNvSpPr>
                <a:spLocks/>
              </p:cNvSpPr>
              <p:nvPr/>
            </p:nvSpPr>
            <p:spPr bwMode="auto">
              <a:xfrm>
                <a:off x="4609" y="291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41" name="Freeform 945"/>
              <p:cNvSpPr>
                <a:spLocks/>
              </p:cNvSpPr>
              <p:nvPr/>
            </p:nvSpPr>
            <p:spPr bwMode="auto">
              <a:xfrm>
                <a:off x="4609" y="292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42" name="Freeform 946"/>
              <p:cNvSpPr>
                <a:spLocks/>
              </p:cNvSpPr>
              <p:nvPr/>
            </p:nvSpPr>
            <p:spPr bwMode="auto">
              <a:xfrm>
                <a:off x="4609" y="2943"/>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43" name="Freeform 947"/>
              <p:cNvSpPr>
                <a:spLocks/>
              </p:cNvSpPr>
              <p:nvPr/>
            </p:nvSpPr>
            <p:spPr bwMode="auto">
              <a:xfrm>
                <a:off x="4609" y="2956"/>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44" name="Freeform 948"/>
              <p:cNvSpPr>
                <a:spLocks/>
              </p:cNvSpPr>
              <p:nvPr/>
            </p:nvSpPr>
            <p:spPr bwMode="auto">
              <a:xfrm>
                <a:off x="4609" y="296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45" name="Freeform 949"/>
              <p:cNvSpPr>
                <a:spLocks/>
              </p:cNvSpPr>
              <p:nvPr/>
            </p:nvSpPr>
            <p:spPr bwMode="auto">
              <a:xfrm>
                <a:off x="4609" y="298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46" name="Freeform 950"/>
              <p:cNvSpPr>
                <a:spLocks/>
              </p:cNvSpPr>
              <p:nvPr/>
            </p:nvSpPr>
            <p:spPr bwMode="auto">
              <a:xfrm>
                <a:off x="4609" y="299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47" name="Freeform 951"/>
              <p:cNvSpPr>
                <a:spLocks/>
              </p:cNvSpPr>
              <p:nvPr/>
            </p:nvSpPr>
            <p:spPr bwMode="auto">
              <a:xfrm>
                <a:off x="4609" y="3008"/>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48" name="Freeform 952"/>
              <p:cNvSpPr>
                <a:spLocks/>
              </p:cNvSpPr>
              <p:nvPr/>
            </p:nvSpPr>
            <p:spPr bwMode="auto">
              <a:xfrm>
                <a:off x="4609" y="302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49" name="Freeform 953"/>
              <p:cNvSpPr>
                <a:spLocks/>
              </p:cNvSpPr>
              <p:nvPr/>
            </p:nvSpPr>
            <p:spPr bwMode="auto">
              <a:xfrm>
                <a:off x="4609" y="3035"/>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50" name="Freeform 954"/>
              <p:cNvSpPr>
                <a:spLocks/>
              </p:cNvSpPr>
              <p:nvPr/>
            </p:nvSpPr>
            <p:spPr bwMode="auto">
              <a:xfrm>
                <a:off x="4609" y="304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51" name="Freeform 955"/>
              <p:cNvSpPr>
                <a:spLocks/>
              </p:cNvSpPr>
              <p:nvPr/>
            </p:nvSpPr>
            <p:spPr bwMode="auto">
              <a:xfrm>
                <a:off x="4609" y="306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52" name="Freeform 956"/>
              <p:cNvSpPr>
                <a:spLocks/>
              </p:cNvSpPr>
              <p:nvPr/>
            </p:nvSpPr>
            <p:spPr bwMode="auto">
              <a:xfrm>
                <a:off x="4609" y="307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53" name="Freeform 957"/>
              <p:cNvSpPr>
                <a:spLocks/>
              </p:cNvSpPr>
              <p:nvPr/>
            </p:nvSpPr>
            <p:spPr bwMode="auto">
              <a:xfrm>
                <a:off x="4609" y="3088"/>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54" name="Freeform 958"/>
              <p:cNvSpPr>
                <a:spLocks/>
              </p:cNvSpPr>
              <p:nvPr/>
            </p:nvSpPr>
            <p:spPr bwMode="auto">
              <a:xfrm>
                <a:off x="4609" y="3101"/>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55" name="Freeform 959"/>
              <p:cNvSpPr>
                <a:spLocks/>
              </p:cNvSpPr>
              <p:nvPr/>
            </p:nvSpPr>
            <p:spPr bwMode="auto">
              <a:xfrm>
                <a:off x="4609" y="311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56" name="Freeform 960"/>
              <p:cNvSpPr>
                <a:spLocks/>
              </p:cNvSpPr>
              <p:nvPr/>
            </p:nvSpPr>
            <p:spPr bwMode="auto">
              <a:xfrm>
                <a:off x="4609" y="312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57" name="Freeform 961"/>
              <p:cNvSpPr>
                <a:spLocks/>
              </p:cNvSpPr>
              <p:nvPr/>
            </p:nvSpPr>
            <p:spPr bwMode="auto">
              <a:xfrm>
                <a:off x="4609" y="314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58" name="Freeform 962"/>
              <p:cNvSpPr>
                <a:spLocks/>
              </p:cNvSpPr>
              <p:nvPr/>
            </p:nvSpPr>
            <p:spPr bwMode="auto">
              <a:xfrm>
                <a:off x="4609" y="315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59" name="Freeform 963"/>
              <p:cNvSpPr>
                <a:spLocks/>
              </p:cNvSpPr>
              <p:nvPr/>
            </p:nvSpPr>
            <p:spPr bwMode="auto">
              <a:xfrm>
                <a:off x="4609" y="316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60" name="Freeform 964"/>
              <p:cNvSpPr>
                <a:spLocks/>
              </p:cNvSpPr>
              <p:nvPr/>
            </p:nvSpPr>
            <p:spPr bwMode="auto">
              <a:xfrm>
                <a:off x="4609" y="3180"/>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61" name="Freeform 965"/>
              <p:cNvSpPr>
                <a:spLocks/>
              </p:cNvSpPr>
              <p:nvPr/>
            </p:nvSpPr>
            <p:spPr bwMode="auto">
              <a:xfrm>
                <a:off x="4609" y="319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62" name="Freeform 966"/>
              <p:cNvSpPr>
                <a:spLocks/>
              </p:cNvSpPr>
              <p:nvPr/>
            </p:nvSpPr>
            <p:spPr bwMode="auto">
              <a:xfrm>
                <a:off x="4609" y="320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63" name="Freeform 967"/>
              <p:cNvSpPr>
                <a:spLocks/>
              </p:cNvSpPr>
              <p:nvPr/>
            </p:nvSpPr>
            <p:spPr bwMode="auto">
              <a:xfrm>
                <a:off x="4609" y="321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64" name="Freeform 968"/>
              <p:cNvSpPr>
                <a:spLocks/>
              </p:cNvSpPr>
              <p:nvPr/>
            </p:nvSpPr>
            <p:spPr bwMode="auto">
              <a:xfrm>
                <a:off x="4609" y="323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65" name="Freeform 969"/>
              <p:cNvSpPr>
                <a:spLocks/>
              </p:cNvSpPr>
              <p:nvPr/>
            </p:nvSpPr>
            <p:spPr bwMode="auto">
              <a:xfrm>
                <a:off x="4609" y="324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66" name="Freeform 970"/>
              <p:cNvSpPr>
                <a:spLocks/>
              </p:cNvSpPr>
              <p:nvPr/>
            </p:nvSpPr>
            <p:spPr bwMode="auto">
              <a:xfrm>
                <a:off x="4609" y="325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67" name="Freeform 971"/>
              <p:cNvSpPr>
                <a:spLocks/>
              </p:cNvSpPr>
              <p:nvPr/>
            </p:nvSpPr>
            <p:spPr bwMode="auto">
              <a:xfrm>
                <a:off x="4609" y="327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68" name="Freeform 972"/>
              <p:cNvSpPr>
                <a:spLocks/>
              </p:cNvSpPr>
              <p:nvPr/>
            </p:nvSpPr>
            <p:spPr bwMode="auto">
              <a:xfrm>
                <a:off x="4609" y="328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69" name="Freeform 973"/>
              <p:cNvSpPr>
                <a:spLocks/>
              </p:cNvSpPr>
              <p:nvPr/>
            </p:nvSpPr>
            <p:spPr bwMode="auto">
              <a:xfrm>
                <a:off x="4609" y="329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70" name="Freeform 974"/>
              <p:cNvSpPr>
                <a:spLocks/>
              </p:cNvSpPr>
              <p:nvPr/>
            </p:nvSpPr>
            <p:spPr bwMode="auto">
              <a:xfrm>
                <a:off x="4609" y="331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71" name="Freeform 975"/>
              <p:cNvSpPr>
                <a:spLocks/>
              </p:cNvSpPr>
              <p:nvPr/>
            </p:nvSpPr>
            <p:spPr bwMode="auto">
              <a:xfrm>
                <a:off x="4609" y="332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72" name="Freeform 976"/>
              <p:cNvSpPr>
                <a:spLocks/>
              </p:cNvSpPr>
              <p:nvPr/>
            </p:nvSpPr>
            <p:spPr bwMode="auto">
              <a:xfrm>
                <a:off x="4609" y="333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73" name="Freeform 977"/>
              <p:cNvSpPr>
                <a:spLocks/>
              </p:cNvSpPr>
              <p:nvPr/>
            </p:nvSpPr>
            <p:spPr bwMode="auto">
              <a:xfrm>
                <a:off x="4609" y="335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74" name="Freeform 978"/>
              <p:cNvSpPr>
                <a:spLocks/>
              </p:cNvSpPr>
              <p:nvPr/>
            </p:nvSpPr>
            <p:spPr bwMode="auto">
              <a:xfrm>
                <a:off x="4609" y="3365"/>
                <a:ext cx="1" cy="3"/>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75" name="Freeform 979"/>
              <p:cNvSpPr>
                <a:spLocks/>
              </p:cNvSpPr>
              <p:nvPr/>
            </p:nvSpPr>
            <p:spPr bwMode="auto">
              <a:xfrm>
                <a:off x="4609" y="337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76" name="Freeform 980"/>
              <p:cNvSpPr>
                <a:spLocks/>
              </p:cNvSpPr>
              <p:nvPr/>
            </p:nvSpPr>
            <p:spPr bwMode="auto">
              <a:xfrm>
                <a:off x="4609" y="339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77" name="Freeform 981"/>
              <p:cNvSpPr>
                <a:spLocks/>
              </p:cNvSpPr>
              <p:nvPr/>
            </p:nvSpPr>
            <p:spPr bwMode="auto">
              <a:xfrm>
                <a:off x="4609" y="340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78" name="Freeform 982"/>
              <p:cNvSpPr>
                <a:spLocks/>
              </p:cNvSpPr>
              <p:nvPr/>
            </p:nvSpPr>
            <p:spPr bwMode="auto">
              <a:xfrm>
                <a:off x="4609" y="3417"/>
                <a:ext cx="1" cy="5"/>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79" name="Freeform 983"/>
              <p:cNvSpPr>
                <a:spLocks/>
              </p:cNvSpPr>
              <p:nvPr/>
            </p:nvSpPr>
            <p:spPr bwMode="auto">
              <a:xfrm>
                <a:off x="4609" y="343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80" name="Freeform 984"/>
              <p:cNvSpPr>
                <a:spLocks/>
              </p:cNvSpPr>
              <p:nvPr/>
            </p:nvSpPr>
            <p:spPr bwMode="auto">
              <a:xfrm>
                <a:off x="4609" y="344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81" name="Freeform 985"/>
              <p:cNvSpPr>
                <a:spLocks/>
              </p:cNvSpPr>
              <p:nvPr/>
            </p:nvSpPr>
            <p:spPr bwMode="auto">
              <a:xfrm>
                <a:off x="4609" y="345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82" name="Freeform 986"/>
              <p:cNvSpPr>
                <a:spLocks/>
              </p:cNvSpPr>
              <p:nvPr/>
            </p:nvSpPr>
            <p:spPr bwMode="auto">
              <a:xfrm>
                <a:off x="4609" y="347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83" name="Freeform 987"/>
              <p:cNvSpPr>
                <a:spLocks/>
              </p:cNvSpPr>
              <p:nvPr/>
            </p:nvSpPr>
            <p:spPr bwMode="auto">
              <a:xfrm>
                <a:off x="4609" y="3483"/>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84" name="Freeform 988"/>
              <p:cNvSpPr>
                <a:spLocks/>
              </p:cNvSpPr>
              <p:nvPr/>
            </p:nvSpPr>
            <p:spPr bwMode="auto">
              <a:xfrm>
                <a:off x="4609" y="349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85" name="Freeform 989"/>
              <p:cNvSpPr>
                <a:spLocks/>
              </p:cNvSpPr>
              <p:nvPr/>
            </p:nvSpPr>
            <p:spPr bwMode="auto">
              <a:xfrm>
                <a:off x="4609" y="3510"/>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86" name="Freeform 990"/>
              <p:cNvSpPr>
                <a:spLocks/>
              </p:cNvSpPr>
              <p:nvPr/>
            </p:nvSpPr>
            <p:spPr bwMode="auto">
              <a:xfrm>
                <a:off x="4609" y="352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87" name="Freeform 991"/>
              <p:cNvSpPr>
                <a:spLocks/>
              </p:cNvSpPr>
              <p:nvPr/>
            </p:nvSpPr>
            <p:spPr bwMode="auto">
              <a:xfrm>
                <a:off x="4609" y="353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88" name="Freeform 992"/>
              <p:cNvSpPr>
                <a:spLocks/>
              </p:cNvSpPr>
              <p:nvPr/>
            </p:nvSpPr>
            <p:spPr bwMode="auto">
              <a:xfrm>
                <a:off x="4609" y="354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89" name="Freeform 993"/>
              <p:cNvSpPr>
                <a:spLocks/>
              </p:cNvSpPr>
              <p:nvPr/>
            </p:nvSpPr>
            <p:spPr bwMode="auto">
              <a:xfrm>
                <a:off x="4609" y="3562"/>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90" name="Freeform 994"/>
              <p:cNvSpPr>
                <a:spLocks/>
              </p:cNvSpPr>
              <p:nvPr/>
            </p:nvSpPr>
            <p:spPr bwMode="auto">
              <a:xfrm>
                <a:off x="4609" y="357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91" name="Freeform 995"/>
              <p:cNvSpPr>
                <a:spLocks/>
              </p:cNvSpPr>
              <p:nvPr/>
            </p:nvSpPr>
            <p:spPr bwMode="auto">
              <a:xfrm>
                <a:off x="4609" y="358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92" name="Freeform 996"/>
              <p:cNvSpPr>
                <a:spLocks/>
              </p:cNvSpPr>
              <p:nvPr/>
            </p:nvSpPr>
            <p:spPr bwMode="auto">
              <a:xfrm>
                <a:off x="4609" y="360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93" name="Freeform 997"/>
              <p:cNvSpPr>
                <a:spLocks/>
              </p:cNvSpPr>
              <p:nvPr/>
            </p:nvSpPr>
            <p:spPr bwMode="auto">
              <a:xfrm>
                <a:off x="4609" y="361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94" name="Freeform 998"/>
              <p:cNvSpPr>
                <a:spLocks/>
              </p:cNvSpPr>
              <p:nvPr/>
            </p:nvSpPr>
            <p:spPr bwMode="auto">
              <a:xfrm>
                <a:off x="4609" y="3628"/>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95" name="Freeform 999"/>
              <p:cNvSpPr>
                <a:spLocks/>
              </p:cNvSpPr>
              <p:nvPr/>
            </p:nvSpPr>
            <p:spPr bwMode="auto">
              <a:xfrm>
                <a:off x="4609" y="364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96" name="Freeform 1000"/>
              <p:cNvSpPr>
                <a:spLocks/>
              </p:cNvSpPr>
              <p:nvPr/>
            </p:nvSpPr>
            <p:spPr bwMode="auto">
              <a:xfrm>
                <a:off x="4609" y="365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97" name="Freeform 1001"/>
              <p:cNvSpPr>
                <a:spLocks/>
              </p:cNvSpPr>
              <p:nvPr/>
            </p:nvSpPr>
            <p:spPr bwMode="auto">
              <a:xfrm>
                <a:off x="4609" y="366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98" name="Freeform 1002"/>
              <p:cNvSpPr>
                <a:spLocks/>
              </p:cNvSpPr>
              <p:nvPr/>
            </p:nvSpPr>
            <p:spPr bwMode="auto">
              <a:xfrm>
                <a:off x="4609" y="368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899" name="Freeform 1003"/>
              <p:cNvSpPr>
                <a:spLocks/>
              </p:cNvSpPr>
              <p:nvPr/>
            </p:nvSpPr>
            <p:spPr bwMode="auto">
              <a:xfrm>
                <a:off x="4609" y="369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00" name="Freeform 1004"/>
              <p:cNvSpPr>
                <a:spLocks/>
              </p:cNvSpPr>
              <p:nvPr/>
            </p:nvSpPr>
            <p:spPr bwMode="auto">
              <a:xfrm>
                <a:off x="4609" y="370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01" name="Freeform 1005"/>
              <p:cNvSpPr>
                <a:spLocks/>
              </p:cNvSpPr>
              <p:nvPr/>
            </p:nvSpPr>
            <p:spPr bwMode="auto">
              <a:xfrm>
                <a:off x="4609" y="372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02" name="Freeform 1006"/>
              <p:cNvSpPr>
                <a:spLocks/>
              </p:cNvSpPr>
              <p:nvPr/>
            </p:nvSpPr>
            <p:spPr bwMode="auto">
              <a:xfrm>
                <a:off x="4609" y="373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03" name="Freeform 1007"/>
              <p:cNvSpPr>
                <a:spLocks/>
              </p:cNvSpPr>
              <p:nvPr/>
            </p:nvSpPr>
            <p:spPr bwMode="auto">
              <a:xfrm>
                <a:off x="4609" y="3747"/>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5417" name="Group 1209"/>
            <p:cNvGrpSpPr>
              <a:grpSpLocks/>
            </p:cNvGrpSpPr>
            <p:nvPr/>
          </p:nvGrpSpPr>
          <p:grpSpPr bwMode="auto">
            <a:xfrm>
              <a:off x="3716" y="2903"/>
              <a:ext cx="1191" cy="861"/>
              <a:chOff x="3716" y="2903"/>
              <a:chExt cx="1191" cy="861"/>
            </a:xfrm>
          </p:grpSpPr>
          <p:sp>
            <p:nvSpPr>
              <p:cNvPr id="81905" name="Freeform 1009"/>
              <p:cNvSpPr>
                <a:spLocks/>
              </p:cNvSpPr>
              <p:nvPr/>
            </p:nvSpPr>
            <p:spPr bwMode="auto">
              <a:xfrm>
                <a:off x="4609" y="376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06" name="Freeform 1010"/>
              <p:cNvSpPr>
                <a:spLocks/>
              </p:cNvSpPr>
              <p:nvPr/>
            </p:nvSpPr>
            <p:spPr bwMode="auto">
              <a:xfrm>
                <a:off x="4758" y="2910"/>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07" name="Freeform 1011"/>
              <p:cNvSpPr>
                <a:spLocks/>
              </p:cNvSpPr>
              <p:nvPr/>
            </p:nvSpPr>
            <p:spPr bwMode="auto">
              <a:xfrm>
                <a:off x="4758" y="292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08" name="Freeform 1012"/>
              <p:cNvSpPr>
                <a:spLocks/>
              </p:cNvSpPr>
              <p:nvPr/>
            </p:nvSpPr>
            <p:spPr bwMode="auto">
              <a:xfrm>
                <a:off x="4758" y="2936"/>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09" name="Freeform 1013"/>
              <p:cNvSpPr>
                <a:spLocks/>
              </p:cNvSpPr>
              <p:nvPr/>
            </p:nvSpPr>
            <p:spPr bwMode="auto">
              <a:xfrm>
                <a:off x="4758" y="294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10" name="Freeform 1014"/>
              <p:cNvSpPr>
                <a:spLocks/>
              </p:cNvSpPr>
              <p:nvPr/>
            </p:nvSpPr>
            <p:spPr bwMode="auto">
              <a:xfrm>
                <a:off x="4758" y="296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11" name="Freeform 1015"/>
              <p:cNvSpPr>
                <a:spLocks/>
              </p:cNvSpPr>
              <p:nvPr/>
            </p:nvSpPr>
            <p:spPr bwMode="auto">
              <a:xfrm>
                <a:off x="4758" y="297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12" name="Freeform 1016"/>
              <p:cNvSpPr>
                <a:spLocks/>
              </p:cNvSpPr>
              <p:nvPr/>
            </p:nvSpPr>
            <p:spPr bwMode="auto">
              <a:xfrm>
                <a:off x="4758" y="298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13" name="Freeform 1017"/>
              <p:cNvSpPr>
                <a:spLocks/>
              </p:cNvSpPr>
              <p:nvPr/>
            </p:nvSpPr>
            <p:spPr bwMode="auto">
              <a:xfrm>
                <a:off x="4758" y="300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14" name="Freeform 1018"/>
              <p:cNvSpPr>
                <a:spLocks/>
              </p:cNvSpPr>
              <p:nvPr/>
            </p:nvSpPr>
            <p:spPr bwMode="auto">
              <a:xfrm>
                <a:off x="4758" y="301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15" name="Freeform 1019"/>
              <p:cNvSpPr>
                <a:spLocks/>
              </p:cNvSpPr>
              <p:nvPr/>
            </p:nvSpPr>
            <p:spPr bwMode="auto">
              <a:xfrm>
                <a:off x="4758" y="302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16" name="Freeform 1020"/>
              <p:cNvSpPr>
                <a:spLocks/>
              </p:cNvSpPr>
              <p:nvPr/>
            </p:nvSpPr>
            <p:spPr bwMode="auto">
              <a:xfrm>
                <a:off x="4758" y="304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17" name="Freeform 1021"/>
              <p:cNvSpPr>
                <a:spLocks/>
              </p:cNvSpPr>
              <p:nvPr/>
            </p:nvSpPr>
            <p:spPr bwMode="auto">
              <a:xfrm>
                <a:off x="4758" y="3055"/>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18" name="Freeform 1022"/>
              <p:cNvSpPr>
                <a:spLocks/>
              </p:cNvSpPr>
              <p:nvPr/>
            </p:nvSpPr>
            <p:spPr bwMode="auto">
              <a:xfrm>
                <a:off x="4758" y="306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81919" name="Freeform 1023"/>
              <p:cNvSpPr>
                <a:spLocks/>
              </p:cNvSpPr>
              <p:nvPr/>
            </p:nvSpPr>
            <p:spPr bwMode="auto">
              <a:xfrm>
                <a:off x="4758" y="308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32" name="Freeform 1024"/>
              <p:cNvSpPr>
                <a:spLocks/>
              </p:cNvSpPr>
              <p:nvPr/>
            </p:nvSpPr>
            <p:spPr bwMode="auto">
              <a:xfrm>
                <a:off x="4758" y="309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33" name="Freeform 1025"/>
              <p:cNvSpPr>
                <a:spLocks/>
              </p:cNvSpPr>
              <p:nvPr/>
            </p:nvSpPr>
            <p:spPr bwMode="auto">
              <a:xfrm>
                <a:off x="4758" y="310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34" name="Freeform 1026"/>
              <p:cNvSpPr>
                <a:spLocks/>
              </p:cNvSpPr>
              <p:nvPr/>
            </p:nvSpPr>
            <p:spPr bwMode="auto">
              <a:xfrm>
                <a:off x="4758" y="312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35" name="Freeform 1027"/>
              <p:cNvSpPr>
                <a:spLocks/>
              </p:cNvSpPr>
              <p:nvPr/>
            </p:nvSpPr>
            <p:spPr bwMode="auto">
              <a:xfrm>
                <a:off x="4758" y="313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36" name="Freeform 1028"/>
              <p:cNvSpPr>
                <a:spLocks/>
              </p:cNvSpPr>
              <p:nvPr/>
            </p:nvSpPr>
            <p:spPr bwMode="auto">
              <a:xfrm>
                <a:off x="4758" y="314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37" name="Freeform 1029"/>
              <p:cNvSpPr>
                <a:spLocks/>
              </p:cNvSpPr>
              <p:nvPr/>
            </p:nvSpPr>
            <p:spPr bwMode="auto">
              <a:xfrm>
                <a:off x="4758" y="316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38" name="Freeform 1030"/>
              <p:cNvSpPr>
                <a:spLocks/>
              </p:cNvSpPr>
              <p:nvPr/>
            </p:nvSpPr>
            <p:spPr bwMode="auto">
              <a:xfrm>
                <a:off x="4758" y="317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39" name="Freeform 1031"/>
              <p:cNvSpPr>
                <a:spLocks/>
              </p:cNvSpPr>
              <p:nvPr/>
            </p:nvSpPr>
            <p:spPr bwMode="auto">
              <a:xfrm>
                <a:off x="4758" y="318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40" name="Freeform 1032"/>
              <p:cNvSpPr>
                <a:spLocks/>
              </p:cNvSpPr>
              <p:nvPr/>
            </p:nvSpPr>
            <p:spPr bwMode="auto">
              <a:xfrm>
                <a:off x="4758" y="3200"/>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41" name="Freeform 1033"/>
              <p:cNvSpPr>
                <a:spLocks/>
              </p:cNvSpPr>
              <p:nvPr/>
            </p:nvSpPr>
            <p:spPr bwMode="auto">
              <a:xfrm>
                <a:off x="4758" y="321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42" name="Freeform 1034"/>
              <p:cNvSpPr>
                <a:spLocks/>
              </p:cNvSpPr>
              <p:nvPr/>
            </p:nvSpPr>
            <p:spPr bwMode="auto">
              <a:xfrm>
                <a:off x="4758" y="322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43" name="Freeform 1035"/>
              <p:cNvSpPr>
                <a:spLocks/>
              </p:cNvSpPr>
              <p:nvPr/>
            </p:nvSpPr>
            <p:spPr bwMode="auto">
              <a:xfrm>
                <a:off x="4758" y="323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44" name="Freeform 1036"/>
              <p:cNvSpPr>
                <a:spLocks/>
              </p:cNvSpPr>
              <p:nvPr/>
            </p:nvSpPr>
            <p:spPr bwMode="auto">
              <a:xfrm>
                <a:off x="4758" y="3252"/>
                <a:ext cx="1" cy="5"/>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45" name="Freeform 1037"/>
              <p:cNvSpPr>
                <a:spLocks/>
              </p:cNvSpPr>
              <p:nvPr/>
            </p:nvSpPr>
            <p:spPr bwMode="auto">
              <a:xfrm>
                <a:off x="4758" y="326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46" name="Freeform 1038"/>
              <p:cNvSpPr>
                <a:spLocks/>
              </p:cNvSpPr>
              <p:nvPr/>
            </p:nvSpPr>
            <p:spPr bwMode="auto">
              <a:xfrm>
                <a:off x="4758" y="327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47" name="Freeform 1039"/>
              <p:cNvSpPr>
                <a:spLocks/>
              </p:cNvSpPr>
              <p:nvPr/>
            </p:nvSpPr>
            <p:spPr bwMode="auto">
              <a:xfrm>
                <a:off x="4758" y="329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48" name="Freeform 1040"/>
              <p:cNvSpPr>
                <a:spLocks/>
              </p:cNvSpPr>
              <p:nvPr/>
            </p:nvSpPr>
            <p:spPr bwMode="auto">
              <a:xfrm>
                <a:off x="4758" y="330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49" name="Freeform 1041"/>
              <p:cNvSpPr>
                <a:spLocks/>
              </p:cNvSpPr>
              <p:nvPr/>
            </p:nvSpPr>
            <p:spPr bwMode="auto">
              <a:xfrm>
                <a:off x="4758" y="331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50" name="Freeform 1042"/>
              <p:cNvSpPr>
                <a:spLocks/>
              </p:cNvSpPr>
              <p:nvPr/>
            </p:nvSpPr>
            <p:spPr bwMode="auto">
              <a:xfrm>
                <a:off x="4758" y="333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51" name="Freeform 1043"/>
              <p:cNvSpPr>
                <a:spLocks/>
              </p:cNvSpPr>
              <p:nvPr/>
            </p:nvSpPr>
            <p:spPr bwMode="auto">
              <a:xfrm>
                <a:off x="4758" y="334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52" name="Freeform 1044"/>
              <p:cNvSpPr>
                <a:spLocks/>
              </p:cNvSpPr>
              <p:nvPr/>
            </p:nvSpPr>
            <p:spPr bwMode="auto">
              <a:xfrm>
                <a:off x="4758" y="335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53" name="Freeform 1045"/>
              <p:cNvSpPr>
                <a:spLocks/>
              </p:cNvSpPr>
              <p:nvPr/>
            </p:nvSpPr>
            <p:spPr bwMode="auto">
              <a:xfrm>
                <a:off x="4758" y="337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54" name="Freeform 1046"/>
              <p:cNvSpPr>
                <a:spLocks/>
              </p:cNvSpPr>
              <p:nvPr/>
            </p:nvSpPr>
            <p:spPr bwMode="auto">
              <a:xfrm>
                <a:off x="4758" y="338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55" name="Freeform 1047"/>
              <p:cNvSpPr>
                <a:spLocks/>
              </p:cNvSpPr>
              <p:nvPr/>
            </p:nvSpPr>
            <p:spPr bwMode="auto">
              <a:xfrm>
                <a:off x="4758" y="339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56" name="Freeform 1048"/>
              <p:cNvSpPr>
                <a:spLocks/>
              </p:cNvSpPr>
              <p:nvPr/>
            </p:nvSpPr>
            <p:spPr bwMode="auto">
              <a:xfrm>
                <a:off x="4758" y="341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57" name="Freeform 1049"/>
              <p:cNvSpPr>
                <a:spLocks/>
              </p:cNvSpPr>
              <p:nvPr/>
            </p:nvSpPr>
            <p:spPr bwMode="auto">
              <a:xfrm>
                <a:off x="4758" y="342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58" name="Freeform 1050"/>
              <p:cNvSpPr>
                <a:spLocks/>
              </p:cNvSpPr>
              <p:nvPr/>
            </p:nvSpPr>
            <p:spPr bwMode="auto">
              <a:xfrm>
                <a:off x="4758" y="343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59" name="Freeform 1051"/>
              <p:cNvSpPr>
                <a:spLocks/>
              </p:cNvSpPr>
              <p:nvPr/>
            </p:nvSpPr>
            <p:spPr bwMode="auto">
              <a:xfrm>
                <a:off x="4758" y="345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60" name="Freeform 1052"/>
              <p:cNvSpPr>
                <a:spLocks/>
              </p:cNvSpPr>
              <p:nvPr/>
            </p:nvSpPr>
            <p:spPr bwMode="auto">
              <a:xfrm>
                <a:off x="4758" y="346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61" name="Freeform 1053"/>
              <p:cNvSpPr>
                <a:spLocks/>
              </p:cNvSpPr>
              <p:nvPr/>
            </p:nvSpPr>
            <p:spPr bwMode="auto">
              <a:xfrm>
                <a:off x="4758" y="347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62" name="Freeform 1054"/>
              <p:cNvSpPr>
                <a:spLocks/>
              </p:cNvSpPr>
              <p:nvPr/>
            </p:nvSpPr>
            <p:spPr bwMode="auto">
              <a:xfrm>
                <a:off x="4758" y="349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63" name="Freeform 1055"/>
              <p:cNvSpPr>
                <a:spLocks/>
              </p:cNvSpPr>
              <p:nvPr/>
            </p:nvSpPr>
            <p:spPr bwMode="auto">
              <a:xfrm>
                <a:off x="4758" y="350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64" name="Freeform 1056"/>
              <p:cNvSpPr>
                <a:spLocks/>
              </p:cNvSpPr>
              <p:nvPr/>
            </p:nvSpPr>
            <p:spPr bwMode="auto">
              <a:xfrm>
                <a:off x="4758" y="351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65" name="Freeform 1057"/>
              <p:cNvSpPr>
                <a:spLocks/>
              </p:cNvSpPr>
              <p:nvPr/>
            </p:nvSpPr>
            <p:spPr bwMode="auto">
              <a:xfrm>
                <a:off x="4758" y="352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66" name="Freeform 1058"/>
              <p:cNvSpPr>
                <a:spLocks/>
              </p:cNvSpPr>
              <p:nvPr/>
            </p:nvSpPr>
            <p:spPr bwMode="auto">
              <a:xfrm>
                <a:off x="4758" y="3542"/>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67" name="Freeform 1059"/>
              <p:cNvSpPr>
                <a:spLocks/>
              </p:cNvSpPr>
              <p:nvPr/>
            </p:nvSpPr>
            <p:spPr bwMode="auto">
              <a:xfrm>
                <a:off x="4758" y="355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68" name="Freeform 1060"/>
              <p:cNvSpPr>
                <a:spLocks/>
              </p:cNvSpPr>
              <p:nvPr/>
            </p:nvSpPr>
            <p:spPr bwMode="auto">
              <a:xfrm>
                <a:off x="4758" y="356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69" name="Freeform 1061"/>
              <p:cNvSpPr>
                <a:spLocks/>
              </p:cNvSpPr>
              <p:nvPr/>
            </p:nvSpPr>
            <p:spPr bwMode="auto">
              <a:xfrm>
                <a:off x="4758" y="3582"/>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70" name="Freeform 1062"/>
              <p:cNvSpPr>
                <a:spLocks/>
              </p:cNvSpPr>
              <p:nvPr/>
            </p:nvSpPr>
            <p:spPr bwMode="auto">
              <a:xfrm>
                <a:off x="4758" y="359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71" name="Freeform 1063"/>
              <p:cNvSpPr>
                <a:spLocks/>
              </p:cNvSpPr>
              <p:nvPr/>
            </p:nvSpPr>
            <p:spPr bwMode="auto">
              <a:xfrm>
                <a:off x="4758" y="360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72" name="Freeform 1064"/>
              <p:cNvSpPr>
                <a:spLocks/>
              </p:cNvSpPr>
              <p:nvPr/>
            </p:nvSpPr>
            <p:spPr bwMode="auto">
              <a:xfrm>
                <a:off x="4758" y="362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73" name="Freeform 1065"/>
              <p:cNvSpPr>
                <a:spLocks/>
              </p:cNvSpPr>
              <p:nvPr/>
            </p:nvSpPr>
            <p:spPr bwMode="auto">
              <a:xfrm>
                <a:off x="4758" y="363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74" name="Freeform 1066"/>
              <p:cNvSpPr>
                <a:spLocks/>
              </p:cNvSpPr>
              <p:nvPr/>
            </p:nvSpPr>
            <p:spPr bwMode="auto">
              <a:xfrm>
                <a:off x="4758" y="3648"/>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75" name="Freeform 1067"/>
              <p:cNvSpPr>
                <a:spLocks/>
              </p:cNvSpPr>
              <p:nvPr/>
            </p:nvSpPr>
            <p:spPr bwMode="auto">
              <a:xfrm>
                <a:off x="4758" y="366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76" name="Freeform 1068"/>
              <p:cNvSpPr>
                <a:spLocks/>
              </p:cNvSpPr>
              <p:nvPr/>
            </p:nvSpPr>
            <p:spPr bwMode="auto">
              <a:xfrm>
                <a:off x="4758" y="367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77" name="Freeform 1069"/>
              <p:cNvSpPr>
                <a:spLocks/>
              </p:cNvSpPr>
              <p:nvPr/>
            </p:nvSpPr>
            <p:spPr bwMode="auto">
              <a:xfrm>
                <a:off x="4758" y="368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78" name="Freeform 1070"/>
              <p:cNvSpPr>
                <a:spLocks/>
              </p:cNvSpPr>
              <p:nvPr/>
            </p:nvSpPr>
            <p:spPr bwMode="auto">
              <a:xfrm>
                <a:off x="4758" y="370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79" name="Freeform 1071"/>
              <p:cNvSpPr>
                <a:spLocks/>
              </p:cNvSpPr>
              <p:nvPr/>
            </p:nvSpPr>
            <p:spPr bwMode="auto">
              <a:xfrm>
                <a:off x="4758" y="371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80" name="Freeform 1072"/>
              <p:cNvSpPr>
                <a:spLocks/>
              </p:cNvSpPr>
              <p:nvPr/>
            </p:nvSpPr>
            <p:spPr bwMode="auto">
              <a:xfrm>
                <a:off x="4758" y="3727"/>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81" name="Freeform 1073"/>
              <p:cNvSpPr>
                <a:spLocks/>
              </p:cNvSpPr>
              <p:nvPr/>
            </p:nvSpPr>
            <p:spPr bwMode="auto">
              <a:xfrm>
                <a:off x="4758" y="374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82" name="Freeform 1074"/>
              <p:cNvSpPr>
                <a:spLocks/>
              </p:cNvSpPr>
              <p:nvPr/>
            </p:nvSpPr>
            <p:spPr bwMode="auto">
              <a:xfrm>
                <a:off x="4758" y="375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83" name="Freeform 1075"/>
              <p:cNvSpPr>
                <a:spLocks/>
              </p:cNvSpPr>
              <p:nvPr/>
            </p:nvSpPr>
            <p:spPr bwMode="auto">
              <a:xfrm>
                <a:off x="4906" y="290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84" name="Freeform 1076"/>
              <p:cNvSpPr>
                <a:spLocks/>
              </p:cNvSpPr>
              <p:nvPr/>
            </p:nvSpPr>
            <p:spPr bwMode="auto">
              <a:xfrm>
                <a:off x="4906" y="291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85" name="Freeform 1077"/>
              <p:cNvSpPr>
                <a:spLocks/>
              </p:cNvSpPr>
              <p:nvPr/>
            </p:nvSpPr>
            <p:spPr bwMode="auto">
              <a:xfrm>
                <a:off x="4906" y="292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86" name="Freeform 1078"/>
              <p:cNvSpPr>
                <a:spLocks/>
              </p:cNvSpPr>
              <p:nvPr/>
            </p:nvSpPr>
            <p:spPr bwMode="auto">
              <a:xfrm>
                <a:off x="4906" y="2943"/>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87" name="Freeform 1079"/>
              <p:cNvSpPr>
                <a:spLocks/>
              </p:cNvSpPr>
              <p:nvPr/>
            </p:nvSpPr>
            <p:spPr bwMode="auto">
              <a:xfrm>
                <a:off x="4906" y="2956"/>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88" name="Freeform 1080"/>
              <p:cNvSpPr>
                <a:spLocks/>
              </p:cNvSpPr>
              <p:nvPr/>
            </p:nvSpPr>
            <p:spPr bwMode="auto">
              <a:xfrm>
                <a:off x="4906" y="296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89" name="Freeform 1081"/>
              <p:cNvSpPr>
                <a:spLocks/>
              </p:cNvSpPr>
              <p:nvPr/>
            </p:nvSpPr>
            <p:spPr bwMode="auto">
              <a:xfrm>
                <a:off x="4906" y="298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90" name="Freeform 1082"/>
              <p:cNvSpPr>
                <a:spLocks/>
              </p:cNvSpPr>
              <p:nvPr/>
            </p:nvSpPr>
            <p:spPr bwMode="auto">
              <a:xfrm>
                <a:off x="4906" y="299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91" name="Freeform 1083"/>
              <p:cNvSpPr>
                <a:spLocks/>
              </p:cNvSpPr>
              <p:nvPr/>
            </p:nvSpPr>
            <p:spPr bwMode="auto">
              <a:xfrm>
                <a:off x="4906" y="3008"/>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92" name="Freeform 1084"/>
              <p:cNvSpPr>
                <a:spLocks/>
              </p:cNvSpPr>
              <p:nvPr/>
            </p:nvSpPr>
            <p:spPr bwMode="auto">
              <a:xfrm>
                <a:off x="4906" y="302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93" name="Freeform 1085"/>
              <p:cNvSpPr>
                <a:spLocks/>
              </p:cNvSpPr>
              <p:nvPr/>
            </p:nvSpPr>
            <p:spPr bwMode="auto">
              <a:xfrm>
                <a:off x="4906" y="3035"/>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94" name="Freeform 1086"/>
              <p:cNvSpPr>
                <a:spLocks/>
              </p:cNvSpPr>
              <p:nvPr/>
            </p:nvSpPr>
            <p:spPr bwMode="auto">
              <a:xfrm>
                <a:off x="4906" y="304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95" name="Freeform 1087"/>
              <p:cNvSpPr>
                <a:spLocks/>
              </p:cNvSpPr>
              <p:nvPr/>
            </p:nvSpPr>
            <p:spPr bwMode="auto">
              <a:xfrm>
                <a:off x="4906" y="306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96" name="Freeform 1088"/>
              <p:cNvSpPr>
                <a:spLocks/>
              </p:cNvSpPr>
              <p:nvPr/>
            </p:nvSpPr>
            <p:spPr bwMode="auto">
              <a:xfrm>
                <a:off x="4906" y="307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97" name="Freeform 1089"/>
              <p:cNvSpPr>
                <a:spLocks/>
              </p:cNvSpPr>
              <p:nvPr/>
            </p:nvSpPr>
            <p:spPr bwMode="auto">
              <a:xfrm>
                <a:off x="4906" y="3088"/>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98" name="Freeform 1090"/>
              <p:cNvSpPr>
                <a:spLocks/>
              </p:cNvSpPr>
              <p:nvPr/>
            </p:nvSpPr>
            <p:spPr bwMode="auto">
              <a:xfrm>
                <a:off x="4906" y="3101"/>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299" name="Freeform 1091"/>
              <p:cNvSpPr>
                <a:spLocks/>
              </p:cNvSpPr>
              <p:nvPr/>
            </p:nvSpPr>
            <p:spPr bwMode="auto">
              <a:xfrm>
                <a:off x="4906" y="311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00" name="Freeform 1092"/>
              <p:cNvSpPr>
                <a:spLocks/>
              </p:cNvSpPr>
              <p:nvPr/>
            </p:nvSpPr>
            <p:spPr bwMode="auto">
              <a:xfrm>
                <a:off x="4906" y="312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01" name="Freeform 1093"/>
              <p:cNvSpPr>
                <a:spLocks/>
              </p:cNvSpPr>
              <p:nvPr/>
            </p:nvSpPr>
            <p:spPr bwMode="auto">
              <a:xfrm>
                <a:off x="4906" y="314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02" name="Freeform 1094"/>
              <p:cNvSpPr>
                <a:spLocks/>
              </p:cNvSpPr>
              <p:nvPr/>
            </p:nvSpPr>
            <p:spPr bwMode="auto">
              <a:xfrm>
                <a:off x="4906" y="315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03" name="Freeform 1095"/>
              <p:cNvSpPr>
                <a:spLocks/>
              </p:cNvSpPr>
              <p:nvPr/>
            </p:nvSpPr>
            <p:spPr bwMode="auto">
              <a:xfrm>
                <a:off x="4906" y="316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04" name="Freeform 1096"/>
              <p:cNvSpPr>
                <a:spLocks/>
              </p:cNvSpPr>
              <p:nvPr/>
            </p:nvSpPr>
            <p:spPr bwMode="auto">
              <a:xfrm>
                <a:off x="4906" y="3180"/>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05" name="Freeform 1097"/>
              <p:cNvSpPr>
                <a:spLocks/>
              </p:cNvSpPr>
              <p:nvPr/>
            </p:nvSpPr>
            <p:spPr bwMode="auto">
              <a:xfrm>
                <a:off x="4906" y="319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06" name="Freeform 1098"/>
              <p:cNvSpPr>
                <a:spLocks/>
              </p:cNvSpPr>
              <p:nvPr/>
            </p:nvSpPr>
            <p:spPr bwMode="auto">
              <a:xfrm>
                <a:off x="4906" y="320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07" name="Freeform 1099"/>
              <p:cNvSpPr>
                <a:spLocks/>
              </p:cNvSpPr>
              <p:nvPr/>
            </p:nvSpPr>
            <p:spPr bwMode="auto">
              <a:xfrm>
                <a:off x="4906" y="321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08" name="Freeform 1100"/>
              <p:cNvSpPr>
                <a:spLocks/>
              </p:cNvSpPr>
              <p:nvPr/>
            </p:nvSpPr>
            <p:spPr bwMode="auto">
              <a:xfrm>
                <a:off x="4906" y="323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09" name="Freeform 1101"/>
              <p:cNvSpPr>
                <a:spLocks/>
              </p:cNvSpPr>
              <p:nvPr/>
            </p:nvSpPr>
            <p:spPr bwMode="auto">
              <a:xfrm>
                <a:off x="4906" y="324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10" name="Freeform 1102"/>
              <p:cNvSpPr>
                <a:spLocks/>
              </p:cNvSpPr>
              <p:nvPr/>
            </p:nvSpPr>
            <p:spPr bwMode="auto">
              <a:xfrm>
                <a:off x="4906" y="325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11" name="Freeform 1103"/>
              <p:cNvSpPr>
                <a:spLocks/>
              </p:cNvSpPr>
              <p:nvPr/>
            </p:nvSpPr>
            <p:spPr bwMode="auto">
              <a:xfrm>
                <a:off x="4906" y="327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12" name="Freeform 1104"/>
              <p:cNvSpPr>
                <a:spLocks/>
              </p:cNvSpPr>
              <p:nvPr/>
            </p:nvSpPr>
            <p:spPr bwMode="auto">
              <a:xfrm>
                <a:off x="4906" y="3285"/>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13" name="Freeform 1105"/>
              <p:cNvSpPr>
                <a:spLocks/>
              </p:cNvSpPr>
              <p:nvPr/>
            </p:nvSpPr>
            <p:spPr bwMode="auto">
              <a:xfrm>
                <a:off x="4906" y="329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14" name="Freeform 1106"/>
              <p:cNvSpPr>
                <a:spLocks/>
              </p:cNvSpPr>
              <p:nvPr/>
            </p:nvSpPr>
            <p:spPr bwMode="auto">
              <a:xfrm>
                <a:off x="4906" y="331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15" name="Freeform 1107"/>
              <p:cNvSpPr>
                <a:spLocks/>
              </p:cNvSpPr>
              <p:nvPr/>
            </p:nvSpPr>
            <p:spPr bwMode="auto">
              <a:xfrm>
                <a:off x="4906" y="332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16" name="Freeform 1108"/>
              <p:cNvSpPr>
                <a:spLocks/>
              </p:cNvSpPr>
              <p:nvPr/>
            </p:nvSpPr>
            <p:spPr bwMode="auto">
              <a:xfrm>
                <a:off x="4906" y="333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17" name="Freeform 1109"/>
              <p:cNvSpPr>
                <a:spLocks/>
              </p:cNvSpPr>
              <p:nvPr/>
            </p:nvSpPr>
            <p:spPr bwMode="auto">
              <a:xfrm>
                <a:off x="4906" y="335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18" name="Freeform 1110"/>
              <p:cNvSpPr>
                <a:spLocks/>
              </p:cNvSpPr>
              <p:nvPr/>
            </p:nvSpPr>
            <p:spPr bwMode="auto">
              <a:xfrm>
                <a:off x="4906" y="3365"/>
                <a:ext cx="1" cy="3"/>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19" name="Freeform 1111"/>
              <p:cNvSpPr>
                <a:spLocks/>
              </p:cNvSpPr>
              <p:nvPr/>
            </p:nvSpPr>
            <p:spPr bwMode="auto">
              <a:xfrm>
                <a:off x="4906" y="337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20" name="Freeform 1112"/>
              <p:cNvSpPr>
                <a:spLocks/>
              </p:cNvSpPr>
              <p:nvPr/>
            </p:nvSpPr>
            <p:spPr bwMode="auto">
              <a:xfrm>
                <a:off x="4906" y="339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21" name="Freeform 1113"/>
              <p:cNvSpPr>
                <a:spLocks/>
              </p:cNvSpPr>
              <p:nvPr/>
            </p:nvSpPr>
            <p:spPr bwMode="auto">
              <a:xfrm>
                <a:off x="4906" y="340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22" name="Freeform 1114"/>
              <p:cNvSpPr>
                <a:spLocks/>
              </p:cNvSpPr>
              <p:nvPr/>
            </p:nvSpPr>
            <p:spPr bwMode="auto">
              <a:xfrm>
                <a:off x="4906" y="3417"/>
                <a:ext cx="1" cy="5"/>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23" name="Freeform 1115"/>
              <p:cNvSpPr>
                <a:spLocks/>
              </p:cNvSpPr>
              <p:nvPr/>
            </p:nvSpPr>
            <p:spPr bwMode="auto">
              <a:xfrm>
                <a:off x="4906" y="3430"/>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24" name="Freeform 1116"/>
              <p:cNvSpPr>
                <a:spLocks/>
              </p:cNvSpPr>
              <p:nvPr/>
            </p:nvSpPr>
            <p:spPr bwMode="auto">
              <a:xfrm>
                <a:off x="4906" y="344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25" name="Freeform 1117"/>
              <p:cNvSpPr>
                <a:spLocks/>
              </p:cNvSpPr>
              <p:nvPr/>
            </p:nvSpPr>
            <p:spPr bwMode="auto">
              <a:xfrm>
                <a:off x="4906" y="3457"/>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26" name="Freeform 1118"/>
              <p:cNvSpPr>
                <a:spLocks/>
              </p:cNvSpPr>
              <p:nvPr/>
            </p:nvSpPr>
            <p:spPr bwMode="auto">
              <a:xfrm>
                <a:off x="4906" y="347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27" name="Freeform 1119"/>
              <p:cNvSpPr>
                <a:spLocks/>
              </p:cNvSpPr>
              <p:nvPr/>
            </p:nvSpPr>
            <p:spPr bwMode="auto">
              <a:xfrm>
                <a:off x="4906" y="3483"/>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28" name="Freeform 1120"/>
              <p:cNvSpPr>
                <a:spLocks/>
              </p:cNvSpPr>
              <p:nvPr/>
            </p:nvSpPr>
            <p:spPr bwMode="auto">
              <a:xfrm>
                <a:off x="4906" y="349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29" name="Freeform 1121"/>
              <p:cNvSpPr>
                <a:spLocks/>
              </p:cNvSpPr>
              <p:nvPr/>
            </p:nvSpPr>
            <p:spPr bwMode="auto">
              <a:xfrm>
                <a:off x="4906" y="3510"/>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30" name="Freeform 1122"/>
              <p:cNvSpPr>
                <a:spLocks/>
              </p:cNvSpPr>
              <p:nvPr/>
            </p:nvSpPr>
            <p:spPr bwMode="auto">
              <a:xfrm>
                <a:off x="4906" y="3523"/>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31" name="Freeform 1123"/>
              <p:cNvSpPr>
                <a:spLocks/>
              </p:cNvSpPr>
              <p:nvPr/>
            </p:nvSpPr>
            <p:spPr bwMode="auto">
              <a:xfrm>
                <a:off x="4906" y="353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32" name="Freeform 1124"/>
              <p:cNvSpPr>
                <a:spLocks/>
              </p:cNvSpPr>
              <p:nvPr/>
            </p:nvSpPr>
            <p:spPr bwMode="auto">
              <a:xfrm>
                <a:off x="4906" y="354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33" name="Freeform 1125"/>
              <p:cNvSpPr>
                <a:spLocks/>
              </p:cNvSpPr>
              <p:nvPr/>
            </p:nvSpPr>
            <p:spPr bwMode="auto">
              <a:xfrm>
                <a:off x="4906" y="3562"/>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34" name="Freeform 1126"/>
              <p:cNvSpPr>
                <a:spLocks/>
              </p:cNvSpPr>
              <p:nvPr/>
            </p:nvSpPr>
            <p:spPr bwMode="auto">
              <a:xfrm>
                <a:off x="4906" y="3576"/>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35" name="Freeform 1127"/>
              <p:cNvSpPr>
                <a:spLocks/>
              </p:cNvSpPr>
              <p:nvPr/>
            </p:nvSpPr>
            <p:spPr bwMode="auto">
              <a:xfrm>
                <a:off x="4906" y="3589"/>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36" name="Freeform 1128"/>
              <p:cNvSpPr>
                <a:spLocks/>
              </p:cNvSpPr>
              <p:nvPr/>
            </p:nvSpPr>
            <p:spPr bwMode="auto">
              <a:xfrm>
                <a:off x="4906" y="3602"/>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37" name="Freeform 1129"/>
              <p:cNvSpPr>
                <a:spLocks/>
              </p:cNvSpPr>
              <p:nvPr/>
            </p:nvSpPr>
            <p:spPr bwMode="auto">
              <a:xfrm>
                <a:off x="4906" y="3615"/>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38" name="Freeform 1130"/>
              <p:cNvSpPr>
                <a:spLocks/>
              </p:cNvSpPr>
              <p:nvPr/>
            </p:nvSpPr>
            <p:spPr bwMode="auto">
              <a:xfrm>
                <a:off x="4906" y="3628"/>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39" name="Freeform 1131"/>
              <p:cNvSpPr>
                <a:spLocks/>
              </p:cNvSpPr>
              <p:nvPr/>
            </p:nvSpPr>
            <p:spPr bwMode="auto">
              <a:xfrm>
                <a:off x="4906" y="364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40" name="Freeform 1132"/>
              <p:cNvSpPr>
                <a:spLocks/>
              </p:cNvSpPr>
              <p:nvPr/>
            </p:nvSpPr>
            <p:spPr bwMode="auto">
              <a:xfrm>
                <a:off x="4906" y="3655"/>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41" name="Freeform 1133"/>
              <p:cNvSpPr>
                <a:spLocks/>
              </p:cNvSpPr>
              <p:nvPr/>
            </p:nvSpPr>
            <p:spPr bwMode="auto">
              <a:xfrm>
                <a:off x="4906" y="3668"/>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42" name="Freeform 1134"/>
              <p:cNvSpPr>
                <a:spLocks/>
              </p:cNvSpPr>
              <p:nvPr/>
            </p:nvSpPr>
            <p:spPr bwMode="auto">
              <a:xfrm>
                <a:off x="4906" y="368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43" name="Freeform 1135"/>
              <p:cNvSpPr>
                <a:spLocks/>
              </p:cNvSpPr>
              <p:nvPr/>
            </p:nvSpPr>
            <p:spPr bwMode="auto">
              <a:xfrm>
                <a:off x="4906" y="369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44" name="Freeform 1136"/>
              <p:cNvSpPr>
                <a:spLocks/>
              </p:cNvSpPr>
              <p:nvPr/>
            </p:nvSpPr>
            <p:spPr bwMode="auto">
              <a:xfrm>
                <a:off x="4906" y="3707"/>
                <a:ext cx="1" cy="5"/>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45" name="Freeform 1137"/>
              <p:cNvSpPr>
                <a:spLocks/>
              </p:cNvSpPr>
              <p:nvPr/>
            </p:nvSpPr>
            <p:spPr bwMode="auto">
              <a:xfrm>
                <a:off x="4906" y="3721"/>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46" name="Freeform 1138"/>
              <p:cNvSpPr>
                <a:spLocks/>
              </p:cNvSpPr>
              <p:nvPr/>
            </p:nvSpPr>
            <p:spPr bwMode="auto">
              <a:xfrm>
                <a:off x="4906" y="3734"/>
                <a:ext cx="1" cy="4"/>
              </a:xfrm>
              <a:custGeom>
                <a:avLst/>
                <a:gdLst/>
                <a:ahLst/>
                <a:cxnLst>
                  <a:cxn ang="0">
                    <a:pos x="0" y="0"/>
                  </a:cxn>
                  <a:cxn ang="0">
                    <a:pos x="0" y="8"/>
                  </a:cxn>
                  <a:cxn ang="0">
                    <a:pos x="0" y="10"/>
                  </a:cxn>
                </a:cxnLst>
                <a:rect l="0" t="0" r="r" b="b"/>
                <a:pathLst>
                  <a:path h="10">
                    <a:moveTo>
                      <a:pt x="0" y="0"/>
                    </a:moveTo>
                    <a:lnTo>
                      <a:pt x="0" y="8"/>
                    </a:lnTo>
                    <a:lnTo>
                      <a:pt x="0" y="1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47" name="Freeform 1139"/>
              <p:cNvSpPr>
                <a:spLocks/>
              </p:cNvSpPr>
              <p:nvPr/>
            </p:nvSpPr>
            <p:spPr bwMode="auto">
              <a:xfrm>
                <a:off x="4906" y="3747"/>
                <a:ext cx="1" cy="4"/>
              </a:xfrm>
              <a:custGeom>
                <a:avLst/>
                <a:gdLst/>
                <a:ahLst/>
                <a:cxnLst>
                  <a:cxn ang="0">
                    <a:pos x="0" y="0"/>
                  </a:cxn>
                  <a:cxn ang="0">
                    <a:pos x="0" y="8"/>
                  </a:cxn>
                  <a:cxn ang="0">
                    <a:pos x="0" y="11"/>
                  </a:cxn>
                </a:cxnLst>
                <a:rect l="0" t="0" r="r" b="b"/>
                <a:pathLst>
                  <a:path h="11">
                    <a:moveTo>
                      <a:pt x="0" y="0"/>
                    </a:moveTo>
                    <a:lnTo>
                      <a:pt x="0" y="8"/>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48" name="Freeform 1140"/>
              <p:cNvSpPr>
                <a:spLocks/>
              </p:cNvSpPr>
              <p:nvPr/>
            </p:nvSpPr>
            <p:spPr bwMode="auto">
              <a:xfrm>
                <a:off x="4906" y="3760"/>
                <a:ext cx="1" cy="4"/>
              </a:xfrm>
              <a:custGeom>
                <a:avLst/>
                <a:gdLst/>
                <a:ahLst/>
                <a:cxnLst>
                  <a:cxn ang="0">
                    <a:pos x="0" y="0"/>
                  </a:cxn>
                  <a:cxn ang="0">
                    <a:pos x="0" y="9"/>
                  </a:cxn>
                  <a:cxn ang="0">
                    <a:pos x="0" y="11"/>
                  </a:cxn>
                </a:cxnLst>
                <a:rect l="0" t="0" r="r" b="b"/>
                <a:pathLst>
                  <a:path h="11">
                    <a:moveTo>
                      <a:pt x="0" y="0"/>
                    </a:moveTo>
                    <a:lnTo>
                      <a:pt x="0" y="9"/>
                    </a:lnTo>
                    <a:lnTo>
                      <a:pt x="0" y="11"/>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49" name="Rectangle 1141"/>
              <p:cNvSpPr>
                <a:spLocks noChangeArrowheads="1"/>
              </p:cNvSpPr>
              <p:nvPr/>
            </p:nvSpPr>
            <p:spPr bwMode="auto">
              <a:xfrm>
                <a:off x="3716" y="2949"/>
                <a:ext cx="8"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50" name="Rectangle 1142"/>
              <p:cNvSpPr>
                <a:spLocks noChangeArrowheads="1"/>
              </p:cNvSpPr>
              <p:nvPr/>
            </p:nvSpPr>
            <p:spPr bwMode="auto">
              <a:xfrm>
                <a:off x="3717" y="2949"/>
                <a:ext cx="9"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51" name="Freeform 1143"/>
              <p:cNvSpPr>
                <a:spLocks/>
              </p:cNvSpPr>
              <p:nvPr/>
            </p:nvSpPr>
            <p:spPr bwMode="auto">
              <a:xfrm>
                <a:off x="3719" y="2948"/>
                <a:ext cx="9" cy="8"/>
              </a:xfrm>
              <a:custGeom>
                <a:avLst/>
                <a:gdLst/>
                <a:ahLst/>
                <a:cxnLst>
                  <a:cxn ang="0">
                    <a:pos x="7" y="8"/>
                  </a:cxn>
                  <a:cxn ang="0">
                    <a:pos x="0" y="8"/>
                  </a:cxn>
                  <a:cxn ang="0">
                    <a:pos x="0" y="1"/>
                  </a:cxn>
                  <a:cxn ang="0">
                    <a:pos x="3" y="0"/>
                  </a:cxn>
                  <a:cxn ang="0">
                    <a:pos x="9" y="0"/>
                  </a:cxn>
                  <a:cxn ang="0">
                    <a:pos x="9" y="7"/>
                  </a:cxn>
                  <a:cxn ang="0">
                    <a:pos x="7" y="8"/>
                  </a:cxn>
                </a:cxnLst>
                <a:rect l="0" t="0" r="r" b="b"/>
                <a:pathLst>
                  <a:path w="9" h="8">
                    <a:moveTo>
                      <a:pt x="7" y="8"/>
                    </a:moveTo>
                    <a:lnTo>
                      <a:pt x="0" y="8"/>
                    </a:lnTo>
                    <a:lnTo>
                      <a:pt x="0" y="1"/>
                    </a:lnTo>
                    <a:lnTo>
                      <a:pt x="3" y="0"/>
                    </a:lnTo>
                    <a:lnTo>
                      <a:pt x="9" y="0"/>
                    </a:lnTo>
                    <a:lnTo>
                      <a:pt x="9" y="7"/>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52" name="Rectangle 1144"/>
              <p:cNvSpPr>
                <a:spLocks noChangeArrowheads="1"/>
              </p:cNvSpPr>
              <p:nvPr/>
            </p:nvSpPr>
            <p:spPr bwMode="auto">
              <a:xfrm>
                <a:off x="3722" y="2948"/>
                <a:ext cx="8"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53" name="Rectangle 1145"/>
              <p:cNvSpPr>
                <a:spLocks noChangeArrowheads="1"/>
              </p:cNvSpPr>
              <p:nvPr/>
            </p:nvSpPr>
            <p:spPr bwMode="auto">
              <a:xfrm>
                <a:off x="3723" y="2948"/>
                <a:ext cx="9"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54" name="Rectangle 1146"/>
              <p:cNvSpPr>
                <a:spLocks noChangeArrowheads="1"/>
              </p:cNvSpPr>
              <p:nvPr/>
            </p:nvSpPr>
            <p:spPr bwMode="auto">
              <a:xfrm>
                <a:off x="3725" y="2948"/>
                <a:ext cx="9"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55" name="Rectangle 1147"/>
              <p:cNvSpPr>
                <a:spLocks noChangeArrowheads="1"/>
              </p:cNvSpPr>
              <p:nvPr/>
            </p:nvSpPr>
            <p:spPr bwMode="auto">
              <a:xfrm>
                <a:off x="3727" y="2948"/>
                <a:ext cx="9"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56" name="Freeform 1148"/>
              <p:cNvSpPr>
                <a:spLocks/>
              </p:cNvSpPr>
              <p:nvPr/>
            </p:nvSpPr>
            <p:spPr bwMode="auto">
              <a:xfrm>
                <a:off x="3729" y="2948"/>
                <a:ext cx="9" cy="7"/>
              </a:xfrm>
              <a:custGeom>
                <a:avLst/>
                <a:gdLst/>
                <a:ahLst/>
                <a:cxnLst>
                  <a:cxn ang="0">
                    <a:pos x="7" y="7"/>
                  </a:cxn>
                  <a:cxn ang="0">
                    <a:pos x="0" y="7"/>
                  </a:cxn>
                  <a:cxn ang="0">
                    <a:pos x="0" y="0"/>
                  </a:cxn>
                  <a:cxn ang="0">
                    <a:pos x="3" y="0"/>
                  </a:cxn>
                  <a:cxn ang="0">
                    <a:pos x="9" y="0"/>
                  </a:cxn>
                  <a:cxn ang="0">
                    <a:pos x="9" y="6"/>
                  </a:cxn>
                  <a:cxn ang="0">
                    <a:pos x="7" y="7"/>
                  </a:cxn>
                </a:cxnLst>
                <a:rect l="0" t="0" r="r" b="b"/>
                <a:pathLst>
                  <a:path w="9" h="7">
                    <a:moveTo>
                      <a:pt x="7" y="7"/>
                    </a:moveTo>
                    <a:lnTo>
                      <a:pt x="0" y="7"/>
                    </a:lnTo>
                    <a:lnTo>
                      <a:pt x="0" y="0"/>
                    </a:lnTo>
                    <a:lnTo>
                      <a:pt x="3" y="0"/>
                    </a:lnTo>
                    <a:lnTo>
                      <a:pt x="9" y="0"/>
                    </a:lnTo>
                    <a:lnTo>
                      <a:pt x="9" y="6"/>
                    </a:lnTo>
                    <a:lnTo>
                      <a:pt x="7"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57" name="Freeform 1149"/>
              <p:cNvSpPr>
                <a:spLocks/>
              </p:cNvSpPr>
              <p:nvPr/>
            </p:nvSpPr>
            <p:spPr bwMode="auto">
              <a:xfrm>
                <a:off x="3732" y="2946"/>
                <a:ext cx="8" cy="8"/>
              </a:xfrm>
              <a:custGeom>
                <a:avLst/>
                <a:gdLst/>
                <a:ahLst/>
                <a:cxnLst>
                  <a:cxn ang="0">
                    <a:pos x="6" y="8"/>
                  </a:cxn>
                  <a:cxn ang="0">
                    <a:pos x="0" y="8"/>
                  </a:cxn>
                  <a:cxn ang="0">
                    <a:pos x="0" y="2"/>
                  </a:cxn>
                  <a:cxn ang="0">
                    <a:pos x="1" y="0"/>
                  </a:cxn>
                  <a:cxn ang="0">
                    <a:pos x="8" y="0"/>
                  </a:cxn>
                  <a:cxn ang="0">
                    <a:pos x="8" y="6"/>
                  </a:cxn>
                  <a:cxn ang="0">
                    <a:pos x="6" y="8"/>
                  </a:cxn>
                </a:cxnLst>
                <a:rect l="0" t="0" r="r" b="b"/>
                <a:pathLst>
                  <a:path w="8" h="8">
                    <a:moveTo>
                      <a:pt x="6" y="8"/>
                    </a:moveTo>
                    <a:lnTo>
                      <a:pt x="0" y="8"/>
                    </a:lnTo>
                    <a:lnTo>
                      <a:pt x="0" y="2"/>
                    </a:lnTo>
                    <a:lnTo>
                      <a:pt x="1" y="0"/>
                    </a:lnTo>
                    <a:lnTo>
                      <a:pt x="8" y="0"/>
                    </a:lnTo>
                    <a:lnTo>
                      <a:pt x="8" y="6"/>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58" name="Freeform 1150"/>
              <p:cNvSpPr>
                <a:spLocks/>
              </p:cNvSpPr>
              <p:nvPr/>
            </p:nvSpPr>
            <p:spPr bwMode="auto">
              <a:xfrm>
                <a:off x="3733" y="2945"/>
                <a:ext cx="9" cy="7"/>
              </a:xfrm>
              <a:custGeom>
                <a:avLst/>
                <a:gdLst/>
                <a:ahLst/>
                <a:cxnLst>
                  <a:cxn ang="0">
                    <a:pos x="7" y="7"/>
                  </a:cxn>
                  <a:cxn ang="0">
                    <a:pos x="0" y="7"/>
                  </a:cxn>
                  <a:cxn ang="0">
                    <a:pos x="0" y="1"/>
                  </a:cxn>
                  <a:cxn ang="0">
                    <a:pos x="3" y="0"/>
                  </a:cxn>
                  <a:cxn ang="0">
                    <a:pos x="9" y="0"/>
                  </a:cxn>
                  <a:cxn ang="0">
                    <a:pos x="9" y="7"/>
                  </a:cxn>
                  <a:cxn ang="0">
                    <a:pos x="7" y="7"/>
                  </a:cxn>
                </a:cxnLst>
                <a:rect l="0" t="0" r="r" b="b"/>
                <a:pathLst>
                  <a:path w="9" h="7">
                    <a:moveTo>
                      <a:pt x="7" y="7"/>
                    </a:moveTo>
                    <a:lnTo>
                      <a:pt x="0" y="7"/>
                    </a:lnTo>
                    <a:lnTo>
                      <a:pt x="0" y="1"/>
                    </a:lnTo>
                    <a:lnTo>
                      <a:pt x="3" y="0"/>
                    </a:lnTo>
                    <a:lnTo>
                      <a:pt x="9" y="0"/>
                    </a:lnTo>
                    <a:lnTo>
                      <a:pt x="9" y="7"/>
                    </a:lnTo>
                    <a:lnTo>
                      <a:pt x="7"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59" name="Rectangle 1151"/>
              <p:cNvSpPr>
                <a:spLocks noChangeArrowheads="1"/>
              </p:cNvSpPr>
              <p:nvPr/>
            </p:nvSpPr>
            <p:spPr bwMode="auto">
              <a:xfrm>
                <a:off x="3736" y="2945"/>
                <a:ext cx="8"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60" name="Freeform 1152"/>
              <p:cNvSpPr>
                <a:spLocks/>
              </p:cNvSpPr>
              <p:nvPr/>
            </p:nvSpPr>
            <p:spPr bwMode="auto">
              <a:xfrm>
                <a:off x="3737" y="2945"/>
                <a:ext cx="9" cy="8"/>
              </a:xfrm>
              <a:custGeom>
                <a:avLst/>
                <a:gdLst/>
                <a:ahLst/>
                <a:cxnLst>
                  <a:cxn ang="0">
                    <a:pos x="0" y="7"/>
                  </a:cxn>
                  <a:cxn ang="0">
                    <a:pos x="0" y="0"/>
                  </a:cxn>
                  <a:cxn ang="0">
                    <a:pos x="7" y="0"/>
                  </a:cxn>
                  <a:cxn ang="0">
                    <a:pos x="9" y="2"/>
                  </a:cxn>
                  <a:cxn ang="0">
                    <a:pos x="9" y="8"/>
                  </a:cxn>
                  <a:cxn ang="0">
                    <a:pos x="3" y="8"/>
                  </a:cxn>
                  <a:cxn ang="0">
                    <a:pos x="0" y="7"/>
                  </a:cxn>
                </a:cxnLst>
                <a:rect l="0" t="0" r="r" b="b"/>
                <a:pathLst>
                  <a:path w="9" h="8">
                    <a:moveTo>
                      <a:pt x="0" y="7"/>
                    </a:moveTo>
                    <a:lnTo>
                      <a:pt x="0" y="0"/>
                    </a:lnTo>
                    <a:lnTo>
                      <a:pt x="7" y="0"/>
                    </a:lnTo>
                    <a:lnTo>
                      <a:pt x="9" y="2"/>
                    </a:lnTo>
                    <a:lnTo>
                      <a:pt x="9" y="8"/>
                    </a:lnTo>
                    <a:lnTo>
                      <a:pt x="3"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61" name="Freeform 1153"/>
              <p:cNvSpPr>
                <a:spLocks/>
              </p:cNvSpPr>
              <p:nvPr/>
            </p:nvSpPr>
            <p:spPr bwMode="auto">
              <a:xfrm>
                <a:off x="3740" y="2947"/>
                <a:ext cx="8" cy="8"/>
              </a:xfrm>
              <a:custGeom>
                <a:avLst/>
                <a:gdLst/>
                <a:ahLst/>
                <a:cxnLst>
                  <a:cxn ang="0">
                    <a:pos x="0" y="6"/>
                  </a:cxn>
                  <a:cxn ang="0">
                    <a:pos x="0" y="0"/>
                  </a:cxn>
                  <a:cxn ang="0">
                    <a:pos x="6" y="0"/>
                  </a:cxn>
                  <a:cxn ang="0">
                    <a:pos x="8" y="1"/>
                  </a:cxn>
                  <a:cxn ang="0">
                    <a:pos x="8" y="8"/>
                  </a:cxn>
                  <a:cxn ang="0">
                    <a:pos x="1" y="8"/>
                  </a:cxn>
                  <a:cxn ang="0">
                    <a:pos x="0" y="6"/>
                  </a:cxn>
                </a:cxnLst>
                <a:rect l="0" t="0" r="r" b="b"/>
                <a:pathLst>
                  <a:path w="8" h="8">
                    <a:moveTo>
                      <a:pt x="0" y="6"/>
                    </a:moveTo>
                    <a:lnTo>
                      <a:pt x="0" y="0"/>
                    </a:lnTo>
                    <a:lnTo>
                      <a:pt x="6" y="0"/>
                    </a:lnTo>
                    <a:lnTo>
                      <a:pt x="8" y="1"/>
                    </a:lnTo>
                    <a:lnTo>
                      <a:pt x="8" y="8"/>
                    </a:lnTo>
                    <a:lnTo>
                      <a:pt x="1" y="8"/>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62" name="Freeform 1154"/>
              <p:cNvSpPr>
                <a:spLocks/>
              </p:cNvSpPr>
              <p:nvPr/>
            </p:nvSpPr>
            <p:spPr bwMode="auto">
              <a:xfrm>
                <a:off x="3741" y="2948"/>
                <a:ext cx="10" cy="8"/>
              </a:xfrm>
              <a:custGeom>
                <a:avLst/>
                <a:gdLst/>
                <a:ahLst/>
                <a:cxnLst>
                  <a:cxn ang="0">
                    <a:pos x="0" y="7"/>
                  </a:cxn>
                  <a:cxn ang="0">
                    <a:pos x="0" y="0"/>
                  </a:cxn>
                  <a:cxn ang="0">
                    <a:pos x="7" y="0"/>
                  </a:cxn>
                  <a:cxn ang="0">
                    <a:pos x="10" y="2"/>
                  </a:cxn>
                  <a:cxn ang="0">
                    <a:pos x="10" y="8"/>
                  </a:cxn>
                  <a:cxn ang="0">
                    <a:pos x="3" y="8"/>
                  </a:cxn>
                  <a:cxn ang="0">
                    <a:pos x="0" y="7"/>
                  </a:cxn>
                </a:cxnLst>
                <a:rect l="0" t="0" r="r" b="b"/>
                <a:pathLst>
                  <a:path w="10" h="8">
                    <a:moveTo>
                      <a:pt x="0" y="7"/>
                    </a:moveTo>
                    <a:lnTo>
                      <a:pt x="0" y="0"/>
                    </a:lnTo>
                    <a:lnTo>
                      <a:pt x="7" y="0"/>
                    </a:lnTo>
                    <a:lnTo>
                      <a:pt x="10" y="2"/>
                    </a:lnTo>
                    <a:lnTo>
                      <a:pt x="10" y="8"/>
                    </a:lnTo>
                    <a:lnTo>
                      <a:pt x="3"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63" name="Freeform 1155"/>
              <p:cNvSpPr>
                <a:spLocks/>
              </p:cNvSpPr>
              <p:nvPr/>
            </p:nvSpPr>
            <p:spPr bwMode="auto">
              <a:xfrm>
                <a:off x="3744" y="2950"/>
                <a:ext cx="9" cy="8"/>
              </a:xfrm>
              <a:custGeom>
                <a:avLst/>
                <a:gdLst/>
                <a:ahLst/>
                <a:cxnLst>
                  <a:cxn ang="0">
                    <a:pos x="0" y="6"/>
                  </a:cxn>
                  <a:cxn ang="0">
                    <a:pos x="0" y="0"/>
                  </a:cxn>
                  <a:cxn ang="0">
                    <a:pos x="7" y="0"/>
                  </a:cxn>
                  <a:cxn ang="0">
                    <a:pos x="9" y="2"/>
                  </a:cxn>
                  <a:cxn ang="0">
                    <a:pos x="9" y="8"/>
                  </a:cxn>
                  <a:cxn ang="0">
                    <a:pos x="2" y="8"/>
                  </a:cxn>
                  <a:cxn ang="0">
                    <a:pos x="0" y="6"/>
                  </a:cxn>
                </a:cxnLst>
                <a:rect l="0" t="0" r="r" b="b"/>
                <a:pathLst>
                  <a:path w="9" h="8">
                    <a:moveTo>
                      <a:pt x="0" y="6"/>
                    </a:moveTo>
                    <a:lnTo>
                      <a:pt x="0" y="0"/>
                    </a:lnTo>
                    <a:lnTo>
                      <a:pt x="7" y="0"/>
                    </a:lnTo>
                    <a:lnTo>
                      <a:pt x="9" y="2"/>
                    </a:lnTo>
                    <a:lnTo>
                      <a:pt x="9" y="8"/>
                    </a:lnTo>
                    <a:lnTo>
                      <a:pt x="2" y="8"/>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64" name="Freeform 1156"/>
              <p:cNvSpPr>
                <a:spLocks/>
              </p:cNvSpPr>
              <p:nvPr/>
            </p:nvSpPr>
            <p:spPr bwMode="auto">
              <a:xfrm>
                <a:off x="3746" y="2952"/>
                <a:ext cx="9" cy="7"/>
              </a:xfrm>
              <a:custGeom>
                <a:avLst/>
                <a:gdLst/>
                <a:ahLst/>
                <a:cxnLst>
                  <a:cxn ang="0">
                    <a:pos x="0" y="6"/>
                  </a:cxn>
                  <a:cxn ang="0">
                    <a:pos x="0" y="0"/>
                  </a:cxn>
                  <a:cxn ang="0">
                    <a:pos x="7" y="0"/>
                  </a:cxn>
                  <a:cxn ang="0">
                    <a:pos x="9" y="0"/>
                  </a:cxn>
                  <a:cxn ang="0">
                    <a:pos x="9" y="7"/>
                  </a:cxn>
                  <a:cxn ang="0">
                    <a:pos x="2" y="7"/>
                  </a:cxn>
                  <a:cxn ang="0">
                    <a:pos x="0" y="6"/>
                  </a:cxn>
                </a:cxnLst>
                <a:rect l="0" t="0" r="r" b="b"/>
                <a:pathLst>
                  <a:path w="9" h="7">
                    <a:moveTo>
                      <a:pt x="0" y="6"/>
                    </a:moveTo>
                    <a:lnTo>
                      <a:pt x="0" y="0"/>
                    </a:lnTo>
                    <a:lnTo>
                      <a:pt x="7" y="0"/>
                    </a:lnTo>
                    <a:lnTo>
                      <a:pt x="9" y="0"/>
                    </a:lnTo>
                    <a:lnTo>
                      <a:pt x="9" y="7"/>
                    </a:lnTo>
                    <a:lnTo>
                      <a:pt x="2" y="7"/>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65" name="Freeform 1157"/>
              <p:cNvSpPr>
                <a:spLocks/>
              </p:cNvSpPr>
              <p:nvPr/>
            </p:nvSpPr>
            <p:spPr bwMode="auto">
              <a:xfrm>
                <a:off x="3748" y="2952"/>
                <a:ext cx="9" cy="8"/>
              </a:xfrm>
              <a:custGeom>
                <a:avLst/>
                <a:gdLst/>
                <a:ahLst/>
                <a:cxnLst>
                  <a:cxn ang="0">
                    <a:pos x="0" y="7"/>
                  </a:cxn>
                  <a:cxn ang="0">
                    <a:pos x="0" y="0"/>
                  </a:cxn>
                  <a:cxn ang="0">
                    <a:pos x="7" y="0"/>
                  </a:cxn>
                  <a:cxn ang="0">
                    <a:pos x="9" y="1"/>
                  </a:cxn>
                  <a:cxn ang="0">
                    <a:pos x="9" y="8"/>
                  </a:cxn>
                  <a:cxn ang="0">
                    <a:pos x="3" y="8"/>
                  </a:cxn>
                  <a:cxn ang="0">
                    <a:pos x="0" y="7"/>
                  </a:cxn>
                </a:cxnLst>
                <a:rect l="0" t="0" r="r" b="b"/>
                <a:pathLst>
                  <a:path w="9" h="8">
                    <a:moveTo>
                      <a:pt x="0" y="7"/>
                    </a:moveTo>
                    <a:lnTo>
                      <a:pt x="0" y="0"/>
                    </a:lnTo>
                    <a:lnTo>
                      <a:pt x="7" y="0"/>
                    </a:lnTo>
                    <a:lnTo>
                      <a:pt x="9" y="1"/>
                    </a:lnTo>
                    <a:lnTo>
                      <a:pt x="9" y="8"/>
                    </a:lnTo>
                    <a:lnTo>
                      <a:pt x="3"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66" name="Freeform 1158"/>
              <p:cNvSpPr>
                <a:spLocks/>
              </p:cNvSpPr>
              <p:nvPr/>
            </p:nvSpPr>
            <p:spPr bwMode="auto">
              <a:xfrm>
                <a:off x="3751" y="2953"/>
                <a:ext cx="9" cy="8"/>
              </a:xfrm>
              <a:custGeom>
                <a:avLst/>
                <a:gdLst/>
                <a:ahLst/>
                <a:cxnLst>
                  <a:cxn ang="0">
                    <a:pos x="0" y="7"/>
                  </a:cxn>
                  <a:cxn ang="0">
                    <a:pos x="0" y="0"/>
                  </a:cxn>
                  <a:cxn ang="0">
                    <a:pos x="6" y="0"/>
                  </a:cxn>
                  <a:cxn ang="0">
                    <a:pos x="9" y="1"/>
                  </a:cxn>
                  <a:cxn ang="0">
                    <a:pos x="9" y="8"/>
                  </a:cxn>
                  <a:cxn ang="0">
                    <a:pos x="2" y="8"/>
                  </a:cxn>
                  <a:cxn ang="0">
                    <a:pos x="0" y="7"/>
                  </a:cxn>
                </a:cxnLst>
                <a:rect l="0" t="0" r="r" b="b"/>
                <a:pathLst>
                  <a:path w="9" h="8">
                    <a:moveTo>
                      <a:pt x="0" y="7"/>
                    </a:moveTo>
                    <a:lnTo>
                      <a:pt x="0" y="0"/>
                    </a:lnTo>
                    <a:lnTo>
                      <a:pt x="6" y="0"/>
                    </a:lnTo>
                    <a:lnTo>
                      <a:pt x="9" y="1"/>
                    </a:lnTo>
                    <a:lnTo>
                      <a:pt x="9" y="8"/>
                    </a:lnTo>
                    <a:lnTo>
                      <a:pt x="2"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67" name="Freeform 1159"/>
              <p:cNvSpPr>
                <a:spLocks/>
              </p:cNvSpPr>
              <p:nvPr/>
            </p:nvSpPr>
            <p:spPr bwMode="auto">
              <a:xfrm>
                <a:off x="3753" y="2954"/>
                <a:ext cx="9" cy="8"/>
              </a:xfrm>
              <a:custGeom>
                <a:avLst/>
                <a:gdLst/>
                <a:ahLst/>
                <a:cxnLst>
                  <a:cxn ang="0">
                    <a:pos x="0" y="7"/>
                  </a:cxn>
                  <a:cxn ang="0">
                    <a:pos x="0" y="0"/>
                  </a:cxn>
                  <a:cxn ang="0">
                    <a:pos x="7" y="0"/>
                  </a:cxn>
                  <a:cxn ang="0">
                    <a:pos x="9" y="1"/>
                  </a:cxn>
                  <a:cxn ang="0">
                    <a:pos x="9" y="8"/>
                  </a:cxn>
                  <a:cxn ang="0">
                    <a:pos x="2" y="8"/>
                  </a:cxn>
                  <a:cxn ang="0">
                    <a:pos x="0" y="7"/>
                  </a:cxn>
                </a:cxnLst>
                <a:rect l="0" t="0" r="r" b="b"/>
                <a:pathLst>
                  <a:path w="9" h="8">
                    <a:moveTo>
                      <a:pt x="0" y="7"/>
                    </a:moveTo>
                    <a:lnTo>
                      <a:pt x="0" y="0"/>
                    </a:lnTo>
                    <a:lnTo>
                      <a:pt x="7" y="0"/>
                    </a:lnTo>
                    <a:lnTo>
                      <a:pt x="9" y="1"/>
                    </a:lnTo>
                    <a:lnTo>
                      <a:pt x="9" y="8"/>
                    </a:lnTo>
                    <a:lnTo>
                      <a:pt x="2"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68" name="Freeform 1160"/>
              <p:cNvSpPr>
                <a:spLocks/>
              </p:cNvSpPr>
              <p:nvPr/>
            </p:nvSpPr>
            <p:spPr bwMode="auto">
              <a:xfrm>
                <a:off x="3755" y="2954"/>
                <a:ext cx="9" cy="8"/>
              </a:xfrm>
              <a:custGeom>
                <a:avLst/>
                <a:gdLst/>
                <a:ahLst/>
                <a:cxnLst>
                  <a:cxn ang="0">
                    <a:pos x="7" y="8"/>
                  </a:cxn>
                  <a:cxn ang="0">
                    <a:pos x="0" y="8"/>
                  </a:cxn>
                  <a:cxn ang="0">
                    <a:pos x="0" y="1"/>
                  </a:cxn>
                  <a:cxn ang="0">
                    <a:pos x="3" y="0"/>
                  </a:cxn>
                  <a:cxn ang="0">
                    <a:pos x="9" y="0"/>
                  </a:cxn>
                  <a:cxn ang="0">
                    <a:pos x="9" y="7"/>
                  </a:cxn>
                  <a:cxn ang="0">
                    <a:pos x="7" y="8"/>
                  </a:cxn>
                </a:cxnLst>
                <a:rect l="0" t="0" r="r" b="b"/>
                <a:pathLst>
                  <a:path w="9" h="8">
                    <a:moveTo>
                      <a:pt x="7" y="8"/>
                    </a:moveTo>
                    <a:lnTo>
                      <a:pt x="0" y="8"/>
                    </a:lnTo>
                    <a:lnTo>
                      <a:pt x="0" y="1"/>
                    </a:lnTo>
                    <a:lnTo>
                      <a:pt x="3" y="0"/>
                    </a:lnTo>
                    <a:lnTo>
                      <a:pt x="9" y="0"/>
                    </a:lnTo>
                    <a:lnTo>
                      <a:pt x="9" y="7"/>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69" name="Freeform 1161"/>
              <p:cNvSpPr>
                <a:spLocks/>
              </p:cNvSpPr>
              <p:nvPr/>
            </p:nvSpPr>
            <p:spPr bwMode="auto">
              <a:xfrm>
                <a:off x="3758" y="2953"/>
                <a:ext cx="8" cy="8"/>
              </a:xfrm>
              <a:custGeom>
                <a:avLst/>
                <a:gdLst/>
                <a:ahLst/>
                <a:cxnLst>
                  <a:cxn ang="0">
                    <a:pos x="6" y="8"/>
                  </a:cxn>
                  <a:cxn ang="0">
                    <a:pos x="0" y="8"/>
                  </a:cxn>
                  <a:cxn ang="0">
                    <a:pos x="0" y="1"/>
                  </a:cxn>
                  <a:cxn ang="0">
                    <a:pos x="2" y="0"/>
                  </a:cxn>
                  <a:cxn ang="0">
                    <a:pos x="8" y="0"/>
                  </a:cxn>
                  <a:cxn ang="0">
                    <a:pos x="8" y="7"/>
                  </a:cxn>
                  <a:cxn ang="0">
                    <a:pos x="6" y="8"/>
                  </a:cxn>
                </a:cxnLst>
                <a:rect l="0" t="0" r="r" b="b"/>
                <a:pathLst>
                  <a:path w="8" h="8">
                    <a:moveTo>
                      <a:pt x="6" y="8"/>
                    </a:moveTo>
                    <a:lnTo>
                      <a:pt x="0" y="8"/>
                    </a:lnTo>
                    <a:lnTo>
                      <a:pt x="0" y="1"/>
                    </a:lnTo>
                    <a:lnTo>
                      <a:pt x="2" y="0"/>
                    </a:lnTo>
                    <a:lnTo>
                      <a:pt x="8" y="0"/>
                    </a:lnTo>
                    <a:lnTo>
                      <a:pt x="8" y="7"/>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70" name="Freeform 1162"/>
              <p:cNvSpPr>
                <a:spLocks/>
              </p:cNvSpPr>
              <p:nvPr/>
            </p:nvSpPr>
            <p:spPr bwMode="auto">
              <a:xfrm>
                <a:off x="3760" y="2952"/>
                <a:ext cx="8" cy="8"/>
              </a:xfrm>
              <a:custGeom>
                <a:avLst/>
                <a:gdLst/>
                <a:ahLst/>
                <a:cxnLst>
                  <a:cxn ang="0">
                    <a:pos x="6" y="8"/>
                  </a:cxn>
                  <a:cxn ang="0">
                    <a:pos x="0" y="8"/>
                  </a:cxn>
                  <a:cxn ang="0">
                    <a:pos x="0" y="1"/>
                  </a:cxn>
                  <a:cxn ang="0">
                    <a:pos x="2" y="0"/>
                  </a:cxn>
                  <a:cxn ang="0">
                    <a:pos x="8" y="0"/>
                  </a:cxn>
                  <a:cxn ang="0">
                    <a:pos x="8" y="6"/>
                  </a:cxn>
                  <a:cxn ang="0">
                    <a:pos x="6" y="8"/>
                  </a:cxn>
                </a:cxnLst>
                <a:rect l="0" t="0" r="r" b="b"/>
                <a:pathLst>
                  <a:path w="8" h="8">
                    <a:moveTo>
                      <a:pt x="6" y="8"/>
                    </a:moveTo>
                    <a:lnTo>
                      <a:pt x="0" y="8"/>
                    </a:lnTo>
                    <a:lnTo>
                      <a:pt x="0" y="1"/>
                    </a:lnTo>
                    <a:lnTo>
                      <a:pt x="2" y="0"/>
                    </a:lnTo>
                    <a:lnTo>
                      <a:pt x="8" y="0"/>
                    </a:lnTo>
                    <a:lnTo>
                      <a:pt x="8" y="6"/>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71" name="Freeform 1163"/>
              <p:cNvSpPr>
                <a:spLocks/>
              </p:cNvSpPr>
              <p:nvPr/>
            </p:nvSpPr>
            <p:spPr bwMode="auto">
              <a:xfrm>
                <a:off x="3762" y="2950"/>
                <a:ext cx="9" cy="8"/>
              </a:xfrm>
              <a:custGeom>
                <a:avLst/>
                <a:gdLst/>
                <a:ahLst/>
                <a:cxnLst>
                  <a:cxn ang="0">
                    <a:pos x="6" y="8"/>
                  </a:cxn>
                  <a:cxn ang="0">
                    <a:pos x="0" y="8"/>
                  </a:cxn>
                  <a:cxn ang="0">
                    <a:pos x="0" y="2"/>
                  </a:cxn>
                  <a:cxn ang="0">
                    <a:pos x="2" y="0"/>
                  </a:cxn>
                  <a:cxn ang="0">
                    <a:pos x="9" y="0"/>
                  </a:cxn>
                  <a:cxn ang="0">
                    <a:pos x="9" y="6"/>
                  </a:cxn>
                  <a:cxn ang="0">
                    <a:pos x="6" y="8"/>
                  </a:cxn>
                </a:cxnLst>
                <a:rect l="0" t="0" r="r" b="b"/>
                <a:pathLst>
                  <a:path w="9" h="8">
                    <a:moveTo>
                      <a:pt x="6" y="8"/>
                    </a:moveTo>
                    <a:lnTo>
                      <a:pt x="0" y="8"/>
                    </a:lnTo>
                    <a:lnTo>
                      <a:pt x="0" y="2"/>
                    </a:lnTo>
                    <a:lnTo>
                      <a:pt x="2" y="0"/>
                    </a:lnTo>
                    <a:lnTo>
                      <a:pt x="9" y="0"/>
                    </a:lnTo>
                    <a:lnTo>
                      <a:pt x="9" y="6"/>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72" name="Freeform 1164"/>
              <p:cNvSpPr>
                <a:spLocks/>
              </p:cNvSpPr>
              <p:nvPr/>
            </p:nvSpPr>
            <p:spPr bwMode="auto">
              <a:xfrm>
                <a:off x="3764" y="2949"/>
                <a:ext cx="10" cy="7"/>
              </a:xfrm>
              <a:custGeom>
                <a:avLst/>
                <a:gdLst/>
                <a:ahLst/>
                <a:cxnLst>
                  <a:cxn ang="0">
                    <a:pos x="7" y="7"/>
                  </a:cxn>
                  <a:cxn ang="0">
                    <a:pos x="0" y="7"/>
                  </a:cxn>
                  <a:cxn ang="0">
                    <a:pos x="0" y="1"/>
                  </a:cxn>
                  <a:cxn ang="0">
                    <a:pos x="4" y="0"/>
                  </a:cxn>
                  <a:cxn ang="0">
                    <a:pos x="10" y="0"/>
                  </a:cxn>
                  <a:cxn ang="0">
                    <a:pos x="10" y="7"/>
                  </a:cxn>
                  <a:cxn ang="0">
                    <a:pos x="7" y="7"/>
                  </a:cxn>
                </a:cxnLst>
                <a:rect l="0" t="0" r="r" b="b"/>
                <a:pathLst>
                  <a:path w="10" h="7">
                    <a:moveTo>
                      <a:pt x="7" y="7"/>
                    </a:moveTo>
                    <a:lnTo>
                      <a:pt x="0" y="7"/>
                    </a:lnTo>
                    <a:lnTo>
                      <a:pt x="0" y="1"/>
                    </a:lnTo>
                    <a:lnTo>
                      <a:pt x="4" y="0"/>
                    </a:lnTo>
                    <a:lnTo>
                      <a:pt x="10" y="0"/>
                    </a:lnTo>
                    <a:lnTo>
                      <a:pt x="10" y="7"/>
                    </a:lnTo>
                    <a:lnTo>
                      <a:pt x="7"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73" name="Rectangle 1165"/>
              <p:cNvSpPr>
                <a:spLocks noChangeArrowheads="1"/>
              </p:cNvSpPr>
              <p:nvPr/>
            </p:nvSpPr>
            <p:spPr bwMode="auto">
              <a:xfrm>
                <a:off x="3768" y="2949"/>
                <a:ext cx="8"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74" name="Rectangle 1166"/>
              <p:cNvSpPr>
                <a:spLocks noChangeArrowheads="1"/>
              </p:cNvSpPr>
              <p:nvPr/>
            </p:nvSpPr>
            <p:spPr bwMode="auto">
              <a:xfrm>
                <a:off x="3770" y="2949"/>
                <a:ext cx="9"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75" name="Rectangle 1167"/>
              <p:cNvSpPr>
                <a:spLocks noChangeArrowheads="1"/>
              </p:cNvSpPr>
              <p:nvPr/>
            </p:nvSpPr>
            <p:spPr bwMode="auto">
              <a:xfrm>
                <a:off x="3773" y="2949"/>
                <a:ext cx="9"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76" name="Freeform 1168"/>
              <p:cNvSpPr>
                <a:spLocks/>
              </p:cNvSpPr>
              <p:nvPr/>
            </p:nvSpPr>
            <p:spPr bwMode="auto">
              <a:xfrm>
                <a:off x="3775" y="2949"/>
                <a:ext cx="9" cy="7"/>
              </a:xfrm>
              <a:custGeom>
                <a:avLst/>
                <a:gdLst/>
                <a:ahLst/>
                <a:cxnLst>
                  <a:cxn ang="0">
                    <a:pos x="0" y="7"/>
                  </a:cxn>
                  <a:cxn ang="0">
                    <a:pos x="0" y="0"/>
                  </a:cxn>
                  <a:cxn ang="0">
                    <a:pos x="7" y="0"/>
                  </a:cxn>
                  <a:cxn ang="0">
                    <a:pos x="9" y="1"/>
                  </a:cxn>
                  <a:cxn ang="0">
                    <a:pos x="9" y="7"/>
                  </a:cxn>
                  <a:cxn ang="0">
                    <a:pos x="2" y="7"/>
                  </a:cxn>
                  <a:cxn ang="0">
                    <a:pos x="0" y="7"/>
                  </a:cxn>
                </a:cxnLst>
                <a:rect l="0" t="0" r="r" b="b"/>
                <a:pathLst>
                  <a:path w="9" h="7">
                    <a:moveTo>
                      <a:pt x="0" y="7"/>
                    </a:moveTo>
                    <a:lnTo>
                      <a:pt x="0" y="0"/>
                    </a:lnTo>
                    <a:lnTo>
                      <a:pt x="7" y="0"/>
                    </a:lnTo>
                    <a:lnTo>
                      <a:pt x="9" y="1"/>
                    </a:lnTo>
                    <a:lnTo>
                      <a:pt x="9" y="7"/>
                    </a:lnTo>
                    <a:lnTo>
                      <a:pt x="2" y="7"/>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77" name="Rectangle 1169"/>
              <p:cNvSpPr>
                <a:spLocks noChangeArrowheads="1"/>
              </p:cNvSpPr>
              <p:nvPr/>
            </p:nvSpPr>
            <p:spPr bwMode="auto">
              <a:xfrm>
                <a:off x="3777" y="2950"/>
                <a:ext cx="10" cy="6"/>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78" name="Rectangle 1170"/>
              <p:cNvSpPr>
                <a:spLocks noChangeArrowheads="1"/>
              </p:cNvSpPr>
              <p:nvPr/>
            </p:nvSpPr>
            <p:spPr bwMode="auto">
              <a:xfrm>
                <a:off x="3780" y="2950"/>
                <a:ext cx="10" cy="6"/>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79" name="Freeform 1171"/>
              <p:cNvSpPr>
                <a:spLocks/>
              </p:cNvSpPr>
              <p:nvPr/>
            </p:nvSpPr>
            <p:spPr bwMode="auto">
              <a:xfrm>
                <a:off x="3783" y="2948"/>
                <a:ext cx="10" cy="8"/>
              </a:xfrm>
              <a:custGeom>
                <a:avLst/>
                <a:gdLst/>
                <a:ahLst/>
                <a:cxnLst>
                  <a:cxn ang="0">
                    <a:pos x="7" y="8"/>
                  </a:cxn>
                  <a:cxn ang="0">
                    <a:pos x="0" y="8"/>
                  </a:cxn>
                  <a:cxn ang="0">
                    <a:pos x="0" y="2"/>
                  </a:cxn>
                  <a:cxn ang="0">
                    <a:pos x="3" y="0"/>
                  </a:cxn>
                  <a:cxn ang="0">
                    <a:pos x="10" y="0"/>
                  </a:cxn>
                  <a:cxn ang="0">
                    <a:pos x="10" y="7"/>
                  </a:cxn>
                  <a:cxn ang="0">
                    <a:pos x="7" y="8"/>
                  </a:cxn>
                </a:cxnLst>
                <a:rect l="0" t="0" r="r" b="b"/>
                <a:pathLst>
                  <a:path w="10" h="8">
                    <a:moveTo>
                      <a:pt x="7" y="8"/>
                    </a:moveTo>
                    <a:lnTo>
                      <a:pt x="0" y="8"/>
                    </a:lnTo>
                    <a:lnTo>
                      <a:pt x="0" y="2"/>
                    </a:lnTo>
                    <a:lnTo>
                      <a:pt x="3" y="0"/>
                    </a:lnTo>
                    <a:lnTo>
                      <a:pt x="10" y="0"/>
                    </a:lnTo>
                    <a:lnTo>
                      <a:pt x="10" y="7"/>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80" name="Freeform 1172"/>
              <p:cNvSpPr>
                <a:spLocks/>
              </p:cNvSpPr>
              <p:nvPr/>
            </p:nvSpPr>
            <p:spPr bwMode="auto">
              <a:xfrm>
                <a:off x="3786" y="2948"/>
                <a:ext cx="9" cy="7"/>
              </a:xfrm>
              <a:custGeom>
                <a:avLst/>
                <a:gdLst/>
                <a:ahLst/>
                <a:cxnLst>
                  <a:cxn ang="0">
                    <a:pos x="7" y="7"/>
                  </a:cxn>
                  <a:cxn ang="0">
                    <a:pos x="0" y="7"/>
                  </a:cxn>
                  <a:cxn ang="0">
                    <a:pos x="0" y="0"/>
                  </a:cxn>
                  <a:cxn ang="0">
                    <a:pos x="2" y="0"/>
                  </a:cxn>
                  <a:cxn ang="0">
                    <a:pos x="9" y="0"/>
                  </a:cxn>
                  <a:cxn ang="0">
                    <a:pos x="9" y="6"/>
                  </a:cxn>
                  <a:cxn ang="0">
                    <a:pos x="7" y="7"/>
                  </a:cxn>
                </a:cxnLst>
                <a:rect l="0" t="0" r="r" b="b"/>
                <a:pathLst>
                  <a:path w="9" h="7">
                    <a:moveTo>
                      <a:pt x="7" y="7"/>
                    </a:moveTo>
                    <a:lnTo>
                      <a:pt x="0" y="7"/>
                    </a:lnTo>
                    <a:lnTo>
                      <a:pt x="0" y="0"/>
                    </a:lnTo>
                    <a:lnTo>
                      <a:pt x="2" y="0"/>
                    </a:lnTo>
                    <a:lnTo>
                      <a:pt x="9" y="0"/>
                    </a:lnTo>
                    <a:lnTo>
                      <a:pt x="9" y="6"/>
                    </a:lnTo>
                    <a:lnTo>
                      <a:pt x="7"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81" name="Freeform 1173"/>
              <p:cNvSpPr>
                <a:spLocks/>
              </p:cNvSpPr>
              <p:nvPr/>
            </p:nvSpPr>
            <p:spPr bwMode="auto">
              <a:xfrm>
                <a:off x="3788" y="2947"/>
                <a:ext cx="10" cy="7"/>
              </a:xfrm>
              <a:custGeom>
                <a:avLst/>
                <a:gdLst/>
                <a:ahLst/>
                <a:cxnLst>
                  <a:cxn ang="0">
                    <a:pos x="7" y="7"/>
                  </a:cxn>
                  <a:cxn ang="0">
                    <a:pos x="0" y="7"/>
                  </a:cxn>
                  <a:cxn ang="0">
                    <a:pos x="0" y="1"/>
                  </a:cxn>
                  <a:cxn ang="0">
                    <a:pos x="4" y="0"/>
                  </a:cxn>
                  <a:cxn ang="0">
                    <a:pos x="10" y="0"/>
                  </a:cxn>
                  <a:cxn ang="0">
                    <a:pos x="10" y="6"/>
                  </a:cxn>
                  <a:cxn ang="0">
                    <a:pos x="7" y="7"/>
                  </a:cxn>
                </a:cxnLst>
                <a:rect l="0" t="0" r="r" b="b"/>
                <a:pathLst>
                  <a:path w="10" h="7">
                    <a:moveTo>
                      <a:pt x="7" y="7"/>
                    </a:moveTo>
                    <a:lnTo>
                      <a:pt x="0" y="7"/>
                    </a:lnTo>
                    <a:lnTo>
                      <a:pt x="0" y="1"/>
                    </a:lnTo>
                    <a:lnTo>
                      <a:pt x="4" y="0"/>
                    </a:lnTo>
                    <a:lnTo>
                      <a:pt x="10" y="0"/>
                    </a:lnTo>
                    <a:lnTo>
                      <a:pt x="10" y="6"/>
                    </a:lnTo>
                    <a:lnTo>
                      <a:pt x="7"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82" name="Freeform 1174"/>
              <p:cNvSpPr>
                <a:spLocks/>
              </p:cNvSpPr>
              <p:nvPr/>
            </p:nvSpPr>
            <p:spPr bwMode="auto">
              <a:xfrm>
                <a:off x="3792" y="2945"/>
                <a:ext cx="10" cy="8"/>
              </a:xfrm>
              <a:custGeom>
                <a:avLst/>
                <a:gdLst/>
                <a:ahLst/>
                <a:cxnLst>
                  <a:cxn ang="0">
                    <a:pos x="6" y="8"/>
                  </a:cxn>
                  <a:cxn ang="0">
                    <a:pos x="0" y="8"/>
                  </a:cxn>
                  <a:cxn ang="0">
                    <a:pos x="0" y="2"/>
                  </a:cxn>
                  <a:cxn ang="0">
                    <a:pos x="3" y="0"/>
                  </a:cxn>
                  <a:cxn ang="0">
                    <a:pos x="10" y="0"/>
                  </a:cxn>
                  <a:cxn ang="0">
                    <a:pos x="10" y="7"/>
                  </a:cxn>
                  <a:cxn ang="0">
                    <a:pos x="6" y="8"/>
                  </a:cxn>
                </a:cxnLst>
                <a:rect l="0" t="0" r="r" b="b"/>
                <a:pathLst>
                  <a:path w="10" h="8">
                    <a:moveTo>
                      <a:pt x="6" y="8"/>
                    </a:moveTo>
                    <a:lnTo>
                      <a:pt x="0" y="8"/>
                    </a:lnTo>
                    <a:lnTo>
                      <a:pt x="0" y="2"/>
                    </a:lnTo>
                    <a:lnTo>
                      <a:pt x="3" y="0"/>
                    </a:lnTo>
                    <a:lnTo>
                      <a:pt x="10" y="0"/>
                    </a:lnTo>
                    <a:lnTo>
                      <a:pt x="10" y="7"/>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83" name="Freeform 1175"/>
              <p:cNvSpPr>
                <a:spLocks/>
              </p:cNvSpPr>
              <p:nvPr/>
            </p:nvSpPr>
            <p:spPr bwMode="auto">
              <a:xfrm>
                <a:off x="3795" y="2944"/>
                <a:ext cx="9" cy="8"/>
              </a:xfrm>
              <a:custGeom>
                <a:avLst/>
                <a:gdLst/>
                <a:ahLst/>
                <a:cxnLst>
                  <a:cxn ang="0">
                    <a:pos x="7" y="8"/>
                  </a:cxn>
                  <a:cxn ang="0">
                    <a:pos x="0" y="8"/>
                  </a:cxn>
                  <a:cxn ang="0">
                    <a:pos x="0" y="1"/>
                  </a:cxn>
                  <a:cxn ang="0">
                    <a:pos x="2" y="0"/>
                  </a:cxn>
                  <a:cxn ang="0">
                    <a:pos x="9" y="0"/>
                  </a:cxn>
                  <a:cxn ang="0">
                    <a:pos x="9" y="7"/>
                  </a:cxn>
                  <a:cxn ang="0">
                    <a:pos x="7" y="8"/>
                  </a:cxn>
                </a:cxnLst>
                <a:rect l="0" t="0" r="r" b="b"/>
                <a:pathLst>
                  <a:path w="9" h="8">
                    <a:moveTo>
                      <a:pt x="7" y="8"/>
                    </a:moveTo>
                    <a:lnTo>
                      <a:pt x="0" y="8"/>
                    </a:lnTo>
                    <a:lnTo>
                      <a:pt x="0" y="1"/>
                    </a:lnTo>
                    <a:lnTo>
                      <a:pt x="2" y="0"/>
                    </a:lnTo>
                    <a:lnTo>
                      <a:pt x="9" y="0"/>
                    </a:lnTo>
                    <a:lnTo>
                      <a:pt x="9" y="7"/>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84" name="Freeform 1176"/>
              <p:cNvSpPr>
                <a:spLocks/>
              </p:cNvSpPr>
              <p:nvPr/>
            </p:nvSpPr>
            <p:spPr bwMode="auto">
              <a:xfrm>
                <a:off x="3797" y="2943"/>
                <a:ext cx="10" cy="8"/>
              </a:xfrm>
              <a:custGeom>
                <a:avLst/>
                <a:gdLst/>
                <a:ahLst/>
                <a:cxnLst>
                  <a:cxn ang="0">
                    <a:pos x="7" y="8"/>
                  </a:cxn>
                  <a:cxn ang="0">
                    <a:pos x="0" y="8"/>
                  </a:cxn>
                  <a:cxn ang="0">
                    <a:pos x="0" y="1"/>
                  </a:cxn>
                  <a:cxn ang="0">
                    <a:pos x="4" y="0"/>
                  </a:cxn>
                  <a:cxn ang="0">
                    <a:pos x="10" y="0"/>
                  </a:cxn>
                  <a:cxn ang="0">
                    <a:pos x="10" y="6"/>
                  </a:cxn>
                  <a:cxn ang="0">
                    <a:pos x="7" y="8"/>
                  </a:cxn>
                </a:cxnLst>
                <a:rect l="0" t="0" r="r" b="b"/>
                <a:pathLst>
                  <a:path w="10" h="8">
                    <a:moveTo>
                      <a:pt x="7" y="8"/>
                    </a:moveTo>
                    <a:lnTo>
                      <a:pt x="0" y="8"/>
                    </a:lnTo>
                    <a:lnTo>
                      <a:pt x="0" y="1"/>
                    </a:lnTo>
                    <a:lnTo>
                      <a:pt x="4" y="0"/>
                    </a:lnTo>
                    <a:lnTo>
                      <a:pt x="10" y="0"/>
                    </a:lnTo>
                    <a:lnTo>
                      <a:pt x="10" y="6"/>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85" name="Freeform 1177"/>
              <p:cNvSpPr>
                <a:spLocks/>
              </p:cNvSpPr>
              <p:nvPr/>
            </p:nvSpPr>
            <p:spPr bwMode="auto">
              <a:xfrm>
                <a:off x="3801" y="2942"/>
                <a:ext cx="10" cy="7"/>
              </a:xfrm>
              <a:custGeom>
                <a:avLst/>
                <a:gdLst/>
                <a:ahLst/>
                <a:cxnLst>
                  <a:cxn ang="0">
                    <a:pos x="6" y="7"/>
                  </a:cxn>
                  <a:cxn ang="0">
                    <a:pos x="0" y="7"/>
                  </a:cxn>
                  <a:cxn ang="0">
                    <a:pos x="0" y="1"/>
                  </a:cxn>
                  <a:cxn ang="0">
                    <a:pos x="3" y="0"/>
                  </a:cxn>
                  <a:cxn ang="0">
                    <a:pos x="10" y="0"/>
                  </a:cxn>
                  <a:cxn ang="0">
                    <a:pos x="10" y="6"/>
                  </a:cxn>
                  <a:cxn ang="0">
                    <a:pos x="6" y="7"/>
                  </a:cxn>
                </a:cxnLst>
                <a:rect l="0" t="0" r="r" b="b"/>
                <a:pathLst>
                  <a:path w="10" h="7">
                    <a:moveTo>
                      <a:pt x="6" y="7"/>
                    </a:moveTo>
                    <a:lnTo>
                      <a:pt x="0" y="7"/>
                    </a:lnTo>
                    <a:lnTo>
                      <a:pt x="0" y="1"/>
                    </a:lnTo>
                    <a:lnTo>
                      <a:pt x="3" y="0"/>
                    </a:lnTo>
                    <a:lnTo>
                      <a:pt x="10" y="0"/>
                    </a:lnTo>
                    <a:lnTo>
                      <a:pt x="10" y="6"/>
                    </a:lnTo>
                    <a:lnTo>
                      <a:pt x="6"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86" name="Rectangle 1178"/>
              <p:cNvSpPr>
                <a:spLocks noChangeArrowheads="1"/>
              </p:cNvSpPr>
              <p:nvPr/>
            </p:nvSpPr>
            <p:spPr bwMode="auto">
              <a:xfrm>
                <a:off x="3804" y="2942"/>
                <a:ext cx="9" cy="6"/>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87" name="Freeform 1179"/>
              <p:cNvSpPr>
                <a:spLocks/>
              </p:cNvSpPr>
              <p:nvPr/>
            </p:nvSpPr>
            <p:spPr bwMode="auto">
              <a:xfrm>
                <a:off x="3806" y="2941"/>
                <a:ext cx="10" cy="7"/>
              </a:xfrm>
              <a:custGeom>
                <a:avLst/>
                <a:gdLst/>
                <a:ahLst/>
                <a:cxnLst>
                  <a:cxn ang="0">
                    <a:pos x="7" y="7"/>
                  </a:cxn>
                  <a:cxn ang="0">
                    <a:pos x="0" y="7"/>
                  </a:cxn>
                  <a:cxn ang="0">
                    <a:pos x="0" y="1"/>
                  </a:cxn>
                  <a:cxn ang="0">
                    <a:pos x="4" y="0"/>
                  </a:cxn>
                  <a:cxn ang="0">
                    <a:pos x="10" y="0"/>
                  </a:cxn>
                  <a:cxn ang="0">
                    <a:pos x="10" y="7"/>
                  </a:cxn>
                  <a:cxn ang="0">
                    <a:pos x="7" y="7"/>
                  </a:cxn>
                </a:cxnLst>
                <a:rect l="0" t="0" r="r" b="b"/>
                <a:pathLst>
                  <a:path w="10" h="7">
                    <a:moveTo>
                      <a:pt x="7" y="7"/>
                    </a:moveTo>
                    <a:lnTo>
                      <a:pt x="0" y="7"/>
                    </a:lnTo>
                    <a:lnTo>
                      <a:pt x="0" y="1"/>
                    </a:lnTo>
                    <a:lnTo>
                      <a:pt x="4" y="0"/>
                    </a:lnTo>
                    <a:lnTo>
                      <a:pt x="10" y="0"/>
                    </a:lnTo>
                    <a:lnTo>
                      <a:pt x="10" y="7"/>
                    </a:lnTo>
                    <a:lnTo>
                      <a:pt x="7"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88" name="Freeform 1180"/>
              <p:cNvSpPr>
                <a:spLocks/>
              </p:cNvSpPr>
              <p:nvPr/>
            </p:nvSpPr>
            <p:spPr bwMode="auto">
              <a:xfrm>
                <a:off x="3810" y="2940"/>
                <a:ext cx="10" cy="8"/>
              </a:xfrm>
              <a:custGeom>
                <a:avLst/>
                <a:gdLst/>
                <a:ahLst/>
                <a:cxnLst>
                  <a:cxn ang="0">
                    <a:pos x="6" y="8"/>
                  </a:cxn>
                  <a:cxn ang="0">
                    <a:pos x="0" y="8"/>
                  </a:cxn>
                  <a:cxn ang="0">
                    <a:pos x="0" y="1"/>
                  </a:cxn>
                  <a:cxn ang="0">
                    <a:pos x="3" y="0"/>
                  </a:cxn>
                  <a:cxn ang="0">
                    <a:pos x="10" y="0"/>
                  </a:cxn>
                  <a:cxn ang="0">
                    <a:pos x="10" y="7"/>
                  </a:cxn>
                  <a:cxn ang="0">
                    <a:pos x="6" y="8"/>
                  </a:cxn>
                </a:cxnLst>
                <a:rect l="0" t="0" r="r" b="b"/>
                <a:pathLst>
                  <a:path w="10" h="8">
                    <a:moveTo>
                      <a:pt x="6" y="8"/>
                    </a:moveTo>
                    <a:lnTo>
                      <a:pt x="0" y="8"/>
                    </a:lnTo>
                    <a:lnTo>
                      <a:pt x="0" y="1"/>
                    </a:lnTo>
                    <a:lnTo>
                      <a:pt x="3" y="0"/>
                    </a:lnTo>
                    <a:lnTo>
                      <a:pt x="10" y="0"/>
                    </a:lnTo>
                    <a:lnTo>
                      <a:pt x="10" y="7"/>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89" name="Freeform 1181"/>
              <p:cNvSpPr>
                <a:spLocks/>
              </p:cNvSpPr>
              <p:nvPr/>
            </p:nvSpPr>
            <p:spPr bwMode="auto">
              <a:xfrm>
                <a:off x="3813" y="2940"/>
                <a:ext cx="10" cy="8"/>
              </a:xfrm>
              <a:custGeom>
                <a:avLst/>
                <a:gdLst/>
                <a:ahLst/>
                <a:cxnLst>
                  <a:cxn ang="0">
                    <a:pos x="0" y="7"/>
                  </a:cxn>
                  <a:cxn ang="0">
                    <a:pos x="0" y="0"/>
                  </a:cxn>
                  <a:cxn ang="0">
                    <a:pos x="7" y="0"/>
                  </a:cxn>
                  <a:cxn ang="0">
                    <a:pos x="10" y="1"/>
                  </a:cxn>
                  <a:cxn ang="0">
                    <a:pos x="10" y="8"/>
                  </a:cxn>
                  <a:cxn ang="0">
                    <a:pos x="3" y="8"/>
                  </a:cxn>
                  <a:cxn ang="0">
                    <a:pos x="0" y="7"/>
                  </a:cxn>
                </a:cxnLst>
                <a:rect l="0" t="0" r="r" b="b"/>
                <a:pathLst>
                  <a:path w="10" h="8">
                    <a:moveTo>
                      <a:pt x="0" y="7"/>
                    </a:moveTo>
                    <a:lnTo>
                      <a:pt x="0" y="0"/>
                    </a:lnTo>
                    <a:lnTo>
                      <a:pt x="7" y="0"/>
                    </a:lnTo>
                    <a:lnTo>
                      <a:pt x="10" y="1"/>
                    </a:lnTo>
                    <a:lnTo>
                      <a:pt x="10" y="8"/>
                    </a:lnTo>
                    <a:lnTo>
                      <a:pt x="3"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90" name="Rectangle 1182"/>
              <p:cNvSpPr>
                <a:spLocks noChangeArrowheads="1"/>
              </p:cNvSpPr>
              <p:nvPr/>
            </p:nvSpPr>
            <p:spPr bwMode="auto">
              <a:xfrm>
                <a:off x="3816" y="2941"/>
                <a:ext cx="10"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91" name="Freeform 1183"/>
              <p:cNvSpPr>
                <a:spLocks/>
              </p:cNvSpPr>
              <p:nvPr/>
            </p:nvSpPr>
            <p:spPr bwMode="auto">
              <a:xfrm>
                <a:off x="3820" y="2940"/>
                <a:ext cx="10" cy="8"/>
              </a:xfrm>
              <a:custGeom>
                <a:avLst/>
                <a:gdLst/>
                <a:ahLst/>
                <a:cxnLst>
                  <a:cxn ang="0">
                    <a:pos x="6" y="8"/>
                  </a:cxn>
                  <a:cxn ang="0">
                    <a:pos x="0" y="8"/>
                  </a:cxn>
                  <a:cxn ang="0">
                    <a:pos x="0" y="1"/>
                  </a:cxn>
                  <a:cxn ang="0">
                    <a:pos x="3" y="0"/>
                  </a:cxn>
                  <a:cxn ang="0">
                    <a:pos x="10" y="0"/>
                  </a:cxn>
                  <a:cxn ang="0">
                    <a:pos x="10" y="7"/>
                  </a:cxn>
                  <a:cxn ang="0">
                    <a:pos x="6" y="8"/>
                  </a:cxn>
                </a:cxnLst>
                <a:rect l="0" t="0" r="r" b="b"/>
                <a:pathLst>
                  <a:path w="10" h="8">
                    <a:moveTo>
                      <a:pt x="6" y="8"/>
                    </a:moveTo>
                    <a:lnTo>
                      <a:pt x="0" y="8"/>
                    </a:lnTo>
                    <a:lnTo>
                      <a:pt x="0" y="1"/>
                    </a:lnTo>
                    <a:lnTo>
                      <a:pt x="3" y="0"/>
                    </a:lnTo>
                    <a:lnTo>
                      <a:pt x="10" y="0"/>
                    </a:lnTo>
                    <a:lnTo>
                      <a:pt x="10" y="7"/>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92" name="Freeform 1184"/>
              <p:cNvSpPr>
                <a:spLocks/>
              </p:cNvSpPr>
              <p:nvPr/>
            </p:nvSpPr>
            <p:spPr bwMode="auto">
              <a:xfrm>
                <a:off x="3823" y="2939"/>
                <a:ext cx="10" cy="8"/>
              </a:xfrm>
              <a:custGeom>
                <a:avLst/>
                <a:gdLst/>
                <a:ahLst/>
                <a:cxnLst>
                  <a:cxn ang="0">
                    <a:pos x="7" y="8"/>
                  </a:cxn>
                  <a:cxn ang="0">
                    <a:pos x="0" y="8"/>
                  </a:cxn>
                  <a:cxn ang="0">
                    <a:pos x="0" y="1"/>
                  </a:cxn>
                  <a:cxn ang="0">
                    <a:pos x="3" y="0"/>
                  </a:cxn>
                  <a:cxn ang="0">
                    <a:pos x="10" y="0"/>
                  </a:cxn>
                  <a:cxn ang="0">
                    <a:pos x="10" y="6"/>
                  </a:cxn>
                  <a:cxn ang="0">
                    <a:pos x="7" y="8"/>
                  </a:cxn>
                </a:cxnLst>
                <a:rect l="0" t="0" r="r" b="b"/>
                <a:pathLst>
                  <a:path w="10" h="8">
                    <a:moveTo>
                      <a:pt x="7" y="8"/>
                    </a:moveTo>
                    <a:lnTo>
                      <a:pt x="0" y="8"/>
                    </a:lnTo>
                    <a:lnTo>
                      <a:pt x="0" y="1"/>
                    </a:lnTo>
                    <a:lnTo>
                      <a:pt x="3" y="0"/>
                    </a:lnTo>
                    <a:lnTo>
                      <a:pt x="10" y="0"/>
                    </a:lnTo>
                    <a:lnTo>
                      <a:pt x="10" y="6"/>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93" name="Freeform 1185"/>
              <p:cNvSpPr>
                <a:spLocks/>
              </p:cNvSpPr>
              <p:nvPr/>
            </p:nvSpPr>
            <p:spPr bwMode="auto">
              <a:xfrm>
                <a:off x="3826" y="2937"/>
                <a:ext cx="10" cy="8"/>
              </a:xfrm>
              <a:custGeom>
                <a:avLst/>
                <a:gdLst/>
                <a:ahLst/>
                <a:cxnLst>
                  <a:cxn ang="0">
                    <a:pos x="7" y="8"/>
                  </a:cxn>
                  <a:cxn ang="0">
                    <a:pos x="0" y="8"/>
                  </a:cxn>
                  <a:cxn ang="0">
                    <a:pos x="0" y="2"/>
                  </a:cxn>
                  <a:cxn ang="0">
                    <a:pos x="4" y="0"/>
                  </a:cxn>
                  <a:cxn ang="0">
                    <a:pos x="10" y="0"/>
                  </a:cxn>
                  <a:cxn ang="0">
                    <a:pos x="10" y="6"/>
                  </a:cxn>
                  <a:cxn ang="0">
                    <a:pos x="7" y="8"/>
                  </a:cxn>
                </a:cxnLst>
                <a:rect l="0" t="0" r="r" b="b"/>
                <a:pathLst>
                  <a:path w="10" h="8">
                    <a:moveTo>
                      <a:pt x="7" y="8"/>
                    </a:moveTo>
                    <a:lnTo>
                      <a:pt x="0" y="8"/>
                    </a:lnTo>
                    <a:lnTo>
                      <a:pt x="0" y="2"/>
                    </a:lnTo>
                    <a:lnTo>
                      <a:pt x="4" y="0"/>
                    </a:lnTo>
                    <a:lnTo>
                      <a:pt x="10" y="0"/>
                    </a:lnTo>
                    <a:lnTo>
                      <a:pt x="10" y="6"/>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94" name="Freeform 1186"/>
              <p:cNvSpPr>
                <a:spLocks/>
              </p:cNvSpPr>
              <p:nvPr/>
            </p:nvSpPr>
            <p:spPr bwMode="auto">
              <a:xfrm>
                <a:off x="3830" y="2935"/>
                <a:ext cx="10" cy="8"/>
              </a:xfrm>
              <a:custGeom>
                <a:avLst/>
                <a:gdLst/>
                <a:ahLst/>
                <a:cxnLst>
                  <a:cxn ang="0">
                    <a:pos x="6" y="8"/>
                  </a:cxn>
                  <a:cxn ang="0">
                    <a:pos x="0" y="8"/>
                  </a:cxn>
                  <a:cxn ang="0">
                    <a:pos x="0" y="2"/>
                  </a:cxn>
                  <a:cxn ang="0">
                    <a:pos x="4" y="0"/>
                  </a:cxn>
                  <a:cxn ang="0">
                    <a:pos x="10" y="0"/>
                  </a:cxn>
                  <a:cxn ang="0">
                    <a:pos x="10" y="7"/>
                  </a:cxn>
                  <a:cxn ang="0">
                    <a:pos x="6" y="8"/>
                  </a:cxn>
                </a:cxnLst>
                <a:rect l="0" t="0" r="r" b="b"/>
                <a:pathLst>
                  <a:path w="10" h="8">
                    <a:moveTo>
                      <a:pt x="6" y="8"/>
                    </a:moveTo>
                    <a:lnTo>
                      <a:pt x="0" y="8"/>
                    </a:lnTo>
                    <a:lnTo>
                      <a:pt x="0" y="2"/>
                    </a:lnTo>
                    <a:lnTo>
                      <a:pt x="4" y="0"/>
                    </a:lnTo>
                    <a:lnTo>
                      <a:pt x="10" y="0"/>
                    </a:lnTo>
                    <a:lnTo>
                      <a:pt x="10" y="7"/>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95" name="Freeform 1187"/>
              <p:cNvSpPr>
                <a:spLocks/>
              </p:cNvSpPr>
              <p:nvPr/>
            </p:nvSpPr>
            <p:spPr bwMode="auto">
              <a:xfrm>
                <a:off x="3834" y="2932"/>
                <a:ext cx="10" cy="10"/>
              </a:xfrm>
              <a:custGeom>
                <a:avLst/>
                <a:gdLst/>
                <a:ahLst/>
                <a:cxnLst>
                  <a:cxn ang="0">
                    <a:pos x="6" y="10"/>
                  </a:cxn>
                  <a:cxn ang="0">
                    <a:pos x="0" y="10"/>
                  </a:cxn>
                  <a:cxn ang="0">
                    <a:pos x="0" y="3"/>
                  </a:cxn>
                  <a:cxn ang="0">
                    <a:pos x="3" y="0"/>
                  </a:cxn>
                  <a:cxn ang="0">
                    <a:pos x="10" y="0"/>
                  </a:cxn>
                  <a:cxn ang="0">
                    <a:pos x="10" y="7"/>
                  </a:cxn>
                  <a:cxn ang="0">
                    <a:pos x="6" y="10"/>
                  </a:cxn>
                </a:cxnLst>
                <a:rect l="0" t="0" r="r" b="b"/>
                <a:pathLst>
                  <a:path w="10" h="10">
                    <a:moveTo>
                      <a:pt x="6" y="10"/>
                    </a:moveTo>
                    <a:lnTo>
                      <a:pt x="0" y="10"/>
                    </a:lnTo>
                    <a:lnTo>
                      <a:pt x="0" y="3"/>
                    </a:lnTo>
                    <a:lnTo>
                      <a:pt x="3" y="0"/>
                    </a:lnTo>
                    <a:lnTo>
                      <a:pt x="10" y="0"/>
                    </a:lnTo>
                    <a:lnTo>
                      <a:pt x="10" y="7"/>
                    </a:lnTo>
                    <a:lnTo>
                      <a:pt x="6" y="10"/>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96" name="Freeform 1188"/>
              <p:cNvSpPr>
                <a:spLocks/>
              </p:cNvSpPr>
              <p:nvPr/>
            </p:nvSpPr>
            <p:spPr bwMode="auto">
              <a:xfrm>
                <a:off x="3837" y="2929"/>
                <a:ext cx="10" cy="10"/>
              </a:xfrm>
              <a:custGeom>
                <a:avLst/>
                <a:gdLst/>
                <a:ahLst/>
                <a:cxnLst>
                  <a:cxn ang="0">
                    <a:pos x="7" y="10"/>
                  </a:cxn>
                  <a:cxn ang="0">
                    <a:pos x="0" y="10"/>
                  </a:cxn>
                  <a:cxn ang="0">
                    <a:pos x="0" y="3"/>
                  </a:cxn>
                  <a:cxn ang="0">
                    <a:pos x="3" y="0"/>
                  </a:cxn>
                  <a:cxn ang="0">
                    <a:pos x="10" y="0"/>
                  </a:cxn>
                  <a:cxn ang="0">
                    <a:pos x="10" y="7"/>
                  </a:cxn>
                  <a:cxn ang="0">
                    <a:pos x="7" y="10"/>
                  </a:cxn>
                </a:cxnLst>
                <a:rect l="0" t="0" r="r" b="b"/>
                <a:pathLst>
                  <a:path w="10" h="10">
                    <a:moveTo>
                      <a:pt x="7" y="10"/>
                    </a:moveTo>
                    <a:lnTo>
                      <a:pt x="0" y="10"/>
                    </a:lnTo>
                    <a:lnTo>
                      <a:pt x="0" y="3"/>
                    </a:lnTo>
                    <a:lnTo>
                      <a:pt x="3" y="0"/>
                    </a:lnTo>
                    <a:lnTo>
                      <a:pt x="10" y="0"/>
                    </a:lnTo>
                    <a:lnTo>
                      <a:pt x="10" y="7"/>
                    </a:lnTo>
                    <a:lnTo>
                      <a:pt x="7" y="10"/>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97" name="Freeform 1189"/>
              <p:cNvSpPr>
                <a:spLocks/>
              </p:cNvSpPr>
              <p:nvPr/>
            </p:nvSpPr>
            <p:spPr bwMode="auto">
              <a:xfrm>
                <a:off x="3840" y="2927"/>
                <a:ext cx="11" cy="9"/>
              </a:xfrm>
              <a:custGeom>
                <a:avLst/>
                <a:gdLst/>
                <a:ahLst/>
                <a:cxnLst>
                  <a:cxn ang="0">
                    <a:pos x="7" y="9"/>
                  </a:cxn>
                  <a:cxn ang="0">
                    <a:pos x="0" y="9"/>
                  </a:cxn>
                  <a:cxn ang="0">
                    <a:pos x="0" y="2"/>
                  </a:cxn>
                  <a:cxn ang="0">
                    <a:pos x="4" y="0"/>
                  </a:cxn>
                  <a:cxn ang="0">
                    <a:pos x="11" y="0"/>
                  </a:cxn>
                  <a:cxn ang="0">
                    <a:pos x="11" y="6"/>
                  </a:cxn>
                  <a:cxn ang="0">
                    <a:pos x="7" y="9"/>
                  </a:cxn>
                </a:cxnLst>
                <a:rect l="0" t="0" r="r" b="b"/>
                <a:pathLst>
                  <a:path w="11" h="9">
                    <a:moveTo>
                      <a:pt x="7" y="9"/>
                    </a:moveTo>
                    <a:lnTo>
                      <a:pt x="0" y="9"/>
                    </a:lnTo>
                    <a:lnTo>
                      <a:pt x="0" y="2"/>
                    </a:lnTo>
                    <a:lnTo>
                      <a:pt x="4" y="0"/>
                    </a:lnTo>
                    <a:lnTo>
                      <a:pt x="11" y="0"/>
                    </a:lnTo>
                    <a:lnTo>
                      <a:pt x="11" y="6"/>
                    </a:lnTo>
                    <a:lnTo>
                      <a:pt x="7" y="9"/>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98" name="Freeform 1190"/>
              <p:cNvSpPr>
                <a:spLocks/>
              </p:cNvSpPr>
              <p:nvPr/>
            </p:nvSpPr>
            <p:spPr bwMode="auto">
              <a:xfrm>
                <a:off x="3844" y="2925"/>
                <a:ext cx="11" cy="8"/>
              </a:xfrm>
              <a:custGeom>
                <a:avLst/>
                <a:gdLst/>
                <a:ahLst/>
                <a:cxnLst>
                  <a:cxn ang="0">
                    <a:pos x="7" y="8"/>
                  </a:cxn>
                  <a:cxn ang="0">
                    <a:pos x="0" y="8"/>
                  </a:cxn>
                  <a:cxn ang="0">
                    <a:pos x="0" y="2"/>
                  </a:cxn>
                  <a:cxn ang="0">
                    <a:pos x="5" y="0"/>
                  </a:cxn>
                  <a:cxn ang="0">
                    <a:pos x="11" y="0"/>
                  </a:cxn>
                  <a:cxn ang="0">
                    <a:pos x="11" y="7"/>
                  </a:cxn>
                  <a:cxn ang="0">
                    <a:pos x="7" y="8"/>
                  </a:cxn>
                </a:cxnLst>
                <a:rect l="0" t="0" r="r" b="b"/>
                <a:pathLst>
                  <a:path w="11" h="8">
                    <a:moveTo>
                      <a:pt x="7" y="8"/>
                    </a:moveTo>
                    <a:lnTo>
                      <a:pt x="0" y="8"/>
                    </a:lnTo>
                    <a:lnTo>
                      <a:pt x="0" y="2"/>
                    </a:lnTo>
                    <a:lnTo>
                      <a:pt x="5" y="0"/>
                    </a:lnTo>
                    <a:lnTo>
                      <a:pt x="11" y="0"/>
                    </a:lnTo>
                    <a:lnTo>
                      <a:pt x="11" y="7"/>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399" name="Freeform 1191"/>
              <p:cNvSpPr>
                <a:spLocks/>
              </p:cNvSpPr>
              <p:nvPr/>
            </p:nvSpPr>
            <p:spPr bwMode="auto">
              <a:xfrm>
                <a:off x="3849" y="2923"/>
                <a:ext cx="10" cy="9"/>
              </a:xfrm>
              <a:custGeom>
                <a:avLst/>
                <a:gdLst/>
                <a:ahLst/>
                <a:cxnLst>
                  <a:cxn ang="0">
                    <a:pos x="6" y="9"/>
                  </a:cxn>
                  <a:cxn ang="0">
                    <a:pos x="0" y="9"/>
                  </a:cxn>
                  <a:cxn ang="0">
                    <a:pos x="0" y="2"/>
                  </a:cxn>
                  <a:cxn ang="0">
                    <a:pos x="3" y="0"/>
                  </a:cxn>
                  <a:cxn ang="0">
                    <a:pos x="10" y="0"/>
                  </a:cxn>
                  <a:cxn ang="0">
                    <a:pos x="10" y="7"/>
                  </a:cxn>
                  <a:cxn ang="0">
                    <a:pos x="6" y="9"/>
                  </a:cxn>
                </a:cxnLst>
                <a:rect l="0" t="0" r="r" b="b"/>
                <a:pathLst>
                  <a:path w="10" h="9">
                    <a:moveTo>
                      <a:pt x="6" y="9"/>
                    </a:moveTo>
                    <a:lnTo>
                      <a:pt x="0" y="9"/>
                    </a:lnTo>
                    <a:lnTo>
                      <a:pt x="0" y="2"/>
                    </a:lnTo>
                    <a:lnTo>
                      <a:pt x="3" y="0"/>
                    </a:lnTo>
                    <a:lnTo>
                      <a:pt x="10" y="0"/>
                    </a:lnTo>
                    <a:lnTo>
                      <a:pt x="10" y="7"/>
                    </a:lnTo>
                    <a:lnTo>
                      <a:pt x="6" y="9"/>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00" name="Rectangle 1192"/>
              <p:cNvSpPr>
                <a:spLocks noChangeArrowheads="1"/>
              </p:cNvSpPr>
              <p:nvPr/>
            </p:nvSpPr>
            <p:spPr bwMode="auto">
              <a:xfrm>
                <a:off x="3852" y="2923"/>
                <a:ext cx="11"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01" name="Freeform 1193"/>
              <p:cNvSpPr>
                <a:spLocks/>
              </p:cNvSpPr>
              <p:nvPr/>
            </p:nvSpPr>
            <p:spPr bwMode="auto">
              <a:xfrm>
                <a:off x="3856" y="2923"/>
                <a:ext cx="10" cy="9"/>
              </a:xfrm>
              <a:custGeom>
                <a:avLst/>
                <a:gdLst/>
                <a:ahLst/>
                <a:cxnLst>
                  <a:cxn ang="0">
                    <a:pos x="0" y="7"/>
                  </a:cxn>
                  <a:cxn ang="0">
                    <a:pos x="0" y="0"/>
                  </a:cxn>
                  <a:cxn ang="0">
                    <a:pos x="7" y="0"/>
                  </a:cxn>
                  <a:cxn ang="0">
                    <a:pos x="10" y="2"/>
                  </a:cxn>
                  <a:cxn ang="0">
                    <a:pos x="10" y="9"/>
                  </a:cxn>
                  <a:cxn ang="0">
                    <a:pos x="4" y="9"/>
                  </a:cxn>
                  <a:cxn ang="0">
                    <a:pos x="0" y="7"/>
                  </a:cxn>
                </a:cxnLst>
                <a:rect l="0" t="0" r="r" b="b"/>
                <a:pathLst>
                  <a:path w="10" h="9">
                    <a:moveTo>
                      <a:pt x="0" y="7"/>
                    </a:moveTo>
                    <a:lnTo>
                      <a:pt x="0" y="0"/>
                    </a:lnTo>
                    <a:lnTo>
                      <a:pt x="7" y="0"/>
                    </a:lnTo>
                    <a:lnTo>
                      <a:pt x="10" y="2"/>
                    </a:lnTo>
                    <a:lnTo>
                      <a:pt x="10" y="9"/>
                    </a:lnTo>
                    <a:lnTo>
                      <a:pt x="4" y="9"/>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02" name="Freeform 1194"/>
              <p:cNvSpPr>
                <a:spLocks/>
              </p:cNvSpPr>
              <p:nvPr/>
            </p:nvSpPr>
            <p:spPr bwMode="auto">
              <a:xfrm>
                <a:off x="3860" y="2925"/>
                <a:ext cx="11" cy="10"/>
              </a:xfrm>
              <a:custGeom>
                <a:avLst/>
                <a:gdLst/>
                <a:ahLst/>
                <a:cxnLst>
                  <a:cxn ang="0">
                    <a:pos x="0" y="7"/>
                  </a:cxn>
                  <a:cxn ang="0">
                    <a:pos x="0" y="0"/>
                  </a:cxn>
                  <a:cxn ang="0">
                    <a:pos x="6" y="0"/>
                  </a:cxn>
                  <a:cxn ang="0">
                    <a:pos x="11" y="4"/>
                  </a:cxn>
                  <a:cxn ang="0">
                    <a:pos x="11" y="10"/>
                  </a:cxn>
                  <a:cxn ang="0">
                    <a:pos x="4" y="10"/>
                  </a:cxn>
                  <a:cxn ang="0">
                    <a:pos x="0" y="7"/>
                  </a:cxn>
                </a:cxnLst>
                <a:rect l="0" t="0" r="r" b="b"/>
                <a:pathLst>
                  <a:path w="11" h="10">
                    <a:moveTo>
                      <a:pt x="0" y="7"/>
                    </a:moveTo>
                    <a:lnTo>
                      <a:pt x="0" y="0"/>
                    </a:lnTo>
                    <a:lnTo>
                      <a:pt x="6" y="0"/>
                    </a:lnTo>
                    <a:lnTo>
                      <a:pt x="11" y="4"/>
                    </a:lnTo>
                    <a:lnTo>
                      <a:pt x="11" y="10"/>
                    </a:lnTo>
                    <a:lnTo>
                      <a:pt x="4" y="10"/>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03" name="Freeform 1195"/>
              <p:cNvSpPr>
                <a:spLocks/>
              </p:cNvSpPr>
              <p:nvPr/>
            </p:nvSpPr>
            <p:spPr bwMode="auto">
              <a:xfrm>
                <a:off x="3864" y="2929"/>
                <a:ext cx="11" cy="10"/>
              </a:xfrm>
              <a:custGeom>
                <a:avLst/>
                <a:gdLst/>
                <a:ahLst/>
                <a:cxnLst>
                  <a:cxn ang="0">
                    <a:pos x="0" y="6"/>
                  </a:cxn>
                  <a:cxn ang="0">
                    <a:pos x="0" y="0"/>
                  </a:cxn>
                  <a:cxn ang="0">
                    <a:pos x="7" y="0"/>
                  </a:cxn>
                  <a:cxn ang="0">
                    <a:pos x="11" y="3"/>
                  </a:cxn>
                  <a:cxn ang="0">
                    <a:pos x="11" y="10"/>
                  </a:cxn>
                  <a:cxn ang="0">
                    <a:pos x="4" y="10"/>
                  </a:cxn>
                  <a:cxn ang="0">
                    <a:pos x="0" y="6"/>
                  </a:cxn>
                </a:cxnLst>
                <a:rect l="0" t="0" r="r" b="b"/>
                <a:pathLst>
                  <a:path w="11" h="10">
                    <a:moveTo>
                      <a:pt x="0" y="6"/>
                    </a:moveTo>
                    <a:lnTo>
                      <a:pt x="0" y="0"/>
                    </a:lnTo>
                    <a:lnTo>
                      <a:pt x="7" y="0"/>
                    </a:lnTo>
                    <a:lnTo>
                      <a:pt x="11" y="3"/>
                    </a:lnTo>
                    <a:lnTo>
                      <a:pt x="11" y="10"/>
                    </a:lnTo>
                    <a:lnTo>
                      <a:pt x="4" y="10"/>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04" name="Freeform 1196"/>
              <p:cNvSpPr>
                <a:spLocks/>
              </p:cNvSpPr>
              <p:nvPr/>
            </p:nvSpPr>
            <p:spPr bwMode="auto">
              <a:xfrm>
                <a:off x="3868" y="2932"/>
                <a:ext cx="11" cy="8"/>
              </a:xfrm>
              <a:custGeom>
                <a:avLst/>
                <a:gdLst/>
                <a:ahLst/>
                <a:cxnLst>
                  <a:cxn ang="0">
                    <a:pos x="0" y="7"/>
                  </a:cxn>
                  <a:cxn ang="0">
                    <a:pos x="0" y="0"/>
                  </a:cxn>
                  <a:cxn ang="0">
                    <a:pos x="7" y="0"/>
                  </a:cxn>
                  <a:cxn ang="0">
                    <a:pos x="11" y="1"/>
                  </a:cxn>
                  <a:cxn ang="0">
                    <a:pos x="11" y="8"/>
                  </a:cxn>
                  <a:cxn ang="0">
                    <a:pos x="4" y="8"/>
                  </a:cxn>
                  <a:cxn ang="0">
                    <a:pos x="0" y="7"/>
                  </a:cxn>
                </a:cxnLst>
                <a:rect l="0" t="0" r="r" b="b"/>
                <a:pathLst>
                  <a:path w="11" h="8">
                    <a:moveTo>
                      <a:pt x="0" y="7"/>
                    </a:moveTo>
                    <a:lnTo>
                      <a:pt x="0" y="0"/>
                    </a:lnTo>
                    <a:lnTo>
                      <a:pt x="7" y="0"/>
                    </a:lnTo>
                    <a:lnTo>
                      <a:pt x="11" y="1"/>
                    </a:lnTo>
                    <a:lnTo>
                      <a:pt x="11" y="8"/>
                    </a:lnTo>
                    <a:lnTo>
                      <a:pt x="4"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05" name="Rectangle 1197"/>
              <p:cNvSpPr>
                <a:spLocks noChangeArrowheads="1"/>
              </p:cNvSpPr>
              <p:nvPr/>
            </p:nvSpPr>
            <p:spPr bwMode="auto">
              <a:xfrm>
                <a:off x="3872" y="2933"/>
                <a:ext cx="11"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06" name="Rectangle 1198"/>
              <p:cNvSpPr>
                <a:spLocks noChangeArrowheads="1"/>
              </p:cNvSpPr>
              <p:nvPr/>
            </p:nvSpPr>
            <p:spPr bwMode="auto">
              <a:xfrm>
                <a:off x="3876" y="2933"/>
                <a:ext cx="12"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07" name="Freeform 1199"/>
              <p:cNvSpPr>
                <a:spLocks/>
              </p:cNvSpPr>
              <p:nvPr/>
            </p:nvSpPr>
            <p:spPr bwMode="auto">
              <a:xfrm>
                <a:off x="3881" y="2933"/>
                <a:ext cx="11" cy="9"/>
              </a:xfrm>
              <a:custGeom>
                <a:avLst/>
                <a:gdLst/>
                <a:ahLst/>
                <a:cxnLst>
                  <a:cxn ang="0">
                    <a:pos x="0" y="7"/>
                  </a:cxn>
                  <a:cxn ang="0">
                    <a:pos x="0" y="0"/>
                  </a:cxn>
                  <a:cxn ang="0">
                    <a:pos x="7" y="0"/>
                  </a:cxn>
                  <a:cxn ang="0">
                    <a:pos x="11" y="2"/>
                  </a:cxn>
                  <a:cxn ang="0">
                    <a:pos x="11" y="9"/>
                  </a:cxn>
                  <a:cxn ang="0">
                    <a:pos x="4" y="9"/>
                  </a:cxn>
                  <a:cxn ang="0">
                    <a:pos x="0" y="7"/>
                  </a:cxn>
                </a:cxnLst>
                <a:rect l="0" t="0" r="r" b="b"/>
                <a:pathLst>
                  <a:path w="11" h="9">
                    <a:moveTo>
                      <a:pt x="0" y="7"/>
                    </a:moveTo>
                    <a:lnTo>
                      <a:pt x="0" y="0"/>
                    </a:lnTo>
                    <a:lnTo>
                      <a:pt x="7" y="0"/>
                    </a:lnTo>
                    <a:lnTo>
                      <a:pt x="11" y="2"/>
                    </a:lnTo>
                    <a:lnTo>
                      <a:pt x="11" y="9"/>
                    </a:lnTo>
                    <a:lnTo>
                      <a:pt x="4" y="9"/>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08" name="Freeform 1200"/>
              <p:cNvSpPr>
                <a:spLocks/>
              </p:cNvSpPr>
              <p:nvPr/>
            </p:nvSpPr>
            <p:spPr bwMode="auto">
              <a:xfrm>
                <a:off x="3885" y="2935"/>
                <a:ext cx="12" cy="8"/>
              </a:xfrm>
              <a:custGeom>
                <a:avLst/>
                <a:gdLst/>
                <a:ahLst/>
                <a:cxnLst>
                  <a:cxn ang="0">
                    <a:pos x="0" y="7"/>
                  </a:cxn>
                  <a:cxn ang="0">
                    <a:pos x="0" y="0"/>
                  </a:cxn>
                  <a:cxn ang="0">
                    <a:pos x="7" y="0"/>
                  </a:cxn>
                  <a:cxn ang="0">
                    <a:pos x="12" y="2"/>
                  </a:cxn>
                  <a:cxn ang="0">
                    <a:pos x="12" y="8"/>
                  </a:cxn>
                  <a:cxn ang="0">
                    <a:pos x="6" y="8"/>
                  </a:cxn>
                  <a:cxn ang="0">
                    <a:pos x="0" y="7"/>
                  </a:cxn>
                </a:cxnLst>
                <a:rect l="0" t="0" r="r" b="b"/>
                <a:pathLst>
                  <a:path w="12" h="8">
                    <a:moveTo>
                      <a:pt x="0" y="7"/>
                    </a:moveTo>
                    <a:lnTo>
                      <a:pt x="0" y="0"/>
                    </a:lnTo>
                    <a:lnTo>
                      <a:pt x="7" y="0"/>
                    </a:lnTo>
                    <a:lnTo>
                      <a:pt x="12" y="2"/>
                    </a:lnTo>
                    <a:lnTo>
                      <a:pt x="12" y="8"/>
                    </a:lnTo>
                    <a:lnTo>
                      <a:pt x="6"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09" name="Freeform 1201"/>
              <p:cNvSpPr>
                <a:spLocks/>
              </p:cNvSpPr>
              <p:nvPr/>
            </p:nvSpPr>
            <p:spPr bwMode="auto">
              <a:xfrm>
                <a:off x="3891" y="2937"/>
                <a:ext cx="10" cy="9"/>
              </a:xfrm>
              <a:custGeom>
                <a:avLst/>
                <a:gdLst/>
                <a:ahLst/>
                <a:cxnLst>
                  <a:cxn ang="0">
                    <a:pos x="0" y="6"/>
                  </a:cxn>
                  <a:cxn ang="0">
                    <a:pos x="0" y="0"/>
                  </a:cxn>
                  <a:cxn ang="0">
                    <a:pos x="6" y="0"/>
                  </a:cxn>
                  <a:cxn ang="0">
                    <a:pos x="10" y="2"/>
                  </a:cxn>
                  <a:cxn ang="0">
                    <a:pos x="10" y="9"/>
                  </a:cxn>
                  <a:cxn ang="0">
                    <a:pos x="4" y="9"/>
                  </a:cxn>
                  <a:cxn ang="0">
                    <a:pos x="0" y="6"/>
                  </a:cxn>
                </a:cxnLst>
                <a:rect l="0" t="0" r="r" b="b"/>
                <a:pathLst>
                  <a:path w="10" h="9">
                    <a:moveTo>
                      <a:pt x="0" y="6"/>
                    </a:moveTo>
                    <a:lnTo>
                      <a:pt x="0" y="0"/>
                    </a:lnTo>
                    <a:lnTo>
                      <a:pt x="6" y="0"/>
                    </a:lnTo>
                    <a:lnTo>
                      <a:pt x="10" y="2"/>
                    </a:lnTo>
                    <a:lnTo>
                      <a:pt x="10" y="9"/>
                    </a:lnTo>
                    <a:lnTo>
                      <a:pt x="4" y="9"/>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10" name="Freeform 1202"/>
              <p:cNvSpPr>
                <a:spLocks/>
              </p:cNvSpPr>
              <p:nvPr/>
            </p:nvSpPr>
            <p:spPr bwMode="auto">
              <a:xfrm>
                <a:off x="3895" y="2939"/>
                <a:ext cx="11" cy="9"/>
              </a:xfrm>
              <a:custGeom>
                <a:avLst/>
                <a:gdLst/>
                <a:ahLst/>
                <a:cxnLst>
                  <a:cxn ang="0">
                    <a:pos x="0" y="7"/>
                  </a:cxn>
                  <a:cxn ang="0">
                    <a:pos x="0" y="0"/>
                  </a:cxn>
                  <a:cxn ang="0">
                    <a:pos x="6" y="0"/>
                  </a:cxn>
                  <a:cxn ang="0">
                    <a:pos x="11" y="3"/>
                  </a:cxn>
                  <a:cxn ang="0">
                    <a:pos x="11" y="9"/>
                  </a:cxn>
                  <a:cxn ang="0">
                    <a:pos x="5" y="9"/>
                  </a:cxn>
                  <a:cxn ang="0">
                    <a:pos x="0" y="7"/>
                  </a:cxn>
                </a:cxnLst>
                <a:rect l="0" t="0" r="r" b="b"/>
                <a:pathLst>
                  <a:path w="11" h="9">
                    <a:moveTo>
                      <a:pt x="0" y="7"/>
                    </a:moveTo>
                    <a:lnTo>
                      <a:pt x="0" y="0"/>
                    </a:lnTo>
                    <a:lnTo>
                      <a:pt x="6" y="0"/>
                    </a:lnTo>
                    <a:lnTo>
                      <a:pt x="11" y="3"/>
                    </a:lnTo>
                    <a:lnTo>
                      <a:pt x="11" y="9"/>
                    </a:lnTo>
                    <a:lnTo>
                      <a:pt x="5" y="9"/>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11" name="Rectangle 1203"/>
              <p:cNvSpPr>
                <a:spLocks noChangeArrowheads="1"/>
              </p:cNvSpPr>
              <p:nvPr/>
            </p:nvSpPr>
            <p:spPr bwMode="auto">
              <a:xfrm>
                <a:off x="3900" y="2942"/>
                <a:ext cx="11" cy="6"/>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12" name="Freeform 1204"/>
              <p:cNvSpPr>
                <a:spLocks/>
              </p:cNvSpPr>
              <p:nvPr/>
            </p:nvSpPr>
            <p:spPr bwMode="auto">
              <a:xfrm>
                <a:off x="3904" y="2939"/>
                <a:ext cx="12" cy="9"/>
              </a:xfrm>
              <a:custGeom>
                <a:avLst/>
                <a:gdLst/>
                <a:ahLst/>
                <a:cxnLst>
                  <a:cxn ang="0">
                    <a:pos x="7" y="9"/>
                  </a:cxn>
                  <a:cxn ang="0">
                    <a:pos x="0" y="9"/>
                  </a:cxn>
                  <a:cxn ang="0">
                    <a:pos x="0" y="3"/>
                  </a:cxn>
                  <a:cxn ang="0">
                    <a:pos x="6" y="0"/>
                  </a:cxn>
                  <a:cxn ang="0">
                    <a:pos x="12" y="0"/>
                  </a:cxn>
                  <a:cxn ang="0">
                    <a:pos x="12" y="7"/>
                  </a:cxn>
                  <a:cxn ang="0">
                    <a:pos x="7" y="9"/>
                  </a:cxn>
                </a:cxnLst>
                <a:rect l="0" t="0" r="r" b="b"/>
                <a:pathLst>
                  <a:path w="12" h="9">
                    <a:moveTo>
                      <a:pt x="7" y="9"/>
                    </a:moveTo>
                    <a:lnTo>
                      <a:pt x="0" y="9"/>
                    </a:lnTo>
                    <a:lnTo>
                      <a:pt x="0" y="3"/>
                    </a:lnTo>
                    <a:lnTo>
                      <a:pt x="6" y="0"/>
                    </a:lnTo>
                    <a:lnTo>
                      <a:pt x="12" y="0"/>
                    </a:lnTo>
                    <a:lnTo>
                      <a:pt x="12" y="7"/>
                    </a:lnTo>
                    <a:lnTo>
                      <a:pt x="7" y="9"/>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13" name="Freeform 1205"/>
              <p:cNvSpPr>
                <a:spLocks/>
              </p:cNvSpPr>
              <p:nvPr/>
            </p:nvSpPr>
            <p:spPr bwMode="auto">
              <a:xfrm>
                <a:off x="3910" y="2938"/>
                <a:ext cx="11" cy="8"/>
              </a:xfrm>
              <a:custGeom>
                <a:avLst/>
                <a:gdLst/>
                <a:ahLst/>
                <a:cxnLst>
                  <a:cxn ang="0">
                    <a:pos x="6" y="8"/>
                  </a:cxn>
                  <a:cxn ang="0">
                    <a:pos x="0" y="8"/>
                  </a:cxn>
                  <a:cxn ang="0">
                    <a:pos x="0" y="1"/>
                  </a:cxn>
                  <a:cxn ang="0">
                    <a:pos x="4" y="0"/>
                  </a:cxn>
                  <a:cxn ang="0">
                    <a:pos x="11" y="0"/>
                  </a:cxn>
                  <a:cxn ang="0">
                    <a:pos x="11" y="6"/>
                  </a:cxn>
                  <a:cxn ang="0">
                    <a:pos x="6" y="8"/>
                  </a:cxn>
                </a:cxnLst>
                <a:rect l="0" t="0" r="r" b="b"/>
                <a:pathLst>
                  <a:path w="11" h="8">
                    <a:moveTo>
                      <a:pt x="6" y="8"/>
                    </a:moveTo>
                    <a:lnTo>
                      <a:pt x="0" y="8"/>
                    </a:lnTo>
                    <a:lnTo>
                      <a:pt x="0" y="1"/>
                    </a:lnTo>
                    <a:lnTo>
                      <a:pt x="4" y="0"/>
                    </a:lnTo>
                    <a:lnTo>
                      <a:pt x="11" y="0"/>
                    </a:lnTo>
                    <a:lnTo>
                      <a:pt x="11" y="6"/>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14" name="Freeform 1206"/>
              <p:cNvSpPr>
                <a:spLocks/>
              </p:cNvSpPr>
              <p:nvPr/>
            </p:nvSpPr>
            <p:spPr bwMode="auto">
              <a:xfrm>
                <a:off x="3914" y="2936"/>
                <a:ext cx="12" cy="8"/>
              </a:xfrm>
              <a:custGeom>
                <a:avLst/>
                <a:gdLst/>
                <a:ahLst/>
                <a:cxnLst>
                  <a:cxn ang="0">
                    <a:pos x="7" y="8"/>
                  </a:cxn>
                  <a:cxn ang="0">
                    <a:pos x="0" y="8"/>
                  </a:cxn>
                  <a:cxn ang="0">
                    <a:pos x="0" y="2"/>
                  </a:cxn>
                  <a:cxn ang="0">
                    <a:pos x="5" y="0"/>
                  </a:cxn>
                  <a:cxn ang="0">
                    <a:pos x="12" y="0"/>
                  </a:cxn>
                  <a:cxn ang="0">
                    <a:pos x="12" y="7"/>
                  </a:cxn>
                  <a:cxn ang="0">
                    <a:pos x="7" y="8"/>
                  </a:cxn>
                </a:cxnLst>
                <a:rect l="0" t="0" r="r" b="b"/>
                <a:pathLst>
                  <a:path w="12" h="8">
                    <a:moveTo>
                      <a:pt x="7" y="8"/>
                    </a:moveTo>
                    <a:lnTo>
                      <a:pt x="0" y="8"/>
                    </a:lnTo>
                    <a:lnTo>
                      <a:pt x="0" y="2"/>
                    </a:lnTo>
                    <a:lnTo>
                      <a:pt x="5" y="0"/>
                    </a:lnTo>
                    <a:lnTo>
                      <a:pt x="12" y="0"/>
                    </a:lnTo>
                    <a:lnTo>
                      <a:pt x="12" y="7"/>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15" name="Freeform 1207"/>
              <p:cNvSpPr>
                <a:spLocks/>
              </p:cNvSpPr>
              <p:nvPr/>
            </p:nvSpPr>
            <p:spPr bwMode="auto">
              <a:xfrm>
                <a:off x="3919" y="2935"/>
                <a:ext cx="13" cy="8"/>
              </a:xfrm>
              <a:custGeom>
                <a:avLst/>
                <a:gdLst/>
                <a:ahLst/>
                <a:cxnLst>
                  <a:cxn ang="0">
                    <a:pos x="7" y="8"/>
                  </a:cxn>
                  <a:cxn ang="0">
                    <a:pos x="0" y="8"/>
                  </a:cxn>
                  <a:cxn ang="0">
                    <a:pos x="0" y="1"/>
                  </a:cxn>
                  <a:cxn ang="0">
                    <a:pos x="6" y="0"/>
                  </a:cxn>
                  <a:cxn ang="0">
                    <a:pos x="13" y="0"/>
                  </a:cxn>
                  <a:cxn ang="0">
                    <a:pos x="13" y="7"/>
                  </a:cxn>
                  <a:cxn ang="0">
                    <a:pos x="7" y="8"/>
                  </a:cxn>
                </a:cxnLst>
                <a:rect l="0" t="0" r="r" b="b"/>
                <a:pathLst>
                  <a:path w="13" h="8">
                    <a:moveTo>
                      <a:pt x="7" y="8"/>
                    </a:moveTo>
                    <a:lnTo>
                      <a:pt x="0" y="8"/>
                    </a:lnTo>
                    <a:lnTo>
                      <a:pt x="0" y="1"/>
                    </a:lnTo>
                    <a:lnTo>
                      <a:pt x="6" y="0"/>
                    </a:lnTo>
                    <a:lnTo>
                      <a:pt x="13" y="0"/>
                    </a:lnTo>
                    <a:lnTo>
                      <a:pt x="13" y="7"/>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16" name="Freeform 1208"/>
              <p:cNvSpPr>
                <a:spLocks/>
              </p:cNvSpPr>
              <p:nvPr/>
            </p:nvSpPr>
            <p:spPr bwMode="auto">
              <a:xfrm>
                <a:off x="3925" y="2935"/>
                <a:ext cx="12" cy="8"/>
              </a:xfrm>
              <a:custGeom>
                <a:avLst/>
                <a:gdLst/>
                <a:ahLst/>
                <a:cxnLst>
                  <a:cxn ang="0">
                    <a:pos x="0" y="7"/>
                  </a:cxn>
                  <a:cxn ang="0">
                    <a:pos x="0" y="0"/>
                  </a:cxn>
                  <a:cxn ang="0">
                    <a:pos x="7" y="0"/>
                  </a:cxn>
                  <a:cxn ang="0">
                    <a:pos x="12" y="1"/>
                  </a:cxn>
                  <a:cxn ang="0">
                    <a:pos x="12" y="8"/>
                  </a:cxn>
                  <a:cxn ang="0">
                    <a:pos x="5" y="8"/>
                  </a:cxn>
                  <a:cxn ang="0">
                    <a:pos x="0" y="7"/>
                  </a:cxn>
                </a:cxnLst>
                <a:rect l="0" t="0" r="r" b="b"/>
                <a:pathLst>
                  <a:path w="12" h="8">
                    <a:moveTo>
                      <a:pt x="0" y="7"/>
                    </a:moveTo>
                    <a:lnTo>
                      <a:pt x="0" y="0"/>
                    </a:lnTo>
                    <a:lnTo>
                      <a:pt x="7" y="0"/>
                    </a:lnTo>
                    <a:lnTo>
                      <a:pt x="12" y="1"/>
                    </a:lnTo>
                    <a:lnTo>
                      <a:pt x="12" y="8"/>
                    </a:lnTo>
                    <a:lnTo>
                      <a:pt x="5"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grpSp>
          <p:nvGrpSpPr>
            <p:cNvPr id="95618" name="Group 1410"/>
            <p:cNvGrpSpPr>
              <a:grpSpLocks/>
            </p:cNvGrpSpPr>
            <p:nvPr/>
          </p:nvGrpSpPr>
          <p:grpSpPr bwMode="auto">
            <a:xfrm>
              <a:off x="3716" y="2900"/>
              <a:ext cx="1190" cy="868"/>
              <a:chOff x="3716" y="2900"/>
              <a:chExt cx="1190" cy="868"/>
            </a:xfrm>
          </p:grpSpPr>
          <p:sp>
            <p:nvSpPr>
              <p:cNvPr id="95418" name="Rectangle 1210"/>
              <p:cNvSpPr>
                <a:spLocks noChangeArrowheads="1"/>
              </p:cNvSpPr>
              <p:nvPr/>
            </p:nvSpPr>
            <p:spPr bwMode="auto">
              <a:xfrm>
                <a:off x="3930" y="2936"/>
                <a:ext cx="12" cy="7"/>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19" name="Freeform 1211"/>
              <p:cNvSpPr>
                <a:spLocks/>
              </p:cNvSpPr>
              <p:nvPr/>
            </p:nvSpPr>
            <p:spPr bwMode="auto">
              <a:xfrm>
                <a:off x="3936" y="2935"/>
                <a:ext cx="12" cy="8"/>
              </a:xfrm>
              <a:custGeom>
                <a:avLst/>
                <a:gdLst/>
                <a:ahLst/>
                <a:cxnLst>
                  <a:cxn ang="0">
                    <a:pos x="6" y="8"/>
                  </a:cxn>
                  <a:cxn ang="0">
                    <a:pos x="0" y="8"/>
                  </a:cxn>
                  <a:cxn ang="0">
                    <a:pos x="0" y="1"/>
                  </a:cxn>
                  <a:cxn ang="0">
                    <a:pos x="6" y="0"/>
                  </a:cxn>
                  <a:cxn ang="0">
                    <a:pos x="12" y="0"/>
                  </a:cxn>
                  <a:cxn ang="0">
                    <a:pos x="12" y="7"/>
                  </a:cxn>
                  <a:cxn ang="0">
                    <a:pos x="6" y="8"/>
                  </a:cxn>
                </a:cxnLst>
                <a:rect l="0" t="0" r="r" b="b"/>
                <a:pathLst>
                  <a:path w="12" h="8">
                    <a:moveTo>
                      <a:pt x="6" y="8"/>
                    </a:moveTo>
                    <a:lnTo>
                      <a:pt x="0" y="8"/>
                    </a:lnTo>
                    <a:lnTo>
                      <a:pt x="0" y="1"/>
                    </a:lnTo>
                    <a:lnTo>
                      <a:pt x="6" y="0"/>
                    </a:lnTo>
                    <a:lnTo>
                      <a:pt x="12" y="0"/>
                    </a:lnTo>
                    <a:lnTo>
                      <a:pt x="12" y="7"/>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20" name="Freeform 1212"/>
              <p:cNvSpPr>
                <a:spLocks/>
              </p:cNvSpPr>
              <p:nvPr/>
            </p:nvSpPr>
            <p:spPr bwMode="auto">
              <a:xfrm>
                <a:off x="3942" y="2933"/>
                <a:ext cx="12" cy="9"/>
              </a:xfrm>
              <a:custGeom>
                <a:avLst/>
                <a:gdLst/>
                <a:ahLst/>
                <a:cxnLst>
                  <a:cxn ang="0">
                    <a:pos x="6" y="9"/>
                  </a:cxn>
                  <a:cxn ang="0">
                    <a:pos x="0" y="9"/>
                  </a:cxn>
                  <a:cxn ang="0">
                    <a:pos x="0" y="2"/>
                  </a:cxn>
                  <a:cxn ang="0">
                    <a:pos x="6" y="0"/>
                  </a:cxn>
                  <a:cxn ang="0">
                    <a:pos x="12" y="0"/>
                  </a:cxn>
                  <a:cxn ang="0">
                    <a:pos x="12" y="7"/>
                  </a:cxn>
                  <a:cxn ang="0">
                    <a:pos x="6" y="9"/>
                  </a:cxn>
                </a:cxnLst>
                <a:rect l="0" t="0" r="r" b="b"/>
                <a:pathLst>
                  <a:path w="12" h="9">
                    <a:moveTo>
                      <a:pt x="6" y="9"/>
                    </a:moveTo>
                    <a:lnTo>
                      <a:pt x="0" y="9"/>
                    </a:lnTo>
                    <a:lnTo>
                      <a:pt x="0" y="2"/>
                    </a:lnTo>
                    <a:lnTo>
                      <a:pt x="6" y="0"/>
                    </a:lnTo>
                    <a:lnTo>
                      <a:pt x="12" y="0"/>
                    </a:lnTo>
                    <a:lnTo>
                      <a:pt x="12" y="7"/>
                    </a:lnTo>
                    <a:lnTo>
                      <a:pt x="6" y="9"/>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21" name="Freeform 1213"/>
              <p:cNvSpPr>
                <a:spLocks/>
              </p:cNvSpPr>
              <p:nvPr/>
            </p:nvSpPr>
            <p:spPr bwMode="auto">
              <a:xfrm>
                <a:off x="3948" y="2930"/>
                <a:ext cx="12" cy="10"/>
              </a:xfrm>
              <a:custGeom>
                <a:avLst/>
                <a:gdLst/>
                <a:ahLst/>
                <a:cxnLst>
                  <a:cxn ang="0">
                    <a:pos x="6" y="10"/>
                  </a:cxn>
                  <a:cxn ang="0">
                    <a:pos x="0" y="10"/>
                  </a:cxn>
                  <a:cxn ang="0">
                    <a:pos x="0" y="3"/>
                  </a:cxn>
                  <a:cxn ang="0">
                    <a:pos x="5" y="0"/>
                  </a:cxn>
                  <a:cxn ang="0">
                    <a:pos x="12" y="0"/>
                  </a:cxn>
                  <a:cxn ang="0">
                    <a:pos x="12" y="7"/>
                  </a:cxn>
                  <a:cxn ang="0">
                    <a:pos x="6" y="10"/>
                  </a:cxn>
                </a:cxnLst>
                <a:rect l="0" t="0" r="r" b="b"/>
                <a:pathLst>
                  <a:path w="12" h="10">
                    <a:moveTo>
                      <a:pt x="6" y="10"/>
                    </a:moveTo>
                    <a:lnTo>
                      <a:pt x="0" y="10"/>
                    </a:lnTo>
                    <a:lnTo>
                      <a:pt x="0" y="3"/>
                    </a:lnTo>
                    <a:lnTo>
                      <a:pt x="5" y="0"/>
                    </a:lnTo>
                    <a:lnTo>
                      <a:pt x="12" y="0"/>
                    </a:lnTo>
                    <a:lnTo>
                      <a:pt x="12" y="7"/>
                    </a:lnTo>
                    <a:lnTo>
                      <a:pt x="6" y="10"/>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22" name="Freeform 1214"/>
              <p:cNvSpPr>
                <a:spLocks/>
              </p:cNvSpPr>
              <p:nvPr/>
            </p:nvSpPr>
            <p:spPr bwMode="auto">
              <a:xfrm>
                <a:off x="3953" y="2929"/>
                <a:ext cx="13" cy="8"/>
              </a:xfrm>
              <a:custGeom>
                <a:avLst/>
                <a:gdLst/>
                <a:ahLst/>
                <a:cxnLst>
                  <a:cxn ang="0">
                    <a:pos x="7" y="8"/>
                  </a:cxn>
                  <a:cxn ang="0">
                    <a:pos x="0" y="8"/>
                  </a:cxn>
                  <a:cxn ang="0">
                    <a:pos x="0" y="1"/>
                  </a:cxn>
                  <a:cxn ang="0">
                    <a:pos x="6" y="0"/>
                  </a:cxn>
                  <a:cxn ang="0">
                    <a:pos x="13" y="0"/>
                  </a:cxn>
                  <a:cxn ang="0">
                    <a:pos x="13" y="6"/>
                  </a:cxn>
                  <a:cxn ang="0">
                    <a:pos x="7" y="8"/>
                  </a:cxn>
                </a:cxnLst>
                <a:rect l="0" t="0" r="r" b="b"/>
                <a:pathLst>
                  <a:path w="13" h="8">
                    <a:moveTo>
                      <a:pt x="7" y="8"/>
                    </a:moveTo>
                    <a:lnTo>
                      <a:pt x="0" y="8"/>
                    </a:lnTo>
                    <a:lnTo>
                      <a:pt x="0" y="1"/>
                    </a:lnTo>
                    <a:lnTo>
                      <a:pt x="6" y="0"/>
                    </a:lnTo>
                    <a:lnTo>
                      <a:pt x="13" y="0"/>
                    </a:lnTo>
                    <a:lnTo>
                      <a:pt x="13" y="6"/>
                    </a:lnTo>
                    <a:lnTo>
                      <a:pt x="7"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23" name="Freeform 1215"/>
              <p:cNvSpPr>
                <a:spLocks/>
              </p:cNvSpPr>
              <p:nvPr/>
            </p:nvSpPr>
            <p:spPr bwMode="auto">
              <a:xfrm>
                <a:off x="3959" y="2926"/>
                <a:ext cx="13" cy="9"/>
              </a:xfrm>
              <a:custGeom>
                <a:avLst/>
                <a:gdLst/>
                <a:ahLst/>
                <a:cxnLst>
                  <a:cxn ang="0">
                    <a:pos x="7" y="9"/>
                  </a:cxn>
                  <a:cxn ang="0">
                    <a:pos x="0" y="9"/>
                  </a:cxn>
                  <a:cxn ang="0">
                    <a:pos x="0" y="3"/>
                  </a:cxn>
                  <a:cxn ang="0">
                    <a:pos x="7" y="0"/>
                  </a:cxn>
                  <a:cxn ang="0">
                    <a:pos x="13" y="0"/>
                  </a:cxn>
                  <a:cxn ang="0">
                    <a:pos x="13" y="7"/>
                  </a:cxn>
                  <a:cxn ang="0">
                    <a:pos x="7" y="9"/>
                  </a:cxn>
                </a:cxnLst>
                <a:rect l="0" t="0" r="r" b="b"/>
                <a:pathLst>
                  <a:path w="13" h="9">
                    <a:moveTo>
                      <a:pt x="7" y="9"/>
                    </a:moveTo>
                    <a:lnTo>
                      <a:pt x="0" y="9"/>
                    </a:lnTo>
                    <a:lnTo>
                      <a:pt x="0" y="3"/>
                    </a:lnTo>
                    <a:lnTo>
                      <a:pt x="7" y="0"/>
                    </a:lnTo>
                    <a:lnTo>
                      <a:pt x="13" y="0"/>
                    </a:lnTo>
                    <a:lnTo>
                      <a:pt x="13" y="7"/>
                    </a:lnTo>
                    <a:lnTo>
                      <a:pt x="7" y="9"/>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24" name="Freeform 1216"/>
              <p:cNvSpPr>
                <a:spLocks/>
              </p:cNvSpPr>
              <p:nvPr/>
            </p:nvSpPr>
            <p:spPr bwMode="auto">
              <a:xfrm>
                <a:off x="3966" y="2925"/>
                <a:ext cx="12" cy="8"/>
              </a:xfrm>
              <a:custGeom>
                <a:avLst/>
                <a:gdLst/>
                <a:ahLst/>
                <a:cxnLst>
                  <a:cxn ang="0">
                    <a:pos x="6" y="8"/>
                  </a:cxn>
                  <a:cxn ang="0">
                    <a:pos x="0" y="8"/>
                  </a:cxn>
                  <a:cxn ang="0">
                    <a:pos x="0" y="1"/>
                  </a:cxn>
                  <a:cxn ang="0">
                    <a:pos x="5" y="0"/>
                  </a:cxn>
                  <a:cxn ang="0">
                    <a:pos x="12" y="0"/>
                  </a:cxn>
                  <a:cxn ang="0">
                    <a:pos x="12" y="7"/>
                  </a:cxn>
                  <a:cxn ang="0">
                    <a:pos x="6" y="8"/>
                  </a:cxn>
                </a:cxnLst>
                <a:rect l="0" t="0" r="r" b="b"/>
                <a:pathLst>
                  <a:path w="12" h="8">
                    <a:moveTo>
                      <a:pt x="6" y="8"/>
                    </a:moveTo>
                    <a:lnTo>
                      <a:pt x="0" y="8"/>
                    </a:lnTo>
                    <a:lnTo>
                      <a:pt x="0" y="1"/>
                    </a:lnTo>
                    <a:lnTo>
                      <a:pt x="5" y="0"/>
                    </a:lnTo>
                    <a:lnTo>
                      <a:pt x="12" y="0"/>
                    </a:lnTo>
                    <a:lnTo>
                      <a:pt x="12" y="7"/>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25" name="Freeform 1217"/>
              <p:cNvSpPr>
                <a:spLocks/>
              </p:cNvSpPr>
              <p:nvPr/>
            </p:nvSpPr>
            <p:spPr bwMode="auto">
              <a:xfrm>
                <a:off x="3971" y="2923"/>
                <a:ext cx="14" cy="9"/>
              </a:xfrm>
              <a:custGeom>
                <a:avLst/>
                <a:gdLst/>
                <a:ahLst/>
                <a:cxnLst>
                  <a:cxn ang="0">
                    <a:pos x="7" y="9"/>
                  </a:cxn>
                  <a:cxn ang="0">
                    <a:pos x="0" y="9"/>
                  </a:cxn>
                  <a:cxn ang="0">
                    <a:pos x="0" y="2"/>
                  </a:cxn>
                  <a:cxn ang="0">
                    <a:pos x="7" y="0"/>
                  </a:cxn>
                  <a:cxn ang="0">
                    <a:pos x="14" y="0"/>
                  </a:cxn>
                  <a:cxn ang="0">
                    <a:pos x="14" y="6"/>
                  </a:cxn>
                  <a:cxn ang="0">
                    <a:pos x="7" y="9"/>
                  </a:cxn>
                </a:cxnLst>
                <a:rect l="0" t="0" r="r" b="b"/>
                <a:pathLst>
                  <a:path w="14" h="9">
                    <a:moveTo>
                      <a:pt x="7" y="9"/>
                    </a:moveTo>
                    <a:lnTo>
                      <a:pt x="0" y="9"/>
                    </a:lnTo>
                    <a:lnTo>
                      <a:pt x="0" y="2"/>
                    </a:lnTo>
                    <a:lnTo>
                      <a:pt x="7" y="0"/>
                    </a:lnTo>
                    <a:lnTo>
                      <a:pt x="14" y="0"/>
                    </a:lnTo>
                    <a:lnTo>
                      <a:pt x="14" y="6"/>
                    </a:lnTo>
                    <a:lnTo>
                      <a:pt x="7" y="9"/>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26" name="Freeform 1218"/>
              <p:cNvSpPr>
                <a:spLocks/>
              </p:cNvSpPr>
              <p:nvPr/>
            </p:nvSpPr>
            <p:spPr bwMode="auto">
              <a:xfrm>
                <a:off x="3978" y="2920"/>
                <a:ext cx="13" cy="9"/>
              </a:xfrm>
              <a:custGeom>
                <a:avLst/>
                <a:gdLst/>
                <a:ahLst/>
                <a:cxnLst>
                  <a:cxn ang="0">
                    <a:pos x="7" y="9"/>
                  </a:cxn>
                  <a:cxn ang="0">
                    <a:pos x="0" y="9"/>
                  </a:cxn>
                  <a:cxn ang="0">
                    <a:pos x="0" y="3"/>
                  </a:cxn>
                  <a:cxn ang="0">
                    <a:pos x="7" y="0"/>
                  </a:cxn>
                  <a:cxn ang="0">
                    <a:pos x="13" y="0"/>
                  </a:cxn>
                  <a:cxn ang="0">
                    <a:pos x="13" y="6"/>
                  </a:cxn>
                  <a:cxn ang="0">
                    <a:pos x="7" y="9"/>
                  </a:cxn>
                </a:cxnLst>
                <a:rect l="0" t="0" r="r" b="b"/>
                <a:pathLst>
                  <a:path w="13" h="9">
                    <a:moveTo>
                      <a:pt x="7" y="9"/>
                    </a:moveTo>
                    <a:lnTo>
                      <a:pt x="0" y="9"/>
                    </a:lnTo>
                    <a:lnTo>
                      <a:pt x="0" y="3"/>
                    </a:lnTo>
                    <a:lnTo>
                      <a:pt x="7" y="0"/>
                    </a:lnTo>
                    <a:lnTo>
                      <a:pt x="13" y="0"/>
                    </a:lnTo>
                    <a:lnTo>
                      <a:pt x="13" y="6"/>
                    </a:lnTo>
                    <a:lnTo>
                      <a:pt x="7" y="9"/>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27" name="Freeform 1219"/>
              <p:cNvSpPr>
                <a:spLocks/>
              </p:cNvSpPr>
              <p:nvPr/>
            </p:nvSpPr>
            <p:spPr bwMode="auto">
              <a:xfrm>
                <a:off x="3985" y="2916"/>
                <a:ext cx="13" cy="10"/>
              </a:xfrm>
              <a:custGeom>
                <a:avLst/>
                <a:gdLst/>
                <a:ahLst/>
                <a:cxnLst>
                  <a:cxn ang="0">
                    <a:pos x="6" y="10"/>
                  </a:cxn>
                  <a:cxn ang="0">
                    <a:pos x="0" y="10"/>
                  </a:cxn>
                  <a:cxn ang="0">
                    <a:pos x="0" y="4"/>
                  </a:cxn>
                  <a:cxn ang="0">
                    <a:pos x="6" y="0"/>
                  </a:cxn>
                  <a:cxn ang="0">
                    <a:pos x="13" y="0"/>
                  </a:cxn>
                  <a:cxn ang="0">
                    <a:pos x="13" y="7"/>
                  </a:cxn>
                  <a:cxn ang="0">
                    <a:pos x="6" y="10"/>
                  </a:cxn>
                </a:cxnLst>
                <a:rect l="0" t="0" r="r" b="b"/>
                <a:pathLst>
                  <a:path w="13" h="10">
                    <a:moveTo>
                      <a:pt x="6" y="10"/>
                    </a:moveTo>
                    <a:lnTo>
                      <a:pt x="0" y="10"/>
                    </a:lnTo>
                    <a:lnTo>
                      <a:pt x="0" y="4"/>
                    </a:lnTo>
                    <a:lnTo>
                      <a:pt x="6" y="0"/>
                    </a:lnTo>
                    <a:lnTo>
                      <a:pt x="13" y="0"/>
                    </a:lnTo>
                    <a:lnTo>
                      <a:pt x="13" y="7"/>
                    </a:lnTo>
                    <a:lnTo>
                      <a:pt x="6" y="10"/>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28" name="Freeform 1220"/>
              <p:cNvSpPr>
                <a:spLocks/>
              </p:cNvSpPr>
              <p:nvPr/>
            </p:nvSpPr>
            <p:spPr bwMode="auto">
              <a:xfrm>
                <a:off x="3991" y="2914"/>
                <a:ext cx="14" cy="9"/>
              </a:xfrm>
              <a:custGeom>
                <a:avLst/>
                <a:gdLst/>
                <a:ahLst/>
                <a:cxnLst>
                  <a:cxn ang="0">
                    <a:pos x="7" y="9"/>
                  </a:cxn>
                  <a:cxn ang="0">
                    <a:pos x="0" y="9"/>
                  </a:cxn>
                  <a:cxn ang="0">
                    <a:pos x="0" y="2"/>
                  </a:cxn>
                  <a:cxn ang="0">
                    <a:pos x="8" y="0"/>
                  </a:cxn>
                  <a:cxn ang="0">
                    <a:pos x="14" y="0"/>
                  </a:cxn>
                  <a:cxn ang="0">
                    <a:pos x="14" y="6"/>
                  </a:cxn>
                  <a:cxn ang="0">
                    <a:pos x="7" y="9"/>
                  </a:cxn>
                </a:cxnLst>
                <a:rect l="0" t="0" r="r" b="b"/>
                <a:pathLst>
                  <a:path w="14" h="9">
                    <a:moveTo>
                      <a:pt x="7" y="9"/>
                    </a:moveTo>
                    <a:lnTo>
                      <a:pt x="0" y="9"/>
                    </a:lnTo>
                    <a:lnTo>
                      <a:pt x="0" y="2"/>
                    </a:lnTo>
                    <a:lnTo>
                      <a:pt x="8" y="0"/>
                    </a:lnTo>
                    <a:lnTo>
                      <a:pt x="14" y="0"/>
                    </a:lnTo>
                    <a:lnTo>
                      <a:pt x="14" y="6"/>
                    </a:lnTo>
                    <a:lnTo>
                      <a:pt x="7" y="9"/>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29" name="Freeform 1221"/>
              <p:cNvSpPr>
                <a:spLocks/>
              </p:cNvSpPr>
              <p:nvPr/>
            </p:nvSpPr>
            <p:spPr bwMode="auto">
              <a:xfrm>
                <a:off x="3999" y="2912"/>
                <a:ext cx="13" cy="8"/>
              </a:xfrm>
              <a:custGeom>
                <a:avLst/>
                <a:gdLst/>
                <a:ahLst/>
                <a:cxnLst>
                  <a:cxn ang="0">
                    <a:pos x="6" y="8"/>
                  </a:cxn>
                  <a:cxn ang="0">
                    <a:pos x="0" y="8"/>
                  </a:cxn>
                  <a:cxn ang="0">
                    <a:pos x="0" y="2"/>
                  </a:cxn>
                  <a:cxn ang="0">
                    <a:pos x="6" y="0"/>
                  </a:cxn>
                  <a:cxn ang="0">
                    <a:pos x="13" y="0"/>
                  </a:cxn>
                  <a:cxn ang="0">
                    <a:pos x="13" y="7"/>
                  </a:cxn>
                  <a:cxn ang="0">
                    <a:pos x="6" y="8"/>
                  </a:cxn>
                </a:cxnLst>
                <a:rect l="0" t="0" r="r" b="b"/>
                <a:pathLst>
                  <a:path w="13" h="8">
                    <a:moveTo>
                      <a:pt x="6" y="8"/>
                    </a:moveTo>
                    <a:lnTo>
                      <a:pt x="0" y="8"/>
                    </a:lnTo>
                    <a:lnTo>
                      <a:pt x="0" y="2"/>
                    </a:lnTo>
                    <a:lnTo>
                      <a:pt x="6" y="0"/>
                    </a:lnTo>
                    <a:lnTo>
                      <a:pt x="13" y="0"/>
                    </a:lnTo>
                    <a:lnTo>
                      <a:pt x="13" y="7"/>
                    </a:lnTo>
                    <a:lnTo>
                      <a:pt x="6" y="8"/>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30" name="Freeform 1222"/>
              <p:cNvSpPr>
                <a:spLocks/>
              </p:cNvSpPr>
              <p:nvPr/>
            </p:nvSpPr>
            <p:spPr bwMode="auto">
              <a:xfrm>
                <a:off x="4005" y="2912"/>
                <a:ext cx="14" cy="8"/>
              </a:xfrm>
              <a:custGeom>
                <a:avLst/>
                <a:gdLst/>
                <a:ahLst/>
                <a:cxnLst>
                  <a:cxn ang="0">
                    <a:pos x="0" y="7"/>
                  </a:cxn>
                  <a:cxn ang="0">
                    <a:pos x="0" y="0"/>
                  </a:cxn>
                  <a:cxn ang="0">
                    <a:pos x="7" y="0"/>
                  </a:cxn>
                  <a:cxn ang="0">
                    <a:pos x="14" y="1"/>
                  </a:cxn>
                  <a:cxn ang="0">
                    <a:pos x="14" y="8"/>
                  </a:cxn>
                  <a:cxn ang="0">
                    <a:pos x="7" y="8"/>
                  </a:cxn>
                  <a:cxn ang="0">
                    <a:pos x="0" y="7"/>
                  </a:cxn>
                </a:cxnLst>
                <a:rect l="0" t="0" r="r" b="b"/>
                <a:pathLst>
                  <a:path w="14" h="8">
                    <a:moveTo>
                      <a:pt x="0" y="7"/>
                    </a:moveTo>
                    <a:lnTo>
                      <a:pt x="0" y="0"/>
                    </a:lnTo>
                    <a:lnTo>
                      <a:pt x="7" y="0"/>
                    </a:lnTo>
                    <a:lnTo>
                      <a:pt x="14" y="1"/>
                    </a:lnTo>
                    <a:lnTo>
                      <a:pt x="14" y="8"/>
                    </a:lnTo>
                    <a:lnTo>
                      <a:pt x="7"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31" name="Freeform 1223"/>
              <p:cNvSpPr>
                <a:spLocks/>
              </p:cNvSpPr>
              <p:nvPr/>
            </p:nvSpPr>
            <p:spPr bwMode="auto">
              <a:xfrm>
                <a:off x="4012" y="2913"/>
                <a:ext cx="15" cy="9"/>
              </a:xfrm>
              <a:custGeom>
                <a:avLst/>
                <a:gdLst/>
                <a:ahLst/>
                <a:cxnLst>
                  <a:cxn ang="0">
                    <a:pos x="0" y="7"/>
                  </a:cxn>
                  <a:cxn ang="0">
                    <a:pos x="0" y="0"/>
                  </a:cxn>
                  <a:cxn ang="0">
                    <a:pos x="7" y="0"/>
                  </a:cxn>
                  <a:cxn ang="0">
                    <a:pos x="15" y="2"/>
                  </a:cxn>
                  <a:cxn ang="0">
                    <a:pos x="15" y="9"/>
                  </a:cxn>
                  <a:cxn ang="0">
                    <a:pos x="8" y="9"/>
                  </a:cxn>
                  <a:cxn ang="0">
                    <a:pos x="0" y="7"/>
                  </a:cxn>
                </a:cxnLst>
                <a:rect l="0" t="0" r="r" b="b"/>
                <a:pathLst>
                  <a:path w="15" h="9">
                    <a:moveTo>
                      <a:pt x="0" y="7"/>
                    </a:moveTo>
                    <a:lnTo>
                      <a:pt x="0" y="0"/>
                    </a:lnTo>
                    <a:lnTo>
                      <a:pt x="7" y="0"/>
                    </a:lnTo>
                    <a:lnTo>
                      <a:pt x="15" y="2"/>
                    </a:lnTo>
                    <a:lnTo>
                      <a:pt x="15" y="9"/>
                    </a:lnTo>
                    <a:lnTo>
                      <a:pt x="8" y="9"/>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32" name="Freeform 1224"/>
              <p:cNvSpPr>
                <a:spLocks/>
              </p:cNvSpPr>
              <p:nvPr/>
            </p:nvSpPr>
            <p:spPr bwMode="auto">
              <a:xfrm>
                <a:off x="4020" y="2915"/>
                <a:ext cx="14" cy="9"/>
              </a:xfrm>
              <a:custGeom>
                <a:avLst/>
                <a:gdLst/>
                <a:ahLst/>
                <a:cxnLst>
                  <a:cxn ang="0">
                    <a:pos x="0" y="7"/>
                  </a:cxn>
                  <a:cxn ang="0">
                    <a:pos x="0" y="0"/>
                  </a:cxn>
                  <a:cxn ang="0">
                    <a:pos x="7" y="0"/>
                  </a:cxn>
                  <a:cxn ang="0">
                    <a:pos x="14" y="3"/>
                  </a:cxn>
                  <a:cxn ang="0">
                    <a:pos x="14" y="9"/>
                  </a:cxn>
                  <a:cxn ang="0">
                    <a:pos x="7" y="9"/>
                  </a:cxn>
                  <a:cxn ang="0">
                    <a:pos x="0" y="7"/>
                  </a:cxn>
                </a:cxnLst>
                <a:rect l="0" t="0" r="r" b="b"/>
                <a:pathLst>
                  <a:path w="14" h="9">
                    <a:moveTo>
                      <a:pt x="0" y="7"/>
                    </a:moveTo>
                    <a:lnTo>
                      <a:pt x="0" y="0"/>
                    </a:lnTo>
                    <a:lnTo>
                      <a:pt x="7" y="0"/>
                    </a:lnTo>
                    <a:lnTo>
                      <a:pt x="14" y="3"/>
                    </a:lnTo>
                    <a:lnTo>
                      <a:pt x="14" y="9"/>
                    </a:lnTo>
                    <a:lnTo>
                      <a:pt x="7" y="9"/>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33" name="Freeform 1225"/>
              <p:cNvSpPr>
                <a:spLocks/>
              </p:cNvSpPr>
              <p:nvPr/>
            </p:nvSpPr>
            <p:spPr bwMode="auto">
              <a:xfrm>
                <a:off x="4027" y="2918"/>
                <a:ext cx="15" cy="8"/>
              </a:xfrm>
              <a:custGeom>
                <a:avLst/>
                <a:gdLst/>
                <a:ahLst/>
                <a:cxnLst>
                  <a:cxn ang="0">
                    <a:pos x="0" y="6"/>
                  </a:cxn>
                  <a:cxn ang="0">
                    <a:pos x="0" y="0"/>
                  </a:cxn>
                  <a:cxn ang="0">
                    <a:pos x="7" y="0"/>
                  </a:cxn>
                  <a:cxn ang="0">
                    <a:pos x="15" y="2"/>
                  </a:cxn>
                  <a:cxn ang="0">
                    <a:pos x="15" y="8"/>
                  </a:cxn>
                  <a:cxn ang="0">
                    <a:pos x="9" y="8"/>
                  </a:cxn>
                  <a:cxn ang="0">
                    <a:pos x="0" y="6"/>
                  </a:cxn>
                </a:cxnLst>
                <a:rect l="0" t="0" r="r" b="b"/>
                <a:pathLst>
                  <a:path w="15" h="8">
                    <a:moveTo>
                      <a:pt x="0" y="6"/>
                    </a:moveTo>
                    <a:lnTo>
                      <a:pt x="0" y="0"/>
                    </a:lnTo>
                    <a:lnTo>
                      <a:pt x="7" y="0"/>
                    </a:lnTo>
                    <a:lnTo>
                      <a:pt x="15" y="2"/>
                    </a:lnTo>
                    <a:lnTo>
                      <a:pt x="15" y="8"/>
                    </a:lnTo>
                    <a:lnTo>
                      <a:pt x="9" y="8"/>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34" name="Rectangle 1226"/>
              <p:cNvSpPr>
                <a:spLocks noChangeArrowheads="1"/>
              </p:cNvSpPr>
              <p:nvPr/>
            </p:nvSpPr>
            <p:spPr bwMode="auto">
              <a:xfrm>
                <a:off x="4036" y="2920"/>
                <a:ext cx="14" cy="6"/>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35" name="Freeform 1227"/>
              <p:cNvSpPr>
                <a:spLocks/>
              </p:cNvSpPr>
              <p:nvPr/>
            </p:nvSpPr>
            <p:spPr bwMode="auto">
              <a:xfrm>
                <a:off x="4043" y="2919"/>
                <a:ext cx="15" cy="7"/>
              </a:xfrm>
              <a:custGeom>
                <a:avLst/>
                <a:gdLst/>
                <a:ahLst/>
                <a:cxnLst>
                  <a:cxn ang="0">
                    <a:pos x="7" y="7"/>
                  </a:cxn>
                  <a:cxn ang="0">
                    <a:pos x="0" y="7"/>
                  </a:cxn>
                  <a:cxn ang="0">
                    <a:pos x="0" y="1"/>
                  </a:cxn>
                  <a:cxn ang="0">
                    <a:pos x="8" y="0"/>
                  </a:cxn>
                  <a:cxn ang="0">
                    <a:pos x="15" y="0"/>
                  </a:cxn>
                  <a:cxn ang="0">
                    <a:pos x="15" y="6"/>
                  </a:cxn>
                  <a:cxn ang="0">
                    <a:pos x="7" y="7"/>
                  </a:cxn>
                </a:cxnLst>
                <a:rect l="0" t="0" r="r" b="b"/>
                <a:pathLst>
                  <a:path w="15" h="7">
                    <a:moveTo>
                      <a:pt x="7" y="7"/>
                    </a:moveTo>
                    <a:lnTo>
                      <a:pt x="0" y="7"/>
                    </a:lnTo>
                    <a:lnTo>
                      <a:pt x="0" y="1"/>
                    </a:lnTo>
                    <a:lnTo>
                      <a:pt x="8" y="0"/>
                    </a:lnTo>
                    <a:lnTo>
                      <a:pt x="15" y="0"/>
                    </a:lnTo>
                    <a:lnTo>
                      <a:pt x="15" y="6"/>
                    </a:lnTo>
                    <a:lnTo>
                      <a:pt x="7"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36" name="Freeform 1228"/>
              <p:cNvSpPr>
                <a:spLocks/>
              </p:cNvSpPr>
              <p:nvPr/>
            </p:nvSpPr>
            <p:spPr bwMode="auto">
              <a:xfrm>
                <a:off x="4051" y="2916"/>
                <a:ext cx="15" cy="9"/>
              </a:xfrm>
              <a:custGeom>
                <a:avLst/>
                <a:gdLst/>
                <a:ahLst/>
                <a:cxnLst>
                  <a:cxn ang="0">
                    <a:pos x="7" y="9"/>
                  </a:cxn>
                  <a:cxn ang="0">
                    <a:pos x="0" y="9"/>
                  </a:cxn>
                  <a:cxn ang="0">
                    <a:pos x="0" y="3"/>
                  </a:cxn>
                  <a:cxn ang="0">
                    <a:pos x="8" y="0"/>
                  </a:cxn>
                  <a:cxn ang="0">
                    <a:pos x="15" y="0"/>
                  </a:cxn>
                  <a:cxn ang="0">
                    <a:pos x="15" y="7"/>
                  </a:cxn>
                  <a:cxn ang="0">
                    <a:pos x="7" y="9"/>
                  </a:cxn>
                </a:cxnLst>
                <a:rect l="0" t="0" r="r" b="b"/>
                <a:pathLst>
                  <a:path w="15" h="9">
                    <a:moveTo>
                      <a:pt x="7" y="9"/>
                    </a:moveTo>
                    <a:lnTo>
                      <a:pt x="0" y="9"/>
                    </a:lnTo>
                    <a:lnTo>
                      <a:pt x="0" y="3"/>
                    </a:lnTo>
                    <a:lnTo>
                      <a:pt x="8" y="0"/>
                    </a:lnTo>
                    <a:lnTo>
                      <a:pt x="15" y="0"/>
                    </a:lnTo>
                    <a:lnTo>
                      <a:pt x="15" y="7"/>
                    </a:lnTo>
                    <a:lnTo>
                      <a:pt x="7" y="9"/>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37" name="Freeform 1229"/>
              <p:cNvSpPr>
                <a:spLocks/>
              </p:cNvSpPr>
              <p:nvPr/>
            </p:nvSpPr>
            <p:spPr bwMode="auto">
              <a:xfrm>
                <a:off x="4059" y="2913"/>
                <a:ext cx="16" cy="10"/>
              </a:xfrm>
              <a:custGeom>
                <a:avLst/>
                <a:gdLst/>
                <a:ahLst/>
                <a:cxnLst>
                  <a:cxn ang="0">
                    <a:pos x="7" y="10"/>
                  </a:cxn>
                  <a:cxn ang="0">
                    <a:pos x="0" y="10"/>
                  </a:cxn>
                  <a:cxn ang="0">
                    <a:pos x="0" y="3"/>
                  </a:cxn>
                  <a:cxn ang="0">
                    <a:pos x="10" y="0"/>
                  </a:cxn>
                  <a:cxn ang="0">
                    <a:pos x="16" y="0"/>
                  </a:cxn>
                  <a:cxn ang="0">
                    <a:pos x="16" y="7"/>
                  </a:cxn>
                  <a:cxn ang="0">
                    <a:pos x="7" y="10"/>
                  </a:cxn>
                </a:cxnLst>
                <a:rect l="0" t="0" r="r" b="b"/>
                <a:pathLst>
                  <a:path w="16" h="10">
                    <a:moveTo>
                      <a:pt x="7" y="10"/>
                    </a:moveTo>
                    <a:lnTo>
                      <a:pt x="0" y="10"/>
                    </a:lnTo>
                    <a:lnTo>
                      <a:pt x="0" y="3"/>
                    </a:lnTo>
                    <a:lnTo>
                      <a:pt x="10" y="0"/>
                    </a:lnTo>
                    <a:lnTo>
                      <a:pt x="16" y="0"/>
                    </a:lnTo>
                    <a:lnTo>
                      <a:pt x="16" y="7"/>
                    </a:lnTo>
                    <a:lnTo>
                      <a:pt x="7" y="10"/>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38" name="Freeform 1230"/>
              <p:cNvSpPr>
                <a:spLocks/>
              </p:cNvSpPr>
              <p:nvPr/>
            </p:nvSpPr>
            <p:spPr bwMode="auto">
              <a:xfrm>
                <a:off x="4069" y="2907"/>
                <a:ext cx="15" cy="13"/>
              </a:xfrm>
              <a:custGeom>
                <a:avLst/>
                <a:gdLst/>
                <a:ahLst/>
                <a:cxnLst>
                  <a:cxn ang="0">
                    <a:pos x="6" y="13"/>
                  </a:cxn>
                  <a:cxn ang="0">
                    <a:pos x="0" y="13"/>
                  </a:cxn>
                  <a:cxn ang="0">
                    <a:pos x="0" y="6"/>
                  </a:cxn>
                  <a:cxn ang="0">
                    <a:pos x="9" y="0"/>
                  </a:cxn>
                  <a:cxn ang="0">
                    <a:pos x="15" y="0"/>
                  </a:cxn>
                  <a:cxn ang="0">
                    <a:pos x="15" y="7"/>
                  </a:cxn>
                  <a:cxn ang="0">
                    <a:pos x="6" y="13"/>
                  </a:cxn>
                </a:cxnLst>
                <a:rect l="0" t="0" r="r" b="b"/>
                <a:pathLst>
                  <a:path w="15" h="13">
                    <a:moveTo>
                      <a:pt x="6" y="13"/>
                    </a:moveTo>
                    <a:lnTo>
                      <a:pt x="0" y="13"/>
                    </a:lnTo>
                    <a:lnTo>
                      <a:pt x="0" y="6"/>
                    </a:lnTo>
                    <a:lnTo>
                      <a:pt x="9" y="0"/>
                    </a:lnTo>
                    <a:lnTo>
                      <a:pt x="15" y="0"/>
                    </a:lnTo>
                    <a:lnTo>
                      <a:pt x="15" y="7"/>
                    </a:lnTo>
                    <a:lnTo>
                      <a:pt x="6" y="13"/>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39" name="Freeform 1231"/>
              <p:cNvSpPr>
                <a:spLocks/>
              </p:cNvSpPr>
              <p:nvPr/>
            </p:nvSpPr>
            <p:spPr bwMode="auto">
              <a:xfrm>
                <a:off x="4078" y="2903"/>
                <a:ext cx="15" cy="11"/>
              </a:xfrm>
              <a:custGeom>
                <a:avLst/>
                <a:gdLst/>
                <a:ahLst/>
                <a:cxnLst>
                  <a:cxn ang="0">
                    <a:pos x="6" y="11"/>
                  </a:cxn>
                  <a:cxn ang="0">
                    <a:pos x="0" y="11"/>
                  </a:cxn>
                  <a:cxn ang="0">
                    <a:pos x="0" y="4"/>
                  </a:cxn>
                  <a:cxn ang="0">
                    <a:pos x="9" y="0"/>
                  </a:cxn>
                  <a:cxn ang="0">
                    <a:pos x="15" y="0"/>
                  </a:cxn>
                  <a:cxn ang="0">
                    <a:pos x="15" y="7"/>
                  </a:cxn>
                  <a:cxn ang="0">
                    <a:pos x="6" y="11"/>
                  </a:cxn>
                </a:cxnLst>
                <a:rect l="0" t="0" r="r" b="b"/>
                <a:pathLst>
                  <a:path w="15" h="11">
                    <a:moveTo>
                      <a:pt x="6" y="11"/>
                    </a:moveTo>
                    <a:lnTo>
                      <a:pt x="0" y="11"/>
                    </a:lnTo>
                    <a:lnTo>
                      <a:pt x="0" y="4"/>
                    </a:lnTo>
                    <a:lnTo>
                      <a:pt x="9" y="0"/>
                    </a:lnTo>
                    <a:lnTo>
                      <a:pt x="15" y="0"/>
                    </a:lnTo>
                    <a:lnTo>
                      <a:pt x="15" y="7"/>
                    </a:lnTo>
                    <a:lnTo>
                      <a:pt x="6" y="11"/>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40" name="Freeform 1232"/>
              <p:cNvSpPr>
                <a:spLocks/>
              </p:cNvSpPr>
              <p:nvPr/>
            </p:nvSpPr>
            <p:spPr bwMode="auto">
              <a:xfrm>
                <a:off x="4087" y="2900"/>
                <a:ext cx="16" cy="10"/>
              </a:xfrm>
              <a:custGeom>
                <a:avLst/>
                <a:gdLst/>
                <a:ahLst/>
                <a:cxnLst>
                  <a:cxn ang="0">
                    <a:pos x="6" y="10"/>
                  </a:cxn>
                  <a:cxn ang="0">
                    <a:pos x="0" y="10"/>
                  </a:cxn>
                  <a:cxn ang="0">
                    <a:pos x="0" y="3"/>
                  </a:cxn>
                  <a:cxn ang="0">
                    <a:pos x="9" y="0"/>
                  </a:cxn>
                  <a:cxn ang="0">
                    <a:pos x="16" y="0"/>
                  </a:cxn>
                  <a:cxn ang="0">
                    <a:pos x="16" y="6"/>
                  </a:cxn>
                  <a:cxn ang="0">
                    <a:pos x="6" y="10"/>
                  </a:cxn>
                </a:cxnLst>
                <a:rect l="0" t="0" r="r" b="b"/>
                <a:pathLst>
                  <a:path w="16" h="10">
                    <a:moveTo>
                      <a:pt x="6" y="10"/>
                    </a:moveTo>
                    <a:lnTo>
                      <a:pt x="0" y="10"/>
                    </a:lnTo>
                    <a:lnTo>
                      <a:pt x="0" y="3"/>
                    </a:lnTo>
                    <a:lnTo>
                      <a:pt x="9" y="0"/>
                    </a:lnTo>
                    <a:lnTo>
                      <a:pt x="16" y="0"/>
                    </a:lnTo>
                    <a:lnTo>
                      <a:pt x="16" y="6"/>
                    </a:lnTo>
                    <a:lnTo>
                      <a:pt x="6" y="10"/>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41" name="Rectangle 1233"/>
              <p:cNvSpPr>
                <a:spLocks noChangeArrowheads="1"/>
              </p:cNvSpPr>
              <p:nvPr/>
            </p:nvSpPr>
            <p:spPr bwMode="auto">
              <a:xfrm>
                <a:off x="4096" y="2900"/>
                <a:ext cx="16" cy="6"/>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42" name="Freeform 1234"/>
              <p:cNvSpPr>
                <a:spLocks/>
              </p:cNvSpPr>
              <p:nvPr/>
            </p:nvSpPr>
            <p:spPr bwMode="auto">
              <a:xfrm>
                <a:off x="4106" y="2900"/>
                <a:ext cx="16" cy="8"/>
              </a:xfrm>
              <a:custGeom>
                <a:avLst/>
                <a:gdLst/>
                <a:ahLst/>
                <a:cxnLst>
                  <a:cxn ang="0">
                    <a:pos x="0" y="6"/>
                  </a:cxn>
                  <a:cxn ang="0">
                    <a:pos x="0" y="0"/>
                  </a:cxn>
                  <a:cxn ang="0">
                    <a:pos x="6" y="0"/>
                  </a:cxn>
                  <a:cxn ang="0">
                    <a:pos x="16" y="1"/>
                  </a:cxn>
                  <a:cxn ang="0">
                    <a:pos x="16" y="8"/>
                  </a:cxn>
                  <a:cxn ang="0">
                    <a:pos x="10" y="8"/>
                  </a:cxn>
                  <a:cxn ang="0">
                    <a:pos x="0" y="6"/>
                  </a:cxn>
                </a:cxnLst>
                <a:rect l="0" t="0" r="r" b="b"/>
                <a:pathLst>
                  <a:path w="16" h="8">
                    <a:moveTo>
                      <a:pt x="0" y="6"/>
                    </a:moveTo>
                    <a:lnTo>
                      <a:pt x="0" y="0"/>
                    </a:lnTo>
                    <a:lnTo>
                      <a:pt x="6" y="0"/>
                    </a:lnTo>
                    <a:lnTo>
                      <a:pt x="16" y="1"/>
                    </a:lnTo>
                    <a:lnTo>
                      <a:pt x="16" y="8"/>
                    </a:lnTo>
                    <a:lnTo>
                      <a:pt x="10" y="8"/>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43" name="Freeform 1235"/>
              <p:cNvSpPr>
                <a:spLocks/>
              </p:cNvSpPr>
              <p:nvPr/>
            </p:nvSpPr>
            <p:spPr bwMode="auto">
              <a:xfrm>
                <a:off x="4116" y="2901"/>
                <a:ext cx="16" cy="9"/>
              </a:xfrm>
              <a:custGeom>
                <a:avLst/>
                <a:gdLst/>
                <a:ahLst/>
                <a:cxnLst>
                  <a:cxn ang="0">
                    <a:pos x="0" y="7"/>
                  </a:cxn>
                  <a:cxn ang="0">
                    <a:pos x="0" y="0"/>
                  </a:cxn>
                  <a:cxn ang="0">
                    <a:pos x="6" y="0"/>
                  </a:cxn>
                  <a:cxn ang="0">
                    <a:pos x="16" y="2"/>
                  </a:cxn>
                  <a:cxn ang="0">
                    <a:pos x="16" y="9"/>
                  </a:cxn>
                  <a:cxn ang="0">
                    <a:pos x="10" y="9"/>
                  </a:cxn>
                  <a:cxn ang="0">
                    <a:pos x="0" y="7"/>
                  </a:cxn>
                </a:cxnLst>
                <a:rect l="0" t="0" r="r" b="b"/>
                <a:pathLst>
                  <a:path w="16" h="9">
                    <a:moveTo>
                      <a:pt x="0" y="7"/>
                    </a:moveTo>
                    <a:lnTo>
                      <a:pt x="0" y="0"/>
                    </a:lnTo>
                    <a:lnTo>
                      <a:pt x="6" y="0"/>
                    </a:lnTo>
                    <a:lnTo>
                      <a:pt x="16" y="2"/>
                    </a:lnTo>
                    <a:lnTo>
                      <a:pt x="16" y="9"/>
                    </a:lnTo>
                    <a:lnTo>
                      <a:pt x="10" y="9"/>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44" name="Freeform 1236"/>
              <p:cNvSpPr>
                <a:spLocks/>
              </p:cNvSpPr>
              <p:nvPr/>
            </p:nvSpPr>
            <p:spPr bwMode="auto">
              <a:xfrm>
                <a:off x="4126" y="2903"/>
                <a:ext cx="17" cy="10"/>
              </a:xfrm>
              <a:custGeom>
                <a:avLst/>
                <a:gdLst/>
                <a:ahLst/>
                <a:cxnLst>
                  <a:cxn ang="0">
                    <a:pos x="0" y="7"/>
                  </a:cxn>
                  <a:cxn ang="0">
                    <a:pos x="0" y="0"/>
                  </a:cxn>
                  <a:cxn ang="0">
                    <a:pos x="6" y="0"/>
                  </a:cxn>
                  <a:cxn ang="0">
                    <a:pos x="17" y="3"/>
                  </a:cxn>
                  <a:cxn ang="0">
                    <a:pos x="17" y="10"/>
                  </a:cxn>
                  <a:cxn ang="0">
                    <a:pos x="10" y="10"/>
                  </a:cxn>
                  <a:cxn ang="0">
                    <a:pos x="0" y="7"/>
                  </a:cxn>
                </a:cxnLst>
                <a:rect l="0" t="0" r="r" b="b"/>
                <a:pathLst>
                  <a:path w="17" h="10">
                    <a:moveTo>
                      <a:pt x="0" y="7"/>
                    </a:moveTo>
                    <a:lnTo>
                      <a:pt x="0" y="0"/>
                    </a:lnTo>
                    <a:lnTo>
                      <a:pt x="6" y="0"/>
                    </a:lnTo>
                    <a:lnTo>
                      <a:pt x="17" y="3"/>
                    </a:lnTo>
                    <a:lnTo>
                      <a:pt x="17" y="10"/>
                    </a:lnTo>
                    <a:lnTo>
                      <a:pt x="10" y="10"/>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45" name="Freeform 1237"/>
              <p:cNvSpPr>
                <a:spLocks/>
              </p:cNvSpPr>
              <p:nvPr/>
            </p:nvSpPr>
            <p:spPr bwMode="auto">
              <a:xfrm>
                <a:off x="4136" y="2906"/>
                <a:ext cx="18" cy="13"/>
              </a:xfrm>
              <a:custGeom>
                <a:avLst/>
                <a:gdLst/>
                <a:ahLst/>
                <a:cxnLst>
                  <a:cxn ang="0">
                    <a:pos x="0" y="7"/>
                  </a:cxn>
                  <a:cxn ang="0">
                    <a:pos x="0" y="0"/>
                  </a:cxn>
                  <a:cxn ang="0">
                    <a:pos x="7" y="0"/>
                  </a:cxn>
                  <a:cxn ang="0">
                    <a:pos x="18" y="6"/>
                  </a:cxn>
                  <a:cxn ang="0">
                    <a:pos x="18" y="13"/>
                  </a:cxn>
                  <a:cxn ang="0">
                    <a:pos x="12" y="13"/>
                  </a:cxn>
                  <a:cxn ang="0">
                    <a:pos x="0" y="7"/>
                  </a:cxn>
                </a:cxnLst>
                <a:rect l="0" t="0" r="r" b="b"/>
                <a:pathLst>
                  <a:path w="18" h="13">
                    <a:moveTo>
                      <a:pt x="0" y="7"/>
                    </a:moveTo>
                    <a:lnTo>
                      <a:pt x="0" y="0"/>
                    </a:lnTo>
                    <a:lnTo>
                      <a:pt x="7" y="0"/>
                    </a:lnTo>
                    <a:lnTo>
                      <a:pt x="18" y="6"/>
                    </a:lnTo>
                    <a:lnTo>
                      <a:pt x="18" y="13"/>
                    </a:lnTo>
                    <a:lnTo>
                      <a:pt x="12" y="13"/>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46" name="Freeform 1238"/>
              <p:cNvSpPr>
                <a:spLocks/>
              </p:cNvSpPr>
              <p:nvPr/>
            </p:nvSpPr>
            <p:spPr bwMode="auto">
              <a:xfrm>
                <a:off x="4148" y="2912"/>
                <a:ext cx="17" cy="15"/>
              </a:xfrm>
              <a:custGeom>
                <a:avLst/>
                <a:gdLst/>
                <a:ahLst/>
                <a:cxnLst>
                  <a:cxn ang="0">
                    <a:pos x="0" y="7"/>
                  </a:cxn>
                  <a:cxn ang="0">
                    <a:pos x="0" y="0"/>
                  </a:cxn>
                  <a:cxn ang="0">
                    <a:pos x="6" y="0"/>
                  </a:cxn>
                  <a:cxn ang="0">
                    <a:pos x="17" y="8"/>
                  </a:cxn>
                  <a:cxn ang="0">
                    <a:pos x="17" y="15"/>
                  </a:cxn>
                  <a:cxn ang="0">
                    <a:pos x="10" y="15"/>
                  </a:cxn>
                  <a:cxn ang="0">
                    <a:pos x="0" y="7"/>
                  </a:cxn>
                </a:cxnLst>
                <a:rect l="0" t="0" r="r" b="b"/>
                <a:pathLst>
                  <a:path w="17" h="15">
                    <a:moveTo>
                      <a:pt x="0" y="7"/>
                    </a:moveTo>
                    <a:lnTo>
                      <a:pt x="0" y="0"/>
                    </a:lnTo>
                    <a:lnTo>
                      <a:pt x="6" y="0"/>
                    </a:lnTo>
                    <a:lnTo>
                      <a:pt x="17" y="8"/>
                    </a:lnTo>
                    <a:lnTo>
                      <a:pt x="17" y="15"/>
                    </a:lnTo>
                    <a:lnTo>
                      <a:pt x="10" y="15"/>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47" name="Freeform 1239"/>
              <p:cNvSpPr>
                <a:spLocks/>
              </p:cNvSpPr>
              <p:nvPr/>
            </p:nvSpPr>
            <p:spPr bwMode="auto">
              <a:xfrm>
                <a:off x="4158" y="2920"/>
                <a:ext cx="19" cy="16"/>
              </a:xfrm>
              <a:custGeom>
                <a:avLst/>
                <a:gdLst/>
                <a:ahLst/>
                <a:cxnLst>
                  <a:cxn ang="0">
                    <a:pos x="0" y="7"/>
                  </a:cxn>
                  <a:cxn ang="0">
                    <a:pos x="0" y="0"/>
                  </a:cxn>
                  <a:cxn ang="0">
                    <a:pos x="7" y="0"/>
                  </a:cxn>
                  <a:cxn ang="0">
                    <a:pos x="19" y="9"/>
                  </a:cxn>
                  <a:cxn ang="0">
                    <a:pos x="19" y="16"/>
                  </a:cxn>
                  <a:cxn ang="0">
                    <a:pos x="12" y="16"/>
                  </a:cxn>
                  <a:cxn ang="0">
                    <a:pos x="0" y="7"/>
                  </a:cxn>
                </a:cxnLst>
                <a:rect l="0" t="0" r="r" b="b"/>
                <a:pathLst>
                  <a:path w="19" h="16">
                    <a:moveTo>
                      <a:pt x="0" y="7"/>
                    </a:moveTo>
                    <a:lnTo>
                      <a:pt x="0" y="0"/>
                    </a:lnTo>
                    <a:lnTo>
                      <a:pt x="7" y="0"/>
                    </a:lnTo>
                    <a:lnTo>
                      <a:pt x="19" y="9"/>
                    </a:lnTo>
                    <a:lnTo>
                      <a:pt x="19" y="16"/>
                    </a:lnTo>
                    <a:lnTo>
                      <a:pt x="12" y="16"/>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48" name="Freeform 1240"/>
              <p:cNvSpPr>
                <a:spLocks/>
              </p:cNvSpPr>
              <p:nvPr/>
            </p:nvSpPr>
            <p:spPr bwMode="auto">
              <a:xfrm>
                <a:off x="4170" y="2929"/>
                <a:ext cx="19" cy="16"/>
              </a:xfrm>
              <a:custGeom>
                <a:avLst/>
                <a:gdLst/>
                <a:ahLst/>
                <a:cxnLst>
                  <a:cxn ang="0">
                    <a:pos x="0" y="7"/>
                  </a:cxn>
                  <a:cxn ang="0">
                    <a:pos x="0" y="0"/>
                  </a:cxn>
                  <a:cxn ang="0">
                    <a:pos x="7" y="0"/>
                  </a:cxn>
                  <a:cxn ang="0">
                    <a:pos x="19" y="10"/>
                  </a:cxn>
                  <a:cxn ang="0">
                    <a:pos x="19" y="16"/>
                  </a:cxn>
                  <a:cxn ang="0">
                    <a:pos x="12" y="16"/>
                  </a:cxn>
                  <a:cxn ang="0">
                    <a:pos x="0" y="7"/>
                  </a:cxn>
                </a:cxnLst>
                <a:rect l="0" t="0" r="r" b="b"/>
                <a:pathLst>
                  <a:path w="19" h="16">
                    <a:moveTo>
                      <a:pt x="0" y="7"/>
                    </a:moveTo>
                    <a:lnTo>
                      <a:pt x="0" y="0"/>
                    </a:lnTo>
                    <a:lnTo>
                      <a:pt x="7" y="0"/>
                    </a:lnTo>
                    <a:lnTo>
                      <a:pt x="19" y="10"/>
                    </a:lnTo>
                    <a:lnTo>
                      <a:pt x="19" y="16"/>
                    </a:lnTo>
                    <a:lnTo>
                      <a:pt x="12" y="16"/>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49" name="Freeform 1241"/>
              <p:cNvSpPr>
                <a:spLocks/>
              </p:cNvSpPr>
              <p:nvPr/>
            </p:nvSpPr>
            <p:spPr bwMode="auto">
              <a:xfrm>
                <a:off x="4182" y="2939"/>
                <a:ext cx="19" cy="13"/>
              </a:xfrm>
              <a:custGeom>
                <a:avLst/>
                <a:gdLst/>
                <a:ahLst/>
                <a:cxnLst>
                  <a:cxn ang="0">
                    <a:pos x="0" y="6"/>
                  </a:cxn>
                  <a:cxn ang="0">
                    <a:pos x="0" y="0"/>
                  </a:cxn>
                  <a:cxn ang="0">
                    <a:pos x="7" y="0"/>
                  </a:cxn>
                  <a:cxn ang="0">
                    <a:pos x="19" y="7"/>
                  </a:cxn>
                  <a:cxn ang="0">
                    <a:pos x="19" y="13"/>
                  </a:cxn>
                  <a:cxn ang="0">
                    <a:pos x="13" y="13"/>
                  </a:cxn>
                  <a:cxn ang="0">
                    <a:pos x="0" y="6"/>
                  </a:cxn>
                </a:cxnLst>
                <a:rect l="0" t="0" r="r" b="b"/>
                <a:pathLst>
                  <a:path w="19" h="13">
                    <a:moveTo>
                      <a:pt x="0" y="6"/>
                    </a:moveTo>
                    <a:lnTo>
                      <a:pt x="0" y="0"/>
                    </a:lnTo>
                    <a:lnTo>
                      <a:pt x="7" y="0"/>
                    </a:lnTo>
                    <a:lnTo>
                      <a:pt x="19" y="7"/>
                    </a:lnTo>
                    <a:lnTo>
                      <a:pt x="19" y="13"/>
                    </a:lnTo>
                    <a:lnTo>
                      <a:pt x="13" y="13"/>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50" name="Freeform 1242"/>
              <p:cNvSpPr>
                <a:spLocks/>
              </p:cNvSpPr>
              <p:nvPr/>
            </p:nvSpPr>
            <p:spPr bwMode="auto">
              <a:xfrm>
                <a:off x="4195" y="2946"/>
                <a:ext cx="19" cy="12"/>
              </a:xfrm>
              <a:custGeom>
                <a:avLst/>
                <a:gdLst/>
                <a:ahLst/>
                <a:cxnLst>
                  <a:cxn ang="0">
                    <a:pos x="0" y="6"/>
                  </a:cxn>
                  <a:cxn ang="0">
                    <a:pos x="0" y="0"/>
                  </a:cxn>
                  <a:cxn ang="0">
                    <a:pos x="6" y="0"/>
                  </a:cxn>
                  <a:cxn ang="0">
                    <a:pos x="19" y="6"/>
                  </a:cxn>
                  <a:cxn ang="0">
                    <a:pos x="19" y="12"/>
                  </a:cxn>
                  <a:cxn ang="0">
                    <a:pos x="12" y="12"/>
                  </a:cxn>
                  <a:cxn ang="0">
                    <a:pos x="0" y="6"/>
                  </a:cxn>
                </a:cxnLst>
                <a:rect l="0" t="0" r="r" b="b"/>
                <a:pathLst>
                  <a:path w="19" h="12">
                    <a:moveTo>
                      <a:pt x="0" y="6"/>
                    </a:moveTo>
                    <a:lnTo>
                      <a:pt x="0" y="0"/>
                    </a:lnTo>
                    <a:lnTo>
                      <a:pt x="6" y="0"/>
                    </a:lnTo>
                    <a:lnTo>
                      <a:pt x="19" y="6"/>
                    </a:lnTo>
                    <a:lnTo>
                      <a:pt x="19" y="12"/>
                    </a:lnTo>
                    <a:lnTo>
                      <a:pt x="12" y="12"/>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51" name="Freeform 1243"/>
              <p:cNvSpPr>
                <a:spLocks/>
              </p:cNvSpPr>
              <p:nvPr/>
            </p:nvSpPr>
            <p:spPr bwMode="auto">
              <a:xfrm>
                <a:off x="4207" y="2952"/>
                <a:ext cx="20" cy="10"/>
              </a:xfrm>
              <a:custGeom>
                <a:avLst/>
                <a:gdLst/>
                <a:ahLst/>
                <a:cxnLst>
                  <a:cxn ang="0">
                    <a:pos x="0" y="6"/>
                  </a:cxn>
                  <a:cxn ang="0">
                    <a:pos x="0" y="0"/>
                  </a:cxn>
                  <a:cxn ang="0">
                    <a:pos x="7" y="0"/>
                  </a:cxn>
                  <a:cxn ang="0">
                    <a:pos x="20" y="4"/>
                  </a:cxn>
                  <a:cxn ang="0">
                    <a:pos x="20" y="10"/>
                  </a:cxn>
                  <a:cxn ang="0">
                    <a:pos x="13" y="10"/>
                  </a:cxn>
                  <a:cxn ang="0">
                    <a:pos x="0" y="6"/>
                  </a:cxn>
                </a:cxnLst>
                <a:rect l="0" t="0" r="r" b="b"/>
                <a:pathLst>
                  <a:path w="20" h="10">
                    <a:moveTo>
                      <a:pt x="0" y="6"/>
                    </a:moveTo>
                    <a:lnTo>
                      <a:pt x="0" y="0"/>
                    </a:lnTo>
                    <a:lnTo>
                      <a:pt x="7" y="0"/>
                    </a:lnTo>
                    <a:lnTo>
                      <a:pt x="20" y="4"/>
                    </a:lnTo>
                    <a:lnTo>
                      <a:pt x="20" y="10"/>
                    </a:lnTo>
                    <a:lnTo>
                      <a:pt x="13" y="10"/>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52" name="Freeform 1244"/>
              <p:cNvSpPr>
                <a:spLocks/>
              </p:cNvSpPr>
              <p:nvPr/>
            </p:nvSpPr>
            <p:spPr bwMode="auto">
              <a:xfrm>
                <a:off x="4220" y="2956"/>
                <a:ext cx="20" cy="9"/>
              </a:xfrm>
              <a:custGeom>
                <a:avLst/>
                <a:gdLst/>
                <a:ahLst/>
                <a:cxnLst>
                  <a:cxn ang="0">
                    <a:pos x="0" y="6"/>
                  </a:cxn>
                  <a:cxn ang="0">
                    <a:pos x="0" y="0"/>
                  </a:cxn>
                  <a:cxn ang="0">
                    <a:pos x="7" y="0"/>
                  </a:cxn>
                  <a:cxn ang="0">
                    <a:pos x="20" y="2"/>
                  </a:cxn>
                  <a:cxn ang="0">
                    <a:pos x="20" y="9"/>
                  </a:cxn>
                  <a:cxn ang="0">
                    <a:pos x="13" y="9"/>
                  </a:cxn>
                  <a:cxn ang="0">
                    <a:pos x="0" y="6"/>
                  </a:cxn>
                </a:cxnLst>
                <a:rect l="0" t="0" r="r" b="b"/>
                <a:pathLst>
                  <a:path w="20" h="9">
                    <a:moveTo>
                      <a:pt x="0" y="6"/>
                    </a:moveTo>
                    <a:lnTo>
                      <a:pt x="0" y="0"/>
                    </a:lnTo>
                    <a:lnTo>
                      <a:pt x="7" y="0"/>
                    </a:lnTo>
                    <a:lnTo>
                      <a:pt x="20" y="2"/>
                    </a:lnTo>
                    <a:lnTo>
                      <a:pt x="20" y="9"/>
                    </a:lnTo>
                    <a:lnTo>
                      <a:pt x="13" y="9"/>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53" name="Freeform 1245"/>
              <p:cNvSpPr>
                <a:spLocks/>
              </p:cNvSpPr>
              <p:nvPr/>
            </p:nvSpPr>
            <p:spPr bwMode="auto">
              <a:xfrm>
                <a:off x="4233" y="2958"/>
                <a:ext cx="21" cy="8"/>
              </a:xfrm>
              <a:custGeom>
                <a:avLst/>
                <a:gdLst/>
                <a:ahLst/>
                <a:cxnLst>
                  <a:cxn ang="0">
                    <a:pos x="0" y="7"/>
                  </a:cxn>
                  <a:cxn ang="0">
                    <a:pos x="0" y="0"/>
                  </a:cxn>
                  <a:cxn ang="0">
                    <a:pos x="7" y="0"/>
                  </a:cxn>
                  <a:cxn ang="0">
                    <a:pos x="21" y="2"/>
                  </a:cxn>
                  <a:cxn ang="0">
                    <a:pos x="21" y="8"/>
                  </a:cxn>
                  <a:cxn ang="0">
                    <a:pos x="14" y="8"/>
                  </a:cxn>
                  <a:cxn ang="0">
                    <a:pos x="0" y="7"/>
                  </a:cxn>
                </a:cxnLst>
                <a:rect l="0" t="0" r="r" b="b"/>
                <a:pathLst>
                  <a:path w="21" h="8">
                    <a:moveTo>
                      <a:pt x="0" y="7"/>
                    </a:moveTo>
                    <a:lnTo>
                      <a:pt x="0" y="0"/>
                    </a:lnTo>
                    <a:lnTo>
                      <a:pt x="7" y="0"/>
                    </a:lnTo>
                    <a:lnTo>
                      <a:pt x="21" y="2"/>
                    </a:lnTo>
                    <a:lnTo>
                      <a:pt x="21" y="8"/>
                    </a:lnTo>
                    <a:lnTo>
                      <a:pt x="14"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54" name="Freeform 1246"/>
              <p:cNvSpPr>
                <a:spLocks/>
              </p:cNvSpPr>
              <p:nvPr/>
            </p:nvSpPr>
            <p:spPr bwMode="auto">
              <a:xfrm>
                <a:off x="4247" y="2960"/>
                <a:ext cx="22" cy="9"/>
              </a:xfrm>
              <a:custGeom>
                <a:avLst/>
                <a:gdLst/>
                <a:ahLst/>
                <a:cxnLst>
                  <a:cxn ang="0">
                    <a:pos x="0" y="6"/>
                  </a:cxn>
                  <a:cxn ang="0">
                    <a:pos x="0" y="0"/>
                  </a:cxn>
                  <a:cxn ang="0">
                    <a:pos x="7" y="0"/>
                  </a:cxn>
                  <a:cxn ang="0">
                    <a:pos x="22" y="2"/>
                  </a:cxn>
                  <a:cxn ang="0">
                    <a:pos x="22" y="9"/>
                  </a:cxn>
                  <a:cxn ang="0">
                    <a:pos x="15" y="9"/>
                  </a:cxn>
                  <a:cxn ang="0">
                    <a:pos x="0" y="6"/>
                  </a:cxn>
                </a:cxnLst>
                <a:rect l="0" t="0" r="r" b="b"/>
                <a:pathLst>
                  <a:path w="22" h="9">
                    <a:moveTo>
                      <a:pt x="0" y="6"/>
                    </a:moveTo>
                    <a:lnTo>
                      <a:pt x="0" y="0"/>
                    </a:lnTo>
                    <a:lnTo>
                      <a:pt x="7" y="0"/>
                    </a:lnTo>
                    <a:lnTo>
                      <a:pt x="22" y="2"/>
                    </a:lnTo>
                    <a:lnTo>
                      <a:pt x="22" y="9"/>
                    </a:lnTo>
                    <a:lnTo>
                      <a:pt x="15" y="9"/>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55" name="Freeform 1247"/>
              <p:cNvSpPr>
                <a:spLocks/>
              </p:cNvSpPr>
              <p:nvPr/>
            </p:nvSpPr>
            <p:spPr bwMode="auto">
              <a:xfrm>
                <a:off x="4262" y="2962"/>
                <a:ext cx="22" cy="10"/>
              </a:xfrm>
              <a:custGeom>
                <a:avLst/>
                <a:gdLst/>
                <a:ahLst/>
                <a:cxnLst>
                  <a:cxn ang="0">
                    <a:pos x="0" y="7"/>
                  </a:cxn>
                  <a:cxn ang="0">
                    <a:pos x="0" y="0"/>
                  </a:cxn>
                  <a:cxn ang="0">
                    <a:pos x="7" y="0"/>
                  </a:cxn>
                  <a:cxn ang="0">
                    <a:pos x="22" y="3"/>
                  </a:cxn>
                  <a:cxn ang="0">
                    <a:pos x="22" y="10"/>
                  </a:cxn>
                  <a:cxn ang="0">
                    <a:pos x="15" y="10"/>
                  </a:cxn>
                  <a:cxn ang="0">
                    <a:pos x="0" y="7"/>
                  </a:cxn>
                </a:cxnLst>
                <a:rect l="0" t="0" r="r" b="b"/>
                <a:pathLst>
                  <a:path w="22" h="10">
                    <a:moveTo>
                      <a:pt x="0" y="7"/>
                    </a:moveTo>
                    <a:lnTo>
                      <a:pt x="0" y="0"/>
                    </a:lnTo>
                    <a:lnTo>
                      <a:pt x="7" y="0"/>
                    </a:lnTo>
                    <a:lnTo>
                      <a:pt x="22" y="3"/>
                    </a:lnTo>
                    <a:lnTo>
                      <a:pt x="22" y="10"/>
                    </a:lnTo>
                    <a:lnTo>
                      <a:pt x="15" y="10"/>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56" name="Freeform 1248"/>
              <p:cNvSpPr>
                <a:spLocks/>
              </p:cNvSpPr>
              <p:nvPr/>
            </p:nvSpPr>
            <p:spPr bwMode="auto">
              <a:xfrm>
                <a:off x="4277" y="2965"/>
                <a:ext cx="23" cy="10"/>
              </a:xfrm>
              <a:custGeom>
                <a:avLst/>
                <a:gdLst/>
                <a:ahLst/>
                <a:cxnLst>
                  <a:cxn ang="0">
                    <a:pos x="0" y="7"/>
                  </a:cxn>
                  <a:cxn ang="0">
                    <a:pos x="0" y="0"/>
                  </a:cxn>
                  <a:cxn ang="0">
                    <a:pos x="7" y="0"/>
                  </a:cxn>
                  <a:cxn ang="0">
                    <a:pos x="23" y="3"/>
                  </a:cxn>
                  <a:cxn ang="0">
                    <a:pos x="23" y="10"/>
                  </a:cxn>
                  <a:cxn ang="0">
                    <a:pos x="16" y="10"/>
                  </a:cxn>
                  <a:cxn ang="0">
                    <a:pos x="0" y="7"/>
                  </a:cxn>
                </a:cxnLst>
                <a:rect l="0" t="0" r="r" b="b"/>
                <a:pathLst>
                  <a:path w="23" h="10">
                    <a:moveTo>
                      <a:pt x="0" y="7"/>
                    </a:moveTo>
                    <a:lnTo>
                      <a:pt x="0" y="0"/>
                    </a:lnTo>
                    <a:lnTo>
                      <a:pt x="7" y="0"/>
                    </a:lnTo>
                    <a:lnTo>
                      <a:pt x="23" y="3"/>
                    </a:lnTo>
                    <a:lnTo>
                      <a:pt x="23" y="10"/>
                    </a:lnTo>
                    <a:lnTo>
                      <a:pt x="16" y="10"/>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57" name="Freeform 1249"/>
              <p:cNvSpPr>
                <a:spLocks/>
              </p:cNvSpPr>
              <p:nvPr/>
            </p:nvSpPr>
            <p:spPr bwMode="auto">
              <a:xfrm>
                <a:off x="4293" y="2968"/>
                <a:ext cx="23" cy="8"/>
              </a:xfrm>
              <a:custGeom>
                <a:avLst/>
                <a:gdLst/>
                <a:ahLst/>
                <a:cxnLst>
                  <a:cxn ang="0">
                    <a:pos x="0" y="7"/>
                  </a:cxn>
                  <a:cxn ang="0">
                    <a:pos x="0" y="0"/>
                  </a:cxn>
                  <a:cxn ang="0">
                    <a:pos x="7" y="0"/>
                  </a:cxn>
                  <a:cxn ang="0">
                    <a:pos x="23" y="2"/>
                  </a:cxn>
                  <a:cxn ang="0">
                    <a:pos x="23" y="8"/>
                  </a:cxn>
                  <a:cxn ang="0">
                    <a:pos x="16" y="8"/>
                  </a:cxn>
                  <a:cxn ang="0">
                    <a:pos x="0" y="7"/>
                  </a:cxn>
                </a:cxnLst>
                <a:rect l="0" t="0" r="r" b="b"/>
                <a:pathLst>
                  <a:path w="23" h="8">
                    <a:moveTo>
                      <a:pt x="0" y="7"/>
                    </a:moveTo>
                    <a:lnTo>
                      <a:pt x="0" y="0"/>
                    </a:lnTo>
                    <a:lnTo>
                      <a:pt x="7" y="0"/>
                    </a:lnTo>
                    <a:lnTo>
                      <a:pt x="23" y="2"/>
                    </a:lnTo>
                    <a:lnTo>
                      <a:pt x="23" y="8"/>
                    </a:lnTo>
                    <a:lnTo>
                      <a:pt x="16" y="8"/>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58" name="Rectangle 1250"/>
              <p:cNvSpPr>
                <a:spLocks noChangeArrowheads="1"/>
              </p:cNvSpPr>
              <p:nvPr/>
            </p:nvSpPr>
            <p:spPr bwMode="auto">
              <a:xfrm>
                <a:off x="4309" y="2970"/>
                <a:ext cx="23" cy="6"/>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59" name="Freeform 1251"/>
              <p:cNvSpPr>
                <a:spLocks/>
              </p:cNvSpPr>
              <p:nvPr/>
            </p:nvSpPr>
            <p:spPr bwMode="auto">
              <a:xfrm>
                <a:off x="4326" y="2969"/>
                <a:ext cx="24" cy="7"/>
              </a:xfrm>
              <a:custGeom>
                <a:avLst/>
                <a:gdLst/>
                <a:ahLst/>
                <a:cxnLst>
                  <a:cxn ang="0">
                    <a:pos x="6" y="7"/>
                  </a:cxn>
                  <a:cxn ang="0">
                    <a:pos x="0" y="7"/>
                  </a:cxn>
                  <a:cxn ang="0">
                    <a:pos x="0" y="1"/>
                  </a:cxn>
                  <a:cxn ang="0">
                    <a:pos x="17" y="0"/>
                  </a:cxn>
                  <a:cxn ang="0">
                    <a:pos x="24" y="0"/>
                  </a:cxn>
                  <a:cxn ang="0">
                    <a:pos x="24" y="6"/>
                  </a:cxn>
                  <a:cxn ang="0">
                    <a:pos x="6" y="7"/>
                  </a:cxn>
                </a:cxnLst>
                <a:rect l="0" t="0" r="r" b="b"/>
                <a:pathLst>
                  <a:path w="24" h="7">
                    <a:moveTo>
                      <a:pt x="6" y="7"/>
                    </a:moveTo>
                    <a:lnTo>
                      <a:pt x="0" y="7"/>
                    </a:lnTo>
                    <a:lnTo>
                      <a:pt x="0" y="1"/>
                    </a:lnTo>
                    <a:lnTo>
                      <a:pt x="17" y="0"/>
                    </a:lnTo>
                    <a:lnTo>
                      <a:pt x="24" y="0"/>
                    </a:lnTo>
                    <a:lnTo>
                      <a:pt x="24" y="6"/>
                    </a:lnTo>
                    <a:lnTo>
                      <a:pt x="6"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60" name="Freeform 1252"/>
              <p:cNvSpPr>
                <a:spLocks/>
              </p:cNvSpPr>
              <p:nvPr/>
            </p:nvSpPr>
            <p:spPr bwMode="auto">
              <a:xfrm>
                <a:off x="4343" y="2969"/>
                <a:ext cx="25" cy="9"/>
              </a:xfrm>
              <a:custGeom>
                <a:avLst/>
                <a:gdLst/>
                <a:ahLst/>
                <a:cxnLst>
                  <a:cxn ang="0">
                    <a:pos x="0" y="6"/>
                  </a:cxn>
                  <a:cxn ang="0">
                    <a:pos x="0" y="0"/>
                  </a:cxn>
                  <a:cxn ang="0">
                    <a:pos x="7" y="0"/>
                  </a:cxn>
                  <a:cxn ang="0">
                    <a:pos x="25" y="2"/>
                  </a:cxn>
                  <a:cxn ang="0">
                    <a:pos x="25" y="9"/>
                  </a:cxn>
                  <a:cxn ang="0">
                    <a:pos x="18" y="9"/>
                  </a:cxn>
                  <a:cxn ang="0">
                    <a:pos x="0" y="6"/>
                  </a:cxn>
                </a:cxnLst>
                <a:rect l="0" t="0" r="r" b="b"/>
                <a:pathLst>
                  <a:path w="25" h="9">
                    <a:moveTo>
                      <a:pt x="0" y="6"/>
                    </a:moveTo>
                    <a:lnTo>
                      <a:pt x="0" y="0"/>
                    </a:lnTo>
                    <a:lnTo>
                      <a:pt x="7" y="0"/>
                    </a:lnTo>
                    <a:lnTo>
                      <a:pt x="25" y="2"/>
                    </a:lnTo>
                    <a:lnTo>
                      <a:pt x="25" y="9"/>
                    </a:lnTo>
                    <a:lnTo>
                      <a:pt x="18" y="9"/>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61" name="Freeform 1253"/>
              <p:cNvSpPr>
                <a:spLocks/>
              </p:cNvSpPr>
              <p:nvPr/>
            </p:nvSpPr>
            <p:spPr bwMode="auto">
              <a:xfrm>
                <a:off x="4361" y="2971"/>
                <a:ext cx="26" cy="13"/>
              </a:xfrm>
              <a:custGeom>
                <a:avLst/>
                <a:gdLst/>
                <a:ahLst/>
                <a:cxnLst>
                  <a:cxn ang="0">
                    <a:pos x="0" y="7"/>
                  </a:cxn>
                  <a:cxn ang="0">
                    <a:pos x="0" y="0"/>
                  </a:cxn>
                  <a:cxn ang="0">
                    <a:pos x="7" y="0"/>
                  </a:cxn>
                  <a:cxn ang="0">
                    <a:pos x="26" y="6"/>
                  </a:cxn>
                  <a:cxn ang="0">
                    <a:pos x="26" y="13"/>
                  </a:cxn>
                  <a:cxn ang="0">
                    <a:pos x="19" y="13"/>
                  </a:cxn>
                  <a:cxn ang="0">
                    <a:pos x="0" y="7"/>
                  </a:cxn>
                </a:cxnLst>
                <a:rect l="0" t="0" r="r" b="b"/>
                <a:pathLst>
                  <a:path w="26" h="13">
                    <a:moveTo>
                      <a:pt x="0" y="7"/>
                    </a:moveTo>
                    <a:lnTo>
                      <a:pt x="0" y="0"/>
                    </a:lnTo>
                    <a:lnTo>
                      <a:pt x="7" y="0"/>
                    </a:lnTo>
                    <a:lnTo>
                      <a:pt x="26" y="6"/>
                    </a:lnTo>
                    <a:lnTo>
                      <a:pt x="26" y="13"/>
                    </a:lnTo>
                    <a:lnTo>
                      <a:pt x="19" y="13"/>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62" name="Freeform 1254"/>
              <p:cNvSpPr>
                <a:spLocks/>
              </p:cNvSpPr>
              <p:nvPr/>
            </p:nvSpPr>
            <p:spPr bwMode="auto">
              <a:xfrm>
                <a:off x="4380" y="2977"/>
                <a:ext cx="27" cy="17"/>
              </a:xfrm>
              <a:custGeom>
                <a:avLst/>
                <a:gdLst/>
                <a:ahLst/>
                <a:cxnLst>
                  <a:cxn ang="0">
                    <a:pos x="0" y="7"/>
                  </a:cxn>
                  <a:cxn ang="0">
                    <a:pos x="0" y="0"/>
                  </a:cxn>
                  <a:cxn ang="0">
                    <a:pos x="7" y="0"/>
                  </a:cxn>
                  <a:cxn ang="0">
                    <a:pos x="27" y="11"/>
                  </a:cxn>
                  <a:cxn ang="0">
                    <a:pos x="27" y="17"/>
                  </a:cxn>
                  <a:cxn ang="0">
                    <a:pos x="20" y="17"/>
                  </a:cxn>
                  <a:cxn ang="0">
                    <a:pos x="0" y="7"/>
                  </a:cxn>
                </a:cxnLst>
                <a:rect l="0" t="0" r="r" b="b"/>
                <a:pathLst>
                  <a:path w="27" h="17">
                    <a:moveTo>
                      <a:pt x="0" y="7"/>
                    </a:moveTo>
                    <a:lnTo>
                      <a:pt x="0" y="0"/>
                    </a:lnTo>
                    <a:lnTo>
                      <a:pt x="7" y="0"/>
                    </a:lnTo>
                    <a:lnTo>
                      <a:pt x="27" y="11"/>
                    </a:lnTo>
                    <a:lnTo>
                      <a:pt x="27" y="17"/>
                    </a:lnTo>
                    <a:lnTo>
                      <a:pt x="20" y="17"/>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63" name="Freeform 1255"/>
              <p:cNvSpPr>
                <a:spLocks/>
              </p:cNvSpPr>
              <p:nvPr/>
            </p:nvSpPr>
            <p:spPr bwMode="auto">
              <a:xfrm>
                <a:off x="4400" y="2988"/>
                <a:ext cx="27" cy="21"/>
              </a:xfrm>
              <a:custGeom>
                <a:avLst/>
                <a:gdLst/>
                <a:ahLst/>
                <a:cxnLst>
                  <a:cxn ang="0">
                    <a:pos x="0" y="6"/>
                  </a:cxn>
                  <a:cxn ang="0">
                    <a:pos x="0" y="0"/>
                  </a:cxn>
                  <a:cxn ang="0">
                    <a:pos x="7" y="0"/>
                  </a:cxn>
                  <a:cxn ang="0">
                    <a:pos x="27" y="15"/>
                  </a:cxn>
                  <a:cxn ang="0">
                    <a:pos x="27" y="21"/>
                  </a:cxn>
                  <a:cxn ang="0">
                    <a:pos x="21" y="21"/>
                  </a:cxn>
                  <a:cxn ang="0">
                    <a:pos x="0" y="6"/>
                  </a:cxn>
                </a:cxnLst>
                <a:rect l="0" t="0" r="r" b="b"/>
                <a:pathLst>
                  <a:path w="27" h="21">
                    <a:moveTo>
                      <a:pt x="0" y="6"/>
                    </a:moveTo>
                    <a:lnTo>
                      <a:pt x="0" y="0"/>
                    </a:lnTo>
                    <a:lnTo>
                      <a:pt x="7" y="0"/>
                    </a:lnTo>
                    <a:lnTo>
                      <a:pt x="27" y="15"/>
                    </a:lnTo>
                    <a:lnTo>
                      <a:pt x="27" y="21"/>
                    </a:lnTo>
                    <a:lnTo>
                      <a:pt x="21" y="21"/>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64" name="Freeform 1256"/>
              <p:cNvSpPr>
                <a:spLocks/>
              </p:cNvSpPr>
              <p:nvPr/>
            </p:nvSpPr>
            <p:spPr bwMode="auto">
              <a:xfrm>
                <a:off x="4421" y="3003"/>
                <a:ext cx="28" cy="28"/>
              </a:xfrm>
              <a:custGeom>
                <a:avLst/>
                <a:gdLst/>
                <a:ahLst/>
                <a:cxnLst>
                  <a:cxn ang="0">
                    <a:pos x="0" y="6"/>
                  </a:cxn>
                  <a:cxn ang="0">
                    <a:pos x="0" y="0"/>
                  </a:cxn>
                  <a:cxn ang="0">
                    <a:pos x="6" y="0"/>
                  </a:cxn>
                  <a:cxn ang="0">
                    <a:pos x="28" y="21"/>
                  </a:cxn>
                  <a:cxn ang="0">
                    <a:pos x="28" y="28"/>
                  </a:cxn>
                  <a:cxn ang="0">
                    <a:pos x="21" y="28"/>
                  </a:cxn>
                  <a:cxn ang="0">
                    <a:pos x="0" y="6"/>
                  </a:cxn>
                </a:cxnLst>
                <a:rect l="0" t="0" r="r" b="b"/>
                <a:pathLst>
                  <a:path w="28" h="28">
                    <a:moveTo>
                      <a:pt x="0" y="6"/>
                    </a:moveTo>
                    <a:lnTo>
                      <a:pt x="0" y="0"/>
                    </a:lnTo>
                    <a:lnTo>
                      <a:pt x="6" y="0"/>
                    </a:lnTo>
                    <a:lnTo>
                      <a:pt x="28" y="21"/>
                    </a:lnTo>
                    <a:lnTo>
                      <a:pt x="28" y="28"/>
                    </a:lnTo>
                    <a:lnTo>
                      <a:pt x="21" y="28"/>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65" name="Freeform 1257"/>
              <p:cNvSpPr>
                <a:spLocks/>
              </p:cNvSpPr>
              <p:nvPr/>
            </p:nvSpPr>
            <p:spPr bwMode="auto">
              <a:xfrm>
                <a:off x="4442" y="3024"/>
                <a:ext cx="29" cy="35"/>
              </a:xfrm>
              <a:custGeom>
                <a:avLst/>
                <a:gdLst/>
                <a:ahLst/>
                <a:cxnLst>
                  <a:cxn ang="0">
                    <a:pos x="0" y="7"/>
                  </a:cxn>
                  <a:cxn ang="0">
                    <a:pos x="0" y="0"/>
                  </a:cxn>
                  <a:cxn ang="0">
                    <a:pos x="7" y="0"/>
                  </a:cxn>
                  <a:cxn ang="0">
                    <a:pos x="29" y="29"/>
                  </a:cxn>
                  <a:cxn ang="0">
                    <a:pos x="29" y="35"/>
                  </a:cxn>
                  <a:cxn ang="0">
                    <a:pos x="22" y="35"/>
                  </a:cxn>
                  <a:cxn ang="0">
                    <a:pos x="0" y="7"/>
                  </a:cxn>
                </a:cxnLst>
                <a:rect l="0" t="0" r="r" b="b"/>
                <a:pathLst>
                  <a:path w="29" h="35">
                    <a:moveTo>
                      <a:pt x="0" y="7"/>
                    </a:moveTo>
                    <a:lnTo>
                      <a:pt x="0" y="0"/>
                    </a:lnTo>
                    <a:lnTo>
                      <a:pt x="7" y="0"/>
                    </a:lnTo>
                    <a:lnTo>
                      <a:pt x="29" y="29"/>
                    </a:lnTo>
                    <a:lnTo>
                      <a:pt x="29" y="35"/>
                    </a:lnTo>
                    <a:lnTo>
                      <a:pt x="22" y="35"/>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66" name="Freeform 1258"/>
              <p:cNvSpPr>
                <a:spLocks/>
              </p:cNvSpPr>
              <p:nvPr/>
            </p:nvSpPr>
            <p:spPr bwMode="auto">
              <a:xfrm>
                <a:off x="4464" y="3053"/>
                <a:ext cx="30" cy="44"/>
              </a:xfrm>
              <a:custGeom>
                <a:avLst/>
                <a:gdLst/>
                <a:ahLst/>
                <a:cxnLst>
                  <a:cxn ang="0">
                    <a:pos x="0" y="6"/>
                  </a:cxn>
                  <a:cxn ang="0">
                    <a:pos x="0" y="0"/>
                  </a:cxn>
                  <a:cxn ang="0">
                    <a:pos x="7" y="0"/>
                  </a:cxn>
                  <a:cxn ang="0">
                    <a:pos x="30" y="38"/>
                  </a:cxn>
                  <a:cxn ang="0">
                    <a:pos x="30" y="44"/>
                  </a:cxn>
                  <a:cxn ang="0">
                    <a:pos x="23" y="44"/>
                  </a:cxn>
                  <a:cxn ang="0">
                    <a:pos x="0" y="6"/>
                  </a:cxn>
                </a:cxnLst>
                <a:rect l="0" t="0" r="r" b="b"/>
                <a:pathLst>
                  <a:path w="30" h="44">
                    <a:moveTo>
                      <a:pt x="0" y="6"/>
                    </a:moveTo>
                    <a:lnTo>
                      <a:pt x="0" y="0"/>
                    </a:lnTo>
                    <a:lnTo>
                      <a:pt x="7" y="0"/>
                    </a:lnTo>
                    <a:lnTo>
                      <a:pt x="30" y="38"/>
                    </a:lnTo>
                    <a:lnTo>
                      <a:pt x="30" y="44"/>
                    </a:lnTo>
                    <a:lnTo>
                      <a:pt x="23" y="44"/>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67" name="Freeform 1259"/>
              <p:cNvSpPr>
                <a:spLocks/>
              </p:cNvSpPr>
              <p:nvPr/>
            </p:nvSpPr>
            <p:spPr bwMode="auto">
              <a:xfrm>
                <a:off x="4487" y="3091"/>
                <a:ext cx="31" cy="57"/>
              </a:xfrm>
              <a:custGeom>
                <a:avLst/>
                <a:gdLst/>
                <a:ahLst/>
                <a:cxnLst>
                  <a:cxn ang="0">
                    <a:pos x="0" y="6"/>
                  </a:cxn>
                  <a:cxn ang="0">
                    <a:pos x="0" y="0"/>
                  </a:cxn>
                  <a:cxn ang="0">
                    <a:pos x="7" y="0"/>
                  </a:cxn>
                  <a:cxn ang="0">
                    <a:pos x="31" y="50"/>
                  </a:cxn>
                  <a:cxn ang="0">
                    <a:pos x="31" y="57"/>
                  </a:cxn>
                  <a:cxn ang="0">
                    <a:pos x="24" y="57"/>
                  </a:cxn>
                  <a:cxn ang="0">
                    <a:pos x="0" y="6"/>
                  </a:cxn>
                </a:cxnLst>
                <a:rect l="0" t="0" r="r" b="b"/>
                <a:pathLst>
                  <a:path w="31" h="57">
                    <a:moveTo>
                      <a:pt x="0" y="6"/>
                    </a:moveTo>
                    <a:lnTo>
                      <a:pt x="0" y="0"/>
                    </a:lnTo>
                    <a:lnTo>
                      <a:pt x="7" y="0"/>
                    </a:lnTo>
                    <a:lnTo>
                      <a:pt x="31" y="50"/>
                    </a:lnTo>
                    <a:lnTo>
                      <a:pt x="31" y="57"/>
                    </a:lnTo>
                    <a:lnTo>
                      <a:pt x="24" y="57"/>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68" name="Freeform 1260"/>
              <p:cNvSpPr>
                <a:spLocks/>
              </p:cNvSpPr>
              <p:nvPr/>
            </p:nvSpPr>
            <p:spPr bwMode="auto">
              <a:xfrm>
                <a:off x="4511" y="3141"/>
                <a:ext cx="33" cy="73"/>
              </a:xfrm>
              <a:custGeom>
                <a:avLst/>
                <a:gdLst/>
                <a:ahLst/>
                <a:cxnLst>
                  <a:cxn ang="0">
                    <a:pos x="0" y="7"/>
                  </a:cxn>
                  <a:cxn ang="0">
                    <a:pos x="0" y="0"/>
                  </a:cxn>
                  <a:cxn ang="0">
                    <a:pos x="7" y="0"/>
                  </a:cxn>
                  <a:cxn ang="0">
                    <a:pos x="33" y="67"/>
                  </a:cxn>
                  <a:cxn ang="0">
                    <a:pos x="33" y="73"/>
                  </a:cxn>
                  <a:cxn ang="0">
                    <a:pos x="26" y="73"/>
                  </a:cxn>
                  <a:cxn ang="0">
                    <a:pos x="0" y="7"/>
                  </a:cxn>
                </a:cxnLst>
                <a:rect l="0" t="0" r="r" b="b"/>
                <a:pathLst>
                  <a:path w="33" h="73">
                    <a:moveTo>
                      <a:pt x="0" y="7"/>
                    </a:moveTo>
                    <a:lnTo>
                      <a:pt x="0" y="0"/>
                    </a:lnTo>
                    <a:lnTo>
                      <a:pt x="7" y="0"/>
                    </a:lnTo>
                    <a:lnTo>
                      <a:pt x="33" y="67"/>
                    </a:lnTo>
                    <a:lnTo>
                      <a:pt x="33" y="73"/>
                    </a:lnTo>
                    <a:lnTo>
                      <a:pt x="26" y="73"/>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69" name="Freeform 1261"/>
              <p:cNvSpPr>
                <a:spLocks/>
              </p:cNvSpPr>
              <p:nvPr/>
            </p:nvSpPr>
            <p:spPr bwMode="auto">
              <a:xfrm>
                <a:off x="4537" y="3208"/>
                <a:ext cx="33" cy="89"/>
              </a:xfrm>
              <a:custGeom>
                <a:avLst/>
                <a:gdLst/>
                <a:ahLst/>
                <a:cxnLst>
                  <a:cxn ang="0">
                    <a:pos x="0" y="6"/>
                  </a:cxn>
                  <a:cxn ang="0">
                    <a:pos x="0" y="0"/>
                  </a:cxn>
                  <a:cxn ang="0">
                    <a:pos x="7" y="0"/>
                  </a:cxn>
                  <a:cxn ang="0">
                    <a:pos x="33" y="82"/>
                  </a:cxn>
                  <a:cxn ang="0">
                    <a:pos x="33" y="89"/>
                  </a:cxn>
                  <a:cxn ang="0">
                    <a:pos x="26" y="89"/>
                  </a:cxn>
                  <a:cxn ang="0">
                    <a:pos x="0" y="6"/>
                  </a:cxn>
                </a:cxnLst>
                <a:rect l="0" t="0" r="r" b="b"/>
                <a:pathLst>
                  <a:path w="33" h="89">
                    <a:moveTo>
                      <a:pt x="0" y="6"/>
                    </a:moveTo>
                    <a:lnTo>
                      <a:pt x="0" y="0"/>
                    </a:lnTo>
                    <a:lnTo>
                      <a:pt x="7" y="0"/>
                    </a:lnTo>
                    <a:lnTo>
                      <a:pt x="33" y="82"/>
                    </a:lnTo>
                    <a:lnTo>
                      <a:pt x="33" y="89"/>
                    </a:lnTo>
                    <a:lnTo>
                      <a:pt x="26" y="89"/>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70" name="Freeform 1262"/>
              <p:cNvSpPr>
                <a:spLocks/>
              </p:cNvSpPr>
              <p:nvPr/>
            </p:nvSpPr>
            <p:spPr bwMode="auto">
              <a:xfrm>
                <a:off x="4563" y="3290"/>
                <a:ext cx="36" cy="103"/>
              </a:xfrm>
              <a:custGeom>
                <a:avLst/>
                <a:gdLst/>
                <a:ahLst/>
                <a:cxnLst>
                  <a:cxn ang="0">
                    <a:pos x="0" y="7"/>
                  </a:cxn>
                  <a:cxn ang="0">
                    <a:pos x="0" y="0"/>
                  </a:cxn>
                  <a:cxn ang="0">
                    <a:pos x="7" y="0"/>
                  </a:cxn>
                  <a:cxn ang="0">
                    <a:pos x="36" y="96"/>
                  </a:cxn>
                  <a:cxn ang="0">
                    <a:pos x="36" y="103"/>
                  </a:cxn>
                  <a:cxn ang="0">
                    <a:pos x="29" y="103"/>
                  </a:cxn>
                  <a:cxn ang="0">
                    <a:pos x="0" y="7"/>
                  </a:cxn>
                </a:cxnLst>
                <a:rect l="0" t="0" r="r" b="b"/>
                <a:pathLst>
                  <a:path w="36" h="103">
                    <a:moveTo>
                      <a:pt x="0" y="7"/>
                    </a:moveTo>
                    <a:lnTo>
                      <a:pt x="0" y="0"/>
                    </a:lnTo>
                    <a:lnTo>
                      <a:pt x="7" y="0"/>
                    </a:lnTo>
                    <a:lnTo>
                      <a:pt x="36" y="96"/>
                    </a:lnTo>
                    <a:lnTo>
                      <a:pt x="36" y="103"/>
                    </a:lnTo>
                    <a:lnTo>
                      <a:pt x="29" y="103"/>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71" name="Freeform 1263"/>
              <p:cNvSpPr>
                <a:spLocks/>
              </p:cNvSpPr>
              <p:nvPr/>
            </p:nvSpPr>
            <p:spPr bwMode="auto">
              <a:xfrm>
                <a:off x="4592" y="3386"/>
                <a:ext cx="35" cy="105"/>
              </a:xfrm>
              <a:custGeom>
                <a:avLst/>
                <a:gdLst/>
                <a:ahLst/>
                <a:cxnLst>
                  <a:cxn ang="0">
                    <a:pos x="0" y="7"/>
                  </a:cxn>
                  <a:cxn ang="0">
                    <a:pos x="0" y="0"/>
                  </a:cxn>
                  <a:cxn ang="0">
                    <a:pos x="7" y="0"/>
                  </a:cxn>
                  <a:cxn ang="0">
                    <a:pos x="35" y="98"/>
                  </a:cxn>
                  <a:cxn ang="0">
                    <a:pos x="35" y="105"/>
                  </a:cxn>
                  <a:cxn ang="0">
                    <a:pos x="29" y="105"/>
                  </a:cxn>
                  <a:cxn ang="0">
                    <a:pos x="0" y="7"/>
                  </a:cxn>
                </a:cxnLst>
                <a:rect l="0" t="0" r="r" b="b"/>
                <a:pathLst>
                  <a:path w="35" h="105">
                    <a:moveTo>
                      <a:pt x="0" y="7"/>
                    </a:moveTo>
                    <a:lnTo>
                      <a:pt x="0" y="0"/>
                    </a:lnTo>
                    <a:lnTo>
                      <a:pt x="7" y="0"/>
                    </a:lnTo>
                    <a:lnTo>
                      <a:pt x="35" y="98"/>
                    </a:lnTo>
                    <a:lnTo>
                      <a:pt x="35" y="105"/>
                    </a:lnTo>
                    <a:lnTo>
                      <a:pt x="29" y="105"/>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72" name="Freeform 1264"/>
              <p:cNvSpPr>
                <a:spLocks/>
              </p:cNvSpPr>
              <p:nvPr/>
            </p:nvSpPr>
            <p:spPr bwMode="auto">
              <a:xfrm>
                <a:off x="4621" y="3484"/>
                <a:ext cx="37" cy="93"/>
              </a:xfrm>
              <a:custGeom>
                <a:avLst/>
                <a:gdLst/>
                <a:ahLst/>
                <a:cxnLst>
                  <a:cxn ang="0">
                    <a:pos x="0" y="7"/>
                  </a:cxn>
                  <a:cxn ang="0">
                    <a:pos x="0" y="0"/>
                  </a:cxn>
                  <a:cxn ang="0">
                    <a:pos x="6" y="0"/>
                  </a:cxn>
                  <a:cxn ang="0">
                    <a:pos x="37" y="87"/>
                  </a:cxn>
                  <a:cxn ang="0">
                    <a:pos x="37" y="93"/>
                  </a:cxn>
                  <a:cxn ang="0">
                    <a:pos x="31" y="93"/>
                  </a:cxn>
                  <a:cxn ang="0">
                    <a:pos x="0" y="7"/>
                  </a:cxn>
                </a:cxnLst>
                <a:rect l="0" t="0" r="r" b="b"/>
                <a:pathLst>
                  <a:path w="37" h="93">
                    <a:moveTo>
                      <a:pt x="0" y="7"/>
                    </a:moveTo>
                    <a:lnTo>
                      <a:pt x="0" y="0"/>
                    </a:lnTo>
                    <a:lnTo>
                      <a:pt x="6" y="0"/>
                    </a:lnTo>
                    <a:lnTo>
                      <a:pt x="37" y="87"/>
                    </a:lnTo>
                    <a:lnTo>
                      <a:pt x="37" y="93"/>
                    </a:lnTo>
                    <a:lnTo>
                      <a:pt x="31" y="93"/>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73" name="Freeform 1265"/>
              <p:cNvSpPr>
                <a:spLocks/>
              </p:cNvSpPr>
              <p:nvPr/>
            </p:nvSpPr>
            <p:spPr bwMode="auto">
              <a:xfrm>
                <a:off x="4652" y="3571"/>
                <a:ext cx="39" cy="73"/>
              </a:xfrm>
              <a:custGeom>
                <a:avLst/>
                <a:gdLst/>
                <a:ahLst/>
                <a:cxnLst>
                  <a:cxn ang="0">
                    <a:pos x="0" y="6"/>
                  </a:cxn>
                  <a:cxn ang="0">
                    <a:pos x="0" y="0"/>
                  </a:cxn>
                  <a:cxn ang="0">
                    <a:pos x="6" y="0"/>
                  </a:cxn>
                  <a:cxn ang="0">
                    <a:pos x="39" y="66"/>
                  </a:cxn>
                  <a:cxn ang="0">
                    <a:pos x="39" y="73"/>
                  </a:cxn>
                  <a:cxn ang="0">
                    <a:pos x="32" y="73"/>
                  </a:cxn>
                  <a:cxn ang="0">
                    <a:pos x="0" y="6"/>
                  </a:cxn>
                </a:cxnLst>
                <a:rect l="0" t="0" r="r" b="b"/>
                <a:pathLst>
                  <a:path w="39" h="73">
                    <a:moveTo>
                      <a:pt x="0" y="6"/>
                    </a:moveTo>
                    <a:lnTo>
                      <a:pt x="0" y="0"/>
                    </a:lnTo>
                    <a:lnTo>
                      <a:pt x="6" y="0"/>
                    </a:lnTo>
                    <a:lnTo>
                      <a:pt x="39" y="66"/>
                    </a:lnTo>
                    <a:lnTo>
                      <a:pt x="39" y="73"/>
                    </a:lnTo>
                    <a:lnTo>
                      <a:pt x="32" y="73"/>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74" name="Freeform 1266"/>
              <p:cNvSpPr>
                <a:spLocks/>
              </p:cNvSpPr>
              <p:nvPr/>
            </p:nvSpPr>
            <p:spPr bwMode="auto">
              <a:xfrm>
                <a:off x="4684" y="3637"/>
                <a:ext cx="41" cy="51"/>
              </a:xfrm>
              <a:custGeom>
                <a:avLst/>
                <a:gdLst/>
                <a:ahLst/>
                <a:cxnLst>
                  <a:cxn ang="0">
                    <a:pos x="0" y="7"/>
                  </a:cxn>
                  <a:cxn ang="0">
                    <a:pos x="0" y="0"/>
                  </a:cxn>
                  <a:cxn ang="0">
                    <a:pos x="7" y="0"/>
                  </a:cxn>
                  <a:cxn ang="0">
                    <a:pos x="41" y="45"/>
                  </a:cxn>
                  <a:cxn ang="0">
                    <a:pos x="41" y="51"/>
                  </a:cxn>
                  <a:cxn ang="0">
                    <a:pos x="34" y="51"/>
                  </a:cxn>
                  <a:cxn ang="0">
                    <a:pos x="0" y="7"/>
                  </a:cxn>
                </a:cxnLst>
                <a:rect l="0" t="0" r="r" b="b"/>
                <a:pathLst>
                  <a:path w="41" h="51">
                    <a:moveTo>
                      <a:pt x="0" y="7"/>
                    </a:moveTo>
                    <a:lnTo>
                      <a:pt x="0" y="0"/>
                    </a:lnTo>
                    <a:lnTo>
                      <a:pt x="7" y="0"/>
                    </a:lnTo>
                    <a:lnTo>
                      <a:pt x="41" y="45"/>
                    </a:lnTo>
                    <a:lnTo>
                      <a:pt x="41" y="51"/>
                    </a:lnTo>
                    <a:lnTo>
                      <a:pt x="34" y="51"/>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75" name="Freeform 1267"/>
              <p:cNvSpPr>
                <a:spLocks/>
              </p:cNvSpPr>
              <p:nvPr/>
            </p:nvSpPr>
            <p:spPr bwMode="auto">
              <a:xfrm>
                <a:off x="4718" y="3682"/>
                <a:ext cx="43" cy="33"/>
              </a:xfrm>
              <a:custGeom>
                <a:avLst/>
                <a:gdLst/>
                <a:ahLst/>
                <a:cxnLst>
                  <a:cxn ang="0">
                    <a:pos x="0" y="6"/>
                  </a:cxn>
                  <a:cxn ang="0">
                    <a:pos x="0" y="0"/>
                  </a:cxn>
                  <a:cxn ang="0">
                    <a:pos x="7" y="0"/>
                  </a:cxn>
                  <a:cxn ang="0">
                    <a:pos x="43" y="26"/>
                  </a:cxn>
                  <a:cxn ang="0">
                    <a:pos x="43" y="33"/>
                  </a:cxn>
                  <a:cxn ang="0">
                    <a:pos x="36" y="33"/>
                  </a:cxn>
                  <a:cxn ang="0">
                    <a:pos x="0" y="6"/>
                  </a:cxn>
                </a:cxnLst>
                <a:rect l="0" t="0" r="r" b="b"/>
                <a:pathLst>
                  <a:path w="43" h="33">
                    <a:moveTo>
                      <a:pt x="0" y="6"/>
                    </a:moveTo>
                    <a:lnTo>
                      <a:pt x="0" y="0"/>
                    </a:lnTo>
                    <a:lnTo>
                      <a:pt x="7" y="0"/>
                    </a:lnTo>
                    <a:lnTo>
                      <a:pt x="43" y="26"/>
                    </a:lnTo>
                    <a:lnTo>
                      <a:pt x="43" y="33"/>
                    </a:lnTo>
                    <a:lnTo>
                      <a:pt x="36" y="33"/>
                    </a:lnTo>
                    <a:lnTo>
                      <a:pt x="0" y="6"/>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76" name="Freeform 1268"/>
              <p:cNvSpPr>
                <a:spLocks/>
              </p:cNvSpPr>
              <p:nvPr/>
            </p:nvSpPr>
            <p:spPr bwMode="auto">
              <a:xfrm>
                <a:off x="4754" y="3708"/>
                <a:ext cx="45" cy="23"/>
              </a:xfrm>
              <a:custGeom>
                <a:avLst/>
                <a:gdLst/>
                <a:ahLst/>
                <a:cxnLst>
                  <a:cxn ang="0">
                    <a:pos x="0" y="7"/>
                  </a:cxn>
                  <a:cxn ang="0">
                    <a:pos x="0" y="0"/>
                  </a:cxn>
                  <a:cxn ang="0">
                    <a:pos x="7" y="0"/>
                  </a:cxn>
                  <a:cxn ang="0">
                    <a:pos x="45" y="16"/>
                  </a:cxn>
                  <a:cxn ang="0">
                    <a:pos x="45" y="23"/>
                  </a:cxn>
                  <a:cxn ang="0">
                    <a:pos x="38" y="23"/>
                  </a:cxn>
                  <a:cxn ang="0">
                    <a:pos x="0" y="7"/>
                  </a:cxn>
                </a:cxnLst>
                <a:rect l="0" t="0" r="r" b="b"/>
                <a:pathLst>
                  <a:path w="45" h="23">
                    <a:moveTo>
                      <a:pt x="0" y="7"/>
                    </a:moveTo>
                    <a:lnTo>
                      <a:pt x="0" y="0"/>
                    </a:lnTo>
                    <a:lnTo>
                      <a:pt x="7" y="0"/>
                    </a:lnTo>
                    <a:lnTo>
                      <a:pt x="45" y="16"/>
                    </a:lnTo>
                    <a:lnTo>
                      <a:pt x="45" y="23"/>
                    </a:lnTo>
                    <a:lnTo>
                      <a:pt x="38" y="23"/>
                    </a:lnTo>
                    <a:lnTo>
                      <a:pt x="0" y="7"/>
                    </a:lnTo>
                    <a:close/>
                  </a:path>
                </a:pathLst>
              </a:custGeom>
              <a:solidFill>
                <a:srgbClr val="DD0806"/>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77" name="Freeform 1269"/>
              <p:cNvSpPr>
                <a:spLocks/>
              </p:cNvSpPr>
              <p:nvPr/>
            </p:nvSpPr>
            <p:spPr bwMode="auto">
              <a:xfrm>
                <a:off x="3716" y="2937"/>
                <a:ext cx="8" cy="7"/>
              </a:xfrm>
              <a:custGeom>
                <a:avLst/>
                <a:gdLst/>
                <a:ahLst/>
                <a:cxnLst>
                  <a:cxn ang="0">
                    <a:pos x="6" y="7"/>
                  </a:cxn>
                  <a:cxn ang="0">
                    <a:pos x="0" y="7"/>
                  </a:cxn>
                  <a:cxn ang="0">
                    <a:pos x="0" y="1"/>
                  </a:cxn>
                  <a:cxn ang="0">
                    <a:pos x="1" y="0"/>
                  </a:cxn>
                  <a:cxn ang="0">
                    <a:pos x="8" y="0"/>
                  </a:cxn>
                  <a:cxn ang="0">
                    <a:pos x="8" y="6"/>
                  </a:cxn>
                  <a:cxn ang="0">
                    <a:pos x="6" y="7"/>
                  </a:cxn>
                </a:cxnLst>
                <a:rect l="0" t="0" r="r" b="b"/>
                <a:pathLst>
                  <a:path w="8" h="7">
                    <a:moveTo>
                      <a:pt x="6" y="7"/>
                    </a:moveTo>
                    <a:lnTo>
                      <a:pt x="0" y="7"/>
                    </a:lnTo>
                    <a:lnTo>
                      <a:pt x="0" y="1"/>
                    </a:lnTo>
                    <a:lnTo>
                      <a:pt x="1" y="0"/>
                    </a:lnTo>
                    <a:lnTo>
                      <a:pt x="8" y="0"/>
                    </a:lnTo>
                    <a:lnTo>
                      <a:pt x="8" y="6"/>
                    </a:lnTo>
                    <a:lnTo>
                      <a:pt x="6"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78" name="Freeform 1270"/>
              <p:cNvSpPr>
                <a:spLocks/>
              </p:cNvSpPr>
              <p:nvPr/>
            </p:nvSpPr>
            <p:spPr bwMode="auto">
              <a:xfrm>
                <a:off x="3717" y="2936"/>
                <a:ext cx="9" cy="7"/>
              </a:xfrm>
              <a:custGeom>
                <a:avLst/>
                <a:gdLst/>
                <a:ahLst/>
                <a:cxnLst>
                  <a:cxn ang="0">
                    <a:pos x="7" y="7"/>
                  </a:cxn>
                  <a:cxn ang="0">
                    <a:pos x="0" y="7"/>
                  </a:cxn>
                  <a:cxn ang="0">
                    <a:pos x="0" y="1"/>
                  </a:cxn>
                  <a:cxn ang="0">
                    <a:pos x="2" y="0"/>
                  </a:cxn>
                  <a:cxn ang="0">
                    <a:pos x="9" y="0"/>
                  </a:cxn>
                  <a:cxn ang="0">
                    <a:pos x="9" y="7"/>
                  </a:cxn>
                  <a:cxn ang="0">
                    <a:pos x="7" y="7"/>
                  </a:cxn>
                </a:cxnLst>
                <a:rect l="0" t="0" r="r" b="b"/>
                <a:pathLst>
                  <a:path w="9" h="7">
                    <a:moveTo>
                      <a:pt x="7" y="7"/>
                    </a:moveTo>
                    <a:lnTo>
                      <a:pt x="0" y="7"/>
                    </a:lnTo>
                    <a:lnTo>
                      <a:pt x="0" y="1"/>
                    </a:lnTo>
                    <a:lnTo>
                      <a:pt x="2" y="0"/>
                    </a:lnTo>
                    <a:lnTo>
                      <a:pt x="9" y="0"/>
                    </a:lnTo>
                    <a:lnTo>
                      <a:pt x="9" y="7"/>
                    </a:lnTo>
                    <a:lnTo>
                      <a:pt x="7"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79" name="Freeform 1271"/>
              <p:cNvSpPr>
                <a:spLocks/>
              </p:cNvSpPr>
              <p:nvPr/>
            </p:nvSpPr>
            <p:spPr bwMode="auto">
              <a:xfrm>
                <a:off x="3719" y="2935"/>
                <a:ext cx="9" cy="8"/>
              </a:xfrm>
              <a:custGeom>
                <a:avLst/>
                <a:gdLst/>
                <a:ahLst/>
                <a:cxnLst>
                  <a:cxn ang="0">
                    <a:pos x="7" y="8"/>
                  </a:cxn>
                  <a:cxn ang="0">
                    <a:pos x="0" y="8"/>
                  </a:cxn>
                  <a:cxn ang="0">
                    <a:pos x="0" y="1"/>
                  </a:cxn>
                  <a:cxn ang="0">
                    <a:pos x="3" y="0"/>
                  </a:cxn>
                  <a:cxn ang="0">
                    <a:pos x="9" y="0"/>
                  </a:cxn>
                  <a:cxn ang="0">
                    <a:pos x="9" y="7"/>
                  </a:cxn>
                  <a:cxn ang="0">
                    <a:pos x="7" y="8"/>
                  </a:cxn>
                </a:cxnLst>
                <a:rect l="0" t="0" r="r" b="b"/>
                <a:pathLst>
                  <a:path w="9" h="8">
                    <a:moveTo>
                      <a:pt x="7" y="8"/>
                    </a:moveTo>
                    <a:lnTo>
                      <a:pt x="0" y="8"/>
                    </a:lnTo>
                    <a:lnTo>
                      <a:pt x="0" y="1"/>
                    </a:lnTo>
                    <a:lnTo>
                      <a:pt x="3" y="0"/>
                    </a:lnTo>
                    <a:lnTo>
                      <a:pt x="9" y="0"/>
                    </a:lnTo>
                    <a:lnTo>
                      <a:pt x="9"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80" name="Freeform 1272"/>
              <p:cNvSpPr>
                <a:spLocks/>
              </p:cNvSpPr>
              <p:nvPr/>
            </p:nvSpPr>
            <p:spPr bwMode="auto">
              <a:xfrm>
                <a:off x="3722" y="2934"/>
                <a:ext cx="8" cy="8"/>
              </a:xfrm>
              <a:custGeom>
                <a:avLst/>
                <a:gdLst/>
                <a:ahLst/>
                <a:cxnLst>
                  <a:cxn ang="0">
                    <a:pos x="6" y="8"/>
                  </a:cxn>
                  <a:cxn ang="0">
                    <a:pos x="0" y="8"/>
                  </a:cxn>
                  <a:cxn ang="0">
                    <a:pos x="0" y="1"/>
                  </a:cxn>
                  <a:cxn ang="0">
                    <a:pos x="1" y="0"/>
                  </a:cxn>
                  <a:cxn ang="0">
                    <a:pos x="8" y="0"/>
                  </a:cxn>
                  <a:cxn ang="0">
                    <a:pos x="8" y="7"/>
                  </a:cxn>
                  <a:cxn ang="0">
                    <a:pos x="6" y="8"/>
                  </a:cxn>
                </a:cxnLst>
                <a:rect l="0" t="0" r="r" b="b"/>
                <a:pathLst>
                  <a:path w="8" h="8">
                    <a:moveTo>
                      <a:pt x="6" y="8"/>
                    </a:moveTo>
                    <a:lnTo>
                      <a:pt x="0" y="8"/>
                    </a:lnTo>
                    <a:lnTo>
                      <a:pt x="0" y="1"/>
                    </a:lnTo>
                    <a:lnTo>
                      <a:pt x="1" y="0"/>
                    </a:lnTo>
                    <a:lnTo>
                      <a:pt x="8" y="0"/>
                    </a:lnTo>
                    <a:lnTo>
                      <a:pt x="8" y="7"/>
                    </a:lnTo>
                    <a:lnTo>
                      <a:pt x="6"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81" name="Freeform 1273"/>
              <p:cNvSpPr>
                <a:spLocks/>
              </p:cNvSpPr>
              <p:nvPr/>
            </p:nvSpPr>
            <p:spPr bwMode="auto">
              <a:xfrm>
                <a:off x="3723" y="2933"/>
                <a:ext cx="9" cy="8"/>
              </a:xfrm>
              <a:custGeom>
                <a:avLst/>
                <a:gdLst/>
                <a:ahLst/>
                <a:cxnLst>
                  <a:cxn ang="0">
                    <a:pos x="7" y="8"/>
                  </a:cxn>
                  <a:cxn ang="0">
                    <a:pos x="0" y="8"/>
                  </a:cxn>
                  <a:cxn ang="0">
                    <a:pos x="0" y="1"/>
                  </a:cxn>
                  <a:cxn ang="0">
                    <a:pos x="2" y="0"/>
                  </a:cxn>
                  <a:cxn ang="0">
                    <a:pos x="9" y="0"/>
                  </a:cxn>
                  <a:cxn ang="0">
                    <a:pos x="9" y="6"/>
                  </a:cxn>
                  <a:cxn ang="0">
                    <a:pos x="7" y="8"/>
                  </a:cxn>
                </a:cxnLst>
                <a:rect l="0" t="0" r="r" b="b"/>
                <a:pathLst>
                  <a:path w="9" h="8">
                    <a:moveTo>
                      <a:pt x="7" y="8"/>
                    </a:moveTo>
                    <a:lnTo>
                      <a:pt x="0" y="8"/>
                    </a:lnTo>
                    <a:lnTo>
                      <a:pt x="0" y="1"/>
                    </a:lnTo>
                    <a:lnTo>
                      <a:pt x="2" y="0"/>
                    </a:lnTo>
                    <a:lnTo>
                      <a:pt x="9" y="0"/>
                    </a:lnTo>
                    <a:lnTo>
                      <a:pt x="9" y="6"/>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82" name="Freeform 1274"/>
              <p:cNvSpPr>
                <a:spLocks/>
              </p:cNvSpPr>
              <p:nvPr/>
            </p:nvSpPr>
            <p:spPr bwMode="auto">
              <a:xfrm>
                <a:off x="3725" y="2930"/>
                <a:ext cx="9" cy="9"/>
              </a:xfrm>
              <a:custGeom>
                <a:avLst/>
                <a:gdLst/>
                <a:ahLst/>
                <a:cxnLst>
                  <a:cxn ang="0">
                    <a:pos x="7" y="9"/>
                  </a:cxn>
                  <a:cxn ang="0">
                    <a:pos x="0" y="9"/>
                  </a:cxn>
                  <a:cxn ang="0">
                    <a:pos x="0" y="3"/>
                  </a:cxn>
                  <a:cxn ang="0">
                    <a:pos x="2" y="0"/>
                  </a:cxn>
                  <a:cxn ang="0">
                    <a:pos x="9" y="0"/>
                  </a:cxn>
                  <a:cxn ang="0">
                    <a:pos x="9" y="7"/>
                  </a:cxn>
                  <a:cxn ang="0">
                    <a:pos x="7" y="9"/>
                  </a:cxn>
                </a:cxnLst>
                <a:rect l="0" t="0" r="r" b="b"/>
                <a:pathLst>
                  <a:path w="9" h="9">
                    <a:moveTo>
                      <a:pt x="7" y="9"/>
                    </a:moveTo>
                    <a:lnTo>
                      <a:pt x="0" y="9"/>
                    </a:lnTo>
                    <a:lnTo>
                      <a:pt x="0" y="3"/>
                    </a:lnTo>
                    <a:lnTo>
                      <a:pt x="2" y="0"/>
                    </a:lnTo>
                    <a:lnTo>
                      <a:pt x="9" y="0"/>
                    </a:lnTo>
                    <a:lnTo>
                      <a:pt x="9" y="7"/>
                    </a:lnTo>
                    <a:lnTo>
                      <a:pt x="7"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83" name="Freeform 1275"/>
              <p:cNvSpPr>
                <a:spLocks/>
              </p:cNvSpPr>
              <p:nvPr/>
            </p:nvSpPr>
            <p:spPr bwMode="auto">
              <a:xfrm>
                <a:off x="3727" y="2929"/>
                <a:ext cx="9" cy="8"/>
              </a:xfrm>
              <a:custGeom>
                <a:avLst/>
                <a:gdLst/>
                <a:ahLst/>
                <a:cxnLst>
                  <a:cxn ang="0">
                    <a:pos x="7" y="8"/>
                  </a:cxn>
                  <a:cxn ang="0">
                    <a:pos x="0" y="8"/>
                  </a:cxn>
                  <a:cxn ang="0">
                    <a:pos x="0" y="1"/>
                  </a:cxn>
                  <a:cxn ang="0">
                    <a:pos x="2" y="0"/>
                  </a:cxn>
                  <a:cxn ang="0">
                    <a:pos x="9" y="0"/>
                  </a:cxn>
                  <a:cxn ang="0">
                    <a:pos x="9" y="6"/>
                  </a:cxn>
                  <a:cxn ang="0">
                    <a:pos x="7" y="8"/>
                  </a:cxn>
                </a:cxnLst>
                <a:rect l="0" t="0" r="r" b="b"/>
                <a:pathLst>
                  <a:path w="9" h="8">
                    <a:moveTo>
                      <a:pt x="7" y="8"/>
                    </a:moveTo>
                    <a:lnTo>
                      <a:pt x="0" y="8"/>
                    </a:lnTo>
                    <a:lnTo>
                      <a:pt x="0" y="1"/>
                    </a:lnTo>
                    <a:lnTo>
                      <a:pt x="2" y="0"/>
                    </a:lnTo>
                    <a:lnTo>
                      <a:pt x="9" y="0"/>
                    </a:lnTo>
                    <a:lnTo>
                      <a:pt x="9" y="6"/>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84" name="Freeform 1276"/>
              <p:cNvSpPr>
                <a:spLocks/>
              </p:cNvSpPr>
              <p:nvPr/>
            </p:nvSpPr>
            <p:spPr bwMode="auto">
              <a:xfrm>
                <a:off x="3729" y="2927"/>
                <a:ext cx="9" cy="8"/>
              </a:xfrm>
              <a:custGeom>
                <a:avLst/>
                <a:gdLst/>
                <a:ahLst/>
                <a:cxnLst>
                  <a:cxn ang="0">
                    <a:pos x="7" y="8"/>
                  </a:cxn>
                  <a:cxn ang="0">
                    <a:pos x="0" y="8"/>
                  </a:cxn>
                  <a:cxn ang="0">
                    <a:pos x="0" y="2"/>
                  </a:cxn>
                  <a:cxn ang="0">
                    <a:pos x="3" y="0"/>
                  </a:cxn>
                  <a:cxn ang="0">
                    <a:pos x="9" y="0"/>
                  </a:cxn>
                  <a:cxn ang="0">
                    <a:pos x="9" y="6"/>
                  </a:cxn>
                  <a:cxn ang="0">
                    <a:pos x="7" y="8"/>
                  </a:cxn>
                </a:cxnLst>
                <a:rect l="0" t="0" r="r" b="b"/>
                <a:pathLst>
                  <a:path w="9" h="8">
                    <a:moveTo>
                      <a:pt x="7" y="8"/>
                    </a:moveTo>
                    <a:lnTo>
                      <a:pt x="0" y="8"/>
                    </a:lnTo>
                    <a:lnTo>
                      <a:pt x="0" y="2"/>
                    </a:lnTo>
                    <a:lnTo>
                      <a:pt x="3" y="0"/>
                    </a:lnTo>
                    <a:lnTo>
                      <a:pt x="9" y="0"/>
                    </a:lnTo>
                    <a:lnTo>
                      <a:pt x="9" y="6"/>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85" name="Freeform 1277"/>
              <p:cNvSpPr>
                <a:spLocks/>
              </p:cNvSpPr>
              <p:nvPr/>
            </p:nvSpPr>
            <p:spPr bwMode="auto">
              <a:xfrm>
                <a:off x="3732" y="2927"/>
                <a:ext cx="8" cy="7"/>
              </a:xfrm>
              <a:custGeom>
                <a:avLst/>
                <a:gdLst/>
                <a:ahLst/>
                <a:cxnLst>
                  <a:cxn ang="0">
                    <a:pos x="0" y="6"/>
                  </a:cxn>
                  <a:cxn ang="0">
                    <a:pos x="0" y="0"/>
                  </a:cxn>
                  <a:cxn ang="0">
                    <a:pos x="6" y="0"/>
                  </a:cxn>
                  <a:cxn ang="0">
                    <a:pos x="8" y="1"/>
                  </a:cxn>
                  <a:cxn ang="0">
                    <a:pos x="8" y="7"/>
                  </a:cxn>
                  <a:cxn ang="0">
                    <a:pos x="1" y="7"/>
                  </a:cxn>
                  <a:cxn ang="0">
                    <a:pos x="0" y="6"/>
                  </a:cxn>
                </a:cxnLst>
                <a:rect l="0" t="0" r="r" b="b"/>
                <a:pathLst>
                  <a:path w="8" h="7">
                    <a:moveTo>
                      <a:pt x="0" y="6"/>
                    </a:moveTo>
                    <a:lnTo>
                      <a:pt x="0" y="0"/>
                    </a:lnTo>
                    <a:lnTo>
                      <a:pt x="6" y="0"/>
                    </a:lnTo>
                    <a:lnTo>
                      <a:pt x="8" y="1"/>
                    </a:lnTo>
                    <a:lnTo>
                      <a:pt x="8" y="7"/>
                    </a:lnTo>
                    <a:lnTo>
                      <a:pt x="1" y="7"/>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86" name="Freeform 1278"/>
              <p:cNvSpPr>
                <a:spLocks/>
              </p:cNvSpPr>
              <p:nvPr/>
            </p:nvSpPr>
            <p:spPr bwMode="auto">
              <a:xfrm>
                <a:off x="3733" y="2928"/>
                <a:ext cx="9" cy="8"/>
              </a:xfrm>
              <a:custGeom>
                <a:avLst/>
                <a:gdLst/>
                <a:ahLst/>
                <a:cxnLst>
                  <a:cxn ang="0">
                    <a:pos x="0" y="6"/>
                  </a:cxn>
                  <a:cxn ang="0">
                    <a:pos x="0" y="0"/>
                  </a:cxn>
                  <a:cxn ang="0">
                    <a:pos x="7" y="0"/>
                  </a:cxn>
                  <a:cxn ang="0">
                    <a:pos x="9" y="1"/>
                  </a:cxn>
                  <a:cxn ang="0">
                    <a:pos x="9" y="8"/>
                  </a:cxn>
                  <a:cxn ang="0">
                    <a:pos x="3" y="8"/>
                  </a:cxn>
                  <a:cxn ang="0">
                    <a:pos x="0" y="6"/>
                  </a:cxn>
                </a:cxnLst>
                <a:rect l="0" t="0" r="r" b="b"/>
                <a:pathLst>
                  <a:path w="9" h="8">
                    <a:moveTo>
                      <a:pt x="0" y="6"/>
                    </a:moveTo>
                    <a:lnTo>
                      <a:pt x="0" y="0"/>
                    </a:lnTo>
                    <a:lnTo>
                      <a:pt x="7" y="0"/>
                    </a:lnTo>
                    <a:lnTo>
                      <a:pt x="9" y="1"/>
                    </a:lnTo>
                    <a:lnTo>
                      <a:pt x="9" y="8"/>
                    </a:lnTo>
                    <a:lnTo>
                      <a:pt x="3" y="8"/>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87" name="Freeform 1279"/>
              <p:cNvSpPr>
                <a:spLocks/>
              </p:cNvSpPr>
              <p:nvPr/>
            </p:nvSpPr>
            <p:spPr bwMode="auto">
              <a:xfrm>
                <a:off x="3736" y="2929"/>
                <a:ext cx="8" cy="10"/>
              </a:xfrm>
              <a:custGeom>
                <a:avLst/>
                <a:gdLst/>
                <a:ahLst/>
                <a:cxnLst>
                  <a:cxn ang="0">
                    <a:pos x="0" y="7"/>
                  </a:cxn>
                  <a:cxn ang="0">
                    <a:pos x="0" y="0"/>
                  </a:cxn>
                  <a:cxn ang="0">
                    <a:pos x="6" y="0"/>
                  </a:cxn>
                  <a:cxn ang="0">
                    <a:pos x="8" y="3"/>
                  </a:cxn>
                  <a:cxn ang="0">
                    <a:pos x="8" y="10"/>
                  </a:cxn>
                  <a:cxn ang="0">
                    <a:pos x="1" y="10"/>
                  </a:cxn>
                  <a:cxn ang="0">
                    <a:pos x="0" y="7"/>
                  </a:cxn>
                </a:cxnLst>
                <a:rect l="0" t="0" r="r" b="b"/>
                <a:pathLst>
                  <a:path w="8" h="10">
                    <a:moveTo>
                      <a:pt x="0" y="7"/>
                    </a:moveTo>
                    <a:lnTo>
                      <a:pt x="0" y="0"/>
                    </a:lnTo>
                    <a:lnTo>
                      <a:pt x="6" y="0"/>
                    </a:lnTo>
                    <a:lnTo>
                      <a:pt x="8" y="3"/>
                    </a:lnTo>
                    <a:lnTo>
                      <a:pt x="8" y="10"/>
                    </a:lnTo>
                    <a:lnTo>
                      <a:pt x="1" y="10"/>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88" name="Freeform 1280"/>
              <p:cNvSpPr>
                <a:spLocks/>
              </p:cNvSpPr>
              <p:nvPr/>
            </p:nvSpPr>
            <p:spPr bwMode="auto">
              <a:xfrm>
                <a:off x="3737" y="2932"/>
                <a:ext cx="9" cy="9"/>
              </a:xfrm>
              <a:custGeom>
                <a:avLst/>
                <a:gdLst/>
                <a:ahLst/>
                <a:cxnLst>
                  <a:cxn ang="0">
                    <a:pos x="0" y="7"/>
                  </a:cxn>
                  <a:cxn ang="0">
                    <a:pos x="0" y="0"/>
                  </a:cxn>
                  <a:cxn ang="0">
                    <a:pos x="7" y="0"/>
                  </a:cxn>
                  <a:cxn ang="0">
                    <a:pos x="9" y="2"/>
                  </a:cxn>
                  <a:cxn ang="0">
                    <a:pos x="9" y="9"/>
                  </a:cxn>
                  <a:cxn ang="0">
                    <a:pos x="3" y="9"/>
                  </a:cxn>
                  <a:cxn ang="0">
                    <a:pos x="0" y="7"/>
                  </a:cxn>
                </a:cxnLst>
                <a:rect l="0" t="0" r="r" b="b"/>
                <a:pathLst>
                  <a:path w="9" h="9">
                    <a:moveTo>
                      <a:pt x="0" y="7"/>
                    </a:moveTo>
                    <a:lnTo>
                      <a:pt x="0" y="0"/>
                    </a:lnTo>
                    <a:lnTo>
                      <a:pt x="7" y="0"/>
                    </a:lnTo>
                    <a:lnTo>
                      <a:pt x="9" y="2"/>
                    </a:lnTo>
                    <a:lnTo>
                      <a:pt x="9" y="9"/>
                    </a:lnTo>
                    <a:lnTo>
                      <a:pt x="3" y="9"/>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89" name="Freeform 1281"/>
              <p:cNvSpPr>
                <a:spLocks/>
              </p:cNvSpPr>
              <p:nvPr/>
            </p:nvSpPr>
            <p:spPr bwMode="auto">
              <a:xfrm>
                <a:off x="3740" y="2934"/>
                <a:ext cx="8" cy="9"/>
              </a:xfrm>
              <a:custGeom>
                <a:avLst/>
                <a:gdLst/>
                <a:ahLst/>
                <a:cxnLst>
                  <a:cxn ang="0">
                    <a:pos x="0" y="7"/>
                  </a:cxn>
                  <a:cxn ang="0">
                    <a:pos x="0" y="0"/>
                  </a:cxn>
                  <a:cxn ang="0">
                    <a:pos x="6" y="0"/>
                  </a:cxn>
                  <a:cxn ang="0">
                    <a:pos x="8" y="3"/>
                  </a:cxn>
                  <a:cxn ang="0">
                    <a:pos x="8" y="9"/>
                  </a:cxn>
                  <a:cxn ang="0">
                    <a:pos x="1" y="9"/>
                  </a:cxn>
                  <a:cxn ang="0">
                    <a:pos x="0" y="7"/>
                  </a:cxn>
                </a:cxnLst>
                <a:rect l="0" t="0" r="r" b="b"/>
                <a:pathLst>
                  <a:path w="8" h="9">
                    <a:moveTo>
                      <a:pt x="0" y="7"/>
                    </a:moveTo>
                    <a:lnTo>
                      <a:pt x="0" y="0"/>
                    </a:lnTo>
                    <a:lnTo>
                      <a:pt x="6" y="0"/>
                    </a:lnTo>
                    <a:lnTo>
                      <a:pt x="8" y="3"/>
                    </a:lnTo>
                    <a:lnTo>
                      <a:pt x="8" y="9"/>
                    </a:lnTo>
                    <a:lnTo>
                      <a:pt x="1" y="9"/>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90" name="Freeform 1282"/>
              <p:cNvSpPr>
                <a:spLocks/>
              </p:cNvSpPr>
              <p:nvPr/>
            </p:nvSpPr>
            <p:spPr bwMode="auto">
              <a:xfrm>
                <a:off x="3741" y="2937"/>
                <a:ext cx="10" cy="9"/>
              </a:xfrm>
              <a:custGeom>
                <a:avLst/>
                <a:gdLst/>
                <a:ahLst/>
                <a:cxnLst>
                  <a:cxn ang="0">
                    <a:pos x="0" y="6"/>
                  </a:cxn>
                  <a:cxn ang="0">
                    <a:pos x="0" y="0"/>
                  </a:cxn>
                  <a:cxn ang="0">
                    <a:pos x="7" y="0"/>
                  </a:cxn>
                  <a:cxn ang="0">
                    <a:pos x="10" y="2"/>
                  </a:cxn>
                  <a:cxn ang="0">
                    <a:pos x="10" y="9"/>
                  </a:cxn>
                  <a:cxn ang="0">
                    <a:pos x="3" y="9"/>
                  </a:cxn>
                  <a:cxn ang="0">
                    <a:pos x="0" y="6"/>
                  </a:cxn>
                </a:cxnLst>
                <a:rect l="0" t="0" r="r" b="b"/>
                <a:pathLst>
                  <a:path w="10" h="9">
                    <a:moveTo>
                      <a:pt x="0" y="6"/>
                    </a:moveTo>
                    <a:lnTo>
                      <a:pt x="0" y="0"/>
                    </a:lnTo>
                    <a:lnTo>
                      <a:pt x="7" y="0"/>
                    </a:lnTo>
                    <a:lnTo>
                      <a:pt x="10" y="2"/>
                    </a:lnTo>
                    <a:lnTo>
                      <a:pt x="10" y="9"/>
                    </a:lnTo>
                    <a:lnTo>
                      <a:pt x="3" y="9"/>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91" name="Freeform 1283"/>
              <p:cNvSpPr>
                <a:spLocks/>
              </p:cNvSpPr>
              <p:nvPr/>
            </p:nvSpPr>
            <p:spPr bwMode="auto">
              <a:xfrm>
                <a:off x="3744" y="2939"/>
                <a:ext cx="9" cy="8"/>
              </a:xfrm>
              <a:custGeom>
                <a:avLst/>
                <a:gdLst/>
                <a:ahLst/>
                <a:cxnLst>
                  <a:cxn ang="0">
                    <a:pos x="0" y="7"/>
                  </a:cxn>
                  <a:cxn ang="0">
                    <a:pos x="0" y="0"/>
                  </a:cxn>
                  <a:cxn ang="0">
                    <a:pos x="7" y="0"/>
                  </a:cxn>
                  <a:cxn ang="0">
                    <a:pos x="9" y="1"/>
                  </a:cxn>
                  <a:cxn ang="0">
                    <a:pos x="9" y="8"/>
                  </a:cxn>
                  <a:cxn ang="0">
                    <a:pos x="2" y="8"/>
                  </a:cxn>
                  <a:cxn ang="0">
                    <a:pos x="0" y="7"/>
                  </a:cxn>
                </a:cxnLst>
                <a:rect l="0" t="0" r="r" b="b"/>
                <a:pathLst>
                  <a:path w="9" h="8">
                    <a:moveTo>
                      <a:pt x="0" y="7"/>
                    </a:moveTo>
                    <a:lnTo>
                      <a:pt x="0" y="0"/>
                    </a:lnTo>
                    <a:lnTo>
                      <a:pt x="7" y="0"/>
                    </a:lnTo>
                    <a:lnTo>
                      <a:pt x="9" y="1"/>
                    </a:lnTo>
                    <a:lnTo>
                      <a:pt x="9" y="8"/>
                    </a:lnTo>
                    <a:lnTo>
                      <a:pt x="2" y="8"/>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92" name="Rectangle 1284"/>
              <p:cNvSpPr>
                <a:spLocks noChangeArrowheads="1"/>
              </p:cNvSpPr>
              <p:nvPr/>
            </p:nvSpPr>
            <p:spPr bwMode="auto">
              <a:xfrm>
                <a:off x="3746" y="2940"/>
                <a:ext cx="9" cy="7"/>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93" name="Freeform 1285"/>
              <p:cNvSpPr>
                <a:spLocks/>
              </p:cNvSpPr>
              <p:nvPr/>
            </p:nvSpPr>
            <p:spPr bwMode="auto">
              <a:xfrm>
                <a:off x="3748" y="2939"/>
                <a:ext cx="9" cy="8"/>
              </a:xfrm>
              <a:custGeom>
                <a:avLst/>
                <a:gdLst/>
                <a:ahLst/>
                <a:cxnLst>
                  <a:cxn ang="0">
                    <a:pos x="7" y="8"/>
                  </a:cxn>
                  <a:cxn ang="0">
                    <a:pos x="0" y="8"/>
                  </a:cxn>
                  <a:cxn ang="0">
                    <a:pos x="0" y="1"/>
                  </a:cxn>
                  <a:cxn ang="0">
                    <a:pos x="3" y="0"/>
                  </a:cxn>
                  <a:cxn ang="0">
                    <a:pos x="9" y="0"/>
                  </a:cxn>
                  <a:cxn ang="0">
                    <a:pos x="9" y="7"/>
                  </a:cxn>
                  <a:cxn ang="0">
                    <a:pos x="7" y="8"/>
                  </a:cxn>
                </a:cxnLst>
                <a:rect l="0" t="0" r="r" b="b"/>
                <a:pathLst>
                  <a:path w="9" h="8">
                    <a:moveTo>
                      <a:pt x="7" y="8"/>
                    </a:moveTo>
                    <a:lnTo>
                      <a:pt x="0" y="8"/>
                    </a:lnTo>
                    <a:lnTo>
                      <a:pt x="0" y="1"/>
                    </a:lnTo>
                    <a:lnTo>
                      <a:pt x="3" y="0"/>
                    </a:lnTo>
                    <a:lnTo>
                      <a:pt x="9" y="0"/>
                    </a:lnTo>
                    <a:lnTo>
                      <a:pt x="9"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94" name="Rectangle 1286"/>
              <p:cNvSpPr>
                <a:spLocks noChangeArrowheads="1"/>
              </p:cNvSpPr>
              <p:nvPr/>
            </p:nvSpPr>
            <p:spPr bwMode="auto">
              <a:xfrm>
                <a:off x="3751" y="2939"/>
                <a:ext cx="9" cy="7"/>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95" name="Freeform 1287"/>
              <p:cNvSpPr>
                <a:spLocks/>
              </p:cNvSpPr>
              <p:nvPr/>
            </p:nvSpPr>
            <p:spPr bwMode="auto">
              <a:xfrm>
                <a:off x="3753" y="2939"/>
                <a:ext cx="9" cy="7"/>
              </a:xfrm>
              <a:custGeom>
                <a:avLst/>
                <a:gdLst/>
                <a:ahLst/>
                <a:cxnLst>
                  <a:cxn ang="0">
                    <a:pos x="7" y="7"/>
                  </a:cxn>
                  <a:cxn ang="0">
                    <a:pos x="0" y="7"/>
                  </a:cxn>
                  <a:cxn ang="0">
                    <a:pos x="0" y="0"/>
                  </a:cxn>
                  <a:cxn ang="0">
                    <a:pos x="2" y="0"/>
                  </a:cxn>
                  <a:cxn ang="0">
                    <a:pos x="9" y="0"/>
                  </a:cxn>
                  <a:cxn ang="0">
                    <a:pos x="9" y="6"/>
                  </a:cxn>
                  <a:cxn ang="0">
                    <a:pos x="7" y="7"/>
                  </a:cxn>
                </a:cxnLst>
                <a:rect l="0" t="0" r="r" b="b"/>
                <a:pathLst>
                  <a:path w="9" h="7">
                    <a:moveTo>
                      <a:pt x="7" y="7"/>
                    </a:moveTo>
                    <a:lnTo>
                      <a:pt x="0" y="7"/>
                    </a:lnTo>
                    <a:lnTo>
                      <a:pt x="0" y="0"/>
                    </a:lnTo>
                    <a:lnTo>
                      <a:pt x="2" y="0"/>
                    </a:lnTo>
                    <a:lnTo>
                      <a:pt x="9" y="0"/>
                    </a:lnTo>
                    <a:lnTo>
                      <a:pt x="9" y="6"/>
                    </a:lnTo>
                    <a:lnTo>
                      <a:pt x="7"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96" name="Freeform 1288"/>
              <p:cNvSpPr>
                <a:spLocks/>
              </p:cNvSpPr>
              <p:nvPr/>
            </p:nvSpPr>
            <p:spPr bwMode="auto">
              <a:xfrm>
                <a:off x="3755" y="2939"/>
                <a:ext cx="9" cy="7"/>
              </a:xfrm>
              <a:custGeom>
                <a:avLst/>
                <a:gdLst/>
                <a:ahLst/>
                <a:cxnLst>
                  <a:cxn ang="0">
                    <a:pos x="0" y="6"/>
                  </a:cxn>
                  <a:cxn ang="0">
                    <a:pos x="0" y="0"/>
                  </a:cxn>
                  <a:cxn ang="0">
                    <a:pos x="7" y="0"/>
                  </a:cxn>
                  <a:cxn ang="0">
                    <a:pos x="9" y="0"/>
                  </a:cxn>
                  <a:cxn ang="0">
                    <a:pos x="9" y="7"/>
                  </a:cxn>
                  <a:cxn ang="0">
                    <a:pos x="3" y="7"/>
                  </a:cxn>
                  <a:cxn ang="0">
                    <a:pos x="0" y="6"/>
                  </a:cxn>
                </a:cxnLst>
                <a:rect l="0" t="0" r="r" b="b"/>
                <a:pathLst>
                  <a:path w="9" h="7">
                    <a:moveTo>
                      <a:pt x="0" y="6"/>
                    </a:moveTo>
                    <a:lnTo>
                      <a:pt x="0" y="0"/>
                    </a:lnTo>
                    <a:lnTo>
                      <a:pt x="7" y="0"/>
                    </a:lnTo>
                    <a:lnTo>
                      <a:pt x="9" y="0"/>
                    </a:lnTo>
                    <a:lnTo>
                      <a:pt x="9" y="7"/>
                    </a:lnTo>
                    <a:lnTo>
                      <a:pt x="3" y="7"/>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97" name="Rectangle 1289"/>
              <p:cNvSpPr>
                <a:spLocks noChangeArrowheads="1"/>
              </p:cNvSpPr>
              <p:nvPr/>
            </p:nvSpPr>
            <p:spPr bwMode="auto">
              <a:xfrm>
                <a:off x="3758" y="2939"/>
                <a:ext cx="8" cy="7"/>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98" name="Freeform 1290"/>
              <p:cNvSpPr>
                <a:spLocks/>
              </p:cNvSpPr>
              <p:nvPr/>
            </p:nvSpPr>
            <p:spPr bwMode="auto">
              <a:xfrm>
                <a:off x="3760" y="2939"/>
                <a:ext cx="8" cy="8"/>
              </a:xfrm>
              <a:custGeom>
                <a:avLst/>
                <a:gdLst/>
                <a:ahLst/>
                <a:cxnLst>
                  <a:cxn ang="0">
                    <a:pos x="0" y="7"/>
                  </a:cxn>
                  <a:cxn ang="0">
                    <a:pos x="0" y="0"/>
                  </a:cxn>
                  <a:cxn ang="0">
                    <a:pos x="6" y="0"/>
                  </a:cxn>
                  <a:cxn ang="0">
                    <a:pos x="8" y="1"/>
                  </a:cxn>
                  <a:cxn ang="0">
                    <a:pos x="8" y="8"/>
                  </a:cxn>
                  <a:cxn ang="0">
                    <a:pos x="2" y="8"/>
                  </a:cxn>
                  <a:cxn ang="0">
                    <a:pos x="0" y="7"/>
                  </a:cxn>
                </a:cxnLst>
                <a:rect l="0" t="0" r="r" b="b"/>
                <a:pathLst>
                  <a:path w="8" h="8">
                    <a:moveTo>
                      <a:pt x="0" y="7"/>
                    </a:moveTo>
                    <a:lnTo>
                      <a:pt x="0" y="0"/>
                    </a:lnTo>
                    <a:lnTo>
                      <a:pt x="6" y="0"/>
                    </a:lnTo>
                    <a:lnTo>
                      <a:pt x="8" y="1"/>
                    </a:lnTo>
                    <a:lnTo>
                      <a:pt x="8" y="8"/>
                    </a:lnTo>
                    <a:lnTo>
                      <a:pt x="2" y="8"/>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499" name="Freeform 1291"/>
              <p:cNvSpPr>
                <a:spLocks/>
              </p:cNvSpPr>
              <p:nvPr/>
            </p:nvSpPr>
            <p:spPr bwMode="auto">
              <a:xfrm>
                <a:off x="3762" y="2940"/>
                <a:ext cx="9" cy="8"/>
              </a:xfrm>
              <a:custGeom>
                <a:avLst/>
                <a:gdLst/>
                <a:ahLst/>
                <a:cxnLst>
                  <a:cxn ang="0">
                    <a:pos x="0" y="7"/>
                  </a:cxn>
                  <a:cxn ang="0">
                    <a:pos x="0" y="0"/>
                  </a:cxn>
                  <a:cxn ang="0">
                    <a:pos x="6" y="0"/>
                  </a:cxn>
                  <a:cxn ang="0">
                    <a:pos x="9" y="2"/>
                  </a:cxn>
                  <a:cxn ang="0">
                    <a:pos x="9" y="8"/>
                  </a:cxn>
                  <a:cxn ang="0">
                    <a:pos x="2" y="8"/>
                  </a:cxn>
                  <a:cxn ang="0">
                    <a:pos x="0" y="7"/>
                  </a:cxn>
                </a:cxnLst>
                <a:rect l="0" t="0" r="r" b="b"/>
                <a:pathLst>
                  <a:path w="9" h="8">
                    <a:moveTo>
                      <a:pt x="0" y="7"/>
                    </a:moveTo>
                    <a:lnTo>
                      <a:pt x="0" y="0"/>
                    </a:lnTo>
                    <a:lnTo>
                      <a:pt x="6" y="0"/>
                    </a:lnTo>
                    <a:lnTo>
                      <a:pt x="9" y="2"/>
                    </a:lnTo>
                    <a:lnTo>
                      <a:pt x="9" y="8"/>
                    </a:lnTo>
                    <a:lnTo>
                      <a:pt x="2" y="8"/>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00" name="Freeform 1292"/>
              <p:cNvSpPr>
                <a:spLocks/>
              </p:cNvSpPr>
              <p:nvPr/>
            </p:nvSpPr>
            <p:spPr bwMode="auto">
              <a:xfrm>
                <a:off x="3764" y="2942"/>
                <a:ext cx="10" cy="9"/>
              </a:xfrm>
              <a:custGeom>
                <a:avLst/>
                <a:gdLst/>
                <a:ahLst/>
                <a:cxnLst>
                  <a:cxn ang="0">
                    <a:pos x="0" y="6"/>
                  </a:cxn>
                  <a:cxn ang="0">
                    <a:pos x="0" y="0"/>
                  </a:cxn>
                  <a:cxn ang="0">
                    <a:pos x="7" y="0"/>
                  </a:cxn>
                  <a:cxn ang="0">
                    <a:pos x="10" y="2"/>
                  </a:cxn>
                  <a:cxn ang="0">
                    <a:pos x="10" y="9"/>
                  </a:cxn>
                  <a:cxn ang="0">
                    <a:pos x="4" y="9"/>
                  </a:cxn>
                  <a:cxn ang="0">
                    <a:pos x="0" y="6"/>
                  </a:cxn>
                </a:cxnLst>
                <a:rect l="0" t="0" r="r" b="b"/>
                <a:pathLst>
                  <a:path w="10" h="9">
                    <a:moveTo>
                      <a:pt x="0" y="6"/>
                    </a:moveTo>
                    <a:lnTo>
                      <a:pt x="0" y="0"/>
                    </a:lnTo>
                    <a:lnTo>
                      <a:pt x="7" y="0"/>
                    </a:lnTo>
                    <a:lnTo>
                      <a:pt x="10" y="2"/>
                    </a:lnTo>
                    <a:lnTo>
                      <a:pt x="10" y="9"/>
                    </a:lnTo>
                    <a:lnTo>
                      <a:pt x="4" y="9"/>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01" name="Freeform 1293"/>
              <p:cNvSpPr>
                <a:spLocks/>
              </p:cNvSpPr>
              <p:nvPr/>
            </p:nvSpPr>
            <p:spPr bwMode="auto">
              <a:xfrm>
                <a:off x="3768" y="2944"/>
                <a:ext cx="8" cy="8"/>
              </a:xfrm>
              <a:custGeom>
                <a:avLst/>
                <a:gdLst/>
                <a:ahLst/>
                <a:cxnLst>
                  <a:cxn ang="0">
                    <a:pos x="0" y="7"/>
                  </a:cxn>
                  <a:cxn ang="0">
                    <a:pos x="0" y="0"/>
                  </a:cxn>
                  <a:cxn ang="0">
                    <a:pos x="6" y="0"/>
                  </a:cxn>
                  <a:cxn ang="0">
                    <a:pos x="8" y="2"/>
                  </a:cxn>
                  <a:cxn ang="0">
                    <a:pos x="8" y="8"/>
                  </a:cxn>
                  <a:cxn ang="0">
                    <a:pos x="2" y="8"/>
                  </a:cxn>
                  <a:cxn ang="0">
                    <a:pos x="0" y="7"/>
                  </a:cxn>
                </a:cxnLst>
                <a:rect l="0" t="0" r="r" b="b"/>
                <a:pathLst>
                  <a:path w="8" h="8">
                    <a:moveTo>
                      <a:pt x="0" y="7"/>
                    </a:moveTo>
                    <a:lnTo>
                      <a:pt x="0" y="0"/>
                    </a:lnTo>
                    <a:lnTo>
                      <a:pt x="6" y="0"/>
                    </a:lnTo>
                    <a:lnTo>
                      <a:pt x="8" y="2"/>
                    </a:lnTo>
                    <a:lnTo>
                      <a:pt x="8" y="8"/>
                    </a:lnTo>
                    <a:lnTo>
                      <a:pt x="2" y="8"/>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02" name="Freeform 1294"/>
              <p:cNvSpPr>
                <a:spLocks/>
              </p:cNvSpPr>
              <p:nvPr/>
            </p:nvSpPr>
            <p:spPr bwMode="auto">
              <a:xfrm>
                <a:off x="3770" y="2946"/>
                <a:ext cx="9" cy="7"/>
              </a:xfrm>
              <a:custGeom>
                <a:avLst/>
                <a:gdLst/>
                <a:ahLst/>
                <a:cxnLst>
                  <a:cxn ang="0">
                    <a:pos x="0" y="6"/>
                  </a:cxn>
                  <a:cxn ang="0">
                    <a:pos x="0" y="0"/>
                  </a:cxn>
                  <a:cxn ang="0">
                    <a:pos x="6" y="0"/>
                  </a:cxn>
                  <a:cxn ang="0">
                    <a:pos x="9" y="1"/>
                  </a:cxn>
                  <a:cxn ang="0">
                    <a:pos x="9" y="7"/>
                  </a:cxn>
                  <a:cxn ang="0">
                    <a:pos x="3" y="7"/>
                  </a:cxn>
                  <a:cxn ang="0">
                    <a:pos x="0" y="6"/>
                  </a:cxn>
                </a:cxnLst>
                <a:rect l="0" t="0" r="r" b="b"/>
                <a:pathLst>
                  <a:path w="9" h="7">
                    <a:moveTo>
                      <a:pt x="0" y="6"/>
                    </a:moveTo>
                    <a:lnTo>
                      <a:pt x="0" y="0"/>
                    </a:lnTo>
                    <a:lnTo>
                      <a:pt x="6" y="0"/>
                    </a:lnTo>
                    <a:lnTo>
                      <a:pt x="9" y="1"/>
                    </a:lnTo>
                    <a:lnTo>
                      <a:pt x="9" y="7"/>
                    </a:lnTo>
                    <a:lnTo>
                      <a:pt x="3" y="7"/>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03" name="Rectangle 1295"/>
              <p:cNvSpPr>
                <a:spLocks noChangeArrowheads="1"/>
              </p:cNvSpPr>
              <p:nvPr/>
            </p:nvSpPr>
            <p:spPr bwMode="auto">
              <a:xfrm>
                <a:off x="3773" y="2947"/>
                <a:ext cx="9" cy="6"/>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04" name="Rectangle 1296"/>
              <p:cNvSpPr>
                <a:spLocks noChangeArrowheads="1"/>
              </p:cNvSpPr>
              <p:nvPr/>
            </p:nvSpPr>
            <p:spPr bwMode="auto">
              <a:xfrm>
                <a:off x="3775" y="2947"/>
                <a:ext cx="9" cy="6"/>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05" name="Rectangle 1297"/>
              <p:cNvSpPr>
                <a:spLocks noChangeArrowheads="1"/>
              </p:cNvSpPr>
              <p:nvPr/>
            </p:nvSpPr>
            <p:spPr bwMode="auto">
              <a:xfrm>
                <a:off x="3777" y="2947"/>
                <a:ext cx="10" cy="6"/>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06" name="Freeform 1298"/>
              <p:cNvSpPr>
                <a:spLocks/>
              </p:cNvSpPr>
              <p:nvPr/>
            </p:nvSpPr>
            <p:spPr bwMode="auto">
              <a:xfrm>
                <a:off x="3780" y="2946"/>
                <a:ext cx="10" cy="7"/>
              </a:xfrm>
              <a:custGeom>
                <a:avLst/>
                <a:gdLst/>
                <a:ahLst/>
                <a:cxnLst>
                  <a:cxn ang="0">
                    <a:pos x="7" y="7"/>
                  </a:cxn>
                  <a:cxn ang="0">
                    <a:pos x="0" y="7"/>
                  </a:cxn>
                  <a:cxn ang="0">
                    <a:pos x="0" y="1"/>
                  </a:cxn>
                  <a:cxn ang="0">
                    <a:pos x="3" y="0"/>
                  </a:cxn>
                  <a:cxn ang="0">
                    <a:pos x="10" y="0"/>
                  </a:cxn>
                  <a:cxn ang="0">
                    <a:pos x="10" y="6"/>
                  </a:cxn>
                  <a:cxn ang="0">
                    <a:pos x="7" y="7"/>
                  </a:cxn>
                </a:cxnLst>
                <a:rect l="0" t="0" r="r" b="b"/>
                <a:pathLst>
                  <a:path w="10" h="7">
                    <a:moveTo>
                      <a:pt x="7" y="7"/>
                    </a:moveTo>
                    <a:lnTo>
                      <a:pt x="0" y="7"/>
                    </a:lnTo>
                    <a:lnTo>
                      <a:pt x="0" y="1"/>
                    </a:lnTo>
                    <a:lnTo>
                      <a:pt x="3" y="0"/>
                    </a:lnTo>
                    <a:lnTo>
                      <a:pt x="10" y="0"/>
                    </a:lnTo>
                    <a:lnTo>
                      <a:pt x="10" y="6"/>
                    </a:lnTo>
                    <a:lnTo>
                      <a:pt x="7"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07" name="Freeform 1299"/>
              <p:cNvSpPr>
                <a:spLocks/>
              </p:cNvSpPr>
              <p:nvPr/>
            </p:nvSpPr>
            <p:spPr bwMode="auto">
              <a:xfrm>
                <a:off x="3783" y="2945"/>
                <a:ext cx="10" cy="7"/>
              </a:xfrm>
              <a:custGeom>
                <a:avLst/>
                <a:gdLst/>
                <a:ahLst/>
                <a:cxnLst>
                  <a:cxn ang="0">
                    <a:pos x="7" y="7"/>
                  </a:cxn>
                  <a:cxn ang="0">
                    <a:pos x="0" y="7"/>
                  </a:cxn>
                  <a:cxn ang="0">
                    <a:pos x="0" y="1"/>
                  </a:cxn>
                  <a:cxn ang="0">
                    <a:pos x="3" y="0"/>
                  </a:cxn>
                  <a:cxn ang="0">
                    <a:pos x="10" y="0"/>
                  </a:cxn>
                  <a:cxn ang="0">
                    <a:pos x="10" y="7"/>
                  </a:cxn>
                  <a:cxn ang="0">
                    <a:pos x="7" y="7"/>
                  </a:cxn>
                </a:cxnLst>
                <a:rect l="0" t="0" r="r" b="b"/>
                <a:pathLst>
                  <a:path w="10" h="7">
                    <a:moveTo>
                      <a:pt x="7" y="7"/>
                    </a:moveTo>
                    <a:lnTo>
                      <a:pt x="0" y="7"/>
                    </a:lnTo>
                    <a:lnTo>
                      <a:pt x="0" y="1"/>
                    </a:lnTo>
                    <a:lnTo>
                      <a:pt x="3" y="0"/>
                    </a:lnTo>
                    <a:lnTo>
                      <a:pt x="10" y="0"/>
                    </a:lnTo>
                    <a:lnTo>
                      <a:pt x="10" y="7"/>
                    </a:lnTo>
                    <a:lnTo>
                      <a:pt x="7"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08" name="Freeform 1300"/>
              <p:cNvSpPr>
                <a:spLocks/>
              </p:cNvSpPr>
              <p:nvPr/>
            </p:nvSpPr>
            <p:spPr bwMode="auto">
              <a:xfrm>
                <a:off x="3786" y="2944"/>
                <a:ext cx="9" cy="8"/>
              </a:xfrm>
              <a:custGeom>
                <a:avLst/>
                <a:gdLst/>
                <a:ahLst/>
                <a:cxnLst>
                  <a:cxn ang="0">
                    <a:pos x="7" y="8"/>
                  </a:cxn>
                  <a:cxn ang="0">
                    <a:pos x="0" y="8"/>
                  </a:cxn>
                  <a:cxn ang="0">
                    <a:pos x="0" y="1"/>
                  </a:cxn>
                  <a:cxn ang="0">
                    <a:pos x="2" y="0"/>
                  </a:cxn>
                  <a:cxn ang="0">
                    <a:pos x="9" y="0"/>
                  </a:cxn>
                  <a:cxn ang="0">
                    <a:pos x="9" y="7"/>
                  </a:cxn>
                  <a:cxn ang="0">
                    <a:pos x="7" y="8"/>
                  </a:cxn>
                </a:cxnLst>
                <a:rect l="0" t="0" r="r" b="b"/>
                <a:pathLst>
                  <a:path w="9" h="8">
                    <a:moveTo>
                      <a:pt x="7" y="8"/>
                    </a:moveTo>
                    <a:lnTo>
                      <a:pt x="0" y="8"/>
                    </a:lnTo>
                    <a:lnTo>
                      <a:pt x="0" y="1"/>
                    </a:lnTo>
                    <a:lnTo>
                      <a:pt x="2" y="0"/>
                    </a:lnTo>
                    <a:lnTo>
                      <a:pt x="9" y="0"/>
                    </a:lnTo>
                    <a:lnTo>
                      <a:pt x="9"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09" name="Freeform 1301"/>
              <p:cNvSpPr>
                <a:spLocks/>
              </p:cNvSpPr>
              <p:nvPr/>
            </p:nvSpPr>
            <p:spPr bwMode="auto">
              <a:xfrm>
                <a:off x="3788" y="2943"/>
                <a:ext cx="10" cy="8"/>
              </a:xfrm>
              <a:custGeom>
                <a:avLst/>
                <a:gdLst/>
                <a:ahLst/>
                <a:cxnLst>
                  <a:cxn ang="0">
                    <a:pos x="7" y="8"/>
                  </a:cxn>
                  <a:cxn ang="0">
                    <a:pos x="0" y="8"/>
                  </a:cxn>
                  <a:cxn ang="0">
                    <a:pos x="0" y="1"/>
                  </a:cxn>
                  <a:cxn ang="0">
                    <a:pos x="4" y="0"/>
                  </a:cxn>
                  <a:cxn ang="0">
                    <a:pos x="10" y="0"/>
                  </a:cxn>
                  <a:cxn ang="0">
                    <a:pos x="10" y="6"/>
                  </a:cxn>
                  <a:cxn ang="0">
                    <a:pos x="7" y="8"/>
                  </a:cxn>
                </a:cxnLst>
                <a:rect l="0" t="0" r="r" b="b"/>
                <a:pathLst>
                  <a:path w="10" h="8">
                    <a:moveTo>
                      <a:pt x="7" y="8"/>
                    </a:moveTo>
                    <a:lnTo>
                      <a:pt x="0" y="8"/>
                    </a:lnTo>
                    <a:lnTo>
                      <a:pt x="0" y="1"/>
                    </a:lnTo>
                    <a:lnTo>
                      <a:pt x="4" y="0"/>
                    </a:lnTo>
                    <a:lnTo>
                      <a:pt x="10" y="0"/>
                    </a:lnTo>
                    <a:lnTo>
                      <a:pt x="10" y="6"/>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10" name="Freeform 1302"/>
              <p:cNvSpPr>
                <a:spLocks/>
              </p:cNvSpPr>
              <p:nvPr/>
            </p:nvSpPr>
            <p:spPr bwMode="auto">
              <a:xfrm>
                <a:off x="3792" y="2942"/>
                <a:ext cx="10" cy="7"/>
              </a:xfrm>
              <a:custGeom>
                <a:avLst/>
                <a:gdLst/>
                <a:ahLst/>
                <a:cxnLst>
                  <a:cxn ang="0">
                    <a:pos x="6" y="7"/>
                  </a:cxn>
                  <a:cxn ang="0">
                    <a:pos x="0" y="7"/>
                  </a:cxn>
                  <a:cxn ang="0">
                    <a:pos x="0" y="1"/>
                  </a:cxn>
                  <a:cxn ang="0">
                    <a:pos x="3" y="0"/>
                  </a:cxn>
                  <a:cxn ang="0">
                    <a:pos x="10" y="0"/>
                  </a:cxn>
                  <a:cxn ang="0">
                    <a:pos x="10" y="6"/>
                  </a:cxn>
                  <a:cxn ang="0">
                    <a:pos x="6" y="7"/>
                  </a:cxn>
                </a:cxnLst>
                <a:rect l="0" t="0" r="r" b="b"/>
                <a:pathLst>
                  <a:path w="10" h="7">
                    <a:moveTo>
                      <a:pt x="6" y="7"/>
                    </a:moveTo>
                    <a:lnTo>
                      <a:pt x="0" y="7"/>
                    </a:lnTo>
                    <a:lnTo>
                      <a:pt x="0" y="1"/>
                    </a:lnTo>
                    <a:lnTo>
                      <a:pt x="3" y="0"/>
                    </a:lnTo>
                    <a:lnTo>
                      <a:pt x="10" y="0"/>
                    </a:lnTo>
                    <a:lnTo>
                      <a:pt x="10" y="6"/>
                    </a:lnTo>
                    <a:lnTo>
                      <a:pt x="6"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11" name="Freeform 1303"/>
              <p:cNvSpPr>
                <a:spLocks/>
              </p:cNvSpPr>
              <p:nvPr/>
            </p:nvSpPr>
            <p:spPr bwMode="auto">
              <a:xfrm>
                <a:off x="3795" y="2940"/>
                <a:ext cx="9" cy="8"/>
              </a:xfrm>
              <a:custGeom>
                <a:avLst/>
                <a:gdLst/>
                <a:ahLst/>
                <a:cxnLst>
                  <a:cxn ang="0">
                    <a:pos x="7" y="8"/>
                  </a:cxn>
                  <a:cxn ang="0">
                    <a:pos x="0" y="8"/>
                  </a:cxn>
                  <a:cxn ang="0">
                    <a:pos x="0" y="2"/>
                  </a:cxn>
                  <a:cxn ang="0">
                    <a:pos x="2" y="0"/>
                  </a:cxn>
                  <a:cxn ang="0">
                    <a:pos x="9" y="0"/>
                  </a:cxn>
                  <a:cxn ang="0">
                    <a:pos x="9" y="7"/>
                  </a:cxn>
                  <a:cxn ang="0">
                    <a:pos x="7" y="8"/>
                  </a:cxn>
                </a:cxnLst>
                <a:rect l="0" t="0" r="r" b="b"/>
                <a:pathLst>
                  <a:path w="9" h="8">
                    <a:moveTo>
                      <a:pt x="7" y="8"/>
                    </a:moveTo>
                    <a:lnTo>
                      <a:pt x="0" y="8"/>
                    </a:lnTo>
                    <a:lnTo>
                      <a:pt x="0" y="2"/>
                    </a:lnTo>
                    <a:lnTo>
                      <a:pt x="2" y="0"/>
                    </a:lnTo>
                    <a:lnTo>
                      <a:pt x="9" y="0"/>
                    </a:lnTo>
                    <a:lnTo>
                      <a:pt x="9"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12" name="Freeform 1304"/>
              <p:cNvSpPr>
                <a:spLocks/>
              </p:cNvSpPr>
              <p:nvPr/>
            </p:nvSpPr>
            <p:spPr bwMode="auto">
              <a:xfrm>
                <a:off x="3797" y="2939"/>
                <a:ext cx="10" cy="8"/>
              </a:xfrm>
              <a:custGeom>
                <a:avLst/>
                <a:gdLst/>
                <a:ahLst/>
                <a:cxnLst>
                  <a:cxn ang="0">
                    <a:pos x="7" y="8"/>
                  </a:cxn>
                  <a:cxn ang="0">
                    <a:pos x="0" y="8"/>
                  </a:cxn>
                  <a:cxn ang="0">
                    <a:pos x="0" y="1"/>
                  </a:cxn>
                  <a:cxn ang="0">
                    <a:pos x="4" y="0"/>
                  </a:cxn>
                  <a:cxn ang="0">
                    <a:pos x="10" y="0"/>
                  </a:cxn>
                  <a:cxn ang="0">
                    <a:pos x="10" y="7"/>
                  </a:cxn>
                  <a:cxn ang="0">
                    <a:pos x="7" y="8"/>
                  </a:cxn>
                </a:cxnLst>
                <a:rect l="0" t="0" r="r" b="b"/>
                <a:pathLst>
                  <a:path w="10" h="8">
                    <a:moveTo>
                      <a:pt x="7" y="8"/>
                    </a:moveTo>
                    <a:lnTo>
                      <a:pt x="0" y="8"/>
                    </a:lnTo>
                    <a:lnTo>
                      <a:pt x="0" y="1"/>
                    </a:lnTo>
                    <a:lnTo>
                      <a:pt x="4" y="0"/>
                    </a:lnTo>
                    <a:lnTo>
                      <a:pt x="10" y="0"/>
                    </a:lnTo>
                    <a:lnTo>
                      <a:pt x="10"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13" name="Freeform 1305"/>
              <p:cNvSpPr>
                <a:spLocks/>
              </p:cNvSpPr>
              <p:nvPr/>
            </p:nvSpPr>
            <p:spPr bwMode="auto">
              <a:xfrm>
                <a:off x="3801" y="2938"/>
                <a:ext cx="10" cy="8"/>
              </a:xfrm>
              <a:custGeom>
                <a:avLst/>
                <a:gdLst/>
                <a:ahLst/>
                <a:cxnLst>
                  <a:cxn ang="0">
                    <a:pos x="6" y="8"/>
                  </a:cxn>
                  <a:cxn ang="0">
                    <a:pos x="0" y="8"/>
                  </a:cxn>
                  <a:cxn ang="0">
                    <a:pos x="0" y="1"/>
                  </a:cxn>
                  <a:cxn ang="0">
                    <a:pos x="3" y="0"/>
                  </a:cxn>
                  <a:cxn ang="0">
                    <a:pos x="10" y="0"/>
                  </a:cxn>
                  <a:cxn ang="0">
                    <a:pos x="10" y="6"/>
                  </a:cxn>
                  <a:cxn ang="0">
                    <a:pos x="6" y="8"/>
                  </a:cxn>
                </a:cxnLst>
                <a:rect l="0" t="0" r="r" b="b"/>
                <a:pathLst>
                  <a:path w="10" h="8">
                    <a:moveTo>
                      <a:pt x="6" y="8"/>
                    </a:moveTo>
                    <a:lnTo>
                      <a:pt x="0" y="8"/>
                    </a:lnTo>
                    <a:lnTo>
                      <a:pt x="0" y="1"/>
                    </a:lnTo>
                    <a:lnTo>
                      <a:pt x="3" y="0"/>
                    </a:lnTo>
                    <a:lnTo>
                      <a:pt x="10" y="0"/>
                    </a:lnTo>
                    <a:lnTo>
                      <a:pt x="10" y="6"/>
                    </a:lnTo>
                    <a:lnTo>
                      <a:pt x="6"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14" name="Freeform 1306"/>
              <p:cNvSpPr>
                <a:spLocks/>
              </p:cNvSpPr>
              <p:nvPr/>
            </p:nvSpPr>
            <p:spPr bwMode="auto">
              <a:xfrm>
                <a:off x="3804" y="2936"/>
                <a:ext cx="9" cy="8"/>
              </a:xfrm>
              <a:custGeom>
                <a:avLst/>
                <a:gdLst/>
                <a:ahLst/>
                <a:cxnLst>
                  <a:cxn ang="0">
                    <a:pos x="7" y="8"/>
                  </a:cxn>
                  <a:cxn ang="0">
                    <a:pos x="0" y="8"/>
                  </a:cxn>
                  <a:cxn ang="0">
                    <a:pos x="0" y="2"/>
                  </a:cxn>
                  <a:cxn ang="0">
                    <a:pos x="2" y="0"/>
                  </a:cxn>
                  <a:cxn ang="0">
                    <a:pos x="9" y="0"/>
                  </a:cxn>
                  <a:cxn ang="0">
                    <a:pos x="9" y="7"/>
                  </a:cxn>
                  <a:cxn ang="0">
                    <a:pos x="7" y="8"/>
                  </a:cxn>
                </a:cxnLst>
                <a:rect l="0" t="0" r="r" b="b"/>
                <a:pathLst>
                  <a:path w="9" h="8">
                    <a:moveTo>
                      <a:pt x="7" y="8"/>
                    </a:moveTo>
                    <a:lnTo>
                      <a:pt x="0" y="8"/>
                    </a:lnTo>
                    <a:lnTo>
                      <a:pt x="0" y="2"/>
                    </a:lnTo>
                    <a:lnTo>
                      <a:pt x="2" y="0"/>
                    </a:lnTo>
                    <a:lnTo>
                      <a:pt x="9" y="0"/>
                    </a:lnTo>
                    <a:lnTo>
                      <a:pt x="9"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15" name="Freeform 1307"/>
              <p:cNvSpPr>
                <a:spLocks/>
              </p:cNvSpPr>
              <p:nvPr/>
            </p:nvSpPr>
            <p:spPr bwMode="auto">
              <a:xfrm>
                <a:off x="3806" y="2935"/>
                <a:ext cx="10" cy="8"/>
              </a:xfrm>
              <a:custGeom>
                <a:avLst/>
                <a:gdLst/>
                <a:ahLst/>
                <a:cxnLst>
                  <a:cxn ang="0">
                    <a:pos x="7" y="8"/>
                  </a:cxn>
                  <a:cxn ang="0">
                    <a:pos x="0" y="8"/>
                  </a:cxn>
                  <a:cxn ang="0">
                    <a:pos x="0" y="1"/>
                  </a:cxn>
                  <a:cxn ang="0">
                    <a:pos x="4" y="0"/>
                  </a:cxn>
                  <a:cxn ang="0">
                    <a:pos x="10" y="0"/>
                  </a:cxn>
                  <a:cxn ang="0">
                    <a:pos x="10" y="7"/>
                  </a:cxn>
                  <a:cxn ang="0">
                    <a:pos x="7" y="8"/>
                  </a:cxn>
                </a:cxnLst>
                <a:rect l="0" t="0" r="r" b="b"/>
                <a:pathLst>
                  <a:path w="10" h="8">
                    <a:moveTo>
                      <a:pt x="7" y="8"/>
                    </a:moveTo>
                    <a:lnTo>
                      <a:pt x="0" y="8"/>
                    </a:lnTo>
                    <a:lnTo>
                      <a:pt x="0" y="1"/>
                    </a:lnTo>
                    <a:lnTo>
                      <a:pt x="4" y="0"/>
                    </a:lnTo>
                    <a:lnTo>
                      <a:pt x="10" y="0"/>
                    </a:lnTo>
                    <a:lnTo>
                      <a:pt x="10"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16" name="Rectangle 1308"/>
              <p:cNvSpPr>
                <a:spLocks noChangeArrowheads="1"/>
              </p:cNvSpPr>
              <p:nvPr/>
            </p:nvSpPr>
            <p:spPr bwMode="auto">
              <a:xfrm>
                <a:off x="3810" y="2935"/>
                <a:ext cx="10" cy="7"/>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17" name="Freeform 1309"/>
              <p:cNvSpPr>
                <a:spLocks/>
              </p:cNvSpPr>
              <p:nvPr/>
            </p:nvSpPr>
            <p:spPr bwMode="auto">
              <a:xfrm>
                <a:off x="3813" y="2935"/>
                <a:ext cx="10" cy="8"/>
              </a:xfrm>
              <a:custGeom>
                <a:avLst/>
                <a:gdLst/>
                <a:ahLst/>
                <a:cxnLst>
                  <a:cxn ang="0">
                    <a:pos x="0" y="7"/>
                  </a:cxn>
                  <a:cxn ang="0">
                    <a:pos x="0" y="0"/>
                  </a:cxn>
                  <a:cxn ang="0">
                    <a:pos x="7" y="0"/>
                  </a:cxn>
                  <a:cxn ang="0">
                    <a:pos x="10" y="1"/>
                  </a:cxn>
                  <a:cxn ang="0">
                    <a:pos x="10" y="8"/>
                  </a:cxn>
                  <a:cxn ang="0">
                    <a:pos x="3" y="8"/>
                  </a:cxn>
                  <a:cxn ang="0">
                    <a:pos x="0" y="7"/>
                  </a:cxn>
                </a:cxnLst>
                <a:rect l="0" t="0" r="r" b="b"/>
                <a:pathLst>
                  <a:path w="10" h="8">
                    <a:moveTo>
                      <a:pt x="0" y="7"/>
                    </a:moveTo>
                    <a:lnTo>
                      <a:pt x="0" y="0"/>
                    </a:lnTo>
                    <a:lnTo>
                      <a:pt x="7" y="0"/>
                    </a:lnTo>
                    <a:lnTo>
                      <a:pt x="10" y="1"/>
                    </a:lnTo>
                    <a:lnTo>
                      <a:pt x="10" y="8"/>
                    </a:lnTo>
                    <a:lnTo>
                      <a:pt x="3" y="8"/>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18" name="Rectangle 1310"/>
              <p:cNvSpPr>
                <a:spLocks noChangeArrowheads="1"/>
              </p:cNvSpPr>
              <p:nvPr/>
            </p:nvSpPr>
            <p:spPr bwMode="auto">
              <a:xfrm>
                <a:off x="3816" y="2936"/>
                <a:ext cx="10" cy="7"/>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19" name="Freeform 1311"/>
              <p:cNvSpPr>
                <a:spLocks/>
              </p:cNvSpPr>
              <p:nvPr/>
            </p:nvSpPr>
            <p:spPr bwMode="auto">
              <a:xfrm>
                <a:off x="3820" y="2935"/>
                <a:ext cx="10" cy="8"/>
              </a:xfrm>
              <a:custGeom>
                <a:avLst/>
                <a:gdLst/>
                <a:ahLst/>
                <a:cxnLst>
                  <a:cxn ang="0">
                    <a:pos x="6" y="8"/>
                  </a:cxn>
                  <a:cxn ang="0">
                    <a:pos x="0" y="8"/>
                  </a:cxn>
                  <a:cxn ang="0">
                    <a:pos x="0" y="1"/>
                  </a:cxn>
                  <a:cxn ang="0">
                    <a:pos x="3" y="0"/>
                  </a:cxn>
                  <a:cxn ang="0">
                    <a:pos x="10" y="0"/>
                  </a:cxn>
                  <a:cxn ang="0">
                    <a:pos x="10" y="7"/>
                  </a:cxn>
                  <a:cxn ang="0">
                    <a:pos x="6" y="8"/>
                  </a:cxn>
                </a:cxnLst>
                <a:rect l="0" t="0" r="r" b="b"/>
                <a:pathLst>
                  <a:path w="10" h="8">
                    <a:moveTo>
                      <a:pt x="6" y="8"/>
                    </a:moveTo>
                    <a:lnTo>
                      <a:pt x="0" y="8"/>
                    </a:lnTo>
                    <a:lnTo>
                      <a:pt x="0" y="1"/>
                    </a:lnTo>
                    <a:lnTo>
                      <a:pt x="3" y="0"/>
                    </a:lnTo>
                    <a:lnTo>
                      <a:pt x="10" y="0"/>
                    </a:lnTo>
                    <a:lnTo>
                      <a:pt x="10" y="7"/>
                    </a:lnTo>
                    <a:lnTo>
                      <a:pt x="6"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20" name="Freeform 1312"/>
              <p:cNvSpPr>
                <a:spLocks/>
              </p:cNvSpPr>
              <p:nvPr/>
            </p:nvSpPr>
            <p:spPr bwMode="auto">
              <a:xfrm>
                <a:off x="3823" y="2933"/>
                <a:ext cx="10" cy="9"/>
              </a:xfrm>
              <a:custGeom>
                <a:avLst/>
                <a:gdLst/>
                <a:ahLst/>
                <a:cxnLst>
                  <a:cxn ang="0">
                    <a:pos x="7" y="9"/>
                  </a:cxn>
                  <a:cxn ang="0">
                    <a:pos x="0" y="9"/>
                  </a:cxn>
                  <a:cxn ang="0">
                    <a:pos x="0" y="2"/>
                  </a:cxn>
                  <a:cxn ang="0">
                    <a:pos x="3" y="0"/>
                  </a:cxn>
                  <a:cxn ang="0">
                    <a:pos x="10" y="0"/>
                  </a:cxn>
                  <a:cxn ang="0">
                    <a:pos x="10" y="7"/>
                  </a:cxn>
                  <a:cxn ang="0">
                    <a:pos x="7" y="9"/>
                  </a:cxn>
                </a:cxnLst>
                <a:rect l="0" t="0" r="r" b="b"/>
                <a:pathLst>
                  <a:path w="10" h="9">
                    <a:moveTo>
                      <a:pt x="7" y="9"/>
                    </a:moveTo>
                    <a:lnTo>
                      <a:pt x="0" y="9"/>
                    </a:lnTo>
                    <a:lnTo>
                      <a:pt x="0" y="2"/>
                    </a:lnTo>
                    <a:lnTo>
                      <a:pt x="3" y="0"/>
                    </a:lnTo>
                    <a:lnTo>
                      <a:pt x="10" y="0"/>
                    </a:lnTo>
                    <a:lnTo>
                      <a:pt x="10" y="7"/>
                    </a:lnTo>
                    <a:lnTo>
                      <a:pt x="7"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21" name="Freeform 1313"/>
              <p:cNvSpPr>
                <a:spLocks/>
              </p:cNvSpPr>
              <p:nvPr/>
            </p:nvSpPr>
            <p:spPr bwMode="auto">
              <a:xfrm>
                <a:off x="3826" y="2933"/>
                <a:ext cx="10" cy="7"/>
              </a:xfrm>
              <a:custGeom>
                <a:avLst/>
                <a:gdLst/>
                <a:ahLst/>
                <a:cxnLst>
                  <a:cxn ang="0">
                    <a:pos x="7" y="7"/>
                  </a:cxn>
                  <a:cxn ang="0">
                    <a:pos x="0" y="7"/>
                  </a:cxn>
                  <a:cxn ang="0">
                    <a:pos x="0" y="0"/>
                  </a:cxn>
                  <a:cxn ang="0">
                    <a:pos x="4" y="0"/>
                  </a:cxn>
                  <a:cxn ang="0">
                    <a:pos x="10" y="0"/>
                  </a:cxn>
                  <a:cxn ang="0">
                    <a:pos x="10" y="6"/>
                  </a:cxn>
                  <a:cxn ang="0">
                    <a:pos x="7" y="7"/>
                  </a:cxn>
                </a:cxnLst>
                <a:rect l="0" t="0" r="r" b="b"/>
                <a:pathLst>
                  <a:path w="10" h="7">
                    <a:moveTo>
                      <a:pt x="7" y="7"/>
                    </a:moveTo>
                    <a:lnTo>
                      <a:pt x="0" y="7"/>
                    </a:lnTo>
                    <a:lnTo>
                      <a:pt x="0" y="0"/>
                    </a:lnTo>
                    <a:lnTo>
                      <a:pt x="4" y="0"/>
                    </a:lnTo>
                    <a:lnTo>
                      <a:pt x="10" y="0"/>
                    </a:lnTo>
                    <a:lnTo>
                      <a:pt x="10" y="6"/>
                    </a:lnTo>
                    <a:lnTo>
                      <a:pt x="7"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22" name="Freeform 1314"/>
              <p:cNvSpPr>
                <a:spLocks/>
              </p:cNvSpPr>
              <p:nvPr/>
            </p:nvSpPr>
            <p:spPr bwMode="auto">
              <a:xfrm>
                <a:off x="3830" y="2931"/>
                <a:ext cx="10" cy="8"/>
              </a:xfrm>
              <a:custGeom>
                <a:avLst/>
                <a:gdLst/>
                <a:ahLst/>
                <a:cxnLst>
                  <a:cxn ang="0">
                    <a:pos x="6" y="8"/>
                  </a:cxn>
                  <a:cxn ang="0">
                    <a:pos x="0" y="8"/>
                  </a:cxn>
                  <a:cxn ang="0">
                    <a:pos x="0" y="2"/>
                  </a:cxn>
                  <a:cxn ang="0">
                    <a:pos x="4" y="0"/>
                  </a:cxn>
                  <a:cxn ang="0">
                    <a:pos x="10" y="0"/>
                  </a:cxn>
                  <a:cxn ang="0">
                    <a:pos x="10" y="7"/>
                  </a:cxn>
                  <a:cxn ang="0">
                    <a:pos x="6" y="8"/>
                  </a:cxn>
                </a:cxnLst>
                <a:rect l="0" t="0" r="r" b="b"/>
                <a:pathLst>
                  <a:path w="10" h="8">
                    <a:moveTo>
                      <a:pt x="6" y="8"/>
                    </a:moveTo>
                    <a:lnTo>
                      <a:pt x="0" y="8"/>
                    </a:lnTo>
                    <a:lnTo>
                      <a:pt x="0" y="2"/>
                    </a:lnTo>
                    <a:lnTo>
                      <a:pt x="4" y="0"/>
                    </a:lnTo>
                    <a:lnTo>
                      <a:pt x="10" y="0"/>
                    </a:lnTo>
                    <a:lnTo>
                      <a:pt x="10" y="7"/>
                    </a:lnTo>
                    <a:lnTo>
                      <a:pt x="6"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23" name="Freeform 1315"/>
              <p:cNvSpPr>
                <a:spLocks/>
              </p:cNvSpPr>
              <p:nvPr/>
            </p:nvSpPr>
            <p:spPr bwMode="auto">
              <a:xfrm>
                <a:off x="3834" y="2929"/>
                <a:ext cx="10" cy="9"/>
              </a:xfrm>
              <a:custGeom>
                <a:avLst/>
                <a:gdLst/>
                <a:ahLst/>
                <a:cxnLst>
                  <a:cxn ang="0">
                    <a:pos x="6" y="9"/>
                  </a:cxn>
                  <a:cxn ang="0">
                    <a:pos x="0" y="9"/>
                  </a:cxn>
                  <a:cxn ang="0">
                    <a:pos x="0" y="2"/>
                  </a:cxn>
                  <a:cxn ang="0">
                    <a:pos x="3" y="0"/>
                  </a:cxn>
                  <a:cxn ang="0">
                    <a:pos x="10" y="0"/>
                  </a:cxn>
                  <a:cxn ang="0">
                    <a:pos x="10" y="6"/>
                  </a:cxn>
                  <a:cxn ang="0">
                    <a:pos x="6" y="9"/>
                  </a:cxn>
                </a:cxnLst>
                <a:rect l="0" t="0" r="r" b="b"/>
                <a:pathLst>
                  <a:path w="10" h="9">
                    <a:moveTo>
                      <a:pt x="6" y="9"/>
                    </a:moveTo>
                    <a:lnTo>
                      <a:pt x="0" y="9"/>
                    </a:lnTo>
                    <a:lnTo>
                      <a:pt x="0" y="2"/>
                    </a:lnTo>
                    <a:lnTo>
                      <a:pt x="3" y="0"/>
                    </a:lnTo>
                    <a:lnTo>
                      <a:pt x="10" y="0"/>
                    </a:lnTo>
                    <a:lnTo>
                      <a:pt x="10" y="6"/>
                    </a:lnTo>
                    <a:lnTo>
                      <a:pt x="6"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24" name="Freeform 1316"/>
              <p:cNvSpPr>
                <a:spLocks/>
              </p:cNvSpPr>
              <p:nvPr/>
            </p:nvSpPr>
            <p:spPr bwMode="auto">
              <a:xfrm>
                <a:off x="3837" y="2926"/>
                <a:ext cx="10" cy="9"/>
              </a:xfrm>
              <a:custGeom>
                <a:avLst/>
                <a:gdLst/>
                <a:ahLst/>
                <a:cxnLst>
                  <a:cxn ang="0">
                    <a:pos x="7" y="9"/>
                  </a:cxn>
                  <a:cxn ang="0">
                    <a:pos x="0" y="9"/>
                  </a:cxn>
                  <a:cxn ang="0">
                    <a:pos x="0" y="3"/>
                  </a:cxn>
                  <a:cxn ang="0">
                    <a:pos x="3" y="0"/>
                  </a:cxn>
                  <a:cxn ang="0">
                    <a:pos x="10" y="0"/>
                  </a:cxn>
                  <a:cxn ang="0">
                    <a:pos x="10" y="7"/>
                  </a:cxn>
                  <a:cxn ang="0">
                    <a:pos x="7" y="9"/>
                  </a:cxn>
                </a:cxnLst>
                <a:rect l="0" t="0" r="r" b="b"/>
                <a:pathLst>
                  <a:path w="10" h="9">
                    <a:moveTo>
                      <a:pt x="7" y="9"/>
                    </a:moveTo>
                    <a:lnTo>
                      <a:pt x="0" y="9"/>
                    </a:lnTo>
                    <a:lnTo>
                      <a:pt x="0" y="3"/>
                    </a:lnTo>
                    <a:lnTo>
                      <a:pt x="3" y="0"/>
                    </a:lnTo>
                    <a:lnTo>
                      <a:pt x="10" y="0"/>
                    </a:lnTo>
                    <a:lnTo>
                      <a:pt x="10" y="7"/>
                    </a:lnTo>
                    <a:lnTo>
                      <a:pt x="7"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25" name="Freeform 1317"/>
              <p:cNvSpPr>
                <a:spLocks/>
              </p:cNvSpPr>
              <p:nvPr/>
            </p:nvSpPr>
            <p:spPr bwMode="auto">
              <a:xfrm>
                <a:off x="3840" y="2924"/>
                <a:ext cx="11" cy="9"/>
              </a:xfrm>
              <a:custGeom>
                <a:avLst/>
                <a:gdLst/>
                <a:ahLst/>
                <a:cxnLst>
                  <a:cxn ang="0">
                    <a:pos x="7" y="9"/>
                  </a:cxn>
                  <a:cxn ang="0">
                    <a:pos x="0" y="9"/>
                  </a:cxn>
                  <a:cxn ang="0">
                    <a:pos x="0" y="2"/>
                  </a:cxn>
                  <a:cxn ang="0">
                    <a:pos x="4" y="0"/>
                  </a:cxn>
                  <a:cxn ang="0">
                    <a:pos x="11" y="0"/>
                  </a:cxn>
                  <a:cxn ang="0">
                    <a:pos x="11" y="7"/>
                  </a:cxn>
                  <a:cxn ang="0">
                    <a:pos x="7" y="9"/>
                  </a:cxn>
                </a:cxnLst>
                <a:rect l="0" t="0" r="r" b="b"/>
                <a:pathLst>
                  <a:path w="11" h="9">
                    <a:moveTo>
                      <a:pt x="7" y="9"/>
                    </a:moveTo>
                    <a:lnTo>
                      <a:pt x="0" y="9"/>
                    </a:lnTo>
                    <a:lnTo>
                      <a:pt x="0" y="2"/>
                    </a:lnTo>
                    <a:lnTo>
                      <a:pt x="4" y="0"/>
                    </a:lnTo>
                    <a:lnTo>
                      <a:pt x="11" y="0"/>
                    </a:lnTo>
                    <a:lnTo>
                      <a:pt x="11" y="7"/>
                    </a:lnTo>
                    <a:lnTo>
                      <a:pt x="7"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26" name="Freeform 1318"/>
              <p:cNvSpPr>
                <a:spLocks/>
              </p:cNvSpPr>
              <p:nvPr/>
            </p:nvSpPr>
            <p:spPr bwMode="auto">
              <a:xfrm>
                <a:off x="3844" y="2923"/>
                <a:ext cx="11" cy="8"/>
              </a:xfrm>
              <a:custGeom>
                <a:avLst/>
                <a:gdLst/>
                <a:ahLst/>
                <a:cxnLst>
                  <a:cxn ang="0">
                    <a:pos x="7" y="8"/>
                  </a:cxn>
                  <a:cxn ang="0">
                    <a:pos x="0" y="8"/>
                  </a:cxn>
                  <a:cxn ang="0">
                    <a:pos x="0" y="1"/>
                  </a:cxn>
                  <a:cxn ang="0">
                    <a:pos x="5" y="0"/>
                  </a:cxn>
                  <a:cxn ang="0">
                    <a:pos x="11" y="0"/>
                  </a:cxn>
                  <a:cxn ang="0">
                    <a:pos x="11" y="7"/>
                  </a:cxn>
                  <a:cxn ang="0">
                    <a:pos x="7" y="8"/>
                  </a:cxn>
                </a:cxnLst>
                <a:rect l="0" t="0" r="r" b="b"/>
                <a:pathLst>
                  <a:path w="11" h="8">
                    <a:moveTo>
                      <a:pt x="7" y="8"/>
                    </a:moveTo>
                    <a:lnTo>
                      <a:pt x="0" y="8"/>
                    </a:lnTo>
                    <a:lnTo>
                      <a:pt x="0" y="1"/>
                    </a:lnTo>
                    <a:lnTo>
                      <a:pt x="5" y="0"/>
                    </a:lnTo>
                    <a:lnTo>
                      <a:pt x="11" y="0"/>
                    </a:lnTo>
                    <a:lnTo>
                      <a:pt x="11"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27" name="Rectangle 1319"/>
              <p:cNvSpPr>
                <a:spLocks noChangeArrowheads="1"/>
              </p:cNvSpPr>
              <p:nvPr/>
            </p:nvSpPr>
            <p:spPr bwMode="auto">
              <a:xfrm>
                <a:off x="3849" y="2923"/>
                <a:ext cx="10" cy="7"/>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28" name="Freeform 1320"/>
              <p:cNvSpPr>
                <a:spLocks/>
              </p:cNvSpPr>
              <p:nvPr/>
            </p:nvSpPr>
            <p:spPr bwMode="auto">
              <a:xfrm>
                <a:off x="3852" y="2923"/>
                <a:ext cx="11" cy="10"/>
              </a:xfrm>
              <a:custGeom>
                <a:avLst/>
                <a:gdLst/>
                <a:ahLst/>
                <a:cxnLst>
                  <a:cxn ang="0">
                    <a:pos x="0" y="7"/>
                  </a:cxn>
                  <a:cxn ang="0">
                    <a:pos x="0" y="0"/>
                  </a:cxn>
                  <a:cxn ang="0">
                    <a:pos x="7" y="0"/>
                  </a:cxn>
                  <a:cxn ang="0">
                    <a:pos x="11" y="3"/>
                  </a:cxn>
                  <a:cxn ang="0">
                    <a:pos x="11" y="10"/>
                  </a:cxn>
                  <a:cxn ang="0">
                    <a:pos x="4" y="10"/>
                  </a:cxn>
                  <a:cxn ang="0">
                    <a:pos x="0" y="7"/>
                  </a:cxn>
                </a:cxnLst>
                <a:rect l="0" t="0" r="r" b="b"/>
                <a:pathLst>
                  <a:path w="11" h="10">
                    <a:moveTo>
                      <a:pt x="0" y="7"/>
                    </a:moveTo>
                    <a:lnTo>
                      <a:pt x="0" y="0"/>
                    </a:lnTo>
                    <a:lnTo>
                      <a:pt x="7" y="0"/>
                    </a:lnTo>
                    <a:lnTo>
                      <a:pt x="11" y="3"/>
                    </a:lnTo>
                    <a:lnTo>
                      <a:pt x="11" y="10"/>
                    </a:lnTo>
                    <a:lnTo>
                      <a:pt x="4" y="10"/>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29" name="Freeform 1321"/>
              <p:cNvSpPr>
                <a:spLocks/>
              </p:cNvSpPr>
              <p:nvPr/>
            </p:nvSpPr>
            <p:spPr bwMode="auto">
              <a:xfrm>
                <a:off x="3856" y="2926"/>
                <a:ext cx="10" cy="10"/>
              </a:xfrm>
              <a:custGeom>
                <a:avLst/>
                <a:gdLst/>
                <a:ahLst/>
                <a:cxnLst>
                  <a:cxn ang="0">
                    <a:pos x="0" y="7"/>
                  </a:cxn>
                  <a:cxn ang="0">
                    <a:pos x="0" y="0"/>
                  </a:cxn>
                  <a:cxn ang="0">
                    <a:pos x="7" y="0"/>
                  </a:cxn>
                  <a:cxn ang="0">
                    <a:pos x="10" y="3"/>
                  </a:cxn>
                  <a:cxn ang="0">
                    <a:pos x="10" y="10"/>
                  </a:cxn>
                  <a:cxn ang="0">
                    <a:pos x="4" y="10"/>
                  </a:cxn>
                  <a:cxn ang="0">
                    <a:pos x="0" y="7"/>
                  </a:cxn>
                </a:cxnLst>
                <a:rect l="0" t="0" r="r" b="b"/>
                <a:pathLst>
                  <a:path w="10" h="10">
                    <a:moveTo>
                      <a:pt x="0" y="7"/>
                    </a:moveTo>
                    <a:lnTo>
                      <a:pt x="0" y="0"/>
                    </a:lnTo>
                    <a:lnTo>
                      <a:pt x="7" y="0"/>
                    </a:lnTo>
                    <a:lnTo>
                      <a:pt x="10" y="3"/>
                    </a:lnTo>
                    <a:lnTo>
                      <a:pt x="10" y="10"/>
                    </a:lnTo>
                    <a:lnTo>
                      <a:pt x="4" y="10"/>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30" name="Freeform 1322"/>
              <p:cNvSpPr>
                <a:spLocks/>
              </p:cNvSpPr>
              <p:nvPr/>
            </p:nvSpPr>
            <p:spPr bwMode="auto">
              <a:xfrm>
                <a:off x="3860" y="2929"/>
                <a:ext cx="11" cy="10"/>
              </a:xfrm>
              <a:custGeom>
                <a:avLst/>
                <a:gdLst/>
                <a:ahLst/>
                <a:cxnLst>
                  <a:cxn ang="0">
                    <a:pos x="0" y="7"/>
                  </a:cxn>
                  <a:cxn ang="0">
                    <a:pos x="0" y="0"/>
                  </a:cxn>
                  <a:cxn ang="0">
                    <a:pos x="6" y="0"/>
                  </a:cxn>
                  <a:cxn ang="0">
                    <a:pos x="11" y="4"/>
                  </a:cxn>
                  <a:cxn ang="0">
                    <a:pos x="11" y="10"/>
                  </a:cxn>
                  <a:cxn ang="0">
                    <a:pos x="4" y="10"/>
                  </a:cxn>
                  <a:cxn ang="0">
                    <a:pos x="0" y="7"/>
                  </a:cxn>
                </a:cxnLst>
                <a:rect l="0" t="0" r="r" b="b"/>
                <a:pathLst>
                  <a:path w="11" h="10">
                    <a:moveTo>
                      <a:pt x="0" y="7"/>
                    </a:moveTo>
                    <a:lnTo>
                      <a:pt x="0" y="0"/>
                    </a:lnTo>
                    <a:lnTo>
                      <a:pt x="6" y="0"/>
                    </a:lnTo>
                    <a:lnTo>
                      <a:pt x="11" y="4"/>
                    </a:lnTo>
                    <a:lnTo>
                      <a:pt x="11" y="10"/>
                    </a:lnTo>
                    <a:lnTo>
                      <a:pt x="4" y="10"/>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31" name="Freeform 1323"/>
              <p:cNvSpPr>
                <a:spLocks/>
              </p:cNvSpPr>
              <p:nvPr/>
            </p:nvSpPr>
            <p:spPr bwMode="auto">
              <a:xfrm>
                <a:off x="3864" y="2933"/>
                <a:ext cx="11" cy="9"/>
              </a:xfrm>
              <a:custGeom>
                <a:avLst/>
                <a:gdLst/>
                <a:ahLst/>
                <a:cxnLst>
                  <a:cxn ang="0">
                    <a:pos x="0" y="6"/>
                  </a:cxn>
                  <a:cxn ang="0">
                    <a:pos x="0" y="0"/>
                  </a:cxn>
                  <a:cxn ang="0">
                    <a:pos x="7" y="0"/>
                  </a:cxn>
                  <a:cxn ang="0">
                    <a:pos x="11" y="2"/>
                  </a:cxn>
                  <a:cxn ang="0">
                    <a:pos x="11" y="9"/>
                  </a:cxn>
                  <a:cxn ang="0">
                    <a:pos x="4" y="9"/>
                  </a:cxn>
                  <a:cxn ang="0">
                    <a:pos x="0" y="6"/>
                  </a:cxn>
                </a:cxnLst>
                <a:rect l="0" t="0" r="r" b="b"/>
                <a:pathLst>
                  <a:path w="11" h="9">
                    <a:moveTo>
                      <a:pt x="0" y="6"/>
                    </a:moveTo>
                    <a:lnTo>
                      <a:pt x="0" y="0"/>
                    </a:lnTo>
                    <a:lnTo>
                      <a:pt x="7" y="0"/>
                    </a:lnTo>
                    <a:lnTo>
                      <a:pt x="11" y="2"/>
                    </a:lnTo>
                    <a:lnTo>
                      <a:pt x="11" y="9"/>
                    </a:lnTo>
                    <a:lnTo>
                      <a:pt x="4" y="9"/>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32" name="Freeform 1324"/>
              <p:cNvSpPr>
                <a:spLocks/>
              </p:cNvSpPr>
              <p:nvPr/>
            </p:nvSpPr>
            <p:spPr bwMode="auto">
              <a:xfrm>
                <a:off x="3868" y="2935"/>
                <a:ext cx="11" cy="8"/>
              </a:xfrm>
              <a:custGeom>
                <a:avLst/>
                <a:gdLst/>
                <a:ahLst/>
                <a:cxnLst>
                  <a:cxn ang="0">
                    <a:pos x="0" y="7"/>
                  </a:cxn>
                  <a:cxn ang="0">
                    <a:pos x="0" y="0"/>
                  </a:cxn>
                  <a:cxn ang="0">
                    <a:pos x="7" y="0"/>
                  </a:cxn>
                  <a:cxn ang="0">
                    <a:pos x="11" y="2"/>
                  </a:cxn>
                  <a:cxn ang="0">
                    <a:pos x="11" y="8"/>
                  </a:cxn>
                  <a:cxn ang="0">
                    <a:pos x="4" y="8"/>
                  </a:cxn>
                  <a:cxn ang="0">
                    <a:pos x="0" y="7"/>
                  </a:cxn>
                </a:cxnLst>
                <a:rect l="0" t="0" r="r" b="b"/>
                <a:pathLst>
                  <a:path w="11" h="8">
                    <a:moveTo>
                      <a:pt x="0" y="7"/>
                    </a:moveTo>
                    <a:lnTo>
                      <a:pt x="0" y="0"/>
                    </a:lnTo>
                    <a:lnTo>
                      <a:pt x="7" y="0"/>
                    </a:lnTo>
                    <a:lnTo>
                      <a:pt x="11" y="2"/>
                    </a:lnTo>
                    <a:lnTo>
                      <a:pt x="11" y="8"/>
                    </a:lnTo>
                    <a:lnTo>
                      <a:pt x="4" y="8"/>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33" name="Rectangle 1325"/>
              <p:cNvSpPr>
                <a:spLocks noChangeArrowheads="1"/>
              </p:cNvSpPr>
              <p:nvPr/>
            </p:nvSpPr>
            <p:spPr bwMode="auto">
              <a:xfrm>
                <a:off x="3872" y="2937"/>
                <a:ext cx="11" cy="6"/>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34" name="Rectangle 1326"/>
              <p:cNvSpPr>
                <a:spLocks noChangeArrowheads="1"/>
              </p:cNvSpPr>
              <p:nvPr/>
            </p:nvSpPr>
            <p:spPr bwMode="auto">
              <a:xfrm>
                <a:off x="3876" y="2937"/>
                <a:ext cx="12" cy="6"/>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35" name="Rectangle 1327"/>
              <p:cNvSpPr>
                <a:spLocks noChangeArrowheads="1"/>
              </p:cNvSpPr>
              <p:nvPr/>
            </p:nvSpPr>
            <p:spPr bwMode="auto">
              <a:xfrm>
                <a:off x="3881" y="2937"/>
                <a:ext cx="11" cy="6"/>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36" name="Freeform 1328"/>
              <p:cNvSpPr>
                <a:spLocks/>
              </p:cNvSpPr>
              <p:nvPr/>
            </p:nvSpPr>
            <p:spPr bwMode="auto">
              <a:xfrm>
                <a:off x="3885" y="2937"/>
                <a:ext cx="12" cy="7"/>
              </a:xfrm>
              <a:custGeom>
                <a:avLst/>
                <a:gdLst/>
                <a:ahLst/>
                <a:cxnLst>
                  <a:cxn ang="0">
                    <a:pos x="0" y="6"/>
                  </a:cxn>
                  <a:cxn ang="0">
                    <a:pos x="0" y="0"/>
                  </a:cxn>
                  <a:cxn ang="0">
                    <a:pos x="7" y="0"/>
                  </a:cxn>
                  <a:cxn ang="0">
                    <a:pos x="12" y="1"/>
                  </a:cxn>
                  <a:cxn ang="0">
                    <a:pos x="12" y="7"/>
                  </a:cxn>
                  <a:cxn ang="0">
                    <a:pos x="6" y="7"/>
                  </a:cxn>
                  <a:cxn ang="0">
                    <a:pos x="0" y="6"/>
                  </a:cxn>
                </a:cxnLst>
                <a:rect l="0" t="0" r="r" b="b"/>
                <a:pathLst>
                  <a:path w="12" h="7">
                    <a:moveTo>
                      <a:pt x="0" y="6"/>
                    </a:moveTo>
                    <a:lnTo>
                      <a:pt x="0" y="0"/>
                    </a:lnTo>
                    <a:lnTo>
                      <a:pt x="7" y="0"/>
                    </a:lnTo>
                    <a:lnTo>
                      <a:pt x="12" y="1"/>
                    </a:lnTo>
                    <a:lnTo>
                      <a:pt x="12" y="7"/>
                    </a:lnTo>
                    <a:lnTo>
                      <a:pt x="6" y="7"/>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37" name="Freeform 1329"/>
              <p:cNvSpPr>
                <a:spLocks/>
              </p:cNvSpPr>
              <p:nvPr/>
            </p:nvSpPr>
            <p:spPr bwMode="auto">
              <a:xfrm>
                <a:off x="3891" y="2938"/>
                <a:ext cx="10" cy="8"/>
              </a:xfrm>
              <a:custGeom>
                <a:avLst/>
                <a:gdLst/>
                <a:ahLst/>
                <a:cxnLst>
                  <a:cxn ang="0">
                    <a:pos x="0" y="6"/>
                  </a:cxn>
                  <a:cxn ang="0">
                    <a:pos x="0" y="0"/>
                  </a:cxn>
                  <a:cxn ang="0">
                    <a:pos x="6" y="0"/>
                  </a:cxn>
                  <a:cxn ang="0">
                    <a:pos x="10" y="1"/>
                  </a:cxn>
                  <a:cxn ang="0">
                    <a:pos x="10" y="8"/>
                  </a:cxn>
                  <a:cxn ang="0">
                    <a:pos x="4" y="8"/>
                  </a:cxn>
                  <a:cxn ang="0">
                    <a:pos x="0" y="6"/>
                  </a:cxn>
                </a:cxnLst>
                <a:rect l="0" t="0" r="r" b="b"/>
                <a:pathLst>
                  <a:path w="10" h="8">
                    <a:moveTo>
                      <a:pt x="0" y="6"/>
                    </a:moveTo>
                    <a:lnTo>
                      <a:pt x="0" y="0"/>
                    </a:lnTo>
                    <a:lnTo>
                      <a:pt x="6" y="0"/>
                    </a:lnTo>
                    <a:lnTo>
                      <a:pt x="10" y="1"/>
                    </a:lnTo>
                    <a:lnTo>
                      <a:pt x="10" y="8"/>
                    </a:lnTo>
                    <a:lnTo>
                      <a:pt x="4" y="8"/>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38" name="Freeform 1330"/>
              <p:cNvSpPr>
                <a:spLocks/>
              </p:cNvSpPr>
              <p:nvPr/>
            </p:nvSpPr>
            <p:spPr bwMode="auto">
              <a:xfrm>
                <a:off x="3895" y="2939"/>
                <a:ext cx="11" cy="9"/>
              </a:xfrm>
              <a:custGeom>
                <a:avLst/>
                <a:gdLst/>
                <a:ahLst/>
                <a:cxnLst>
                  <a:cxn ang="0">
                    <a:pos x="0" y="7"/>
                  </a:cxn>
                  <a:cxn ang="0">
                    <a:pos x="0" y="0"/>
                  </a:cxn>
                  <a:cxn ang="0">
                    <a:pos x="6" y="0"/>
                  </a:cxn>
                  <a:cxn ang="0">
                    <a:pos x="11" y="2"/>
                  </a:cxn>
                  <a:cxn ang="0">
                    <a:pos x="11" y="9"/>
                  </a:cxn>
                  <a:cxn ang="0">
                    <a:pos x="5" y="9"/>
                  </a:cxn>
                  <a:cxn ang="0">
                    <a:pos x="0" y="7"/>
                  </a:cxn>
                </a:cxnLst>
                <a:rect l="0" t="0" r="r" b="b"/>
                <a:pathLst>
                  <a:path w="11" h="9">
                    <a:moveTo>
                      <a:pt x="0" y="7"/>
                    </a:moveTo>
                    <a:lnTo>
                      <a:pt x="0" y="0"/>
                    </a:lnTo>
                    <a:lnTo>
                      <a:pt x="6" y="0"/>
                    </a:lnTo>
                    <a:lnTo>
                      <a:pt x="11" y="2"/>
                    </a:lnTo>
                    <a:lnTo>
                      <a:pt x="11" y="9"/>
                    </a:lnTo>
                    <a:lnTo>
                      <a:pt x="5" y="9"/>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39" name="Rectangle 1331"/>
              <p:cNvSpPr>
                <a:spLocks noChangeArrowheads="1"/>
              </p:cNvSpPr>
              <p:nvPr/>
            </p:nvSpPr>
            <p:spPr bwMode="auto">
              <a:xfrm>
                <a:off x="3900" y="2941"/>
                <a:ext cx="11" cy="7"/>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40" name="Freeform 1332"/>
              <p:cNvSpPr>
                <a:spLocks/>
              </p:cNvSpPr>
              <p:nvPr/>
            </p:nvSpPr>
            <p:spPr bwMode="auto">
              <a:xfrm>
                <a:off x="3904" y="2939"/>
                <a:ext cx="12" cy="9"/>
              </a:xfrm>
              <a:custGeom>
                <a:avLst/>
                <a:gdLst/>
                <a:ahLst/>
                <a:cxnLst>
                  <a:cxn ang="0">
                    <a:pos x="7" y="9"/>
                  </a:cxn>
                  <a:cxn ang="0">
                    <a:pos x="0" y="9"/>
                  </a:cxn>
                  <a:cxn ang="0">
                    <a:pos x="0" y="2"/>
                  </a:cxn>
                  <a:cxn ang="0">
                    <a:pos x="6" y="0"/>
                  </a:cxn>
                  <a:cxn ang="0">
                    <a:pos x="12" y="0"/>
                  </a:cxn>
                  <a:cxn ang="0">
                    <a:pos x="12" y="7"/>
                  </a:cxn>
                  <a:cxn ang="0">
                    <a:pos x="7" y="9"/>
                  </a:cxn>
                </a:cxnLst>
                <a:rect l="0" t="0" r="r" b="b"/>
                <a:pathLst>
                  <a:path w="12" h="9">
                    <a:moveTo>
                      <a:pt x="7" y="9"/>
                    </a:moveTo>
                    <a:lnTo>
                      <a:pt x="0" y="9"/>
                    </a:lnTo>
                    <a:lnTo>
                      <a:pt x="0" y="2"/>
                    </a:lnTo>
                    <a:lnTo>
                      <a:pt x="6" y="0"/>
                    </a:lnTo>
                    <a:lnTo>
                      <a:pt x="12" y="0"/>
                    </a:lnTo>
                    <a:lnTo>
                      <a:pt x="12" y="7"/>
                    </a:lnTo>
                    <a:lnTo>
                      <a:pt x="7"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41" name="Freeform 1333"/>
              <p:cNvSpPr>
                <a:spLocks/>
              </p:cNvSpPr>
              <p:nvPr/>
            </p:nvSpPr>
            <p:spPr bwMode="auto">
              <a:xfrm>
                <a:off x="3910" y="2937"/>
                <a:ext cx="11" cy="9"/>
              </a:xfrm>
              <a:custGeom>
                <a:avLst/>
                <a:gdLst/>
                <a:ahLst/>
                <a:cxnLst>
                  <a:cxn ang="0">
                    <a:pos x="6" y="9"/>
                  </a:cxn>
                  <a:cxn ang="0">
                    <a:pos x="0" y="9"/>
                  </a:cxn>
                  <a:cxn ang="0">
                    <a:pos x="0" y="2"/>
                  </a:cxn>
                  <a:cxn ang="0">
                    <a:pos x="4" y="0"/>
                  </a:cxn>
                  <a:cxn ang="0">
                    <a:pos x="11" y="0"/>
                  </a:cxn>
                  <a:cxn ang="0">
                    <a:pos x="11" y="6"/>
                  </a:cxn>
                  <a:cxn ang="0">
                    <a:pos x="6" y="9"/>
                  </a:cxn>
                </a:cxnLst>
                <a:rect l="0" t="0" r="r" b="b"/>
                <a:pathLst>
                  <a:path w="11" h="9">
                    <a:moveTo>
                      <a:pt x="6" y="9"/>
                    </a:moveTo>
                    <a:lnTo>
                      <a:pt x="0" y="9"/>
                    </a:lnTo>
                    <a:lnTo>
                      <a:pt x="0" y="2"/>
                    </a:lnTo>
                    <a:lnTo>
                      <a:pt x="4" y="0"/>
                    </a:lnTo>
                    <a:lnTo>
                      <a:pt x="11" y="0"/>
                    </a:lnTo>
                    <a:lnTo>
                      <a:pt x="11" y="6"/>
                    </a:lnTo>
                    <a:lnTo>
                      <a:pt x="6"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42" name="Freeform 1334"/>
              <p:cNvSpPr>
                <a:spLocks/>
              </p:cNvSpPr>
              <p:nvPr/>
            </p:nvSpPr>
            <p:spPr bwMode="auto">
              <a:xfrm>
                <a:off x="3914" y="2934"/>
                <a:ext cx="12" cy="9"/>
              </a:xfrm>
              <a:custGeom>
                <a:avLst/>
                <a:gdLst/>
                <a:ahLst/>
                <a:cxnLst>
                  <a:cxn ang="0">
                    <a:pos x="7" y="9"/>
                  </a:cxn>
                  <a:cxn ang="0">
                    <a:pos x="0" y="9"/>
                  </a:cxn>
                  <a:cxn ang="0">
                    <a:pos x="0" y="3"/>
                  </a:cxn>
                  <a:cxn ang="0">
                    <a:pos x="5" y="0"/>
                  </a:cxn>
                  <a:cxn ang="0">
                    <a:pos x="12" y="0"/>
                  </a:cxn>
                  <a:cxn ang="0">
                    <a:pos x="12" y="7"/>
                  </a:cxn>
                  <a:cxn ang="0">
                    <a:pos x="7" y="9"/>
                  </a:cxn>
                </a:cxnLst>
                <a:rect l="0" t="0" r="r" b="b"/>
                <a:pathLst>
                  <a:path w="12" h="9">
                    <a:moveTo>
                      <a:pt x="7" y="9"/>
                    </a:moveTo>
                    <a:lnTo>
                      <a:pt x="0" y="9"/>
                    </a:lnTo>
                    <a:lnTo>
                      <a:pt x="0" y="3"/>
                    </a:lnTo>
                    <a:lnTo>
                      <a:pt x="5" y="0"/>
                    </a:lnTo>
                    <a:lnTo>
                      <a:pt x="12" y="0"/>
                    </a:lnTo>
                    <a:lnTo>
                      <a:pt x="12" y="7"/>
                    </a:lnTo>
                    <a:lnTo>
                      <a:pt x="7"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43" name="Freeform 1335"/>
              <p:cNvSpPr>
                <a:spLocks/>
              </p:cNvSpPr>
              <p:nvPr/>
            </p:nvSpPr>
            <p:spPr bwMode="auto">
              <a:xfrm>
                <a:off x="3919" y="2933"/>
                <a:ext cx="13" cy="8"/>
              </a:xfrm>
              <a:custGeom>
                <a:avLst/>
                <a:gdLst/>
                <a:ahLst/>
                <a:cxnLst>
                  <a:cxn ang="0">
                    <a:pos x="7" y="8"/>
                  </a:cxn>
                  <a:cxn ang="0">
                    <a:pos x="0" y="8"/>
                  </a:cxn>
                  <a:cxn ang="0">
                    <a:pos x="0" y="1"/>
                  </a:cxn>
                  <a:cxn ang="0">
                    <a:pos x="6" y="0"/>
                  </a:cxn>
                  <a:cxn ang="0">
                    <a:pos x="13" y="0"/>
                  </a:cxn>
                  <a:cxn ang="0">
                    <a:pos x="13" y="7"/>
                  </a:cxn>
                  <a:cxn ang="0">
                    <a:pos x="7" y="8"/>
                  </a:cxn>
                </a:cxnLst>
                <a:rect l="0" t="0" r="r" b="b"/>
                <a:pathLst>
                  <a:path w="13" h="8">
                    <a:moveTo>
                      <a:pt x="7" y="8"/>
                    </a:moveTo>
                    <a:lnTo>
                      <a:pt x="0" y="8"/>
                    </a:lnTo>
                    <a:lnTo>
                      <a:pt x="0" y="1"/>
                    </a:lnTo>
                    <a:lnTo>
                      <a:pt x="6" y="0"/>
                    </a:lnTo>
                    <a:lnTo>
                      <a:pt x="13" y="0"/>
                    </a:lnTo>
                    <a:lnTo>
                      <a:pt x="13"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44" name="Rectangle 1336"/>
              <p:cNvSpPr>
                <a:spLocks noChangeArrowheads="1"/>
              </p:cNvSpPr>
              <p:nvPr/>
            </p:nvSpPr>
            <p:spPr bwMode="auto">
              <a:xfrm>
                <a:off x="3925" y="2933"/>
                <a:ext cx="12" cy="7"/>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45" name="Rectangle 1337"/>
              <p:cNvSpPr>
                <a:spLocks noChangeArrowheads="1"/>
              </p:cNvSpPr>
              <p:nvPr/>
            </p:nvSpPr>
            <p:spPr bwMode="auto">
              <a:xfrm>
                <a:off x="3930" y="2933"/>
                <a:ext cx="12" cy="7"/>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46" name="Freeform 1338"/>
              <p:cNvSpPr>
                <a:spLocks/>
              </p:cNvSpPr>
              <p:nvPr/>
            </p:nvSpPr>
            <p:spPr bwMode="auto">
              <a:xfrm>
                <a:off x="3936" y="2933"/>
                <a:ext cx="12" cy="7"/>
              </a:xfrm>
              <a:custGeom>
                <a:avLst/>
                <a:gdLst/>
                <a:ahLst/>
                <a:cxnLst>
                  <a:cxn ang="0">
                    <a:pos x="6" y="7"/>
                  </a:cxn>
                  <a:cxn ang="0">
                    <a:pos x="0" y="7"/>
                  </a:cxn>
                  <a:cxn ang="0">
                    <a:pos x="0" y="0"/>
                  </a:cxn>
                  <a:cxn ang="0">
                    <a:pos x="6" y="0"/>
                  </a:cxn>
                  <a:cxn ang="0">
                    <a:pos x="12" y="0"/>
                  </a:cxn>
                  <a:cxn ang="0">
                    <a:pos x="12" y="6"/>
                  </a:cxn>
                  <a:cxn ang="0">
                    <a:pos x="6" y="7"/>
                  </a:cxn>
                </a:cxnLst>
                <a:rect l="0" t="0" r="r" b="b"/>
                <a:pathLst>
                  <a:path w="12" h="7">
                    <a:moveTo>
                      <a:pt x="6" y="7"/>
                    </a:moveTo>
                    <a:lnTo>
                      <a:pt x="0" y="7"/>
                    </a:lnTo>
                    <a:lnTo>
                      <a:pt x="0" y="0"/>
                    </a:lnTo>
                    <a:lnTo>
                      <a:pt x="6" y="0"/>
                    </a:lnTo>
                    <a:lnTo>
                      <a:pt x="12" y="0"/>
                    </a:lnTo>
                    <a:lnTo>
                      <a:pt x="12" y="6"/>
                    </a:lnTo>
                    <a:lnTo>
                      <a:pt x="6"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47" name="Freeform 1339"/>
              <p:cNvSpPr>
                <a:spLocks/>
              </p:cNvSpPr>
              <p:nvPr/>
            </p:nvSpPr>
            <p:spPr bwMode="auto">
              <a:xfrm>
                <a:off x="3942" y="2930"/>
                <a:ext cx="12" cy="9"/>
              </a:xfrm>
              <a:custGeom>
                <a:avLst/>
                <a:gdLst/>
                <a:ahLst/>
                <a:cxnLst>
                  <a:cxn ang="0">
                    <a:pos x="6" y="9"/>
                  </a:cxn>
                  <a:cxn ang="0">
                    <a:pos x="0" y="9"/>
                  </a:cxn>
                  <a:cxn ang="0">
                    <a:pos x="0" y="3"/>
                  </a:cxn>
                  <a:cxn ang="0">
                    <a:pos x="6" y="0"/>
                  </a:cxn>
                  <a:cxn ang="0">
                    <a:pos x="12" y="0"/>
                  </a:cxn>
                  <a:cxn ang="0">
                    <a:pos x="12" y="7"/>
                  </a:cxn>
                  <a:cxn ang="0">
                    <a:pos x="6" y="9"/>
                  </a:cxn>
                </a:cxnLst>
                <a:rect l="0" t="0" r="r" b="b"/>
                <a:pathLst>
                  <a:path w="12" h="9">
                    <a:moveTo>
                      <a:pt x="6" y="9"/>
                    </a:moveTo>
                    <a:lnTo>
                      <a:pt x="0" y="9"/>
                    </a:lnTo>
                    <a:lnTo>
                      <a:pt x="0" y="3"/>
                    </a:lnTo>
                    <a:lnTo>
                      <a:pt x="6" y="0"/>
                    </a:lnTo>
                    <a:lnTo>
                      <a:pt x="12" y="0"/>
                    </a:lnTo>
                    <a:lnTo>
                      <a:pt x="12" y="7"/>
                    </a:lnTo>
                    <a:lnTo>
                      <a:pt x="6"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48" name="Freeform 1340"/>
              <p:cNvSpPr>
                <a:spLocks/>
              </p:cNvSpPr>
              <p:nvPr/>
            </p:nvSpPr>
            <p:spPr bwMode="auto">
              <a:xfrm>
                <a:off x="3948" y="2928"/>
                <a:ext cx="12" cy="9"/>
              </a:xfrm>
              <a:custGeom>
                <a:avLst/>
                <a:gdLst/>
                <a:ahLst/>
                <a:cxnLst>
                  <a:cxn ang="0">
                    <a:pos x="6" y="9"/>
                  </a:cxn>
                  <a:cxn ang="0">
                    <a:pos x="0" y="9"/>
                  </a:cxn>
                  <a:cxn ang="0">
                    <a:pos x="0" y="2"/>
                  </a:cxn>
                  <a:cxn ang="0">
                    <a:pos x="5" y="0"/>
                  </a:cxn>
                  <a:cxn ang="0">
                    <a:pos x="12" y="0"/>
                  </a:cxn>
                  <a:cxn ang="0">
                    <a:pos x="12" y="6"/>
                  </a:cxn>
                  <a:cxn ang="0">
                    <a:pos x="6" y="9"/>
                  </a:cxn>
                </a:cxnLst>
                <a:rect l="0" t="0" r="r" b="b"/>
                <a:pathLst>
                  <a:path w="12" h="9">
                    <a:moveTo>
                      <a:pt x="6" y="9"/>
                    </a:moveTo>
                    <a:lnTo>
                      <a:pt x="0" y="9"/>
                    </a:lnTo>
                    <a:lnTo>
                      <a:pt x="0" y="2"/>
                    </a:lnTo>
                    <a:lnTo>
                      <a:pt x="5" y="0"/>
                    </a:lnTo>
                    <a:lnTo>
                      <a:pt x="12" y="0"/>
                    </a:lnTo>
                    <a:lnTo>
                      <a:pt x="12" y="6"/>
                    </a:lnTo>
                    <a:lnTo>
                      <a:pt x="6"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49" name="Freeform 1341"/>
              <p:cNvSpPr>
                <a:spLocks/>
              </p:cNvSpPr>
              <p:nvPr/>
            </p:nvSpPr>
            <p:spPr bwMode="auto">
              <a:xfrm>
                <a:off x="3953" y="2926"/>
                <a:ext cx="13" cy="8"/>
              </a:xfrm>
              <a:custGeom>
                <a:avLst/>
                <a:gdLst/>
                <a:ahLst/>
                <a:cxnLst>
                  <a:cxn ang="0">
                    <a:pos x="7" y="8"/>
                  </a:cxn>
                  <a:cxn ang="0">
                    <a:pos x="0" y="8"/>
                  </a:cxn>
                  <a:cxn ang="0">
                    <a:pos x="0" y="2"/>
                  </a:cxn>
                  <a:cxn ang="0">
                    <a:pos x="6" y="0"/>
                  </a:cxn>
                  <a:cxn ang="0">
                    <a:pos x="13" y="0"/>
                  </a:cxn>
                  <a:cxn ang="0">
                    <a:pos x="13" y="7"/>
                  </a:cxn>
                  <a:cxn ang="0">
                    <a:pos x="7" y="8"/>
                  </a:cxn>
                </a:cxnLst>
                <a:rect l="0" t="0" r="r" b="b"/>
                <a:pathLst>
                  <a:path w="13" h="8">
                    <a:moveTo>
                      <a:pt x="7" y="8"/>
                    </a:moveTo>
                    <a:lnTo>
                      <a:pt x="0" y="8"/>
                    </a:lnTo>
                    <a:lnTo>
                      <a:pt x="0" y="2"/>
                    </a:lnTo>
                    <a:lnTo>
                      <a:pt x="6" y="0"/>
                    </a:lnTo>
                    <a:lnTo>
                      <a:pt x="13" y="0"/>
                    </a:lnTo>
                    <a:lnTo>
                      <a:pt x="13"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50" name="Freeform 1342"/>
              <p:cNvSpPr>
                <a:spLocks/>
              </p:cNvSpPr>
              <p:nvPr/>
            </p:nvSpPr>
            <p:spPr bwMode="auto">
              <a:xfrm>
                <a:off x="3959" y="2924"/>
                <a:ext cx="13" cy="9"/>
              </a:xfrm>
              <a:custGeom>
                <a:avLst/>
                <a:gdLst/>
                <a:ahLst/>
                <a:cxnLst>
                  <a:cxn ang="0">
                    <a:pos x="7" y="9"/>
                  </a:cxn>
                  <a:cxn ang="0">
                    <a:pos x="0" y="9"/>
                  </a:cxn>
                  <a:cxn ang="0">
                    <a:pos x="0" y="2"/>
                  </a:cxn>
                  <a:cxn ang="0">
                    <a:pos x="7" y="0"/>
                  </a:cxn>
                  <a:cxn ang="0">
                    <a:pos x="13" y="0"/>
                  </a:cxn>
                  <a:cxn ang="0">
                    <a:pos x="13" y="7"/>
                  </a:cxn>
                  <a:cxn ang="0">
                    <a:pos x="7" y="9"/>
                  </a:cxn>
                </a:cxnLst>
                <a:rect l="0" t="0" r="r" b="b"/>
                <a:pathLst>
                  <a:path w="13" h="9">
                    <a:moveTo>
                      <a:pt x="7" y="9"/>
                    </a:moveTo>
                    <a:lnTo>
                      <a:pt x="0" y="9"/>
                    </a:lnTo>
                    <a:lnTo>
                      <a:pt x="0" y="2"/>
                    </a:lnTo>
                    <a:lnTo>
                      <a:pt x="7" y="0"/>
                    </a:lnTo>
                    <a:lnTo>
                      <a:pt x="13" y="0"/>
                    </a:lnTo>
                    <a:lnTo>
                      <a:pt x="13" y="7"/>
                    </a:lnTo>
                    <a:lnTo>
                      <a:pt x="7"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51" name="Freeform 1343"/>
              <p:cNvSpPr>
                <a:spLocks/>
              </p:cNvSpPr>
              <p:nvPr/>
            </p:nvSpPr>
            <p:spPr bwMode="auto">
              <a:xfrm>
                <a:off x="3966" y="2922"/>
                <a:ext cx="12" cy="9"/>
              </a:xfrm>
              <a:custGeom>
                <a:avLst/>
                <a:gdLst/>
                <a:ahLst/>
                <a:cxnLst>
                  <a:cxn ang="0">
                    <a:pos x="6" y="9"/>
                  </a:cxn>
                  <a:cxn ang="0">
                    <a:pos x="0" y="9"/>
                  </a:cxn>
                  <a:cxn ang="0">
                    <a:pos x="0" y="2"/>
                  </a:cxn>
                  <a:cxn ang="0">
                    <a:pos x="5" y="0"/>
                  </a:cxn>
                  <a:cxn ang="0">
                    <a:pos x="12" y="0"/>
                  </a:cxn>
                  <a:cxn ang="0">
                    <a:pos x="12" y="7"/>
                  </a:cxn>
                  <a:cxn ang="0">
                    <a:pos x="6" y="9"/>
                  </a:cxn>
                </a:cxnLst>
                <a:rect l="0" t="0" r="r" b="b"/>
                <a:pathLst>
                  <a:path w="12" h="9">
                    <a:moveTo>
                      <a:pt x="6" y="9"/>
                    </a:moveTo>
                    <a:lnTo>
                      <a:pt x="0" y="9"/>
                    </a:lnTo>
                    <a:lnTo>
                      <a:pt x="0" y="2"/>
                    </a:lnTo>
                    <a:lnTo>
                      <a:pt x="5" y="0"/>
                    </a:lnTo>
                    <a:lnTo>
                      <a:pt x="12" y="0"/>
                    </a:lnTo>
                    <a:lnTo>
                      <a:pt x="12" y="7"/>
                    </a:lnTo>
                    <a:lnTo>
                      <a:pt x="6"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52" name="Freeform 1344"/>
              <p:cNvSpPr>
                <a:spLocks/>
              </p:cNvSpPr>
              <p:nvPr/>
            </p:nvSpPr>
            <p:spPr bwMode="auto">
              <a:xfrm>
                <a:off x="3971" y="2920"/>
                <a:ext cx="14" cy="9"/>
              </a:xfrm>
              <a:custGeom>
                <a:avLst/>
                <a:gdLst/>
                <a:ahLst/>
                <a:cxnLst>
                  <a:cxn ang="0">
                    <a:pos x="7" y="9"/>
                  </a:cxn>
                  <a:cxn ang="0">
                    <a:pos x="0" y="9"/>
                  </a:cxn>
                  <a:cxn ang="0">
                    <a:pos x="0" y="2"/>
                  </a:cxn>
                  <a:cxn ang="0">
                    <a:pos x="7" y="0"/>
                  </a:cxn>
                  <a:cxn ang="0">
                    <a:pos x="14" y="0"/>
                  </a:cxn>
                  <a:cxn ang="0">
                    <a:pos x="14" y="6"/>
                  </a:cxn>
                  <a:cxn ang="0">
                    <a:pos x="7" y="9"/>
                  </a:cxn>
                </a:cxnLst>
                <a:rect l="0" t="0" r="r" b="b"/>
                <a:pathLst>
                  <a:path w="14" h="9">
                    <a:moveTo>
                      <a:pt x="7" y="9"/>
                    </a:moveTo>
                    <a:lnTo>
                      <a:pt x="0" y="9"/>
                    </a:lnTo>
                    <a:lnTo>
                      <a:pt x="0" y="2"/>
                    </a:lnTo>
                    <a:lnTo>
                      <a:pt x="7" y="0"/>
                    </a:lnTo>
                    <a:lnTo>
                      <a:pt x="14" y="0"/>
                    </a:lnTo>
                    <a:lnTo>
                      <a:pt x="14" y="6"/>
                    </a:lnTo>
                    <a:lnTo>
                      <a:pt x="7"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53" name="Freeform 1345"/>
              <p:cNvSpPr>
                <a:spLocks/>
              </p:cNvSpPr>
              <p:nvPr/>
            </p:nvSpPr>
            <p:spPr bwMode="auto">
              <a:xfrm>
                <a:off x="3978" y="2915"/>
                <a:ext cx="13" cy="11"/>
              </a:xfrm>
              <a:custGeom>
                <a:avLst/>
                <a:gdLst/>
                <a:ahLst/>
                <a:cxnLst>
                  <a:cxn ang="0">
                    <a:pos x="7" y="11"/>
                  </a:cxn>
                  <a:cxn ang="0">
                    <a:pos x="0" y="11"/>
                  </a:cxn>
                  <a:cxn ang="0">
                    <a:pos x="0" y="5"/>
                  </a:cxn>
                  <a:cxn ang="0">
                    <a:pos x="7" y="0"/>
                  </a:cxn>
                  <a:cxn ang="0">
                    <a:pos x="13" y="0"/>
                  </a:cxn>
                  <a:cxn ang="0">
                    <a:pos x="13" y="7"/>
                  </a:cxn>
                  <a:cxn ang="0">
                    <a:pos x="7" y="11"/>
                  </a:cxn>
                </a:cxnLst>
                <a:rect l="0" t="0" r="r" b="b"/>
                <a:pathLst>
                  <a:path w="13" h="11">
                    <a:moveTo>
                      <a:pt x="7" y="11"/>
                    </a:moveTo>
                    <a:lnTo>
                      <a:pt x="0" y="11"/>
                    </a:lnTo>
                    <a:lnTo>
                      <a:pt x="0" y="5"/>
                    </a:lnTo>
                    <a:lnTo>
                      <a:pt x="7" y="0"/>
                    </a:lnTo>
                    <a:lnTo>
                      <a:pt x="13" y="0"/>
                    </a:lnTo>
                    <a:lnTo>
                      <a:pt x="13" y="7"/>
                    </a:lnTo>
                    <a:lnTo>
                      <a:pt x="7" y="11"/>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54" name="Freeform 1346"/>
              <p:cNvSpPr>
                <a:spLocks/>
              </p:cNvSpPr>
              <p:nvPr/>
            </p:nvSpPr>
            <p:spPr bwMode="auto">
              <a:xfrm>
                <a:off x="3985" y="2911"/>
                <a:ext cx="13" cy="11"/>
              </a:xfrm>
              <a:custGeom>
                <a:avLst/>
                <a:gdLst/>
                <a:ahLst/>
                <a:cxnLst>
                  <a:cxn ang="0">
                    <a:pos x="6" y="11"/>
                  </a:cxn>
                  <a:cxn ang="0">
                    <a:pos x="0" y="11"/>
                  </a:cxn>
                  <a:cxn ang="0">
                    <a:pos x="0" y="4"/>
                  </a:cxn>
                  <a:cxn ang="0">
                    <a:pos x="6" y="0"/>
                  </a:cxn>
                  <a:cxn ang="0">
                    <a:pos x="13" y="0"/>
                  </a:cxn>
                  <a:cxn ang="0">
                    <a:pos x="13" y="7"/>
                  </a:cxn>
                  <a:cxn ang="0">
                    <a:pos x="6" y="11"/>
                  </a:cxn>
                </a:cxnLst>
                <a:rect l="0" t="0" r="r" b="b"/>
                <a:pathLst>
                  <a:path w="13" h="11">
                    <a:moveTo>
                      <a:pt x="6" y="11"/>
                    </a:moveTo>
                    <a:lnTo>
                      <a:pt x="0" y="11"/>
                    </a:lnTo>
                    <a:lnTo>
                      <a:pt x="0" y="4"/>
                    </a:lnTo>
                    <a:lnTo>
                      <a:pt x="6" y="0"/>
                    </a:lnTo>
                    <a:lnTo>
                      <a:pt x="13" y="0"/>
                    </a:lnTo>
                    <a:lnTo>
                      <a:pt x="13" y="7"/>
                    </a:lnTo>
                    <a:lnTo>
                      <a:pt x="6" y="11"/>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55" name="Freeform 1347"/>
              <p:cNvSpPr>
                <a:spLocks/>
              </p:cNvSpPr>
              <p:nvPr/>
            </p:nvSpPr>
            <p:spPr bwMode="auto">
              <a:xfrm>
                <a:off x="3991" y="2909"/>
                <a:ext cx="14" cy="9"/>
              </a:xfrm>
              <a:custGeom>
                <a:avLst/>
                <a:gdLst/>
                <a:ahLst/>
                <a:cxnLst>
                  <a:cxn ang="0">
                    <a:pos x="7" y="9"/>
                  </a:cxn>
                  <a:cxn ang="0">
                    <a:pos x="0" y="9"/>
                  </a:cxn>
                  <a:cxn ang="0">
                    <a:pos x="0" y="2"/>
                  </a:cxn>
                  <a:cxn ang="0">
                    <a:pos x="8" y="0"/>
                  </a:cxn>
                  <a:cxn ang="0">
                    <a:pos x="14" y="0"/>
                  </a:cxn>
                  <a:cxn ang="0">
                    <a:pos x="14" y="6"/>
                  </a:cxn>
                  <a:cxn ang="0">
                    <a:pos x="7" y="9"/>
                  </a:cxn>
                </a:cxnLst>
                <a:rect l="0" t="0" r="r" b="b"/>
                <a:pathLst>
                  <a:path w="14" h="9">
                    <a:moveTo>
                      <a:pt x="7" y="9"/>
                    </a:moveTo>
                    <a:lnTo>
                      <a:pt x="0" y="9"/>
                    </a:lnTo>
                    <a:lnTo>
                      <a:pt x="0" y="2"/>
                    </a:lnTo>
                    <a:lnTo>
                      <a:pt x="8" y="0"/>
                    </a:lnTo>
                    <a:lnTo>
                      <a:pt x="14" y="0"/>
                    </a:lnTo>
                    <a:lnTo>
                      <a:pt x="14" y="6"/>
                    </a:lnTo>
                    <a:lnTo>
                      <a:pt x="7"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56" name="Freeform 1348"/>
              <p:cNvSpPr>
                <a:spLocks/>
              </p:cNvSpPr>
              <p:nvPr/>
            </p:nvSpPr>
            <p:spPr bwMode="auto">
              <a:xfrm>
                <a:off x="3999" y="2907"/>
                <a:ext cx="13" cy="8"/>
              </a:xfrm>
              <a:custGeom>
                <a:avLst/>
                <a:gdLst/>
                <a:ahLst/>
                <a:cxnLst>
                  <a:cxn ang="0">
                    <a:pos x="6" y="8"/>
                  </a:cxn>
                  <a:cxn ang="0">
                    <a:pos x="0" y="8"/>
                  </a:cxn>
                  <a:cxn ang="0">
                    <a:pos x="0" y="2"/>
                  </a:cxn>
                  <a:cxn ang="0">
                    <a:pos x="6" y="0"/>
                  </a:cxn>
                  <a:cxn ang="0">
                    <a:pos x="13" y="0"/>
                  </a:cxn>
                  <a:cxn ang="0">
                    <a:pos x="13" y="7"/>
                  </a:cxn>
                  <a:cxn ang="0">
                    <a:pos x="6" y="8"/>
                  </a:cxn>
                </a:cxnLst>
                <a:rect l="0" t="0" r="r" b="b"/>
                <a:pathLst>
                  <a:path w="13" h="8">
                    <a:moveTo>
                      <a:pt x="6" y="8"/>
                    </a:moveTo>
                    <a:lnTo>
                      <a:pt x="0" y="8"/>
                    </a:lnTo>
                    <a:lnTo>
                      <a:pt x="0" y="2"/>
                    </a:lnTo>
                    <a:lnTo>
                      <a:pt x="6" y="0"/>
                    </a:lnTo>
                    <a:lnTo>
                      <a:pt x="13" y="0"/>
                    </a:lnTo>
                    <a:lnTo>
                      <a:pt x="13" y="7"/>
                    </a:lnTo>
                    <a:lnTo>
                      <a:pt x="6"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57" name="Freeform 1349"/>
              <p:cNvSpPr>
                <a:spLocks/>
              </p:cNvSpPr>
              <p:nvPr/>
            </p:nvSpPr>
            <p:spPr bwMode="auto">
              <a:xfrm>
                <a:off x="4005" y="2907"/>
                <a:ext cx="14" cy="9"/>
              </a:xfrm>
              <a:custGeom>
                <a:avLst/>
                <a:gdLst/>
                <a:ahLst/>
                <a:cxnLst>
                  <a:cxn ang="0">
                    <a:pos x="0" y="7"/>
                  </a:cxn>
                  <a:cxn ang="0">
                    <a:pos x="0" y="0"/>
                  </a:cxn>
                  <a:cxn ang="0">
                    <a:pos x="7" y="0"/>
                  </a:cxn>
                  <a:cxn ang="0">
                    <a:pos x="14" y="3"/>
                  </a:cxn>
                  <a:cxn ang="0">
                    <a:pos x="14" y="9"/>
                  </a:cxn>
                  <a:cxn ang="0">
                    <a:pos x="7" y="9"/>
                  </a:cxn>
                  <a:cxn ang="0">
                    <a:pos x="0" y="7"/>
                  </a:cxn>
                </a:cxnLst>
                <a:rect l="0" t="0" r="r" b="b"/>
                <a:pathLst>
                  <a:path w="14" h="9">
                    <a:moveTo>
                      <a:pt x="0" y="7"/>
                    </a:moveTo>
                    <a:lnTo>
                      <a:pt x="0" y="0"/>
                    </a:lnTo>
                    <a:lnTo>
                      <a:pt x="7" y="0"/>
                    </a:lnTo>
                    <a:lnTo>
                      <a:pt x="14" y="3"/>
                    </a:lnTo>
                    <a:lnTo>
                      <a:pt x="14" y="9"/>
                    </a:lnTo>
                    <a:lnTo>
                      <a:pt x="7" y="9"/>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58" name="Freeform 1350"/>
              <p:cNvSpPr>
                <a:spLocks/>
              </p:cNvSpPr>
              <p:nvPr/>
            </p:nvSpPr>
            <p:spPr bwMode="auto">
              <a:xfrm>
                <a:off x="4012" y="2910"/>
                <a:ext cx="15" cy="10"/>
              </a:xfrm>
              <a:custGeom>
                <a:avLst/>
                <a:gdLst/>
                <a:ahLst/>
                <a:cxnLst>
                  <a:cxn ang="0">
                    <a:pos x="0" y="6"/>
                  </a:cxn>
                  <a:cxn ang="0">
                    <a:pos x="0" y="0"/>
                  </a:cxn>
                  <a:cxn ang="0">
                    <a:pos x="7" y="0"/>
                  </a:cxn>
                  <a:cxn ang="0">
                    <a:pos x="15" y="4"/>
                  </a:cxn>
                  <a:cxn ang="0">
                    <a:pos x="15" y="10"/>
                  </a:cxn>
                  <a:cxn ang="0">
                    <a:pos x="8" y="10"/>
                  </a:cxn>
                  <a:cxn ang="0">
                    <a:pos x="0" y="6"/>
                  </a:cxn>
                </a:cxnLst>
                <a:rect l="0" t="0" r="r" b="b"/>
                <a:pathLst>
                  <a:path w="15" h="10">
                    <a:moveTo>
                      <a:pt x="0" y="6"/>
                    </a:moveTo>
                    <a:lnTo>
                      <a:pt x="0" y="0"/>
                    </a:lnTo>
                    <a:lnTo>
                      <a:pt x="7" y="0"/>
                    </a:lnTo>
                    <a:lnTo>
                      <a:pt x="15" y="4"/>
                    </a:lnTo>
                    <a:lnTo>
                      <a:pt x="15" y="10"/>
                    </a:lnTo>
                    <a:lnTo>
                      <a:pt x="8" y="10"/>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59" name="Freeform 1351"/>
              <p:cNvSpPr>
                <a:spLocks/>
              </p:cNvSpPr>
              <p:nvPr/>
            </p:nvSpPr>
            <p:spPr bwMode="auto">
              <a:xfrm>
                <a:off x="4020" y="2914"/>
                <a:ext cx="14" cy="12"/>
              </a:xfrm>
              <a:custGeom>
                <a:avLst/>
                <a:gdLst/>
                <a:ahLst/>
                <a:cxnLst>
                  <a:cxn ang="0">
                    <a:pos x="0" y="6"/>
                  </a:cxn>
                  <a:cxn ang="0">
                    <a:pos x="0" y="0"/>
                  </a:cxn>
                  <a:cxn ang="0">
                    <a:pos x="7" y="0"/>
                  </a:cxn>
                  <a:cxn ang="0">
                    <a:pos x="14" y="6"/>
                  </a:cxn>
                  <a:cxn ang="0">
                    <a:pos x="14" y="12"/>
                  </a:cxn>
                  <a:cxn ang="0">
                    <a:pos x="7" y="12"/>
                  </a:cxn>
                  <a:cxn ang="0">
                    <a:pos x="0" y="6"/>
                  </a:cxn>
                </a:cxnLst>
                <a:rect l="0" t="0" r="r" b="b"/>
                <a:pathLst>
                  <a:path w="14" h="12">
                    <a:moveTo>
                      <a:pt x="0" y="6"/>
                    </a:moveTo>
                    <a:lnTo>
                      <a:pt x="0" y="0"/>
                    </a:lnTo>
                    <a:lnTo>
                      <a:pt x="7" y="0"/>
                    </a:lnTo>
                    <a:lnTo>
                      <a:pt x="14" y="6"/>
                    </a:lnTo>
                    <a:lnTo>
                      <a:pt x="14" y="12"/>
                    </a:lnTo>
                    <a:lnTo>
                      <a:pt x="7" y="12"/>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60" name="Freeform 1352"/>
              <p:cNvSpPr>
                <a:spLocks/>
              </p:cNvSpPr>
              <p:nvPr/>
            </p:nvSpPr>
            <p:spPr bwMode="auto">
              <a:xfrm>
                <a:off x="4027" y="2920"/>
                <a:ext cx="15" cy="9"/>
              </a:xfrm>
              <a:custGeom>
                <a:avLst/>
                <a:gdLst/>
                <a:ahLst/>
                <a:cxnLst>
                  <a:cxn ang="0">
                    <a:pos x="0" y="6"/>
                  </a:cxn>
                  <a:cxn ang="0">
                    <a:pos x="0" y="0"/>
                  </a:cxn>
                  <a:cxn ang="0">
                    <a:pos x="7" y="0"/>
                  </a:cxn>
                  <a:cxn ang="0">
                    <a:pos x="15" y="3"/>
                  </a:cxn>
                  <a:cxn ang="0">
                    <a:pos x="15" y="9"/>
                  </a:cxn>
                  <a:cxn ang="0">
                    <a:pos x="9" y="9"/>
                  </a:cxn>
                  <a:cxn ang="0">
                    <a:pos x="0" y="6"/>
                  </a:cxn>
                </a:cxnLst>
                <a:rect l="0" t="0" r="r" b="b"/>
                <a:pathLst>
                  <a:path w="15" h="9">
                    <a:moveTo>
                      <a:pt x="0" y="6"/>
                    </a:moveTo>
                    <a:lnTo>
                      <a:pt x="0" y="0"/>
                    </a:lnTo>
                    <a:lnTo>
                      <a:pt x="7" y="0"/>
                    </a:lnTo>
                    <a:lnTo>
                      <a:pt x="15" y="3"/>
                    </a:lnTo>
                    <a:lnTo>
                      <a:pt x="15" y="9"/>
                    </a:lnTo>
                    <a:lnTo>
                      <a:pt x="9" y="9"/>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61" name="Freeform 1353"/>
              <p:cNvSpPr>
                <a:spLocks/>
              </p:cNvSpPr>
              <p:nvPr/>
            </p:nvSpPr>
            <p:spPr bwMode="auto">
              <a:xfrm>
                <a:off x="4036" y="2923"/>
                <a:ext cx="14" cy="7"/>
              </a:xfrm>
              <a:custGeom>
                <a:avLst/>
                <a:gdLst/>
                <a:ahLst/>
                <a:cxnLst>
                  <a:cxn ang="0">
                    <a:pos x="0" y="6"/>
                  </a:cxn>
                  <a:cxn ang="0">
                    <a:pos x="0" y="0"/>
                  </a:cxn>
                  <a:cxn ang="0">
                    <a:pos x="6" y="0"/>
                  </a:cxn>
                  <a:cxn ang="0">
                    <a:pos x="14" y="0"/>
                  </a:cxn>
                  <a:cxn ang="0">
                    <a:pos x="14" y="7"/>
                  </a:cxn>
                  <a:cxn ang="0">
                    <a:pos x="7" y="7"/>
                  </a:cxn>
                  <a:cxn ang="0">
                    <a:pos x="0" y="6"/>
                  </a:cxn>
                </a:cxnLst>
                <a:rect l="0" t="0" r="r" b="b"/>
                <a:pathLst>
                  <a:path w="14" h="7">
                    <a:moveTo>
                      <a:pt x="0" y="6"/>
                    </a:moveTo>
                    <a:lnTo>
                      <a:pt x="0" y="0"/>
                    </a:lnTo>
                    <a:lnTo>
                      <a:pt x="6" y="0"/>
                    </a:lnTo>
                    <a:lnTo>
                      <a:pt x="14" y="0"/>
                    </a:lnTo>
                    <a:lnTo>
                      <a:pt x="14" y="7"/>
                    </a:lnTo>
                    <a:lnTo>
                      <a:pt x="7" y="7"/>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62" name="Freeform 1354"/>
              <p:cNvSpPr>
                <a:spLocks/>
              </p:cNvSpPr>
              <p:nvPr/>
            </p:nvSpPr>
            <p:spPr bwMode="auto">
              <a:xfrm>
                <a:off x="4043" y="2922"/>
                <a:ext cx="15" cy="8"/>
              </a:xfrm>
              <a:custGeom>
                <a:avLst/>
                <a:gdLst/>
                <a:ahLst/>
                <a:cxnLst>
                  <a:cxn ang="0">
                    <a:pos x="7" y="8"/>
                  </a:cxn>
                  <a:cxn ang="0">
                    <a:pos x="0" y="8"/>
                  </a:cxn>
                  <a:cxn ang="0">
                    <a:pos x="0" y="1"/>
                  </a:cxn>
                  <a:cxn ang="0">
                    <a:pos x="8" y="0"/>
                  </a:cxn>
                  <a:cxn ang="0">
                    <a:pos x="15" y="0"/>
                  </a:cxn>
                  <a:cxn ang="0">
                    <a:pos x="15" y="7"/>
                  </a:cxn>
                  <a:cxn ang="0">
                    <a:pos x="7" y="8"/>
                  </a:cxn>
                </a:cxnLst>
                <a:rect l="0" t="0" r="r" b="b"/>
                <a:pathLst>
                  <a:path w="15" h="8">
                    <a:moveTo>
                      <a:pt x="7" y="8"/>
                    </a:moveTo>
                    <a:lnTo>
                      <a:pt x="0" y="8"/>
                    </a:lnTo>
                    <a:lnTo>
                      <a:pt x="0" y="1"/>
                    </a:lnTo>
                    <a:lnTo>
                      <a:pt x="8" y="0"/>
                    </a:lnTo>
                    <a:lnTo>
                      <a:pt x="15" y="0"/>
                    </a:lnTo>
                    <a:lnTo>
                      <a:pt x="15" y="7"/>
                    </a:lnTo>
                    <a:lnTo>
                      <a:pt x="7" y="8"/>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63" name="Freeform 1355"/>
              <p:cNvSpPr>
                <a:spLocks/>
              </p:cNvSpPr>
              <p:nvPr/>
            </p:nvSpPr>
            <p:spPr bwMode="auto">
              <a:xfrm>
                <a:off x="4051" y="2918"/>
                <a:ext cx="15" cy="11"/>
              </a:xfrm>
              <a:custGeom>
                <a:avLst/>
                <a:gdLst/>
                <a:ahLst/>
                <a:cxnLst>
                  <a:cxn ang="0">
                    <a:pos x="7" y="11"/>
                  </a:cxn>
                  <a:cxn ang="0">
                    <a:pos x="0" y="11"/>
                  </a:cxn>
                  <a:cxn ang="0">
                    <a:pos x="0" y="4"/>
                  </a:cxn>
                  <a:cxn ang="0">
                    <a:pos x="8" y="0"/>
                  </a:cxn>
                  <a:cxn ang="0">
                    <a:pos x="15" y="0"/>
                  </a:cxn>
                  <a:cxn ang="0">
                    <a:pos x="15" y="6"/>
                  </a:cxn>
                  <a:cxn ang="0">
                    <a:pos x="7" y="11"/>
                  </a:cxn>
                </a:cxnLst>
                <a:rect l="0" t="0" r="r" b="b"/>
                <a:pathLst>
                  <a:path w="15" h="11">
                    <a:moveTo>
                      <a:pt x="7" y="11"/>
                    </a:moveTo>
                    <a:lnTo>
                      <a:pt x="0" y="11"/>
                    </a:lnTo>
                    <a:lnTo>
                      <a:pt x="0" y="4"/>
                    </a:lnTo>
                    <a:lnTo>
                      <a:pt x="8" y="0"/>
                    </a:lnTo>
                    <a:lnTo>
                      <a:pt x="15" y="0"/>
                    </a:lnTo>
                    <a:lnTo>
                      <a:pt x="15" y="6"/>
                    </a:lnTo>
                    <a:lnTo>
                      <a:pt x="7" y="11"/>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64" name="Freeform 1356"/>
              <p:cNvSpPr>
                <a:spLocks/>
              </p:cNvSpPr>
              <p:nvPr/>
            </p:nvSpPr>
            <p:spPr bwMode="auto">
              <a:xfrm>
                <a:off x="4059" y="2913"/>
                <a:ext cx="16" cy="11"/>
              </a:xfrm>
              <a:custGeom>
                <a:avLst/>
                <a:gdLst/>
                <a:ahLst/>
                <a:cxnLst>
                  <a:cxn ang="0">
                    <a:pos x="7" y="11"/>
                  </a:cxn>
                  <a:cxn ang="0">
                    <a:pos x="0" y="11"/>
                  </a:cxn>
                  <a:cxn ang="0">
                    <a:pos x="0" y="5"/>
                  </a:cxn>
                  <a:cxn ang="0">
                    <a:pos x="10" y="0"/>
                  </a:cxn>
                  <a:cxn ang="0">
                    <a:pos x="16" y="0"/>
                  </a:cxn>
                  <a:cxn ang="0">
                    <a:pos x="16" y="7"/>
                  </a:cxn>
                  <a:cxn ang="0">
                    <a:pos x="7" y="11"/>
                  </a:cxn>
                </a:cxnLst>
                <a:rect l="0" t="0" r="r" b="b"/>
                <a:pathLst>
                  <a:path w="16" h="11">
                    <a:moveTo>
                      <a:pt x="7" y="11"/>
                    </a:moveTo>
                    <a:lnTo>
                      <a:pt x="0" y="11"/>
                    </a:lnTo>
                    <a:lnTo>
                      <a:pt x="0" y="5"/>
                    </a:lnTo>
                    <a:lnTo>
                      <a:pt x="10" y="0"/>
                    </a:lnTo>
                    <a:lnTo>
                      <a:pt x="16" y="0"/>
                    </a:lnTo>
                    <a:lnTo>
                      <a:pt x="16" y="7"/>
                    </a:lnTo>
                    <a:lnTo>
                      <a:pt x="7" y="11"/>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65" name="Freeform 1357"/>
              <p:cNvSpPr>
                <a:spLocks/>
              </p:cNvSpPr>
              <p:nvPr/>
            </p:nvSpPr>
            <p:spPr bwMode="auto">
              <a:xfrm>
                <a:off x="4069" y="2909"/>
                <a:ext cx="15" cy="11"/>
              </a:xfrm>
              <a:custGeom>
                <a:avLst/>
                <a:gdLst/>
                <a:ahLst/>
                <a:cxnLst>
                  <a:cxn ang="0">
                    <a:pos x="6" y="11"/>
                  </a:cxn>
                  <a:cxn ang="0">
                    <a:pos x="0" y="11"/>
                  </a:cxn>
                  <a:cxn ang="0">
                    <a:pos x="0" y="4"/>
                  </a:cxn>
                  <a:cxn ang="0">
                    <a:pos x="9" y="0"/>
                  </a:cxn>
                  <a:cxn ang="0">
                    <a:pos x="15" y="0"/>
                  </a:cxn>
                  <a:cxn ang="0">
                    <a:pos x="15" y="6"/>
                  </a:cxn>
                  <a:cxn ang="0">
                    <a:pos x="6" y="11"/>
                  </a:cxn>
                </a:cxnLst>
                <a:rect l="0" t="0" r="r" b="b"/>
                <a:pathLst>
                  <a:path w="15" h="11">
                    <a:moveTo>
                      <a:pt x="6" y="11"/>
                    </a:moveTo>
                    <a:lnTo>
                      <a:pt x="0" y="11"/>
                    </a:lnTo>
                    <a:lnTo>
                      <a:pt x="0" y="4"/>
                    </a:lnTo>
                    <a:lnTo>
                      <a:pt x="9" y="0"/>
                    </a:lnTo>
                    <a:lnTo>
                      <a:pt x="15" y="0"/>
                    </a:lnTo>
                    <a:lnTo>
                      <a:pt x="15" y="6"/>
                    </a:lnTo>
                    <a:lnTo>
                      <a:pt x="6" y="11"/>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66" name="Freeform 1358"/>
              <p:cNvSpPr>
                <a:spLocks/>
              </p:cNvSpPr>
              <p:nvPr/>
            </p:nvSpPr>
            <p:spPr bwMode="auto">
              <a:xfrm>
                <a:off x="4078" y="2904"/>
                <a:ext cx="15" cy="11"/>
              </a:xfrm>
              <a:custGeom>
                <a:avLst/>
                <a:gdLst/>
                <a:ahLst/>
                <a:cxnLst>
                  <a:cxn ang="0">
                    <a:pos x="6" y="11"/>
                  </a:cxn>
                  <a:cxn ang="0">
                    <a:pos x="0" y="11"/>
                  </a:cxn>
                  <a:cxn ang="0">
                    <a:pos x="0" y="5"/>
                  </a:cxn>
                  <a:cxn ang="0">
                    <a:pos x="9" y="0"/>
                  </a:cxn>
                  <a:cxn ang="0">
                    <a:pos x="15" y="0"/>
                  </a:cxn>
                  <a:cxn ang="0">
                    <a:pos x="15" y="6"/>
                  </a:cxn>
                  <a:cxn ang="0">
                    <a:pos x="6" y="11"/>
                  </a:cxn>
                </a:cxnLst>
                <a:rect l="0" t="0" r="r" b="b"/>
                <a:pathLst>
                  <a:path w="15" h="11">
                    <a:moveTo>
                      <a:pt x="6" y="11"/>
                    </a:moveTo>
                    <a:lnTo>
                      <a:pt x="0" y="11"/>
                    </a:lnTo>
                    <a:lnTo>
                      <a:pt x="0" y="5"/>
                    </a:lnTo>
                    <a:lnTo>
                      <a:pt x="9" y="0"/>
                    </a:lnTo>
                    <a:lnTo>
                      <a:pt x="15" y="0"/>
                    </a:lnTo>
                    <a:lnTo>
                      <a:pt x="15" y="6"/>
                    </a:lnTo>
                    <a:lnTo>
                      <a:pt x="6" y="11"/>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67" name="Freeform 1359"/>
              <p:cNvSpPr>
                <a:spLocks/>
              </p:cNvSpPr>
              <p:nvPr/>
            </p:nvSpPr>
            <p:spPr bwMode="auto">
              <a:xfrm>
                <a:off x="4087" y="2901"/>
                <a:ext cx="16" cy="9"/>
              </a:xfrm>
              <a:custGeom>
                <a:avLst/>
                <a:gdLst/>
                <a:ahLst/>
                <a:cxnLst>
                  <a:cxn ang="0">
                    <a:pos x="6" y="9"/>
                  </a:cxn>
                  <a:cxn ang="0">
                    <a:pos x="0" y="9"/>
                  </a:cxn>
                  <a:cxn ang="0">
                    <a:pos x="0" y="3"/>
                  </a:cxn>
                  <a:cxn ang="0">
                    <a:pos x="9" y="0"/>
                  </a:cxn>
                  <a:cxn ang="0">
                    <a:pos x="16" y="0"/>
                  </a:cxn>
                  <a:cxn ang="0">
                    <a:pos x="16" y="6"/>
                  </a:cxn>
                  <a:cxn ang="0">
                    <a:pos x="6" y="9"/>
                  </a:cxn>
                </a:cxnLst>
                <a:rect l="0" t="0" r="r" b="b"/>
                <a:pathLst>
                  <a:path w="16" h="9">
                    <a:moveTo>
                      <a:pt x="6" y="9"/>
                    </a:moveTo>
                    <a:lnTo>
                      <a:pt x="0" y="9"/>
                    </a:lnTo>
                    <a:lnTo>
                      <a:pt x="0" y="3"/>
                    </a:lnTo>
                    <a:lnTo>
                      <a:pt x="9" y="0"/>
                    </a:lnTo>
                    <a:lnTo>
                      <a:pt x="16" y="0"/>
                    </a:lnTo>
                    <a:lnTo>
                      <a:pt x="16" y="6"/>
                    </a:lnTo>
                    <a:lnTo>
                      <a:pt x="6" y="9"/>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68" name="Freeform 1360"/>
              <p:cNvSpPr>
                <a:spLocks/>
              </p:cNvSpPr>
              <p:nvPr/>
            </p:nvSpPr>
            <p:spPr bwMode="auto">
              <a:xfrm>
                <a:off x="4096" y="2900"/>
                <a:ext cx="16" cy="7"/>
              </a:xfrm>
              <a:custGeom>
                <a:avLst/>
                <a:gdLst/>
                <a:ahLst/>
                <a:cxnLst>
                  <a:cxn ang="0">
                    <a:pos x="7" y="7"/>
                  </a:cxn>
                  <a:cxn ang="0">
                    <a:pos x="0" y="7"/>
                  </a:cxn>
                  <a:cxn ang="0">
                    <a:pos x="0" y="1"/>
                  </a:cxn>
                  <a:cxn ang="0">
                    <a:pos x="10" y="0"/>
                  </a:cxn>
                  <a:cxn ang="0">
                    <a:pos x="16" y="0"/>
                  </a:cxn>
                  <a:cxn ang="0">
                    <a:pos x="16" y="6"/>
                  </a:cxn>
                  <a:cxn ang="0">
                    <a:pos x="7" y="7"/>
                  </a:cxn>
                </a:cxnLst>
                <a:rect l="0" t="0" r="r" b="b"/>
                <a:pathLst>
                  <a:path w="16" h="7">
                    <a:moveTo>
                      <a:pt x="7" y="7"/>
                    </a:moveTo>
                    <a:lnTo>
                      <a:pt x="0" y="7"/>
                    </a:lnTo>
                    <a:lnTo>
                      <a:pt x="0" y="1"/>
                    </a:lnTo>
                    <a:lnTo>
                      <a:pt x="10" y="0"/>
                    </a:lnTo>
                    <a:lnTo>
                      <a:pt x="16" y="0"/>
                    </a:lnTo>
                    <a:lnTo>
                      <a:pt x="16" y="6"/>
                    </a:lnTo>
                    <a:lnTo>
                      <a:pt x="7"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69" name="Freeform 1361"/>
              <p:cNvSpPr>
                <a:spLocks/>
              </p:cNvSpPr>
              <p:nvPr/>
            </p:nvSpPr>
            <p:spPr bwMode="auto">
              <a:xfrm>
                <a:off x="4106" y="2900"/>
                <a:ext cx="16" cy="7"/>
              </a:xfrm>
              <a:custGeom>
                <a:avLst/>
                <a:gdLst/>
                <a:ahLst/>
                <a:cxnLst>
                  <a:cxn ang="0">
                    <a:pos x="0" y="6"/>
                  </a:cxn>
                  <a:cxn ang="0">
                    <a:pos x="0" y="0"/>
                  </a:cxn>
                  <a:cxn ang="0">
                    <a:pos x="6" y="0"/>
                  </a:cxn>
                  <a:cxn ang="0">
                    <a:pos x="16" y="1"/>
                  </a:cxn>
                  <a:cxn ang="0">
                    <a:pos x="16" y="7"/>
                  </a:cxn>
                  <a:cxn ang="0">
                    <a:pos x="10" y="7"/>
                  </a:cxn>
                  <a:cxn ang="0">
                    <a:pos x="0" y="6"/>
                  </a:cxn>
                </a:cxnLst>
                <a:rect l="0" t="0" r="r" b="b"/>
                <a:pathLst>
                  <a:path w="16" h="7">
                    <a:moveTo>
                      <a:pt x="0" y="6"/>
                    </a:moveTo>
                    <a:lnTo>
                      <a:pt x="0" y="0"/>
                    </a:lnTo>
                    <a:lnTo>
                      <a:pt x="6" y="0"/>
                    </a:lnTo>
                    <a:lnTo>
                      <a:pt x="16" y="1"/>
                    </a:lnTo>
                    <a:lnTo>
                      <a:pt x="16" y="7"/>
                    </a:lnTo>
                    <a:lnTo>
                      <a:pt x="10" y="7"/>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70" name="Freeform 1362"/>
              <p:cNvSpPr>
                <a:spLocks/>
              </p:cNvSpPr>
              <p:nvPr/>
            </p:nvSpPr>
            <p:spPr bwMode="auto">
              <a:xfrm>
                <a:off x="4116" y="2901"/>
                <a:ext cx="16" cy="9"/>
              </a:xfrm>
              <a:custGeom>
                <a:avLst/>
                <a:gdLst/>
                <a:ahLst/>
                <a:cxnLst>
                  <a:cxn ang="0">
                    <a:pos x="0" y="6"/>
                  </a:cxn>
                  <a:cxn ang="0">
                    <a:pos x="0" y="0"/>
                  </a:cxn>
                  <a:cxn ang="0">
                    <a:pos x="6" y="0"/>
                  </a:cxn>
                  <a:cxn ang="0">
                    <a:pos x="16" y="2"/>
                  </a:cxn>
                  <a:cxn ang="0">
                    <a:pos x="16" y="9"/>
                  </a:cxn>
                  <a:cxn ang="0">
                    <a:pos x="10" y="9"/>
                  </a:cxn>
                  <a:cxn ang="0">
                    <a:pos x="0" y="6"/>
                  </a:cxn>
                </a:cxnLst>
                <a:rect l="0" t="0" r="r" b="b"/>
                <a:pathLst>
                  <a:path w="16" h="9">
                    <a:moveTo>
                      <a:pt x="0" y="6"/>
                    </a:moveTo>
                    <a:lnTo>
                      <a:pt x="0" y="0"/>
                    </a:lnTo>
                    <a:lnTo>
                      <a:pt x="6" y="0"/>
                    </a:lnTo>
                    <a:lnTo>
                      <a:pt x="16" y="2"/>
                    </a:lnTo>
                    <a:lnTo>
                      <a:pt x="16" y="9"/>
                    </a:lnTo>
                    <a:lnTo>
                      <a:pt x="10" y="9"/>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71" name="Freeform 1363"/>
              <p:cNvSpPr>
                <a:spLocks/>
              </p:cNvSpPr>
              <p:nvPr/>
            </p:nvSpPr>
            <p:spPr bwMode="auto">
              <a:xfrm>
                <a:off x="4126" y="2903"/>
                <a:ext cx="17" cy="9"/>
              </a:xfrm>
              <a:custGeom>
                <a:avLst/>
                <a:gdLst/>
                <a:ahLst/>
                <a:cxnLst>
                  <a:cxn ang="0">
                    <a:pos x="0" y="7"/>
                  </a:cxn>
                  <a:cxn ang="0">
                    <a:pos x="0" y="0"/>
                  </a:cxn>
                  <a:cxn ang="0">
                    <a:pos x="6" y="0"/>
                  </a:cxn>
                  <a:cxn ang="0">
                    <a:pos x="17" y="3"/>
                  </a:cxn>
                  <a:cxn ang="0">
                    <a:pos x="17" y="9"/>
                  </a:cxn>
                  <a:cxn ang="0">
                    <a:pos x="10" y="9"/>
                  </a:cxn>
                  <a:cxn ang="0">
                    <a:pos x="0" y="7"/>
                  </a:cxn>
                </a:cxnLst>
                <a:rect l="0" t="0" r="r" b="b"/>
                <a:pathLst>
                  <a:path w="17" h="9">
                    <a:moveTo>
                      <a:pt x="0" y="7"/>
                    </a:moveTo>
                    <a:lnTo>
                      <a:pt x="0" y="0"/>
                    </a:lnTo>
                    <a:lnTo>
                      <a:pt x="6" y="0"/>
                    </a:lnTo>
                    <a:lnTo>
                      <a:pt x="17" y="3"/>
                    </a:lnTo>
                    <a:lnTo>
                      <a:pt x="17" y="9"/>
                    </a:lnTo>
                    <a:lnTo>
                      <a:pt x="10" y="9"/>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72" name="Freeform 1364"/>
              <p:cNvSpPr>
                <a:spLocks/>
              </p:cNvSpPr>
              <p:nvPr/>
            </p:nvSpPr>
            <p:spPr bwMode="auto">
              <a:xfrm>
                <a:off x="4136" y="2906"/>
                <a:ext cx="18" cy="10"/>
              </a:xfrm>
              <a:custGeom>
                <a:avLst/>
                <a:gdLst/>
                <a:ahLst/>
                <a:cxnLst>
                  <a:cxn ang="0">
                    <a:pos x="0" y="6"/>
                  </a:cxn>
                  <a:cxn ang="0">
                    <a:pos x="0" y="0"/>
                  </a:cxn>
                  <a:cxn ang="0">
                    <a:pos x="7" y="0"/>
                  </a:cxn>
                  <a:cxn ang="0">
                    <a:pos x="18" y="4"/>
                  </a:cxn>
                  <a:cxn ang="0">
                    <a:pos x="18" y="10"/>
                  </a:cxn>
                  <a:cxn ang="0">
                    <a:pos x="12" y="10"/>
                  </a:cxn>
                  <a:cxn ang="0">
                    <a:pos x="0" y="6"/>
                  </a:cxn>
                </a:cxnLst>
                <a:rect l="0" t="0" r="r" b="b"/>
                <a:pathLst>
                  <a:path w="18" h="10">
                    <a:moveTo>
                      <a:pt x="0" y="6"/>
                    </a:moveTo>
                    <a:lnTo>
                      <a:pt x="0" y="0"/>
                    </a:lnTo>
                    <a:lnTo>
                      <a:pt x="7" y="0"/>
                    </a:lnTo>
                    <a:lnTo>
                      <a:pt x="18" y="4"/>
                    </a:lnTo>
                    <a:lnTo>
                      <a:pt x="18" y="10"/>
                    </a:lnTo>
                    <a:lnTo>
                      <a:pt x="12" y="10"/>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73" name="Freeform 1365"/>
              <p:cNvSpPr>
                <a:spLocks/>
              </p:cNvSpPr>
              <p:nvPr/>
            </p:nvSpPr>
            <p:spPr bwMode="auto">
              <a:xfrm>
                <a:off x="4148" y="2910"/>
                <a:ext cx="17" cy="12"/>
              </a:xfrm>
              <a:custGeom>
                <a:avLst/>
                <a:gdLst/>
                <a:ahLst/>
                <a:cxnLst>
                  <a:cxn ang="0">
                    <a:pos x="0" y="6"/>
                  </a:cxn>
                  <a:cxn ang="0">
                    <a:pos x="0" y="0"/>
                  </a:cxn>
                  <a:cxn ang="0">
                    <a:pos x="6" y="0"/>
                  </a:cxn>
                  <a:cxn ang="0">
                    <a:pos x="17" y="5"/>
                  </a:cxn>
                  <a:cxn ang="0">
                    <a:pos x="17" y="12"/>
                  </a:cxn>
                  <a:cxn ang="0">
                    <a:pos x="10" y="12"/>
                  </a:cxn>
                  <a:cxn ang="0">
                    <a:pos x="0" y="6"/>
                  </a:cxn>
                </a:cxnLst>
                <a:rect l="0" t="0" r="r" b="b"/>
                <a:pathLst>
                  <a:path w="17" h="12">
                    <a:moveTo>
                      <a:pt x="0" y="6"/>
                    </a:moveTo>
                    <a:lnTo>
                      <a:pt x="0" y="0"/>
                    </a:lnTo>
                    <a:lnTo>
                      <a:pt x="6" y="0"/>
                    </a:lnTo>
                    <a:lnTo>
                      <a:pt x="17" y="5"/>
                    </a:lnTo>
                    <a:lnTo>
                      <a:pt x="17" y="12"/>
                    </a:lnTo>
                    <a:lnTo>
                      <a:pt x="10" y="12"/>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74" name="Freeform 1366"/>
              <p:cNvSpPr>
                <a:spLocks/>
              </p:cNvSpPr>
              <p:nvPr/>
            </p:nvSpPr>
            <p:spPr bwMode="auto">
              <a:xfrm>
                <a:off x="4158" y="2915"/>
                <a:ext cx="19" cy="12"/>
              </a:xfrm>
              <a:custGeom>
                <a:avLst/>
                <a:gdLst/>
                <a:ahLst/>
                <a:cxnLst>
                  <a:cxn ang="0">
                    <a:pos x="0" y="7"/>
                  </a:cxn>
                  <a:cxn ang="0">
                    <a:pos x="0" y="0"/>
                  </a:cxn>
                  <a:cxn ang="0">
                    <a:pos x="7" y="0"/>
                  </a:cxn>
                  <a:cxn ang="0">
                    <a:pos x="19" y="5"/>
                  </a:cxn>
                  <a:cxn ang="0">
                    <a:pos x="19" y="12"/>
                  </a:cxn>
                  <a:cxn ang="0">
                    <a:pos x="12" y="12"/>
                  </a:cxn>
                  <a:cxn ang="0">
                    <a:pos x="0" y="7"/>
                  </a:cxn>
                </a:cxnLst>
                <a:rect l="0" t="0" r="r" b="b"/>
                <a:pathLst>
                  <a:path w="19" h="12">
                    <a:moveTo>
                      <a:pt x="0" y="7"/>
                    </a:moveTo>
                    <a:lnTo>
                      <a:pt x="0" y="0"/>
                    </a:lnTo>
                    <a:lnTo>
                      <a:pt x="7" y="0"/>
                    </a:lnTo>
                    <a:lnTo>
                      <a:pt x="19" y="5"/>
                    </a:lnTo>
                    <a:lnTo>
                      <a:pt x="19" y="12"/>
                    </a:lnTo>
                    <a:lnTo>
                      <a:pt x="12" y="12"/>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75" name="Freeform 1367"/>
              <p:cNvSpPr>
                <a:spLocks/>
              </p:cNvSpPr>
              <p:nvPr/>
            </p:nvSpPr>
            <p:spPr bwMode="auto">
              <a:xfrm>
                <a:off x="4170" y="2920"/>
                <a:ext cx="19" cy="13"/>
              </a:xfrm>
              <a:custGeom>
                <a:avLst/>
                <a:gdLst/>
                <a:ahLst/>
                <a:cxnLst>
                  <a:cxn ang="0">
                    <a:pos x="0" y="7"/>
                  </a:cxn>
                  <a:cxn ang="0">
                    <a:pos x="0" y="0"/>
                  </a:cxn>
                  <a:cxn ang="0">
                    <a:pos x="7" y="0"/>
                  </a:cxn>
                  <a:cxn ang="0">
                    <a:pos x="19" y="6"/>
                  </a:cxn>
                  <a:cxn ang="0">
                    <a:pos x="19" y="13"/>
                  </a:cxn>
                  <a:cxn ang="0">
                    <a:pos x="12" y="13"/>
                  </a:cxn>
                  <a:cxn ang="0">
                    <a:pos x="0" y="7"/>
                  </a:cxn>
                </a:cxnLst>
                <a:rect l="0" t="0" r="r" b="b"/>
                <a:pathLst>
                  <a:path w="19" h="13">
                    <a:moveTo>
                      <a:pt x="0" y="7"/>
                    </a:moveTo>
                    <a:lnTo>
                      <a:pt x="0" y="0"/>
                    </a:lnTo>
                    <a:lnTo>
                      <a:pt x="7" y="0"/>
                    </a:lnTo>
                    <a:lnTo>
                      <a:pt x="19" y="6"/>
                    </a:lnTo>
                    <a:lnTo>
                      <a:pt x="19" y="13"/>
                    </a:lnTo>
                    <a:lnTo>
                      <a:pt x="12" y="13"/>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76" name="Freeform 1368"/>
              <p:cNvSpPr>
                <a:spLocks/>
              </p:cNvSpPr>
              <p:nvPr/>
            </p:nvSpPr>
            <p:spPr bwMode="auto">
              <a:xfrm>
                <a:off x="4182" y="2926"/>
                <a:ext cx="19" cy="11"/>
              </a:xfrm>
              <a:custGeom>
                <a:avLst/>
                <a:gdLst/>
                <a:ahLst/>
                <a:cxnLst>
                  <a:cxn ang="0">
                    <a:pos x="0" y="7"/>
                  </a:cxn>
                  <a:cxn ang="0">
                    <a:pos x="0" y="0"/>
                  </a:cxn>
                  <a:cxn ang="0">
                    <a:pos x="7" y="0"/>
                  </a:cxn>
                  <a:cxn ang="0">
                    <a:pos x="19" y="4"/>
                  </a:cxn>
                  <a:cxn ang="0">
                    <a:pos x="19" y="11"/>
                  </a:cxn>
                  <a:cxn ang="0">
                    <a:pos x="13" y="11"/>
                  </a:cxn>
                  <a:cxn ang="0">
                    <a:pos x="0" y="7"/>
                  </a:cxn>
                </a:cxnLst>
                <a:rect l="0" t="0" r="r" b="b"/>
                <a:pathLst>
                  <a:path w="19" h="11">
                    <a:moveTo>
                      <a:pt x="0" y="7"/>
                    </a:moveTo>
                    <a:lnTo>
                      <a:pt x="0" y="0"/>
                    </a:lnTo>
                    <a:lnTo>
                      <a:pt x="7" y="0"/>
                    </a:lnTo>
                    <a:lnTo>
                      <a:pt x="19" y="4"/>
                    </a:lnTo>
                    <a:lnTo>
                      <a:pt x="19" y="11"/>
                    </a:lnTo>
                    <a:lnTo>
                      <a:pt x="13" y="11"/>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77" name="Freeform 1369"/>
              <p:cNvSpPr>
                <a:spLocks/>
              </p:cNvSpPr>
              <p:nvPr/>
            </p:nvSpPr>
            <p:spPr bwMode="auto">
              <a:xfrm>
                <a:off x="4195" y="2930"/>
                <a:ext cx="19" cy="11"/>
              </a:xfrm>
              <a:custGeom>
                <a:avLst/>
                <a:gdLst/>
                <a:ahLst/>
                <a:cxnLst>
                  <a:cxn ang="0">
                    <a:pos x="0" y="7"/>
                  </a:cxn>
                  <a:cxn ang="0">
                    <a:pos x="0" y="0"/>
                  </a:cxn>
                  <a:cxn ang="0">
                    <a:pos x="6" y="0"/>
                  </a:cxn>
                  <a:cxn ang="0">
                    <a:pos x="19" y="4"/>
                  </a:cxn>
                  <a:cxn ang="0">
                    <a:pos x="19" y="11"/>
                  </a:cxn>
                  <a:cxn ang="0">
                    <a:pos x="12" y="11"/>
                  </a:cxn>
                  <a:cxn ang="0">
                    <a:pos x="0" y="7"/>
                  </a:cxn>
                </a:cxnLst>
                <a:rect l="0" t="0" r="r" b="b"/>
                <a:pathLst>
                  <a:path w="19" h="11">
                    <a:moveTo>
                      <a:pt x="0" y="7"/>
                    </a:moveTo>
                    <a:lnTo>
                      <a:pt x="0" y="0"/>
                    </a:lnTo>
                    <a:lnTo>
                      <a:pt x="6" y="0"/>
                    </a:lnTo>
                    <a:lnTo>
                      <a:pt x="19" y="4"/>
                    </a:lnTo>
                    <a:lnTo>
                      <a:pt x="19" y="11"/>
                    </a:lnTo>
                    <a:lnTo>
                      <a:pt x="12" y="11"/>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78" name="Freeform 1370"/>
              <p:cNvSpPr>
                <a:spLocks/>
              </p:cNvSpPr>
              <p:nvPr/>
            </p:nvSpPr>
            <p:spPr bwMode="auto">
              <a:xfrm>
                <a:off x="4207" y="2934"/>
                <a:ext cx="20" cy="11"/>
              </a:xfrm>
              <a:custGeom>
                <a:avLst/>
                <a:gdLst/>
                <a:ahLst/>
                <a:cxnLst>
                  <a:cxn ang="0">
                    <a:pos x="0" y="7"/>
                  </a:cxn>
                  <a:cxn ang="0">
                    <a:pos x="0" y="0"/>
                  </a:cxn>
                  <a:cxn ang="0">
                    <a:pos x="7" y="0"/>
                  </a:cxn>
                  <a:cxn ang="0">
                    <a:pos x="20" y="5"/>
                  </a:cxn>
                  <a:cxn ang="0">
                    <a:pos x="20" y="11"/>
                  </a:cxn>
                  <a:cxn ang="0">
                    <a:pos x="13" y="11"/>
                  </a:cxn>
                  <a:cxn ang="0">
                    <a:pos x="0" y="7"/>
                  </a:cxn>
                </a:cxnLst>
                <a:rect l="0" t="0" r="r" b="b"/>
                <a:pathLst>
                  <a:path w="20" h="11">
                    <a:moveTo>
                      <a:pt x="0" y="7"/>
                    </a:moveTo>
                    <a:lnTo>
                      <a:pt x="0" y="0"/>
                    </a:lnTo>
                    <a:lnTo>
                      <a:pt x="7" y="0"/>
                    </a:lnTo>
                    <a:lnTo>
                      <a:pt x="20" y="5"/>
                    </a:lnTo>
                    <a:lnTo>
                      <a:pt x="20" y="11"/>
                    </a:lnTo>
                    <a:lnTo>
                      <a:pt x="13" y="11"/>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79" name="Freeform 1371"/>
              <p:cNvSpPr>
                <a:spLocks/>
              </p:cNvSpPr>
              <p:nvPr/>
            </p:nvSpPr>
            <p:spPr bwMode="auto">
              <a:xfrm>
                <a:off x="4220" y="2939"/>
                <a:ext cx="20" cy="9"/>
              </a:xfrm>
              <a:custGeom>
                <a:avLst/>
                <a:gdLst/>
                <a:ahLst/>
                <a:cxnLst>
                  <a:cxn ang="0">
                    <a:pos x="0" y="6"/>
                  </a:cxn>
                  <a:cxn ang="0">
                    <a:pos x="0" y="0"/>
                  </a:cxn>
                  <a:cxn ang="0">
                    <a:pos x="7" y="0"/>
                  </a:cxn>
                  <a:cxn ang="0">
                    <a:pos x="20" y="2"/>
                  </a:cxn>
                  <a:cxn ang="0">
                    <a:pos x="20" y="9"/>
                  </a:cxn>
                  <a:cxn ang="0">
                    <a:pos x="13" y="9"/>
                  </a:cxn>
                  <a:cxn ang="0">
                    <a:pos x="0" y="6"/>
                  </a:cxn>
                </a:cxnLst>
                <a:rect l="0" t="0" r="r" b="b"/>
                <a:pathLst>
                  <a:path w="20" h="9">
                    <a:moveTo>
                      <a:pt x="0" y="6"/>
                    </a:moveTo>
                    <a:lnTo>
                      <a:pt x="0" y="0"/>
                    </a:lnTo>
                    <a:lnTo>
                      <a:pt x="7" y="0"/>
                    </a:lnTo>
                    <a:lnTo>
                      <a:pt x="20" y="2"/>
                    </a:lnTo>
                    <a:lnTo>
                      <a:pt x="20" y="9"/>
                    </a:lnTo>
                    <a:lnTo>
                      <a:pt x="13" y="9"/>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80" name="Freeform 1372"/>
              <p:cNvSpPr>
                <a:spLocks/>
              </p:cNvSpPr>
              <p:nvPr/>
            </p:nvSpPr>
            <p:spPr bwMode="auto">
              <a:xfrm>
                <a:off x="4233" y="2941"/>
                <a:ext cx="21" cy="7"/>
              </a:xfrm>
              <a:custGeom>
                <a:avLst/>
                <a:gdLst/>
                <a:ahLst/>
                <a:cxnLst>
                  <a:cxn ang="0">
                    <a:pos x="0" y="7"/>
                  </a:cxn>
                  <a:cxn ang="0">
                    <a:pos x="0" y="0"/>
                  </a:cxn>
                  <a:cxn ang="0">
                    <a:pos x="7" y="0"/>
                  </a:cxn>
                  <a:cxn ang="0">
                    <a:pos x="21" y="1"/>
                  </a:cxn>
                  <a:cxn ang="0">
                    <a:pos x="21" y="7"/>
                  </a:cxn>
                  <a:cxn ang="0">
                    <a:pos x="14" y="7"/>
                  </a:cxn>
                  <a:cxn ang="0">
                    <a:pos x="0" y="7"/>
                  </a:cxn>
                </a:cxnLst>
                <a:rect l="0" t="0" r="r" b="b"/>
                <a:pathLst>
                  <a:path w="21" h="7">
                    <a:moveTo>
                      <a:pt x="0" y="7"/>
                    </a:moveTo>
                    <a:lnTo>
                      <a:pt x="0" y="0"/>
                    </a:lnTo>
                    <a:lnTo>
                      <a:pt x="7" y="0"/>
                    </a:lnTo>
                    <a:lnTo>
                      <a:pt x="21" y="1"/>
                    </a:lnTo>
                    <a:lnTo>
                      <a:pt x="21" y="7"/>
                    </a:lnTo>
                    <a:lnTo>
                      <a:pt x="14" y="7"/>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81" name="Rectangle 1373"/>
              <p:cNvSpPr>
                <a:spLocks noChangeArrowheads="1"/>
              </p:cNvSpPr>
              <p:nvPr/>
            </p:nvSpPr>
            <p:spPr bwMode="auto">
              <a:xfrm>
                <a:off x="4247" y="2942"/>
                <a:ext cx="22" cy="6"/>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82" name="Rectangle 1374"/>
              <p:cNvSpPr>
                <a:spLocks noChangeArrowheads="1"/>
              </p:cNvSpPr>
              <p:nvPr/>
            </p:nvSpPr>
            <p:spPr bwMode="auto">
              <a:xfrm>
                <a:off x="4262" y="2942"/>
                <a:ext cx="22" cy="6"/>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83" name="Freeform 1375"/>
              <p:cNvSpPr>
                <a:spLocks/>
              </p:cNvSpPr>
              <p:nvPr/>
            </p:nvSpPr>
            <p:spPr bwMode="auto">
              <a:xfrm>
                <a:off x="4277" y="2941"/>
                <a:ext cx="23" cy="7"/>
              </a:xfrm>
              <a:custGeom>
                <a:avLst/>
                <a:gdLst/>
                <a:ahLst/>
                <a:cxnLst>
                  <a:cxn ang="0">
                    <a:pos x="7" y="7"/>
                  </a:cxn>
                  <a:cxn ang="0">
                    <a:pos x="0" y="7"/>
                  </a:cxn>
                  <a:cxn ang="0">
                    <a:pos x="0" y="1"/>
                  </a:cxn>
                  <a:cxn ang="0">
                    <a:pos x="16" y="0"/>
                  </a:cxn>
                  <a:cxn ang="0">
                    <a:pos x="23" y="0"/>
                  </a:cxn>
                  <a:cxn ang="0">
                    <a:pos x="23" y="7"/>
                  </a:cxn>
                  <a:cxn ang="0">
                    <a:pos x="7" y="7"/>
                  </a:cxn>
                </a:cxnLst>
                <a:rect l="0" t="0" r="r" b="b"/>
                <a:pathLst>
                  <a:path w="23" h="7">
                    <a:moveTo>
                      <a:pt x="7" y="7"/>
                    </a:moveTo>
                    <a:lnTo>
                      <a:pt x="0" y="7"/>
                    </a:lnTo>
                    <a:lnTo>
                      <a:pt x="0" y="1"/>
                    </a:lnTo>
                    <a:lnTo>
                      <a:pt x="16" y="0"/>
                    </a:lnTo>
                    <a:lnTo>
                      <a:pt x="23" y="0"/>
                    </a:lnTo>
                    <a:lnTo>
                      <a:pt x="23" y="7"/>
                    </a:lnTo>
                    <a:lnTo>
                      <a:pt x="7"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84" name="Freeform 1376"/>
              <p:cNvSpPr>
                <a:spLocks/>
              </p:cNvSpPr>
              <p:nvPr/>
            </p:nvSpPr>
            <p:spPr bwMode="auto">
              <a:xfrm>
                <a:off x="4293" y="2938"/>
                <a:ext cx="23" cy="10"/>
              </a:xfrm>
              <a:custGeom>
                <a:avLst/>
                <a:gdLst/>
                <a:ahLst/>
                <a:cxnLst>
                  <a:cxn ang="0">
                    <a:pos x="7" y="10"/>
                  </a:cxn>
                  <a:cxn ang="0">
                    <a:pos x="0" y="10"/>
                  </a:cxn>
                  <a:cxn ang="0">
                    <a:pos x="0" y="3"/>
                  </a:cxn>
                  <a:cxn ang="0">
                    <a:pos x="16" y="0"/>
                  </a:cxn>
                  <a:cxn ang="0">
                    <a:pos x="23" y="0"/>
                  </a:cxn>
                  <a:cxn ang="0">
                    <a:pos x="23" y="6"/>
                  </a:cxn>
                  <a:cxn ang="0">
                    <a:pos x="7" y="10"/>
                  </a:cxn>
                </a:cxnLst>
                <a:rect l="0" t="0" r="r" b="b"/>
                <a:pathLst>
                  <a:path w="23" h="10">
                    <a:moveTo>
                      <a:pt x="7" y="10"/>
                    </a:moveTo>
                    <a:lnTo>
                      <a:pt x="0" y="10"/>
                    </a:lnTo>
                    <a:lnTo>
                      <a:pt x="0" y="3"/>
                    </a:lnTo>
                    <a:lnTo>
                      <a:pt x="16" y="0"/>
                    </a:lnTo>
                    <a:lnTo>
                      <a:pt x="23" y="0"/>
                    </a:lnTo>
                    <a:lnTo>
                      <a:pt x="23" y="6"/>
                    </a:lnTo>
                    <a:lnTo>
                      <a:pt x="7" y="10"/>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85" name="Freeform 1377"/>
              <p:cNvSpPr>
                <a:spLocks/>
              </p:cNvSpPr>
              <p:nvPr/>
            </p:nvSpPr>
            <p:spPr bwMode="auto">
              <a:xfrm>
                <a:off x="4309" y="2933"/>
                <a:ext cx="23" cy="11"/>
              </a:xfrm>
              <a:custGeom>
                <a:avLst/>
                <a:gdLst/>
                <a:ahLst/>
                <a:cxnLst>
                  <a:cxn ang="0">
                    <a:pos x="7" y="11"/>
                  </a:cxn>
                  <a:cxn ang="0">
                    <a:pos x="0" y="11"/>
                  </a:cxn>
                  <a:cxn ang="0">
                    <a:pos x="0" y="5"/>
                  </a:cxn>
                  <a:cxn ang="0">
                    <a:pos x="17" y="0"/>
                  </a:cxn>
                  <a:cxn ang="0">
                    <a:pos x="23" y="0"/>
                  </a:cxn>
                  <a:cxn ang="0">
                    <a:pos x="23" y="6"/>
                  </a:cxn>
                  <a:cxn ang="0">
                    <a:pos x="7" y="11"/>
                  </a:cxn>
                </a:cxnLst>
                <a:rect l="0" t="0" r="r" b="b"/>
                <a:pathLst>
                  <a:path w="23" h="11">
                    <a:moveTo>
                      <a:pt x="7" y="11"/>
                    </a:moveTo>
                    <a:lnTo>
                      <a:pt x="0" y="11"/>
                    </a:lnTo>
                    <a:lnTo>
                      <a:pt x="0" y="5"/>
                    </a:lnTo>
                    <a:lnTo>
                      <a:pt x="17" y="0"/>
                    </a:lnTo>
                    <a:lnTo>
                      <a:pt x="23" y="0"/>
                    </a:lnTo>
                    <a:lnTo>
                      <a:pt x="23" y="6"/>
                    </a:lnTo>
                    <a:lnTo>
                      <a:pt x="7" y="11"/>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86" name="Freeform 1378"/>
              <p:cNvSpPr>
                <a:spLocks/>
              </p:cNvSpPr>
              <p:nvPr/>
            </p:nvSpPr>
            <p:spPr bwMode="auto">
              <a:xfrm>
                <a:off x="4326" y="2926"/>
                <a:ext cx="24" cy="13"/>
              </a:xfrm>
              <a:custGeom>
                <a:avLst/>
                <a:gdLst/>
                <a:ahLst/>
                <a:cxnLst>
                  <a:cxn ang="0">
                    <a:pos x="6" y="13"/>
                  </a:cxn>
                  <a:cxn ang="0">
                    <a:pos x="0" y="13"/>
                  </a:cxn>
                  <a:cxn ang="0">
                    <a:pos x="0" y="7"/>
                  </a:cxn>
                  <a:cxn ang="0">
                    <a:pos x="17" y="0"/>
                  </a:cxn>
                  <a:cxn ang="0">
                    <a:pos x="24" y="0"/>
                  </a:cxn>
                  <a:cxn ang="0">
                    <a:pos x="24" y="7"/>
                  </a:cxn>
                  <a:cxn ang="0">
                    <a:pos x="6" y="13"/>
                  </a:cxn>
                </a:cxnLst>
                <a:rect l="0" t="0" r="r" b="b"/>
                <a:pathLst>
                  <a:path w="24" h="13">
                    <a:moveTo>
                      <a:pt x="6" y="13"/>
                    </a:moveTo>
                    <a:lnTo>
                      <a:pt x="0" y="13"/>
                    </a:lnTo>
                    <a:lnTo>
                      <a:pt x="0" y="7"/>
                    </a:lnTo>
                    <a:lnTo>
                      <a:pt x="17" y="0"/>
                    </a:lnTo>
                    <a:lnTo>
                      <a:pt x="24" y="0"/>
                    </a:lnTo>
                    <a:lnTo>
                      <a:pt x="24" y="7"/>
                    </a:lnTo>
                    <a:lnTo>
                      <a:pt x="6" y="13"/>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87" name="Freeform 1379"/>
              <p:cNvSpPr>
                <a:spLocks/>
              </p:cNvSpPr>
              <p:nvPr/>
            </p:nvSpPr>
            <p:spPr bwMode="auto">
              <a:xfrm>
                <a:off x="4343" y="2923"/>
                <a:ext cx="25" cy="10"/>
              </a:xfrm>
              <a:custGeom>
                <a:avLst/>
                <a:gdLst/>
                <a:ahLst/>
                <a:cxnLst>
                  <a:cxn ang="0">
                    <a:pos x="7" y="10"/>
                  </a:cxn>
                  <a:cxn ang="0">
                    <a:pos x="0" y="10"/>
                  </a:cxn>
                  <a:cxn ang="0">
                    <a:pos x="0" y="3"/>
                  </a:cxn>
                  <a:cxn ang="0">
                    <a:pos x="18" y="0"/>
                  </a:cxn>
                  <a:cxn ang="0">
                    <a:pos x="25" y="0"/>
                  </a:cxn>
                  <a:cxn ang="0">
                    <a:pos x="25" y="7"/>
                  </a:cxn>
                  <a:cxn ang="0">
                    <a:pos x="7" y="10"/>
                  </a:cxn>
                </a:cxnLst>
                <a:rect l="0" t="0" r="r" b="b"/>
                <a:pathLst>
                  <a:path w="25" h="10">
                    <a:moveTo>
                      <a:pt x="7" y="10"/>
                    </a:moveTo>
                    <a:lnTo>
                      <a:pt x="0" y="10"/>
                    </a:lnTo>
                    <a:lnTo>
                      <a:pt x="0" y="3"/>
                    </a:lnTo>
                    <a:lnTo>
                      <a:pt x="18" y="0"/>
                    </a:lnTo>
                    <a:lnTo>
                      <a:pt x="25" y="0"/>
                    </a:lnTo>
                    <a:lnTo>
                      <a:pt x="25" y="7"/>
                    </a:lnTo>
                    <a:lnTo>
                      <a:pt x="7" y="10"/>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88" name="Freeform 1380"/>
              <p:cNvSpPr>
                <a:spLocks/>
              </p:cNvSpPr>
              <p:nvPr/>
            </p:nvSpPr>
            <p:spPr bwMode="auto">
              <a:xfrm>
                <a:off x="4361" y="2923"/>
                <a:ext cx="26" cy="9"/>
              </a:xfrm>
              <a:custGeom>
                <a:avLst/>
                <a:gdLst/>
                <a:ahLst/>
                <a:cxnLst>
                  <a:cxn ang="0">
                    <a:pos x="0" y="7"/>
                  </a:cxn>
                  <a:cxn ang="0">
                    <a:pos x="0" y="0"/>
                  </a:cxn>
                  <a:cxn ang="0">
                    <a:pos x="7" y="0"/>
                  </a:cxn>
                  <a:cxn ang="0">
                    <a:pos x="26" y="2"/>
                  </a:cxn>
                  <a:cxn ang="0">
                    <a:pos x="26" y="9"/>
                  </a:cxn>
                  <a:cxn ang="0">
                    <a:pos x="19" y="9"/>
                  </a:cxn>
                  <a:cxn ang="0">
                    <a:pos x="0" y="7"/>
                  </a:cxn>
                </a:cxnLst>
                <a:rect l="0" t="0" r="r" b="b"/>
                <a:pathLst>
                  <a:path w="26" h="9">
                    <a:moveTo>
                      <a:pt x="0" y="7"/>
                    </a:moveTo>
                    <a:lnTo>
                      <a:pt x="0" y="0"/>
                    </a:lnTo>
                    <a:lnTo>
                      <a:pt x="7" y="0"/>
                    </a:lnTo>
                    <a:lnTo>
                      <a:pt x="26" y="2"/>
                    </a:lnTo>
                    <a:lnTo>
                      <a:pt x="26" y="9"/>
                    </a:lnTo>
                    <a:lnTo>
                      <a:pt x="19" y="9"/>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89" name="Freeform 1381"/>
              <p:cNvSpPr>
                <a:spLocks/>
              </p:cNvSpPr>
              <p:nvPr/>
            </p:nvSpPr>
            <p:spPr bwMode="auto">
              <a:xfrm>
                <a:off x="4380" y="2925"/>
                <a:ext cx="27" cy="10"/>
              </a:xfrm>
              <a:custGeom>
                <a:avLst/>
                <a:gdLst/>
                <a:ahLst/>
                <a:cxnLst>
                  <a:cxn ang="0">
                    <a:pos x="0" y="7"/>
                  </a:cxn>
                  <a:cxn ang="0">
                    <a:pos x="0" y="0"/>
                  </a:cxn>
                  <a:cxn ang="0">
                    <a:pos x="7" y="0"/>
                  </a:cxn>
                  <a:cxn ang="0">
                    <a:pos x="27" y="4"/>
                  </a:cxn>
                  <a:cxn ang="0">
                    <a:pos x="27" y="10"/>
                  </a:cxn>
                  <a:cxn ang="0">
                    <a:pos x="20" y="10"/>
                  </a:cxn>
                  <a:cxn ang="0">
                    <a:pos x="0" y="7"/>
                  </a:cxn>
                </a:cxnLst>
                <a:rect l="0" t="0" r="r" b="b"/>
                <a:pathLst>
                  <a:path w="27" h="10">
                    <a:moveTo>
                      <a:pt x="0" y="7"/>
                    </a:moveTo>
                    <a:lnTo>
                      <a:pt x="0" y="0"/>
                    </a:lnTo>
                    <a:lnTo>
                      <a:pt x="7" y="0"/>
                    </a:lnTo>
                    <a:lnTo>
                      <a:pt x="27" y="4"/>
                    </a:lnTo>
                    <a:lnTo>
                      <a:pt x="27" y="10"/>
                    </a:lnTo>
                    <a:lnTo>
                      <a:pt x="20" y="10"/>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90" name="Freeform 1382"/>
              <p:cNvSpPr>
                <a:spLocks/>
              </p:cNvSpPr>
              <p:nvPr/>
            </p:nvSpPr>
            <p:spPr bwMode="auto">
              <a:xfrm>
                <a:off x="4400" y="2929"/>
                <a:ext cx="27" cy="12"/>
              </a:xfrm>
              <a:custGeom>
                <a:avLst/>
                <a:gdLst/>
                <a:ahLst/>
                <a:cxnLst>
                  <a:cxn ang="0">
                    <a:pos x="0" y="6"/>
                  </a:cxn>
                  <a:cxn ang="0">
                    <a:pos x="0" y="0"/>
                  </a:cxn>
                  <a:cxn ang="0">
                    <a:pos x="7" y="0"/>
                  </a:cxn>
                  <a:cxn ang="0">
                    <a:pos x="27" y="5"/>
                  </a:cxn>
                  <a:cxn ang="0">
                    <a:pos x="27" y="12"/>
                  </a:cxn>
                  <a:cxn ang="0">
                    <a:pos x="21" y="12"/>
                  </a:cxn>
                  <a:cxn ang="0">
                    <a:pos x="0" y="6"/>
                  </a:cxn>
                </a:cxnLst>
                <a:rect l="0" t="0" r="r" b="b"/>
                <a:pathLst>
                  <a:path w="27" h="12">
                    <a:moveTo>
                      <a:pt x="0" y="6"/>
                    </a:moveTo>
                    <a:lnTo>
                      <a:pt x="0" y="0"/>
                    </a:lnTo>
                    <a:lnTo>
                      <a:pt x="7" y="0"/>
                    </a:lnTo>
                    <a:lnTo>
                      <a:pt x="27" y="5"/>
                    </a:lnTo>
                    <a:lnTo>
                      <a:pt x="27" y="12"/>
                    </a:lnTo>
                    <a:lnTo>
                      <a:pt x="21" y="12"/>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91" name="Freeform 1383"/>
              <p:cNvSpPr>
                <a:spLocks/>
              </p:cNvSpPr>
              <p:nvPr/>
            </p:nvSpPr>
            <p:spPr bwMode="auto">
              <a:xfrm>
                <a:off x="4421" y="2934"/>
                <a:ext cx="28" cy="13"/>
              </a:xfrm>
              <a:custGeom>
                <a:avLst/>
                <a:gdLst/>
                <a:ahLst/>
                <a:cxnLst>
                  <a:cxn ang="0">
                    <a:pos x="0" y="7"/>
                  </a:cxn>
                  <a:cxn ang="0">
                    <a:pos x="0" y="0"/>
                  </a:cxn>
                  <a:cxn ang="0">
                    <a:pos x="6" y="0"/>
                  </a:cxn>
                  <a:cxn ang="0">
                    <a:pos x="28" y="6"/>
                  </a:cxn>
                  <a:cxn ang="0">
                    <a:pos x="28" y="13"/>
                  </a:cxn>
                  <a:cxn ang="0">
                    <a:pos x="21" y="13"/>
                  </a:cxn>
                  <a:cxn ang="0">
                    <a:pos x="0" y="7"/>
                  </a:cxn>
                </a:cxnLst>
                <a:rect l="0" t="0" r="r" b="b"/>
                <a:pathLst>
                  <a:path w="28" h="13">
                    <a:moveTo>
                      <a:pt x="0" y="7"/>
                    </a:moveTo>
                    <a:lnTo>
                      <a:pt x="0" y="0"/>
                    </a:lnTo>
                    <a:lnTo>
                      <a:pt x="6" y="0"/>
                    </a:lnTo>
                    <a:lnTo>
                      <a:pt x="28" y="6"/>
                    </a:lnTo>
                    <a:lnTo>
                      <a:pt x="28" y="13"/>
                    </a:lnTo>
                    <a:lnTo>
                      <a:pt x="21" y="13"/>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92" name="Freeform 1384"/>
              <p:cNvSpPr>
                <a:spLocks/>
              </p:cNvSpPr>
              <p:nvPr/>
            </p:nvSpPr>
            <p:spPr bwMode="auto">
              <a:xfrm>
                <a:off x="4442" y="2940"/>
                <a:ext cx="29" cy="15"/>
              </a:xfrm>
              <a:custGeom>
                <a:avLst/>
                <a:gdLst/>
                <a:ahLst/>
                <a:cxnLst>
                  <a:cxn ang="0">
                    <a:pos x="0" y="7"/>
                  </a:cxn>
                  <a:cxn ang="0">
                    <a:pos x="0" y="0"/>
                  </a:cxn>
                  <a:cxn ang="0">
                    <a:pos x="7" y="0"/>
                  </a:cxn>
                  <a:cxn ang="0">
                    <a:pos x="29" y="8"/>
                  </a:cxn>
                  <a:cxn ang="0">
                    <a:pos x="29" y="15"/>
                  </a:cxn>
                  <a:cxn ang="0">
                    <a:pos x="22" y="15"/>
                  </a:cxn>
                  <a:cxn ang="0">
                    <a:pos x="0" y="7"/>
                  </a:cxn>
                </a:cxnLst>
                <a:rect l="0" t="0" r="r" b="b"/>
                <a:pathLst>
                  <a:path w="29" h="15">
                    <a:moveTo>
                      <a:pt x="0" y="7"/>
                    </a:moveTo>
                    <a:lnTo>
                      <a:pt x="0" y="0"/>
                    </a:lnTo>
                    <a:lnTo>
                      <a:pt x="7" y="0"/>
                    </a:lnTo>
                    <a:lnTo>
                      <a:pt x="29" y="8"/>
                    </a:lnTo>
                    <a:lnTo>
                      <a:pt x="29" y="15"/>
                    </a:lnTo>
                    <a:lnTo>
                      <a:pt x="22" y="15"/>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93" name="Freeform 1385"/>
              <p:cNvSpPr>
                <a:spLocks/>
              </p:cNvSpPr>
              <p:nvPr/>
            </p:nvSpPr>
            <p:spPr bwMode="auto">
              <a:xfrm>
                <a:off x="4464" y="2948"/>
                <a:ext cx="30" cy="17"/>
              </a:xfrm>
              <a:custGeom>
                <a:avLst/>
                <a:gdLst/>
                <a:ahLst/>
                <a:cxnLst>
                  <a:cxn ang="0">
                    <a:pos x="0" y="7"/>
                  </a:cxn>
                  <a:cxn ang="0">
                    <a:pos x="0" y="0"/>
                  </a:cxn>
                  <a:cxn ang="0">
                    <a:pos x="7" y="0"/>
                  </a:cxn>
                  <a:cxn ang="0">
                    <a:pos x="30" y="10"/>
                  </a:cxn>
                  <a:cxn ang="0">
                    <a:pos x="30" y="17"/>
                  </a:cxn>
                  <a:cxn ang="0">
                    <a:pos x="23" y="17"/>
                  </a:cxn>
                  <a:cxn ang="0">
                    <a:pos x="0" y="7"/>
                  </a:cxn>
                </a:cxnLst>
                <a:rect l="0" t="0" r="r" b="b"/>
                <a:pathLst>
                  <a:path w="30" h="17">
                    <a:moveTo>
                      <a:pt x="0" y="7"/>
                    </a:moveTo>
                    <a:lnTo>
                      <a:pt x="0" y="0"/>
                    </a:lnTo>
                    <a:lnTo>
                      <a:pt x="7" y="0"/>
                    </a:lnTo>
                    <a:lnTo>
                      <a:pt x="30" y="10"/>
                    </a:lnTo>
                    <a:lnTo>
                      <a:pt x="30" y="17"/>
                    </a:lnTo>
                    <a:lnTo>
                      <a:pt x="23" y="17"/>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94" name="Freeform 1386"/>
              <p:cNvSpPr>
                <a:spLocks/>
              </p:cNvSpPr>
              <p:nvPr/>
            </p:nvSpPr>
            <p:spPr bwMode="auto">
              <a:xfrm>
                <a:off x="4487" y="2958"/>
                <a:ext cx="31" cy="20"/>
              </a:xfrm>
              <a:custGeom>
                <a:avLst/>
                <a:gdLst/>
                <a:ahLst/>
                <a:cxnLst>
                  <a:cxn ang="0">
                    <a:pos x="0" y="7"/>
                  </a:cxn>
                  <a:cxn ang="0">
                    <a:pos x="0" y="0"/>
                  </a:cxn>
                  <a:cxn ang="0">
                    <a:pos x="7" y="0"/>
                  </a:cxn>
                  <a:cxn ang="0">
                    <a:pos x="31" y="13"/>
                  </a:cxn>
                  <a:cxn ang="0">
                    <a:pos x="31" y="20"/>
                  </a:cxn>
                  <a:cxn ang="0">
                    <a:pos x="24" y="20"/>
                  </a:cxn>
                  <a:cxn ang="0">
                    <a:pos x="0" y="7"/>
                  </a:cxn>
                </a:cxnLst>
                <a:rect l="0" t="0" r="r" b="b"/>
                <a:pathLst>
                  <a:path w="31" h="20">
                    <a:moveTo>
                      <a:pt x="0" y="7"/>
                    </a:moveTo>
                    <a:lnTo>
                      <a:pt x="0" y="0"/>
                    </a:lnTo>
                    <a:lnTo>
                      <a:pt x="7" y="0"/>
                    </a:lnTo>
                    <a:lnTo>
                      <a:pt x="31" y="13"/>
                    </a:lnTo>
                    <a:lnTo>
                      <a:pt x="31" y="20"/>
                    </a:lnTo>
                    <a:lnTo>
                      <a:pt x="24" y="20"/>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95" name="Freeform 1387"/>
              <p:cNvSpPr>
                <a:spLocks/>
              </p:cNvSpPr>
              <p:nvPr/>
            </p:nvSpPr>
            <p:spPr bwMode="auto">
              <a:xfrm>
                <a:off x="4511" y="2971"/>
                <a:ext cx="33" cy="26"/>
              </a:xfrm>
              <a:custGeom>
                <a:avLst/>
                <a:gdLst/>
                <a:ahLst/>
                <a:cxnLst>
                  <a:cxn ang="0">
                    <a:pos x="0" y="7"/>
                  </a:cxn>
                  <a:cxn ang="0">
                    <a:pos x="0" y="0"/>
                  </a:cxn>
                  <a:cxn ang="0">
                    <a:pos x="7" y="0"/>
                  </a:cxn>
                  <a:cxn ang="0">
                    <a:pos x="33" y="19"/>
                  </a:cxn>
                  <a:cxn ang="0">
                    <a:pos x="33" y="26"/>
                  </a:cxn>
                  <a:cxn ang="0">
                    <a:pos x="26" y="26"/>
                  </a:cxn>
                  <a:cxn ang="0">
                    <a:pos x="0" y="7"/>
                  </a:cxn>
                </a:cxnLst>
                <a:rect l="0" t="0" r="r" b="b"/>
                <a:pathLst>
                  <a:path w="33" h="26">
                    <a:moveTo>
                      <a:pt x="0" y="7"/>
                    </a:moveTo>
                    <a:lnTo>
                      <a:pt x="0" y="0"/>
                    </a:lnTo>
                    <a:lnTo>
                      <a:pt x="7" y="0"/>
                    </a:lnTo>
                    <a:lnTo>
                      <a:pt x="33" y="19"/>
                    </a:lnTo>
                    <a:lnTo>
                      <a:pt x="33" y="26"/>
                    </a:lnTo>
                    <a:lnTo>
                      <a:pt x="26" y="26"/>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96" name="Freeform 1388"/>
              <p:cNvSpPr>
                <a:spLocks/>
              </p:cNvSpPr>
              <p:nvPr/>
            </p:nvSpPr>
            <p:spPr bwMode="auto">
              <a:xfrm>
                <a:off x="4537" y="2990"/>
                <a:ext cx="33" cy="31"/>
              </a:xfrm>
              <a:custGeom>
                <a:avLst/>
                <a:gdLst/>
                <a:ahLst/>
                <a:cxnLst>
                  <a:cxn ang="0">
                    <a:pos x="0" y="7"/>
                  </a:cxn>
                  <a:cxn ang="0">
                    <a:pos x="0" y="0"/>
                  </a:cxn>
                  <a:cxn ang="0">
                    <a:pos x="7" y="0"/>
                  </a:cxn>
                  <a:cxn ang="0">
                    <a:pos x="33" y="24"/>
                  </a:cxn>
                  <a:cxn ang="0">
                    <a:pos x="33" y="31"/>
                  </a:cxn>
                  <a:cxn ang="0">
                    <a:pos x="26" y="31"/>
                  </a:cxn>
                  <a:cxn ang="0">
                    <a:pos x="0" y="7"/>
                  </a:cxn>
                </a:cxnLst>
                <a:rect l="0" t="0" r="r" b="b"/>
                <a:pathLst>
                  <a:path w="33" h="31">
                    <a:moveTo>
                      <a:pt x="0" y="7"/>
                    </a:moveTo>
                    <a:lnTo>
                      <a:pt x="0" y="0"/>
                    </a:lnTo>
                    <a:lnTo>
                      <a:pt x="7" y="0"/>
                    </a:lnTo>
                    <a:lnTo>
                      <a:pt x="33" y="24"/>
                    </a:lnTo>
                    <a:lnTo>
                      <a:pt x="33" y="31"/>
                    </a:lnTo>
                    <a:lnTo>
                      <a:pt x="26" y="31"/>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97" name="Freeform 1389"/>
              <p:cNvSpPr>
                <a:spLocks/>
              </p:cNvSpPr>
              <p:nvPr/>
            </p:nvSpPr>
            <p:spPr bwMode="auto">
              <a:xfrm>
                <a:off x="4563" y="3014"/>
                <a:ext cx="36" cy="37"/>
              </a:xfrm>
              <a:custGeom>
                <a:avLst/>
                <a:gdLst/>
                <a:ahLst/>
                <a:cxnLst>
                  <a:cxn ang="0">
                    <a:pos x="0" y="7"/>
                  </a:cxn>
                  <a:cxn ang="0">
                    <a:pos x="0" y="0"/>
                  </a:cxn>
                  <a:cxn ang="0">
                    <a:pos x="7" y="0"/>
                  </a:cxn>
                  <a:cxn ang="0">
                    <a:pos x="36" y="30"/>
                  </a:cxn>
                  <a:cxn ang="0">
                    <a:pos x="36" y="37"/>
                  </a:cxn>
                  <a:cxn ang="0">
                    <a:pos x="29" y="37"/>
                  </a:cxn>
                  <a:cxn ang="0">
                    <a:pos x="0" y="7"/>
                  </a:cxn>
                </a:cxnLst>
                <a:rect l="0" t="0" r="r" b="b"/>
                <a:pathLst>
                  <a:path w="36" h="37">
                    <a:moveTo>
                      <a:pt x="0" y="7"/>
                    </a:moveTo>
                    <a:lnTo>
                      <a:pt x="0" y="0"/>
                    </a:lnTo>
                    <a:lnTo>
                      <a:pt x="7" y="0"/>
                    </a:lnTo>
                    <a:lnTo>
                      <a:pt x="36" y="30"/>
                    </a:lnTo>
                    <a:lnTo>
                      <a:pt x="36" y="37"/>
                    </a:lnTo>
                    <a:lnTo>
                      <a:pt x="29" y="37"/>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98" name="Freeform 1390"/>
              <p:cNvSpPr>
                <a:spLocks/>
              </p:cNvSpPr>
              <p:nvPr/>
            </p:nvSpPr>
            <p:spPr bwMode="auto">
              <a:xfrm>
                <a:off x="4592" y="3044"/>
                <a:ext cx="35" cy="41"/>
              </a:xfrm>
              <a:custGeom>
                <a:avLst/>
                <a:gdLst/>
                <a:ahLst/>
                <a:cxnLst>
                  <a:cxn ang="0">
                    <a:pos x="0" y="7"/>
                  </a:cxn>
                  <a:cxn ang="0">
                    <a:pos x="0" y="0"/>
                  </a:cxn>
                  <a:cxn ang="0">
                    <a:pos x="7" y="0"/>
                  </a:cxn>
                  <a:cxn ang="0">
                    <a:pos x="35" y="34"/>
                  </a:cxn>
                  <a:cxn ang="0">
                    <a:pos x="35" y="41"/>
                  </a:cxn>
                  <a:cxn ang="0">
                    <a:pos x="29" y="41"/>
                  </a:cxn>
                  <a:cxn ang="0">
                    <a:pos x="0" y="7"/>
                  </a:cxn>
                </a:cxnLst>
                <a:rect l="0" t="0" r="r" b="b"/>
                <a:pathLst>
                  <a:path w="35" h="41">
                    <a:moveTo>
                      <a:pt x="0" y="7"/>
                    </a:moveTo>
                    <a:lnTo>
                      <a:pt x="0" y="0"/>
                    </a:lnTo>
                    <a:lnTo>
                      <a:pt x="7" y="0"/>
                    </a:lnTo>
                    <a:lnTo>
                      <a:pt x="35" y="34"/>
                    </a:lnTo>
                    <a:lnTo>
                      <a:pt x="35" y="41"/>
                    </a:lnTo>
                    <a:lnTo>
                      <a:pt x="29" y="41"/>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599" name="Freeform 1391"/>
              <p:cNvSpPr>
                <a:spLocks/>
              </p:cNvSpPr>
              <p:nvPr/>
            </p:nvSpPr>
            <p:spPr bwMode="auto">
              <a:xfrm>
                <a:off x="4621" y="3078"/>
                <a:ext cx="37" cy="48"/>
              </a:xfrm>
              <a:custGeom>
                <a:avLst/>
                <a:gdLst/>
                <a:ahLst/>
                <a:cxnLst>
                  <a:cxn ang="0">
                    <a:pos x="0" y="7"/>
                  </a:cxn>
                  <a:cxn ang="0">
                    <a:pos x="0" y="0"/>
                  </a:cxn>
                  <a:cxn ang="0">
                    <a:pos x="6" y="0"/>
                  </a:cxn>
                  <a:cxn ang="0">
                    <a:pos x="37" y="41"/>
                  </a:cxn>
                  <a:cxn ang="0">
                    <a:pos x="37" y="48"/>
                  </a:cxn>
                  <a:cxn ang="0">
                    <a:pos x="31" y="48"/>
                  </a:cxn>
                  <a:cxn ang="0">
                    <a:pos x="0" y="7"/>
                  </a:cxn>
                </a:cxnLst>
                <a:rect l="0" t="0" r="r" b="b"/>
                <a:pathLst>
                  <a:path w="37" h="48">
                    <a:moveTo>
                      <a:pt x="0" y="7"/>
                    </a:moveTo>
                    <a:lnTo>
                      <a:pt x="0" y="0"/>
                    </a:lnTo>
                    <a:lnTo>
                      <a:pt x="6" y="0"/>
                    </a:lnTo>
                    <a:lnTo>
                      <a:pt x="37" y="41"/>
                    </a:lnTo>
                    <a:lnTo>
                      <a:pt x="37" y="48"/>
                    </a:lnTo>
                    <a:lnTo>
                      <a:pt x="31" y="48"/>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00" name="Freeform 1392"/>
              <p:cNvSpPr>
                <a:spLocks/>
              </p:cNvSpPr>
              <p:nvPr/>
            </p:nvSpPr>
            <p:spPr bwMode="auto">
              <a:xfrm>
                <a:off x="4652" y="3119"/>
                <a:ext cx="39" cy="51"/>
              </a:xfrm>
              <a:custGeom>
                <a:avLst/>
                <a:gdLst/>
                <a:ahLst/>
                <a:cxnLst>
                  <a:cxn ang="0">
                    <a:pos x="0" y="7"/>
                  </a:cxn>
                  <a:cxn ang="0">
                    <a:pos x="0" y="0"/>
                  </a:cxn>
                  <a:cxn ang="0">
                    <a:pos x="6" y="0"/>
                  </a:cxn>
                  <a:cxn ang="0">
                    <a:pos x="39" y="45"/>
                  </a:cxn>
                  <a:cxn ang="0">
                    <a:pos x="39" y="51"/>
                  </a:cxn>
                  <a:cxn ang="0">
                    <a:pos x="32" y="51"/>
                  </a:cxn>
                  <a:cxn ang="0">
                    <a:pos x="0" y="7"/>
                  </a:cxn>
                </a:cxnLst>
                <a:rect l="0" t="0" r="r" b="b"/>
                <a:pathLst>
                  <a:path w="39" h="51">
                    <a:moveTo>
                      <a:pt x="0" y="7"/>
                    </a:moveTo>
                    <a:lnTo>
                      <a:pt x="0" y="0"/>
                    </a:lnTo>
                    <a:lnTo>
                      <a:pt x="6" y="0"/>
                    </a:lnTo>
                    <a:lnTo>
                      <a:pt x="39" y="45"/>
                    </a:lnTo>
                    <a:lnTo>
                      <a:pt x="39" y="51"/>
                    </a:lnTo>
                    <a:lnTo>
                      <a:pt x="32" y="51"/>
                    </a:lnTo>
                    <a:lnTo>
                      <a:pt x="0" y="7"/>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01" name="Freeform 1393"/>
              <p:cNvSpPr>
                <a:spLocks/>
              </p:cNvSpPr>
              <p:nvPr/>
            </p:nvSpPr>
            <p:spPr bwMode="auto">
              <a:xfrm>
                <a:off x="4684" y="3164"/>
                <a:ext cx="41" cy="55"/>
              </a:xfrm>
              <a:custGeom>
                <a:avLst/>
                <a:gdLst/>
                <a:ahLst/>
                <a:cxnLst>
                  <a:cxn ang="0">
                    <a:pos x="0" y="6"/>
                  </a:cxn>
                  <a:cxn ang="0">
                    <a:pos x="0" y="0"/>
                  </a:cxn>
                  <a:cxn ang="0">
                    <a:pos x="7" y="0"/>
                  </a:cxn>
                  <a:cxn ang="0">
                    <a:pos x="41" y="49"/>
                  </a:cxn>
                  <a:cxn ang="0">
                    <a:pos x="41" y="55"/>
                  </a:cxn>
                  <a:cxn ang="0">
                    <a:pos x="34" y="55"/>
                  </a:cxn>
                  <a:cxn ang="0">
                    <a:pos x="0" y="6"/>
                  </a:cxn>
                </a:cxnLst>
                <a:rect l="0" t="0" r="r" b="b"/>
                <a:pathLst>
                  <a:path w="41" h="55">
                    <a:moveTo>
                      <a:pt x="0" y="6"/>
                    </a:moveTo>
                    <a:lnTo>
                      <a:pt x="0" y="0"/>
                    </a:lnTo>
                    <a:lnTo>
                      <a:pt x="7" y="0"/>
                    </a:lnTo>
                    <a:lnTo>
                      <a:pt x="41" y="49"/>
                    </a:lnTo>
                    <a:lnTo>
                      <a:pt x="41" y="55"/>
                    </a:lnTo>
                    <a:lnTo>
                      <a:pt x="34" y="55"/>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02" name="Freeform 1394"/>
              <p:cNvSpPr>
                <a:spLocks/>
              </p:cNvSpPr>
              <p:nvPr/>
            </p:nvSpPr>
            <p:spPr bwMode="auto">
              <a:xfrm>
                <a:off x="4718" y="3213"/>
                <a:ext cx="43" cy="62"/>
              </a:xfrm>
              <a:custGeom>
                <a:avLst/>
                <a:gdLst/>
                <a:ahLst/>
                <a:cxnLst>
                  <a:cxn ang="0">
                    <a:pos x="0" y="6"/>
                  </a:cxn>
                  <a:cxn ang="0">
                    <a:pos x="0" y="0"/>
                  </a:cxn>
                  <a:cxn ang="0">
                    <a:pos x="7" y="0"/>
                  </a:cxn>
                  <a:cxn ang="0">
                    <a:pos x="43" y="56"/>
                  </a:cxn>
                  <a:cxn ang="0">
                    <a:pos x="43" y="62"/>
                  </a:cxn>
                  <a:cxn ang="0">
                    <a:pos x="36" y="62"/>
                  </a:cxn>
                  <a:cxn ang="0">
                    <a:pos x="0" y="6"/>
                  </a:cxn>
                </a:cxnLst>
                <a:rect l="0" t="0" r="r" b="b"/>
                <a:pathLst>
                  <a:path w="43" h="62">
                    <a:moveTo>
                      <a:pt x="0" y="6"/>
                    </a:moveTo>
                    <a:lnTo>
                      <a:pt x="0" y="0"/>
                    </a:lnTo>
                    <a:lnTo>
                      <a:pt x="7" y="0"/>
                    </a:lnTo>
                    <a:lnTo>
                      <a:pt x="43" y="56"/>
                    </a:lnTo>
                    <a:lnTo>
                      <a:pt x="43" y="62"/>
                    </a:lnTo>
                    <a:lnTo>
                      <a:pt x="36" y="62"/>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03" name="Freeform 1395"/>
              <p:cNvSpPr>
                <a:spLocks/>
              </p:cNvSpPr>
              <p:nvPr/>
            </p:nvSpPr>
            <p:spPr bwMode="auto">
              <a:xfrm>
                <a:off x="4754" y="3269"/>
                <a:ext cx="45" cy="72"/>
              </a:xfrm>
              <a:custGeom>
                <a:avLst/>
                <a:gdLst/>
                <a:ahLst/>
                <a:cxnLst>
                  <a:cxn ang="0">
                    <a:pos x="0" y="6"/>
                  </a:cxn>
                  <a:cxn ang="0">
                    <a:pos x="0" y="0"/>
                  </a:cxn>
                  <a:cxn ang="0">
                    <a:pos x="7" y="0"/>
                  </a:cxn>
                  <a:cxn ang="0">
                    <a:pos x="45" y="65"/>
                  </a:cxn>
                  <a:cxn ang="0">
                    <a:pos x="45" y="72"/>
                  </a:cxn>
                  <a:cxn ang="0">
                    <a:pos x="38" y="72"/>
                  </a:cxn>
                  <a:cxn ang="0">
                    <a:pos x="0" y="6"/>
                  </a:cxn>
                </a:cxnLst>
                <a:rect l="0" t="0" r="r" b="b"/>
                <a:pathLst>
                  <a:path w="45" h="72">
                    <a:moveTo>
                      <a:pt x="0" y="6"/>
                    </a:moveTo>
                    <a:lnTo>
                      <a:pt x="0" y="0"/>
                    </a:lnTo>
                    <a:lnTo>
                      <a:pt x="7" y="0"/>
                    </a:lnTo>
                    <a:lnTo>
                      <a:pt x="45" y="65"/>
                    </a:lnTo>
                    <a:lnTo>
                      <a:pt x="45" y="72"/>
                    </a:lnTo>
                    <a:lnTo>
                      <a:pt x="38" y="72"/>
                    </a:lnTo>
                    <a:lnTo>
                      <a:pt x="0" y="6"/>
                    </a:lnTo>
                    <a:close/>
                  </a:path>
                </a:pathLst>
              </a:custGeom>
              <a:solidFill>
                <a:srgbClr val="0000D4"/>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04" name="Freeform 1396"/>
              <p:cNvSpPr>
                <a:spLocks/>
              </p:cNvSpPr>
              <p:nvPr/>
            </p:nvSpPr>
            <p:spPr bwMode="auto">
              <a:xfrm>
                <a:off x="3719" y="3767"/>
                <a:ext cx="21" cy="1"/>
              </a:xfrm>
              <a:custGeom>
                <a:avLst/>
                <a:gdLst/>
                <a:ahLst/>
                <a:cxnLst>
                  <a:cxn ang="0">
                    <a:pos x="0" y="0"/>
                  </a:cxn>
                  <a:cxn ang="0">
                    <a:pos x="50" y="0"/>
                  </a:cxn>
                  <a:cxn ang="0">
                    <a:pos x="53" y="0"/>
                  </a:cxn>
                </a:cxnLst>
                <a:rect l="0" t="0" r="r" b="b"/>
                <a:pathLst>
                  <a:path w="53">
                    <a:moveTo>
                      <a:pt x="0" y="0"/>
                    </a:moveTo>
                    <a:lnTo>
                      <a:pt x="50" y="0"/>
                    </a:lnTo>
                    <a:lnTo>
                      <a:pt x="53"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05" name="Freeform 1397"/>
              <p:cNvSpPr>
                <a:spLocks/>
              </p:cNvSpPr>
              <p:nvPr/>
            </p:nvSpPr>
            <p:spPr bwMode="auto">
              <a:xfrm>
                <a:off x="3719" y="3594"/>
                <a:ext cx="21" cy="1"/>
              </a:xfrm>
              <a:custGeom>
                <a:avLst/>
                <a:gdLst/>
                <a:ahLst/>
                <a:cxnLst>
                  <a:cxn ang="0">
                    <a:pos x="0" y="0"/>
                  </a:cxn>
                  <a:cxn ang="0">
                    <a:pos x="50" y="0"/>
                  </a:cxn>
                  <a:cxn ang="0">
                    <a:pos x="53" y="0"/>
                  </a:cxn>
                </a:cxnLst>
                <a:rect l="0" t="0" r="r" b="b"/>
                <a:pathLst>
                  <a:path w="53">
                    <a:moveTo>
                      <a:pt x="0" y="0"/>
                    </a:moveTo>
                    <a:lnTo>
                      <a:pt x="50" y="0"/>
                    </a:lnTo>
                    <a:lnTo>
                      <a:pt x="53"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06" name="Freeform 1398"/>
              <p:cNvSpPr>
                <a:spLocks/>
              </p:cNvSpPr>
              <p:nvPr/>
            </p:nvSpPr>
            <p:spPr bwMode="auto">
              <a:xfrm>
                <a:off x="3719" y="3422"/>
                <a:ext cx="21" cy="1"/>
              </a:xfrm>
              <a:custGeom>
                <a:avLst/>
                <a:gdLst/>
                <a:ahLst/>
                <a:cxnLst>
                  <a:cxn ang="0">
                    <a:pos x="0" y="0"/>
                  </a:cxn>
                  <a:cxn ang="0">
                    <a:pos x="50" y="0"/>
                  </a:cxn>
                  <a:cxn ang="0">
                    <a:pos x="53" y="0"/>
                  </a:cxn>
                </a:cxnLst>
                <a:rect l="0" t="0" r="r" b="b"/>
                <a:pathLst>
                  <a:path w="53">
                    <a:moveTo>
                      <a:pt x="0" y="0"/>
                    </a:moveTo>
                    <a:lnTo>
                      <a:pt x="50" y="0"/>
                    </a:lnTo>
                    <a:lnTo>
                      <a:pt x="53"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07" name="Freeform 1399"/>
              <p:cNvSpPr>
                <a:spLocks/>
              </p:cNvSpPr>
              <p:nvPr/>
            </p:nvSpPr>
            <p:spPr bwMode="auto">
              <a:xfrm>
                <a:off x="3719" y="3248"/>
                <a:ext cx="21" cy="1"/>
              </a:xfrm>
              <a:custGeom>
                <a:avLst/>
                <a:gdLst/>
                <a:ahLst/>
                <a:cxnLst>
                  <a:cxn ang="0">
                    <a:pos x="0" y="0"/>
                  </a:cxn>
                  <a:cxn ang="0">
                    <a:pos x="50" y="0"/>
                  </a:cxn>
                  <a:cxn ang="0">
                    <a:pos x="53" y="0"/>
                  </a:cxn>
                </a:cxnLst>
                <a:rect l="0" t="0" r="r" b="b"/>
                <a:pathLst>
                  <a:path w="53">
                    <a:moveTo>
                      <a:pt x="0" y="0"/>
                    </a:moveTo>
                    <a:lnTo>
                      <a:pt x="50" y="0"/>
                    </a:lnTo>
                    <a:lnTo>
                      <a:pt x="53"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08" name="Freeform 1400"/>
              <p:cNvSpPr>
                <a:spLocks/>
              </p:cNvSpPr>
              <p:nvPr/>
            </p:nvSpPr>
            <p:spPr bwMode="auto">
              <a:xfrm>
                <a:off x="3719" y="3076"/>
                <a:ext cx="21" cy="1"/>
              </a:xfrm>
              <a:custGeom>
                <a:avLst/>
                <a:gdLst/>
                <a:ahLst/>
                <a:cxnLst>
                  <a:cxn ang="0">
                    <a:pos x="0" y="0"/>
                  </a:cxn>
                  <a:cxn ang="0">
                    <a:pos x="50" y="0"/>
                  </a:cxn>
                  <a:cxn ang="0">
                    <a:pos x="53" y="0"/>
                  </a:cxn>
                </a:cxnLst>
                <a:rect l="0" t="0" r="r" b="b"/>
                <a:pathLst>
                  <a:path w="53">
                    <a:moveTo>
                      <a:pt x="0" y="0"/>
                    </a:moveTo>
                    <a:lnTo>
                      <a:pt x="50" y="0"/>
                    </a:lnTo>
                    <a:lnTo>
                      <a:pt x="53"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09" name="Freeform 1401"/>
              <p:cNvSpPr>
                <a:spLocks/>
              </p:cNvSpPr>
              <p:nvPr/>
            </p:nvSpPr>
            <p:spPr bwMode="auto">
              <a:xfrm>
                <a:off x="3719" y="2903"/>
                <a:ext cx="21" cy="1"/>
              </a:xfrm>
              <a:custGeom>
                <a:avLst/>
                <a:gdLst/>
                <a:ahLst/>
                <a:cxnLst>
                  <a:cxn ang="0">
                    <a:pos x="0" y="0"/>
                  </a:cxn>
                  <a:cxn ang="0">
                    <a:pos x="50" y="0"/>
                  </a:cxn>
                  <a:cxn ang="0">
                    <a:pos x="53" y="0"/>
                  </a:cxn>
                </a:cxnLst>
                <a:rect l="0" t="0" r="r" b="b"/>
                <a:pathLst>
                  <a:path w="53">
                    <a:moveTo>
                      <a:pt x="0" y="0"/>
                    </a:moveTo>
                    <a:lnTo>
                      <a:pt x="50" y="0"/>
                    </a:lnTo>
                    <a:lnTo>
                      <a:pt x="53"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10" name="Freeform 1402"/>
              <p:cNvSpPr>
                <a:spLocks/>
              </p:cNvSpPr>
              <p:nvPr/>
            </p:nvSpPr>
            <p:spPr bwMode="auto">
              <a:xfrm>
                <a:off x="4886" y="3767"/>
                <a:ext cx="20" cy="1"/>
              </a:xfrm>
              <a:custGeom>
                <a:avLst/>
                <a:gdLst/>
                <a:ahLst/>
                <a:cxnLst>
                  <a:cxn ang="0">
                    <a:pos x="52" y="0"/>
                  </a:cxn>
                  <a:cxn ang="0">
                    <a:pos x="2" y="0"/>
                  </a:cxn>
                  <a:cxn ang="0">
                    <a:pos x="0" y="0"/>
                  </a:cxn>
                </a:cxnLst>
                <a:rect l="0" t="0" r="r" b="b"/>
                <a:pathLst>
                  <a:path w="52">
                    <a:moveTo>
                      <a:pt x="52" y="0"/>
                    </a:moveTo>
                    <a:lnTo>
                      <a:pt x="2" y="0"/>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11" name="Freeform 1403"/>
              <p:cNvSpPr>
                <a:spLocks/>
              </p:cNvSpPr>
              <p:nvPr/>
            </p:nvSpPr>
            <p:spPr bwMode="auto">
              <a:xfrm>
                <a:off x="4886" y="3594"/>
                <a:ext cx="20" cy="1"/>
              </a:xfrm>
              <a:custGeom>
                <a:avLst/>
                <a:gdLst/>
                <a:ahLst/>
                <a:cxnLst>
                  <a:cxn ang="0">
                    <a:pos x="52" y="0"/>
                  </a:cxn>
                  <a:cxn ang="0">
                    <a:pos x="2" y="0"/>
                  </a:cxn>
                  <a:cxn ang="0">
                    <a:pos x="0" y="0"/>
                  </a:cxn>
                </a:cxnLst>
                <a:rect l="0" t="0" r="r" b="b"/>
                <a:pathLst>
                  <a:path w="52">
                    <a:moveTo>
                      <a:pt x="52" y="0"/>
                    </a:moveTo>
                    <a:lnTo>
                      <a:pt x="2" y="0"/>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12" name="Freeform 1404"/>
              <p:cNvSpPr>
                <a:spLocks/>
              </p:cNvSpPr>
              <p:nvPr/>
            </p:nvSpPr>
            <p:spPr bwMode="auto">
              <a:xfrm>
                <a:off x="4886" y="3422"/>
                <a:ext cx="20" cy="1"/>
              </a:xfrm>
              <a:custGeom>
                <a:avLst/>
                <a:gdLst/>
                <a:ahLst/>
                <a:cxnLst>
                  <a:cxn ang="0">
                    <a:pos x="52" y="0"/>
                  </a:cxn>
                  <a:cxn ang="0">
                    <a:pos x="2" y="0"/>
                  </a:cxn>
                  <a:cxn ang="0">
                    <a:pos x="0" y="0"/>
                  </a:cxn>
                </a:cxnLst>
                <a:rect l="0" t="0" r="r" b="b"/>
                <a:pathLst>
                  <a:path w="52">
                    <a:moveTo>
                      <a:pt x="52" y="0"/>
                    </a:moveTo>
                    <a:lnTo>
                      <a:pt x="2" y="0"/>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13" name="Freeform 1405"/>
              <p:cNvSpPr>
                <a:spLocks/>
              </p:cNvSpPr>
              <p:nvPr/>
            </p:nvSpPr>
            <p:spPr bwMode="auto">
              <a:xfrm>
                <a:off x="4886" y="3248"/>
                <a:ext cx="20" cy="1"/>
              </a:xfrm>
              <a:custGeom>
                <a:avLst/>
                <a:gdLst/>
                <a:ahLst/>
                <a:cxnLst>
                  <a:cxn ang="0">
                    <a:pos x="52" y="0"/>
                  </a:cxn>
                  <a:cxn ang="0">
                    <a:pos x="2" y="0"/>
                  </a:cxn>
                  <a:cxn ang="0">
                    <a:pos x="0" y="0"/>
                  </a:cxn>
                </a:cxnLst>
                <a:rect l="0" t="0" r="r" b="b"/>
                <a:pathLst>
                  <a:path w="52">
                    <a:moveTo>
                      <a:pt x="52" y="0"/>
                    </a:moveTo>
                    <a:lnTo>
                      <a:pt x="2" y="0"/>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14" name="Freeform 1406"/>
              <p:cNvSpPr>
                <a:spLocks/>
              </p:cNvSpPr>
              <p:nvPr/>
            </p:nvSpPr>
            <p:spPr bwMode="auto">
              <a:xfrm>
                <a:off x="4886" y="3076"/>
                <a:ext cx="20" cy="1"/>
              </a:xfrm>
              <a:custGeom>
                <a:avLst/>
                <a:gdLst/>
                <a:ahLst/>
                <a:cxnLst>
                  <a:cxn ang="0">
                    <a:pos x="52" y="0"/>
                  </a:cxn>
                  <a:cxn ang="0">
                    <a:pos x="2" y="0"/>
                  </a:cxn>
                  <a:cxn ang="0">
                    <a:pos x="0" y="0"/>
                  </a:cxn>
                </a:cxnLst>
                <a:rect l="0" t="0" r="r" b="b"/>
                <a:pathLst>
                  <a:path w="52">
                    <a:moveTo>
                      <a:pt x="52" y="0"/>
                    </a:moveTo>
                    <a:lnTo>
                      <a:pt x="2" y="0"/>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15" name="Freeform 1407"/>
              <p:cNvSpPr>
                <a:spLocks/>
              </p:cNvSpPr>
              <p:nvPr/>
            </p:nvSpPr>
            <p:spPr bwMode="auto">
              <a:xfrm>
                <a:off x="4886" y="2903"/>
                <a:ext cx="20" cy="1"/>
              </a:xfrm>
              <a:custGeom>
                <a:avLst/>
                <a:gdLst/>
                <a:ahLst/>
                <a:cxnLst>
                  <a:cxn ang="0">
                    <a:pos x="52" y="0"/>
                  </a:cxn>
                  <a:cxn ang="0">
                    <a:pos x="2" y="0"/>
                  </a:cxn>
                  <a:cxn ang="0">
                    <a:pos x="0" y="0"/>
                  </a:cxn>
                </a:cxnLst>
                <a:rect l="0" t="0" r="r" b="b"/>
                <a:pathLst>
                  <a:path w="52">
                    <a:moveTo>
                      <a:pt x="52" y="0"/>
                    </a:moveTo>
                    <a:lnTo>
                      <a:pt x="2" y="0"/>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16" name="Freeform 1408"/>
              <p:cNvSpPr>
                <a:spLocks/>
              </p:cNvSpPr>
              <p:nvPr/>
            </p:nvSpPr>
            <p:spPr bwMode="auto">
              <a:xfrm>
                <a:off x="3719" y="3746"/>
                <a:ext cx="1" cy="21"/>
              </a:xfrm>
              <a:custGeom>
                <a:avLst/>
                <a:gdLst/>
                <a:ahLst/>
                <a:cxnLst>
                  <a:cxn ang="0">
                    <a:pos x="0" y="52"/>
                  </a:cxn>
                  <a:cxn ang="0">
                    <a:pos x="0" y="2"/>
                  </a:cxn>
                  <a:cxn ang="0">
                    <a:pos x="0" y="0"/>
                  </a:cxn>
                </a:cxnLst>
                <a:rect l="0" t="0" r="r" b="b"/>
                <a:pathLst>
                  <a:path h="52">
                    <a:moveTo>
                      <a:pt x="0" y="5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17" name="Freeform 1409"/>
              <p:cNvSpPr>
                <a:spLocks/>
              </p:cNvSpPr>
              <p:nvPr/>
            </p:nvSpPr>
            <p:spPr bwMode="auto">
              <a:xfrm>
                <a:off x="3868" y="3746"/>
                <a:ext cx="1" cy="21"/>
              </a:xfrm>
              <a:custGeom>
                <a:avLst/>
                <a:gdLst/>
                <a:ahLst/>
                <a:cxnLst>
                  <a:cxn ang="0">
                    <a:pos x="0" y="52"/>
                  </a:cxn>
                  <a:cxn ang="0">
                    <a:pos x="0" y="2"/>
                  </a:cxn>
                  <a:cxn ang="0">
                    <a:pos x="0" y="0"/>
                  </a:cxn>
                </a:cxnLst>
                <a:rect l="0" t="0" r="r" b="b"/>
                <a:pathLst>
                  <a:path h="52">
                    <a:moveTo>
                      <a:pt x="0" y="5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95619" name="Freeform 1411"/>
            <p:cNvSpPr>
              <a:spLocks/>
            </p:cNvSpPr>
            <p:nvPr/>
          </p:nvSpPr>
          <p:spPr bwMode="auto">
            <a:xfrm>
              <a:off x="4016" y="3746"/>
              <a:ext cx="1" cy="21"/>
            </a:xfrm>
            <a:custGeom>
              <a:avLst/>
              <a:gdLst/>
              <a:ahLst/>
              <a:cxnLst>
                <a:cxn ang="0">
                  <a:pos x="0" y="52"/>
                </a:cxn>
                <a:cxn ang="0">
                  <a:pos x="0" y="2"/>
                </a:cxn>
                <a:cxn ang="0">
                  <a:pos x="0" y="0"/>
                </a:cxn>
              </a:cxnLst>
              <a:rect l="0" t="0" r="r" b="b"/>
              <a:pathLst>
                <a:path h="52">
                  <a:moveTo>
                    <a:pt x="0" y="5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20" name="Freeform 1412"/>
            <p:cNvSpPr>
              <a:spLocks/>
            </p:cNvSpPr>
            <p:nvPr/>
          </p:nvSpPr>
          <p:spPr bwMode="auto">
            <a:xfrm>
              <a:off x="4164" y="3746"/>
              <a:ext cx="1" cy="21"/>
            </a:xfrm>
            <a:custGeom>
              <a:avLst/>
              <a:gdLst/>
              <a:ahLst/>
              <a:cxnLst>
                <a:cxn ang="0">
                  <a:pos x="0" y="52"/>
                </a:cxn>
                <a:cxn ang="0">
                  <a:pos x="0" y="2"/>
                </a:cxn>
                <a:cxn ang="0">
                  <a:pos x="0" y="0"/>
                </a:cxn>
              </a:cxnLst>
              <a:rect l="0" t="0" r="r" b="b"/>
              <a:pathLst>
                <a:path h="52">
                  <a:moveTo>
                    <a:pt x="0" y="5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21" name="Freeform 1413"/>
            <p:cNvSpPr>
              <a:spLocks/>
            </p:cNvSpPr>
            <p:nvPr/>
          </p:nvSpPr>
          <p:spPr bwMode="auto">
            <a:xfrm>
              <a:off x="4313" y="3746"/>
              <a:ext cx="1" cy="21"/>
            </a:xfrm>
            <a:custGeom>
              <a:avLst/>
              <a:gdLst/>
              <a:ahLst/>
              <a:cxnLst>
                <a:cxn ang="0">
                  <a:pos x="0" y="52"/>
                </a:cxn>
                <a:cxn ang="0">
                  <a:pos x="0" y="2"/>
                </a:cxn>
                <a:cxn ang="0">
                  <a:pos x="0" y="0"/>
                </a:cxn>
              </a:cxnLst>
              <a:rect l="0" t="0" r="r" b="b"/>
              <a:pathLst>
                <a:path h="52">
                  <a:moveTo>
                    <a:pt x="0" y="5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22" name="Freeform 1414"/>
            <p:cNvSpPr>
              <a:spLocks/>
            </p:cNvSpPr>
            <p:nvPr/>
          </p:nvSpPr>
          <p:spPr bwMode="auto">
            <a:xfrm>
              <a:off x="4461" y="3746"/>
              <a:ext cx="1" cy="21"/>
            </a:xfrm>
            <a:custGeom>
              <a:avLst/>
              <a:gdLst/>
              <a:ahLst/>
              <a:cxnLst>
                <a:cxn ang="0">
                  <a:pos x="0" y="52"/>
                </a:cxn>
                <a:cxn ang="0">
                  <a:pos x="0" y="2"/>
                </a:cxn>
                <a:cxn ang="0">
                  <a:pos x="0" y="0"/>
                </a:cxn>
              </a:cxnLst>
              <a:rect l="0" t="0" r="r" b="b"/>
              <a:pathLst>
                <a:path h="52">
                  <a:moveTo>
                    <a:pt x="0" y="5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23" name="Freeform 1415"/>
            <p:cNvSpPr>
              <a:spLocks/>
            </p:cNvSpPr>
            <p:nvPr/>
          </p:nvSpPr>
          <p:spPr bwMode="auto">
            <a:xfrm>
              <a:off x="4609" y="3746"/>
              <a:ext cx="1" cy="21"/>
            </a:xfrm>
            <a:custGeom>
              <a:avLst/>
              <a:gdLst/>
              <a:ahLst/>
              <a:cxnLst>
                <a:cxn ang="0">
                  <a:pos x="0" y="52"/>
                </a:cxn>
                <a:cxn ang="0">
                  <a:pos x="0" y="2"/>
                </a:cxn>
                <a:cxn ang="0">
                  <a:pos x="0" y="0"/>
                </a:cxn>
              </a:cxnLst>
              <a:rect l="0" t="0" r="r" b="b"/>
              <a:pathLst>
                <a:path h="52">
                  <a:moveTo>
                    <a:pt x="0" y="5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24" name="Freeform 1416"/>
            <p:cNvSpPr>
              <a:spLocks/>
            </p:cNvSpPr>
            <p:nvPr/>
          </p:nvSpPr>
          <p:spPr bwMode="auto">
            <a:xfrm>
              <a:off x="4758" y="3746"/>
              <a:ext cx="1" cy="21"/>
            </a:xfrm>
            <a:custGeom>
              <a:avLst/>
              <a:gdLst/>
              <a:ahLst/>
              <a:cxnLst>
                <a:cxn ang="0">
                  <a:pos x="0" y="52"/>
                </a:cxn>
                <a:cxn ang="0">
                  <a:pos x="0" y="2"/>
                </a:cxn>
                <a:cxn ang="0">
                  <a:pos x="0" y="0"/>
                </a:cxn>
              </a:cxnLst>
              <a:rect l="0" t="0" r="r" b="b"/>
              <a:pathLst>
                <a:path h="52">
                  <a:moveTo>
                    <a:pt x="0" y="5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25" name="Freeform 1417"/>
            <p:cNvSpPr>
              <a:spLocks/>
            </p:cNvSpPr>
            <p:nvPr/>
          </p:nvSpPr>
          <p:spPr bwMode="auto">
            <a:xfrm>
              <a:off x="4906" y="3746"/>
              <a:ext cx="1" cy="21"/>
            </a:xfrm>
            <a:custGeom>
              <a:avLst/>
              <a:gdLst/>
              <a:ahLst/>
              <a:cxnLst>
                <a:cxn ang="0">
                  <a:pos x="0" y="52"/>
                </a:cxn>
                <a:cxn ang="0">
                  <a:pos x="0" y="2"/>
                </a:cxn>
                <a:cxn ang="0">
                  <a:pos x="0" y="0"/>
                </a:cxn>
              </a:cxnLst>
              <a:rect l="0" t="0" r="r" b="b"/>
              <a:pathLst>
                <a:path h="52">
                  <a:moveTo>
                    <a:pt x="0" y="5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26" name="Freeform 1418"/>
            <p:cNvSpPr>
              <a:spLocks/>
            </p:cNvSpPr>
            <p:nvPr/>
          </p:nvSpPr>
          <p:spPr bwMode="auto">
            <a:xfrm>
              <a:off x="3719" y="2903"/>
              <a:ext cx="1" cy="20"/>
            </a:xfrm>
            <a:custGeom>
              <a:avLst/>
              <a:gdLst/>
              <a:ahLst/>
              <a:cxnLst>
                <a:cxn ang="0">
                  <a:pos x="0" y="0"/>
                </a:cxn>
                <a:cxn ang="0">
                  <a:pos x="0" y="50"/>
                </a:cxn>
                <a:cxn ang="0">
                  <a:pos x="0" y="52"/>
                </a:cxn>
              </a:cxnLst>
              <a:rect l="0" t="0" r="r" b="b"/>
              <a:pathLst>
                <a:path h="52">
                  <a:moveTo>
                    <a:pt x="0" y="0"/>
                  </a:moveTo>
                  <a:lnTo>
                    <a:pt x="0" y="50"/>
                  </a:lnTo>
                  <a:lnTo>
                    <a:pt x="0" y="52"/>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27" name="Freeform 1419"/>
            <p:cNvSpPr>
              <a:spLocks/>
            </p:cNvSpPr>
            <p:nvPr/>
          </p:nvSpPr>
          <p:spPr bwMode="auto">
            <a:xfrm>
              <a:off x="3868" y="2903"/>
              <a:ext cx="1" cy="20"/>
            </a:xfrm>
            <a:custGeom>
              <a:avLst/>
              <a:gdLst/>
              <a:ahLst/>
              <a:cxnLst>
                <a:cxn ang="0">
                  <a:pos x="0" y="0"/>
                </a:cxn>
                <a:cxn ang="0">
                  <a:pos x="0" y="50"/>
                </a:cxn>
                <a:cxn ang="0">
                  <a:pos x="0" y="52"/>
                </a:cxn>
              </a:cxnLst>
              <a:rect l="0" t="0" r="r" b="b"/>
              <a:pathLst>
                <a:path h="52">
                  <a:moveTo>
                    <a:pt x="0" y="0"/>
                  </a:moveTo>
                  <a:lnTo>
                    <a:pt x="0" y="50"/>
                  </a:lnTo>
                  <a:lnTo>
                    <a:pt x="0" y="52"/>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28" name="Freeform 1420"/>
            <p:cNvSpPr>
              <a:spLocks/>
            </p:cNvSpPr>
            <p:nvPr/>
          </p:nvSpPr>
          <p:spPr bwMode="auto">
            <a:xfrm>
              <a:off x="4016" y="2903"/>
              <a:ext cx="1" cy="20"/>
            </a:xfrm>
            <a:custGeom>
              <a:avLst/>
              <a:gdLst/>
              <a:ahLst/>
              <a:cxnLst>
                <a:cxn ang="0">
                  <a:pos x="0" y="0"/>
                </a:cxn>
                <a:cxn ang="0">
                  <a:pos x="0" y="50"/>
                </a:cxn>
                <a:cxn ang="0">
                  <a:pos x="0" y="52"/>
                </a:cxn>
              </a:cxnLst>
              <a:rect l="0" t="0" r="r" b="b"/>
              <a:pathLst>
                <a:path h="52">
                  <a:moveTo>
                    <a:pt x="0" y="0"/>
                  </a:moveTo>
                  <a:lnTo>
                    <a:pt x="0" y="50"/>
                  </a:lnTo>
                  <a:lnTo>
                    <a:pt x="0" y="52"/>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29" name="Freeform 1421"/>
            <p:cNvSpPr>
              <a:spLocks/>
            </p:cNvSpPr>
            <p:nvPr/>
          </p:nvSpPr>
          <p:spPr bwMode="auto">
            <a:xfrm>
              <a:off x="4164" y="2903"/>
              <a:ext cx="1" cy="20"/>
            </a:xfrm>
            <a:custGeom>
              <a:avLst/>
              <a:gdLst/>
              <a:ahLst/>
              <a:cxnLst>
                <a:cxn ang="0">
                  <a:pos x="0" y="0"/>
                </a:cxn>
                <a:cxn ang="0">
                  <a:pos x="0" y="50"/>
                </a:cxn>
                <a:cxn ang="0">
                  <a:pos x="0" y="52"/>
                </a:cxn>
              </a:cxnLst>
              <a:rect l="0" t="0" r="r" b="b"/>
              <a:pathLst>
                <a:path h="52">
                  <a:moveTo>
                    <a:pt x="0" y="0"/>
                  </a:moveTo>
                  <a:lnTo>
                    <a:pt x="0" y="50"/>
                  </a:lnTo>
                  <a:lnTo>
                    <a:pt x="0" y="52"/>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30" name="Freeform 1422"/>
            <p:cNvSpPr>
              <a:spLocks/>
            </p:cNvSpPr>
            <p:nvPr/>
          </p:nvSpPr>
          <p:spPr bwMode="auto">
            <a:xfrm>
              <a:off x="4313" y="2903"/>
              <a:ext cx="1" cy="20"/>
            </a:xfrm>
            <a:custGeom>
              <a:avLst/>
              <a:gdLst/>
              <a:ahLst/>
              <a:cxnLst>
                <a:cxn ang="0">
                  <a:pos x="0" y="0"/>
                </a:cxn>
                <a:cxn ang="0">
                  <a:pos x="0" y="50"/>
                </a:cxn>
                <a:cxn ang="0">
                  <a:pos x="0" y="52"/>
                </a:cxn>
              </a:cxnLst>
              <a:rect l="0" t="0" r="r" b="b"/>
              <a:pathLst>
                <a:path h="52">
                  <a:moveTo>
                    <a:pt x="0" y="0"/>
                  </a:moveTo>
                  <a:lnTo>
                    <a:pt x="0" y="50"/>
                  </a:lnTo>
                  <a:lnTo>
                    <a:pt x="0" y="52"/>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31" name="Freeform 1423"/>
            <p:cNvSpPr>
              <a:spLocks/>
            </p:cNvSpPr>
            <p:nvPr/>
          </p:nvSpPr>
          <p:spPr bwMode="auto">
            <a:xfrm>
              <a:off x="4461" y="2903"/>
              <a:ext cx="1" cy="20"/>
            </a:xfrm>
            <a:custGeom>
              <a:avLst/>
              <a:gdLst/>
              <a:ahLst/>
              <a:cxnLst>
                <a:cxn ang="0">
                  <a:pos x="0" y="0"/>
                </a:cxn>
                <a:cxn ang="0">
                  <a:pos x="0" y="50"/>
                </a:cxn>
                <a:cxn ang="0">
                  <a:pos x="0" y="52"/>
                </a:cxn>
              </a:cxnLst>
              <a:rect l="0" t="0" r="r" b="b"/>
              <a:pathLst>
                <a:path h="52">
                  <a:moveTo>
                    <a:pt x="0" y="0"/>
                  </a:moveTo>
                  <a:lnTo>
                    <a:pt x="0" y="50"/>
                  </a:lnTo>
                  <a:lnTo>
                    <a:pt x="0" y="52"/>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32" name="Freeform 1424"/>
            <p:cNvSpPr>
              <a:spLocks/>
            </p:cNvSpPr>
            <p:nvPr/>
          </p:nvSpPr>
          <p:spPr bwMode="auto">
            <a:xfrm>
              <a:off x="4609" y="2903"/>
              <a:ext cx="1" cy="20"/>
            </a:xfrm>
            <a:custGeom>
              <a:avLst/>
              <a:gdLst/>
              <a:ahLst/>
              <a:cxnLst>
                <a:cxn ang="0">
                  <a:pos x="0" y="0"/>
                </a:cxn>
                <a:cxn ang="0">
                  <a:pos x="0" y="50"/>
                </a:cxn>
                <a:cxn ang="0">
                  <a:pos x="0" y="52"/>
                </a:cxn>
              </a:cxnLst>
              <a:rect l="0" t="0" r="r" b="b"/>
              <a:pathLst>
                <a:path h="52">
                  <a:moveTo>
                    <a:pt x="0" y="0"/>
                  </a:moveTo>
                  <a:lnTo>
                    <a:pt x="0" y="50"/>
                  </a:lnTo>
                  <a:lnTo>
                    <a:pt x="0" y="52"/>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33" name="Freeform 1425"/>
            <p:cNvSpPr>
              <a:spLocks/>
            </p:cNvSpPr>
            <p:nvPr/>
          </p:nvSpPr>
          <p:spPr bwMode="auto">
            <a:xfrm>
              <a:off x="4758" y="2903"/>
              <a:ext cx="1" cy="20"/>
            </a:xfrm>
            <a:custGeom>
              <a:avLst/>
              <a:gdLst/>
              <a:ahLst/>
              <a:cxnLst>
                <a:cxn ang="0">
                  <a:pos x="0" y="0"/>
                </a:cxn>
                <a:cxn ang="0">
                  <a:pos x="0" y="50"/>
                </a:cxn>
                <a:cxn ang="0">
                  <a:pos x="0" y="52"/>
                </a:cxn>
              </a:cxnLst>
              <a:rect l="0" t="0" r="r" b="b"/>
              <a:pathLst>
                <a:path h="52">
                  <a:moveTo>
                    <a:pt x="0" y="0"/>
                  </a:moveTo>
                  <a:lnTo>
                    <a:pt x="0" y="50"/>
                  </a:lnTo>
                  <a:lnTo>
                    <a:pt x="0" y="52"/>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34" name="Freeform 1426"/>
            <p:cNvSpPr>
              <a:spLocks/>
            </p:cNvSpPr>
            <p:nvPr/>
          </p:nvSpPr>
          <p:spPr bwMode="auto">
            <a:xfrm>
              <a:off x="4906" y="2903"/>
              <a:ext cx="1" cy="20"/>
            </a:xfrm>
            <a:custGeom>
              <a:avLst/>
              <a:gdLst/>
              <a:ahLst/>
              <a:cxnLst>
                <a:cxn ang="0">
                  <a:pos x="0" y="0"/>
                </a:cxn>
                <a:cxn ang="0">
                  <a:pos x="0" y="50"/>
                </a:cxn>
                <a:cxn ang="0">
                  <a:pos x="0" y="52"/>
                </a:cxn>
              </a:cxnLst>
              <a:rect l="0" t="0" r="r" b="b"/>
              <a:pathLst>
                <a:path h="52">
                  <a:moveTo>
                    <a:pt x="0" y="0"/>
                  </a:moveTo>
                  <a:lnTo>
                    <a:pt x="0" y="50"/>
                  </a:lnTo>
                  <a:lnTo>
                    <a:pt x="0" y="52"/>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35" name="Freeform 1427"/>
            <p:cNvSpPr>
              <a:spLocks/>
            </p:cNvSpPr>
            <p:nvPr/>
          </p:nvSpPr>
          <p:spPr bwMode="auto">
            <a:xfrm>
              <a:off x="3719" y="2902"/>
              <a:ext cx="1" cy="865"/>
            </a:xfrm>
            <a:custGeom>
              <a:avLst/>
              <a:gdLst/>
              <a:ahLst/>
              <a:cxnLst>
                <a:cxn ang="0">
                  <a:pos x="0" y="2182"/>
                </a:cxn>
                <a:cxn ang="0">
                  <a:pos x="0" y="2"/>
                </a:cxn>
                <a:cxn ang="0">
                  <a:pos x="0" y="0"/>
                </a:cxn>
              </a:cxnLst>
              <a:rect l="0" t="0" r="r" b="b"/>
              <a:pathLst>
                <a:path h="2182">
                  <a:moveTo>
                    <a:pt x="0" y="218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36" name="Freeform 1428"/>
            <p:cNvSpPr>
              <a:spLocks/>
            </p:cNvSpPr>
            <p:nvPr/>
          </p:nvSpPr>
          <p:spPr bwMode="auto">
            <a:xfrm>
              <a:off x="4906" y="2902"/>
              <a:ext cx="1" cy="865"/>
            </a:xfrm>
            <a:custGeom>
              <a:avLst/>
              <a:gdLst/>
              <a:ahLst/>
              <a:cxnLst>
                <a:cxn ang="0">
                  <a:pos x="0" y="2182"/>
                </a:cxn>
                <a:cxn ang="0">
                  <a:pos x="0" y="2"/>
                </a:cxn>
                <a:cxn ang="0">
                  <a:pos x="0" y="0"/>
                </a:cxn>
              </a:cxnLst>
              <a:rect l="0" t="0" r="r" b="b"/>
              <a:pathLst>
                <a:path h="2182">
                  <a:moveTo>
                    <a:pt x="0" y="2182"/>
                  </a:moveTo>
                  <a:lnTo>
                    <a:pt x="0" y="2"/>
                  </a:lnTo>
                  <a:lnTo>
                    <a:pt x="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37" name="Freeform 1429"/>
            <p:cNvSpPr>
              <a:spLocks/>
            </p:cNvSpPr>
            <p:nvPr/>
          </p:nvSpPr>
          <p:spPr bwMode="auto">
            <a:xfrm>
              <a:off x="3719" y="3767"/>
              <a:ext cx="1188" cy="1"/>
            </a:xfrm>
            <a:custGeom>
              <a:avLst/>
              <a:gdLst/>
              <a:ahLst/>
              <a:cxnLst>
                <a:cxn ang="0">
                  <a:pos x="0" y="0"/>
                </a:cxn>
                <a:cxn ang="0">
                  <a:pos x="3002" y="0"/>
                </a:cxn>
                <a:cxn ang="0">
                  <a:pos x="3004" y="0"/>
                </a:cxn>
              </a:cxnLst>
              <a:rect l="0" t="0" r="r" b="b"/>
              <a:pathLst>
                <a:path w="3004">
                  <a:moveTo>
                    <a:pt x="0" y="0"/>
                  </a:moveTo>
                  <a:lnTo>
                    <a:pt x="3002" y="0"/>
                  </a:lnTo>
                  <a:lnTo>
                    <a:pt x="3004"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38" name="Freeform 1430"/>
            <p:cNvSpPr>
              <a:spLocks/>
            </p:cNvSpPr>
            <p:nvPr/>
          </p:nvSpPr>
          <p:spPr bwMode="auto">
            <a:xfrm>
              <a:off x="3719" y="2903"/>
              <a:ext cx="1188" cy="1"/>
            </a:xfrm>
            <a:custGeom>
              <a:avLst/>
              <a:gdLst/>
              <a:ahLst/>
              <a:cxnLst>
                <a:cxn ang="0">
                  <a:pos x="0" y="0"/>
                </a:cxn>
                <a:cxn ang="0">
                  <a:pos x="3002" y="0"/>
                </a:cxn>
                <a:cxn ang="0">
                  <a:pos x="3004" y="0"/>
                </a:cxn>
              </a:cxnLst>
              <a:rect l="0" t="0" r="r" b="b"/>
              <a:pathLst>
                <a:path w="3004">
                  <a:moveTo>
                    <a:pt x="0" y="0"/>
                  </a:moveTo>
                  <a:lnTo>
                    <a:pt x="3002" y="0"/>
                  </a:lnTo>
                  <a:lnTo>
                    <a:pt x="3004"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39" name="Freeform 1431"/>
            <p:cNvSpPr>
              <a:spLocks/>
            </p:cNvSpPr>
            <p:nvPr/>
          </p:nvSpPr>
          <p:spPr bwMode="auto">
            <a:xfrm>
              <a:off x="3724" y="2942"/>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40" name="Freeform 1432"/>
            <p:cNvSpPr>
              <a:spLocks/>
            </p:cNvSpPr>
            <p:nvPr/>
          </p:nvSpPr>
          <p:spPr bwMode="auto">
            <a:xfrm>
              <a:off x="3724" y="2942"/>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41" name="Freeform 1433"/>
            <p:cNvSpPr>
              <a:spLocks/>
            </p:cNvSpPr>
            <p:nvPr/>
          </p:nvSpPr>
          <p:spPr bwMode="auto">
            <a:xfrm>
              <a:off x="3752" y="2948"/>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42" name="Freeform 1434"/>
            <p:cNvSpPr>
              <a:spLocks/>
            </p:cNvSpPr>
            <p:nvPr/>
          </p:nvSpPr>
          <p:spPr bwMode="auto">
            <a:xfrm>
              <a:off x="3752" y="2948"/>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43" name="Freeform 1435"/>
            <p:cNvSpPr>
              <a:spLocks/>
            </p:cNvSpPr>
            <p:nvPr/>
          </p:nvSpPr>
          <p:spPr bwMode="auto">
            <a:xfrm>
              <a:off x="3783" y="2942"/>
              <a:ext cx="19" cy="20"/>
            </a:xfrm>
            <a:custGeom>
              <a:avLst/>
              <a:gdLst/>
              <a:ahLst/>
              <a:cxnLst>
                <a:cxn ang="0">
                  <a:pos x="0" y="0"/>
                </a:cxn>
                <a:cxn ang="0">
                  <a:pos x="0" y="20"/>
                </a:cxn>
                <a:cxn ang="0">
                  <a:pos x="19" y="20"/>
                </a:cxn>
                <a:cxn ang="0">
                  <a:pos x="0" y="0"/>
                </a:cxn>
              </a:cxnLst>
              <a:rect l="0" t="0" r="r" b="b"/>
              <a:pathLst>
                <a:path w="19" h="20">
                  <a:moveTo>
                    <a:pt x="0" y="0"/>
                  </a:moveTo>
                  <a:lnTo>
                    <a:pt x="0" y="20"/>
                  </a:lnTo>
                  <a:lnTo>
                    <a:pt x="19" y="2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44" name="Freeform 1436"/>
            <p:cNvSpPr>
              <a:spLocks/>
            </p:cNvSpPr>
            <p:nvPr/>
          </p:nvSpPr>
          <p:spPr bwMode="auto">
            <a:xfrm>
              <a:off x="3783" y="2942"/>
              <a:ext cx="19" cy="20"/>
            </a:xfrm>
            <a:custGeom>
              <a:avLst/>
              <a:gdLst/>
              <a:ahLst/>
              <a:cxnLst>
                <a:cxn ang="0">
                  <a:pos x="0" y="0"/>
                </a:cxn>
                <a:cxn ang="0">
                  <a:pos x="0" y="20"/>
                </a:cxn>
                <a:cxn ang="0">
                  <a:pos x="19" y="20"/>
                </a:cxn>
                <a:cxn ang="0">
                  <a:pos x="0" y="0"/>
                </a:cxn>
              </a:cxnLst>
              <a:rect l="0" t="0" r="r" b="b"/>
              <a:pathLst>
                <a:path w="19" h="20">
                  <a:moveTo>
                    <a:pt x="0" y="0"/>
                  </a:moveTo>
                  <a:lnTo>
                    <a:pt x="0" y="20"/>
                  </a:lnTo>
                  <a:lnTo>
                    <a:pt x="19" y="20"/>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45" name="Freeform 1437"/>
            <p:cNvSpPr>
              <a:spLocks/>
            </p:cNvSpPr>
            <p:nvPr/>
          </p:nvSpPr>
          <p:spPr bwMode="auto">
            <a:xfrm>
              <a:off x="3823" y="2932"/>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46" name="Freeform 1438"/>
            <p:cNvSpPr>
              <a:spLocks/>
            </p:cNvSpPr>
            <p:nvPr/>
          </p:nvSpPr>
          <p:spPr bwMode="auto">
            <a:xfrm>
              <a:off x="3823" y="2932"/>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47" name="Freeform 1439"/>
            <p:cNvSpPr>
              <a:spLocks/>
            </p:cNvSpPr>
            <p:nvPr/>
          </p:nvSpPr>
          <p:spPr bwMode="auto">
            <a:xfrm>
              <a:off x="3873" y="2927"/>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48" name="Freeform 1440"/>
            <p:cNvSpPr>
              <a:spLocks/>
            </p:cNvSpPr>
            <p:nvPr/>
          </p:nvSpPr>
          <p:spPr bwMode="auto">
            <a:xfrm>
              <a:off x="3873" y="2927"/>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49" name="Freeform 1441"/>
            <p:cNvSpPr>
              <a:spLocks/>
            </p:cNvSpPr>
            <p:nvPr/>
          </p:nvSpPr>
          <p:spPr bwMode="auto">
            <a:xfrm>
              <a:off x="3938" y="2929"/>
              <a:ext cx="20" cy="19"/>
            </a:xfrm>
            <a:custGeom>
              <a:avLst/>
              <a:gdLst/>
              <a:ahLst/>
              <a:cxnLst>
                <a:cxn ang="0">
                  <a:pos x="0" y="0"/>
                </a:cxn>
                <a:cxn ang="0">
                  <a:pos x="0" y="19"/>
                </a:cxn>
                <a:cxn ang="0">
                  <a:pos x="20" y="19"/>
                </a:cxn>
                <a:cxn ang="0">
                  <a:pos x="0" y="0"/>
                </a:cxn>
              </a:cxnLst>
              <a:rect l="0" t="0" r="r" b="b"/>
              <a:pathLst>
                <a:path w="20" h="19">
                  <a:moveTo>
                    <a:pt x="0" y="0"/>
                  </a:moveTo>
                  <a:lnTo>
                    <a:pt x="0" y="19"/>
                  </a:lnTo>
                  <a:lnTo>
                    <a:pt x="20" y="19"/>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50" name="Freeform 1442"/>
            <p:cNvSpPr>
              <a:spLocks/>
            </p:cNvSpPr>
            <p:nvPr/>
          </p:nvSpPr>
          <p:spPr bwMode="auto">
            <a:xfrm>
              <a:off x="3938" y="2929"/>
              <a:ext cx="20" cy="19"/>
            </a:xfrm>
            <a:custGeom>
              <a:avLst/>
              <a:gdLst/>
              <a:ahLst/>
              <a:cxnLst>
                <a:cxn ang="0">
                  <a:pos x="0" y="0"/>
                </a:cxn>
                <a:cxn ang="0">
                  <a:pos x="0" y="19"/>
                </a:cxn>
                <a:cxn ang="0">
                  <a:pos x="20" y="19"/>
                </a:cxn>
                <a:cxn ang="0">
                  <a:pos x="0" y="0"/>
                </a:cxn>
              </a:cxnLst>
              <a:rect l="0" t="0" r="r" b="b"/>
              <a:pathLst>
                <a:path w="20" h="19">
                  <a:moveTo>
                    <a:pt x="0" y="0"/>
                  </a:moveTo>
                  <a:lnTo>
                    <a:pt x="0" y="19"/>
                  </a:lnTo>
                  <a:lnTo>
                    <a:pt x="20" y="19"/>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51" name="Freeform 1443"/>
            <p:cNvSpPr>
              <a:spLocks/>
            </p:cNvSpPr>
            <p:nvPr/>
          </p:nvSpPr>
          <p:spPr bwMode="auto">
            <a:xfrm>
              <a:off x="4024" y="2911"/>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52" name="Freeform 1444"/>
            <p:cNvSpPr>
              <a:spLocks/>
            </p:cNvSpPr>
            <p:nvPr/>
          </p:nvSpPr>
          <p:spPr bwMode="auto">
            <a:xfrm>
              <a:off x="4024" y="2911"/>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53" name="Freeform 1445"/>
            <p:cNvSpPr>
              <a:spLocks/>
            </p:cNvSpPr>
            <p:nvPr/>
          </p:nvSpPr>
          <p:spPr bwMode="auto">
            <a:xfrm>
              <a:off x="4133" y="2900"/>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54" name="Freeform 1446"/>
            <p:cNvSpPr>
              <a:spLocks/>
            </p:cNvSpPr>
            <p:nvPr/>
          </p:nvSpPr>
          <p:spPr bwMode="auto">
            <a:xfrm>
              <a:off x="4133" y="2900"/>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55" name="Freeform 1447"/>
            <p:cNvSpPr>
              <a:spLocks/>
            </p:cNvSpPr>
            <p:nvPr/>
          </p:nvSpPr>
          <p:spPr bwMode="auto">
            <a:xfrm>
              <a:off x="4306" y="2963"/>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56" name="Freeform 1448"/>
            <p:cNvSpPr>
              <a:spLocks/>
            </p:cNvSpPr>
            <p:nvPr/>
          </p:nvSpPr>
          <p:spPr bwMode="auto">
            <a:xfrm>
              <a:off x="4306" y="2963"/>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57" name="Freeform 1449"/>
            <p:cNvSpPr>
              <a:spLocks/>
            </p:cNvSpPr>
            <p:nvPr/>
          </p:nvSpPr>
          <p:spPr bwMode="auto">
            <a:xfrm>
              <a:off x="4589" y="3379"/>
              <a:ext cx="19" cy="20"/>
            </a:xfrm>
            <a:custGeom>
              <a:avLst/>
              <a:gdLst/>
              <a:ahLst/>
              <a:cxnLst>
                <a:cxn ang="0">
                  <a:pos x="0" y="0"/>
                </a:cxn>
                <a:cxn ang="0">
                  <a:pos x="0" y="20"/>
                </a:cxn>
                <a:cxn ang="0">
                  <a:pos x="19" y="20"/>
                </a:cxn>
                <a:cxn ang="0">
                  <a:pos x="0" y="0"/>
                </a:cxn>
              </a:cxnLst>
              <a:rect l="0" t="0" r="r" b="b"/>
              <a:pathLst>
                <a:path w="19" h="20">
                  <a:moveTo>
                    <a:pt x="0" y="0"/>
                  </a:moveTo>
                  <a:lnTo>
                    <a:pt x="0" y="20"/>
                  </a:lnTo>
                  <a:lnTo>
                    <a:pt x="19" y="2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58" name="Freeform 1450"/>
            <p:cNvSpPr>
              <a:spLocks/>
            </p:cNvSpPr>
            <p:nvPr/>
          </p:nvSpPr>
          <p:spPr bwMode="auto">
            <a:xfrm>
              <a:off x="4589" y="3379"/>
              <a:ext cx="19" cy="20"/>
            </a:xfrm>
            <a:custGeom>
              <a:avLst/>
              <a:gdLst/>
              <a:ahLst/>
              <a:cxnLst>
                <a:cxn ang="0">
                  <a:pos x="0" y="0"/>
                </a:cxn>
                <a:cxn ang="0">
                  <a:pos x="0" y="20"/>
                </a:cxn>
                <a:cxn ang="0">
                  <a:pos x="19" y="20"/>
                </a:cxn>
                <a:cxn ang="0">
                  <a:pos x="0" y="0"/>
                </a:cxn>
              </a:cxnLst>
              <a:rect l="0" t="0" r="r" b="b"/>
              <a:pathLst>
                <a:path w="19" h="20">
                  <a:moveTo>
                    <a:pt x="0" y="0"/>
                  </a:moveTo>
                  <a:lnTo>
                    <a:pt x="0" y="20"/>
                  </a:lnTo>
                  <a:lnTo>
                    <a:pt x="19" y="20"/>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59" name="Freeform 1451"/>
            <p:cNvSpPr>
              <a:spLocks/>
            </p:cNvSpPr>
            <p:nvPr/>
          </p:nvSpPr>
          <p:spPr bwMode="auto">
            <a:xfrm>
              <a:off x="3726" y="2923"/>
              <a:ext cx="19" cy="20"/>
            </a:xfrm>
            <a:custGeom>
              <a:avLst/>
              <a:gdLst/>
              <a:ahLst/>
              <a:cxnLst>
                <a:cxn ang="0">
                  <a:pos x="19" y="0"/>
                </a:cxn>
                <a:cxn ang="0">
                  <a:pos x="19" y="20"/>
                </a:cxn>
                <a:cxn ang="0">
                  <a:pos x="0" y="20"/>
                </a:cxn>
                <a:cxn ang="0">
                  <a:pos x="19" y="0"/>
                </a:cxn>
              </a:cxnLst>
              <a:rect l="0" t="0" r="r" b="b"/>
              <a:pathLst>
                <a:path w="19" h="20">
                  <a:moveTo>
                    <a:pt x="19" y="0"/>
                  </a:moveTo>
                  <a:lnTo>
                    <a:pt x="19" y="20"/>
                  </a:lnTo>
                  <a:lnTo>
                    <a:pt x="0" y="20"/>
                  </a:lnTo>
                  <a:lnTo>
                    <a:pt x="19"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60" name="Freeform 1452"/>
            <p:cNvSpPr>
              <a:spLocks/>
            </p:cNvSpPr>
            <p:nvPr/>
          </p:nvSpPr>
          <p:spPr bwMode="auto">
            <a:xfrm>
              <a:off x="3726" y="2923"/>
              <a:ext cx="19" cy="20"/>
            </a:xfrm>
            <a:custGeom>
              <a:avLst/>
              <a:gdLst/>
              <a:ahLst/>
              <a:cxnLst>
                <a:cxn ang="0">
                  <a:pos x="19" y="0"/>
                </a:cxn>
                <a:cxn ang="0">
                  <a:pos x="19" y="20"/>
                </a:cxn>
                <a:cxn ang="0">
                  <a:pos x="0" y="20"/>
                </a:cxn>
                <a:cxn ang="0">
                  <a:pos x="19" y="0"/>
                </a:cxn>
              </a:cxnLst>
              <a:rect l="0" t="0" r="r" b="b"/>
              <a:pathLst>
                <a:path w="19" h="20">
                  <a:moveTo>
                    <a:pt x="19" y="0"/>
                  </a:moveTo>
                  <a:lnTo>
                    <a:pt x="19" y="20"/>
                  </a:lnTo>
                  <a:lnTo>
                    <a:pt x="0" y="20"/>
                  </a:lnTo>
                  <a:lnTo>
                    <a:pt x="19"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61" name="Freeform 1453"/>
            <p:cNvSpPr>
              <a:spLocks/>
            </p:cNvSpPr>
            <p:nvPr/>
          </p:nvSpPr>
          <p:spPr bwMode="auto">
            <a:xfrm>
              <a:off x="3776" y="2939"/>
              <a:ext cx="20" cy="19"/>
            </a:xfrm>
            <a:custGeom>
              <a:avLst/>
              <a:gdLst/>
              <a:ahLst/>
              <a:cxnLst>
                <a:cxn ang="0">
                  <a:pos x="20" y="0"/>
                </a:cxn>
                <a:cxn ang="0">
                  <a:pos x="20" y="19"/>
                </a:cxn>
                <a:cxn ang="0">
                  <a:pos x="0" y="19"/>
                </a:cxn>
                <a:cxn ang="0">
                  <a:pos x="20" y="0"/>
                </a:cxn>
              </a:cxnLst>
              <a:rect l="0" t="0" r="r" b="b"/>
              <a:pathLst>
                <a:path w="20" h="19">
                  <a:moveTo>
                    <a:pt x="20" y="0"/>
                  </a:moveTo>
                  <a:lnTo>
                    <a:pt x="20" y="19"/>
                  </a:lnTo>
                  <a:lnTo>
                    <a:pt x="0" y="19"/>
                  </a:lnTo>
                  <a:lnTo>
                    <a:pt x="2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62" name="Freeform 1454"/>
            <p:cNvSpPr>
              <a:spLocks/>
            </p:cNvSpPr>
            <p:nvPr/>
          </p:nvSpPr>
          <p:spPr bwMode="auto">
            <a:xfrm>
              <a:off x="3776" y="2939"/>
              <a:ext cx="20" cy="19"/>
            </a:xfrm>
            <a:custGeom>
              <a:avLst/>
              <a:gdLst/>
              <a:ahLst/>
              <a:cxnLst>
                <a:cxn ang="0">
                  <a:pos x="20" y="0"/>
                </a:cxn>
                <a:cxn ang="0">
                  <a:pos x="20" y="19"/>
                </a:cxn>
                <a:cxn ang="0">
                  <a:pos x="0" y="19"/>
                </a:cxn>
                <a:cxn ang="0">
                  <a:pos x="20" y="0"/>
                </a:cxn>
              </a:cxnLst>
              <a:rect l="0" t="0" r="r" b="b"/>
              <a:pathLst>
                <a:path w="20" h="19">
                  <a:moveTo>
                    <a:pt x="20" y="0"/>
                  </a:moveTo>
                  <a:lnTo>
                    <a:pt x="20" y="19"/>
                  </a:lnTo>
                  <a:lnTo>
                    <a:pt x="0" y="19"/>
                  </a:lnTo>
                  <a:lnTo>
                    <a:pt x="2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63" name="Freeform 1455"/>
            <p:cNvSpPr>
              <a:spLocks/>
            </p:cNvSpPr>
            <p:nvPr/>
          </p:nvSpPr>
          <p:spPr bwMode="auto">
            <a:xfrm>
              <a:off x="3850" y="2923"/>
              <a:ext cx="20" cy="20"/>
            </a:xfrm>
            <a:custGeom>
              <a:avLst/>
              <a:gdLst/>
              <a:ahLst/>
              <a:cxnLst>
                <a:cxn ang="0">
                  <a:pos x="20" y="0"/>
                </a:cxn>
                <a:cxn ang="0">
                  <a:pos x="20" y="20"/>
                </a:cxn>
                <a:cxn ang="0">
                  <a:pos x="0" y="20"/>
                </a:cxn>
                <a:cxn ang="0">
                  <a:pos x="20" y="0"/>
                </a:cxn>
              </a:cxnLst>
              <a:rect l="0" t="0" r="r" b="b"/>
              <a:pathLst>
                <a:path w="20" h="20">
                  <a:moveTo>
                    <a:pt x="20" y="0"/>
                  </a:moveTo>
                  <a:lnTo>
                    <a:pt x="20" y="20"/>
                  </a:lnTo>
                  <a:lnTo>
                    <a:pt x="0" y="20"/>
                  </a:lnTo>
                  <a:lnTo>
                    <a:pt x="2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64" name="Freeform 1456"/>
            <p:cNvSpPr>
              <a:spLocks/>
            </p:cNvSpPr>
            <p:nvPr/>
          </p:nvSpPr>
          <p:spPr bwMode="auto">
            <a:xfrm>
              <a:off x="3850" y="2923"/>
              <a:ext cx="20" cy="20"/>
            </a:xfrm>
            <a:custGeom>
              <a:avLst/>
              <a:gdLst/>
              <a:ahLst/>
              <a:cxnLst>
                <a:cxn ang="0">
                  <a:pos x="20" y="0"/>
                </a:cxn>
                <a:cxn ang="0">
                  <a:pos x="20" y="20"/>
                </a:cxn>
                <a:cxn ang="0">
                  <a:pos x="0" y="20"/>
                </a:cxn>
                <a:cxn ang="0">
                  <a:pos x="20" y="0"/>
                </a:cxn>
              </a:cxnLst>
              <a:rect l="0" t="0" r="r" b="b"/>
              <a:pathLst>
                <a:path w="20" h="20">
                  <a:moveTo>
                    <a:pt x="20" y="0"/>
                  </a:moveTo>
                  <a:lnTo>
                    <a:pt x="20" y="20"/>
                  </a:lnTo>
                  <a:lnTo>
                    <a:pt x="0" y="20"/>
                  </a:lnTo>
                  <a:lnTo>
                    <a:pt x="2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65" name="Freeform 1457"/>
            <p:cNvSpPr>
              <a:spLocks/>
            </p:cNvSpPr>
            <p:nvPr/>
          </p:nvSpPr>
          <p:spPr bwMode="auto">
            <a:xfrm>
              <a:off x="3956" y="2918"/>
              <a:ext cx="20" cy="20"/>
            </a:xfrm>
            <a:custGeom>
              <a:avLst/>
              <a:gdLst/>
              <a:ahLst/>
              <a:cxnLst>
                <a:cxn ang="0">
                  <a:pos x="20" y="0"/>
                </a:cxn>
                <a:cxn ang="0">
                  <a:pos x="20" y="20"/>
                </a:cxn>
                <a:cxn ang="0">
                  <a:pos x="0" y="20"/>
                </a:cxn>
                <a:cxn ang="0">
                  <a:pos x="20" y="0"/>
                </a:cxn>
              </a:cxnLst>
              <a:rect l="0" t="0" r="r" b="b"/>
              <a:pathLst>
                <a:path w="20" h="20">
                  <a:moveTo>
                    <a:pt x="20" y="0"/>
                  </a:moveTo>
                  <a:lnTo>
                    <a:pt x="20" y="20"/>
                  </a:lnTo>
                  <a:lnTo>
                    <a:pt x="0" y="20"/>
                  </a:lnTo>
                  <a:lnTo>
                    <a:pt x="2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66" name="Freeform 1458"/>
            <p:cNvSpPr>
              <a:spLocks/>
            </p:cNvSpPr>
            <p:nvPr/>
          </p:nvSpPr>
          <p:spPr bwMode="auto">
            <a:xfrm>
              <a:off x="3956" y="2918"/>
              <a:ext cx="20" cy="20"/>
            </a:xfrm>
            <a:custGeom>
              <a:avLst/>
              <a:gdLst/>
              <a:ahLst/>
              <a:cxnLst>
                <a:cxn ang="0">
                  <a:pos x="20" y="0"/>
                </a:cxn>
                <a:cxn ang="0">
                  <a:pos x="20" y="20"/>
                </a:cxn>
                <a:cxn ang="0">
                  <a:pos x="0" y="20"/>
                </a:cxn>
                <a:cxn ang="0">
                  <a:pos x="20" y="0"/>
                </a:cxn>
              </a:cxnLst>
              <a:rect l="0" t="0" r="r" b="b"/>
              <a:pathLst>
                <a:path w="20" h="20">
                  <a:moveTo>
                    <a:pt x="20" y="0"/>
                  </a:moveTo>
                  <a:lnTo>
                    <a:pt x="20" y="20"/>
                  </a:lnTo>
                  <a:lnTo>
                    <a:pt x="0" y="20"/>
                  </a:lnTo>
                  <a:lnTo>
                    <a:pt x="2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67" name="Freeform 1459"/>
            <p:cNvSpPr>
              <a:spLocks/>
            </p:cNvSpPr>
            <p:nvPr/>
          </p:nvSpPr>
          <p:spPr bwMode="auto">
            <a:xfrm>
              <a:off x="4126" y="2899"/>
              <a:ext cx="20" cy="20"/>
            </a:xfrm>
            <a:custGeom>
              <a:avLst/>
              <a:gdLst/>
              <a:ahLst/>
              <a:cxnLst>
                <a:cxn ang="0">
                  <a:pos x="20" y="0"/>
                </a:cxn>
                <a:cxn ang="0">
                  <a:pos x="20" y="20"/>
                </a:cxn>
                <a:cxn ang="0">
                  <a:pos x="0" y="20"/>
                </a:cxn>
                <a:cxn ang="0">
                  <a:pos x="20" y="0"/>
                </a:cxn>
              </a:cxnLst>
              <a:rect l="0" t="0" r="r" b="b"/>
              <a:pathLst>
                <a:path w="20" h="20">
                  <a:moveTo>
                    <a:pt x="20" y="0"/>
                  </a:moveTo>
                  <a:lnTo>
                    <a:pt x="20" y="20"/>
                  </a:lnTo>
                  <a:lnTo>
                    <a:pt x="0" y="20"/>
                  </a:lnTo>
                  <a:lnTo>
                    <a:pt x="2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68" name="Freeform 1460"/>
            <p:cNvSpPr>
              <a:spLocks/>
            </p:cNvSpPr>
            <p:nvPr/>
          </p:nvSpPr>
          <p:spPr bwMode="auto">
            <a:xfrm>
              <a:off x="4126" y="2899"/>
              <a:ext cx="20" cy="20"/>
            </a:xfrm>
            <a:custGeom>
              <a:avLst/>
              <a:gdLst/>
              <a:ahLst/>
              <a:cxnLst>
                <a:cxn ang="0">
                  <a:pos x="20" y="0"/>
                </a:cxn>
                <a:cxn ang="0">
                  <a:pos x="20" y="20"/>
                </a:cxn>
                <a:cxn ang="0">
                  <a:pos x="0" y="20"/>
                </a:cxn>
                <a:cxn ang="0">
                  <a:pos x="20" y="0"/>
                </a:cxn>
              </a:cxnLst>
              <a:rect l="0" t="0" r="r" b="b"/>
              <a:pathLst>
                <a:path w="20" h="20">
                  <a:moveTo>
                    <a:pt x="20" y="0"/>
                  </a:moveTo>
                  <a:lnTo>
                    <a:pt x="20" y="20"/>
                  </a:lnTo>
                  <a:lnTo>
                    <a:pt x="0" y="20"/>
                  </a:lnTo>
                  <a:lnTo>
                    <a:pt x="2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69" name="Freeform 1461"/>
            <p:cNvSpPr>
              <a:spLocks/>
            </p:cNvSpPr>
            <p:nvPr/>
          </p:nvSpPr>
          <p:spPr bwMode="auto">
            <a:xfrm>
              <a:off x="4477" y="2952"/>
              <a:ext cx="20" cy="19"/>
            </a:xfrm>
            <a:custGeom>
              <a:avLst/>
              <a:gdLst/>
              <a:ahLst/>
              <a:cxnLst>
                <a:cxn ang="0">
                  <a:pos x="20" y="0"/>
                </a:cxn>
                <a:cxn ang="0">
                  <a:pos x="20" y="19"/>
                </a:cxn>
                <a:cxn ang="0">
                  <a:pos x="0" y="19"/>
                </a:cxn>
                <a:cxn ang="0">
                  <a:pos x="20" y="0"/>
                </a:cxn>
              </a:cxnLst>
              <a:rect l="0" t="0" r="r" b="b"/>
              <a:pathLst>
                <a:path w="20" h="19">
                  <a:moveTo>
                    <a:pt x="20" y="0"/>
                  </a:moveTo>
                  <a:lnTo>
                    <a:pt x="20" y="19"/>
                  </a:lnTo>
                  <a:lnTo>
                    <a:pt x="0" y="19"/>
                  </a:lnTo>
                  <a:lnTo>
                    <a:pt x="2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70" name="Freeform 1462"/>
            <p:cNvSpPr>
              <a:spLocks/>
            </p:cNvSpPr>
            <p:nvPr/>
          </p:nvSpPr>
          <p:spPr bwMode="auto">
            <a:xfrm>
              <a:off x="4477" y="2952"/>
              <a:ext cx="20" cy="19"/>
            </a:xfrm>
            <a:custGeom>
              <a:avLst/>
              <a:gdLst/>
              <a:ahLst/>
              <a:cxnLst>
                <a:cxn ang="0">
                  <a:pos x="20" y="0"/>
                </a:cxn>
                <a:cxn ang="0">
                  <a:pos x="20" y="19"/>
                </a:cxn>
                <a:cxn ang="0">
                  <a:pos x="0" y="19"/>
                </a:cxn>
                <a:cxn ang="0">
                  <a:pos x="20" y="0"/>
                </a:cxn>
              </a:cxnLst>
              <a:rect l="0" t="0" r="r" b="b"/>
              <a:pathLst>
                <a:path w="20" h="19">
                  <a:moveTo>
                    <a:pt x="20" y="0"/>
                  </a:moveTo>
                  <a:lnTo>
                    <a:pt x="20" y="19"/>
                  </a:lnTo>
                  <a:lnTo>
                    <a:pt x="0" y="19"/>
                  </a:lnTo>
                  <a:lnTo>
                    <a:pt x="2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71" name="Rectangle 1463"/>
            <p:cNvSpPr>
              <a:spLocks noChangeArrowheads="1"/>
            </p:cNvSpPr>
            <p:nvPr/>
          </p:nvSpPr>
          <p:spPr bwMode="auto">
            <a:xfrm>
              <a:off x="3656" y="3726"/>
              <a:ext cx="64" cy="8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pitchFamily="34" charset="0"/>
                </a:rPr>
                <a:t>0</a:t>
              </a:r>
              <a:endParaRPr kumimoji="0" lang="en-US" sz="1800" b="0" i="0" u="none" strike="noStrike" cap="none" normalizeH="0" baseline="0" dirty="0" smtClean="0">
                <a:ln>
                  <a:noFill/>
                </a:ln>
                <a:solidFill>
                  <a:schemeClr val="tx1"/>
                </a:solidFill>
                <a:effectLst/>
                <a:latin typeface="Arial" pitchFamily="34" charset="0"/>
              </a:endParaRPr>
            </a:p>
          </p:txBody>
        </p:sp>
        <p:sp>
          <p:nvSpPr>
            <p:cNvPr id="95672" name="Rectangle 1464"/>
            <p:cNvSpPr>
              <a:spLocks noChangeArrowheads="1"/>
            </p:cNvSpPr>
            <p:nvPr/>
          </p:nvSpPr>
          <p:spPr bwMode="auto">
            <a:xfrm>
              <a:off x="3607" y="3553"/>
              <a:ext cx="118" cy="8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pitchFamily="34" charset="0"/>
                </a:rPr>
                <a:t>0.2</a:t>
              </a:r>
              <a:endParaRPr kumimoji="0" lang="en-US" sz="1800" b="0" i="0" u="none" strike="noStrike" cap="none" normalizeH="0" baseline="0" dirty="0" smtClean="0">
                <a:ln>
                  <a:noFill/>
                </a:ln>
                <a:solidFill>
                  <a:schemeClr val="tx1"/>
                </a:solidFill>
                <a:effectLst/>
                <a:latin typeface="Arial" pitchFamily="34" charset="0"/>
              </a:endParaRPr>
            </a:p>
          </p:txBody>
        </p:sp>
        <p:sp>
          <p:nvSpPr>
            <p:cNvPr id="95673" name="Rectangle 1465"/>
            <p:cNvSpPr>
              <a:spLocks noChangeArrowheads="1"/>
            </p:cNvSpPr>
            <p:nvPr/>
          </p:nvSpPr>
          <p:spPr bwMode="auto">
            <a:xfrm>
              <a:off x="3607" y="3381"/>
              <a:ext cx="118" cy="8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pitchFamily="34" charset="0"/>
                </a:rPr>
                <a:t>0.4</a:t>
              </a:r>
              <a:endParaRPr kumimoji="0" lang="en-US" sz="1800" b="0" i="0" u="none" strike="noStrike" cap="none" normalizeH="0" baseline="0" dirty="0" smtClean="0">
                <a:ln>
                  <a:noFill/>
                </a:ln>
                <a:solidFill>
                  <a:schemeClr val="tx1"/>
                </a:solidFill>
                <a:effectLst/>
                <a:latin typeface="Arial" pitchFamily="34" charset="0"/>
              </a:endParaRPr>
            </a:p>
          </p:txBody>
        </p:sp>
        <p:sp>
          <p:nvSpPr>
            <p:cNvPr id="95674" name="Rectangle 1466"/>
            <p:cNvSpPr>
              <a:spLocks noChangeArrowheads="1"/>
            </p:cNvSpPr>
            <p:nvPr/>
          </p:nvSpPr>
          <p:spPr bwMode="auto">
            <a:xfrm>
              <a:off x="3607" y="3208"/>
              <a:ext cx="118" cy="8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pitchFamily="34" charset="0"/>
                </a:rPr>
                <a:t>0.6</a:t>
              </a:r>
              <a:endParaRPr kumimoji="0" lang="en-US" sz="1800" b="0" i="0" u="none" strike="noStrike" cap="none" normalizeH="0" baseline="0" dirty="0" smtClean="0">
                <a:ln>
                  <a:noFill/>
                </a:ln>
                <a:solidFill>
                  <a:schemeClr val="tx1"/>
                </a:solidFill>
                <a:effectLst/>
                <a:latin typeface="Arial" pitchFamily="34" charset="0"/>
              </a:endParaRPr>
            </a:p>
          </p:txBody>
        </p:sp>
        <p:sp>
          <p:nvSpPr>
            <p:cNvPr id="95675" name="Rectangle 1467"/>
            <p:cNvSpPr>
              <a:spLocks noChangeArrowheads="1"/>
            </p:cNvSpPr>
            <p:nvPr/>
          </p:nvSpPr>
          <p:spPr bwMode="auto">
            <a:xfrm>
              <a:off x="3607" y="3035"/>
              <a:ext cx="118" cy="8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pitchFamily="34" charset="0"/>
                </a:rPr>
                <a:t>0.8</a:t>
              </a:r>
              <a:endParaRPr kumimoji="0" lang="en-US" sz="1800" b="0" i="0" u="none" strike="noStrike" cap="none" normalizeH="0" baseline="0" dirty="0" smtClean="0">
                <a:ln>
                  <a:noFill/>
                </a:ln>
                <a:solidFill>
                  <a:schemeClr val="tx1"/>
                </a:solidFill>
                <a:effectLst/>
                <a:latin typeface="Arial" pitchFamily="34" charset="0"/>
              </a:endParaRPr>
            </a:p>
          </p:txBody>
        </p:sp>
        <p:sp>
          <p:nvSpPr>
            <p:cNvPr id="95676" name="Rectangle 1468"/>
            <p:cNvSpPr>
              <a:spLocks noChangeArrowheads="1"/>
            </p:cNvSpPr>
            <p:nvPr/>
          </p:nvSpPr>
          <p:spPr bwMode="auto">
            <a:xfrm>
              <a:off x="3656" y="2862"/>
              <a:ext cx="64" cy="8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pitchFamily="34" charset="0"/>
                </a:rPr>
                <a:t>1</a:t>
              </a:r>
              <a:endParaRPr kumimoji="0" lang="en-US" sz="1800" b="0" i="0" u="none" strike="noStrike" cap="none" normalizeH="0" baseline="0" dirty="0" smtClean="0">
                <a:ln>
                  <a:noFill/>
                </a:ln>
                <a:solidFill>
                  <a:schemeClr val="tx1"/>
                </a:solidFill>
                <a:effectLst/>
                <a:latin typeface="Arial" pitchFamily="34" charset="0"/>
              </a:endParaRPr>
            </a:p>
          </p:txBody>
        </p:sp>
        <p:sp>
          <p:nvSpPr>
            <p:cNvPr id="95677" name="Rectangle 1469"/>
            <p:cNvSpPr>
              <a:spLocks noChangeArrowheads="1"/>
            </p:cNvSpPr>
            <p:nvPr/>
          </p:nvSpPr>
          <p:spPr bwMode="auto">
            <a:xfrm>
              <a:off x="3703" y="3776"/>
              <a:ext cx="44"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4</a:t>
              </a:r>
              <a:endParaRPr kumimoji="0" lang="en-US" sz="1000" b="0" i="0" u="none" strike="noStrike" cap="none" normalizeH="0" baseline="0" dirty="0" smtClean="0">
                <a:ln>
                  <a:noFill/>
                </a:ln>
                <a:solidFill>
                  <a:schemeClr val="tx1"/>
                </a:solidFill>
                <a:effectLst/>
                <a:latin typeface="Arial" pitchFamily="34" charset="0"/>
              </a:endParaRPr>
            </a:p>
          </p:txBody>
        </p:sp>
        <p:sp>
          <p:nvSpPr>
            <p:cNvPr id="95678" name="Rectangle 1470"/>
            <p:cNvSpPr>
              <a:spLocks noChangeArrowheads="1"/>
            </p:cNvSpPr>
            <p:nvPr/>
          </p:nvSpPr>
          <p:spPr bwMode="auto">
            <a:xfrm>
              <a:off x="3851" y="3776"/>
              <a:ext cx="44"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6</a:t>
              </a:r>
              <a:endParaRPr kumimoji="0" lang="en-US" sz="1000" b="0" i="0" u="none" strike="noStrike" cap="none" normalizeH="0" baseline="0" dirty="0" smtClean="0">
                <a:ln>
                  <a:noFill/>
                </a:ln>
                <a:solidFill>
                  <a:schemeClr val="tx1"/>
                </a:solidFill>
                <a:effectLst/>
                <a:latin typeface="Arial" pitchFamily="34" charset="0"/>
              </a:endParaRPr>
            </a:p>
          </p:txBody>
        </p:sp>
        <p:sp>
          <p:nvSpPr>
            <p:cNvPr id="95679" name="Rectangle 1471"/>
            <p:cNvSpPr>
              <a:spLocks noChangeArrowheads="1"/>
            </p:cNvSpPr>
            <p:nvPr/>
          </p:nvSpPr>
          <p:spPr bwMode="auto">
            <a:xfrm>
              <a:off x="3999" y="3776"/>
              <a:ext cx="44"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8</a:t>
              </a:r>
              <a:endParaRPr kumimoji="0" lang="en-US" sz="1000" b="0" i="0" u="none" strike="noStrike" cap="none" normalizeH="0" baseline="0" dirty="0" smtClean="0">
                <a:ln>
                  <a:noFill/>
                </a:ln>
                <a:solidFill>
                  <a:schemeClr val="tx1"/>
                </a:solidFill>
                <a:effectLst/>
                <a:latin typeface="Arial" pitchFamily="34" charset="0"/>
              </a:endParaRPr>
            </a:p>
          </p:txBody>
        </p:sp>
        <p:sp>
          <p:nvSpPr>
            <p:cNvPr id="95680" name="Rectangle 1472"/>
            <p:cNvSpPr>
              <a:spLocks noChangeArrowheads="1"/>
            </p:cNvSpPr>
            <p:nvPr/>
          </p:nvSpPr>
          <p:spPr bwMode="auto">
            <a:xfrm>
              <a:off x="4131" y="3776"/>
              <a:ext cx="8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10</a:t>
              </a:r>
              <a:endParaRPr kumimoji="0" lang="en-US" sz="1000" b="0" i="0" u="none" strike="noStrike" cap="none" normalizeH="0" baseline="0" dirty="0" smtClean="0">
                <a:ln>
                  <a:noFill/>
                </a:ln>
                <a:solidFill>
                  <a:schemeClr val="tx1"/>
                </a:solidFill>
                <a:effectLst/>
                <a:latin typeface="Arial" pitchFamily="34" charset="0"/>
              </a:endParaRPr>
            </a:p>
          </p:txBody>
        </p:sp>
        <p:sp>
          <p:nvSpPr>
            <p:cNvPr id="95681" name="Rectangle 1473"/>
            <p:cNvSpPr>
              <a:spLocks noChangeArrowheads="1"/>
            </p:cNvSpPr>
            <p:nvPr/>
          </p:nvSpPr>
          <p:spPr bwMode="auto">
            <a:xfrm>
              <a:off x="4280" y="3776"/>
              <a:ext cx="8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12</a:t>
              </a:r>
              <a:endParaRPr kumimoji="0" lang="en-US" sz="1000" b="0" i="0" u="none" strike="noStrike" cap="none" normalizeH="0" baseline="0" dirty="0" smtClean="0">
                <a:ln>
                  <a:noFill/>
                </a:ln>
                <a:solidFill>
                  <a:schemeClr val="tx1"/>
                </a:solidFill>
                <a:effectLst/>
                <a:latin typeface="Arial" pitchFamily="34" charset="0"/>
              </a:endParaRPr>
            </a:p>
          </p:txBody>
        </p:sp>
        <p:sp>
          <p:nvSpPr>
            <p:cNvPr id="95682" name="Rectangle 1474"/>
            <p:cNvSpPr>
              <a:spLocks noChangeArrowheads="1"/>
            </p:cNvSpPr>
            <p:nvPr/>
          </p:nvSpPr>
          <p:spPr bwMode="auto">
            <a:xfrm>
              <a:off x="4428" y="3776"/>
              <a:ext cx="8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14</a:t>
              </a:r>
              <a:endParaRPr kumimoji="0" lang="en-US" sz="1000" b="0" i="0" u="none" strike="noStrike" cap="none" normalizeH="0" baseline="0" dirty="0" smtClean="0">
                <a:ln>
                  <a:noFill/>
                </a:ln>
                <a:solidFill>
                  <a:schemeClr val="tx1"/>
                </a:solidFill>
                <a:effectLst/>
                <a:latin typeface="Arial" pitchFamily="34" charset="0"/>
              </a:endParaRPr>
            </a:p>
          </p:txBody>
        </p:sp>
        <p:sp>
          <p:nvSpPr>
            <p:cNvPr id="95683" name="Rectangle 1475"/>
            <p:cNvSpPr>
              <a:spLocks noChangeArrowheads="1"/>
            </p:cNvSpPr>
            <p:nvPr/>
          </p:nvSpPr>
          <p:spPr bwMode="auto">
            <a:xfrm>
              <a:off x="4576" y="3776"/>
              <a:ext cx="8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16</a:t>
              </a:r>
              <a:endParaRPr kumimoji="0" lang="en-US" sz="1000" b="0" i="0" u="none" strike="noStrike" cap="none" normalizeH="0" baseline="0" dirty="0" smtClean="0">
                <a:ln>
                  <a:noFill/>
                </a:ln>
                <a:solidFill>
                  <a:schemeClr val="tx1"/>
                </a:solidFill>
                <a:effectLst/>
                <a:latin typeface="Arial" pitchFamily="34" charset="0"/>
              </a:endParaRPr>
            </a:p>
          </p:txBody>
        </p:sp>
        <p:sp>
          <p:nvSpPr>
            <p:cNvPr id="95684" name="Rectangle 1476"/>
            <p:cNvSpPr>
              <a:spLocks noChangeArrowheads="1"/>
            </p:cNvSpPr>
            <p:nvPr/>
          </p:nvSpPr>
          <p:spPr bwMode="auto">
            <a:xfrm>
              <a:off x="4725" y="3776"/>
              <a:ext cx="8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18</a:t>
              </a:r>
              <a:endParaRPr kumimoji="0" lang="en-US" sz="1000" b="0" i="0" u="none" strike="noStrike" cap="none" normalizeH="0" baseline="0" dirty="0" smtClean="0">
                <a:ln>
                  <a:noFill/>
                </a:ln>
                <a:solidFill>
                  <a:schemeClr val="tx1"/>
                </a:solidFill>
                <a:effectLst/>
                <a:latin typeface="Arial" pitchFamily="34" charset="0"/>
              </a:endParaRPr>
            </a:p>
          </p:txBody>
        </p:sp>
        <p:sp>
          <p:nvSpPr>
            <p:cNvPr id="95685" name="Rectangle 1477"/>
            <p:cNvSpPr>
              <a:spLocks noChangeArrowheads="1"/>
            </p:cNvSpPr>
            <p:nvPr/>
          </p:nvSpPr>
          <p:spPr bwMode="auto">
            <a:xfrm>
              <a:off x="4873" y="3776"/>
              <a:ext cx="89"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20</a:t>
              </a:r>
              <a:endParaRPr kumimoji="0" lang="en-US" sz="1000" b="0" i="0" u="none" strike="noStrike" cap="none" normalizeH="0" baseline="0" dirty="0" smtClean="0">
                <a:ln>
                  <a:noFill/>
                </a:ln>
                <a:solidFill>
                  <a:schemeClr val="tx1"/>
                </a:solidFill>
                <a:effectLst/>
                <a:latin typeface="Arial" pitchFamily="34" charset="0"/>
              </a:endParaRPr>
            </a:p>
          </p:txBody>
        </p:sp>
        <p:sp>
          <p:nvSpPr>
            <p:cNvPr id="95686" name="Rectangle 1478"/>
            <p:cNvSpPr>
              <a:spLocks noChangeArrowheads="1"/>
            </p:cNvSpPr>
            <p:nvPr/>
          </p:nvSpPr>
          <p:spPr bwMode="auto">
            <a:xfrm>
              <a:off x="3985" y="2736"/>
              <a:ext cx="698" cy="9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rPr>
                <a:t>VLWIR Rel. Response</a:t>
              </a:r>
              <a:endParaRPr kumimoji="0" lang="en-US" sz="1800" b="0" i="0" u="none" strike="noStrike" cap="none" normalizeH="0" baseline="0" dirty="0" smtClean="0">
                <a:ln>
                  <a:noFill/>
                </a:ln>
                <a:solidFill>
                  <a:schemeClr val="tx1"/>
                </a:solidFill>
                <a:effectLst/>
                <a:latin typeface="Arial" pitchFamily="34" charset="0"/>
              </a:endParaRPr>
            </a:p>
          </p:txBody>
        </p:sp>
        <p:sp>
          <p:nvSpPr>
            <p:cNvPr id="95687" name="Rectangle 1479"/>
            <p:cNvSpPr>
              <a:spLocks noChangeArrowheads="1"/>
            </p:cNvSpPr>
            <p:nvPr/>
          </p:nvSpPr>
          <p:spPr bwMode="auto">
            <a:xfrm>
              <a:off x="4149" y="2807"/>
              <a:ext cx="343" cy="90"/>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1" i="0" u="none" strike="noStrike" cap="none" normalizeH="0" baseline="0" dirty="0" smtClean="0">
                  <a:ln>
                    <a:noFill/>
                  </a:ln>
                  <a:solidFill>
                    <a:srgbClr val="000000"/>
                  </a:solidFill>
                  <a:effectLst/>
                  <a:latin typeface="Arial" pitchFamily="34" charset="0"/>
                </a:rPr>
                <a:t>543972 V7</a:t>
              </a:r>
              <a:endParaRPr kumimoji="0" lang="en-US" sz="1800" b="0" i="0" u="none" strike="noStrike" cap="none" normalizeH="0" baseline="0" dirty="0" smtClean="0">
                <a:ln>
                  <a:noFill/>
                </a:ln>
                <a:solidFill>
                  <a:schemeClr val="tx1"/>
                </a:solidFill>
                <a:effectLst/>
                <a:latin typeface="Arial" pitchFamily="34" charset="0"/>
              </a:endParaRPr>
            </a:p>
          </p:txBody>
        </p:sp>
        <p:sp>
          <p:nvSpPr>
            <p:cNvPr id="95688" name="Rectangle 1480"/>
            <p:cNvSpPr>
              <a:spLocks noChangeArrowheads="1"/>
            </p:cNvSpPr>
            <p:nvPr/>
          </p:nvSpPr>
          <p:spPr bwMode="auto">
            <a:xfrm>
              <a:off x="3778" y="3446"/>
              <a:ext cx="505" cy="129"/>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89" name="Rectangle 1481"/>
            <p:cNvSpPr>
              <a:spLocks noChangeArrowheads="1"/>
            </p:cNvSpPr>
            <p:nvPr/>
          </p:nvSpPr>
          <p:spPr bwMode="auto">
            <a:xfrm>
              <a:off x="3778" y="3446"/>
              <a:ext cx="505" cy="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90" name="Rectangle 1482"/>
            <p:cNvSpPr>
              <a:spLocks noChangeArrowheads="1"/>
            </p:cNvSpPr>
            <p:nvPr/>
          </p:nvSpPr>
          <p:spPr bwMode="auto">
            <a:xfrm>
              <a:off x="3778" y="3447"/>
              <a:ext cx="2" cy="12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91" name="Rectangle 1483"/>
            <p:cNvSpPr>
              <a:spLocks noChangeArrowheads="1"/>
            </p:cNvSpPr>
            <p:nvPr/>
          </p:nvSpPr>
          <p:spPr bwMode="auto">
            <a:xfrm>
              <a:off x="3778" y="3573"/>
              <a:ext cx="505" cy="2"/>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92" name="Rectangle 1484"/>
            <p:cNvSpPr>
              <a:spLocks noChangeArrowheads="1"/>
            </p:cNvSpPr>
            <p:nvPr/>
          </p:nvSpPr>
          <p:spPr bwMode="auto">
            <a:xfrm>
              <a:off x="4281" y="3447"/>
              <a:ext cx="2" cy="127"/>
            </a:xfrm>
            <a:prstGeom prst="rect">
              <a:avLst/>
            </a:prstGeom>
            <a:solidFill>
              <a:srgbClr val="0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93" name="Freeform 1485"/>
            <p:cNvSpPr>
              <a:spLocks/>
            </p:cNvSpPr>
            <p:nvPr/>
          </p:nvSpPr>
          <p:spPr bwMode="auto">
            <a:xfrm>
              <a:off x="3778" y="3446"/>
              <a:ext cx="514" cy="138"/>
            </a:xfrm>
            <a:custGeom>
              <a:avLst/>
              <a:gdLst/>
              <a:ahLst/>
              <a:cxnLst>
                <a:cxn ang="0">
                  <a:pos x="4" y="3"/>
                </a:cxn>
                <a:cxn ang="0">
                  <a:pos x="0" y="0"/>
                </a:cxn>
                <a:cxn ang="0">
                  <a:pos x="0" y="128"/>
                </a:cxn>
                <a:cxn ang="0">
                  <a:pos x="10" y="138"/>
                </a:cxn>
                <a:cxn ang="0">
                  <a:pos x="514" y="138"/>
                </a:cxn>
                <a:cxn ang="0">
                  <a:pos x="514" y="10"/>
                </a:cxn>
                <a:cxn ang="0">
                  <a:pos x="504" y="0"/>
                </a:cxn>
                <a:cxn ang="0">
                  <a:pos x="0" y="0"/>
                </a:cxn>
                <a:cxn ang="0">
                  <a:pos x="4" y="3"/>
                </a:cxn>
                <a:cxn ang="0">
                  <a:pos x="4" y="127"/>
                </a:cxn>
                <a:cxn ang="0">
                  <a:pos x="503" y="127"/>
                </a:cxn>
                <a:cxn ang="0">
                  <a:pos x="503" y="3"/>
                </a:cxn>
                <a:cxn ang="0">
                  <a:pos x="4" y="3"/>
                </a:cxn>
              </a:cxnLst>
              <a:rect l="0" t="0" r="r" b="b"/>
              <a:pathLst>
                <a:path w="514" h="138">
                  <a:moveTo>
                    <a:pt x="4" y="3"/>
                  </a:moveTo>
                  <a:lnTo>
                    <a:pt x="0" y="0"/>
                  </a:lnTo>
                  <a:lnTo>
                    <a:pt x="0" y="128"/>
                  </a:lnTo>
                  <a:lnTo>
                    <a:pt x="10" y="138"/>
                  </a:lnTo>
                  <a:lnTo>
                    <a:pt x="514" y="138"/>
                  </a:lnTo>
                  <a:lnTo>
                    <a:pt x="514" y="10"/>
                  </a:lnTo>
                  <a:lnTo>
                    <a:pt x="504" y="0"/>
                  </a:lnTo>
                  <a:lnTo>
                    <a:pt x="0" y="0"/>
                  </a:lnTo>
                  <a:lnTo>
                    <a:pt x="4" y="3"/>
                  </a:lnTo>
                  <a:lnTo>
                    <a:pt x="4" y="127"/>
                  </a:lnTo>
                  <a:lnTo>
                    <a:pt x="503" y="127"/>
                  </a:lnTo>
                  <a:lnTo>
                    <a:pt x="503" y="3"/>
                  </a:lnTo>
                  <a:lnTo>
                    <a:pt x="4" y="3"/>
                  </a:lnTo>
                  <a:close/>
                </a:path>
              </a:pathLst>
            </a:custGeom>
            <a:solidFill>
              <a:srgbClr val="000000"/>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94" name="Rectangle 1486"/>
            <p:cNvSpPr>
              <a:spLocks noChangeArrowheads="1"/>
            </p:cNvSpPr>
            <p:nvPr/>
          </p:nvSpPr>
          <p:spPr bwMode="auto">
            <a:xfrm>
              <a:off x="3802" y="3485"/>
              <a:ext cx="118" cy="6"/>
            </a:xfrm>
            <a:prstGeom prst="rect">
              <a:avLst/>
            </a:prstGeom>
            <a:solidFill>
              <a:srgbClr val="DD0806"/>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95" name="Freeform 1487"/>
            <p:cNvSpPr>
              <a:spLocks/>
            </p:cNvSpPr>
            <p:nvPr/>
          </p:nvSpPr>
          <p:spPr bwMode="auto">
            <a:xfrm>
              <a:off x="3854" y="3478"/>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96" name="Freeform 1488"/>
            <p:cNvSpPr>
              <a:spLocks/>
            </p:cNvSpPr>
            <p:nvPr/>
          </p:nvSpPr>
          <p:spPr bwMode="auto">
            <a:xfrm>
              <a:off x="3854" y="3478"/>
              <a:ext cx="20" cy="20"/>
            </a:xfrm>
            <a:custGeom>
              <a:avLst/>
              <a:gdLst/>
              <a:ahLst/>
              <a:cxnLst>
                <a:cxn ang="0">
                  <a:pos x="0" y="0"/>
                </a:cxn>
                <a:cxn ang="0">
                  <a:pos x="0" y="20"/>
                </a:cxn>
                <a:cxn ang="0">
                  <a:pos x="20" y="20"/>
                </a:cxn>
                <a:cxn ang="0">
                  <a:pos x="0" y="0"/>
                </a:cxn>
              </a:cxnLst>
              <a:rect l="0" t="0" r="r" b="b"/>
              <a:pathLst>
                <a:path w="20" h="20">
                  <a:moveTo>
                    <a:pt x="0" y="0"/>
                  </a:moveTo>
                  <a:lnTo>
                    <a:pt x="0" y="20"/>
                  </a:lnTo>
                  <a:lnTo>
                    <a:pt x="20" y="20"/>
                  </a:lnTo>
                  <a:lnTo>
                    <a:pt x="0" y="0"/>
                  </a:lnTo>
                </a:path>
              </a:pathLst>
            </a:custGeom>
            <a:noFill/>
            <a:ln w="1588">
              <a:solidFill>
                <a:srgbClr val="DD0806"/>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97" name="Rectangle 1489"/>
            <p:cNvSpPr>
              <a:spLocks noChangeArrowheads="1"/>
            </p:cNvSpPr>
            <p:nvPr/>
          </p:nvSpPr>
          <p:spPr bwMode="auto">
            <a:xfrm>
              <a:off x="3930" y="3467"/>
              <a:ext cx="352"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dirty="0" smtClean="0">
                  <a:ln>
                    <a:noFill/>
                  </a:ln>
                  <a:solidFill>
                    <a:srgbClr val="DD0806"/>
                  </a:solidFill>
                  <a:effectLst/>
                  <a:latin typeface="Arial" pitchFamily="34" charset="0"/>
                </a:rPr>
                <a:t>78K 15.6 um cutoff</a:t>
              </a:r>
              <a:endParaRPr kumimoji="0" lang="en-US" sz="1800" b="0" i="0" u="none" strike="noStrike" cap="none" normalizeH="0" baseline="0" dirty="0" smtClean="0">
                <a:ln>
                  <a:noFill/>
                </a:ln>
                <a:solidFill>
                  <a:schemeClr val="tx1"/>
                </a:solidFill>
                <a:effectLst/>
                <a:latin typeface="Arial" pitchFamily="34" charset="0"/>
              </a:endParaRPr>
            </a:p>
          </p:txBody>
        </p:sp>
        <p:sp>
          <p:nvSpPr>
            <p:cNvPr id="95698" name="Rectangle 1490"/>
            <p:cNvSpPr>
              <a:spLocks noChangeArrowheads="1"/>
            </p:cNvSpPr>
            <p:nvPr/>
          </p:nvSpPr>
          <p:spPr bwMode="auto">
            <a:xfrm>
              <a:off x="3802" y="3531"/>
              <a:ext cx="118" cy="7"/>
            </a:xfrm>
            <a:prstGeom prst="rect">
              <a:avLst/>
            </a:prstGeom>
            <a:solidFill>
              <a:srgbClr val="0000D4"/>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5699" name="Freeform 1491"/>
            <p:cNvSpPr>
              <a:spLocks/>
            </p:cNvSpPr>
            <p:nvPr/>
          </p:nvSpPr>
          <p:spPr bwMode="auto">
            <a:xfrm>
              <a:off x="3848" y="3525"/>
              <a:ext cx="20" cy="19"/>
            </a:xfrm>
            <a:custGeom>
              <a:avLst/>
              <a:gdLst/>
              <a:ahLst/>
              <a:cxnLst>
                <a:cxn ang="0">
                  <a:pos x="20" y="0"/>
                </a:cxn>
                <a:cxn ang="0">
                  <a:pos x="20" y="19"/>
                </a:cxn>
                <a:cxn ang="0">
                  <a:pos x="0" y="19"/>
                </a:cxn>
                <a:cxn ang="0">
                  <a:pos x="20" y="0"/>
                </a:cxn>
              </a:cxnLst>
              <a:rect l="0" t="0" r="r" b="b"/>
              <a:pathLst>
                <a:path w="20" h="19">
                  <a:moveTo>
                    <a:pt x="20" y="0"/>
                  </a:moveTo>
                  <a:lnTo>
                    <a:pt x="20" y="19"/>
                  </a:lnTo>
                  <a:lnTo>
                    <a:pt x="0" y="19"/>
                  </a:lnTo>
                  <a:lnTo>
                    <a:pt x="20" y="0"/>
                  </a:lnTo>
                  <a:close/>
                </a:path>
              </a:pathLst>
            </a:custGeom>
            <a:solidFill>
              <a:srgbClr val="FFFFFF"/>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700" name="Freeform 1492"/>
            <p:cNvSpPr>
              <a:spLocks/>
            </p:cNvSpPr>
            <p:nvPr/>
          </p:nvSpPr>
          <p:spPr bwMode="auto">
            <a:xfrm>
              <a:off x="3848" y="3525"/>
              <a:ext cx="20" cy="19"/>
            </a:xfrm>
            <a:custGeom>
              <a:avLst/>
              <a:gdLst/>
              <a:ahLst/>
              <a:cxnLst>
                <a:cxn ang="0">
                  <a:pos x="20" y="0"/>
                </a:cxn>
                <a:cxn ang="0">
                  <a:pos x="20" y="19"/>
                </a:cxn>
                <a:cxn ang="0">
                  <a:pos x="0" y="19"/>
                </a:cxn>
                <a:cxn ang="0">
                  <a:pos x="20" y="0"/>
                </a:cxn>
              </a:cxnLst>
              <a:rect l="0" t="0" r="r" b="b"/>
              <a:pathLst>
                <a:path w="20" h="19">
                  <a:moveTo>
                    <a:pt x="20" y="0"/>
                  </a:moveTo>
                  <a:lnTo>
                    <a:pt x="20" y="19"/>
                  </a:lnTo>
                  <a:lnTo>
                    <a:pt x="0" y="19"/>
                  </a:lnTo>
                  <a:lnTo>
                    <a:pt x="20" y="0"/>
                  </a:lnTo>
                </a:path>
              </a:pathLst>
            </a:custGeom>
            <a:noFill/>
            <a:ln w="1588">
              <a:solidFill>
                <a:srgbClr val="0000D4"/>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5701" name="Rectangle 1493"/>
            <p:cNvSpPr>
              <a:spLocks noChangeArrowheads="1"/>
            </p:cNvSpPr>
            <p:nvPr/>
          </p:nvSpPr>
          <p:spPr bwMode="auto">
            <a:xfrm>
              <a:off x="3930" y="3513"/>
              <a:ext cx="352" cy="5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500" b="0" i="0" u="none" strike="noStrike" cap="none" normalizeH="0" baseline="0" dirty="0" smtClean="0">
                  <a:ln>
                    <a:noFill/>
                  </a:ln>
                  <a:solidFill>
                    <a:srgbClr val="0000D4"/>
                  </a:solidFill>
                  <a:effectLst/>
                  <a:latin typeface="Arial" pitchFamily="34" charset="0"/>
                </a:rPr>
                <a:t>40K 18.7 um cutoff</a:t>
              </a:r>
              <a:endParaRPr kumimoji="0" lang="en-US" sz="1800" b="0" i="0" u="none" strike="noStrike" cap="none" normalizeH="0" baseline="0" dirty="0" smtClean="0">
                <a:ln>
                  <a:noFill/>
                </a:ln>
                <a:solidFill>
                  <a:schemeClr val="tx1"/>
                </a:solidFill>
                <a:effectLst/>
                <a:latin typeface="Arial" pitchFamily="34" charset="0"/>
              </a:endParaRPr>
            </a:p>
          </p:txBody>
        </p:sp>
        <p:sp>
          <p:nvSpPr>
            <p:cNvPr id="95702" name="Rectangle 1494"/>
            <p:cNvSpPr>
              <a:spLocks noChangeArrowheads="1"/>
            </p:cNvSpPr>
            <p:nvPr/>
          </p:nvSpPr>
          <p:spPr bwMode="auto">
            <a:xfrm rot="16200000">
              <a:off x="3019" y="3242"/>
              <a:ext cx="903" cy="8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000000"/>
                  </a:solidFill>
                  <a:effectLst/>
                  <a:latin typeface="Arial" pitchFamily="34" charset="0"/>
                </a:rPr>
                <a:t>Relative Response per Photon</a:t>
              </a:r>
              <a:endParaRPr kumimoji="0" lang="en-US" sz="1800" b="0" i="0" u="none" strike="noStrike" cap="none" normalizeH="0" baseline="0" dirty="0" smtClean="0">
                <a:ln>
                  <a:noFill/>
                </a:ln>
                <a:solidFill>
                  <a:schemeClr val="tx1"/>
                </a:solidFill>
                <a:effectLst/>
                <a:latin typeface="Arial" pitchFamily="34" charset="0"/>
              </a:endParaRPr>
            </a:p>
          </p:txBody>
        </p:sp>
        <p:sp>
          <p:nvSpPr>
            <p:cNvPr id="95703" name="Rectangle 1495"/>
            <p:cNvSpPr>
              <a:spLocks noChangeArrowheads="1"/>
            </p:cNvSpPr>
            <p:nvPr/>
          </p:nvSpPr>
          <p:spPr bwMode="auto">
            <a:xfrm>
              <a:off x="3984" y="3840"/>
              <a:ext cx="615" cy="97"/>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00" b="0" i="0" u="none" strike="noStrike" cap="none" normalizeH="0" baseline="0" dirty="0" smtClean="0">
                  <a:ln>
                    <a:noFill/>
                  </a:ln>
                  <a:solidFill>
                    <a:srgbClr val="000000"/>
                  </a:solidFill>
                  <a:effectLst/>
                  <a:latin typeface="Arial" pitchFamily="34" charset="0"/>
                </a:rPr>
                <a:t>Wavelength (µm)</a:t>
              </a:r>
              <a:endParaRPr kumimoji="0" lang="en-US" sz="1000" b="0" i="0" u="none" strike="noStrike" cap="none" normalizeH="0" baseline="0" dirty="0" smtClean="0">
                <a:ln>
                  <a:noFill/>
                </a:ln>
                <a:solidFill>
                  <a:schemeClr val="tx1"/>
                </a:solidFill>
                <a:effectLst/>
                <a:latin typeface="Arial" pitchFamily="34" charset="0"/>
              </a:endParaRPr>
            </a:p>
          </p:txBody>
        </p:sp>
        <p:sp>
          <p:nvSpPr>
            <p:cNvPr id="95705" name="Rectangle 1497"/>
            <p:cNvSpPr>
              <a:spLocks noChangeArrowheads="1"/>
            </p:cNvSpPr>
            <p:nvPr/>
          </p:nvSpPr>
          <p:spPr bwMode="auto">
            <a:xfrm>
              <a:off x="4472" y="3856"/>
              <a:ext cx="0" cy="174"/>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p:txBody>
        </p:sp>
        <p:sp>
          <p:nvSpPr>
            <p:cNvPr id="95707" name="Rectangle 1499"/>
            <p:cNvSpPr>
              <a:spLocks noChangeArrowheads="1"/>
            </p:cNvSpPr>
            <p:nvPr/>
          </p:nvSpPr>
          <p:spPr bwMode="auto">
            <a:xfrm>
              <a:off x="3361" y="2641"/>
              <a:ext cx="1783" cy="1302"/>
            </a:xfrm>
            <a:prstGeom prst="rect">
              <a:avLst/>
            </a:prstGeom>
            <a:noFill/>
            <a:ln w="4763" cap="rnd">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sz="quarter" idx="1"/>
          </p:nvPr>
        </p:nvSpPr>
        <p:spPr/>
        <p:txBody>
          <a:bodyPr>
            <a:normAutofit/>
          </a:bodyPr>
          <a:lstStyle/>
          <a:p>
            <a:r>
              <a:rPr lang="en-US" dirty="0" smtClean="0"/>
              <a:t>Infrared FPA Figures of Merit</a:t>
            </a:r>
          </a:p>
          <a:p>
            <a:pPr>
              <a:buNone/>
            </a:pPr>
            <a:endParaRPr lang="en-US" dirty="0" smtClean="0"/>
          </a:p>
          <a:p>
            <a:r>
              <a:rPr lang="en-US" dirty="0" smtClean="0"/>
              <a:t>Performance capabilities of HgCdTe (review open literature info)</a:t>
            </a:r>
          </a:p>
          <a:p>
            <a:pPr lvl="1"/>
            <a:r>
              <a:rPr lang="en-US" dirty="0" smtClean="0"/>
              <a:t>Single color</a:t>
            </a:r>
          </a:p>
          <a:p>
            <a:pPr lvl="2"/>
            <a:r>
              <a:rPr lang="en-US" dirty="0" smtClean="0"/>
              <a:t>HgCdTe/CdZnTe</a:t>
            </a:r>
          </a:p>
          <a:p>
            <a:pPr lvl="2"/>
            <a:r>
              <a:rPr lang="en-US" dirty="0" smtClean="0"/>
              <a:t>HgCdTe/Si</a:t>
            </a:r>
          </a:p>
          <a:p>
            <a:pPr lvl="1"/>
            <a:r>
              <a:rPr lang="en-US" dirty="0" smtClean="0"/>
              <a:t>Dual band</a:t>
            </a:r>
          </a:p>
          <a:p>
            <a:pPr lvl="1"/>
            <a:endParaRPr lang="en-US" dirty="0" smtClean="0"/>
          </a:p>
          <a:p>
            <a:r>
              <a:rPr lang="en-US" dirty="0" smtClean="0"/>
              <a:t>Future Directions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Date Placeholder 3"/>
          <p:cNvSpPr>
            <a:spLocks noGrp="1"/>
          </p:cNvSpPr>
          <p:nvPr>
            <p:ph type="dt" sz="half" idx="10"/>
          </p:nvPr>
        </p:nvSpPr>
        <p:spPr/>
        <p:txBody>
          <a:bodyPr/>
          <a:lstStyle/>
          <a:p>
            <a:fld id="{2020C44C-5F8D-4282-B02C-6E822EB8D16C}" type="datetime1">
              <a:rPr lang="en-US"/>
              <a:pPr/>
              <a:t>6/4/2012</a:t>
            </a:fld>
            <a:endParaRPr lang="en-US" dirty="0"/>
          </a:p>
        </p:txBody>
      </p:sp>
      <p:pic>
        <p:nvPicPr>
          <p:cNvPr id="258944" name="Picture 896"/>
          <p:cNvPicPr>
            <a:picLocks noChangeAspect="1" noChangeArrowheads="1"/>
          </p:cNvPicPr>
          <p:nvPr/>
        </p:nvPicPr>
        <p:blipFill>
          <a:blip r:embed="rId2" cstate="print"/>
          <a:srcRect/>
          <a:stretch>
            <a:fillRect/>
          </a:stretch>
        </p:blipFill>
        <p:spPr bwMode="auto">
          <a:xfrm>
            <a:off x="152400" y="1611474"/>
            <a:ext cx="2903537" cy="1731962"/>
          </a:xfrm>
          <a:prstGeom prst="rect">
            <a:avLst/>
          </a:prstGeom>
          <a:noFill/>
          <a:ln w="57150" algn="ctr">
            <a:noFill/>
            <a:miter lim="800000"/>
            <a:headEnd/>
            <a:tailEnd/>
          </a:ln>
          <a:effectLst/>
        </p:spPr>
      </p:pic>
      <p:sp>
        <p:nvSpPr>
          <p:cNvPr id="258059" name="Rectangle 11"/>
          <p:cNvSpPr>
            <a:spLocks noGrp="1" noChangeArrowheads="1"/>
          </p:cNvSpPr>
          <p:nvPr>
            <p:ph type="title"/>
          </p:nvPr>
        </p:nvSpPr>
        <p:spPr/>
        <p:txBody>
          <a:bodyPr/>
          <a:lstStyle/>
          <a:p>
            <a:r>
              <a:rPr lang="en-US" sz="2000" b="1" dirty="0">
                <a:solidFill>
                  <a:schemeClr val="tx1"/>
                </a:solidFill>
              </a:rPr>
              <a:t>Flexible Spectral Tuning via </a:t>
            </a:r>
            <a:r>
              <a:rPr lang="en-US" sz="2000" b="1" dirty="0" smtClean="0">
                <a:solidFill>
                  <a:schemeClr val="tx1"/>
                </a:solidFill>
              </a:rPr>
              <a:t>adjustment of Cd composition during  HgCdTe layer growth</a:t>
            </a:r>
            <a:endParaRPr lang="en-US" sz="2000" b="1" dirty="0">
              <a:solidFill>
                <a:schemeClr val="tx1"/>
              </a:solidFill>
            </a:endParaRPr>
          </a:p>
        </p:txBody>
      </p:sp>
      <p:sp>
        <p:nvSpPr>
          <p:cNvPr id="258934" name="Rectangle 886"/>
          <p:cNvSpPr>
            <a:spLocks noChangeArrowheads="1"/>
          </p:cNvSpPr>
          <p:nvPr/>
        </p:nvSpPr>
        <p:spPr bwMode="auto">
          <a:xfrm>
            <a:off x="300037" y="2860836"/>
            <a:ext cx="1339850" cy="203200"/>
          </a:xfrm>
          <a:prstGeom prst="rect">
            <a:avLst/>
          </a:prstGeom>
          <a:solidFill>
            <a:schemeClr val="bg1"/>
          </a:solidFill>
          <a:ln w="12700" algn="ctr">
            <a:noFill/>
            <a:miter lim="800000"/>
            <a:headEnd/>
            <a:tailEnd/>
          </a:ln>
          <a:effectLst/>
        </p:spPr>
        <p:txBody>
          <a:bodyPr wrap="none" lIns="0" tIns="0" rIns="0" bIns="0" anchor="ctr">
            <a:spAutoFit/>
          </a:bodyPr>
          <a:lstStyle/>
          <a:p>
            <a:endParaRPr lang="en-US" dirty="0"/>
          </a:p>
        </p:txBody>
      </p:sp>
      <p:sp>
        <p:nvSpPr>
          <p:cNvPr id="258933" name="Text Box 885"/>
          <p:cNvSpPr txBox="1">
            <a:spLocks noChangeArrowheads="1"/>
          </p:cNvSpPr>
          <p:nvPr/>
        </p:nvSpPr>
        <p:spPr bwMode="auto">
          <a:xfrm>
            <a:off x="463550" y="2492536"/>
            <a:ext cx="1933575" cy="222250"/>
          </a:xfrm>
          <a:prstGeom prst="rect">
            <a:avLst/>
          </a:prstGeom>
          <a:solidFill>
            <a:srgbClr val="00FFFF">
              <a:alpha val="60001"/>
            </a:srgbClr>
          </a:solidFill>
          <a:ln w="9525" algn="ctr">
            <a:solidFill>
              <a:srgbClr val="000000">
                <a:alpha val="70000"/>
              </a:srgbClr>
            </a:solidFill>
            <a:miter lim="800000"/>
            <a:headEnd/>
            <a:tailEnd/>
          </a:ln>
          <a:effectLst/>
        </p:spPr>
        <p:txBody>
          <a:bodyPr lIns="0" tIns="0" rIns="0" bIns="0">
            <a:spAutoFit/>
          </a:bodyPr>
          <a:lstStyle/>
          <a:p>
            <a:pPr marL="230188" indent="-230188">
              <a:spcBef>
                <a:spcPct val="50000"/>
              </a:spcBef>
            </a:pPr>
            <a:r>
              <a:rPr lang="en-US" sz="1400" b="1" dirty="0"/>
              <a:t>3.7µm Cutoff at 130K</a:t>
            </a:r>
          </a:p>
        </p:txBody>
      </p:sp>
      <p:pic>
        <p:nvPicPr>
          <p:cNvPr id="258935" name="Picture 887" descr="Plot Spectral Jupiter 5"/>
          <p:cNvPicPr>
            <a:picLocks noChangeAspect="1" noChangeArrowheads="1"/>
          </p:cNvPicPr>
          <p:nvPr/>
        </p:nvPicPr>
        <p:blipFill>
          <a:blip r:embed="rId3" cstate="print"/>
          <a:srcRect/>
          <a:stretch>
            <a:fillRect/>
          </a:stretch>
        </p:blipFill>
        <p:spPr bwMode="auto">
          <a:xfrm>
            <a:off x="3101975" y="1371600"/>
            <a:ext cx="3298825" cy="2419512"/>
          </a:xfrm>
          <a:prstGeom prst="rect">
            <a:avLst/>
          </a:prstGeom>
          <a:noFill/>
        </p:spPr>
      </p:pic>
      <p:pic>
        <p:nvPicPr>
          <p:cNvPr id="258937" name="Picture 889" descr="Plot Spectral MBE Si 5"/>
          <p:cNvPicPr>
            <a:picLocks noChangeAspect="1" noChangeArrowheads="1"/>
          </p:cNvPicPr>
          <p:nvPr/>
        </p:nvPicPr>
        <p:blipFill>
          <a:blip r:embed="rId4" cstate="print"/>
          <a:srcRect/>
          <a:stretch>
            <a:fillRect/>
          </a:stretch>
        </p:blipFill>
        <p:spPr bwMode="auto">
          <a:xfrm>
            <a:off x="6027738" y="1382874"/>
            <a:ext cx="3116262" cy="2336800"/>
          </a:xfrm>
          <a:prstGeom prst="rect">
            <a:avLst/>
          </a:prstGeom>
          <a:noFill/>
        </p:spPr>
      </p:pic>
      <p:sp>
        <p:nvSpPr>
          <p:cNvPr id="258939" name="Rectangle 891"/>
          <p:cNvSpPr>
            <a:spLocks noChangeArrowheads="1"/>
          </p:cNvSpPr>
          <p:nvPr/>
        </p:nvSpPr>
        <p:spPr bwMode="auto">
          <a:xfrm>
            <a:off x="3581400" y="1903574"/>
            <a:ext cx="1760538" cy="215900"/>
          </a:xfrm>
          <a:prstGeom prst="rect">
            <a:avLst/>
          </a:prstGeom>
          <a:solidFill>
            <a:srgbClr val="66FFFF">
              <a:alpha val="70000"/>
            </a:srgbClr>
          </a:solidFill>
          <a:ln w="3175" algn="ctr">
            <a:solidFill>
              <a:srgbClr val="000066"/>
            </a:solidFill>
            <a:miter lim="800000"/>
            <a:headEnd/>
            <a:tailEnd/>
          </a:ln>
          <a:effectLst/>
        </p:spPr>
        <p:txBody>
          <a:bodyPr lIns="0" tIns="0" rIns="0" bIns="0" anchor="ctr"/>
          <a:lstStyle/>
          <a:p>
            <a:pPr marL="230188" indent="-230188" algn="ctr"/>
            <a:r>
              <a:rPr lang="en-US" sz="1400" b="1" dirty="0"/>
              <a:t>5.06µm Cutoff at 78K</a:t>
            </a:r>
          </a:p>
        </p:txBody>
      </p:sp>
      <p:sp>
        <p:nvSpPr>
          <p:cNvPr id="258940" name="Rectangle 892"/>
          <p:cNvSpPr>
            <a:spLocks noChangeArrowheads="1"/>
          </p:cNvSpPr>
          <p:nvPr/>
        </p:nvSpPr>
        <p:spPr bwMode="auto">
          <a:xfrm>
            <a:off x="6705600" y="3124200"/>
            <a:ext cx="1974850" cy="231775"/>
          </a:xfrm>
          <a:prstGeom prst="rect">
            <a:avLst/>
          </a:prstGeom>
          <a:solidFill>
            <a:srgbClr val="66FFFF">
              <a:alpha val="70000"/>
            </a:srgbClr>
          </a:solidFill>
          <a:ln w="3175" algn="ctr">
            <a:solidFill>
              <a:srgbClr val="000066"/>
            </a:solidFill>
            <a:miter lim="800000"/>
            <a:headEnd/>
            <a:tailEnd/>
          </a:ln>
          <a:effectLst/>
        </p:spPr>
        <p:txBody>
          <a:bodyPr lIns="0" tIns="0" rIns="0" bIns="0" anchor="ctr"/>
          <a:lstStyle/>
          <a:p>
            <a:pPr marL="230188" indent="-230188" algn="ctr"/>
            <a:r>
              <a:rPr lang="en-US" sz="1400" b="1" dirty="0"/>
              <a:t>6.0µm Cutoff at 78K</a:t>
            </a:r>
          </a:p>
        </p:txBody>
      </p:sp>
      <p:sp>
        <p:nvSpPr>
          <p:cNvPr id="258942" name="Text Box 9"/>
          <p:cNvSpPr txBox="1">
            <a:spLocks noChangeArrowheads="1"/>
          </p:cNvSpPr>
          <p:nvPr/>
        </p:nvSpPr>
        <p:spPr bwMode="auto">
          <a:xfrm>
            <a:off x="685800" y="3733800"/>
            <a:ext cx="6516688" cy="384175"/>
          </a:xfrm>
          <a:prstGeom prst="rect">
            <a:avLst/>
          </a:prstGeom>
          <a:solidFill>
            <a:srgbClr val="B5B5B5"/>
          </a:solidFill>
          <a:ln w="9525" algn="ctr">
            <a:solidFill>
              <a:schemeClr val="tx1"/>
            </a:solidFill>
            <a:miter lim="800000"/>
            <a:headEnd/>
            <a:tailEnd/>
          </a:ln>
          <a:effectLst/>
        </p:spPr>
        <p:txBody>
          <a:bodyPr lIns="0" tIns="0" rIns="0" anchor="ctr"/>
          <a:lstStyle/>
          <a:p>
            <a:pPr algn="ctr">
              <a:spcBef>
                <a:spcPct val="0"/>
              </a:spcBef>
              <a:buClrTx/>
              <a:buSzTx/>
            </a:pPr>
            <a:r>
              <a:rPr lang="en-US" sz="1600" b="1" dirty="0">
                <a:latin typeface="Times New Roman" pitchFamily="18" charset="0"/>
                <a:cs typeface="Times New Roman" pitchFamily="18" charset="0"/>
              </a:rPr>
              <a:t>Easily tuned cutoff with detectors processed in common line</a:t>
            </a:r>
          </a:p>
        </p:txBody>
      </p:sp>
      <p:sp>
        <p:nvSpPr>
          <p:cNvPr id="12" name="TextBox 11"/>
          <p:cNvSpPr txBox="1"/>
          <p:nvPr/>
        </p:nvSpPr>
        <p:spPr bwMode="auto">
          <a:xfrm>
            <a:off x="0" y="1295400"/>
            <a:ext cx="1331968" cy="292388"/>
          </a:xfrm>
          <a:prstGeom prst="rect">
            <a:avLst/>
          </a:prstGeom>
          <a:solidFill>
            <a:srgbClr val="B5B5B5"/>
          </a:solidFill>
          <a:ln w="9525" algn="ctr">
            <a:solidFill>
              <a:schemeClr val="tx1"/>
            </a:solidFill>
            <a:miter lim="800000"/>
            <a:headEnd/>
            <a:tailEnd/>
          </a:ln>
          <a:effectLst/>
        </p:spPr>
        <p:txBody>
          <a:bodyPr wrap="none" lIns="0" tIns="0" rIns="0" rtlCol="0" anchor="ctr">
            <a:spAutoFit/>
          </a:bodyPr>
          <a:lstStyle/>
          <a:p>
            <a:pPr algn="ctr">
              <a:spcBef>
                <a:spcPct val="0"/>
              </a:spcBef>
              <a:buClrTx/>
              <a:buSzTx/>
            </a:pPr>
            <a:r>
              <a:rPr lang="en-US" sz="1600" b="1" dirty="0" smtClean="0">
                <a:latin typeface="Times New Roman" pitchFamily="18" charset="0"/>
                <a:cs typeface="Times New Roman" pitchFamily="18" charset="0"/>
              </a:rPr>
              <a:t>SPIE DSS 2011</a:t>
            </a:r>
            <a:endParaRPr lang="en-US" sz="1600" b="1" dirty="0">
              <a:latin typeface="Times New Roman" pitchFamily="18" charset="0"/>
              <a:cs typeface="Times New Roman" pitchFamily="18" charset="0"/>
            </a:endParaRPr>
          </a:p>
        </p:txBody>
      </p:sp>
      <p:sp>
        <p:nvSpPr>
          <p:cNvPr id="14" name="Content Placeholder 2"/>
          <p:cNvSpPr>
            <a:spLocks noGrp="1"/>
          </p:cNvSpPr>
          <p:nvPr>
            <p:ph sz="quarter" idx="1"/>
          </p:nvPr>
        </p:nvSpPr>
        <p:spPr>
          <a:xfrm>
            <a:off x="685800" y="4572000"/>
            <a:ext cx="3048000" cy="1371600"/>
          </a:xfrm>
        </p:spPr>
        <p:txBody>
          <a:bodyPr>
            <a:normAutofit/>
          </a:bodyPr>
          <a:lstStyle/>
          <a:p>
            <a:r>
              <a:rPr lang="en-US" dirty="0" smtClean="0"/>
              <a:t>Excellent QE Exemplified in 256×256 30µm pitch SCA data for single-color LWIR FPA.</a:t>
            </a:r>
          </a:p>
          <a:p>
            <a:endParaRPr lang="en-US" dirty="0"/>
          </a:p>
        </p:txBody>
      </p:sp>
      <p:sp>
        <p:nvSpPr>
          <p:cNvPr id="15" name="Title 1"/>
          <p:cNvSpPr txBox="1">
            <a:spLocks/>
          </p:cNvSpPr>
          <p:nvPr/>
        </p:nvSpPr>
        <p:spPr>
          <a:xfrm>
            <a:off x="152401" y="6324600"/>
            <a:ext cx="3505200" cy="457200"/>
          </a:xfrm>
          <a:prstGeom prst="rect">
            <a:avLst/>
          </a:prstGeom>
        </p:spPr>
        <p:txBody>
          <a:bodyPr bIns="91440" anchor="b" anchorCtr="0">
            <a:normAutofit fontScale="6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t>Ref:  HgCdTe focal plane arrays for dual-color mid- and long-wavelength infrared detection</a:t>
            </a:r>
            <a:br>
              <a:rPr kumimoji="0" lang="en-US" sz="1000" b="0"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br>
            <a:r>
              <a:rPr kumimoji="0" lang="en-US" sz="1000" b="0"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t>by E P G Smith, et al Journal of Electronic Materials (2004)</a:t>
            </a:r>
            <a:br>
              <a:rPr kumimoji="0" lang="en-US" sz="1000" b="0"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br>
            <a:r>
              <a:rPr kumimoji="0" lang="en-US" sz="1000" b="0"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t>Volume: 33, Issue: 6, Publisher: Springer, Pages: 509-516,  ISSN: 03615235, DOI: 10.1007/s11664-004-0039-4</a:t>
            </a:r>
            <a:endParaRPr kumimoji="0" lang="en-US" sz="1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pic>
        <p:nvPicPr>
          <p:cNvPr id="17" name="Picture 76"/>
          <p:cNvPicPr>
            <a:picLocks noChangeAspect="1" noChangeArrowheads="1"/>
          </p:cNvPicPr>
          <p:nvPr/>
        </p:nvPicPr>
        <p:blipFill>
          <a:blip r:embed="rId5" cstate="print"/>
          <a:srcRect/>
          <a:stretch>
            <a:fillRect/>
          </a:stretch>
        </p:blipFill>
        <p:spPr bwMode="auto">
          <a:xfrm>
            <a:off x="4343400" y="4191000"/>
            <a:ext cx="3131407" cy="2267927"/>
          </a:xfrm>
          <a:prstGeom prst="rect">
            <a:avLst/>
          </a:prstGeom>
          <a:noFill/>
          <a:ln w="9525">
            <a:noFill/>
            <a:miter lim="800000"/>
            <a:headEnd/>
            <a:tailEnd/>
          </a:ln>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WIR 78K Rogalski Article IR Phys &amp; Tech 2000.jpg"/>
          <p:cNvPicPr>
            <a:picLocks noChangeAspect="1"/>
          </p:cNvPicPr>
          <p:nvPr/>
        </p:nvPicPr>
        <p:blipFill>
          <a:blip r:embed="rId2" cstate="print"/>
          <a:stretch>
            <a:fillRect/>
          </a:stretch>
        </p:blipFill>
        <p:spPr>
          <a:xfrm>
            <a:off x="2971800" y="2286000"/>
            <a:ext cx="5486400" cy="4193177"/>
          </a:xfrm>
          <a:prstGeom prst="rect">
            <a:avLst/>
          </a:prstGeom>
        </p:spPr>
      </p:pic>
      <p:sp>
        <p:nvSpPr>
          <p:cNvPr id="2" name="Title 1"/>
          <p:cNvSpPr>
            <a:spLocks noGrp="1"/>
          </p:cNvSpPr>
          <p:nvPr>
            <p:ph type="title"/>
          </p:nvPr>
        </p:nvSpPr>
        <p:spPr/>
        <p:txBody>
          <a:bodyPr/>
          <a:lstStyle/>
          <a:p>
            <a:r>
              <a:rPr lang="en-US" b="1" dirty="0" smtClean="0">
                <a:solidFill>
                  <a:schemeClr val="tx1"/>
                </a:solidFill>
              </a:rPr>
              <a:t>HgCdTe Trendlines- Adjust RoA by Varying Cd composition</a:t>
            </a:r>
            <a:endParaRPr lang="en-US" b="1" dirty="0">
              <a:solidFill>
                <a:schemeClr val="tx1"/>
              </a:solidFill>
            </a:endParaRPr>
          </a:p>
        </p:txBody>
      </p:sp>
      <p:sp>
        <p:nvSpPr>
          <p:cNvPr id="3" name="Content Placeholder 2"/>
          <p:cNvSpPr>
            <a:spLocks noGrp="1"/>
          </p:cNvSpPr>
          <p:nvPr>
            <p:ph sz="quarter" idx="1"/>
          </p:nvPr>
        </p:nvSpPr>
        <p:spPr>
          <a:xfrm>
            <a:off x="381000" y="1524000"/>
            <a:ext cx="6553200" cy="838200"/>
          </a:xfrm>
        </p:spPr>
        <p:txBody>
          <a:bodyPr>
            <a:normAutofit fontScale="85000" lnSpcReduction="10000"/>
          </a:bodyPr>
          <a:lstStyle/>
          <a:p>
            <a:r>
              <a:rPr lang="en-US" dirty="0" smtClean="0"/>
              <a:t>RoA 78K Trendline from Rogalski Publications</a:t>
            </a:r>
          </a:p>
          <a:p>
            <a:pPr lvl="1"/>
            <a:r>
              <a:rPr lang="en-US" dirty="0" smtClean="0"/>
              <a:t>Similar performance various growth techniques</a:t>
            </a:r>
          </a:p>
          <a:p>
            <a:r>
              <a:rPr lang="en-US" dirty="0" smtClean="0"/>
              <a:t>Bill Tennant’s “Rule 07” superimposed</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4" name="Rectangle 4"/>
          <p:cNvSpPr>
            <a:spLocks noGrp="1" noChangeArrowheads="1"/>
          </p:cNvSpPr>
          <p:nvPr>
            <p:ph type="body" sz="half" idx="1"/>
          </p:nvPr>
        </p:nvSpPr>
        <p:spPr>
          <a:xfrm>
            <a:off x="295275" y="1408113"/>
            <a:ext cx="4810125" cy="4114800"/>
          </a:xfrm>
        </p:spPr>
        <p:txBody>
          <a:bodyPr/>
          <a:lstStyle/>
          <a:p>
            <a:pPr marL="0" indent="0">
              <a:lnSpc>
                <a:spcPct val="90000"/>
              </a:lnSpc>
              <a:spcBef>
                <a:spcPct val="0"/>
              </a:spcBef>
              <a:buFontTx/>
              <a:buNone/>
            </a:pPr>
            <a:r>
              <a:rPr lang="en-US" sz="1600" b="1" dirty="0"/>
              <a:t>Large Format SWIR </a:t>
            </a:r>
            <a:r>
              <a:rPr lang="en-US" sz="1600" b="1" dirty="0">
                <a:cs typeface="Arial" charset="0"/>
              </a:rPr>
              <a:t>FPAs for United Kingdom Astronomy Technology Centre (UK ATC)</a:t>
            </a:r>
          </a:p>
          <a:p>
            <a:pPr marL="0" indent="0">
              <a:lnSpc>
                <a:spcPct val="90000"/>
              </a:lnSpc>
              <a:spcBef>
                <a:spcPct val="0"/>
              </a:spcBef>
              <a:buFontTx/>
              <a:buNone/>
            </a:pPr>
            <a:endParaRPr lang="en-US" sz="1600" b="1" dirty="0"/>
          </a:p>
          <a:p>
            <a:pPr marL="0" indent="0">
              <a:lnSpc>
                <a:spcPct val="90000"/>
              </a:lnSpc>
              <a:spcBef>
                <a:spcPct val="0"/>
              </a:spcBef>
              <a:buFontTx/>
              <a:buNone/>
            </a:pPr>
            <a:r>
              <a:rPr lang="en-US" sz="1600" b="1" dirty="0"/>
              <a:t>4-meter telescope to survey southern sky from Cerro Paranal (Chile) at the European Southern Observatory (ESO)</a:t>
            </a:r>
          </a:p>
          <a:p>
            <a:pPr marL="0" indent="0">
              <a:lnSpc>
                <a:spcPct val="90000"/>
              </a:lnSpc>
              <a:spcBef>
                <a:spcPct val="0"/>
              </a:spcBef>
              <a:buFontTx/>
              <a:buNone/>
            </a:pPr>
            <a:endParaRPr lang="en-US" sz="1600" b="1" dirty="0"/>
          </a:p>
          <a:p>
            <a:pPr marL="0" indent="0">
              <a:lnSpc>
                <a:spcPct val="90000"/>
              </a:lnSpc>
              <a:spcBef>
                <a:spcPct val="0"/>
              </a:spcBef>
              <a:buFontTx/>
              <a:buNone/>
            </a:pPr>
            <a:r>
              <a:rPr lang="en-US" sz="1600" b="1" dirty="0"/>
              <a:t>Demanding FPA performance achieved</a:t>
            </a:r>
          </a:p>
          <a:p>
            <a:pPr marL="342900" lvl="1" indent="-228600">
              <a:lnSpc>
                <a:spcPct val="90000"/>
              </a:lnSpc>
              <a:spcBef>
                <a:spcPct val="0"/>
              </a:spcBef>
              <a:buClr>
                <a:srgbClr val="000099"/>
              </a:buClr>
              <a:buSzPct val="150000"/>
              <a:buFont typeface="Arial" charset="0"/>
              <a:buChar char="−"/>
            </a:pPr>
            <a:r>
              <a:rPr lang="en-US" sz="1400" b="1" dirty="0"/>
              <a:t>High ~1-2.5</a:t>
            </a:r>
            <a:r>
              <a:rPr lang="en-US" sz="1400" b="1" dirty="0">
                <a:latin typeface="Symbol" pitchFamily="18" charset="2"/>
              </a:rPr>
              <a:t>m</a:t>
            </a:r>
            <a:r>
              <a:rPr lang="en-US" sz="1400" b="1" dirty="0"/>
              <a:t>m QE (&gt;70%)</a:t>
            </a:r>
          </a:p>
          <a:p>
            <a:pPr marL="342900" lvl="1" indent="-228600">
              <a:lnSpc>
                <a:spcPct val="90000"/>
              </a:lnSpc>
              <a:spcBef>
                <a:spcPct val="0"/>
              </a:spcBef>
              <a:buClr>
                <a:srgbClr val="000099"/>
              </a:buClr>
              <a:buSzPct val="150000"/>
              <a:buFont typeface="Arial" charset="0"/>
              <a:buChar char="−"/>
            </a:pPr>
            <a:r>
              <a:rPr lang="en-US" sz="1400" b="1" dirty="0"/>
              <a:t>Low dark current (&lt;1e</a:t>
            </a:r>
            <a:r>
              <a:rPr lang="en-US" sz="1400" b="1" baseline="30000" dirty="0"/>
              <a:t>-</a:t>
            </a:r>
            <a:r>
              <a:rPr lang="en-US" sz="1400" b="1" dirty="0"/>
              <a:t>/sec at 77K)</a:t>
            </a:r>
            <a:r>
              <a:rPr lang="en-US" sz="1600" b="1" dirty="0"/>
              <a:t> </a:t>
            </a:r>
            <a:endParaRPr lang="en-US" sz="1400" b="1" dirty="0"/>
          </a:p>
          <a:p>
            <a:pPr marL="342900" lvl="1" indent="-228600">
              <a:lnSpc>
                <a:spcPct val="90000"/>
              </a:lnSpc>
              <a:spcBef>
                <a:spcPct val="0"/>
              </a:spcBef>
              <a:buClr>
                <a:srgbClr val="000099"/>
              </a:buClr>
              <a:buSzPct val="150000"/>
              <a:buFont typeface="Arial" charset="0"/>
              <a:buChar char="−"/>
            </a:pPr>
            <a:r>
              <a:rPr lang="en-US" sz="1400" b="1" dirty="0"/>
              <a:t>High operability (&gt;99%)</a:t>
            </a:r>
          </a:p>
          <a:p>
            <a:pPr marL="342900" lvl="1" indent="-228600">
              <a:lnSpc>
                <a:spcPct val="90000"/>
              </a:lnSpc>
              <a:spcBef>
                <a:spcPct val="0"/>
              </a:spcBef>
              <a:buClr>
                <a:schemeClr val="accent2"/>
              </a:buClr>
              <a:buSzTx/>
              <a:buFontTx/>
              <a:buNone/>
            </a:pPr>
            <a:endParaRPr lang="en-US" sz="1400" b="1" dirty="0"/>
          </a:p>
          <a:p>
            <a:pPr marL="0" indent="0">
              <a:lnSpc>
                <a:spcPct val="90000"/>
              </a:lnSpc>
              <a:spcBef>
                <a:spcPct val="0"/>
              </a:spcBef>
              <a:buFontTx/>
              <a:buNone/>
            </a:pPr>
            <a:r>
              <a:rPr lang="en-US" sz="1600" b="1" dirty="0" smtClean="0"/>
              <a:t>2k × 2k </a:t>
            </a:r>
            <a:r>
              <a:rPr lang="en-US" sz="1600" b="1" dirty="0"/>
              <a:t>20</a:t>
            </a:r>
            <a:r>
              <a:rPr lang="en-US" sz="1600" b="1" dirty="0">
                <a:cs typeface="Arial" charset="0"/>
              </a:rPr>
              <a:t>µm</a:t>
            </a:r>
            <a:r>
              <a:rPr lang="en-US" sz="1600" b="1" dirty="0"/>
              <a:t> unit-cell FPAs fabricated from </a:t>
            </a:r>
          </a:p>
          <a:p>
            <a:pPr marL="0" indent="0">
              <a:lnSpc>
                <a:spcPct val="90000"/>
              </a:lnSpc>
              <a:spcBef>
                <a:spcPct val="0"/>
              </a:spcBef>
              <a:buFontTx/>
              <a:buNone/>
            </a:pPr>
            <a:r>
              <a:rPr lang="en-US" sz="1600" b="1" dirty="0"/>
              <a:t>p-on-n DLHJ LPE on CdZnTe wafers</a:t>
            </a:r>
          </a:p>
          <a:p>
            <a:pPr marL="0" indent="0">
              <a:lnSpc>
                <a:spcPct val="90000"/>
              </a:lnSpc>
              <a:spcBef>
                <a:spcPct val="0"/>
              </a:spcBef>
              <a:buFontTx/>
              <a:buNone/>
            </a:pPr>
            <a:endParaRPr lang="en-US" sz="1600" b="1" dirty="0"/>
          </a:p>
          <a:p>
            <a:pPr marL="0" indent="0">
              <a:lnSpc>
                <a:spcPct val="90000"/>
              </a:lnSpc>
              <a:spcBef>
                <a:spcPct val="0"/>
              </a:spcBef>
              <a:buFontTx/>
              <a:buNone/>
            </a:pPr>
            <a:r>
              <a:rPr lang="en-US" sz="1600" b="1" dirty="0"/>
              <a:t>Maturing MBE HgCdTe/Si technology will </a:t>
            </a:r>
          </a:p>
          <a:p>
            <a:pPr marL="0" indent="0">
              <a:lnSpc>
                <a:spcPct val="90000"/>
              </a:lnSpc>
              <a:spcBef>
                <a:spcPct val="0"/>
              </a:spcBef>
              <a:buFontTx/>
              <a:buNone/>
            </a:pPr>
            <a:r>
              <a:rPr lang="en-US" sz="1600" b="1" dirty="0"/>
              <a:t>result in increased capability for fabricating </a:t>
            </a:r>
          </a:p>
          <a:p>
            <a:pPr marL="0" indent="0">
              <a:lnSpc>
                <a:spcPct val="90000"/>
              </a:lnSpc>
              <a:spcBef>
                <a:spcPct val="0"/>
              </a:spcBef>
              <a:buFontTx/>
              <a:buNone/>
            </a:pPr>
            <a:r>
              <a:rPr lang="en-US" sz="1600" b="1" dirty="0"/>
              <a:t>large format astronomy FPAs</a:t>
            </a:r>
          </a:p>
          <a:p>
            <a:pPr marL="0" indent="0">
              <a:lnSpc>
                <a:spcPct val="95000"/>
              </a:lnSpc>
            </a:pPr>
            <a:endParaRPr lang="en-US" sz="1600" b="1" dirty="0"/>
          </a:p>
        </p:txBody>
      </p:sp>
      <p:pic>
        <p:nvPicPr>
          <p:cNvPr id="92166" name="Picture 6"/>
          <p:cNvPicPr>
            <a:picLocks noGrp="1" noChangeAspect="1" noChangeArrowheads="1"/>
          </p:cNvPicPr>
          <p:nvPr>
            <p:ph sz="quarter" idx="2"/>
          </p:nvPr>
        </p:nvPicPr>
        <p:blipFill>
          <a:blip r:embed="rId3" cstate="print"/>
          <a:srcRect l="29062" t="14999" r="8812" b="29250"/>
          <a:stretch>
            <a:fillRect/>
          </a:stretch>
        </p:blipFill>
        <p:spPr>
          <a:xfrm>
            <a:off x="5057775" y="1150938"/>
            <a:ext cx="3957638" cy="2960687"/>
          </a:xfrm>
          <a:noFill/>
          <a:ln/>
        </p:spPr>
      </p:pic>
      <p:sp>
        <p:nvSpPr>
          <p:cNvPr id="92172" name="Rectangle 12"/>
          <p:cNvSpPr>
            <a:spLocks noChangeArrowheads="1"/>
          </p:cNvSpPr>
          <p:nvPr/>
        </p:nvSpPr>
        <p:spPr bwMode="auto">
          <a:xfrm>
            <a:off x="1371600" y="457200"/>
            <a:ext cx="6351587" cy="717550"/>
          </a:xfrm>
          <a:prstGeom prst="rect">
            <a:avLst/>
          </a:prstGeom>
          <a:noFill/>
          <a:ln w="12700">
            <a:noFill/>
            <a:miter lim="800000"/>
            <a:headEnd/>
            <a:tailEnd/>
          </a:ln>
          <a:effectLst/>
        </p:spPr>
        <p:txBody>
          <a:bodyPr lIns="0" tIns="44450" rIns="90487" bIns="44450" anchor="b"/>
          <a:lstStyle/>
          <a:p>
            <a:r>
              <a:rPr lang="en-US" sz="2400" b="1" dirty="0">
                <a:latin typeface="Times New Roman" pitchFamily="18" charset="0"/>
                <a:cs typeface="Times New Roman" pitchFamily="18" charset="0"/>
              </a:rPr>
              <a:t>VISTA Focal Plane:</a:t>
            </a:r>
            <a:br>
              <a:rPr lang="en-US" sz="2400" b="1" dirty="0">
                <a:latin typeface="Times New Roman" pitchFamily="18" charset="0"/>
                <a:cs typeface="Times New Roman" pitchFamily="18" charset="0"/>
              </a:rPr>
            </a:br>
            <a:r>
              <a:rPr lang="en-US" sz="2400" b="1" dirty="0">
                <a:latin typeface="Times New Roman" pitchFamily="18" charset="0"/>
                <a:cs typeface="Times New Roman" pitchFamily="18" charset="0"/>
              </a:rPr>
              <a:t>Sixteen </a:t>
            </a:r>
            <a:r>
              <a:rPr lang="en-US" sz="2400" b="1" dirty="0" smtClean="0">
                <a:latin typeface="Times New Roman" pitchFamily="18" charset="0"/>
                <a:cs typeface="Times New Roman" pitchFamily="18" charset="0"/>
              </a:rPr>
              <a:t>2k × 2k </a:t>
            </a:r>
            <a:r>
              <a:rPr lang="en-US" sz="2400" b="1" dirty="0">
                <a:latin typeface="Times New Roman" pitchFamily="18" charset="0"/>
                <a:cs typeface="Times New Roman" pitchFamily="18" charset="0"/>
              </a:rPr>
              <a:t>SWIR </a:t>
            </a:r>
            <a:r>
              <a:rPr lang="en-US" sz="2400" b="1" dirty="0" smtClean="0">
                <a:latin typeface="Times New Roman" pitchFamily="18" charset="0"/>
                <a:cs typeface="Times New Roman" pitchFamily="18" charset="0"/>
              </a:rPr>
              <a:t>LPE HgCdTe </a:t>
            </a:r>
            <a:r>
              <a:rPr lang="en-US" sz="2400" b="1" dirty="0">
                <a:latin typeface="Times New Roman" pitchFamily="18" charset="0"/>
                <a:cs typeface="Times New Roman" pitchFamily="18" charset="0"/>
              </a:rPr>
              <a:t>Modules</a:t>
            </a:r>
          </a:p>
        </p:txBody>
      </p:sp>
      <p:pic>
        <p:nvPicPr>
          <p:cNvPr id="92173" name="Picture 13"/>
          <p:cNvPicPr>
            <a:picLocks noChangeAspect="1" noChangeArrowheads="1"/>
          </p:cNvPicPr>
          <p:nvPr/>
        </p:nvPicPr>
        <p:blipFill>
          <a:blip r:embed="rId4" cstate="print"/>
          <a:srcRect l="1169" r="13771"/>
          <a:stretch>
            <a:fillRect/>
          </a:stretch>
        </p:blipFill>
        <p:spPr bwMode="auto">
          <a:xfrm>
            <a:off x="6486525" y="4467225"/>
            <a:ext cx="2657475" cy="2390775"/>
          </a:xfrm>
          <a:prstGeom prst="rect">
            <a:avLst/>
          </a:prstGeom>
          <a:noFill/>
          <a:ln w="12700">
            <a:noFill/>
            <a:miter lim="800000"/>
            <a:headEnd/>
            <a:tailEnd/>
          </a:ln>
          <a:effectLst/>
        </p:spPr>
      </p:pic>
      <p:graphicFrame>
        <p:nvGraphicFramePr>
          <p:cNvPr id="92176" name="Object 16"/>
          <p:cNvGraphicFramePr>
            <a:graphicFrameLocks noChangeAspect="1"/>
          </p:cNvGraphicFramePr>
          <p:nvPr>
            <p:ph sz="quarter" idx="3"/>
          </p:nvPr>
        </p:nvGraphicFramePr>
        <p:xfrm>
          <a:off x="4770438" y="4805363"/>
          <a:ext cx="2266950" cy="1711325"/>
        </p:xfrm>
        <a:graphic>
          <a:graphicData uri="http://schemas.openxmlformats.org/presentationml/2006/ole">
            <p:oleObj spid="_x0000_s181250" name="Photo Editor Photo" r:id="rId5" imgW="1828571" imgH="1219370" progId="">
              <p:embed/>
            </p:oleObj>
          </a:graphicData>
        </a:graphic>
      </p:graphicFrame>
      <p:sp>
        <p:nvSpPr>
          <p:cNvPr id="92177" name="Rectangle 17"/>
          <p:cNvSpPr>
            <a:spLocks noChangeArrowheads="1"/>
          </p:cNvSpPr>
          <p:nvPr/>
        </p:nvSpPr>
        <p:spPr bwMode="auto">
          <a:xfrm>
            <a:off x="5057775" y="6516688"/>
            <a:ext cx="2205038" cy="244475"/>
          </a:xfrm>
          <a:prstGeom prst="rect">
            <a:avLst/>
          </a:prstGeom>
          <a:noFill/>
          <a:ln w="12700">
            <a:noFill/>
            <a:miter lim="800000"/>
            <a:headEnd type="none" w="sm" len="sm"/>
            <a:tailEnd type="none" w="sm" len="sm"/>
          </a:ln>
          <a:effectLst/>
        </p:spPr>
        <p:txBody>
          <a:bodyPr>
            <a:spAutoFit/>
          </a:bodyPr>
          <a:lstStyle/>
          <a:p>
            <a:pPr algn="l"/>
            <a:r>
              <a:rPr lang="en-US" sz="1000" b="1" dirty="0">
                <a:latin typeface="Arial" charset="0"/>
              </a:rPr>
              <a:t>Ground-based Astronomy</a:t>
            </a:r>
          </a:p>
        </p:txBody>
      </p:sp>
      <p:sp>
        <p:nvSpPr>
          <p:cNvPr id="92179" name="Rectangle 19"/>
          <p:cNvSpPr>
            <a:spLocks noChangeArrowheads="1"/>
          </p:cNvSpPr>
          <p:nvPr/>
        </p:nvSpPr>
        <p:spPr bwMode="auto">
          <a:xfrm>
            <a:off x="5408613" y="4111625"/>
            <a:ext cx="3735387" cy="355600"/>
          </a:xfrm>
          <a:prstGeom prst="rect">
            <a:avLst/>
          </a:prstGeom>
          <a:noFill/>
          <a:ln w="12700">
            <a:noFill/>
            <a:miter lim="800000"/>
            <a:headEnd/>
            <a:tailEnd/>
          </a:ln>
          <a:effectLst/>
        </p:spPr>
        <p:txBody>
          <a:bodyPr lIns="0" tIns="44450" rIns="90487" bIns="44450"/>
          <a:lstStyle/>
          <a:p>
            <a:pPr marL="346075" indent="-346075">
              <a:buSzPct val="100000"/>
            </a:pPr>
            <a:r>
              <a:rPr lang="en-US" sz="1000" b="1" dirty="0">
                <a:latin typeface="Arial" charset="0"/>
              </a:rPr>
              <a:t>Largest IR focal plane – 16 </a:t>
            </a:r>
            <a:r>
              <a:rPr lang="en-US" sz="1000" b="1" dirty="0" smtClean="0">
                <a:latin typeface="Arial" charset="0"/>
              </a:rPr>
              <a:t>2k × 2k </a:t>
            </a:r>
            <a:r>
              <a:rPr lang="en-US" sz="1000" b="1" dirty="0">
                <a:latin typeface="Arial" charset="0"/>
              </a:rPr>
              <a:t>FPAs (67million pixels)</a:t>
            </a:r>
          </a:p>
          <a:p>
            <a:pPr marL="346075" indent="-346075">
              <a:buSzPct val="100000"/>
            </a:pPr>
            <a:r>
              <a:rPr lang="en-US" sz="1000" b="1" dirty="0">
                <a:latin typeface="Arial" charset="0"/>
              </a:rPr>
              <a:t>12 </a:t>
            </a:r>
            <a:r>
              <a:rPr lang="en-US" sz="1000" b="1" dirty="0">
                <a:latin typeface="Arial" charset="0"/>
                <a:cs typeface="Arial" charset="0"/>
              </a:rPr>
              <a:t>µ</a:t>
            </a:r>
            <a:r>
              <a:rPr lang="en-US" sz="1000" b="1" dirty="0">
                <a:latin typeface="Arial" charset="0"/>
              </a:rPr>
              <a:t>m focus accuracy over entire focal plane</a:t>
            </a:r>
          </a:p>
        </p:txBody>
      </p:sp>
      <p:sp>
        <p:nvSpPr>
          <p:cNvPr id="9" name="Rectangle 8"/>
          <p:cNvSpPr/>
          <p:nvPr/>
        </p:nvSpPr>
        <p:spPr>
          <a:xfrm>
            <a:off x="304800" y="6085701"/>
            <a:ext cx="4267200" cy="553998"/>
          </a:xfrm>
          <a:prstGeom prst="rect">
            <a:avLst/>
          </a:prstGeom>
        </p:spPr>
        <p:txBody>
          <a:bodyPr wrap="square">
            <a:spAutoFit/>
          </a:bodyPr>
          <a:lstStyle/>
          <a:p>
            <a:r>
              <a:rPr lang="en-US" sz="1000" b="1" dirty="0" smtClean="0">
                <a:solidFill>
                  <a:schemeClr val="tx2"/>
                </a:solidFill>
                <a:latin typeface="Arial" charset="0"/>
              </a:rPr>
              <a:t>Status of Two-Color and Large Format HgCdTe  FPA Technology at Raytheon Vision Systems, EPG Smith et al, </a:t>
            </a:r>
            <a:r>
              <a:rPr lang="nl-NL" sz="1000" b="1" dirty="0" smtClean="0">
                <a:solidFill>
                  <a:schemeClr val="tx2"/>
                </a:solidFill>
                <a:latin typeface="Arial" charset="0"/>
              </a:rPr>
              <a:t>Proc. of SPIE Vol. 6127, 61271F, (2006) ·</a:t>
            </a:r>
            <a:endParaRPr lang="en-US" sz="1000" b="1" dirty="0">
              <a:solidFill>
                <a:schemeClr val="tx2"/>
              </a:solidFill>
              <a:latin typeface="Arial"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37" name="Picture 13" descr="JCTD Detectors on 6in wafer sml "/>
          <p:cNvPicPr>
            <a:picLocks noChangeAspect="1" noChangeArrowheads="1"/>
          </p:cNvPicPr>
          <p:nvPr/>
        </p:nvPicPr>
        <p:blipFill>
          <a:blip r:embed="rId2" cstate="print"/>
          <a:srcRect/>
          <a:stretch>
            <a:fillRect/>
          </a:stretch>
        </p:blipFill>
        <p:spPr bwMode="auto">
          <a:xfrm>
            <a:off x="6553200" y="3128963"/>
            <a:ext cx="2590800" cy="2428875"/>
          </a:xfrm>
          <a:prstGeom prst="rect">
            <a:avLst/>
          </a:prstGeom>
          <a:noFill/>
        </p:spPr>
      </p:pic>
      <p:pic>
        <p:nvPicPr>
          <p:cNvPr id="257039" name="Picture 15" descr="Benefits of wafer size a"/>
          <p:cNvPicPr>
            <a:picLocks noChangeAspect="1" noChangeArrowheads="1"/>
          </p:cNvPicPr>
          <p:nvPr/>
        </p:nvPicPr>
        <p:blipFill>
          <a:blip r:embed="rId3" cstate="print"/>
          <a:srcRect/>
          <a:stretch>
            <a:fillRect/>
          </a:stretch>
        </p:blipFill>
        <p:spPr bwMode="auto">
          <a:xfrm>
            <a:off x="269875" y="3559175"/>
            <a:ext cx="5781675" cy="2379663"/>
          </a:xfrm>
          <a:prstGeom prst="rect">
            <a:avLst/>
          </a:prstGeom>
          <a:noFill/>
        </p:spPr>
      </p:pic>
      <p:pic>
        <p:nvPicPr>
          <p:cNvPr id="257026" name="Picture 2" descr="mBE CZT Substrates"/>
          <p:cNvPicPr>
            <a:picLocks noChangeAspect="1" noChangeArrowheads="1"/>
          </p:cNvPicPr>
          <p:nvPr/>
        </p:nvPicPr>
        <p:blipFill>
          <a:blip r:embed="rId4" cstate="print"/>
          <a:srcRect/>
          <a:stretch>
            <a:fillRect/>
          </a:stretch>
        </p:blipFill>
        <p:spPr bwMode="auto">
          <a:xfrm>
            <a:off x="1143000" y="2057400"/>
            <a:ext cx="3657600" cy="1200150"/>
          </a:xfrm>
          <a:prstGeom prst="rect">
            <a:avLst/>
          </a:prstGeom>
          <a:noFill/>
        </p:spPr>
      </p:pic>
      <p:sp>
        <p:nvSpPr>
          <p:cNvPr id="257027" name="Rectangle 3"/>
          <p:cNvSpPr>
            <a:spLocks noGrp="1" noChangeArrowheads="1"/>
          </p:cNvSpPr>
          <p:nvPr>
            <p:ph type="title"/>
          </p:nvPr>
        </p:nvSpPr>
        <p:spPr>
          <a:xfrm>
            <a:off x="990600" y="609600"/>
            <a:ext cx="6794500" cy="762000"/>
          </a:xfrm>
        </p:spPr>
        <p:txBody>
          <a:bodyPr>
            <a:normAutofit fontScale="90000"/>
          </a:bodyPr>
          <a:lstStyle/>
          <a:p>
            <a:pPr algn="ctr">
              <a:lnSpc>
                <a:spcPct val="95000"/>
              </a:lnSpc>
            </a:pPr>
            <a:r>
              <a:rPr lang="en-US" dirty="0" smtClean="0">
                <a:solidFill>
                  <a:schemeClr val="tx1"/>
                </a:solidFill>
              </a:rPr>
              <a:t>MBE Growth HgCdTe</a:t>
            </a:r>
            <a:br>
              <a:rPr lang="en-US" dirty="0" smtClean="0">
                <a:solidFill>
                  <a:schemeClr val="tx1"/>
                </a:solidFill>
              </a:rPr>
            </a:br>
            <a:r>
              <a:rPr lang="en-US" dirty="0" smtClean="0">
                <a:solidFill>
                  <a:schemeClr val="tx1"/>
                </a:solidFill>
              </a:rPr>
              <a:t>Larger </a:t>
            </a:r>
            <a:r>
              <a:rPr lang="en-US" dirty="0">
                <a:solidFill>
                  <a:schemeClr val="tx1"/>
                </a:solidFill>
              </a:rPr>
              <a:t>Wafers </a:t>
            </a:r>
            <a:r>
              <a:rPr lang="en-US" dirty="0">
                <a:solidFill>
                  <a:schemeClr val="tx1"/>
                </a:solidFill>
                <a:sym typeface="Wingdings" pitchFamily="2" charset="2"/>
              </a:rPr>
              <a:t> Lower </a:t>
            </a:r>
            <a:r>
              <a:rPr lang="en-US" dirty="0" smtClean="0">
                <a:solidFill>
                  <a:schemeClr val="tx1"/>
                </a:solidFill>
                <a:sym typeface="Wingdings" pitchFamily="2" charset="2"/>
              </a:rPr>
              <a:t>Cost or Bigger Detector Arrays</a:t>
            </a:r>
            <a:endParaRPr lang="en-US" dirty="0">
              <a:solidFill>
                <a:schemeClr val="tx1"/>
              </a:solidFill>
            </a:endParaRPr>
          </a:p>
        </p:txBody>
      </p:sp>
      <p:sp>
        <p:nvSpPr>
          <p:cNvPr id="257029" name="Text Box 5"/>
          <p:cNvSpPr txBox="1">
            <a:spLocks noChangeArrowheads="1"/>
          </p:cNvSpPr>
          <p:nvPr/>
        </p:nvSpPr>
        <p:spPr bwMode="auto">
          <a:xfrm>
            <a:off x="2667000" y="1828800"/>
            <a:ext cx="1003300" cy="274637"/>
          </a:xfrm>
          <a:prstGeom prst="rect">
            <a:avLst/>
          </a:prstGeom>
          <a:noFill/>
          <a:ln w="12700">
            <a:noFill/>
            <a:miter lim="800000"/>
            <a:headEnd/>
            <a:tailEnd/>
          </a:ln>
          <a:effectLst/>
        </p:spPr>
        <p:txBody>
          <a:bodyPr wrap="none">
            <a:spAutoFit/>
          </a:bodyPr>
          <a:lstStyle/>
          <a:p>
            <a:pPr eaLnBrk="1" hangingPunct="1">
              <a:spcBef>
                <a:spcPct val="0"/>
              </a:spcBef>
              <a:buClrTx/>
              <a:buSzTx/>
            </a:pPr>
            <a:r>
              <a:rPr lang="en-US" sz="1200" b="1" dirty="0"/>
              <a:t>60 x 60 mm</a:t>
            </a:r>
            <a:endParaRPr lang="en-US" sz="1200" b="1" baseline="30000" dirty="0"/>
          </a:p>
        </p:txBody>
      </p:sp>
      <p:sp>
        <p:nvSpPr>
          <p:cNvPr id="257030" name="Text Box 6"/>
          <p:cNvSpPr txBox="1">
            <a:spLocks noChangeArrowheads="1"/>
          </p:cNvSpPr>
          <p:nvPr/>
        </p:nvSpPr>
        <p:spPr bwMode="auto">
          <a:xfrm>
            <a:off x="1685925" y="1878012"/>
            <a:ext cx="1003300" cy="274638"/>
          </a:xfrm>
          <a:prstGeom prst="rect">
            <a:avLst/>
          </a:prstGeom>
          <a:noFill/>
          <a:ln w="12700">
            <a:noFill/>
            <a:miter lim="800000"/>
            <a:headEnd/>
            <a:tailEnd/>
          </a:ln>
          <a:effectLst/>
        </p:spPr>
        <p:txBody>
          <a:bodyPr wrap="none">
            <a:spAutoFit/>
          </a:bodyPr>
          <a:lstStyle/>
          <a:p>
            <a:pPr eaLnBrk="1" hangingPunct="1">
              <a:spcBef>
                <a:spcPct val="0"/>
              </a:spcBef>
              <a:buClrTx/>
              <a:buSzTx/>
            </a:pPr>
            <a:r>
              <a:rPr lang="en-US" sz="1200" b="1" dirty="0"/>
              <a:t>50 x 50 mm</a:t>
            </a:r>
            <a:endParaRPr lang="en-US" sz="1200" b="1" baseline="30000" dirty="0"/>
          </a:p>
        </p:txBody>
      </p:sp>
      <p:sp>
        <p:nvSpPr>
          <p:cNvPr id="257031" name="Text Box 7"/>
          <p:cNvSpPr txBox="1">
            <a:spLocks noChangeArrowheads="1"/>
          </p:cNvSpPr>
          <p:nvPr/>
        </p:nvSpPr>
        <p:spPr bwMode="auto">
          <a:xfrm>
            <a:off x="762000" y="2133600"/>
            <a:ext cx="1003300" cy="274638"/>
          </a:xfrm>
          <a:prstGeom prst="rect">
            <a:avLst/>
          </a:prstGeom>
          <a:noFill/>
          <a:ln w="12700">
            <a:noFill/>
            <a:miter lim="800000"/>
            <a:headEnd/>
            <a:tailEnd/>
          </a:ln>
          <a:effectLst/>
        </p:spPr>
        <p:txBody>
          <a:bodyPr wrap="none">
            <a:spAutoFit/>
          </a:bodyPr>
          <a:lstStyle/>
          <a:p>
            <a:pPr eaLnBrk="1" hangingPunct="1">
              <a:spcBef>
                <a:spcPct val="0"/>
              </a:spcBef>
              <a:buClrTx/>
              <a:buSzTx/>
            </a:pPr>
            <a:r>
              <a:rPr lang="en-US" sz="1200" b="1" dirty="0"/>
              <a:t>40 x 40 mm</a:t>
            </a:r>
            <a:endParaRPr lang="en-US" sz="1200" b="1" baseline="30000" dirty="0"/>
          </a:p>
        </p:txBody>
      </p:sp>
      <p:sp>
        <p:nvSpPr>
          <p:cNvPr id="257032" name="Text Box 8"/>
          <p:cNvSpPr txBox="1">
            <a:spLocks noChangeArrowheads="1"/>
          </p:cNvSpPr>
          <p:nvPr/>
        </p:nvSpPr>
        <p:spPr bwMode="auto">
          <a:xfrm>
            <a:off x="3895725" y="1801812"/>
            <a:ext cx="1003300" cy="274638"/>
          </a:xfrm>
          <a:prstGeom prst="rect">
            <a:avLst/>
          </a:prstGeom>
          <a:noFill/>
          <a:ln w="12700">
            <a:noFill/>
            <a:miter lim="800000"/>
            <a:headEnd/>
            <a:tailEnd/>
          </a:ln>
          <a:effectLst/>
        </p:spPr>
        <p:txBody>
          <a:bodyPr wrap="none">
            <a:spAutoFit/>
          </a:bodyPr>
          <a:lstStyle/>
          <a:p>
            <a:pPr eaLnBrk="1" hangingPunct="1">
              <a:spcBef>
                <a:spcPct val="0"/>
              </a:spcBef>
              <a:buClrTx/>
              <a:buSzTx/>
            </a:pPr>
            <a:r>
              <a:rPr lang="en-US" sz="1200" b="1" dirty="0"/>
              <a:t>70 x 70 mm</a:t>
            </a:r>
            <a:endParaRPr lang="en-US" sz="1200" b="1" baseline="30000" dirty="0"/>
          </a:p>
        </p:txBody>
      </p:sp>
      <p:sp>
        <p:nvSpPr>
          <p:cNvPr id="257033" name="Text Box 9"/>
          <p:cNvSpPr txBox="1">
            <a:spLocks noChangeArrowheads="1"/>
          </p:cNvSpPr>
          <p:nvPr/>
        </p:nvSpPr>
        <p:spPr bwMode="auto">
          <a:xfrm>
            <a:off x="466725" y="1573212"/>
            <a:ext cx="5695950" cy="366713"/>
          </a:xfrm>
          <a:prstGeom prst="rect">
            <a:avLst/>
          </a:prstGeom>
          <a:noFill/>
          <a:ln w="25400">
            <a:noFill/>
            <a:miter lim="800000"/>
            <a:headEnd/>
            <a:tailEnd/>
          </a:ln>
          <a:effectLst/>
        </p:spPr>
        <p:txBody>
          <a:bodyPr wrap="none">
            <a:spAutoFit/>
          </a:bodyPr>
          <a:lstStyle/>
          <a:p>
            <a:pPr algn="ctr">
              <a:spcBef>
                <a:spcPct val="0"/>
              </a:spcBef>
              <a:buClrTx/>
              <a:buSzTx/>
            </a:pPr>
            <a:r>
              <a:rPr lang="en-US" sz="1800" b="1" dirty="0">
                <a:solidFill>
                  <a:schemeClr val="tx2"/>
                </a:solidFill>
              </a:rPr>
              <a:t>Available CdZnTe substrate sizes for MBE HgCdTe</a:t>
            </a:r>
            <a:endParaRPr lang="en-US" sz="1800" b="1" dirty="0"/>
          </a:p>
        </p:txBody>
      </p:sp>
      <p:sp>
        <p:nvSpPr>
          <p:cNvPr id="257034" name="Text Box 10"/>
          <p:cNvSpPr txBox="1">
            <a:spLocks noChangeArrowheads="1"/>
          </p:cNvSpPr>
          <p:nvPr/>
        </p:nvSpPr>
        <p:spPr bwMode="auto">
          <a:xfrm>
            <a:off x="5259388" y="2932113"/>
            <a:ext cx="1320800" cy="581025"/>
          </a:xfrm>
          <a:prstGeom prst="rect">
            <a:avLst/>
          </a:prstGeom>
          <a:noFill/>
          <a:ln w="12700">
            <a:noFill/>
            <a:miter lim="800000"/>
            <a:headEnd/>
            <a:tailEnd/>
          </a:ln>
          <a:effectLst/>
        </p:spPr>
        <p:txBody>
          <a:bodyPr>
            <a:spAutoFit/>
          </a:bodyPr>
          <a:lstStyle/>
          <a:p>
            <a:pPr algn="r" eaLnBrk="1" hangingPunct="1">
              <a:spcBef>
                <a:spcPct val="0"/>
              </a:spcBef>
              <a:buClrTx/>
              <a:buSzTx/>
            </a:pPr>
            <a:r>
              <a:rPr lang="en-US" sz="1600" dirty="0">
                <a:solidFill>
                  <a:schemeClr val="tx2"/>
                </a:solidFill>
              </a:rPr>
              <a:t>6-inch HgCdTe/Si</a:t>
            </a:r>
            <a:endParaRPr lang="en-US" sz="1600" baseline="30000" dirty="0">
              <a:solidFill>
                <a:schemeClr val="tx2"/>
              </a:solidFill>
            </a:endParaRPr>
          </a:p>
        </p:txBody>
      </p:sp>
      <p:pic>
        <p:nvPicPr>
          <p:cNvPr id="257035" name="Picture 11" descr="100mm wfr patterned with ADAS"/>
          <p:cNvPicPr>
            <a:picLocks noChangeAspect="1" noChangeArrowheads="1"/>
          </p:cNvPicPr>
          <p:nvPr/>
        </p:nvPicPr>
        <p:blipFill>
          <a:blip r:embed="rId5" cstate="print"/>
          <a:srcRect/>
          <a:stretch>
            <a:fillRect/>
          </a:stretch>
        </p:blipFill>
        <p:spPr bwMode="auto">
          <a:xfrm>
            <a:off x="6656388" y="1563688"/>
            <a:ext cx="1709737" cy="1619250"/>
          </a:xfrm>
          <a:prstGeom prst="rect">
            <a:avLst/>
          </a:prstGeom>
          <a:noFill/>
        </p:spPr>
      </p:pic>
      <p:sp>
        <p:nvSpPr>
          <p:cNvPr id="257036" name="Rectangle 12"/>
          <p:cNvSpPr>
            <a:spLocks noChangeArrowheads="1"/>
          </p:cNvSpPr>
          <p:nvPr/>
        </p:nvSpPr>
        <p:spPr bwMode="auto">
          <a:xfrm>
            <a:off x="8210550" y="2743200"/>
            <a:ext cx="933450" cy="601662"/>
          </a:xfrm>
          <a:prstGeom prst="rect">
            <a:avLst/>
          </a:prstGeom>
          <a:solidFill>
            <a:srgbClr val="CCFFFF">
              <a:alpha val="80000"/>
            </a:srgbClr>
          </a:solidFill>
          <a:ln w="12700" cap="sq">
            <a:solidFill>
              <a:srgbClr val="003366"/>
            </a:solidFill>
            <a:miter lim="800000"/>
            <a:headEnd type="none" w="sm" len="sm"/>
            <a:tailEnd type="none" w="sm" len="sm"/>
          </a:ln>
          <a:effectLst/>
        </p:spPr>
        <p:txBody>
          <a:bodyPr anchor="ctr"/>
          <a:lstStyle/>
          <a:p>
            <a:pPr algn="ctr">
              <a:spcBef>
                <a:spcPct val="0"/>
              </a:spcBef>
              <a:buClrTx/>
              <a:buSzTx/>
            </a:pPr>
            <a:r>
              <a:rPr lang="en-US" sz="1400" i="1" dirty="0"/>
              <a:t>Wafers drawn to scale</a:t>
            </a:r>
          </a:p>
        </p:txBody>
      </p:sp>
      <p:sp>
        <p:nvSpPr>
          <p:cNvPr id="257038" name="Rectangle 14"/>
          <p:cNvSpPr>
            <a:spLocks noChangeArrowheads="1"/>
          </p:cNvSpPr>
          <p:nvPr/>
        </p:nvSpPr>
        <p:spPr bwMode="auto">
          <a:xfrm>
            <a:off x="573088" y="6096000"/>
            <a:ext cx="7423150" cy="552450"/>
          </a:xfrm>
          <a:prstGeom prst="rect">
            <a:avLst/>
          </a:prstGeom>
          <a:solidFill>
            <a:srgbClr val="B5B5B5"/>
          </a:solidFill>
          <a:ln w="9525" algn="ctr">
            <a:solidFill>
              <a:schemeClr val="tx1"/>
            </a:solidFill>
            <a:miter lim="800000"/>
            <a:headEnd/>
            <a:tailEnd/>
          </a:ln>
          <a:effectLst/>
        </p:spPr>
        <p:txBody>
          <a:bodyPr lIns="0" tIns="0" rIns="0" bIns="0" anchor="ctr"/>
          <a:lstStyle/>
          <a:p>
            <a:pPr marL="230188" indent="-230188">
              <a:buFontTx/>
              <a:buChar char="•"/>
            </a:pPr>
            <a:r>
              <a:rPr lang="en-US" sz="1600" b="1" dirty="0">
                <a:latin typeface="Times New Roman" pitchFamily="18" charset="0"/>
                <a:cs typeface="Times New Roman" pitchFamily="18" charset="0"/>
              </a:rPr>
              <a:t>6-inch HgCdTe/Si Has 5X the Printable Area as 6×6cm HgCdTe/CdZnTe</a:t>
            </a:r>
          </a:p>
          <a:p>
            <a:pPr marL="230188" indent="-230188">
              <a:buFontTx/>
              <a:buChar char="•"/>
            </a:pPr>
            <a:r>
              <a:rPr lang="en-US" sz="1600" b="1" dirty="0">
                <a:latin typeface="Times New Roman" pitchFamily="18" charset="0"/>
                <a:cs typeface="Times New Roman" pitchFamily="18" charset="0"/>
              </a:rPr>
              <a:t>Largest wafer reported for any IR detector Technology</a:t>
            </a:r>
          </a:p>
        </p:txBody>
      </p:sp>
      <p:sp>
        <p:nvSpPr>
          <p:cNvPr id="257040" name="Text Box 16"/>
          <p:cNvSpPr txBox="1">
            <a:spLocks noChangeArrowheads="1"/>
          </p:cNvSpPr>
          <p:nvPr/>
        </p:nvSpPr>
        <p:spPr bwMode="auto">
          <a:xfrm>
            <a:off x="5222875" y="1889125"/>
            <a:ext cx="1320800" cy="581025"/>
          </a:xfrm>
          <a:prstGeom prst="rect">
            <a:avLst/>
          </a:prstGeom>
          <a:noFill/>
          <a:ln w="12700">
            <a:noFill/>
            <a:miter lim="800000"/>
            <a:headEnd/>
            <a:tailEnd/>
          </a:ln>
          <a:effectLst/>
        </p:spPr>
        <p:txBody>
          <a:bodyPr>
            <a:spAutoFit/>
          </a:bodyPr>
          <a:lstStyle/>
          <a:p>
            <a:pPr algn="r" eaLnBrk="1" hangingPunct="1">
              <a:spcBef>
                <a:spcPct val="0"/>
              </a:spcBef>
              <a:buClrTx/>
              <a:buSzTx/>
            </a:pPr>
            <a:r>
              <a:rPr lang="en-US" sz="1600" dirty="0">
                <a:solidFill>
                  <a:schemeClr val="tx2"/>
                </a:solidFill>
              </a:rPr>
              <a:t>4-inch HgCdTe/Si</a:t>
            </a:r>
            <a:endParaRPr lang="en-US" sz="1600" baseline="30000" dirty="0">
              <a:solidFill>
                <a:schemeClr val="tx2"/>
              </a:solidFill>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2153" name="Object 9"/>
          <p:cNvGraphicFramePr>
            <a:graphicFrameLocks noChangeAspect="1"/>
          </p:cNvGraphicFramePr>
          <p:nvPr>
            <p:ph sz="half" idx="2"/>
          </p:nvPr>
        </p:nvGraphicFramePr>
        <p:xfrm>
          <a:off x="368300" y="3725863"/>
          <a:ext cx="4191000" cy="2868612"/>
        </p:xfrm>
        <a:graphic>
          <a:graphicData uri="http://schemas.openxmlformats.org/presentationml/2006/ole">
            <p:oleObj spid="_x0000_s83970" name="Image" r:id="rId4" imgW="8888889" imgH="6082540" progId="PhotoshopElements.Image.2">
              <p:embed/>
            </p:oleObj>
          </a:graphicData>
        </a:graphic>
      </p:graphicFrame>
      <p:pic>
        <p:nvPicPr>
          <p:cNvPr id="262149" name="Picture 5" descr="08-04-223_small"/>
          <p:cNvPicPr>
            <a:picLocks noChangeAspect="1" noChangeArrowheads="1"/>
          </p:cNvPicPr>
          <p:nvPr/>
        </p:nvPicPr>
        <p:blipFill>
          <a:blip r:embed="rId5" cstate="print"/>
          <a:srcRect/>
          <a:stretch>
            <a:fillRect/>
          </a:stretch>
        </p:blipFill>
        <p:spPr bwMode="auto">
          <a:xfrm>
            <a:off x="533400" y="1432807"/>
            <a:ext cx="3962400" cy="2102556"/>
          </a:xfrm>
          <a:prstGeom prst="rect">
            <a:avLst/>
          </a:prstGeom>
          <a:noFill/>
        </p:spPr>
      </p:pic>
      <p:sp>
        <p:nvSpPr>
          <p:cNvPr id="262147" name="Rectangle 3"/>
          <p:cNvSpPr>
            <a:spLocks noGrp="1" noChangeArrowheads="1"/>
          </p:cNvSpPr>
          <p:nvPr>
            <p:ph type="title"/>
          </p:nvPr>
        </p:nvSpPr>
        <p:spPr>
          <a:xfrm>
            <a:off x="1371600" y="304800"/>
            <a:ext cx="6400800" cy="914400"/>
          </a:xfrm>
        </p:spPr>
        <p:txBody>
          <a:bodyPr>
            <a:normAutofit/>
          </a:bodyPr>
          <a:lstStyle/>
          <a:p>
            <a:r>
              <a:rPr lang="en-US" b="1" dirty="0" smtClean="0">
                <a:solidFill>
                  <a:schemeClr val="tx1"/>
                </a:solidFill>
              </a:rPr>
              <a:t>6-inch HgCdTe/Si in production at RVS</a:t>
            </a:r>
            <a:endParaRPr lang="en-US" b="1" dirty="0">
              <a:solidFill>
                <a:schemeClr val="tx1"/>
              </a:solidFill>
            </a:endParaRPr>
          </a:p>
        </p:txBody>
      </p:sp>
      <p:graphicFrame>
        <p:nvGraphicFramePr>
          <p:cNvPr id="262151" name="Object 7"/>
          <p:cNvGraphicFramePr>
            <a:graphicFrameLocks noChangeAspect="1"/>
          </p:cNvGraphicFramePr>
          <p:nvPr>
            <p:ph sz="half" idx="1"/>
          </p:nvPr>
        </p:nvGraphicFramePr>
        <p:xfrm>
          <a:off x="4692650" y="3641725"/>
          <a:ext cx="4191000" cy="2867025"/>
        </p:xfrm>
        <a:graphic>
          <a:graphicData uri="http://schemas.openxmlformats.org/presentationml/2006/ole">
            <p:oleObj spid="_x0000_s83971" name="Image" r:id="rId6" imgW="8152381" imgH="5574603" progId="PhotoshopElements.Image.2">
              <p:embed/>
            </p:oleObj>
          </a:graphicData>
        </a:graphic>
      </p:graphicFrame>
      <p:sp>
        <p:nvSpPr>
          <p:cNvPr id="262150" name="Rectangle 6"/>
          <p:cNvSpPr>
            <a:spLocks noChangeArrowheads="1"/>
          </p:cNvSpPr>
          <p:nvPr/>
        </p:nvSpPr>
        <p:spPr bwMode="auto">
          <a:xfrm>
            <a:off x="1647825" y="5026025"/>
            <a:ext cx="1760538" cy="215900"/>
          </a:xfrm>
          <a:prstGeom prst="rect">
            <a:avLst/>
          </a:prstGeom>
          <a:solidFill>
            <a:srgbClr val="66FFFF">
              <a:alpha val="70000"/>
            </a:srgbClr>
          </a:solidFill>
          <a:ln w="3175" algn="ctr">
            <a:solidFill>
              <a:srgbClr val="000066"/>
            </a:solidFill>
            <a:miter lim="800000"/>
            <a:headEnd/>
            <a:tailEnd/>
          </a:ln>
          <a:effectLst/>
        </p:spPr>
        <p:txBody>
          <a:bodyPr lIns="0" tIns="0" rIns="0" bIns="0" anchor="ctr"/>
          <a:lstStyle/>
          <a:p>
            <a:pPr marL="230188" indent="-230188" algn="ctr"/>
            <a:r>
              <a:rPr lang="en-US" sz="1400" b="1" dirty="0"/>
              <a:t>4.9µm Cutoff at 110K</a:t>
            </a:r>
          </a:p>
        </p:txBody>
      </p:sp>
      <p:sp>
        <p:nvSpPr>
          <p:cNvPr id="262155" name="Rectangle 11"/>
          <p:cNvSpPr>
            <a:spLocks noChangeArrowheads="1"/>
          </p:cNvSpPr>
          <p:nvPr/>
        </p:nvSpPr>
        <p:spPr bwMode="auto">
          <a:xfrm>
            <a:off x="5397500" y="3871913"/>
            <a:ext cx="1930400" cy="411162"/>
          </a:xfrm>
          <a:prstGeom prst="rect">
            <a:avLst/>
          </a:prstGeom>
          <a:solidFill>
            <a:srgbClr val="66FFFF">
              <a:alpha val="70000"/>
            </a:srgbClr>
          </a:solidFill>
          <a:ln w="3175" algn="ctr">
            <a:solidFill>
              <a:srgbClr val="000066"/>
            </a:solidFill>
            <a:miter lim="800000"/>
            <a:headEnd/>
            <a:tailEnd/>
          </a:ln>
          <a:effectLst/>
        </p:spPr>
        <p:txBody>
          <a:bodyPr lIns="0" tIns="0" rIns="0" bIns="0" anchor="ctr"/>
          <a:lstStyle/>
          <a:p>
            <a:pPr marL="230188" indent="-230188" algn="ctr"/>
            <a:r>
              <a:rPr lang="en-US" sz="1400" b="1" dirty="0"/>
              <a:t>Repeatable Cutoff Wafer to Wafer</a:t>
            </a:r>
          </a:p>
        </p:txBody>
      </p:sp>
      <p:pic>
        <p:nvPicPr>
          <p:cNvPr id="10" name="Picture 9" descr="MBE4 Uniformity x and thickness on 6-inch wafers.jpg"/>
          <p:cNvPicPr>
            <a:picLocks noChangeAspect="1"/>
          </p:cNvPicPr>
          <p:nvPr/>
        </p:nvPicPr>
        <p:blipFill>
          <a:blip r:embed="rId7" cstate="print"/>
          <a:stretch>
            <a:fillRect/>
          </a:stretch>
        </p:blipFill>
        <p:spPr>
          <a:xfrm>
            <a:off x="5029200" y="1447800"/>
            <a:ext cx="3695700" cy="2125028"/>
          </a:xfrm>
          <a:prstGeom prst="rect">
            <a:avLst/>
          </a:prstGeom>
        </p:spPr>
      </p:pic>
      <p:sp>
        <p:nvSpPr>
          <p:cNvPr id="15" name="Text Box 44"/>
          <p:cNvSpPr txBox="1">
            <a:spLocks noChangeArrowheads="1"/>
          </p:cNvSpPr>
          <p:nvPr/>
        </p:nvSpPr>
        <p:spPr bwMode="auto">
          <a:xfrm>
            <a:off x="228600" y="6553200"/>
            <a:ext cx="1314462" cy="184666"/>
          </a:xfrm>
          <a:prstGeom prst="rect">
            <a:avLst/>
          </a:prstGeom>
          <a:noFill/>
          <a:ln w="57150" algn="ctr">
            <a:noFill/>
            <a:miter lim="800000"/>
            <a:headEnd/>
            <a:tailEnd/>
          </a:ln>
          <a:effectLst/>
        </p:spPr>
        <p:txBody>
          <a:bodyPr wrap="none" lIns="0" tIns="0" rIns="0" bIns="0">
            <a:spAutoFit/>
          </a:bodyPr>
          <a:lstStyle/>
          <a:p>
            <a:pPr marL="230188" indent="-230188"/>
            <a:r>
              <a:rPr lang="en-US" sz="1200" dirty="0" smtClean="0">
                <a:solidFill>
                  <a:srgbClr val="000066"/>
                </a:solidFill>
              </a:rPr>
              <a:t>SPIE DSS 8012-97</a:t>
            </a:r>
            <a:endParaRPr lang="en-US" sz="1200" dirty="0">
              <a:solidFill>
                <a:srgbClr val="000066"/>
              </a:solidFill>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9" name="Picture 5"/>
          <p:cNvPicPr>
            <a:picLocks noChangeAspect="1" noChangeArrowheads="1"/>
          </p:cNvPicPr>
          <p:nvPr/>
        </p:nvPicPr>
        <p:blipFill>
          <a:blip r:embed="rId3" cstate="print"/>
          <a:srcRect/>
          <a:stretch>
            <a:fillRect/>
          </a:stretch>
        </p:blipFill>
        <p:spPr bwMode="auto">
          <a:xfrm>
            <a:off x="5241846" y="3200400"/>
            <a:ext cx="3902154" cy="2540000"/>
          </a:xfrm>
          <a:prstGeom prst="rect">
            <a:avLst/>
          </a:prstGeom>
          <a:noFill/>
          <a:ln w="9525" algn="ctr">
            <a:noFill/>
            <a:miter lim="800000"/>
            <a:headEnd/>
            <a:tailEnd/>
          </a:ln>
          <a:effectLst/>
        </p:spPr>
      </p:pic>
      <p:sp>
        <p:nvSpPr>
          <p:cNvPr id="205826" name="Rectangle 2"/>
          <p:cNvSpPr>
            <a:spLocks noGrp="1" noChangeArrowheads="1"/>
          </p:cNvSpPr>
          <p:nvPr>
            <p:ph type="title"/>
          </p:nvPr>
        </p:nvSpPr>
        <p:spPr>
          <a:xfrm>
            <a:off x="1447800" y="381000"/>
            <a:ext cx="6188075" cy="831850"/>
          </a:xfrm>
        </p:spPr>
        <p:txBody>
          <a:bodyPr>
            <a:noAutofit/>
          </a:bodyPr>
          <a:lstStyle/>
          <a:p>
            <a:r>
              <a:rPr lang="en-US" b="1" dirty="0">
                <a:solidFill>
                  <a:schemeClr val="tx1"/>
                </a:solidFill>
              </a:rPr>
              <a:t>Overview </a:t>
            </a:r>
            <a:r>
              <a:rPr lang="en-US" b="1" dirty="0" smtClean="0">
                <a:solidFill>
                  <a:schemeClr val="tx1"/>
                </a:solidFill>
              </a:rPr>
              <a:t>RVS’ </a:t>
            </a:r>
            <a:r>
              <a:rPr lang="en-US" altLang="ja-JP" b="1" dirty="0">
                <a:solidFill>
                  <a:schemeClr val="tx1"/>
                </a:solidFill>
                <a:ea typeface="ＭＳ Ｐゴシック" charset="-128"/>
              </a:rPr>
              <a:t>HgCdTe/Si SWIR and MWIR Focal Plane Array Developments</a:t>
            </a:r>
            <a:endParaRPr lang="en-US" b="1" dirty="0">
              <a:solidFill>
                <a:schemeClr val="tx1"/>
              </a:solidFill>
              <a:ea typeface="ＭＳ Ｐゴシック" charset="-128"/>
            </a:endParaRPr>
          </a:p>
        </p:txBody>
      </p:sp>
      <p:graphicFrame>
        <p:nvGraphicFramePr>
          <p:cNvPr id="205830" name="Object 6"/>
          <p:cNvGraphicFramePr>
            <a:graphicFrameLocks noChangeAspect="1"/>
          </p:cNvGraphicFramePr>
          <p:nvPr>
            <p:ph sz="half" idx="2"/>
          </p:nvPr>
        </p:nvGraphicFramePr>
        <p:xfrm>
          <a:off x="5410200" y="1447800"/>
          <a:ext cx="2330450" cy="1740373"/>
        </p:xfrm>
        <a:graphic>
          <a:graphicData uri="http://schemas.openxmlformats.org/presentationml/2006/ole">
            <p:oleObj spid="_x0000_s73730" name="Image" r:id="rId4" imgW="2319533" imgH="1731267" progId="PhotoshopElements.Image.2">
              <p:embed/>
            </p:oleObj>
          </a:graphicData>
        </a:graphic>
      </p:graphicFrame>
      <p:pic>
        <p:nvPicPr>
          <p:cNvPr id="205834" name="Picture 56" descr="FPA"/>
          <p:cNvPicPr>
            <a:picLocks noChangeAspect="1" noChangeArrowheads="1"/>
          </p:cNvPicPr>
          <p:nvPr/>
        </p:nvPicPr>
        <p:blipFill>
          <a:blip r:embed="rId5" cstate="print"/>
          <a:srcRect/>
          <a:stretch>
            <a:fillRect/>
          </a:stretch>
        </p:blipFill>
        <p:spPr bwMode="auto">
          <a:xfrm>
            <a:off x="5486400" y="5227638"/>
            <a:ext cx="2185988" cy="1542961"/>
          </a:xfrm>
          <a:prstGeom prst="rect">
            <a:avLst/>
          </a:prstGeom>
          <a:noFill/>
          <a:ln w="9525">
            <a:noFill/>
            <a:miter lim="800000"/>
            <a:headEnd/>
            <a:tailEnd/>
          </a:ln>
        </p:spPr>
      </p:pic>
      <p:sp>
        <p:nvSpPr>
          <p:cNvPr id="205833" name="Text Box 53"/>
          <p:cNvSpPr txBox="1">
            <a:spLocks noChangeArrowheads="1"/>
          </p:cNvSpPr>
          <p:nvPr/>
        </p:nvSpPr>
        <p:spPr bwMode="auto">
          <a:xfrm>
            <a:off x="7661275" y="5464175"/>
            <a:ext cx="1249363" cy="182563"/>
          </a:xfrm>
          <a:prstGeom prst="rect">
            <a:avLst/>
          </a:prstGeom>
          <a:solidFill>
            <a:schemeClr val="bg1"/>
          </a:solidFill>
          <a:ln w="9525" algn="ctr">
            <a:noFill/>
            <a:miter lim="800000"/>
            <a:headEnd/>
            <a:tailEnd/>
          </a:ln>
        </p:spPr>
        <p:txBody>
          <a:bodyPr wrap="none" lIns="0" tIns="0" rIns="0" bIns="0">
            <a:spAutoFit/>
          </a:bodyPr>
          <a:lstStyle/>
          <a:p>
            <a:pPr marL="230188" indent="-230188"/>
            <a:r>
              <a:rPr lang="en-US" sz="1200" b="1" dirty="0"/>
              <a:t>1.5×1k 15µm FPA</a:t>
            </a:r>
          </a:p>
        </p:txBody>
      </p:sp>
      <p:sp>
        <p:nvSpPr>
          <p:cNvPr id="205837" name="Text Box 53"/>
          <p:cNvSpPr txBox="1">
            <a:spLocks noChangeArrowheads="1"/>
          </p:cNvSpPr>
          <p:nvPr/>
        </p:nvSpPr>
        <p:spPr bwMode="auto">
          <a:xfrm>
            <a:off x="7086600" y="1524000"/>
            <a:ext cx="1206500" cy="182562"/>
          </a:xfrm>
          <a:prstGeom prst="rect">
            <a:avLst/>
          </a:prstGeom>
          <a:solidFill>
            <a:schemeClr val="bg1"/>
          </a:solidFill>
          <a:ln w="9525" algn="ctr">
            <a:noFill/>
            <a:miter lim="800000"/>
            <a:headEnd/>
            <a:tailEnd/>
          </a:ln>
        </p:spPr>
        <p:txBody>
          <a:bodyPr wrap="none" lIns="0" tIns="0" rIns="0" bIns="0">
            <a:spAutoFit/>
          </a:bodyPr>
          <a:lstStyle/>
          <a:p>
            <a:pPr marL="230188" indent="-230188"/>
            <a:r>
              <a:rPr lang="en-US" sz="1200" b="1" dirty="0"/>
              <a:t>1k×1k 27µm FPA</a:t>
            </a:r>
          </a:p>
        </p:txBody>
      </p:sp>
      <p:sp>
        <p:nvSpPr>
          <p:cNvPr id="205838" name="Text Box 53"/>
          <p:cNvSpPr txBox="1">
            <a:spLocks noChangeArrowheads="1"/>
          </p:cNvSpPr>
          <p:nvPr/>
        </p:nvSpPr>
        <p:spPr bwMode="auto">
          <a:xfrm>
            <a:off x="5221288" y="3200400"/>
            <a:ext cx="1458912" cy="182563"/>
          </a:xfrm>
          <a:prstGeom prst="rect">
            <a:avLst/>
          </a:prstGeom>
          <a:solidFill>
            <a:schemeClr val="bg1"/>
          </a:solidFill>
          <a:ln w="9525" algn="ctr">
            <a:noFill/>
            <a:miter lim="800000"/>
            <a:headEnd/>
            <a:tailEnd/>
          </a:ln>
        </p:spPr>
        <p:txBody>
          <a:bodyPr wrap="none" lIns="0" tIns="0" rIns="0" bIns="0">
            <a:spAutoFit/>
          </a:bodyPr>
          <a:lstStyle/>
          <a:p>
            <a:pPr marL="230188" indent="-230188"/>
            <a:r>
              <a:rPr lang="en-US" sz="1200" b="1" dirty="0"/>
              <a:t>2560×512 25µm FPA</a:t>
            </a:r>
          </a:p>
        </p:txBody>
      </p:sp>
      <p:sp>
        <p:nvSpPr>
          <p:cNvPr id="205827" name="Rectangle 3"/>
          <p:cNvSpPr>
            <a:spLocks noGrp="1" noChangeArrowheads="1"/>
          </p:cNvSpPr>
          <p:nvPr>
            <p:ph type="body" sz="half" idx="1"/>
          </p:nvPr>
        </p:nvSpPr>
        <p:spPr>
          <a:xfrm>
            <a:off x="304800" y="1524000"/>
            <a:ext cx="4722813" cy="5334000"/>
          </a:xfrm>
          <a:solidFill>
            <a:schemeClr val="bg1"/>
          </a:solidFill>
        </p:spPr>
        <p:txBody>
          <a:bodyPr>
            <a:normAutofit fontScale="92500" lnSpcReduction="10000"/>
          </a:bodyPr>
          <a:lstStyle/>
          <a:p>
            <a:pPr>
              <a:buFontTx/>
              <a:buNone/>
            </a:pPr>
            <a:r>
              <a:rPr lang="en-US" sz="1400" b="1" dirty="0"/>
              <a:t>2001- 1024×1024 SWIR HgCdTe/Si </a:t>
            </a:r>
          </a:p>
          <a:p>
            <a:r>
              <a:rPr lang="en-US" sz="1400" dirty="0"/>
              <a:t>SPIE's 46th Annual Meeting and International Symposium on Optical Science and Technology</a:t>
            </a:r>
          </a:p>
          <a:p>
            <a:pPr lvl="1"/>
            <a:r>
              <a:rPr lang="en-US" sz="1300" b="0" dirty="0"/>
              <a:t>“Large-format infrared arrays for future space and ground-based astronomy applications ”, P.J. Love, et al, RVS, Proc. SPIE Vol. 4486, 373 (2002).</a:t>
            </a:r>
          </a:p>
          <a:p>
            <a:pPr>
              <a:buFontTx/>
              <a:buNone/>
            </a:pPr>
            <a:r>
              <a:rPr lang="en-US" sz="1400" b="1" dirty="0"/>
              <a:t>2004-  2560×512 MWIR HgCdTe/Si</a:t>
            </a:r>
          </a:p>
          <a:p>
            <a:r>
              <a:rPr lang="en-US" sz="1400" dirty="0"/>
              <a:t>SPIE Defense, Security, and Sensing </a:t>
            </a:r>
          </a:p>
          <a:p>
            <a:pPr lvl="1"/>
            <a:r>
              <a:rPr lang="en-US" sz="1300" b="0" dirty="0"/>
              <a:t>“Navy DAS FNC program overview: SBIRST for DD(X)” (Invited Paper), E. H. Takken, J. R. Waterman, R. Priest, Naval Research Lab. [5406-28]</a:t>
            </a:r>
          </a:p>
          <a:p>
            <a:pPr lvl="1"/>
            <a:r>
              <a:rPr lang="en-US" sz="1300" b="0" dirty="0"/>
              <a:t>“Wide FOV FPAs for a shipboard distributed aperture system”, D. J. Gulbransen, et al, RVS; E. H. Takken, Naval Research Lab. [5406-29]</a:t>
            </a:r>
          </a:p>
          <a:p>
            <a:pPr>
              <a:buFontTx/>
              <a:buNone/>
            </a:pPr>
            <a:r>
              <a:rPr lang="en-US" sz="1400" b="1" dirty="0"/>
              <a:t>2010- 1536×1024 SWIR and MWIR on 6-inch HgCdTe/Si wafers</a:t>
            </a:r>
          </a:p>
          <a:p>
            <a:r>
              <a:rPr lang="en-US" sz="1400" dirty="0"/>
              <a:t>SPIE Defense, Security, and Sensing</a:t>
            </a:r>
          </a:p>
          <a:p>
            <a:pPr lvl="1"/>
            <a:r>
              <a:rPr lang="en-US" sz="1300" b="0" dirty="0"/>
              <a:t>“Performance of MWIR and SWIR HgCdTe-based focal plane arrays at high operating temperatures”, </a:t>
            </a:r>
            <a:r>
              <a:rPr lang="es-ES" sz="1300" b="0" dirty="0"/>
              <a:t>Leon Melkonian; et al, RVS, SPIE Vol. </a:t>
            </a:r>
            <a:r>
              <a:rPr lang="en-US" sz="1300" b="0" dirty="0" smtClean="0"/>
              <a:t>7660</a:t>
            </a:r>
          </a:p>
          <a:p>
            <a:pPr>
              <a:buNone/>
            </a:pPr>
            <a:r>
              <a:rPr lang="en-US" sz="1400" dirty="0" smtClean="0"/>
              <a:t>2011- High operability 2k × 2k 15µm pitch MWIR</a:t>
            </a:r>
          </a:p>
          <a:p>
            <a:r>
              <a:rPr lang="en-US" sz="1400" dirty="0" smtClean="0"/>
              <a:t>SPIE DSS</a:t>
            </a:r>
          </a:p>
          <a:p>
            <a:pPr lvl="1"/>
            <a:r>
              <a:rPr lang="en-US" sz="1300" b="0" dirty="0" smtClean="0"/>
              <a:t>“Large Format High Operability SWIR and MWIR Focal Plane Array Performance and Capabilities”, J Bangs et al, SPIE, Volume 8012, pp. 801234-801234-12 (2011)</a:t>
            </a:r>
            <a:endParaRPr lang="en-US" sz="1300" b="0" dirty="0"/>
          </a:p>
        </p:txBody>
      </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1371600" y="457200"/>
            <a:ext cx="6705600" cy="828432"/>
          </a:xfrm>
          <a:prstGeom prst="rect">
            <a:avLst/>
          </a:prstGeom>
          <a:noFill/>
          <a:ln w="12700">
            <a:noFill/>
            <a:miter lim="800000"/>
            <a:headEnd/>
            <a:tailEnd/>
          </a:ln>
          <a:effectLst/>
        </p:spPr>
        <p:txBody>
          <a:bodyPr wrap="square" lIns="90488" tIns="44450" rIns="90488" bIns="44450">
            <a:spAutoFit/>
          </a:bodyPr>
          <a:lstStyle/>
          <a:p>
            <a:r>
              <a:rPr lang="en-US" sz="2400" b="1" dirty="0">
                <a:latin typeface="Times New Roman" pitchFamily="18" charset="0"/>
                <a:cs typeface="Times New Roman" pitchFamily="18" charset="0"/>
              </a:rPr>
              <a:t>MBE HgCdTe/Si Performance </a:t>
            </a:r>
          </a:p>
          <a:p>
            <a:r>
              <a:rPr lang="en-US" sz="2400" b="1" dirty="0">
                <a:latin typeface="Times New Roman" pitchFamily="18" charset="0"/>
                <a:cs typeface="Times New Roman" pitchFamily="18" charset="0"/>
              </a:rPr>
              <a:t>MWIR 2560x512, SWIR </a:t>
            </a:r>
            <a:r>
              <a:rPr lang="en-US" sz="2400" b="1" dirty="0" smtClean="0">
                <a:latin typeface="Times New Roman" pitchFamily="18" charset="0"/>
                <a:cs typeface="Times New Roman" pitchFamily="18" charset="0"/>
              </a:rPr>
              <a:t>2048×2048 </a:t>
            </a:r>
            <a:endParaRPr lang="en-US" sz="2400" b="1" dirty="0">
              <a:latin typeface="Times New Roman" pitchFamily="18" charset="0"/>
              <a:cs typeface="Times New Roman" pitchFamily="18" charset="0"/>
            </a:endParaRPr>
          </a:p>
        </p:txBody>
      </p:sp>
      <p:pic>
        <p:nvPicPr>
          <p:cNvPr id="132099" name="Picture 3"/>
          <p:cNvPicPr>
            <a:picLocks noGrp="1" noChangeAspect="1" noChangeArrowheads="1"/>
          </p:cNvPicPr>
          <p:nvPr>
            <p:ph sz="quarter" idx="1"/>
          </p:nvPr>
        </p:nvPicPr>
        <p:blipFill>
          <a:blip r:embed="rId2" cstate="print"/>
          <a:srcRect l="5763"/>
          <a:stretch>
            <a:fillRect/>
          </a:stretch>
        </p:blipFill>
        <p:spPr>
          <a:xfrm>
            <a:off x="0" y="3576638"/>
            <a:ext cx="2413000" cy="2252662"/>
          </a:xfrm>
          <a:noFill/>
          <a:ln/>
        </p:spPr>
      </p:pic>
      <p:pic>
        <p:nvPicPr>
          <p:cNvPr id="132100" name="Picture 4"/>
          <p:cNvPicPr>
            <a:picLocks noGrp="1" noChangeAspect="1" noChangeArrowheads="1"/>
          </p:cNvPicPr>
          <p:nvPr>
            <p:ph sz="quarter" idx="2"/>
          </p:nvPr>
        </p:nvPicPr>
        <p:blipFill>
          <a:blip r:embed="rId3" cstate="print"/>
          <a:srcRect/>
          <a:stretch>
            <a:fillRect/>
          </a:stretch>
        </p:blipFill>
        <p:spPr>
          <a:xfrm>
            <a:off x="1970088" y="3638550"/>
            <a:ext cx="2403475" cy="2241550"/>
          </a:xfrm>
          <a:noFill/>
          <a:ln/>
        </p:spPr>
      </p:pic>
      <p:sp>
        <p:nvSpPr>
          <p:cNvPr id="132102" name="Text Box 6"/>
          <p:cNvSpPr txBox="1">
            <a:spLocks noChangeArrowheads="1"/>
          </p:cNvSpPr>
          <p:nvPr/>
        </p:nvSpPr>
        <p:spPr bwMode="auto">
          <a:xfrm>
            <a:off x="1136650" y="3465513"/>
            <a:ext cx="2444750" cy="274637"/>
          </a:xfrm>
          <a:prstGeom prst="rect">
            <a:avLst/>
          </a:prstGeom>
          <a:noFill/>
          <a:ln w="25400">
            <a:noFill/>
            <a:miter lim="800000"/>
            <a:headEnd/>
            <a:tailEnd/>
          </a:ln>
          <a:effectLst/>
        </p:spPr>
        <p:txBody>
          <a:bodyPr wrap="none">
            <a:spAutoFit/>
          </a:bodyPr>
          <a:lstStyle/>
          <a:p>
            <a:r>
              <a:rPr lang="en-US" sz="1200" b="1" dirty="0">
                <a:latin typeface="Arial" pitchFamily="34" charset="0"/>
              </a:rPr>
              <a:t>SWIR 2048x2048 20</a:t>
            </a:r>
            <a:r>
              <a:rPr lang="en-US" sz="1200" b="1" dirty="0">
                <a:latin typeface="Arial" pitchFamily="34" charset="0"/>
                <a:cs typeface="Arial" pitchFamily="34" charset="0"/>
              </a:rPr>
              <a:t>µm unit-cell</a:t>
            </a:r>
            <a:endParaRPr lang="en-US" sz="1200" b="1" dirty="0">
              <a:latin typeface="Arial" pitchFamily="34" charset="0"/>
            </a:endParaRPr>
          </a:p>
        </p:txBody>
      </p:sp>
      <p:sp>
        <p:nvSpPr>
          <p:cNvPr id="132103" name="Text Box 7"/>
          <p:cNvSpPr txBox="1">
            <a:spLocks noChangeArrowheads="1"/>
          </p:cNvSpPr>
          <p:nvPr/>
        </p:nvSpPr>
        <p:spPr bwMode="auto">
          <a:xfrm>
            <a:off x="2465388" y="5661025"/>
            <a:ext cx="1412875" cy="336550"/>
          </a:xfrm>
          <a:prstGeom prst="rect">
            <a:avLst/>
          </a:prstGeom>
          <a:noFill/>
          <a:ln w="25400">
            <a:noFill/>
            <a:miter lim="800000"/>
            <a:headEnd/>
            <a:tailEnd/>
          </a:ln>
          <a:effectLst/>
        </p:spPr>
        <p:txBody>
          <a:bodyPr wrap="none">
            <a:spAutoFit/>
          </a:bodyPr>
          <a:lstStyle/>
          <a:p>
            <a:pPr algn="ctr"/>
            <a:r>
              <a:rPr lang="en-US" sz="800" b="1" dirty="0">
                <a:latin typeface="Arial" pitchFamily="34" charset="0"/>
              </a:rPr>
              <a:t>Quantum Efficiency (QE) </a:t>
            </a:r>
          </a:p>
          <a:p>
            <a:pPr algn="ctr"/>
            <a:r>
              <a:rPr lang="en-US" sz="800" b="1" dirty="0">
                <a:latin typeface="Arial" pitchFamily="34" charset="0"/>
              </a:rPr>
              <a:t>no AR coating</a:t>
            </a:r>
          </a:p>
        </p:txBody>
      </p:sp>
      <p:sp>
        <p:nvSpPr>
          <p:cNvPr id="132104" name="Text Box 8"/>
          <p:cNvSpPr txBox="1">
            <a:spLocks noChangeArrowheads="1"/>
          </p:cNvSpPr>
          <p:nvPr/>
        </p:nvSpPr>
        <p:spPr bwMode="auto">
          <a:xfrm>
            <a:off x="4248150" y="3740150"/>
            <a:ext cx="4559300" cy="2352675"/>
          </a:xfrm>
          <a:prstGeom prst="rect">
            <a:avLst/>
          </a:prstGeom>
          <a:noFill/>
          <a:ln w="25400">
            <a:noFill/>
            <a:miter lim="800000"/>
            <a:headEnd/>
            <a:tailEnd/>
          </a:ln>
          <a:effectLst/>
        </p:spPr>
        <p:txBody>
          <a:bodyPr wrap="none">
            <a:spAutoFit/>
          </a:bodyPr>
          <a:lstStyle/>
          <a:p>
            <a:pPr>
              <a:buClr>
                <a:srgbClr val="000099"/>
              </a:buClr>
              <a:buSzPct val="150000"/>
              <a:buFont typeface="Arial" pitchFamily="34" charset="0"/>
              <a:buNone/>
            </a:pPr>
            <a:r>
              <a:rPr lang="en-US" sz="1800" dirty="0">
                <a:latin typeface="Arial" pitchFamily="34" charset="0"/>
              </a:rPr>
              <a:t>Uniform large format FPA performance</a:t>
            </a:r>
          </a:p>
          <a:p>
            <a:pPr>
              <a:buClr>
                <a:srgbClr val="000099"/>
              </a:buClr>
              <a:buSzPct val="150000"/>
              <a:buFont typeface="Arial" pitchFamily="34" charset="0"/>
              <a:buChar char="−"/>
            </a:pPr>
            <a:r>
              <a:rPr lang="en-US" sz="1600" dirty="0">
                <a:latin typeface="Arial" pitchFamily="34" charset="0"/>
              </a:rPr>
              <a:t> Operability &gt;99% (0.7*Mean&lt;pixel&lt;1.4*Mean)</a:t>
            </a:r>
          </a:p>
          <a:p>
            <a:pPr>
              <a:buClr>
                <a:srgbClr val="000099"/>
              </a:buClr>
              <a:buSzPct val="150000"/>
              <a:buFont typeface="Arial" pitchFamily="34" charset="0"/>
              <a:buChar char="−"/>
            </a:pPr>
            <a:r>
              <a:rPr lang="en-US" sz="1600" dirty="0">
                <a:latin typeface="Arial" pitchFamily="34" charset="0"/>
              </a:rPr>
              <a:t> Quantum efficiency &gt; 60% with ARC</a:t>
            </a:r>
          </a:p>
          <a:p>
            <a:pPr>
              <a:buClr>
                <a:srgbClr val="000099"/>
              </a:buClr>
              <a:buSzPct val="150000"/>
              <a:buFont typeface="Arial" pitchFamily="34" charset="0"/>
              <a:buChar char="−"/>
            </a:pPr>
            <a:r>
              <a:rPr lang="en-US" sz="1600" dirty="0">
                <a:latin typeface="Arial" pitchFamily="34" charset="0"/>
              </a:rPr>
              <a:t> Comparable to SWIR LPE/CdZnTe</a:t>
            </a:r>
          </a:p>
          <a:p>
            <a:pPr>
              <a:buClr>
                <a:srgbClr val="000099"/>
              </a:buClr>
              <a:buSzPct val="150000"/>
              <a:buFont typeface="Arial" pitchFamily="34" charset="0"/>
              <a:buNone/>
            </a:pPr>
            <a:endParaRPr lang="en-US" sz="1600" dirty="0">
              <a:latin typeface="Arial" pitchFamily="34" charset="0"/>
            </a:endParaRPr>
          </a:p>
          <a:p>
            <a:pPr>
              <a:buSzPct val="125000"/>
            </a:pPr>
            <a:r>
              <a:rPr lang="en-US" sz="1800" dirty="0">
                <a:latin typeface="Arial" pitchFamily="34" charset="0"/>
              </a:rPr>
              <a:t>Increased fabrication of large format FPAs</a:t>
            </a:r>
            <a:endParaRPr lang="en-US" sz="1600" dirty="0">
              <a:latin typeface="Arial" pitchFamily="34" charset="0"/>
            </a:endParaRPr>
          </a:p>
          <a:p>
            <a:pPr>
              <a:buClr>
                <a:srgbClr val="000099"/>
              </a:buClr>
              <a:buSzPct val="150000"/>
              <a:buFont typeface="Arial" pitchFamily="34" charset="0"/>
              <a:buChar char="−"/>
            </a:pPr>
            <a:r>
              <a:rPr lang="en-US" sz="1600" b="1" dirty="0">
                <a:latin typeface="Arial" pitchFamily="34" charset="0"/>
              </a:rPr>
              <a:t> </a:t>
            </a:r>
            <a:r>
              <a:rPr lang="en-US" sz="1600" dirty="0">
                <a:latin typeface="Arial" pitchFamily="34" charset="0"/>
              </a:rPr>
              <a:t>Routine large wafer MBE growth</a:t>
            </a:r>
          </a:p>
          <a:p>
            <a:pPr>
              <a:buClr>
                <a:srgbClr val="000099"/>
              </a:buClr>
              <a:buSzPct val="150000"/>
              <a:buFont typeface="Arial" pitchFamily="34" charset="0"/>
              <a:buChar char="−"/>
            </a:pPr>
            <a:r>
              <a:rPr lang="en-US" sz="1600" dirty="0">
                <a:latin typeface="Arial" pitchFamily="34" charset="0"/>
              </a:rPr>
              <a:t> Proven fabrication procedures </a:t>
            </a:r>
          </a:p>
          <a:p>
            <a:pPr>
              <a:buClr>
                <a:srgbClr val="000099"/>
              </a:buClr>
              <a:buSzPct val="150000"/>
              <a:buFont typeface="Arial" pitchFamily="34" charset="0"/>
              <a:buChar char="−"/>
            </a:pPr>
            <a:r>
              <a:rPr lang="en-US" sz="1600" dirty="0">
                <a:latin typeface="Arial" pitchFamily="34" charset="0"/>
              </a:rPr>
              <a:t> Mega pixel FPA/ROIC hybridization</a:t>
            </a:r>
          </a:p>
        </p:txBody>
      </p:sp>
      <p:pic>
        <p:nvPicPr>
          <p:cNvPr id="132105" name="Picture 9"/>
          <p:cNvPicPr>
            <a:picLocks noChangeAspect="1" noChangeArrowheads="1"/>
          </p:cNvPicPr>
          <p:nvPr/>
        </p:nvPicPr>
        <p:blipFill>
          <a:blip r:embed="rId4" cstate="print"/>
          <a:srcRect/>
          <a:stretch>
            <a:fillRect/>
          </a:stretch>
        </p:blipFill>
        <p:spPr bwMode="auto">
          <a:xfrm>
            <a:off x="3581400" y="1411287"/>
            <a:ext cx="5110163" cy="1189037"/>
          </a:xfrm>
          <a:prstGeom prst="rect">
            <a:avLst/>
          </a:prstGeom>
          <a:noFill/>
          <a:ln w="12700" cap="sq">
            <a:noFill/>
            <a:miter lim="800000"/>
            <a:headEnd type="none" w="sm" len="sm"/>
            <a:tailEnd type="none" w="sm" len="sm"/>
          </a:ln>
          <a:effectLst/>
        </p:spPr>
      </p:pic>
      <p:pic>
        <p:nvPicPr>
          <p:cNvPr id="132106" name="Picture 10"/>
          <p:cNvPicPr>
            <a:picLocks noGrp="1" noChangeAspect="1" noChangeArrowheads="1"/>
          </p:cNvPicPr>
          <p:nvPr>
            <p:ph sz="quarter" idx="3"/>
          </p:nvPr>
        </p:nvPicPr>
        <p:blipFill>
          <a:blip r:embed="rId5" cstate="print"/>
          <a:srcRect/>
          <a:stretch>
            <a:fillRect/>
          </a:stretch>
        </p:blipFill>
        <p:spPr>
          <a:xfrm>
            <a:off x="3581400" y="2530475"/>
            <a:ext cx="5110163" cy="1050925"/>
          </a:xfrm>
          <a:noFill/>
          <a:ln/>
        </p:spPr>
      </p:pic>
      <p:sp>
        <p:nvSpPr>
          <p:cNvPr id="132107" name="Text Box 11"/>
          <p:cNvSpPr txBox="1">
            <a:spLocks noChangeArrowheads="1"/>
          </p:cNvSpPr>
          <p:nvPr/>
        </p:nvSpPr>
        <p:spPr bwMode="auto">
          <a:xfrm>
            <a:off x="5040313" y="3465513"/>
            <a:ext cx="2386012" cy="274637"/>
          </a:xfrm>
          <a:prstGeom prst="rect">
            <a:avLst/>
          </a:prstGeom>
          <a:noFill/>
          <a:ln w="25400">
            <a:noFill/>
            <a:miter lim="800000"/>
            <a:headEnd/>
            <a:tailEnd/>
          </a:ln>
          <a:effectLst/>
        </p:spPr>
        <p:txBody>
          <a:bodyPr wrap="none">
            <a:spAutoFit/>
          </a:bodyPr>
          <a:lstStyle/>
          <a:p>
            <a:r>
              <a:rPr lang="en-US" sz="1200" b="1" dirty="0">
                <a:latin typeface="Arial" pitchFamily="34" charset="0"/>
              </a:rPr>
              <a:t>MWIR 2560x512</a:t>
            </a:r>
            <a:r>
              <a:rPr lang="en-US" sz="1200" dirty="0">
                <a:latin typeface="Arial" pitchFamily="34" charset="0"/>
              </a:rPr>
              <a:t> </a:t>
            </a:r>
            <a:r>
              <a:rPr lang="en-US" sz="1200" b="1" dirty="0">
                <a:latin typeface="Arial" pitchFamily="34" charset="0"/>
              </a:rPr>
              <a:t>25</a:t>
            </a:r>
            <a:r>
              <a:rPr lang="en-US" sz="1200" b="1" dirty="0">
                <a:latin typeface="Arial" pitchFamily="34" charset="0"/>
                <a:cs typeface="Arial" pitchFamily="34" charset="0"/>
              </a:rPr>
              <a:t>µm unit-cell</a:t>
            </a:r>
          </a:p>
        </p:txBody>
      </p:sp>
      <p:sp>
        <p:nvSpPr>
          <p:cNvPr id="132108" name="Rectangle 12"/>
          <p:cNvSpPr>
            <a:spLocks noChangeArrowheads="1"/>
          </p:cNvSpPr>
          <p:nvPr/>
        </p:nvSpPr>
        <p:spPr bwMode="auto">
          <a:xfrm>
            <a:off x="881063" y="2974975"/>
            <a:ext cx="1858962" cy="257175"/>
          </a:xfrm>
          <a:prstGeom prst="rect">
            <a:avLst/>
          </a:prstGeom>
          <a:noFill/>
          <a:ln w="25400">
            <a:noFill/>
            <a:miter lim="800000"/>
            <a:headEnd/>
            <a:tailEnd/>
          </a:ln>
          <a:effectLst/>
        </p:spPr>
        <p:txBody>
          <a:bodyPr wrap="none">
            <a:spAutoFit/>
          </a:bodyPr>
          <a:lstStyle/>
          <a:p>
            <a:pPr algn="ctr">
              <a:lnSpc>
                <a:spcPct val="90000"/>
              </a:lnSpc>
              <a:spcBef>
                <a:spcPct val="45000"/>
              </a:spcBef>
              <a:buClr>
                <a:srgbClr val="EAEAEA"/>
              </a:buClr>
              <a:buFont typeface="Wingdings 2" pitchFamily="18" charset="2"/>
              <a:buNone/>
            </a:pPr>
            <a:r>
              <a:rPr lang="en-US" sz="1200" b="1" dirty="0">
                <a:latin typeface="Arial" pitchFamily="34" charset="0"/>
              </a:rPr>
              <a:t>Die Size 69.1 X 17.9mm</a:t>
            </a:r>
          </a:p>
        </p:txBody>
      </p:sp>
      <p:pic>
        <p:nvPicPr>
          <p:cNvPr id="132109" name="Picture 13" descr="04-06-0256_retouched_small"/>
          <p:cNvPicPr>
            <a:picLocks noChangeAspect="1" noChangeArrowheads="1"/>
          </p:cNvPicPr>
          <p:nvPr/>
        </p:nvPicPr>
        <p:blipFill>
          <a:blip r:embed="rId6" cstate="print"/>
          <a:srcRect/>
          <a:stretch>
            <a:fillRect/>
          </a:stretch>
        </p:blipFill>
        <p:spPr bwMode="auto">
          <a:xfrm>
            <a:off x="609600" y="1447800"/>
            <a:ext cx="2595562" cy="1735137"/>
          </a:xfrm>
          <a:prstGeom prst="rect">
            <a:avLst/>
          </a:prstGeom>
          <a:noFill/>
          <a:ln w="9525">
            <a:noFill/>
            <a:miter lim="800000"/>
            <a:headEnd/>
            <a:tailEnd/>
          </a:ln>
          <a:effectLst/>
        </p:spPr>
      </p:pic>
      <p:sp>
        <p:nvSpPr>
          <p:cNvPr id="14" name="TextBox 13"/>
          <p:cNvSpPr txBox="1"/>
          <p:nvPr/>
        </p:nvSpPr>
        <p:spPr>
          <a:xfrm>
            <a:off x="0" y="6211669"/>
            <a:ext cx="3810000" cy="507831"/>
          </a:xfrm>
          <a:prstGeom prst="rect">
            <a:avLst/>
          </a:prstGeom>
          <a:noFill/>
        </p:spPr>
        <p:txBody>
          <a:bodyPr wrap="square" rtlCol="0">
            <a:spAutoFit/>
          </a:bodyPr>
          <a:lstStyle/>
          <a:p>
            <a:r>
              <a:rPr lang="en-US" sz="900" dirty="0" smtClean="0"/>
              <a:t>“Fabrication and Characterization of Small Unit-Cell Molecular Beam Epitaxy Grown HgCdTe-on-Si Mid-Wavelength Infrared Detectors” by  E. P. G. Smith et al, Journal of Electronic Materials Volume 36, Number 8 (2007), 1045-1051</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0" name="Picture 4"/>
          <p:cNvPicPr>
            <a:picLocks noChangeAspect="1" noChangeArrowheads="1"/>
          </p:cNvPicPr>
          <p:nvPr/>
        </p:nvPicPr>
        <p:blipFill>
          <a:blip r:embed="rId2" cstate="print"/>
          <a:srcRect/>
          <a:stretch>
            <a:fillRect/>
          </a:stretch>
        </p:blipFill>
        <p:spPr bwMode="auto">
          <a:xfrm>
            <a:off x="2590800" y="2743200"/>
            <a:ext cx="1922818" cy="1625600"/>
          </a:xfrm>
          <a:prstGeom prst="rect">
            <a:avLst/>
          </a:prstGeom>
          <a:noFill/>
          <a:ln w="9525">
            <a:noFill/>
            <a:miter lim="800000"/>
            <a:headEnd/>
            <a:tailEnd/>
          </a:ln>
        </p:spPr>
      </p:pic>
      <p:sp>
        <p:nvSpPr>
          <p:cNvPr id="2" name="Title 1"/>
          <p:cNvSpPr>
            <a:spLocks noGrp="1"/>
          </p:cNvSpPr>
          <p:nvPr>
            <p:ph type="title"/>
          </p:nvPr>
        </p:nvSpPr>
        <p:spPr/>
        <p:txBody>
          <a:bodyPr/>
          <a:lstStyle/>
          <a:p>
            <a:r>
              <a:rPr lang="en-US" b="1" dirty="0" smtClean="0">
                <a:solidFill>
                  <a:schemeClr val="tx1"/>
                </a:solidFill>
              </a:rPr>
              <a:t>HgCdTe/Si SWIR Astronomy Arrays Demonstrated 2002</a:t>
            </a:r>
            <a:endParaRPr lang="en-US" b="1" dirty="0">
              <a:solidFill>
                <a:schemeClr val="tx1"/>
              </a:solidFill>
            </a:endParaRPr>
          </a:p>
        </p:txBody>
      </p:sp>
      <p:pic>
        <p:nvPicPr>
          <p:cNvPr id="4100" name="Picture 4"/>
          <p:cNvPicPr>
            <a:picLocks noChangeAspect="1" noChangeArrowheads="1"/>
          </p:cNvPicPr>
          <p:nvPr/>
        </p:nvPicPr>
        <p:blipFill>
          <a:blip r:embed="rId3" cstate="print"/>
          <a:srcRect/>
          <a:stretch>
            <a:fillRect/>
          </a:stretch>
        </p:blipFill>
        <p:spPr bwMode="auto">
          <a:xfrm>
            <a:off x="228600" y="4343400"/>
            <a:ext cx="6515100" cy="1685925"/>
          </a:xfrm>
          <a:prstGeom prst="rect">
            <a:avLst/>
          </a:prstGeom>
          <a:noFill/>
          <a:ln w="9525">
            <a:noFill/>
            <a:miter lim="800000"/>
            <a:headEnd/>
            <a:tailEnd/>
          </a:ln>
        </p:spPr>
      </p:pic>
      <p:sp>
        <p:nvSpPr>
          <p:cNvPr id="3" name="Content Placeholder 2"/>
          <p:cNvSpPr>
            <a:spLocks noGrp="1"/>
          </p:cNvSpPr>
          <p:nvPr>
            <p:ph sz="quarter" idx="1"/>
          </p:nvPr>
        </p:nvSpPr>
        <p:spPr>
          <a:xfrm>
            <a:off x="304800" y="1524000"/>
            <a:ext cx="5257800" cy="1676400"/>
          </a:xfrm>
        </p:spPr>
        <p:txBody>
          <a:bodyPr>
            <a:normAutofit/>
          </a:bodyPr>
          <a:lstStyle/>
          <a:p>
            <a:r>
              <a:rPr lang="en-US" dirty="0" smtClean="0"/>
              <a:t>27µm Opt Area</a:t>
            </a:r>
          </a:p>
          <a:p>
            <a:r>
              <a:rPr lang="en-US" dirty="0" smtClean="0"/>
              <a:t>SFD ROIC</a:t>
            </a:r>
          </a:p>
          <a:p>
            <a:r>
              <a:rPr lang="en-US" dirty="0" smtClean="0"/>
              <a:t>Demonstrated low leakage current SWIR HgCdTe/Si</a:t>
            </a:r>
            <a:endParaRPr lang="en-US" dirty="0"/>
          </a:p>
        </p:txBody>
      </p:sp>
      <p:sp>
        <p:nvSpPr>
          <p:cNvPr id="7" name="Rectangle 6"/>
          <p:cNvSpPr/>
          <p:nvPr/>
        </p:nvSpPr>
        <p:spPr>
          <a:xfrm>
            <a:off x="0" y="6304002"/>
            <a:ext cx="4572000" cy="553998"/>
          </a:xfrm>
          <a:prstGeom prst="rect">
            <a:avLst/>
          </a:prstGeom>
        </p:spPr>
        <p:txBody>
          <a:bodyPr>
            <a:spAutoFit/>
          </a:bodyPr>
          <a:lstStyle/>
          <a:p>
            <a:r>
              <a:rPr lang="en-US" sz="1000" dirty="0" smtClean="0"/>
              <a:t>Large-Format Infrared Arrays for Future Space and Ground-Based Astronomy Applications, P.J. Love et al, Infrared Spaceborne Remote Sensing IX, Marija Strojnik, Bjørn F. Andresen, Editors, Proceedings of SPIE Vol. 4486 (2002) © 2002 SPIE · 0277-786X/02/</a:t>
            </a:r>
          </a:p>
        </p:txBody>
      </p:sp>
      <p:pic>
        <p:nvPicPr>
          <p:cNvPr id="183298" name="Picture 2"/>
          <p:cNvPicPr>
            <a:picLocks noChangeAspect="1" noChangeArrowheads="1"/>
          </p:cNvPicPr>
          <p:nvPr/>
        </p:nvPicPr>
        <p:blipFill>
          <a:blip r:embed="rId4" cstate="print"/>
          <a:srcRect/>
          <a:stretch>
            <a:fillRect/>
          </a:stretch>
        </p:blipFill>
        <p:spPr bwMode="auto">
          <a:xfrm>
            <a:off x="6248400" y="4572000"/>
            <a:ext cx="2550059" cy="1981200"/>
          </a:xfrm>
          <a:prstGeom prst="rect">
            <a:avLst/>
          </a:prstGeom>
          <a:noFill/>
          <a:ln w="9525">
            <a:noFill/>
            <a:miter lim="800000"/>
            <a:headEnd/>
            <a:tailEnd/>
          </a:ln>
        </p:spPr>
      </p:pic>
      <p:pic>
        <p:nvPicPr>
          <p:cNvPr id="183299" name="Picture 3"/>
          <p:cNvPicPr>
            <a:picLocks noChangeAspect="1" noChangeArrowheads="1"/>
          </p:cNvPicPr>
          <p:nvPr/>
        </p:nvPicPr>
        <p:blipFill>
          <a:blip r:embed="rId5" cstate="print"/>
          <a:srcRect/>
          <a:stretch>
            <a:fillRect/>
          </a:stretch>
        </p:blipFill>
        <p:spPr bwMode="auto">
          <a:xfrm>
            <a:off x="5181600" y="1447800"/>
            <a:ext cx="3340100" cy="2862943"/>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11"/>
          <p:cNvPicPr>
            <a:picLocks noChangeAspect="1" noChangeArrowheads="1"/>
          </p:cNvPicPr>
          <p:nvPr/>
        </p:nvPicPr>
        <p:blipFill>
          <a:blip r:embed="rId3" cstate="print"/>
          <a:srcRect/>
          <a:stretch>
            <a:fillRect/>
          </a:stretch>
        </p:blipFill>
        <p:spPr bwMode="auto">
          <a:xfrm>
            <a:off x="762000" y="1447800"/>
            <a:ext cx="3505200" cy="2333961"/>
          </a:xfrm>
          <a:prstGeom prst="rect">
            <a:avLst/>
          </a:prstGeom>
          <a:noFill/>
          <a:ln w="9525" algn="ctr">
            <a:noFill/>
            <a:miter lim="800000"/>
            <a:headEnd/>
            <a:tailEnd/>
          </a:ln>
        </p:spPr>
      </p:pic>
      <p:pic>
        <p:nvPicPr>
          <p:cNvPr id="9224" name="Picture 12"/>
          <p:cNvPicPr>
            <a:picLocks noChangeAspect="1" noChangeArrowheads="1"/>
          </p:cNvPicPr>
          <p:nvPr/>
        </p:nvPicPr>
        <p:blipFill>
          <a:blip r:embed="rId4" cstate="print"/>
          <a:srcRect/>
          <a:stretch>
            <a:fillRect/>
          </a:stretch>
        </p:blipFill>
        <p:spPr bwMode="auto">
          <a:xfrm>
            <a:off x="2809875" y="3724275"/>
            <a:ext cx="3509963" cy="2303463"/>
          </a:xfrm>
          <a:prstGeom prst="rect">
            <a:avLst/>
          </a:prstGeom>
          <a:noFill/>
          <a:ln w="9525" algn="ctr">
            <a:noFill/>
            <a:miter lim="800000"/>
            <a:headEnd/>
            <a:tailEnd/>
          </a:ln>
        </p:spPr>
      </p:pic>
      <p:sp>
        <p:nvSpPr>
          <p:cNvPr id="9218" name="Title 1"/>
          <p:cNvSpPr>
            <a:spLocks noGrp="1"/>
          </p:cNvSpPr>
          <p:nvPr>
            <p:ph type="title"/>
          </p:nvPr>
        </p:nvSpPr>
        <p:spPr/>
        <p:txBody>
          <a:bodyPr/>
          <a:lstStyle/>
          <a:p>
            <a:r>
              <a:rPr lang="en-US" b="1" dirty="0" smtClean="0">
                <a:solidFill>
                  <a:schemeClr val="tx1"/>
                </a:solidFill>
              </a:rPr>
              <a:t>MWIR &amp; SWIR HgCdTe/Si Exhibit excellent diode qualities</a:t>
            </a:r>
          </a:p>
        </p:txBody>
      </p:sp>
      <p:sp>
        <p:nvSpPr>
          <p:cNvPr id="9219" name="Content Placeholder 2"/>
          <p:cNvSpPr>
            <a:spLocks noGrp="1"/>
          </p:cNvSpPr>
          <p:nvPr>
            <p:ph idx="1"/>
          </p:nvPr>
        </p:nvSpPr>
        <p:spPr>
          <a:xfrm>
            <a:off x="304800" y="5867400"/>
            <a:ext cx="8029575" cy="682625"/>
          </a:xfrm>
        </p:spPr>
        <p:txBody>
          <a:bodyPr>
            <a:normAutofit lnSpcReduction="10000"/>
          </a:bodyPr>
          <a:lstStyle/>
          <a:p>
            <a:r>
              <a:rPr lang="en-US" sz="2000" dirty="0" smtClean="0"/>
              <a:t>Breakdown voltage is greater than 600 mV, far higher than the bias at which these detectors are operated.</a:t>
            </a:r>
          </a:p>
        </p:txBody>
      </p:sp>
      <p:pic>
        <p:nvPicPr>
          <p:cNvPr id="9222" name="Picture 9"/>
          <p:cNvPicPr>
            <a:picLocks noChangeAspect="1" noChangeArrowheads="1"/>
          </p:cNvPicPr>
          <p:nvPr/>
        </p:nvPicPr>
        <p:blipFill>
          <a:blip r:embed="rId5" cstate="print"/>
          <a:srcRect/>
          <a:stretch>
            <a:fillRect/>
          </a:stretch>
        </p:blipFill>
        <p:spPr bwMode="auto">
          <a:xfrm>
            <a:off x="5257800" y="1447800"/>
            <a:ext cx="3673475" cy="2456954"/>
          </a:xfrm>
          <a:prstGeom prst="rect">
            <a:avLst/>
          </a:prstGeom>
          <a:noFill/>
          <a:ln w="9525" algn="ctr">
            <a:noFill/>
            <a:miter lim="800000"/>
            <a:headEnd/>
            <a:tailEnd/>
          </a:ln>
        </p:spPr>
      </p:pic>
      <p:sp>
        <p:nvSpPr>
          <p:cNvPr id="9220" name="TextBox 5"/>
          <p:cNvSpPr txBox="1">
            <a:spLocks noChangeArrowheads="1"/>
          </p:cNvSpPr>
          <p:nvPr/>
        </p:nvSpPr>
        <p:spPr bwMode="auto">
          <a:xfrm>
            <a:off x="6164263" y="1566863"/>
            <a:ext cx="2000869" cy="338554"/>
          </a:xfrm>
          <a:prstGeom prst="rect">
            <a:avLst/>
          </a:prstGeom>
          <a:noFill/>
          <a:ln w="9525">
            <a:noFill/>
            <a:miter lim="800000"/>
            <a:headEnd/>
            <a:tailEnd/>
          </a:ln>
        </p:spPr>
        <p:txBody>
          <a:bodyPr wrap="none">
            <a:spAutoFit/>
          </a:bodyPr>
          <a:lstStyle/>
          <a:p>
            <a:r>
              <a:rPr lang="en-US" sz="1600" b="1" dirty="0" smtClean="0"/>
              <a:t>SWIR (3.7µm cutoff) </a:t>
            </a:r>
            <a:endParaRPr lang="en-US" sz="1600" b="1" dirty="0"/>
          </a:p>
        </p:txBody>
      </p:sp>
      <p:sp>
        <p:nvSpPr>
          <p:cNvPr id="9221" name="TextBox 6"/>
          <p:cNvSpPr txBox="1">
            <a:spLocks noChangeArrowheads="1"/>
          </p:cNvSpPr>
          <p:nvPr/>
        </p:nvSpPr>
        <p:spPr bwMode="auto">
          <a:xfrm>
            <a:off x="1905000" y="1447800"/>
            <a:ext cx="2092239" cy="338554"/>
          </a:xfrm>
          <a:prstGeom prst="rect">
            <a:avLst/>
          </a:prstGeom>
          <a:noFill/>
          <a:ln w="9525">
            <a:noFill/>
            <a:miter lim="800000"/>
            <a:headEnd/>
            <a:tailEnd/>
          </a:ln>
        </p:spPr>
        <p:txBody>
          <a:bodyPr wrap="none">
            <a:spAutoFit/>
          </a:bodyPr>
          <a:lstStyle/>
          <a:p>
            <a:r>
              <a:rPr lang="en-US" sz="1600" b="1" dirty="0" smtClean="0"/>
              <a:t>MWIR (4.8µm cutoff) </a:t>
            </a:r>
            <a:endParaRPr lang="en-US" sz="1600" b="1" dirty="0"/>
          </a:p>
        </p:txBody>
      </p:sp>
      <p:sp>
        <p:nvSpPr>
          <p:cNvPr id="9" name="Rectangle 8"/>
          <p:cNvSpPr/>
          <p:nvPr/>
        </p:nvSpPr>
        <p:spPr>
          <a:xfrm>
            <a:off x="4572000" y="6457890"/>
            <a:ext cx="4572000" cy="400110"/>
          </a:xfrm>
          <a:prstGeom prst="rect">
            <a:avLst/>
          </a:prstGeom>
        </p:spPr>
        <p:txBody>
          <a:bodyPr>
            <a:spAutoFit/>
          </a:bodyPr>
          <a:lstStyle/>
          <a:p>
            <a:r>
              <a:rPr lang="en-US" sz="1000" dirty="0" smtClean="0"/>
              <a:t>“Performance of MWIR and SWIR HgCdTe-based focal plane arrays at high operating temperatures”, Leon Melkonian; et al, RVS, SPIE Vol. 7660</a:t>
            </a:r>
            <a:endParaRPr lang="en-US" sz="1000" dirty="0"/>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News Blurb on 4k in LFW.jpg"/>
          <p:cNvPicPr>
            <a:picLocks noChangeAspect="1"/>
          </p:cNvPicPr>
          <p:nvPr/>
        </p:nvPicPr>
        <p:blipFill>
          <a:blip r:embed="rId2" cstate="print"/>
          <a:stretch>
            <a:fillRect/>
          </a:stretch>
        </p:blipFill>
        <p:spPr>
          <a:xfrm>
            <a:off x="381000" y="2743200"/>
            <a:ext cx="5029200" cy="3777887"/>
          </a:xfrm>
          <a:prstGeom prst="rect">
            <a:avLst/>
          </a:prstGeom>
        </p:spPr>
      </p:pic>
      <p:sp>
        <p:nvSpPr>
          <p:cNvPr id="2" name="Title 1"/>
          <p:cNvSpPr>
            <a:spLocks noGrp="1"/>
          </p:cNvSpPr>
          <p:nvPr>
            <p:ph type="title"/>
          </p:nvPr>
        </p:nvSpPr>
        <p:spPr/>
        <p:txBody>
          <a:bodyPr/>
          <a:lstStyle/>
          <a:p>
            <a:r>
              <a:rPr lang="en-US" b="1" dirty="0" smtClean="0">
                <a:solidFill>
                  <a:schemeClr val="tx1"/>
                </a:solidFill>
              </a:rPr>
              <a:t>4k×4k 20µm pitch HgCdTe MWIR SCA  Demonstrated in 2009</a:t>
            </a:r>
            <a:endParaRPr lang="en-US" b="1" dirty="0">
              <a:solidFill>
                <a:schemeClr val="tx1"/>
              </a:solidFill>
            </a:endParaRPr>
          </a:p>
        </p:txBody>
      </p:sp>
      <p:sp>
        <p:nvSpPr>
          <p:cNvPr id="5" name="Content Placeholder 4"/>
          <p:cNvSpPr>
            <a:spLocks noGrp="1"/>
          </p:cNvSpPr>
          <p:nvPr>
            <p:ph sz="quarter" idx="1"/>
          </p:nvPr>
        </p:nvSpPr>
        <p:spPr>
          <a:xfrm>
            <a:off x="685800" y="1524000"/>
            <a:ext cx="7924800" cy="838200"/>
          </a:xfrm>
        </p:spPr>
        <p:txBody>
          <a:bodyPr/>
          <a:lstStyle/>
          <a:p>
            <a:r>
              <a:rPr lang="en-US" dirty="0" smtClean="0"/>
              <a:t>Leveraged 6-inch MWIR HgCdTe/Si wafer to fabricate world’s largest single piece infrared detector array</a:t>
            </a:r>
            <a:endParaRPr lang="en-US" dirty="0"/>
          </a:p>
        </p:txBody>
      </p:sp>
      <p:pic>
        <p:nvPicPr>
          <p:cNvPr id="7" name="Picture 6" descr="4k press release photo sml.jpg"/>
          <p:cNvPicPr>
            <a:picLocks noChangeAspect="1"/>
          </p:cNvPicPr>
          <p:nvPr/>
        </p:nvPicPr>
        <p:blipFill>
          <a:blip r:embed="rId3" cstate="print"/>
          <a:stretch>
            <a:fillRect/>
          </a:stretch>
        </p:blipFill>
        <p:spPr>
          <a:xfrm>
            <a:off x="5638800" y="2057400"/>
            <a:ext cx="3037114" cy="45720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cstate="print"/>
          <a:srcRect/>
          <a:stretch>
            <a:fillRect/>
          </a:stretch>
        </p:blipFill>
        <p:spPr bwMode="auto">
          <a:xfrm>
            <a:off x="6096000" y="1447800"/>
            <a:ext cx="2743200" cy="2266950"/>
          </a:xfrm>
          <a:prstGeom prst="rect">
            <a:avLst/>
          </a:prstGeom>
          <a:noFill/>
          <a:ln w="9525">
            <a:noFill/>
            <a:miter lim="800000"/>
            <a:headEnd/>
            <a:tailEnd/>
          </a:ln>
        </p:spPr>
      </p:pic>
      <p:sp>
        <p:nvSpPr>
          <p:cNvPr id="2" name="Title 1"/>
          <p:cNvSpPr>
            <a:spLocks noGrp="1"/>
          </p:cNvSpPr>
          <p:nvPr>
            <p:ph type="title"/>
          </p:nvPr>
        </p:nvSpPr>
        <p:spPr/>
        <p:txBody>
          <a:bodyPr/>
          <a:lstStyle/>
          <a:p>
            <a:r>
              <a:rPr lang="en-US" dirty="0" smtClean="0"/>
              <a:t>Definition:  King of the Hill</a:t>
            </a:r>
            <a:endParaRPr lang="en-US" dirty="0"/>
          </a:p>
        </p:txBody>
      </p:sp>
      <p:sp>
        <p:nvSpPr>
          <p:cNvPr id="3" name="Content Placeholder 2"/>
          <p:cNvSpPr>
            <a:spLocks noGrp="1"/>
          </p:cNvSpPr>
          <p:nvPr>
            <p:ph sz="quarter" idx="1"/>
          </p:nvPr>
        </p:nvSpPr>
        <p:spPr>
          <a:xfrm>
            <a:off x="457200" y="1600201"/>
            <a:ext cx="8229600" cy="3581400"/>
          </a:xfrm>
        </p:spPr>
        <p:txBody>
          <a:bodyPr>
            <a:normAutofit lnSpcReduction="10000"/>
          </a:bodyPr>
          <a:lstStyle/>
          <a:p>
            <a:pPr>
              <a:buNone/>
            </a:pPr>
            <a:r>
              <a:rPr lang="en-US" dirty="0" smtClean="0"/>
              <a:t>Web definitions: </a:t>
            </a:r>
            <a:r>
              <a:rPr lang="en-US" b="1" dirty="0" smtClean="0"/>
              <a:t>King of the Hill </a:t>
            </a:r>
            <a:r>
              <a:rPr lang="en-US" dirty="0" smtClean="0"/>
              <a:t>is an American animated </a:t>
            </a:r>
            <a:br>
              <a:rPr lang="en-US" dirty="0" smtClean="0"/>
            </a:br>
            <a:r>
              <a:rPr lang="en-US" dirty="0" smtClean="0"/>
              <a:t>series  created by Mike Judge and Greg Daniels that </a:t>
            </a:r>
            <a:br>
              <a:rPr lang="en-US" dirty="0" smtClean="0"/>
            </a:br>
            <a:r>
              <a:rPr lang="en-US" dirty="0" smtClean="0"/>
              <a:t>ran from Jan 1997, to May 2010, on Fox network</a:t>
            </a:r>
          </a:p>
          <a:p>
            <a:pPr lvl="1"/>
            <a:r>
              <a:rPr lang="en-US" sz="1400" dirty="0" smtClean="0"/>
              <a:t>en.wikipedia.org/wiki/King_of_the_Hill</a:t>
            </a:r>
          </a:p>
          <a:p>
            <a:pPr>
              <a:buNone/>
            </a:pPr>
            <a:endParaRPr lang="en-US" dirty="0" smtClean="0"/>
          </a:p>
          <a:p>
            <a:pPr>
              <a:buNone/>
            </a:pPr>
            <a:r>
              <a:rPr lang="en-US" dirty="0" smtClean="0"/>
              <a:t>From Dictionary.com:  </a:t>
            </a:r>
            <a:r>
              <a:rPr lang="en-US" b="1" dirty="0" smtClean="0"/>
              <a:t>king of the hill</a:t>
            </a:r>
          </a:p>
          <a:p>
            <a:r>
              <a:rPr lang="en-US" dirty="0" smtClean="0"/>
              <a:t> noun</a:t>
            </a:r>
            <a:br>
              <a:rPr lang="en-US" dirty="0" smtClean="0"/>
            </a:br>
            <a:r>
              <a:rPr lang="en-US" dirty="0" smtClean="0"/>
              <a:t>1. a game in which each player attempts to climb to</a:t>
            </a:r>
            <a:br>
              <a:rPr lang="en-US" dirty="0" smtClean="0"/>
            </a:br>
            <a:r>
              <a:rPr lang="en-US" dirty="0" smtClean="0"/>
              <a:t> the top of some point, as a mound of earth, and to </a:t>
            </a:r>
            <a:br>
              <a:rPr lang="en-US" dirty="0" smtClean="0"/>
            </a:br>
            <a:r>
              <a:rPr lang="en-US" dirty="0" smtClean="0"/>
              <a:t>prevent all others from pushing or pulling him or her off the top.</a:t>
            </a:r>
            <a:br>
              <a:rPr lang="en-US" dirty="0" smtClean="0"/>
            </a:br>
            <a:r>
              <a:rPr lang="en-US" dirty="0" smtClean="0"/>
              <a:t/>
            </a:r>
            <a:br>
              <a:rPr lang="en-US" dirty="0" smtClean="0"/>
            </a:br>
            <a:r>
              <a:rPr lang="en-US" dirty="0" smtClean="0"/>
              <a:t>2.  an undisputed leader or champion. </a:t>
            </a:r>
          </a:p>
        </p:txBody>
      </p:sp>
      <p:sp>
        <p:nvSpPr>
          <p:cNvPr id="5" name="Rectangle 4"/>
          <p:cNvSpPr/>
          <p:nvPr/>
        </p:nvSpPr>
        <p:spPr>
          <a:xfrm>
            <a:off x="762000" y="5181600"/>
            <a:ext cx="78486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smtClean="0"/>
              <a:t>For EO/IR systems demanding a near perfect detector (high QE across full spectral range of interest with noise  dominated by nature’s limit)- </a:t>
            </a:r>
          </a:p>
          <a:p>
            <a:r>
              <a:rPr lang="en-US" b="1" dirty="0" smtClean="0"/>
              <a:t>HgCdTe remains the undisputed detector performance leader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4" name="Rectangle 14"/>
          <p:cNvSpPr>
            <a:spLocks noChangeArrowheads="1"/>
          </p:cNvSpPr>
          <p:nvPr/>
        </p:nvSpPr>
        <p:spPr bwMode="auto">
          <a:xfrm>
            <a:off x="871538" y="3162300"/>
            <a:ext cx="1957387" cy="136525"/>
          </a:xfrm>
          <a:prstGeom prst="rect">
            <a:avLst/>
          </a:prstGeom>
          <a:noFill/>
          <a:ln w="12700">
            <a:noFill/>
            <a:miter lim="800000"/>
            <a:headEnd/>
            <a:tailEnd/>
          </a:ln>
          <a:effectLst/>
        </p:spPr>
        <p:txBody>
          <a:bodyPr wrap="none" anchor="ctr"/>
          <a:lstStyle/>
          <a:p>
            <a:pPr algn="ctr">
              <a:lnSpc>
                <a:spcPct val="87000"/>
              </a:lnSpc>
              <a:spcBef>
                <a:spcPct val="40000"/>
              </a:spcBef>
            </a:pPr>
            <a:r>
              <a:rPr lang="en-US" sz="1000" b="1" dirty="0">
                <a:latin typeface="Arial" pitchFamily="34" charset="0"/>
              </a:rPr>
              <a:t>MBE TLHJ Architecture</a:t>
            </a:r>
          </a:p>
        </p:txBody>
      </p:sp>
      <p:grpSp>
        <p:nvGrpSpPr>
          <p:cNvPr id="2" name="Group 15"/>
          <p:cNvGrpSpPr>
            <a:grpSpLocks/>
          </p:cNvGrpSpPr>
          <p:nvPr/>
        </p:nvGrpSpPr>
        <p:grpSpPr bwMode="auto">
          <a:xfrm>
            <a:off x="433388" y="1773238"/>
            <a:ext cx="2489200" cy="1304925"/>
            <a:chOff x="2096" y="960"/>
            <a:chExt cx="1568" cy="822"/>
          </a:xfrm>
        </p:grpSpPr>
        <p:sp>
          <p:nvSpPr>
            <p:cNvPr id="133136" name="Freeform 16"/>
            <p:cNvSpPr>
              <a:spLocks/>
            </p:cNvSpPr>
            <p:nvPr/>
          </p:nvSpPr>
          <p:spPr bwMode="auto">
            <a:xfrm>
              <a:off x="2372" y="1192"/>
              <a:ext cx="290" cy="152"/>
            </a:xfrm>
            <a:custGeom>
              <a:avLst/>
              <a:gdLst/>
              <a:ahLst/>
              <a:cxnLst>
                <a:cxn ang="0">
                  <a:pos x="0" y="0"/>
                </a:cxn>
                <a:cxn ang="0">
                  <a:pos x="0" y="144"/>
                </a:cxn>
                <a:cxn ang="0">
                  <a:pos x="336" y="144"/>
                </a:cxn>
                <a:cxn ang="0">
                  <a:pos x="288" y="0"/>
                </a:cxn>
                <a:cxn ang="0">
                  <a:pos x="0" y="0"/>
                </a:cxn>
              </a:cxnLst>
              <a:rect l="0" t="0" r="r" b="b"/>
              <a:pathLst>
                <a:path w="336" h="144">
                  <a:moveTo>
                    <a:pt x="0" y="0"/>
                  </a:moveTo>
                  <a:lnTo>
                    <a:pt x="0" y="144"/>
                  </a:lnTo>
                  <a:lnTo>
                    <a:pt x="336" y="144"/>
                  </a:lnTo>
                  <a:lnTo>
                    <a:pt x="288" y="0"/>
                  </a:lnTo>
                  <a:lnTo>
                    <a:pt x="0" y="0"/>
                  </a:lnTo>
                  <a:close/>
                </a:path>
              </a:pathLst>
            </a:custGeom>
            <a:solidFill>
              <a:schemeClr val="folHlink"/>
            </a:solidFill>
            <a:ln w="25400" cap="flat" cmpd="sng">
              <a:solidFill>
                <a:schemeClr val="folHlink"/>
              </a:solidFill>
              <a:prstDash val="solid"/>
              <a:round/>
              <a:headEnd/>
              <a:tailEnd/>
            </a:ln>
            <a:effectLst/>
          </p:spPr>
          <p:txBody>
            <a:bodyPr/>
            <a:lstStyle/>
            <a:p>
              <a:endParaRPr lang="en-US" dirty="0"/>
            </a:p>
          </p:txBody>
        </p:sp>
        <p:sp>
          <p:nvSpPr>
            <p:cNvPr id="133137" name="Rectangle 17"/>
            <p:cNvSpPr>
              <a:spLocks noChangeAspect="1" noChangeArrowheads="1"/>
            </p:cNvSpPr>
            <p:nvPr/>
          </p:nvSpPr>
          <p:spPr bwMode="auto">
            <a:xfrm>
              <a:off x="2361" y="1676"/>
              <a:ext cx="1295" cy="106"/>
            </a:xfrm>
            <a:prstGeom prst="rect">
              <a:avLst/>
            </a:prstGeom>
            <a:solidFill>
              <a:srgbClr val="C0C0C0"/>
            </a:solidFill>
            <a:ln w="12700">
              <a:noFill/>
              <a:miter lim="800000"/>
              <a:headEnd/>
              <a:tailEnd/>
            </a:ln>
            <a:effectLst/>
          </p:spPr>
          <p:txBody>
            <a:bodyPr wrap="none" anchor="ctr"/>
            <a:lstStyle/>
            <a:p>
              <a:endParaRPr lang="en-US" dirty="0"/>
            </a:p>
          </p:txBody>
        </p:sp>
        <p:grpSp>
          <p:nvGrpSpPr>
            <p:cNvPr id="3" name="Group 18"/>
            <p:cNvGrpSpPr>
              <a:grpSpLocks noChangeAspect="1"/>
            </p:cNvGrpSpPr>
            <p:nvPr/>
          </p:nvGrpSpPr>
          <p:grpSpPr bwMode="auto">
            <a:xfrm>
              <a:off x="2096" y="1087"/>
              <a:ext cx="176" cy="665"/>
              <a:chOff x="96" y="1536"/>
              <a:chExt cx="235" cy="886"/>
            </a:xfrm>
          </p:grpSpPr>
          <p:sp>
            <p:nvSpPr>
              <p:cNvPr id="133139" name="Freeform 19"/>
              <p:cNvSpPr>
                <a:spLocks noChangeAspect="1"/>
              </p:cNvSpPr>
              <p:nvPr/>
            </p:nvSpPr>
            <p:spPr bwMode="auto">
              <a:xfrm>
                <a:off x="117" y="1729"/>
                <a:ext cx="172" cy="170"/>
              </a:xfrm>
              <a:custGeom>
                <a:avLst/>
                <a:gdLst/>
                <a:ahLst/>
                <a:cxnLst>
                  <a:cxn ang="0">
                    <a:pos x="85" y="0"/>
                  </a:cxn>
                  <a:cxn ang="0">
                    <a:pos x="0" y="169"/>
                  </a:cxn>
                  <a:cxn ang="0">
                    <a:pos x="171" y="169"/>
                  </a:cxn>
                  <a:cxn ang="0">
                    <a:pos x="85" y="0"/>
                  </a:cxn>
                </a:cxnLst>
                <a:rect l="0" t="0" r="r" b="b"/>
                <a:pathLst>
                  <a:path w="172" h="170">
                    <a:moveTo>
                      <a:pt x="85" y="0"/>
                    </a:moveTo>
                    <a:lnTo>
                      <a:pt x="0" y="169"/>
                    </a:lnTo>
                    <a:lnTo>
                      <a:pt x="171" y="169"/>
                    </a:lnTo>
                    <a:lnTo>
                      <a:pt x="85" y="0"/>
                    </a:lnTo>
                  </a:path>
                </a:pathLst>
              </a:custGeom>
              <a:solidFill>
                <a:srgbClr val="FF0000"/>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33140" name="Freeform 20"/>
              <p:cNvSpPr>
                <a:spLocks noChangeAspect="1"/>
              </p:cNvSpPr>
              <p:nvPr/>
            </p:nvSpPr>
            <p:spPr bwMode="auto">
              <a:xfrm>
                <a:off x="117" y="2054"/>
                <a:ext cx="172" cy="171"/>
              </a:xfrm>
              <a:custGeom>
                <a:avLst/>
                <a:gdLst/>
                <a:ahLst/>
                <a:cxnLst>
                  <a:cxn ang="0">
                    <a:pos x="85" y="170"/>
                  </a:cxn>
                  <a:cxn ang="0">
                    <a:pos x="0" y="0"/>
                  </a:cxn>
                  <a:cxn ang="0">
                    <a:pos x="171" y="0"/>
                  </a:cxn>
                  <a:cxn ang="0">
                    <a:pos x="85" y="170"/>
                  </a:cxn>
                </a:cxnLst>
                <a:rect l="0" t="0" r="r" b="b"/>
                <a:pathLst>
                  <a:path w="172" h="171">
                    <a:moveTo>
                      <a:pt x="85" y="170"/>
                    </a:moveTo>
                    <a:lnTo>
                      <a:pt x="0" y="0"/>
                    </a:lnTo>
                    <a:lnTo>
                      <a:pt x="171" y="0"/>
                    </a:lnTo>
                    <a:lnTo>
                      <a:pt x="85" y="170"/>
                    </a:lnTo>
                  </a:path>
                </a:pathLst>
              </a:custGeom>
              <a:solidFill>
                <a:srgbClr val="0066FF"/>
              </a:solidFill>
              <a:ln w="12700" cap="rnd" cmpd="sng">
                <a:solidFill>
                  <a:srgbClr val="000000"/>
                </a:solidFill>
                <a:prstDash val="solid"/>
                <a:round/>
                <a:headEnd type="none" w="med" len="med"/>
                <a:tailEnd type="none" w="med" len="med"/>
              </a:ln>
              <a:effectLst/>
            </p:spPr>
            <p:txBody>
              <a:bodyPr/>
              <a:lstStyle/>
              <a:p>
                <a:endParaRPr lang="en-US" dirty="0"/>
              </a:p>
            </p:txBody>
          </p:sp>
          <p:sp>
            <p:nvSpPr>
              <p:cNvPr id="133141" name="Line 21"/>
              <p:cNvSpPr>
                <a:spLocks noChangeAspect="1" noChangeShapeType="1"/>
              </p:cNvSpPr>
              <p:nvPr/>
            </p:nvSpPr>
            <p:spPr bwMode="auto">
              <a:xfrm>
                <a:off x="200" y="1910"/>
                <a:ext cx="0" cy="136"/>
              </a:xfrm>
              <a:prstGeom prst="line">
                <a:avLst/>
              </a:prstGeom>
              <a:noFill/>
              <a:ln w="12700">
                <a:solidFill>
                  <a:srgbClr val="000000"/>
                </a:solidFill>
                <a:round/>
                <a:headEnd/>
                <a:tailEnd/>
              </a:ln>
              <a:effectLst/>
            </p:spPr>
            <p:txBody>
              <a:bodyPr/>
              <a:lstStyle/>
              <a:p>
                <a:endParaRPr lang="en-US" dirty="0"/>
              </a:p>
            </p:txBody>
          </p:sp>
          <p:sp>
            <p:nvSpPr>
              <p:cNvPr id="133142" name="Line 22"/>
              <p:cNvSpPr>
                <a:spLocks noChangeAspect="1" noChangeShapeType="1"/>
              </p:cNvSpPr>
              <p:nvPr/>
            </p:nvSpPr>
            <p:spPr bwMode="auto">
              <a:xfrm>
                <a:off x="132" y="1729"/>
                <a:ext cx="136" cy="0"/>
              </a:xfrm>
              <a:prstGeom prst="line">
                <a:avLst/>
              </a:prstGeom>
              <a:noFill/>
              <a:ln w="12700">
                <a:solidFill>
                  <a:srgbClr val="000000"/>
                </a:solidFill>
                <a:round/>
                <a:headEnd/>
                <a:tailEnd/>
              </a:ln>
              <a:effectLst/>
            </p:spPr>
            <p:txBody>
              <a:bodyPr/>
              <a:lstStyle/>
              <a:p>
                <a:endParaRPr lang="en-US" dirty="0"/>
              </a:p>
            </p:txBody>
          </p:sp>
          <p:sp>
            <p:nvSpPr>
              <p:cNvPr id="133143" name="Line 23"/>
              <p:cNvSpPr>
                <a:spLocks noChangeAspect="1" noChangeShapeType="1"/>
              </p:cNvSpPr>
              <p:nvPr/>
            </p:nvSpPr>
            <p:spPr bwMode="auto">
              <a:xfrm>
                <a:off x="138" y="2226"/>
                <a:ext cx="136" cy="0"/>
              </a:xfrm>
              <a:prstGeom prst="line">
                <a:avLst/>
              </a:prstGeom>
              <a:noFill/>
              <a:ln w="12700">
                <a:solidFill>
                  <a:srgbClr val="000000"/>
                </a:solidFill>
                <a:round/>
                <a:headEnd/>
                <a:tailEnd/>
              </a:ln>
              <a:effectLst/>
            </p:spPr>
            <p:txBody>
              <a:bodyPr/>
              <a:lstStyle/>
              <a:p>
                <a:endParaRPr lang="en-US" dirty="0"/>
              </a:p>
            </p:txBody>
          </p:sp>
          <p:sp>
            <p:nvSpPr>
              <p:cNvPr id="133144" name="Line 24"/>
              <p:cNvSpPr>
                <a:spLocks noChangeAspect="1" noChangeShapeType="1"/>
              </p:cNvSpPr>
              <p:nvPr/>
            </p:nvSpPr>
            <p:spPr bwMode="auto">
              <a:xfrm flipV="1">
                <a:off x="200" y="1591"/>
                <a:ext cx="0" cy="149"/>
              </a:xfrm>
              <a:prstGeom prst="line">
                <a:avLst/>
              </a:prstGeom>
              <a:noFill/>
              <a:ln w="12700">
                <a:solidFill>
                  <a:srgbClr val="000000"/>
                </a:solidFill>
                <a:round/>
                <a:headEnd/>
                <a:tailEnd/>
              </a:ln>
              <a:effectLst/>
            </p:spPr>
            <p:txBody>
              <a:bodyPr/>
              <a:lstStyle/>
              <a:p>
                <a:endParaRPr lang="en-US" dirty="0"/>
              </a:p>
            </p:txBody>
          </p:sp>
          <p:sp>
            <p:nvSpPr>
              <p:cNvPr id="133145" name="Oval 25"/>
              <p:cNvSpPr>
                <a:spLocks noChangeAspect="1" noChangeArrowheads="1"/>
              </p:cNvSpPr>
              <p:nvPr/>
            </p:nvSpPr>
            <p:spPr bwMode="auto">
              <a:xfrm>
                <a:off x="172" y="1536"/>
                <a:ext cx="60" cy="61"/>
              </a:xfrm>
              <a:prstGeom prst="ellipse">
                <a:avLst/>
              </a:prstGeom>
              <a:noFill/>
              <a:ln w="12700">
                <a:solidFill>
                  <a:srgbClr val="000000"/>
                </a:solidFill>
                <a:round/>
                <a:headEnd/>
                <a:tailEnd/>
              </a:ln>
              <a:effectLst/>
            </p:spPr>
            <p:txBody>
              <a:bodyPr wrap="none" anchor="ctr"/>
              <a:lstStyle/>
              <a:p>
                <a:endParaRPr lang="en-US" dirty="0"/>
              </a:p>
            </p:txBody>
          </p:sp>
          <p:sp>
            <p:nvSpPr>
              <p:cNvPr id="133146" name="Line 26"/>
              <p:cNvSpPr>
                <a:spLocks noChangeAspect="1" noChangeShapeType="1"/>
              </p:cNvSpPr>
              <p:nvPr/>
            </p:nvSpPr>
            <p:spPr bwMode="auto">
              <a:xfrm flipV="1">
                <a:off x="200" y="2223"/>
                <a:ext cx="0" cy="144"/>
              </a:xfrm>
              <a:prstGeom prst="line">
                <a:avLst/>
              </a:prstGeom>
              <a:noFill/>
              <a:ln w="12700">
                <a:solidFill>
                  <a:srgbClr val="000000"/>
                </a:solidFill>
                <a:round/>
                <a:headEnd/>
                <a:tailEnd/>
              </a:ln>
              <a:effectLst/>
            </p:spPr>
            <p:txBody>
              <a:bodyPr/>
              <a:lstStyle/>
              <a:p>
                <a:endParaRPr lang="en-US" dirty="0"/>
              </a:p>
            </p:txBody>
          </p:sp>
          <p:sp>
            <p:nvSpPr>
              <p:cNvPr id="133147" name="Oval 27"/>
              <p:cNvSpPr>
                <a:spLocks noChangeAspect="1" noChangeArrowheads="1"/>
              </p:cNvSpPr>
              <p:nvPr/>
            </p:nvSpPr>
            <p:spPr bwMode="auto">
              <a:xfrm>
                <a:off x="172" y="2361"/>
                <a:ext cx="61" cy="61"/>
              </a:xfrm>
              <a:prstGeom prst="ellipse">
                <a:avLst/>
              </a:prstGeom>
              <a:noFill/>
              <a:ln w="12700">
                <a:solidFill>
                  <a:srgbClr val="000000"/>
                </a:solidFill>
                <a:round/>
                <a:headEnd/>
                <a:tailEnd/>
              </a:ln>
              <a:effectLst/>
            </p:spPr>
            <p:txBody>
              <a:bodyPr wrap="none" anchor="ctr"/>
              <a:lstStyle/>
              <a:p>
                <a:endParaRPr lang="en-US" dirty="0"/>
              </a:p>
            </p:txBody>
          </p:sp>
          <p:sp>
            <p:nvSpPr>
              <p:cNvPr id="133148" name="Rectangle 28"/>
              <p:cNvSpPr>
                <a:spLocks noChangeAspect="1" noChangeArrowheads="1"/>
              </p:cNvSpPr>
              <p:nvPr/>
            </p:nvSpPr>
            <p:spPr bwMode="auto">
              <a:xfrm>
                <a:off x="96" y="2211"/>
                <a:ext cx="220" cy="47"/>
              </a:xfrm>
              <a:prstGeom prst="rect">
                <a:avLst/>
              </a:prstGeom>
              <a:noFill/>
              <a:ln w="12700">
                <a:noFill/>
                <a:miter lim="800000"/>
                <a:headEnd/>
                <a:tailEnd/>
              </a:ln>
              <a:effectLst/>
            </p:spPr>
            <p:txBody>
              <a:bodyPr wrap="none" anchor="ctr"/>
              <a:lstStyle/>
              <a:p>
                <a:endParaRPr lang="en-US" dirty="0"/>
              </a:p>
            </p:txBody>
          </p:sp>
          <p:sp>
            <p:nvSpPr>
              <p:cNvPr id="133149" name="Rectangle 29"/>
              <p:cNvSpPr>
                <a:spLocks noChangeAspect="1" noChangeArrowheads="1"/>
              </p:cNvSpPr>
              <p:nvPr/>
            </p:nvSpPr>
            <p:spPr bwMode="auto">
              <a:xfrm>
                <a:off x="96" y="2211"/>
                <a:ext cx="235" cy="52"/>
              </a:xfrm>
              <a:prstGeom prst="rect">
                <a:avLst/>
              </a:prstGeom>
              <a:noFill/>
              <a:ln w="12700">
                <a:noFill/>
                <a:miter lim="800000"/>
                <a:headEnd/>
                <a:tailEnd/>
              </a:ln>
              <a:effectLst/>
            </p:spPr>
            <p:txBody>
              <a:bodyPr wrap="none" anchor="ctr"/>
              <a:lstStyle/>
              <a:p>
                <a:endParaRPr lang="en-US" dirty="0"/>
              </a:p>
            </p:txBody>
          </p:sp>
        </p:grpSp>
        <p:sp>
          <p:nvSpPr>
            <p:cNvPr id="133150" name="Rectangle 30"/>
            <p:cNvSpPr>
              <a:spLocks noChangeAspect="1" noChangeArrowheads="1"/>
            </p:cNvSpPr>
            <p:nvPr/>
          </p:nvSpPr>
          <p:spPr bwMode="auto">
            <a:xfrm>
              <a:off x="2480" y="960"/>
              <a:ext cx="782" cy="625"/>
            </a:xfrm>
            <a:prstGeom prst="rect">
              <a:avLst/>
            </a:prstGeom>
            <a:noFill/>
            <a:ln w="12700">
              <a:noFill/>
              <a:miter lim="800000"/>
              <a:headEnd/>
              <a:tailEnd/>
            </a:ln>
            <a:effectLst/>
          </p:spPr>
          <p:txBody>
            <a:bodyPr wrap="none" anchor="ctr"/>
            <a:lstStyle/>
            <a:p>
              <a:endParaRPr lang="en-US" dirty="0"/>
            </a:p>
          </p:txBody>
        </p:sp>
        <p:sp>
          <p:nvSpPr>
            <p:cNvPr id="133151" name="Rectangle 31"/>
            <p:cNvSpPr>
              <a:spLocks noChangeAspect="1" noChangeArrowheads="1"/>
            </p:cNvSpPr>
            <p:nvPr/>
          </p:nvSpPr>
          <p:spPr bwMode="auto">
            <a:xfrm>
              <a:off x="2741" y="1481"/>
              <a:ext cx="229" cy="79"/>
            </a:xfrm>
            <a:prstGeom prst="rect">
              <a:avLst/>
            </a:prstGeom>
            <a:noFill/>
            <a:ln w="12700">
              <a:noFill/>
              <a:miter lim="800000"/>
              <a:headEnd/>
              <a:tailEnd/>
            </a:ln>
            <a:effectLst/>
          </p:spPr>
          <p:txBody>
            <a:bodyPr wrap="none" anchor="ctr"/>
            <a:lstStyle/>
            <a:p>
              <a:endParaRPr lang="en-US" dirty="0"/>
            </a:p>
          </p:txBody>
        </p:sp>
        <p:sp>
          <p:nvSpPr>
            <p:cNvPr id="133152" name="Rectangle 32"/>
            <p:cNvSpPr>
              <a:spLocks noChangeAspect="1" noChangeArrowheads="1"/>
            </p:cNvSpPr>
            <p:nvPr/>
          </p:nvSpPr>
          <p:spPr bwMode="auto">
            <a:xfrm>
              <a:off x="2774" y="1499"/>
              <a:ext cx="178" cy="53"/>
            </a:xfrm>
            <a:prstGeom prst="rect">
              <a:avLst/>
            </a:prstGeom>
            <a:noFill/>
            <a:ln w="12700">
              <a:noFill/>
              <a:miter lim="800000"/>
              <a:headEnd/>
              <a:tailEnd/>
            </a:ln>
            <a:effectLst/>
          </p:spPr>
          <p:txBody>
            <a:bodyPr wrap="none" anchor="ctr"/>
            <a:lstStyle/>
            <a:p>
              <a:endParaRPr lang="en-US" dirty="0"/>
            </a:p>
          </p:txBody>
        </p:sp>
        <p:sp>
          <p:nvSpPr>
            <p:cNvPr id="133153" name="Rectangle 33"/>
            <p:cNvSpPr>
              <a:spLocks noChangeAspect="1" noChangeArrowheads="1"/>
            </p:cNvSpPr>
            <p:nvPr/>
          </p:nvSpPr>
          <p:spPr bwMode="auto">
            <a:xfrm>
              <a:off x="2698" y="1679"/>
              <a:ext cx="688" cy="96"/>
            </a:xfrm>
            <a:prstGeom prst="rect">
              <a:avLst/>
            </a:prstGeom>
            <a:noFill/>
            <a:ln w="12700">
              <a:noFill/>
              <a:miter lim="800000"/>
              <a:headEnd/>
              <a:tailEnd/>
            </a:ln>
            <a:effectLst/>
          </p:spPr>
          <p:txBody>
            <a:bodyPr wrap="none" lIns="0" tIns="0" rIns="0" bIns="0">
              <a:spAutoFit/>
            </a:bodyPr>
            <a:lstStyle/>
            <a:p>
              <a:r>
                <a:rPr lang="en-US" sz="1000" b="1" dirty="0">
                  <a:solidFill>
                    <a:srgbClr val="000000"/>
                  </a:solidFill>
                  <a:latin typeface="Arial" pitchFamily="34" charset="0"/>
                </a:rPr>
                <a:t>CdZnTe Substrate</a:t>
              </a:r>
            </a:p>
          </p:txBody>
        </p:sp>
        <p:sp>
          <p:nvSpPr>
            <p:cNvPr id="133154" name="Rectangle 34"/>
            <p:cNvSpPr>
              <a:spLocks noChangeAspect="1" noChangeArrowheads="1"/>
            </p:cNvSpPr>
            <p:nvPr/>
          </p:nvSpPr>
          <p:spPr bwMode="auto">
            <a:xfrm>
              <a:off x="2811" y="1378"/>
              <a:ext cx="89" cy="79"/>
            </a:xfrm>
            <a:prstGeom prst="rect">
              <a:avLst/>
            </a:prstGeom>
            <a:noFill/>
            <a:ln w="12700">
              <a:noFill/>
              <a:miter lim="800000"/>
              <a:headEnd/>
              <a:tailEnd/>
            </a:ln>
            <a:effectLst/>
          </p:spPr>
          <p:txBody>
            <a:bodyPr wrap="none" anchor="ctr"/>
            <a:lstStyle/>
            <a:p>
              <a:endParaRPr lang="en-US" dirty="0"/>
            </a:p>
          </p:txBody>
        </p:sp>
        <p:sp>
          <p:nvSpPr>
            <p:cNvPr id="133155" name="Rectangle 35"/>
            <p:cNvSpPr>
              <a:spLocks noChangeAspect="1" noChangeArrowheads="1"/>
            </p:cNvSpPr>
            <p:nvPr/>
          </p:nvSpPr>
          <p:spPr bwMode="auto">
            <a:xfrm>
              <a:off x="2844" y="1397"/>
              <a:ext cx="38" cy="52"/>
            </a:xfrm>
            <a:prstGeom prst="rect">
              <a:avLst/>
            </a:prstGeom>
            <a:noFill/>
            <a:ln w="12700">
              <a:noFill/>
              <a:miter lim="800000"/>
              <a:headEnd/>
              <a:tailEnd/>
            </a:ln>
            <a:effectLst/>
          </p:spPr>
          <p:txBody>
            <a:bodyPr wrap="none" anchor="ctr"/>
            <a:lstStyle/>
            <a:p>
              <a:endParaRPr lang="en-US" dirty="0"/>
            </a:p>
          </p:txBody>
        </p:sp>
        <p:sp>
          <p:nvSpPr>
            <p:cNvPr id="133156" name="Rectangle 36"/>
            <p:cNvSpPr>
              <a:spLocks noChangeAspect="1" noChangeArrowheads="1"/>
            </p:cNvSpPr>
            <p:nvPr/>
          </p:nvSpPr>
          <p:spPr bwMode="auto">
            <a:xfrm>
              <a:off x="2811" y="1153"/>
              <a:ext cx="89" cy="79"/>
            </a:xfrm>
            <a:prstGeom prst="rect">
              <a:avLst/>
            </a:prstGeom>
            <a:noFill/>
            <a:ln w="12700">
              <a:noFill/>
              <a:miter lim="800000"/>
              <a:headEnd/>
              <a:tailEnd/>
            </a:ln>
            <a:effectLst/>
          </p:spPr>
          <p:txBody>
            <a:bodyPr wrap="none" anchor="ctr"/>
            <a:lstStyle/>
            <a:p>
              <a:endParaRPr lang="en-US" dirty="0"/>
            </a:p>
          </p:txBody>
        </p:sp>
        <p:sp>
          <p:nvSpPr>
            <p:cNvPr id="133157" name="Rectangle 37"/>
            <p:cNvSpPr>
              <a:spLocks noChangeAspect="1" noChangeArrowheads="1"/>
            </p:cNvSpPr>
            <p:nvPr/>
          </p:nvSpPr>
          <p:spPr bwMode="auto">
            <a:xfrm>
              <a:off x="2844" y="1171"/>
              <a:ext cx="38" cy="52"/>
            </a:xfrm>
            <a:prstGeom prst="rect">
              <a:avLst/>
            </a:prstGeom>
            <a:noFill/>
            <a:ln w="12700">
              <a:noFill/>
              <a:miter lim="800000"/>
              <a:headEnd/>
              <a:tailEnd/>
            </a:ln>
            <a:effectLst/>
          </p:spPr>
          <p:txBody>
            <a:bodyPr wrap="none" anchor="ctr"/>
            <a:lstStyle/>
            <a:p>
              <a:endParaRPr lang="en-US" dirty="0"/>
            </a:p>
          </p:txBody>
        </p:sp>
        <p:sp>
          <p:nvSpPr>
            <p:cNvPr id="133158" name="Rectangle 38"/>
            <p:cNvSpPr>
              <a:spLocks noChangeAspect="1" noChangeArrowheads="1"/>
            </p:cNvSpPr>
            <p:nvPr/>
          </p:nvSpPr>
          <p:spPr bwMode="auto">
            <a:xfrm>
              <a:off x="2811" y="1236"/>
              <a:ext cx="89" cy="78"/>
            </a:xfrm>
            <a:prstGeom prst="rect">
              <a:avLst/>
            </a:prstGeom>
            <a:noFill/>
            <a:ln w="12700">
              <a:noFill/>
              <a:miter lim="800000"/>
              <a:headEnd/>
              <a:tailEnd/>
            </a:ln>
            <a:effectLst/>
          </p:spPr>
          <p:txBody>
            <a:bodyPr wrap="none" anchor="ctr"/>
            <a:lstStyle/>
            <a:p>
              <a:endParaRPr lang="en-US" dirty="0"/>
            </a:p>
          </p:txBody>
        </p:sp>
        <p:sp>
          <p:nvSpPr>
            <p:cNvPr id="133159" name="Rectangle 39"/>
            <p:cNvSpPr>
              <a:spLocks noChangeAspect="1" noChangeArrowheads="1"/>
            </p:cNvSpPr>
            <p:nvPr/>
          </p:nvSpPr>
          <p:spPr bwMode="auto">
            <a:xfrm>
              <a:off x="2844" y="1254"/>
              <a:ext cx="38" cy="52"/>
            </a:xfrm>
            <a:prstGeom prst="rect">
              <a:avLst/>
            </a:prstGeom>
            <a:noFill/>
            <a:ln w="12700">
              <a:noFill/>
              <a:miter lim="800000"/>
              <a:headEnd/>
              <a:tailEnd/>
            </a:ln>
            <a:effectLst/>
          </p:spPr>
          <p:txBody>
            <a:bodyPr wrap="none" anchor="ctr"/>
            <a:lstStyle/>
            <a:p>
              <a:endParaRPr lang="en-US" dirty="0"/>
            </a:p>
          </p:txBody>
        </p:sp>
        <p:sp>
          <p:nvSpPr>
            <p:cNvPr id="133160" name="Rectangle 40"/>
            <p:cNvSpPr>
              <a:spLocks noChangeAspect="1" noChangeArrowheads="1"/>
            </p:cNvSpPr>
            <p:nvPr/>
          </p:nvSpPr>
          <p:spPr bwMode="auto">
            <a:xfrm>
              <a:off x="2744" y="979"/>
              <a:ext cx="240" cy="50"/>
            </a:xfrm>
            <a:prstGeom prst="rect">
              <a:avLst/>
            </a:prstGeom>
            <a:noFill/>
            <a:ln w="12700">
              <a:noFill/>
              <a:miter lim="800000"/>
              <a:headEnd/>
              <a:tailEnd/>
            </a:ln>
            <a:effectLst/>
          </p:spPr>
          <p:txBody>
            <a:bodyPr wrap="none" anchor="ctr"/>
            <a:lstStyle/>
            <a:p>
              <a:endParaRPr lang="en-US" dirty="0"/>
            </a:p>
          </p:txBody>
        </p:sp>
        <p:sp>
          <p:nvSpPr>
            <p:cNvPr id="133161" name="Rectangle 41"/>
            <p:cNvSpPr>
              <a:spLocks noChangeAspect="1" noChangeArrowheads="1"/>
            </p:cNvSpPr>
            <p:nvPr/>
          </p:nvSpPr>
          <p:spPr bwMode="auto">
            <a:xfrm>
              <a:off x="3077" y="1154"/>
              <a:ext cx="212" cy="124"/>
            </a:xfrm>
            <a:prstGeom prst="rect">
              <a:avLst/>
            </a:prstGeom>
            <a:noFill/>
            <a:ln w="12700">
              <a:noFill/>
              <a:miter lim="800000"/>
              <a:headEnd/>
              <a:tailEnd/>
            </a:ln>
            <a:effectLst/>
          </p:spPr>
          <p:txBody>
            <a:bodyPr wrap="none" anchor="ctr"/>
            <a:lstStyle/>
            <a:p>
              <a:endParaRPr lang="en-US" dirty="0"/>
            </a:p>
          </p:txBody>
        </p:sp>
        <p:sp>
          <p:nvSpPr>
            <p:cNvPr id="133162" name="Rectangle 42"/>
            <p:cNvSpPr>
              <a:spLocks noChangeAspect="1" noChangeArrowheads="1"/>
            </p:cNvSpPr>
            <p:nvPr/>
          </p:nvSpPr>
          <p:spPr bwMode="auto">
            <a:xfrm>
              <a:off x="3110" y="1172"/>
              <a:ext cx="106" cy="51"/>
            </a:xfrm>
            <a:prstGeom prst="rect">
              <a:avLst/>
            </a:prstGeom>
            <a:noFill/>
            <a:ln w="12700">
              <a:noFill/>
              <a:miter lim="800000"/>
              <a:headEnd/>
              <a:tailEnd/>
            </a:ln>
            <a:effectLst/>
          </p:spPr>
          <p:txBody>
            <a:bodyPr wrap="none" anchor="ctr"/>
            <a:lstStyle/>
            <a:p>
              <a:endParaRPr lang="en-US" dirty="0"/>
            </a:p>
          </p:txBody>
        </p:sp>
        <p:sp>
          <p:nvSpPr>
            <p:cNvPr id="133163" name="Rectangle 43"/>
            <p:cNvSpPr>
              <a:spLocks noChangeAspect="1" noChangeArrowheads="1"/>
            </p:cNvSpPr>
            <p:nvPr/>
          </p:nvSpPr>
          <p:spPr bwMode="auto">
            <a:xfrm>
              <a:off x="3110" y="1217"/>
              <a:ext cx="163" cy="52"/>
            </a:xfrm>
            <a:prstGeom prst="rect">
              <a:avLst/>
            </a:prstGeom>
            <a:noFill/>
            <a:ln w="12700">
              <a:noFill/>
              <a:miter lim="800000"/>
              <a:headEnd/>
              <a:tailEnd/>
            </a:ln>
            <a:effectLst/>
          </p:spPr>
          <p:txBody>
            <a:bodyPr wrap="none" anchor="ctr"/>
            <a:lstStyle/>
            <a:p>
              <a:endParaRPr lang="en-US" dirty="0"/>
            </a:p>
          </p:txBody>
        </p:sp>
        <p:sp>
          <p:nvSpPr>
            <p:cNvPr id="133164" name="Rectangle 44"/>
            <p:cNvSpPr>
              <a:spLocks noChangeAspect="1" noChangeArrowheads="1"/>
            </p:cNvSpPr>
            <p:nvPr/>
          </p:nvSpPr>
          <p:spPr bwMode="auto">
            <a:xfrm>
              <a:off x="2790" y="1557"/>
              <a:ext cx="388" cy="84"/>
            </a:xfrm>
            <a:prstGeom prst="rect">
              <a:avLst/>
            </a:prstGeom>
            <a:solidFill>
              <a:srgbClr val="FFFFFF"/>
            </a:solidFill>
            <a:ln w="12700">
              <a:noFill/>
              <a:miter lim="800000"/>
              <a:headEnd/>
              <a:tailEnd/>
            </a:ln>
            <a:effectLst/>
          </p:spPr>
          <p:txBody>
            <a:bodyPr wrap="none" anchor="ctr"/>
            <a:lstStyle/>
            <a:p>
              <a:endParaRPr lang="en-US" dirty="0"/>
            </a:p>
          </p:txBody>
        </p:sp>
        <p:sp>
          <p:nvSpPr>
            <p:cNvPr id="133165" name="Rectangle 45"/>
            <p:cNvSpPr>
              <a:spLocks noChangeAspect="1" noChangeArrowheads="1"/>
            </p:cNvSpPr>
            <p:nvPr/>
          </p:nvSpPr>
          <p:spPr bwMode="auto">
            <a:xfrm>
              <a:off x="2231" y="1180"/>
              <a:ext cx="216" cy="306"/>
            </a:xfrm>
            <a:prstGeom prst="rect">
              <a:avLst/>
            </a:prstGeom>
            <a:noFill/>
            <a:ln w="12700">
              <a:noFill/>
              <a:miter lim="800000"/>
              <a:headEnd/>
              <a:tailEnd/>
            </a:ln>
            <a:effectLst/>
          </p:spPr>
          <p:txBody>
            <a:bodyPr wrap="none" anchor="ctr"/>
            <a:lstStyle/>
            <a:p>
              <a:endParaRPr lang="en-US" dirty="0"/>
            </a:p>
          </p:txBody>
        </p:sp>
        <p:sp>
          <p:nvSpPr>
            <p:cNvPr id="133166" name="Rectangle 46"/>
            <p:cNvSpPr>
              <a:spLocks noChangeAspect="1" noChangeArrowheads="1"/>
            </p:cNvSpPr>
            <p:nvPr/>
          </p:nvSpPr>
          <p:spPr bwMode="auto">
            <a:xfrm>
              <a:off x="3006" y="970"/>
              <a:ext cx="415" cy="192"/>
            </a:xfrm>
            <a:prstGeom prst="rect">
              <a:avLst/>
            </a:prstGeom>
            <a:noFill/>
            <a:ln w="12700">
              <a:noFill/>
              <a:miter lim="800000"/>
              <a:headEnd/>
              <a:tailEnd/>
            </a:ln>
            <a:effectLst/>
          </p:spPr>
          <p:txBody>
            <a:bodyPr lIns="0" tIns="0" rIns="0" bIns="0">
              <a:spAutoFit/>
            </a:bodyPr>
            <a:lstStyle/>
            <a:p>
              <a:pPr algn="ctr"/>
              <a:r>
                <a:rPr lang="en-US" sz="1000" b="1" dirty="0">
                  <a:solidFill>
                    <a:srgbClr val="000000"/>
                  </a:solidFill>
                  <a:latin typeface="Arial" pitchFamily="34" charset="0"/>
                </a:rPr>
                <a:t>Pixel</a:t>
              </a:r>
            </a:p>
            <a:p>
              <a:pPr algn="ctr"/>
              <a:r>
                <a:rPr lang="en-US" sz="1000" b="1" dirty="0">
                  <a:solidFill>
                    <a:srgbClr val="000000"/>
                  </a:solidFill>
                  <a:latin typeface="Arial" pitchFamily="34" charset="0"/>
                </a:rPr>
                <a:t>Contact</a:t>
              </a:r>
            </a:p>
          </p:txBody>
        </p:sp>
        <p:sp>
          <p:nvSpPr>
            <p:cNvPr id="133167" name="Rectangle 47"/>
            <p:cNvSpPr>
              <a:spLocks noChangeAspect="1" noChangeArrowheads="1"/>
            </p:cNvSpPr>
            <p:nvPr/>
          </p:nvSpPr>
          <p:spPr bwMode="auto">
            <a:xfrm>
              <a:off x="3317" y="1160"/>
              <a:ext cx="347" cy="192"/>
            </a:xfrm>
            <a:prstGeom prst="rect">
              <a:avLst/>
            </a:prstGeom>
            <a:noFill/>
            <a:ln w="12700">
              <a:noFill/>
              <a:miter lim="800000"/>
              <a:headEnd/>
              <a:tailEnd/>
            </a:ln>
            <a:effectLst/>
          </p:spPr>
          <p:txBody>
            <a:bodyPr wrap="none" lIns="0" tIns="0" rIns="0" bIns="0">
              <a:spAutoFit/>
            </a:bodyPr>
            <a:lstStyle/>
            <a:p>
              <a:pPr algn="ctr"/>
              <a:r>
                <a:rPr lang="en-US" sz="1000" b="1" dirty="0">
                  <a:solidFill>
                    <a:srgbClr val="000000"/>
                  </a:solidFill>
                  <a:latin typeface="Arial" pitchFamily="34" charset="0"/>
                </a:rPr>
                <a:t>Array</a:t>
              </a:r>
            </a:p>
            <a:p>
              <a:pPr algn="ctr"/>
              <a:r>
                <a:rPr lang="en-US" sz="1000" b="1" dirty="0">
                  <a:solidFill>
                    <a:srgbClr val="000000"/>
                  </a:solidFill>
                  <a:latin typeface="Arial" pitchFamily="34" charset="0"/>
                </a:rPr>
                <a:t>Common</a:t>
              </a:r>
            </a:p>
          </p:txBody>
        </p:sp>
        <p:sp>
          <p:nvSpPr>
            <p:cNvPr id="133168" name="Freeform 48"/>
            <p:cNvSpPr>
              <a:spLocks noChangeAspect="1"/>
            </p:cNvSpPr>
            <p:nvPr/>
          </p:nvSpPr>
          <p:spPr bwMode="auto">
            <a:xfrm>
              <a:off x="2361" y="1440"/>
              <a:ext cx="973" cy="126"/>
            </a:xfrm>
            <a:custGeom>
              <a:avLst/>
              <a:gdLst/>
              <a:ahLst/>
              <a:cxnLst>
                <a:cxn ang="0">
                  <a:pos x="1296" y="100"/>
                </a:cxn>
                <a:cxn ang="0">
                  <a:pos x="1278" y="0"/>
                </a:cxn>
                <a:cxn ang="0">
                  <a:pos x="503" y="0"/>
                </a:cxn>
                <a:cxn ang="0">
                  <a:pos x="478" y="93"/>
                </a:cxn>
                <a:cxn ang="0">
                  <a:pos x="443" y="0"/>
                </a:cxn>
                <a:cxn ang="0">
                  <a:pos x="0" y="0"/>
                </a:cxn>
                <a:cxn ang="0">
                  <a:pos x="0" y="145"/>
                </a:cxn>
                <a:cxn ang="0">
                  <a:pos x="1284" y="145"/>
                </a:cxn>
                <a:cxn ang="0">
                  <a:pos x="1296" y="100"/>
                </a:cxn>
              </a:cxnLst>
              <a:rect l="0" t="0" r="r" b="b"/>
              <a:pathLst>
                <a:path w="1297" h="146">
                  <a:moveTo>
                    <a:pt x="1296" y="100"/>
                  </a:moveTo>
                  <a:lnTo>
                    <a:pt x="1278" y="0"/>
                  </a:lnTo>
                  <a:lnTo>
                    <a:pt x="503" y="0"/>
                  </a:lnTo>
                  <a:lnTo>
                    <a:pt x="478" y="93"/>
                  </a:lnTo>
                  <a:lnTo>
                    <a:pt x="443" y="0"/>
                  </a:lnTo>
                  <a:lnTo>
                    <a:pt x="0" y="0"/>
                  </a:lnTo>
                  <a:lnTo>
                    <a:pt x="0" y="145"/>
                  </a:lnTo>
                  <a:lnTo>
                    <a:pt x="1284" y="145"/>
                  </a:lnTo>
                  <a:lnTo>
                    <a:pt x="1296" y="100"/>
                  </a:lnTo>
                </a:path>
              </a:pathLst>
            </a:custGeom>
            <a:solidFill>
              <a:srgbClr val="969696"/>
            </a:solidFill>
            <a:ln w="12700" cap="rnd" cmpd="sng">
              <a:noFill/>
              <a:prstDash val="solid"/>
              <a:round/>
              <a:headEnd type="none" w="med" len="med"/>
              <a:tailEnd type="none" w="med" len="med"/>
            </a:ln>
            <a:effectLst/>
          </p:spPr>
          <p:txBody>
            <a:bodyPr/>
            <a:lstStyle/>
            <a:p>
              <a:endParaRPr lang="en-US" dirty="0"/>
            </a:p>
          </p:txBody>
        </p:sp>
        <p:sp>
          <p:nvSpPr>
            <p:cNvPr id="133169" name="Rectangle 49"/>
            <p:cNvSpPr>
              <a:spLocks noChangeAspect="1" noChangeArrowheads="1"/>
            </p:cNvSpPr>
            <p:nvPr/>
          </p:nvSpPr>
          <p:spPr bwMode="auto">
            <a:xfrm>
              <a:off x="3394" y="1508"/>
              <a:ext cx="190" cy="17"/>
            </a:xfrm>
            <a:prstGeom prst="rect">
              <a:avLst/>
            </a:prstGeom>
            <a:solidFill>
              <a:srgbClr val="000000"/>
            </a:solidFill>
            <a:ln w="12700">
              <a:solidFill>
                <a:srgbClr val="000000"/>
              </a:solidFill>
              <a:miter lim="800000"/>
              <a:headEnd/>
              <a:tailEnd/>
            </a:ln>
            <a:effectLst/>
          </p:spPr>
          <p:txBody>
            <a:bodyPr wrap="none" anchor="ctr"/>
            <a:lstStyle/>
            <a:p>
              <a:endParaRPr lang="en-US" dirty="0"/>
            </a:p>
          </p:txBody>
        </p:sp>
        <p:sp>
          <p:nvSpPr>
            <p:cNvPr id="133170" name="Oval 50"/>
            <p:cNvSpPr>
              <a:spLocks noChangeAspect="1" noChangeArrowheads="1"/>
            </p:cNvSpPr>
            <p:nvPr/>
          </p:nvSpPr>
          <p:spPr bwMode="auto">
            <a:xfrm>
              <a:off x="3476" y="1360"/>
              <a:ext cx="34" cy="29"/>
            </a:xfrm>
            <a:prstGeom prst="ellipse">
              <a:avLst/>
            </a:prstGeom>
            <a:noFill/>
            <a:ln w="12700">
              <a:solidFill>
                <a:srgbClr val="000000"/>
              </a:solidFill>
              <a:round/>
              <a:headEnd/>
              <a:tailEnd/>
            </a:ln>
            <a:effectLst/>
          </p:spPr>
          <p:txBody>
            <a:bodyPr wrap="none" anchor="ctr"/>
            <a:lstStyle/>
            <a:p>
              <a:endParaRPr lang="en-US" dirty="0"/>
            </a:p>
          </p:txBody>
        </p:sp>
        <p:sp>
          <p:nvSpPr>
            <p:cNvPr id="133171" name="Line 51"/>
            <p:cNvSpPr>
              <a:spLocks noChangeAspect="1" noChangeShapeType="1"/>
            </p:cNvSpPr>
            <p:nvPr/>
          </p:nvSpPr>
          <p:spPr bwMode="auto">
            <a:xfrm>
              <a:off x="3493" y="1390"/>
              <a:ext cx="3" cy="118"/>
            </a:xfrm>
            <a:prstGeom prst="line">
              <a:avLst/>
            </a:prstGeom>
            <a:noFill/>
            <a:ln w="12700">
              <a:solidFill>
                <a:srgbClr val="000000"/>
              </a:solidFill>
              <a:round/>
              <a:headEnd/>
              <a:tailEnd/>
            </a:ln>
            <a:effectLst/>
          </p:spPr>
          <p:txBody>
            <a:bodyPr/>
            <a:lstStyle/>
            <a:p>
              <a:endParaRPr lang="en-US" dirty="0"/>
            </a:p>
          </p:txBody>
        </p:sp>
        <p:sp>
          <p:nvSpPr>
            <p:cNvPr id="133172" name="Line 52"/>
            <p:cNvSpPr>
              <a:spLocks noChangeAspect="1" noChangeShapeType="1"/>
            </p:cNvSpPr>
            <p:nvPr/>
          </p:nvSpPr>
          <p:spPr bwMode="auto">
            <a:xfrm flipH="1">
              <a:off x="2358" y="1185"/>
              <a:ext cx="273" cy="1"/>
            </a:xfrm>
            <a:prstGeom prst="line">
              <a:avLst/>
            </a:prstGeom>
            <a:noFill/>
            <a:ln w="25400">
              <a:solidFill>
                <a:srgbClr val="000000"/>
              </a:solidFill>
              <a:round/>
              <a:headEnd/>
              <a:tailEnd/>
            </a:ln>
            <a:effectLst/>
          </p:spPr>
          <p:txBody>
            <a:bodyPr/>
            <a:lstStyle/>
            <a:p>
              <a:endParaRPr lang="en-US" dirty="0"/>
            </a:p>
          </p:txBody>
        </p:sp>
        <p:sp>
          <p:nvSpPr>
            <p:cNvPr id="133173" name="Rectangle 53"/>
            <p:cNvSpPr>
              <a:spLocks noChangeAspect="1" noChangeArrowheads="1"/>
            </p:cNvSpPr>
            <p:nvPr/>
          </p:nvSpPr>
          <p:spPr bwMode="auto">
            <a:xfrm>
              <a:off x="2361" y="1528"/>
              <a:ext cx="1295" cy="148"/>
            </a:xfrm>
            <a:prstGeom prst="rect">
              <a:avLst/>
            </a:prstGeom>
            <a:solidFill>
              <a:srgbClr val="969696"/>
            </a:solidFill>
            <a:ln w="12700">
              <a:noFill/>
              <a:miter lim="800000"/>
              <a:headEnd/>
              <a:tailEnd/>
            </a:ln>
            <a:effectLst/>
          </p:spPr>
          <p:txBody>
            <a:bodyPr wrap="none" anchor="ctr"/>
            <a:lstStyle/>
            <a:p>
              <a:endParaRPr lang="en-US" dirty="0"/>
            </a:p>
          </p:txBody>
        </p:sp>
        <p:sp>
          <p:nvSpPr>
            <p:cNvPr id="133174" name="Rectangle 54"/>
            <p:cNvSpPr>
              <a:spLocks noChangeAspect="1" noChangeArrowheads="1"/>
            </p:cNvSpPr>
            <p:nvPr/>
          </p:nvSpPr>
          <p:spPr bwMode="auto">
            <a:xfrm>
              <a:off x="2835" y="1157"/>
              <a:ext cx="358" cy="22"/>
            </a:xfrm>
            <a:prstGeom prst="rect">
              <a:avLst/>
            </a:prstGeom>
            <a:solidFill>
              <a:srgbClr val="000000"/>
            </a:solidFill>
            <a:ln w="12700">
              <a:solidFill>
                <a:srgbClr val="000000"/>
              </a:solidFill>
              <a:miter lim="800000"/>
              <a:headEnd/>
              <a:tailEnd/>
            </a:ln>
            <a:effectLst/>
          </p:spPr>
          <p:txBody>
            <a:bodyPr wrap="none" anchor="ctr"/>
            <a:lstStyle/>
            <a:p>
              <a:endParaRPr lang="en-US" dirty="0"/>
            </a:p>
          </p:txBody>
        </p:sp>
        <p:sp>
          <p:nvSpPr>
            <p:cNvPr id="133175" name="Rectangle 55"/>
            <p:cNvSpPr>
              <a:spLocks noChangeAspect="1" noChangeArrowheads="1"/>
            </p:cNvSpPr>
            <p:nvPr/>
          </p:nvSpPr>
          <p:spPr bwMode="auto">
            <a:xfrm>
              <a:off x="2365" y="1154"/>
              <a:ext cx="175" cy="31"/>
            </a:xfrm>
            <a:prstGeom prst="rect">
              <a:avLst/>
            </a:prstGeom>
            <a:solidFill>
              <a:srgbClr val="000000"/>
            </a:solidFill>
            <a:ln w="12700">
              <a:noFill/>
              <a:miter lim="800000"/>
              <a:headEnd/>
              <a:tailEnd/>
            </a:ln>
            <a:effectLst/>
          </p:spPr>
          <p:txBody>
            <a:bodyPr wrap="none" anchor="ctr"/>
            <a:lstStyle/>
            <a:p>
              <a:endParaRPr lang="en-US" dirty="0"/>
            </a:p>
          </p:txBody>
        </p:sp>
        <p:sp>
          <p:nvSpPr>
            <p:cNvPr id="133176" name="Freeform 56"/>
            <p:cNvSpPr>
              <a:spLocks noChangeAspect="1"/>
            </p:cNvSpPr>
            <p:nvPr/>
          </p:nvSpPr>
          <p:spPr bwMode="auto">
            <a:xfrm>
              <a:off x="2758" y="1181"/>
              <a:ext cx="538" cy="163"/>
            </a:xfrm>
            <a:custGeom>
              <a:avLst/>
              <a:gdLst/>
              <a:ahLst/>
              <a:cxnLst>
                <a:cxn ang="0">
                  <a:pos x="0" y="164"/>
                </a:cxn>
                <a:cxn ang="0">
                  <a:pos x="716" y="164"/>
                </a:cxn>
                <a:cxn ang="0">
                  <a:pos x="689" y="0"/>
                </a:cxn>
                <a:cxn ang="0">
                  <a:pos x="23" y="0"/>
                </a:cxn>
                <a:cxn ang="0">
                  <a:pos x="0" y="164"/>
                </a:cxn>
              </a:cxnLst>
              <a:rect l="0" t="0" r="r" b="b"/>
              <a:pathLst>
                <a:path w="717" h="165">
                  <a:moveTo>
                    <a:pt x="0" y="164"/>
                  </a:moveTo>
                  <a:lnTo>
                    <a:pt x="716" y="164"/>
                  </a:lnTo>
                  <a:lnTo>
                    <a:pt x="689" y="0"/>
                  </a:lnTo>
                  <a:lnTo>
                    <a:pt x="23" y="0"/>
                  </a:lnTo>
                  <a:lnTo>
                    <a:pt x="0" y="164"/>
                  </a:lnTo>
                </a:path>
              </a:pathLst>
            </a:custGeom>
            <a:solidFill>
              <a:schemeClr val="folHlink"/>
            </a:solidFill>
            <a:ln w="12700" cap="rnd" cmpd="sng">
              <a:solidFill>
                <a:srgbClr val="C0C0C0"/>
              </a:solidFill>
              <a:prstDash val="solid"/>
              <a:round/>
              <a:headEnd type="none" w="med" len="med"/>
              <a:tailEnd type="none" w="med" len="med"/>
            </a:ln>
            <a:effectLst/>
          </p:spPr>
          <p:txBody>
            <a:bodyPr/>
            <a:lstStyle/>
            <a:p>
              <a:endParaRPr lang="en-US" dirty="0"/>
            </a:p>
          </p:txBody>
        </p:sp>
        <p:sp>
          <p:nvSpPr>
            <p:cNvPr id="133177" name="Line 57"/>
            <p:cNvSpPr>
              <a:spLocks noChangeAspect="1" noChangeShapeType="1"/>
            </p:cNvSpPr>
            <p:nvPr/>
          </p:nvSpPr>
          <p:spPr bwMode="auto">
            <a:xfrm flipH="1" flipV="1">
              <a:off x="3274" y="1179"/>
              <a:ext cx="59" cy="346"/>
            </a:xfrm>
            <a:prstGeom prst="line">
              <a:avLst/>
            </a:prstGeom>
            <a:noFill/>
            <a:ln w="25400">
              <a:solidFill>
                <a:srgbClr val="000000"/>
              </a:solidFill>
              <a:round/>
              <a:headEnd/>
              <a:tailEnd/>
            </a:ln>
            <a:effectLst/>
          </p:spPr>
          <p:txBody>
            <a:bodyPr/>
            <a:lstStyle/>
            <a:p>
              <a:endParaRPr lang="en-US" dirty="0"/>
            </a:p>
          </p:txBody>
        </p:sp>
        <p:sp>
          <p:nvSpPr>
            <p:cNvPr id="133178" name="Line 58"/>
            <p:cNvSpPr>
              <a:spLocks noChangeAspect="1" noChangeShapeType="1"/>
            </p:cNvSpPr>
            <p:nvPr/>
          </p:nvSpPr>
          <p:spPr bwMode="auto">
            <a:xfrm flipH="1" flipV="1">
              <a:off x="2618" y="1181"/>
              <a:ext cx="103" cy="348"/>
            </a:xfrm>
            <a:prstGeom prst="line">
              <a:avLst/>
            </a:prstGeom>
            <a:noFill/>
            <a:ln w="25400">
              <a:solidFill>
                <a:srgbClr val="000000"/>
              </a:solidFill>
              <a:round/>
              <a:headEnd/>
              <a:tailEnd/>
            </a:ln>
            <a:effectLst/>
          </p:spPr>
          <p:txBody>
            <a:bodyPr/>
            <a:lstStyle/>
            <a:p>
              <a:endParaRPr lang="en-US" dirty="0"/>
            </a:p>
          </p:txBody>
        </p:sp>
        <p:sp>
          <p:nvSpPr>
            <p:cNvPr id="133179" name="Line 59"/>
            <p:cNvSpPr>
              <a:spLocks noChangeAspect="1" noChangeShapeType="1"/>
            </p:cNvSpPr>
            <p:nvPr/>
          </p:nvSpPr>
          <p:spPr bwMode="auto">
            <a:xfrm flipH="1">
              <a:off x="2723" y="1185"/>
              <a:ext cx="54" cy="347"/>
            </a:xfrm>
            <a:prstGeom prst="line">
              <a:avLst/>
            </a:prstGeom>
            <a:noFill/>
            <a:ln w="25400">
              <a:solidFill>
                <a:srgbClr val="000000"/>
              </a:solidFill>
              <a:round/>
              <a:headEnd/>
              <a:tailEnd/>
            </a:ln>
            <a:effectLst/>
          </p:spPr>
          <p:txBody>
            <a:bodyPr/>
            <a:lstStyle/>
            <a:p>
              <a:endParaRPr lang="en-US" dirty="0"/>
            </a:p>
          </p:txBody>
        </p:sp>
        <p:sp>
          <p:nvSpPr>
            <p:cNvPr id="133180" name="Line 60"/>
            <p:cNvSpPr>
              <a:spLocks noChangeAspect="1" noChangeShapeType="1"/>
            </p:cNvSpPr>
            <p:nvPr/>
          </p:nvSpPr>
          <p:spPr bwMode="auto">
            <a:xfrm flipH="1">
              <a:off x="3334" y="1528"/>
              <a:ext cx="317" cy="1"/>
            </a:xfrm>
            <a:prstGeom prst="line">
              <a:avLst/>
            </a:prstGeom>
            <a:noFill/>
            <a:ln w="25400">
              <a:solidFill>
                <a:srgbClr val="000000"/>
              </a:solidFill>
              <a:round/>
              <a:headEnd/>
              <a:tailEnd/>
            </a:ln>
            <a:effectLst/>
          </p:spPr>
          <p:txBody>
            <a:bodyPr/>
            <a:lstStyle/>
            <a:p>
              <a:endParaRPr lang="en-US" dirty="0"/>
            </a:p>
          </p:txBody>
        </p:sp>
        <p:sp>
          <p:nvSpPr>
            <p:cNvPr id="133181" name="Line 61"/>
            <p:cNvSpPr>
              <a:spLocks noChangeAspect="1" noChangeShapeType="1"/>
            </p:cNvSpPr>
            <p:nvPr/>
          </p:nvSpPr>
          <p:spPr bwMode="auto">
            <a:xfrm flipH="1" flipV="1">
              <a:off x="2767" y="1178"/>
              <a:ext cx="514" cy="2"/>
            </a:xfrm>
            <a:prstGeom prst="line">
              <a:avLst/>
            </a:prstGeom>
            <a:noFill/>
            <a:ln w="25400">
              <a:solidFill>
                <a:srgbClr val="000000"/>
              </a:solidFill>
              <a:round/>
              <a:headEnd/>
              <a:tailEnd/>
            </a:ln>
            <a:effectLst/>
          </p:spPr>
          <p:txBody>
            <a:bodyPr/>
            <a:lstStyle/>
            <a:p>
              <a:endParaRPr lang="en-US" dirty="0"/>
            </a:p>
          </p:txBody>
        </p:sp>
        <p:sp>
          <p:nvSpPr>
            <p:cNvPr id="133182" name="Oval 62"/>
            <p:cNvSpPr>
              <a:spLocks noChangeAspect="1" noChangeArrowheads="1"/>
            </p:cNvSpPr>
            <p:nvPr/>
          </p:nvSpPr>
          <p:spPr bwMode="auto">
            <a:xfrm>
              <a:off x="2988" y="1016"/>
              <a:ext cx="33" cy="29"/>
            </a:xfrm>
            <a:prstGeom prst="ellipse">
              <a:avLst/>
            </a:prstGeom>
            <a:noFill/>
            <a:ln w="12700">
              <a:solidFill>
                <a:srgbClr val="000000"/>
              </a:solidFill>
              <a:round/>
              <a:headEnd/>
              <a:tailEnd/>
            </a:ln>
            <a:effectLst/>
          </p:spPr>
          <p:txBody>
            <a:bodyPr wrap="none" anchor="ctr"/>
            <a:lstStyle/>
            <a:p>
              <a:endParaRPr lang="en-US" dirty="0"/>
            </a:p>
          </p:txBody>
        </p:sp>
        <p:sp>
          <p:nvSpPr>
            <p:cNvPr id="133183" name="Line 63"/>
            <p:cNvSpPr>
              <a:spLocks noChangeAspect="1" noChangeShapeType="1"/>
            </p:cNvSpPr>
            <p:nvPr/>
          </p:nvSpPr>
          <p:spPr bwMode="auto">
            <a:xfrm>
              <a:off x="3007" y="1046"/>
              <a:ext cx="0" cy="114"/>
            </a:xfrm>
            <a:prstGeom prst="line">
              <a:avLst/>
            </a:prstGeom>
            <a:noFill/>
            <a:ln w="12700">
              <a:solidFill>
                <a:srgbClr val="000000"/>
              </a:solidFill>
              <a:round/>
              <a:headEnd/>
              <a:tailEnd/>
            </a:ln>
            <a:effectLst/>
          </p:spPr>
          <p:txBody>
            <a:bodyPr/>
            <a:lstStyle/>
            <a:p>
              <a:endParaRPr lang="en-US" dirty="0"/>
            </a:p>
          </p:txBody>
        </p:sp>
        <p:sp>
          <p:nvSpPr>
            <p:cNvPr id="133184" name="Rectangle 64"/>
            <p:cNvSpPr>
              <a:spLocks noChangeAspect="1" noChangeArrowheads="1"/>
            </p:cNvSpPr>
            <p:nvPr/>
          </p:nvSpPr>
          <p:spPr bwMode="auto">
            <a:xfrm>
              <a:off x="2362" y="1499"/>
              <a:ext cx="9" cy="58"/>
            </a:xfrm>
            <a:prstGeom prst="rect">
              <a:avLst/>
            </a:prstGeom>
            <a:noFill/>
            <a:ln w="12700">
              <a:noFill/>
              <a:miter lim="800000"/>
              <a:headEnd/>
              <a:tailEnd/>
            </a:ln>
            <a:effectLst/>
          </p:spPr>
          <p:txBody>
            <a:bodyPr wrap="none" anchor="ctr"/>
            <a:lstStyle/>
            <a:p>
              <a:endParaRPr lang="en-US" dirty="0"/>
            </a:p>
          </p:txBody>
        </p:sp>
        <p:sp>
          <p:nvSpPr>
            <p:cNvPr id="133185" name="Rectangle 65"/>
            <p:cNvSpPr>
              <a:spLocks noChangeAspect="1" noChangeArrowheads="1"/>
            </p:cNvSpPr>
            <p:nvPr/>
          </p:nvSpPr>
          <p:spPr bwMode="auto">
            <a:xfrm>
              <a:off x="2366" y="1192"/>
              <a:ext cx="266" cy="96"/>
            </a:xfrm>
            <a:prstGeom prst="rect">
              <a:avLst/>
            </a:prstGeom>
            <a:noFill/>
            <a:ln w="12700">
              <a:noFill/>
              <a:miter lim="800000"/>
              <a:headEnd/>
              <a:tailEnd/>
            </a:ln>
            <a:effectLst/>
          </p:spPr>
          <p:txBody>
            <a:bodyPr wrap="none" lIns="0" tIns="0" rIns="0" bIns="0">
              <a:spAutoFit/>
            </a:bodyPr>
            <a:lstStyle/>
            <a:p>
              <a:pPr algn="ctr"/>
              <a:r>
                <a:rPr lang="en-US" sz="1000" b="1" dirty="0">
                  <a:solidFill>
                    <a:srgbClr val="FF0000"/>
                  </a:solidFill>
                  <a:latin typeface="Arial" pitchFamily="34" charset="0"/>
                </a:rPr>
                <a:t>Band 2</a:t>
              </a:r>
            </a:p>
          </p:txBody>
        </p:sp>
        <p:sp>
          <p:nvSpPr>
            <p:cNvPr id="133186" name="Rectangle 66"/>
            <p:cNvSpPr>
              <a:spLocks noChangeAspect="1" noChangeArrowheads="1"/>
            </p:cNvSpPr>
            <p:nvPr/>
          </p:nvSpPr>
          <p:spPr bwMode="auto">
            <a:xfrm>
              <a:off x="2329" y="1454"/>
              <a:ext cx="380" cy="152"/>
            </a:xfrm>
            <a:prstGeom prst="rect">
              <a:avLst/>
            </a:prstGeom>
            <a:noFill/>
            <a:ln w="12700">
              <a:noFill/>
              <a:miter lim="800000"/>
              <a:headEnd/>
              <a:tailEnd/>
            </a:ln>
            <a:effectLst/>
          </p:spPr>
          <p:txBody>
            <a:bodyPr wrap="none" lIns="90488" tIns="44450" rIns="90488" bIns="44450">
              <a:spAutoFit/>
            </a:bodyPr>
            <a:lstStyle/>
            <a:p>
              <a:r>
                <a:rPr lang="en-US" sz="1000" b="1" dirty="0">
                  <a:solidFill>
                    <a:srgbClr val="0066FF"/>
                  </a:solidFill>
                  <a:latin typeface="Arial" pitchFamily="34" charset="0"/>
                </a:rPr>
                <a:t>Band 1</a:t>
              </a:r>
            </a:p>
          </p:txBody>
        </p:sp>
        <p:sp>
          <p:nvSpPr>
            <p:cNvPr id="133187" name="Rectangle 67"/>
            <p:cNvSpPr>
              <a:spLocks noChangeAspect="1" noChangeArrowheads="1"/>
            </p:cNvSpPr>
            <p:nvPr/>
          </p:nvSpPr>
          <p:spPr bwMode="auto">
            <a:xfrm>
              <a:off x="2897" y="1487"/>
              <a:ext cx="262" cy="154"/>
            </a:xfrm>
            <a:prstGeom prst="rect">
              <a:avLst/>
            </a:prstGeom>
            <a:noFill/>
            <a:ln w="12700">
              <a:noFill/>
              <a:miter lim="800000"/>
              <a:headEnd/>
              <a:tailEnd/>
            </a:ln>
            <a:effectLst/>
          </p:spPr>
          <p:txBody>
            <a:bodyPr wrap="none" lIns="0" tIns="0" rIns="0" bIns="0">
              <a:spAutoFit/>
            </a:bodyPr>
            <a:lstStyle/>
            <a:p>
              <a:pPr algn="ctr"/>
              <a:r>
                <a:rPr lang="en-US" sz="1000" b="1" dirty="0">
                  <a:solidFill>
                    <a:srgbClr val="0066FF"/>
                  </a:solidFill>
                  <a:latin typeface="Arial" pitchFamily="34" charset="0"/>
                </a:rPr>
                <a:t>n-type </a:t>
              </a:r>
              <a:endParaRPr lang="en-US" sz="1000" b="1" dirty="0">
                <a:solidFill>
                  <a:srgbClr val="000000"/>
                </a:solidFill>
                <a:latin typeface="Arial" pitchFamily="34" charset="0"/>
              </a:endParaRPr>
            </a:p>
            <a:p>
              <a:pPr algn="ctr" eaLnBrk="1"/>
              <a:endParaRPr lang="en-US" sz="600" b="1" dirty="0">
                <a:solidFill>
                  <a:srgbClr val="000000"/>
                </a:solidFill>
                <a:latin typeface="Arial" pitchFamily="34" charset="0"/>
              </a:endParaRPr>
            </a:p>
          </p:txBody>
        </p:sp>
        <p:sp>
          <p:nvSpPr>
            <p:cNvPr id="133188" name="Rectangle 68"/>
            <p:cNvSpPr>
              <a:spLocks noChangeAspect="1" noChangeArrowheads="1"/>
            </p:cNvSpPr>
            <p:nvPr/>
          </p:nvSpPr>
          <p:spPr bwMode="auto">
            <a:xfrm>
              <a:off x="2900" y="1192"/>
              <a:ext cx="275" cy="154"/>
            </a:xfrm>
            <a:prstGeom prst="rect">
              <a:avLst/>
            </a:prstGeom>
            <a:noFill/>
            <a:ln w="12700">
              <a:noFill/>
              <a:miter lim="800000"/>
              <a:headEnd/>
              <a:tailEnd/>
            </a:ln>
            <a:effectLst/>
          </p:spPr>
          <p:txBody>
            <a:bodyPr wrap="none" lIns="0" tIns="0" rIns="0" bIns="0">
              <a:spAutoFit/>
            </a:bodyPr>
            <a:lstStyle/>
            <a:p>
              <a:pPr algn="ctr"/>
              <a:r>
                <a:rPr lang="en-US" sz="1000" b="1" dirty="0">
                  <a:solidFill>
                    <a:srgbClr val="FF0000"/>
                  </a:solidFill>
                  <a:latin typeface="Arial" pitchFamily="34" charset="0"/>
                </a:rPr>
                <a:t>n-type </a:t>
              </a:r>
              <a:r>
                <a:rPr lang="en-US" sz="600" b="1" dirty="0">
                  <a:latin typeface="Arial" pitchFamily="34" charset="0"/>
                </a:rPr>
                <a:t> </a:t>
              </a:r>
            </a:p>
            <a:p>
              <a:pPr algn="ctr" eaLnBrk="1"/>
              <a:endParaRPr lang="en-US" sz="600" b="1" dirty="0">
                <a:latin typeface="Arial" pitchFamily="34" charset="0"/>
              </a:endParaRPr>
            </a:p>
          </p:txBody>
        </p:sp>
        <p:sp>
          <p:nvSpPr>
            <p:cNvPr id="133189" name="Rectangle 69"/>
            <p:cNvSpPr>
              <a:spLocks noChangeAspect="1" noChangeArrowheads="1"/>
            </p:cNvSpPr>
            <p:nvPr/>
          </p:nvSpPr>
          <p:spPr bwMode="auto">
            <a:xfrm>
              <a:off x="2897" y="1334"/>
              <a:ext cx="262" cy="154"/>
            </a:xfrm>
            <a:prstGeom prst="rect">
              <a:avLst/>
            </a:prstGeom>
            <a:noFill/>
            <a:ln w="12700">
              <a:noFill/>
              <a:miter lim="800000"/>
              <a:headEnd/>
              <a:tailEnd/>
            </a:ln>
            <a:effectLst/>
          </p:spPr>
          <p:txBody>
            <a:bodyPr lIns="0" tIns="0" rIns="0" bIns="0">
              <a:spAutoFit/>
            </a:bodyPr>
            <a:lstStyle/>
            <a:p>
              <a:pPr algn="ctr"/>
              <a:r>
                <a:rPr lang="en-US" sz="1000" b="1" dirty="0">
                  <a:solidFill>
                    <a:srgbClr val="000000"/>
                  </a:solidFill>
                  <a:latin typeface="Arial" pitchFamily="34" charset="0"/>
                </a:rPr>
                <a:t>p-type </a:t>
              </a:r>
            </a:p>
            <a:p>
              <a:pPr algn="ctr" eaLnBrk="1"/>
              <a:endParaRPr lang="en-US" sz="600" b="1" dirty="0">
                <a:solidFill>
                  <a:srgbClr val="000000"/>
                </a:solidFill>
                <a:latin typeface="Arial" pitchFamily="34" charset="0"/>
              </a:endParaRPr>
            </a:p>
          </p:txBody>
        </p:sp>
      </p:grpSp>
      <p:pic>
        <p:nvPicPr>
          <p:cNvPr id="133190" name="Picture 70"/>
          <p:cNvPicPr>
            <a:picLocks noChangeAspect="1" noChangeArrowheads="1"/>
          </p:cNvPicPr>
          <p:nvPr/>
        </p:nvPicPr>
        <p:blipFill>
          <a:blip r:embed="rId3" cstate="print"/>
          <a:srcRect/>
          <a:stretch>
            <a:fillRect/>
          </a:stretch>
        </p:blipFill>
        <p:spPr bwMode="auto">
          <a:xfrm>
            <a:off x="6781800" y="1676400"/>
            <a:ext cx="1763713" cy="1809750"/>
          </a:xfrm>
          <a:prstGeom prst="rect">
            <a:avLst/>
          </a:prstGeom>
          <a:noFill/>
          <a:ln w="12700">
            <a:noFill/>
            <a:miter lim="800000"/>
            <a:headEnd/>
            <a:tailEnd/>
          </a:ln>
          <a:effectLst/>
        </p:spPr>
      </p:pic>
      <p:pic>
        <p:nvPicPr>
          <p:cNvPr id="133192" name="Picture 72"/>
          <p:cNvPicPr>
            <a:picLocks noChangeAspect="1" noChangeArrowheads="1"/>
          </p:cNvPicPr>
          <p:nvPr/>
        </p:nvPicPr>
        <p:blipFill>
          <a:blip r:embed="rId4" cstate="print"/>
          <a:srcRect t="19234"/>
          <a:stretch>
            <a:fillRect/>
          </a:stretch>
        </p:blipFill>
        <p:spPr bwMode="auto">
          <a:xfrm>
            <a:off x="3124200" y="3124200"/>
            <a:ext cx="3271837" cy="2468562"/>
          </a:xfrm>
          <a:prstGeom prst="rect">
            <a:avLst/>
          </a:prstGeom>
          <a:noFill/>
          <a:ln w="12700">
            <a:noFill/>
            <a:miter lim="800000"/>
            <a:headEnd/>
            <a:tailEnd/>
          </a:ln>
          <a:effectLst/>
        </p:spPr>
      </p:pic>
      <p:sp>
        <p:nvSpPr>
          <p:cNvPr id="133194" name="Rectangle 74"/>
          <p:cNvSpPr>
            <a:spLocks noChangeArrowheads="1"/>
          </p:cNvSpPr>
          <p:nvPr/>
        </p:nvSpPr>
        <p:spPr bwMode="auto">
          <a:xfrm>
            <a:off x="1219200" y="5638800"/>
            <a:ext cx="7239000" cy="335989"/>
          </a:xfrm>
          <a:prstGeom prst="rect">
            <a:avLst/>
          </a:prstGeom>
          <a:solidFill>
            <a:schemeClr val="bg1"/>
          </a:solidFill>
          <a:ln w="25400">
            <a:solidFill>
              <a:srgbClr val="000099"/>
            </a:solidFill>
            <a:miter lim="800000"/>
            <a:headEnd/>
            <a:tailEnd/>
          </a:ln>
          <a:effectLst>
            <a:outerShdw dist="53882" dir="2700000" algn="ctr" rotWithShape="0">
              <a:schemeClr val="bg2"/>
            </a:outerShdw>
          </a:effectLst>
        </p:spPr>
        <p:txBody>
          <a:bodyPr wrap="square" lIns="90488" tIns="44450" rIns="90488" bIns="44450">
            <a:spAutoFit/>
          </a:bodyPr>
          <a:lstStyle/>
          <a:p>
            <a:pPr algn="ctr"/>
            <a:r>
              <a:rPr lang="en-US" sz="1600" b="1" dirty="0" smtClean="0">
                <a:solidFill>
                  <a:srgbClr val="000099"/>
                </a:solidFill>
                <a:latin typeface="Arial" pitchFamily="34" charset="0"/>
              </a:rPr>
              <a:t>Spatially co-located dual band detection with stacked diode approach</a:t>
            </a:r>
            <a:endParaRPr lang="en-US" sz="1600" b="1" dirty="0">
              <a:solidFill>
                <a:srgbClr val="000099"/>
              </a:solidFill>
              <a:latin typeface="Arial" pitchFamily="34" charset="0"/>
            </a:endParaRPr>
          </a:p>
        </p:txBody>
      </p:sp>
      <p:sp>
        <p:nvSpPr>
          <p:cNvPr id="133195" name="Text Box 75"/>
          <p:cNvSpPr txBox="1">
            <a:spLocks noChangeArrowheads="1"/>
          </p:cNvSpPr>
          <p:nvPr/>
        </p:nvSpPr>
        <p:spPr bwMode="auto">
          <a:xfrm>
            <a:off x="6324600" y="3524250"/>
            <a:ext cx="2819400" cy="274637"/>
          </a:xfrm>
          <a:prstGeom prst="rect">
            <a:avLst/>
          </a:prstGeom>
          <a:noFill/>
          <a:ln w="25400">
            <a:noFill/>
            <a:miter lim="800000"/>
            <a:headEnd/>
            <a:tailEnd/>
          </a:ln>
          <a:effectLst/>
        </p:spPr>
        <p:txBody>
          <a:bodyPr wrap="none">
            <a:spAutoFit/>
          </a:bodyPr>
          <a:lstStyle/>
          <a:p>
            <a:r>
              <a:rPr lang="en-US" sz="1200" b="1" dirty="0">
                <a:latin typeface="Arial" pitchFamily="34" charset="0"/>
              </a:rPr>
              <a:t>MWIR/LWIR 1280x720</a:t>
            </a:r>
            <a:r>
              <a:rPr lang="en-US" sz="1200" dirty="0">
                <a:latin typeface="Arial" pitchFamily="34" charset="0"/>
              </a:rPr>
              <a:t> </a:t>
            </a:r>
            <a:r>
              <a:rPr lang="en-US" sz="1200" b="1" dirty="0">
                <a:latin typeface="Arial" pitchFamily="34" charset="0"/>
              </a:rPr>
              <a:t>20</a:t>
            </a:r>
            <a:r>
              <a:rPr lang="en-US" sz="1200" b="1" dirty="0">
                <a:latin typeface="Arial" pitchFamily="34" charset="0"/>
                <a:cs typeface="Arial" pitchFamily="34" charset="0"/>
              </a:rPr>
              <a:t>µm unit-cell</a:t>
            </a:r>
          </a:p>
        </p:txBody>
      </p:sp>
      <p:sp>
        <p:nvSpPr>
          <p:cNvPr id="133196" name="Rectangle 76"/>
          <p:cNvSpPr>
            <a:spLocks noChangeArrowheads="1"/>
          </p:cNvSpPr>
          <p:nvPr/>
        </p:nvSpPr>
        <p:spPr bwMode="auto">
          <a:xfrm>
            <a:off x="1524000" y="609600"/>
            <a:ext cx="6477000" cy="459100"/>
          </a:xfrm>
          <a:prstGeom prst="rect">
            <a:avLst/>
          </a:prstGeom>
          <a:noFill/>
          <a:ln w="12700">
            <a:noFill/>
            <a:miter lim="800000"/>
            <a:headEnd/>
            <a:tailEnd/>
          </a:ln>
          <a:effectLst/>
        </p:spPr>
        <p:txBody>
          <a:bodyPr wrap="square" lIns="90488" tIns="44450" rIns="90488" bIns="44450">
            <a:spAutoFit/>
          </a:bodyPr>
          <a:lstStyle/>
          <a:p>
            <a:r>
              <a:rPr lang="en-US" sz="2400" b="1" dirty="0" smtClean="0">
                <a:latin typeface="Times New Roman" pitchFamily="18" charset="0"/>
                <a:cs typeface="Times New Roman" pitchFamily="18" charset="0"/>
              </a:rPr>
              <a:t>RVS Dual Band Detector Architecture</a:t>
            </a:r>
            <a:endParaRPr lang="en-US" sz="2400" dirty="0">
              <a:latin typeface="Times New Roman" pitchFamily="18" charset="0"/>
              <a:cs typeface="Times New Roman" pitchFamily="18" charset="0"/>
            </a:endParaRPr>
          </a:p>
        </p:txBody>
      </p:sp>
      <p:sp>
        <p:nvSpPr>
          <p:cNvPr id="73" name="TextBox 72"/>
          <p:cNvSpPr txBox="1"/>
          <p:nvPr/>
        </p:nvSpPr>
        <p:spPr>
          <a:xfrm>
            <a:off x="0" y="6107668"/>
            <a:ext cx="4495800" cy="750332"/>
          </a:xfrm>
          <a:prstGeom prst="rect">
            <a:avLst/>
          </a:prstGeom>
          <a:noFill/>
        </p:spPr>
        <p:txBody>
          <a:bodyPr wrap="square" rtlCol="0">
            <a:normAutofit fontScale="92500" lnSpcReduction="10000"/>
          </a:bodyPr>
          <a:lstStyle/>
          <a:p>
            <a:r>
              <a:rPr lang="en-US" sz="1200" dirty="0" smtClean="0"/>
              <a:t>Ref 1 “Fabrication and Characterization of Small Unit-Cell Molecular Beam Epitaxy Grown HgCdTe-on-Si Mid-Wavelength Infrared Detectors” by  E. P. G. Smith et al, Journal of Electronic Materials, Volume 36, Number 8 (2007), 1045-1051, DOI: 10.1007/s11664-007-0169-6</a:t>
            </a:r>
          </a:p>
        </p:txBody>
      </p:sp>
      <p:sp>
        <p:nvSpPr>
          <p:cNvPr id="74" name="Title 1"/>
          <p:cNvSpPr>
            <a:spLocks noGrp="1"/>
          </p:cNvSpPr>
          <p:nvPr>
            <p:ph type="title"/>
          </p:nvPr>
        </p:nvSpPr>
        <p:spPr>
          <a:xfrm>
            <a:off x="4953000" y="6026150"/>
            <a:ext cx="3673475" cy="831850"/>
          </a:xfrm>
        </p:spPr>
        <p:txBody>
          <a:bodyPr>
            <a:normAutofit fontScale="90000"/>
          </a:bodyPr>
          <a:lstStyle/>
          <a:p>
            <a:r>
              <a:rPr lang="en-US" sz="1000" dirty="0" smtClean="0"/>
              <a:t>Ref: 2  HgCdTe focal plane arrays for dual-color mid- and long-wavelength infrared detection by E P G Smith, et al Journal of Electronic Materials (2004) Volume: 33, Issue: 6, Publisher: Springer, Pages: 509-516,  ISSN: 03615235, DOI: 10.1007/s11664-004-0039-4</a:t>
            </a:r>
            <a:endParaRPr lang="en-US" sz="1000" dirty="0"/>
          </a:p>
        </p:txBody>
      </p:sp>
      <p:grpSp>
        <p:nvGrpSpPr>
          <p:cNvPr id="4" name="Group 323"/>
          <p:cNvGrpSpPr/>
          <p:nvPr/>
        </p:nvGrpSpPr>
        <p:grpSpPr>
          <a:xfrm>
            <a:off x="3429000" y="1447800"/>
            <a:ext cx="2349500" cy="1658938"/>
            <a:chOff x="3505200" y="1981200"/>
            <a:chExt cx="2349500" cy="1658938"/>
          </a:xfrm>
        </p:grpSpPr>
        <p:grpSp>
          <p:nvGrpSpPr>
            <p:cNvPr id="5" name="Group 6"/>
            <p:cNvGrpSpPr>
              <a:grpSpLocks noChangeAspect="1"/>
            </p:cNvGrpSpPr>
            <p:nvPr/>
          </p:nvGrpSpPr>
          <p:grpSpPr bwMode="auto">
            <a:xfrm>
              <a:off x="3505200" y="1981200"/>
              <a:ext cx="2349500" cy="1658938"/>
              <a:chOff x="2208" y="1248"/>
              <a:chExt cx="1480" cy="1045"/>
            </a:xfrm>
          </p:grpSpPr>
          <p:sp>
            <p:nvSpPr>
              <p:cNvPr id="94213" name="AutoShape 5"/>
              <p:cNvSpPr>
                <a:spLocks noChangeAspect="1" noChangeArrowheads="1" noTextEdit="1"/>
              </p:cNvSpPr>
              <p:nvPr/>
            </p:nvSpPr>
            <p:spPr bwMode="auto">
              <a:xfrm>
                <a:off x="2208" y="1248"/>
                <a:ext cx="1480" cy="10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6" name="Group 207"/>
              <p:cNvGrpSpPr>
                <a:grpSpLocks/>
              </p:cNvGrpSpPr>
              <p:nvPr/>
            </p:nvGrpSpPr>
            <p:grpSpPr bwMode="auto">
              <a:xfrm>
                <a:off x="2223" y="1263"/>
                <a:ext cx="1450" cy="1018"/>
                <a:chOff x="2223" y="1263"/>
                <a:chExt cx="1450" cy="1018"/>
              </a:xfrm>
            </p:grpSpPr>
            <p:sp>
              <p:nvSpPr>
                <p:cNvPr id="94215" name="Rectangle 7"/>
                <p:cNvSpPr>
                  <a:spLocks noChangeArrowheads="1"/>
                </p:cNvSpPr>
                <p:nvPr/>
              </p:nvSpPr>
              <p:spPr bwMode="auto">
                <a:xfrm>
                  <a:off x="2223" y="1263"/>
                  <a:ext cx="1450" cy="1018"/>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16" name="Rectangle 8"/>
                <p:cNvSpPr>
                  <a:spLocks noChangeArrowheads="1"/>
                </p:cNvSpPr>
                <p:nvPr/>
              </p:nvSpPr>
              <p:spPr bwMode="auto">
                <a:xfrm>
                  <a:off x="2343" y="1293"/>
                  <a:ext cx="1300" cy="8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17" name="Line 9"/>
                <p:cNvSpPr>
                  <a:spLocks noChangeShapeType="1"/>
                </p:cNvSpPr>
                <p:nvPr/>
              </p:nvSpPr>
              <p:spPr bwMode="auto">
                <a:xfrm>
                  <a:off x="2343" y="2157"/>
                  <a:ext cx="1300" cy="1"/>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18" name="Line 10"/>
                <p:cNvSpPr>
                  <a:spLocks noChangeShapeType="1"/>
                </p:cNvSpPr>
                <p:nvPr/>
              </p:nvSpPr>
              <p:spPr bwMode="auto">
                <a:xfrm>
                  <a:off x="2343" y="2070"/>
                  <a:ext cx="1300" cy="1"/>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19" name="Line 11"/>
                <p:cNvSpPr>
                  <a:spLocks noChangeShapeType="1"/>
                </p:cNvSpPr>
                <p:nvPr/>
              </p:nvSpPr>
              <p:spPr bwMode="auto">
                <a:xfrm>
                  <a:off x="2343" y="1898"/>
                  <a:ext cx="1300" cy="1"/>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20" name="Line 12"/>
                <p:cNvSpPr>
                  <a:spLocks noChangeShapeType="1"/>
                </p:cNvSpPr>
                <p:nvPr/>
              </p:nvSpPr>
              <p:spPr bwMode="auto">
                <a:xfrm>
                  <a:off x="2343" y="1811"/>
                  <a:ext cx="1300" cy="1"/>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21" name="Line 13"/>
                <p:cNvSpPr>
                  <a:spLocks noChangeShapeType="1"/>
                </p:cNvSpPr>
                <p:nvPr/>
              </p:nvSpPr>
              <p:spPr bwMode="auto">
                <a:xfrm>
                  <a:off x="2343" y="1727"/>
                  <a:ext cx="1300" cy="1"/>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22" name="Line 14"/>
                <p:cNvSpPr>
                  <a:spLocks noChangeShapeType="1"/>
                </p:cNvSpPr>
                <p:nvPr/>
              </p:nvSpPr>
              <p:spPr bwMode="auto">
                <a:xfrm>
                  <a:off x="2343" y="1639"/>
                  <a:ext cx="1300" cy="1"/>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23" name="Line 15"/>
                <p:cNvSpPr>
                  <a:spLocks noChangeShapeType="1"/>
                </p:cNvSpPr>
                <p:nvPr/>
              </p:nvSpPr>
              <p:spPr bwMode="auto">
                <a:xfrm>
                  <a:off x="2343" y="1552"/>
                  <a:ext cx="1300" cy="1"/>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24" name="Line 16"/>
                <p:cNvSpPr>
                  <a:spLocks noChangeShapeType="1"/>
                </p:cNvSpPr>
                <p:nvPr/>
              </p:nvSpPr>
              <p:spPr bwMode="auto">
                <a:xfrm>
                  <a:off x="2343" y="1465"/>
                  <a:ext cx="1300" cy="1"/>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25" name="Line 17"/>
                <p:cNvSpPr>
                  <a:spLocks noChangeShapeType="1"/>
                </p:cNvSpPr>
                <p:nvPr/>
              </p:nvSpPr>
              <p:spPr bwMode="auto">
                <a:xfrm>
                  <a:off x="2343" y="1381"/>
                  <a:ext cx="1300" cy="1"/>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26" name="Line 18"/>
                <p:cNvSpPr>
                  <a:spLocks noChangeShapeType="1"/>
                </p:cNvSpPr>
                <p:nvPr/>
              </p:nvSpPr>
              <p:spPr bwMode="auto">
                <a:xfrm>
                  <a:off x="2343" y="1293"/>
                  <a:ext cx="1300" cy="1"/>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27" name="Line 19"/>
                <p:cNvSpPr>
                  <a:spLocks noChangeShapeType="1"/>
                </p:cNvSpPr>
                <p:nvPr/>
              </p:nvSpPr>
              <p:spPr bwMode="auto">
                <a:xfrm>
                  <a:off x="2343" y="1293"/>
                  <a:ext cx="1" cy="864"/>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28" name="Line 20"/>
                <p:cNvSpPr>
                  <a:spLocks noChangeShapeType="1"/>
                </p:cNvSpPr>
                <p:nvPr/>
              </p:nvSpPr>
              <p:spPr bwMode="auto">
                <a:xfrm>
                  <a:off x="2602" y="1293"/>
                  <a:ext cx="1" cy="864"/>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29" name="Line 21"/>
                <p:cNvSpPr>
                  <a:spLocks noChangeShapeType="1"/>
                </p:cNvSpPr>
                <p:nvPr/>
              </p:nvSpPr>
              <p:spPr bwMode="auto">
                <a:xfrm>
                  <a:off x="2864" y="1293"/>
                  <a:ext cx="1" cy="864"/>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0" name="Line 22"/>
                <p:cNvSpPr>
                  <a:spLocks noChangeShapeType="1"/>
                </p:cNvSpPr>
                <p:nvPr/>
              </p:nvSpPr>
              <p:spPr bwMode="auto">
                <a:xfrm>
                  <a:off x="3384" y="1293"/>
                  <a:ext cx="1" cy="864"/>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1" name="Line 23"/>
                <p:cNvSpPr>
                  <a:spLocks noChangeShapeType="1"/>
                </p:cNvSpPr>
                <p:nvPr/>
              </p:nvSpPr>
              <p:spPr bwMode="auto">
                <a:xfrm>
                  <a:off x="3643" y="1293"/>
                  <a:ext cx="1" cy="864"/>
                </a:xfrm>
                <a:prstGeom prst="line">
                  <a:avLst/>
                </a:prstGeom>
                <a:noFill/>
                <a:ln w="0">
                  <a:solidFill>
                    <a:srgbClr val="C0C0C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2" name="Rectangle 24"/>
                <p:cNvSpPr>
                  <a:spLocks noChangeArrowheads="1"/>
                </p:cNvSpPr>
                <p:nvPr/>
              </p:nvSpPr>
              <p:spPr bwMode="auto">
                <a:xfrm>
                  <a:off x="2343" y="1293"/>
                  <a:ext cx="1300" cy="864"/>
                </a:xfrm>
                <a:prstGeom prst="rect">
                  <a:avLst/>
                </a:prstGeom>
                <a:noFill/>
                <a:ln w="4763">
                  <a:solidFill>
                    <a:srgbClr val="808080"/>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3" name="Line 25"/>
                <p:cNvSpPr>
                  <a:spLocks noChangeShapeType="1"/>
                </p:cNvSpPr>
                <p:nvPr/>
              </p:nvSpPr>
              <p:spPr bwMode="auto">
                <a:xfrm>
                  <a:off x="3122" y="1293"/>
                  <a:ext cx="1" cy="864"/>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4" name="Line 26"/>
                <p:cNvSpPr>
                  <a:spLocks noChangeShapeType="1"/>
                </p:cNvSpPr>
                <p:nvPr/>
              </p:nvSpPr>
              <p:spPr bwMode="auto">
                <a:xfrm>
                  <a:off x="3110" y="2157"/>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5" name="Line 27"/>
                <p:cNvSpPr>
                  <a:spLocks noChangeShapeType="1"/>
                </p:cNvSpPr>
                <p:nvPr/>
              </p:nvSpPr>
              <p:spPr bwMode="auto">
                <a:xfrm>
                  <a:off x="3110" y="2070"/>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6" name="Line 28"/>
                <p:cNvSpPr>
                  <a:spLocks noChangeShapeType="1"/>
                </p:cNvSpPr>
                <p:nvPr/>
              </p:nvSpPr>
              <p:spPr bwMode="auto">
                <a:xfrm>
                  <a:off x="3110" y="1986"/>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7" name="Line 29"/>
                <p:cNvSpPr>
                  <a:spLocks noChangeShapeType="1"/>
                </p:cNvSpPr>
                <p:nvPr/>
              </p:nvSpPr>
              <p:spPr bwMode="auto">
                <a:xfrm>
                  <a:off x="3110" y="1898"/>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8" name="Line 30"/>
                <p:cNvSpPr>
                  <a:spLocks noChangeShapeType="1"/>
                </p:cNvSpPr>
                <p:nvPr/>
              </p:nvSpPr>
              <p:spPr bwMode="auto">
                <a:xfrm>
                  <a:off x="3110" y="1811"/>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39" name="Line 31"/>
                <p:cNvSpPr>
                  <a:spLocks noChangeShapeType="1"/>
                </p:cNvSpPr>
                <p:nvPr/>
              </p:nvSpPr>
              <p:spPr bwMode="auto">
                <a:xfrm>
                  <a:off x="3110" y="1727"/>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0" name="Line 32"/>
                <p:cNvSpPr>
                  <a:spLocks noChangeShapeType="1"/>
                </p:cNvSpPr>
                <p:nvPr/>
              </p:nvSpPr>
              <p:spPr bwMode="auto">
                <a:xfrm>
                  <a:off x="3110" y="1639"/>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1" name="Line 33"/>
                <p:cNvSpPr>
                  <a:spLocks noChangeShapeType="1"/>
                </p:cNvSpPr>
                <p:nvPr/>
              </p:nvSpPr>
              <p:spPr bwMode="auto">
                <a:xfrm>
                  <a:off x="3110" y="1552"/>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2" name="Line 34"/>
                <p:cNvSpPr>
                  <a:spLocks noChangeShapeType="1"/>
                </p:cNvSpPr>
                <p:nvPr/>
              </p:nvSpPr>
              <p:spPr bwMode="auto">
                <a:xfrm>
                  <a:off x="3110" y="1465"/>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3" name="Line 35"/>
                <p:cNvSpPr>
                  <a:spLocks noChangeShapeType="1"/>
                </p:cNvSpPr>
                <p:nvPr/>
              </p:nvSpPr>
              <p:spPr bwMode="auto">
                <a:xfrm>
                  <a:off x="3110" y="1381"/>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4" name="Line 36"/>
                <p:cNvSpPr>
                  <a:spLocks noChangeShapeType="1"/>
                </p:cNvSpPr>
                <p:nvPr/>
              </p:nvSpPr>
              <p:spPr bwMode="auto">
                <a:xfrm>
                  <a:off x="3110" y="1293"/>
                  <a:ext cx="25"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5" name="Line 37"/>
                <p:cNvSpPr>
                  <a:spLocks noChangeShapeType="1"/>
                </p:cNvSpPr>
                <p:nvPr/>
              </p:nvSpPr>
              <p:spPr bwMode="auto">
                <a:xfrm>
                  <a:off x="2343" y="1986"/>
                  <a:ext cx="1300" cy="1"/>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6" name="Line 38"/>
                <p:cNvSpPr>
                  <a:spLocks noChangeShapeType="1"/>
                </p:cNvSpPr>
                <p:nvPr/>
              </p:nvSpPr>
              <p:spPr bwMode="auto">
                <a:xfrm flipV="1">
                  <a:off x="2343" y="1974"/>
                  <a:ext cx="1" cy="24"/>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7" name="Line 39"/>
                <p:cNvSpPr>
                  <a:spLocks noChangeShapeType="1"/>
                </p:cNvSpPr>
                <p:nvPr/>
              </p:nvSpPr>
              <p:spPr bwMode="auto">
                <a:xfrm flipV="1">
                  <a:off x="2602" y="1974"/>
                  <a:ext cx="1" cy="24"/>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8" name="Line 40"/>
                <p:cNvSpPr>
                  <a:spLocks noChangeShapeType="1"/>
                </p:cNvSpPr>
                <p:nvPr/>
              </p:nvSpPr>
              <p:spPr bwMode="auto">
                <a:xfrm flipV="1">
                  <a:off x="2864" y="1974"/>
                  <a:ext cx="1" cy="24"/>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49" name="Line 41"/>
                <p:cNvSpPr>
                  <a:spLocks noChangeShapeType="1"/>
                </p:cNvSpPr>
                <p:nvPr/>
              </p:nvSpPr>
              <p:spPr bwMode="auto">
                <a:xfrm flipV="1">
                  <a:off x="3122" y="1974"/>
                  <a:ext cx="1" cy="24"/>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0" name="Line 42"/>
                <p:cNvSpPr>
                  <a:spLocks noChangeShapeType="1"/>
                </p:cNvSpPr>
                <p:nvPr/>
              </p:nvSpPr>
              <p:spPr bwMode="auto">
                <a:xfrm flipV="1">
                  <a:off x="3384" y="1974"/>
                  <a:ext cx="1" cy="24"/>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1" name="Line 43"/>
                <p:cNvSpPr>
                  <a:spLocks noChangeShapeType="1"/>
                </p:cNvSpPr>
                <p:nvPr/>
              </p:nvSpPr>
              <p:spPr bwMode="auto">
                <a:xfrm flipV="1">
                  <a:off x="3643" y="1974"/>
                  <a:ext cx="1" cy="24"/>
                </a:xfrm>
                <a:prstGeom prst="line">
                  <a:avLst/>
                </a:prstGeom>
                <a:noFill/>
                <a:ln w="9525">
                  <a:solidFill>
                    <a:srgbClr val="33333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2" name="Line 44"/>
                <p:cNvSpPr>
                  <a:spLocks noChangeShapeType="1"/>
                </p:cNvSpPr>
                <p:nvPr/>
              </p:nvSpPr>
              <p:spPr bwMode="auto">
                <a:xfrm flipH="1">
                  <a:off x="3637" y="133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3" name="Line 45"/>
                <p:cNvSpPr>
                  <a:spLocks noChangeShapeType="1"/>
                </p:cNvSpPr>
                <p:nvPr/>
              </p:nvSpPr>
              <p:spPr bwMode="auto">
                <a:xfrm flipH="1">
                  <a:off x="3631" y="133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4" name="Line 46"/>
                <p:cNvSpPr>
                  <a:spLocks noChangeShapeType="1"/>
                </p:cNvSpPr>
                <p:nvPr/>
              </p:nvSpPr>
              <p:spPr bwMode="auto">
                <a:xfrm flipH="1">
                  <a:off x="3625" y="133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5" name="Line 47"/>
                <p:cNvSpPr>
                  <a:spLocks noChangeShapeType="1"/>
                </p:cNvSpPr>
                <p:nvPr/>
              </p:nvSpPr>
              <p:spPr bwMode="auto">
                <a:xfrm flipH="1">
                  <a:off x="3616" y="1335"/>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6" name="Line 48"/>
                <p:cNvSpPr>
                  <a:spLocks noChangeShapeType="1"/>
                </p:cNvSpPr>
                <p:nvPr/>
              </p:nvSpPr>
              <p:spPr bwMode="auto">
                <a:xfrm flipH="1">
                  <a:off x="3610" y="1335"/>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7" name="Line 49"/>
                <p:cNvSpPr>
                  <a:spLocks noChangeShapeType="1"/>
                </p:cNvSpPr>
                <p:nvPr/>
              </p:nvSpPr>
              <p:spPr bwMode="auto">
                <a:xfrm flipH="1">
                  <a:off x="3604" y="133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8" name="Line 50"/>
                <p:cNvSpPr>
                  <a:spLocks noChangeShapeType="1"/>
                </p:cNvSpPr>
                <p:nvPr/>
              </p:nvSpPr>
              <p:spPr bwMode="auto">
                <a:xfrm flipH="1">
                  <a:off x="3598" y="133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59" name="Line 51"/>
                <p:cNvSpPr>
                  <a:spLocks noChangeShapeType="1"/>
                </p:cNvSpPr>
                <p:nvPr/>
              </p:nvSpPr>
              <p:spPr bwMode="auto">
                <a:xfrm flipH="1">
                  <a:off x="3592" y="133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0" name="Line 52"/>
                <p:cNvSpPr>
                  <a:spLocks noChangeShapeType="1"/>
                </p:cNvSpPr>
                <p:nvPr/>
              </p:nvSpPr>
              <p:spPr bwMode="auto">
                <a:xfrm flipH="1">
                  <a:off x="3586" y="133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1" name="Line 53"/>
                <p:cNvSpPr>
                  <a:spLocks noChangeShapeType="1"/>
                </p:cNvSpPr>
                <p:nvPr/>
              </p:nvSpPr>
              <p:spPr bwMode="auto">
                <a:xfrm flipH="1">
                  <a:off x="3577" y="1338"/>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2" name="Line 54"/>
                <p:cNvSpPr>
                  <a:spLocks noChangeShapeType="1"/>
                </p:cNvSpPr>
                <p:nvPr/>
              </p:nvSpPr>
              <p:spPr bwMode="auto">
                <a:xfrm flipH="1">
                  <a:off x="3571" y="133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3" name="Line 55"/>
                <p:cNvSpPr>
                  <a:spLocks noChangeShapeType="1"/>
                </p:cNvSpPr>
                <p:nvPr/>
              </p:nvSpPr>
              <p:spPr bwMode="auto">
                <a:xfrm flipH="1">
                  <a:off x="3565" y="133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4" name="Line 56"/>
                <p:cNvSpPr>
                  <a:spLocks noChangeShapeType="1"/>
                </p:cNvSpPr>
                <p:nvPr/>
              </p:nvSpPr>
              <p:spPr bwMode="auto">
                <a:xfrm flipH="1">
                  <a:off x="3559" y="1338"/>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5" name="Line 57"/>
                <p:cNvSpPr>
                  <a:spLocks noChangeShapeType="1"/>
                </p:cNvSpPr>
                <p:nvPr/>
              </p:nvSpPr>
              <p:spPr bwMode="auto">
                <a:xfrm flipH="1">
                  <a:off x="3553" y="134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6" name="Line 58"/>
                <p:cNvSpPr>
                  <a:spLocks noChangeShapeType="1"/>
                </p:cNvSpPr>
                <p:nvPr/>
              </p:nvSpPr>
              <p:spPr bwMode="auto">
                <a:xfrm flipH="1">
                  <a:off x="3547" y="134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7" name="Line 59"/>
                <p:cNvSpPr>
                  <a:spLocks noChangeShapeType="1"/>
                </p:cNvSpPr>
                <p:nvPr/>
              </p:nvSpPr>
              <p:spPr bwMode="auto">
                <a:xfrm flipH="1">
                  <a:off x="3538" y="1341"/>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8" name="Line 60"/>
                <p:cNvSpPr>
                  <a:spLocks noChangeShapeType="1"/>
                </p:cNvSpPr>
                <p:nvPr/>
              </p:nvSpPr>
              <p:spPr bwMode="auto">
                <a:xfrm flipH="1">
                  <a:off x="3532" y="134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69" name="Line 61"/>
                <p:cNvSpPr>
                  <a:spLocks noChangeShapeType="1"/>
                </p:cNvSpPr>
                <p:nvPr/>
              </p:nvSpPr>
              <p:spPr bwMode="auto">
                <a:xfrm flipH="1">
                  <a:off x="3526" y="134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0" name="Line 62"/>
                <p:cNvSpPr>
                  <a:spLocks noChangeShapeType="1"/>
                </p:cNvSpPr>
                <p:nvPr/>
              </p:nvSpPr>
              <p:spPr bwMode="auto">
                <a:xfrm flipH="1">
                  <a:off x="3520" y="134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1" name="Line 63"/>
                <p:cNvSpPr>
                  <a:spLocks noChangeShapeType="1"/>
                </p:cNvSpPr>
                <p:nvPr/>
              </p:nvSpPr>
              <p:spPr bwMode="auto">
                <a:xfrm flipH="1">
                  <a:off x="3514" y="1341"/>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2" name="Line 64"/>
                <p:cNvSpPr>
                  <a:spLocks noChangeShapeType="1"/>
                </p:cNvSpPr>
                <p:nvPr/>
              </p:nvSpPr>
              <p:spPr bwMode="auto">
                <a:xfrm flipH="1">
                  <a:off x="3508" y="134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3" name="Line 65"/>
                <p:cNvSpPr>
                  <a:spLocks noChangeShapeType="1"/>
                </p:cNvSpPr>
                <p:nvPr/>
              </p:nvSpPr>
              <p:spPr bwMode="auto">
                <a:xfrm flipH="1">
                  <a:off x="3498" y="1344"/>
                  <a:ext cx="10"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4" name="Line 66"/>
                <p:cNvSpPr>
                  <a:spLocks noChangeShapeType="1"/>
                </p:cNvSpPr>
                <p:nvPr/>
              </p:nvSpPr>
              <p:spPr bwMode="auto">
                <a:xfrm flipH="1">
                  <a:off x="3492" y="134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5" name="Line 67"/>
                <p:cNvSpPr>
                  <a:spLocks noChangeShapeType="1"/>
                </p:cNvSpPr>
                <p:nvPr/>
              </p:nvSpPr>
              <p:spPr bwMode="auto">
                <a:xfrm flipH="1">
                  <a:off x="3486" y="134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6" name="Line 68"/>
                <p:cNvSpPr>
                  <a:spLocks noChangeShapeType="1"/>
                </p:cNvSpPr>
                <p:nvPr/>
              </p:nvSpPr>
              <p:spPr bwMode="auto">
                <a:xfrm flipH="1">
                  <a:off x="3480" y="134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7" name="Line 69"/>
                <p:cNvSpPr>
                  <a:spLocks noChangeShapeType="1"/>
                </p:cNvSpPr>
                <p:nvPr/>
              </p:nvSpPr>
              <p:spPr bwMode="auto">
                <a:xfrm flipH="1">
                  <a:off x="3474" y="134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8" name="Line 70"/>
                <p:cNvSpPr>
                  <a:spLocks noChangeShapeType="1"/>
                </p:cNvSpPr>
                <p:nvPr/>
              </p:nvSpPr>
              <p:spPr bwMode="auto">
                <a:xfrm flipH="1">
                  <a:off x="3468" y="134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79" name="Line 71"/>
                <p:cNvSpPr>
                  <a:spLocks noChangeShapeType="1"/>
                </p:cNvSpPr>
                <p:nvPr/>
              </p:nvSpPr>
              <p:spPr bwMode="auto">
                <a:xfrm flipH="1">
                  <a:off x="3462" y="134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0" name="Line 72"/>
                <p:cNvSpPr>
                  <a:spLocks noChangeShapeType="1"/>
                </p:cNvSpPr>
                <p:nvPr/>
              </p:nvSpPr>
              <p:spPr bwMode="auto">
                <a:xfrm flipH="1">
                  <a:off x="3453" y="1344"/>
                  <a:ext cx="9"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1" name="Line 73"/>
                <p:cNvSpPr>
                  <a:spLocks noChangeShapeType="1"/>
                </p:cNvSpPr>
                <p:nvPr/>
              </p:nvSpPr>
              <p:spPr bwMode="auto">
                <a:xfrm flipH="1">
                  <a:off x="3447" y="134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2" name="Line 74"/>
                <p:cNvSpPr>
                  <a:spLocks noChangeShapeType="1"/>
                </p:cNvSpPr>
                <p:nvPr/>
              </p:nvSpPr>
              <p:spPr bwMode="auto">
                <a:xfrm flipH="1">
                  <a:off x="3441" y="134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3" name="Line 75"/>
                <p:cNvSpPr>
                  <a:spLocks noChangeShapeType="1"/>
                </p:cNvSpPr>
                <p:nvPr/>
              </p:nvSpPr>
              <p:spPr bwMode="auto">
                <a:xfrm flipH="1">
                  <a:off x="3435" y="134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4" name="Line 76"/>
                <p:cNvSpPr>
                  <a:spLocks noChangeShapeType="1"/>
                </p:cNvSpPr>
                <p:nvPr/>
              </p:nvSpPr>
              <p:spPr bwMode="auto">
                <a:xfrm flipH="1">
                  <a:off x="3429" y="134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5" name="Line 77"/>
                <p:cNvSpPr>
                  <a:spLocks noChangeShapeType="1"/>
                </p:cNvSpPr>
                <p:nvPr/>
              </p:nvSpPr>
              <p:spPr bwMode="auto">
                <a:xfrm flipH="1">
                  <a:off x="3423" y="134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6" name="Line 78"/>
                <p:cNvSpPr>
                  <a:spLocks noChangeShapeType="1"/>
                </p:cNvSpPr>
                <p:nvPr/>
              </p:nvSpPr>
              <p:spPr bwMode="auto">
                <a:xfrm flipH="1">
                  <a:off x="3414" y="1347"/>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7" name="Line 79"/>
                <p:cNvSpPr>
                  <a:spLocks noChangeShapeType="1"/>
                </p:cNvSpPr>
                <p:nvPr/>
              </p:nvSpPr>
              <p:spPr bwMode="auto">
                <a:xfrm flipH="1">
                  <a:off x="3408" y="134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8" name="Line 80"/>
                <p:cNvSpPr>
                  <a:spLocks noChangeShapeType="1"/>
                </p:cNvSpPr>
                <p:nvPr/>
              </p:nvSpPr>
              <p:spPr bwMode="auto">
                <a:xfrm flipH="1">
                  <a:off x="3402" y="1347"/>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89" name="Line 81"/>
                <p:cNvSpPr>
                  <a:spLocks noChangeShapeType="1"/>
                </p:cNvSpPr>
                <p:nvPr/>
              </p:nvSpPr>
              <p:spPr bwMode="auto">
                <a:xfrm flipH="1">
                  <a:off x="3396" y="1350"/>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90" name="Line 82"/>
                <p:cNvSpPr>
                  <a:spLocks noChangeShapeType="1"/>
                </p:cNvSpPr>
                <p:nvPr/>
              </p:nvSpPr>
              <p:spPr bwMode="auto">
                <a:xfrm flipH="1">
                  <a:off x="3390" y="1350"/>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91" name="Line 83"/>
                <p:cNvSpPr>
                  <a:spLocks noChangeShapeType="1"/>
                </p:cNvSpPr>
                <p:nvPr/>
              </p:nvSpPr>
              <p:spPr bwMode="auto">
                <a:xfrm flipH="1">
                  <a:off x="3384" y="1350"/>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92" name="Line 84"/>
                <p:cNvSpPr>
                  <a:spLocks noChangeShapeType="1"/>
                </p:cNvSpPr>
                <p:nvPr/>
              </p:nvSpPr>
              <p:spPr bwMode="auto">
                <a:xfrm flipH="1">
                  <a:off x="3375" y="1350"/>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93" name="Line 85"/>
                <p:cNvSpPr>
                  <a:spLocks noChangeShapeType="1"/>
                </p:cNvSpPr>
                <p:nvPr/>
              </p:nvSpPr>
              <p:spPr bwMode="auto">
                <a:xfrm flipH="1">
                  <a:off x="3369" y="1350"/>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94" name="Line 86"/>
                <p:cNvSpPr>
                  <a:spLocks noChangeShapeType="1"/>
                </p:cNvSpPr>
                <p:nvPr/>
              </p:nvSpPr>
              <p:spPr bwMode="auto">
                <a:xfrm flipH="1">
                  <a:off x="3363" y="1350"/>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95" name="Line 87"/>
                <p:cNvSpPr>
                  <a:spLocks noChangeShapeType="1"/>
                </p:cNvSpPr>
                <p:nvPr/>
              </p:nvSpPr>
              <p:spPr bwMode="auto">
                <a:xfrm flipH="1">
                  <a:off x="3357" y="1350"/>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96" name="Line 88"/>
                <p:cNvSpPr>
                  <a:spLocks noChangeShapeType="1"/>
                </p:cNvSpPr>
                <p:nvPr/>
              </p:nvSpPr>
              <p:spPr bwMode="auto">
                <a:xfrm flipH="1">
                  <a:off x="3351" y="1353"/>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97" name="Line 89"/>
                <p:cNvSpPr>
                  <a:spLocks noChangeShapeType="1"/>
                </p:cNvSpPr>
                <p:nvPr/>
              </p:nvSpPr>
              <p:spPr bwMode="auto">
                <a:xfrm flipH="1">
                  <a:off x="3345" y="1353"/>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98" name="Line 90"/>
                <p:cNvSpPr>
                  <a:spLocks noChangeShapeType="1"/>
                </p:cNvSpPr>
                <p:nvPr/>
              </p:nvSpPr>
              <p:spPr bwMode="auto">
                <a:xfrm flipH="1">
                  <a:off x="3336" y="1353"/>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299" name="Line 91"/>
                <p:cNvSpPr>
                  <a:spLocks noChangeShapeType="1"/>
                </p:cNvSpPr>
                <p:nvPr/>
              </p:nvSpPr>
              <p:spPr bwMode="auto">
                <a:xfrm flipH="1">
                  <a:off x="3330" y="1353"/>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0" name="Line 92"/>
                <p:cNvSpPr>
                  <a:spLocks noChangeShapeType="1"/>
                </p:cNvSpPr>
                <p:nvPr/>
              </p:nvSpPr>
              <p:spPr bwMode="auto">
                <a:xfrm flipH="1">
                  <a:off x="3324" y="1353"/>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1" name="Line 93"/>
                <p:cNvSpPr>
                  <a:spLocks noChangeShapeType="1"/>
                </p:cNvSpPr>
                <p:nvPr/>
              </p:nvSpPr>
              <p:spPr bwMode="auto">
                <a:xfrm flipH="1">
                  <a:off x="3318" y="1356"/>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2" name="Line 94"/>
                <p:cNvSpPr>
                  <a:spLocks noChangeShapeType="1"/>
                </p:cNvSpPr>
                <p:nvPr/>
              </p:nvSpPr>
              <p:spPr bwMode="auto">
                <a:xfrm flipH="1">
                  <a:off x="3312" y="1356"/>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3" name="Line 95"/>
                <p:cNvSpPr>
                  <a:spLocks noChangeShapeType="1"/>
                </p:cNvSpPr>
                <p:nvPr/>
              </p:nvSpPr>
              <p:spPr bwMode="auto">
                <a:xfrm flipH="1">
                  <a:off x="3306" y="1356"/>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4" name="Line 96"/>
                <p:cNvSpPr>
                  <a:spLocks noChangeShapeType="1"/>
                </p:cNvSpPr>
                <p:nvPr/>
              </p:nvSpPr>
              <p:spPr bwMode="auto">
                <a:xfrm flipH="1">
                  <a:off x="3300" y="1359"/>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5" name="Line 97"/>
                <p:cNvSpPr>
                  <a:spLocks noChangeShapeType="1"/>
                </p:cNvSpPr>
                <p:nvPr/>
              </p:nvSpPr>
              <p:spPr bwMode="auto">
                <a:xfrm flipH="1">
                  <a:off x="3291" y="1359"/>
                  <a:ext cx="9"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6" name="Line 98"/>
                <p:cNvSpPr>
                  <a:spLocks noChangeShapeType="1"/>
                </p:cNvSpPr>
                <p:nvPr/>
              </p:nvSpPr>
              <p:spPr bwMode="auto">
                <a:xfrm flipH="1">
                  <a:off x="3285" y="1362"/>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7" name="Line 99"/>
                <p:cNvSpPr>
                  <a:spLocks noChangeShapeType="1"/>
                </p:cNvSpPr>
                <p:nvPr/>
              </p:nvSpPr>
              <p:spPr bwMode="auto">
                <a:xfrm flipH="1">
                  <a:off x="3279" y="1365"/>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8" name="Line 100"/>
                <p:cNvSpPr>
                  <a:spLocks noChangeShapeType="1"/>
                </p:cNvSpPr>
                <p:nvPr/>
              </p:nvSpPr>
              <p:spPr bwMode="auto">
                <a:xfrm flipH="1">
                  <a:off x="3273" y="1368"/>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09" name="Line 101"/>
                <p:cNvSpPr>
                  <a:spLocks noChangeShapeType="1"/>
                </p:cNvSpPr>
                <p:nvPr/>
              </p:nvSpPr>
              <p:spPr bwMode="auto">
                <a:xfrm flipH="1">
                  <a:off x="3267" y="1371"/>
                  <a:ext cx="6" cy="6"/>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0" name="Line 102"/>
                <p:cNvSpPr>
                  <a:spLocks noChangeShapeType="1"/>
                </p:cNvSpPr>
                <p:nvPr/>
              </p:nvSpPr>
              <p:spPr bwMode="auto">
                <a:xfrm flipH="1">
                  <a:off x="3261" y="1377"/>
                  <a:ext cx="6" cy="10"/>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1" name="Line 103"/>
                <p:cNvSpPr>
                  <a:spLocks noChangeShapeType="1"/>
                </p:cNvSpPr>
                <p:nvPr/>
              </p:nvSpPr>
              <p:spPr bwMode="auto">
                <a:xfrm flipH="1">
                  <a:off x="3252" y="1387"/>
                  <a:ext cx="9" cy="15"/>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2" name="Line 104"/>
                <p:cNvSpPr>
                  <a:spLocks noChangeShapeType="1"/>
                </p:cNvSpPr>
                <p:nvPr/>
              </p:nvSpPr>
              <p:spPr bwMode="auto">
                <a:xfrm flipH="1">
                  <a:off x="3246" y="1402"/>
                  <a:ext cx="6" cy="2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3" name="Line 105"/>
                <p:cNvSpPr>
                  <a:spLocks noChangeShapeType="1"/>
                </p:cNvSpPr>
                <p:nvPr/>
              </p:nvSpPr>
              <p:spPr bwMode="auto">
                <a:xfrm flipH="1">
                  <a:off x="3240" y="1423"/>
                  <a:ext cx="6" cy="3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4" name="Line 106"/>
                <p:cNvSpPr>
                  <a:spLocks noChangeShapeType="1"/>
                </p:cNvSpPr>
                <p:nvPr/>
              </p:nvSpPr>
              <p:spPr bwMode="auto">
                <a:xfrm flipH="1">
                  <a:off x="3234" y="1456"/>
                  <a:ext cx="6" cy="48"/>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5" name="Line 107"/>
                <p:cNvSpPr>
                  <a:spLocks noChangeShapeType="1"/>
                </p:cNvSpPr>
                <p:nvPr/>
              </p:nvSpPr>
              <p:spPr bwMode="auto">
                <a:xfrm flipH="1">
                  <a:off x="3228" y="1504"/>
                  <a:ext cx="6" cy="69"/>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6" name="Line 108"/>
                <p:cNvSpPr>
                  <a:spLocks noChangeShapeType="1"/>
                </p:cNvSpPr>
                <p:nvPr/>
              </p:nvSpPr>
              <p:spPr bwMode="auto">
                <a:xfrm flipH="1">
                  <a:off x="3222" y="1573"/>
                  <a:ext cx="6" cy="88"/>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7" name="Line 109"/>
                <p:cNvSpPr>
                  <a:spLocks noChangeShapeType="1"/>
                </p:cNvSpPr>
                <p:nvPr/>
              </p:nvSpPr>
              <p:spPr bwMode="auto">
                <a:xfrm flipH="1">
                  <a:off x="3213" y="1661"/>
                  <a:ext cx="9" cy="90"/>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8" name="Line 110"/>
                <p:cNvSpPr>
                  <a:spLocks noChangeShapeType="1"/>
                </p:cNvSpPr>
                <p:nvPr/>
              </p:nvSpPr>
              <p:spPr bwMode="auto">
                <a:xfrm flipH="1">
                  <a:off x="3207" y="1751"/>
                  <a:ext cx="6" cy="8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19" name="Line 111"/>
                <p:cNvSpPr>
                  <a:spLocks noChangeShapeType="1"/>
                </p:cNvSpPr>
                <p:nvPr/>
              </p:nvSpPr>
              <p:spPr bwMode="auto">
                <a:xfrm flipH="1">
                  <a:off x="3201" y="1832"/>
                  <a:ext cx="6" cy="66"/>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0" name="Line 112"/>
                <p:cNvSpPr>
                  <a:spLocks noChangeShapeType="1"/>
                </p:cNvSpPr>
                <p:nvPr/>
              </p:nvSpPr>
              <p:spPr bwMode="auto">
                <a:xfrm flipH="1">
                  <a:off x="3195" y="1898"/>
                  <a:ext cx="6" cy="46"/>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1" name="Line 113"/>
                <p:cNvSpPr>
                  <a:spLocks noChangeShapeType="1"/>
                </p:cNvSpPr>
                <p:nvPr/>
              </p:nvSpPr>
              <p:spPr bwMode="auto">
                <a:xfrm flipH="1">
                  <a:off x="3189" y="1944"/>
                  <a:ext cx="6" cy="30"/>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2" name="Line 114"/>
                <p:cNvSpPr>
                  <a:spLocks noChangeShapeType="1"/>
                </p:cNvSpPr>
                <p:nvPr/>
              </p:nvSpPr>
              <p:spPr bwMode="auto">
                <a:xfrm flipH="1">
                  <a:off x="3183" y="1974"/>
                  <a:ext cx="6" cy="18"/>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3" name="Line 115"/>
                <p:cNvSpPr>
                  <a:spLocks noChangeShapeType="1"/>
                </p:cNvSpPr>
                <p:nvPr/>
              </p:nvSpPr>
              <p:spPr bwMode="auto">
                <a:xfrm flipH="1">
                  <a:off x="3174" y="1992"/>
                  <a:ext cx="9" cy="12"/>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4" name="Line 116"/>
                <p:cNvSpPr>
                  <a:spLocks noChangeShapeType="1"/>
                </p:cNvSpPr>
                <p:nvPr/>
              </p:nvSpPr>
              <p:spPr bwMode="auto">
                <a:xfrm flipH="1">
                  <a:off x="3168" y="2004"/>
                  <a:ext cx="6" cy="9"/>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5" name="Line 117"/>
                <p:cNvSpPr>
                  <a:spLocks noChangeShapeType="1"/>
                </p:cNvSpPr>
                <p:nvPr/>
              </p:nvSpPr>
              <p:spPr bwMode="auto">
                <a:xfrm flipH="1">
                  <a:off x="3162" y="2013"/>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6" name="Line 118"/>
                <p:cNvSpPr>
                  <a:spLocks noChangeShapeType="1"/>
                </p:cNvSpPr>
                <p:nvPr/>
              </p:nvSpPr>
              <p:spPr bwMode="auto">
                <a:xfrm flipH="1">
                  <a:off x="3156" y="2016"/>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7" name="Line 119"/>
                <p:cNvSpPr>
                  <a:spLocks noChangeShapeType="1"/>
                </p:cNvSpPr>
                <p:nvPr/>
              </p:nvSpPr>
              <p:spPr bwMode="auto">
                <a:xfrm flipH="1">
                  <a:off x="3150" y="2019"/>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8" name="Line 120"/>
                <p:cNvSpPr>
                  <a:spLocks noChangeShapeType="1"/>
                </p:cNvSpPr>
                <p:nvPr/>
              </p:nvSpPr>
              <p:spPr bwMode="auto">
                <a:xfrm flipH="1">
                  <a:off x="3144" y="2019"/>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29" name="Line 121"/>
                <p:cNvSpPr>
                  <a:spLocks noChangeShapeType="1"/>
                </p:cNvSpPr>
                <p:nvPr/>
              </p:nvSpPr>
              <p:spPr bwMode="auto">
                <a:xfrm flipH="1">
                  <a:off x="3138" y="2022"/>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0" name="Line 122"/>
                <p:cNvSpPr>
                  <a:spLocks noChangeShapeType="1"/>
                </p:cNvSpPr>
                <p:nvPr/>
              </p:nvSpPr>
              <p:spPr bwMode="auto">
                <a:xfrm flipH="1">
                  <a:off x="3128" y="2022"/>
                  <a:ext cx="10"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1" name="Line 123"/>
                <p:cNvSpPr>
                  <a:spLocks noChangeShapeType="1"/>
                </p:cNvSpPr>
                <p:nvPr/>
              </p:nvSpPr>
              <p:spPr bwMode="auto">
                <a:xfrm flipH="1">
                  <a:off x="3122" y="2022"/>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2" name="Line 124"/>
                <p:cNvSpPr>
                  <a:spLocks noChangeShapeType="1"/>
                </p:cNvSpPr>
                <p:nvPr/>
              </p:nvSpPr>
              <p:spPr bwMode="auto">
                <a:xfrm flipH="1">
                  <a:off x="3116" y="2022"/>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3" name="Line 125"/>
                <p:cNvSpPr>
                  <a:spLocks noChangeShapeType="1"/>
                </p:cNvSpPr>
                <p:nvPr/>
              </p:nvSpPr>
              <p:spPr bwMode="auto">
                <a:xfrm flipH="1">
                  <a:off x="3110" y="2022"/>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4" name="Line 126"/>
                <p:cNvSpPr>
                  <a:spLocks noChangeShapeType="1"/>
                </p:cNvSpPr>
                <p:nvPr/>
              </p:nvSpPr>
              <p:spPr bwMode="auto">
                <a:xfrm flipH="1">
                  <a:off x="3104"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5" name="Line 127"/>
                <p:cNvSpPr>
                  <a:spLocks noChangeShapeType="1"/>
                </p:cNvSpPr>
                <p:nvPr/>
              </p:nvSpPr>
              <p:spPr bwMode="auto">
                <a:xfrm flipH="1">
                  <a:off x="3098"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6" name="Line 128"/>
                <p:cNvSpPr>
                  <a:spLocks noChangeShapeType="1"/>
                </p:cNvSpPr>
                <p:nvPr/>
              </p:nvSpPr>
              <p:spPr bwMode="auto">
                <a:xfrm flipH="1">
                  <a:off x="3089" y="2025"/>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7" name="Line 129"/>
                <p:cNvSpPr>
                  <a:spLocks noChangeShapeType="1"/>
                </p:cNvSpPr>
                <p:nvPr/>
              </p:nvSpPr>
              <p:spPr bwMode="auto">
                <a:xfrm flipH="1">
                  <a:off x="3083"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8" name="Line 130"/>
                <p:cNvSpPr>
                  <a:spLocks noChangeShapeType="1"/>
                </p:cNvSpPr>
                <p:nvPr/>
              </p:nvSpPr>
              <p:spPr bwMode="auto">
                <a:xfrm flipH="1">
                  <a:off x="3077"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39" name="Line 131"/>
                <p:cNvSpPr>
                  <a:spLocks noChangeShapeType="1"/>
                </p:cNvSpPr>
                <p:nvPr/>
              </p:nvSpPr>
              <p:spPr bwMode="auto">
                <a:xfrm flipH="1">
                  <a:off x="3071"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0" name="Line 132"/>
                <p:cNvSpPr>
                  <a:spLocks noChangeShapeType="1"/>
                </p:cNvSpPr>
                <p:nvPr/>
              </p:nvSpPr>
              <p:spPr bwMode="auto">
                <a:xfrm flipH="1">
                  <a:off x="3065"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1" name="Line 133"/>
                <p:cNvSpPr>
                  <a:spLocks noChangeShapeType="1"/>
                </p:cNvSpPr>
                <p:nvPr/>
              </p:nvSpPr>
              <p:spPr bwMode="auto">
                <a:xfrm flipH="1">
                  <a:off x="3059"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2" name="Line 134"/>
                <p:cNvSpPr>
                  <a:spLocks noChangeShapeType="1"/>
                </p:cNvSpPr>
                <p:nvPr/>
              </p:nvSpPr>
              <p:spPr bwMode="auto">
                <a:xfrm flipH="1">
                  <a:off x="3050" y="2025"/>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3" name="Line 135"/>
                <p:cNvSpPr>
                  <a:spLocks noChangeShapeType="1"/>
                </p:cNvSpPr>
                <p:nvPr/>
              </p:nvSpPr>
              <p:spPr bwMode="auto">
                <a:xfrm flipH="1">
                  <a:off x="3044"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4" name="Line 136"/>
                <p:cNvSpPr>
                  <a:spLocks noChangeShapeType="1"/>
                </p:cNvSpPr>
                <p:nvPr/>
              </p:nvSpPr>
              <p:spPr bwMode="auto">
                <a:xfrm flipH="1">
                  <a:off x="3038"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5" name="Line 137"/>
                <p:cNvSpPr>
                  <a:spLocks noChangeShapeType="1"/>
                </p:cNvSpPr>
                <p:nvPr/>
              </p:nvSpPr>
              <p:spPr bwMode="auto">
                <a:xfrm flipH="1">
                  <a:off x="3032"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6" name="Line 138"/>
                <p:cNvSpPr>
                  <a:spLocks noChangeShapeType="1"/>
                </p:cNvSpPr>
                <p:nvPr/>
              </p:nvSpPr>
              <p:spPr bwMode="auto">
                <a:xfrm flipH="1">
                  <a:off x="3026"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7" name="Line 139"/>
                <p:cNvSpPr>
                  <a:spLocks noChangeShapeType="1"/>
                </p:cNvSpPr>
                <p:nvPr/>
              </p:nvSpPr>
              <p:spPr bwMode="auto">
                <a:xfrm flipH="1">
                  <a:off x="3020"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8" name="Line 140"/>
                <p:cNvSpPr>
                  <a:spLocks noChangeShapeType="1"/>
                </p:cNvSpPr>
                <p:nvPr/>
              </p:nvSpPr>
              <p:spPr bwMode="auto">
                <a:xfrm flipH="1">
                  <a:off x="3011" y="2025"/>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49" name="Line 141"/>
                <p:cNvSpPr>
                  <a:spLocks noChangeShapeType="1"/>
                </p:cNvSpPr>
                <p:nvPr/>
              </p:nvSpPr>
              <p:spPr bwMode="auto">
                <a:xfrm flipH="1">
                  <a:off x="3005"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0" name="Line 142"/>
                <p:cNvSpPr>
                  <a:spLocks noChangeShapeType="1"/>
                </p:cNvSpPr>
                <p:nvPr/>
              </p:nvSpPr>
              <p:spPr bwMode="auto">
                <a:xfrm flipH="1">
                  <a:off x="2999"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1" name="Line 143"/>
                <p:cNvSpPr>
                  <a:spLocks noChangeShapeType="1"/>
                </p:cNvSpPr>
                <p:nvPr/>
              </p:nvSpPr>
              <p:spPr bwMode="auto">
                <a:xfrm flipH="1">
                  <a:off x="2993"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2" name="Line 144"/>
                <p:cNvSpPr>
                  <a:spLocks noChangeShapeType="1"/>
                </p:cNvSpPr>
                <p:nvPr/>
              </p:nvSpPr>
              <p:spPr bwMode="auto">
                <a:xfrm flipH="1">
                  <a:off x="2987" y="2025"/>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3" name="Line 145"/>
                <p:cNvSpPr>
                  <a:spLocks noChangeShapeType="1"/>
                </p:cNvSpPr>
                <p:nvPr/>
              </p:nvSpPr>
              <p:spPr bwMode="auto">
                <a:xfrm flipH="1">
                  <a:off x="2981" y="2025"/>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4" name="Line 146"/>
                <p:cNvSpPr>
                  <a:spLocks noChangeShapeType="1"/>
                </p:cNvSpPr>
                <p:nvPr/>
              </p:nvSpPr>
              <p:spPr bwMode="auto">
                <a:xfrm flipH="1">
                  <a:off x="2975"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5" name="Line 147"/>
                <p:cNvSpPr>
                  <a:spLocks noChangeShapeType="1"/>
                </p:cNvSpPr>
                <p:nvPr/>
              </p:nvSpPr>
              <p:spPr bwMode="auto">
                <a:xfrm flipH="1">
                  <a:off x="2966" y="2028"/>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6" name="Line 148"/>
                <p:cNvSpPr>
                  <a:spLocks noChangeShapeType="1"/>
                </p:cNvSpPr>
                <p:nvPr/>
              </p:nvSpPr>
              <p:spPr bwMode="auto">
                <a:xfrm flipH="1">
                  <a:off x="2960"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7" name="Line 149"/>
                <p:cNvSpPr>
                  <a:spLocks noChangeShapeType="1"/>
                </p:cNvSpPr>
                <p:nvPr/>
              </p:nvSpPr>
              <p:spPr bwMode="auto">
                <a:xfrm flipH="1">
                  <a:off x="2954"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8" name="Line 150"/>
                <p:cNvSpPr>
                  <a:spLocks noChangeShapeType="1"/>
                </p:cNvSpPr>
                <p:nvPr/>
              </p:nvSpPr>
              <p:spPr bwMode="auto">
                <a:xfrm flipH="1">
                  <a:off x="2948"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59" name="Line 151"/>
                <p:cNvSpPr>
                  <a:spLocks noChangeShapeType="1"/>
                </p:cNvSpPr>
                <p:nvPr/>
              </p:nvSpPr>
              <p:spPr bwMode="auto">
                <a:xfrm flipH="1">
                  <a:off x="2942"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0" name="Line 152"/>
                <p:cNvSpPr>
                  <a:spLocks noChangeShapeType="1"/>
                </p:cNvSpPr>
                <p:nvPr/>
              </p:nvSpPr>
              <p:spPr bwMode="auto">
                <a:xfrm flipH="1">
                  <a:off x="2936"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1" name="Line 153"/>
                <p:cNvSpPr>
                  <a:spLocks noChangeShapeType="1"/>
                </p:cNvSpPr>
                <p:nvPr/>
              </p:nvSpPr>
              <p:spPr bwMode="auto">
                <a:xfrm flipH="1">
                  <a:off x="2927" y="2028"/>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2" name="Line 154"/>
                <p:cNvSpPr>
                  <a:spLocks noChangeShapeType="1"/>
                </p:cNvSpPr>
                <p:nvPr/>
              </p:nvSpPr>
              <p:spPr bwMode="auto">
                <a:xfrm flipH="1">
                  <a:off x="2921"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3" name="Line 155"/>
                <p:cNvSpPr>
                  <a:spLocks noChangeShapeType="1"/>
                </p:cNvSpPr>
                <p:nvPr/>
              </p:nvSpPr>
              <p:spPr bwMode="auto">
                <a:xfrm flipH="1">
                  <a:off x="2915"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4" name="Line 156"/>
                <p:cNvSpPr>
                  <a:spLocks noChangeShapeType="1"/>
                </p:cNvSpPr>
                <p:nvPr/>
              </p:nvSpPr>
              <p:spPr bwMode="auto">
                <a:xfrm flipH="1">
                  <a:off x="2909"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5" name="Line 157"/>
                <p:cNvSpPr>
                  <a:spLocks noChangeShapeType="1"/>
                </p:cNvSpPr>
                <p:nvPr/>
              </p:nvSpPr>
              <p:spPr bwMode="auto">
                <a:xfrm flipH="1">
                  <a:off x="2903"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6" name="Line 158"/>
                <p:cNvSpPr>
                  <a:spLocks noChangeShapeType="1"/>
                </p:cNvSpPr>
                <p:nvPr/>
              </p:nvSpPr>
              <p:spPr bwMode="auto">
                <a:xfrm flipH="1">
                  <a:off x="2897"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7" name="Line 159"/>
                <p:cNvSpPr>
                  <a:spLocks noChangeShapeType="1"/>
                </p:cNvSpPr>
                <p:nvPr/>
              </p:nvSpPr>
              <p:spPr bwMode="auto">
                <a:xfrm flipH="1">
                  <a:off x="2888" y="2028"/>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8" name="Line 160"/>
                <p:cNvSpPr>
                  <a:spLocks noChangeShapeType="1"/>
                </p:cNvSpPr>
                <p:nvPr/>
              </p:nvSpPr>
              <p:spPr bwMode="auto">
                <a:xfrm flipH="1">
                  <a:off x="2882"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69" name="Line 161"/>
                <p:cNvSpPr>
                  <a:spLocks noChangeShapeType="1"/>
                </p:cNvSpPr>
                <p:nvPr/>
              </p:nvSpPr>
              <p:spPr bwMode="auto">
                <a:xfrm flipH="1">
                  <a:off x="2876"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0" name="Line 162"/>
                <p:cNvSpPr>
                  <a:spLocks noChangeShapeType="1"/>
                </p:cNvSpPr>
                <p:nvPr/>
              </p:nvSpPr>
              <p:spPr bwMode="auto">
                <a:xfrm flipH="1">
                  <a:off x="2870"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1" name="Line 163"/>
                <p:cNvSpPr>
                  <a:spLocks noChangeShapeType="1"/>
                </p:cNvSpPr>
                <p:nvPr/>
              </p:nvSpPr>
              <p:spPr bwMode="auto">
                <a:xfrm flipH="1">
                  <a:off x="2864"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2" name="Line 164"/>
                <p:cNvSpPr>
                  <a:spLocks noChangeShapeType="1"/>
                </p:cNvSpPr>
                <p:nvPr/>
              </p:nvSpPr>
              <p:spPr bwMode="auto">
                <a:xfrm flipH="1">
                  <a:off x="2858"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3" name="Line 165"/>
                <p:cNvSpPr>
                  <a:spLocks noChangeShapeType="1"/>
                </p:cNvSpPr>
                <p:nvPr/>
              </p:nvSpPr>
              <p:spPr bwMode="auto">
                <a:xfrm flipH="1">
                  <a:off x="2849" y="2028"/>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4" name="Line 166"/>
                <p:cNvSpPr>
                  <a:spLocks noChangeShapeType="1"/>
                </p:cNvSpPr>
                <p:nvPr/>
              </p:nvSpPr>
              <p:spPr bwMode="auto">
                <a:xfrm flipH="1">
                  <a:off x="2843"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5" name="Line 167"/>
                <p:cNvSpPr>
                  <a:spLocks noChangeShapeType="1"/>
                </p:cNvSpPr>
                <p:nvPr/>
              </p:nvSpPr>
              <p:spPr bwMode="auto">
                <a:xfrm flipH="1">
                  <a:off x="2837"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6" name="Line 168"/>
                <p:cNvSpPr>
                  <a:spLocks noChangeShapeType="1"/>
                </p:cNvSpPr>
                <p:nvPr/>
              </p:nvSpPr>
              <p:spPr bwMode="auto">
                <a:xfrm flipH="1">
                  <a:off x="2831"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7" name="Line 169"/>
                <p:cNvSpPr>
                  <a:spLocks noChangeShapeType="1"/>
                </p:cNvSpPr>
                <p:nvPr/>
              </p:nvSpPr>
              <p:spPr bwMode="auto">
                <a:xfrm flipH="1">
                  <a:off x="2825"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8" name="Line 170"/>
                <p:cNvSpPr>
                  <a:spLocks noChangeShapeType="1"/>
                </p:cNvSpPr>
                <p:nvPr/>
              </p:nvSpPr>
              <p:spPr bwMode="auto">
                <a:xfrm flipH="1">
                  <a:off x="2819"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79" name="Line 171"/>
                <p:cNvSpPr>
                  <a:spLocks noChangeShapeType="1"/>
                </p:cNvSpPr>
                <p:nvPr/>
              </p:nvSpPr>
              <p:spPr bwMode="auto">
                <a:xfrm flipH="1">
                  <a:off x="2813" y="2028"/>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0" name="Line 172"/>
                <p:cNvSpPr>
                  <a:spLocks noChangeShapeType="1"/>
                </p:cNvSpPr>
                <p:nvPr/>
              </p:nvSpPr>
              <p:spPr bwMode="auto">
                <a:xfrm flipH="1">
                  <a:off x="2804" y="2028"/>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1" name="Line 173"/>
                <p:cNvSpPr>
                  <a:spLocks noChangeShapeType="1"/>
                </p:cNvSpPr>
                <p:nvPr/>
              </p:nvSpPr>
              <p:spPr bwMode="auto">
                <a:xfrm flipH="1">
                  <a:off x="2798" y="2028"/>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2" name="Line 174"/>
                <p:cNvSpPr>
                  <a:spLocks noChangeShapeType="1"/>
                </p:cNvSpPr>
                <p:nvPr/>
              </p:nvSpPr>
              <p:spPr bwMode="auto">
                <a:xfrm flipH="1">
                  <a:off x="2792"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3" name="Line 175"/>
                <p:cNvSpPr>
                  <a:spLocks noChangeShapeType="1"/>
                </p:cNvSpPr>
                <p:nvPr/>
              </p:nvSpPr>
              <p:spPr bwMode="auto">
                <a:xfrm flipH="1">
                  <a:off x="2786"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4" name="Line 176"/>
                <p:cNvSpPr>
                  <a:spLocks noChangeShapeType="1"/>
                </p:cNvSpPr>
                <p:nvPr/>
              </p:nvSpPr>
              <p:spPr bwMode="auto">
                <a:xfrm flipH="1">
                  <a:off x="2780"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5" name="Line 177"/>
                <p:cNvSpPr>
                  <a:spLocks noChangeShapeType="1"/>
                </p:cNvSpPr>
                <p:nvPr/>
              </p:nvSpPr>
              <p:spPr bwMode="auto">
                <a:xfrm flipH="1">
                  <a:off x="2774"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6" name="Line 178"/>
                <p:cNvSpPr>
                  <a:spLocks noChangeShapeType="1"/>
                </p:cNvSpPr>
                <p:nvPr/>
              </p:nvSpPr>
              <p:spPr bwMode="auto">
                <a:xfrm flipH="1">
                  <a:off x="2765" y="2031"/>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7" name="Line 179"/>
                <p:cNvSpPr>
                  <a:spLocks noChangeShapeType="1"/>
                </p:cNvSpPr>
                <p:nvPr/>
              </p:nvSpPr>
              <p:spPr bwMode="auto">
                <a:xfrm flipH="1">
                  <a:off x="2758" y="2031"/>
                  <a:ext cx="7"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8" name="Line 180"/>
                <p:cNvSpPr>
                  <a:spLocks noChangeShapeType="1"/>
                </p:cNvSpPr>
                <p:nvPr/>
              </p:nvSpPr>
              <p:spPr bwMode="auto">
                <a:xfrm flipH="1">
                  <a:off x="2752"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89" name="Line 181"/>
                <p:cNvSpPr>
                  <a:spLocks noChangeShapeType="1"/>
                </p:cNvSpPr>
                <p:nvPr/>
              </p:nvSpPr>
              <p:spPr bwMode="auto">
                <a:xfrm flipH="1">
                  <a:off x="2746"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0" name="Line 182"/>
                <p:cNvSpPr>
                  <a:spLocks noChangeShapeType="1"/>
                </p:cNvSpPr>
                <p:nvPr/>
              </p:nvSpPr>
              <p:spPr bwMode="auto">
                <a:xfrm flipH="1">
                  <a:off x="2740"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1" name="Line 183"/>
                <p:cNvSpPr>
                  <a:spLocks noChangeShapeType="1"/>
                </p:cNvSpPr>
                <p:nvPr/>
              </p:nvSpPr>
              <p:spPr bwMode="auto">
                <a:xfrm flipH="1">
                  <a:off x="2734"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2" name="Line 184"/>
                <p:cNvSpPr>
                  <a:spLocks noChangeShapeType="1"/>
                </p:cNvSpPr>
                <p:nvPr/>
              </p:nvSpPr>
              <p:spPr bwMode="auto">
                <a:xfrm flipH="1">
                  <a:off x="2725" y="2031"/>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3" name="Line 185"/>
                <p:cNvSpPr>
                  <a:spLocks noChangeShapeType="1"/>
                </p:cNvSpPr>
                <p:nvPr/>
              </p:nvSpPr>
              <p:spPr bwMode="auto">
                <a:xfrm flipH="1">
                  <a:off x="2719"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4" name="Line 186"/>
                <p:cNvSpPr>
                  <a:spLocks noChangeShapeType="1"/>
                </p:cNvSpPr>
                <p:nvPr/>
              </p:nvSpPr>
              <p:spPr bwMode="auto">
                <a:xfrm flipH="1">
                  <a:off x="2713"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5" name="Line 187"/>
                <p:cNvSpPr>
                  <a:spLocks noChangeShapeType="1"/>
                </p:cNvSpPr>
                <p:nvPr/>
              </p:nvSpPr>
              <p:spPr bwMode="auto">
                <a:xfrm flipH="1">
                  <a:off x="2707"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6" name="Line 188"/>
                <p:cNvSpPr>
                  <a:spLocks noChangeShapeType="1"/>
                </p:cNvSpPr>
                <p:nvPr/>
              </p:nvSpPr>
              <p:spPr bwMode="auto">
                <a:xfrm flipH="1">
                  <a:off x="2701"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7" name="Line 189"/>
                <p:cNvSpPr>
                  <a:spLocks noChangeShapeType="1"/>
                </p:cNvSpPr>
                <p:nvPr/>
              </p:nvSpPr>
              <p:spPr bwMode="auto">
                <a:xfrm flipH="1">
                  <a:off x="2695"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8" name="Line 190"/>
                <p:cNvSpPr>
                  <a:spLocks noChangeShapeType="1"/>
                </p:cNvSpPr>
                <p:nvPr/>
              </p:nvSpPr>
              <p:spPr bwMode="auto">
                <a:xfrm flipH="1">
                  <a:off x="2686" y="2031"/>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399" name="Line 191"/>
                <p:cNvSpPr>
                  <a:spLocks noChangeShapeType="1"/>
                </p:cNvSpPr>
                <p:nvPr/>
              </p:nvSpPr>
              <p:spPr bwMode="auto">
                <a:xfrm flipH="1">
                  <a:off x="2680"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0" name="Line 192"/>
                <p:cNvSpPr>
                  <a:spLocks noChangeShapeType="1"/>
                </p:cNvSpPr>
                <p:nvPr/>
              </p:nvSpPr>
              <p:spPr bwMode="auto">
                <a:xfrm flipH="1">
                  <a:off x="2674"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1" name="Line 193"/>
                <p:cNvSpPr>
                  <a:spLocks noChangeShapeType="1"/>
                </p:cNvSpPr>
                <p:nvPr/>
              </p:nvSpPr>
              <p:spPr bwMode="auto">
                <a:xfrm flipH="1">
                  <a:off x="2668"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2" name="Line 194"/>
                <p:cNvSpPr>
                  <a:spLocks noChangeShapeType="1"/>
                </p:cNvSpPr>
                <p:nvPr/>
              </p:nvSpPr>
              <p:spPr bwMode="auto">
                <a:xfrm flipH="1">
                  <a:off x="2662"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3" name="Line 195"/>
                <p:cNvSpPr>
                  <a:spLocks noChangeShapeType="1"/>
                </p:cNvSpPr>
                <p:nvPr/>
              </p:nvSpPr>
              <p:spPr bwMode="auto">
                <a:xfrm flipH="1">
                  <a:off x="2656"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4" name="Line 196"/>
                <p:cNvSpPr>
                  <a:spLocks noChangeShapeType="1"/>
                </p:cNvSpPr>
                <p:nvPr/>
              </p:nvSpPr>
              <p:spPr bwMode="auto">
                <a:xfrm flipH="1">
                  <a:off x="2650"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5" name="Line 197"/>
                <p:cNvSpPr>
                  <a:spLocks noChangeShapeType="1"/>
                </p:cNvSpPr>
                <p:nvPr/>
              </p:nvSpPr>
              <p:spPr bwMode="auto">
                <a:xfrm flipH="1">
                  <a:off x="2641" y="2031"/>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6" name="Line 198"/>
                <p:cNvSpPr>
                  <a:spLocks noChangeShapeType="1"/>
                </p:cNvSpPr>
                <p:nvPr/>
              </p:nvSpPr>
              <p:spPr bwMode="auto">
                <a:xfrm flipH="1">
                  <a:off x="2635"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7" name="Line 199"/>
                <p:cNvSpPr>
                  <a:spLocks noChangeShapeType="1"/>
                </p:cNvSpPr>
                <p:nvPr/>
              </p:nvSpPr>
              <p:spPr bwMode="auto">
                <a:xfrm flipH="1">
                  <a:off x="2629"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8" name="Line 200"/>
                <p:cNvSpPr>
                  <a:spLocks noChangeShapeType="1"/>
                </p:cNvSpPr>
                <p:nvPr/>
              </p:nvSpPr>
              <p:spPr bwMode="auto">
                <a:xfrm flipH="1">
                  <a:off x="2623"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09" name="Line 201"/>
                <p:cNvSpPr>
                  <a:spLocks noChangeShapeType="1"/>
                </p:cNvSpPr>
                <p:nvPr/>
              </p:nvSpPr>
              <p:spPr bwMode="auto">
                <a:xfrm flipH="1">
                  <a:off x="2617" y="2031"/>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10" name="Line 202"/>
                <p:cNvSpPr>
                  <a:spLocks noChangeShapeType="1"/>
                </p:cNvSpPr>
                <p:nvPr/>
              </p:nvSpPr>
              <p:spPr bwMode="auto">
                <a:xfrm flipH="1">
                  <a:off x="2611" y="2031"/>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11" name="Line 203"/>
                <p:cNvSpPr>
                  <a:spLocks noChangeShapeType="1"/>
                </p:cNvSpPr>
                <p:nvPr/>
              </p:nvSpPr>
              <p:spPr bwMode="auto">
                <a:xfrm flipH="1">
                  <a:off x="2602" y="2034"/>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12" name="Line 204"/>
                <p:cNvSpPr>
                  <a:spLocks noChangeShapeType="1"/>
                </p:cNvSpPr>
                <p:nvPr/>
              </p:nvSpPr>
              <p:spPr bwMode="auto">
                <a:xfrm flipH="1">
                  <a:off x="2596"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13" name="Line 205"/>
                <p:cNvSpPr>
                  <a:spLocks noChangeShapeType="1"/>
                </p:cNvSpPr>
                <p:nvPr/>
              </p:nvSpPr>
              <p:spPr bwMode="auto">
                <a:xfrm flipH="1">
                  <a:off x="2590"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14" name="Line 206"/>
                <p:cNvSpPr>
                  <a:spLocks noChangeShapeType="1"/>
                </p:cNvSpPr>
                <p:nvPr/>
              </p:nvSpPr>
              <p:spPr bwMode="auto">
                <a:xfrm flipH="1">
                  <a:off x="2584"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94416" name="Line 208"/>
              <p:cNvSpPr>
                <a:spLocks noChangeShapeType="1"/>
              </p:cNvSpPr>
              <p:nvPr/>
            </p:nvSpPr>
            <p:spPr bwMode="auto">
              <a:xfrm flipH="1">
                <a:off x="2578"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17" name="Line 209"/>
              <p:cNvSpPr>
                <a:spLocks noChangeShapeType="1"/>
              </p:cNvSpPr>
              <p:nvPr/>
            </p:nvSpPr>
            <p:spPr bwMode="auto">
              <a:xfrm flipH="1">
                <a:off x="2572"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18" name="Line 210"/>
              <p:cNvSpPr>
                <a:spLocks noChangeShapeType="1"/>
              </p:cNvSpPr>
              <p:nvPr/>
            </p:nvSpPr>
            <p:spPr bwMode="auto">
              <a:xfrm flipH="1">
                <a:off x="2563" y="2034"/>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19" name="Line 211"/>
              <p:cNvSpPr>
                <a:spLocks noChangeShapeType="1"/>
              </p:cNvSpPr>
              <p:nvPr/>
            </p:nvSpPr>
            <p:spPr bwMode="auto">
              <a:xfrm flipH="1">
                <a:off x="2557"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20" name="Line 212"/>
              <p:cNvSpPr>
                <a:spLocks noChangeShapeType="1"/>
              </p:cNvSpPr>
              <p:nvPr/>
            </p:nvSpPr>
            <p:spPr bwMode="auto">
              <a:xfrm flipH="1">
                <a:off x="2551"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21" name="Line 213"/>
              <p:cNvSpPr>
                <a:spLocks noChangeShapeType="1"/>
              </p:cNvSpPr>
              <p:nvPr/>
            </p:nvSpPr>
            <p:spPr bwMode="auto">
              <a:xfrm flipH="1">
                <a:off x="2545"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22" name="Line 214"/>
              <p:cNvSpPr>
                <a:spLocks noChangeShapeType="1"/>
              </p:cNvSpPr>
              <p:nvPr/>
            </p:nvSpPr>
            <p:spPr bwMode="auto">
              <a:xfrm flipH="1">
                <a:off x="2539"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23" name="Line 215"/>
              <p:cNvSpPr>
                <a:spLocks noChangeShapeType="1"/>
              </p:cNvSpPr>
              <p:nvPr/>
            </p:nvSpPr>
            <p:spPr bwMode="auto">
              <a:xfrm flipH="1">
                <a:off x="2533"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24" name="Line 216"/>
              <p:cNvSpPr>
                <a:spLocks noChangeShapeType="1"/>
              </p:cNvSpPr>
              <p:nvPr/>
            </p:nvSpPr>
            <p:spPr bwMode="auto">
              <a:xfrm flipH="1">
                <a:off x="2524" y="2034"/>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25" name="Line 217"/>
              <p:cNvSpPr>
                <a:spLocks noChangeShapeType="1"/>
              </p:cNvSpPr>
              <p:nvPr/>
            </p:nvSpPr>
            <p:spPr bwMode="auto">
              <a:xfrm flipH="1">
                <a:off x="2518"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26" name="Line 218"/>
              <p:cNvSpPr>
                <a:spLocks noChangeShapeType="1"/>
              </p:cNvSpPr>
              <p:nvPr/>
            </p:nvSpPr>
            <p:spPr bwMode="auto">
              <a:xfrm flipH="1">
                <a:off x="2512"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27" name="Line 219"/>
              <p:cNvSpPr>
                <a:spLocks noChangeShapeType="1"/>
              </p:cNvSpPr>
              <p:nvPr/>
            </p:nvSpPr>
            <p:spPr bwMode="auto">
              <a:xfrm flipH="1">
                <a:off x="2506"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28" name="Line 220"/>
              <p:cNvSpPr>
                <a:spLocks noChangeShapeType="1"/>
              </p:cNvSpPr>
              <p:nvPr/>
            </p:nvSpPr>
            <p:spPr bwMode="auto">
              <a:xfrm flipH="1">
                <a:off x="2500"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29" name="Line 221"/>
              <p:cNvSpPr>
                <a:spLocks noChangeShapeType="1"/>
              </p:cNvSpPr>
              <p:nvPr/>
            </p:nvSpPr>
            <p:spPr bwMode="auto">
              <a:xfrm flipH="1">
                <a:off x="2494"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30" name="Line 222"/>
              <p:cNvSpPr>
                <a:spLocks noChangeShapeType="1"/>
              </p:cNvSpPr>
              <p:nvPr/>
            </p:nvSpPr>
            <p:spPr bwMode="auto">
              <a:xfrm flipH="1">
                <a:off x="2488"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31" name="Line 223"/>
              <p:cNvSpPr>
                <a:spLocks noChangeShapeType="1"/>
              </p:cNvSpPr>
              <p:nvPr/>
            </p:nvSpPr>
            <p:spPr bwMode="auto">
              <a:xfrm flipH="1">
                <a:off x="2479" y="2034"/>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32" name="Line 224"/>
              <p:cNvSpPr>
                <a:spLocks noChangeShapeType="1"/>
              </p:cNvSpPr>
              <p:nvPr/>
            </p:nvSpPr>
            <p:spPr bwMode="auto">
              <a:xfrm flipH="1">
                <a:off x="2473"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33" name="Line 225"/>
              <p:cNvSpPr>
                <a:spLocks noChangeShapeType="1"/>
              </p:cNvSpPr>
              <p:nvPr/>
            </p:nvSpPr>
            <p:spPr bwMode="auto">
              <a:xfrm flipH="1">
                <a:off x="2467"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34" name="Line 226"/>
              <p:cNvSpPr>
                <a:spLocks noChangeShapeType="1"/>
              </p:cNvSpPr>
              <p:nvPr/>
            </p:nvSpPr>
            <p:spPr bwMode="auto">
              <a:xfrm flipH="1">
                <a:off x="2461"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35" name="Line 227"/>
              <p:cNvSpPr>
                <a:spLocks noChangeShapeType="1"/>
              </p:cNvSpPr>
              <p:nvPr/>
            </p:nvSpPr>
            <p:spPr bwMode="auto">
              <a:xfrm flipH="1">
                <a:off x="2455"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36" name="Line 228"/>
              <p:cNvSpPr>
                <a:spLocks noChangeShapeType="1"/>
              </p:cNvSpPr>
              <p:nvPr/>
            </p:nvSpPr>
            <p:spPr bwMode="auto">
              <a:xfrm flipH="1">
                <a:off x="2449"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37" name="Line 229"/>
              <p:cNvSpPr>
                <a:spLocks noChangeShapeType="1"/>
              </p:cNvSpPr>
              <p:nvPr/>
            </p:nvSpPr>
            <p:spPr bwMode="auto">
              <a:xfrm flipH="1">
                <a:off x="2440" y="2034"/>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38" name="Line 230"/>
              <p:cNvSpPr>
                <a:spLocks noChangeShapeType="1"/>
              </p:cNvSpPr>
              <p:nvPr/>
            </p:nvSpPr>
            <p:spPr bwMode="auto">
              <a:xfrm flipH="1">
                <a:off x="2434"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39" name="Line 231"/>
              <p:cNvSpPr>
                <a:spLocks noChangeShapeType="1"/>
              </p:cNvSpPr>
              <p:nvPr/>
            </p:nvSpPr>
            <p:spPr bwMode="auto">
              <a:xfrm flipH="1">
                <a:off x="2428" y="2034"/>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40" name="Line 232"/>
              <p:cNvSpPr>
                <a:spLocks noChangeShapeType="1"/>
              </p:cNvSpPr>
              <p:nvPr/>
            </p:nvSpPr>
            <p:spPr bwMode="auto">
              <a:xfrm flipH="1">
                <a:off x="2422" y="2034"/>
                <a:ext cx="6" cy="3"/>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41" name="Line 233"/>
              <p:cNvSpPr>
                <a:spLocks noChangeShapeType="1"/>
              </p:cNvSpPr>
              <p:nvPr/>
            </p:nvSpPr>
            <p:spPr bwMode="auto">
              <a:xfrm flipH="1">
                <a:off x="2416" y="203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42" name="Line 234"/>
              <p:cNvSpPr>
                <a:spLocks noChangeShapeType="1"/>
              </p:cNvSpPr>
              <p:nvPr/>
            </p:nvSpPr>
            <p:spPr bwMode="auto">
              <a:xfrm flipH="1">
                <a:off x="2410" y="203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43" name="Line 235"/>
              <p:cNvSpPr>
                <a:spLocks noChangeShapeType="1"/>
              </p:cNvSpPr>
              <p:nvPr/>
            </p:nvSpPr>
            <p:spPr bwMode="auto">
              <a:xfrm flipH="1">
                <a:off x="2401" y="2037"/>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44" name="Line 236"/>
              <p:cNvSpPr>
                <a:spLocks noChangeShapeType="1"/>
              </p:cNvSpPr>
              <p:nvPr/>
            </p:nvSpPr>
            <p:spPr bwMode="auto">
              <a:xfrm flipH="1">
                <a:off x="2395" y="203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45" name="Line 237"/>
              <p:cNvSpPr>
                <a:spLocks noChangeShapeType="1"/>
              </p:cNvSpPr>
              <p:nvPr/>
            </p:nvSpPr>
            <p:spPr bwMode="auto">
              <a:xfrm flipH="1">
                <a:off x="2388" y="2037"/>
                <a:ext cx="7"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46" name="Line 238"/>
              <p:cNvSpPr>
                <a:spLocks noChangeShapeType="1"/>
              </p:cNvSpPr>
              <p:nvPr/>
            </p:nvSpPr>
            <p:spPr bwMode="auto">
              <a:xfrm flipH="1">
                <a:off x="2382" y="203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47" name="Line 239"/>
              <p:cNvSpPr>
                <a:spLocks noChangeShapeType="1"/>
              </p:cNvSpPr>
              <p:nvPr/>
            </p:nvSpPr>
            <p:spPr bwMode="auto">
              <a:xfrm flipH="1">
                <a:off x="2376" y="203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48" name="Line 240"/>
              <p:cNvSpPr>
                <a:spLocks noChangeShapeType="1"/>
              </p:cNvSpPr>
              <p:nvPr/>
            </p:nvSpPr>
            <p:spPr bwMode="auto">
              <a:xfrm flipH="1">
                <a:off x="2370" y="203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49" name="Line 241"/>
              <p:cNvSpPr>
                <a:spLocks noChangeShapeType="1"/>
              </p:cNvSpPr>
              <p:nvPr/>
            </p:nvSpPr>
            <p:spPr bwMode="auto">
              <a:xfrm flipH="1">
                <a:off x="2361" y="2037"/>
                <a:ext cx="9"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50" name="Line 242"/>
              <p:cNvSpPr>
                <a:spLocks noChangeShapeType="1"/>
              </p:cNvSpPr>
              <p:nvPr/>
            </p:nvSpPr>
            <p:spPr bwMode="auto">
              <a:xfrm flipH="1">
                <a:off x="2355" y="203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51" name="Line 243"/>
              <p:cNvSpPr>
                <a:spLocks noChangeShapeType="1"/>
              </p:cNvSpPr>
              <p:nvPr/>
            </p:nvSpPr>
            <p:spPr bwMode="auto">
              <a:xfrm flipH="1">
                <a:off x="2349" y="203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52" name="Line 244"/>
              <p:cNvSpPr>
                <a:spLocks noChangeShapeType="1"/>
              </p:cNvSpPr>
              <p:nvPr/>
            </p:nvSpPr>
            <p:spPr bwMode="auto">
              <a:xfrm flipH="1">
                <a:off x="2343" y="2037"/>
                <a:ext cx="6" cy="1"/>
              </a:xfrm>
              <a:prstGeom prst="line">
                <a:avLst/>
              </a:prstGeom>
              <a:noFill/>
              <a:ln w="14288">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94453" name="Rectangle 245"/>
              <p:cNvSpPr>
                <a:spLocks noChangeArrowheads="1"/>
              </p:cNvSpPr>
              <p:nvPr/>
            </p:nvSpPr>
            <p:spPr bwMode="auto">
              <a:xfrm>
                <a:off x="2870" y="2173"/>
                <a:ext cx="500"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rPr>
                  <a:t>Voltage (V)</a:t>
                </a:r>
                <a:endParaRPr kumimoji="0" lang="en-US" sz="1200" b="0" i="0" u="none" strike="noStrike" cap="none" normalizeH="0" baseline="0" dirty="0" smtClean="0">
                  <a:ln>
                    <a:noFill/>
                  </a:ln>
                  <a:solidFill>
                    <a:schemeClr val="tx1"/>
                  </a:solidFill>
                  <a:effectLst/>
                  <a:latin typeface="Arial" pitchFamily="34" charset="0"/>
                </a:endParaRPr>
              </a:p>
            </p:txBody>
          </p:sp>
          <p:sp>
            <p:nvSpPr>
              <p:cNvPr id="94454" name="Rectangle 246"/>
              <p:cNvSpPr>
                <a:spLocks noChangeArrowheads="1"/>
              </p:cNvSpPr>
              <p:nvPr/>
            </p:nvSpPr>
            <p:spPr bwMode="auto">
              <a:xfrm rot="16200000">
                <a:off x="2047" y="1651"/>
                <a:ext cx="511" cy="116"/>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rPr>
                  <a:t>Current (A)</a:t>
                </a:r>
                <a:endParaRPr kumimoji="0" lang="en-US" sz="1200" b="0" i="0" u="none" strike="noStrike" cap="none" normalizeH="0" baseline="0" dirty="0" smtClean="0">
                  <a:ln>
                    <a:noFill/>
                  </a:ln>
                  <a:solidFill>
                    <a:schemeClr val="tx1"/>
                  </a:solidFill>
                  <a:effectLst/>
                  <a:latin typeface="Arial" pitchFamily="34" charset="0"/>
                </a:endParaRPr>
              </a:p>
            </p:txBody>
          </p:sp>
        </p:grpSp>
        <p:sp>
          <p:nvSpPr>
            <p:cNvPr id="77" name="Text Box 72"/>
            <p:cNvSpPr txBox="1">
              <a:spLocks noChangeArrowheads="1"/>
            </p:cNvSpPr>
            <p:nvPr/>
          </p:nvSpPr>
          <p:spPr bwMode="auto">
            <a:xfrm>
              <a:off x="3946406" y="2463893"/>
              <a:ext cx="780839" cy="5188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588" marR="0" lvl="1"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rPr>
                <a:t>Band 1</a:t>
              </a:r>
            </a:p>
            <a:p>
              <a:pPr marL="1588" marR="0" lvl="1"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rPr>
                <a:t>operating bias</a:t>
              </a:r>
              <a:endParaRPr kumimoji="0" lang="en-US" sz="1800" b="0" i="0" u="none" strike="noStrike" cap="none" normalizeH="0" baseline="0" dirty="0" smtClean="0">
                <a:ln>
                  <a:noFill/>
                </a:ln>
                <a:solidFill>
                  <a:schemeClr val="tx1"/>
                </a:solidFill>
                <a:effectLst/>
                <a:latin typeface="Arial" pitchFamily="34" charset="0"/>
              </a:endParaRPr>
            </a:p>
          </p:txBody>
        </p:sp>
        <p:sp>
          <p:nvSpPr>
            <p:cNvPr id="78" name="Text Box 73"/>
            <p:cNvSpPr txBox="1">
              <a:spLocks noChangeArrowheads="1"/>
            </p:cNvSpPr>
            <p:nvPr/>
          </p:nvSpPr>
          <p:spPr bwMode="auto">
            <a:xfrm>
              <a:off x="4959592" y="2485487"/>
              <a:ext cx="895108" cy="5188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588" marR="0" lvl="1"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rPr>
                <a:t>Band 2 operating</a:t>
              </a:r>
            </a:p>
            <a:p>
              <a:pPr marL="1588" marR="0" lvl="1" algn="ctr" defTabSz="914400" rtl="0" eaLnBrk="1" fontAlgn="base" latinLnBrk="0" hangingPunct="1">
                <a:lnSpc>
                  <a:spcPct val="100000"/>
                </a:lnSpc>
                <a:spcBef>
                  <a:spcPct val="0"/>
                </a:spcBef>
                <a:spcAft>
                  <a:spcPct val="0"/>
                </a:spcAft>
                <a:buClrTx/>
                <a:buSzTx/>
                <a:buFontTx/>
                <a:buNone/>
                <a:tabLst/>
              </a:pPr>
              <a:r>
                <a:rPr kumimoji="0" lang="en-US" sz="1000" b="1" i="0" u="none" strike="noStrike" cap="none" normalizeH="0" baseline="0" dirty="0" smtClean="0">
                  <a:ln>
                    <a:noFill/>
                  </a:ln>
                  <a:solidFill>
                    <a:schemeClr val="tx1"/>
                  </a:solidFill>
                  <a:effectLst/>
                  <a:latin typeface="Arial" pitchFamily="34" charset="0"/>
                </a:rPr>
                <a:t>bias</a:t>
              </a:r>
              <a:endParaRPr kumimoji="0" lang="en-US" sz="1800" b="0" i="0" u="none" strike="noStrike" cap="none" normalizeH="0" baseline="0" dirty="0" smtClean="0">
                <a:ln>
                  <a:noFill/>
                </a:ln>
                <a:solidFill>
                  <a:schemeClr val="tx1"/>
                </a:solidFill>
                <a:effectLst/>
                <a:latin typeface="Arial" pitchFamily="34" charset="0"/>
              </a:endParaRPr>
            </a:p>
          </p:txBody>
        </p:sp>
        <p:sp>
          <p:nvSpPr>
            <p:cNvPr id="79" name="Line 74"/>
            <p:cNvSpPr>
              <a:spLocks noChangeShapeType="1"/>
            </p:cNvSpPr>
            <p:nvPr/>
          </p:nvSpPr>
          <p:spPr bwMode="auto">
            <a:xfrm>
              <a:off x="4403482" y="2997395"/>
              <a:ext cx="179022" cy="154335"/>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dirty="0"/>
            </a:p>
          </p:txBody>
        </p:sp>
        <p:sp>
          <p:nvSpPr>
            <p:cNvPr id="80" name="Line 75"/>
            <p:cNvSpPr>
              <a:spLocks noChangeShapeType="1"/>
            </p:cNvSpPr>
            <p:nvPr/>
          </p:nvSpPr>
          <p:spPr bwMode="auto">
            <a:xfrm flipH="1">
              <a:off x="5391275" y="2997395"/>
              <a:ext cx="79354" cy="149254"/>
            </a:xfrm>
            <a:prstGeom prst="line">
              <a:avLst/>
            </a:prstGeom>
            <a:noFill/>
            <a:ln w="9525">
              <a:solidFill>
                <a:srgbClr val="000000"/>
              </a:solidFill>
              <a:round/>
              <a:headEnd/>
              <a:tailEnd type="triangle" w="med" len="med"/>
            </a:ln>
          </p:spPr>
          <p:txBody>
            <a:bodyPr vert="horz" wrap="square" lIns="91440" tIns="45720" rIns="91440" bIns="45720" numCol="1" anchor="t" anchorCtr="0" compatLnSpc="1">
              <a:prstTxWarp prst="textNoShape">
                <a:avLst/>
              </a:prstTxWarp>
            </a:bodyPr>
            <a:lstStyle/>
            <a:p>
              <a:endParaRPr lang="en-US" dirty="0"/>
            </a:p>
          </p:txBody>
        </p:sp>
        <p:sp>
          <p:nvSpPr>
            <p:cNvPr id="81" name="TextBox 80"/>
            <p:cNvSpPr txBox="1"/>
            <p:nvPr/>
          </p:nvSpPr>
          <p:spPr bwMode="auto">
            <a:xfrm>
              <a:off x="5562600" y="3429000"/>
              <a:ext cx="267701" cy="200055"/>
            </a:xfrm>
            <a:prstGeom prst="rect">
              <a:avLst/>
            </a:prstGeom>
            <a:noFill/>
            <a:ln w="9525" algn="ctr">
              <a:noFill/>
              <a:miter lim="800000"/>
              <a:headEnd/>
              <a:tailEnd/>
            </a:ln>
            <a:effectLst/>
          </p:spPr>
          <p:txBody>
            <a:bodyPr wrap="none" lIns="0" tIns="0" rIns="0" rtlCol="0" anchor="ctr">
              <a:spAutoFit/>
            </a:bodyPr>
            <a:lstStyle/>
            <a:p>
              <a:pPr algn="ctr">
                <a:spcBef>
                  <a:spcPct val="0"/>
                </a:spcBef>
                <a:buClrTx/>
                <a:buSzTx/>
              </a:pPr>
              <a:r>
                <a:rPr lang="en-US" sz="1000" i="1" dirty="0" smtClean="0">
                  <a:latin typeface="Times New Roman" pitchFamily="18" charset="0"/>
                  <a:cs typeface="Times New Roman" pitchFamily="18" charset="0"/>
                </a:rPr>
                <a:t>Ref 2</a:t>
              </a:r>
              <a:endParaRPr lang="en-US" sz="1000" i="1" dirty="0">
                <a:latin typeface="Times New Roman" pitchFamily="18" charset="0"/>
                <a:cs typeface="Times New Roman" pitchFamily="18" charset="0"/>
              </a:endParaRPr>
            </a:p>
          </p:txBody>
        </p:sp>
      </p:gr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Dual Band HgCdTe Detectors Provide Similar Excellent Spectral Response as Single Color</a:t>
            </a:r>
            <a:endParaRPr lang="en-US" b="1" dirty="0">
              <a:solidFill>
                <a:schemeClr val="tx1"/>
              </a:solidFill>
            </a:endParaRPr>
          </a:p>
        </p:txBody>
      </p:sp>
      <p:sp>
        <p:nvSpPr>
          <p:cNvPr id="3" name="Content Placeholder 2"/>
          <p:cNvSpPr>
            <a:spLocks noGrp="1"/>
          </p:cNvSpPr>
          <p:nvPr>
            <p:ph sz="quarter" idx="1"/>
          </p:nvPr>
        </p:nvSpPr>
        <p:spPr/>
        <p:txBody>
          <a:bodyPr/>
          <a:lstStyle/>
          <a:p>
            <a:r>
              <a:rPr lang="en-US" dirty="0" smtClean="0"/>
              <a:t> Maintain excellent QE Spectral Response with flexibility to tune for mission</a:t>
            </a:r>
            <a:endParaRPr lang="en-US" dirty="0"/>
          </a:p>
        </p:txBody>
      </p:sp>
      <p:pic>
        <p:nvPicPr>
          <p:cNvPr id="4" name="Picture 3" descr="Rogalski 2 Color Spectrals.jpg"/>
          <p:cNvPicPr>
            <a:picLocks noChangeAspect="1"/>
          </p:cNvPicPr>
          <p:nvPr/>
        </p:nvPicPr>
        <p:blipFill>
          <a:blip r:embed="rId2" cstate="print"/>
          <a:stretch>
            <a:fillRect/>
          </a:stretch>
        </p:blipFill>
        <p:spPr>
          <a:xfrm>
            <a:off x="447262" y="2362199"/>
            <a:ext cx="7977810" cy="32766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4" cstate="print"/>
          <a:srcRect/>
          <a:stretch>
            <a:fillRect/>
          </a:stretch>
        </p:blipFill>
        <p:spPr bwMode="auto">
          <a:xfrm>
            <a:off x="5448300" y="3813175"/>
            <a:ext cx="3198813" cy="1798638"/>
          </a:xfrm>
          <a:prstGeom prst="rect">
            <a:avLst/>
          </a:prstGeom>
          <a:noFill/>
          <a:ln w="12700">
            <a:noFill/>
            <a:miter lim="800000"/>
            <a:headEnd/>
            <a:tailEnd/>
          </a:ln>
          <a:effectLst/>
        </p:spPr>
      </p:pic>
      <p:sp>
        <p:nvSpPr>
          <p:cNvPr id="133127" name="Rectangle 7"/>
          <p:cNvSpPr>
            <a:spLocks noChangeArrowheads="1"/>
          </p:cNvSpPr>
          <p:nvPr/>
        </p:nvSpPr>
        <p:spPr bwMode="auto">
          <a:xfrm>
            <a:off x="6500813" y="3813175"/>
            <a:ext cx="349250" cy="254000"/>
          </a:xfrm>
          <a:prstGeom prst="rect">
            <a:avLst/>
          </a:prstGeom>
          <a:noFill/>
          <a:ln w="19050">
            <a:solidFill>
              <a:srgbClr val="0000FF"/>
            </a:solidFill>
            <a:miter lim="800000"/>
            <a:headEnd type="none" w="sm" len="sm"/>
            <a:tailEnd type="none" w="sm" len="sm"/>
          </a:ln>
          <a:effectLst/>
        </p:spPr>
        <p:txBody>
          <a:bodyPr wrap="none" anchor="ctr"/>
          <a:lstStyle/>
          <a:p>
            <a:endParaRPr lang="en-US" dirty="0"/>
          </a:p>
        </p:txBody>
      </p:sp>
      <p:graphicFrame>
        <p:nvGraphicFramePr>
          <p:cNvPr id="133128" name="Object 8"/>
          <p:cNvGraphicFramePr>
            <a:graphicFrameLocks noChangeAspect="1"/>
          </p:cNvGraphicFramePr>
          <p:nvPr/>
        </p:nvGraphicFramePr>
        <p:xfrm>
          <a:off x="7720013" y="3813175"/>
          <a:ext cx="1289050" cy="827088"/>
        </p:xfrm>
        <a:graphic>
          <a:graphicData uri="http://schemas.openxmlformats.org/presentationml/2006/ole">
            <p:oleObj spid="_x0000_s136194" name="Bitmap Image" r:id="rId5" imgW="12193702" imgH="6857143" progId="PBrush">
              <p:embed/>
            </p:oleObj>
          </a:graphicData>
        </a:graphic>
      </p:graphicFrame>
      <p:sp>
        <p:nvSpPr>
          <p:cNvPr id="133129" name="Rectangle 9"/>
          <p:cNvSpPr>
            <a:spLocks noChangeArrowheads="1"/>
          </p:cNvSpPr>
          <p:nvPr/>
        </p:nvSpPr>
        <p:spPr bwMode="auto">
          <a:xfrm>
            <a:off x="7943850" y="5275263"/>
            <a:ext cx="749300" cy="336550"/>
          </a:xfrm>
          <a:prstGeom prst="rect">
            <a:avLst/>
          </a:prstGeom>
          <a:noFill/>
          <a:ln w="12700">
            <a:noFill/>
            <a:miter lim="800000"/>
            <a:headEnd type="none" w="sm" len="sm"/>
            <a:tailEnd type="none" w="sm" len="sm"/>
          </a:ln>
          <a:effectLst/>
        </p:spPr>
        <p:txBody>
          <a:bodyPr wrap="none">
            <a:spAutoFit/>
          </a:bodyPr>
          <a:lstStyle/>
          <a:p>
            <a:r>
              <a:rPr lang="en-US" sz="1600" b="1" dirty="0">
                <a:solidFill>
                  <a:srgbClr val="0000FF"/>
                </a:solidFill>
                <a:latin typeface="Arial" pitchFamily="34" charset="0"/>
              </a:rPr>
              <a:t>MWIR</a:t>
            </a:r>
          </a:p>
        </p:txBody>
      </p:sp>
      <p:pic>
        <p:nvPicPr>
          <p:cNvPr id="133123" name="Picture 3"/>
          <p:cNvPicPr>
            <a:picLocks noChangeAspect="1" noChangeArrowheads="1"/>
          </p:cNvPicPr>
          <p:nvPr/>
        </p:nvPicPr>
        <p:blipFill>
          <a:blip r:embed="rId6" cstate="print">
            <a:lum contrast="4000"/>
          </a:blip>
          <a:srcRect/>
          <a:stretch>
            <a:fillRect/>
          </a:stretch>
        </p:blipFill>
        <p:spPr bwMode="auto">
          <a:xfrm>
            <a:off x="5448300" y="1741488"/>
            <a:ext cx="3198813" cy="1798637"/>
          </a:xfrm>
          <a:prstGeom prst="rect">
            <a:avLst/>
          </a:prstGeom>
          <a:noFill/>
          <a:ln w="12700">
            <a:noFill/>
            <a:miter lim="800000"/>
            <a:headEnd/>
            <a:tailEnd/>
          </a:ln>
          <a:effectLst/>
        </p:spPr>
      </p:pic>
      <p:graphicFrame>
        <p:nvGraphicFramePr>
          <p:cNvPr id="133125" name="Object 5"/>
          <p:cNvGraphicFramePr>
            <a:graphicFrameLocks noChangeAspect="1"/>
          </p:cNvGraphicFramePr>
          <p:nvPr/>
        </p:nvGraphicFramePr>
        <p:xfrm>
          <a:off x="7720013" y="1749425"/>
          <a:ext cx="1289050" cy="825500"/>
        </p:xfrm>
        <a:graphic>
          <a:graphicData uri="http://schemas.openxmlformats.org/presentationml/2006/ole">
            <p:oleObj spid="_x0000_s136195" name="Bitmap Image" r:id="rId7" imgW="12193702" imgH="6857143" progId="PBrush">
              <p:embed/>
            </p:oleObj>
          </a:graphicData>
        </a:graphic>
      </p:graphicFrame>
      <p:sp>
        <p:nvSpPr>
          <p:cNvPr id="133126" name="Rectangle 6"/>
          <p:cNvSpPr>
            <a:spLocks noChangeArrowheads="1"/>
          </p:cNvSpPr>
          <p:nvPr/>
        </p:nvSpPr>
        <p:spPr bwMode="auto">
          <a:xfrm>
            <a:off x="7943850" y="3230563"/>
            <a:ext cx="703263" cy="336550"/>
          </a:xfrm>
          <a:prstGeom prst="rect">
            <a:avLst/>
          </a:prstGeom>
          <a:noFill/>
          <a:ln w="12700">
            <a:noFill/>
            <a:miter lim="800000"/>
            <a:headEnd type="none" w="sm" len="sm"/>
            <a:tailEnd type="none" w="sm" len="sm"/>
          </a:ln>
          <a:effectLst/>
        </p:spPr>
        <p:txBody>
          <a:bodyPr wrap="none">
            <a:spAutoFit/>
          </a:bodyPr>
          <a:lstStyle/>
          <a:p>
            <a:r>
              <a:rPr lang="en-US" sz="1600" b="1" dirty="0">
                <a:solidFill>
                  <a:srgbClr val="ED181E"/>
                </a:solidFill>
                <a:latin typeface="Arial" pitchFamily="34" charset="0"/>
              </a:rPr>
              <a:t>LWIR</a:t>
            </a:r>
          </a:p>
        </p:txBody>
      </p:sp>
      <p:sp>
        <p:nvSpPr>
          <p:cNvPr id="133130" name="Rectangle 10"/>
          <p:cNvSpPr>
            <a:spLocks noChangeArrowheads="1"/>
          </p:cNvSpPr>
          <p:nvPr/>
        </p:nvSpPr>
        <p:spPr bwMode="auto">
          <a:xfrm>
            <a:off x="6500813" y="1733550"/>
            <a:ext cx="349250" cy="238125"/>
          </a:xfrm>
          <a:prstGeom prst="rect">
            <a:avLst/>
          </a:prstGeom>
          <a:noFill/>
          <a:ln w="19050">
            <a:solidFill>
              <a:srgbClr val="FF0000"/>
            </a:solidFill>
            <a:miter lim="800000"/>
            <a:headEnd type="none" w="sm" len="sm"/>
            <a:tailEnd type="none" w="sm" len="sm"/>
          </a:ln>
          <a:effectLst/>
        </p:spPr>
        <p:txBody>
          <a:bodyPr wrap="none" anchor="ctr"/>
          <a:lstStyle/>
          <a:p>
            <a:endParaRPr lang="en-US" dirty="0"/>
          </a:p>
        </p:txBody>
      </p:sp>
      <p:sp>
        <p:nvSpPr>
          <p:cNvPr id="133133" name="Rectangle 13"/>
          <p:cNvSpPr>
            <a:spLocks noChangeArrowheads="1"/>
          </p:cNvSpPr>
          <p:nvPr/>
        </p:nvSpPr>
        <p:spPr bwMode="auto">
          <a:xfrm>
            <a:off x="7135813" y="3549650"/>
            <a:ext cx="1616075" cy="244475"/>
          </a:xfrm>
          <a:prstGeom prst="rect">
            <a:avLst/>
          </a:prstGeom>
          <a:noFill/>
          <a:ln w="12700">
            <a:noFill/>
            <a:miter lim="800000"/>
            <a:headEnd/>
            <a:tailEnd/>
          </a:ln>
          <a:effectLst/>
        </p:spPr>
        <p:txBody>
          <a:bodyPr wrap="none">
            <a:spAutoFit/>
          </a:bodyPr>
          <a:lstStyle/>
          <a:p>
            <a:pPr eaLnBrk="1" hangingPunct="1"/>
            <a:r>
              <a:rPr lang="en-US" sz="1000" b="1" i="1" dirty="0">
                <a:solidFill>
                  <a:schemeClr val="tx2"/>
                </a:solidFill>
                <a:latin typeface="Arial" pitchFamily="34" charset="0"/>
              </a:rPr>
              <a:t>F/2.8, 50 mm EFL, 60 Hz</a:t>
            </a:r>
          </a:p>
        </p:txBody>
      </p:sp>
      <p:pic>
        <p:nvPicPr>
          <p:cNvPr id="133191" name="Picture 71"/>
          <p:cNvPicPr>
            <a:picLocks noChangeAspect="1" noChangeArrowheads="1"/>
          </p:cNvPicPr>
          <p:nvPr/>
        </p:nvPicPr>
        <p:blipFill>
          <a:blip r:embed="rId8" cstate="print"/>
          <a:srcRect/>
          <a:stretch>
            <a:fillRect/>
          </a:stretch>
        </p:blipFill>
        <p:spPr bwMode="auto">
          <a:xfrm>
            <a:off x="1828800" y="1524000"/>
            <a:ext cx="1836738" cy="1763712"/>
          </a:xfrm>
          <a:prstGeom prst="rect">
            <a:avLst/>
          </a:prstGeom>
          <a:noFill/>
          <a:ln w="25400">
            <a:noFill/>
            <a:miter lim="800000"/>
            <a:headEnd/>
            <a:tailEnd/>
          </a:ln>
          <a:effectLst/>
        </p:spPr>
      </p:pic>
      <p:pic>
        <p:nvPicPr>
          <p:cNvPr id="133192" name="Picture 72"/>
          <p:cNvPicPr>
            <a:picLocks noChangeAspect="1" noChangeArrowheads="1"/>
          </p:cNvPicPr>
          <p:nvPr/>
        </p:nvPicPr>
        <p:blipFill>
          <a:blip r:embed="rId9" cstate="print"/>
          <a:srcRect t="19234"/>
          <a:stretch>
            <a:fillRect/>
          </a:stretch>
        </p:blipFill>
        <p:spPr bwMode="auto">
          <a:xfrm>
            <a:off x="838200" y="3352800"/>
            <a:ext cx="3271837" cy="2468562"/>
          </a:xfrm>
          <a:prstGeom prst="rect">
            <a:avLst/>
          </a:prstGeom>
          <a:noFill/>
          <a:ln w="12700">
            <a:noFill/>
            <a:miter lim="800000"/>
            <a:headEnd/>
            <a:tailEnd/>
          </a:ln>
          <a:effectLst/>
        </p:spPr>
      </p:pic>
      <p:sp>
        <p:nvSpPr>
          <p:cNvPr id="133194" name="Rectangle 74"/>
          <p:cNvSpPr>
            <a:spLocks noChangeArrowheads="1"/>
          </p:cNvSpPr>
          <p:nvPr/>
        </p:nvSpPr>
        <p:spPr bwMode="auto">
          <a:xfrm>
            <a:off x="1457325" y="5791201"/>
            <a:ext cx="6362700" cy="335989"/>
          </a:xfrm>
          <a:prstGeom prst="rect">
            <a:avLst/>
          </a:prstGeom>
          <a:solidFill>
            <a:schemeClr val="bg1"/>
          </a:solidFill>
          <a:ln w="25400">
            <a:solidFill>
              <a:srgbClr val="000099"/>
            </a:solidFill>
            <a:miter lim="800000"/>
            <a:headEnd/>
            <a:tailEnd/>
          </a:ln>
          <a:effectLst>
            <a:outerShdw dist="53882" dir="2700000" algn="ctr" rotWithShape="0">
              <a:schemeClr val="bg2"/>
            </a:outerShdw>
          </a:effectLst>
        </p:spPr>
        <p:txBody>
          <a:bodyPr wrap="square" lIns="90488" tIns="44450" rIns="90488" bIns="44450">
            <a:spAutoFit/>
          </a:bodyPr>
          <a:lstStyle/>
          <a:p>
            <a:pPr algn="ctr"/>
            <a:r>
              <a:rPr lang="en-US" sz="1600" b="1" dirty="0">
                <a:solidFill>
                  <a:srgbClr val="000099"/>
                </a:solidFill>
                <a:latin typeface="Arial" pitchFamily="34" charset="0"/>
              </a:rPr>
              <a:t>Wide FOV and High Resolution Dual Band Imaging Realized</a:t>
            </a:r>
          </a:p>
        </p:txBody>
      </p:sp>
      <p:sp>
        <p:nvSpPr>
          <p:cNvPr id="133195" name="Text Box 75"/>
          <p:cNvSpPr txBox="1">
            <a:spLocks noChangeArrowheads="1"/>
          </p:cNvSpPr>
          <p:nvPr/>
        </p:nvSpPr>
        <p:spPr bwMode="auto">
          <a:xfrm>
            <a:off x="4724400" y="1447800"/>
            <a:ext cx="2819400" cy="274637"/>
          </a:xfrm>
          <a:prstGeom prst="rect">
            <a:avLst/>
          </a:prstGeom>
          <a:noFill/>
          <a:ln w="25400">
            <a:noFill/>
            <a:miter lim="800000"/>
            <a:headEnd/>
            <a:tailEnd/>
          </a:ln>
          <a:effectLst/>
        </p:spPr>
        <p:txBody>
          <a:bodyPr wrap="none">
            <a:spAutoFit/>
          </a:bodyPr>
          <a:lstStyle/>
          <a:p>
            <a:r>
              <a:rPr lang="en-US" sz="1200" b="1" dirty="0">
                <a:latin typeface="Arial" pitchFamily="34" charset="0"/>
              </a:rPr>
              <a:t>MWIR/LWIR 1280x720</a:t>
            </a:r>
            <a:r>
              <a:rPr lang="en-US" sz="1200" dirty="0">
                <a:latin typeface="Arial" pitchFamily="34" charset="0"/>
              </a:rPr>
              <a:t> </a:t>
            </a:r>
            <a:r>
              <a:rPr lang="en-US" sz="1200" b="1" dirty="0">
                <a:latin typeface="Arial" pitchFamily="34" charset="0"/>
              </a:rPr>
              <a:t>20</a:t>
            </a:r>
            <a:r>
              <a:rPr lang="en-US" sz="1200" b="1" dirty="0">
                <a:latin typeface="Arial" pitchFamily="34" charset="0"/>
                <a:cs typeface="Arial" pitchFamily="34" charset="0"/>
              </a:rPr>
              <a:t>µm unit-cell</a:t>
            </a:r>
          </a:p>
        </p:txBody>
      </p:sp>
      <p:sp>
        <p:nvSpPr>
          <p:cNvPr id="133196" name="Rectangle 76"/>
          <p:cNvSpPr>
            <a:spLocks noChangeArrowheads="1"/>
          </p:cNvSpPr>
          <p:nvPr/>
        </p:nvSpPr>
        <p:spPr bwMode="auto">
          <a:xfrm>
            <a:off x="1524000" y="533400"/>
            <a:ext cx="6248400" cy="828432"/>
          </a:xfrm>
          <a:prstGeom prst="rect">
            <a:avLst/>
          </a:prstGeom>
          <a:noFill/>
          <a:ln w="12700">
            <a:noFill/>
            <a:miter lim="800000"/>
            <a:headEnd/>
            <a:tailEnd/>
          </a:ln>
          <a:effectLst/>
        </p:spPr>
        <p:txBody>
          <a:bodyPr wrap="square" lIns="90488" tIns="44450" rIns="90488" bIns="44450">
            <a:spAutoFit/>
          </a:bodyPr>
          <a:lstStyle/>
          <a:p>
            <a:r>
              <a:rPr lang="en-US" sz="2400" b="1" dirty="0" smtClean="0">
                <a:latin typeface="Times New Roman" pitchFamily="18" charset="0"/>
                <a:cs typeface="Times New Roman" pitchFamily="18" charset="0"/>
              </a:rPr>
              <a:t>Dual Band MWIR/LWIR 1280×720</a:t>
            </a:r>
            <a:r>
              <a:rPr lang="en-US" sz="2400"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 HgCdTe/CdZnTe Performance</a:t>
            </a:r>
            <a:endParaRPr lang="en-US" sz="2400" b="1" dirty="0">
              <a:latin typeface="Times New Roman" pitchFamily="18" charset="0"/>
              <a:cs typeface="Times New Roman" pitchFamily="18" charset="0"/>
            </a:endParaRPr>
          </a:p>
        </p:txBody>
      </p:sp>
      <p:sp>
        <p:nvSpPr>
          <p:cNvPr id="73" name="TextBox 72"/>
          <p:cNvSpPr txBox="1"/>
          <p:nvPr/>
        </p:nvSpPr>
        <p:spPr>
          <a:xfrm>
            <a:off x="0" y="6211669"/>
            <a:ext cx="7179332" cy="646331"/>
          </a:xfrm>
          <a:prstGeom prst="rect">
            <a:avLst/>
          </a:prstGeom>
          <a:noFill/>
        </p:spPr>
        <p:txBody>
          <a:bodyPr wrap="square" rtlCol="0">
            <a:spAutoFit/>
          </a:bodyPr>
          <a:lstStyle/>
          <a:p>
            <a:r>
              <a:rPr lang="en-US" sz="1200" dirty="0" smtClean="0"/>
              <a:t>“Fabrication and Characterization of Small Unit-Cell Molecular Beam Epitaxy Grown HgCdTe-on-Si Mid-Wavelength Infrared Detectors” by  E. P. G. Smith et al, Journal of Electronic Materials Volume 36, Number 8 (2007), 1045-1051, DOI: 10.1007/s11664-007-0169-6</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319088" y="2233613"/>
            <a:ext cx="2824162" cy="2805112"/>
            <a:chOff x="2646" y="1769"/>
            <a:chExt cx="1779" cy="1767"/>
          </a:xfrm>
        </p:grpSpPr>
        <p:pic>
          <p:nvPicPr>
            <p:cNvPr id="445443" name="Picture 3" descr="ANTARES Lot 1 Wafer 4191 Post In_1"/>
            <p:cNvPicPr>
              <a:picLocks noChangeAspect="1" noChangeArrowheads="1"/>
            </p:cNvPicPr>
            <p:nvPr/>
          </p:nvPicPr>
          <p:blipFill>
            <a:blip r:embed="rId3" cstate="print"/>
            <a:srcRect l="4260" r="20219"/>
            <a:stretch>
              <a:fillRect/>
            </a:stretch>
          </p:blipFill>
          <p:spPr bwMode="auto">
            <a:xfrm>
              <a:off x="2646" y="1769"/>
              <a:ext cx="1779" cy="1767"/>
            </a:xfrm>
            <a:prstGeom prst="rect">
              <a:avLst/>
            </a:prstGeom>
            <a:noFill/>
          </p:spPr>
        </p:pic>
        <p:grpSp>
          <p:nvGrpSpPr>
            <p:cNvPr id="3" name="Group 4"/>
            <p:cNvGrpSpPr>
              <a:grpSpLocks/>
            </p:cNvGrpSpPr>
            <p:nvPr/>
          </p:nvGrpSpPr>
          <p:grpSpPr bwMode="auto">
            <a:xfrm>
              <a:off x="2934" y="2015"/>
              <a:ext cx="1104" cy="1176"/>
              <a:chOff x="2934" y="2015"/>
              <a:chExt cx="1104" cy="1176"/>
            </a:xfrm>
          </p:grpSpPr>
          <p:sp>
            <p:nvSpPr>
              <p:cNvPr id="445445" name="Rectangle 5"/>
              <p:cNvSpPr>
                <a:spLocks noChangeArrowheads="1"/>
              </p:cNvSpPr>
              <p:nvPr/>
            </p:nvSpPr>
            <p:spPr bwMode="auto">
              <a:xfrm>
                <a:off x="3958" y="2903"/>
                <a:ext cx="80" cy="288"/>
              </a:xfrm>
              <a:prstGeom prst="rect">
                <a:avLst/>
              </a:prstGeom>
              <a:noFill/>
              <a:ln w="9525" algn="ctr">
                <a:solidFill>
                  <a:srgbClr val="FF0000"/>
                </a:solidFill>
                <a:prstDash val="dash"/>
                <a:miter lim="800000"/>
                <a:headEnd/>
                <a:tailEnd/>
              </a:ln>
              <a:effectLst/>
            </p:spPr>
            <p:txBody>
              <a:bodyPr lIns="0" tIns="0" rIns="0" bIns="0" anchor="ctr">
                <a:spAutoFit/>
              </a:bodyPr>
              <a:lstStyle/>
              <a:p>
                <a:endParaRPr lang="en-US" dirty="0"/>
              </a:p>
            </p:txBody>
          </p:sp>
          <p:sp>
            <p:nvSpPr>
              <p:cNvPr id="445446" name="Rectangle 6"/>
              <p:cNvSpPr>
                <a:spLocks noChangeArrowheads="1"/>
              </p:cNvSpPr>
              <p:nvPr/>
            </p:nvSpPr>
            <p:spPr bwMode="auto">
              <a:xfrm>
                <a:off x="3558" y="2607"/>
                <a:ext cx="296" cy="288"/>
              </a:xfrm>
              <a:prstGeom prst="rect">
                <a:avLst/>
              </a:prstGeom>
              <a:noFill/>
              <a:ln w="9525" algn="ctr">
                <a:solidFill>
                  <a:srgbClr val="FF0000"/>
                </a:solidFill>
                <a:prstDash val="dash"/>
                <a:miter lim="800000"/>
                <a:headEnd/>
                <a:tailEnd/>
              </a:ln>
              <a:effectLst/>
            </p:spPr>
            <p:txBody>
              <a:bodyPr lIns="0" tIns="0" rIns="0" bIns="0" anchor="ctr">
                <a:spAutoFit/>
              </a:bodyPr>
              <a:lstStyle/>
              <a:p>
                <a:endParaRPr lang="en-US" dirty="0"/>
              </a:p>
            </p:txBody>
          </p:sp>
          <p:sp>
            <p:nvSpPr>
              <p:cNvPr id="445447" name="Rectangle 7"/>
              <p:cNvSpPr>
                <a:spLocks noChangeArrowheads="1"/>
              </p:cNvSpPr>
              <p:nvPr/>
            </p:nvSpPr>
            <p:spPr bwMode="auto">
              <a:xfrm>
                <a:off x="2934" y="2015"/>
                <a:ext cx="600" cy="584"/>
              </a:xfrm>
              <a:prstGeom prst="rect">
                <a:avLst/>
              </a:prstGeom>
              <a:noFill/>
              <a:ln w="9525" algn="ctr">
                <a:solidFill>
                  <a:srgbClr val="FF0000"/>
                </a:solidFill>
                <a:prstDash val="dash"/>
                <a:miter lim="800000"/>
                <a:headEnd/>
                <a:tailEnd/>
              </a:ln>
              <a:effectLst/>
            </p:spPr>
            <p:txBody>
              <a:bodyPr lIns="0" tIns="0" rIns="0" bIns="0" anchor="ctr">
                <a:spAutoFit/>
              </a:bodyPr>
              <a:lstStyle/>
              <a:p>
                <a:endParaRPr lang="en-US" dirty="0"/>
              </a:p>
            </p:txBody>
          </p:sp>
        </p:grpSp>
      </p:grpSp>
      <p:sp>
        <p:nvSpPr>
          <p:cNvPr id="445448" name="Rectangle 8"/>
          <p:cNvSpPr>
            <a:spLocks noChangeArrowheads="1"/>
          </p:cNvSpPr>
          <p:nvPr/>
        </p:nvSpPr>
        <p:spPr bwMode="auto">
          <a:xfrm>
            <a:off x="1447800" y="381000"/>
            <a:ext cx="5486400" cy="914400"/>
          </a:xfrm>
          <a:prstGeom prst="rect">
            <a:avLst/>
          </a:prstGeom>
          <a:noFill/>
          <a:ln w="12700">
            <a:noFill/>
            <a:miter lim="800000"/>
            <a:headEnd/>
            <a:tailEnd/>
          </a:ln>
          <a:effectLst/>
        </p:spPr>
        <p:txBody>
          <a:bodyPr lIns="0" tIns="44450" rIns="90487" bIns="44450" anchor="ctr"/>
          <a:lstStyle/>
          <a:p>
            <a:r>
              <a:rPr lang="en-US" sz="2400" b="1" dirty="0" smtClean="0">
                <a:latin typeface="Times New Roman" pitchFamily="18" charset="0"/>
                <a:cs typeface="Times New Roman" pitchFamily="18" charset="0"/>
              </a:rPr>
              <a:t>Dual Band LWIR/LWIR 256×256</a:t>
            </a:r>
            <a:r>
              <a:rPr lang="en-US" sz="2400" dirty="0" smtClean="0">
                <a:latin typeface="Times New Roman" pitchFamily="18" charset="0"/>
                <a:cs typeface="Times New Roman" pitchFamily="18" charset="0"/>
              </a:rPr>
              <a:t> </a:t>
            </a:r>
          </a:p>
          <a:p>
            <a:r>
              <a:rPr lang="en-US" sz="2400" b="1" dirty="0" smtClean="0">
                <a:latin typeface="Times New Roman" pitchFamily="18" charset="0"/>
                <a:cs typeface="Times New Roman" pitchFamily="18" charset="0"/>
              </a:rPr>
              <a:t> HgCdTe/CdZnTe Performance</a:t>
            </a:r>
          </a:p>
        </p:txBody>
      </p:sp>
      <p:sp>
        <p:nvSpPr>
          <p:cNvPr id="445449" name="Text Box 9"/>
          <p:cNvSpPr txBox="1">
            <a:spLocks noChangeArrowheads="1"/>
          </p:cNvSpPr>
          <p:nvPr/>
        </p:nvSpPr>
        <p:spPr bwMode="auto">
          <a:xfrm>
            <a:off x="0" y="1600200"/>
            <a:ext cx="3746500" cy="463550"/>
          </a:xfrm>
          <a:prstGeom prst="rect">
            <a:avLst/>
          </a:prstGeom>
          <a:noFill/>
          <a:ln w="9525" algn="ctr">
            <a:noFill/>
            <a:miter lim="800000"/>
            <a:headEnd/>
            <a:tailEnd/>
          </a:ln>
          <a:effectLst/>
        </p:spPr>
        <p:txBody>
          <a:bodyPr wrap="none" lIns="0" tIns="0" rIns="0" bIns="0">
            <a:spAutoFit/>
          </a:bodyPr>
          <a:lstStyle/>
          <a:p>
            <a:pPr marL="230188" indent="-230188" algn="ctr">
              <a:spcBef>
                <a:spcPct val="20000"/>
              </a:spcBef>
              <a:buClr>
                <a:schemeClr val="tx1"/>
              </a:buClr>
              <a:buSzPct val="110000"/>
            </a:pPr>
            <a:r>
              <a:rPr lang="en-US" b="1" i="1" dirty="0"/>
              <a:t>512 x 512  30</a:t>
            </a:r>
            <a:r>
              <a:rPr lang="en-US" b="1" i="1" dirty="0">
                <a:cs typeface="Arial" charset="0"/>
              </a:rPr>
              <a:t>µm unit-cell </a:t>
            </a:r>
            <a:r>
              <a:rPr lang="en-US" i="1" dirty="0">
                <a:cs typeface="Arial" charset="0"/>
              </a:rPr>
              <a:t>(SB410 ROIC)</a:t>
            </a:r>
          </a:p>
          <a:p>
            <a:pPr marL="230188" indent="-230188" algn="ctr">
              <a:spcBef>
                <a:spcPct val="20000"/>
              </a:spcBef>
              <a:buClr>
                <a:schemeClr val="tx1"/>
              </a:buClr>
              <a:buSzPct val="110000"/>
            </a:pPr>
            <a:r>
              <a:rPr lang="en-US" sz="1200" b="1" i="1" dirty="0">
                <a:cs typeface="Arial" charset="0"/>
              </a:rPr>
              <a:t>Deliverable FPA for Dewar Integration</a:t>
            </a:r>
          </a:p>
        </p:txBody>
      </p:sp>
      <p:sp>
        <p:nvSpPr>
          <p:cNvPr id="445450" name="Text Box 10"/>
          <p:cNvSpPr txBox="1">
            <a:spLocks noChangeArrowheads="1"/>
          </p:cNvSpPr>
          <p:nvPr/>
        </p:nvSpPr>
        <p:spPr bwMode="auto">
          <a:xfrm>
            <a:off x="4325938" y="1371600"/>
            <a:ext cx="3689350" cy="244475"/>
          </a:xfrm>
          <a:prstGeom prst="rect">
            <a:avLst/>
          </a:prstGeom>
          <a:noFill/>
          <a:ln w="9525" algn="ctr">
            <a:noFill/>
            <a:miter lim="800000"/>
            <a:headEnd/>
            <a:tailEnd/>
          </a:ln>
          <a:effectLst/>
        </p:spPr>
        <p:txBody>
          <a:bodyPr wrap="none" lIns="0" tIns="0" rIns="0" bIns="0">
            <a:spAutoFit/>
          </a:bodyPr>
          <a:lstStyle/>
          <a:p>
            <a:pPr marL="230188" indent="-230188" algn="ctr">
              <a:spcBef>
                <a:spcPct val="20000"/>
              </a:spcBef>
              <a:buClr>
                <a:schemeClr val="tx1"/>
              </a:buClr>
              <a:buSzPct val="110000"/>
            </a:pPr>
            <a:r>
              <a:rPr lang="en-US" b="1" i="1" dirty="0"/>
              <a:t>256 x 256 30</a:t>
            </a:r>
            <a:r>
              <a:rPr lang="en-US" b="1" i="1" dirty="0">
                <a:cs typeface="Arial" charset="0"/>
              </a:rPr>
              <a:t>µm unit-cell </a:t>
            </a:r>
            <a:r>
              <a:rPr lang="en-US" i="1" dirty="0">
                <a:cs typeface="Arial" charset="0"/>
              </a:rPr>
              <a:t>(SB172 ROIC)</a:t>
            </a:r>
          </a:p>
        </p:txBody>
      </p:sp>
      <p:sp>
        <p:nvSpPr>
          <p:cNvPr id="445451" name="Rectangle 11"/>
          <p:cNvSpPr>
            <a:spLocks noChangeArrowheads="1"/>
          </p:cNvSpPr>
          <p:nvPr/>
        </p:nvSpPr>
        <p:spPr bwMode="auto">
          <a:xfrm>
            <a:off x="304800" y="5111750"/>
            <a:ext cx="2809875" cy="517525"/>
          </a:xfrm>
          <a:prstGeom prst="rect">
            <a:avLst/>
          </a:prstGeom>
          <a:noFill/>
          <a:ln w="12700">
            <a:noFill/>
            <a:miter lim="800000"/>
            <a:headEnd/>
            <a:tailEnd/>
          </a:ln>
          <a:effectLst/>
        </p:spPr>
        <p:txBody>
          <a:bodyPr>
            <a:spAutoFit/>
          </a:bodyPr>
          <a:lstStyle/>
          <a:p>
            <a:pPr algn="ctr" eaLnBrk="1" hangingPunct="1"/>
            <a:r>
              <a:rPr lang="en-US" altLang="ja-JP" sz="1400" i="1" dirty="0">
                <a:ea typeface="ＭＳ Ｐゴシック" pitchFamily="34" charset="-128"/>
              </a:rPr>
              <a:t>5cm x 5cm</a:t>
            </a:r>
            <a:r>
              <a:rPr lang="en-US" altLang="ja-JP" sz="1400" i="1" baseline="30000" dirty="0">
                <a:ea typeface="ＭＳ Ｐゴシック" pitchFamily="34" charset="-128"/>
              </a:rPr>
              <a:t> </a:t>
            </a:r>
          </a:p>
          <a:p>
            <a:pPr algn="ctr" eaLnBrk="1" hangingPunct="1"/>
            <a:r>
              <a:rPr lang="en-US" altLang="ja-JP" sz="1400" i="1" dirty="0">
                <a:ea typeface="ＭＳ Ｐゴシック" pitchFamily="34" charset="-128"/>
              </a:rPr>
              <a:t>HgCdTe/CdZnTe wafer</a:t>
            </a:r>
          </a:p>
        </p:txBody>
      </p:sp>
      <p:sp>
        <p:nvSpPr>
          <p:cNvPr id="445452" name="Text Box 12"/>
          <p:cNvSpPr txBox="1">
            <a:spLocks noChangeArrowheads="1"/>
          </p:cNvSpPr>
          <p:nvPr/>
        </p:nvSpPr>
        <p:spPr bwMode="auto">
          <a:xfrm>
            <a:off x="3413125" y="3998912"/>
            <a:ext cx="5102225" cy="182563"/>
          </a:xfrm>
          <a:prstGeom prst="rect">
            <a:avLst/>
          </a:prstGeom>
          <a:noFill/>
          <a:ln w="9525" algn="ctr">
            <a:noFill/>
            <a:miter lim="800000"/>
            <a:headEnd/>
            <a:tailEnd/>
          </a:ln>
          <a:effectLst/>
        </p:spPr>
        <p:txBody>
          <a:bodyPr lIns="0" tIns="0" rIns="0" bIns="0">
            <a:spAutoFit/>
          </a:bodyPr>
          <a:lstStyle/>
          <a:p>
            <a:pPr marL="230188" indent="-230188" algn="ctr">
              <a:spcBef>
                <a:spcPct val="20000"/>
              </a:spcBef>
              <a:buClr>
                <a:schemeClr val="tx1"/>
              </a:buClr>
              <a:buSzPct val="110000"/>
            </a:pPr>
            <a:r>
              <a:rPr lang="en-US" sz="1200" b="1" i="1" dirty="0"/>
              <a:t>Detector level characterization</a:t>
            </a:r>
            <a:endParaRPr lang="en-US" sz="1200" b="1" dirty="0">
              <a:cs typeface="Arial" charset="0"/>
            </a:endParaRPr>
          </a:p>
        </p:txBody>
      </p:sp>
      <p:sp>
        <p:nvSpPr>
          <p:cNvPr id="445453" name="Text Box 13"/>
          <p:cNvSpPr txBox="1">
            <a:spLocks noChangeArrowheads="1"/>
          </p:cNvSpPr>
          <p:nvPr/>
        </p:nvSpPr>
        <p:spPr bwMode="auto">
          <a:xfrm>
            <a:off x="5227638" y="1611312"/>
            <a:ext cx="1895475" cy="401638"/>
          </a:xfrm>
          <a:prstGeom prst="rect">
            <a:avLst/>
          </a:prstGeom>
          <a:noFill/>
          <a:ln w="9525" algn="ctr">
            <a:noFill/>
            <a:miter lim="800000"/>
            <a:headEnd/>
            <a:tailEnd/>
          </a:ln>
          <a:effectLst/>
        </p:spPr>
        <p:txBody>
          <a:bodyPr wrap="none" lIns="0" tIns="0" rIns="0" bIns="0">
            <a:spAutoFit/>
          </a:bodyPr>
          <a:lstStyle/>
          <a:p>
            <a:pPr marL="230188" indent="-230188" algn="ctr">
              <a:spcBef>
                <a:spcPct val="20000"/>
              </a:spcBef>
              <a:buClr>
                <a:schemeClr val="tx1"/>
              </a:buClr>
              <a:buSzPct val="110000"/>
            </a:pPr>
            <a:r>
              <a:rPr lang="en-US" sz="1200" b="1" i="1" dirty="0"/>
              <a:t>FPA level characterization</a:t>
            </a:r>
          </a:p>
          <a:p>
            <a:pPr marL="230188" indent="-230188" algn="ctr">
              <a:spcBef>
                <a:spcPct val="20000"/>
              </a:spcBef>
              <a:buClr>
                <a:schemeClr val="tx1"/>
              </a:buClr>
              <a:buSzPct val="110000"/>
            </a:pPr>
            <a:endParaRPr lang="en-US" sz="1200" i="1" dirty="0">
              <a:cs typeface="Arial" charset="0"/>
            </a:endParaRPr>
          </a:p>
        </p:txBody>
      </p:sp>
      <p:pic>
        <p:nvPicPr>
          <p:cNvPr id="445454" name="Picture 14"/>
          <p:cNvPicPr>
            <a:picLocks noChangeAspect="1" noChangeArrowheads="1"/>
          </p:cNvPicPr>
          <p:nvPr/>
        </p:nvPicPr>
        <p:blipFill>
          <a:blip r:embed="rId4" cstate="print"/>
          <a:srcRect/>
          <a:stretch>
            <a:fillRect/>
          </a:stretch>
        </p:blipFill>
        <p:spPr bwMode="auto">
          <a:xfrm>
            <a:off x="4222750" y="4127500"/>
            <a:ext cx="3419475" cy="2289175"/>
          </a:xfrm>
          <a:prstGeom prst="rect">
            <a:avLst/>
          </a:prstGeom>
          <a:noFill/>
          <a:ln w="9525" algn="ctr">
            <a:noFill/>
            <a:miter lim="800000"/>
            <a:headEnd/>
            <a:tailEnd/>
          </a:ln>
          <a:effectLst/>
        </p:spPr>
      </p:pic>
      <p:grpSp>
        <p:nvGrpSpPr>
          <p:cNvPr id="4" name="Group 15"/>
          <p:cNvGrpSpPr>
            <a:grpSpLocks noChangeAspect="1"/>
          </p:cNvGrpSpPr>
          <p:nvPr/>
        </p:nvGrpSpPr>
        <p:grpSpPr bwMode="auto">
          <a:xfrm>
            <a:off x="4273550" y="2027237"/>
            <a:ext cx="3609975" cy="1825625"/>
            <a:chOff x="792" y="1216"/>
            <a:chExt cx="4968" cy="2514"/>
          </a:xfrm>
        </p:grpSpPr>
        <p:pic>
          <p:nvPicPr>
            <p:cNvPr id="445456" name="Picture 16"/>
            <p:cNvPicPr>
              <a:picLocks noChangeAspect="1" noChangeArrowheads="1"/>
            </p:cNvPicPr>
            <p:nvPr/>
          </p:nvPicPr>
          <p:blipFill>
            <a:blip r:embed="rId5" cstate="print"/>
            <a:srcRect l="3296" t="12491" r="54436"/>
            <a:stretch>
              <a:fillRect/>
            </a:stretch>
          </p:blipFill>
          <p:spPr bwMode="auto">
            <a:xfrm>
              <a:off x="792" y="1216"/>
              <a:ext cx="2413" cy="2483"/>
            </a:xfrm>
            <a:prstGeom prst="rect">
              <a:avLst/>
            </a:prstGeom>
            <a:noFill/>
            <a:ln w="9525">
              <a:noFill/>
              <a:miter lim="800000"/>
              <a:headEnd/>
              <a:tailEnd/>
            </a:ln>
          </p:spPr>
        </p:pic>
        <p:pic>
          <p:nvPicPr>
            <p:cNvPr id="445457" name="Picture 17"/>
            <p:cNvPicPr>
              <a:picLocks noChangeAspect="1" noChangeArrowheads="1"/>
            </p:cNvPicPr>
            <p:nvPr/>
          </p:nvPicPr>
          <p:blipFill>
            <a:blip r:embed="rId6" cstate="print"/>
            <a:srcRect l="2922" t="12778" r="52089"/>
            <a:stretch>
              <a:fillRect/>
            </a:stretch>
          </p:blipFill>
          <p:spPr bwMode="auto">
            <a:xfrm>
              <a:off x="3146" y="1248"/>
              <a:ext cx="2614" cy="2482"/>
            </a:xfrm>
            <a:prstGeom prst="rect">
              <a:avLst/>
            </a:prstGeom>
            <a:noFill/>
            <a:ln w="9525">
              <a:noFill/>
              <a:miter lim="800000"/>
              <a:headEnd/>
              <a:tailEnd/>
            </a:ln>
          </p:spPr>
        </p:pic>
      </p:grpSp>
      <p:sp>
        <p:nvSpPr>
          <p:cNvPr id="445458" name="Text Box 18"/>
          <p:cNvSpPr txBox="1">
            <a:spLocks noChangeArrowheads="1"/>
          </p:cNvSpPr>
          <p:nvPr/>
        </p:nvSpPr>
        <p:spPr bwMode="auto">
          <a:xfrm>
            <a:off x="4692650" y="2103437"/>
            <a:ext cx="1574800" cy="244475"/>
          </a:xfrm>
          <a:prstGeom prst="rect">
            <a:avLst/>
          </a:prstGeom>
          <a:noFill/>
          <a:ln w="9525">
            <a:noFill/>
            <a:miter lim="800000"/>
            <a:headEnd/>
            <a:tailEnd/>
          </a:ln>
          <a:effectLst/>
        </p:spPr>
        <p:txBody>
          <a:bodyPr>
            <a:spAutoFit/>
          </a:bodyPr>
          <a:lstStyle/>
          <a:p>
            <a:pPr algn="ctr"/>
            <a:r>
              <a:rPr lang="en-US" sz="1000" b="1" dirty="0">
                <a:solidFill>
                  <a:srgbClr val="0000FF"/>
                </a:solidFill>
              </a:rPr>
              <a:t>Band LW1</a:t>
            </a:r>
          </a:p>
        </p:txBody>
      </p:sp>
      <p:sp>
        <p:nvSpPr>
          <p:cNvPr id="445459" name="Rectangle 19"/>
          <p:cNvSpPr>
            <a:spLocks noChangeArrowheads="1"/>
          </p:cNvSpPr>
          <p:nvPr/>
        </p:nvSpPr>
        <p:spPr bwMode="auto">
          <a:xfrm>
            <a:off x="5067300" y="1887537"/>
            <a:ext cx="2263775" cy="122238"/>
          </a:xfrm>
          <a:prstGeom prst="rect">
            <a:avLst/>
          </a:prstGeom>
          <a:noFill/>
          <a:ln w="9525" algn="ctr">
            <a:noFill/>
            <a:miter lim="800000"/>
            <a:headEnd/>
            <a:tailEnd/>
          </a:ln>
          <a:effectLst/>
        </p:spPr>
        <p:txBody>
          <a:bodyPr wrap="none" lIns="0" tIns="0" rIns="0" bIns="0">
            <a:spAutoFit/>
          </a:bodyPr>
          <a:lstStyle/>
          <a:p>
            <a:r>
              <a:rPr lang="en-US" sz="800" b="1" dirty="0"/>
              <a:t>S/N 7632146 (Wafer 4189) NEQ Histogram Data</a:t>
            </a:r>
          </a:p>
        </p:txBody>
      </p:sp>
      <p:sp>
        <p:nvSpPr>
          <p:cNvPr id="445460" name="Text Box 20"/>
          <p:cNvSpPr txBox="1">
            <a:spLocks noChangeArrowheads="1"/>
          </p:cNvSpPr>
          <p:nvPr/>
        </p:nvSpPr>
        <p:spPr bwMode="auto">
          <a:xfrm>
            <a:off x="4070350" y="3770312"/>
            <a:ext cx="3876675" cy="244475"/>
          </a:xfrm>
          <a:prstGeom prst="rect">
            <a:avLst/>
          </a:prstGeom>
          <a:noFill/>
          <a:ln w="9525" algn="ctr">
            <a:noFill/>
            <a:miter lim="800000"/>
            <a:headEnd/>
            <a:tailEnd/>
          </a:ln>
          <a:effectLst/>
        </p:spPr>
        <p:txBody>
          <a:bodyPr lIns="0" tIns="0" rIns="0" bIns="0">
            <a:spAutoFit/>
          </a:bodyPr>
          <a:lstStyle/>
          <a:p>
            <a:pPr marL="230188" indent="-230188" algn="ctr">
              <a:spcBef>
                <a:spcPct val="20000"/>
              </a:spcBef>
              <a:buClr>
                <a:schemeClr val="tx1"/>
              </a:buClr>
              <a:buSzPct val="110000"/>
            </a:pPr>
            <a:r>
              <a:rPr lang="en-US" b="1" i="1" dirty="0"/>
              <a:t>Test Structure Assembly </a:t>
            </a:r>
            <a:r>
              <a:rPr lang="en-US" i="1" dirty="0"/>
              <a:t>(Direct Fanout)</a:t>
            </a:r>
            <a:endParaRPr lang="en-US" i="1" dirty="0">
              <a:cs typeface="Arial" charset="0"/>
            </a:endParaRPr>
          </a:p>
        </p:txBody>
      </p:sp>
      <p:sp>
        <p:nvSpPr>
          <p:cNvPr id="445461" name="Text Box 21"/>
          <p:cNvSpPr txBox="1">
            <a:spLocks noChangeArrowheads="1"/>
          </p:cNvSpPr>
          <p:nvPr/>
        </p:nvSpPr>
        <p:spPr bwMode="auto">
          <a:xfrm>
            <a:off x="6699250" y="2141537"/>
            <a:ext cx="1244600" cy="244475"/>
          </a:xfrm>
          <a:prstGeom prst="rect">
            <a:avLst/>
          </a:prstGeom>
          <a:noFill/>
          <a:ln w="9525">
            <a:noFill/>
            <a:miter lim="800000"/>
            <a:headEnd/>
            <a:tailEnd/>
          </a:ln>
          <a:effectLst/>
        </p:spPr>
        <p:txBody>
          <a:bodyPr>
            <a:spAutoFit/>
          </a:bodyPr>
          <a:lstStyle/>
          <a:p>
            <a:pPr algn="ctr"/>
            <a:r>
              <a:rPr lang="en-US" sz="1000" b="1" dirty="0">
                <a:solidFill>
                  <a:srgbClr val="FF0000"/>
                </a:solidFill>
              </a:rPr>
              <a:t>Band LW2</a:t>
            </a:r>
          </a:p>
        </p:txBody>
      </p:sp>
      <p:pic>
        <p:nvPicPr>
          <p:cNvPr id="445462" name="Picture 22"/>
          <p:cNvPicPr>
            <a:picLocks noChangeAspect="1" noChangeArrowheads="1"/>
          </p:cNvPicPr>
          <p:nvPr/>
        </p:nvPicPr>
        <p:blipFill>
          <a:blip r:embed="rId7" cstate="print"/>
          <a:srcRect/>
          <a:stretch>
            <a:fillRect/>
          </a:stretch>
        </p:blipFill>
        <p:spPr bwMode="auto">
          <a:xfrm>
            <a:off x="7918450" y="1633537"/>
            <a:ext cx="1225550" cy="1139825"/>
          </a:xfrm>
          <a:prstGeom prst="rect">
            <a:avLst/>
          </a:prstGeom>
          <a:noFill/>
          <a:ln w="12700">
            <a:noFill/>
            <a:miter lim="800000"/>
            <a:headEnd/>
            <a:tailEnd/>
          </a:ln>
          <a:effectLst/>
        </p:spPr>
      </p:pic>
      <p:sp>
        <p:nvSpPr>
          <p:cNvPr id="445464" name="Line 24"/>
          <p:cNvSpPr>
            <a:spLocks noChangeShapeType="1"/>
          </p:cNvSpPr>
          <p:nvPr/>
        </p:nvSpPr>
        <p:spPr bwMode="auto">
          <a:xfrm flipH="1">
            <a:off x="1409700" y="1905000"/>
            <a:ext cx="317500" cy="901700"/>
          </a:xfrm>
          <a:prstGeom prst="line">
            <a:avLst/>
          </a:prstGeom>
          <a:noFill/>
          <a:ln w="25400">
            <a:solidFill>
              <a:srgbClr val="0000FF"/>
            </a:solidFill>
            <a:round/>
            <a:headEnd/>
            <a:tailEnd type="triangle" w="med" len="med"/>
          </a:ln>
          <a:effectLst/>
        </p:spPr>
        <p:txBody>
          <a:bodyPr lIns="0" tIns="0" rIns="0" bIns="0">
            <a:spAutoFit/>
          </a:bodyPr>
          <a:lstStyle/>
          <a:p>
            <a:endParaRPr lang="en-US" dirty="0"/>
          </a:p>
        </p:txBody>
      </p:sp>
      <p:sp>
        <p:nvSpPr>
          <p:cNvPr id="445465" name="Line 25"/>
          <p:cNvSpPr>
            <a:spLocks noChangeShapeType="1"/>
          </p:cNvSpPr>
          <p:nvPr/>
        </p:nvSpPr>
        <p:spPr bwMode="auto">
          <a:xfrm flipH="1">
            <a:off x="2044700" y="1600200"/>
            <a:ext cx="2298700" cy="2095500"/>
          </a:xfrm>
          <a:prstGeom prst="line">
            <a:avLst/>
          </a:prstGeom>
          <a:noFill/>
          <a:ln w="25400">
            <a:solidFill>
              <a:srgbClr val="0000FF"/>
            </a:solidFill>
            <a:round/>
            <a:headEnd/>
            <a:tailEnd type="triangle" w="med" len="med"/>
          </a:ln>
          <a:effectLst/>
        </p:spPr>
        <p:txBody>
          <a:bodyPr wrap="square" lIns="0" tIns="0" rIns="0" bIns="0">
            <a:spAutoFit/>
          </a:bodyPr>
          <a:lstStyle/>
          <a:p>
            <a:endParaRPr lang="en-US" dirty="0"/>
          </a:p>
        </p:txBody>
      </p:sp>
      <p:sp>
        <p:nvSpPr>
          <p:cNvPr id="445466" name="Line 26"/>
          <p:cNvSpPr>
            <a:spLocks noChangeShapeType="1"/>
          </p:cNvSpPr>
          <p:nvPr/>
        </p:nvSpPr>
        <p:spPr bwMode="auto">
          <a:xfrm flipH="1" flipV="1">
            <a:off x="2489200" y="4305300"/>
            <a:ext cx="1549400" cy="495300"/>
          </a:xfrm>
          <a:prstGeom prst="line">
            <a:avLst/>
          </a:prstGeom>
          <a:noFill/>
          <a:ln w="25400">
            <a:solidFill>
              <a:srgbClr val="0000FF"/>
            </a:solidFill>
            <a:round/>
            <a:headEnd/>
            <a:tailEnd type="triangle" w="med" len="med"/>
          </a:ln>
          <a:effectLst/>
        </p:spPr>
        <p:txBody>
          <a:bodyPr wrap="square" lIns="0" tIns="0" rIns="0" bIns="0">
            <a:spAutoFit/>
          </a:bodyPr>
          <a:lstStyle/>
          <a:p>
            <a:endParaRPr lang="en-US" dirty="0"/>
          </a:p>
        </p:txBody>
      </p:sp>
      <p:sp>
        <p:nvSpPr>
          <p:cNvPr id="28" name="Rectangle 27"/>
          <p:cNvSpPr/>
          <p:nvPr/>
        </p:nvSpPr>
        <p:spPr>
          <a:xfrm>
            <a:off x="762000" y="6400800"/>
            <a:ext cx="8077200" cy="400110"/>
          </a:xfrm>
          <a:prstGeom prst="rect">
            <a:avLst/>
          </a:prstGeom>
        </p:spPr>
        <p:txBody>
          <a:bodyPr wrap="square">
            <a:spAutoFit/>
          </a:bodyPr>
          <a:lstStyle/>
          <a:p>
            <a:r>
              <a:rPr lang="en-US" sz="1000" dirty="0" smtClean="0"/>
              <a:t>“Large Format HgCdTe Focal Plane Arrays for  Dual-Band Long-Wavelength Infrared Detection”, EPG Smith et al, physica status solidi c, Special Issue: 36th International Symposium on Compound Semiconductors (ISCS 2009) Vol 7, Issue 10, pages 2522–2525, Oct 2010</a:t>
            </a:r>
            <a:endParaRPr lang="en-US" sz="1000" dirty="0"/>
          </a:p>
        </p:txBody>
      </p:sp>
      <p:pic>
        <p:nvPicPr>
          <p:cNvPr id="29" name="Picture 11" descr="RTN_RGB_RED"/>
          <p:cNvPicPr>
            <a:picLocks noChangeAspect="1" noChangeArrowheads="1"/>
          </p:cNvPicPr>
          <p:nvPr/>
        </p:nvPicPr>
        <p:blipFill>
          <a:blip r:embed="rId8" cstate="print"/>
          <a:srcRect/>
          <a:stretch>
            <a:fillRect/>
          </a:stretch>
        </p:blipFill>
        <p:spPr bwMode="auto">
          <a:xfrm>
            <a:off x="7727950" y="79375"/>
            <a:ext cx="1143000" cy="219075"/>
          </a:xfrm>
          <a:prstGeom prst="rect">
            <a:avLst/>
          </a:prstGeom>
          <a:noFill/>
        </p:spPr>
      </p:pic>
      <p:pic>
        <p:nvPicPr>
          <p:cNvPr id="30" name="Picture 12"/>
          <p:cNvPicPr>
            <a:picLocks noChangeAspect="1" noChangeArrowheads="1"/>
          </p:cNvPicPr>
          <p:nvPr/>
        </p:nvPicPr>
        <p:blipFill>
          <a:blip r:embed="rId9" cstate="print"/>
          <a:srcRect/>
          <a:stretch>
            <a:fillRect/>
          </a:stretch>
        </p:blipFill>
        <p:spPr bwMode="auto">
          <a:xfrm>
            <a:off x="7543800" y="838200"/>
            <a:ext cx="592138" cy="587375"/>
          </a:xfrm>
          <a:prstGeom prst="rect">
            <a:avLst/>
          </a:prstGeom>
          <a:noFill/>
          <a:ln w="12700">
            <a:noFill/>
            <a:miter lim="800000"/>
            <a:headEnd/>
            <a:tailEnd/>
          </a:ln>
          <a:effectLst/>
        </p:spPr>
      </p:pic>
      <p:pic>
        <p:nvPicPr>
          <p:cNvPr id="31" name="Picture 13"/>
          <p:cNvPicPr>
            <a:picLocks noChangeAspect="1" noChangeArrowheads="1"/>
          </p:cNvPicPr>
          <p:nvPr/>
        </p:nvPicPr>
        <p:blipFill>
          <a:blip r:embed="rId10" cstate="print"/>
          <a:srcRect/>
          <a:stretch>
            <a:fillRect/>
          </a:stretch>
        </p:blipFill>
        <p:spPr bwMode="auto">
          <a:xfrm>
            <a:off x="6810375" y="66675"/>
            <a:ext cx="839788" cy="838200"/>
          </a:xfrm>
          <a:prstGeom prst="rect">
            <a:avLst/>
          </a:prstGeom>
          <a:noFill/>
        </p:spPr>
      </p:pic>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2"/>
          <p:cNvSpPr>
            <a:spLocks noGrp="1" noChangeArrowheads="1"/>
          </p:cNvSpPr>
          <p:nvPr>
            <p:ph type="title"/>
          </p:nvPr>
        </p:nvSpPr>
        <p:spPr>
          <a:xfrm>
            <a:off x="1066800" y="762000"/>
            <a:ext cx="5943600" cy="641350"/>
          </a:xfrm>
        </p:spPr>
        <p:txBody>
          <a:bodyPr>
            <a:noAutofit/>
          </a:bodyPr>
          <a:lstStyle/>
          <a:p>
            <a:r>
              <a:rPr lang="en-US" b="1" dirty="0">
                <a:solidFill>
                  <a:schemeClr val="tx1"/>
                </a:solidFill>
              </a:rPr>
              <a:t>RVS </a:t>
            </a:r>
            <a:r>
              <a:rPr lang="en-US" b="1" dirty="0" smtClean="0">
                <a:solidFill>
                  <a:schemeClr val="tx1"/>
                </a:solidFill>
              </a:rPr>
              <a:t>512×512 </a:t>
            </a:r>
            <a:r>
              <a:rPr lang="en-US" b="1" dirty="0">
                <a:solidFill>
                  <a:schemeClr val="tx1"/>
                </a:solidFill>
              </a:rPr>
              <a:t>L/LWIR </a:t>
            </a:r>
            <a:r>
              <a:rPr lang="en-US" b="1" dirty="0" smtClean="0">
                <a:solidFill>
                  <a:schemeClr val="tx1"/>
                </a:solidFill>
              </a:rPr>
              <a:t>SCA Development First </a:t>
            </a:r>
            <a:r>
              <a:rPr lang="en-US" b="1" dirty="0">
                <a:solidFill>
                  <a:schemeClr val="tx1"/>
                </a:solidFill>
              </a:rPr>
              <a:t>Test Lab Video </a:t>
            </a:r>
            <a:r>
              <a:rPr lang="en-US" b="1" dirty="0" smtClean="0">
                <a:solidFill>
                  <a:schemeClr val="tx1"/>
                </a:solidFill>
              </a:rPr>
              <a:t>Capture (2009)</a:t>
            </a:r>
            <a:endParaRPr lang="en-US" b="1" dirty="0">
              <a:solidFill>
                <a:schemeClr val="tx1"/>
              </a:solidFill>
            </a:endParaRPr>
          </a:p>
        </p:txBody>
      </p:sp>
      <p:pic>
        <p:nvPicPr>
          <p:cNvPr id="474118" name="Picture 6"/>
          <p:cNvPicPr>
            <a:picLocks noGrp="1" noChangeAspect="1" noChangeArrowheads="1"/>
          </p:cNvPicPr>
          <p:nvPr>
            <p:ph idx="1"/>
          </p:nvPr>
        </p:nvPicPr>
        <p:blipFill>
          <a:blip r:embed="rId2" cstate="print"/>
          <a:srcRect/>
          <a:stretch>
            <a:fillRect/>
          </a:stretch>
        </p:blipFill>
        <p:spPr>
          <a:xfrm>
            <a:off x="790575" y="1677988"/>
            <a:ext cx="7450138" cy="3695700"/>
          </a:xfrm>
          <a:noFill/>
          <a:ln/>
        </p:spPr>
      </p:pic>
      <p:sp>
        <p:nvSpPr>
          <p:cNvPr id="474126" name="Text Box 14"/>
          <p:cNvSpPr txBox="1">
            <a:spLocks noChangeArrowheads="1"/>
          </p:cNvSpPr>
          <p:nvPr/>
        </p:nvSpPr>
        <p:spPr bwMode="auto">
          <a:xfrm>
            <a:off x="560388" y="5356225"/>
            <a:ext cx="4192587" cy="244475"/>
          </a:xfrm>
          <a:prstGeom prst="rect">
            <a:avLst/>
          </a:prstGeom>
          <a:noFill/>
          <a:ln w="9525" algn="ctr">
            <a:noFill/>
            <a:miter lim="800000"/>
            <a:headEnd/>
            <a:tailEnd/>
          </a:ln>
          <a:effectLst/>
        </p:spPr>
        <p:txBody>
          <a:bodyPr lIns="0" tIns="0" rIns="0" bIns="0">
            <a:spAutoFit/>
          </a:bodyPr>
          <a:lstStyle/>
          <a:p>
            <a:pPr marL="230188" indent="-230188" algn="ctr">
              <a:spcBef>
                <a:spcPct val="20000"/>
              </a:spcBef>
              <a:buClr>
                <a:schemeClr val="tx1"/>
              </a:buClr>
              <a:buSzPct val="110000"/>
            </a:pPr>
            <a:r>
              <a:rPr lang="en-US" b="1" dirty="0">
                <a:solidFill>
                  <a:srgbClr val="1D07BD"/>
                </a:solidFill>
              </a:rPr>
              <a:t>LWIR Band 1</a:t>
            </a:r>
          </a:p>
        </p:txBody>
      </p:sp>
      <p:sp>
        <p:nvSpPr>
          <p:cNvPr id="474127" name="Text Box 15"/>
          <p:cNvSpPr txBox="1">
            <a:spLocks noChangeArrowheads="1"/>
          </p:cNvSpPr>
          <p:nvPr/>
        </p:nvSpPr>
        <p:spPr bwMode="auto">
          <a:xfrm>
            <a:off x="4343400" y="5375275"/>
            <a:ext cx="4192588" cy="244475"/>
          </a:xfrm>
          <a:prstGeom prst="rect">
            <a:avLst/>
          </a:prstGeom>
          <a:noFill/>
          <a:ln w="9525" algn="ctr">
            <a:noFill/>
            <a:miter lim="800000"/>
            <a:headEnd/>
            <a:tailEnd/>
          </a:ln>
          <a:effectLst/>
        </p:spPr>
        <p:txBody>
          <a:bodyPr lIns="0" tIns="0" rIns="0" bIns="0">
            <a:spAutoFit/>
          </a:bodyPr>
          <a:lstStyle/>
          <a:p>
            <a:pPr marL="230188" indent="-230188" algn="ctr">
              <a:spcBef>
                <a:spcPct val="20000"/>
              </a:spcBef>
              <a:buClr>
                <a:schemeClr val="tx1"/>
              </a:buClr>
              <a:buSzPct val="110000"/>
            </a:pPr>
            <a:r>
              <a:rPr lang="en-US" b="1" dirty="0">
                <a:solidFill>
                  <a:srgbClr val="FF3300"/>
                </a:solidFill>
              </a:rPr>
              <a:t>LWIR Band 2</a:t>
            </a:r>
          </a:p>
        </p:txBody>
      </p:sp>
      <p:sp>
        <p:nvSpPr>
          <p:cNvPr id="474132" name="Rectangle 20"/>
          <p:cNvSpPr>
            <a:spLocks noChangeArrowheads="1"/>
          </p:cNvSpPr>
          <p:nvPr/>
        </p:nvSpPr>
        <p:spPr bwMode="auto">
          <a:xfrm>
            <a:off x="457200" y="5638800"/>
            <a:ext cx="8156575" cy="455613"/>
          </a:xfrm>
          <a:prstGeom prst="rect">
            <a:avLst/>
          </a:prstGeom>
          <a:gradFill rotWithShape="1">
            <a:gsLst>
              <a:gs pos="0">
                <a:srgbClr val="99CCFF"/>
              </a:gs>
              <a:gs pos="50000">
                <a:srgbClr val="FFFFFF"/>
              </a:gs>
              <a:gs pos="100000">
                <a:srgbClr val="99CCFF"/>
              </a:gs>
            </a:gsLst>
            <a:lin ang="2700000" scaled="1"/>
          </a:gradFill>
          <a:ln w="12700">
            <a:solidFill>
              <a:schemeClr val="tx1"/>
            </a:solidFill>
            <a:miter lim="800000"/>
            <a:headEnd/>
            <a:tailEnd/>
          </a:ln>
          <a:effectLst/>
        </p:spPr>
        <p:txBody>
          <a:bodyPr lIns="90487" tIns="44450" rIns="90487" bIns="44450"/>
          <a:lstStyle/>
          <a:p>
            <a:pPr algn="ctr"/>
            <a:r>
              <a:rPr lang="en-US" sz="1800" b="1" i="1" dirty="0">
                <a:solidFill>
                  <a:srgbClr val="000000"/>
                </a:solidFill>
              </a:rPr>
              <a:t>Full SB-410 512 x 512 L/LWIR FPA Functionality Demonstrated </a:t>
            </a:r>
          </a:p>
        </p:txBody>
      </p:sp>
      <p:pic>
        <p:nvPicPr>
          <p:cNvPr id="8" name="Picture 11" descr="RTN_RGB_RED"/>
          <p:cNvPicPr>
            <a:picLocks noChangeAspect="1" noChangeArrowheads="1"/>
          </p:cNvPicPr>
          <p:nvPr/>
        </p:nvPicPr>
        <p:blipFill>
          <a:blip r:embed="rId3" cstate="print"/>
          <a:srcRect/>
          <a:stretch>
            <a:fillRect/>
          </a:stretch>
        </p:blipFill>
        <p:spPr bwMode="auto">
          <a:xfrm>
            <a:off x="7727950" y="79375"/>
            <a:ext cx="1143000" cy="219075"/>
          </a:xfrm>
          <a:prstGeom prst="rect">
            <a:avLst/>
          </a:prstGeom>
          <a:noFill/>
        </p:spPr>
      </p:pic>
      <p:pic>
        <p:nvPicPr>
          <p:cNvPr id="9" name="Picture 12"/>
          <p:cNvPicPr>
            <a:picLocks noChangeAspect="1" noChangeArrowheads="1"/>
          </p:cNvPicPr>
          <p:nvPr/>
        </p:nvPicPr>
        <p:blipFill>
          <a:blip r:embed="rId4" cstate="print"/>
          <a:srcRect/>
          <a:stretch>
            <a:fillRect/>
          </a:stretch>
        </p:blipFill>
        <p:spPr bwMode="auto">
          <a:xfrm>
            <a:off x="7543800" y="914400"/>
            <a:ext cx="592138" cy="587375"/>
          </a:xfrm>
          <a:prstGeom prst="rect">
            <a:avLst/>
          </a:prstGeom>
          <a:noFill/>
          <a:ln w="12700">
            <a:noFill/>
            <a:miter lim="800000"/>
            <a:headEnd/>
            <a:tailEnd/>
          </a:ln>
          <a:effectLst/>
        </p:spPr>
      </p:pic>
      <p:pic>
        <p:nvPicPr>
          <p:cNvPr id="10" name="Picture 13"/>
          <p:cNvPicPr>
            <a:picLocks noChangeAspect="1" noChangeArrowheads="1"/>
          </p:cNvPicPr>
          <p:nvPr/>
        </p:nvPicPr>
        <p:blipFill>
          <a:blip r:embed="rId5" cstate="print"/>
          <a:srcRect/>
          <a:stretch>
            <a:fillRect/>
          </a:stretch>
        </p:blipFill>
        <p:spPr bwMode="auto">
          <a:xfrm>
            <a:off x="6810375" y="66675"/>
            <a:ext cx="839788" cy="838200"/>
          </a:xfrm>
          <a:prstGeom prst="rect">
            <a:avLst/>
          </a:prstGeom>
          <a:noFill/>
        </p:spPr>
      </p:pic>
      <p:sp>
        <p:nvSpPr>
          <p:cNvPr id="11" name="Rectangle 10"/>
          <p:cNvSpPr/>
          <p:nvPr/>
        </p:nvSpPr>
        <p:spPr>
          <a:xfrm>
            <a:off x="228600" y="6457890"/>
            <a:ext cx="7543800" cy="400110"/>
          </a:xfrm>
          <a:prstGeom prst="rect">
            <a:avLst/>
          </a:prstGeom>
        </p:spPr>
        <p:txBody>
          <a:bodyPr wrap="square">
            <a:spAutoFit/>
          </a:bodyPr>
          <a:lstStyle/>
          <a:p>
            <a:r>
              <a:rPr lang="en-US" sz="1000" dirty="0" smtClean="0"/>
              <a:t>“Large Format HgCdTe Focal Plane Arrays for  Dual-Band Long-Wavelength Infrared Detection”, EPG Smith et al, physica status solidi c, Special Issue: 36th International Symposium on Compound Semiconductors (ISCS 2009) Vol 7, Issue 10, pages 2522–2525, Oct 2010</a:t>
            </a:r>
            <a:endParaRPr lang="en-US" sz="1000" dirty="0"/>
          </a:p>
        </p:txBody>
      </p:sp>
    </p:spTree>
  </p:cSld>
  <p:clrMapOvr>
    <a:masterClrMapping/>
  </p:clrMapOvr>
  <p:transition advClick="0"/>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6" name="Rectangle 4"/>
          <p:cNvSpPr>
            <a:spLocks noChangeArrowheads="1"/>
          </p:cNvSpPr>
          <p:nvPr/>
        </p:nvSpPr>
        <p:spPr bwMode="auto">
          <a:xfrm>
            <a:off x="609600" y="5881687"/>
            <a:ext cx="8156575" cy="442913"/>
          </a:xfrm>
          <a:prstGeom prst="rect">
            <a:avLst/>
          </a:prstGeom>
          <a:gradFill rotWithShape="1">
            <a:gsLst>
              <a:gs pos="0">
                <a:srgbClr val="99CCFF"/>
              </a:gs>
              <a:gs pos="50000">
                <a:srgbClr val="FFFFFF"/>
              </a:gs>
              <a:gs pos="100000">
                <a:srgbClr val="99CCFF"/>
              </a:gs>
            </a:gsLst>
            <a:lin ang="2700000" scaled="1"/>
          </a:gradFill>
          <a:ln w="12700">
            <a:solidFill>
              <a:schemeClr val="tx1"/>
            </a:solidFill>
            <a:miter lim="800000"/>
            <a:headEnd/>
            <a:tailEnd/>
          </a:ln>
          <a:effectLst/>
        </p:spPr>
        <p:txBody>
          <a:bodyPr lIns="90487" tIns="44450" rIns="90487" bIns="44450"/>
          <a:lstStyle/>
          <a:p>
            <a:pPr algn="ctr"/>
            <a:r>
              <a:rPr lang="en-US" sz="1800" b="1" i="1" dirty="0">
                <a:solidFill>
                  <a:srgbClr val="000000"/>
                </a:solidFill>
              </a:rPr>
              <a:t>High Operability and Uniform </a:t>
            </a:r>
            <a:r>
              <a:rPr lang="en-US" sz="1800" b="1" i="1" dirty="0" smtClean="0">
                <a:solidFill>
                  <a:srgbClr val="000000"/>
                </a:solidFill>
              </a:rPr>
              <a:t> L/L FPA </a:t>
            </a:r>
            <a:r>
              <a:rPr lang="en-US" sz="1800" b="1" i="1" dirty="0">
                <a:solidFill>
                  <a:srgbClr val="000000"/>
                </a:solidFill>
              </a:rPr>
              <a:t>Performance Demonstrated </a:t>
            </a:r>
            <a:endParaRPr lang="en-US" b="1" i="1" dirty="0">
              <a:solidFill>
                <a:srgbClr val="000000"/>
              </a:solidFill>
            </a:endParaRPr>
          </a:p>
        </p:txBody>
      </p:sp>
      <p:sp>
        <p:nvSpPr>
          <p:cNvPr id="479234" name="Rectangle 2"/>
          <p:cNvSpPr>
            <a:spLocks noChangeArrowheads="1"/>
          </p:cNvSpPr>
          <p:nvPr/>
        </p:nvSpPr>
        <p:spPr bwMode="auto">
          <a:xfrm>
            <a:off x="1447800" y="533400"/>
            <a:ext cx="5911850" cy="738664"/>
          </a:xfrm>
          <a:prstGeom prst="rect">
            <a:avLst/>
          </a:prstGeom>
          <a:noFill/>
          <a:ln w="9525" algn="ctr">
            <a:noFill/>
            <a:miter lim="800000"/>
            <a:headEnd/>
            <a:tailEnd/>
          </a:ln>
          <a:effectLst/>
        </p:spPr>
        <p:txBody>
          <a:bodyPr wrap="square" lIns="0" tIns="0" rIns="0" bIns="0">
            <a:spAutoFit/>
          </a:bodyPr>
          <a:lstStyle/>
          <a:p>
            <a:r>
              <a:rPr lang="en-US" sz="2400" b="1" dirty="0" smtClean="0">
                <a:latin typeface="Times New Roman" pitchFamily="18" charset="0"/>
                <a:cs typeface="Times New Roman" pitchFamily="18" charset="0"/>
              </a:rPr>
              <a:t>Dual Band LWIR/LWIR 512×512</a:t>
            </a:r>
            <a:endParaRPr lang="en-US" sz="2400" dirty="0" smtClean="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 HgCdTe/CdZnTe Performance</a:t>
            </a:r>
          </a:p>
        </p:txBody>
      </p:sp>
      <p:pic>
        <p:nvPicPr>
          <p:cNvPr id="479235" name="Picture 3"/>
          <p:cNvPicPr>
            <a:picLocks noChangeAspect="1" noChangeArrowheads="1"/>
          </p:cNvPicPr>
          <p:nvPr/>
        </p:nvPicPr>
        <p:blipFill>
          <a:blip r:embed="rId2" cstate="print"/>
          <a:srcRect/>
          <a:stretch>
            <a:fillRect/>
          </a:stretch>
        </p:blipFill>
        <p:spPr bwMode="auto">
          <a:xfrm>
            <a:off x="838200" y="1447800"/>
            <a:ext cx="7484956" cy="4462462"/>
          </a:xfrm>
          <a:prstGeom prst="rect">
            <a:avLst/>
          </a:prstGeom>
          <a:noFill/>
          <a:ln w="9525" algn="ctr">
            <a:noFill/>
            <a:miter lim="800000"/>
            <a:headEnd/>
            <a:tailEnd/>
          </a:ln>
          <a:effectLst/>
        </p:spPr>
      </p:pic>
      <p:sp>
        <p:nvSpPr>
          <p:cNvPr id="6" name="Rectangle 5"/>
          <p:cNvSpPr/>
          <p:nvPr/>
        </p:nvSpPr>
        <p:spPr>
          <a:xfrm>
            <a:off x="228600" y="6400800"/>
            <a:ext cx="7543800" cy="400110"/>
          </a:xfrm>
          <a:prstGeom prst="rect">
            <a:avLst/>
          </a:prstGeom>
        </p:spPr>
        <p:txBody>
          <a:bodyPr wrap="square">
            <a:spAutoFit/>
          </a:bodyPr>
          <a:lstStyle/>
          <a:p>
            <a:r>
              <a:rPr lang="en-US" sz="1000" dirty="0" smtClean="0"/>
              <a:t>“Large Format HgCdTe Focal Plane Arrays for  Dual-Band Long-Wavelength Infrared Detection”, EPG Smith et al, physica status solidi c, Special Issue: 36th International Symposium on Compound Semiconductors (ISCS 2009) Vol 7, Issue 10, pages 2522–2525, Oct 2010</a:t>
            </a:r>
            <a:endParaRPr lang="en-US" sz="1000" dirty="0"/>
          </a:p>
        </p:txBody>
      </p:sp>
      <p:pic>
        <p:nvPicPr>
          <p:cNvPr id="7" name="Picture 11" descr="RTN_RGB_RED"/>
          <p:cNvPicPr>
            <a:picLocks noChangeAspect="1" noChangeArrowheads="1"/>
          </p:cNvPicPr>
          <p:nvPr/>
        </p:nvPicPr>
        <p:blipFill>
          <a:blip r:embed="rId3" cstate="print"/>
          <a:srcRect/>
          <a:stretch>
            <a:fillRect/>
          </a:stretch>
        </p:blipFill>
        <p:spPr bwMode="auto">
          <a:xfrm>
            <a:off x="7727950" y="79375"/>
            <a:ext cx="1143000" cy="219075"/>
          </a:xfrm>
          <a:prstGeom prst="rect">
            <a:avLst/>
          </a:prstGeom>
          <a:noFill/>
        </p:spPr>
      </p:pic>
      <p:pic>
        <p:nvPicPr>
          <p:cNvPr id="8" name="Picture 12"/>
          <p:cNvPicPr>
            <a:picLocks noChangeAspect="1" noChangeArrowheads="1"/>
          </p:cNvPicPr>
          <p:nvPr/>
        </p:nvPicPr>
        <p:blipFill>
          <a:blip r:embed="rId4" cstate="print"/>
          <a:srcRect/>
          <a:stretch>
            <a:fillRect/>
          </a:stretch>
        </p:blipFill>
        <p:spPr bwMode="auto">
          <a:xfrm>
            <a:off x="7467600" y="762000"/>
            <a:ext cx="592138" cy="587375"/>
          </a:xfrm>
          <a:prstGeom prst="rect">
            <a:avLst/>
          </a:prstGeom>
          <a:noFill/>
          <a:ln w="12700">
            <a:noFill/>
            <a:miter lim="800000"/>
            <a:headEnd/>
            <a:tailEnd/>
          </a:ln>
          <a:effectLst/>
        </p:spPr>
      </p:pic>
      <p:pic>
        <p:nvPicPr>
          <p:cNvPr id="9" name="Picture 13"/>
          <p:cNvPicPr>
            <a:picLocks noChangeAspect="1" noChangeArrowheads="1"/>
          </p:cNvPicPr>
          <p:nvPr/>
        </p:nvPicPr>
        <p:blipFill>
          <a:blip r:embed="rId5" cstate="print"/>
          <a:srcRect/>
          <a:stretch>
            <a:fillRect/>
          </a:stretch>
        </p:blipFill>
        <p:spPr bwMode="auto">
          <a:xfrm>
            <a:off x="6810375" y="66675"/>
            <a:ext cx="839788" cy="838200"/>
          </a:xfrm>
          <a:prstGeom prst="rect">
            <a:avLst/>
          </a:prstGeom>
          <a:noFill/>
        </p:spPr>
      </p:pic>
    </p:spTree>
  </p:cSld>
  <p:clrMapOvr>
    <a:masterClrMapping/>
  </p:clrMapOvr>
  <p:transition advClick="0"/>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Dual  Band HgCdTe Exhibits Excellent QE</a:t>
            </a:r>
            <a:endParaRPr lang="en-US" b="1" dirty="0">
              <a:solidFill>
                <a:schemeClr val="tx1"/>
              </a:solidFill>
            </a:endParaRPr>
          </a:p>
        </p:txBody>
      </p:sp>
      <p:sp>
        <p:nvSpPr>
          <p:cNvPr id="3" name="Content Placeholder 2"/>
          <p:cNvSpPr>
            <a:spLocks noGrp="1"/>
          </p:cNvSpPr>
          <p:nvPr>
            <p:ph sz="quarter" idx="1"/>
          </p:nvPr>
        </p:nvSpPr>
        <p:spPr>
          <a:xfrm>
            <a:off x="304800" y="1600200"/>
            <a:ext cx="7924800" cy="1219200"/>
          </a:xfrm>
        </p:spPr>
        <p:txBody>
          <a:bodyPr/>
          <a:lstStyle/>
          <a:p>
            <a:r>
              <a:rPr lang="en-US" dirty="0" smtClean="0"/>
              <a:t>Histogram plots of effective QE for dual-band HgCdTe triple-layer-heterojunction (TLHJ) 256</a:t>
            </a:r>
            <a:r>
              <a:rPr lang="en-US" dirty="0" smtClean="0">
                <a:sym typeface="Symbol"/>
              </a:rPr>
              <a:t></a:t>
            </a:r>
            <a:r>
              <a:rPr lang="en-US" dirty="0" smtClean="0"/>
              <a:t>256 30</a:t>
            </a:r>
            <a:r>
              <a:rPr lang="en-US" dirty="0" smtClean="0">
                <a:sym typeface="Symbol"/>
              </a:rPr>
              <a:t></a:t>
            </a:r>
            <a:r>
              <a:rPr lang="en-US" dirty="0" smtClean="0"/>
              <a:t>m unit-cell focal plane arrays (FPAs) </a:t>
            </a:r>
            <a:endParaRPr lang="en-US" dirty="0"/>
          </a:p>
        </p:txBody>
      </p:sp>
      <p:pic>
        <p:nvPicPr>
          <p:cNvPr id="182274" name="Picture 2"/>
          <p:cNvPicPr>
            <a:picLocks noChangeAspect="1" noChangeArrowheads="1"/>
          </p:cNvPicPr>
          <p:nvPr/>
        </p:nvPicPr>
        <p:blipFill>
          <a:blip r:embed="rId2" cstate="print"/>
          <a:srcRect/>
          <a:stretch>
            <a:fillRect/>
          </a:stretch>
        </p:blipFill>
        <p:spPr bwMode="auto">
          <a:xfrm>
            <a:off x="762000" y="2895600"/>
            <a:ext cx="3517900" cy="3428999"/>
          </a:xfrm>
          <a:prstGeom prst="rect">
            <a:avLst/>
          </a:prstGeom>
          <a:noFill/>
          <a:ln w="9525">
            <a:noFill/>
            <a:miter lim="800000"/>
            <a:headEnd/>
            <a:tailEnd/>
          </a:ln>
        </p:spPr>
      </p:pic>
      <p:pic>
        <p:nvPicPr>
          <p:cNvPr id="182275" name="Picture 3"/>
          <p:cNvPicPr>
            <a:picLocks noChangeAspect="1" noChangeArrowheads="1"/>
          </p:cNvPicPr>
          <p:nvPr/>
        </p:nvPicPr>
        <p:blipFill>
          <a:blip r:embed="rId3" cstate="print"/>
          <a:srcRect/>
          <a:stretch>
            <a:fillRect/>
          </a:stretch>
        </p:blipFill>
        <p:spPr bwMode="auto">
          <a:xfrm>
            <a:off x="4953000" y="2895600"/>
            <a:ext cx="3517900" cy="3382523"/>
          </a:xfrm>
          <a:prstGeom prst="rect">
            <a:avLst/>
          </a:prstGeom>
          <a:noFill/>
          <a:ln w="9525">
            <a:noFill/>
            <a:miter lim="800000"/>
            <a:headEnd/>
            <a:tailEnd/>
          </a:ln>
        </p:spPr>
      </p:pic>
      <p:sp>
        <p:nvSpPr>
          <p:cNvPr id="6" name="Title 1"/>
          <p:cNvSpPr txBox="1">
            <a:spLocks/>
          </p:cNvSpPr>
          <p:nvPr/>
        </p:nvSpPr>
        <p:spPr>
          <a:xfrm>
            <a:off x="152401" y="6324600"/>
            <a:ext cx="3505200" cy="457200"/>
          </a:xfrm>
          <a:prstGeom prst="rect">
            <a:avLst/>
          </a:prstGeom>
        </p:spPr>
        <p:txBody>
          <a:bodyPr bIns="91440" anchor="b" anchorCtr="0">
            <a:normAutofit fontScale="7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000" b="0"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t>Ref:  HgCdTe focal plane arrays for dual-color mid- and long-wavelength infrared detection</a:t>
            </a:r>
            <a:br>
              <a:rPr kumimoji="0" lang="en-US" sz="1000" b="0"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br>
            <a:r>
              <a:rPr kumimoji="0" lang="en-US" sz="1000" b="0" i="0" u="none" strike="noStrike" kern="1200" cap="none" spc="0" normalizeH="0" baseline="0" noProof="0" dirty="0" smtClean="0">
                <a:ln>
                  <a:noFill/>
                </a:ln>
                <a:solidFill>
                  <a:schemeClr val="tx2"/>
                </a:solidFill>
                <a:effectLst/>
                <a:uLnTx/>
                <a:uFillTx/>
                <a:latin typeface="Times New Roman" pitchFamily="18" charset="0"/>
                <a:ea typeface="+mj-ea"/>
                <a:cs typeface="Times New Roman" pitchFamily="18" charset="0"/>
              </a:rPr>
              <a:t>by E P G Smith, et al Journal of Electronic Materials (2004) Volume: 33, Issue: 6, Publisher: Springer, Pages: 509-516,</a:t>
            </a:r>
            <a:endParaRPr kumimoji="0" lang="en-US" sz="1000" b="0" i="0" u="none" strike="noStrike" kern="1200" cap="none" spc="0" normalizeH="0" baseline="0" noProof="0" dirty="0">
              <a:ln>
                <a:noFill/>
              </a:ln>
              <a:solidFill>
                <a:schemeClr val="tx2"/>
              </a:solidFill>
              <a:effectLst/>
              <a:uLnTx/>
              <a:uFillTx/>
              <a:latin typeface="Times New Roman" pitchFamily="18" charset="0"/>
              <a:ea typeface="+mj-ea"/>
              <a:cs typeface="Times New Roman" pitchFamily="18" charset="0"/>
            </a:endParaRPr>
          </a:p>
        </p:txBody>
      </p:sp>
      <p:sp>
        <p:nvSpPr>
          <p:cNvPr id="7" name="Rectangle 6"/>
          <p:cNvSpPr/>
          <p:nvPr/>
        </p:nvSpPr>
        <p:spPr>
          <a:xfrm>
            <a:off x="1981200" y="2667000"/>
            <a:ext cx="1617751" cy="369332"/>
          </a:xfrm>
          <a:prstGeom prst="rect">
            <a:avLst/>
          </a:prstGeom>
        </p:spPr>
        <p:txBody>
          <a:bodyPr wrap="none">
            <a:spAutoFit/>
          </a:bodyPr>
          <a:lstStyle/>
          <a:p>
            <a:r>
              <a:rPr lang="en-US" dirty="0" smtClean="0"/>
              <a:t>(MWIR)/MWIR</a:t>
            </a:r>
            <a:endParaRPr lang="en-US" dirty="0"/>
          </a:p>
        </p:txBody>
      </p:sp>
      <p:sp>
        <p:nvSpPr>
          <p:cNvPr id="8" name="Rectangle 7"/>
          <p:cNvSpPr/>
          <p:nvPr/>
        </p:nvSpPr>
        <p:spPr>
          <a:xfrm>
            <a:off x="6400800" y="2667000"/>
            <a:ext cx="1446550" cy="369332"/>
          </a:xfrm>
          <a:prstGeom prst="rect">
            <a:avLst/>
          </a:prstGeom>
        </p:spPr>
        <p:txBody>
          <a:bodyPr wrap="none">
            <a:spAutoFit/>
          </a:bodyPr>
          <a:lstStyle/>
          <a:p>
            <a:r>
              <a:rPr lang="en-US" dirty="0" smtClean="0"/>
              <a:t>(LWIR)/LWIR</a:t>
            </a:r>
            <a:endParaRPr lang="en-US"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solidFill>
              </a:rPr>
              <a:t>Future Directions- Large Format SCA Technology</a:t>
            </a:r>
            <a:endParaRPr lang="en-US" b="1" dirty="0">
              <a:solidFill>
                <a:schemeClr val="tx1"/>
              </a:solidFill>
            </a:endParaRPr>
          </a:p>
        </p:txBody>
      </p:sp>
      <p:sp>
        <p:nvSpPr>
          <p:cNvPr id="3" name="Content Placeholder 2"/>
          <p:cNvSpPr>
            <a:spLocks noGrp="1"/>
          </p:cNvSpPr>
          <p:nvPr>
            <p:ph sz="quarter" idx="1"/>
          </p:nvPr>
        </p:nvSpPr>
        <p:spPr/>
        <p:txBody>
          <a:bodyPr/>
          <a:lstStyle/>
          <a:p>
            <a:r>
              <a:rPr lang="en-US" dirty="0" smtClean="0"/>
              <a:t>Demonstrate capability SWIR &amp; MWIR HgCdTe/Si  meet astronomy requirements</a:t>
            </a:r>
          </a:p>
          <a:p>
            <a:pPr lvl="1"/>
            <a:r>
              <a:rPr lang="en-US" dirty="0" smtClean="0"/>
              <a:t>Up to 10×10cm detector array possible with 6-inch wafer</a:t>
            </a:r>
          </a:p>
          <a:p>
            <a:endParaRPr lang="en-US" dirty="0" smtClean="0"/>
          </a:p>
          <a:p>
            <a:r>
              <a:rPr lang="en-US" dirty="0" smtClean="0"/>
              <a:t>High operability SWIR and/or MWIR FPAs with &gt; 6×6cm image plane area</a:t>
            </a:r>
          </a:p>
          <a:p>
            <a:pPr lvl="1"/>
            <a:r>
              <a:rPr lang="en-US" dirty="0" smtClean="0"/>
              <a:t>Small pitch</a:t>
            </a:r>
          </a:p>
          <a:p>
            <a:pPr lvl="1"/>
            <a:endParaRPr lang="en-US" dirty="0" smtClean="0"/>
          </a:p>
          <a:p>
            <a:r>
              <a:rPr lang="en-US" dirty="0" smtClean="0"/>
              <a:t>Increase on-chip logic processing of scene information</a:t>
            </a:r>
          </a:p>
          <a:p>
            <a:endParaRPr lang="en-US" dirty="0" smtClean="0"/>
          </a:p>
          <a:p>
            <a:r>
              <a:rPr lang="en-US" dirty="0" smtClean="0"/>
              <a:t>Dual Band HgCdTe/Si</a:t>
            </a:r>
          </a:p>
          <a:p>
            <a:pPr lvl="1">
              <a:buNone/>
            </a:pPr>
            <a:endParaRPr lang="en-US" dirty="0" smtClean="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r>
              <a:rPr lang="en-US" b="1" dirty="0" smtClean="0">
                <a:solidFill>
                  <a:schemeClr val="tx1"/>
                </a:solidFill>
              </a:rPr>
              <a:t>Conclusion</a:t>
            </a:r>
            <a:endParaRPr lang="en-US" b="1" dirty="0">
              <a:solidFill>
                <a:schemeClr val="tx1"/>
              </a:solidFill>
            </a:endParaRPr>
          </a:p>
        </p:txBody>
      </p:sp>
      <p:sp>
        <p:nvSpPr>
          <p:cNvPr id="241667" name="Rectangle 3"/>
          <p:cNvSpPr>
            <a:spLocks noGrp="1" noChangeArrowheads="1"/>
          </p:cNvSpPr>
          <p:nvPr>
            <p:ph sz="quarter" idx="1"/>
          </p:nvPr>
        </p:nvSpPr>
        <p:spPr/>
        <p:txBody>
          <a:bodyPr>
            <a:normAutofit fontScale="92500" lnSpcReduction="10000"/>
          </a:bodyPr>
          <a:lstStyle/>
          <a:p>
            <a:r>
              <a:rPr lang="en-US" dirty="0" smtClean="0"/>
              <a:t>For Photon Detectors, Noise Equivalent Irradiance (NEQ) is </a:t>
            </a:r>
            <a:r>
              <a:rPr lang="en-US" dirty="0" smtClean="0"/>
              <a:t>the most significan</a:t>
            </a:r>
            <a:r>
              <a:rPr lang="en-US" dirty="0" smtClean="0"/>
              <a:t>t </a:t>
            </a:r>
            <a:r>
              <a:rPr lang="en-US" dirty="0" smtClean="0"/>
              <a:t>pixel level </a:t>
            </a:r>
            <a:r>
              <a:rPr lang="en-US" dirty="0" smtClean="0"/>
              <a:t>Figure of Merit independent of scene temp and optics </a:t>
            </a:r>
            <a:r>
              <a:rPr lang="en-US" dirty="0" err="1" smtClean="0"/>
              <a:t>config</a:t>
            </a:r>
            <a:endParaRPr lang="en-US" dirty="0" smtClean="0"/>
          </a:p>
          <a:p>
            <a:pPr lvl="1"/>
            <a:r>
              <a:rPr lang="en-US" dirty="0" smtClean="0"/>
              <a:t>Operability is most significant SCA </a:t>
            </a:r>
            <a:r>
              <a:rPr lang="en-US" dirty="0" err="1" smtClean="0"/>
              <a:t>FoM</a:t>
            </a:r>
            <a:endParaRPr lang="en-US" dirty="0" smtClean="0"/>
          </a:p>
          <a:p>
            <a:r>
              <a:rPr lang="en-US" dirty="0" smtClean="0"/>
              <a:t>Detector specific factors affecting </a:t>
            </a:r>
            <a:r>
              <a:rPr lang="en-US" dirty="0" smtClean="0"/>
              <a:t>SCA </a:t>
            </a:r>
            <a:r>
              <a:rPr lang="en-US" dirty="0" smtClean="0"/>
              <a:t>sensitivity are detector QE and Noise</a:t>
            </a:r>
          </a:p>
          <a:p>
            <a:pPr lvl="1"/>
            <a:r>
              <a:rPr lang="en-US" dirty="0" smtClean="0"/>
              <a:t>HgCdTe provides best possible QE and spectral coverage of sensor’s band of interest</a:t>
            </a:r>
          </a:p>
          <a:p>
            <a:pPr lvl="1"/>
            <a:r>
              <a:rPr lang="en-US" dirty="0" smtClean="0"/>
              <a:t>Low leakage current HgCdTe offers the highest operating </a:t>
            </a:r>
            <a:r>
              <a:rPr lang="en-US" dirty="0" smtClean="0"/>
              <a:t>temperature</a:t>
            </a:r>
          </a:p>
          <a:p>
            <a:pPr lvl="1"/>
            <a:r>
              <a:rPr lang="en-US" dirty="0" smtClean="0"/>
              <a:t>These 2 factors give HgCdTe</a:t>
            </a:r>
            <a:r>
              <a:rPr lang="en-US" dirty="0" smtClean="0"/>
              <a:t> </a:t>
            </a:r>
            <a:r>
              <a:rPr lang="en-US" dirty="0" smtClean="0"/>
              <a:t>best </a:t>
            </a:r>
            <a:r>
              <a:rPr lang="en-US" dirty="0" smtClean="0"/>
              <a:t>sensitivity currently  </a:t>
            </a:r>
            <a:r>
              <a:rPr lang="en-US" dirty="0" smtClean="0"/>
              <a:t>reported for </a:t>
            </a:r>
            <a:r>
              <a:rPr lang="en-US" dirty="0" smtClean="0"/>
              <a:t>any detector </a:t>
            </a:r>
            <a:r>
              <a:rPr lang="en-US" dirty="0" smtClean="0"/>
              <a:t>material used to manufacture an </a:t>
            </a:r>
            <a:r>
              <a:rPr lang="en-US" dirty="0" smtClean="0"/>
              <a:t>SCA</a:t>
            </a:r>
            <a:endParaRPr lang="en-US" dirty="0" smtClean="0"/>
          </a:p>
          <a:p>
            <a:r>
              <a:rPr lang="en-US" dirty="0" smtClean="0"/>
              <a:t>HgCdTe </a:t>
            </a:r>
            <a:r>
              <a:rPr lang="en-US" dirty="0" smtClean="0"/>
              <a:t>FPAs are in production for wide range of formats and spectral coverage</a:t>
            </a:r>
          </a:p>
          <a:p>
            <a:pPr lvl="1"/>
            <a:r>
              <a:rPr lang="en-US" dirty="0" smtClean="0"/>
              <a:t>Presented data on single and dual band </a:t>
            </a:r>
            <a:r>
              <a:rPr lang="en-US" dirty="0" smtClean="0"/>
              <a:t>SCAs </a:t>
            </a:r>
            <a:r>
              <a:rPr lang="en-US" dirty="0" smtClean="0"/>
              <a:t>in formats from 256×256 to 4k×4k</a:t>
            </a:r>
          </a:p>
          <a:p>
            <a:r>
              <a:rPr lang="en-US" dirty="0" smtClean="0"/>
              <a:t>While other detector technologies are working to replace HgCdTe, the hybrid and Large Area ROIC processes will be </a:t>
            </a:r>
            <a:r>
              <a:rPr lang="en-US" dirty="0" smtClean="0"/>
              <a:t>nearly identical </a:t>
            </a:r>
            <a:r>
              <a:rPr lang="en-US" dirty="0" smtClean="0"/>
              <a:t>to those required for HgCdTe</a:t>
            </a:r>
            <a:endParaRPr lang="en-US" dirty="0"/>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endParaRPr lang="en-US" dirty="0"/>
          </a:p>
        </p:txBody>
      </p:sp>
      <p:sp>
        <p:nvSpPr>
          <p:cNvPr id="5" name="Title 4"/>
          <p:cNvSpPr>
            <a:spLocks noGrp="1"/>
          </p:cNvSpPr>
          <p:nvPr>
            <p:ph type="ctrTitle"/>
          </p:nvPr>
        </p:nvSpPr>
        <p:spPr/>
        <p:txBody>
          <a:bodyPr/>
          <a:lstStyle/>
          <a:p>
            <a:r>
              <a:rPr lang="en-US" dirty="0" smtClean="0"/>
              <a:t>3 Questions</a:t>
            </a:r>
            <a:br>
              <a:rPr lang="en-US" dirty="0" smtClean="0"/>
            </a:br>
            <a:r>
              <a:rPr lang="en-US" dirty="0" smtClean="0"/>
              <a:t>HgCdTe Infrared Technology</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p:txBody>
          <a:bodyPr/>
          <a:lstStyle/>
          <a:p>
            <a:r>
              <a:rPr lang="en-US" dirty="0">
                <a:solidFill>
                  <a:schemeClr val="tx1"/>
                </a:solidFill>
              </a:rPr>
              <a:t>Photo-voltaic FPA photon detection Process</a:t>
            </a:r>
          </a:p>
        </p:txBody>
      </p:sp>
      <p:pic>
        <p:nvPicPr>
          <p:cNvPr id="400387" name="Picture 3" descr="Mesa and Photon Detection Process"/>
          <p:cNvPicPr>
            <a:picLocks noChangeAspect="1" noChangeArrowheads="1"/>
          </p:cNvPicPr>
          <p:nvPr/>
        </p:nvPicPr>
        <p:blipFill>
          <a:blip r:embed="rId2" cstate="print"/>
          <a:srcRect/>
          <a:stretch>
            <a:fillRect/>
          </a:stretch>
        </p:blipFill>
        <p:spPr bwMode="auto">
          <a:xfrm>
            <a:off x="2590800" y="3124200"/>
            <a:ext cx="2549525" cy="2489200"/>
          </a:xfrm>
          <a:prstGeom prst="rect">
            <a:avLst/>
          </a:prstGeom>
          <a:noFill/>
        </p:spPr>
      </p:pic>
      <p:sp>
        <p:nvSpPr>
          <p:cNvPr id="400388" name="Rectangle 4"/>
          <p:cNvSpPr>
            <a:spLocks noChangeArrowheads="1"/>
          </p:cNvSpPr>
          <p:nvPr/>
        </p:nvSpPr>
        <p:spPr bwMode="auto">
          <a:xfrm>
            <a:off x="381000" y="3429000"/>
            <a:ext cx="2286000" cy="1660525"/>
          </a:xfrm>
          <a:prstGeom prst="rect">
            <a:avLst/>
          </a:prstGeom>
          <a:noFill/>
          <a:ln w="12700">
            <a:noFill/>
            <a:miter lim="800000"/>
            <a:headEnd/>
            <a:tailEnd/>
          </a:ln>
          <a:effectLst/>
        </p:spPr>
        <p:txBody>
          <a:bodyPr lIns="0" tIns="44450" rIns="90487" bIns="44450"/>
          <a:lstStyle/>
          <a:p>
            <a:pPr marL="225425" indent="-225425" algn="l">
              <a:spcBef>
                <a:spcPct val="20000"/>
              </a:spcBef>
              <a:buClr>
                <a:srgbClr val="0066FF"/>
              </a:buClr>
              <a:buSzPct val="125000"/>
              <a:buFontTx/>
              <a:buChar char="•"/>
            </a:pPr>
            <a:r>
              <a:rPr lang="en-US" dirty="0">
                <a:solidFill>
                  <a:srgbClr val="000000"/>
                </a:solidFill>
              </a:rPr>
              <a:t>Hybrid Interconnect</a:t>
            </a:r>
          </a:p>
          <a:p>
            <a:pPr marL="225425" indent="-225425" algn="l">
              <a:spcBef>
                <a:spcPct val="20000"/>
              </a:spcBef>
              <a:buClr>
                <a:srgbClr val="0066FF"/>
              </a:buClr>
              <a:buSzPct val="125000"/>
              <a:buFontTx/>
              <a:buChar char="•"/>
            </a:pPr>
            <a:r>
              <a:rPr lang="en-US" dirty="0" smtClean="0">
                <a:solidFill>
                  <a:srgbClr val="000000"/>
                </a:solidFill>
              </a:rPr>
              <a:t>Detector</a:t>
            </a:r>
            <a:endParaRPr lang="en-US" dirty="0">
              <a:solidFill>
                <a:srgbClr val="000000"/>
              </a:solidFill>
            </a:endParaRPr>
          </a:p>
          <a:p>
            <a:pPr marL="225425" indent="-225425" algn="l">
              <a:spcBef>
                <a:spcPct val="20000"/>
              </a:spcBef>
              <a:buClr>
                <a:srgbClr val="0066FF"/>
              </a:buClr>
              <a:buSzPct val="125000"/>
              <a:buFontTx/>
              <a:buChar char="•"/>
            </a:pPr>
            <a:r>
              <a:rPr lang="en-US" dirty="0">
                <a:solidFill>
                  <a:srgbClr val="000000"/>
                </a:solidFill>
              </a:rPr>
              <a:t>Transparent substrate (E</a:t>
            </a:r>
            <a:r>
              <a:rPr lang="en-US" baseline="-25000" dirty="0">
                <a:solidFill>
                  <a:srgbClr val="000000"/>
                </a:solidFill>
              </a:rPr>
              <a:t>g</a:t>
            </a:r>
            <a:r>
              <a:rPr lang="en-US" dirty="0">
                <a:solidFill>
                  <a:srgbClr val="000000"/>
                </a:solidFill>
              </a:rPr>
              <a:t>&gt;E</a:t>
            </a:r>
            <a:r>
              <a:rPr lang="en-US" baseline="-25000" dirty="0">
                <a:solidFill>
                  <a:srgbClr val="000000"/>
                </a:solidFill>
              </a:rPr>
              <a:t>ph</a:t>
            </a:r>
            <a:r>
              <a:rPr lang="en-US" dirty="0" smtClean="0">
                <a:solidFill>
                  <a:srgbClr val="000000"/>
                </a:solidFill>
              </a:rPr>
              <a:t>)</a:t>
            </a:r>
          </a:p>
          <a:p>
            <a:pPr marL="225425" indent="-225425" algn="l">
              <a:spcBef>
                <a:spcPct val="20000"/>
              </a:spcBef>
              <a:buClr>
                <a:srgbClr val="0066FF"/>
              </a:buClr>
              <a:buSzPct val="125000"/>
              <a:buFontTx/>
              <a:buChar char="•"/>
            </a:pPr>
            <a:r>
              <a:rPr lang="en-US" dirty="0" smtClean="0">
                <a:solidFill>
                  <a:srgbClr val="000000"/>
                </a:solidFill>
              </a:rPr>
              <a:t>Incident photons</a:t>
            </a:r>
            <a:endParaRPr lang="en-US" dirty="0">
              <a:solidFill>
                <a:srgbClr val="000000"/>
              </a:solidFill>
            </a:endParaRPr>
          </a:p>
        </p:txBody>
      </p:sp>
      <p:sp>
        <p:nvSpPr>
          <p:cNvPr id="400389" name="Line 5"/>
          <p:cNvSpPr>
            <a:spLocks noChangeShapeType="1"/>
          </p:cNvSpPr>
          <p:nvPr/>
        </p:nvSpPr>
        <p:spPr bwMode="auto">
          <a:xfrm flipV="1">
            <a:off x="1828800" y="4571999"/>
            <a:ext cx="762000" cy="1"/>
          </a:xfrm>
          <a:prstGeom prst="line">
            <a:avLst/>
          </a:prstGeom>
          <a:noFill/>
          <a:ln w="28575" cap="sq">
            <a:solidFill>
              <a:srgbClr val="000099"/>
            </a:solidFill>
            <a:round/>
            <a:headEnd type="none" w="sm" len="sm"/>
            <a:tailEnd type="stealth" w="lg" len="lg"/>
          </a:ln>
          <a:effectLst/>
        </p:spPr>
        <p:txBody>
          <a:bodyPr wrap="none"/>
          <a:lstStyle/>
          <a:p>
            <a:endParaRPr lang="en-US" dirty="0"/>
          </a:p>
        </p:txBody>
      </p:sp>
      <p:sp>
        <p:nvSpPr>
          <p:cNvPr id="400390" name="Line 6"/>
          <p:cNvSpPr>
            <a:spLocks noChangeShapeType="1"/>
          </p:cNvSpPr>
          <p:nvPr/>
        </p:nvSpPr>
        <p:spPr bwMode="auto">
          <a:xfrm flipV="1">
            <a:off x="1447800" y="3962399"/>
            <a:ext cx="1524000" cy="1"/>
          </a:xfrm>
          <a:prstGeom prst="line">
            <a:avLst/>
          </a:prstGeom>
          <a:noFill/>
          <a:ln w="28575" cap="sq">
            <a:solidFill>
              <a:schemeClr val="tx1"/>
            </a:solidFill>
            <a:round/>
            <a:headEnd type="none" w="sm" len="sm"/>
            <a:tailEnd type="stealth" w="lg" len="lg"/>
          </a:ln>
          <a:effectLst/>
        </p:spPr>
        <p:txBody>
          <a:bodyPr wrap="none"/>
          <a:lstStyle/>
          <a:p>
            <a:endParaRPr lang="en-US" dirty="0"/>
          </a:p>
        </p:txBody>
      </p:sp>
      <p:sp>
        <p:nvSpPr>
          <p:cNvPr id="400393" name="Rectangle 9"/>
          <p:cNvSpPr>
            <a:spLocks noGrp="1" noChangeArrowheads="1"/>
          </p:cNvSpPr>
          <p:nvPr>
            <p:ph type="body" idx="1"/>
          </p:nvPr>
        </p:nvSpPr>
        <p:spPr>
          <a:xfrm>
            <a:off x="5486400" y="3886200"/>
            <a:ext cx="3389312" cy="990600"/>
          </a:xfrm>
          <a:solidFill>
            <a:srgbClr val="9999FF">
              <a:alpha val="50000"/>
            </a:srgbClr>
          </a:solidFill>
          <a:ln>
            <a:solidFill>
              <a:schemeClr val="tx1"/>
            </a:solidFill>
          </a:ln>
        </p:spPr>
        <p:txBody>
          <a:bodyPr/>
          <a:lstStyle/>
          <a:p>
            <a:r>
              <a:rPr lang="en-US" sz="1400" dirty="0"/>
              <a:t>Photons with energy greater than </a:t>
            </a:r>
            <a:r>
              <a:rPr lang="en-US" sz="1400" dirty="0" smtClean="0"/>
              <a:t>detector </a:t>
            </a:r>
            <a:r>
              <a:rPr lang="en-US" sz="1400" dirty="0"/>
              <a:t>“Bandgap” </a:t>
            </a:r>
            <a:r>
              <a:rPr lang="en-US" sz="1400" dirty="0" smtClean="0"/>
              <a:t>generate photo-excited minority </a:t>
            </a:r>
            <a:r>
              <a:rPr lang="en-US" sz="1400" dirty="0"/>
              <a:t>carriers in the absorber layer </a:t>
            </a:r>
          </a:p>
        </p:txBody>
      </p:sp>
      <p:sp>
        <p:nvSpPr>
          <p:cNvPr id="400394" name="Oval 10"/>
          <p:cNvSpPr>
            <a:spLocks noChangeArrowheads="1"/>
          </p:cNvSpPr>
          <p:nvPr/>
        </p:nvSpPr>
        <p:spPr bwMode="auto">
          <a:xfrm>
            <a:off x="3505200" y="2743200"/>
            <a:ext cx="541338" cy="541338"/>
          </a:xfrm>
          <a:prstGeom prst="ellipse">
            <a:avLst/>
          </a:prstGeom>
          <a:noFill/>
          <a:ln w="28575" cap="sq" algn="ctr">
            <a:solidFill>
              <a:schemeClr val="tx1"/>
            </a:solidFill>
            <a:round/>
            <a:headEnd type="none" w="sm" len="sm"/>
            <a:tailEnd type="none" w="sm" len="sm"/>
          </a:ln>
          <a:effectLst/>
        </p:spPr>
        <p:txBody>
          <a:bodyPr wrap="none" anchor="ctr"/>
          <a:lstStyle/>
          <a:p>
            <a:endParaRPr lang="en-US" dirty="0"/>
          </a:p>
        </p:txBody>
      </p:sp>
      <p:sp>
        <p:nvSpPr>
          <p:cNvPr id="400395" name="Oval 11"/>
          <p:cNvSpPr>
            <a:spLocks noChangeArrowheads="1"/>
          </p:cNvSpPr>
          <p:nvPr/>
        </p:nvSpPr>
        <p:spPr bwMode="auto">
          <a:xfrm>
            <a:off x="3505200" y="2438400"/>
            <a:ext cx="541338" cy="541338"/>
          </a:xfrm>
          <a:prstGeom prst="ellipse">
            <a:avLst/>
          </a:prstGeom>
          <a:noFill/>
          <a:ln w="28575" cap="sq" algn="ctr">
            <a:solidFill>
              <a:schemeClr val="tx1"/>
            </a:solidFill>
            <a:round/>
            <a:headEnd type="none" w="sm" len="sm"/>
            <a:tailEnd type="none" w="sm" len="sm"/>
          </a:ln>
          <a:effectLst/>
        </p:spPr>
        <p:txBody>
          <a:bodyPr wrap="none" anchor="ctr"/>
          <a:lstStyle/>
          <a:p>
            <a:endParaRPr lang="en-US" dirty="0"/>
          </a:p>
        </p:txBody>
      </p:sp>
      <p:grpSp>
        <p:nvGrpSpPr>
          <p:cNvPr id="2" name="Group 12"/>
          <p:cNvGrpSpPr>
            <a:grpSpLocks/>
          </p:cNvGrpSpPr>
          <p:nvPr/>
        </p:nvGrpSpPr>
        <p:grpSpPr bwMode="auto">
          <a:xfrm>
            <a:off x="3795712" y="1612900"/>
            <a:ext cx="2260600" cy="1416050"/>
            <a:chOff x="2272" y="747"/>
            <a:chExt cx="1424" cy="892"/>
          </a:xfrm>
        </p:grpSpPr>
        <p:sp>
          <p:nvSpPr>
            <p:cNvPr id="400397" name="Freeform 13"/>
            <p:cNvSpPr>
              <a:spLocks/>
            </p:cNvSpPr>
            <p:nvPr/>
          </p:nvSpPr>
          <p:spPr bwMode="auto">
            <a:xfrm>
              <a:off x="2272" y="747"/>
              <a:ext cx="1013" cy="892"/>
            </a:xfrm>
            <a:custGeom>
              <a:avLst/>
              <a:gdLst/>
              <a:ahLst/>
              <a:cxnLst>
                <a:cxn ang="0">
                  <a:pos x="0" y="892"/>
                </a:cxn>
                <a:cxn ang="0">
                  <a:pos x="0" y="227"/>
                </a:cxn>
                <a:cxn ang="0">
                  <a:pos x="584" y="227"/>
                </a:cxn>
                <a:cxn ang="0">
                  <a:pos x="587" y="471"/>
                </a:cxn>
                <a:cxn ang="0">
                  <a:pos x="1013" y="231"/>
                </a:cxn>
                <a:cxn ang="0">
                  <a:pos x="584" y="0"/>
                </a:cxn>
                <a:cxn ang="0">
                  <a:pos x="584" y="235"/>
                </a:cxn>
                <a:cxn ang="0">
                  <a:pos x="581" y="234"/>
                </a:cxn>
              </a:cxnLst>
              <a:rect l="0" t="0" r="r" b="b"/>
              <a:pathLst>
                <a:path w="1013" h="892">
                  <a:moveTo>
                    <a:pt x="0" y="892"/>
                  </a:moveTo>
                  <a:lnTo>
                    <a:pt x="0" y="227"/>
                  </a:lnTo>
                  <a:lnTo>
                    <a:pt x="584" y="227"/>
                  </a:lnTo>
                  <a:lnTo>
                    <a:pt x="587" y="471"/>
                  </a:lnTo>
                  <a:lnTo>
                    <a:pt x="1013" y="231"/>
                  </a:lnTo>
                  <a:lnTo>
                    <a:pt x="584" y="0"/>
                  </a:lnTo>
                  <a:lnTo>
                    <a:pt x="584" y="235"/>
                  </a:lnTo>
                  <a:lnTo>
                    <a:pt x="581" y="234"/>
                  </a:lnTo>
                </a:path>
              </a:pathLst>
            </a:custGeom>
            <a:noFill/>
            <a:ln w="28575" cap="sq" cmpd="sng">
              <a:solidFill>
                <a:srgbClr val="0099CC"/>
              </a:solidFill>
              <a:prstDash val="solid"/>
              <a:round/>
              <a:headEnd type="none" w="sm" len="sm"/>
              <a:tailEnd type="none" w="sm" len="sm"/>
            </a:ln>
            <a:effectLst/>
          </p:spPr>
          <p:txBody>
            <a:bodyPr wrap="none"/>
            <a:lstStyle/>
            <a:p>
              <a:endParaRPr lang="en-US" dirty="0"/>
            </a:p>
          </p:txBody>
        </p:sp>
        <p:sp>
          <p:nvSpPr>
            <p:cNvPr id="400398" name="Line 14"/>
            <p:cNvSpPr>
              <a:spLocks noChangeShapeType="1"/>
            </p:cNvSpPr>
            <p:nvPr/>
          </p:nvSpPr>
          <p:spPr bwMode="auto">
            <a:xfrm flipV="1">
              <a:off x="3276" y="972"/>
              <a:ext cx="420" cy="9"/>
            </a:xfrm>
            <a:prstGeom prst="line">
              <a:avLst/>
            </a:prstGeom>
            <a:noFill/>
            <a:ln w="28575" cap="sq">
              <a:solidFill>
                <a:srgbClr val="0099CC"/>
              </a:solidFill>
              <a:round/>
              <a:headEnd type="none" w="sm" len="sm"/>
              <a:tailEnd type="none" w="sm" len="sm"/>
            </a:ln>
            <a:effectLst/>
          </p:spPr>
          <p:txBody>
            <a:bodyPr wrap="none"/>
            <a:lstStyle/>
            <a:p>
              <a:endParaRPr lang="en-US" dirty="0"/>
            </a:p>
          </p:txBody>
        </p:sp>
      </p:grpSp>
      <p:sp>
        <p:nvSpPr>
          <p:cNvPr id="400399" name="Freeform 15"/>
          <p:cNvSpPr>
            <a:spLocks/>
          </p:cNvSpPr>
          <p:nvPr/>
        </p:nvSpPr>
        <p:spPr bwMode="auto">
          <a:xfrm>
            <a:off x="4079875" y="1836737"/>
            <a:ext cx="147637" cy="223838"/>
          </a:xfrm>
          <a:custGeom>
            <a:avLst/>
            <a:gdLst/>
            <a:ahLst/>
            <a:cxnLst>
              <a:cxn ang="0">
                <a:pos x="15" y="0"/>
              </a:cxn>
              <a:cxn ang="0">
                <a:pos x="93" y="108"/>
              </a:cxn>
              <a:cxn ang="0">
                <a:pos x="0" y="189"/>
              </a:cxn>
            </a:cxnLst>
            <a:rect l="0" t="0" r="r" b="b"/>
            <a:pathLst>
              <a:path w="93" h="189">
                <a:moveTo>
                  <a:pt x="15" y="0"/>
                </a:moveTo>
                <a:lnTo>
                  <a:pt x="93" y="108"/>
                </a:lnTo>
                <a:lnTo>
                  <a:pt x="0" y="189"/>
                </a:lnTo>
              </a:path>
            </a:pathLst>
          </a:custGeom>
          <a:noFill/>
          <a:ln w="28575" cap="sq" cmpd="sng">
            <a:solidFill>
              <a:schemeClr val="tx1"/>
            </a:solidFill>
            <a:prstDash val="solid"/>
            <a:round/>
            <a:headEnd type="none" w="sm" len="sm"/>
            <a:tailEnd type="none" w="sm" len="sm"/>
          </a:ln>
          <a:effectLst/>
        </p:spPr>
        <p:txBody>
          <a:bodyPr wrap="none"/>
          <a:lstStyle/>
          <a:p>
            <a:endParaRPr lang="en-US" dirty="0"/>
          </a:p>
        </p:txBody>
      </p:sp>
      <p:sp>
        <p:nvSpPr>
          <p:cNvPr id="400400" name="Rectangle 16"/>
          <p:cNvSpPr>
            <a:spLocks noChangeArrowheads="1"/>
          </p:cNvSpPr>
          <p:nvPr/>
        </p:nvSpPr>
        <p:spPr bwMode="auto">
          <a:xfrm>
            <a:off x="3579812" y="1512886"/>
            <a:ext cx="2181225" cy="1230313"/>
          </a:xfrm>
          <a:prstGeom prst="rect">
            <a:avLst/>
          </a:prstGeom>
          <a:noFill/>
          <a:ln w="28575" algn="ctr">
            <a:solidFill>
              <a:srgbClr val="0099CC"/>
            </a:solidFill>
            <a:prstDash val="dash"/>
            <a:miter lim="800000"/>
            <a:headEnd type="none" w="sm" len="sm"/>
            <a:tailEnd type="none" w="sm" len="sm"/>
          </a:ln>
          <a:effectLst/>
        </p:spPr>
        <p:txBody>
          <a:bodyPr wrap="none" anchor="ctr"/>
          <a:lstStyle/>
          <a:p>
            <a:endParaRPr lang="en-US" dirty="0"/>
          </a:p>
        </p:txBody>
      </p:sp>
      <p:sp>
        <p:nvSpPr>
          <p:cNvPr id="400401" name="Text Box 17"/>
          <p:cNvSpPr txBox="1">
            <a:spLocks noChangeArrowheads="1"/>
          </p:cNvSpPr>
          <p:nvPr/>
        </p:nvSpPr>
        <p:spPr bwMode="auto">
          <a:xfrm>
            <a:off x="3846512" y="1563687"/>
            <a:ext cx="450850" cy="336550"/>
          </a:xfrm>
          <a:prstGeom prst="rect">
            <a:avLst/>
          </a:prstGeom>
          <a:noFill/>
          <a:ln w="28575" cap="sq" algn="ctr">
            <a:noFill/>
            <a:miter lim="800000"/>
            <a:headEnd type="none" w="sm" len="sm"/>
            <a:tailEnd type="none" w="sm" len="sm"/>
          </a:ln>
          <a:effectLst/>
        </p:spPr>
        <p:txBody>
          <a:bodyPr wrap="none">
            <a:spAutoFit/>
          </a:bodyPr>
          <a:lstStyle/>
          <a:p>
            <a:r>
              <a:rPr lang="en-US" dirty="0"/>
              <a:t>I</a:t>
            </a:r>
            <a:r>
              <a:rPr lang="en-US" baseline="-25000" dirty="0"/>
              <a:t>det</a:t>
            </a:r>
          </a:p>
        </p:txBody>
      </p:sp>
      <p:sp>
        <p:nvSpPr>
          <p:cNvPr id="400402" name="Text Box 18"/>
          <p:cNvSpPr txBox="1">
            <a:spLocks noChangeArrowheads="1"/>
          </p:cNvSpPr>
          <p:nvPr/>
        </p:nvSpPr>
        <p:spPr bwMode="auto">
          <a:xfrm>
            <a:off x="4343400" y="2438400"/>
            <a:ext cx="692150" cy="336550"/>
          </a:xfrm>
          <a:prstGeom prst="rect">
            <a:avLst/>
          </a:prstGeom>
          <a:noFill/>
          <a:ln w="28575" cap="sq" algn="ctr">
            <a:noFill/>
            <a:miter lim="800000"/>
            <a:headEnd type="none" w="sm" len="sm"/>
            <a:tailEnd type="none" w="sm" len="sm"/>
          </a:ln>
          <a:effectLst/>
        </p:spPr>
        <p:txBody>
          <a:bodyPr wrap="none">
            <a:spAutoFit/>
          </a:bodyPr>
          <a:lstStyle/>
          <a:p>
            <a:r>
              <a:rPr lang="en-US" dirty="0"/>
              <a:t>ROIC</a:t>
            </a:r>
          </a:p>
        </p:txBody>
      </p:sp>
      <p:sp>
        <p:nvSpPr>
          <p:cNvPr id="400404" name="Text Box 20"/>
          <p:cNvSpPr txBox="1">
            <a:spLocks noChangeArrowheads="1"/>
          </p:cNvSpPr>
          <p:nvPr/>
        </p:nvSpPr>
        <p:spPr bwMode="auto">
          <a:xfrm>
            <a:off x="6934200" y="2590800"/>
            <a:ext cx="2046288" cy="336550"/>
          </a:xfrm>
          <a:prstGeom prst="rect">
            <a:avLst/>
          </a:prstGeom>
          <a:noFill/>
          <a:ln w="28575" cap="sq" algn="ctr">
            <a:noFill/>
            <a:miter lim="800000"/>
            <a:headEnd type="none" w="sm" len="sm"/>
            <a:tailEnd type="none" w="sm" len="sm"/>
          </a:ln>
          <a:effectLst/>
        </p:spPr>
        <p:txBody>
          <a:bodyPr wrap="none">
            <a:spAutoFit/>
          </a:bodyPr>
          <a:lstStyle/>
          <a:p>
            <a:r>
              <a:rPr lang="en-US" dirty="0"/>
              <a:t>Z=(V</a:t>
            </a:r>
            <a:r>
              <a:rPr lang="en-US" baseline="-25000" dirty="0"/>
              <a:t>sat</a:t>
            </a:r>
            <a:r>
              <a:rPr lang="en-US" dirty="0"/>
              <a:t>-V</a:t>
            </a:r>
            <a:r>
              <a:rPr lang="en-US" baseline="-25000" dirty="0"/>
              <a:t>starve</a:t>
            </a:r>
            <a:r>
              <a:rPr lang="en-US" dirty="0"/>
              <a:t>)/N</a:t>
            </a:r>
            <a:r>
              <a:rPr lang="en-US" baseline="-25000" dirty="0"/>
              <a:t>Max</a:t>
            </a:r>
            <a:r>
              <a:rPr lang="en-US" dirty="0"/>
              <a:t> </a:t>
            </a:r>
          </a:p>
        </p:txBody>
      </p:sp>
      <p:sp>
        <p:nvSpPr>
          <p:cNvPr id="400405" name="Rectangle 21"/>
          <p:cNvSpPr>
            <a:spLocks noChangeArrowheads="1"/>
          </p:cNvSpPr>
          <p:nvPr/>
        </p:nvSpPr>
        <p:spPr bwMode="auto">
          <a:xfrm>
            <a:off x="381000" y="2286000"/>
            <a:ext cx="2743200" cy="666750"/>
          </a:xfrm>
          <a:prstGeom prst="rect">
            <a:avLst/>
          </a:prstGeom>
          <a:solidFill>
            <a:srgbClr val="9999FF">
              <a:alpha val="50000"/>
            </a:srgbClr>
          </a:solidFill>
          <a:ln>
            <a:solidFill>
              <a:schemeClr val="tx1"/>
            </a:solidFill>
          </a:ln>
        </p:spPr>
        <p:txBody>
          <a:bodyPr vert="horz">
            <a:normAutofit/>
          </a:bodyPr>
          <a:lstStyle/>
          <a:p>
            <a:pPr marL="274320" indent="-274320">
              <a:spcBef>
                <a:spcPts val="580"/>
              </a:spcBef>
              <a:buClr>
                <a:srgbClr val="002060"/>
              </a:buClr>
              <a:buSzPct val="125000"/>
              <a:buFont typeface="Wingdings 2"/>
              <a:buChar char=""/>
            </a:pPr>
            <a:r>
              <a:rPr lang="en-US" sz="1400" b="1" dirty="0" smtClean="0">
                <a:latin typeface="Times New Roman" pitchFamily="18" charset="0"/>
                <a:cs typeface="Times New Roman" pitchFamily="18" charset="0"/>
              </a:rPr>
              <a:t>N</a:t>
            </a:r>
            <a:r>
              <a:rPr lang="en-US" sz="1400" b="1" baseline="-25000" dirty="0" smtClean="0">
                <a:latin typeface="Times New Roman" pitchFamily="18" charset="0"/>
                <a:cs typeface="Times New Roman" pitchFamily="18" charset="0"/>
              </a:rPr>
              <a:t>ph</a:t>
            </a:r>
            <a:r>
              <a:rPr lang="en-US" sz="1400" b="1" dirty="0" smtClean="0">
                <a:latin typeface="Times New Roman" pitchFamily="18" charset="0"/>
                <a:cs typeface="Times New Roman" pitchFamily="18" charset="0"/>
              </a:rPr>
              <a:t> </a:t>
            </a:r>
            <a:r>
              <a:rPr lang="en-US" sz="1400" b="1" dirty="0">
                <a:latin typeface="Times New Roman" pitchFamily="18" charset="0"/>
                <a:cs typeface="Times New Roman" pitchFamily="18" charset="0"/>
              </a:rPr>
              <a:t>= </a:t>
            </a:r>
            <a:r>
              <a:rPr lang="en-US" sz="1400" b="1" dirty="0" smtClean="0">
                <a:latin typeface="Times New Roman" pitchFamily="18" charset="0"/>
                <a:cs typeface="Times New Roman" pitchFamily="18" charset="0"/>
              </a:rPr>
              <a:t>A</a:t>
            </a:r>
            <a:r>
              <a:rPr lang="en-US" sz="1400" b="1" baseline="-25000" dirty="0" smtClean="0">
                <a:latin typeface="Times New Roman" pitchFamily="18" charset="0"/>
                <a:cs typeface="Times New Roman" pitchFamily="18" charset="0"/>
              </a:rPr>
              <a:t>opt</a:t>
            </a:r>
            <a:r>
              <a:rPr lang="en-US" sz="1400" b="1" dirty="0" smtClean="0">
                <a:latin typeface="Times New Roman" pitchFamily="18" charset="0"/>
                <a:cs typeface="Times New Roman" pitchFamily="18" charset="0"/>
              </a:rPr>
              <a:t>*QE*Q</a:t>
            </a:r>
            <a:r>
              <a:rPr lang="en-US" sz="1400" b="1" baseline="-25000" dirty="0" smtClean="0">
                <a:latin typeface="Times New Roman" pitchFamily="18" charset="0"/>
                <a:cs typeface="Times New Roman" pitchFamily="18" charset="0"/>
              </a:rPr>
              <a:t>b</a:t>
            </a:r>
            <a:r>
              <a:rPr lang="en-US" sz="1400" b="1" dirty="0" smtClean="0">
                <a:latin typeface="Times New Roman" pitchFamily="18" charset="0"/>
                <a:cs typeface="Times New Roman" pitchFamily="18" charset="0"/>
              </a:rPr>
              <a:t>* Tint- </a:t>
            </a:r>
          </a:p>
          <a:p>
            <a:pPr marL="731520" lvl="2" indent="-274320">
              <a:spcBef>
                <a:spcPts val="580"/>
              </a:spcBef>
              <a:buClr>
                <a:srgbClr val="002060"/>
              </a:buClr>
              <a:buSzPct val="125000"/>
              <a:buFont typeface="Wingdings 2"/>
              <a:buChar char=""/>
            </a:pPr>
            <a:r>
              <a:rPr lang="en-US" sz="1400" b="1" dirty="0" smtClean="0">
                <a:latin typeface="Times New Roman" pitchFamily="18" charset="0"/>
                <a:cs typeface="Times New Roman" pitchFamily="18" charset="0"/>
              </a:rPr>
              <a:t>AKA </a:t>
            </a:r>
            <a:r>
              <a:rPr lang="en-US" sz="1400" b="1" dirty="0">
                <a:latin typeface="Times New Roman" pitchFamily="18" charset="0"/>
                <a:cs typeface="Times New Roman" pitchFamily="18" charset="0"/>
              </a:rPr>
              <a:t>“Signal” </a:t>
            </a:r>
          </a:p>
        </p:txBody>
      </p:sp>
      <p:sp>
        <p:nvSpPr>
          <p:cNvPr id="400406" name="Rectangle 22"/>
          <p:cNvSpPr>
            <a:spLocks noChangeArrowheads="1"/>
          </p:cNvSpPr>
          <p:nvPr/>
        </p:nvSpPr>
        <p:spPr bwMode="auto">
          <a:xfrm>
            <a:off x="457200" y="5486400"/>
            <a:ext cx="2655887" cy="881062"/>
          </a:xfrm>
          <a:prstGeom prst="rect">
            <a:avLst/>
          </a:prstGeom>
          <a:solidFill>
            <a:srgbClr val="9999FF">
              <a:alpha val="50000"/>
            </a:srgbClr>
          </a:solidFill>
          <a:ln>
            <a:solidFill>
              <a:schemeClr val="tx1"/>
            </a:solidFill>
          </a:ln>
        </p:spPr>
        <p:txBody>
          <a:bodyPr vert="horz">
            <a:normAutofit/>
          </a:bodyPr>
          <a:lstStyle/>
          <a:p>
            <a:pPr marL="274320" indent="-274320">
              <a:spcBef>
                <a:spcPts val="580"/>
              </a:spcBef>
              <a:buClr>
                <a:srgbClr val="002060"/>
              </a:buClr>
              <a:buSzPct val="125000"/>
              <a:buFont typeface="Wingdings 2"/>
              <a:buChar char=""/>
            </a:pPr>
            <a:r>
              <a:rPr lang="en-US" sz="1400" b="1" dirty="0">
                <a:latin typeface="Times New Roman" pitchFamily="18" charset="0"/>
                <a:cs typeface="Times New Roman" pitchFamily="18" charset="0"/>
              </a:rPr>
              <a:t>Minority carriers arise from sources other than photo generation</a:t>
            </a:r>
          </a:p>
        </p:txBody>
      </p:sp>
      <p:sp>
        <p:nvSpPr>
          <p:cNvPr id="400407" name="Line 23"/>
          <p:cNvSpPr>
            <a:spLocks noChangeShapeType="1"/>
          </p:cNvSpPr>
          <p:nvPr/>
        </p:nvSpPr>
        <p:spPr bwMode="auto">
          <a:xfrm flipV="1">
            <a:off x="2981324" y="4038599"/>
            <a:ext cx="142875" cy="1524000"/>
          </a:xfrm>
          <a:prstGeom prst="line">
            <a:avLst/>
          </a:prstGeom>
          <a:noFill/>
          <a:ln w="28575" cap="sq">
            <a:solidFill>
              <a:srgbClr val="FF3300"/>
            </a:solidFill>
            <a:round/>
            <a:headEnd type="none" w="sm" len="sm"/>
            <a:tailEnd type="stealth" w="lg" len="lg"/>
          </a:ln>
          <a:effectLst/>
        </p:spPr>
        <p:txBody>
          <a:bodyPr wrap="none"/>
          <a:lstStyle/>
          <a:p>
            <a:endParaRPr lang="en-US" dirty="0"/>
          </a:p>
        </p:txBody>
      </p:sp>
      <p:sp>
        <p:nvSpPr>
          <p:cNvPr id="400408" name="Rectangle 24"/>
          <p:cNvSpPr>
            <a:spLocks noChangeArrowheads="1"/>
          </p:cNvSpPr>
          <p:nvPr/>
        </p:nvSpPr>
        <p:spPr bwMode="auto">
          <a:xfrm>
            <a:off x="3657600" y="5791200"/>
            <a:ext cx="5127625" cy="822325"/>
          </a:xfrm>
          <a:prstGeom prst="rect">
            <a:avLst/>
          </a:prstGeom>
          <a:solidFill>
            <a:srgbClr val="E5E8CA">
              <a:alpha val="50000"/>
            </a:srgbClr>
          </a:solidFill>
          <a:ln w="12700">
            <a:solidFill>
              <a:schemeClr val="tx1"/>
            </a:solidFill>
            <a:miter lim="800000"/>
            <a:headEnd/>
            <a:tailEnd/>
          </a:ln>
          <a:effectLst/>
        </p:spPr>
        <p:txBody>
          <a:bodyPr lIns="0" tIns="44450" rIns="90487" bIns="44450"/>
          <a:lstStyle/>
          <a:p>
            <a:pPr marL="230188" indent="-230188">
              <a:spcBef>
                <a:spcPct val="20000"/>
              </a:spcBef>
              <a:buClr>
                <a:srgbClr val="0066FF"/>
              </a:buClr>
              <a:buSzPct val="125000"/>
              <a:buFont typeface="Arial" pitchFamily="34" charset="0"/>
              <a:buChar char="•"/>
            </a:pPr>
            <a:r>
              <a:rPr lang="en-US" sz="1800" dirty="0">
                <a:solidFill>
                  <a:srgbClr val="000000"/>
                </a:solidFill>
                <a:latin typeface="Times New Roman" pitchFamily="18" charset="0"/>
                <a:cs typeface="Times New Roman" pitchFamily="18" charset="0"/>
              </a:rPr>
              <a:t>User wants to know how many photons hit a given pixel </a:t>
            </a:r>
            <a:r>
              <a:rPr lang="en-US" sz="1800" dirty="0" smtClean="0">
                <a:solidFill>
                  <a:srgbClr val="000000"/>
                </a:solidFill>
                <a:latin typeface="Times New Roman" pitchFamily="18" charset="0"/>
                <a:cs typeface="Times New Roman" pitchFamily="18" charset="0"/>
              </a:rPr>
              <a:t>and detector’s </a:t>
            </a:r>
            <a:r>
              <a:rPr lang="en-US" sz="1800" dirty="0">
                <a:solidFill>
                  <a:srgbClr val="000000"/>
                </a:solidFill>
                <a:latin typeface="Times New Roman" pitchFamily="18" charset="0"/>
                <a:cs typeface="Times New Roman" pitchFamily="18" charset="0"/>
              </a:rPr>
              <a:t>“</a:t>
            </a:r>
            <a:r>
              <a:rPr lang="en-US" sz="1800" dirty="0" smtClean="0">
                <a:solidFill>
                  <a:srgbClr val="000000"/>
                </a:solidFill>
                <a:latin typeface="Times New Roman" pitchFamily="18" charset="0"/>
                <a:cs typeface="Times New Roman" pitchFamily="18" charset="0"/>
              </a:rPr>
              <a:t>Sensitivity” capability </a:t>
            </a:r>
            <a:endParaRPr lang="en-US" sz="1800" dirty="0">
              <a:solidFill>
                <a:srgbClr val="000000"/>
              </a:solidFill>
              <a:latin typeface="Times New Roman" pitchFamily="18" charset="0"/>
              <a:cs typeface="Times New Roman" pitchFamily="18" charset="0"/>
            </a:endParaRPr>
          </a:p>
        </p:txBody>
      </p:sp>
      <p:sp>
        <p:nvSpPr>
          <p:cNvPr id="400410" name="Rectangle 26"/>
          <p:cNvSpPr>
            <a:spLocks noChangeArrowheads="1"/>
          </p:cNvSpPr>
          <p:nvPr/>
        </p:nvSpPr>
        <p:spPr bwMode="auto">
          <a:xfrm>
            <a:off x="6154737" y="1497012"/>
            <a:ext cx="2989263" cy="803275"/>
          </a:xfrm>
          <a:prstGeom prst="rect">
            <a:avLst/>
          </a:prstGeom>
          <a:solidFill>
            <a:srgbClr val="9999FF">
              <a:alpha val="50000"/>
            </a:srgbClr>
          </a:solidFill>
          <a:ln>
            <a:solidFill>
              <a:schemeClr val="tx1"/>
            </a:solidFill>
          </a:ln>
        </p:spPr>
        <p:txBody>
          <a:bodyPr vert="horz">
            <a:normAutofit/>
          </a:bodyPr>
          <a:lstStyle/>
          <a:p>
            <a:pPr marL="288925" indent="-273050">
              <a:spcBef>
                <a:spcPts val="580"/>
              </a:spcBef>
              <a:buClr>
                <a:srgbClr val="002060"/>
              </a:buClr>
              <a:buSzPct val="125000"/>
              <a:buFont typeface="Wingdings 2"/>
              <a:buChar char=""/>
            </a:pPr>
            <a:r>
              <a:rPr lang="en-US" sz="1400" b="1" dirty="0">
                <a:latin typeface="Times New Roman" pitchFamily="18" charset="0"/>
                <a:cs typeface="Times New Roman" pitchFamily="18" charset="0"/>
              </a:rPr>
              <a:t>ROIC outputs Voltage </a:t>
            </a:r>
            <a:r>
              <a:rPr lang="en-US" sz="1400" b="1" dirty="0" smtClean="0">
                <a:latin typeface="Times New Roman" pitchFamily="18" charset="0"/>
                <a:cs typeface="Times New Roman" pitchFamily="18" charset="0"/>
              </a:rPr>
              <a:t>proportional </a:t>
            </a:r>
            <a:r>
              <a:rPr lang="en-US" sz="1400" b="1" dirty="0">
                <a:latin typeface="Times New Roman" pitchFamily="18" charset="0"/>
                <a:cs typeface="Times New Roman" pitchFamily="18" charset="0"/>
              </a:rPr>
              <a:t>to number of electrons collected from detector</a:t>
            </a:r>
          </a:p>
        </p:txBody>
      </p:sp>
      <p:sp>
        <p:nvSpPr>
          <p:cNvPr id="400403" name="Text Box 19"/>
          <p:cNvSpPr txBox="1">
            <a:spLocks noChangeArrowheads="1"/>
          </p:cNvSpPr>
          <p:nvPr/>
        </p:nvSpPr>
        <p:spPr bwMode="auto">
          <a:xfrm>
            <a:off x="5791200" y="2590800"/>
            <a:ext cx="1185862" cy="336550"/>
          </a:xfrm>
          <a:prstGeom prst="rect">
            <a:avLst/>
          </a:prstGeom>
          <a:noFill/>
          <a:ln w="28575" cap="sq" algn="ctr">
            <a:noFill/>
            <a:miter lim="800000"/>
            <a:headEnd type="none" w="sm" len="sm"/>
            <a:tailEnd type="none" w="sm" len="sm"/>
          </a:ln>
          <a:effectLst/>
        </p:spPr>
        <p:txBody>
          <a:bodyPr wrap="none">
            <a:spAutoFit/>
          </a:bodyPr>
          <a:lstStyle/>
          <a:p>
            <a:r>
              <a:rPr lang="en-US" dirty="0"/>
              <a:t>V</a:t>
            </a:r>
            <a:r>
              <a:rPr lang="en-US" baseline="-25000" dirty="0"/>
              <a:t>out</a:t>
            </a:r>
            <a:r>
              <a:rPr lang="en-US" dirty="0"/>
              <a:t>=Z*N</a:t>
            </a:r>
            <a:r>
              <a:rPr lang="en-US" baseline="-25000" dirty="0"/>
              <a:t>e-</a:t>
            </a:r>
            <a:r>
              <a:rPr lang="en-US" dirty="0"/>
              <a:t> </a:t>
            </a:r>
          </a:p>
        </p:txBody>
      </p:sp>
      <p:sp>
        <p:nvSpPr>
          <p:cNvPr id="400392" name="Line 8"/>
          <p:cNvSpPr>
            <a:spLocks noChangeShapeType="1"/>
          </p:cNvSpPr>
          <p:nvPr/>
        </p:nvSpPr>
        <p:spPr bwMode="auto">
          <a:xfrm flipV="1">
            <a:off x="2362199" y="3124200"/>
            <a:ext cx="1295401" cy="533398"/>
          </a:xfrm>
          <a:prstGeom prst="line">
            <a:avLst/>
          </a:prstGeom>
          <a:noFill/>
          <a:ln w="28575" cap="sq">
            <a:solidFill>
              <a:schemeClr val="tx1"/>
            </a:solidFill>
            <a:round/>
            <a:headEnd type="none" w="sm" len="sm"/>
            <a:tailEnd type="stealth" w="lg" len="lg"/>
          </a:ln>
          <a:effectLst/>
        </p:spPr>
        <p:txBody>
          <a:bodyPr wrap="none"/>
          <a:lstStyle/>
          <a:p>
            <a:endParaRPr lang="en-US" dirty="0"/>
          </a:p>
        </p:txBody>
      </p:sp>
      <p:sp>
        <p:nvSpPr>
          <p:cNvPr id="26" name="Line 5"/>
          <p:cNvSpPr>
            <a:spLocks noChangeShapeType="1"/>
          </p:cNvSpPr>
          <p:nvPr/>
        </p:nvSpPr>
        <p:spPr bwMode="auto">
          <a:xfrm flipV="1">
            <a:off x="2057400" y="4876800"/>
            <a:ext cx="609600" cy="0"/>
          </a:xfrm>
          <a:prstGeom prst="line">
            <a:avLst/>
          </a:prstGeom>
          <a:noFill/>
          <a:ln w="28575" cap="sq">
            <a:solidFill>
              <a:srgbClr val="000099"/>
            </a:solidFill>
            <a:round/>
            <a:headEnd type="none" w="sm" len="sm"/>
            <a:tailEnd type="stealth" w="lg" len="lg"/>
          </a:ln>
          <a:effectLst/>
        </p:spPr>
        <p:txBody>
          <a:bodyPr wrap="none"/>
          <a:lstStyle/>
          <a:p>
            <a:endParaRPr lang="en-US" dirty="0"/>
          </a:p>
        </p:txBody>
      </p:sp>
      <p:sp>
        <p:nvSpPr>
          <p:cNvPr id="27" name="Text Box 19"/>
          <p:cNvSpPr txBox="1">
            <a:spLocks noChangeArrowheads="1"/>
          </p:cNvSpPr>
          <p:nvPr/>
        </p:nvSpPr>
        <p:spPr bwMode="auto">
          <a:xfrm>
            <a:off x="5943600" y="3048000"/>
            <a:ext cx="1997663" cy="369332"/>
          </a:xfrm>
          <a:prstGeom prst="rect">
            <a:avLst/>
          </a:prstGeom>
          <a:noFill/>
          <a:ln w="28575" cap="sq" algn="ctr">
            <a:noFill/>
            <a:miter lim="800000"/>
            <a:headEnd type="none" w="sm" len="sm"/>
            <a:tailEnd type="none" w="sm" len="sm"/>
          </a:ln>
          <a:effectLst/>
        </p:spPr>
        <p:txBody>
          <a:bodyPr wrap="none">
            <a:spAutoFit/>
          </a:bodyPr>
          <a:lstStyle/>
          <a:p>
            <a:r>
              <a:rPr lang="en-US" dirty="0" smtClean="0"/>
              <a:t>N</a:t>
            </a:r>
            <a:r>
              <a:rPr lang="en-US" baseline="-25000" dirty="0" smtClean="0"/>
              <a:t>e-</a:t>
            </a:r>
            <a:r>
              <a:rPr lang="en-US" dirty="0" smtClean="0"/>
              <a:t>=Nph</a:t>
            </a:r>
            <a:r>
              <a:rPr lang="en-US" baseline="-25000" dirty="0" smtClean="0"/>
              <a:t>e-</a:t>
            </a:r>
            <a:r>
              <a:rPr lang="en-US" dirty="0" smtClean="0"/>
              <a:t> + Ndark</a:t>
            </a:r>
            <a:r>
              <a:rPr lang="en-US" baseline="-25000" dirty="0" smtClean="0"/>
              <a:t>e-</a:t>
            </a:r>
            <a:endParaRPr lang="en-US" dirty="0"/>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HgCdTe FPAs:  Question 1</a:t>
            </a:r>
            <a:br>
              <a:rPr lang="en-US" dirty="0" smtClean="0"/>
            </a:br>
            <a:r>
              <a:rPr lang="en-US" dirty="0" smtClean="0"/>
              <a:t>What are the most interesting developments that you would like to see for your topic over the next ten years?</a:t>
            </a:r>
            <a:endParaRPr lang="en-US" dirty="0"/>
          </a:p>
        </p:txBody>
      </p:sp>
      <p:sp>
        <p:nvSpPr>
          <p:cNvPr id="3" name="Content Placeholder 2"/>
          <p:cNvSpPr>
            <a:spLocks noGrp="1"/>
          </p:cNvSpPr>
          <p:nvPr>
            <p:ph sz="quarter" idx="1"/>
          </p:nvPr>
        </p:nvSpPr>
        <p:spPr>
          <a:xfrm>
            <a:off x="533400" y="1447800"/>
            <a:ext cx="8077200" cy="4876800"/>
          </a:xfrm>
        </p:spPr>
        <p:txBody>
          <a:bodyPr>
            <a:normAutofit/>
          </a:bodyPr>
          <a:lstStyle/>
          <a:p>
            <a:r>
              <a:rPr lang="en-US" dirty="0" smtClean="0"/>
              <a:t>High Operability 8k×8k  MWIR HgCdTe/Si FPA</a:t>
            </a:r>
          </a:p>
          <a:p>
            <a:r>
              <a:rPr lang="en-US" dirty="0" smtClean="0"/>
              <a:t>On-FPA decision/ data management  - Critical for wide area surveillance systems.  </a:t>
            </a:r>
          </a:p>
          <a:p>
            <a:pPr lvl="1"/>
            <a:r>
              <a:rPr lang="en-US" dirty="0" smtClean="0"/>
              <a:t>Find ways to provide intelligent and relevant scene information of interest from the FPA’s imagery vs massive bulk data stream</a:t>
            </a:r>
          </a:p>
          <a:p>
            <a:r>
              <a:rPr lang="en-US" dirty="0" smtClean="0"/>
              <a:t>Pixel level digitization linear to the 13</a:t>
            </a:r>
            <a:r>
              <a:rPr lang="en-US" baseline="30000" dirty="0" smtClean="0"/>
              <a:t>th</a:t>
            </a:r>
            <a:r>
              <a:rPr lang="en-US" dirty="0" smtClean="0"/>
              <a:t> bit and beyond that spans the different dynamic ranges</a:t>
            </a:r>
          </a:p>
          <a:p>
            <a:pPr lvl="1"/>
            <a:r>
              <a:rPr lang="en-US" dirty="0" smtClean="0"/>
              <a:t>Ongoing development at MIT LL</a:t>
            </a:r>
          </a:p>
          <a:p>
            <a:r>
              <a:rPr lang="en-US" dirty="0" smtClean="0"/>
              <a:t>Curved FPAs</a:t>
            </a:r>
          </a:p>
          <a:p>
            <a:r>
              <a:rPr lang="en-US" dirty="0" smtClean="0"/>
              <a:t>Access to 12-inch Si foundries for large area ROIC fabrication</a:t>
            </a:r>
          </a:p>
          <a:p>
            <a:pPr lvl="1"/>
            <a:r>
              <a:rPr lang="en-US" dirty="0" smtClean="0"/>
              <a:t>The more ROIC die printed per wafer the lower batch processing costs</a:t>
            </a:r>
          </a:p>
          <a:p>
            <a:pPr lvl="1"/>
            <a:r>
              <a:rPr lang="en-US" dirty="0" smtClean="0">
                <a:sym typeface="Wingdings" pitchFamily="2" charset="2"/>
              </a:rPr>
              <a:t>Better equipment provides lower defect densities (higher yields)</a:t>
            </a:r>
            <a:endParaRPr lang="en-US" dirty="0" smtClean="0"/>
          </a:p>
          <a:p>
            <a:pPr lvl="1"/>
            <a:r>
              <a:rPr lang="en-US" dirty="0" smtClean="0"/>
              <a:t>ITAR regulates access to offshore foundries, domestic foundry cost prohibitive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HgCdTe FPAs:  Question 2</a:t>
            </a:r>
            <a:br>
              <a:rPr lang="en-US" dirty="0" smtClean="0"/>
            </a:br>
            <a:r>
              <a:rPr lang="en-US" dirty="0" smtClean="0"/>
              <a:t>What are the biggest challenges for developing relevant technology over the next ten years?</a:t>
            </a:r>
            <a:endParaRPr lang="en-US" dirty="0"/>
          </a:p>
        </p:txBody>
      </p:sp>
      <p:sp>
        <p:nvSpPr>
          <p:cNvPr id="3" name="Content Placeholder 2"/>
          <p:cNvSpPr>
            <a:spLocks noGrp="1"/>
          </p:cNvSpPr>
          <p:nvPr>
            <p:ph sz="quarter" idx="1"/>
          </p:nvPr>
        </p:nvSpPr>
        <p:spPr>
          <a:xfrm>
            <a:off x="914400" y="1752600"/>
            <a:ext cx="7772400" cy="4267200"/>
          </a:xfrm>
        </p:spPr>
        <p:txBody>
          <a:bodyPr>
            <a:normAutofit/>
          </a:bodyPr>
          <a:lstStyle/>
          <a:p>
            <a:r>
              <a:rPr lang="en-US" dirty="0" smtClean="0"/>
              <a:t>Development costs to demonstrate TRL  5, which provides the FPA to assess TRL 6+</a:t>
            </a:r>
          </a:p>
          <a:p>
            <a:pPr lvl="1"/>
            <a:r>
              <a:rPr lang="en-US" dirty="0" smtClean="0"/>
              <a:t>Large Area ROIC Costs</a:t>
            </a:r>
          </a:p>
          <a:p>
            <a:pPr lvl="2"/>
            <a:r>
              <a:rPr lang="en-US" dirty="0" smtClean="0"/>
              <a:t>Designing ROIC for mission is major expense</a:t>
            </a:r>
          </a:p>
          <a:p>
            <a:pPr lvl="2"/>
            <a:r>
              <a:rPr lang="en-US" dirty="0" smtClean="0"/>
              <a:t>When  ROIC die count/wafer &lt;10, cost and yields can be a deal breaker</a:t>
            </a:r>
          </a:p>
          <a:p>
            <a:pPr lvl="1"/>
            <a:r>
              <a:rPr lang="en-US" dirty="0" smtClean="0"/>
              <a:t>In addition to ROIC, Large area detectors require full size detector wafers in development (can’t use “scraps” to demo TRL5)</a:t>
            </a:r>
          </a:p>
          <a:p>
            <a:r>
              <a:rPr lang="en-US" dirty="0" smtClean="0"/>
              <a:t>For smaller pixels, ROIC bucket capacity is limiting factor</a:t>
            </a:r>
          </a:p>
          <a:p>
            <a:pPr lvl="1"/>
            <a:r>
              <a:rPr lang="en-US" dirty="0" smtClean="0"/>
              <a:t>Digital pixel has potential to overcome this limit</a:t>
            </a:r>
          </a:p>
          <a:p>
            <a:pPr lvl="1"/>
            <a:endParaRPr lang="en-US" dirty="0" smtClean="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HgCdTe FPAs:  Question 3</a:t>
            </a:r>
            <a:br>
              <a:rPr lang="en-US" dirty="0" smtClean="0"/>
            </a:br>
            <a:r>
              <a:rPr lang="en-US" dirty="0" smtClean="0"/>
              <a:t>What science breakthroughs could be enabled by this technology over the next ten years?</a:t>
            </a:r>
            <a:endParaRPr lang="en-US" dirty="0"/>
          </a:p>
        </p:txBody>
      </p:sp>
      <p:sp>
        <p:nvSpPr>
          <p:cNvPr id="3" name="Content Placeholder 2"/>
          <p:cNvSpPr>
            <a:spLocks noGrp="1"/>
          </p:cNvSpPr>
          <p:nvPr>
            <p:ph sz="quarter" idx="1"/>
          </p:nvPr>
        </p:nvSpPr>
        <p:spPr/>
        <p:txBody>
          <a:bodyPr/>
          <a:lstStyle/>
          <a:p>
            <a:r>
              <a:rPr lang="en-US" dirty="0" smtClean="0"/>
              <a:t>Large area FPAs </a:t>
            </a:r>
            <a:r>
              <a:rPr lang="en-US" dirty="0" smtClean="0">
                <a:sym typeface="Wingdings" pitchFamily="2" charset="2"/>
              </a:rPr>
              <a:t></a:t>
            </a:r>
          </a:p>
          <a:p>
            <a:pPr lvl="1"/>
            <a:r>
              <a:rPr lang="en-US" dirty="0" smtClean="0">
                <a:sym typeface="Wingdings" pitchFamily="2" charset="2"/>
              </a:rPr>
              <a:t>Increased image resolution per frame</a:t>
            </a:r>
          </a:p>
          <a:p>
            <a:pPr lvl="2"/>
            <a:r>
              <a:rPr lang="en-US" dirty="0" smtClean="0">
                <a:sym typeface="Wingdings" pitchFamily="2" charset="2"/>
              </a:rPr>
              <a:t>Increase capabilities for surveillance systems</a:t>
            </a:r>
          </a:p>
          <a:p>
            <a:pPr lvl="2"/>
            <a:r>
              <a:rPr lang="en-US" dirty="0" smtClean="0">
                <a:sym typeface="Wingdings" pitchFamily="2" charset="2"/>
              </a:rPr>
              <a:t>Increase coverage for IR astronomy</a:t>
            </a:r>
          </a:p>
          <a:p>
            <a:pPr lvl="1"/>
            <a:r>
              <a:rPr lang="en-US" dirty="0" smtClean="0">
                <a:sym typeface="Wingdings" pitchFamily="2" charset="2"/>
              </a:rPr>
              <a:t>See all the photons, </a:t>
            </a:r>
            <a:r>
              <a:rPr lang="en-US" dirty="0" smtClean="0">
                <a:sym typeface="Wingdings" pitchFamily="2" charset="2"/>
              </a:rPr>
              <a:t>everywhere in FOV, all </a:t>
            </a:r>
            <a:r>
              <a:rPr lang="en-US" dirty="0" smtClean="0">
                <a:sym typeface="Wingdings" pitchFamily="2" charset="2"/>
              </a:rPr>
              <a:t>the </a:t>
            </a:r>
            <a:r>
              <a:rPr lang="en-US" dirty="0" smtClean="0">
                <a:sym typeface="Wingdings" pitchFamily="2" charset="2"/>
              </a:rPr>
              <a:t>time</a:t>
            </a:r>
          </a:p>
          <a:p>
            <a:pPr lvl="2"/>
            <a:r>
              <a:rPr lang="en-US" dirty="0" smtClean="0">
                <a:sym typeface="Wingdings" pitchFamily="2" charset="2"/>
              </a:rPr>
              <a:t>Wide area persistent surveillance</a:t>
            </a:r>
          </a:p>
          <a:p>
            <a:pPr lvl="2"/>
            <a:r>
              <a:rPr lang="en-US" dirty="0" smtClean="0">
                <a:sym typeface="Wingdings" pitchFamily="2" charset="2"/>
              </a:rPr>
              <a:t>Infrared Astronomy</a:t>
            </a:r>
            <a:endParaRPr lang="en-US" dirty="0" smtClean="0">
              <a:sym typeface="Wingdings" pitchFamily="2" charset="2"/>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Closing – Quote relevant to retaining “King of the Hill” Leadership </a:t>
            </a:r>
            <a:endParaRPr lang="en-US" dirty="0"/>
          </a:p>
        </p:txBody>
      </p:sp>
      <p:sp>
        <p:nvSpPr>
          <p:cNvPr id="3" name="Content Placeholder 2"/>
          <p:cNvSpPr>
            <a:spLocks noGrp="1"/>
          </p:cNvSpPr>
          <p:nvPr>
            <p:ph sz="quarter" idx="1"/>
          </p:nvPr>
        </p:nvSpPr>
        <p:spPr/>
        <p:txBody>
          <a:bodyPr/>
          <a:lstStyle/>
          <a:p>
            <a:r>
              <a:rPr lang="en-US" sz="1600" b="0" dirty="0" smtClean="0"/>
              <a:t>From article titled “King of the Hill: Can Established Tech Companies Be Bested?”</a:t>
            </a:r>
          </a:p>
          <a:p>
            <a:pPr lvl="1"/>
            <a:r>
              <a:rPr lang="en-US" sz="1600" b="0" dirty="0" smtClean="0"/>
              <a:t>Quote by Kartik Hosanagar, an operations and information management professor at Wharton, Published: April 25, 2012 in Knowledge@Wharton</a:t>
            </a:r>
          </a:p>
          <a:p>
            <a:endParaRPr lang="en-US" dirty="0" smtClean="0"/>
          </a:p>
          <a:p>
            <a:pPr>
              <a:buNone/>
            </a:pPr>
            <a:r>
              <a:rPr lang="en-US" dirty="0" smtClean="0"/>
              <a:t>	</a:t>
            </a:r>
            <a:r>
              <a:rPr lang="en-US" sz="2000" dirty="0" smtClean="0"/>
              <a:t>"</a:t>
            </a:r>
            <a:r>
              <a:rPr lang="en-US" sz="2000" dirty="0" smtClean="0"/>
              <a:t>Companies often talk about how a competitor is just one click away [from overtaking them].... It's not that straightforward</a:t>
            </a:r>
            <a:r>
              <a:rPr lang="en-US" sz="2000" dirty="0" smtClean="0"/>
              <a:t>, </a:t>
            </a:r>
            <a:endParaRPr lang="en-US" sz="2000" dirty="0" smtClean="0"/>
          </a:p>
          <a:p>
            <a:pPr>
              <a:buNone/>
            </a:pPr>
            <a:r>
              <a:rPr lang="en-US" sz="2000" dirty="0" smtClean="0"/>
              <a:t>	People </a:t>
            </a:r>
            <a:r>
              <a:rPr lang="en-US" sz="2000" dirty="0" smtClean="0"/>
              <a:t>have inertia and also incur learning costs to switch to a new product or provider.   So, to get consumers to switch, you cannot be as good or slightly better.   </a:t>
            </a:r>
            <a:br>
              <a:rPr lang="en-US" sz="2000" dirty="0" smtClean="0"/>
            </a:br>
            <a:endParaRPr lang="en-US" sz="2000" dirty="0" smtClean="0"/>
          </a:p>
          <a:p>
            <a:pPr>
              <a:buNone/>
            </a:pPr>
            <a:r>
              <a:rPr lang="en-US" sz="2000" dirty="0" smtClean="0"/>
              <a:t>	</a:t>
            </a:r>
            <a:r>
              <a:rPr lang="en-US" sz="2000" u="sng" dirty="0" smtClean="0"/>
              <a:t>You have to be much, much better along dimensions that matter to consumers."</a:t>
            </a:r>
            <a:endParaRPr lang="en-US" sz="2000" u="sng"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Definition – Focal Plane Array (aka Sensor Chip Assembly)</a:t>
            </a:r>
            <a:endParaRPr lang="en-US" dirty="0">
              <a:solidFill>
                <a:schemeClr val="tx1"/>
              </a:solidFill>
            </a:endParaRPr>
          </a:p>
        </p:txBody>
      </p:sp>
      <p:sp>
        <p:nvSpPr>
          <p:cNvPr id="3" name="Slide Number Placeholder 2"/>
          <p:cNvSpPr>
            <a:spLocks noGrp="1"/>
          </p:cNvSpPr>
          <p:nvPr>
            <p:ph type="sldNum" sz="quarter" idx="12"/>
          </p:nvPr>
        </p:nvSpPr>
        <p:spPr/>
        <p:txBody>
          <a:bodyPr/>
          <a:lstStyle/>
          <a:p>
            <a:fld id="{C8E9555F-FAC8-4CE8-AB0F-1E84143952D7}" type="slidenum">
              <a:rPr lang="en-US" smtClean="0"/>
              <a:pPr/>
              <a:t>5</a:t>
            </a:fld>
            <a:endParaRPr lang="en-US" dirty="0"/>
          </a:p>
        </p:txBody>
      </p:sp>
      <p:pic>
        <p:nvPicPr>
          <p:cNvPr id="6" name="Content Placeholder 5" descr="Focal Plane Array from images.pennnet.com-articles-lfw-thm.jpg"/>
          <p:cNvPicPr>
            <a:picLocks noGrp="1" noChangeAspect="1"/>
          </p:cNvPicPr>
          <p:nvPr>
            <p:ph sz="quarter" idx="2"/>
          </p:nvPr>
        </p:nvPicPr>
        <p:blipFill>
          <a:blip r:embed="rId2" cstate="print"/>
          <a:stretch>
            <a:fillRect/>
          </a:stretch>
        </p:blipFill>
        <p:spPr>
          <a:xfrm>
            <a:off x="4933950" y="1817431"/>
            <a:ext cx="3749675" cy="3832737"/>
          </a:xfrm>
        </p:spPr>
      </p:pic>
      <p:sp>
        <p:nvSpPr>
          <p:cNvPr id="7" name="Rectangle 6"/>
          <p:cNvSpPr/>
          <p:nvPr/>
        </p:nvSpPr>
        <p:spPr>
          <a:xfrm>
            <a:off x="5105400" y="5486400"/>
            <a:ext cx="3733800" cy="246221"/>
          </a:xfrm>
          <a:prstGeom prst="rect">
            <a:avLst/>
          </a:prstGeom>
        </p:spPr>
        <p:txBody>
          <a:bodyPr wrap="square">
            <a:spAutoFit/>
          </a:bodyPr>
          <a:lstStyle/>
          <a:p>
            <a:pPr algn="r"/>
            <a:r>
              <a:rPr lang="en-US" sz="1000" dirty="0" smtClean="0"/>
              <a:t> From:  images.pennnet.com-articles-lfw-thm.jpg</a:t>
            </a:r>
            <a:endParaRPr lang="en-US" sz="1000" dirty="0"/>
          </a:p>
        </p:txBody>
      </p:sp>
      <p:pic>
        <p:nvPicPr>
          <p:cNvPr id="8" name="Picture 7" descr="Vista fullup FPA smllr.jpg"/>
          <p:cNvPicPr>
            <a:picLocks noChangeAspect="1"/>
          </p:cNvPicPr>
          <p:nvPr/>
        </p:nvPicPr>
        <p:blipFill>
          <a:blip r:embed="rId3" cstate="print"/>
          <a:stretch>
            <a:fillRect/>
          </a:stretch>
        </p:blipFill>
        <p:spPr>
          <a:xfrm>
            <a:off x="3352800" y="5205984"/>
            <a:ext cx="2743200" cy="1652016"/>
          </a:xfrm>
          <a:prstGeom prst="rect">
            <a:avLst/>
          </a:prstGeom>
        </p:spPr>
      </p:pic>
      <p:sp>
        <p:nvSpPr>
          <p:cNvPr id="4" name="Content Placeholder 3"/>
          <p:cNvSpPr>
            <a:spLocks noGrp="1"/>
          </p:cNvSpPr>
          <p:nvPr>
            <p:ph sz="quarter" idx="1"/>
          </p:nvPr>
        </p:nvSpPr>
        <p:spPr>
          <a:xfrm>
            <a:off x="304800" y="1447800"/>
            <a:ext cx="4206240" cy="4572000"/>
          </a:xfrm>
        </p:spPr>
        <p:txBody>
          <a:bodyPr>
            <a:normAutofit fontScale="92500" lnSpcReduction="20000"/>
          </a:bodyPr>
          <a:lstStyle/>
          <a:p>
            <a:r>
              <a:rPr lang="en-US" dirty="0" smtClean="0"/>
              <a:t>3 components to SCA</a:t>
            </a:r>
          </a:p>
          <a:p>
            <a:pPr lvl="1"/>
            <a:r>
              <a:rPr lang="en-US" dirty="0" smtClean="0"/>
              <a:t>Detector array</a:t>
            </a:r>
          </a:p>
          <a:p>
            <a:pPr lvl="2"/>
            <a:r>
              <a:rPr lang="en-US" dirty="0" smtClean="0"/>
              <a:t>Array of detector pixels to collect photons across image plane</a:t>
            </a:r>
          </a:p>
          <a:p>
            <a:pPr lvl="1"/>
            <a:r>
              <a:rPr lang="en-US" dirty="0" smtClean="0"/>
              <a:t>Readout Integrated Circuit</a:t>
            </a:r>
          </a:p>
          <a:p>
            <a:pPr lvl="2"/>
            <a:r>
              <a:rPr lang="en-US" dirty="0" smtClean="0"/>
              <a:t>Hold detector bias, Collect and integrate charge at pixel level, and multiplex signal out to system electronics</a:t>
            </a:r>
          </a:p>
          <a:p>
            <a:pPr lvl="1"/>
            <a:r>
              <a:rPr lang="en-US" dirty="0" smtClean="0"/>
              <a:t>Hybrid Interconnect</a:t>
            </a:r>
          </a:p>
          <a:p>
            <a:pPr lvl="2"/>
            <a:r>
              <a:rPr lang="en-US" dirty="0" smtClean="0"/>
              <a:t>Holds detector to ROIC and conducts electrons from detector to ROIC</a:t>
            </a:r>
          </a:p>
          <a:p>
            <a:r>
              <a:rPr lang="en-US" dirty="0" smtClean="0"/>
              <a:t>In the system- the Focal Plane Array is located at the image </a:t>
            </a:r>
            <a:br>
              <a:rPr lang="en-US" dirty="0" smtClean="0"/>
            </a:br>
            <a:r>
              <a:rPr lang="en-US" dirty="0" smtClean="0"/>
              <a:t>focus point  </a:t>
            </a:r>
          </a:p>
          <a:p>
            <a:pPr lvl="1"/>
            <a:r>
              <a:rPr lang="en-US" dirty="0" smtClean="0"/>
              <a:t>An FPA may consist of multiple</a:t>
            </a:r>
            <a:br>
              <a:rPr lang="en-US" dirty="0" smtClean="0"/>
            </a:br>
            <a:r>
              <a:rPr lang="en-US" dirty="0" smtClean="0"/>
              <a:t> SCAs</a:t>
            </a:r>
          </a:p>
          <a:p>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descr="NCS Businesses - ICD Image3"/>
          <p:cNvPicPr>
            <a:picLocks noChangeAspect="1" noChangeArrowheads="1"/>
          </p:cNvPicPr>
          <p:nvPr/>
        </p:nvPicPr>
        <p:blipFill>
          <a:blip r:embed="rId3" cstate="print"/>
          <a:srcRect/>
          <a:stretch>
            <a:fillRect/>
          </a:stretch>
        </p:blipFill>
        <p:spPr bwMode="auto">
          <a:xfrm>
            <a:off x="1524000" y="4114799"/>
            <a:ext cx="3467100" cy="2600327"/>
          </a:xfrm>
          <a:prstGeom prst="rect">
            <a:avLst/>
          </a:prstGeom>
          <a:noFill/>
        </p:spPr>
      </p:pic>
      <p:sp>
        <p:nvSpPr>
          <p:cNvPr id="14338" name="Rectangle 2"/>
          <p:cNvSpPr>
            <a:spLocks noGrp="1" noChangeArrowheads="1"/>
          </p:cNvSpPr>
          <p:nvPr>
            <p:ph type="title"/>
          </p:nvPr>
        </p:nvSpPr>
        <p:spPr/>
        <p:txBody>
          <a:bodyPr/>
          <a:lstStyle/>
          <a:p>
            <a:r>
              <a:rPr lang="en-US" dirty="0" smtClean="0">
                <a:solidFill>
                  <a:schemeClr val="tx1"/>
                </a:solidFill>
              </a:rPr>
              <a:t>Large Format IR FPAs Enable Enhanced Mission Utility</a:t>
            </a:r>
          </a:p>
        </p:txBody>
      </p:sp>
      <p:sp>
        <p:nvSpPr>
          <p:cNvPr id="5123" name="Rectangle 3"/>
          <p:cNvSpPr>
            <a:spLocks noGrp="1" noChangeArrowheads="1"/>
          </p:cNvSpPr>
          <p:nvPr>
            <p:ph sz="quarter" idx="1"/>
          </p:nvPr>
        </p:nvSpPr>
        <p:spPr>
          <a:xfrm>
            <a:off x="304800" y="1524000"/>
            <a:ext cx="4191000" cy="4419600"/>
          </a:xfrm>
        </p:spPr>
        <p:txBody>
          <a:bodyPr>
            <a:normAutofit/>
          </a:bodyPr>
          <a:lstStyle/>
          <a:p>
            <a:r>
              <a:rPr lang="en-US" dirty="0" smtClean="0"/>
              <a:t>Large Format FPAs enable high resolution wide FOV Persistent Surveillance</a:t>
            </a:r>
          </a:p>
          <a:p>
            <a:pPr lvl="1"/>
            <a:r>
              <a:rPr lang="en-US" dirty="0" smtClean="0"/>
              <a:t>Wide Area Persistent Surveillance </a:t>
            </a:r>
          </a:p>
          <a:p>
            <a:pPr lvl="1"/>
            <a:r>
              <a:rPr lang="en-US" dirty="0" smtClean="0"/>
              <a:t>Distributed Aperture Systems </a:t>
            </a:r>
          </a:p>
          <a:p>
            <a:pPr lvl="1"/>
            <a:r>
              <a:rPr lang="en-US" dirty="0" smtClean="0"/>
              <a:t>Infrared Astronomy</a:t>
            </a:r>
          </a:p>
        </p:txBody>
      </p:sp>
      <p:pic>
        <p:nvPicPr>
          <p:cNvPr id="14348" name="Picture 4" descr="Staring Advantage over Scanning"/>
          <p:cNvPicPr>
            <a:picLocks noChangeAspect="1" noChangeArrowheads="1"/>
          </p:cNvPicPr>
          <p:nvPr/>
        </p:nvPicPr>
        <p:blipFill>
          <a:blip r:embed="rId4" cstate="print"/>
          <a:srcRect/>
          <a:stretch>
            <a:fillRect/>
          </a:stretch>
        </p:blipFill>
        <p:spPr bwMode="auto">
          <a:xfrm>
            <a:off x="5105400" y="1447800"/>
            <a:ext cx="3800365" cy="1933581"/>
          </a:xfrm>
          <a:prstGeom prst="rect">
            <a:avLst/>
          </a:prstGeom>
          <a:noFill/>
          <a:ln w="9525">
            <a:noFill/>
            <a:miter lim="800000"/>
            <a:headEnd/>
            <a:tailEnd/>
          </a:ln>
        </p:spPr>
      </p:pic>
      <p:pic>
        <p:nvPicPr>
          <p:cNvPr id="14349" name="Picture 5" descr="LF Graphic Persistent Surveillance"/>
          <p:cNvPicPr>
            <a:picLocks noChangeAspect="1" noChangeArrowheads="1"/>
          </p:cNvPicPr>
          <p:nvPr/>
        </p:nvPicPr>
        <p:blipFill>
          <a:blip r:embed="rId5" cstate="print"/>
          <a:srcRect/>
          <a:stretch>
            <a:fillRect/>
          </a:stretch>
        </p:blipFill>
        <p:spPr bwMode="auto">
          <a:xfrm>
            <a:off x="5562600" y="3505200"/>
            <a:ext cx="2882900" cy="1526246"/>
          </a:xfrm>
          <a:prstGeom prst="rect">
            <a:avLst/>
          </a:prstGeom>
          <a:noFill/>
          <a:ln w="9525">
            <a:noFill/>
            <a:miter lim="800000"/>
            <a:headEnd/>
            <a:tailEnd/>
          </a:ln>
        </p:spPr>
      </p:pic>
      <p:pic>
        <p:nvPicPr>
          <p:cNvPr id="14350" name="Picture 6" descr="LF Graphic Apache DAS"/>
          <p:cNvPicPr>
            <a:picLocks noChangeAspect="1" noChangeArrowheads="1"/>
          </p:cNvPicPr>
          <p:nvPr/>
        </p:nvPicPr>
        <p:blipFill>
          <a:blip r:embed="rId6" cstate="print">
            <a:lum bright="20000"/>
          </a:blip>
          <a:srcRect/>
          <a:stretch>
            <a:fillRect/>
          </a:stretch>
        </p:blipFill>
        <p:spPr bwMode="auto">
          <a:xfrm>
            <a:off x="5086350" y="5172089"/>
            <a:ext cx="1943100" cy="1574786"/>
          </a:xfrm>
          <a:prstGeom prst="rect">
            <a:avLst/>
          </a:prstGeom>
          <a:noFill/>
          <a:ln w="9525">
            <a:noFill/>
            <a:miter lim="800000"/>
            <a:headEnd/>
            <a:tailEnd/>
          </a:ln>
        </p:spPr>
      </p:pic>
      <p:pic>
        <p:nvPicPr>
          <p:cNvPr id="14351" name="Picture 7" descr="LF GraphicShipboard DAS"/>
          <p:cNvPicPr>
            <a:picLocks noChangeAspect="1" noChangeArrowheads="1"/>
          </p:cNvPicPr>
          <p:nvPr/>
        </p:nvPicPr>
        <p:blipFill>
          <a:blip r:embed="rId7" cstate="print">
            <a:lum bright="42000" contrast="-6000"/>
          </a:blip>
          <a:srcRect/>
          <a:stretch>
            <a:fillRect/>
          </a:stretch>
        </p:blipFill>
        <p:spPr bwMode="auto">
          <a:xfrm>
            <a:off x="7046912" y="5191137"/>
            <a:ext cx="1938269" cy="155258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Definition of Terms- Perfect Detector</a:t>
            </a:r>
            <a:endParaRPr lang="en-US" dirty="0">
              <a:solidFill>
                <a:schemeClr val="tx1"/>
              </a:solidFill>
            </a:endParaRPr>
          </a:p>
        </p:txBody>
      </p:sp>
      <p:pic>
        <p:nvPicPr>
          <p:cNvPr id="4" name="Content Placeholder 3" descr="Photon Point Down.png"/>
          <p:cNvPicPr>
            <a:picLocks noGrp="1" noChangeAspect="1"/>
          </p:cNvPicPr>
          <p:nvPr>
            <p:ph sz="quarter" idx="1"/>
          </p:nvPr>
        </p:nvPicPr>
        <p:blipFill>
          <a:blip r:embed="rId3" cstate="print"/>
          <a:stretch>
            <a:fillRect/>
          </a:stretch>
        </p:blipFill>
        <p:spPr>
          <a:xfrm>
            <a:off x="3276600" y="1828800"/>
            <a:ext cx="381000" cy="1506603"/>
          </a:xfrm>
        </p:spPr>
      </p:pic>
      <p:sp>
        <p:nvSpPr>
          <p:cNvPr id="5" name="Content Placeholder 4"/>
          <p:cNvSpPr>
            <a:spLocks noGrp="1"/>
          </p:cNvSpPr>
          <p:nvPr>
            <p:ph sz="quarter" idx="2"/>
          </p:nvPr>
        </p:nvSpPr>
        <p:spPr>
          <a:xfrm>
            <a:off x="4933950" y="1447800"/>
            <a:ext cx="3981450" cy="5105400"/>
          </a:xfrm>
        </p:spPr>
        <p:txBody>
          <a:bodyPr>
            <a:normAutofit/>
          </a:bodyPr>
          <a:lstStyle/>
          <a:p>
            <a:r>
              <a:rPr lang="en-US" dirty="0" smtClean="0"/>
              <a:t>A “Perfect” photon detector will  generate 1 electron per incident photon </a:t>
            </a:r>
          </a:p>
          <a:p>
            <a:pPr lvl="1"/>
            <a:r>
              <a:rPr lang="en-US" dirty="0" smtClean="0"/>
              <a:t>This detector’s “quantum efficiency” (QE) would be 100% across the spectral band of interest</a:t>
            </a:r>
          </a:p>
          <a:p>
            <a:pPr lvl="1"/>
            <a:endParaRPr lang="en-US" dirty="0" smtClean="0"/>
          </a:p>
          <a:p>
            <a:pPr lvl="1"/>
            <a:endParaRPr lang="en-US" dirty="0" smtClean="0"/>
          </a:p>
          <a:p>
            <a:pPr lvl="1"/>
            <a:endParaRPr lang="en-US" dirty="0" smtClean="0"/>
          </a:p>
          <a:p>
            <a:pPr lvl="1"/>
            <a:endParaRPr lang="en-US" dirty="0" smtClean="0"/>
          </a:p>
          <a:p>
            <a:r>
              <a:rPr lang="en-US" dirty="0" smtClean="0"/>
              <a:t>A Perfect detector also contributes no noise to signal.  </a:t>
            </a:r>
          </a:p>
          <a:p>
            <a:pPr lvl="1"/>
            <a:r>
              <a:rPr lang="en-US" b="0" dirty="0" smtClean="0"/>
              <a:t>Not possible- but useful to determine theoretical best performance</a:t>
            </a:r>
          </a:p>
        </p:txBody>
      </p:sp>
      <p:sp>
        <p:nvSpPr>
          <p:cNvPr id="6" name="Rectangle 5"/>
          <p:cNvSpPr/>
          <p:nvPr/>
        </p:nvSpPr>
        <p:spPr>
          <a:xfrm>
            <a:off x="2743200" y="3352800"/>
            <a:ext cx="1524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smtClean="0"/>
              <a:t>Perfect Detector</a:t>
            </a:r>
            <a:endParaRPr lang="en-US" b="1" dirty="0"/>
          </a:p>
        </p:txBody>
      </p:sp>
      <p:graphicFrame>
        <p:nvGraphicFramePr>
          <p:cNvPr id="7" name="Object 6"/>
          <p:cNvGraphicFramePr>
            <a:graphicFrameLocks noChangeAspect="1"/>
          </p:cNvGraphicFramePr>
          <p:nvPr/>
        </p:nvGraphicFramePr>
        <p:xfrm>
          <a:off x="5334000" y="3733800"/>
          <a:ext cx="2880360" cy="685800"/>
        </p:xfrm>
        <a:graphic>
          <a:graphicData uri="http://schemas.openxmlformats.org/presentationml/2006/ole">
            <p:oleObj spid="_x0000_s5121" name="Equation" r:id="rId4" imgW="1600200" imgH="380880" progId="Equation.3">
              <p:embed/>
            </p:oleObj>
          </a:graphicData>
        </a:graphic>
      </p:graphicFrame>
      <p:sp>
        <p:nvSpPr>
          <p:cNvPr id="16" name="TextBox 15"/>
          <p:cNvSpPr txBox="1"/>
          <p:nvPr/>
        </p:nvSpPr>
        <p:spPr>
          <a:xfrm>
            <a:off x="1219200" y="2590800"/>
            <a:ext cx="1524000" cy="685800"/>
          </a:xfrm>
          <a:prstGeom prst="rect">
            <a:avLst/>
          </a:prstGeom>
          <a:noFill/>
        </p:spPr>
        <p:txBody>
          <a:bodyPr wrap="square" rtlCol="0">
            <a:normAutofit fontScale="85000" lnSpcReduction="20000"/>
          </a:bodyPr>
          <a:lstStyle/>
          <a:p>
            <a:pPr algn="r"/>
            <a:r>
              <a:rPr lang="en-US" dirty="0" smtClean="0">
                <a:latin typeface="Times New Roman" pitchFamily="18" charset="0"/>
                <a:cs typeface="Times New Roman" pitchFamily="18" charset="0"/>
              </a:rPr>
              <a:t>100% Transmission</a:t>
            </a:r>
          </a:p>
          <a:p>
            <a:pPr algn="r"/>
            <a:r>
              <a:rPr lang="en-US" dirty="0" smtClean="0">
                <a:latin typeface="Times New Roman" pitchFamily="18" charset="0"/>
                <a:cs typeface="Times New Roman" pitchFamily="18" charset="0"/>
              </a:rPr>
              <a:t>&amp; Collection</a:t>
            </a:r>
            <a:endParaRPr lang="en-US" dirty="0">
              <a:latin typeface="Times New Roman" pitchFamily="18" charset="0"/>
              <a:cs typeface="Times New Roman" pitchFamily="18" charset="0"/>
            </a:endParaRPr>
          </a:p>
        </p:txBody>
      </p:sp>
      <p:sp>
        <p:nvSpPr>
          <p:cNvPr id="17" name="TextBox 16"/>
          <p:cNvSpPr txBox="1"/>
          <p:nvPr/>
        </p:nvSpPr>
        <p:spPr>
          <a:xfrm>
            <a:off x="1752600" y="1600200"/>
            <a:ext cx="1524000" cy="685800"/>
          </a:xfrm>
          <a:prstGeom prst="rect">
            <a:avLst/>
          </a:prstGeom>
          <a:noFill/>
        </p:spPr>
        <p:txBody>
          <a:bodyPr wrap="square" rtlCol="0">
            <a:normAutofit/>
          </a:bodyPr>
          <a:lstStyle/>
          <a:p>
            <a:pPr algn="r"/>
            <a:r>
              <a:rPr lang="en-US" dirty="0" smtClean="0">
                <a:latin typeface="Times New Roman" pitchFamily="18" charset="0"/>
                <a:cs typeface="Times New Roman" pitchFamily="18" charset="0"/>
              </a:rPr>
              <a:t>Incident Photon</a:t>
            </a:r>
          </a:p>
        </p:txBody>
      </p:sp>
      <p:grpSp>
        <p:nvGrpSpPr>
          <p:cNvPr id="20" name="Group 19"/>
          <p:cNvGrpSpPr/>
          <p:nvPr/>
        </p:nvGrpSpPr>
        <p:grpSpPr>
          <a:xfrm>
            <a:off x="1371600" y="4572000"/>
            <a:ext cx="2438400" cy="1752600"/>
            <a:chOff x="1371600" y="4572000"/>
            <a:chExt cx="2438400" cy="1752600"/>
          </a:xfrm>
        </p:grpSpPr>
        <p:cxnSp>
          <p:nvCxnSpPr>
            <p:cNvPr id="13" name="Straight Connector 12"/>
            <p:cNvCxnSpPr/>
            <p:nvPr/>
          </p:nvCxnSpPr>
          <p:spPr>
            <a:xfrm>
              <a:off x="1371600" y="4953000"/>
              <a:ext cx="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71600" y="6324600"/>
              <a:ext cx="2438400"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981200" y="4572000"/>
              <a:ext cx="990600" cy="1752600"/>
            </a:xfrm>
            <a:prstGeom prst="rect">
              <a:avLst/>
            </a:prstGeom>
            <a:solidFill>
              <a:srgbClr val="00B0F0"/>
            </a:solidFill>
          </p:spPr>
          <p:txBody>
            <a:bodyPr wrap="square" rtlCol="0" anchor="b" anchorCtr="0">
              <a:normAutofit/>
            </a:bodyPr>
            <a:lstStyle/>
            <a:p>
              <a:pPr algn="ctr"/>
              <a:r>
                <a:rPr lang="en-US" dirty="0" smtClean="0">
                  <a:latin typeface="Times New Roman" pitchFamily="18" charset="0"/>
                  <a:cs typeface="Times New Roman" pitchFamily="18" charset="0"/>
                </a:rPr>
                <a:t>Spectral</a:t>
              </a:r>
            </a:p>
            <a:p>
              <a:pPr algn="ctr"/>
              <a:r>
                <a:rPr lang="en-US" dirty="0" smtClean="0">
                  <a:latin typeface="Times New Roman" pitchFamily="18" charset="0"/>
                  <a:cs typeface="Times New Roman" pitchFamily="18" charset="0"/>
                </a:rPr>
                <a:t>Band of Interest</a:t>
              </a:r>
            </a:p>
          </p:txBody>
        </p:sp>
      </p:grpSp>
      <p:sp>
        <p:nvSpPr>
          <p:cNvPr id="21" name="TextBox 20"/>
          <p:cNvSpPr txBox="1"/>
          <p:nvPr/>
        </p:nvSpPr>
        <p:spPr>
          <a:xfrm rot="16200000">
            <a:off x="609600" y="5257800"/>
            <a:ext cx="914400" cy="457200"/>
          </a:xfrm>
          <a:prstGeom prst="rect">
            <a:avLst/>
          </a:prstGeom>
          <a:noFill/>
        </p:spPr>
        <p:txBody>
          <a:bodyPr wrap="none" rtlCol="0">
            <a:normAutofit/>
          </a:bodyPr>
          <a:lstStyle/>
          <a:p>
            <a:r>
              <a:rPr lang="en-US" dirty="0" smtClean="0">
                <a:latin typeface="Times New Roman" pitchFamily="18" charset="0"/>
                <a:cs typeface="Times New Roman" pitchFamily="18" charset="0"/>
              </a:rPr>
              <a:t>QE</a:t>
            </a:r>
          </a:p>
        </p:txBody>
      </p:sp>
      <p:sp>
        <p:nvSpPr>
          <p:cNvPr id="22" name="TextBox 21"/>
          <p:cNvSpPr txBox="1"/>
          <p:nvPr/>
        </p:nvSpPr>
        <p:spPr>
          <a:xfrm>
            <a:off x="1295400" y="6324600"/>
            <a:ext cx="2209800" cy="304800"/>
          </a:xfrm>
          <a:prstGeom prst="rect">
            <a:avLst/>
          </a:prstGeom>
          <a:noFill/>
        </p:spPr>
        <p:txBody>
          <a:bodyPr wrap="square" rtlCol="0">
            <a:normAutofit fontScale="92500" lnSpcReduction="20000"/>
          </a:bodyPr>
          <a:lstStyle/>
          <a:p>
            <a:pPr algn="r"/>
            <a:r>
              <a:rPr lang="en-US" dirty="0" smtClean="0">
                <a:latin typeface="Times New Roman" pitchFamily="18" charset="0"/>
                <a:cs typeface="Times New Roman" pitchFamily="18" charset="0"/>
              </a:rPr>
              <a:t>Wavelength (µm)</a:t>
            </a:r>
            <a:endParaRPr lang="en-US" dirty="0">
              <a:latin typeface="Times New Roman" pitchFamily="18" charset="0"/>
              <a:cs typeface="Times New Roman" pitchFamily="18" charset="0"/>
            </a:endParaRPr>
          </a:p>
        </p:txBody>
      </p:sp>
      <p:sp>
        <p:nvSpPr>
          <p:cNvPr id="23" name="TextBox 22"/>
          <p:cNvSpPr txBox="1"/>
          <p:nvPr/>
        </p:nvSpPr>
        <p:spPr>
          <a:xfrm>
            <a:off x="228600" y="4876800"/>
            <a:ext cx="1066800" cy="381000"/>
          </a:xfrm>
          <a:prstGeom prst="rect">
            <a:avLst/>
          </a:prstGeom>
          <a:noFill/>
        </p:spPr>
        <p:txBody>
          <a:bodyPr wrap="square" rtlCol="0">
            <a:normAutofit/>
          </a:bodyPr>
          <a:lstStyle/>
          <a:p>
            <a:pPr algn="r"/>
            <a:r>
              <a:rPr lang="en-US" dirty="0" smtClean="0">
                <a:latin typeface="Times New Roman" pitchFamily="18" charset="0"/>
                <a:cs typeface="Times New Roman" pitchFamily="18" charset="0"/>
              </a:rPr>
              <a:t>100% </a:t>
            </a:r>
            <a:endParaRPr lang="en-US" dirty="0">
              <a:latin typeface="Times New Roman" pitchFamily="18" charset="0"/>
              <a:cs typeface="Times New Roman" pitchFamily="18" charset="0"/>
            </a:endParaRPr>
          </a:p>
        </p:txBody>
      </p:sp>
      <p:sp>
        <p:nvSpPr>
          <p:cNvPr id="24" name="Freeform 23"/>
          <p:cNvSpPr/>
          <p:nvPr/>
        </p:nvSpPr>
        <p:spPr>
          <a:xfrm>
            <a:off x="1688123" y="5029201"/>
            <a:ext cx="1575582" cy="1301262"/>
          </a:xfrm>
          <a:custGeom>
            <a:avLst/>
            <a:gdLst>
              <a:gd name="connsiteX0" fmla="*/ 0 w 1575582"/>
              <a:gd name="connsiteY0" fmla="*/ 1069145 h 1083213"/>
              <a:gd name="connsiteX1" fmla="*/ 182880 w 1575582"/>
              <a:gd name="connsiteY1" fmla="*/ 14068 h 1083213"/>
              <a:gd name="connsiteX2" fmla="*/ 1420837 w 1575582"/>
              <a:gd name="connsiteY2" fmla="*/ 0 h 1083213"/>
              <a:gd name="connsiteX3" fmla="*/ 1575582 w 1575582"/>
              <a:gd name="connsiteY3" fmla="*/ 1083213 h 1083213"/>
            </a:gdLst>
            <a:ahLst/>
            <a:cxnLst>
              <a:cxn ang="0">
                <a:pos x="connsiteX0" y="connsiteY0"/>
              </a:cxn>
              <a:cxn ang="0">
                <a:pos x="connsiteX1" y="connsiteY1"/>
              </a:cxn>
              <a:cxn ang="0">
                <a:pos x="connsiteX2" y="connsiteY2"/>
              </a:cxn>
              <a:cxn ang="0">
                <a:pos x="connsiteX3" y="connsiteY3"/>
              </a:cxn>
            </a:cxnLst>
            <a:rect l="l" t="t" r="r" b="b"/>
            <a:pathLst>
              <a:path w="1575582" h="1083213">
                <a:moveTo>
                  <a:pt x="0" y="1069145"/>
                </a:moveTo>
                <a:lnTo>
                  <a:pt x="182880" y="14068"/>
                </a:lnTo>
                <a:lnTo>
                  <a:pt x="1420837" y="0"/>
                </a:lnTo>
                <a:lnTo>
                  <a:pt x="1575582" y="1083213"/>
                </a:lnTo>
              </a:path>
            </a:pathLst>
          </a:custGeom>
          <a:ln w="28575">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5" name="TextBox 24"/>
          <p:cNvSpPr txBox="1"/>
          <p:nvPr/>
        </p:nvSpPr>
        <p:spPr>
          <a:xfrm>
            <a:off x="3276600" y="4495800"/>
            <a:ext cx="1295400" cy="1143000"/>
          </a:xfrm>
          <a:prstGeom prst="rect">
            <a:avLst/>
          </a:prstGeom>
          <a:noFill/>
        </p:spPr>
        <p:txBody>
          <a:bodyPr wrap="square" rtlCol="0">
            <a:normAutofit fontScale="85000" lnSpcReduction="10000"/>
          </a:bodyPr>
          <a:lstStyle/>
          <a:p>
            <a:pPr algn="r"/>
            <a:r>
              <a:rPr lang="en-US" dirty="0" smtClean="0">
                <a:latin typeface="Times New Roman" pitchFamily="18" charset="0"/>
                <a:cs typeface="Times New Roman" pitchFamily="18" charset="0"/>
              </a:rPr>
              <a:t>QE for Perfect Detector 100% Across Spectral band of interest</a:t>
            </a:r>
            <a:endParaRPr lang="en-US" dirty="0">
              <a:latin typeface="Times New Roman" pitchFamily="18" charset="0"/>
              <a:cs typeface="Times New Roman" pitchFamily="18" charset="0"/>
            </a:endParaRPr>
          </a:p>
        </p:txBody>
      </p:sp>
      <p:cxnSp>
        <p:nvCxnSpPr>
          <p:cNvPr id="27" name="Straight Arrow Connector 26"/>
          <p:cNvCxnSpPr/>
          <p:nvPr/>
        </p:nvCxnSpPr>
        <p:spPr>
          <a:xfrm flipH="1">
            <a:off x="2971800" y="4800600"/>
            <a:ext cx="533400" cy="228600"/>
          </a:xfrm>
          <a:prstGeom prst="straightConnector1">
            <a:avLst/>
          </a:prstGeom>
          <a:ln>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endCxn id="6" idx="0"/>
          </p:cNvCxnSpPr>
          <p:nvPr/>
        </p:nvCxnSpPr>
        <p:spPr>
          <a:xfrm>
            <a:off x="2819400" y="3048000"/>
            <a:ext cx="685800" cy="304800"/>
          </a:xfrm>
          <a:prstGeom prst="straightConnector1">
            <a:avLst/>
          </a:prstGeom>
          <a:ln>
            <a:solidFill>
              <a:srgbClr val="92D05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25"/>
          <p:cNvSpPr>
            <a:spLocks noGrp="1"/>
          </p:cNvSpPr>
          <p:nvPr>
            <p:ph sz="quarter" idx="1"/>
          </p:nvPr>
        </p:nvSpPr>
        <p:spPr>
          <a:xfrm>
            <a:off x="381000" y="1447800"/>
            <a:ext cx="4343400" cy="4724400"/>
          </a:xfrm>
        </p:spPr>
        <p:txBody>
          <a:bodyPr>
            <a:normAutofit/>
          </a:bodyPr>
          <a:lstStyle/>
          <a:p>
            <a:r>
              <a:rPr lang="en-US" dirty="0" smtClean="0"/>
              <a:t>ROIC required to convert photo-generated electrons to useful signal</a:t>
            </a:r>
          </a:p>
          <a:p>
            <a:r>
              <a:rPr lang="en-US" dirty="0" smtClean="0"/>
              <a:t>ROIC Collects detector signal for specified period of time, Tint</a:t>
            </a:r>
          </a:p>
          <a:p>
            <a:pPr lvl="1"/>
            <a:r>
              <a:rPr lang="en-US" dirty="0" smtClean="0"/>
              <a:t>Both photo generated &amp; detector dark current, N</a:t>
            </a:r>
            <a:r>
              <a:rPr lang="en-US" baseline="-25000" dirty="0" smtClean="0"/>
              <a:t>e-</a:t>
            </a:r>
            <a:r>
              <a:rPr lang="en-US" dirty="0" smtClean="0"/>
              <a:t>  electrons</a:t>
            </a:r>
          </a:p>
          <a:p>
            <a:endParaRPr lang="en-US" dirty="0" smtClean="0"/>
          </a:p>
          <a:p>
            <a:endParaRPr lang="en-US" dirty="0"/>
          </a:p>
        </p:txBody>
      </p:sp>
      <p:sp>
        <p:nvSpPr>
          <p:cNvPr id="399362" name="Rectangle 2"/>
          <p:cNvSpPr>
            <a:spLocks noGrp="1" noChangeArrowheads="1"/>
          </p:cNvSpPr>
          <p:nvPr>
            <p:ph type="title"/>
          </p:nvPr>
        </p:nvSpPr>
        <p:spPr/>
        <p:txBody>
          <a:bodyPr/>
          <a:lstStyle/>
          <a:p>
            <a:r>
              <a:rPr lang="en-US" dirty="0" smtClean="0">
                <a:solidFill>
                  <a:schemeClr val="tx1"/>
                </a:solidFill>
              </a:rPr>
              <a:t>Simplified ROIC Calculations</a:t>
            </a:r>
            <a:endParaRPr lang="en-US" dirty="0">
              <a:solidFill>
                <a:schemeClr val="tx1"/>
              </a:solidFill>
            </a:endParaRPr>
          </a:p>
        </p:txBody>
      </p:sp>
      <p:sp>
        <p:nvSpPr>
          <p:cNvPr id="25" name="Content Placeholder 24"/>
          <p:cNvSpPr>
            <a:spLocks noGrp="1"/>
          </p:cNvSpPr>
          <p:nvPr>
            <p:ph sz="quarter" idx="2"/>
          </p:nvPr>
        </p:nvSpPr>
        <p:spPr>
          <a:xfrm>
            <a:off x="4933950" y="1447800"/>
            <a:ext cx="3749040" cy="5181600"/>
          </a:xfrm>
        </p:spPr>
        <p:txBody>
          <a:bodyPr>
            <a:normAutofit/>
          </a:bodyPr>
          <a:lstStyle/>
          <a:p>
            <a:r>
              <a:rPr lang="en-US" dirty="0" smtClean="0"/>
              <a:t>ROIC Outputs over a range from Starvation (</a:t>
            </a:r>
            <a:r>
              <a:rPr lang="en-US" dirty="0" err="1" smtClean="0"/>
              <a:t>Vstarve</a:t>
            </a:r>
            <a:r>
              <a:rPr lang="en-US" dirty="0" smtClean="0"/>
              <a:t>), no electrons  to Saturation (</a:t>
            </a:r>
            <a:r>
              <a:rPr lang="en-US" dirty="0" err="1" smtClean="0"/>
              <a:t>Vsat</a:t>
            </a:r>
            <a:r>
              <a:rPr lang="en-US" dirty="0" smtClean="0"/>
              <a:t>) representing </a:t>
            </a:r>
            <a:r>
              <a:rPr lang="en-US" dirty="0" err="1" smtClean="0"/>
              <a:t>N</a:t>
            </a:r>
            <a:r>
              <a:rPr lang="en-US" baseline="-25000" dirty="0" err="1" smtClean="0"/>
              <a:t>Max</a:t>
            </a:r>
            <a:r>
              <a:rPr lang="en-US" dirty="0" smtClean="0"/>
              <a:t> Electrons</a:t>
            </a:r>
          </a:p>
          <a:p>
            <a:endParaRPr lang="en-US" dirty="0" smtClean="0"/>
          </a:p>
          <a:p>
            <a:r>
              <a:rPr lang="en-US" dirty="0" smtClean="0"/>
              <a:t>Transimpedance, Z with units V/electron is the incremental change in output voltage</a:t>
            </a:r>
          </a:p>
          <a:p>
            <a:endParaRPr lang="en-US" dirty="0" smtClean="0"/>
          </a:p>
          <a:p>
            <a:r>
              <a:rPr lang="en-US" dirty="0" smtClean="0"/>
              <a:t>Z=(V</a:t>
            </a:r>
            <a:r>
              <a:rPr lang="en-US" baseline="-25000" dirty="0" smtClean="0"/>
              <a:t>sat</a:t>
            </a:r>
            <a:r>
              <a:rPr lang="en-US" dirty="0" smtClean="0"/>
              <a:t>-V</a:t>
            </a:r>
            <a:r>
              <a:rPr lang="en-US" baseline="-25000" dirty="0" smtClean="0"/>
              <a:t>starve</a:t>
            </a:r>
            <a:r>
              <a:rPr lang="en-US" dirty="0" smtClean="0"/>
              <a:t>)/N</a:t>
            </a:r>
            <a:r>
              <a:rPr lang="en-US" baseline="-25000" dirty="0" smtClean="0"/>
              <a:t>Max</a:t>
            </a:r>
            <a:r>
              <a:rPr lang="en-US" dirty="0" smtClean="0"/>
              <a:t> </a:t>
            </a:r>
          </a:p>
          <a:p>
            <a:endParaRPr lang="en-US" dirty="0" smtClean="0"/>
          </a:p>
          <a:p>
            <a:r>
              <a:rPr lang="en-US" dirty="0" smtClean="0"/>
              <a:t>V</a:t>
            </a:r>
            <a:r>
              <a:rPr lang="en-US" baseline="-25000" dirty="0" smtClean="0"/>
              <a:t>out</a:t>
            </a:r>
            <a:r>
              <a:rPr lang="en-US" dirty="0" smtClean="0"/>
              <a:t>=Z*N</a:t>
            </a:r>
            <a:r>
              <a:rPr lang="en-US" baseline="-25000" dirty="0" smtClean="0"/>
              <a:t>e-</a:t>
            </a:r>
            <a:r>
              <a:rPr lang="en-US" dirty="0" smtClean="0"/>
              <a:t> </a:t>
            </a:r>
          </a:p>
          <a:p>
            <a:endParaRPr lang="en-US" dirty="0" smtClean="0"/>
          </a:p>
          <a:p>
            <a:r>
              <a:rPr lang="en-US" dirty="0" smtClean="0"/>
              <a:t>ROIC noise is a fixed term, independent of Tint</a:t>
            </a:r>
          </a:p>
          <a:p>
            <a:pPr lvl="1"/>
            <a:r>
              <a:rPr lang="en-US" dirty="0" smtClean="0"/>
              <a:t>N</a:t>
            </a:r>
            <a:r>
              <a:rPr lang="en-US" baseline="-25000" dirty="0" smtClean="0"/>
              <a:t>noise_ROIC</a:t>
            </a:r>
            <a:r>
              <a:rPr lang="en-US" dirty="0" smtClean="0"/>
              <a:t>  </a:t>
            </a:r>
          </a:p>
          <a:p>
            <a:pPr lvl="1"/>
            <a:endParaRPr lang="en-US" dirty="0" smtClean="0"/>
          </a:p>
          <a:p>
            <a:pPr>
              <a:buNone/>
            </a:pPr>
            <a:endParaRPr lang="en-US" dirty="0"/>
          </a:p>
        </p:txBody>
      </p:sp>
      <p:sp>
        <p:nvSpPr>
          <p:cNvPr id="399381" name="Text Box 21"/>
          <p:cNvSpPr txBox="1">
            <a:spLocks noChangeArrowheads="1"/>
          </p:cNvSpPr>
          <p:nvPr/>
        </p:nvSpPr>
        <p:spPr bwMode="auto">
          <a:xfrm>
            <a:off x="5715000" y="5257800"/>
            <a:ext cx="2895600" cy="369332"/>
          </a:xfrm>
          <a:prstGeom prst="rect">
            <a:avLst/>
          </a:prstGeom>
          <a:noFill/>
          <a:ln w="28575" cap="sq" algn="ctr">
            <a:noFill/>
            <a:miter lim="800000"/>
            <a:headEnd type="none" w="sm" len="sm"/>
            <a:tailEnd type="none" w="sm" len="sm"/>
          </a:ln>
          <a:effectLst/>
        </p:spPr>
        <p:txBody>
          <a:bodyPr wrap="square">
            <a:spAutoFit/>
          </a:bodyPr>
          <a:lstStyle/>
          <a:p>
            <a:endParaRPr lang="en-US" dirty="0"/>
          </a:p>
        </p:txBody>
      </p:sp>
      <p:grpSp>
        <p:nvGrpSpPr>
          <p:cNvPr id="19" name="Group 18"/>
          <p:cNvGrpSpPr/>
          <p:nvPr/>
        </p:nvGrpSpPr>
        <p:grpSpPr>
          <a:xfrm>
            <a:off x="1676400" y="3962400"/>
            <a:ext cx="2438400" cy="2736913"/>
            <a:chOff x="1219200" y="3733800"/>
            <a:chExt cx="2895600" cy="2965513"/>
          </a:xfrm>
        </p:grpSpPr>
        <p:sp>
          <p:nvSpPr>
            <p:cNvPr id="399397" name="Rectangle 37"/>
            <p:cNvSpPr>
              <a:spLocks noChangeArrowheads="1"/>
            </p:cNvSpPr>
            <p:nvPr/>
          </p:nvSpPr>
          <p:spPr bwMode="auto">
            <a:xfrm>
              <a:off x="1219200" y="3733800"/>
              <a:ext cx="2851392" cy="2131256"/>
            </a:xfrm>
            <a:prstGeom prst="rect">
              <a:avLst/>
            </a:prstGeom>
            <a:solidFill>
              <a:srgbClr val="E5E8CA">
                <a:alpha val="50000"/>
              </a:srgbClr>
            </a:solidFill>
            <a:ln w="12700">
              <a:solidFill>
                <a:schemeClr val="tx1"/>
              </a:solidFill>
              <a:miter lim="800000"/>
              <a:headEnd/>
              <a:tailEnd/>
            </a:ln>
            <a:effectLst/>
          </p:spPr>
          <p:txBody>
            <a:bodyPr lIns="0" tIns="44450" rIns="90487" bIns="44450"/>
            <a:lstStyle/>
            <a:p>
              <a:pPr>
                <a:spcBef>
                  <a:spcPct val="20000"/>
                </a:spcBef>
                <a:buClr>
                  <a:srgbClr val="0066FF"/>
                </a:buClr>
                <a:buSzPct val="125000"/>
              </a:pPr>
              <a:endParaRPr lang="en-US" sz="1800" dirty="0">
                <a:solidFill>
                  <a:srgbClr val="000000"/>
                </a:solidFill>
              </a:endParaRPr>
            </a:p>
          </p:txBody>
        </p:sp>
        <p:sp>
          <p:nvSpPr>
            <p:cNvPr id="399370" name="Oval 10"/>
            <p:cNvSpPr>
              <a:spLocks noChangeArrowheads="1"/>
            </p:cNvSpPr>
            <p:nvPr/>
          </p:nvSpPr>
          <p:spPr bwMode="auto">
            <a:xfrm>
              <a:off x="1937574" y="4755026"/>
              <a:ext cx="471088" cy="458812"/>
            </a:xfrm>
            <a:prstGeom prst="ellipse">
              <a:avLst/>
            </a:prstGeom>
            <a:noFill/>
            <a:ln w="28575" cap="sq" algn="ctr">
              <a:solidFill>
                <a:schemeClr val="tx1"/>
              </a:solidFill>
              <a:round/>
              <a:headEnd type="none" w="sm" len="sm"/>
              <a:tailEnd type="none" w="sm" len="sm"/>
            </a:ln>
            <a:effectLst/>
          </p:spPr>
          <p:txBody>
            <a:bodyPr wrap="none" anchor="ctr"/>
            <a:lstStyle/>
            <a:p>
              <a:endParaRPr lang="en-US" dirty="0"/>
            </a:p>
          </p:txBody>
        </p:sp>
        <p:sp>
          <p:nvSpPr>
            <p:cNvPr id="399371" name="Oval 11"/>
            <p:cNvSpPr>
              <a:spLocks noChangeArrowheads="1"/>
            </p:cNvSpPr>
            <p:nvPr/>
          </p:nvSpPr>
          <p:spPr bwMode="auto">
            <a:xfrm>
              <a:off x="1937574" y="4502073"/>
              <a:ext cx="471088" cy="458812"/>
            </a:xfrm>
            <a:prstGeom prst="ellipse">
              <a:avLst/>
            </a:prstGeom>
            <a:noFill/>
            <a:ln w="28575" cap="sq" algn="ctr">
              <a:solidFill>
                <a:schemeClr val="tx1"/>
              </a:solidFill>
              <a:round/>
              <a:headEnd type="none" w="sm" len="sm"/>
              <a:tailEnd type="none" w="sm" len="sm"/>
            </a:ln>
            <a:effectLst/>
          </p:spPr>
          <p:txBody>
            <a:bodyPr wrap="none" anchor="ctr"/>
            <a:lstStyle/>
            <a:p>
              <a:endParaRPr lang="en-US" dirty="0"/>
            </a:p>
          </p:txBody>
        </p:sp>
        <p:grpSp>
          <p:nvGrpSpPr>
            <p:cNvPr id="2" name="Group 15"/>
            <p:cNvGrpSpPr>
              <a:grpSpLocks/>
            </p:cNvGrpSpPr>
            <p:nvPr/>
          </p:nvGrpSpPr>
          <p:grpSpPr bwMode="auto">
            <a:xfrm>
              <a:off x="2147560" y="3992133"/>
              <a:ext cx="1967240" cy="1200177"/>
              <a:chOff x="2272" y="747"/>
              <a:chExt cx="1424" cy="892"/>
            </a:xfrm>
          </p:grpSpPr>
          <p:sp>
            <p:nvSpPr>
              <p:cNvPr id="399373" name="Freeform 13"/>
              <p:cNvSpPr>
                <a:spLocks/>
              </p:cNvSpPr>
              <p:nvPr/>
            </p:nvSpPr>
            <p:spPr bwMode="auto">
              <a:xfrm>
                <a:off x="2272" y="747"/>
                <a:ext cx="1013" cy="892"/>
              </a:xfrm>
              <a:custGeom>
                <a:avLst/>
                <a:gdLst/>
                <a:ahLst/>
                <a:cxnLst>
                  <a:cxn ang="0">
                    <a:pos x="0" y="892"/>
                  </a:cxn>
                  <a:cxn ang="0">
                    <a:pos x="0" y="227"/>
                  </a:cxn>
                  <a:cxn ang="0">
                    <a:pos x="584" y="227"/>
                  </a:cxn>
                  <a:cxn ang="0">
                    <a:pos x="587" y="471"/>
                  </a:cxn>
                  <a:cxn ang="0">
                    <a:pos x="1013" y="231"/>
                  </a:cxn>
                  <a:cxn ang="0">
                    <a:pos x="584" y="0"/>
                  </a:cxn>
                  <a:cxn ang="0">
                    <a:pos x="584" y="235"/>
                  </a:cxn>
                  <a:cxn ang="0">
                    <a:pos x="581" y="234"/>
                  </a:cxn>
                </a:cxnLst>
                <a:rect l="0" t="0" r="r" b="b"/>
                <a:pathLst>
                  <a:path w="1013" h="892">
                    <a:moveTo>
                      <a:pt x="0" y="892"/>
                    </a:moveTo>
                    <a:lnTo>
                      <a:pt x="0" y="227"/>
                    </a:lnTo>
                    <a:lnTo>
                      <a:pt x="584" y="227"/>
                    </a:lnTo>
                    <a:lnTo>
                      <a:pt x="587" y="471"/>
                    </a:lnTo>
                    <a:lnTo>
                      <a:pt x="1013" y="231"/>
                    </a:lnTo>
                    <a:lnTo>
                      <a:pt x="584" y="0"/>
                    </a:lnTo>
                    <a:lnTo>
                      <a:pt x="584" y="235"/>
                    </a:lnTo>
                    <a:lnTo>
                      <a:pt x="581" y="234"/>
                    </a:lnTo>
                  </a:path>
                </a:pathLst>
              </a:custGeom>
              <a:noFill/>
              <a:ln w="28575" cap="sq" cmpd="sng">
                <a:solidFill>
                  <a:srgbClr val="0099CC"/>
                </a:solidFill>
                <a:prstDash val="solid"/>
                <a:round/>
                <a:headEnd type="none" w="sm" len="sm"/>
                <a:tailEnd type="none" w="sm" len="sm"/>
              </a:ln>
              <a:effectLst/>
            </p:spPr>
            <p:txBody>
              <a:bodyPr wrap="none"/>
              <a:lstStyle/>
              <a:p>
                <a:endParaRPr lang="en-US" dirty="0"/>
              </a:p>
            </p:txBody>
          </p:sp>
          <p:sp>
            <p:nvSpPr>
              <p:cNvPr id="399374" name="Line 14"/>
              <p:cNvSpPr>
                <a:spLocks noChangeShapeType="1"/>
              </p:cNvSpPr>
              <p:nvPr/>
            </p:nvSpPr>
            <p:spPr bwMode="auto">
              <a:xfrm flipV="1">
                <a:off x="3276" y="972"/>
                <a:ext cx="420" cy="9"/>
              </a:xfrm>
              <a:prstGeom prst="line">
                <a:avLst/>
              </a:prstGeom>
              <a:noFill/>
              <a:ln w="28575" cap="sq">
                <a:solidFill>
                  <a:srgbClr val="0099CC"/>
                </a:solidFill>
                <a:round/>
                <a:headEnd type="none" w="sm" len="sm"/>
                <a:tailEnd type="none" w="sm" len="sm"/>
              </a:ln>
              <a:effectLst/>
            </p:spPr>
            <p:txBody>
              <a:bodyPr wrap="none"/>
              <a:lstStyle/>
              <a:p>
                <a:endParaRPr lang="en-US" dirty="0"/>
              </a:p>
            </p:txBody>
          </p:sp>
        </p:grpSp>
        <p:sp>
          <p:nvSpPr>
            <p:cNvPr id="399376" name="Freeform 16"/>
            <p:cNvSpPr>
              <a:spLocks/>
            </p:cNvSpPr>
            <p:nvPr/>
          </p:nvSpPr>
          <p:spPr bwMode="auto">
            <a:xfrm>
              <a:off x="2394847" y="4181847"/>
              <a:ext cx="128478" cy="189714"/>
            </a:xfrm>
            <a:custGeom>
              <a:avLst/>
              <a:gdLst/>
              <a:ahLst/>
              <a:cxnLst>
                <a:cxn ang="0">
                  <a:pos x="15" y="0"/>
                </a:cxn>
                <a:cxn ang="0">
                  <a:pos x="93" y="108"/>
                </a:cxn>
                <a:cxn ang="0">
                  <a:pos x="0" y="189"/>
                </a:cxn>
              </a:cxnLst>
              <a:rect l="0" t="0" r="r" b="b"/>
              <a:pathLst>
                <a:path w="93" h="189">
                  <a:moveTo>
                    <a:pt x="15" y="0"/>
                  </a:moveTo>
                  <a:lnTo>
                    <a:pt x="93" y="108"/>
                  </a:lnTo>
                  <a:lnTo>
                    <a:pt x="0" y="189"/>
                  </a:lnTo>
                </a:path>
              </a:pathLst>
            </a:custGeom>
            <a:noFill/>
            <a:ln w="28575" cap="sq" cmpd="sng">
              <a:solidFill>
                <a:schemeClr val="tx1"/>
              </a:solidFill>
              <a:prstDash val="solid"/>
              <a:round/>
              <a:headEnd type="none" w="sm" len="sm"/>
              <a:tailEnd type="none" w="sm" len="sm"/>
            </a:ln>
            <a:effectLst/>
          </p:spPr>
          <p:txBody>
            <a:bodyPr wrap="none"/>
            <a:lstStyle/>
            <a:p>
              <a:endParaRPr lang="en-US" dirty="0"/>
            </a:p>
          </p:txBody>
        </p:sp>
        <p:sp>
          <p:nvSpPr>
            <p:cNvPr id="399377" name="Rectangle 17"/>
            <p:cNvSpPr>
              <a:spLocks noChangeArrowheads="1"/>
            </p:cNvSpPr>
            <p:nvPr/>
          </p:nvSpPr>
          <p:spPr bwMode="auto">
            <a:xfrm>
              <a:off x="1959678" y="3907367"/>
              <a:ext cx="1898165" cy="968753"/>
            </a:xfrm>
            <a:prstGeom prst="rect">
              <a:avLst/>
            </a:prstGeom>
            <a:noFill/>
            <a:ln w="28575" algn="ctr">
              <a:solidFill>
                <a:srgbClr val="0099CC"/>
              </a:solidFill>
              <a:prstDash val="dash"/>
              <a:miter lim="800000"/>
              <a:headEnd type="none" w="sm" len="sm"/>
              <a:tailEnd type="none" w="sm" len="sm"/>
            </a:ln>
            <a:effectLst/>
          </p:spPr>
          <p:txBody>
            <a:bodyPr wrap="none" anchor="ctr"/>
            <a:lstStyle/>
            <a:p>
              <a:endParaRPr lang="en-US" dirty="0"/>
            </a:p>
          </p:txBody>
        </p:sp>
        <p:sp>
          <p:nvSpPr>
            <p:cNvPr id="399378" name="Text Box 18"/>
            <p:cNvSpPr txBox="1">
              <a:spLocks noChangeArrowheads="1"/>
            </p:cNvSpPr>
            <p:nvPr/>
          </p:nvSpPr>
          <p:spPr bwMode="auto">
            <a:xfrm>
              <a:off x="2191768" y="3950423"/>
              <a:ext cx="392343" cy="285244"/>
            </a:xfrm>
            <a:prstGeom prst="rect">
              <a:avLst/>
            </a:prstGeom>
            <a:noFill/>
            <a:ln w="28575" cap="sq" algn="ctr">
              <a:noFill/>
              <a:miter lim="800000"/>
              <a:headEnd type="none" w="sm" len="sm"/>
              <a:tailEnd type="none" w="sm" len="sm"/>
            </a:ln>
            <a:effectLst/>
          </p:spPr>
          <p:txBody>
            <a:bodyPr wrap="none">
              <a:spAutoFit/>
            </a:bodyPr>
            <a:lstStyle/>
            <a:p>
              <a:r>
                <a:rPr lang="en-US" dirty="0"/>
                <a:t>I</a:t>
              </a:r>
              <a:r>
                <a:rPr lang="en-US" baseline="-25000" dirty="0"/>
                <a:t>det</a:t>
              </a:r>
            </a:p>
          </p:txBody>
        </p:sp>
        <p:sp>
          <p:nvSpPr>
            <p:cNvPr id="399379" name="Text Box 19"/>
            <p:cNvSpPr txBox="1">
              <a:spLocks noChangeArrowheads="1"/>
            </p:cNvSpPr>
            <p:nvPr/>
          </p:nvSpPr>
          <p:spPr bwMode="auto">
            <a:xfrm>
              <a:off x="2625555" y="4647386"/>
              <a:ext cx="602329" cy="285244"/>
            </a:xfrm>
            <a:prstGeom prst="rect">
              <a:avLst/>
            </a:prstGeom>
            <a:noFill/>
            <a:ln w="28575" cap="sq" algn="ctr">
              <a:noFill/>
              <a:miter lim="800000"/>
              <a:headEnd type="none" w="sm" len="sm"/>
              <a:tailEnd type="none" w="sm" len="sm"/>
            </a:ln>
            <a:effectLst/>
          </p:spPr>
          <p:txBody>
            <a:bodyPr wrap="none">
              <a:spAutoFit/>
            </a:bodyPr>
            <a:lstStyle/>
            <a:p>
              <a:r>
                <a:rPr lang="en-US" dirty="0"/>
                <a:t>ROIC</a:t>
              </a:r>
            </a:p>
          </p:txBody>
        </p:sp>
        <p:sp>
          <p:nvSpPr>
            <p:cNvPr id="23" name="Rectangle 22"/>
            <p:cNvSpPr/>
            <p:nvPr/>
          </p:nvSpPr>
          <p:spPr>
            <a:xfrm>
              <a:off x="1498261" y="5228638"/>
              <a:ext cx="1326229" cy="6458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70000" lnSpcReduction="20000"/>
            </a:bodyPr>
            <a:lstStyle/>
            <a:p>
              <a:pPr algn="ctr"/>
              <a:endParaRPr lang="en-US" b="1" dirty="0" smtClean="0"/>
            </a:p>
            <a:p>
              <a:pPr algn="ctr"/>
              <a:r>
                <a:rPr lang="en-US" b="1" dirty="0" smtClean="0"/>
                <a:t>Detector</a:t>
              </a:r>
            </a:p>
            <a:p>
              <a:pPr algn="ctr"/>
              <a:r>
                <a:rPr lang="en-US" b="1" dirty="0" smtClean="0"/>
                <a:t>  </a:t>
              </a:r>
            </a:p>
            <a:p>
              <a:pPr algn="ctr"/>
              <a:endParaRPr lang="en-US" b="1" dirty="0"/>
            </a:p>
          </p:txBody>
        </p:sp>
        <p:pic>
          <p:nvPicPr>
            <p:cNvPr id="24" name="Content Placeholder 3" descr="Photon Point Down.png"/>
            <p:cNvPicPr>
              <a:picLocks noChangeAspect="1"/>
            </p:cNvPicPr>
            <p:nvPr/>
          </p:nvPicPr>
          <p:blipFill>
            <a:blip r:embed="rId2" cstate="print"/>
            <a:stretch>
              <a:fillRect/>
            </a:stretch>
          </p:blipFill>
          <p:spPr>
            <a:xfrm rot="10800000">
              <a:off x="1896129" y="5874472"/>
              <a:ext cx="269942" cy="824841"/>
            </a:xfrm>
            <a:prstGeom prst="rect">
              <a:avLst/>
            </a:prstGeom>
          </p:spPr>
        </p:pic>
      </p:gr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The Scene Background Irradiance and it’s Noise</a:t>
            </a:r>
            <a:br>
              <a:rPr lang="en-US" dirty="0" smtClean="0">
                <a:solidFill>
                  <a:schemeClr val="tx1"/>
                </a:solidFill>
              </a:rPr>
            </a:br>
            <a:r>
              <a:rPr lang="en-US" dirty="0" smtClean="0">
                <a:solidFill>
                  <a:schemeClr val="tx1"/>
                </a:solidFill>
              </a:rPr>
              <a:t>Mother Nature’s Brick Wall</a:t>
            </a:r>
            <a:endParaRPr lang="en-US" dirty="0">
              <a:solidFill>
                <a:schemeClr val="tx1"/>
              </a:solidFill>
            </a:endParaRPr>
          </a:p>
        </p:txBody>
      </p:sp>
      <p:pic>
        <p:nvPicPr>
          <p:cNvPr id="4" name="Content Placeholder 3" descr="Photon Point Down.png"/>
          <p:cNvPicPr>
            <a:picLocks noGrp="1" noChangeAspect="1"/>
          </p:cNvPicPr>
          <p:nvPr>
            <p:ph sz="quarter" idx="1"/>
          </p:nvPr>
        </p:nvPicPr>
        <p:blipFill>
          <a:blip r:embed="rId3" cstate="print"/>
          <a:stretch>
            <a:fillRect/>
          </a:stretch>
        </p:blipFill>
        <p:spPr>
          <a:xfrm>
            <a:off x="3200400" y="1676400"/>
            <a:ext cx="400675" cy="1257067"/>
          </a:xfrm>
        </p:spPr>
      </p:pic>
      <p:sp>
        <p:nvSpPr>
          <p:cNvPr id="5" name="Content Placeholder 4"/>
          <p:cNvSpPr>
            <a:spLocks noGrp="1"/>
          </p:cNvSpPr>
          <p:nvPr>
            <p:ph sz="quarter" idx="2"/>
          </p:nvPr>
        </p:nvSpPr>
        <p:spPr>
          <a:xfrm>
            <a:off x="4423410" y="1524000"/>
            <a:ext cx="4720590" cy="4724400"/>
          </a:xfrm>
        </p:spPr>
        <p:txBody>
          <a:bodyPr>
            <a:normAutofit lnSpcReduction="10000"/>
          </a:bodyPr>
          <a:lstStyle/>
          <a:p>
            <a:r>
              <a:rPr lang="en-US" dirty="0" smtClean="0"/>
              <a:t>Q</a:t>
            </a:r>
            <a:r>
              <a:rPr lang="en-US" baseline="-25000" dirty="0" smtClean="0"/>
              <a:t>bkg</a:t>
            </a:r>
            <a:r>
              <a:rPr lang="en-US" dirty="0" smtClean="0"/>
              <a:t> background irradiance is defined at first optical surface of detector</a:t>
            </a:r>
          </a:p>
          <a:p>
            <a:pPr lvl="1"/>
            <a:r>
              <a:rPr lang="en-US" dirty="0" smtClean="0"/>
              <a:t>Units ph/(cm</a:t>
            </a:r>
            <a:r>
              <a:rPr lang="en-US" baseline="30000" dirty="0" smtClean="0"/>
              <a:t>2</a:t>
            </a:r>
            <a:r>
              <a:rPr lang="en-US" dirty="0" smtClean="0"/>
              <a:t>-s)</a:t>
            </a:r>
          </a:p>
          <a:p>
            <a:r>
              <a:rPr lang="en-US" dirty="0" smtClean="0"/>
              <a:t>There is a characteristic noise associated with the background irradiance due to randomness in photon emission from the background</a:t>
            </a:r>
          </a:p>
          <a:p>
            <a:r>
              <a:rPr lang="en-US" dirty="0" smtClean="0"/>
              <a:t>The dominant background irradiance can originate from background scene temp and/or optics</a:t>
            </a:r>
          </a:p>
          <a:p>
            <a:r>
              <a:rPr lang="en-US" dirty="0" smtClean="0"/>
              <a:t>Background Limited detector Performance (BLIP) describes an operating condition where the noise is dominated by photon noise, and  is absolute best that can be built.</a:t>
            </a:r>
          </a:p>
          <a:p>
            <a:pPr lvl="1"/>
            <a:r>
              <a:rPr lang="en-US" dirty="0" smtClean="0"/>
              <a:t>All other noise mechanisms are negligible (detector, ROIC, electronics)</a:t>
            </a:r>
          </a:p>
        </p:txBody>
      </p:sp>
      <p:sp>
        <p:nvSpPr>
          <p:cNvPr id="6" name="Rectangle 5"/>
          <p:cNvSpPr/>
          <p:nvPr/>
        </p:nvSpPr>
        <p:spPr>
          <a:xfrm>
            <a:off x="2590800" y="2895600"/>
            <a:ext cx="1524000"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r>
              <a:rPr lang="en-US" b="1" dirty="0" smtClean="0"/>
              <a:t>Detector</a:t>
            </a:r>
          </a:p>
          <a:p>
            <a:pPr algn="ctr"/>
            <a:r>
              <a:rPr lang="en-US" b="1" dirty="0" smtClean="0"/>
              <a:t>n</a:t>
            </a:r>
            <a:r>
              <a:rPr lang="en-US" b="1" baseline="-25000" dirty="0" smtClean="0"/>
              <a:t>det</a:t>
            </a:r>
            <a:r>
              <a:rPr lang="en-US" b="1" dirty="0" smtClean="0"/>
              <a:t>  </a:t>
            </a:r>
          </a:p>
          <a:p>
            <a:pPr algn="ctr"/>
            <a:endParaRPr lang="en-US" b="1" dirty="0"/>
          </a:p>
        </p:txBody>
      </p:sp>
      <p:graphicFrame>
        <p:nvGraphicFramePr>
          <p:cNvPr id="7" name="Object 6"/>
          <p:cNvGraphicFramePr>
            <a:graphicFrameLocks noChangeAspect="1"/>
          </p:cNvGraphicFramePr>
          <p:nvPr/>
        </p:nvGraphicFramePr>
        <p:xfrm>
          <a:off x="609600" y="2057400"/>
          <a:ext cx="1736725" cy="639763"/>
        </p:xfrm>
        <a:graphic>
          <a:graphicData uri="http://schemas.openxmlformats.org/presentationml/2006/ole">
            <p:oleObj spid="_x0000_s26626" name="Equation" r:id="rId4" imgW="965160" imgH="355320" progId="Equation.3">
              <p:embed/>
            </p:oleObj>
          </a:graphicData>
        </a:graphic>
      </p:graphicFrame>
      <p:sp>
        <p:nvSpPr>
          <p:cNvPr id="8" name="TextBox 7"/>
          <p:cNvSpPr txBox="1"/>
          <p:nvPr/>
        </p:nvSpPr>
        <p:spPr>
          <a:xfrm>
            <a:off x="685800" y="5334000"/>
            <a:ext cx="3330720" cy="1200329"/>
          </a:xfrm>
          <a:prstGeom prst="rect">
            <a:avLst/>
          </a:prstGeom>
          <a:noFill/>
        </p:spPr>
        <p:txBody>
          <a:bodyPr wrap="none" rtlCol="0">
            <a:spAutoFit/>
          </a:bodyPr>
          <a:lstStyle/>
          <a:p>
            <a:r>
              <a:rPr lang="en-US" dirty="0" smtClean="0"/>
              <a:t>Tint=integration time</a:t>
            </a:r>
          </a:p>
          <a:p>
            <a:r>
              <a:rPr lang="en-US" dirty="0" smtClean="0"/>
              <a:t>Aopt=detector optical collection area</a:t>
            </a:r>
          </a:p>
          <a:p>
            <a:r>
              <a:rPr lang="en-US" dirty="0" smtClean="0"/>
              <a:t>QE= detector Quantum Efficiency</a:t>
            </a:r>
          </a:p>
          <a:p>
            <a:endParaRPr lang="en-US" dirty="0"/>
          </a:p>
        </p:txBody>
      </p:sp>
      <p:graphicFrame>
        <p:nvGraphicFramePr>
          <p:cNvPr id="9" name="Object 8"/>
          <p:cNvGraphicFramePr>
            <a:graphicFrameLocks noChangeAspect="1"/>
          </p:cNvGraphicFramePr>
          <p:nvPr/>
        </p:nvGraphicFramePr>
        <p:xfrm>
          <a:off x="609600" y="4648200"/>
          <a:ext cx="3856037" cy="635562"/>
        </p:xfrm>
        <a:graphic>
          <a:graphicData uri="http://schemas.openxmlformats.org/presentationml/2006/ole">
            <p:oleObj spid="_x0000_s26627" name="Equation" r:id="rId5" imgW="1879560" imgH="266400" progId="Equation.3">
              <p:embed/>
            </p:oleObj>
          </a:graphicData>
        </a:graphic>
      </p:graphicFrame>
      <p:sp>
        <p:nvSpPr>
          <p:cNvPr id="10" name="TextBox 9"/>
          <p:cNvSpPr txBox="1"/>
          <p:nvPr/>
        </p:nvSpPr>
        <p:spPr>
          <a:xfrm>
            <a:off x="533400" y="3886200"/>
            <a:ext cx="3733800" cy="923330"/>
          </a:xfrm>
          <a:prstGeom prst="rect">
            <a:avLst/>
          </a:prstGeom>
          <a:noFill/>
        </p:spPr>
        <p:txBody>
          <a:bodyPr wrap="square" rtlCol="0">
            <a:spAutoFit/>
          </a:bodyPr>
          <a:lstStyle/>
          <a:p>
            <a:r>
              <a:rPr lang="en-US" dirty="0" smtClean="0">
                <a:latin typeface="Times New Roman" pitchFamily="18" charset="0"/>
                <a:cs typeface="Times New Roman" pitchFamily="18" charset="0"/>
              </a:rPr>
              <a:t>For Noise due solely to background irradiance in terms of electrons:</a:t>
            </a:r>
          </a:p>
          <a:p>
            <a:endParaRPr lang="en-US" dirty="0">
              <a:latin typeface="Times New Roman" pitchFamily="18" charset="0"/>
              <a:cs typeface="Times New Roman" pitchFamily="18" charset="0"/>
            </a:endParaRPr>
          </a:p>
        </p:txBody>
      </p:sp>
      <p:sp>
        <p:nvSpPr>
          <p:cNvPr id="11" name="TextBox 10"/>
          <p:cNvSpPr txBox="1"/>
          <p:nvPr/>
        </p:nvSpPr>
        <p:spPr>
          <a:xfrm>
            <a:off x="457200" y="1524000"/>
            <a:ext cx="3810000" cy="646331"/>
          </a:xfrm>
          <a:prstGeom prst="rect">
            <a:avLst/>
          </a:prstGeom>
          <a:noFill/>
        </p:spPr>
        <p:txBody>
          <a:bodyPr wrap="square" rtlCol="0">
            <a:spAutoFit/>
          </a:bodyPr>
          <a:lstStyle/>
          <a:p>
            <a:r>
              <a:rPr lang="en-US" dirty="0" smtClean="0">
                <a:latin typeface="Times New Roman" pitchFamily="18" charset="0"/>
                <a:cs typeface="Times New Roman" pitchFamily="18" charset="0"/>
              </a:rPr>
              <a:t>Background Irradiance</a:t>
            </a:r>
          </a:p>
          <a:p>
            <a:endParaRPr lang="en-US"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txDef>
      <a:spPr bwMode="auto">
        <a:solidFill>
          <a:srgbClr val="B5B5B5"/>
        </a:solidFill>
        <a:ln w="9525" algn="ctr">
          <a:solidFill>
            <a:schemeClr val="tx1"/>
          </a:solidFill>
          <a:miter lim="800000"/>
          <a:headEnd/>
          <a:tailEnd/>
        </a:ln>
        <a:effectLst/>
      </a:spPr>
      <a:bodyPr lIns="0" tIns="0" rIns="0" anchor="ctr"/>
      <a:lstStyle>
        <a:defPPr algn="ctr">
          <a:spcBef>
            <a:spcPct val="0"/>
          </a:spcBef>
          <a:buClrTx/>
          <a:buSzTx/>
          <a:defRPr sz="1600" b="1" dirty="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3234</TotalTime>
  <Words>3511</Words>
  <Application>Microsoft Office PowerPoint</Application>
  <PresentationFormat>On-screen Show (4:3)</PresentationFormat>
  <Paragraphs>505</Paragraphs>
  <Slides>43</Slides>
  <Notes>8</Notes>
  <HiddenSlides>0</HiddenSlides>
  <MMClips>0</MMClips>
  <ScaleCrop>false</ScaleCrop>
  <HeadingPairs>
    <vt:vector size="6" baseType="variant">
      <vt:variant>
        <vt:lpstr>Theme</vt:lpstr>
      </vt:variant>
      <vt:variant>
        <vt:i4>1</vt:i4>
      </vt:variant>
      <vt:variant>
        <vt:lpstr>Embedded OLE Servers</vt:lpstr>
      </vt:variant>
      <vt:variant>
        <vt:i4>5</vt:i4>
      </vt:variant>
      <vt:variant>
        <vt:lpstr>Slide Titles</vt:lpstr>
      </vt:variant>
      <vt:variant>
        <vt:i4>43</vt:i4>
      </vt:variant>
    </vt:vector>
  </HeadingPairs>
  <TitlesOfParts>
    <vt:vector size="49" baseType="lpstr">
      <vt:lpstr>Equity</vt:lpstr>
      <vt:lpstr>Equation</vt:lpstr>
      <vt:lpstr>Microsoft Equation 3.0</vt:lpstr>
      <vt:lpstr>Photo Editor Photo</vt:lpstr>
      <vt:lpstr>Image</vt:lpstr>
      <vt:lpstr>Bitmap Image</vt:lpstr>
      <vt:lpstr>HgCdTe  Infrared Imaging Focal Plane Arrays  Today’s King of the Hill for Single and Dual Band Sensors</vt:lpstr>
      <vt:lpstr>Outline</vt:lpstr>
      <vt:lpstr>Definition:  King of the Hill</vt:lpstr>
      <vt:lpstr>Photo-voltaic FPA photon detection Process</vt:lpstr>
      <vt:lpstr>Definition – Focal Plane Array (aka Sensor Chip Assembly)</vt:lpstr>
      <vt:lpstr>Large Format IR FPAs Enable Enhanced Mission Utility</vt:lpstr>
      <vt:lpstr>Definition of Terms- Perfect Detector</vt:lpstr>
      <vt:lpstr>Simplified ROIC Calculations</vt:lpstr>
      <vt:lpstr>The Scene Background Irradiance and it’s Noise Mother Nature’s Brick Wall</vt:lpstr>
      <vt:lpstr>One Key SCA Figure of Merit:  Responsivity</vt:lpstr>
      <vt:lpstr>Sensitivity is the Most Significant Pixel Level Figure of Merit</vt:lpstr>
      <vt:lpstr>Case Examples: Photons Collected from Unresolved Target vs Distance</vt:lpstr>
      <vt:lpstr>NEQ Sensitivity to RoA, Read Noise, &amp; QE</vt:lpstr>
      <vt:lpstr>Why HgCdTe</vt:lpstr>
      <vt:lpstr>Why HgCdTe</vt:lpstr>
      <vt:lpstr>HgCdTe Covers Key Spectral Windows in Atmospheric Transmission</vt:lpstr>
      <vt:lpstr>HgCdTe Performance and  Detector Architecture</vt:lpstr>
      <vt:lpstr>RVS  Single Color p-on-n HgCdTe Detector Structure</vt:lpstr>
      <vt:lpstr>HgCdTe has high QE across spectral band</vt:lpstr>
      <vt:lpstr>Flexible Spectral Tuning via adjustment of Cd composition during  HgCdTe layer growth</vt:lpstr>
      <vt:lpstr>HgCdTe Trendlines- Adjust RoA by Varying Cd composition</vt:lpstr>
      <vt:lpstr>Slide 22</vt:lpstr>
      <vt:lpstr>MBE Growth HgCdTe Larger Wafers  Lower Cost or Bigger Detector Arrays</vt:lpstr>
      <vt:lpstr>6-inch HgCdTe/Si in production at RVS</vt:lpstr>
      <vt:lpstr>Overview RVS’ HgCdTe/Si SWIR and MWIR Focal Plane Array Developments</vt:lpstr>
      <vt:lpstr>Slide 26</vt:lpstr>
      <vt:lpstr>HgCdTe/Si SWIR Astronomy Arrays Demonstrated 2002</vt:lpstr>
      <vt:lpstr>MWIR &amp; SWIR HgCdTe/Si Exhibit excellent diode qualities</vt:lpstr>
      <vt:lpstr>4k×4k 20µm pitch HgCdTe MWIR SCA  Demonstrated in 2009</vt:lpstr>
      <vt:lpstr>Ref: 2  HgCdTe focal plane arrays for dual-color mid- and long-wavelength infrared detection by E P G Smith, et al Journal of Electronic Materials (2004) Volume: 33, Issue: 6, Publisher: Springer, Pages: 509-516,  ISSN: 03615235, DOI: 10.1007/s11664-004-0039-4</vt:lpstr>
      <vt:lpstr>Dual Band HgCdTe Detectors Provide Similar Excellent Spectral Response as Single Color</vt:lpstr>
      <vt:lpstr>Slide 32</vt:lpstr>
      <vt:lpstr>Slide 33</vt:lpstr>
      <vt:lpstr>RVS 512×512 L/LWIR SCA Development First Test Lab Video Capture (2009)</vt:lpstr>
      <vt:lpstr>Slide 35</vt:lpstr>
      <vt:lpstr>Dual  Band HgCdTe Exhibits Excellent QE</vt:lpstr>
      <vt:lpstr>Future Directions- Large Format SCA Technology</vt:lpstr>
      <vt:lpstr>Conclusion</vt:lpstr>
      <vt:lpstr>3 Questions HgCdTe Infrared Technology</vt:lpstr>
      <vt:lpstr>HgCdTe FPAs:  Question 1 What are the most interesting developments that you would like to see for your topic over the next ten years?</vt:lpstr>
      <vt:lpstr>HgCdTe FPAs:  Question 2 What are the biggest challenges for developing relevant technology over the next ten years?</vt:lpstr>
      <vt:lpstr>HgCdTe FPAs:  Question 3 What science breakthroughs could be enabled by this technology over the next ten years?</vt:lpstr>
      <vt:lpstr>In Closing – Quote relevant to retaining “King of the Hill” Leadership </vt:lpstr>
    </vt:vector>
  </TitlesOfParts>
  <Company>Raytheon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 Bangs</dc:creator>
  <cp:lastModifiedBy>J Bangs</cp:lastModifiedBy>
  <cp:revision>63</cp:revision>
  <dcterms:created xsi:type="dcterms:W3CDTF">2012-05-18T20:42:42Z</dcterms:created>
  <dcterms:modified xsi:type="dcterms:W3CDTF">2012-06-04T13:42:35Z</dcterms:modified>
</cp:coreProperties>
</file>