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3" r:id="rId1"/>
  </p:sldMasterIdLst>
  <p:notesMasterIdLst>
    <p:notesMasterId r:id="rId48"/>
  </p:notesMasterIdLst>
  <p:handoutMasterIdLst>
    <p:handoutMasterId r:id="rId49"/>
  </p:handoutMasterIdLst>
  <p:sldIdLst>
    <p:sldId id="559" r:id="rId2"/>
    <p:sldId id="562" r:id="rId3"/>
    <p:sldId id="561" r:id="rId4"/>
    <p:sldId id="789" r:id="rId5"/>
    <p:sldId id="805" r:id="rId6"/>
    <p:sldId id="806" r:id="rId7"/>
    <p:sldId id="777" r:id="rId8"/>
    <p:sldId id="782" r:id="rId9"/>
    <p:sldId id="783" r:id="rId10"/>
    <p:sldId id="811" r:id="rId11"/>
    <p:sldId id="812" r:id="rId12"/>
    <p:sldId id="755" r:id="rId13"/>
    <p:sldId id="778" r:id="rId14"/>
    <p:sldId id="813" r:id="rId15"/>
    <p:sldId id="745" r:id="rId16"/>
    <p:sldId id="746" r:id="rId17"/>
    <p:sldId id="747" r:id="rId18"/>
    <p:sldId id="748" r:id="rId19"/>
    <p:sldId id="749" r:id="rId20"/>
    <p:sldId id="673" r:id="rId21"/>
    <p:sldId id="804" r:id="rId22"/>
    <p:sldId id="814" r:id="rId23"/>
    <p:sldId id="781" r:id="rId24"/>
    <p:sldId id="751" r:id="rId25"/>
    <p:sldId id="752" r:id="rId26"/>
    <p:sldId id="779" r:id="rId27"/>
    <p:sldId id="784" r:id="rId28"/>
    <p:sldId id="785" r:id="rId29"/>
    <p:sldId id="786" r:id="rId30"/>
    <p:sldId id="787" r:id="rId31"/>
    <p:sldId id="792" r:id="rId32"/>
    <p:sldId id="750" r:id="rId33"/>
    <p:sldId id="756" r:id="rId34"/>
    <p:sldId id="757" r:id="rId35"/>
    <p:sldId id="788" r:id="rId36"/>
    <p:sldId id="761" r:id="rId37"/>
    <p:sldId id="796" r:id="rId38"/>
    <p:sldId id="797" r:id="rId39"/>
    <p:sldId id="764" r:id="rId40"/>
    <p:sldId id="790" r:id="rId41"/>
    <p:sldId id="791" r:id="rId42"/>
    <p:sldId id="765" r:id="rId43"/>
    <p:sldId id="793" r:id="rId44"/>
    <p:sldId id="795" r:id="rId45"/>
    <p:sldId id="794" r:id="rId46"/>
    <p:sldId id="776" r:id="rId47"/>
  </p:sldIdLst>
  <p:sldSz cx="9144000" cy="6858000" type="screen4x3"/>
  <p:notesSz cx="7010400" cy="9296400"/>
  <p:custDataLst>
    <p:tags r:id="rId50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80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80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80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80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8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8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8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8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8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EED4"/>
    <a:srgbClr val="FAF2DE"/>
    <a:srgbClr val="F4E1B2"/>
    <a:srgbClr val="FFFF99"/>
    <a:srgbClr val="33CC33"/>
    <a:srgbClr val="642E21"/>
    <a:srgbClr val="E5BB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89882" autoAdjust="0"/>
  </p:normalViewPr>
  <p:slideViewPr>
    <p:cSldViewPr snapToObjects="1">
      <p:cViewPr varScale="1">
        <p:scale>
          <a:sx n="63" d="100"/>
          <a:sy n="63" d="100"/>
        </p:scale>
        <p:origin x="-1864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156"/>
    </p:cViewPr>
  </p:sorterViewPr>
  <p:notesViewPr>
    <p:cSldViewPr snapToObjects="1">
      <p:cViewPr varScale="1">
        <p:scale>
          <a:sx n="81" d="100"/>
          <a:sy n="81" d="100"/>
        </p:scale>
        <p:origin x="-1392" y="-10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465138">
              <a:defRPr sz="1200">
                <a:latin typeface="Calibri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465138">
              <a:defRPr sz="1200">
                <a:latin typeface="Calibri" pitchFamily="34" charset="0"/>
                <a:ea typeface="+mn-ea"/>
              </a:defRPr>
            </a:lvl1pPr>
          </a:lstStyle>
          <a:p>
            <a:pPr>
              <a:defRPr/>
            </a:pPr>
            <a:fld id="{FA255536-F99E-449D-BBB8-73EE090520B1}" type="datetime1">
              <a:rPr lang="en-US"/>
              <a:pPr>
                <a:defRPr/>
              </a:pPr>
              <a:t>8/28/2011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465138">
              <a:defRPr sz="1200">
                <a:latin typeface="Calibri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465138">
              <a:defRPr sz="1200">
                <a:latin typeface="Calibri" pitchFamily="34" charset="0"/>
                <a:ea typeface="+mn-ea"/>
              </a:defRPr>
            </a:lvl1pPr>
          </a:lstStyle>
          <a:p>
            <a:pPr>
              <a:defRPr/>
            </a:pPr>
            <a:fld id="{1A0E86A1-EC45-42C3-95AB-6AA52F399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0512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465138">
              <a:defRPr sz="1200">
                <a:latin typeface="Calibri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465138">
              <a:defRPr sz="1200">
                <a:latin typeface="Calibri" pitchFamily="34" charset="0"/>
                <a:ea typeface="+mn-ea"/>
              </a:defRPr>
            </a:lvl1pPr>
          </a:lstStyle>
          <a:p>
            <a:pPr>
              <a:defRPr/>
            </a:pPr>
            <a:fld id="{2250B771-61F9-4D63-A505-69F893E472DE}" type="datetime1">
              <a:rPr lang="en-US"/>
              <a:pPr>
                <a:defRPr/>
              </a:pPr>
              <a:t>8/28/2011</a:t>
            </a:fld>
            <a:endParaRPr lang="en-US"/>
          </a:p>
        </p:txBody>
      </p:sp>
      <p:sp>
        <p:nvSpPr>
          <p:cNvPr id="84996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465138">
              <a:defRPr sz="1200">
                <a:latin typeface="Calibri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465138">
              <a:defRPr sz="1200">
                <a:latin typeface="Calibri" pitchFamily="34" charset="0"/>
                <a:ea typeface="+mn-ea"/>
              </a:defRPr>
            </a:lvl1pPr>
          </a:lstStyle>
          <a:p>
            <a:pPr>
              <a:defRPr/>
            </a:pPr>
            <a:fld id="{78081AC3-5192-49BF-A4B2-9F1BDA49E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911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adsabs.harvard.edu/cgi-bin/author_form?author=Zhao,+J&amp;fullauthor=Zhao,%20Jun-Hui&amp;charset=UTF-8&amp;db_key=PRE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adsabs.harvard.edu/cgi-bin/author_form?author=Wright,+M&amp;fullauthor=Wright,%20M.%20C.%20H.&amp;charset=UTF-8&amp;db_key=PRE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ea typeface="ＭＳ Ｐゴシック" pitchFamily="80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36BB1F-45A3-42B5-98EC-1FC480A0CCDF}" type="slidenum">
              <a:rPr lang="en-US"/>
              <a:pPr/>
              <a:t>10</a:t>
            </a:fld>
            <a:endParaRPr lang="en-US"/>
          </a:p>
        </p:txBody>
      </p:sp>
      <p:sp>
        <p:nvSpPr>
          <p:cNvPr id="7075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A7D8B3-62CD-4BAA-9880-F0040140E075}" type="slidenum">
              <a:rPr lang="en-US"/>
              <a:pPr/>
              <a:t>11</a:t>
            </a:fld>
            <a:endParaRPr lang="en-US"/>
          </a:p>
        </p:txBody>
      </p:sp>
      <p:sp>
        <p:nvSpPr>
          <p:cNvPr id="7096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MASSIVE STAR FORMATION OF THE SGR A EAST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Hii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REGIONS NEAR THE GALACTIC CENTER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F. Yusef-Zadeh1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8, J. H. Lacy2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8, M. Wardle3, B. Whitney4, H. Bushouse5, D. A. Roberts6, and R. G. Arendt7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1 Department of Physics and Astronomy, Northwestern University, Evanston, IL 60208, USA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2 Department of Astronomy, University of Texas, Austin, TX 78712, USA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3 Department of Physics and Astronomy, Macquarie University, Sydney, NSW 2109, Australia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4 Space Science Institute, 4750 Walnut Street, Suite 205, Boulder, CO 80301, USA</a:t>
            </a:r>
          </a:p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5 STScI, 3700 San Martin Drive, Baltimore, MD 21218, USA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6 Adler Planetarium and Astronomy Museum, 1300 South Lake Shore Drive, Chicago, IL 60605, USA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7 University of Maryland, Baltimore County, GSFC, Code 665, Greenbelt, MD 20771, USA</a:t>
            </a: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Received 2010 July 13; accepted 2010 October 9; published 2010 November 29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ABSTRACT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 group of four compact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Hii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regions associated with the well-known 50 km s−1 molecular cloud is the closest site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of on-going star formation to the dynamical center of the Galaxy, at a projected distance of ∼6 pc. We present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study of ionized gas based on the [Ne ii] (12.8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μ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) line, as well as multi-frequency radio continuum,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Hubble Space</a:t>
            </a: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Telescope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Pa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α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 and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Spitzer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Infrared Array Camera observations of the most compact member of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Hii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group,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Sgr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A East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Hii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D. The radio continuum image at 6 cm shows that this source breaks up into two equally bright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ionized features, D1 and D2. The spectral energy distribution of the D source is consistent with it being due to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25±3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star with a luminosity of 8±3×104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. The inferred mass, effective temperature of the UV source,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the ionization rate are compatible with a young O9-B0 star. The ionized features D1 and D2 are considered to be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ionized by UV radiation collimated by an accretion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disk.We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consider that the central massive star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photoevaporates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its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circumstellar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disk on a timescale of 3×104 years giving a mass flux ∼3 × 10−5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yr−1 and producing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ionized material in D1 and D2 expanding in an inhomogeneous medium. The ionized gas kinematics, as traced by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[Ne ii] emission, is difficult to interpret, but it could be explained by the interaction of a bipolar jet with surrounding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gas along with what appears to be a conical wall of lower velocity gas. The other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Hii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regions,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Sgr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A East A-C,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have morphologies and kinematics that more closely resemble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cometary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flows seen in other compact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Hii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regions,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where gas moves along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paraboloidal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surface formed by the interaction of a stellar wind with a molecular cloud.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081AC3-5192-49BF-A4B2-9F1BDA49E31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09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ea typeface="ＭＳ Ｐゴシック" pitchFamily="80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3B926F-CB5B-4AF0-9B98-596A44B5B7D4}" type="slidenum">
              <a:rPr lang="en-US"/>
              <a:pPr/>
              <a:t>14</a:t>
            </a:fld>
            <a:endParaRPr lang="en-US"/>
          </a:p>
        </p:txBody>
      </p:sp>
      <p:sp>
        <p:nvSpPr>
          <p:cNvPr id="7116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>
          <a:xfrm>
            <a:off x="933450" y="4416425"/>
            <a:ext cx="5143500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80" charset="-128"/>
              </a:rPr>
              <a:t>This series of images shows the Arches cluster at progressively better spatial resolution.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>
          <a:xfrm>
            <a:off x="933450" y="4416425"/>
            <a:ext cx="5143500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80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100355" name="Rectangle 3"/>
          <p:cNvSpPr>
            <a:spLocks noGrp="1"/>
          </p:cNvSpPr>
          <p:nvPr>
            <p:ph type="body" idx="1"/>
          </p:nvPr>
        </p:nvSpPr>
        <p:spPr>
          <a:xfrm>
            <a:off x="933450" y="4416425"/>
            <a:ext cx="5143500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80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101379" name="Rectangle 3"/>
          <p:cNvSpPr>
            <a:spLocks noGrp="1"/>
          </p:cNvSpPr>
          <p:nvPr>
            <p:ph type="body" idx="1"/>
          </p:nvPr>
        </p:nvSpPr>
        <p:spPr>
          <a:xfrm>
            <a:off x="933450" y="4416425"/>
            <a:ext cx="5143500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80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102403" name="Rectangle 3"/>
          <p:cNvSpPr>
            <a:spLocks noGrp="1"/>
          </p:cNvSpPr>
          <p:nvPr>
            <p:ph type="body" idx="1"/>
          </p:nvPr>
        </p:nvSpPr>
        <p:spPr>
          <a:xfrm>
            <a:off x="933450" y="4416425"/>
            <a:ext cx="5143500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80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90625" y="703263"/>
            <a:ext cx="4630738" cy="3473450"/>
          </a:xfrm>
          <a:ln/>
        </p:spPr>
      </p:sp>
      <p:sp>
        <p:nvSpPr>
          <p:cNvPr id="87043" name="Rectangle 3"/>
          <p:cNvSpPr>
            <a:spLocks noGrp="1"/>
          </p:cNvSpPr>
          <p:nvPr>
            <p:ph type="body" idx="1"/>
          </p:nvPr>
        </p:nvSpPr>
        <p:spPr>
          <a:xfrm>
            <a:off x="931863" y="4416425"/>
            <a:ext cx="5143500" cy="4183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80" charset="-128"/>
              </a:rPr>
              <a:t>This slide gives the outline of the whole talk.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ea typeface="ＭＳ Ｐゴシック" pitchFamily="80" charset="-128"/>
              </a:rPr>
              <a:t>This figure shows the dramatic improvement in the spatial resolution of one of the most massive young star clusters in the Galaxy obtained over a ten year period, leading to the determination of the full mass function from 130 </a:t>
            </a:r>
            <a:r>
              <a:rPr lang="en-US" dirty="0" err="1" smtClean="0">
                <a:ea typeface="ＭＳ Ｐゴシック" pitchFamily="80" charset="-128"/>
              </a:rPr>
              <a:t>Msun</a:t>
            </a:r>
            <a:r>
              <a:rPr lang="en-US" dirty="0" smtClean="0">
                <a:ea typeface="ＭＳ Ｐゴシック" pitchFamily="80" charset="-128"/>
              </a:rPr>
              <a:t> down to 2 </a:t>
            </a:r>
            <a:r>
              <a:rPr lang="en-US" dirty="0" err="1" smtClean="0">
                <a:ea typeface="ＭＳ Ｐゴシック" pitchFamily="80" charset="-128"/>
              </a:rPr>
              <a:t>Msun</a:t>
            </a:r>
            <a:r>
              <a:rPr lang="en-US" dirty="0" smtClean="0">
                <a:ea typeface="ＭＳ Ｐゴシック" pitchFamily="80" charset="-128"/>
              </a:rPr>
              <a:t>. </a:t>
            </a:r>
          </a:p>
        </p:txBody>
      </p:sp>
      <p:sp>
        <p:nvSpPr>
          <p:cNvPr id="103428" name="Slide Number Placehold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defTabSz="46513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1pPr>
            <a:lvl2pPr marL="742950" indent="-285750" defTabSz="46513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2pPr>
            <a:lvl3pPr marL="1143000" indent="-228600" defTabSz="46513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3pPr>
            <a:lvl4pPr marL="1600200" indent="-228600" defTabSz="46513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4pPr>
            <a:lvl5pPr marL="2057400" indent="-228600" defTabSz="46513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5pPr>
            <a:lvl6pPr marL="25146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6pPr>
            <a:lvl7pPr marL="29718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7pPr>
            <a:lvl8pPr marL="34290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8pPr>
            <a:lvl9pPr marL="38862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9pPr>
          </a:lstStyle>
          <a:p>
            <a:pPr algn="r" eaLnBrk="1" hangingPunct="1"/>
            <a:fld id="{7492E1A2-1808-4A45-AA3A-7B0EBB206A92}" type="slidenum">
              <a:rPr lang="en-US" sz="1200">
                <a:latin typeface="Calibri" pitchFamily="34" charset="0"/>
              </a:rPr>
              <a:pPr algn="r" eaLnBrk="1" hangingPunct="1"/>
              <a:t>20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A0AA8E-B28E-46AA-BF69-20B7901205D8}" type="slidenum">
              <a:rPr lang="en-US"/>
              <a:pPr/>
              <a:t>21</a:t>
            </a:fld>
            <a:endParaRPr lang="en-US"/>
          </a:p>
        </p:txBody>
      </p:sp>
      <p:sp>
        <p:nvSpPr>
          <p:cNvPr id="71577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D49A10-9BEF-4832-8EBE-BF9CEC001542}" type="slidenum">
              <a:rPr lang="en-US"/>
              <a:pPr/>
              <a:t>22</a:t>
            </a:fld>
            <a:endParaRPr lang="en-US"/>
          </a:p>
        </p:txBody>
      </p:sp>
      <p:sp>
        <p:nvSpPr>
          <p:cNvPr id="751618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1179513" y="696913"/>
            <a:ext cx="4648200" cy="3486150"/>
          </a:xfrm>
          <a:ln/>
        </p:spPr>
      </p:sp>
      <p:sp>
        <p:nvSpPr>
          <p:cNvPr id="751619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934720" y="4415790"/>
            <a:ext cx="5139338" cy="4184994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ea typeface="ＭＳ Ｐゴシック" pitchFamily="80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HST Pa Survey of the Galactic Center – Searching the</a:t>
            </a:r>
          </a:p>
          <a:p>
            <a:r>
              <a:rPr lang="en-US" dirty="0" smtClean="0"/>
              <a:t>missing young stellar populations within the Galactic Center</a:t>
            </a:r>
          </a:p>
          <a:p>
            <a:r>
              <a:rPr lang="en-US" dirty="0" smtClean="0"/>
              <a:t>H. Dong1, Q. D. Wang1, A. Cotera2, S. Stolovy3, M. R. Morris4, J.</a:t>
            </a:r>
          </a:p>
          <a:p>
            <a:r>
              <a:rPr lang="de-DE" dirty="0" smtClean="0"/>
              <a:t>Mauerhan3, E. A. Mills4, G. Schneider5, C. Lang6</a:t>
            </a:r>
            <a:endParaRPr lang="en-US" dirty="0" smtClean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081AC3-5192-49BF-A4B2-9F1BDA49E31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093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Isolated Wolf-</a:t>
            </a:r>
            <a:r>
              <a:rPr lang="en-US" dirty="0" err="1" smtClean="0"/>
              <a:t>Rayet</a:t>
            </a:r>
            <a:r>
              <a:rPr lang="en-US" dirty="0" smtClean="0"/>
              <a:t> Stars and O </a:t>
            </a:r>
            <a:r>
              <a:rPr lang="en-US" dirty="0" err="1" smtClean="0"/>
              <a:t>Supergiants</a:t>
            </a:r>
            <a:r>
              <a:rPr lang="en-US" dirty="0" smtClean="0"/>
              <a:t> in the Galactic</a:t>
            </a:r>
          </a:p>
          <a:p>
            <a:r>
              <a:rPr lang="en-US" dirty="0" smtClean="0"/>
              <a:t>Center Region Identified via </a:t>
            </a:r>
            <a:r>
              <a:rPr lang="en-US" dirty="0" err="1" smtClean="0"/>
              <a:t>Paschen</a:t>
            </a:r>
            <a:r>
              <a:rPr lang="en-US" dirty="0" smtClean="0"/>
              <a:t>- Excess</a:t>
            </a:r>
          </a:p>
          <a:p>
            <a:r>
              <a:rPr lang="en-US" dirty="0" smtClean="0"/>
              <a:t>J. C. Mauerhan1, A. Cotera2, H. Dong3, M. R. Morris4, Q. D. Wang3, S. R. Stolovy1, C.</a:t>
            </a:r>
          </a:p>
          <a:p>
            <a:r>
              <a:rPr lang="en-US" dirty="0" smtClean="0"/>
              <a:t>Lang5</a:t>
            </a:r>
          </a:p>
          <a:p>
            <a:endParaRPr lang="en-US" dirty="0" smtClean="0"/>
          </a:p>
          <a:p>
            <a:r>
              <a:rPr lang="en-US" dirty="0" smtClean="0"/>
              <a:t>We report the discovery of 19 hot, evolved, massive stars near the Galactic</a:t>
            </a:r>
          </a:p>
          <a:p>
            <a:r>
              <a:rPr lang="en-US" dirty="0" smtClean="0"/>
              <a:t>center region (GCR). These objects were selected for spectroscopy owing to</a:t>
            </a:r>
          </a:p>
          <a:p>
            <a:r>
              <a:rPr lang="en-US" dirty="0" smtClean="0"/>
              <a:t>their detection as strong sources of </a:t>
            </a:r>
            <a:r>
              <a:rPr lang="en-US" dirty="0" err="1" smtClean="0"/>
              <a:t>Paschen</a:t>
            </a:r>
            <a:r>
              <a:rPr lang="en-US" dirty="0" smtClean="0"/>
              <a:t>- emission-line excess, following a</a:t>
            </a:r>
          </a:p>
          <a:p>
            <a:r>
              <a:rPr lang="en-US" dirty="0" smtClean="0"/>
              <a:t>narrowband imaging survey of the central 0.◦65 × 0.◦25 (l, b) around </a:t>
            </a:r>
            <a:r>
              <a:rPr lang="en-US" dirty="0" err="1" smtClean="0"/>
              <a:t>Sgr</a:t>
            </a:r>
            <a:r>
              <a:rPr lang="en-US" dirty="0" smtClean="0"/>
              <a:t> A∗ with</a:t>
            </a:r>
          </a:p>
          <a:p>
            <a:r>
              <a:rPr lang="en-US" dirty="0" smtClean="0"/>
              <a:t>the Hubble Space Telescope. Discoveries include six carbon-type (WC) and five</a:t>
            </a:r>
          </a:p>
          <a:p>
            <a:r>
              <a:rPr lang="en-US" dirty="0" smtClean="0"/>
              <a:t>nitrogen-type (WN) Wolf-</a:t>
            </a:r>
            <a:r>
              <a:rPr lang="en-US" dirty="0" err="1" smtClean="0"/>
              <a:t>Rayet</a:t>
            </a:r>
            <a:r>
              <a:rPr lang="en-US" dirty="0" smtClean="0"/>
              <a:t> stars, six O </a:t>
            </a:r>
            <a:r>
              <a:rPr lang="en-US" dirty="0" err="1" smtClean="0"/>
              <a:t>supergiants</a:t>
            </a:r>
            <a:r>
              <a:rPr lang="en-US" dirty="0" smtClean="0"/>
              <a:t>, and two B </a:t>
            </a:r>
            <a:r>
              <a:rPr lang="en-US" dirty="0" err="1" smtClean="0"/>
              <a:t>supergiants</a:t>
            </a:r>
            <a:r>
              <a:rPr lang="en-US" dirty="0" smtClean="0"/>
              <a:t>.</a:t>
            </a:r>
          </a:p>
          <a:p>
            <a:r>
              <a:rPr lang="en-US" dirty="0" smtClean="0"/>
              <a:t>Two of the O </a:t>
            </a:r>
            <a:r>
              <a:rPr lang="en-US" dirty="0" err="1" smtClean="0"/>
              <a:t>supergiants</a:t>
            </a:r>
            <a:r>
              <a:rPr lang="en-US" dirty="0" smtClean="0"/>
              <a:t> have X-ray counterparts having properties consistent</a:t>
            </a:r>
          </a:p>
          <a:p>
            <a:r>
              <a:rPr lang="en-US" dirty="0" smtClean="0"/>
              <a:t>with solitary O stars and colliding-wind binaries. The infrared photometry of 17</a:t>
            </a:r>
          </a:p>
          <a:p>
            <a:r>
              <a:rPr lang="en-US" dirty="0" smtClean="0"/>
              <a:t>stars is consistent with the Galactic center distance, but two of them are located</a:t>
            </a:r>
          </a:p>
          <a:p>
            <a:r>
              <a:rPr lang="en-US" dirty="0" smtClean="0"/>
              <a:t>in the foreground. Several WC stars exhibit a relatively large infrared excess,</a:t>
            </a:r>
          </a:p>
          <a:p>
            <a:r>
              <a:rPr lang="en-US" dirty="0" smtClean="0"/>
              <a:t>which is possibly thermal emission from hot dust. Most of the stars appear</a:t>
            </a:r>
          </a:p>
          <a:p>
            <a:r>
              <a:rPr lang="en-US" dirty="0" smtClean="0"/>
              <a:t>scattered throughout the GCR, with no relation to the three known massive</a:t>
            </a:r>
          </a:p>
          <a:p>
            <a:r>
              <a:rPr lang="en-US" dirty="0" smtClean="0"/>
              <a:t>young clusters; several others lie near the Arches and Quintuplet clusters and</a:t>
            </a:r>
          </a:p>
          <a:p>
            <a:r>
              <a:rPr lang="en-US" dirty="0" smtClean="0"/>
              <a:t>may have originated within one of these systems. The results of this work bring</a:t>
            </a:r>
          </a:p>
          <a:p>
            <a:r>
              <a:rPr lang="en-US" dirty="0" smtClean="0"/>
              <a:t>the total sample of Wolf-</a:t>
            </a:r>
            <a:r>
              <a:rPr lang="en-US" dirty="0" err="1" smtClean="0"/>
              <a:t>Rayet</a:t>
            </a:r>
            <a:r>
              <a:rPr lang="en-US" dirty="0" smtClean="0"/>
              <a:t> stars in the GCR to 92. All sources of strong P</a:t>
            </a:r>
          </a:p>
          <a:p>
            <a:r>
              <a:rPr lang="en-US" dirty="0" smtClean="0"/>
              <a:t>excess have been identified in the area surveyed with HST, which implies that</a:t>
            </a:r>
          </a:p>
          <a:p>
            <a:r>
              <a:rPr lang="en-US" dirty="0" smtClean="0"/>
              <a:t>the sample of WN stars in this region is near completion, and is dominated by</a:t>
            </a:r>
          </a:p>
          <a:p>
            <a:r>
              <a:rPr lang="en-US" dirty="0" smtClean="0"/>
              <a:t>late (WNL) subtypes. The current WC sample, although probably not complete,</a:t>
            </a:r>
          </a:p>
          <a:p>
            <a:r>
              <a:rPr lang="en-US" dirty="0" smtClean="0"/>
              <a:t>is almost exclusively dominated by late (WCL) subtypes. The observed Wolf-</a:t>
            </a:r>
          </a:p>
          <a:p>
            <a:r>
              <a:rPr lang="en-US" dirty="0" err="1" smtClean="0"/>
              <a:t>Rayet</a:t>
            </a:r>
            <a:r>
              <a:rPr lang="en-US" dirty="0" smtClean="0"/>
              <a:t> subtype distribution in the GCR is a reflection of the intrinsic rarity of</a:t>
            </a:r>
          </a:p>
          <a:p>
            <a:r>
              <a:rPr lang="en-US" dirty="0" smtClean="0"/>
              <a:t>early subtypes (WNE and WCE) in the inner Galaxy, an effect that is driven by</a:t>
            </a:r>
          </a:p>
          <a:p>
            <a:r>
              <a:rPr lang="en-US" dirty="0" err="1" smtClean="0"/>
              <a:t>metallicity</a:t>
            </a:r>
            <a:r>
              <a:rPr lang="en-US" dirty="0" smtClean="0"/>
              <a:t>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081AC3-5192-49BF-A4B2-9F1BDA49E31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093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ea typeface="ＭＳ Ｐゴシック" pitchFamily="80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081AC3-5192-49BF-A4B2-9F1BDA49E31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093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AN EXTENDED STAR FORMATION HISTORY FOR THE GALACTIC CENTER FROM HUBBLE SPACE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TELESCOPE NICMOS OBSERVATIONS1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Donald F. Figer,2,3 R. Michael Rich,4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Sungsoo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S. Kim,5 Mark Morris,4 and Eugene Serabyn6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Received 2003 July 19; accepted 2003 September 18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ABSTRACT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We present Hubble Space Telescope (HST ) Near-Infrared Camera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Multiobject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Spectrometer (NICMOS)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observations as evidence that continuous star formation has created much of the central stellar cusp of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Galaxy. The data are the deepest ever obtained for a Galactic center population, being more than 50% complete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for mF205W &lt; 19:3, or initial stellar masses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2 M. We use Geneva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Padova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stellar evolution models to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produce synthetic luminosity functions for burst and continuous star formation scenarios, finding that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observations are fitted best by continuous star formation at a rate that is consistent with the recent star formation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activity that produced the three massive young clusters in the central 50 pc. Further, it is not possible to fit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observations with ancient burst models, such as would be appropriate for an old population like that in Baade’s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window or NGC 6528.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081AC3-5192-49BF-A4B2-9F1BDA49E31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093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AN EXTENDED STAR FORMATION HISTORY FOR THE GALACTIC CENTER FROM HUBBLE SPACE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TELESCOPE NICMOS OBSERVATIONS1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Donald F. Figer,2,3 R. Michael Rich,4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Sungsoo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S. Kim,5 Mark Morris,4 and Eugene Serabyn6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Received 2003 July 19; accepted 2003 September 18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ABSTRACT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We present Hubble Space Telescope (HST ) Near-Infrared Camera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Multiobject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Spectrometer (NICMOS)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observations as evidence that continuous star formation has created much of the central stellar cusp of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Galaxy. The data are the deepest ever obtained for a Galactic center population, being more than 50% complete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for mF205W &lt; 19:3, or initial stellar masses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2 M. We use Geneva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Padova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stellar evolution models to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produce synthetic luminosity functions for burst and continuous star formation scenarios, finding that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observations are fitted best by continuous star formation at a rate that is consistent with the recent star formation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activity that produced the three massive young clusters in the central 50 pc. Further, it is not possible to fit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observations with ancient burst models, such as would be appropriate for an old population like that in Baade’s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window or NGC 6528.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081AC3-5192-49BF-A4B2-9F1BDA49E31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09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ea typeface="ＭＳ Ｐゴシック" pitchFamily="80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AN EXTENDED STAR FORMATION HISTORY FOR THE GALACTIC CENTER FROM HUBBLE SPACE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TELESCOPE NICMOS OBSERVATIONS1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Donald F. Figer,2,3 R. Michael Rich,4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Sungsoo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S. Kim,5 Mark Morris,4 and Eugene Serabyn6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Received 2003 July 19; accepted 2003 September 18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ABSTRACT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We present Hubble Space Telescope (HST ) Near-Infrared Camera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Multiobject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Spectrometer (NICMOS)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observations as evidence that continuous star formation has created much of the central stellar cusp of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Galaxy. The data are the deepest ever obtained for a Galactic center population, being more than 50% complete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for mF205W &lt; 19:3, or initial stellar masses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2 M. We use Geneva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Padova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stellar evolution models to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produce synthetic luminosity functions for burst and continuous star formation scenarios, finding that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observations are fitted best by continuous star formation at a rate that is consistent with the recent star formation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activity that produced the three massive young clusters in the central 50 pc. Further, it is not possible to fit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observations with ancient burst models, such as would be appropriate for an old population like that in Baade’s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window or NGC 6528.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081AC3-5192-49BF-A4B2-9F1BDA49E31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093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Estimates of absolute magnitude versus temperature for stars in the GC from Blum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et al. (2003). The lines correspond to model isochrones having ages of 10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Myr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 100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Myr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 1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Gyr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5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Gyr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 and 12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Gyr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.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supergiants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(above the horizontal line) are descendant from stars having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M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≈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15-25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 whereas fainter stars are descendant from lower mass main sequence stars having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 few to 15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. The presence of these stars in the GC demonstrates intermediate age star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formation of massive stars.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081AC3-5192-49BF-A4B2-9F1BDA49E31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093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Roland Crocker</a:t>
            </a:r>
            <a:endParaRPr lang="en-US" dirty="0" smtClean="0"/>
          </a:p>
          <a:p>
            <a:r>
              <a:rPr lang="de-DE" dirty="0" smtClean="0"/>
              <a:t>Max-Planck-Institut für Kernphsik, Heidelberg, Germany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We have </a:t>
            </a:r>
            <a:r>
              <a:rPr lang="en-US" dirty="0" err="1" smtClean="0"/>
              <a:t>modelled</a:t>
            </a:r>
            <a:r>
              <a:rPr lang="en-US" dirty="0" smtClean="0"/>
              <a:t> the high-energy astrophysics of the inner 200 pc of the Galaxy with a view to</a:t>
            </a:r>
          </a:p>
          <a:p>
            <a:r>
              <a:rPr lang="en-US" dirty="0" smtClean="0"/>
              <a:t>explaining the diffuse, broad-band (radio continuum to </a:t>
            </a:r>
            <a:r>
              <a:rPr lang="en-US" dirty="0" err="1" smtClean="0"/>
              <a:t>TeV</a:t>
            </a:r>
            <a:r>
              <a:rPr lang="en-US" dirty="0" smtClean="0"/>
              <a:t> g-ray), non-thermal signal detected</a:t>
            </a:r>
          </a:p>
          <a:p>
            <a:r>
              <a:rPr lang="en-US" dirty="0" smtClean="0"/>
              <a:t>from this region. Our </a:t>
            </a:r>
            <a:r>
              <a:rPr lang="en-US" dirty="0" err="1" smtClean="0"/>
              <a:t>modelling</a:t>
            </a:r>
            <a:r>
              <a:rPr lang="en-US" dirty="0" smtClean="0"/>
              <a:t> pins down the ISM parameters for the environment wherein</a:t>
            </a:r>
          </a:p>
          <a:p>
            <a:r>
              <a:rPr lang="en-US" dirty="0" smtClean="0"/>
              <a:t>cosmic ray (CR) electrons and ions reside in the Galactic </a:t>
            </a:r>
            <a:r>
              <a:rPr lang="en-US" dirty="0" err="1" smtClean="0"/>
              <a:t>centre</a:t>
            </a:r>
            <a:r>
              <a:rPr lang="en-US" dirty="0" smtClean="0"/>
              <a:t> (GC). We find that the magnetic</a:t>
            </a:r>
          </a:p>
          <a:p>
            <a:r>
              <a:rPr lang="en-US" dirty="0" smtClean="0"/>
              <a:t>field in this region is 100-300 </a:t>
            </a:r>
            <a:r>
              <a:rPr lang="en-US" dirty="0" err="1" smtClean="0"/>
              <a:t>mG</a:t>
            </a:r>
            <a:r>
              <a:rPr lang="en-US" dirty="0" smtClean="0"/>
              <a:t>, the gas density . 60 cm􀀀3, and that a powerful (&gt; 200 km/s)</a:t>
            </a:r>
          </a:p>
          <a:p>
            <a:r>
              <a:rPr lang="en-US" dirty="0" smtClean="0"/>
              <a:t>‘super’-wind acts to remove &gt; 95% of the cosmic rays accelerated in the region before they have</a:t>
            </a:r>
          </a:p>
          <a:p>
            <a:r>
              <a:rPr lang="en-US" dirty="0" smtClean="0"/>
              <a:t>time to lose their energy in situ. The  1039 erg/s carried away by the GC cosmic ray protons is</a:t>
            </a:r>
          </a:p>
          <a:p>
            <a:r>
              <a:rPr lang="en-US" dirty="0" smtClean="0"/>
              <a:t>precisely enough to </a:t>
            </a:r>
            <a:r>
              <a:rPr lang="en-US" dirty="0" err="1" smtClean="0"/>
              <a:t>energise</a:t>
            </a:r>
            <a:r>
              <a:rPr lang="en-US" dirty="0" smtClean="0"/>
              <a:t> the </a:t>
            </a:r>
            <a:r>
              <a:rPr lang="en-US" dirty="0" err="1" smtClean="0"/>
              <a:t>GeV</a:t>
            </a:r>
            <a:r>
              <a:rPr lang="en-US" dirty="0" smtClean="0"/>
              <a:t> g-ray emission from the Fermi ‘bubbles’ recently found to</a:t>
            </a:r>
          </a:p>
          <a:p>
            <a:r>
              <a:rPr lang="en-US" dirty="0" smtClean="0"/>
              <a:t>extend north and south of the GC out to distances of 10 </a:t>
            </a:r>
            <a:r>
              <a:rPr lang="en-US" dirty="0" err="1" smtClean="0"/>
              <a:t>kpc</a:t>
            </a:r>
            <a:r>
              <a:rPr lang="en-US" dirty="0" smtClean="0"/>
              <a:t>, provided that the bubbles constitute</a:t>
            </a:r>
          </a:p>
          <a:p>
            <a:r>
              <a:rPr lang="en-US" dirty="0" smtClean="0"/>
              <a:t>thick targets to the GC protons and that the situation has reached steady state. In such a situation</a:t>
            </a:r>
          </a:p>
          <a:p>
            <a:r>
              <a:rPr lang="en-US" dirty="0" smtClean="0"/>
              <a:t>of ‘saturation’ the hard, uniform spectrum of the bubbles are explained and secondary electron</a:t>
            </a:r>
          </a:p>
          <a:p>
            <a:r>
              <a:rPr lang="en-US" dirty="0" smtClean="0"/>
              <a:t>synchrotron explains the non-thermal microwave emission found in WMAP data mirroring the</a:t>
            </a:r>
          </a:p>
          <a:p>
            <a:r>
              <a:rPr lang="en-US" dirty="0" smtClean="0"/>
              <a:t>bubbles. Given the very low density of the bubble plasma (&lt;0.01 cm􀀀3), the </a:t>
            </a:r>
            <a:r>
              <a:rPr lang="en-US" dirty="0" err="1" smtClean="0"/>
              <a:t>pp</a:t>
            </a:r>
            <a:r>
              <a:rPr lang="en-US" dirty="0" smtClean="0"/>
              <a:t> loss time in the</a:t>
            </a:r>
          </a:p>
          <a:p>
            <a:r>
              <a:rPr lang="en-US" dirty="0" smtClean="0"/>
              <a:t>Bubbles is &gt; 5 </a:t>
            </a:r>
            <a:r>
              <a:rPr lang="en-US" dirty="0" err="1" smtClean="0"/>
              <a:t>Gyr</a:t>
            </a:r>
            <a:r>
              <a:rPr lang="en-US" dirty="0" smtClean="0"/>
              <a:t>. Our scenario thus has the startling implication that a GC source of </a:t>
            </a:r>
            <a:r>
              <a:rPr lang="en-US" dirty="0" err="1" smtClean="0"/>
              <a:t>nonthermal</a:t>
            </a:r>
            <a:endParaRPr lang="en-US" dirty="0" smtClean="0"/>
          </a:p>
          <a:p>
            <a:r>
              <a:rPr lang="en-US" dirty="0" smtClean="0"/>
              <a:t>particles of time-averaged power 1039 erg/s has persisted since the youth of the Galaxy.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081AC3-5192-49BF-A4B2-9F1BDA49E31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093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The interplay between star formation and the nuclear environment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of our Galaxy: deep X-ray observations of the Galactic </a:t>
            </a:r>
            <a:r>
              <a:rPr lang="en-US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centre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Arches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and Quintuplet clusters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Q. Daniel Wang,1⋆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Hui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Dong1⋆ and Cornelia Lang2⋆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1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Department of Astronomy, B619E-LGRT, University of Massachusetts, Amherst, MA 01003, USA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2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Department of Physics and Astronomy, University of Iowa, Iowa City, IA 52245, USA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Accepted 2006 June 6. Received 2006 May 27; in original form 2006 April 30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ABSTRACT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The Galactic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centre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(GC) provides a unique laboratory for a detailed examination of the interplay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between massive star formation and the nuclear environment of our Galaxy. Here,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we present a 100-ks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Chandra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Advanced CCD Imaging Spectrometer (ACIS) observation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the Arches and Quintuplet star clusters. We also report on a complementary mapping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the dense molecular gas near the Arches cluster made with the Owens Valley Millimeter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Array. We present a catalogue of 244 point-like X-ray sources detected in the observation.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Their number–flux relation indicates an overpopulation of relatively bright X-ray sources,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which are apparently associated with the clusters. The sources in the core of the Arches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Quintuplet clusters are most likely extreme colliding wind massive star binaries. The diffuse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X-ray emission from the core of the Arches cluster has a spectrum showing a 6.7-keV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emission line and a surface intensity profile declining steeply with radius, indicating an origin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in a cluster wind. In the outer regions near the Arches cluster, the overall diffuse X-ray enhancement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demonstrates a bow shock morphology and is prominent in the Fe Kα 6.4-keV line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emission with an equivalent width of ∼1.4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keV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. Much of this enhancement may result from 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ongoing collision between the cluster and the adjacent molecular cloud, which have a relative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velocity 120 km−1. The older and less-compact Quintuplet cluster contains much weaker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X-ray sources and diffuse emission, probably originating from low-mass stellar objects as well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as a cluster wind. However, the overall population of these objects, constrained by the observed</a:t>
            </a: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total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diffuse X-ray luminosities, is substantially smaller than expected for both clusters, if they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have normal Miller &amp;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Scalo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initial mass functions. This deficiency of low-mass objects may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be a manifestation of the unique star formation environment of the GC, where high-velocity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cloud–cloud and cloud–cluster collisions are frequent.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081AC3-5192-49BF-A4B2-9F1BDA49E31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093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HST/NICMOS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Paschen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- Survey of the Galactic Center: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Overview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Q. D. Wang1?, H. Dong1, A. Cotera,2 S. Stolovy,3 M. Morris,4 C. C. Lang,5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M. P. Muno,6 G. Schneider,7 and D. Calzetti1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1Department of Astronomy, University of Massachusetts, Amherst, MA 01003, USA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2SETI Institute, 515 North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Whisman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Road, Mountain View, CA 94043, USA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3Spitzer Science Center, California Institute of Technology, Mail Code 220-6, 1200 East California Boulevard, Pasadena, CA 91125, USA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4Department of Physics and Astronomy, University of California, Los Angeles, CA 90095, USA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5Department of Physics and Astronomy, University of Iowa, Iowa City, IA 52245, USA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6Space Radiation Laboratory, California Institute of Technology, Pasadena, CA 91125, USA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7Steward Observatory, The University of Arizona, Tucson, AZ 85721, USA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Accepted 2009 November 2; Received 2009 October 29; in original form 2009 September 22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ABSTRACT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We have recently carried out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rst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wide-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eld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hydrogen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Paschen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- line imaging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survey of the Galactic Center (GC), using the NICMOS instrument aboard the Hubble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Space Telescope. The survey maps out a region of 2253 pc2 (416 arcmin2) around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the central supermassive black hole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Sgr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A*) in the 1.87 and 1.90 m narrow bands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with a spatial resolution of  0:01 pc (0:002 FWHM) at a distance of 8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kpc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. Here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we present an overview of the observations, data reduction, preliminary results,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potential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scientic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implications, as well as a description of the rationale and design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of the survey. We have produced mosaic maps of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Paschen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- line and continuum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emission, giving an unprecedentedly high resolution and high sensitivity panoramic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view of stars and photo-ionized gas in the nuclear environment of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Galaxy.We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detect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signicant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number of previously undetected stars with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Paschen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- in emission. They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are most likely massive stars with strong winds, as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conrmed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by our initial follow-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up spectroscopic observations. About half of the newly detected massive stars are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found outside the known clusters (Arches, Quintuplet, and Central). Many previously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known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diuse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thermal features are now resolved into arrays of intriguingly ne linear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laments indicating a profound role of magnetic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elds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in sculpting the gas. The bright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spiral-like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Paschen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- emission around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Sgr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A* is seen to be well conned within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known dusty torus. In the directions roughly perpendicular to it, we further detect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faint,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diuse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Paschen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- emission features, which, like earlier radio images, suggest an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outow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from the structure. In addition, we detect various compact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Paschen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- nebulae,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probably tracing the accretion and/or ejection of stars at various evolutionary stages.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Multi-wavelength comparisons together with follow-up observations are helping us to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address such questions as where and how massive stars form, how stellar clusters are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disrupted, how massive stars shape and heat the surrounding medium, how various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phases of this medium are interspersed, and how the supermassive black hole interacts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with its environment.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081AC3-5192-49BF-A4B2-9F1BDA49E31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093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ea typeface="ＭＳ Ｐゴシック" pitchFamily="80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Nuclear Star-Forming Ring of the Milky Way: Simulations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Sungsoo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S. Kim,1,2,3 Takayuki R. Saitoh,4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Myoungwon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Jeon,1,5 Donald F. Figer,3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David Merritt,6 and Keiichi Wada7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ABSTRACT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We present hydrodynamic simulations of gas clouds in the central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kpc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region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of the Milky Way that is modeled with a three-dimensional bar potential. Our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simulations consider realistic gas cooling and heating, star formation, and supernova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feedback. A ring of dense gas clouds forms as a result of X1–X2 orbit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transfer, and our potential model results in a ring radius of ∼ 200 pc, which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coincides with the extraordinary reservoir of dense molecular clouds in the inner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bulge, the Central Molecular Zone (CMZ). The gas clouds accumulated 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the CMZ can reach high enough densities to form stars, and with an appropriate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choice of simulation parameters, we successfully reproduce the observed gas mass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and the star formation rate in the CMZ, ∼ 2 × 107M⊙ and ∼ 0.1M⊙ yr−1. Star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formation in our simulations takes place mostly in the outermost X2 orbits,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the star formation rate per unit surface area outside the CMZ is much lower.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These facts suggest that the inner Galactic bulge may harbor a mild version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the nuclear star-forming rings seen in some external disk galaxies. Furthermore,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from the relatively small size of the Milky Way’s nuclear bulge, which is thought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to be a result of sustained star formation in the CMZ, we infer that the Galactic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inner bulge probably had a shallower density profile or stronger bar elongation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in the past.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081AC3-5192-49BF-A4B2-9F1BDA49E31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093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138C30-44DF-4FCE-A852-F4DFD88BBDBD}" type="slidenum">
              <a:rPr lang="en-US"/>
              <a:pPr/>
              <a:t>37</a:t>
            </a:fld>
            <a:endParaRPr lang="en-US"/>
          </a:p>
        </p:txBody>
      </p:sp>
      <p:sp>
        <p:nvSpPr>
          <p:cNvPr id="4792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1D90C7-D9C2-4FEA-9889-7B154D492CCF}" type="slidenum">
              <a:rPr lang="en-US"/>
              <a:pPr/>
              <a:t>38</a:t>
            </a:fld>
            <a:endParaRPr lang="en-US"/>
          </a:p>
        </p:txBody>
      </p:sp>
      <p:sp>
        <p:nvSpPr>
          <p:cNvPr id="4812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The massive star initial mass function of the Arches cluster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?;??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P. Espinoza1;2, F. J. Selman3, and J. Melnick3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1 Steward Observatory, The University of Arizona, 933 North Cherry Avenue, Tucson AZ 85719, USA;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e-mail: pespinoza@as.arizona.edu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2 Previous Address: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Departamento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de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Astronom´ıa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Astrof´ısica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Pontificia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Universidad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Cat´olica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de Chile, Santiago, Chile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3 European Southern Observatory, Alonso de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C´ordova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3107, Santiago, Chile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e-mail: [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fselman;jmelnick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]@eso.org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Received day month / Accepted day month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ABSTRACT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The massive Arches cluster near the Galactic center should be an ideal laboratory for investigating massive star formation under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extreme conditions. But it comes at a high price: the cluster is hidden behind several tens of magnitudes of visual extinction. Severe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crowding requires space or AO-assisted instruments to resolve the stellar populations, and even with the best instruments interpreting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the data is far from direct. Several investigations using NICMOS and the most advanced AO imagers on the ground revealed an overall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top-heavy IMF for the cluster, with a very flat IMF near the center. There are several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eects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 however, that could potentially bias these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results, in particular the strong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dierential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extinction and the problem of transforming the observations into a standard photometric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system in the presence of strong reddening. We present new observations obtained with the NAOS-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Conica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(NACO) AO-imager 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the VLT. The problem of photometric transformation is avoided by working in the natural photometric system of NACO, and we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use a Bayesian approach to determine masses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reddenings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from the broad-band IR colors. A global value of 􀀀 = 􀀀1:1  0:2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the high-mass end (M &gt; 10M) of the IMF is obtained, and we conclude that a power law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Salpeter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slope cannot be discarded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for the Arches cluster. The flattening of the IMF towards the center is confirmed, but is less severe than previously thought. We find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􀀀 = 􀀀0:88  0:20, which is incompatible with previous determinations. Within 0:4 pc we derive a total mass of  2:0(0:6)  104M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for the cluster and a central mass density  = 2(0:4)  105 M pc􀀀3 that confirms Arches as the densest known young massive</a:t>
            </a:r>
          </a:p>
          <a:p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cluster in the Milky Way.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081AC3-5192-49BF-A4B2-9F1BDA49E31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09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ISOLATED HOT STARS IN THE GALACTIC CENTER VICINITY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ANGELA S. COTERA1 JANET P. SIMPSON,1 EDWIN F. ERICKSON, AND SEAN W. J. COLGAN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NASA/Ames Research Center, MS 245-6,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Mo.ett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Field, CA 94035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MICHAEL G. BURTON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University of New South Wales, School of Physics, Department of Astrophysics, 2052 Sydney, NSW, Australia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DAVID A. ALLEN2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Anglo-Australian Observatory, P.O. Box 296, Epping, NSW 2121, Australia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Received 1997 October 30; accepted 1998 August 3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ABSTRACT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Using near-infrared imaging and spectroscopy, we discuss the discovery of six emission-line sources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within D20 pc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Sgr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A West but outside of the central parsec. The objects are coincident with stars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seen in the J, H, and K@ images; all have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Brc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(2.166 km) in emission, several also have He I (2.058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2.112/3 km), and some have He II (2.189 km) emission lines. Comparison of the H- and K-band spectra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of the newly discovered stars with recently published infrared spectral atlases of optically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classiÐed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stars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suggests that most of these stars are similar to massive stars in transition (e.g.,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Ofpe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/WN9, B[e],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LBV), although one is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deÐnitely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a WN6 star. Two of the potential stars are associated with the radio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emission regions AÈD near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Sgr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A East, three are near or within the radio emission regions H1ÈH8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(nomenclature from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Yusef-Zadeh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&amp; Morris), the last is near G0.10]0.02 and is likely to be associated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with the G0.12]0.02 (Arches) cluster of stars, discussed in a previous paper. The stars are shown to be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signiÐcant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sources of ionization for their associated radio emission regions, with several capable of completely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ionizing the regions. These results provide additional support for the idea that these thermal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radio regions, and similar such regions in the Galactic center, are indeed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photoionized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by hot young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stars.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081AC3-5192-49BF-A4B2-9F1BDA49E31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093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An Extremely Top-Heavy IMF in the Galactic Center Stellar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Disks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1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H.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Bartkoa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,, F.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Martinsa,b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,, S.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Trippej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T. K.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Fritza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 R.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Genzela,c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 T.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Otta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 F.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Eisenhauera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Gillessena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 T.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Paumarde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 T.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Alexanderf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, K.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Dodds-Edena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 O.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Gerharda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 Y.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Levind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L.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Mascettia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 S.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Nayakshing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 H. B.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Peretsf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, G. Perrine, O.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Pfuhla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 M. J.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Reidh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 D.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Rouane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M.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Zilkai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 A.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Sternbergi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ＭＳ Ｐゴシック" pitchFamily="-108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We present new observations of the nuclear star cluster in the central parsec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the Galaxy with the adaptive optics assisted, integral field spectrograph SINFONI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on the ESO/VLT. Our work allows the spectroscopic detection of early and late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type stars to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m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 16, more than 2 magnitudes deeper than our previous data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sets. Our observations result in a total sample of 177 bona fide early-type stars.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We find that most of these Wolf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Rayet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(WR), O- and B- stars reside in two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strongly warped disks between 0.8” and 12” from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SgrA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*, as well as a central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compact concentration (the S-star cluster) centered on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SgrA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*. The later type B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stars (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m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&gt;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15) in the radial interval between 0.8” and 12” seem to be in a more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isotropic distribution outside the disks. The observed dearth of late type stars 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the central few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arcseconds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is puzzling, even when allowing for stellar collisions.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The stellar mass function of the disk stars is extremely top heavy with a best fit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power law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d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N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/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d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m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/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−0.45±0.3 in the mass range 7 − 80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. Since at least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the WR/O-stars were formed in situ in a single star formation event 6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Myrs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ago, this mass function probably reflects the initial mass function (IMF).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mass functions of the S-stars inside 0.8” and of the early-type stars at distances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beyond 12” are compatible with a standard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Salpeter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/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Kroupa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IMF (best fit power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law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d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N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/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d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m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/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−2.15±0.3).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081AC3-5192-49BF-A4B2-9F1BDA49E31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093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An Extremely Top-Heavy IMF in the Galactic Center Stellar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Disks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1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H.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Bartkoa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,, F.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Martinsa,b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,, S.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Trippej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T. K.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Fritza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 R.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Genzela,c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 T.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Otta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 F.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Eisenhauera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Gillessena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 T.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Paumarde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 T.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Alexanderf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, K.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Dodds-Edena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 O.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Gerharda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 Y.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Levind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L.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Mascettia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 S.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Nayakshing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 H. B.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Peretsf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, G. Perrine, O.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Pfuhla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 M. J.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Reidh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 D.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Rouane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M.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Zilkai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 A.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Sternbergi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081AC3-5192-49BF-A4B2-9F1BDA49E31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093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Frequency distribution versus mass for stars in the Arches cluster extracted from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data in Fig. 1. The counts in each bin have been reduced by counts in nearby background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fields. Error bars represent the Poisson errors based on the background subtracted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counts. Two lines are drawn through the average counts in the four highest populated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mass bins, with slopes inferred from the data (d(log N)/d(log m) ¼ G ¼ 20.9; ref. 2, 23)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and that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Salpeter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(G ¼ 21.35; ref. 15). For both lines, there is a clear deficit of stars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with initial masses greater than ,150M (, as seen in the hatched regions. In addition,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both slopes predict that at least one star in the cluster should have a mass far beyond that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observed if there is no upper mass cut-off. N missing is the difference between the number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of stars expected with M initial . 130M ( and the number observed. M MAX is the initial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mass at which the mass function predicts the existence of one star. t age is the assumed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cluster age. Z is the assumed abundance of metals in the cluster stars.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081AC3-5192-49BF-A4B2-9F1BDA49E31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093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2D57E7-EDEA-49A2-A904-4F87EA32EF13}" type="slidenum">
              <a:rPr lang="en-US"/>
              <a:pPr/>
              <a:t>43</a:t>
            </a:fld>
            <a:endParaRPr lang="en-US"/>
          </a:p>
        </p:txBody>
      </p:sp>
      <p:sp>
        <p:nvSpPr>
          <p:cNvPr id="67277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D53D84-4269-4D72-9FFA-6D7152BAEC05}" type="slidenum">
              <a:rPr lang="en-US"/>
              <a:pPr/>
              <a:t>44</a:t>
            </a:fld>
            <a:endParaRPr lang="en-US"/>
          </a:p>
        </p:txBody>
      </p:sp>
      <p:sp>
        <p:nvSpPr>
          <p:cNvPr id="6850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1A9D00-6CCD-4126-AFF2-D025A7AB85EB}" type="slidenum">
              <a:rPr lang="en-US"/>
              <a:pPr/>
              <a:t>45</a:t>
            </a:fld>
            <a:endParaRPr lang="en-US"/>
          </a:p>
        </p:txBody>
      </p:sp>
      <p:sp>
        <p:nvSpPr>
          <p:cNvPr id="74547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081AC3-5192-49BF-A4B2-9F1BDA49E31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09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CF8CA2-2FB9-4314-B6B0-E587482F7AC2}" type="slidenum">
              <a:rPr lang="en-US"/>
              <a:pPr/>
              <a:t>5</a:t>
            </a:fld>
            <a:endParaRPr lang="en-US"/>
          </a:p>
        </p:txBody>
      </p:sp>
      <p:sp>
        <p:nvSpPr>
          <p:cNvPr id="70349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1FC0B6-F1DC-45F9-AB2E-675AA7CAC93E}" type="slidenum">
              <a:rPr lang="en-US"/>
              <a:pPr/>
              <a:t>6</a:t>
            </a:fld>
            <a:endParaRPr lang="en-US"/>
          </a:p>
        </p:txBody>
      </p:sp>
      <p:sp>
        <p:nvSpPr>
          <p:cNvPr id="7055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ea typeface="ＭＳ Ｐゴシック" pitchFamily="80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Figure 3 from McGrath, Goss, &amp; De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Pree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(2004) showing H2O and OH masers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overplotted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on 7 mm contours for a small portion of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Sgr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B2 cloud. The activity in this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region is typical of that found near the fifty or so ultra-compact HII regions in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Sgr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B2.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081AC3-5192-49BF-A4B2-9F1BDA49E31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09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Sagittarius B2 Main: A Cluster of Ultra-Compact HII Regions and Massive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Protostellar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Cores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ＭＳ Ｐゴシック" pitchFamily="-108" charset="-128"/>
              <a:cs typeface="ＭＳ Ｐゴシック" pitchFamily="-108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  <a:hlinkClick r:id="rId3"/>
              </a:rPr>
              <a:t>Zhao, Jun-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  <a:hlinkClick r:id="rId3"/>
              </a:rPr>
              <a:t>Hui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;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  <a:hlinkClick r:id="rId4"/>
              </a:rPr>
              <a:t>Wright, M. C. H.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ＭＳ Ｐゴシック" pitchFamily="-108" charset="-128"/>
              <a:cs typeface="ＭＳ Ｐゴシック" pitchFamily="-108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ＭＳ Ｐゴシック" pitchFamily="-108" charset="-128"/>
              <a:cs typeface="ＭＳ Ｐゴシック" pitchFamily="-108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The ionized core in the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Sgr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B2 Main star-forming region was imaged using the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Submillimeter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Array archival data observed for the H26$\alpha$ line and continuum emission at 0.86 millimeter with an angular resolution 0.3\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arcsec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. Eight hyper-compact H26$\alpha$ emission sources were detected with a typical size in the range of 1.6--20$\times10^2$ AU and electron density of 0.3--3$\times10^7$ cm$^{-3}$, corresponding to the emission measure 0.4--8.4$\times10^{10}$ cm$^{-6}$ pc. The H26$\alpha$ line fluxes from the eight hyper-compact HII sources imply that the ionization for each of the sources must be powered by a Lyman continuum flux from an O star or a cluster of B stars. The most luminous H26$\alpha$ source among the eight detected requires an O6 star that appears to be embedded in the ultra-compact HII region F3. In addition, $\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sim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$ 23 compact continuum emission sources were also detected within the central 5\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arcsec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$\times$3\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arcsec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\,($\sim0.2$ pc) region. In the assumption of a power-law distribution for the dust temperature, with the observed brightness temperature of the dust emission we determined the physical properties of the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submillimeter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emission sources showing that the molecular densities are in the range of 1--10$\times10^8$ cm$^{-3}$, surface densities between 13 to 150 $g$ cm$^{-2}$, and total gas masses in the range from 5 to $\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gtrsim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$ 200 $M_\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odot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$ which are 1 or 2 orders of magnitude greater than the corresponding values of the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Bonnor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-Ebert mass. With a mean free-fall time scale of 2$\times10^3$ y, each of the massive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protostellar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cores are undergoing gravitational collapse to form new massive stars in the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Sgr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B2 Main core.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081AC3-5192-49BF-A4B2-9F1BDA49E31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09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4371975" y="6346825"/>
            <a:ext cx="400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/>
            <a:fld id="{2ED5CDFA-A6E1-4482-B883-0503BF3F8A2D}" type="slidenum">
              <a:rPr lang="en-US" sz="1400" b="1">
                <a:solidFill>
                  <a:srgbClr val="898989"/>
                </a:solidFill>
              </a:rPr>
              <a:pPr defTabSz="914400"/>
              <a:t>‹#›</a:t>
            </a:fld>
            <a:endParaRPr lang="en-US" sz="1400" b="1">
              <a:solidFill>
                <a:srgbClr val="898989"/>
              </a:solidFill>
            </a:endParaRPr>
          </a:p>
        </p:txBody>
      </p:sp>
      <p:sp>
        <p:nvSpPr>
          <p:cNvPr id="5" name="Rectangle 15"/>
          <p:cNvSpPr>
            <a:spLocks noChangeArrowheads="1"/>
          </p:cNvSpPr>
          <p:nvPr userDrawn="1"/>
        </p:nvSpPr>
        <p:spPr bwMode="auto">
          <a:xfrm>
            <a:off x="457200" y="1316038"/>
            <a:ext cx="8235950" cy="101600"/>
          </a:xfrm>
          <a:prstGeom prst="rect">
            <a:avLst/>
          </a:prstGeom>
          <a:gradFill rotWithShape="1">
            <a:gsLst>
              <a:gs pos="0">
                <a:srgbClr val="E5BB4C">
                  <a:alpha val="75000"/>
                </a:srgbClr>
              </a:gs>
              <a:gs pos="100000">
                <a:srgbClr val="F8EED4">
                  <a:alpha val="73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anchor="ctr" anchorCtr="0"/>
          <a:lstStyle>
            <a:lvl1pPr algn="l">
              <a:defRPr>
                <a:solidFill>
                  <a:srgbClr val="642E2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Box 16"/>
          <p:cNvSpPr txBox="1">
            <a:spLocks noChangeArrowheads="1"/>
          </p:cNvSpPr>
          <p:nvPr userDrawn="1"/>
        </p:nvSpPr>
        <p:spPr bwMode="auto">
          <a:xfrm>
            <a:off x="76200" y="6381690"/>
            <a:ext cx="230383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9pPr>
          </a:lstStyle>
          <a:p>
            <a:pPr eaLnBrk="1" hangingPunct="1">
              <a:defRPr/>
            </a:pPr>
            <a:r>
              <a:rPr lang="en-US" sz="2000" dirty="0" smtClean="0">
                <a:latin typeface="Calibri" pitchFamily="34" charset="0"/>
              </a:rPr>
              <a:t>Center </a:t>
            </a:r>
            <a:r>
              <a:rPr lang="en-US" sz="2000" i="1" dirty="0" smtClean="0">
                <a:latin typeface="Calibri" pitchFamily="34" charset="0"/>
              </a:rPr>
              <a:t>for </a:t>
            </a:r>
            <a:r>
              <a:rPr lang="en-US" sz="2000" dirty="0" smtClean="0">
                <a:latin typeface="Calibri" pitchFamily="34" charset="0"/>
              </a:rPr>
              <a:t>Detectors</a:t>
            </a:r>
          </a:p>
        </p:txBody>
      </p:sp>
    </p:spTree>
    <p:extLst>
      <p:ext uri="{BB962C8B-B14F-4D97-AF65-F5344CB8AC3E}">
        <p14:creationId xmlns:p14="http://schemas.microsoft.com/office/powerpoint/2010/main" val="2806417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"/>
          <p:cNvSpPr>
            <a:spLocks noChangeArrowheads="1"/>
          </p:cNvSpPr>
          <p:nvPr userDrawn="1"/>
        </p:nvSpPr>
        <p:spPr bwMode="auto">
          <a:xfrm>
            <a:off x="1588" y="3660775"/>
            <a:ext cx="9140825" cy="165100"/>
          </a:xfrm>
          <a:prstGeom prst="rect">
            <a:avLst/>
          </a:prstGeom>
          <a:gradFill rotWithShape="1">
            <a:gsLst>
              <a:gs pos="0">
                <a:srgbClr val="E5BB4C">
                  <a:alpha val="75000"/>
                </a:srgbClr>
              </a:gs>
              <a:gs pos="100000">
                <a:srgbClr val="F8EED4">
                  <a:alpha val="73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52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 userDrawn="1"/>
        </p:nvSpPr>
        <p:spPr bwMode="auto">
          <a:xfrm>
            <a:off x="457200" y="1316038"/>
            <a:ext cx="8235950" cy="101600"/>
          </a:xfrm>
          <a:prstGeom prst="rect">
            <a:avLst/>
          </a:prstGeom>
          <a:gradFill rotWithShape="1">
            <a:gsLst>
              <a:gs pos="0">
                <a:srgbClr val="E5BB4C">
                  <a:alpha val="75000"/>
                </a:srgbClr>
              </a:gs>
              <a:gs pos="100000">
                <a:srgbClr val="F8EED4">
                  <a:alpha val="73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12"/>
          <p:cNvSpPr>
            <a:spLocks noChangeArrowheads="1"/>
          </p:cNvSpPr>
          <p:nvPr userDrawn="1"/>
        </p:nvSpPr>
        <p:spPr bwMode="auto">
          <a:xfrm>
            <a:off x="4371975" y="6346825"/>
            <a:ext cx="400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/>
            <a:fld id="{735F5039-9BAA-45A8-AE31-E01218B53BB5}" type="slidenum">
              <a:rPr lang="en-US" sz="1400" b="1">
                <a:solidFill>
                  <a:srgbClr val="898989"/>
                </a:solidFill>
              </a:rPr>
              <a:pPr defTabSz="914400"/>
              <a:t>‹#›</a:t>
            </a:fld>
            <a:endParaRPr lang="en-US" sz="1400" b="1">
              <a:solidFill>
                <a:srgbClr val="89898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200" y="1600200"/>
            <a:ext cx="823595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anchor="ctr" anchorCtr="0"/>
          <a:lstStyle>
            <a:lvl1pPr algn="l">
              <a:defRPr>
                <a:solidFill>
                  <a:srgbClr val="642E2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Box 16"/>
          <p:cNvSpPr txBox="1">
            <a:spLocks noChangeArrowheads="1"/>
          </p:cNvSpPr>
          <p:nvPr userDrawn="1"/>
        </p:nvSpPr>
        <p:spPr bwMode="auto">
          <a:xfrm>
            <a:off x="76200" y="6381690"/>
            <a:ext cx="230383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9pPr>
          </a:lstStyle>
          <a:p>
            <a:pPr eaLnBrk="1" hangingPunct="1">
              <a:defRPr/>
            </a:pPr>
            <a:r>
              <a:rPr lang="en-US" sz="2000" dirty="0" smtClean="0">
                <a:latin typeface="Calibri" pitchFamily="34" charset="0"/>
              </a:rPr>
              <a:t>Center </a:t>
            </a:r>
            <a:r>
              <a:rPr lang="en-US" sz="2000" i="1" dirty="0" smtClean="0">
                <a:latin typeface="Calibri" pitchFamily="34" charset="0"/>
              </a:rPr>
              <a:t>for </a:t>
            </a:r>
            <a:r>
              <a:rPr lang="en-US" sz="2000" dirty="0" smtClean="0">
                <a:latin typeface="Calibri" pitchFamily="34" charset="0"/>
              </a:rPr>
              <a:t>Detectors</a:t>
            </a:r>
          </a:p>
        </p:txBody>
      </p:sp>
    </p:spTree>
    <p:extLst>
      <p:ext uri="{BB962C8B-B14F-4D97-AF65-F5344CB8AC3E}">
        <p14:creationId xmlns:p14="http://schemas.microsoft.com/office/powerpoint/2010/main" val="656601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 userDrawn="1"/>
        </p:nvSpPr>
        <p:spPr bwMode="auto">
          <a:xfrm>
            <a:off x="457200" y="1316038"/>
            <a:ext cx="8235950" cy="101600"/>
          </a:xfrm>
          <a:prstGeom prst="rect">
            <a:avLst/>
          </a:prstGeom>
          <a:gradFill rotWithShape="1">
            <a:gsLst>
              <a:gs pos="0">
                <a:srgbClr val="E5BB4C">
                  <a:alpha val="75000"/>
                </a:srgbClr>
              </a:gs>
              <a:gs pos="100000">
                <a:srgbClr val="F8EED4">
                  <a:alpha val="73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12"/>
          <p:cNvSpPr>
            <a:spLocks noChangeArrowheads="1"/>
          </p:cNvSpPr>
          <p:nvPr userDrawn="1"/>
        </p:nvSpPr>
        <p:spPr bwMode="auto">
          <a:xfrm>
            <a:off x="4371975" y="6346825"/>
            <a:ext cx="400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/>
            <a:fld id="{735F5039-9BAA-45A8-AE31-E01218B53BB5}" type="slidenum">
              <a:rPr lang="en-US" sz="1400" b="1">
                <a:solidFill>
                  <a:srgbClr val="898989"/>
                </a:solidFill>
              </a:rPr>
              <a:pPr defTabSz="914400"/>
              <a:t>‹#›</a:t>
            </a:fld>
            <a:endParaRPr lang="en-US" sz="1400" b="1">
              <a:solidFill>
                <a:srgbClr val="898989"/>
              </a:solidFill>
            </a:endParaRPr>
          </a:p>
        </p:txBody>
      </p:sp>
      <p:sp>
        <p:nvSpPr>
          <p:cNvPr id="7" name="Text Box 16"/>
          <p:cNvSpPr txBox="1">
            <a:spLocks noChangeArrowheads="1"/>
          </p:cNvSpPr>
          <p:nvPr userDrawn="1"/>
        </p:nvSpPr>
        <p:spPr bwMode="auto">
          <a:xfrm>
            <a:off x="76200" y="6381690"/>
            <a:ext cx="230383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9pPr>
          </a:lstStyle>
          <a:p>
            <a:pPr eaLnBrk="1" hangingPunct="1">
              <a:defRPr/>
            </a:pPr>
            <a:r>
              <a:rPr lang="en-US" sz="2000" dirty="0" smtClean="0">
                <a:latin typeface="Calibri" pitchFamily="34" charset="0"/>
              </a:rPr>
              <a:t>Center </a:t>
            </a:r>
            <a:r>
              <a:rPr lang="en-US" sz="2000" i="1" dirty="0" smtClean="0">
                <a:latin typeface="Calibri" pitchFamily="34" charset="0"/>
              </a:rPr>
              <a:t>for </a:t>
            </a:r>
            <a:r>
              <a:rPr lang="en-US" sz="2000" dirty="0" smtClean="0">
                <a:latin typeface="Calibri" pitchFamily="34" charset="0"/>
              </a:rPr>
              <a:t>Detectors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anchor="ctr" anchorCtr="0">
            <a:normAutofit/>
          </a:bodyPr>
          <a:lstStyle>
            <a:lvl1pPr algn="l">
              <a:defRPr>
                <a:solidFill>
                  <a:srgbClr val="642E2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616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684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CBDCE-D82A-4735-A602-17A5D4EE6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30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DC7BE-A97D-42D3-9FCD-C2783328A7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24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6427E-1B7F-4E35-81E3-522AF05A54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7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E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5" r:id="rId4"/>
    <p:sldLayoutId id="2147483908" r:id="rId5"/>
    <p:sldLayoutId id="2147483912" r:id="rId6"/>
    <p:sldLayoutId id="2147483913" r:id="rId7"/>
    <p:sldLayoutId id="2147483914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pitchFamily="-108" charset="-128"/>
          <a:cs typeface="ＭＳ Ｐゴシック" pitchFamily="-10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pitchFamily="-108" charset="-128"/>
          <a:cs typeface="ＭＳ Ｐゴシック" pitchFamily="-10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pitchFamily="-108" charset="-128"/>
          <a:cs typeface="ＭＳ Ｐゴシック" pitchFamily="-10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pitchFamily="-108" charset="-128"/>
          <a:cs typeface="ＭＳ Ｐゴシック" pitchFamily="-10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6.png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.png"/><Relationship Id="rId4" Type="http://schemas.openxmlformats.org/officeDocument/2006/relationships/oleObject" Target="../embeddings/oleObject5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44.jpeg"/><Relationship Id="rId12" Type="http://schemas.openxmlformats.org/officeDocument/2006/relationships/image" Target="../media/image47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3.jpeg"/><Relationship Id="rId11" Type="http://schemas.openxmlformats.org/officeDocument/2006/relationships/image" Target="../media/image46.wmf"/><Relationship Id="rId5" Type="http://schemas.openxmlformats.org/officeDocument/2006/relationships/image" Target="../media/image42.jpeg"/><Relationship Id="rId10" Type="http://schemas.openxmlformats.org/officeDocument/2006/relationships/image" Target="../media/image6.png"/><Relationship Id="rId4" Type="http://schemas.openxmlformats.org/officeDocument/2006/relationships/image" Target="../media/image41.jpeg"/><Relationship Id="rId9" Type="http://schemas.openxmlformats.org/officeDocument/2006/relationships/oleObject" Target="../embeddings/oleObject6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8.emf"/><Relationship Id="rId4" Type="http://schemas.openxmlformats.org/officeDocument/2006/relationships/oleObject" Target="../embeddings/oleObject7.bin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video" Target="file:///C:\DOCUME~1\figer\LOCALS~1\Temp\gcmoviebrgspectralscan3.avi" TargetMode="Externa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6.png"/><Relationship Id="rId5" Type="http://schemas.openxmlformats.org/officeDocument/2006/relationships/image" Target="../media/image7.png"/><Relationship Id="rId10" Type="http://schemas.openxmlformats.org/officeDocument/2006/relationships/oleObject" Target="../embeddings/oleObject2.bin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/>
          </p:cNvSpPr>
          <p:nvPr/>
        </p:nvSpPr>
        <p:spPr bwMode="auto">
          <a:xfrm>
            <a:off x="1588" y="3863975"/>
            <a:ext cx="9140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 tIns="91440" rIns="457200"/>
          <a:lstStyle/>
          <a:p>
            <a:pPr eaLnBrk="0" hangingPunct="0">
              <a:lnSpc>
                <a:spcPts val="2500"/>
              </a:lnSpc>
            </a:pPr>
            <a:r>
              <a:rPr lang="en-US" sz="2800" dirty="0" smtClean="0">
                <a:latin typeface="Calibri" pitchFamily="34" charset="0"/>
              </a:rPr>
              <a:t>Massive </a:t>
            </a:r>
            <a:r>
              <a:rPr lang="en-US" sz="2800" dirty="0">
                <a:latin typeface="Calibri" pitchFamily="34" charset="0"/>
              </a:rPr>
              <a:t>star formation in </a:t>
            </a:r>
            <a:r>
              <a:rPr lang="en-US" sz="2800" dirty="0" smtClean="0">
                <a:latin typeface="Calibri" pitchFamily="34" charset="0"/>
              </a:rPr>
              <a:t>the Galactic Center</a:t>
            </a:r>
            <a:r>
              <a:rPr lang="en-US" sz="2800" dirty="0">
                <a:latin typeface="Calibri" pitchFamily="34" charset="0"/>
              </a:rPr>
              <a:t/>
            </a:r>
            <a:br>
              <a:rPr lang="en-US" sz="2800" dirty="0">
                <a:latin typeface="Calibri" pitchFamily="34" charset="0"/>
              </a:rPr>
            </a:br>
            <a:r>
              <a:rPr lang="en-US" sz="2000" b="1" dirty="0">
                <a:solidFill>
                  <a:srgbClr val="642E21"/>
                </a:solidFill>
                <a:latin typeface="Calibri" pitchFamily="34" charset="0"/>
              </a:rPr>
              <a:t>Don </a:t>
            </a:r>
            <a:r>
              <a:rPr lang="en-US" sz="2000" b="1" dirty="0" err="1" smtClean="0">
                <a:solidFill>
                  <a:srgbClr val="642E21"/>
                </a:solidFill>
                <a:latin typeface="Calibri" pitchFamily="34" charset="0"/>
              </a:rPr>
              <a:t>Figer</a:t>
            </a:r>
            <a:r>
              <a:rPr lang="en-US" sz="2000" b="1" dirty="0">
                <a:solidFill>
                  <a:srgbClr val="642E21"/>
                </a:solidFill>
                <a:latin typeface="Calibri" pitchFamily="34" charset="0"/>
              </a:rPr>
              <a:t/>
            </a:r>
            <a:br>
              <a:rPr lang="en-US" sz="2000" b="1" dirty="0">
                <a:solidFill>
                  <a:srgbClr val="642E21"/>
                </a:solidFill>
                <a:latin typeface="Calibri" pitchFamily="34" charset="0"/>
              </a:rPr>
            </a:br>
            <a:endParaRPr lang="en-US" sz="2000" b="1" dirty="0">
              <a:solidFill>
                <a:srgbClr val="642E21"/>
              </a:solidFill>
              <a:latin typeface="Calibri" pitchFamily="34" charset="0"/>
            </a:endParaRPr>
          </a:p>
        </p:txBody>
      </p:sp>
      <p:pic>
        <p:nvPicPr>
          <p:cNvPr id="4099" name="Picture 3" descr="RIDL Logo transparent bla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875" y="6022975"/>
            <a:ext cx="12985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7" descr="RIT col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150" y="6145213"/>
            <a:ext cx="90805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13"/>
          <p:cNvSpPr>
            <a:spLocks noChangeArrowheads="1"/>
          </p:cNvSpPr>
          <p:nvPr/>
        </p:nvSpPr>
        <p:spPr bwMode="auto">
          <a:xfrm>
            <a:off x="381000" y="5183188"/>
            <a:ext cx="8153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 defTabSz="914400"/>
            <a:r>
              <a:rPr lang="en-US" sz="1400" baseline="30000" dirty="0">
                <a:solidFill>
                  <a:srgbClr val="642E21"/>
                </a:solidFill>
                <a:latin typeface="Calibri" pitchFamily="34" charset="0"/>
              </a:rPr>
              <a:t>1</a:t>
            </a:r>
            <a:r>
              <a:rPr lang="en-US" sz="1400" dirty="0">
                <a:solidFill>
                  <a:srgbClr val="642E21"/>
                </a:solidFill>
                <a:latin typeface="Calibri" pitchFamily="34" charset="0"/>
              </a:rPr>
              <a:t>Director, Center for Detectors, Rochester Imaging Detector Laboratory</a:t>
            </a:r>
          </a:p>
          <a:p>
            <a:pPr marL="457200" indent="-457200" defTabSz="914400"/>
            <a:r>
              <a:rPr lang="en-US" sz="1400" dirty="0">
                <a:solidFill>
                  <a:srgbClr val="642E21"/>
                </a:solidFill>
                <a:latin typeface="Calibri" pitchFamily="34" charset="0"/>
              </a:rPr>
              <a:t>Professor, College of Science, Astrophysical Sciences and Technology PhD Program, Microsystems PhD Program, Imaging </a:t>
            </a:r>
            <a:r>
              <a:rPr lang="en-US" sz="1400" dirty="0" smtClean="0">
                <a:solidFill>
                  <a:srgbClr val="642E21"/>
                </a:solidFill>
                <a:latin typeface="Calibri" pitchFamily="34" charset="0"/>
              </a:rPr>
              <a:t>Science Program</a:t>
            </a:r>
            <a:endParaRPr lang="en-US" sz="1400" dirty="0">
              <a:solidFill>
                <a:srgbClr val="642E21"/>
              </a:solidFill>
              <a:latin typeface="Calibri" pitchFamily="34" charset="0"/>
            </a:endParaRPr>
          </a:p>
        </p:txBody>
      </p:sp>
      <p:sp>
        <p:nvSpPr>
          <p:cNvPr id="4103" name="Text Box 20"/>
          <p:cNvSpPr txBox="1">
            <a:spLocks noChangeArrowheads="1"/>
          </p:cNvSpPr>
          <p:nvPr/>
        </p:nvSpPr>
        <p:spPr bwMode="auto">
          <a:xfrm>
            <a:off x="76200" y="6067425"/>
            <a:ext cx="9969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80" charset="-128"/>
              </a:defRPr>
            </a:lvl9pPr>
          </a:lstStyle>
          <a:p>
            <a:pPr eaLnBrk="1" hangingPunct="1"/>
            <a:r>
              <a:rPr lang="en-US" sz="4400">
                <a:latin typeface="Calibri" pitchFamily="34" charset="0"/>
              </a:rPr>
              <a:t>C</a:t>
            </a:r>
            <a:r>
              <a:rPr lang="en-US" sz="4400" i="1">
                <a:latin typeface="Calibri" pitchFamily="34" charset="0"/>
              </a:rPr>
              <a:t>f</a:t>
            </a:r>
            <a:r>
              <a:rPr lang="en-US" sz="4400">
                <a:latin typeface="Calibri" pitchFamily="34" charset="0"/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3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HCHII Regions in Sgr B2 (Gaume et al. 1995)</a:t>
            </a:r>
          </a:p>
        </p:txBody>
      </p:sp>
      <p:pic>
        <p:nvPicPr>
          <p:cNvPr id="7065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2344738"/>
            <a:ext cx="3162300" cy="337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5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457450"/>
            <a:ext cx="4094163" cy="319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566" name="Line 6"/>
          <p:cNvSpPr>
            <a:spLocks noChangeShapeType="1"/>
          </p:cNvSpPr>
          <p:nvPr/>
        </p:nvSpPr>
        <p:spPr bwMode="auto">
          <a:xfrm flipV="1">
            <a:off x="1981200" y="2716213"/>
            <a:ext cx="3454400" cy="1143000"/>
          </a:xfrm>
          <a:prstGeom prst="line">
            <a:avLst/>
          </a:prstGeom>
          <a:noFill/>
          <a:ln w="317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06567" name="Line 7"/>
          <p:cNvSpPr>
            <a:spLocks noChangeShapeType="1"/>
          </p:cNvSpPr>
          <p:nvPr/>
        </p:nvSpPr>
        <p:spPr bwMode="auto">
          <a:xfrm>
            <a:off x="1998663" y="4554538"/>
            <a:ext cx="3394075" cy="752475"/>
          </a:xfrm>
          <a:prstGeom prst="line">
            <a:avLst/>
          </a:prstGeom>
          <a:noFill/>
          <a:ln w="317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06568" name="Rectangle 8"/>
          <p:cNvSpPr>
            <a:spLocks noChangeArrowheads="1"/>
          </p:cNvSpPr>
          <p:nvPr/>
        </p:nvSpPr>
        <p:spPr bwMode="auto">
          <a:xfrm>
            <a:off x="1998663" y="3868738"/>
            <a:ext cx="592137" cy="666750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06569" name="Rectangle 9"/>
          <p:cNvSpPr>
            <a:spLocks noChangeArrowheads="1"/>
          </p:cNvSpPr>
          <p:nvPr/>
        </p:nvSpPr>
        <p:spPr bwMode="auto">
          <a:xfrm>
            <a:off x="812800" y="1371600"/>
            <a:ext cx="765333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6A06"/>
              </a:buClr>
              <a:buFontTx/>
              <a:buChar char="•"/>
            </a:pPr>
            <a:r>
              <a:rPr lang="en-US" sz="2400"/>
              <a:t>There are ~100 HCHII regions in Sgr B2.</a:t>
            </a:r>
          </a:p>
        </p:txBody>
      </p:sp>
    </p:spTree>
    <p:extLst>
      <p:ext uri="{BB962C8B-B14F-4D97-AF65-F5344CB8AC3E}">
        <p14:creationId xmlns:p14="http://schemas.microsoft.com/office/powerpoint/2010/main" val="3650054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610" name="Picture 2" descr="f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04"/>
          <a:stretch>
            <a:fillRect/>
          </a:stretch>
        </p:blipFill>
        <p:spPr bwMode="auto">
          <a:xfrm>
            <a:off x="5640388" y="2971800"/>
            <a:ext cx="272415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86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3030538"/>
            <a:ext cx="4094163" cy="319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8613" name="Line 5"/>
          <p:cNvSpPr>
            <a:spLocks noChangeShapeType="1"/>
          </p:cNvSpPr>
          <p:nvPr/>
        </p:nvSpPr>
        <p:spPr bwMode="auto">
          <a:xfrm flipV="1">
            <a:off x="2608263" y="3325813"/>
            <a:ext cx="3436937" cy="712787"/>
          </a:xfrm>
          <a:prstGeom prst="line">
            <a:avLst/>
          </a:prstGeom>
          <a:noFill/>
          <a:ln w="317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08614" name="Line 6"/>
          <p:cNvSpPr>
            <a:spLocks noChangeShapeType="1"/>
          </p:cNvSpPr>
          <p:nvPr/>
        </p:nvSpPr>
        <p:spPr bwMode="auto">
          <a:xfrm>
            <a:off x="2624138" y="4764088"/>
            <a:ext cx="3378200" cy="1152525"/>
          </a:xfrm>
          <a:prstGeom prst="line">
            <a:avLst/>
          </a:prstGeom>
          <a:noFill/>
          <a:ln w="317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08615" name="Rectangle 7"/>
          <p:cNvSpPr>
            <a:spLocks noChangeArrowheads="1"/>
          </p:cNvSpPr>
          <p:nvPr/>
        </p:nvSpPr>
        <p:spPr bwMode="auto">
          <a:xfrm>
            <a:off x="2608263" y="4079875"/>
            <a:ext cx="592137" cy="666750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08616" name="Rectangle 8"/>
          <p:cNvSpPr>
            <a:spLocks noChangeArrowheads="1"/>
          </p:cNvSpPr>
          <p:nvPr/>
        </p:nvSpPr>
        <p:spPr bwMode="auto">
          <a:xfrm>
            <a:off x="812800" y="1295400"/>
            <a:ext cx="765333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6A06"/>
              </a:buClr>
              <a:buFontTx/>
              <a:buChar char="•"/>
            </a:pPr>
            <a:r>
              <a:rPr lang="en-US" sz="2400"/>
              <a:t>The clumps break up into even smaller clumps with sizes ~100 AU and densities &gt;10</a:t>
            </a:r>
            <a:r>
              <a:rPr lang="en-US" sz="2400" baseline="30000"/>
              <a:t>7</a:t>
            </a:r>
            <a:r>
              <a:rPr lang="en-US" sz="2400"/>
              <a:t> cm</a:t>
            </a:r>
            <a:r>
              <a:rPr lang="en-US" sz="2400" baseline="30000">
                <a:latin typeface="Symbol" pitchFamily="18" charset="2"/>
              </a:rPr>
              <a:t>-3</a:t>
            </a:r>
            <a:r>
              <a:rPr lang="en-US" sz="2400"/>
              <a:t>.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6A06"/>
              </a:buClr>
              <a:buFontTx/>
              <a:buChar char="•"/>
            </a:pPr>
            <a:r>
              <a:rPr lang="en-US" sz="2400"/>
              <a:t>Each clump contains an OB star.</a:t>
            </a:r>
          </a:p>
        </p:txBody>
      </p:sp>
      <p:sp>
        <p:nvSpPr>
          <p:cNvPr id="708620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HCHII Regions in Sgr B2 (De Pree et al. 1998)</a:t>
            </a:r>
          </a:p>
        </p:txBody>
      </p:sp>
    </p:spTree>
    <p:extLst>
      <p:ext uri="{BB962C8B-B14F-4D97-AF65-F5344CB8AC3E}">
        <p14:creationId xmlns:p14="http://schemas.microsoft.com/office/powerpoint/2010/main" val="1845131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Protostars</a:t>
            </a:r>
            <a:r>
              <a:rPr lang="en-US" dirty="0"/>
              <a:t>: </a:t>
            </a:r>
            <a:r>
              <a:rPr lang="en-US" dirty="0" smtClean="0"/>
              <a:t>A-D </a:t>
            </a:r>
            <a:r>
              <a:rPr lang="en-US" dirty="0"/>
              <a:t>(VLA)</a:t>
            </a:r>
            <a:endParaRPr lang="en-US" dirty="0" smtClean="0"/>
          </a:p>
        </p:txBody>
      </p:sp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990" y="1600200"/>
            <a:ext cx="4230021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82785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/>
          </p:cNvSpPr>
          <p:nvPr/>
        </p:nvSpPr>
        <p:spPr bwMode="auto">
          <a:xfrm>
            <a:off x="1588" y="4038600"/>
            <a:ext cx="9140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 tIns="91440" rIns="457200"/>
          <a:lstStyle/>
          <a:p>
            <a:pPr eaLnBrk="0" hangingPunct="0">
              <a:lnSpc>
                <a:spcPts val="2500"/>
              </a:lnSpc>
              <a:spcAft>
                <a:spcPct val="50000"/>
              </a:spcAft>
            </a:pPr>
            <a:r>
              <a:rPr lang="en-US" sz="2800" b="1" dirty="0" smtClean="0">
                <a:latin typeface="Calibri" pitchFamily="34" charset="0"/>
              </a:rPr>
              <a:t>Products of star formation: young clusters</a:t>
            </a:r>
            <a:endParaRPr lang="en-US" sz="2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75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Young Clusters in the Galactic Center</a:t>
            </a:r>
          </a:p>
        </p:txBody>
      </p:sp>
      <p:sp>
        <p:nvSpPr>
          <p:cNvPr id="71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 are three massive young clusters in the Galactic center.</a:t>
            </a:r>
          </a:p>
          <a:p>
            <a:r>
              <a:rPr lang="en-US"/>
              <a:t>They each have about </a:t>
            </a:r>
            <a:r>
              <a:rPr lang="en-GB"/>
              <a:t>10</a:t>
            </a:r>
            <a:r>
              <a:rPr lang="en-GB" baseline="30000"/>
              <a:t>4</a:t>
            </a:r>
            <a:r>
              <a:rPr lang="en-GB"/>
              <a:t> </a:t>
            </a:r>
            <a:r>
              <a:rPr lang="en-GB">
                <a:cs typeface="Times New Roman" pitchFamily="18" charset="0"/>
              </a:rPr>
              <a:t>M</a:t>
            </a:r>
            <a:r>
              <a:rPr lang="en-GB" baseline="-25000">
                <a:latin typeface="Wingdings 2" pitchFamily="18" charset="2"/>
              </a:rPr>
              <a:t></a:t>
            </a:r>
            <a:r>
              <a:rPr lang="en-GB"/>
              <a:t> in stars.</a:t>
            </a:r>
          </a:p>
          <a:p>
            <a:r>
              <a:rPr lang="en-GB"/>
              <a:t>They are about 2 to 5 Myr old. </a:t>
            </a:r>
          </a:p>
          <a:p>
            <a:r>
              <a:rPr lang="en-GB"/>
              <a:t>The are the Quintuplet, Arches, and Central clusters.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2306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659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/>
          </p:cNvGraphicFramePr>
          <p:nvPr/>
        </p:nvGraphicFramePr>
        <p:xfrm>
          <a:off x="2732088" y="1600200"/>
          <a:ext cx="4125912" cy="412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69" name="Image" r:id="rId4" imgW="514014" imgH="514014" progId="">
                  <p:embed/>
                </p:oleObj>
              </mc:Choice>
              <mc:Fallback>
                <p:oleObj name="Image" r:id="rId4" imgW="514014" imgH="514014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2088" y="1600200"/>
                        <a:ext cx="4125912" cy="412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685800" y="20478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sz="3600">
                <a:solidFill>
                  <a:schemeClr val="bg1"/>
                </a:solidFill>
                <a:latin typeface="Calibri" pitchFamily="34" charset="0"/>
              </a:rPr>
              <a:t>Lick 3-m (1994)</a:t>
            </a:r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>
            <a:off x="779463" y="1066800"/>
            <a:ext cx="75850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74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931" y="1474152"/>
            <a:ext cx="4158951" cy="415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685800" y="20478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sz="3600">
                <a:solidFill>
                  <a:schemeClr val="bg1"/>
                </a:solidFill>
                <a:latin typeface="Calibri" pitchFamily="34" charset="0"/>
              </a:rPr>
              <a:t>Keck 10-m (1997)</a:t>
            </a:r>
          </a:p>
        </p:txBody>
      </p:sp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779463" y="1066800"/>
            <a:ext cx="75850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9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817194"/>
              </p:ext>
            </p:extLst>
          </p:nvPr>
        </p:nvGraphicFramePr>
        <p:xfrm>
          <a:off x="2075433" y="1252670"/>
          <a:ext cx="5841535" cy="4885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93" name="Image" r:id="rId4" imgW="11309566" imgH="11309566" progId="">
                  <p:embed/>
                </p:oleObj>
              </mc:Choice>
              <mc:Fallback>
                <p:oleObj name="Image" r:id="rId4" imgW="11309566" imgH="1130956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8086" b="8086"/>
                      <a:stretch>
                        <a:fillRect/>
                      </a:stretch>
                    </p:blipFill>
                    <p:spPr bwMode="auto">
                      <a:xfrm>
                        <a:off x="2075433" y="1252670"/>
                        <a:ext cx="5841535" cy="48853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685800" y="20478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sz="3600">
                <a:solidFill>
                  <a:schemeClr val="bg1"/>
                </a:solidFill>
                <a:latin typeface="Calibri" pitchFamily="34" charset="0"/>
              </a:rPr>
              <a:t>HST/NICMOS (1997)</a:t>
            </a:r>
          </a:p>
        </p:txBody>
      </p:sp>
      <p:sp>
        <p:nvSpPr>
          <p:cNvPr id="18436" name="Line 4"/>
          <p:cNvSpPr>
            <a:spLocks noChangeShapeType="1"/>
          </p:cNvSpPr>
          <p:nvPr/>
        </p:nvSpPr>
        <p:spPr bwMode="auto">
          <a:xfrm>
            <a:off x="779463" y="1066800"/>
            <a:ext cx="75850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45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85800" y="20478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sz="3600">
                <a:solidFill>
                  <a:schemeClr val="bg1"/>
                </a:solidFill>
                <a:latin typeface="Calibri" pitchFamily="34" charset="0"/>
              </a:rPr>
              <a:t>VLT/AO (2002)</a:t>
            </a:r>
          </a:p>
        </p:txBody>
      </p:sp>
      <p:graphicFrame>
        <p:nvGraphicFramePr>
          <p:cNvPr id="19459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0959110"/>
              </p:ext>
            </p:extLst>
          </p:nvPr>
        </p:nvGraphicFramePr>
        <p:xfrm>
          <a:off x="3570218" y="1976680"/>
          <a:ext cx="2916328" cy="2926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18" name="Image" r:id="rId4" imgW="8984116" imgH="9073067" progId="">
                  <p:embed/>
                </p:oleObj>
              </mc:Choice>
              <mc:Fallback>
                <p:oleObj name="Image" r:id="rId4" imgW="8984116" imgH="907306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0218" y="1976680"/>
                        <a:ext cx="2916328" cy="2926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779463" y="1066800"/>
            <a:ext cx="75850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7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685800" y="20478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en-US" sz="3600">
                <a:solidFill>
                  <a:schemeClr val="bg1"/>
                </a:solidFill>
                <a:latin typeface="Calibri" pitchFamily="34" charset="0"/>
              </a:rPr>
              <a:t>Keck/LGSAO (2006)</a:t>
            </a:r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>
            <a:off x="779463" y="1066800"/>
            <a:ext cx="75850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484" name="Picture 4" descr="n0100_2"/>
          <p:cNvPicPr>
            <a:picLocks noGrp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0" t="1038" r="15410" b="1038"/>
          <a:stretch>
            <a:fillRect/>
          </a:stretch>
        </p:blipFill>
        <p:spPr bwMode="auto">
          <a:xfrm>
            <a:off x="3509486" y="2367796"/>
            <a:ext cx="2219802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783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63" name="Rectangle 3"/>
          <p:cNvSpPr>
            <a:spLocks noGrp="1"/>
          </p:cNvSpPr>
          <p:nvPr>
            <p:ph type="body" sz="quarter" idx="10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Calibri" pitchFamily="34" charset="0"/>
              </a:rPr>
              <a:t>Galactic center star formation environment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Calibri" pitchFamily="34" charset="0"/>
              </a:rPr>
              <a:t>Products of star formation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alibri" pitchFamily="34" charset="0"/>
              </a:rPr>
              <a:t>embedded </a:t>
            </a:r>
            <a:r>
              <a:rPr lang="en-US" dirty="0" err="1" smtClean="0">
                <a:latin typeface="Calibri" pitchFamily="34" charset="0"/>
              </a:rPr>
              <a:t>protostars</a:t>
            </a:r>
            <a:endParaRPr lang="en-US" dirty="0" smtClean="0">
              <a:latin typeface="Calibri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alibri" pitchFamily="34" charset="0"/>
              </a:rPr>
              <a:t>young clusters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alibri" pitchFamily="34" charset="0"/>
              </a:rPr>
              <a:t>young dispersed population</a:t>
            </a:r>
            <a:endParaRPr lang="en-US" dirty="0" smtClean="0">
              <a:latin typeface="Calibri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alibri" pitchFamily="34" charset="0"/>
              </a:rPr>
              <a:t>intermediate age population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Calibri" pitchFamily="34" charset="0"/>
              </a:rPr>
              <a:t>Global characteristics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Calibri" pitchFamily="34" charset="0"/>
              </a:rPr>
              <a:t>Conclusions</a:t>
            </a:r>
            <a:endParaRPr lang="en-US" dirty="0" smtClean="0">
              <a:latin typeface="Calibri" pitchFamily="34" charset="0"/>
            </a:endParaRPr>
          </a:p>
        </p:txBody>
      </p:sp>
      <p:sp>
        <p:nvSpPr>
          <p:cNvPr id="5122" name="Rectangle 2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/>
            <a:r>
              <a:rPr lang="en-US" smtClean="0">
                <a:solidFill>
                  <a:srgbClr val="642E21"/>
                </a:solidFill>
                <a:latin typeface="Calibri" pitchFamily="34" charset="0"/>
              </a:rPr>
              <a:t>Outline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6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/>
            <a:r>
              <a:rPr lang="en-US" dirty="0" smtClean="0">
                <a:solidFill>
                  <a:srgbClr val="642E21"/>
                </a:solidFill>
                <a:latin typeface="Calibri" pitchFamily="34" charset="0"/>
              </a:rPr>
              <a:t>Spatial </a:t>
            </a:r>
            <a:r>
              <a:rPr lang="en-US" dirty="0" smtClean="0">
                <a:solidFill>
                  <a:srgbClr val="642E21"/>
                </a:solidFill>
                <a:latin typeface="Calibri" pitchFamily="34" charset="0"/>
              </a:rPr>
              <a:t>resolution</a:t>
            </a:r>
            <a:endParaRPr lang="en-US" dirty="0" smtClean="0">
              <a:solidFill>
                <a:srgbClr val="642E21"/>
              </a:solidFill>
              <a:latin typeface="Calibri" pitchFamily="34" charset="0"/>
            </a:endParaRPr>
          </a:p>
        </p:txBody>
      </p:sp>
      <p:pic>
        <p:nvPicPr>
          <p:cNvPr id="21507" name="Picture 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84313"/>
            <a:ext cx="6858000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4" name="Rectangle 2"/>
          <p:cNvSpPr>
            <a:spLocks noChangeArrowheads="1"/>
          </p:cNvSpPr>
          <p:nvPr/>
        </p:nvSpPr>
        <p:spPr bwMode="auto">
          <a:xfrm>
            <a:off x="773113" y="457200"/>
            <a:ext cx="3686175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s-ES" sz="3600"/>
              <a:t>The Central Cluster</a:t>
            </a:r>
            <a:endParaRPr lang="el-GR" sz="3600"/>
          </a:p>
        </p:txBody>
      </p:sp>
      <p:pic>
        <p:nvPicPr>
          <p:cNvPr id="714755" name="Picture 3" descr="The Galactic Cent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1985963"/>
            <a:ext cx="4000500" cy="406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4756" name="Rectangle 4"/>
          <p:cNvSpPr>
            <a:spLocks noChangeArrowheads="1"/>
          </p:cNvSpPr>
          <p:nvPr/>
        </p:nvSpPr>
        <p:spPr bwMode="auto">
          <a:xfrm>
            <a:off x="2471738" y="1905000"/>
            <a:ext cx="4200525" cy="436245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14757" name="Rectangle 5"/>
          <p:cNvSpPr>
            <a:spLocks noChangeArrowheads="1"/>
          </p:cNvSpPr>
          <p:nvPr/>
        </p:nvSpPr>
        <p:spPr bwMode="auto">
          <a:xfrm>
            <a:off x="4848225" y="6027738"/>
            <a:ext cx="1781175" cy="28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400"/>
              <a:t>Genzel, Eckart et al.</a:t>
            </a:r>
          </a:p>
        </p:txBody>
      </p:sp>
      <p:sp>
        <p:nvSpPr>
          <p:cNvPr id="714758" name="Line 6"/>
          <p:cNvSpPr>
            <a:spLocks noChangeShapeType="1"/>
          </p:cNvSpPr>
          <p:nvPr/>
        </p:nvSpPr>
        <p:spPr bwMode="auto">
          <a:xfrm>
            <a:off x="779463" y="1066800"/>
            <a:ext cx="75850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475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621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Quintuplet </a:t>
            </a:r>
            <a:r>
              <a:rPr lang="en-US" dirty="0" smtClean="0"/>
              <a:t>cluster</a:t>
            </a:r>
            <a:endParaRPr lang="en-GB" dirty="0"/>
          </a:p>
        </p:txBody>
      </p:sp>
      <p:pic>
        <p:nvPicPr>
          <p:cNvPr id="7505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1677988"/>
            <a:ext cx="7385050" cy="471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284217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/>
          </p:cNvSpPr>
          <p:nvPr/>
        </p:nvSpPr>
        <p:spPr bwMode="auto">
          <a:xfrm>
            <a:off x="1588" y="4038600"/>
            <a:ext cx="9140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 tIns="91440" rIns="457200"/>
          <a:lstStyle/>
          <a:p>
            <a:pPr eaLnBrk="0" hangingPunct="0">
              <a:lnSpc>
                <a:spcPts val="2500"/>
              </a:lnSpc>
              <a:spcAft>
                <a:spcPct val="50000"/>
              </a:spcAft>
            </a:pPr>
            <a:r>
              <a:rPr lang="en-US" sz="2800" b="1" dirty="0" smtClean="0">
                <a:latin typeface="Calibri" pitchFamily="34" charset="0"/>
              </a:rPr>
              <a:t>Products of star formation: young dispersed population</a:t>
            </a:r>
            <a:endParaRPr lang="en-US" sz="2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47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Paschen</a:t>
            </a:r>
            <a:r>
              <a:rPr lang="en-US" dirty="0" smtClean="0"/>
              <a:t>-alpha survey</a:t>
            </a:r>
            <a:endParaRPr lang="en-US" dirty="0" smtClean="0"/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" y="2057400"/>
            <a:ext cx="8808721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460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Spectra of WC stars</a:t>
            </a:r>
            <a:endParaRPr lang="en-US" dirty="0" smtClean="0"/>
          </a:p>
        </p:txBody>
      </p:sp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387" y="1600200"/>
            <a:ext cx="3789226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82785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/>
          </p:cNvSpPr>
          <p:nvPr/>
        </p:nvSpPr>
        <p:spPr bwMode="auto">
          <a:xfrm>
            <a:off x="1588" y="4038600"/>
            <a:ext cx="9140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 tIns="91440" rIns="457200"/>
          <a:lstStyle/>
          <a:p>
            <a:pPr eaLnBrk="0" hangingPunct="0">
              <a:lnSpc>
                <a:spcPts val="2500"/>
              </a:lnSpc>
              <a:spcAft>
                <a:spcPct val="50000"/>
              </a:spcAft>
            </a:pPr>
            <a:r>
              <a:rPr lang="en-US" sz="2800" b="1" dirty="0" smtClean="0">
                <a:latin typeface="Calibri" pitchFamily="34" charset="0"/>
              </a:rPr>
              <a:t>Products of star formation: intermediate age population</a:t>
            </a:r>
            <a:endParaRPr lang="en-US" sz="2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75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</a:t>
            </a:r>
            <a:r>
              <a:rPr lang="en-US" dirty="0" err="1" smtClean="0"/>
              <a:t>Gyr</a:t>
            </a:r>
            <a:r>
              <a:rPr lang="en-US" dirty="0" smtClean="0"/>
              <a:t> population</a:t>
            </a:r>
            <a:endParaRPr lang="en-US" dirty="0" smtClean="0"/>
          </a:p>
        </p:txBody>
      </p:sp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667846"/>
            <a:ext cx="5016500" cy="4637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93109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 formation map</a:t>
            </a:r>
            <a:endParaRPr lang="en-US" dirty="0" smtClean="0"/>
          </a:p>
        </p:txBody>
      </p:sp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622" y="1676400"/>
            <a:ext cx="3974757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4259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Color-magnitude diagrams</a:t>
            </a:r>
            <a:endParaRPr lang="en-US" dirty="0" smtClean="0"/>
          </a:p>
        </p:txBody>
      </p:sp>
      <p:pic>
        <p:nvPicPr>
          <p:cNvPr id="1914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556" y="1484811"/>
            <a:ext cx="6376889" cy="4839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9745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/>
          </p:cNvSpPr>
          <p:nvPr/>
        </p:nvSpPr>
        <p:spPr bwMode="auto">
          <a:xfrm>
            <a:off x="1588" y="4038600"/>
            <a:ext cx="9140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 tIns="91440" rIns="457200"/>
          <a:lstStyle/>
          <a:p>
            <a:pPr eaLnBrk="0" hangingPunct="0">
              <a:lnSpc>
                <a:spcPts val="2500"/>
              </a:lnSpc>
              <a:spcAft>
                <a:spcPct val="50000"/>
              </a:spcAft>
            </a:pPr>
            <a:r>
              <a:rPr lang="en-US" sz="2800" b="1" dirty="0">
                <a:latin typeface="Calibri" pitchFamily="34" charset="0"/>
              </a:rPr>
              <a:t>Galactic center star formation </a:t>
            </a:r>
            <a:r>
              <a:rPr lang="en-US" sz="2800" b="1" dirty="0" smtClean="0">
                <a:latin typeface="Calibri" pitchFamily="34" charset="0"/>
              </a:rPr>
              <a:t>environment</a:t>
            </a:r>
            <a:endParaRPr lang="en-US" sz="28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 functions</a:t>
            </a:r>
            <a:endParaRPr lang="en-US" dirty="0" smtClean="0"/>
          </a:p>
        </p:txBody>
      </p:sp>
      <p:pic>
        <p:nvPicPr>
          <p:cNvPr id="1914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344" y="1600200"/>
            <a:ext cx="591331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9745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Intermediate age giants</a:t>
            </a:r>
            <a:endParaRPr lang="en-US" dirty="0" smtClean="0"/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4" b="40227"/>
          <a:stretch/>
        </p:blipFill>
        <p:spPr bwMode="auto">
          <a:xfrm>
            <a:off x="2210255" y="1676400"/>
            <a:ext cx="472349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71481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47500" lnSpcReduction="20000"/>
          </a:bodyPr>
          <a:lstStyle/>
          <a:p>
            <a:endParaRPr lang="en-US" dirty="0"/>
          </a:p>
          <a:p>
            <a:r>
              <a:rPr lang="en-US" dirty="0"/>
              <a:t>explaining the diffuse, broad-band (radio continuum to </a:t>
            </a:r>
            <a:r>
              <a:rPr lang="en-US" dirty="0" err="1"/>
              <a:t>TeV</a:t>
            </a:r>
            <a:r>
              <a:rPr lang="en-US" dirty="0"/>
              <a:t> g-ray), non-thermal signal detected</a:t>
            </a:r>
          </a:p>
          <a:p>
            <a:r>
              <a:rPr lang="en-US" dirty="0"/>
              <a:t>from this region. Our </a:t>
            </a:r>
            <a:r>
              <a:rPr lang="en-US" dirty="0" err="1"/>
              <a:t>modelling</a:t>
            </a:r>
            <a:r>
              <a:rPr lang="en-US" dirty="0"/>
              <a:t> pins down the ISM parameters for the environment wherein</a:t>
            </a:r>
          </a:p>
          <a:p>
            <a:r>
              <a:rPr lang="en-US" dirty="0"/>
              <a:t>cosmic ray (CR) electrons and ions reside in the Galactic </a:t>
            </a:r>
            <a:r>
              <a:rPr lang="en-US" dirty="0" err="1"/>
              <a:t>centre</a:t>
            </a:r>
            <a:r>
              <a:rPr lang="en-US" dirty="0"/>
              <a:t> (GC). We find that the magnetic</a:t>
            </a:r>
          </a:p>
          <a:p>
            <a:r>
              <a:rPr lang="en-US" dirty="0"/>
              <a:t>field in this region is 100-300 </a:t>
            </a:r>
            <a:r>
              <a:rPr lang="en-US" dirty="0" err="1"/>
              <a:t>mG</a:t>
            </a:r>
            <a:r>
              <a:rPr lang="en-US" dirty="0"/>
              <a:t>, the gas density . 60 cm􀀀3, and that a powerful (&gt; 200 km/s)</a:t>
            </a:r>
          </a:p>
          <a:p>
            <a:r>
              <a:rPr lang="en-US" dirty="0"/>
              <a:t>‘super’-wind acts to remove &gt; 95% of the cosmic rays accelerated in the region before they have</a:t>
            </a:r>
          </a:p>
          <a:p>
            <a:r>
              <a:rPr lang="en-US" dirty="0"/>
              <a:t>time to lose their energy in situ. The  1039 erg/s carried away by the GC cosmic ray protons is</a:t>
            </a:r>
          </a:p>
          <a:p>
            <a:r>
              <a:rPr lang="en-US" dirty="0"/>
              <a:t>precisely enough to </a:t>
            </a:r>
            <a:r>
              <a:rPr lang="en-US" dirty="0" err="1"/>
              <a:t>energise</a:t>
            </a:r>
            <a:r>
              <a:rPr lang="en-US" dirty="0"/>
              <a:t> the </a:t>
            </a:r>
            <a:r>
              <a:rPr lang="en-US" dirty="0" err="1"/>
              <a:t>GeV</a:t>
            </a:r>
            <a:r>
              <a:rPr lang="en-US" dirty="0"/>
              <a:t> g-ray emission from the Fermi ‘bubbles’ recently found to</a:t>
            </a:r>
          </a:p>
          <a:p>
            <a:r>
              <a:rPr lang="en-US" dirty="0"/>
              <a:t>extend north and south of the GC out to distances of 10 </a:t>
            </a:r>
            <a:r>
              <a:rPr lang="en-US" dirty="0" err="1"/>
              <a:t>kpc</a:t>
            </a:r>
            <a:r>
              <a:rPr lang="en-US" dirty="0"/>
              <a:t>, provided that the bubbles constitute</a:t>
            </a:r>
          </a:p>
          <a:p>
            <a:r>
              <a:rPr lang="en-US" dirty="0"/>
              <a:t>thick targets to the GC protons and that the situation has reached steady state. In such a situation</a:t>
            </a:r>
          </a:p>
          <a:p>
            <a:r>
              <a:rPr lang="en-US" dirty="0"/>
              <a:t>of ‘saturation’ the hard, 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Crocker</a:t>
            </a:r>
          </a:p>
        </p:txBody>
      </p:sp>
    </p:spTree>
    <p:extLst>
      <p:ext uri="{BB962C8B-B14F-4D97-AF65-F5344CB8AC3E}">
        <p14:creationId xmlns:p14="http://schemas.microsoft.com/office/powerpoint/2010/main" val="4184082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 x-ray observations</a:t>
            </a:r>
            <a:endParaRPr lang="en-US" dirty="0" smtClean="0"/>
          </a:p>
        </p:txBody>
      </p:sp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894" y="1600200"/>
            <a:ext cx="479621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82785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Paschen</a:t>
            </a:r>
            <a:r>
              <a:rPr lang="en-US" dirty="0" smtClean="0"/>
              <a:t>-alpha nebulae</a:t>
            </a:r>
            <a:endParaRPr lang="en-US" dirty="0" smtClean="0"/>
          </a:p>
        </p:txBody>
      </p:sp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516" y="1600200"/>
            <a:ext cx="5374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82785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/>
          </p:cNvSpPr>
          <p:nvPr/>
        </p:nvSpPr>
        <p:spPr bwMode="auto">
          <a:xfrm>
            <a:off x="1588" y="4038600"/>
            <a:ext cx="9140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 tIns="91440" rIns="457200"/>
          <a:lstStyle/>
          <a:p>
            <a:pPr eaLnBrk="0" hangingPunct="0">
              <a:lnSpc>
                <a:spcPts val="2500"/>
              </a:lnSpc>
              <a:spcAft>
                <a:spcPct val="50000"/>
              </a:spcAft>
            </a:pPr>
            <a:r>
              <a:rPr lang="en-US" sz="2800" b="1" dirty="0" smtClean="0">
                <a:latin typeface="Calibri" pitchFamily="34" charset="0"/>
              </a:rPr>
              <a:t>Global characteristics</a:t>
            </a:r>
            <a:endParaRPr lang="en-US" sz="2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44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in central molecular zone</a:t>
            </a:r>
            <a:endParaRPr lang="en-US" dirty="0" smtClean="0"/>
          </a:p>
        </p:txBody>
      </p:sp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83" y="1828799"/>
            <a:ext cx="8015435" cy="375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82785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23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“Standard” IMF</a:t>
            </a:r>
            <a:endParaRPr lang="en-US"/>
          </a:p>
        </p:txBody>
      </p:sp>
      <p:pic>
        <p:nvPicPr>
          <p:cNvPr id="478211" name="Picture 3" descr="00001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1158" r="6667" b="33684"/>
          <a:stretch>
            <a:fillRect/>
          </a:stretch>
        </p:blipFill>
        <p:spPr bwMode="auto">
          <a:xfrm>
            <a:off x="1219200" y="2139950"/>
            <a:ext cx="3929063" cy="284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8212" name="Picture 4" descr="Kroupa Science Review_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4" t="41830" r="25294" b="29100"/>
          <a:stretch>
            <a:fillRect/>
          </a:stretch>
        </p:blipFill>
        <p:spPr bwMode="auto">
          <a:xfrm>
            <a:off x="5214938" y="2133600"/>
            <a:ext cx="2652712" cy="284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8213" name="Rectangle 5"/>
          <p:cNvSpPr>
            <a:spLocks noChangeArrowheads="1"/>
          </p:cNvSpPr>
          <p:nvPr/>
        </p:nvSpPr>
        <p:spPr bwMode="auto">
          <a:xfrm>
            <a:off x="3921125" y="4981575"/>
            <a:ext cx="1287463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400"/>
              <a:t>Salpeter 1955</a:t>
            </a:r>
          </a:p>
        </p:txBody>
      </p:sp>
      <p:sp>
        <p:nvSpPr>
          <p:cNvPr id="478214" name="Rectangle 6"/>
          <p:cNvSpPr>
            <a:spLocks noChangeArrowheads="1"/>
          </p:cNvSpPr>
          <p:nvPr/>
        </p:nvSpPr>
        <p:spPr bwMode="auto">
          <a:xfrm>
            <a:off x="6740525" y="4981575"/>
            <a:ext cx="1198563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400"/>
              <a:t>Kroupa 2002</a:t>
            </a:r>
          </a:p>
        </p:txBody>
      </p:sp>
      <p:sp>
        <p:nvSpPr>
          <p:cNvPr id="478215" name="Rectangle 7"/>
          <p:cNvSpPr>
            <a:spLocks noChangeArrowheads="1"/>
          </p:cNvSpPr>
          <p:nvPr/>
        </p:nvSpPr>
        <p:spPr bwMode="auto">
          <a:xfrm>
            <a:off x="1150938" y="2057400"/>
            <a:ext cx="6773862" cy="32004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78216" name="Text Box 8"/>
          <p:cNvSpPr txBox="1">
            <a:spLocks noChangeArrowheads="1"/>
          </p:cNvSpPr>
          <p:nvPr/>
        </p:nvSpPr>
        <p:spPr bwMode="auto">
          <a:xfrm>
            <a:off x="2979738" y="3581400"/>
            <a:ext cx="1306512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>
                <a:latin typeface="Symbol" pitchFamily="18" charset="2"/>
              </a:rPr>
              <a:t>G</a:t>
            </a:r>
            <a:r>
              <a:rPr lang="en-US" sz="2400"/>
              <a:t>=</a:t>
            </a:r>
            <a:r>
              <a:rPr lang="en-US" sz="2400">
                <a:latin typeface="Symbol" pitchFamily="18" charset="2"/>
              </a:rPr>
              <a:t>-</a:t>
            </a:r>
            <a:r>
              <a:rPr lang="en-US" sz="2400"/>
              <a:t>1.35</a:t>
            </a:r>
          </a:p>
        </p:txBody>
      </p:sp>
      <p:sp>
        <p:nvSpPr>
          <p:cNvPr id="478217" name="Text Box 9"/>
          <p:cNvSpPr txBox="1">
            <a:spLocks noChangeArrowheads="1"/>
          </p:cNvSpPr>
          <p:nvPr/>
        </p:nvSpPr>
        <p:spPr bwMode="auto">
          <a:xfrm>
            <a:off x="5734050" y="2943225"/>
            <a:ext cx="838200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>
                <a:latin typeface="Symbol" pitchFamily="18" charset="2"/>
              </a:rPr>
              <a:t>G</a:t>
            </a:r>
            <a:r>
              <a:rPr lang="en-US" sz="1400" b="1"/>
              <a:t>=</a:t>
            </a:r>
            <a:r>
              <a:rPr lang="en-US" sz="1400" b="1">
                <a:latin typeface="Symbol" pitchFamily="18" charset="2"/>
              </a:rPr>
              <a:t>-</a:t>
            </a:r>
            <a:r>
              <a:rPr lang="en-US" sz="1400" b="1"/>
              <a:t>1.35</a:t>
            </a:r>
          </a:p>
        </p:txBody>
      </p:sp>
      <p:sp>
        <p:nvSpPr>
          <p:cNvPr id="478218" name="Line 10"/>
          <p:cNvSpPr>
            <a:spLocks noChangeShapeType="1"/>
          </p:cNvSpPr>
          <p:nvPr/>
        </p:nvSpPr>
        <p:spPr bwMode="auto">
          <a:xfrm flipH="1">
            <a:off x="5689600" y="3200400"/>
            <a:ext cx="2032000" cy="0"/>
          </a:xfrm>
          <a:prstGeom prst="line">
            <a:avLst/>
          </a:prstGeom>
          <a:noFill/>
          <a:ln w="3175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8219" name="Line 11"/>
          <p:cNvSpPr>
            <a:spLocks noChangeShapeType="1"/>
          </p:cNvSpPr>
          <p:nvPr/>
        </p:nvSpPr>
        <p:spPr bwMode="auto">
          <a:xfrm>
            <a:off x="6773863" y="4114800"/>
            <a:ext cx="1016000" cy="0"/>
          </a:xfrm>
          <a:prstGeom prst="line">
            <a:avLst/>
          </a:prstGeom>
          <a:noFill/>
          <a:ln w="31750">
            <a:solidFill>
              <a:srgbClr val="0066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8220" name="Rectangle 12"/>
          <p:cNvSpPr>
            <a:spLocks noChangeArrowheads="1"/>
          </p:cNvSpPr>
          <p:nvPr/>
        </p:nvSpPr>
        <p:spPr bwMode="auto">
          <a:xfrm>
            <a:off x="6823075" y="3854450"/>
            <a:ext cx="83185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200">
                <a:latin typeface="Arial Unicode MS" pitchFamily="34" charset="-128"/>
                <a:cs typeface="Times New Roman" pitchFamily="18" charset="0"/>
              </a:rPr>
              <a:t>1-120 M</a:t>
            </a:r>
            <a:r>
              <a:rPr lang="en-GB" sz="1200" baseline="-30000">
                <a:latin typeface="Wingdings 2" pitchFamily="18" charset="2"/>
                <a:cs typeface="Times New Roman" pitchFamily="18" charset="0"/>
              </a:rPr>
              <a:t></a:t>
            </a:r>
            <a:endParaRPr lang="en-US" sz="1200" baseline="-30000">
              <a:latin typeface="Wingdings 2" pitchFamily="18" charset="2"/>
              <a:cs typeface="Times New Roman" pitchFamily="18" charset="0"/>
            </a:endParaRPr>
          </a:p>
        </p:txBody>
      </p:sp>
      <p:sp>
        <p:nvSpPr>
          <p:cNvPr id="478221" name="Rectangle 13"/>
          <p:cNvSpPr>
            <a:spLocks noChangeArrowheads="1"/>
          </p:cNvSpPr>
          <p:nvPr/>
        </p:nvSpPr>
        <p:spPr bwMode="auto">
          <a:xfrm>
            <a:off x="685800" y="5334000"/>
            <a:ext cx="7772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FF6A06"/>
              </a:buClr>
            </a:pPr>
            <a:r>
              <a:rPr lang="en-US" altLang="en-US" sz="2800"/>
              <a:t>The IMF slope is usually observed to be the Salpeter value of </a:t>
            </a:r>
            <a:r>
              <a:rPr lang="en-US" sz="2800">
                <a:latin typeface="Symbol" pitchFamily="18" charset="2"/>
              </a:rPr>
              <a:t>G</a:t>
            </a:r>
            <a:r>
              <a:rPr lang="en-US" sz="2800"/>
              <a:t>=</a:t>
            </a:r>
            <a:r>
              <a:rPr lang="en-US" sz="2800">
                <a:latin typeface="Symbol" pitchFamily="18" charset="2"/>
              </a:rPr>
              <a:t>-</a:t>
            </a:r>
            <a:r>
              <a:rPr lang="en-US" sz="2800"/>
              <a:t>1.35.</a:t>
            </a:r>
            <a:endParaRPr lang="en-US" altLang="en-US" sz="2800"/>
          </a:p>
        </p:txBody>
      </p:sp>
    </p:spTree>
    <p:extLst>
      <p:ext uri="{BB962C8B-B14F-4D97-AF65-F5344CB8AC3E}">
        <p14:creationId xmlns:p14="http://schemas.microsoft.com/office/powerpoint/2010/main" val="4627988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82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76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IMF in Arches Cluster</a:t>
            </a:r>
          </a:p>
        </p:txBody>
      </p:sp>
      <p:sp>
        <p:nvSpPr>
          <p:cNvPr id="480258" name="Rectangle 2"/>
          <p:cNvSpPr>
            <a:spLocks noChangeArrowheads="1"/>
          </p:cNvSpPr>
          <p:nvPr/>
        </p:nvSpPr>
        <p:spPr bwMode="auto">
          <a:xfrm>
            <a:off x="744538" y="457200"/>
            <a:ext cx="839946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tabLst>
                <a:tab pos="8518525" algn="r"/>
              </a:tabLst>
            </a:pPr>
            <a:endParaRPr lang="en-US" sz="1000">
              <a:solidFill>
                <a:srgbClr val="FF6A06"/>
              </a:solidFill>
            </a:endParaRPr>
          </a:p>
        </p:txBody>
      </p:sp>
      <p:sp>
        <p:nvSpPr>
          <p:cNvPr id="480259" name="Rectangle 3"/>
          <p:cNvSpPr>
            <a:spLocks noChangeArrowheads="1"/>
          </p:cNvSpPr>
          <p:nvPr/>
        </p:nvSpPr>
        <p:spPr bwMode="auto">
          <a:xfrm>
            <a:off x="773113" y="1889125"/>
            <a:ext cx="7626350" cy="33623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0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480260" name="Group 4"/>
          <p:cNvGrpSpPr>
            <a:grpSpLocks/>
          </p:cNvGrpSpPr>
          <p:nvPr/>
        </p:nvGrpSpPr>
        <p:grpSpPr bwMode="auto">
          <a:xfrm>
            <a:off x="914400" y="2168525"/>
            <a:ext cx="7315200" cy="2760663"/>
            <a:chOff x="655" y="1247"/>
            <a:chExt cx="5184" cy="1739"/>
          </a:xfrm>
        </p:grpSpPr>
        <p:pic>
          <p:nvPicPr>
            <p:cNvPr id="48026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" y="1247"/>
              <a:ext cx="2522" cy="1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026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0" t="12000" r="3749" b="9999"/>
            <a:stretch>
              <a:fillRect/>
            </a:stretch>
          </p:blipFill>
          <p:spPr bwMode="auto">
            <a:xfrm>
              <a:off x="3199" y="1247"/>
              <a:ext cx="2640" cy="1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80263" name="Rectangle 7"/>
          <p:cNvSpPr>
            <a:spLocks noChangeArrowheads="1"/>
          </p:cNvSpPr>
          <p:nvPr/>
        </p:nvSpPr>
        <p:spPr bwMode="auto">
          <a:xfrm>
            <a:off x="1533525" y="2281238"/>
            <a:ext cx="881063" cy="228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0264" name="Rectangle 8"/>
          <p:cNvSpPr>
            <a:spLocks noChangeArrowheads="1"/>
          </p:cNvSpPr>
          <p:nvPr/>
        </p:nvSpPr>
        <p:spPr bwMode="auto">
          <a:xfrm>
            <a:off x="5237163" y="2314575"/>
            <a:ext cx="879475" cy="228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0265" name="Rectangle 9"/>
          <p:cNvSpPr>
            <a:spLocks noChangeArrowheads="1"/>
          </p:cNvSpPr>
          <p:nvPr/>
        </p:nvSpPr>
        <p:spPr bwMode="auto">
          <a:xfrm>
            <a:off x="3159125" y="4186238"/>
            <a:ext cx="881063" cy="228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0266" name="Rectangle 10"/>
          <p:cNvSpPr>
            <a:spLocks noChangeArrowheads="1"/>
          </p:cNvSpPr>
          <p:nvPr/>
        </p:nvSpPr>
        <p:spPr bwMode="auto">
          <a:xfrm>
            <a:off x="6953250" y="4225925"/>
            <a:ext cx="879475" cy="228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0267" name="Text Box 11"/>
          <p:cNvSpPr txBox="1">
            <a:spLocks noChangeArrowheads="1"/>
          </p:cNvSpPr>
          <p:nvPr/>
        </p:nvSpPr>
        <p:spPr bwMode="auto">
          <a:xfrm>
            <a:off x="835025" y="4953000"/>
            <a:ext cx="342423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>
                <a:solidFill>
                  <a:schemeClr val="bg1"/>
                </a:solidFill>
                <a:latin typeface="Arial Unicode MS" pitchFamily="34" charset="-128"/>
              </a:rPr>
              <a:t>Flat Mass Function in the Arches Cluster</a:t>
            </a:r>
          </a:p>
          <a:p>
            <a:pPr>
              <a:lnSpc>
                <a:spcPct val="90000"/>
              </a:lnSpc>
            </a:pPr>
            <a:endParaRPr lang="en-US" sz="1600" b="1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480268" name="Rectangle 12"/>
          <p:cNvSpPr>
            <a:spLocks noChangeArrowheads="1"/>
          </p:cNvSpPr>
          <p:nvPr/>
        </p:nvSpPr>
        <p:spPr bwMode="auto">
          <a:xfrm>
            <a:off x="869950" y="1879600"/>
            <a:ext cx="1168400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400">
                <a:solidFill>
                  <a:schemeClr val="bg1"/>
                </a:solidFill>
                <a:latin typeface="Arial Unicode MS" pitchFamily="34" charset="-128"/>
              </a:rPr>
              <a:t>HST•NICMOS</a:t>
            </a:r>
          </a:p>
        </p:txBody>
      </p:sp>
      <p:sp>
        <p:nvSpPr>
          <p:cNvPr id="480269" name="Rectangle 13"/>
          <p:cNvSpPr>
            <a:spLocks noChangeArrowheads="1"/>
          </p:cNvSpPr>
          <p:nvPr/>
        </p:nvSpPr>
        <p:spPr bwMode="auto">
          <a:xfrm>
            <a:off x="6665913" y="1884363"/>
            <a:ext cx="1627187" cy="28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400">
                <a:solidFill>
                  <a:schemeClr val="bg1"/>
                </a:solidFill>
                <a:latin typeface="Arial Unicode MS" pitchFamily="34" charset="-128"/>
              </a:rPr>
              <a:t>VLT•NAOS•CONICA</a:t>
            </a:r>
          </a:p>
        </p:txBody>
      </p:sp>
      <p:sp>
        <p:nvSpPr>
          <p:cNvPr id="480270" name="Rectangle 14"/>
          <p:cNvSpPr>
            <a:spLocks noChangeArrowheads="1"/>
          </p:cNvSpPr>
          <p:nvPr/>
        </p:nvSpPr>
        <p:spPr bwMode="auto">
          <a:xfrm>
            <a:off x="5861050" y="4968875"/>
            <a:ext cx="2571750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400">
                <a:solidFill>
                  <a:schemeClr val="bg1"/>
                </a:solidFill>
                <a:latin typeface="Arial Unicode MS" pitchFamily="34" charset="-128"/>
              </a:rPr>
              <a:t>Figer et al. 1999; Stolte et al. 2003</a:t>
            </a:r>
          </a:p>
        </p:txBody>
      </p:sp>
      <p:sp>
        <p:nvSpPr>
          <p:cNvPr id="480271" name="Rectangle 15"/>
          <p:cNvSpPr>
            <a:spLocks noChangeArrowheads="1"/>
          </p:cNvSpPr>
          <p:nvPr/>
        </p:nvSpPr>
        <p:spPr bwMode="auto">
          <a:xfrm>
            <a:off x="869950" y="2117725"/>
            <a:ext cx="7404100" cy="2854325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80272" name="Rectangle 16"/>
          <p:cNvSpPr>
            <a:spLocks noChangeArrowheads="1"/>
          </p:cNvSpPr>
          <p:nvPr/>
        </p:nvSpPr>
        <p:spPr bwMode="auto">
          <a:xfrm>
            <a:off x="693738" y="1819275"/>
            <a:ext cx="7789862" cy="35052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80273" name="Rectangle 17"/>
          <p:cNvSpPr>
            <a:spLocks noChangeArrowheads="1"/>
          </p:cNvSpPr>
          <p:nvPr/>
        </p:nvSpPr>
        <p:spPr bwMode="auto">
          <a:xfrm>
            <a:off x="685800" y="5334000"/>
            <a:ext cx="7772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FF6A06"/>
              </a:buClr>
            </a:pPr>
            <a:r>
              <a:rPr lang="en-US" altLang="en-US" sz="2800"/>
              <a:t>The only direct measurement of the IMF in the Galactic Center indicates that it is “shallow.”</a:t>
            </a:r>
          </a:p>
        </p:txBody>
      </p:sp>
    </p:spTree>
    <p:extLst>
      <p:ext uri="{BB962C8B-B14F-4D97-AF65-F5344CB8AC3E}">
        <p14:creationId xmlns:p14="http://schemas.microsoft.com/office/powerpoint/2010/main" val="712248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027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Arches cluster IMF</a:t>
            </a:r>
            <a:endParaRPr lang="en-US" dirty="0" smtClean="0"/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634" y="1600200"/>
            <a:ext cx="520473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7028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of star formation sites</a:t>
            </a:r>
            <a:endParaRPr lang="en-US" dirty="0" smtClean="0"/>
          </a:p>
        </p:txBody>
      </p:sp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00200"/>
            <a:ext cx="4895850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74299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Map of GC for IMF measurement</a:t>
            </a:r>
            <a:endParaRPr lang="en-US" dirty="0" smtClean="0"/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898" y="1600200"/>
            <a:ext cx="3872204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2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parsec IMF</a:t>
            </a:r>
            <a:endParaRPr lang="en-US" dirty="0" smtClean="0"/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4" r="27518" b="51361"/>
          <a:stretch/>
        </p:blipFill>
        <p:spPr bwMode="auto">
          <a:xfrm>
            <a:off x="2286000" y="1524000"/>
            <a:ext cx="456997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59055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IMF upper mass cutoff</a:t>
            </a:r>
            <a:endParaRPr lang="en-US" dirty="0" smtClean="0"/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427" y="1600200"/>
            <a:ext cx="6047147" cy="4600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7028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Massive Galactic Young Clusters: 1997</a:t>
            </a:r>
          </a:p>
        </p:txBody>
      </p:sp>
      <p:sp>
        <p:nvSpPr>
          <p:cNvPr id="671965" name="Text Box 221"/>
          <p:cNvSpPr txBox="1">
            <a:spLocks noChangeArrowheads="1"/>
          </p:cNvSpPr>
          <p:nvPr/>
        </p:nvSpPr>
        <p:spPr bwMode="auto">
          <a:xfrm>
            <a:off x="1241425" y="3548063"/>
            <a:ext cx="6661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/>
              <a:t>THIS PAGE INTENTIALLY LEFT BLANK</a:t>
            </a:r>
          </a:p>
        </p:txBody>
      </p:sp>
    </p:spTree>
    <p:extLst>
      <p:ext uri="{BB962C8B-B14F-4D97-AF65-F5344CB8AC3E}">
        <p14:creationId xmlns:p14="http://schemas.microsoft.com/office/powerpoint/2010/main" val="2136046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65" name="Rectangle 33"/>
          <p:cNvSpPr>
            <a:spLocks noChangeArrowheads="1"/>
          </p:cNvSpPr>
          <p:nvPr/>
        </p:nvSpPr>
        <p:spPr bwMode="auto">
          <a:xfrm>
            <a:off x="-88900" y="1219200"/>
            <a:ext cx="9323388" cy="5638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4045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Massive Galactic Young Clusters</a:t>
            </a:r>
          </a:p>
        </p:txBody>
      </p:sp>
      <p:pic>
        <p:nvPicPr>
          <p:cNvPr id="684051" name="Picture 19" descr="Cl 1806-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17"/>
          <a:stretch>
            <a:fillRect/>
          </a:stretch>
        </p:blipFill>
        <p:spPr bwMode="auto">
          <a:xfrm>
            <a:off x="741363" y="1243013"/>
            <a:ext cx="2590800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4054" name="Picture 22" descr="nebula_ngc_3603_hubble_300_3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0" t="25868" r="35201" b="31616"/>
          <a:stretch>
            <a:fillRect/>
          </a:stretch>
        </p:blipFill>
        <p:spPr bwMode="auto">
          <a:xfrm>
            <a:off x="3525838" y="1668463"/>
            <a:ext cx="1119187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4057" name="Picture 25" descr="Westerlund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6" t="40088" r="32750" b="46417"/>
          <a:stretch>
            <a:fillRect/>
          </a:stretch>
        </p:blipFill>
        <p:spPr bwMode="auto">
          <a:xfrm>
            <a:off x="4995863" y="1350963"/>
            <a:ext cx="1519237" cy="166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4060" name="Picture 28" descr="Tr14smal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" t="7921" r="48322" b="47525"/>
          <a:stretch>
            <a:fillRect/>
          </a:stretch>
        </p:blipFill>
        <p:spPr bwMode="auto">
          <a:xfrm>
            <a:off x="6973888" y="1382713"/>
            <a:ext cx="1579562" cy="163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4048" name="Picture 16" descr="Quintuplet NICMO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1" t="40564" r="13521" b="3380"/>
          <a:stretch>
            <a:fillRect/>
          </a:stretch>
        </p:blipFill>
        <p:spPr bwMode="auto">
          <a:xfrm>
            <a:off x="584200" y="3411538"/>
            <a:ext cx="3986213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4036" name="Rectangle 4"/>
          <p:cNvSpPr>
            <a:spLocks noChangeArrowheads="1"/>
          </p:cNvSpPr>
          <p:nvPr/>
        </p:nvSpPr>
        <p:spPr bwMode="auto">
          <a:xfrm>
            <a:off x="4854575" y="4725988"/>
            <a:ext cx="129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/>
            <a:r>
              <a:rPr lang="en-US" sz="1400">
                <a:solidFill>
                  <a:srgbClr val="FFFFCC"/>
                </a:solidFill>
              </a:rPr>
              <a:t>GC</a:t>
            </a:r>
          </a:p>
        </p:txBody>
      </p:sp>
      <p:sp>
        <p:nvSpPr>
          <p:cNvPr id="684038" name="Rectangle 6"/>
          <p:cNvSpPr>
            <a:spLocks noChangeArrowheads="1"/>
          </p:cNvSpPr>
          <p:nvPr/>
        </p:nvSpPr>
        <p:spPr bwMode="auto">
          <a:xfrm>
            <a:off x="2940050" y="61468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400">
                <a:solidFill>
                  <a:srgbClr val="FFFFCC"/>
                </a:solidFill>
              </a:rPr>
              <a:t>Quintuplet</a:t>
            </a:r>
          </a:p>
        </p:txBody>
      </p:sp>
      <p:sp>
        <p:nvSpPr>
          <p:cNvPr id="684039" name="Line 7"/>
          <p:cNvSpPr>
            <a:spLocks noChangeShapeType="1"/>
          </p:cNvSpPr>
          <p:nvPr/>
        </p:nvSpPr>
        <p:spPr bwMode="auto">
          <a:xfrm>
            <a:off x="773113" y="5170488"/>
            <a:ext cx="0" cy="1066800"/>
          </a:xfrm>
          <a:prstGeom prst="line">
            <a:avLst/>
          </a:prstGeom>
          <a:noFill/>
          <a:ln w="57150">
            <a:solidFill>
              <a:srgbClr val="FFFF99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4040" name="Rectangle 8"/>
          <p:cNvSpPr>
            <a:spLocks noChangeArrowheads="1"/>
          </p:cNvSpPr>
          <p:nvPr/>
        </p:nvSpPr>
        <p:spPr bwMode="auto">
          <a:xfrm rot="16200000">
            <a:off x="171450" y="5495925"/>
            <a:ext cx="663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2000">
                <a:solidFill>
                  <a:srgbClr val="FFFFCC"/>
                </a:solidFill>
              </a:rPr>
              <a:t>1 pc</a:t>
            </a:r>
          </a:p>
        </p:txBody>
      </p:sp>
      <p:sp>
        <p:nvSpPr>
          <p:cNvPr id="684041" name="Rectangle 9"/>
          <p:cNvSpPr>
            <a:spLocks noChangeArrowheads="1"/>
          </p:cNvSpPr>
          <p:nvPr/>
        </p:nvSpPr>
        <p:spPr bwMode="auto">
          <a:xfrm>
            <a:off x="1387475" y="4941888"/>
            <a:ext cx="1651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/>
            <a:r>
              <a:rPr lang="en-US" sz="1600">
                <a:solidFill>
                  <a:srgbClr val="FFFFCC"/>
                </a:solidFill>
              </a:rPr>
              <a:t>Pistol Star</a:t>
            </a:r>
          </a:p>
        </p:txBody>
      </p:sp>
      <p:sp>
        <p:nvSpPr>
          <p:cNvPr id="684042" name="Line 10"/>
          <p:cNvSpPr>
            <a:spLocks noChangeShapeType="1"/>
          </p:cNvSpPr>
          <p:nvPr/>
        </p:nvSpPr>
        <p:spPr bwMode="auto">
          <a:xfrm>
            <a:off x="2295525" y="5192713"/>
            <a:ext cx="228600" cy="2667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4043" name="Rectangle 11"/>
          <p:cNvSpPr>
            <a:spLocks noChangeArrowheads="1"/>
          </p:cNvSpPr>
          <p:nvPr/>
        </p:nvSpPr>
        <p:spPr bwMode="auto">
          <a:xfrm>
            <a:off x="4724400" y="6324600"/>
            <a:ext cx="15573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/>
            <a:r>
              <a:rPr lang="en-US" sz="1400">
                <a:solidFill>
                  <a:srgbClr val="FFFFCC"/>
                </a:solidFill>
              </a:rPr>
              <a:t>Arches</a:t>
            </a:r>
          </a:p>
        </p:txBody>
      </p:sp>
      <p:graphicFrame>
        <p:nvGraphicFramePr>
          <p:cNvPr id="684044" name="Object 12"/>
          <p:cNvGraphicFramePr>
            <a:graphicFrameLocks noChangeAspect="1"/>
          </p:cNvGraphicFramePr>
          <p:nvPr/>
        </p:nvGraphicFramePr>
        <p:xfrm>
          <a:off x="4838700" y="5011738"/>
          <a:ext cx="1327150" cy="1331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50" name="Image" r:id="rId9" imgW="8984116" imgH="9073067" progId="Photoshop.Image.4">
                  <p:embed/>
                </p:oleObj>
              </mc:Choice>
              <mc:Fallback>
                <p:oleObj name="Image" r:id="rId9" imgW="8984116" imgH="9073067" progId="Photoshop.Image.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0078" r="10178"/>
                      <a:stretch>
                        <a:fillRect/>
                      </a:stretch>
                    </p:blipFill>
                    <p:spPr bwMode="auto">
                      <a:xfrm>
                        <a:off x="4838700" y="5011738"/>
                        <a:ext cx="1327150" cy="1331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2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4047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5" t="7896" r="19002" b="15793"/>
          <a:stretch>
            <a:fillRect/>
          </a:stretch>
        </p:blipFill>
        <p:spPr bwMode="auto">
          <a:xfrm>
            <a:off x="4810125" y="3405188"/>
            <a:ext cx="1384300" cy="133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4052" name="Rectangle 20"/>
          <p:cNvSpPr>
            <a:spLocks noChangeArrowheads="1"/>
          </p:cNvSpPr>
          <p:nvPr/>
        </p:nvSpPr>
        <p:spPr bwMode="auto">
          <a:xfrm>
            <a:off x="1246188" y="2995613"/>
            <a:ext cx="15573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/>
            <a:r>
              <a:rPr lang="en-US" sz="1400">
                <a:solidFill>
                  <a:srgbClr val="FFFFCC"/>
                </a:solidFill>
              </a:rPr>
              <a:t>Cl 1806-20</a:t>
            </a:r>
          </a:p>
        </p:txBody>
      </p:sp>
      <p:sp>
        <p:nvSpPr>
          <p:cNvPr id="684055" name="Rectangle 23"/>
          <p:cNvSpPr>
            <a:spLocks noChangeArrowheads="1"/>
          </p:cNvSpPr>
          <p:nvPr/>
        </p:nvSpPr>
        <p:spPr bwMode="auto">
          <a:xfrm>
            <a:off x="3381375" y="2995613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/>
            <a:r>
              <a:rPr lang="en-US" sz="1400">
                <a:solidFill>
                  <a:srgbClr val="FFFFCC"/>
                </a:solidFill>
              </a:rPr>
              <a:t>NGC3603</a:t>
            </a:r>
          </a:p>
        </p:txBody>
      </p:sp>
      <p:sp>
        <p:nvSpPr>
          <p:cNvPr id="684058" name="Rectangle 26"/>
          <p:cNvSpPr>
            <a:spLocks noChangeArrowheads="1"/>
          </p:cNvSpPr>
          <p:nvPr/>
        </p:nvSpPr>
        <p:spPr bwMode="auto">
          <a:xfrm>
            <a:off x="4841875" y="2995613"/>
            <a:ext cx="19399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/>
            <a:r>
              <a:rPr lang="en-US" sz="1400">
                <a:solidFill>
                  <a:srgbClr val="FFFFCC"/>
                </a:solidFill>
              </a:rPr>
              <a:t>Westerlund 2</a:t>
            </a:r>
          </a:p>
        </p:txBody>
      </p:sp>
      <p:sp>
        <p:nvSpPr>
          <p:cNvPr id="684061" name="Rectangle 29"/>
          <p:cNvSpPr>
            <a:spLocks noChangeArrowheads="1"/>
          </p:cNvSpPr>
          <p:nvPr/>
        </p:nvSpPr>
        <p:spPr bwMode="auto">
          <a:xfrm>
            <a:off x="7010400" y="2995613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/>
            <a:r>
              <a:rPr lang="en-US" sz="1400">
                <a:solidFill>
                  <a:srgbClr val="FFFFCC"/>
                </a:solidFill>
              </a:rPr>
              <a:t>Trumpler 14</a:t>
            </a:r>
          </a:p>
        </p:txBody>
      </p:sp>
      <p:pic>
        <p:nvPicPr>
          <p:cNvPr id="684063" name="Picture 31" descr="wd1_i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0" t="38885" r="41394" b="37631"/>
          <a:stretch>
            <a:fillRect/>
          </a:stretch>
        </p:blipFill>
        <p:spPr bwMode="auto">
          <a:xfrm>
            <a:off x="6416675" y="3352800"/>
            <a:ext cx="2395538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4064" name="Rectangle 32"/>
          <p:cNvSpPr>
            <a:spLocks noChangeArrowheads="1"/>
          </p:cNvSpPr>
          <p:nvPr/>
        </p:nvSpPr>
        <p:spPr bwMode="auto">
          <a:xfrm>
            <a:off x="7026275" y="6348413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/>
            <a:r>
              <a:rPr lang="en-US" sz="1400">
                <a:solidFill>
                  <a:srgbClr val="FFFFCC"/>
                </a:solidFill>
              </a:rPr>
              <a:t>Westerlund 1</a:t>
            </a:r>
          </a:p>
        </p:txBody>
      </p:sp>
    </p:spTree>
    <p:extLst>
      <p:ext uri="{BB962C8B-B14F-4D97-AF65-F5344CB8AC3E}">
        <p14:creationId xmlns:p14="http://schemas.microsoft.com/office/powerpoint/2010/main" val="2443862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Massive Galactic Young Clusters: 2010</a:t>
            </a:r>
          </a:p>
        </p:txBody>
      </p:sp>
      <p:graphicFrame>
        <p:nvGraphicFramePr>
          <p:cNvPr id="744451" name="Object 3"/>
          <p:cNvGraphicFramePr>
            <a:graphicFrameLocks noChangeAspect="1"/>
          </p:cNvGraphicFramePr>
          <p:nvPr>
            <p:ph idx="1"/>
          </p:nvPr>
        </p:nvGraphicFramePr>
        <p:xfrm>
          <a:off x="190500" y="1943100"/>
          <a:ext cx="8763000" cy="392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274" name="Worksheet" r:id="rId4" imgW="4743450" imgH="2124266" progId="Excel.Sheet.8">
                  <p:embed/>
                </p:oleObj>
              </mc:Choice>
              <mc:Fallback>
                <p:oleObj name="Worksheet" r:id="rId4" imgW="4743450" imgH="2124266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" y="1943100"/>
                        <a:ext cx="8763000" cy="3924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47366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167028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fld id="{AC69812C-35C6-435F-BE49-EF5AC61E2190}" type="slidenum">
              <a:rPr lang="en-US"/>
              <a:pPr/>
              <a:t>5</a:t>
            </a:fld>
            <a:endParaRPr lang="en-US"/>
          </a:p>
        </p:txBody>
      </p:sp>
      <p:sp>
        <p:nvSpPr>
          <p:cNvPr id="702466" name="Rectangle 2"/>
          <p:cNvSpPr>
            <a:spLocks noChangeArrowheads="1"/>
          </p:cNvSpPr>
          <p:nvPr/>
        </p:nvSpPr>
        <p:spPr bwMode="auto">
          <a:xfrm>
            <a:off x="685800" y="2667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lnSpc>
                <a:spcPct val="80000"/>
              </a:lnSpc>
              <a:tabLst>
                <a:tab pos="8521700" algn="r"/>
              </a:tabLst>
            </a:pPr>
            <a:r>
              <a:rPr lang="en-US" sz="2800">
                <a:solidFill>
                  <a:srgbClr val="FF6A06"/>
                </a:solidFill>
              </a:rPr>
              <a:t>The GC in Radio - Wide View</a:t>
            </a:r>
            <a:endParaRPr lang="en-US" sz="3200">
              <a:solidFill>
                <a:srgbClr val="FF6A06"/>
              </a:solidFill>
              <a:latin typeface="Tahoma" charset="0"/>
            </a:endParaRPr>
          </a:p>
        </p:txBody>
      </p:sp>
      <p:sp>
        <p:nvSpPr>
          <p:cNvPr id="702467" name="Rectangle 3"/>
          <p:cNvSpPr>
            <a:spLocks noChangeArrowheads="1"/>
          </p:cNvSpPr>
          <p:nvPr/>
        </p:nvSpPr>
        <p:spPr bwMode="auto">
          <a:xfrm>
            <a:off x="1581150" y="6448425"/>
            <a:ext cx="61404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 eaLnBrk="1" hangingPunct="1">
              <a:lnSpc>
                <a:spcPct val="80000"/>
              </a:lnSpc>
              <a:tabLst>
                <a:tab pos="8521700" algn="r"/>
              </a:tabLst>
            </a:pPr>
            <a:r>
              <a:rPr lang="en-US" altLang="en-US" sz="1400">
                <a:solidFill>
                  <a:srgbClr val="FF6A06"/>
                </a:solidFill>
              </a:rPr>
              <a:t>Lang, Morris, Echevarria 1999</a:t>
            </a:r>
            <a:endParaRPr lang="en-US" sz="3200">
              <a:solidFill>
                <a:srgbClr val="FF6A06"/>
              </a:solidFill>
              <a:latin typeface="Tahoma" charset="0"/>
            </a:endParaRPr>
          </a:p>
        </p:txBody>
      </p:sp>
      <p:pic>
        <p:nvPicPr>
          <p:cNvPr id="7024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3"/>
          <a:stretch>
            <a:fillRect/>
          </a:stretch>
        </p:blipFill>
        <p:spPr bwMode="auto">
          <a:xfrm>
            <a:off x="1349375" y="1276350"/>
            <a:ext cx="6392863" cy="519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2469" name="AutoShape 5"/>
          <p:cNvSpPr>
            <a:spLocks noChangeArrowheads="1"/>
          </p:cNvSpPr>
          <p:nvPr/>
        </p:nvSpPr>
        <p:spPr bwMode="auto">
          <a:xfrm>
            <a:off x="3113088" y="2819400"/>
            <a:ext cx="146050" cy="220663"/>
          </a:xfrm>
          <a:prstGeom prst="irregularSeal1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2470" name="AutoShape 6"/>
          <p:cNvSpPr>
            <a:spLocks noChangeArrowheads="1"/>
          </p:cNvSpPr>
          <p:nvPr/>
        </p:nvSpPr>
        <p:spPr bwMode="auto">
          <a:xfrm>
            <a:off x="1936750" y="2892425"/>
            <a:ext cx="147638" cy="220663"/>
          </a:xfrm>
          <a:prstGeom prst="irregularSeal1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2471" name="Line 7"/>
          <p:cNvSpPr>
            <a:spLocks noChangeShapeType="1"/>
          </p:cNvSpPr>
          <p:nvPr/>
        </p:nvSpPr>
        <p:spPr bwMode="auto">
          <a:xfrm>
            <a:off x="1717675" y="1643063"/>
            <a:ext cx="2644775" cy="47037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2472" name="Rectangle 8"/>
          <p:cNvSpPr>
            <a:spLocks noChangeArrowheads="1"/>
          </p:cNvSpPr>
          <p:nvPr/>
        </p:nvSpPr>
        <p:spPr bwMode="auto">
          <a:xfrm>
            <a:off x="6359525" y="1560513"/>
            <a:ext cx="12636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 eaLnBrk="1" hangingPunct="1">
              <a:lnSpc>
                <a:spcPct val="80000"/>
              </a:lnSpc>
              <a:tabLst>
                <a:tab pos="8521700" algn="r"/>
              </a:tabLst>
            </a:pPr>
            <a:r>
              <a:rPr lang="en-US" altLang="en-US" sz="1400">
                <a:solidFill>
                  <a:srgbClr val="FFFF66"/>
                </a:solidFill>
              </a:rPr>
              <a:t>20 cm</a:t>
            </a:r>
            <a:endParaRPr lang="en-US" sz="3200">
              <a:solidFill>
                <a:srgbClr val="FFFF66"/>
              </a:solidFill>
              <a:latin typeface="Tahoma" charset="0"/>
            </a:endParaRPr>
          </a:p>
        </p:txBody>
      </p:sp>
      <p:grpSp>
        <p:nvGrpSpPr>
          <p:cNvPr id="702473" name="Group 9"/>
          <p:cNvGrpSpPr>
            <a:grpSpLocks/>
          </p:cNvGrpSpPr>
          <p:nvPr/>
        </p:nvGrpSpPr>
        <p:grpSpPr bwMode="auto">
          <a:xfrm>
            <a:off x="6827838" y="5456238"/>
            <a:ext cx="788987" cy="904875"/>
            <a:chOff x="5360" y="2568"/>
            <a:chExt cx="580" cy="591"/>
          </a:xfrm>
        </p:grpSpPr>
        <p:sp>
          <p:nvSpPr>
            <p:cNvPr id="702474" name="Rectangle 10"/>
            <p:cNvSpPr>
              <a:spLocks noChangeArrowheads="1"/>
            </p:cNvSpPr>
            <p:nvPr/>
          </p:nvSpPr>
          <p:spPr bwMode="auto">
            <a:xfrm>
              <a:off x="5736" y="2568"/>
              <a:ext cx="204" cy="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FFFF66"/>
                  </a:solidFill>
                </a:rPr>
                <a:t>N</a:t>
              </a:r>
              <a:endParaRPr lang="en-US" sz="2000">
                <a:solidFill>
                  <a:srgbClr val="FFFF66"/>
                </a:solidFill>
              </a:endParaRPr>
            </a:p>
          </p:txBody>
        </p:sp>
        <p:sp>
          <p:nvSpPr>
            <p:cNvPr id="702475" name="Rectangle 11"/>
            <p:cNvSpPr>
              <a:spLocks noChangeArrowheads="1"/>
            </p:cNvSpPr>
            <p:nvPr/>
          </p:nvSpPr>
          <p:spPr bwMode="auto">
            <a:xfrm>
              <a:off x="5360" y="2960"/>
              <a:ext cx="198" cy="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FFFF66"/>
                  </a:solidFill>
                </a:rPr>
                <a:t>E</a:t>
              </a:r>
              <a:endParaRPr lang="en-US" sz="2000">
                <a:solidFill>
                  <a:srgbClr val="FFFF66"/>
                </a:solidFill>
              </a:endParaRPr>
            </a:p>
          </p:txBody>
        </p:sp>
        <p:sp>
          <p:nvSpPr>
            <p:cNvPr id="702476" name="Line 12"/>
            <p:cNvSpPr>
              <a:spLocks noChangeShapeType="1"/>
            </p:cNvSpPr>
            <p:nvPr/>
          </p:nvSpPr>
          <p:spPr bwMode="auto">
            <a:xfrm flipV="1">
              <a:off x="5831" y="2731"/>
              <a:ext cx="0" cy="334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2477" name="Line 13"/>
            <p:cNvSpPr>
              <a:spLocks noChangeShapeType="1"/>
            </p:cNvSpPr>
            <p:nvPr/>
          </p:nvSpPr>
          <p:spPr bwMode="auto">
            <a:xfrm rot="16200000" flipV="1">
              <a:off x="5671" y="2893"/>
              <a:ext cx="0" cy="334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2478" name="AutoShape 14"/>
          <p:cNvSpPr>
            <a:spLocks noChangeArrowheads="1"/>
          </p:cNvSpPr>
          <p:nvPr/>
        </p:nvSpPr>
        <p:spPr bwMode="auto">
          <a:xfrm>
            <a:off x="3856038" y="4941888"/>
            <a:ext cx="147637" cy="219075"/>
          </a:xfrm>
          <a:prstGeom prst="irregularSeal1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2479" name="Oval 15"/>
          <p:cNvSpPr>
            <a:spLocks noChangeArrowheads="1"/>
          </p:cNvSpPr>
          <p:nvPr/>
        </p:nvSpPr>
        <p:spPr bwMode="auto">
          <a:xfrm>
            <a:off x="3624263" y="3733800"/>
            <a:ext cx="66675" cy="76200"/>
          </a:xfrm>
          <a:prstGeom prst="ellipse">
            <a:avLst/>
          </a:prstGeom>
          <a:solidFill>
            <a:srgbClr val="0000FF"/>
          </a:solidFill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02480" name="Oval 16"/>
          <p:cNvSpPr>
            <a:spLocks noChangeArrowheads="1"/>
          </p:cNvSpPr>
          <p:nvPr/>
        </p:nvSpPr>
        <p:spPr bwMode="auto">
          <a:xfrm>
            <a:off x="3894138" y="3867150"/>
            <a:ext cx="68262" cy="76200"/>
          </a:xfrm>
          <a:prstGeom prst="ellipse">
            <a:avLst/>
          </a:prstGeom>
          <a:solidFill>
            <a:srgbClr val="0000FF"/>
          </a:solidFill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02481" name="Oval 17"/>
          <p:cNvSpPr>
            <a:spLocks noChangeArrowheads="1"/>
          </p:cNvSpPr>
          <p:nvPr/>
        </p:nvSpPr>
        <p:spPr bwMode="auto">
          <a:xfrm>
            <a:off x="4030663" y="3981450"/>
            <a:ext cx="66675" cy="76200"/>
          </a:xfrm>
          <a:prstGeom prst="ellipse">
            <a:avLst/>
          </a:prstGeom>
          <a:solidFill>
            <a:srgbClr val="0000FF"/>
          </a:solidFill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02482" name="Oval 18"/>
          <p:cNvSpPr>
            <a:spLocks noChangeArrowheads="1"/>
          </p:cNvSpPr>
          <p:nvPr/>
        </p:nvSpPr>
        <p:spPr bwMode="auto">
          <a:xfrm>
            <a:off x="3894138" y="4314825"/>
            <a:ext cx="68262" cy="76200"/>
          </a:xfrm>
          <a:prstGeom prst="ellipse">
            <a:avLst/>
          </a:prstGeom>
          <a:solidFill>
            <a:srgbClr val="0000FF"/>
          </a:solidFill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02483" name="Oval 19"/>
          <p:cNvSpPr>
            <a:spLocks noChangeArrowheads="1"/>
          </p:cNvSpPr>
          <p:nvPr/>
        </p:nvSpPr>
        <p:spPr bwMode="auto">
          <a:xfrm>
            <a:off x="4106863" y="4305300"/>
            <a:ext cx="66675" cy="76200"/>
          </a:xfrm>
          <a:prstGeom prst="ellipse">
            <a:avLst/>
          </a:prstGeom>
          <a:solidFill>
            <a:srgbClr val="0000FF"/>
          </a:solidFill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02484" name="Oval 20"/>
          <p:cNvSpPr>
            <a:spLocks noChangeArrowheads="1"/>
          </p:cNvSpPr>
          <p:nvPr/>
        </p:nvSpPr>
        <p:spPr bwMode="auto">
          <a:xfrm>
            <a:off x="3014663" y="4924425"/>
            <a:ext cx="66675" cy="76200"/>
          </a:xfrm>
          <a:prstGeom prst="ellipse">
            <a:avLst/>
          </a:prstGeom>
          <a:solidFill>
            <a:srgbClr val="0000FF"/>
          </a:solidFill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02485" name="Oval 21"/>
          <p:cNvSpPr>
            <a:spLocks noChangeArrowheads="1"/>
          </p:cNvSpPr>
          <p:nvPr/>
        </p:nvSpPr>
        <p:spPr bwMode="auto">
          <a:xfrm>
            <a:off x="3022600" y="5029200"/>
            <a:ext cx="68263" cy="76200"/>
          </a:xfrm>
          <a:prstGeom prst="ellipse">
            <a:avLst/>
          </a:prstGeom>
          <a:solidFill>
            <a:srgbClr val="0000FF"/>
          </a:solidFill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02486" name="Oval 22"/>
          <p:cNvSpPr>
            <a:spLocks noChangeArrowheads="1"/>
          </p:cNvSpPr>
          <p:nvPr/>
        </p:nvSpPr>
        <p:spPr bwMode="auto">
          <a:xfrm>
            <a:off x="3081338" y="5124450"/>
            <a:ext cx="68262" cy="76200"/>
          </a:xfrm>
          <a:prstGeom prst="ellipse">
            <a:avLst/>
          </a:prstGeom>
          <a:solidFill>
            <a:srgbClr val="0000FF"/>
          </a:solidFill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02487" name="AutoShape 23"/>
          <p:cNvSpPr>
            <a:spLocks noChangeArrowheads="1"/>
          </p:cNvSpPr>
          <p:nvPr/>
        </p:nvSpPr>
        <p:spPr bwMode="auto">
          <a:xfrm>
            <a:off x="6254750" y="2520950"/>
            <a:ext cx="146050" cy="220663"/>
          </a:xfrm>
          <a:prstGeom prst="irregularSeal1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2488" name="Oval 24"/>
          <p:cNvSpPr>
            <a:spLocks noChangeArrowheads="1"/>
          </p:cNvSpPr>
          <p:nvPr/>
        </p:nvSpPr>
        <p:spPr bwMode="auto">
          <a:xfrm>
            <a:off x="6292850" y="2825750"/>
            <a:ext cx="68263" cy="76200"/>
          </a:xfrm>
          <a:prstGeom prst="ellipse">
            <a:avLst/>
          </a:prstGeom>
          <a:solidFill>
            <a:srgbClr val="0000FF"/>
          </a:solidFill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02489" name="Text Box 25"/>
          <p:cNvSpPr txBox="1">
            <a:spLocks noChangeArrowheads="1"/>
          </p:cNvSpPr>
          <p:nvPr/>
        </p:nvSpPr>
        <p:spPr bwMode="auto">
          <a:xfrm>
            <a:off x="6364288" y="2486025"/>
            <a:ext cx="1076325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>
                <a:solidFill>
                  <a:srgbClr val="FFFF66"/>
                </a:solidFill>
              </a:rPr>
              <a:t>big clusters</a:t>
            </a:r>
          </a:p>
        </p:txBody>
      </p:sp>
      <p:sp>
        <p:nvSpPr>
          <p:cNvPr id="702490" name="Text Box 26"/>
          <p:cNvSpPr txBox="1">
            <a:spLocks noChangeArrowheads="1"/>
          </p:cNvSpPr>
          <p:nvPr/>
        </p:nvSpPr>
        <p:spPr bwMode="auto">
          <a:xfrm>
            <a:off x="6365875" y="2703513"/>
            <a:ext cx="1296988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>
                <a:solidFill>
                  <a:srgbClr val="FFFF66"/>
                </a:solidFill>
              </a:rPr>
              <a:t>UCHII regions</a:t>
            </a:r>
          </a:p>
        </p:txBody>
      </p:sp>
      <p:sp>
        <p:nvSpPr>
          <p:cNvPr id="702491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02492" name="Rectangle 2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887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fld id="{67B23CBD-4410-4F60-98DD-5F458353161C}" type="slidenum">
              <a:rPr lang="en-US"/>
              <a:pPr/>
              <a:t>6</a:t>
            </a:fld>
            <a:endParaRPr lang="en-US"/>
          </a:p>
        </p:txBody>
      </p:sp>
      <p:sp>
        <p:nvSpPr>
          <p:cNvPr id="704514" name="Rectangle 2"/>
          <p:cNvSpPr>
            <a:spLocks noChangeArrowheads="1"/>
          </p:cNvSpPr>
          <p:nvPr/>
        </p:nvSpPr>
        <p:spPr bwMode="auto">
          <a:xfrm>
            <a:off x="685800" y="250825"/>
            <a:ext cx="801846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lnSpc>
                <a:spcPct val="80000"/>
              </a:lnSpc>
              <a:tabLst>
                <a:tab pos="8521700" algn="r"/>
              </a:tabLst>
            </a:pPr>
            <a:endParaRPr lang="en-US" sz="2800">
              <a:solidFill>
                <a:srgbClr val="FFFF66"/>
              </a:solidFill>
              <a:latin typeface="Tahoma" charset="0"/>
            </a:endParaRPr>
          </a:p>
        </p:txBody>
      </p:sp>
      <p:grpSp>
        <p:nvGrpSpPr>
          <p:cNvPr id="704515" name="Group 3"/>
          <p:cNvGrpSpPr>
            <a:grpSpLocks/>
          </p:cNvGrpSpPr>
          <p:nvPr/>
        </p:nvGrpSpPr>
        <p:grpSpPr bwMode="auto">
          <a:xfrm>
            <a:off x="2724150" y="5562600"/>
            <a:ext cx="844550" cy="927100"/>
            <a:chOff x="5360" y="2568"/>
            <a:chExt cx="598" cy="584"/>
          </a:xfrm>
        </p:grpSpPr>
        <p:sp>
          <p:nvSpPr>
            <p:cNvPr id="704516" name="Rectangle 4"/>
            <p:cNvSpPr>
              <a:spLocks noChangeArrowheads="1"/>
            </p:cNvSpPr>
            <p:nvPr/>
          </p:nvSpPr>
          <p:spPr bwMode="auto">
            <a:xfrm>
              <a:off x="5736" y="2568"/>
              <a:ext cx="22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/>
                <a:t>N</a:t>
              </a:r>
              <a:endParaRPr lang="en-US" sz="2000"/>
            </a:p>
          </p:txBody>
        </p:sp>
        <p:sp>
          <p:nvSpPr>
            <p:cNvPr id="704517" name="Rectangle 5"/>
            <p:cNvSpPr>
              <a:spLocks noChangeArrowheads="1"/>
            </p:cNvSpPr>
            <p:nvPr/>
          </p:nvSpPr>
          <p:spPr bwMode="auto">
            <a:xfrm>
              <a:off x="5360" y="2960"/>
              <a:ext cx="21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/>
                <a:t>E</a:t>
              </a:r>
              <a:endParaRPr lang="en-US" sz="2000"/>
            </a:p>
          </p:txBody>
        </p:sp>
        <p:sp>
          <p:nvSpPr>
            <p:cNvPr id="704518" name="Line 6"/>
            <p:cNvSpPr>
              <a:spLocks noChangeShapeType="1"/>
            </p:cNvSpPr>
            <p:nvPr/>
          </p:nvSpPr>
          <p:spPr bwMode="auto">
            <a:xfrm flipV="1">
              <a:off x="5831" y="2731"/>
              <a:ext cx="0" cy="334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4519" name="Line 7"/>
            <p:cNvSpPr>
              <a:spLocks noChangeShapeType="1"/>
            </p:cNvSpPr>
            <p:nvPr/>
          </p:nvSpPr>
          <p:spPr bwMode="auto">
            <a:xfrm rot="16200000" flipV="1">
              <a:off x="5671" y="2893"/>
              <a:ext cx="0" cy="334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4520" name="Rectangle 8"/>
          <p:cNvSpPr>
            <a:spLocks noChangeArrowheads="1"/>
          </p:cNvSpPr>
          <p:nvPr/>
        </p:nvSpPr>
        <p:spPr bwMode="auto">
          <a:xfrm>
            <a:off x="1438275" y="1387475"/>
            <a:ext cx="130968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 eaLnBrk="1" hangingPunct="1">
              <a:lnSpc>
                <a:spcPct val="80000"/>
              </a:lnSpc>
              <a:tabLst>
                <a:tab pos="8521700" algn="r"/>
              </a:tabLst>
            </a:pPr>
            <a:endParaRPr lang="en-US" sz="2800">
              <a:latin typeface="Tahoma" charset="0"/>
            </a:endParaRPr>
          </a:p>
        </p:txBody>
      </p:sp>
      <p:grpSp>
        <p:nvGrpSpPr>
          <p:cNvPr id="704521" name="Group 9"/>
          <p:cNvGrpSpPr>
            <a:grpSpLocks/>
          </p:cNvGrpSpPr>
          <p:nvPr/>
        </p:nvGrpSpPr>
        <p:grpSpPr bwMode="auto">
          <a:xfrm>
            <a:off x="1235075" y="1744663"/>
            <a:ext cx="1963738" cy="2133600"/>
            <a:chOff x="1776" y="1584"/>
            <a:chExt cx="1200" cy="1157"/>
          </a:xfrm>
        </p:grpSpPr>
        <p:pic>
          <p:nvPicPr>
            <p:cNvPr id="704522" name="Picture 10" descr="gc_qp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70" r="1709"/>
            <a:stretch>
              <a:fillRect/>
            </a:stretch>
          </p:blipFill>
          <p:spPr bwMode="auto">
            <a:xfrm>
              <a:off x="1776" y="1584"/>
              <a:ext cx="1200" cy="1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704523" name="Object 11"/>
            <p:cNvGraphicFramePr>
              <a:graphicFrameLocks noChangeAspect="1"/>
            </p:cNvGraphicFramePr>
            <p:nvPr/>
          </p:nvGraphicFramePr>
          <p:xfrm>
            <a:off x="2155" y="2117"/>
            <a:ext cx="232" cy="1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0226" name="Image" r:id="rId6" imgW="825980" imgH="648076" progId="Photoshop.Image.5">
                    <p:embed/>
                  </p:oleObj>
                </mc:Choice>
                <mc:Fallback>
                  <p:oleObj name="Image" r:id="rId6" imgW="825980" imgH="648076" progId="Photoshop.Image.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55" y="2117"/>
                          <a:ext cx="232" cy="1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2">
                                  <a:alpha val="50000"/>
                                </a:scheme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04524" name="Picture 12" descr="gc_arches_6c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9" r="35971"/>
          <a:stretch>
            <a:fillRect/>
          </a:stretch>
        </p:blipFill>
        <p:spPr bwMode="auto">
          <a:xfrm>
            <a:off x="4119563" y="1752600"/>
            <a:ext cx="3836987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4525" name="gcmoviebrgspectralscan3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0" r="62000" b="22000"/>
          <a:stretch>
            <a:fillRect/>
          </a:stretch>
        </p:blipFill>
        <p:spPr bwMode="auto">
          <a:xfrm>
            <a:off x="1046163" y="4616450"/>
            <a:ext cx="947737" cy="86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4526" name="Rectangle 14"/>
          <p:cNvSpPr>
            <a:spLocks noChangeArrowheads="1"/>
          </p:cNvSpPr>
          <p:nvPr/>
        </p:nvSpPr>
        <p:spPr bwMode="auto">
          <a:xfrm>
            <a:off x="4143375" y="1403350"/>
            <a:ext cx="37925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lnSpc>
                <a:spcPct val="80000"/>
              </a:lnSpc>
              <a:tabLst>
                <a:tab pos="8521700" algn="r"/>
              </a:tabLst>
            </a:pPr>
            <a:r>
              <a:rPr lang="en-US" altLang="en-US" sz="1200"/>
              <a:t>Arches	6 cm</a:t>
            </a:r>
            <a:endParaRPr lang="en-US" sz="2800">
              <a:latin typeface="Tahoma" charset="0"/>
            </a:endParaRPr>
          </a:p>
        </p:txBody>
      </p:sp>
      <p:sp>
        <p:nvSpPr>
          <p:cNvPr id="704527" name="Rectangle 15"/>
          <p:cNvSpPr>
            <a:spLocks noChangeArrowheads="1"/>
          </p:cNvSpPr>
          <p:nvPr/>
        </p:nvSpPr>
        <p:spPr bwMode="auto">
          <a:xfrm>
            <a:off x="1141413" y="1406525"/>
            <a:ext cx="21097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lnSpc>
                <a:spcPct val="80000"/>
              </a:lnSpc>
              <a:tabLst>
                <a:tab pos="8521700" algn="r"/>
              </a:tabLst>
            </a:pPr>
            <a:r>
              <a:rPr lang="en-US" altLang="en-US" sz="1200"/>
              <a:t>Quintuplet	6 cm</a:t>
            </a:r>
            <a:endParaRPr lang="en-US" sz="1200"/>
          </a:p>
        </p:txBody>
      </p:sp>
      <p:sp>
        <p:nvSpPr>
          <p:cNvPr id="704528" name="Rectangle 16"/>
          <p:cNvSpPr>
            <a:spLocks noChangeArrowheads="1"/>
          </p:cNvSpPr>
          <p:nvPr/>
        </p:nvSpPr>
        <p:spPr bwMode="auto">
          <a:xfrm>
            <a:off x="1181100" y="4246563"/>
            <a:ext cx="130968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lnSpc>
                <a:spcPct val="80000"/>
              </a:lnSpc>
              <a:tabLst>
                <a:tab pos="8521700" algn="r"/>
              </a:tabLst>
            </a:pPr>
            <a:r>
              <a:rPr lang="en-US" altLang="en-US" sz="1200"/>
              <a:t>Center	Br-</a:t>
            </a:r>
            <a:r>
              <a:rPr lang="en-US" altLang="en-US" sz="1200">
                <a:latin typeface="Symbol" pitchFamily="18" charset="2"/>
              </a:rPr>
              <a:t>g</a:t>
            </a:r>
            <a:endParaRPr lang="en-US" sz="2800">
              <a:latin typeface="Symbol" pitchFamily="18" charset="2"/>
            </a:endParaRPr>
          </a:p>
        </p:txBody>
      </p:sp>
      <p:graphicFrame>
        <p:nvGraphicFramePr>
          <p:cNvPr id="704529" name="Object 17"/>
          <p:cNvGraphicFramePr>
            <a:graphicFrameLocks noChangeAspect="1"/>
          </p:cNvGraphicFramePr>
          <p:nvPr/>
        </p:nvGraphicFramePr>
        <p:xfrm>
          <a:off x="4402138" y="4343400"/>
          <a:ext cx="3365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27" name="Image" r:id="rId10" imgW="8984116" imgH="9073067" progId="Photoshop.Image.4">
                  <p:embed/>
                </p:oleObj>
              </mc:Choice>
              <mc:Fallback>
                <p:oleObj name="Image" r:id="rId10" imgW="8984116" imgH="9073067" progId="Photoshop.Image.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2138" y="4343400"/>
                        <a:ext cx="33655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2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4536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Giant HII Regions: Massive Star Signposts</a:t>
            </a:r>
          </a:p>
        </p:txBody>
      </p:sp>
    </p:spTree>
    <p:extLst>
      <p:ext uri="{BB962C8B-B14F-4D97-AF65-F5344CB8AC3E}">
        <p14:creationId xmlns:p14="http://schemas.microsoft.com/office/powerpoint/2010/main" val="3602242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/>
          </p:cNvSpPr>
          <p:nvPr/>
        </p:nvSpPr>
        <p:spPr bwMode="auto">
          <a:xfrm>
            <a:off x="1588" y="4038600"/>
            <a:ext cx="9140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 tIns="91440" rIns="457200"/>
          <a:lstStyle/>
          <a:p>
            <a:pPr eaLnBrk="0" hangingPunct="0">
              <a:lnSpc>
                <a:spcPts val="2500"/>
              </a:lnSpc>
              <a:spcAft>
                <a:spcPct val="50000"/>
              </a:spcAft>
            </a:pPr>
            <a:r>
              <a:rPr lang="en-US" sz="2800" b="1" dirty="0" smtClean="0">
                <a:latin typeface="Calibri" pitchFamily="34" charset="0"/>
              </a:rPr>
              <a:t>Products of star formation: embedded </a:t>
            </a:r>
            <a:r>
              <a:rPr lang="en-US" sz="2800" b="1" dirty="0" err="1" smtClean="0">
                <a:latin typeface="Calibri" pitchFamily="34" charset="0"/>
              </a:rPr>
              <a:t>protostars</a:t>
            </a:r>
            <a:endParaRPr lang="en-US" sz="2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13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Protostars</a:t>
            </a:r>
            <a:r>
              <a:rPr lang="en-US" dirty="0" smtClean="0"/>
              <a:t>: </a:t>
            </a:r>
            <a:r>
              <a:rPr lang="en-US" dirty="0" err="1" smtClean="0"/>
              <a:t>Sgr</a:t>
            </a:r>
            <a:r>
              <a:rPr lang="en-US" dirty="0" smtClean="0"/>
              <a:t> B2 (VLA)</a:t>
            </a:r>
            <a:endParaRPr lang="en-US" dirty="0" smtClean="0"/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79" r="21818"/>
          <a:stretch/>
        </p:blipFill>
        <p:spPr bwMode="auto">
          <a:xfrm>
            <a:off x="2370125" y="1600200"/>
            <a:ext cx="4403751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693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Protostars</a:t>
            </a:r>
            <a:r>
              <a:rPr lang="en-US" dirty="0"/>
              <a:t>: </a:t>
            </a:r>
            <a:r>
              <a:rPr lang="en-US" dirty="0" err="1"/>
              <a:t>Sgr</a:t>
            </a:r>
            <a:r>
              <a:rPr lang="en-US" dirty="0"/>
              <a:t> B2 </a:t>
            </a:r>
            <a:r>
              <a:rPr lang="en-US" dirty="0" smtClean="0"/>
              <a:t>(SMA)</a:t>
            </a:r>
            <a:endParaRPr lang="en-US" dirty="0" smtClean="0"/>
          </a:p>
        </p:txBody>
      </p:sp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241" y="1524000"/>
            <a:ext cx="5385519" cy="465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9463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46151&quot;&gt;&lt;property id=&quot;20148&quot; value=&quot;5&quot;/&gt;&lt;property id=&quot;20300&quot; value=&quot;Slide 54 - &amp;quot;Zero Noise Detector Specifications&amp;quot;&quot;/&gt;&lt;property id=&quot;20307&quot; value=&quot;335&quot;/&gt;&lt;/object&gt;&lt;object type=&quot;3&quot; unique_id=&quot;46152&quot;&gt;&lt;property id=&quot;20148&quot; value=&quot;5&quot;/&gt;&lt;property id=&quot;20300&quot; value=&quot;Slide 55 - &amp;quot;Zero Noise Detector Specifications&amp;quot;&quot;/&gt;&lt;property id=&quot;20307&quot; value=&quot;336&quot;/&gt;&lt;/object&gt;&lt;object type=&quot;3&quot; unique_id=&quot;46156&quot;&gt;&lt;property id=&quot;20148&quot; value=&quot;5&quot;/&gt;&lt;property id=&quot;20300&quot; value=&quot;Slide 53 - &amp;quot;Zero Noise Detector Project Goals&amp;quot;&quot;/&gt;&lt;property id=&quot;20307&quot; value=&quot;340&quot;/&gt;&lt;/object&gt;&lt;object type=&quot;3&quot; unique_id=&quot;52478&quot;&gt;&lt;property id=&quot;20148&quot; value=&quot;5&quot;/&gt;&lt;property id=&quot;20300&quot; value=&quot;Slide 16 - &amp;quot;Enter Photon-Counting Detectors&amp;quot;&quot;/&gt;&lt;property id=&quot;20307&quot; value=&quot;463&quot;/&gt;&lt;/object&gt;&lt;object type=&quot;3&quot; unique_id=&quot;52670&quot;&gt;&lt;property id=&quot;20148&quot; value=&quot;5&quot;/&gt;&lt;property id=&quot;20300&quot; value=&quot;Slide 56 - &amp;quot;Zero Noise Detector Project Status&amp;quot;&quot;/&gt;&lt;property id=&quot;20307&quot; value=&quot;465&quot;/&gt;&lt;/object&gt;&lt;object type=&quot;3&quot; unique_id=&quot;52903&quot;&gt;&lt;property id=&quot;20148&quot; value=&quot;5&quot;/&gt;&lt;property id=&quot;20300&quot; value=&quot;Slide 20 - &amp;quot;Finding an “Earth”&amp;quot;&quot;/&gt;&lt;property id=&quot;20307&quot; value=&quot;467&quot;/&gt;&lt;/object&gt;&lt;object type=&quot;3&quot; unique_id=&quot;53969&quot;&gt;&lt;property id=&quot;20148&quot; value=&quot;5&quot;/&gt;&lt;property id=&quot;20300&quot; value=&quot;Slide 60&quot;/&gt;&lt;property id=&quot;20307&quot; value=&quot;471&quot;/&gt;&lt;/object&gt;&lt;object type=&quot;3&quot; unique_id=&quot;55146&quot;&gt;&lt;property id=&quot;20148&quot; value=&quot;5&quot;/&gt;&lt;property id=&quot;20300&quot; value=&quot;Slide 6 - &amp;quot;Detector Properties and SNR&amp;quot;&quot;/&gt;&lt;property id=&quot;20307&quot; value=&quot;479&quot;/&gt;&lt;/object&gt;&lt;object type=&quot;3&quot; unique_id=&quot;55157&quot;&gt;&lt;property id=&quot;20148&quot; value=&quot;5&quot;/&gt;&lt;property id=&quot;20300&quot; value=&quot;Slide 19 - &amp;quot;Aperture vs. Read Noise&amp;quot;&quot;/&gt;&lt;property id=&quot;20307&quot; value=&quot;490&quot;/&gt;&lt;/object&gt;&lt;object type=&quot;3&quot; unique_id=&quot;55161&quot;&gt;&lt;property id=&quot;20148&quot; value=&quot;5&quot;/&gt;&lt;property id=&quot;20300&quot; value=&quot;Slide 48&quot;/&gt;&lt;property id=&quot;20307&quot; value=&quot;499&quot;/&gt;&lt;/object&gt;&lt;object type=&quot;3&quot; unique_id=&quot;55162&quot;&gt;&lt;property id=&quot;20148&quot; value=&quot;5&quot;/&gt;&lt;property id=&quot;20300&quot; value=&quot;Slide 58&quot;/&gt;&lt;property id=&quot;20307&quot; value=&quot;497&quot;/&gt;&lt;/object&gt;&lt;object type=&quot;3&quot; unique_id=&quot;56752&quot;&gt;&lt;property id=&quot;20148&quot; value=&quot;5&quot;/&gt;&lt;property id=&quot;20300&quot; value=&quot;Slide 61&quot;/&gt;&lt;property id=&quot;20307&quot; value=&quot;503&quot;/&gt;&lt;/object&gt;&lt;object type=&quot;3&quot; unique_id=&quot;56753&quot;&gt;&lt;property id=&quot;20148&quot; value=&quot;5&quot;/&gt;&lt;property id=&quot;20300&quot; value=&quot;Slide 62 - &amp;quot;Future Directions&amp;quot;&quot;/&gt;&lt;property id=&quot;20307&quot; value=&quot;504&quot;/&gt;&lt;/object&gt;&lt;object type=&quot;3&quot; unique_id=&quot;57042&quot;&gt;&lt;property id=&quot;20148&quot; value=&quot;5&quot;/&gt;&lt;property id=&quot;20300&quot; value=&quot;Slide 49 - &amp;quot;Introduction to Photon-Counting Detectors&amp;quot;&quot;/&gt;&lt;property id=&quot;20307&quot; value=&quot;506&quot;/&gt;&lt;/object&gt;&lt;object type=&quot;3&quot; unique_id=&quot;57043&quot;&gt;&lt;property id=&quot;20148&quot; value=&quot;5&quot;/&gt;&lt;property id=&quot;20300&quot; value=&quot;Slide 59 - &amp;quot;Introduction to LIDAR&amp;quot;&quot;/&gt;&lt;property id=&quot;20307&quot; value=&quot;505&quot;/&gt;&lt;/object&gt;&lt;object type=&quot;3&quot; unique_id=&quot;57276&quot;&gt;&lt;property id=&quot;20148&quot; value=&quot;5&quot;/&gt;&lt;property id=&quot;20300&quot; value=&quot;Slide 65 - &amp;quot;Facilities for Data Collection&amp;quot;&quot;/&gt;&lt;property id=&quot;20307&quot; value=&quot;508&quot;/&gt;&lt;/object&gt;&lt;object type=&quot;3&quot; unique_id=&quot;58548&quot;&gt;&lt;property id=&quot;20148&quot; value=&quot;5&quot;/&gt;&lt;property id=&quot;20300&quot; value=&quot;Slide 52 - &amp;quot;Zero Noise Detector Project&amp;quot;&quot;/&gt;&lt;property id=&quot;20307&quot; value=&quot;515&quot;/&gt;&lt;/object&gt;&lt;object type=&quot;3&quot; unique_id=&quot;58855&quot;&gt;&lt;property id=&quot;20148&quot; value=&quot;5&quot;/&gt;&lt;property id=&quot;20300&quot; value=&quot;Slide 64&quot;/&gt;&lt;property id=&quot;20307&quot; value=&quot;516&quot;/&gt;&lt;/object&gt;&lt;object type=&quot;3&quot; unique_id=&quot;58856&quot;&gt;&lt;property id=&quot;20148&quot; value=&quot;5&quot;/&gt;&lt;property id=&quot;20300&quot; value=&quot;Slide 66 - &amp;quot;RIDL Facility: Clean/ESD Systems&amp;quot;&quot;/&gt;&lt;property id=&quot;20307&quot; value=&quot;517&quot;/&gt;&lt;/object&gt;&lt;object type=&quot;3&quot; unique_id=&quot;58857&quot;&gt;&lt;property id=&quot;20148&quot; value=&quot;5&quot;/&gt;&lt;property id=&quot;20300&quot; value=&quot;Slide 67 - &amp;quot;RIDL Facility: Probe Station&amp;quot;&quot;/&gt;&lt;property id=&quot;20307&quot; value=&quot;518&quot;/&gt;&lt;/object&gt;&lt;object type=&quot;3&quot; unique_id=&quot;58858&quot;&gt;&lt;property id=&quot;20148&quot; value=&quot;5&quot;/&gt;&lt;property id=&quot;20300&quot; value=&quot;Slide 68 - &amp;quot;RIDL Personnel&amp;quot;&quot;/&gt;&lt;property id=&quot;20307&quot; value=&quot;519&quot;/&gt;&lt;/object&gt;&lt;object type=&quot;3&quot; unique_id=&quot;60310&quot;&gt;&lt;property id=&quot;20148&quot; value=&quot;5&quot;/&gt;&lt;property id=&quot;20300&quot; value=&quot;Slide 50 - &amp;quot;Operation of Avalanche Diode&amp;quot;&quot;/&gt;&lt;property id=&quot;20307&quot; value=&quot;522&quot;/&gt;&lt;/object&gt;&lt;object type=&quot;3&quot; unique_id=&quot;60312&quot;&gt;&lt;property id=&quot;20148&quot; value=&quot;5&quot;/&gt;&lt;property id=&quot;20300&quot; value=&quot;Slide 51 - &amp;quot;Performance Parameters&amp;quot;&quot;/&gt;&lt;property id=&quot;20307&quot; value=&quot;524&quot;/&gt;&lt;/object&gt;&lt;object type=&quot;3&quot; unique_id=&quot;62446&quot;&gt;&lt;property id=&quot;20148&quot; value=&quot;5&quot;/&gt;&lt;property id=&quot;20300&quot; value=&quot;Slide 45 - &amp;quot;Strawman System Simulation&amp;quot;&quot;/&gt;&lt;property id=&quot;20307&quot; value=&quot;551&quot;/&gt;&lt;/object&gt;&lt;object type=&quot;3&quot; unique_id=&quot;62447&quot;&gt;&lt;property id=&quot;20148&quot; value=&quot;5&quot;/&gt;&lt;property id=&quot;20300&quot; value=&quot;Slide 44 - &amp;quot;Read Noise and SNR&amp;quot;&quot;/&gt;&lt;property id=&quot;20307&quot; value=&quot;552&quot;/&gt;&lt;/object&gt;&lt;object type=&quot;3&quot; unique_id=&quot;65731&quot;&gt;&lt;property id=&quot;20148&quot; value=&quot;5&quot;/&gt;&lt;property id=&quot;20300&quot; value=&quot;Slide 1&quot;/&gt;&lt;property id=&quot;20307&quot; value=&quot;559&quot;/&gt;&lt;/object&gt;&lt;object type=&quot;3&quot; unique_id=&quot;65733&quot;&gt;&lt;property id=&quot;20148&quot; value=&quot;5&quot;/&gt;&lt;property id=&quot;20300&quot; value=&quot;Slide 4&quot;/&gt;&lt;property id=&quot;20307&quot; value=&quot;561&quot;/&gt;&lt;/object&gt;&lt;object type=&quot;3&quot; unique_id=&quot;66233&quot;&gt;&lt;property id=&quot;20148&quot; value=&quot;5&quot;/&gt;&lt;property id=&quot;20300&quot; value=&quot;Slide 2 - &amp;quot;Outline&amp;quot;&quot;/&gt;&lt;property id=&quot;20307&quot; value=&quot;562&quot;/&gt;&lt;/object&gt;&lt;object type=&quot;3&quot; unique_id=&quot;66671&quot;&gt;&lt;property id=&quot;20148&quot; value=&quot;5&quot;/&gt;&lt;property id=&quot;20300&quot; value=&quot;Slide 46 - &amp;quot;Low SNR and Target Recognition&amp;quot;&quot;/&gt;&lt;property id=&quot;20307&quot; value=&quot;564&quot;/&gt;&lt;/object&gt;&lt;object type=&quot;3&quot; unique_id=&quot;66928&quot;&gt;&lt;property id=&quot;20148&quot; value=&quot;5&quot;/&gt;&lt;property id=&quot;20300&quot; value=&quot;Slide 47 - &amp;quot;Read Noise and Target Recognition&amp;quot;&quot;/&gt;&lt;property id=&quot;20307&quot; value=&quot;565&quot;/&gt;&lt;/object&gt;&lt;object type=&quot;3&quot; unique_id=&quot;67124&quot;&gt;&lt;property id=&quot;20148&quot; value=&quot;5&quot;/&gt;&lt;property id=&quot;20300&quot; value=&quot;Slide 17&quot;/&gt;&lt;property id=&quot;20307&quot; value=&quot;566&quot;/&gt;&lt;/object&gt;&lt;object type=&quot;3&quot; unique_id=&quot;67125&quot;&gt;&lt;property id=&quot;20148&quot; value=&quot;5&quot;/&gt;&lt;property id=&quot;20300&quot; value=&quot;Slide 23&quot;/&gt;&lt;property id=&quot;20307&quot; value=&quot;567&quot;/&gt;&lt;/object&gt;&lt;object type=&quot;3&quot; unique_id=&quot;67126&quot;&gt;&lt;property id=&quot;20148&quot; value=&quot;5&quot;/&gt;&lt;property id=&quot;20300&quot; value=&quot;Slide 43&quot;/&gt;&lt;property id=&quot;20307&quot; value=&quot;568&quot;/&gt;&lt;/object&gt;&lt;object type=&quot;3&quot; unique_id=&quot;68419&quot;&gt;&lt;property id=&quot;20148&quot; value=&quot;5&quot;/&gt;&lt;property id=&quot;20300&quot; value=&quot;Slide 7 - &amp;quot;Quantum-Limited Imaging Detectors&amp;quot;&quot;/&gt;&lt;property id=&quot;20307&quot; value=&quot;576&quot;/&gt;&lt;/object&gt;&lt;object type=&quot;3&quot; unique_id=&quot;68421&quot;&gt;&lt;property id=&quot;20148&quot; value=&quot;5&quot;/&gt;&lt;property id=&quot;20300&quot; value=&quot;Slide 5 - &amp;quot;This is Why Detectors are Important&amp;quot;&quot;/&gt;&lt;property id=&quot;20307&quot; value=&quot;578&quot;/&gt;&lt;/object&gt;&lt;object type=&quot;3&quot; unique_id=&quot;68422&quot;&gt;&lt;property id=&quot;20148&quot; value=&quot;5&quot;/&gt;&lt;property id=&quot;20300&quot; value=&quot;Slide 10 - &amp;quot;Make Discoveries: Galactic Center&amp;quot;&quot;/&gt;&lt;property id=&quot;20307&quot; value=&quot;570&quot;/&gt;&lt;/object&gt;&lt;object type=&quot;3&quot; unique_id=&quot;68423&quot;&gt;&lt;property id=&quot;20148&quot; value=&quot;5&quot;/&gt;&lt;property id=&quot;20300&quot; value=&quot;Slide 11 - &amp;quot;”Imaging” Detectors for non-imaging Applications: Spectroscopy&amp;quot;&quot;/&gt;&lt;property id=&quot;20307&quot; value=&quot;571&quot;/&gt;&lt;/object&gt;&lt;object type=&quot;3&quot; unique_id=&quot;68424&quot;&gt;&lt;property id=&quot;20148&quot; value=&quot;5&quot;/&gt;&lt;property id=&quot;20300&quot; value=&quot;Slide 12 - &amp;quot;Cure People&amp;quot;&quot;/&gt;&lt;property id=&quot;20307&quot; value=&quot;572&quot;/&gt;&lt;/object&gt;&lt;object type=&quot;3&quot; unique_id=&quot;68425&quot;&gt;&lt;property id=&quot;20148&quot; value=&quot;5&quot;/&gt;&lt;property id=&quot;20300&quot; value=&quot;Slide 13 - &amp;quot;Identify Threats&amp;quot;&quot;/&gt;&lt;property id=&quot;20307&quot; value=&quot;573&quot;/&gt;&lt;/object&gt;&lt;object type=&quot;3&quot; unique_id=&quot;68426&quot;&gt;&lt;property id=&quot;20148&quot; value=&quot;5&quot;/&gt;&lt;property id=&quot;20300&quot; value=&quot;Slide 14 - &amp;quot;Reduce Conflict&amp;quot;&quot;/&gt;&lt;property id=&quot;20307&quot; value=&quot;574&quot;/&gt;&lt;/object&gt;&lt;object type=&quot;3&quot; unique_id=&quot;68427&quot;&gt;&lt;property id=&quot;20148&quot; value=&quot;5&quot;/&gt;&lt;property id=&quot;20300&quot; value=&quot;Slide 15 - &amp;quot;Manage Resources&amp;quot;&quot;/&gt;&lt;property id=&quot;20307&quot; value=&quot;575&quot;/&gt;&lt;/object&gt;&lt;object type=&quot;3&quot; unique_id=&quot;68428&quot;&gt;&lt;property id=&quot;20148&quot; value=&quot;5&quot;/&gt;&lt;property id=&quot;20300&quot; value=&quot;Slide 18 - &amp;quot;Read Noise&amp;quot;&quot;/&gt;&lt;property id=&quot;20307&quot; value=&quot;577&quot;/&gt;&lt;/object&gt;&lt;object type=&quot;3&quot; unique_id=&quot;68429&quot;&gt;&lt;property id=&quot;20148&quot; value=&quot;5&quot;/&gt;&lt;property id=&quot;20300&quot; value=&quot;Slide 22 - &amp;quot;Hunt for Dark Energy&amp;quot;&quot;/&gt;&lt;property id=&quot;20307&quot; value=&quot;569&quot;/&gt;&lt;/object&gt;&lt;object type=&quot;3&quot; unique_id=&quot;68821&quot;&gt;&lt;property id=&quot;20148&quot; value=&quot;5&quot;/&gt;&lt;property id=&quot;20300&quot; value=&quot;Slide 24 - &amp;quot;Biophotonics&amp;quot;&quot;/&gt;&lt;property id=&quot;20307&quot; value=&quot;580&quot;/&gt;&lt;/object&gt;&lt;object type=&quot;3&quot; unique_id=&quot;69059&quot;&gt;&lt;property id=&quot;20148&quot; value=&quot;5&quot;/&gt;&lt;property id=&quot;20300&quot; value=&quot;Slide 37 - &amp;quot;Breast Cancer Detection&amp;quot;&quot;/&gt;&lt;property id=&quot;20307&quot; value=&quot;581&quot;/&gt;&lt;/object&gt;&lt;object type=&quot;3&quot; unique_id=&quot;69300&quot;&gt;&lt;property id=&quot;20148&quot; value=&quot;5&quot;/&gt;&lt;property id=&quot;20300&quot; value=&quot;Slide 29 - &amp;quot;Diffuse Optical Imaging (Phantom)&amp;quot;&quot;/&gt;&lt;property id=&quot;20307&quot; value=&quot;582&quot;/&gt;&lt;/object&gt;&lt;object type=&quot;3&quot; unique_id=&quot;69625&quot;&gt;&lt;property id=&quot;20148&quot; value=&quot;5&quot;/&gt;&lt;property id=&quot;20300&quot; value=&quot;Slide 35 - &amp;quot;Cognitive Functioning&amp;quot;&quot;/&gt;&lt;property id=&quot;20307&quot; value=&quot;583&quot;/&gt;&lt;/object&gt;&lt;object type=&quot;3&quot; unique_id=&quot;72578&quot;&gt;&lt;property id=&quot;20148&quot; value=&quot;5&quot;/&gt;&lt;property id=&quot;20300&quot; value=&quot;Slide 38 - &amp;quot;Parallel Plate Breast Scanner&amp;quot;&quot;/&gt;&lt;property id=&quot;20307&quot; value=&quot;584&quot;/&gt;&lt;/object&gt;&lt;object type=&quot;3&quot; unique_id=&quot;72584&quot;&gt;&lt;property id=&quot;20148&quot; value=&quot;5&quot;/&gt;&lt;property id=&quot;20300&quot; value=&quot;Slide 26 - &amp;quot;Ballistic Photons&amp;quot;&quot;/&gt;&lt;property id=&quot;20307&quot; value=&quot;590&quot;/&gt;&lt;/object&gt;&lt;object type=&quot;3&quot; unique_id=&quot;72585&quot;&gt;&lt;property id=&quot;20148&quot; value=&quot;5&quot;/&gt;&lt;property id=&quot;20300&quot; value=&quot;Slide 27 - &amp;quot;Scattered Photons&amp;quot;&quot;/&gt;&lt;property id=&quot;20307&quot; value=&quot;591&quot;/&gt;&lt;/object&gt;&lt;object type=&quot;3&quot; unique_id=&quot;72586&quot;&gt;&lt;property id=&quot;20148&quot; value=&quot;5&quot;/&gt;&lt;property id=&quot;20300&quot; value=&quot;Slide 28 - &amp;quot;Diffuse Photon Propagation&amp;quot;&quot;/&gt;&lt;property id=&quot;20307&quot; value=&quot;592&quot;/&gt;&lt;/object&gt;&lt;object type=&quot;3&quot; unique_id=&quot;72587&quot;&gt;&lt;property id=&quot;20148&quot; value=&quot;5&quot;/&gt;&lt;property id=&quot;20300&quot; value=&quot;Slide 30 - &amp;quot;Spectroscopy in Biological Tissue&amp;quot;&quot;/&gt;&lt;property id=&quot;20307&quot; value=&quot;593&quot;/&gt;&lt;/object&gt;&lt;object type=&quot;3&quot; unique_id=&quot;72588&quot;&gt;&lt;property id=&quot;20148&quot; value=&quot;5&quot;/&gt;&lt;property id=&quot;20300&quot; value=&quot;Slide 31 - &amp;quot;Important Near-IR Absorbers&amp;quot;&quot;/&gt;&lt;property id=&quot;20307&quot; value=&quot;594&quot;/&gt;&lt;/object&gt;&lt;object type=&quot;3&quot; unique_id=&quot;72589&quot;&gt;&lt;property id=&quot;20148&quot; value=&quot;5&quot;/&gt;&lt;property id=&quot;20300&quot; value=&quot;Slide 36 - &amp;quot;Cerebral Blood Monitoring&amp;quot;&quot;/&gt;&lt;property id=&quot;20307&quot; value=&quot;595&quot;/&gt;&lt;/object&gt;&lt;object type=&quot;3&quot; unique_id=&quot;72590&quot;&gt;&lt;property id=&quot;20148&quot; value=&quot;5&quot;/&gt;&lt;property id=&quot;20300&quot; value=&quot;Slide 32 - &amp;quot;What is He Thinking?&amp;quot;&quot;/&gt;&lt;property id=&quot;20307&quot; value=&quot;596&quot;/&gt;&lt;/object&gt;&lt;object type=&quot;3&quot; unique_id=&quot;72591&quot;&gt;&lt;property id=&quot;20148&quot; value=&quot;5&quot;/&gt;&lt;property id=&quot;20300&quot; value=&quot;Slide 33 - &amp;quot;Response to Visual Stimulation&amp;quot;&quot;/&gt;&lt;property id=&quot;20307&quot; value=&quot;597&quot;/&gt;&lt;/object&gt;&lt;object type=&quot;3&quot; unique_id=&quot;72592&quot;&gt;&lt;property id=&quot;20148&quot; value=&quot;5&quot;/&gt;&lt;property id=&quot;20300&quot; value=&quot;Slide 34 - &amp;quot;Brain Monitoring System Layout&amp;quot;&quot;/&gt;&lt;property id=&quot;20307&quot; value=&quot;598&quot;/&gt;&lt;/object&gt;&lt;object type=&quot;3&quot; unique_id=&quot;72593&quot;&gt;&lt;property id=&quot;20148&quot; value=&quot;5&quot;/&gt;&lt;property id=&quot;20300&quot; value=&quot;Slide 39 - &amp;quot;Typical Detector&amp;quot;&quot;/&gt;&lt;property id=&quot;20307&quot; value=&quot;599&quot;/&gt;&lt;/object&gt;&lt;object type=&quot;3&quot; unique_id=&quot;72594&quot;&gt;&lt;property id=&quot;20148&quot; value=&quot;5&quot;/&gt;&lt;property id=&quot;20300&quot; value=&quot;Slide 41 - &amp;quot;Time-resolved Measurements&amp;quot;&quot;/&gt;&lt;property id=&quot;20307&quot; value=&quot;600&quot;/&gt;&lt;/object&gt;&lt;object type=&quot;3&quot; unique_id=&quot;72596&quot;&gt;&lt;property id=&quot;20148&quot; value=&quot;5&quot;/&gt;&lt;property id=&quot;20300&quot; value=&quot;Slide 42 - &amp;quot;Hand-Held Optical Breast Scanner&amp;quot;&quot;/&gt;&lt;property id=&quot;20307&quot; value=&quot;602&quot;/&gt;&lt;/object&gt;&lt;object type=&quot;3&quot; unique_id=&quot;72598&quot;&gt;&lt;property id=&quot;20148&quot; value=&quot;5&quot;/&gt;&lt;property id=&quot;20300&quot; value=&quot;Slide 40 - &amp;quot;Optical Multiplexing Hardware&amp;quot;&quot;/&gt;&lt;property id=&quot;20307&quot; value=&quot;604&quot;/&gt;&lt;/object&gt;&lt;object type=&quot;3&quot; unique_id=&quot;74004&quot;&gt;&lt;property id=&quot;20148&quot; value=&quot;5&quot;/&gt;&lt;property id=&quot;20300&quot; value=&quot;Slide 63 - &amp;quot;Biomedical Experiments Sensor Testbed&amp;quot;&quot;/&gt;&lt;property id=&quot;20307&quot; value=&quot;618&quot;/&gt;&lt;/object&gt;&lt;object type=&quot;3&quot; unique_id=&quot;75475&quot;&gt;&lt;property id=&quot;20148&quot; value=&quot;5&quot;/&gt;&lt;property id=&quot;20300&quot; value=&quot;Slide 21 - &amp;quot;Very Low Light Level - ExoPlanet Imaging&amp;quot;&quot;/&gt;&lt;property id=&quot;20307&quot; value=&quot;619&quot;/&gt;&lt;/object&gt;&lt;object type=&quot;3&quot; unique_id=&quot;75941&quot;&gt;&lt;property id=&quot;20148&quot; value=&quot;5&quot;/&gt;&lt;property id=&quot;20300&quot; value=&quot;Slide 8 - &amp;quot;Where is the Center of the Galaxy?&amp;quot;&quot;/&gt;&lt;property id=&quot;20307&quot; value=&quot;621&quot;/&gt;&lt;/object&gt;&lt;object type=&quot;3&quot; unique_id=&quot;75942&quot;&gt;&lt;property id=&quot;20148&quot; value=&quot;5&quot;/&gt;&lt;property id=&quot;20300&quot; value=&quot;Slide 9&quot;/&gt;&lt;property id=&quot;20307&quot; value=&quot;620&quot;/&gt;&lt;/object&gt;&lt;object type=&quot;3&quot; unique_id=&quot;76259&quot;&gt;&lt;property id=&quot;20148&quot; value=&quot;5&quot;/&gt;&lt;property id=&quot;20300&quot; value=&quot;Slide 25 - &amp;quot;Motivation for Biophotonics&amp;quot;&quot;/&gt;&lt;property id=&quot;20307&quot; value=&quot;622&quot;/&gt;&lt;/object&gt;&lt;object type=&quot;3&quot; unique_id=&quot;76576&quot;&gt;&lt;property id=&quot;20148&quot; value=&quot;5&quot;/&gt;&lt;property id=&quot;20300&quot; value=&quot;Slide 57 - &amp;quot;Technology Demonstration for Exoplanet Missions&amp;quot;&quot;/&gt;&lt;property id=&quot;20307&quot; value=&quot;623&quot;/&gt;&lt;/object&gt;&lt;object type=&quot;3&quot; unique_id=&quot;76657&quot;&gt;&lt;property id=&quot;20148&quot; value=&quot;5&quot;/&gt;&lt;property id=&quot;20300&quot; value=&quot;Slide 3 - &amp;quot;Paul’s Shirt&amp;quot;&quot;/&gt;&lt;property id=&quot;20307&quot; value=&quot;624&quot;/&gt;&lt;/object&gt;&lt;/object&gt;&lt;/object&gt;&lt;/database&gt;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3_Office Theme">
      <a:majorFont>
        <a:latin typeface=""/>
        <a:ea typeface="ＭＳ Ｐゴシック"/>
        <a:cs typeface="ＭＳ Ｐゴシック"/>
      </a:majorFont>
      <a:minorFont>
        <a:latin typeface="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3351</TotalTime>
  <Words>5386</Words>
  <Application>Microsoft Office PowerPoint</Application>
  <PresentationFormat>On-screen Show (4:3)</PresentationFormat>
  <Paragraphs>459</Paragraphs>
  <Slides>46</Slides>
  <Notes>46</Notes>
  <HiddenSlides>2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3_Office Theme</vt:lpstr>
      <vt:lpstr>Image</vt:lpstr>
      <vt:lpstr>Microsoft Office Excel Worksheet</vt:lpstr>
      <vt:lpstr>Adobe Photoshop Image</vt:lpstr>
      <vt:lpstr>PowerPoint Presentation</vt:lpstr>
      <vt:lpstr>Outline</vt:lpstr>
      <vt:lpstr>PowerPoint Presentation</vt:lpstr>
      <vt:lpstr>Map of star formation sites</vt:lpstr>
      <vt:lpstr>PowerPoint Presentation</vt:lpstr>
      <vt:lpstr>Giant HII Regions: Massive Star Signposts</vt:lpstr>
      <vt:lpstr>PowerPoint Presentation</vt:lpstr>
      <vt:lpstr>Protostars: Sgr B2 (VLA)</vt:lpstr>
      <vt:lpstr>Protostars: Sgr B2 (SMA)</vt:lpstr>
      <vt:lpstr>HCHII Regions in Sgr B2 (Gaume et al. 1995)</vt:lpstr>
      <vt:lpstr>HCHII Regions in Sgr B2 (De Pree et al. 1998)</vt:lpstr>
      <vt:lpstr>Protostars: A-D (VLA)</vt:lpstr>
      <vt:lpstr>PowerPoint Presentation</vt:lpstr>
      <vt:lpstr>Young Clusters in the Galactic Center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Spatial resolution</vt:lpstr>
      <vt:lpstr>PowerPoint Presentation</vt:lpstr>
      <vt:lpstr>Quintuplet cluster</vt:lpstr>
      <vt:lpstr>PowerPoint Presentation</vt:lpstr>
      <vt:lpstr>Paschen-alpha survey</vt:lpstr>
      <vt:lpstr>Spectra of WC stars</vt:lpstr>
      <vt:lpstr>PowerPoint Presentation</vt:lpstr>
      <vt:lpstr>2 Gyr population</vt:lpstr>
      <vt:lpstr>Star formation map</vt:lpstr>
      <vt:lpstr>Color-magnitude diagrams</vt:lpstr>
      <vt:lpstr>Luminosity functions</vt:lpstr>
      <vt:lpstr>Intermediate age giants</vt:lpstr>
      <vt:lpstr>Crocker</vt:lpstr>
      <vt:lpstr>Cluster x-ray observations</vt:lpstr>
      <vt:lpstr>Paschen-alpha nebulae</vt:lpstr>
      <vt:lpstr>PowerPoint Presentation</vt:lpstr>
      <vt:lpstr>Gas in central molecular zone</vt:lpstr>
      <vt:lpstr>The “Standard” IMF</vt:lpstr>
      <vt:lpstr>IMF in Arches Cluster</vt:lpstr>
      <vt:lpstr>Arches cluster IMF</vt:lpstr>
      <vt:lpstr>Map of GC for IMF measurement</vt:lpstr>
      <vt:lpstr>Central parsec IMF</vt:lpstr>
      <vt:lpstr>IMF upper mass cutoff</vt:lpstr>
      <vt:lpstr>Massive Galactic Young Clusters: 1997</vt:lpstr>
      <vt:lpstr>Massive Galactic Young Clusters</vt:lpstr>
      <vt:lpstr>Massive Galactic Young Clusters: 2010</vt:lpstr>
      <vt:lpstr>Conclusions</vt:lpstr>
    </vt:vector>
  </TitlesOfParts>
  <Company>Rochester Institute of Technology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TEMPLATE  Joe Presenter Name of Company/University</dc:title>
  <dc:creator>Kara Teske</dc:creator>
  <cp:lastModifiedBy>dffpci</cp:lastModifiedBy>
  <cp:revision>523</cp:revision>
  <dcterms:created xsi:type="dcterms:W3CDTF">2009-01-21T15:00:52Z</dcterms:created>
  <dcterms:modified xsi:type="dcterms:W3CDTF">2011-08-28T19:09:25Z</dcterms:modified>
</cp:coreProperties>
</file>