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6782" r:id="rId1"/>
  </p:sldMasterIdLst>
  <p:notesMasterIdLst>
    <p:notesMasterId r:id="rId9"/>
  </p:notesMasterIdLst>
  <p:handoutMasterIdLst>
    <p:handoutMasterId r:id="rId10"/>
  </p:handoutMasterIdLst>
  <p:sldIdLst>
    <p:sldId id="260" r:id="rId2"/>
    <p:sldId id="261" r:id="rId3"/>
    <p:sldId id="262" r:id="rId4"/>
    <p:sldId id="259" r:id="rId5"/>
    <p:sldId id="268" r:id="rId6"/>
    <p:sldId id="269" r:id="rId7"/>
    <p:sldId id="264" r:id="rId8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" initials="d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33"/>
    <a:srgbClr val="0000FF"/>
    <a:srgbClr val="FF6A06"/>
    <a:srgbClr val="FF0000"/>
    <a:srgbClr val="292929"/>
    <a:srgbClr val="0099FF"/>
    <a:srgbClr val="FFE4D1"/>
    <a:srgbClr val="FFBC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008" autoAdjust="0"/>
    <p:restoredTop sz="94171" autoAdjust="0"/>
  </p:normalViewPr>
  <p:slideViewPr>
    <p:cSldViewPr snapToObjects="1">
      <p:cViewPr varScale="1">
        <p:scale>
          <a:sx n="90" d="100"/>
          <a:sy n="90" d="100"/>
        </p:scale>
        <p:origin x="2414" y="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71" d="100"/>
          <a:sy n="71" d="100"/>
        </p:scale>
        <p:origin x="-3077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D6310729-A2DA-4E2F-9794-8E8254DA565C}" type="datetimeFigureOut">
              <a:rPr lang="en-US"/>
              <a:pPr>
                <a:defRPr/>
              </a:pPr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BA7DEAFB-AD29-4ECC-AAD1-954474958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51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2006EA59-48DE-4D07-B2B4-E8B048EB2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7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6EA59-48DE-4D07-B2B4-E8B048EB251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5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Faster final f/#, enabled by small pixels,</a:t>
            </a:r>
            <a:r>
              <a:rPr lang="en-US" baseline="0" dirty="0" smtClean="0"/>
              <a:t> implies factor of three smaller instruments in linear of dimension or factor of 100x in volume.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06EA59-48DE-4D07-B2B4-E8B048EB251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3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2130425"/>
            <a:ext cx="7772400" cy="1470025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946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20040" y="1371600"/>
            <a:ext cx="274320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3200400" y="1371600"/>
            <a:ext cx="274320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/>
          </p:nvPr>
        </p:nvSpPr>
        <p:spPr>
          <a:xfrm>
            <a:off x="6080760" y="1371600"/>
            <a:ext cx="2743200" cy="2743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20040" y="4114800"/>
            <a:ext cx="2739683" cy="530352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200400" y="4114800"/>
            <a:ext cx="2739683" cy="530352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80760" y="4114800"/>
            <a:ext cx="2739683" cy="530352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20039" y="4727448"/>
            <a:ext cx="8500403" cy="1597152"/>
          </a:xfr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sldNum" sz="quarter" idx="18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05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10000"/>
            <a:ext cx="6901248" cy="646331"/>
          </a:xfrm>
        </p:spPr>
        <p:txBody>
          <a:bodyPr wrap="none"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80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949824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65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599"/>
            <a:ext cx="8229600" cy="4111625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0" y="1143000"/>
            <a:ext cx="8229600" cy="990599"/>
          </a:xfrm>
        </p:spPr>
        <p:txBody>
          <a:bodyPr wrap="square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85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886199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57201" y="5181600"/>
            <a:ext cx="8229600" cy="990599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05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4343400"/>
            <a:ext cx="4114800" cy="17526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4663440" y="4343400"/>
            <a:ext cx="4114800" cy="17526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588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Pictures 2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4968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4968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831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1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12801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4343400"/>
            <a:ext cx="8412480" cy="1752600"/>
          </a:xfrm>
        </p:spPr>
        <p:txBody>
          <a:bodyPr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574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Pictures 1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76200"/>
            <a:ext cx="7086600" cy="914400"/>
          </a:xfrm>
        </p:spPr>
        <p:txBody>
          <a:bodyPr wrap="square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30327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25147" y="63817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53AE8-DC32-4B1D-AA3F-39BB57D444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63440" y="3032760"/>
            <a:ext cx="4114800" cy="3063240"/>
          </a:xfrm>
        </p:spPr>
        <p:txBody>
          <a:bodyPr wrap="square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365760" y="1143000"/>
            <a:ext cx="8412480" cy="1752600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073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92263" y="76200"/>
            <a:ext cx="70945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9"/>
          <p:cNvSpPr>
            <a:spLocks noChangeShapeType="1"/>
          </p:cNvSpPr>
          <p:nvPr userDrawn="1"/>
        </p:nvSpPr>
        <p:spPr bwMode="auto">
          <a:xfrm>
            <a:off x="1592263" y="1057275"/>
            <a:ext cx="7551737" cy="0"/>
          </a:xfrm>
          <a:prstGeom prst="line">
            <a:avLst/>
          </a:prstGeom>
          <a:noFill/>
          <a:ln w="76200">
            <a:solidFill>
              <a:srgbClr val="FF6A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22E6A9CD-A2F2-40DD-A652-73A30586C0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7" descr="\\hawk\RIDL\internal\admin\marketing\CfD Logos\CfD with lettering orange with black lettering transparen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70" y="91782"/>
            <a:ext cx="1329256" cy="10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77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4" r:id="rId1"/>
    <p:sldLayoutId id="2147486786" r:id="rId2"/>
    <p:sldLayoutId id="2147486785" r:id="rId3"/>
    <p:sldLayoutId id="2147486800" r:id="rId4"/>
    <p:sldLayoutId id="2147486798" r:id="rId5"/>
    <p:sldLayoutId id="2147486793" r:id="rId6"/>
    <p:sldLayoutId id="2147486802" r:id="rId7"/>
    <p:sldLayoutId id="2147486794" r:id="rId8"/>
    <p:sldLayoutId id="2147486801" r:id="rId9"/>
    <p:sldLayoutId id="2147486799" r:id="rId10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•"/>
        <a:defRPr sz="28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–"/>
        <a:defRPr sz="2400">
          <a:solidFill>
            <a:schemeClr val="tx1"/>
          </a:solidFill>
          <a:latin typeface="Calibri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•"/>
        <a:defRPr sz="2000">
          <a:solidFill>
            <a:schemeClr val="tx1"/>
          </a:solidFill>
          <a:latin typeface="Calibri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–"/>
        <a:defRPr sz="2000">
          <a:solidFill>
            <a:schemeClr val="tx1"/>
          </a:solidFill>
          <a:latin typeface="Calibri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6A06"/>
        </a:buClr>
        <a:buChar char="»"/>
        <a:defRPr sz="2000">
          <a:solidFill>
            <a:schemeClr val="tx1"/>
          </a:solidFill>
          <a:latin typeface="Calibri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6A06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Telescope Diameter for HDI Imaging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5760" y="3962400"/>
            <a:ext cx="8412480" cy="2133600"/>
          </a:xfrm>
        </p:spPr>
        <p:txBody>
          <a:bodyPr>
            <a:normAutofit/>
          </a:bodyPr>
          <a:lstStyle/>
          <a:p>
            <a:pPr lvl="0"/>
            <a:r>
              <a:rPr lang="en-US" sz="1800" dirty="0">
                <a:solidFill>
                  <a:srgbClr val="339933"/>
                </a:solidFill>
              </a:rPr>
              <a:t>green</a:t>
            </a:r>
            <a:r>
              <a:rPr lang="en-US" sz="1800" dirty="0">
                <a:solidFill>
                  <a:srgbClr val="000000"/>
                </a:solidFill>
              </a:rPr>
              <a:t> – single photon counting detector with UV-enhancement</a:t>
            </a:r>
          </a:p>
          <a:p>
            <a:pPr lvl="0"/>
            <a:r>
              <a:rPr lang="en-US" sz="1800" dirty="0">
                <a:solidFill>
                  <a:srgbClr val="FF0000"/>
                </a:solidFill>
              </a:rPr>
              <a:t>red</a:t>
            </a:r>
            <a:r>
              <a:rPr lang="en-US" sz="1800" dirty="0">
                <a:solidFill>
                  <a:srgbClr val="000000"/>
                </a:solidFill>
              </a:rPr>
              <a:t> – baselined HDI CMOS</a:t>
            </a:r>
          </a:p>
          <a:p>
            <a:r>
              <a:rPr lang="en-US" sz="1800" dirty="0" smtClean="0"/>
              <a:t>2x smaller diameter with single photon counting detector and 3x decrease with UV-enhancement (</a:t>
            </a:r>
            <a:r>
              <a:rPr lang="el-GR" sz="1800" dirty="0"/>
              <a:t>δ</a:t>
            </a:r>
            <a:r>
              <a:rPr lang="en-US" sz="1800" dirty="0"/>
              <a:t>-doping)</a:t>
            </a: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5" y="1717432"/>
            <a:ext cx="4114800" cy="2188061"/>
          </a:xfrm>
          <a:prstGeom prst="rect">
            <a:avLst/>
          </a:prstGeom>
        </p:spPr>
      </p:pic>
      <p:pic>
        <p:nvPicPr>
          <p:cNvPr id="21" name="Content Placeholder 20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664075" y="1717432"/>
            <a:ext cx="4114800" cy="21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629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Telescope Diameter </a:t>
            </a:r>
            <a:r>
              <a:rPr lang="en-US" dirty="0" smtClean="0"/>
              <a:t>for Exoplanet Spectroscopy (SNR = 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5760" y="3962400"/>
            <a:ext cx="8412480" cy="2133600"/>
          </a:xfrm>
        </p:spPr>
        <p:txBody>
          <a:bodyPr/>
          <a:lstStyle/>
          <a:p>
            <a:pPr lvl="0"/>
            <a:r>
              <a:rPr lang="en-US" sz="1800" dirty="0">
                <a:solidFill>
                  <a:srgbClr val="339933"/>
                </a:solidFill>
              </a:rPr>
              <a:t>green</a:t>
            </a:r>
            <a:r>
              <a:rPr lang="en-US" sz="1800" dirty="0">
                <a:solidFill>
                  <a:srgbClr val="000000"/>
                </a:solidFill>
              </a:rPr>
              <a:t> – single photon counting detector with UV-enhancement</a:t>
            </a:r>
          </a:p>
          <a:p>
            <a:pPr lvl="0"/>
            <a:r>
              <a:rPr lang="en-US" sz="1800" dirty="0">
                <a:solidFill>
                  <a:srgbClr val="FF0000"/>
                </a:solidFill>
              </a:rPr>
              <a:t>red</a:t>
            </a:r>
            <a:r>
              <a:rPr lang="en-US" sz="1800" dirty="0">
                <a:solidFill>
                  <a:srgbClr val="000000"/>
                </a:solidFill>
              </a:rPr>
              <a:t> – baselined HDI CMOS</a:t>
            </a:r>
          </a:p>
          <a:p>
            <a:r>
              <a:rPr lang="en-US" sz="1800" dirty="0" smtClean="0"/>
              <a:t>2x </a:t>
            </a:r>
            <a:r>
              <a:rPr lang="en-US" sz="1800" dirty="0"/>
              <a:t>smaller diameter </a:t>
            </a:r>
            <a:r>
              <a:rPr lang="en-US" sz="1800" dirty="0" smtClean="0"/>
              <a:t>(V-band) with low </a:t>
            </a:r>
            <a:r>
              <a:rPr lang="en-US" sz="1800" dirty="0"/>
              <a:t>read </a:t>
            </a:r>
            <a:r>
              <a:rPr lang="en-US" sz="1800" dirty="0" smtClean="0"/>
              <a:t>noise </a:t>
            </a:r>
          </a:p>
          <a:p>
            <a:r>
              <a:rPr lang="en-US" sz="1800" dirty="0" smtClean="0"/>
              <a:t>2x </a:t>
            </a:r>
            <a:r>
              <a:rPr lang="en-US" sz="1800" dirty="0"/>
              <a:t>smaller diameter with single photon counting detector and 3x decrease with UV-enhancement (</a:t>
            </a:r>
            <a:r>
              <a:rPr lang="el-GR" sz="1800" dirty="0"/>
              <a:t>δ</a:t>
            </a:r>
            <a:r>
              <a:rPr lang="en-US" sz="1800" dirty="0"/>
              <a:t>-doping)</a:t>
            </a:r>
          </a:p>
          <a:p>
            <a:endParaRPr lang="en-US" sz="1800" dirty="0"/>
          </a:p>
          <a:p>
            <a:pPr lvl="0"/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5" y="1717432"/>
            <a:ext cx="4114800" cy="2188061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664075" y="1717432"/>
            <a:ext cx="4114800" cy="21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279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Telescope Diameter for </a:t>
            </a:r>
            <a:r>
              <a:rPr lang="en-US" dirty="0" smtClean="0"/>
              <a:t>Exoplanet </a:t>
            </a:r>
            <a:r>
              <a:rPr lang="en-US" dirty="0"/>
              <a:t>Spectroscopy (SNR = 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5760" y="3962400"/>
            <a:ext cx="8412480" cy="2133600"/>
          </a:xfrm>
        </p:spPr>
        <p:txBody>
          <a:bodyPr/>
          <a:lstStyle/>
          <a:p>
            <a:pPr lvl="0"/>
            <a:r>
              <a:rPr lang="en-US" sz="1800" dirty="0">
                <a:solidFill>
                  <a:srgbClr val="339933"/>
                </a:solidFill>
              </a:rPr>
              <a:t>green</a:t>
            </a:r>
            <a:r>
              <a:rPr lang="en-US" sz="1800" dirty="0">
                <a:solidFill>
                  <a:srgbClr val="000000"/>
                </a:solidFill>
              </a:rPr>
              <a:t> – single photon counting </a:t>
            </a:r>
            <a:r>
              <a:rPr lang="en-US" sz="1800" dirty="0" smtClean="0">
                <a:solidFill>
                  <a:srgbClr val="000000"/>
                </a:solidFill>
              </a:rPr>
              <a:t>detector with UV-enhancement</a:t>
            </a:r>
            <a:endParaRPr lang="en-US" sz="1800" dirty="0">
              <a:solidFill>
                <a:srgbClr val="000000"/>
              </a:solidFill>
            </a:endParaRPr>
          </a:p>
          <a:p>
            <a:pPr lvl="0"/>
            <a:r>
              <a:rPr lang="en-US" sz="1800" dirty="0" smtClean="0">
                <a:solidFill>
                  <a:srgbClr val="FF0000"/>
                </a:solidFill>
              </a:rPr>
              <a:t>red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– baselined HDI CMOS</a:t>
            </a:r>
          </a:p>
          <a:p>
            <a:r>
              <a:rPr lang="en-US" sz="1800" dirty="0" smtClean="0"/>
              <a:t>1.5x </a:t>
            </a:r>
            <a:r>
              <a:rPr lang="en-US" sz="1800" dirty="0"/>
              <a:t>smaller diameter (V-band) with low read noise </a:t>
            </a:r>
          </a:p>
          <a:p>
            <a:r>
              <a:rPr lang="en-US" sz="1800" dirty="0" smtClean="0"/>
              <a:t>1.5x </a:t>
            </a:r>
            <a:r>
              <a:rPr lang="en-US" sz="1800" dirty="0"/>
              <a:t>smaller diameter with single photon counting detector and </a:t>
            </a:r>
            <a:r>
              <a:rPr lang="en-US" sz="1800" dirty="0" smtClean="0"/>
              <a:t>2x </a:t>
            </a:r>
            <a:r>
              <a:rPr lang="en-US" sz="1800" dirty="0"/>
              <a:t>decrease with UV-enhancement (</a:t>
            </a:r>
            <a:r>
              <a:rPr lang="el-GR" sz="1800" dirty="0"/>
              <a:t>δ</a:t>
            </a:r>
            <a:r>
              <a:rPr lang="en-US" sz="1800" dirty="0"/>
              <a:t>-doping)</a:t>
            </a:r>
          </a:p>
          <a:p>
            <a:endParaRPr lang="en-US" sz="1800" dirty="0"/>
          </a:p>
          <a:p>
            <a:pPr lvl="0"/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5" y="1717432"/>
            <a:ext cx="4114800" cy="2188061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664075" y="1717432"/>
            <a:ext cx="4114800" cy="21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0396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Single-Photon Counting CMOS Image Sensors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 b="11658"/>
          <a:stretch/>
        </p:blipFill>
        <p:spPr>
          <a:xfrm>
            <a:off x="3811567" y="3508371"/>
            <a:ext cx="2047589" cy="2363560"/>
          </a:xfrm>
        </p:spPr>
      </p:pic>
      <p:sp>
        <p:nvSpPr>
          <p:cNvPr id="19" name="Rectangle 18"/>
          <p:cNvSpPr/>
          <p:nvPr/>
        </p:nvSpPr>
        <p:spPr>
          <a:xfrm>
            <a:off x="457200" y="5871931"/>
            <a:ext cx="74978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Gallagher, J., Buntic, L., </a:t>
            </a:r>
            <a:r>
              <a:rPr lang="en-US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Figer</a:t>
            </a: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, Donald F., and Deng, W. 2022, “Characterization of single-photon sensing and photon-number resolving CMOS image sensors,” SPIE Astronomical Telescopes and Instrumentation, Montreal, Paper 12191-28</a:t>
            </a:r>
            <a:endParaRPr lang="en-US" sz="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6666" r="18000" b="8889"/>
          <a:stretch/>
        </p:blipFill>
        <p:spPr>
          <a:xfrm>
            <a:off x="457200" y="1447800"/>
            <a:ext cx="3276600" cy="29645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b="2222"/>
          <a:stretch/>
        </p:blipFill>
        <p:spPr>
          <a:xfrm>
            <a:off x="3686169" y="1517758"/>
            <a:ext cx="2333631" cy="18970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5555" r="13333" b="7037"/>
          <a:stretch/>
        </p:blipFill>
        <p:spPr>
          <a:xfrm>
            <a:off x="5984875" y="1517758"/>
            <a:ext cx="2971800" cy="1865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1" b="1828"/>
          <a:stretch/>
        </p:blipFill>
        <p:spPr>
          <a:xfrm>
            <a:off x="5927719" y="3437176"/>
            <a:ext cx="3064329" cy="2458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445467"/>
            <a:ext cx="3267455" cy="1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821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of Lunar Terminator using QISCDK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212850"/>
            <a:ext cx="5143500" cy="5143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19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Observations with Single Photon Counting CMOS Image Sensors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53AE8-DC32-4B1D-AA3F-39BB57D444A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5760" y="5334000"/>
            <a:ext cx="4114800" cy="762000"/>
          </a:xfrm>
        </p:spPr>
        <p:txBody>
          <a:bodyPr/>
          <a:lstStyle/>
          <a:p>
            <a:r>
              <a:rPr lang="en-US" sz="2000" dirty="0"/>
              <a:t>Image of Saturn </a:t>
            </a:r>
            <a:endParaRPr lang="en-US" sz="2000" dirty="0" smtClean="0"/>
          </a:p>
          <a:p>
            <a:r>
              <a:rPr lang="en-US" sz="2000" dirty="0" smtClean="0"/>
              <a:t>(</a:t>
            </a:r>
            <a:r>
              <a:rPr lang="en-US" sz="2000" dirty="0"/>
              <a:t>integration time = 70 </a:t>
            </a:r>
            <a:r>
              <a:rPr lang="el-GR" sz="2000" dirty="0"/>
              <a:t>μ</a:t>
            </a:r>
            <a:r>
              <a:rPr lang="en-US" sz="2000" dirty="0"/>
              <a:t>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663440" y="5334000"/>
            <a:ext cx="4114800" cy="762000"/>
          </a:xfrm>
        </p:spPr>
        <p:txBody>
          <a:bodyPr/>
          <a:lstStyle/>
          <a:p>
            <a:r>
              <a:rPr lang="en-US" sz="2000" dirty="0" smtClean="0"/>
              <a:t>Image </a:t>
            </a:r>
            <a:r>
              <a:rPr lang="en-US" sz="2000" dirty="0"/>
              <a:t>of M13 </a:t>
            </a:r>
            <a:r>
              <a:rPr lang="en-US" sz="2000" dirty="0" smtClean="0"/>
              <a:t>(BVR)</a:t>
            </a:r>
            <a:endParaRPr lang="en-US" sz="2000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279525"/>
            <a:ext cx="4054475" cy="4054475"/>
          </a:xfrm>
        </p:spPr>
      </p:pic>
      <p:pic>
        <p:nvPicPr>
          <p:cNvPr id="9" name="Content Placeholder 4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7" y="1279525"/>
            <a:ext cx="4028296" cy="4054475"/>
          </a:xfrm>
        </p:spPr>
      </p:pic>
    </p:spTree>
    <p:extLst>
      <p:ext uri="{BB962C8B-B14F-4D97-AF65-F5344CB8AC3E}">
        <p14:creationId xmlns:p14="http://schemas.microsoft.com/office/powerpoint/2010/main" val="20604314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</a:t>
            </a:r>
            <a:r>
              <a:rPr lang="en-US" dirty="0"/>
              <a:t>Pixels </a:t>
            </a:r>
            <a:r>
              <a:rPr lang="en-US" dirty="0" smtClean="0"/>
              <a:t>Enable </a:t>
            </a:r>
            <a:r>
              <a:rPr lang="en-US" dirty="0"/>
              <a:t>Small Instruments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0392C-5BE7-214B-9E5F-CC8853CBAA6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7EFF8A4-A1FC-45A7-9D4B-AAF7DE1FE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988318"/>
            <a:ext cx="4106863" cy="3088863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DE8CB0A-0C66-4CE3-8D1E-01D901929F5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4564063" y="2988319"/>
            <a:ext cx="4106862" cy="30888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2797" y="1283873"/>
            <a:ext cx="80225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f/9 </a:t>
            </a:r>
            <a:r>
              <a:rPr lang="en-US" dirty="0"/>
              <a:t>matches 2.2 </a:t>
            </a:r>
            <a:r>
              <a:rPr lang="el-GR" dirty="0"/>
              <a:t>μ</a:t>
            </a:r>
            <a:r>
              <a:rPr lang="en-US" dirty="0"/>
              <a:t>m </a:t>
            </a:r>
            <a:r>
              <a:rPr lang="en-US" dirty="0" smtClean="0"/>
              <a:t>(7 mas) pixels for </a:t>
            </a:r>
            <a:r>
              <a:rPr lang="en-US" dirty="0" err="1" smtClean="0"/>
              <a:t>Nyquist</a:t>
            </a:r>
            <a:r>
              <a:rPr lang="en-US" dirty="0" smtClean="0"/>
              <a:t>-sampling at 500 nm using </a:t>
            </a:r>
            <a:r>
              <a:rPr lang="en-US" dirty="0" smtClean="0"/>
              <a:t>Bob Woodruff’s TMA design in </a:t>
            </a:r>
            <a:r>
              <a:rPr lang="en-US" dirty="0"/>
              <a:t>a 6-meter </a:t>
            </a:r>
            <a:r>
              <a:rPr lang="en-US" dirty="0" smtClean="0"/>
              <a:t>telescope. 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 </a:t>
            </a:r>
            <a:r>
              <a:rPr lang="en-US" dirty="0" smtClean="0"/>
              <a:t>faster final f/#, enabled by small pixels, implies a factor of 3x smaller instrument in linear </a:t>
            </a:r>
            <a:r>
              <a:rPr lang="en-US" dirty="0" smtClean="0"/>
              <a:t>dimensions, </a:t>
            </a:r>
            <a:r>
              <a:rPr lang="en-US" dirty="0" smtClean="0"/>
              <a:t>or a factor of 100x decrease in volume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FOV </a:t>
            </a:r>
            <a:r>
              <a:rPr lang="en-US" dirty="0" smtClean="0"/>
              <a:t>is 240 </a:t>
            </a:r>
            <a:r>
              <a:rPr lang="en-US" dirty="0"/>
              <a:t>x 240 arc </a:t>
            </a:r>
            <a:r>
              <a:rPr lang="en-US" dirty="0" smtClean="0"/>
              <a:t>sec with 31.6 </a:t>
            </a:r>
            <a:r>
              <a:rPr lang="en-US" dirty="0"/>
              <a:t>K x 31.6 K [10</a:t>
            </a:r>
            <a:r>
              <a:rPr lang="en-US" baseline="30000" dirty="0"/>
              <a:t>9</a:t>
            </a:r>
            <a:r>
              <a:rPr lang="en-US" dirty="0"/>
              <a:t> pixels</a:t>
            </a:r>
            <a:r>
              <a:rPr lang="en-US" dirty="0" smtClean="0"/>
              <a:t>] focal plane.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479706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6.0&quot;&gt;&lt;object type=&quot;1&quot; unique_id=&quot;10001&quot;&gt;&lt;object type=&quot;8&quot; unique_id=&quot;10017&quot;&gt;&lt;/object&gt;&lt;object type=&quot;2&quot; unique_id=&quot;10018&quot;&gt;&lt;object type=&quot;3&quot; unique_id=&quot;10019&quot;&gt;&lt;property id=&quot;20148&quot; value=&quot;5&quot;/&gt;&lt;property id=&quot;20300&quot; value=&quot;Slide 1 - &amp;quot;APRA/PIDDP 2006 &amp;#x0D;&amp;#x0A;Weekly Update&amp;quot;&quot;/&gt;&lt;property id=&quot;20307&quot; value=&quot;256&quot;/&gt;&lt;/object&gt;&lt;object type=&quot;3&quot; unique_id=&quot;10020&quot;&gt;&lt;property id=&quot;20148&quot; value=&quot;5&quot;/&gt;&lt;property id=&quot;20300&quot; value=&quot;Slide 2 - &amp;quot;Meeting Agenda&amp;quot;&quot;/&gt;&lt;property id=&quot;20307&quot; value=&quot;329&quot;/&gt;&lt;/object&gt;&lt;object type=&quot;3&quot; unique_id=&quot;33452&quot;&gt;&lt;property id=&quot;20148&quot; value=&quot;5&quot;/&gt;&lt;property id=&quot;20300&quot; value=&quot;Slide 3 - &amp;quot;PIDDP 06 schedule&amp;quot;&quot;/&gt;&lt;property id=&quot;20307&quot; value=&quot;349&quot;/&gt;&lt;/object&gt;&lt;object type=&quot;3&quot; unique_id=&quot;33453&quot;&gt;&lt;property id=&quot;20148&quot; value=&quot;5&quot;/&gt;&lt;property id=&quot;20300&quot; value=&quot;Slide 4 - &amp;quot;JPL Processing&amp;quot;&quot;/&gt;&lt;property id=&quot;20307&quot; value=&quot;399&quot;/&gt;&lt;/object&gt;&lt;object type=&quot;3&quot; unique_id=&quot;33454&quot;&gt;&lt;property id=&quot;20148&quot; value=&quot;5&quot;/&gt;&lt;property id=&quot;20300&quot; value=&quot;Slide 5 - &amp;quot;MOSIS3-5: Validation&amp;#x0D;&amp;#x0A;STS/HNA&amp;quot;&quot;/&gt;&lt;property id=&quot;20307&quot; value=&quot;419&quot;/&gt;&lt;/object&gt;&lt;object type=&quot;3&quot; unique_id=&quot;33455&quot;&gt;&lt;property id=&quot;20148&quot; value=&quot;5&quot;/&gt;&lt;property id=&quot;20300&quot; value=&quot;Slide 6 - &amp;quot;MOSIS3-5&amp;quot;&quot;/&gt;&lt;property id=&quot;20307&quot; value=&quot;420&quot;/&gt;&lt;/object&gt;&lt;object type=&quot;3&quot; unique_id=&quot;33456&quot;&gt;&lt;property id=&quot;20148&quot; value=&quot;5&quot;/&gt;&lt;property id=&quot;20300&quot; value=&quot;Slide 7 - &amp;quot;MOSIS3-5: High Light&amp;quot;&quot;/&gt;&lt;property id=&quot;20307&quot; value=&quot;421&quot;/&gt;&lt;/object&gt;&lt;object type=&quot;3&quot; unique_id=&quot;33457&quot;&gt;&lt;property id=&quot;20148&quot; value=&quot;5&quot;/&gt;&lt;property id=&quot;20300&quot; value=&quot;Slide 8 - &amp;quot;MOSIS3-6 APS tests&amp;quot;&quot;/&gt;&lt;property id=&quot;20307&quot; value=&quot;418&quot;/&gt;&lt;/object&gt;&lt;object type=&quot;3&quot; unique_id=&quot;33458&quot;&gt;&lt;property id=&quot;20148&quot; value=&quot;5&quot;/&gt;&lt;property id=&quot;20300&quot; value=&quot;Slide 9 - &amp;quot;SPIE Paper Experiment Matrix&amp;quot;&quot;/&gt;&lt;property id=&quot;20307&quot; value=&quot;416&quot;/&gt;&lt;/object&gt;&lt;object type=&quot;3&quot; unique_id=&quot;33459&quot;&gt;&lt;property id=&quot;20148&quot; value=&quot;5&quot;/&gt;&lt;property id=&quot;20300&quot; value=&quot;Slide 10 - &amp;quot;APRA Update&amp;quot;&quot;/&gt;&lt;property id=&quot;20307&quot; value=&quot;413&quot;/&gt;&lt;/object&gt;&lt;/object&gt;&lt;/object&gt;&lt;/database&gt;"/>
</p:tagLst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569477</TotalTime>
  <Words>328</Words>
  <Application>Microsoft Office PowerPoint</Application>
  <PresentationFormat>On-screen Show (4:3)</PresentationFormat>
  <Paragraphs>35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ＭＳ Ｐゴシック</vt:lpstr>
      <vt:lpstr>Arial</vt:lpstr>
      <vt:lpstr>Arial</vt:lpstr>
      <vt:lpstr>Calibri</vt:lpstr>
      <vt:lpstr>1_Blank Presentation</vt:lpstr>
      <vt:lpstr>Telescope Diameter for HDI Imaging</vt:lpstr>
      <vt:lpstr>Telescope Diameter for Exoplanet Spectroscopy (SNR = 1)</vt:lpstr>
      <vt:lpstr>Telescope Diameter for Exoplanet Spectroscopy (SNR = 5)</vt:lpstr>
      <vt:lpstr>Single-Photon Counting CMOS Image Sensors</vt:lpstr>
      <vt:lpstr>Image of Lunar Terminator using QISCDK</vt:lpstr>
      <vt:lpstr>Observations with Single Photon Counting CMOS Image Sensors</vt:lpstr>
      <vt:lpstr>Small Pixels Enable Small Instruments</vt:lpstr>
    </vt:vector>
  </TitlesOfParts>
  <Company>Rochester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Page</dc:title>
  <dc:creator>RIT CIAS</dc:creator>
  <cp:lastModifiedBy>Don Figer</cp:lastModifiedBy>
  <cp:revision>5699</cp:revision>
  <dcterms:created xsi:type="dcterms:W3CDTF">2007-02-28T16:56:41Z</dcterms:created>
  <dcterms:modified xsi:type="dcterms:W3CDTF">2023-01-09T18:30:52Z</dcterms:modified>
</cp:coreProperties>
</file>