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28"/>
  </p:notesMasterIdLst>
  <p:handoutMasterIdLst>
    <p:handoutMasterId r:id="rId29"/>
  </p:handoutMasterIdLst>
  <p:sldIdLst>
    <p:sldId id="256" r:id="rId3"/>
    <p:sldId id="273" r:id="rId4"/>
    <p:sldId id="367" r:id="rId5"/>
    <p:sldId id="350" r:id="rId6"/>
    <p:sldId id="351" r:id="rId7"/>
    <p:sldId id="352" r:id="rId8"/>
    <p:sldId id="375" r:id="rId9"/>
    <p:sldId id="353" r:id="rId10"/>
    <p:sldId id="365" r:id="rId11"/>
    <p:sldId id="366" r:id="rId12"/>
    <p:sldId id="339" r:id="rId13"/>
    <p:sldId id="340" r:id="rId14"/>
    <p:sldId id="305" r:id="rId15"/>
    <p:sldId id="341" r:id="rId16"/>
    <p:sldId id="354" r:id="rId17"/>
    <p:sldId id="355" r:id="rId18"/>
    <p:sldId id="370" r:id="rId19"/>
    <p:sldId id="318" r:id="rId20"/>
    <p:sldId id="361" r:id="rId21"/>
    <p:sldId id="347" r:id="rId22"/>
    <p:sldId id="349" r:id="rId23"/>
    <p:sldId id="373" r:id="rId24"/>
    <p:sldId id="374" r:id="rId25"/>
    <p:sldId id="372" r:id="rId26"/>
    <p:sldId id="317"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5620"/>
    <p:restoredTop sz="94660"/>
  </p:normalViewPr>
  <p:slideViewPr>
    <p:cSldViewPr snapToGrid="0" snapToObjects="1">
      <p:cViewPr>
        <p:scale>
          <a:sx n="100" d="100"/>
          <a:sy n="100" d="100"/>
        </p:scale>
        <p:origin x="-222"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161C507-550A-AA40-9B0F-6AEC5F5810CE}" type="datetimeFigureOut">
              <a:rPr lang="en-US" smtClean="0"/>
              <a:pPr/>
              <a:t>10/10/2013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993653-3F2E-1241-91AA-35EF9EC5E247}" type="slidenum">
              <a:rPr lang="en-US" smtClean="0"/>
              <a:pPr/>
              <a:t>‹N›</a:t>
            </a:fld>
            <a:endParaRPr lang="en-US"/>
          </a:p>
        </p:txBody>
      </p:sp>
    </p:spTree>
    <p:extLst>
      <p:ext uri="{BB962C8B-B14F-4D97-AF65-F5344CB8AC3E}">
        <p14:creationId xmlns:p14="http://schemas.microsoft.com/office/powerpoint/2010/main" val="39696549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1DE332-8E68-5F43-8718-CB3394B2D99F}" type="datetimeFigureOut">
              <a:rPr lang="en-US" smtClean="0"/>
              <a:pPr/>
              <a:t>10/10/2013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3A82F2-69B1-844E-BC1A-8348E8F2DBF3}" type="slidenum">
              <a:rPr lang="en-US" smtClean="0"/>
              <a:pPr/>
              <a:t>‹N›</a:t>
            </a:fld>
            <a:endParaRPr lang="en-US"/>
          </a:p>
        </p:txBody>
      </p:sp>
    </p:spTree>
    <p:extLst>
      <p:ext uri="{BB962C8B-B14F-4D97-AF65-F5344CB8AC3E}">
        <p14:creationId xmlns:p14="http://schemas.microsoft.com/office/powerpoint/2010/main" val="15636718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8E4FE7C-8CEB-C947-845E-24E0F983E2E3}" type="slidenum">
              <a:rPr lang="en-US"/>
              <a:pPr/>
              <a:t>11</a:t>
            </a:fld>
            <a:endParaRPr lang="en-US"/>
          </a:p>
        </p:txBody>
      </p:sp>
      <p:sp>
        <p:nvSpPr>
          <p:cNvPr id="2166786" name="Rectangle 2"/>
          <p:cNvSpPr>
            <a:spLocks noGrp="1" noRot="1" noChangeAspect="1" noChangeArrowheads="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 val="1"/>
            </a:ext>
          </a:extLst>
        </p:spPr>
      </p:sp>
      <p:sp>
        <p:nvSpPr>
          <p:cNvPr id="2166787" name="Rectangle 3"/>
          <p:cNvSpPr>
            <a:spLocks noGrp="1" noChangeArrowheads="1"/>
          </p:cNvSpPr>
          <p:nvPr>
            <p:ph type="body" idx="1"/>
          </p:nvPr>
        </p:nvSpPr>
        <p:spPr bwMode="auto">
          <a:xfrm>
            <a:off x="914400" y="4343520"/>
            <a:ext cx="5029200" cy="4114242"/>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8E4FE7C-8CEB-C947-845E-24E0F983E2E3}" type="slidenum">
              <a:rPr lang="en-US"/>
              <a:pPr/>
              <a:t>12</a:t>
            </a:fld>
            <a:endParaRPr lang="en-US"/>
          </a:p>
        </p:txBody>
      </p:sp>
      <p:sp>
        <p:nvSpPr>
          <p:cNvPr id="2166786" name="Rectangle 2"/>
          <p:cNvSpPr>
            <a:spLocks noGrp="1" noRot="1" noChangeAspect="1" noChangeArrowheads="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 val="1"/>
            </a:ext>
          </a:extLst>
        </p:spPr>
      </p:sp>
      <p:sp>
        <p:nvSpPr>
          <p:cNvPr id="2166787" name="Rectangle 3"/>
          <p:cNvSpPr>
            <a:spLocks noGrp="1" noChangeArrowheads="1"/>
          </p:cNvSpPr>
          <p:nvPr>
            <p:ph type="body" idx="1"/>
          </p:nvPr>
        </p:nvSpPr>
        <p:spPr bwMode="auto">
          <a:xfrm>
            <a:off x="914400" y="4343520"/>
            <a:ext cx="5029200" cy="4114242"/>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8E4FE7C-8CEB-C947-845E-24E0F983E2E3}" type="slidenum">
              <a:rPr lang="en-US"/>
              <a:pPr/>
              <a:t>18</a:t>
            </a:fld>
            <a:endParaRPr lang="en-US"/>
          </a:p>
        </p:txBody>
      </p:sp>
      <p:sp>
        <p:nvSpPr>
          <p:cNvPr id="2166786" name="Rectangle 2"/>
          <p:cNvSpPr>
            <a:spLocks noGrp="1" noRot="1" noChangeAspect="1" noChangeArrowheads="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 val="1"/>
            </a:ext>
          </a:extLst>
        </p:spPr>
      </p:sp>
      <p:sp>
        <p:nvSpPr>
          <p:cNvPr id="2166787" name="Rectangle 3"/>
          <p:cNvSpPr>
            <a:spLocks noGrp="1" noChangeArrowheads="1"/>
          </p:cNvSpPr>
          <p:nvPr>
            <p:ph type="body" idx="1"/>
          </p:nvPr>
        </p:nvSpPr>
        <p:spPr bwMode="auto">
          <a:xfrm>
            <a:off x="914400" y="4343520"/>
            <a:ext cx="5029200" cy="4114242"/>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val="1"/>
            </a:ext>
          </a:extLst>
        </p:spPr>
      </p:sp>
      <p:sp>
        <p:nvSpPr>
          <p:cNvPr id="1331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There</a:t>
            </a:r>
            <a:r>
              <a:rPr lang="ja-JP" altLang="en-US">
                <a:latin typeface="Calibri" charset="0"/>
              </a:rPr>
              <a:t>’</a:t>
            </a:r>
            <a:r>
              <a:rPr lang="en-US" altLang="ja-JP">
                <a:latin typeface="Calibri" charset="0"/>
              </a:rPr>
              <a:t>s one more subtle effect that these thick CCDs exhibit that was not anticipated. As charge builds up in the buried channel on pixels with high sigal levels, it produces an electric field that partially cancels the drift field locally. That repulsive potential may be strong enough to deflect incoming charge to neighbor pixels. The potential barriers that confine charge within columns is stronger than that keeping them in the rows, so as signal charge builds up it progressively correlates along the column direction. This is shown in the next slide.</a:t>
            </a:r>
            <a:endParaRPr lang="en-US">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val="1"/>
            </a:ext>
          </a:extLst>
        </p:spPr>
      </p:sp>
      <p:sp>
        <p:nvSpPr>
          <p:cNvPr id="1741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Here we see point source images at a range of signal level. As the flux in the central pixel grows, the spot FWHM increases and becomes elliptical. The implication is that the weak lensing pipelines will have to parametize the PSF not only by its position on the focal plane but by the flux as well.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endParaRPr lang="en-US">
              <a:latin typeface="Arial" pitchFamily="-112" charset="0"/>
              <a:ea typeface="ＭＳ Ｐゴシック" pitchFamily="-112" charset="-128"/>
              <a:cs typeface="ＭＳ Ｐゴシック" pitchFamily="-112" charset="-128"/>
            </a:endParaRPr>
          </a:p>
        </p:txBody>
      </p:sp>
      <p:sp>
        <p:nvSpPr>
          <p:cNvPr id="166916" name="Slide Number Placeholder 3"/>
          <p:cNvSpPr>
            <a:spLocks noGrp="1"/>
          </p:cNvSpPr>
          <p:nvPr>
            <p:ph type="sldNum" sz="quarter" idx="5"/>
          </p:nvPr>
        </p:nvSpPr>
        <p:spPr>
          <a:noFill/>
        </p:spPr>
        <p:txBody>
          <a:bodyPr/>
          <a:lstStyle/>
          <a:p>
            <a:fld id="{1A9A03CF-BBD1-7F4B-BC74-1DF8CDC0A217}" type="slidenum">
              <a:rPr lang="en-US"/>
              <a:pPr/>
              <a:t>22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endParaRPr lang="en-US">
              <a:latin typeface="Arial" pitchFamily="-112" charset="0"/>
              <a:ea typeface="ＭＳ Ｐゴシック" pitchFamily="-112" charset="-128"/>
              <a:cs typeface="ＭＳ Ｐゴシック" pitchFamily="-112" charset="-128"/>
            </a:endParaRPr>
          </a:p>
        </p:txBody>
      </p:sp>
      <p:sp>
        <p:nvSpPr>
          <p:cNvPr id="166916" name="Slide Number Placeholder 3"/>
          <p:cNvSpPr>
            <a:spLocks noGrp="1"/>
          </p:cNvSpPr>
          <p:nvPr>
            <p:ph type="sldNum" sz="quarter" idx="5"/>
          </p:nvPr>
        </p:nvSpPr>
        <p:spPr>
          <a:noFill/>
        </p:spPr>
        <p:txBody>
          <a:bodyPr/>
          <a:lstStyle/>
          <a:p>
            <a:fld id="{1A9A03CF-BBD1-7F4B-BC74-1DF8CDC0A217}" type="slidenum">
              <a:rPr lang="en-US"/>
              <a:pPr/>
              <a:t>23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7D54A1A8-DA7B-4E1C-8911-45E40E883768}" type="slidenum">
              <a:rPr lang="en-US" smtClean="0"/>
              <a:pPr>
                <a:defRPr/>
              </a:pPr>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9DDF23-F160-F04E-8F84-99411FFB1650}" type="slidenum">
              <a:rPr lang="en-US" smtClean="0"/>
              <a:pPr/>
              <a:t>‹N›</a:t>
            </a:fld>
            <a:endParaRPr lang="en-US"/>
          </a:p>
        </p:txBody>
      </p:sp>
    </p:spTree>
    <p:extLst>
      <p:ext uri="{BB962C8B-B14F-4D97-AF65-F5344CB8AC3E}">
        <p14:creationId xmlns:p14="http://schemas.microsoft.com/office/powerpoint/2010/main" val="3412744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9DDF23-F160-F04E-8F84-99411FFB1650}" type="slidenum">
              <a:rPr lang="en-US" smtClean="0"/>
              <a:pPr/>
              <a:t>‹N›</a:t>
            </a:fld>
            <a:endParaRPr lang="en-US"/>
          </a:p>
        </p:txBody>
      </p:sp>
    </p:spTree>
    <p:extLst>
      <p:ext uri="{BB962C8B-B14F-4D97-AF65-F5344CB8AC3E}">
        <p14:creationId xmlns:p14="http://schemas.microsoft.com/office/powerpoint/2010/main" val="1467729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9DDF23-F160-F04E-8F84-99411FFB1650}" type="slidenum">
              <a:rPr lang="en-US" smtClean="0"/>
              <a:pPr/>
              <a:t>‹N›</a:t>
            </a:fld>
            <a:endParaRPr lang="en-US"/>
          </a:p>
        </p:txBody>
      </p:sp>
    </p:spTree>
    <p:extLst>
      <p:ext uri="{BB962C8B-B14F-4D97-AF65-F5344CB8AC3E}">
        <p14:creationId xmlns:p14="http://schemas.microsoft.com/office/powerpoint/2010/main" val="3697425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gradFill flip="none" rotWithShape="1">
            <a:gsLst>
              <a:gs pos="0">
                <a:schemeClr val="bg1"/>
              </a:gs>
              <a:gs pos="48000">
                <a:schemeClr val="bg1"/>
              </a:gs>
              <a:gs pos="57000">
                <a:schemeClr val="bg1"/>
              </a:gs>
              <a:gs pos="0">
                <a:srgbClr val="4281B0"/>
              </a:gs>
              <a:gs pos="50000">
                <a:srgbClr val="FFFFFF"/>
              </a:gs>
              <a:gs pos="100000">
                <a:srgbClr val="4F81BD"/>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rgbClr val="FFFFFF"/>
              </a:solidFill>
            </a:endParaRPr>
          </a:p>
        </p:txBody>
      </p:sp>
      <p:pic>
        <p:nvPicPr>
          <p:cNvPr id="4" name="Picture 9" descr="lsst_cutaway_final_small01.jpg"/>
          <p:cNvPicPr>
            <a:picLocks noChangeAspect="1"/>
          </p:cNvPicPr>
          <p:nvPr/>
        </p:nvPicPr>
        <p:blipFill>
          <a:blip r:embed="rId2" cstate="print">
            <a:clrChange>
              <a:clrFrom>
                <a:srgbClr val="FFFFFF"/>
              </a:clrFrom>
              <a:clrTo>
                <a:srgbClr val="FFFFFF">
                  <a:alpha val="0"/>
                </a:srgbClr>
              </a:clrTo>
            </a:clrChange>
          </a:blip>
          <a:srcRect l="4730" t="7597" r="6618" b="5397"/>
          <a:stretch>
            <a:fillRect/>
          </a:stretch>
        </p:blipFill>
        <p:spPr bwMode="auto">
          <a:xfrm>
            <a:off x="449263" y="2649538"/>
            <a:ext cx="5110162" cy="3663950"/>
          </a:xfrm>
          <a:prstGeom prst="rect">
            <a:avLst/>
          </a:prstGeom>
          <a:noFill/>
          <a:ln w="9525">
            <a:noFill/>
            <a:miter lim="800000"/>
            <a:headEnd/>
            <a:tailEnd/>
          </a:ln>
        </p:spPr>
      </p:pic>
      <p:pic>
        <p:nvPicPr>
          <p:cNvPr id="5" name="Picture 10" descr="LogoW-ShadowTransBack.png"/>
          <p:cNvPicPr>
            <a:picLocks noChangeAspect="1"/>
          </p:cNvPicPr>
          <p:nvPr/>
        </p:nvPicPr>
        <p:blipFill>
          <a:blip r:embed="rId3" cstate="print"/>
          <a:srcRect/>
          <a:stretch>
            <a:fillRect/>
          </a:stretch>
        </p:blipFill>
        <p:spPr bwMode="auto">
          <a:xfrm>
            <a:off x="7110413" y="0"/>
            <a:ext cx="1984375" cy="1117600"/>
          </a:xfrm>
          <a:prstGeom prst="rect">
            <a:avLst/>
          </a:prstGeom>
          <a:noFill/>
          <a:ln w="9525">
            <a:noFill/>
            <a:miter lim="800000"/>
            <a:headEnd/>
            <a:tailEnd/>
          </a:ln>
        </p:spPr>
      </p:pic>
      <p:sp>
        <p:nvSpPr>
          <p:cNvPr id="10" name="Title 1"/>
          <p:cNvSpPr>
            <a:spLocks noGrp="1"/>
          </p:cNvSpPr>
          <p:nvPr>
            <p:ph type="ctrTitle"/>
          </p:nvPr>
        </p:nvSpPr>
        <p:spPr>
          <a:xfrm>
            <a:off x="740230" y="1197430"/>
            <a:ext cx="7634514" cy="3032188"/>
          </a:xfrm>
          <a:prstGeom prst="rect">
            <a:avLst/>
          </a:prstGeom>
        </p:spPr>
        <p:txBody>
          <a:bodyPr/>
          <a:lstStyle>
            <a:lvl1pPr algn="r">
              <a:defRPr sz="2800" b="1">
                <a:solidFill>
                  <a:schemeClr val="tx2"/>
                </a:solidFill>
              </a:defRPr>
            </a:lvl1pPr>
          </a:lstStyle>
          <a:p>
            <a:r>
              <a:rPr lang="en-US" dirty="0" smtClean="0"/>
              <a:t>Click to edit Master title style</a:t>
            </a:r>
            <a:endParaRPr lang="en-US" dirty="0"/>
          </a:p>
        </p:txBody>
      </p:sp>
      <p:sp>
        <p:nvSpPr>
          <p:cNvPr id="6" name="Slide Number Placeholder 4"/>
          <p:cNvSpPr>
            <a:spLocks noGrp="1" noChangeArrowheads="1"/>
          </p:cNvSpPr>
          <p:nvPr>
            <p:ph type="sldNum" sz="quarter" idx="10"/>
          </p:nvPr>
        </p:nvSpPr>
        <p:spPr bwMode="auto">
          <a:xfrm>
            <a:off x="152400" y="6629400"/>
            <a:ext cx="8839200" cy="195263"/>
          </a:xfrm>
          <a:prstGeom prst="rect">
            <a:avLst/>
          </a:prstGeom>
          <a:ln>
            <a:miter lim="800000"/>
            <a:headEnd/>
            <a:tailEnd/>
          </a:ln>
        </p:spPr>
        <p:txBody>
          <a:bodyPr vert="horz" wrap="square" lIns="0" tIns="0" rIns="0" bIns="0" numCol="1" anchor="t" anchorCtr="0" compatLnSpc="1">
            <a:prstTxWarp prst="textNoShape">
              <a:avLst/>
            </a:prstTxWarp>
          </a:bodyPr>
          <a:lstStyle>
            <a:lvl1pPr>
              <a:tabLst>
                <a:tab pos="8802688" algn="r"/>
              </a:tabLst>
              <a:defRPr sz="1200" b="1">
                <a:solidFill>
                  <a:srgbClr val="000099"/>
                </a:solidFill>
                <a:latin typeface="+mn-lt"/>
                <a:ea typeface="ＭＳ Ｐゴシック" charset="-128"/>
                <a:cs typeface="+mn-cs"/>
              </a:defRPr>
            </a:lvl1pPr>
          </a:lstStyle>
          <a:p>
            <a:pPr>
              <a:defRPr/>
            </a:pPr>
            <a:r>
              <a:rPr lang="en-US"/>
              <a:t>	</a:t>
            </a:r>
            <a:fld id="{2D341142-36BC-4628-8DF1-D12A10DAC871}" type="slidenum">
              <a:rPr lang="en-US"/>
              <a:pPr>
                <a:defRPr/>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468FC-21AE-1B4F-AC4E-45A56F6BB60D}" type="slidenum">
              <a:rPr lang="en-US" smtClean="0"/>
              <a:pPr/>
              <a:t>‹N›</a:t>
            </a:fld>
            <a:endParaRPr lang="en-US"/>
          </a:p>
        </p:txBody>
      </p:sp>
    </p:spTree>
    <p:extLst>
      <p:ext uri="{BB962C8B-B14F-4D97-AF65-F5344CB8AC3E}">
        <p14:creationId xmlns:p14="http://schemas.microsoft.com/office/powerpoint/2010/main" val="1793301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468FC-21AE-1B4F-AC4E-45A56F6BB60D}" type="slidenum">
              <a:rPr lang="en-US" smtClean="0"/>
              <a:pPr/>
              <a:t>‹N›</a:t>
            </a:fld>
            <a:endParaRPr lang="en-US"/>
          </a:p>
        </p:txBody>
      </p:sp>
    </p:spTree>
    <p:extLst>
      <p:ext uri="{BB962C8B-B14F-4D97-AF65-F5344CB8AC3E}">
        <p14:creationId xmlns:p14="http://schemas.microsoft.com/office/powerpoint/2010/main" val="2387758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468FC-21AE-1B4F-AC4E-45A56F6BB60D}" type="slidenum">
              <a:rPr lang="en-US" smtClean="0"/>
              <a:pPr/>
              <a:t>‹N›</a:t>
            </a:fld>
            <a:endParaRPr lang="en-US"/>
          </a:p>
        </p:txBody>
      </p:sp>
    </p:spTree>
    <p:extLst>
      <p:ext uri="{BB962C8B-B14F-4D97-AF65-F5344CB8AC3E}">
        <p14:creationId xmlns:p14="http://schemas.microsoft.com/office/powerpoint/2010/main" val="2557363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8468FC-21AE-1B4F-AC4E-45A56F6BB60D}" type="slidenum">
              <a:rPr lang="en-US" smtClean="0"/>
              <a:pPr/>
              <a:t>‹N›</a:t>
            </a:fld>
            <a:endParaRPr lang="en-US"/>
          </a:p>
        </p:txBody>
      </p:sp>
    </p:spTree>
    <p:extLst>
      <p:ext uri="{BB962C8B-B14F-4D97-AF65-F5344CB8AC3E}">
        <p14:creationId xmlns:p14="http://schemas.microsoft.com/office/powerpoint/2010/main" val="551035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8468FC-21AE-1B4F-AC4E-45A56F6BB60D}" type="slidenum">
              <a:rPr lang="en-US" smtClean="0"/>
              <a:pPr/>
              <a:t>‹N›</a:t>
            </a:fld>
            <a:endParaRPr lang="en-US"/>
          </a:p>
        </p:txBody>
      </p:sp>
    </p:spTree>
    <p:extLst>
      <p:ext uri="{BB962C8B-B14F-4D97-AF65-F5344CB8AC3E}">
        <p14:creationId xmlns:p14="http://schemas.microsoft.com/office/powerpoint/2010/main" val="2745481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8468FC-21AE-1B4F-AC4E-45A56F6BB60D}" type="slidenum">
              <a:rPr lang="en-US" smtClean="0"/>
              <a:pPr/>
              <a:t>‹N›</a:t>
            </a:fld>
            <a:endParaRPr lang="en-US"/>
          </a:p>
        </p:txBody>
      </p:sp>
    </p:spTree>
    <p:extLst>
      <p:ext uri="{BB962C8B-B14F-4D97-AF65-F5344CB8AC3E}">
        <p14:creationId xmlns:p14="http://schemas.microsoft.com/office/powerpoint/2010/main" val="2573880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8468FC-21AE-1B4F-AC4E-45A56F6BB60D}" type="slidenum">
              <a:rPr lang="en-US" smtClean="0"/>
              <a:pPr/>
              <a:t>‹N›</a:t>
            </a:fld>
            <a:endParaRPr lang="en-US"/>
          </a:p>
        </p:txBody>
      </p:sp>
    </p:spTree>
    <p:extLst>
      <p:ext uri="{BB962C8B-B14F-4D97-AF65-F5344CB8AC3E}">
        <p14:creationId xmlns:p14="http://schemas.microsoft.com/office/powerpoint/2010/main" val="3580591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9DDF23-F160-F04E-8F84-99411FFB1650}" type="slidenum">
              <a:rPr lang="en-US" smtClean="0"/>
              <a:pPr/>
              <a:t>‹N›</a:t>
            </a:fld>
            <a:endParaRPr lang="en-US"/>
          </a:p>
        </p:txBody>
      </p:sp>
    </p:spTree>
    <p:extLst>
      <p:ext uri="{BB962C8B-B14F-4D97-AF65-F5344CB8AC3E}">
        <p14:creationId xmlns:p14="http://schemas.microsoft.com/office/powerpoint/2010/main" val="1110938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8468FC-21AE-1B4F-AC4E-45A56F6BB60D}" type="slidenum">
              <a:rPr lang="en-US" smtClean="0"/>
              <a:pPr/>
              <a:t>‹N›</a:t>
            </a:fld>
            <a:endParaRPr lang="en-US"/>
          </a:p>
        </p:txBody>
      </p:sp>
    </p:spTree>
    <p:extLst>
      <p:ext uri="{BB962C8B-B14F-4D97-AF65-F5344CB8AC3E}">
        <p14:creationId xmlns:p14="http://schemas.microsoft.com/office/powerpoint/2010/main" val="213528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8468FC-21AE-1B4F-AC4E-45A56F6BB60D}" type="slidenum">
              <a:rPr lang="en-US" smtClean="0"/>
              <a:pPr/>
              <a:t>‹N›</a:t>
            </a:fld>
            <a:endParaRPr lang="en-US"/>
          </a:p>
        </p:txBody>
      </p:sp>
    </p:spTree>
    <p:extLst>
      <p:ext uri="{BB962C8B-B14F-4D97-AF65-F5344CB8AC3E}">
        <p14:creationId xmlns:p14="http://schemas.microsoft.com/office/powerpoint/2010/main" val="843431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468FC-21AE-1B4F-AC4E-45A56F6BB60D}" type="slidenum">
              <a:rPr lang="en-US" smtClean="0"/>
              <a:pPr/>
              <a:t>‹N›</a:t>
            </a:fld>
            <a:endParaRPr lang="en-US"/>
          </a:p>
        </p:txBody>
      </p:sp>
    </p:spTree>
    <p:extLst>
      <p:ext uri="{BB962C8B-B14F-4D97-AF65-F5344CB8AC3E}">
        <p14:creationId xmlns:p14="http://schemas.microsoft.com/office/powerpoint/2010/main" val="953554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468FC-21AE-1B4F-AC4E-45A56F6BB60D}" type="slidenum">
              <a:rPr lang="en-US" smtClean="0"/>
              <a:pPr/>
              <a:t>‹N›</a:t>
            </a:fld>
            <a:endParaRPr lang="en-US"/>
          </a:p>
        </p:txBody>
      </p:sp>
    </p:spTree>
    <p:extLst>
      <p:ext uri="{BB962C8B-B14F-4D97-AF65-F5344CB8AC3E}">
        <p14:creationId xmlns:p14="http://schemas.microsoft.com/office/powerpoint/2010/main" val="463019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9DDF23-F160-F04E-8F84-99411FFB1650}" type="slidenum">
              <a:rPr lang="en-US" smtClean="0"/>
              <a:pPr/>
              <a:t>‹N›</a:t>
            </a:fld>
            <a:endParaRPr lang="en-US"/>
          </a:p>
        </p:txBody>
      </p:sp>
    </p:spTree>
    <p:extLst>
      <p:ext uri="{BB962C8B-B14F-4D97-AF65-F5344CB8AC3E}">
        <p14:creationId xmlns:p14="http://schemas.microsoft.com/office/powerpoint/2010/main" val="218121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9DDF23-F160-F04E-8F84-99411FFB1650}" type="slidenum">
              <a:rPr lang="en-US" smtClean="0"/>
              <a:pPr/>
              <a:t>‹N›</a:t>
            </a:fld>
            <a:endParaRPr lang="en-US"/>
          </a:p>
        </p:txBody>
      </p:sp>
    </p:spTree>
    <p:extLst>
      <p:ext uri="{BB962C8B-B14F-4D97-AF65-F5344CB8AC3E}">
        <p14:creationId xmlns:p14="http://schemas.microsoft.com/office/powerpoint/2010/main" val="3407073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9DDF23-F160-F04E-8F84-99411FFB1650}" type="slidenum">
              <a:rPr lang="en-US" smtClean="0"/>
              <a:pPr/>
              <a:t>‹N›</a:t>
            </a:fld>
            <a:endParaRPr lang="en-US"/>
          </a:p>
        </p:txBody>
      </p:sp>
    </p:spTree>
    <p:extLst>
      <p:ext uri="{BB962C8B-B14F-4D97-AF65-F5344CB8AC3E}">
        <p14:creationId xmlns:p14="http://schemas.microsoft.com/office/powerpoint/2010/main" val="357641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9DDF23-F160-F04E-8F84-99411FFB1650}" type="slidenum">
              <a:rPr lang="en-US" smtClean="0"/>
              <a:pPr/>
              <a:t>‹N›</a:t>
            </a:fld>
            <a:endParaRPr lang="en-US"/>
          </a:p>
        </p:txBody>
      </p:sp>
    </p:spTree>
    <p:extLst>
      <p:ext uri="{BB962C8B-B14F-4D97-AF65-F5344CB8AC3E}">
        <p14:creationId xmlns:p14="http://schemas.microsoft.com/office/powerpoint/2010/main" val="2396368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9DDF23-F160-F04E-8F84-99411FFB1650}" type="slidenum">
              <a:rPr lang="en-US" smtClean="0"/>
              <a:pPr/>
              <a:t>‹N›</a:t>
            </a:fld>
            <a:endParaRPr lang="en-US"/>
          </a:p>
        </p:txBody>
      </p:sp>
    </p:spTree>
    <p:extLst>
      <p:ext uri="{BB962C8B-B14F-4D97-AF65-F5344CB8AC3E}">
        <p14:creationId xmlns:p14="http://schemas.microsoft.com/office/powerpoint/2010/main" val="2695071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9DDF23-F160-F04E-8F84-99411FFB1650}" type="slidenum">
              <a:rPr lang="en-US" smtClean="0"/>
              <a:pPr/>
              <a:t>‹N›</a:t>
            </a:fld>
            <a:endParaRPr lang="en-US"/>
          </a:p>
        </p:txBody>
      </p:sp>
    </p:spTree>
    <p:extLst>
      <p:ext uri="{BB962C8B-B14F-4D97-AF65-F5344CB8AC3E}">
        <p14:creationId xmlns:p14="http://schemas.microsoft.com/office/powerpoint/2010/main" val="1283273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9DDF23-F160-F04E-8F84-99411FFB1650}" type="slidenum">
              <a:rPr lang="en-US" smtClean="0"/>
              <a:pPr/>
              <a:t>‹N›</a:t>
            </a:fld>
            <a:endParaRPr lang="en-US"/>
          </a:p>
        </p:txBody>
      </p:sp>
    </p:spTree>
    <p:extLst>
      <p:ext uri="{BB962C8B-B14F-4D97-AF65-F5344CB8AC3E}">
        <p14:creationId xmlns:p14="http://schemas.microsoft.com/office/powerpoint/2010/main" val="2334417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DDF23-F160-F04E-8F84-99411FFB1650}" type="slidenum">
              <a:rPr lang="en-US" smtClean="0"/>
              <a:pPr/>
              <a:t>‹N›</a:t>
            </a:fld>
            <a:endParaRPr lang="en-US"/>
          </a:p>
        </p:txBody>
      </p:sp>
      <p:sp>
        <p:nvSpPr>
          <p:cNvPr id="7" name="Text Box 10"/>
          <p:cNvSpPr txBox="1">
            <a:spLocks noChangeArrowheads="1"/>
          </p:cNvSpPr>
          <p:nvPr userDrawn="1"/>
        </p:nvSpPr>
        <p:spPr bwMode="auto">
          <a:xfrm>
            <a:off x="1627188" y="7313612"/>
            <a:ext cx="8891587" cy="153988"/>
          </a:xfrm>
          <a:prstGeom prst="rect">
            <a:avLst/>
          </a:prstGeom>
          <a:noFill/>
          <a:ln w="9525">
            <a:noFill/>
            <a:miter lim="800000"/>
            <a:headEnd/>
            <a:tailEnd/>
          </a:ln>
          <a:effectLst/>
        </p:spPr>
        <p:txBody>
          <a:bodyPr lIns="0" tIns="0" rIns="0" bIns="0">
            <a:spAutoFit/>
          </a:bodyPr>
          <a:lstStyle/>
          <a:p>
            <a:pPr algn="ctr" defTabSz="1600200">
              <a:spcBef>
                <a:spcPct val="50000"/>
              </a:spcBef>
              <a:tabLst>
                <a:tab pos="914400" algn="l"/>
                <a:tab pos="8859838" algn="r"/>
              </a:tabLst>
              <a:defRPr/>
            </a:pPr>
            <a:r>
              <a:rPr lang="en-US" sz="1000" dirty="0">
                <a:solidFill>
                  <a:prstClr val="white">
                    <a:lumMod val="65000"/>
                  </a:prstClr>
                </a:solidFill>
                <a:latin typeface="+mj-lt"/>
                <a:ea typeface="ＭＳ Ｐゴシック" charset="-128"/>
                <a:cs typeface="+mn-cs"/>
              </a:rPr>
              <a:t>                                                                                                 LSST CD-1 Review • SLAC, Menlo Park, CA • November 1 - 3, 2011	</a:t>
            </a:r>
            <a:fld id="{6F9D21AB-418D-4A58-952F-D734E50899E4}" type="slidenum">
              <a:rPr lang="en-US" sz="1000">
                <a:solidFill>
                  <a:prstClr val="white">
                    <a:lumMod val="65000"/>
                  </a:prstClr>
                </a:solidFill>
                <a:latin typeface="+mj-lt"/>
                <a:ea typeface="ＭＳ Ｐゴシック" charset="-128"/>
                <a:cs typeface="+mn-cs"/>
              </a:rPr>
              <a:pPr algn="ctr" defTabSz="1600200">
                <a:spcBef>
                  <a:spcPct val="50000"/>
                </a:spcBef>
                <a:tabLst>
                  <a:tab pos="914400" algn="l"/>
                  <a:tab pos="8859838" algn="r"/>
                </a:tabLst>
                <a:defRPr/>
              </a:pPr>
              <a:t>‹N›</a:t>
            </a:fld>
            <a:endParaRPr lang="en-US" sz="1000" dirty="0">
              <a:solidFill>
                <a:prstClr val="white">
                  <a:lumMod val="65000"/>
                </a:prstClr>
              </a:solidFill>
              <a:latin typeface="+mj-lt"/>
              <a:ea typeface="ＭＳ Ｐゴシック" charset="-128"/>
              <a:cs typeface="+mn-cs"/>
            </a:endParaRPr>
          </a:p>
        </p:txBody>
      </p:sp>
      <p:cxnSp>
        <p:nvCxnSpPr>
          <p:cNvPr id="8" name="Straight Connector 7"/>
          <p:cNvCxnSpPr>
            <a:cxnSpLocks noChangeShapeType="1"/>
          </p:cNvCxnSpPr>
          <p:nvPr userDrawn="1"/>
        </p:nvCxnSpPr>
        <p:spPr bwMode="auto">
          <a:xfrm rot="10800000" flipV="1">
            <a:off x="0" y="969322"/>
            <a:ext cx="9144000" cy="2"/>
          </a:xfrm>
          <a:prstGeom prst="line">
            <a:avLst/>
          </a:prstGeom>
          <a:noFill/>
          <a:ln w="25400">
            <a:solidFill>
              <a:srgbClr val="4F81BD"/>
            </a:solidFill>
            <a:round/>
            <a:headEnd/>
            <a:tailEnd/>
          </a:ln>
          <a:effectLst>
            <a:outerShdw dist="20000" dir="5400000" rotWithShape="0">
              <a:srgbClr val="808080">
                <a:alpha val="37999"/>
              </a:srgbClr>
            </a:outerShdw>
          </a:effectLst>
        </p:spPr>
      </p:cxnSp>
      <p:pic>
        <p:nvPicPr>
          <p:cNvPr id="10" name="Picture 10" descr="LogoW-ShadowTransBack.png"/>
          <p:cNvPicPr>
            <a:picLocks noChangeAspect="1"/>
          </p:cNvPicPr>
          <p:nvPr userDrawn="1"/>
        </p:nvPicPr>
        <p:blipFill>
          <a:blip r:embed="rId14" cstate="print"/>
          <a:srcRect/>
          <a:stretch>
            <a:fillRect/>
          </a:stretch>
        </p:blipFill>
        <p:spPr bwMode="auto">
          <a:xfrm>
            <a:off x="7221148" y="94610"/>
            <a:ext cx="1984375" cy="1117600"/>
          </a:xfrm>
          <a:prstGeom prst="rect">
            <a:avLst/>
          </a:prstGeom>
          <a:noFill/>
          <a:ln w="9525">
            <a:noFill/>
            <a:miter lim="800000"/>
            <a:headEnd/>
            <a:tailEnd/>
          </a:ln>
        </p:spPr>
      </p:pic>
      <p:sp>
        <p:nvSpPr>
          <p:cNvPr id="13" name="Footer Placeholder 1"/>
          <p:cNvSpPr txBox="1">
            <a:spLocks/>
          </p:cNvSpPr>
          <p:nvPr userDrawn="1"/>
        </p:nvSpPr>
        <p:spPr>
          <a:xfrm>
            <a:off x="0" y="6492875"/>
            <a:ext cx="91440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SDW2013</a:t>
            </a:r>
            <a:r>
              <a:rPr lang="en-US" baseline="0" dirty="0" smtClean="0"/>
              <a:t>     Florence, Italy	October 11,</a:t>
            </a:r>
            <a:r>
              <a:rPr lang="en-US" dirty="0" smtClean="0"/>
              <a:t> 2013</a:t>
            </a:r>
            <a:endParaRPr lang="en-US" dirty="0"/>
          </a:p>
        </p:txBody>
      </p:sp>
      <p:sp>
        <p:nvSpPr>
          <p:cNvPr id="14" name="Slide Number Placeholder 2"/>
          <p:cNvSpPr txBox="1">
            <a:spLocks/>
          </p:cNvSpPr>
          <p:nvPr userDrawn="1"/>
        </p:nvSpPr>
        <p:spPr>
          <a:xfrm>
            <a:off x="8054975" y="7040562"/>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1E5BAA3-0625-2C40-BF40-27C485E5010A}" type="slidenum">
              <a:rPr lang="en-US" smtClean="0"/>
              <a:pPr/>
              <a:t>‹N›</a:t>
            </a:fld>
            <a:endParaRPr lang="en-US"/>
          </a:p>
        </p:txBody>
      </p:sp>
    </p:spTree>
    <p:extLst>
      <p:ext uri="{BB962C8B-B14F-4D97-AF65-F5344CB8AC3E}">
        <p14:creationId xmlns:p14="http://schemas.microsoft.com/office/powerpoint/2010/main" val="4107354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1878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8468FC-21AE-1B4F-AC4E-45A56F6BB60D}" type="slidenum">
              <a:rPr lang="en-US" smtClean="0"/>
              <a:pPr/>
              <a:t>‹N›</a:t>
            </a:fld>
            <a:endParaRPr lang="en-US"/>
          </a:p>
        </p:txBody>
      </p:sp>
      <p:cxnSp>
        <p:nvCxnSpPr>
          <p:cNvPr id="16" name="Straight Connector 15"/>
          <p:cNvCxnSpPr>
            <a:cxnSpLocks noChangeShapeType="1"/>
          </p:cNvCxnSpPr>
          <p:nvPr userDrawn="1"/>
        </p:nvCxnSpPr>
        <p:spPr bwMode="auto">
          <a:xfrm rot="10800000">
            <a:off x="219075" y="960438"/>
            <a:ext cx="9028113" cy="1587"/>
          </a:xfrm>
          <a:prstGeom prst="line">
            <a:avLst/>
          </a:prstGeom>
          <a:noFill/>
          <a:ln w="25400">
            <a:solidFill>
              <a:srgbClr val="4F81BD"/>
            </a:solidFill>
            <a:round/>
            <a:headEnd/>
            <a:tailEnd/>
          </a:ln>
          <a:effectLst>
            <a:outerShdw dist="20000" dir="5400000" rotWithShape="0">
              <a:srgbClr val="808080">
                <a:alpha val="37999"/>
              </a:srgbClr>
            </a:outerShdw>
          </a:effectLst>
        </p:spPr>
      </p:cxnSp>
      <p:pic>
        <p:nvPicPr>
          <p:cNvPr id="17" name="Picture 10" descr="LogoW-ShadowTransBack.png"/>
          <p:cNvPicPr>
            <a:picLocks noChangeAspect="1"/>
          </p:cNvPicPr>
          <p:nvPr userDrawn="1"/>
        </p:nvPicPr>
        <p:blipFill>
          <a:blip r:embed="rId13" cstate="print"/>
          <a:srcRect/>
          <a:stretch>
            <a:fillRect/>
          </a:stretch>
        </p:blipFill>
        <p:spPr bwMode="auto">
          <a:xfrm>
            <a:off x="7262813" y="152400"/>
            <a:ext cx="1984375" cy="1117600"/>
          </a:xfrm>
          <a:prstGeom prst="rect">
            <a:avLst/>
          </a:prstGeom>
          <a:noFill/>
          <a:ln w="9525">
            <a:noFill/>
            <a:miter lim="800000"/>
            <a:headEnd/>
            <a:tailEnd/>
          </a:ln>
        </p:spPr>
      </p:pic>
      <p:pic>
        <p:nvPicPr>
          <p:cNvPr id="18" name="Picture 10" descr="LogoW-ShadowTransBack.png"/>
          <p:cNvPicPr>
            <a:picLocks noChangeAspect="1"/>
          </p:cNvPicPr>
          <p:nvPr userDrawn="1"/>
        </p:nvPicPr>
        <p:blipFill>
          <a:blip r:embed="rId14" cstate="print"/>
          <a:srcRect/>
          <a:stretch>
            <a:fillRect/>
          </a:stretch>
        </p:blipFill>
        <p:spPr bwMode="auto">
          <a:xfrm>
            <a:off x="7262813" y="152400"/>
            <a:ext cx="1984375" cy="1117600"/>
          </a:xfrm>
          <a:prstGeom prst="rect">
            <a:avLst/>
          </a:prstGeom>
          <a:noFill/>
          <a:ln w="9525">
            <a:noFill/>
            <a:miter lim="800000"/>
            <a:headEnd/>
            <a:tailEnd/>
          </a:ln>
        </p:spPr>
      </p:pic>
      <p:sp>
        <p:nvSpPr>
          <p:cNvPr id="19" name="Rectangle 2"/>
          <p:cNvSpPr txBox="1">
            <a:spLocks noChangeArrowheads="1"/>
          </p:cNvSpPr>
          <p:nvPr userDrawn="1"/>
        </p:nvSpPr>
        <p:spPr bwMode="auto">
          <a:xfrm>
            <a:off x="304800" y="190500"/>
            <a:ext cx="7035800" cy="838200"/>
          </a:xfrm>
          <a:prstGeom prst="rect">
            <a:avLst/>
          </a:prstGeom>
          <a:noFill/>
          <a:ln w="9525">
            <a:noFill/>
            <a:miter lim="800000"/>
            <a:headEnd/>
            <a:tailEnd/>
          </a:ln>
        </p:spPr>
        <p:txBody>
          <a:bodyPr vert="horz" wrap="square" lIns="45720" tIns="18288" rIns="45720" bIns="45720" numCol="1" anchor="t" anchorCtr="0" compatLnSpc="1">
            <a:prstTxWarp prst="textNoShape">
              <a:avLst/>
            </a:prstTxWarp>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Click to edit Master title style</a:t>
            </a:r>
            <a:endParaRPr lang="en-US"/>
          </a:p>
        </p:txBody>
      </p:sp>
    </p:spTree>
    <p:extLst>
      <p:ext uri="{BB962C8B-B14F-4D97-AF65-F5344CB8AC3E}">
        <p14:creationId xmlns:p14="http://schemas.microsoft.com/office/powerpoint/2010/main" val="2993171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8.emf"/></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1.wmf"/><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PDR-Camer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ctrTitle" idx="4294967295"/>
          </p:nvPr>
        </p:nvSpPr>
        <p:spPr>
          <a:xfrm>
            <a:off x="0" y="495300"/>
            <a:ext cx="9003574" cy="3113088"/>
          </a:xfrm>
          <a:prstGeom prst="rect">
            <a:avLst/>
          </a:prstGeom>
          <a:noFill/>
          <a:ln>
            <a:noFill/>
          </a:ln>
        </p:spPr>
        <p:txBody>
          <a:bodyPr vert="horz" wrap="square" lIns="45720" tIns="18288" rIns="45720" bIns="45720" numCol="1" anchor="t" anchorCtr="0" compatLnSpc="1">
            <a:prstTxWarp prst="textNoShape">
              <a:avLst/>
            </a:prstTxWarp>
          </a:bodyPr>
          <a:lstStyle/>
          <a:p>
            <a:pPr algn="r" eaLnBrk="0" fontAlgn="base" hangingPunct="0">
              <a:spcAft>
                <a:spcPct val="0"/>
              </a:spcAft>
            </a:pPr>
            <a:r>
              <a:rPr lang="en-US" sz="3200" b="1" dirty="0" smtClean="0">
                <a:solidFill>
                  <a:srgbClr val="000000"/>
                </a:solidFill>
                <a:effectLst>
                  <a:outerShdw blurRad="38100" dist="38100" dir="2700000" algn="tl">
                    <a:srgbClr val="DDDDDD"/>
                  </a:outerShdw>
                </a:effectLst>
                <a:latin typeface="Calibri" charset="0"/>
                <a:ea typeface="ＭＳ Ｐゴシック" charset="0"/>
                <a:cs typeface="ＭＳ Ｐゴシック" charset="0"/>
              </a:rPr>
              <a:t>Sensor Risk Mitigation: Identifying and Retiring Sensor Related Risks to Science </a:t>
            </a:r>
            <a:br>
              <a:rPr lang="en-US" sz="3200" b="1" dirty="0" smtClean="0">
                <a:solidFill>
                  <a:srgbClr val="000000"/>
                </a:solidFill>
                <a:effectLst>
                  <a:outerShdw blurRad="38100" dist="38100" dir="2700000" algn="tl">
                    <a:srgbClr val="DDDDDD"/>
                  </a:outerShdw>
                </a:effectLst>
                <a:latin typeface="Calibri" charset="0"/>
                <a:ea typeface="ＭＳ Ｐゴシック" charset="0"/>
                <a:cs typeface="ＭＳ Ｐゴシック" charset="0"/>
              </a:rPr>
            </a:br>
            <a:r>
              <a:rPr lang="en-US" sz="3200" b="1" dirty="0" smtClean="0">
                <a:solidFill>
                  <a:srgbClr val="000000"/>
                </a:solidFill>
                <a:effectLst>
                  <a:outerShdw blurRad="38100" dist="38100" dir="2700000" algn="tl">
                    <a:srgbClr val="DDDDDD"/>
                  </a:outerShdw>
                </a:effectLst>
                <a:latin typeface="Calibri" charset="0"/>
                <a:ea typeface="ＭＳ Ｐゴシック" charset="0"/>
                <a:cs typeface="ＭＳ Ｐゴシック" charset="0"/>
              </a:rPr>
              <a:t/>
            </a:r>
            <a:br>
              <a:rPr lang="en-US" sz="3200" b="1" dirty="0" smtClean="0">
                <a:solidFill>
                  <a:srgbClr val="000000"/>
                </a:solidFill>
                <a:effectLst>
                  <a:outerShdw blurRad="38100" dist="38100" dir="2700000" algn="tl">
                    <a:srgbClr val="DDDDDD"/>
                  </a:outerShdw>
                </a:effectLst>
                <a:latin typeface="Calibri" charset="0"/>
                <a:ea typeface="ＭＳ Ｐゴシック" charset="0"/>
                <a:cs typeface="ＭＳ Ｐゴシック" charset="0"/>
              </a:rPr>
            </a:br>
            <a:r>
              <a:rPr lang="en-US" sz="2400" b="1" dirty="0" smtClean="0">
                <a:solidFill>
                  <a:srgbClr val="000000"/>
                </a:solidFill>
                <a:effectLst>
                  <a:outerShdw blurRad="38100" dist="38100" dir="2700000" algn="tl">
                    <a:srgbClr val="DDDDDD"/>
                  </a:outerShdw>
                </a:effectLst>
                <a:latin typeface="Calibri" charset="0"/>
                <a:ea typeface="ＭＳ Ｐゴシック" charset="0"/>
                <a:cs typeface="ＭＳ Ｐゴシック" charset="0"/>
              </a:rPr>
              <a:t>Peter Doherty</a:t>
            </a:r>
            <a:br>
              <a:rPr lang="en-US" sz="2400" b="1" dirty="0" smtClean="0">
                <a:solidFill>
                  <a:srgbClr val="000000"/>
                </a:solidFill>
                <a:effectLst>
                  <a:outerShdw blurRad="38100" dist="38100" dir="2700000" algn="tl">
                    <a:srgbClr val="DDDDDD"/>
                  </a:outerShdw>
                </a:effectLst>
                <a:latin typeface="Calibri" charset="0"/>
                <a:ea typeface="ＭＳ Ｐゴシック" charset="0"/>
                <a:cs typeface="ＭＳ Ｐゴシック" charset="0"/>
              </a:rPr>
            </a:br>
            <a:r>
              <a:rPr lang="en-US" sz="2400" b="1" dirty="0" smtClean="0">
                <a:solidFill>
                  <a:srgbClr val="000000"/>
                </a:solidFill>
                <a:effectLst>
                  <a:outerShdw blurRad="38100" dist="38100" dir="2700000" algn="tl">
                    <a:srgbClr val="DDDDDD"/>
                  </a:outerShdw>
                </a:effectLst>
                <a:latin typeface="Calibri" charset="0"/>
                <a:ea typeface="ＭＳ Ｐゴシック" charset="0"/>
                <a:cs typeface="ＭＳ Ｐゴシック" charset="0"/>
              </a:rPr>
              <a:t>Harvard University – Physics </a:t>
            </a:r>
            <a:br>
              <a:rPr lang="en-US" sz="2400" b="1" dirty="0" smtClean="0">
                <a:solidFill>
                  <a:srgbClr val="000000"/>
                </a:solidFill>
                <a:effectLst>
                  <a:outerShdw blurRad="38100" dist="38100" dir="2700000" algn="tl">
                    <a:srgbClr val="DDDDDD"/>
                  </a:outerShdw>
                </a:effectLst>
                <a:latin typeface="Calibri" charset="0"/>
                <a:ea typeface="ＭＳ Ｐゴシック" charset="0"/>
                <a:cs typeface="ＭＳ Ｐゴシック" charset="0"/>
              </a:rPr>
            </a:br>
            <a:r>
              <a:rPr lang="en-US" sz="2400" b="1" dirty="0" smtClean="0">
                <a:solidFill>
                  <a:srgbClr val="000000"/>
                </a:solidFill>
                <a:effectLst>
                  <a:outerShdw blurRad="38100" dist="38100" dir="2700000" algn="tl">
                    <a:srgbClr val="DDDDDD"/>
                  </a:outerShdw>
                </a:effectLst>
                <a:latin typeface="Calibri" charset="0"/>
                <a:ea typeface="ＭＳ Ｐゴシック" charset="0"/>
                <a:cs typeface="ＭＳ Ｐゴシック" charset="0"/>
              </a:rPr>
              <a:t>Large Synoptic Survey Telescope</a:t>
            </a:r>
            <a:br>
              <a:rPr lang="en-US" sz="2400" b="1" dirty="0" smtClean="0">
                <a:solidFill>
                  <a:srgbClr val="000000"/>
                </a:solidFill>
                <a:effectLst>
                  <a:outerShdw blurRad="38100" dist="38100" dir="2700000" algn="tl">
                    <a:srgbClr val="DDDDDD"/>
                  </a:outerShdw>
                </a:effectLst>
                <a:latin typeface="Calibri" charset="0"/>
                <a:ea typeface="ＭＳ Ｐゴシック" charset="0"/>
                <a:cs typeface="ＭＳ Ｐゴシック" charset="0"/>
              </a:rPr>
            </a:br>
            <a:r>
              <a:rPr lang="en-US" sz="2400" b="1" dirty="0" smtClean="0">
                <a:solidFill>
                  <a:srgbClr val="000000"/>
                </a:solidFill>
                <a:effectLst>
                  <a:outerShdw blurRad="38100" dist="38100" dir="2700000" algn="tl">
                    <a:srgbClr val="DDDDDD"/>
                  </a:outerShdw>
                </a:effectLst>
                <a:latin typeface="Calibri" charset="0"/>
                <a:ea typeface="ＭＳ Ｐゴシック" charset="0"/>
                <a:cs typeface="ＭＳ Ｐゴシック" charset="0"/>
              </a:rPr>
              <a:t/>
            </a:r>
            <a:br>
              <a:rPr lang="en-US" sz="2400" b="1" dirty="0" smtClean="0">
                <a:solidFill>
                  <a:srgbClr val="000000"/>
                </a:solidFill>
                <a:effectLst>
                  <a:outerShdw blurRad="38100" dist="38100" dir="2700000" algn="tl">
                    <a:srgbClr val="DDDDDD"/>
                  </a:outerShdw>
                </a:effectLst>
                <a:latin typeface="Calibri" charset="0"/>
                <a:ea typeface="ＭＳ Ｐゴシック" charset="0"/>
                <a:cs typeface="ＭＳ Ｐゴシック" charset="0"/>
              </a:rPr>
            </a:br>
            <a:r>
              <a:rPr lang="en-US" sz="2400" b="1" dirty="0" smtClean="0">
                <a:solidFill>
                  <a:srgbClr val="000000"/>
                </a:solidFill>
                <a:effectLst>
                  <a:outerShdw blurRad="38100" dist="38100" dir="2700000" algn="tl">
                    <a:srgbClr val="DDDDDD"/>
                  </a:outerShdw>
                </a:effectLst>
                <a:latin typeface="Calibri" charset="0"/>
                <a:ea typeface="ＭＳ Ｐゴシック" charset="0"/>
                <a:cs typeface="ＭＳ Ｐゴシック" charset="0"/>
              </a:rPr>
              <a:t>Scientific Detector Workshop</a:t>
            </a:r>
            <a:br>
              <a:rPr lang="en-US" sz="2400" b="1" dirty="0" smtClean="0">
                <a:solidFill>
                  <a:srgbClr val="000000"/>
                </a:solidFill>
                <a:effectLst>
                  <a:outerShdw blurRad="38100" dist="38100" dir="2700000" algn="tl">
                    <a:srgbClr val="DDDDDD"/>
                  </a:outerShdw>
                </a:effectLst>
                <a:latin typeface="Calibri" charset="0"/>
                <a:ea typeface="ＭＳ Ｐゴシック" charset="0"/>
                <a:cs typeface="ＭＳ Ｐゴシック" charset="0"/>
              </a:rPr>
            </a:br>
            <a:r>
              <a:rPr lang="en-US" sz="2400" b="1" dirty="0" smtClean="0">
                <a:solidFill>
                  <a:srgbClr val="000000"/>
                </a:solidFill>
                <a:effectLst>
                  <a:outerShdw blurRad="38100" dist="38100" dir="2700000" algn="tl">
                    <a:srgbClr val="DDDDDD"/>
                  </a:outerShdw>
                </a:effectLst>
                <a:latin typeface="Calibri" charset="0"/>
                <a:ea typeface="ＭＳ Ｐゴシック" charset="0"/>
                <a:cs typeface="ＭＳ Ｐゴシック" charset="0"/>
              </a:rPr>
              <a:t>Florence, Italy</a:t>
            </a:r>
            <a:br>
              <a:rPr lang="en-US" sz="2400" b="1" dirty="0" smtClean="0">
                <a:solidFill>
                  <a:srgbClr val="000000"/>
                </a:solidFill>
                <a:effectLst>
                  <a:outerShdw blurRad="38100" dist="38100" dir="2700000" algn="tl">
                    <a:srgbClr val="DDDDDD"/>
                  </a:outerShdw>
                </a:effectLst>
                <a:latin typeface="Calibri" charset="0"/>
                <a:ea typeface="ＭＳ Ｐゴシック" charset="0"/>
                <a:cs typeface="ＭＳ Ｐゴシック" charset="0"/>
              </a:rPr>
            </a:br>
            <a:r>
              <a:rPr lang="en-US" sz="2400" b="1" dirty="0" smtClean="0">
                <a:solidFill>
                  <a:srgbClr val="000000"/>
                </a:solidFill>
                <a:effectLst>
                  <a:outerShdw blurRad="38100" dist="38100" dir="2700000" algn="tl">
                    <a:srgbClr val="DDDDDD"/>
                  </a:outerShdw>
                </a:effectLst>
                <a:latin typeface="Calibri" charset="0"/>
                <a:ea typeface="ＭＳ Ｐゴシック" charset="0"/>
                <a:cs typeface="ＭＳ Ｐゴシック" charset="0"/>
              </a:rPr>
              <a:t>October 11, </a:t>
            </a:r>
            <a:r>
              <a:rPr lang="en-US" sz="2400" b="1" dirty="0">
                <a:solidFill>
                  <a:srgbClr val="000000"/>
                </a:solidFill>
                <a:effectLst>
                  <a:outerShdw blurRad="38100" dist="38100" dir="2700000" algn="tl">
                    <a:srgbClr val="DDDDDD"/>
                  </a:outerShdw>
                </a:effectLst>
                <a:latin typeface="Calibri" charset="0"/>
                <a:ea typeface="ＭＳ Ｐゴシック" charset="0"/>
                <a:cs typeface="ＭＳ Ｐゴシック" charset="0"/>
              </a:rPr>
              <a:t>2013</a:t>
            </a:r>
          </a:p>
        </p:txBody>
      </p:sp>
    </p:spTree>
    <p:extLst>
      <p:ext uri="{BB962C8B-B14F-4D97-AF65-F5344CB8AC3E}">
        <p14:creationId xmlns:p14="http://schemas.microsoft.com/office/powerpoint/2010/main" val="705346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0"/>
            <a:ext cx="6959600" cy="1143000"/>
          </a:xfrm>
        </p:spPr>
        <p:txBody>
          <a:bodyPr/>
          <a:lstStyle/>
          <a:p>
            <a:pPr algn="l"/>
            <a:r>
              <a:rPr lang="en-US" sz="2800" dirty="0" smtClean="0">
                <a:effectLst>
                  <a:outerShdw blurRad="38100" dist="38100" dir="2700000" algn="tl">
                    <a:srgbClr val="DDDDDD"/>
                  </a:outerShdw>
                </a:effectLst>
                <a:latin typeface="Calibri" charset="0"/>
                <a:ea typeface="ＭＳ Ｐゴシック" charset="0"/>
                <a:cs typeface="ＭＳ Ｐゴシック" charset="0"/>
              </a:rPr>
              <a:t>Charge Displacement :  Edge Effects due to Lateral Electric Fields</a:t>
            </a:r>
            <a:endParaRPr lang="en-US" sz="2800" dirty="0">
              <a:effectLst>
                <a:outerShdw blurRad="38100" dist="38100" dir="2700000" algn="tl">
                  <a:srgbClr val="DDDDDD"/>
                </a:outerShdw>
              </a:effectLst>
              <a:latin typeface="Calibri" charset="0"/>
              <a:ea typeface="ＭＳ Ｐゴシック" charset="0"/>
              <a:cs typeface="ＭＳ Ｐゴシック" charset="0"/>
            </a:endParaRPr>
          </a:p>
        </p:txBody>
      </p:sp>
      <p:sp>
        <p:nvSpPr>
          <p:cNvPr id="4" name="Slide Number Placeholder 3"/>
          <p:cNvSpPr>
            <a:spLocks noGrp="1"/>
          </p:cNvSpPr>
          <p:nvPr>
            <p:ph type="sldNum" sz="quarter" idx="12"/>
          </p:nvPr>
        </p:nvSpPr>
        <p:spPr/>
        <p:txBody>
          <a:bodyPr/>
          <a:lstStyle/>
          <a:p>
            <a:fld id="{BA9DDF23-F160-F04E-8F84-99411FFB1650}" type="slidenum">
              <a:rPr lang="en-US" smtClean="0"/>
              <a:pPr/>
              <a:t>10</a:t>
            </a:fld>
            <a:endParaRPr lang="en-US"/>
          </a:p>
        </p:txBody>
      </p:sp>
      <p:sp>
        <p:nvSpPr>
          <p:cNvPr id="6" name="Rectangle 2"/>
          <p:cNvSpPr>
            <a:spLocks noChangeArrowheads="1"/>
          </p:cNvSpPr>
          <p:nvPr/>
        </p:nvSpPr>
        <p:spPr bwMode="auto">
          <a:xfrm>
            <a:off x="1219200" y="3133726"/>
            <a:ext cx="5943600" cy="220980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a:solidFill>
                <a:srgbClr val="000000"/>
              </a:solidFill>
            </a:endParaRPr>
          </a:p>
        </p:txBody>
      </p:sp>
      <p:sp>
        <p:nvSpPr>
          <p:cNvPr id="7" name="Rectangle 3"/>
          <p:cNvSpPr>
            <a:spLocks noChangeArrowheads="1"/>
          </p:cNvSpPr>
          <p:nvPr/>
        </p:nvSpPr>
        <p:spPr bwMode="auto">
          <a:xfrm>
            <a:off x="1752600" y="3133726"/>
            <a:ext cx="9144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a:solidFill>
                <a:srgbClr val="000000"/>
              </a:solidFill>
            </a:endParaRPr>
          </a:p>
        </p:txBody>
      </p:sp>
      <p:grpSp>
        <p:nvGrpSpPr>
          <p:cNvPr id="8" name="Group 4"/>
          <p:cNvGrpSpPr>
            <a:grpSpLocks/>
          </p:cNvGrpSpPr>
          <p:nvPr/>
        </p:nvGrpSpPr>
        <p:grpSpPr bwMode="auto">
          <a:xfrm>
            <a:off x="2971800" y="2609851"/>
            <a:ext cx="4191000" cy="652463"/>
            <a:chOff x="2784" y="789"/>
            <a:chExt cx="2064" cy="411"/>
          </a:xfrm>
        </p:grpSpPr>
        <p:sp>
          <p:nvSpPr>
            <p:cNvPr id="9" name="AutoShape 5"/>
            <p:cNvSpPr>
              <a:spLocks noChangeArrowheads="1"/>
            </p:cNvSpPr>
            <p:nvPr/>
          </p:nvSpPr>
          <p:spPr bwMode="auto">
            <a:xfrm>
              <a:off x="2832" y="1056"/>
              <a:ext cx="2016" cy="144"/>
            </a:xfrm>
            <a:prstGeom prst="roundRect">
              <a:avLst>
                <a:gd name="adj" fmla="val 50000"/>
              </a:avLst>
            </a:pr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endParaRPr lang="en-US">
                <a:solidFill>
                  <a:srgbClr val="000000"/>
                </a:solidFill>
              </a:endParaRPr>
            </a:p>
          </p:txBody>
        </p:sp>
        <p:sp>
          <p:nvSpPr>
            <p:cNvPr id="10" name="Rectangle 6"/>
            <p:cNvSpPr>
              <a:spLocks noChangeArrowheads="1"/>
            </p:cNvSpPr>
            <p:nvPr/>
          </p:nvSpPr>
          <p:spPr bwMode="auto">
            <a:xfrm>
              <a:off x="2784" y="789"/>
              <a:ext cx="2064" cy="3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a:solidFill>
                  <a:srgbClr val="000000"/>
                </a:solidFill>
              </a:endParaRPr>
            </a:p>
          </p:txBody>
        </p:sp>
      </p:grpSp>
      <p:sp>
        <p:nvSpPr>
          <p:cNvPr id="11" name="Rectangle 7"/>
          <p:cNvSpPr>
            <a:spLocks noChangeArrowheads="1"/>
          </p:cNvSpPr>
          <p:nvPr/>
        </p:nvSpPr>
        <p:spPr bwMode="auto">
          <a:xfrm>
            <a:off x="1219200" y="5267326"/>
            <a:ext cx="5943600" cy="76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a:solidFill>
                <a:srgbClr val="000000"/>
              </a:solidFill>
            </a:endParaRPr>
          </a:p>
        </p:txBody>
      </p:sp>
      <p:sp>
        <p:nvSpPr>
          <p:cNvPr id="12" name="Rectangle 8"/>
          <p:cNvSpPr>
            <a:spLocks noChangeArrowheads="1"/>
          </p:cNvSpPr>
          <p:nvPr/>
        </p:nvSpPr>
        <p:spPr bwMode="auto">
          <a:xfrm>
            <a:off x="3429000" y="2905126"/>
            <a:ext cx="457200" cy="152400"/>
          </a:xfrm>
          <a:prstGeom prst="rect">
            <a:avLst/>
          </a:prstGeom>
          <a:solidFill>
            <a:srgbClr val="808080"/>
          </a:solidFill>
          <a:ln w="9525">
            <a:solidFill>
              <a:schemeClr val="tx1"/>
            </a:solidFill>
            <a:miter lim="800000"/>
            <a:headEnd/>
            <a:tailEnd/>
          </a:ln>
        </p:spPr>
        <p:txBody>
          <a:bodyPr wrap="none" anchor="ctr"/>
          <a:lstStyle/>
          <a:p>
            <a:pPr defTabSz="457200"/>
            <a:endParaRPr lang="en-US">
              <a:solidFill>
                <a:srgbClr val="000000"/>
              </a:solidFill>
            </a:endParaRPr>
          </a:p>
        </p:txBody>
      </p:sp>
      <p:sp>
        <p:nvSpPr>
          <p:cNvPr id="13" name="Rectangle 9"/>
          <p:cNvSpPr>
            <a:spLocks noChangeArrowheads="1"/>
          </p:cNvSpPr>
          <p:nvPr/>
        </p:nvSpPr>
        <p:spPr bwMode="auto">
          <a:xfrm>
            <a:off x="3949700" y="2905126"/>
            <a:ext cx="457200" cy="152400"/>
          </a:xfrm>
          <a:prstGeom prst="rect">
            <a:avLst/>
          </a:prstGeom>
          <a:solidFill>
            <a:srgbClr val="808080"/>
          </a:solidFill>
          <a:ln w="9525">
            <a:solidFill>
              <a:schemeClr val="tx1"/>
            </a:solidFill>
            <a:miter lim="800000"/>
            <a:headEnd/>
            <a:tailEnd/>
          </a:ln>
        </p:spPr>
        <p:txBody>
          <a:bodyPr wrap="none" anchor="ctr"/>
          <a:lstStyle/>
          <a:p>
            <a:pPr defTabSz="457200"/>
            <a:endParaRPr lang="en-US">
              <a:solidFill>
                <a:srgbClr val="000000"/>
              </a:solidFill>
            </a:endParaRPr>
          </a:p>
        </p:txBody>
      </p:sp>
      <p:sp>
        <p:nvSpPr>
          <p:cNvPr id="14" name="Rectangle 10"/>
          <p:cNvSpPr>
            <a:spLocks noChangeArrowheads="1"/>
          </p:cNvSpPr>
          <p:nvPr/>
        </p:nvSpPr>
        <p:spPr bwMode="auto">
          <a:xfrm>
            <a:off x="4470400" y="2905126"/>
            <a:ext cx="457200" cy="152400"/>
          </a:xfrm>
          <a:prstGeom prst="rect">
            <a:avLst/>
          </a:prstGeom>
          <a:solidFill>
            <a:srgbClr val="808080"/>
          </a:solidFill>
          <a:ln w="9525">
            <a:solidFill>
              <a:schemeClr val="tx1"/>
            </a:solidFill>
            <a:miter lim="800000"/>
            <a:headEnd/>
            <a:tailEnd/>
          </a:ln>
        </p:spPr>
        <p:txBody>
          <a:bodyPr wrap="none" anchor="ctr"/>
          <a:lstStyle/>
          <a:p>
            <a:pPr defTabSz="457200"/>
            <a:endParaRPr lang="en-US">
              <a:solidFill>
                <a:srgbClr val="000000"/>
              </a:solidFill>
            </a:endParaRPr>
          </a:p>
        </p:txBody>
      </p:sp>
      <p:sp>
        <p:nvSpPr>
          <p:cNvPr id="15" name="Rectangle 11"/>
          <p:cNvSpPr>
            <a:spLocks noChangeArrowheads="1"/>
          </p:cNvSpPr>
          <p:nvPr/>
        </p:nvSpPr>
        <p:spPr bwMode="auto">
          <a:xfrm>
            <a:off x="4991100" y="2905126"/>
            <a:ext cx="457200" cy="152400"/>
          </a:xfrm>
          <a:prstGeom prst="rect">
            <a:avLst/>
          </a:prstGeom>
          <a:solidFill>
            <a:srgbClr val="808080"/>
          </a:solidFill>
          <a:ln w="9525">
            <a:solidFill>
              <a:schemeClr val="tx1"/>
            </a:solidFill>
            <a:miter lim="800000"/>
            <a:headEnd/>
            <a:tailEnd/>
          </a:ln>
        </p:spPr>
        <p:txBody>
          <a:bodyPr wrap="none" anchor="ctr"/>
          <a:lstStyle/>
          <a:p>
            <a:pPr defTabSz="457200"/>
            <a:endParaRPr lang="en-US">
              <a:solidFill>
                <a:srgbClr val="000000"/>
              </a:solidFill>
            </a:endParaRPr>
          </a:p>
        </p:txBody>
      </p:sp>
      <p:sp>
        <p:nvSpPr>
          <p:cNvPr id="16" name="Rectangle 12"/>
          <p:cNvSpPr>
            <a:spLocks noChangeArrowheads="1"/>
          </p:cNvSpPr>
          <p:nvPr/>
        </p:nvSpPr>
        <p:spPr bwMode="auto">
          <a:xfrm>
            <a:off x="5511800" y="2905126"/>
            <a:ext cx="457200" cy="152400"/>
          </a:xfrm>
          <a:prstGeom prst="rect">
            <a:avLst/>
          </a:prstGeom>
          <a:solidFill>
            <a:srgbClr val="808080"/>
          </a:solidFill>
          <a:ln w="9525">
            <a:solidFill>
              <a:schemeClr val="tx1"/>
            </a:solidFill>
            <a:miter lim="800000"/>
            <a:headEnd/>
            <a:tailEnd/>
          </a:ln>
        </p:spPr>
        <p:txBody>
          <a:bodyPr wrap="none" anchor="ctr"/>
          <a:lstStyle/>
          <a:p>
            <a:pPr defTabSz="457200"/>
            <a:endParaRPr lang="en-US">
              <a:solidFill>
                <a:srgbClr val="000000"/>
              </a:solidFill>
            </a:endParaRPr>
          </a:p>
        </p:txBody>
      </p:sp>
      <p:sp>
        <p:nvSpPr>
          <p:cNvPr id="17" name="Rectangle 13"/>
          <p:cNvSpPr>
            <a:spLocks noChangeArrowheads="1"/>
          </p:cNvSpPr>
          <p:nvPr/>
        </p:nvSpPr>
        <p:spPr bwMode="auto">
          <a:xfrm>
            <a:off x="6032500" y="2905126"/>
            <a:ext cx="457200" cy="152400"/>
          </a:xfrm>
          <a:prstGeom prst="rect">
            <a:avLst/>
          </a:prstGeom>
          <a:solidFill>
            <a:srgbClr val="808080"/>
          </a:solidFill>
          <a:ln w="9525">
            <a:solidFill>
              <a:schemeClr val="tx1"/>
            </a:solidFill>
            <a:miter lim="800000"/>
            <a:headEnd/>
            <a:tailEnd/>
          </a:ln>
        </p:spPr>
        <p:txBody>
          <a:bodyPr wrap="none" anchor="ctr"/>
          <a:lstStyle/>
          <a:p>
            <a:pPr defTabSz="457200"/>
            <a:endParaRPr lang="en-US">
              <a:solidFill>
                <a:srgbClr val="000000"/>
              </a:solidFill>
            </a:endParaRPr>
          </a:p>
        </p:txBody>
      </p:sp>
      <p:sp>
        <p:nvSpPr>
          <p:cNvPr id="18" name="Rectangle 14"/>
          <p:cNvSpPr>
            <a:spLocks noChangeArrowheads="1"/>
          </p:cNvSpPr>
          <p:nvPr/>
        </p:nvSpPr>
        <p:spPr bwMode="auto">
          <a:xfrm>
            <a:off x="6553200" y="2905126"/>
            <a:ext cx="457200" cy="152400"/>
          </a:xfrm>
          <a:prstGeom prst="rect">
            <a:avLst/>
          </a:prstGeom>
          <a:solidFill>
            <a:srgbClr val="808080"/>
          </a:solidFill>
          <a:ln w="9525">
            <a:solidFill>
              <a:schemeClr val="tx1"/>
            </a:solidFill>
            <a:miter lim="800000"/>
            <a:headEnd/>
            <a:tailEnd/>
          </a:ln>
        </p:spPr>
        <p:txBody>
          <a:bodyPr wrap="none" anchor="ctr"/>
          <a:lstStyle/>
          <a:p>
            <a:pPr defTabSz="457200"/>
            <a:endParaRPr lang="en-US">
              <a:solidFill>
                <a:srgbClr val="000000"/>
              </a:solidFill>
            </a:endParaRPr>
          </a:p>
        </p:txBody>
      </p:sp>
      <p:sp>
        <p:nvSpPr>
          <p:cNvPr id="19" name="Rectangle 15"/>
          <p:cNvSpPr>
            <a:spLocks noChangeArrowheads="1"/>
          </p:cNvSpPr>
          <p:nvPr/>
        </p:nvSpPr>
        <p:spPr bwMode="auto">
          <a:xfrm>
            <a:off x="7086600" y="3057526"/>
            <a:ext cx="228600" cy="2362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a:solidFill>
                <a:srgbClr val="000000"/>
              </a:solidFill>
            </a:endParaRPr>
          </a:p>
        </p:txBody>
      </p:sp>
      <p:sp>
        <p:nvSpPr>
          <p:cNvPr id="20" name="Line 16"/>
          <p:cNvSpPr>
            <a:spLocks noChangeShapeType="1"/>
          </p:cNvSpPr>
          <p:nvPr/>
        </p:nvSpPr>
        <p:spPr bwMode="auto">
          <a:xfrm flipV="1">
            <a:off x="2209800" y="2447926"/>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17"/>
          <p:cNvSpPr>
            <a:spLocks noChangeShapeType="1"/>
          </p:cNvSpPr>
          <p:nvPr/>
        </p:nvSpPr>
        <p:spPr bwMode="auto">
          <a:xfrm flipV="1">
            <a:off x="3657600" y="2676526"/>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18"/>
          <p:cNvSpPr>
            <a:spLocks noChangeShapeType="1"/>
          </p:cNvSpPr>
          <p:nvPr/>
        </p:nvSpPr>
        <p:spPr bwMode="auto">
          <a:xfrm flipV="1">
            <a:off x="4191000" y="2676526"/>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19"/>
          <p:cNvSpPr>
            <a:spLocks noChangeShapeType="1"/>
          </p:cNvSpPr>
          <p:nvPr/>
        </p:nvSpPr>
        <p:spPr bwMode="auto">
          <a:xfrm flipV="1">
            <a:off x="4691063" y="2676526"/>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20"/>
          <p:cNvSpPr>
            <a:spLocks noChangeShapeType="1"/>
          </p:cNvSpPr>
          <p:nvPr/>
        </p:nvSpPr>
        <p:spPr bwMode="auto">
          <a:xfrm flipV="1">
            <a:off x="5214938" y="2676526"/>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21"/>
          <p:cNvSpPr>
            <a:spLocks noChangeShapeType="1"/>
          </p:cNvSpPr>
          <p:nvPr/>
        </p:nvSpPr>
        <p:spPr bwMode="auto">
          <a:xfrm flipV="1">
            <a:off x="5726113" y="2676526"/>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22"/>
          <p:cNvSpPr>
            <a:spLocks noChangeShapeType="1"/>
          </p:cNvSpPr>
          <p:nvPr/>
        </p:nvSpPr>
        <p:spPr bwMode="auto">
          <a:xfrm flipV="1">
            <a:off x="6248400" y="2676526"/>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23"/>
          <p:cNvSpPr>
            <a:spLocks noChangeShapeType="1"/>
          </p:cNvSpPr>
          <p:nvPr/>
        </p:nvSpPr>
        <p:spPr bwMode="auto">
          <a:xfrm flipV="1">
            <a:off x="6738938" y="2676526"/>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Text Box 24"/>
          <p:cNvSpPr txBox="1">
            <a:spLocks noChangeArrowheads="1"/>
          </p:cNvSpPr>
          <p:nvPr/>
        </p:nvSpPr>
        <p:spPr bwMode="auto">
          <a:xfrm>
            <a:off x="3505200" y="2447926"/>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000000"/>
                </a:solidFill>
              </a:rPr>
              <a:t>P1</a:t>
            </a:r>
          </a:p>
        </p:txBody>
      </p:sp>
      <p:sp>
        <p:nvSpPr>
          <p:cNvPr id="29" name="Text Box 25"/>
          <p:cNvSpPr txBox="1">
            <a:spLocks noChangeArrowheads="1"/>
          </p:cNvSpPr>
          <p:nvPr/>
        </p:nvSpPr>
        <p:spPr bwMode="auto">
          <a:xfrm>
            <a:off x="5029200" y="2447926"/>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000000"/>
                </a:solidFill>
              </a:rPr>
              <a:t>P1</a:t>
            </a:r>
          </a:p>
        </p:txBody>
      </p:sp>
      <p:sp>
        <p:nvSpPr>
          <p:cNvPr id="30" name="Text Box 26"/>
          <p:cNvSpPr txBox="1">
            <a:spLocks noChangeArrowheads="1"/>
          </p:cNvSpPr>
          <p:nvPr/>
        </p:nvSpPr>
        <p:spPr bwMode="auto">
          <a:xfrm>
            <a:off x="6553200" y="2447926"/>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000000"/>
                </a:solidFill>
              </a:rPr>
              <a:t>P1</a:t>
            </a:r>
          </a:p>
        </p:txBody>
      </p:sp>
      <p:sp>
        <p:nvSpPr>
          <p:cNvPr id="31" name="Text Box 27"/>
          <p:cNvSpPr txBox="1">
            <a:spLocks noChangeArrowheads="1"/>
          </p:cNvSpPr>
          <p:nvPr/>
        </p:nvSpPr>
        <p:spPr bwMode="auto">
          <a:xfrm>
            <a:off x="4005263" y="2447926"/>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000000"/>
                </a:solidFill>
              </a:rPr>
              <a:t>P2</a:t>
            </a:r>
          </a:p>
        </p:txBody>
      </p:sp>
      <p:sp>
        <p:nvSpPr>
          <p:cNvPr id="32" name="Text Box 28"/>
          <p:cNvSpPr txBox="1">
            <a:spLocks noChangeArrowheads="1"/>
          </p:cNvSpPr>
          <p:nvPr/>
        </p:nvSpPr>
        <p:spPr bwMode="auto">
          <a:xfrm>
            <a:off x="4495800" y="2447926"/>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000000"/>
                </a:solidFill>
              </a:rPr>
              <a:t>P3</a:t>
            </a:r>
          </a:p>
        </p:txBody>
      </p:sp>
      <p:sp>
        <p:nvSpPr>
          <p:cNvPr id="33" name="Text Box 29"/>
          <p:cNvSpPr txBox="1">
            <a:spLocks noChangeArrowheads="1"/>
          </p:cNvSpPr>
          <p:nvPr/>
        </p:nvSpPr>
        <p:spPr bwMode="auto">
          <a:xfrm>
            <a:off x="6062663" y="2447926"/>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000000"/>
                </a:solidFill>
              </a:rPr>
              <a:t>P3</a:t>
            </a:r>
          </a:p>
        </p:txBody>
      </p:sp>
      <p:sp>
        <p:nvSpPr>
          <p:cNvPr id="34" name="Text Box 30"/>
          <p:cNvSpPr txBox="1">
            <a:spLocks noChangeArrowheads="1"/>
          </p:cNvSpPr>
          <p:nvPr/>
        </p:nvSpPr>
        <p:spPr bwMode="auto">
          <a:xfrm>
            <a:off x="5529263" y="2447926"/>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000000"/>
                </a:solidFill>
              </a:rPr>
              <a:t>P2</a:t>
            </a:r>
          </a:p>
        </p:txBody>
      </p:sp>
      <p:sp>
        <p:nvSpPr>
          <p:cNvPr id="35" name="Line 31"/>
          <p:cNvSpPr>
            <a:spLocks noChangeShapeType="1"/>
          </p:cNvSpPr>
          <p:nvPr/>
        </p:nvSpPr>
        <p:spPr bwMode="auto">
          <a:xfrm>
            <a:off x="3429000" y="3133726"/>
            <a:ext cx="0" cy="2133600"/>
          </a:xfrm>
          <a:prstGeom prst="line">
            <a:avLst/>
          </a:prstGeom>
          <a:noFill/>
          <a:ln w="9525">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32"/>
          <p:cNvSpPr>
            <a:spLocks noChangeShapeType="1"/>
          </p:cNvSpPr>
          <p:nvPr/>
        </p:nvSpPr>
        <p:spPr bwMode="auto">
          <a:xfrm>
            <a:off x="4953000" y="3133726"/>
            <a:ext cx="0" cy="2133600"/>
          </a:xfrm>
          <a:prstGeom prst="line">
            <a:avLst/>
          </a:prstGeom>
          <a:noFill/>
          <a:ln w="9525">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33"/>
          <p:cNvSpPr>
            <a:spLocks noChangeShapeType="1"/>
          </p:cNvSpPr>
          <p:nvPr/>
        </p:nvSpPr>
        <p:spPr bwMode="auto">
          <a:xfrm>
            <a:off x="6477000" y="3133726"/>
            <a:ext cx="0" cy="2133600"/>
          </a:xfrm>
          <a:prstGeom prst="line">
            <a:avLst/>
          </a:prstGeom>
          <a:noFill/>
          <a:ln w="9525">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Text Box 34"/>
          <p:cNvSpPr txBox="1">
            <a:spLocks noChangeArrowheads="1"/>
          </p:cNvSpPr>
          <p:nvPr/>
        </p:nvSpPr>
        <p:spPr bwMode="auto">
          <a:xfrm>
            <a:off x="1431925" y="1866901"/>
            <a:ext cx="15398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solidFill>
                  <a:srgbClr val="000000"/>
                </a:solidFill>
              </a:rPr>
              <a:t>guard drain +30V</a:t>
            </a:r>
          </a:p>
        </p:txBody>
      </p:sp>
      <p:sp>
        <p:nvSpPr>
          <p:cNvPr id="39" name="Text Box 35"/>
          <p:cNvSpPr txBox="1">
            <a:spLocks noChangeArrowheads="1"/>
          </p:cNvSpPr>
          <p:nvPr/>
        </p:nvSpPr>
        <p:spPr bwMode="auto">
          <a:xfrm>
            <a:off x="7391400" y="3057526"/>
            <a:ext cx="1030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000000"/>
                </a:solidFill>
              </a:rPr>
              <a:t>bur. chan.</a:t>
            </a:r>
          </a:p>
        </p:txBody>
      </p:sp>
      <p:sp>
        <p:nvSpPr>
          <p:cNvPr id="40" name="Line 36"/>
          <p:cNvSpPr>
            <a:spLocks noChangeShapeType="1"/>
          </p:cNvSpPr>
          <p:nvPr/>
        </p:nvSpPr>
        <p:spPr bwMode="auto">
          <a:xfrm flipH="1">
            <a:off x="7086600" y="3209926"/>
            <a:ext cx="228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41" name="Picture 37"/>
          <p:cNvPicPr>
            <a:picLocks noChangeAspect="1" noChangeArrowheads="1"/>
          </p:cNvPicPr>
          <p:nvPr/>
        </p:nvPicPr>
        <p:blipFill>
          <a:blip r:embed="rId2">
            <a:extLst>
              <a:ext uri="{28A0092B-C50C-407E-A947-70E740481C1C}">
                <a14:useLocalDpi xmlns:a14="http://schemas.microsoft.com/office/drawing/2010/main" val="0"/>
              </a:ext>
            </a:extLst>
          </a:blip>
          <a:srcRect t="38490"/>
          <a:stretch>
            <a:fillRect/>
          </a:stretch>
        </p:blipFill>
        <p:spPr bwMode="auto">
          <a:xfrm>
            <a:off x="5321300" y="3286126"/>
            <a:ext cx="6223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8"/>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11765" r="29411"/>
          <a:stretch>
            <a:fillRect/>
          </a:stretch>
        </p:blipFill>
        <p:spPr bwMode="auto">
          <a:xfrm>
            <a:off x="3429000" y="3286126"/>
            <a:ext cx="11430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Line 39"/>
          <p:cNvSpPr>
            <a:spLocks noChangeShapeType="1"/>
          </p:cNvSpPr>
          <p:nvPr/>
        </p:nvSpPr>
        <p:spPr bwMode="auto">
          <a:xfrm>
            <a:off x="6096000" y="3514726"/>
            <a:ext cx="0" cy="1371600"/>
          </a:xfrm>
          <a:prstGeom prst="line">
            <a:avLst/>
          </a:prstGeom>
          <a:noFill/>
          <a:ln w="28575">
            <a:solidFill>
              <a:srgbClr val="80808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4" name="Text Box 40"/>
          <p:cNvSpPr txBox="1">
            <a:spLocks noChangeArrowheads="1"/>
          </p:cNvSpPr>
          <p:nvPr/>
        </p:nvSpPr>
        <p:spPr bwMode="auto">
          <a:xfrm>
            <a:off x="6019800" y="3895726"/>
            <a:ext cx="471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808080"/>
                </a:solidFill>
              </a:rPr>
              <a:t>E</a:t>
            </a:r>
            <a:r>
              <a:rPr lang="en-US" sz="2000" baseline="-25000">
                <a:solidFill>
                  <a:srgbClr val="808080"/>
                </a:solidFill>
              </a:rPr>
              <a:t>┴</a:t>
            </a:r>
          </a:p>
        </p:txBody>
      </p:sp>
      <p:sp>
        <p:nvSpPr>
          <p:cNvPr id="45" name="Line 41"/>
          <p:cNvSpPr>
            <a:spLocks noChangeShapeType="1"/>
          </p:cNvSpPr>
          <p:nvPr/>
        </p:nvSpPr>
        <p:spPr bwMode="auto">
          <a:xfrm rot="16200000">
            <a:off x="2925763" y="3484563"/>
            <a:ext cx="0" cy="365125"/>
          </a:xfrm>
          <a:prstGeom prst="line">
            <a:avLst/>
          </a:prstGeom>
          <a:noFill/>
          <a:ln w="28575">
            <a:solidFill>
              <a:srgbClr val="80808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6" name="Text Box 42"/>
          <p:cNvSpPr txBox="1">
            <a:spLocks noChangeArrowheads="1"/>
          </p:cNvSpPr>
          <p:nvPr/>
        </p:nvSpPr>
        <p:spPr bwMode="auto">
          <a:xfrm>
            <a:off x="2667000" y="3743326"/>
            <a:ext cx="471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808080"/>
                </a:solidFill>
              </a:rPr>
              <a:t>E</a:t>
            </a:r>
            <a:r>
              <a:rPr lang="en-US" sz="2000" baseline="-25000">
                <a:solidFill>
                  <a:srgbClr val="808080"/>
                </a:solidFill>
              </a:rPr>
              <a:t>║</a:t>
            </a:r>
          </a:p>
        </p:txBody>
      </p:sp>
      <p:sp>
        <p:nvSpPr>
          <p:cNvPr id="47" name="Line 43"/>
          <p:cNvSpPr>
            <a:spLocks noChangeShapeType="1"/>
          </p:cNvSpPr>
          <p:nvPr/>
        </p:nvSpPr>
        <p:spPr bwMode="auto">
          <a:xfrm flipV="1">
            <a:off x="2514600" y="5267326"/>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Text Box 44"/>
          <p:cNvSpPr txBox="1">
            <a:spLocks noChangeArrowheads="1"/>
          </p:cNvSpPr>
          <p:nvPr/>
        </p:nvSpPr>
        <p:spPr bwMode="auto">
          <a:xfrm>
            <a:off x="1981200" y="6029326"/>
            <a:ext cx="990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solidFill>
                  <a:srgbClr val="000000"/>
                </a:solidFill>
              </a:rPr>
              <a:t>window </a:t>
            </a:r>
          </a:p>
          <a:p>
            <a:pPr algn="ctr" eaLnBrk="1" hangingPunct="1"/>
            <a:r>
              <a:rPr lang="en-US" sz="1600">
                <a:solidFill>
                  <a:srgbClr val="000000"/>
                </a:solidFill>
              </a:rPr>
              <a:t>-70V</a:t>
            </a:r>
          </a:p>
        </p:txBody>
      </p:sp>
      <p:sp>
        <p:nvSpPr>
          <p:cNvPr id="49" name="Text Box 45"/>
          <p:cNvSpPr txBox="1">
            <a:spLocks noChangeArrowheads="1"/>
          </p:cNvSpPr>
          <p:nvPr/>
        </p:nvSpPr>
        <p:spPr bwMode="auto">
          <a:xfrm>
            <a:off x="6096000" y="6029326"/>
            <a:ext cx="1471613" cy="641350"/>
          </a:xfrm>
          <a:prstGeom prst="rect">
            <a:avLst/>
          </a:prstGeom>
          <a:noFill/>
          <a:ln w="9525">
            <a:noFill/>
            <a:miter lim="800000"/>
            <a:headEnd/>
            <a:tailEnd/>
          </a:ln>
          <a:effectLst/>
        </p:spPr>
        <p:txBody>
          <a:bodyPr wrap="none">
            <a:spAutoFit/>
          </a:bodyPr>
          <a:lstStyle>
            <a:lvl1pPr defTabSz="457200">
              <a:defRPr>
                <a:solidFill>
                  <a:schemeClr val="tx1"/>
                </a:solidFill>
                <a:latin typeface="Arial" charset="0"/>
                <a:ea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b="1" smtClean="0">
                <a:solidFill>
                  <a:srgbClr val="333399"/>
                </a:solidFill>
                <a:effectLst>
                  <a:outerShdw blurRad="38100" dist="38100" dir="2700000" algn="tl">
                    <a:srgbClr val="DDDDDD"/>
                  </a:outerShdw>
                </a:effectLst>
                <a:latin typeface="Symbol" charset="0"/>
                <a:cs typeface="Arial" charset="0"/>
              </a:rPr>
              <a:t>d</a:t>
            </a:r>
            <a:r>
              <a:rPr lang="en-US" b="1" smtClean="0">
                <a:solidFill>
                  <a:srgbClr val="333399"/>
                </a:solidFill>
                <a:effectLst>
                  <a:outerShdw blurRad="38100" dist="38100" dir="2700000" algn="tl">
                    <a:srgbClr val="DDDDDD"/>
                  </a:outerShdw>
                </a:effectLst>
                <a:cs typeface="Arial" charset="0"/>
              </a:rPr>
              <a:t>x = </a:t>
            </a:r>
            <a:r>
              <a:rPr lang="en-US" b="1" smtClean="0">
                <a:solidFill>
                  <a:srgbClr val="333399"/>
                </a:solidFill>
                <a:effectLst>
                  <a:outerShdw blurRad="38100" dist="38100" dir="2700000" algn="tl">
                    <a:srgbClr val="DDDDDD"/>
                  </a:outerShdw>
                </a:effectLst>
                <a:latin typeface="Symbol" charset="0"/>
                <a:cs typeface="Arial" charset="0"/>
              </a:rPr>
              <a:t>m</a:t>
            </a:r>
            <a:r>
              <a:rPr lang="en-US" b="1" smtClean="0">
                <a:solidFill>
                  <a:srgbClr val="333399"/>
                </a:solidFill>
                <a:effectLst>
                  <a:outerShdw blurRad="38100" dist="38100" dir="2700000" algn="tl">
                    <a:srgbClr val="DDDDDD"/>
                  </a:outerShdw>
                </a:effectLst>
                <a:cs typeface="Arial" charset="0"/>
              </a:rPr>
              <a:t>E</a:t>
            </a:r>
            <a:r>
              <a:rPr lang="en-US" b="1" baseline="-25000" smtClean="0">
                <a:solidFill>
                  <a:srgbClr val="333399"/>
                </a:solidFill>
                <a:effectLst>
                  <a:outerShdw blurRad="38100" dist="38100" dir="2700000" algn="tl">
                    <a:srgbClr val="DDDDDD"/>
                  </a:outerShdw>
                </a:effectLst>
                <a:cs typeface="Arial" charset="0"/>
              </a:rPr>
              <a:t>║</a:t>
            </a:r>
            <a:r>
              <a:rPr lang="en-US" b="1" smtClean="0">
                <a:solidFill>
                  <a:srgbClr val="333399"/>
                </a:solidFill>
                <a:effectLst>
                  <a:outerShdw blurRad="38100" dist="38100" dir="2700000" algn="tl">
                    <a:srgbClr val="DDDDDD"/>
                  </a:outerShdw>
                </a:effectLst>
                <a:cs typeface="Arial" charset="0"/>
              </a:rPr>
              <a:t>t</a:t>
            </a:r>
            <a:r>
              <a:rPr lang="en-US" b="1" baseline="-25000" smtClean="0">
                <a:solidFill>
                  <a:srgbClr val="333399"/>
                </a:solidFill>
                <a:effectLst>
                  <a:outerShdw blurRad="38100" dist="38100" dir="2700000" algn="tl">
                    <a:srgbClr val="DDDDDD"/>
                  </a:outerShdw>
                </a:effectLst>
                <a:cs typeface="Arial" charset="0"/>
              </a:rPr>
              <a:t>dr</a:t>
            </a:r>
          </a:p>
          <a:p>
            <a:pPr>
              <a:defRPr/>
            </a:pPr>
            <a:r>
              <a:rPr lang="en-US" b="1" smtClean="0">
                <a:solidFill>
                  <a:srgbClr val="333399"/>
                </a:solidFill>
                <a:effectLst>
                  <a:outerShdw blurRad="38100" dist="38100" dir="2700000" algn="tl">
                    <a:srgbClr val="DDDDDD"/>
                  </a:outerShdw>
                </a:effectLst>
                <a:latin typeface="Symbol" charset="0"/>
                <a:cs typeface="Arial" charset="0"/>
              </a:rPr>
              <a:t>d</a:t>
            </a:r>
            <a:r>
              <a:rPr lang="en-US" b="1" smtClean="0">
                <a:solidFill>
                  <a:srgbClr val="333399"/>
                </a:solidFill>
                <a:effectLst>
                  <a:outerShdw blurRad="38100" dist="38100" dir="2700000" algn="tl">
                    <a:srgbClr val="DDDDDD"/>
                  </a:outerShdw>
                </a:effectLst>
                <a:cs typeface="Arial" charset="0"/>
              </a:rPr>
              <a:t>x/d = E</a:t>
            </a:r>
            <a:r>
              <a:rPr lang="en-US" b="1" baseline="-25000" smtClean="0">
                <a:solidFill>
                  <a:srgbClr val="333399"/>
                </a:solidFill>
                <a:effectLst>
                  <a:outerShdw blurRad="38100" dist="38100" dir="2700000" algn="tl">
                    <a:srgbClr val="DDDDDD"/>
                  </a:outerShdw>
                </a:effectLst>
                <a:cs typeface="Arial" charset="0"/>
              </a:rPr>
              <a:t>║</a:t>
            </a:r>
            <a:r>
              <a:rPr lang="en-US" b="1" smtClean="0">
                <a:solidFill>
                  <a:srgbClr val="333399"/>
                </a:solidFill>
                <a:effectLst>
                  <a:outerShdw blurRad="38100" dist="38100" dir="2700000" algn="tl">
                    <a:srgbClr val="DDDDDD"/>
                  </a:outerShdw>
                </a:effectLst>
                <a:cs typeface="Arial" charset="0"/>
              </a:rPr>
              <a:t>/E</a:t>
            </a:r>
            <a:r>
              <a:rPr lang="en-US" b="1" baseline="-25000" smtClean="0">
                <a:solidFill>
                  <a:srgbClr val="333399"/>
                </a:solidFill>
                <a:effectLst>
                  <a:outerShdw blurRad="38100" dist="38100" dir="2700000" algn="tl">
                    <a:srgbClr val="DDDDDD"/>
                  </a:outerShdw>
                </a:effectLst>
                <a:cs typeface="Arial" charset="0"/>
              </a:rPr>
              <a:t>┴</a:t>
            </a:r>
          </a:p>
        </p:txBody>
      </p:sp>
      <p:grpSp>
        <p:nvGrpSpPr>
          <p:cNvPr id="50" name="Group 46"/>
          <p:cNvGrpSpPr>
            <a:grpSpLocks/>
          </p:cNvGrpSpPr>
          <p:nvPr/>
        </p:nvGrpSpPr>
        <p:grpSpPr bwMode="auto">
          <a:xfrm>
            <a:off x="3810000" y="3286126"/>
            <a:ext cx="381000" cy="2133600"/>
            <a:chOff x="2784" y="1824"/>
            <a:chExt cx="240" cy="1344"/>
          </a:xfrm>
        </p:grpSpPr>
        <p:sp>
          <p:nvSpPr>
            <p:cNvPr id="51" name="Line 47"/>
            <p:cNvSpPr>
              <a:spLocks noChangeShapeType="1"/>
            </p:cNvSpPr>
            <p:nvPr/>
          </p:nvSpPr>
          <p:spPr bwMode="auto">
            <a:xfrm flipH="1" flipV="1">
              <a:off x="2784" y="1872"/>
              <a:ext cx="240" cy="0"/>
            </a:xfrm>
            <a:prstGeom prst="line">
              <a:avLst/>
            </a:prstGeom>
            <a:noFill/>
            <a:ln w="15875">
              <a:solidFill>
                <a:srgbClr val="000080"/>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52" name="Text Box 48"/>
            <p:cNvSpPr txBox="1">
              <a:spLocks noChangeArrowheads="1"/>
            </p:cNvSpPr>
            <p:nvPr/>
          </p:nvSpPr>
          <p:spPr bwMode="auto">
            <a:xfrm>
              <a:off x="2799" y="1858"/>
              <a:ext cx="2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b="1">
                  <a:solidFill>
                    <a:srgbClr val="333399"/>
                  </a:solidFill>
                  <a:latin typeface="Symbol" charset="0"/>
                </a:rPr>
                <a:t>d</a:t>
              </a:r>
              <a:r>
                <a:rPr lang="en-US" sz="1200" b="1">
                  <a:solidFill>
                    <a:srgbClr val="333399"/>
                  </a:solidFill>
                </a:rPr>
                <a:t>x</a:t>
              </a:r>
            </a:p>
          </p:txBody>
        </p:sp>
        <p:sp>
          <p:nvSpPr>
            <p:cNvPr id="53" name="Line 49"/>
            <p:cNvSpPr>
              <a:spLocks noChangeShapeType="1"/>
            </p:cNvSpPr>
            <p:nvPr/>
          </p:nvSpPr>
          <p:spPr bwMode="auto">
            <a:xfrm>
              <a:off x="3003" y="1824"/>
              <a:ext cx="0" cy="1344"/>
            </a:xfrm>
            <a:prstGeom prst="line">
              <a:avLst/>
            </a:prstGeom>
            <a:noFill/>
            <a:ln w="19050">
              <a:solidFill>
                <a:srgbClr val="808080"/>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50"/>
            <p:cNvSpPr>
              <a:spLocks noChangeShapeType="1"/>
            </p:cNvSpPr>
            <p:nvPr/>
          </p:nvSpPr>
          <p:spPr bwMode="auto">
            <a:xfrm>
              <a:off x="2798" y="1850"/>
              <a:ext cx="0" cy="288"/>
            </a:xfrm>
            <a:prstGeom prst="line">
              <a:avLst/>
            </a:prstGeom>
            <a:noFill/>
            <a:ln w="19050">
              <a:solidFill>
                <a:srgbClr val="808080"/>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55" name="Picture 5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35613" y="5267326"/>
            <a:ext cx="255587"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600" y="5267326"/>
            <a:ext cx="255588"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56"/>
          <p:cNvSpPr txBox="1"/>
          <p:nvPr/>
        </p:nvSpPr>
        <p:spPr>
          <a:xfrm>
            <a:off x="432131" y="990600"/>
            <a:ext cx="8254669" cy="769441"/>
          </a:xfrm>
          <a:prstGeom prst="rect">
            <a:avLst/>
          </a:prstGeom>
          <a:noFill/>
        </p:spPr>
        <p:txBody>
          <a:bodyPr wrap="square" rtlCol="0">
            <a:spAutoFit/>
          </a:bodyPr>
          <a:lstStyle/>
          <a:p>
            <a:r>
              <a:rPr lang="en-US" sz="2200" dirty="0" smtClean="0"/>
              <a:t>Potentials outside of imaging area can affect the direction of charge travel by creating electric fields lateral to the electron drift direction.</a:t>
            </a:r>
            <a:endParaRPr lang="en-US" sz="2200" dirty="0"/>
          </a:p>
        </p:txBody>
      </p:sp>
    </p:spTree>
    <p:extLst>
      <p:ext uri="{BB962C8B-B14F-4D97-AF65-F5344CB8AC3E}">
        <p14:creationId xmlns:p14="http://schemas.microsoft.com/office/powerpoint/2010/main" val="4052320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5762" name="Rectangle 2"/>
          <p:cNvSpPr>
            <a:spLocks noGrp="1" noChangeArrowheads="1"/>
          </p:cNvSpPr>
          <p:nvPr>
            <p:ph type="ctrTitle"/>
          </p:nvPr>
        </p:nvSpPr>
        <p:spPr>
          <a:xfrm>
            <a:off x="228600" y="0"/>
            <a:ext cx="7086600" cy="1143000"/>
          </a:xfrm>
        </p:spPr>
        <p:txBody>
          <a:bodyPr/>
          <a:lstStyle/>
          <a:p>
            <a:pPr algn="l"/>
            <a:r>
              <a:rPr lang="en-US" sz="2800" dirty="0" smtClean="0">
                <a:effectLst>
                  <a:outerShdw blurRad="38100" dist="38100" dir="2700000" algn="tl">
                    <a:srgbClr val="DDDDDD"/>
                  </a:outerShdw>
                </a:effectLst>
                <a:latin typeface="Calibri" charset="0"/>
                <a:ea typeface="ＭＳ Ｐゴシック" charset="0"/>
                <a:cs typeface="ＭＳ Ｐゴシック" charset="0"/>
              </a:rPr>
              <a:t>Charge Displacement : Photometric Effects at Edge of Imaging Area</a:t>
            </a:r>
            <a:endParaRPr lang="en-US" sz="2800" dirty="0"/>
          </a:p>
        </p:txBody>
      </p:sp>
      <p:sp>
        <p:nvSpPr>
          <p:cNvPr id="7" name="TextBox 6"/>
          <p:cNvSpPr txBox="1"/>
          <p:nvPr/>
        </p:nvSpPr>
        <p:spPr>
          <a:xfrm>
            <a:off x="5232400" y="4660900"/>
            <a:ext cx="184666" cy="369332"/>
          </a:xfrm>
          <a:prstGeom prst="rect">
            <a:avLst/>
          </a:prstGeom>
          <a:noFill/>
        </p:spPr>
        <p:txBody>
          <a:bodyPr wrap="none" rtlCol="0">
            <a:spAutoFit/>
          </a:bodyPr>
          <a:lstStyle/>
          <a:p>
            <a:endParaRPr lang="en-US" dirty="0"/>
          </a:p>
        </p:txBody>
      </p:sp>
      <p:sp>
        <p:nvSpPr>
          <p:cNvPr id="10" name="TextBox 9"/>
          <p:cNvSpPr txBox="1"/>
          <p:nvPr/>
        </p:nvSpPr>
        <p:spPr>
          <a:xfrm>
            <a:off x="386316" y="1143000"/>
            <a:ext cx="5417583" cy="2246769"/>
          </a:xfrm>
          <a:prstGeom prst="rect">
            <a:avLst/>
          </a:prstGeom>
          <a:noFill/>
        </p:spPr>
        <p:txBody>
          <a:bodyPr wrap="square" rtlCol="0">
            <a:spAutoFit/>
          </a:bodyPr>
          <a:lstStyle/>
          <a:p>
            <a:r>
              <a:rPr lang="en-US" sz="2000" dirty="0" smtClean="0"/>
              <a:t>A roll off in ‘sensitivity’ is observed at the edges of the device. This is not due to a variation in quantum efficiency, but to lateral electric fields.</a:t>
            </a:r>
          </a:p>
          <a:p>
            <a:endParaRPr lang="en-US" sz="2000" dirty="0" smtClean="0"/>
          </a:p>
          <a:p>
            <a:r>
              <a:rPr lang="en-US" sz="2000" dirty="0" smtClean="0"/>
              <a:t>Effect is largely independent of exposure level, but </a:t>
            </a:r>
            <a:r>
              <a:rPr lang="en-US" sz="2000" b="1" u="sng" dirty="0" smtClean="0"/>
              <a:t>IS</a:t>
            </a:r>
            <a:r>
              <a:rPr lang="en-US" sz="2000" dirty="0" smtClean="0"/>
              <a:t> dependent on the guard drain voltage and the wavelength of incoming photons.</a:t>
            </a:r>
            <a:endParaRPr lang="en-US" sz="2000" dirty="0"/>
          </a:p>
        </p:txBody>
      </p:sp>
      <p:pic>
        <p:nvPicPr>
          <p:cNvPr id="12" name="Picture 7" descr="gd_col_raw_zoom.png"/>
          <p:cNvPicPr>
            <a:picLocks noChangeAspect="1"/>
          </p:cNvPicPr>
          <p:nvPr/>
        </p:nvPicPr>
        <p:blipFill>
          <a:blip r:embed="rId3"/>
          <a:srcRect/>
          <a:stretch>
            <a:fillRect/>
          </a:stretch>
        </p:blipFill>
        <p:spPr bwMode="auto">
          <a:xfrm>
            <a:off x="386317" y="3810000"/>
            <a:ext cx="3952139" cy="2743200"/>
          </a:xfrm>
          <a:prstGeom prst="rect">
            <a:avLst/>
          </a:prstGeom>
          <a:noFill/>
          <a:ln w="9525">
            <a:noFill/>
            <a:miter lim="800000"/>
            <a:headEnd/>
            <a:tailEnd/>
          </a:ln>
        </p:spPr>
      </p:pic>
      <p:pic>
        <p:nvPicPr>
          <p:cNvPr id="13" name="Picture 7" descr="wl_col_norm_zoom.png"/>
          <p:cNvPicPr>
            <a:picLocks noChangeAspect="1"/>
          </p:cNvPicPr>
          <p:nvPr/>
        </p:nvPicPr>
        <p:blipFill>
          <a:blip r:embed="rId4"/>
          <a:srcRect/>
          <a:stretch>
            <a:fillRect/>
          </a:stretch>
        </p:blipFill>
        <p:spPr bwMode="auto">
          <a:xfrm>
            <a:off x="4796980" y="3810000"/>
            <a:ext cx="3951677" cy="2743200"/>
          </a:xfrm>
          <a:prstGeom prst="rect">
            <a:avLst/>
          </a:prstGeom>
          <a:noFill/>
          <a:ln w="9525">
            <a:noFill/>
            <a:miter lim="800000"/>
            <a:headEnd/>
            <a:tailEnd/>
          </a:ln>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0102" y="1252617"/>
            <a:ext cx="2510196" cy="23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rot="16200000">
            <a:off x="7159350" y="2349500"/>
            <a:ext cx="1212366" cy="369332"/>
          </a:xfrm>
          <a:prstGeom prst="rect">
            <a:avLst/>
          </a:prstGeom>
          <a:noFill/>
        </p:spPr>
        <p:txBody>
          <a:bodyPr wrap="none" rtlCol="0">
            <a:spAutoFit/>
          </a:bodyPr>
          <a:lstStyle/>
          <a:p>
            <a:r>
              <a:rPr lang="en-US" dirty="0" smtClean="0"/>
              <a:t>OVERSCAN</a:t>
            </a:r>
            <a:endParaRPr lang="en-US" dirty="0"/>
          </a:p>
        </p:txBody>
      </p:sp>
    </p:spTree>
    <p:extLst>
      <p:ext uri="{BB962C8B-B14F-4D97-AF65-F5344CB8AC3E}">
        <p14:creationId xmlns:p14="http://schemas.microsoft.com/office/powerpoint/2010/main" val="830391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5762" name="Rectangle 2"/>
          <p:cNvSpPr>
            <a:spLocks noGrp="1" noChangeArrowheads="1"/>
          </p:cNvSpPr>
          <p:nvPr>
            <p:ph type="ctrTitle"/>
          </p:nvPr>
        </p:nvSpPr>
        <p:spPr>
          <a:xfrm>
            <a:off x="98332" y="3392"/>
            <a:ext cx="9372600" cy="1143000"/>
          </a:xfrm>
        </p:spPr>
        <p:txBody>
          <a:bodyPr/>
          <a:lstStyle/>
          <a:p>
            <a:pPr algn="l"/>
            <a:r>
              <a:rPr lang="en-US" sz="2800" dirty="0" smtClean="0"/>
              <a:t>Edge Effects Caused by Lateral Fields</a:t>
            </a:r>
            <a:br>
              <a:rPr lang="en-US" sz="2800" dirty="0" smtClean="0"/>
            </a:br>
            <a:r>
              <a:rPr lang="en-US" sz="2800" dirty="0" smtClean="0"/>
              <a:t>Scanned Spots- measure (</a:t>
            </a:r>
            <a:r>
              <a:rPr lang="en-US" sz="2800" dirty="0" err="1" smtClean="0"/>
              <a:t>x,y,</a:t>
            </a:r>
            <a:r>
              <a:rPr lang="en-US" sz="2800" dirty="0" err="1" smtClean="0">
                <a:latin typeface="Symbol" charset="2"/>
                <a:cs typeface="Symbol" charset="2"/>
              </a:rPr>
              <a:t>F</a:t>
            </a:r>
            <a:r>
              <a:rPr lang="en-US" sz="2800" dirty="0" smtClean="0"/>
              <a:t>) &amp; PSF</a:t>
            </a:r>
            <a:endParaRPr lang="en-US" sz="2800" dirty="0"/>
          </a:p>
        </p:txBody>
      </p:sp>
      <p:pic>
        <p:nvPicPr>
          <p:cNvPr id="3" name="Picture 2"/>
          <p:cNvPicPr>
            <a:picLocks noChangeAspect="1"/>
          </p:cNvPicPr>
          <p:nvPr/>
        </p:nvPicPr>
        <p:blipFill>
          <a:blip r:embed="rId3"/>
          <a:stretch>
            <a:fillRect/>
          </a:stretch>
        </p:blipFill>
        <p:spPr>
          <a:xfrm>
            <a:off x="4850927" y="1024472"/>
            <a:ext cx="3732335" cy="2799252"/>
          </a:xfrm>
          <a:prstGeom prst="rect">
            <a:avLst/>
          </a:prstGeom>
        </p:spPr>
      </p:pic>
      <p:sp>
        <p:nvSpPr>
          <p:cNvPr id="2" name="Right Arrow 1"/>
          <p:cNvSpPr/>
          <p:nvPr/>
        </p:nvSpPr>
        <p:spPr bwMode="auto">
          <a:xfrm rot="20151774">
            <a:off x="5889315" y="2077935"/>
            <a:ext cx="1241993" cy="36287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EAEAEA"/>
              </a:solidFill>
              <a:effectLst/>
              <a:latin typeface="Arial" charset="0"/>
              <a:ea typeface="ＭＳ Ｐゴシック" charset="0"/>
            </a:endParaRPr>
          </a:p>
        </p:txBody>
      </p:sp>
      <p:pic>
        <p:nvPicPr>
          <p:cNvPr id="6" name="Picture 5" descr="EdgeSpotInt.jpg"/>
          <p:cNvPicPr>
            <a:picLocks noChangeAspect="1"/>
          </p:cNvPicPr>
          <p:nvPr/>
        </p:nvPicPr>
        <p:blipFill>
          <a:blip r:embed="rId4"/>
          <a:stretch>
            <a:fillRect/>
          </a:stretch>
        </p:blipFill>
        <p:spPr>
          <a:xfrm>
            <a:off x="4850927" y="3784584"/>
            <a:ext cx="3732335" cy="2743200"/>
          </a:xfrm>
          <a:prstGeom prst="rect">
            <a:avLst/>
          </a:prstGeom>
        </p:spPr>
      </p:pic>
      <p:sp>
        <p:nvSpPr>
          <p:cNvPr id="7" name="TextBox 6"/>
          <p:cNvSpPr txBox="1"/>
          <p:nvPr/>
        </p:nvSpPr>
        <p:spPr>
          <a:xfrm>
            <a:off x="330201" y="1193528"/>
            <a:ext cx="4114800" cy="5324535"/>
          </a:xfrm>
          <a:prstGeom prst="rect">
            <a:avLst/>
          </a:prstGeom>
          <a:noFill/>
        </p:spPr>
        <p:txBody>
          <a:bodyPr wrap="square" rtlCol="0">
            <a:spAutoFit/>
          </a:bodyPr>
          <a:lstStyle/>
          <a:p>
            <a:r>
              <a:rPr lang="en-US" sz="2000" dirty="0" err="1" smtClean="0"/>
              <a:t>Astrometric</a:t>
            </a:r>
            <a:r>
              <a:rPr lang="en-US" sz="2000" dirty="0" smtClean="0"/>
              <a:t> effects of the edge ‘roll-off’ were studied by focusing a small spot on the imager and stepping the image across the device and off the edge. </a:t>
            </a:r>
          </a:p>
          <a:p>
            <a:endParaRPr lang="en-US" sz="2000" dirty="0" smtClean="0"/>
          </a:p>
          <a:p>
            <a:r>
              <a:rPr lang="en-US" sz="2000" dirty="0" smtClean="0"/>
              <a:t>Flux, position, and </a:t>
            </a:r>
            <a:r>
              <a:rPr lang="en-US" sz="2000" dirty="0" err="1" smtClean="0"/>
              <a:t>ellipticity</a:t>
            </a:r>
            <a:r>
              <a:rPr lang="en-US" sz="2000" dirty="0" smtClean="0"/>
              <a:t> were then measured for each spot image.</a:t>
            </a:r>
          </a:p>
          <a:p>
            <a:endParaRPr lang="en-US" sz="2000" dirty="0" smtClean="0"/>
          </a:p>
          <a:p>
            <a:endParaRPr lang="en-US" sz="2000" dirty="0" smtClean="0"/>
          </a:p>
          <a:p>
            <a:r>
              <a:rPr lang="en-US" sz="2000" dirty="0" smtClean="0"/>
              <a:t>The most important thing to note with these data is that the measured flux in the spots *does not* match the measured flux in the flat field images.</a:t>
            </a:r>
          </a:p>
          <a:p>
            <a:endParaRPr lang="en-US" sz="2000" dirty="0" smtClean="0"/>
          </a:p>
          <a:p>
            <a:endParaRPr lang="en-US" sz="2000" dirty="0"/>
          </a:p>
        </p:txBody>
      </p:sp>
    </p:spTree>
    <p:extLst>
      <p:ext uri="{BB962C8B-B14F-4D97-AF65-F5344CB8AC3E}">
        <p14:creationId xmlns:p14="http://schemas.microsoft.com/office/powerpoint/2010/main" val="565461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200384" y="0"/>
            <a:ext cx="6721551" cy="922854"/>
          </a:xfrm>
          <a:ln/>
        </p:spPr>
        <p:txBody>
          <a:bodyPr/>
          <a:lstStyle/>
          <a:p>
            <a:pPr algn="l"/>
            <a:r>
              <a:rPr lang="en-US" sz="2800" dirty="0" smtClean="0"/>
              <a:t>Simulation of charge deflection in flat field images. </a:t>
            </a:r>
            <a:r>
              <a:rPr lang="en-US" sz="2800" dirty="0" smtClean="0">
                <a:ea typeface="ＭＳ Ｐゴシック" charset="0"/>
                <a:cs typeface="Gill Sans" charset="0"/>
              </a:rPr>
              <a:t>Real and Simulated Roll-off Profiles</a:t>
            </a:r>
            <a:br>
              <a:rPr lang="en-US" sz="2800" dirty="0" smtClean="0">
                <a:ea typeface="ＭＳ Ｐゴシック" charset="0"/>
                <a:cs typeface="Gill Sans" charset="0"/>
              </a:rPr>
            </a:br>
            <a:endParaRPr lang="en-US" sz="2800" dirty="0"/>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430"/>
          <a:stretch/>
        </p:blipFill>
        <p:spPr bwMode="auto">
          <a:xfrm>
            <a:off x="4859663" y="3697232"/>
            <a:ext cx="38271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BA9DDF23-F160-F04E-8F84-99411FFB1650}" type="slidenum">
              <a:rPr lang="en-US" smtClean="0"/>
              <a:pPr/>
              <a:t>13</a:t>
            </a:fld>
            <a:endParaRPr 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100" y="1151200"/>
            <a:ext cx="3393427" cy="254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Rectangle 3"/>
          <p:cNvSpPr>
            <a:spLocks noChangeAspect="1"/>
          </p:cNvSpPr>
          <p:nvPr/>
        </p:nvSpPr>
        <p:spPr bwMode="auto">
          <a:xfrm>
            <a:off x="972735" y="1379800"/>
            <a:ext cx="2424029" cy="1920240"/>
          </a:xfrm>
          <a:prstGeom prst="rect">
            <a:avLst/>
          </a:prstGeom>
          <a:solidFill>
            <a:srgbClr val="A50B03"/>
          </a:solidFill>
          <a:ln w="25400">
            <a:solidFill>
              <a:schemeClr val="tx1"/>
            </a:solidFill>
            <a:prstDash val="solid"/>
            <a:miter lim="800000"/>
            <a:headEnd type="none" w="med" len="med"/>
            <a:tailEnd type="none" w="med" len="med"/>
          </a:ln>
        </p:spPr>
        <p:txBody>
          <a:bodyPr lIns="0" tIns="0" rIns="0" bIns="0"/>
          <a:lstStyle/>
          <a:p>
            <a:endParaRPr lang="en-US"/>
          </a:p>
        </p:txBody>
      </p:sp>
      <p:sp>
        <p:nvSpPr>
          <p:cNvPr id="8" name="Line 4"/>
          <p:cNvSpPr>
            <a:spLocks noChangeShapeType="1"/>
          </p:cNvSpPr>
          <p:nvPr/>
        </p:nvSpPr>
        <p:spPr bwMode="auto">
          <a:xfrm flipH="1">
            <a:off x="3831283" y="2438400"/>
            <a:ext cx="780232" cy="5581"/>
          </a:xfrm>
          <a:prstGeom prst="line">
            <a:avLst/>
          </a:prstGeom>
          <a:noFill/>
          <a:ln w="101600">
            <a:solidFill>
              <a:schemeClr val="tx1"/>
            </a:solidFill>
            <a:prstDash val="solid"/>
            <a:round/>
            <a:headEnd type="stealth" w="med" len="med"/>
            <a:tailEnd type="none" w="med" len="med"/>
          </a:ln>
          <a:extLst>
            <a:ext uri="{909E8E84-426E-40DD-AFC4-6F175D3DCCD1}">
              <a14:hiddenFill xmlns:a14="http://schemas.microsoft.com/office/drawing/2010/main">
                <a:noFill/>
              </a14:hiddenFill>
            </a:ext>
          </a:extLst>
        </p:spPr>
        <p:txBody>
          <a:bodyPr lIns="64291" tIns="32146" rIns="64291" bIns="32146"/>
          <a:lstStyle/>
          <a:p>
            <a:endParaRPr lang="en-US"/>
          </a:p>
        </p:txBody>
      </p:sp>
      <p:sp>
        <p:nvSpPr>
          <p:cNvPr id="9" name="Rectangle 5"/>
          <p:cNvSpPr>
            <a:spLocks/>
          </p:cNvSpPr>
          <p:nvPr/>
        </p:nvSpPr>
        <p:spPr bwMode="auto">
          <a:xfrm>
            <a:off x="1771435" y="1020395"/>
            <a:ext cx="7512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r>
              <a:rPr lang="en-US" sz="1700" dirty="0">
                <a:ea typeface="ＭＳ Ｐゴシック" charset="0"/>
                <a:cs typeface="Gill Sans" charset="0"/>
              </a:rPr>
              <a:t>Original</a:t>
            </a:r>
          </a:p>
        </p:txBody>
      </p:sp>
      <p:sp>
        <p:nvSpPr>
          <p:cNvPr id="10" name="Rectangle 6"/>
          <p:cNvSpPr>
            <a:spLocks/>
          </p:cNvSpPr>
          <p:nvPr/>
        </p:nvSpPr>
        <p:spPr bwMode="auto">
          <a:xfrm>
            <a:off x="6175570" y="1020395"/>
            <a:ext cx="75525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r>
              <a:rPr lang="en-US" sz="1700" dirty="0">
                <a:ea typeface="ＭＳ Ｐゴシック" charset="0"/>
                <a:cs typeface="Gill Sans" charset="0"/>
              </a:rPr>
              <a:t>Warped</a:t>
            </a:r>
          </a:p>
        </p:txBody>
      </p:sp>
      <p:sp>
        <p:nvSpPr>
          <p:cNvPr id="11" name="TextBox 10"/>
          <p:cNvSpPr txBox="1"/>
          <p:nvPr/>
        </p:nvSpPr>
        <p:spPr>
          <a:xfrm>
            <a:off x="598399" y="3886200"/>
            <a:ext cx="4261263" cy="2246769"/>
          </a:xfrm>
          <a:prstGeom prst="rect">
            <a:avLst/>
          </a:prstGeom>
          <a:noFill/>
        </p:spPr>
        <p:txBody>
          <a:bodyPr wrap="square" rtlCol="0">
            <a:spAutoFit/>
          </a:bodyPr>
          <a:lstStyle/>
          <a:p>
            <a:r>
              <a:rPr lang="en-US" sz="2000" dirty="0" smtClean="0"/>
              <a:t>We have created simulated flat fields and warped them with a prescription that matches the response seen in ‘real’ data.</a:t>
            </a:r>
          </a:p>
          <a:p>
            <a:endParaRPr lang="en-US" sz="2000" dirty="0" smtClean="0"/>
          </a:p>
          <a:p>
            <a:r>
              <a:rPr lang="en-US" sz="2000" dirty="0" smtClean="0"/>
              <a:t>The plot at the right shows the edge roll off in the real and simulated data.</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ln/>
        </p:spPr>
        <p:txBody>
          <a:bodyPr/>
          <a:lstStyle/>
          <a:p>
            <a:pPr algn="l"/>
            <a:r>
              <a:rPr lang="en-US" sz="2400" dirty="0"/>
              <a:t>Sample Simulated Images: </a:t>
            </a:r>
            <a:r>
              <a:rPr lang="ja-JP" altLang="en-US" sz="2400" dirty="0">
                <a:latin typeface="Arial"/>
              </a:rPr>
              <a:t>“</a:t>
            </a:r>
            <a:r>
              <a:rPr lang="en-US" sz="2400" dirty="0"/>
              <a:t>Stars</a:t>
            </a:r>
            <a:r>
              <a:rPr lang="ja-JP" altLang="en-US" sz="2400" dirty="0">
                <a:latin typeface="Arial"/>
              </a:rPr>
              <a:t>”</a:t>
            </a:r>
            <a:endParaRPr lang="en-US" sz="24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7" y="1518047"/>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0977" y="1518047"/>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9460" name="Line 4"/>
          <p:cNvSpPr>
            <a:spLocks noChangeShapeType="1"/>
          </p:cNvSpPr>
          <p:nvPr/>
        </p:nvSpPr>
        <p:spPr bwMode="auto">
          <a:xfrm flipH="1">
            <a:off x="2844800" y="2835177"/>
            <a:ext cx="558800" cy="0"/>
          </a:xfrm>
          <a:prstGeom prst="line">
            <a:avLst/>
          </a:prstGeom>
          <a:noFill/>
          <a:ln w="101600">
            <a:solidFill>
              <a:schemeClr val="tx1"/>
            </a:solidFill>
            <a:prstDash val="solid"/>
            <a:round/>
            <a:headEnd type="stealth" w="med" len="med"/>
            <a:tailEnd type="none" w="med" len="med"/>
          </a:ln>
          <a:extLst>
            <a:ext uri="{909E8E84-426E-40DD-AFC4-6F175D3DCCD1}">
              <a14:hiddenFill xmlns:a14="http://schemas.microsoft.com/office/drawing/2010/main">
                <a:noFill/>
              </a14:hiddenFill>
            </a:ext>
          </a:extLst>
        </p:spPr>
        <p:txBody>
          <a:bodyPr lIns="64291" tIns="32146" rIns="64291" bIns="32146"/>
          <a:lstStyle/>
          <a:p>
            <a:endParaRPr lang="en-US"/>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804047"/>
            <a:ext cx="1848445" cy="227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3600" y="3804047"/>
            <a:ext cx="1929928" cy="227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9463" name="Rectangle 7"/>
          <p:cNvSpPr>
            <a:spLocks/>
          </p:cNvSpPr>
          <p:nvPr/>
        </p:nvSpPr>
        <p:spPr bwMode="auto">
          <a:xfrm>
            <a:off x="457200" y="1102167"/>
            <a:ext cx="2235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square" lIns="0" tIns="0" rIns="0" bIns="0" anchor="ctr">
            <a:spAutoFit/>
          </a:bodyPr>
          <a:lstStyle/>
          <a:p>
            <a:pPr algn="ctr"/>
            <a:r>
              <a:rPr lang="en-US" sz="2400" dirty="0" smtClean="0">
                <a:ea typeface="ＭＳ Ｐゴシック" charset="0"/>
                <a:cs typeface="Gill Sans" charset="0"/>
              </a:rPr>
              <a:t>Original </a:t>
            </a:r>
            <a:endParaRPr lang="en-US" sz="2400" dirty="0">
              <a:ea typeface="ＭＳ Ｐゴシック" charset="0"/>
              <a:cs typeface="Gill Sans" charset="0"/>
            </a:endParaRPr>
          </a:p>
        </p:txBody>
      </p:sp>
      <p:sp>
        <p:nvSpPr>
          <p:cNvPr id="19464" name="Rectangle 8"/>
          <p:cNvSpPr>
            <a:spLocks/>
          </p:cNvSpPr>
          <p:nvPr/>
        </p:nvSpPr>
        <p:spPr bwMode="auto">
          <a:xfrm>
            <a:off x="3403601" y="1102167"/>
            <a:ext cx="241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square" lIns="0" tIns="0" rIns="0" bIns="0" anchor="ctr">
            <a:spAutoFit/>
          </a:bodyPr>
          <a:lstStyle/>
          <a:p>
            <a:pPr algn="ctr"/>
            <a:r>
              <a:rPr lang="en-US" sz="2400" dirty="0">
                <a:ea typeface="ＭＳ Ｐゴシック" charset="0"/>
                <a:cs typeface="Gill Sans" charset="0"/>
              </a:rPr>
              <a:t>Warped</a:t>
            </a:r>
          </a:p>
        </p:txBody>
      </p:sp>
      <p:sp>
        <p:nvSpPr>
          <p:cNvPr id="3" name="Slide Number Placeholder 2"/>
          <p:cNvSpPr>
            <a:spLocks noGrp="1"/>
          </p:cNvSpPr>
          <p:nvPr>
            <p:ph type="sldNum" sz="quarter" idx="12"/>
          </p:nvPr>
        </p:nvSpPr>
        <p:spPr/>
        <p:txBody>
          <a:bodyPr/>
          <a:lstStyle/>
          <a:p>
            <a:fld id="{BA9DDF23-F160-F04E-8F84-99411FFB1650}" type="slidenum">
              <a:rPr lang="en-US" smtClean="0"/>
              <a:pPr/>
              <a:t>14</a:t>
            </a:fld>
            <a:endParaRPr lang="en-US"/>
          </a:p>
        </p:txBody>
      </p:sp>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8977" y="1518047"/>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0965" y="3804047"/>
            <a:ext cx="2042666" cy="231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3" name="Rectangle 8"/>
          <p:cNvSpPr>
            <a:spLocks/>
          </p:cNvSpPr>
          <p:nvPr/>
        </p:nvSpPr>
        <p:spPr bwMode="auto">
          <a:xfrm>
            <a:off x="6553200" y="979056"/>
            <a:ext cx="22987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square" lIns="0" tIns="0" rIns="0" bIns="0" anchor="ctr">
            <a:spAutoFit/>
          </a:bodyPr>
          <a:lstStyle/>
          <a:p>
            <a:pPr algn="ctr"/>
            <a:r>
              <a:rPr lang="en-US" sz="2400" dirty="0" smtClean="0">
                <a:ea typeface="ＭＳ Ｐゴシック" charset="0"/>
                <a:cs typeface="Gill Sans" charset="0"/>
              </a:rPr>
              <a:t>Exaggerated</a:t>
            </a:r>
          </a:p>
          <a:p>
            <a:pPr algn="ctr"/>
            <a:r>
              <a:rPr lang="en-US" sz="1600" dirty="0" smtClean="0">
                <a:ea typeface="ＭＳ Ｐゴシック" charset="0"/>
                <a:cs typeface="Gill Sans" charset="0"/>
              </a:rPr>
              <a:t>(to make more obvious)</a:t>
            </a:r>
            <a:endParaRPr lang="en-US" sz="1600" dirty="0">
              <a:ea typeface="ＭＳ Ｐゴシック" charset="0"/>
              <a:cs typeface="Gill Sans"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0"/>
            <a:ext cx="7175500" cy="1143000"/>
          </a:xfrm>
        </p:spPr>
        <p:txBody>
          <a:bodyPr/>
          <a:lstStyle/>
          <a:p>
            <a:pPr algn="l"/>
            <a:r>
              <a:rPr lang="en-US" sz="2800" dirty="0" smtClean="0">
                <a:effectLst>
                  <a:outerShdw blurRad="38100" dist="38100" dir="2700000" algn="tl">
                    <a:srgbClr val="DDDDDD"/>
                  </a:outerShdw>
                </a:effectLst>
                <a:latin typeface="Calibri" charset="0"/>
                <a:ea typeface="ＭＳ Ｐゴシック" charset="0"/>
                <a:cs typeface="ＭＳ Ｐゴシック" charset="0"/>
              </a:rPr>
              <a:t>Edge Effects: Photometric </a:t>
            </a:r>
            <a:r>
              <a:rPr lang="en-US" sz="2800" u="sng" dirty="0" smtClean="0">
                <a:effectLst>
                  <a:outerShdw blurRad="38100" dist="38100" dir="2700000" algn="tl">
                    <a:srgbClr val="DDDDDD"/>
                  </a:outerShdw>
                </a:effectLst>
                <a:latin typeface="Calibri" charset="0"/>
                <a:ea typeface="ＭＳ Ｐゴシック" charset="0"/>
                <a:cs typeface="ＭＳ Ｐゴシック" charset="0"/>
              </a:rPr>
              <a:t>and</a:t>
            </a:r>
            <a:r>
              <a:rPr lang="en-US" sz="2800" dirty="0" smtClean="0">
                <a:effectLst>
                  <a:outerShdw blurRad="38100" dist="38100" dir="2700000" algn="tl">
                    <a:srgbClr val="DDDDDD"/>
                  </a:outerShdw>
                </a:effectLst>
                <a:latin typeface="Calibri" charset="0"/>
                <a:ea typeface="ＭＳ Ｐゴシック" charset="0"/>
                <a:cs typeface="ＭＳ Ｐゴシック" charset="0"/>
              </a:rPr>
              <a:t> </a:t>
            </a:r>
            <a:r>
              <a:rPr lang="en-US" sz="2800" dirty="0" err="1" smtClean="0">
                <a:effectLst>
                  <a:outerShdw blurRad="38100" dist="38100" dir="2700000" algn="tl">
                    <a:srgbClr val="DDDDDD"/>
                  </a:outerShdw>
                </a:effectLst>
                <a:latin typeface="Calibri" charset="0"/>
                <a:ea typeface="ＭＳ Ｐゴシック" charset="0"/>
                <a:cs typeface="ＭＳ Ｐゴシック" charset="0"/>
              </a:rPr>
              <a:t>Astrometric</a:t>
            </a:r>
            <a:endParaRPr lang="en-US" sz="2800" dirty="0">
              <a:effectLst>
                <a:outerShdw blurRad="38100" dist="38100" dir="2700000" algn="tl">
                  <a:srgbClr val="DDDDDD"/>
                </a:outerShdw>
              </a:effectLst>
              <a:latin typeface="Calibri" charset="0"/>
              <a:ea typeface="ＭＳ Ｐゴシック" charset="0"/>
              <a:cs typeface="ＭＳ Ｐゴシック" charset="0"/>
            </a:endParaRPr>
          </a:p>
        </p:txBody>
      </p:sp>
      <p:sp>
        <p:nvSpPr>
          <p:cNvPr id="4" name="Slide Number Placeholder 3"/>
          <p:cNvSpPr>
            <a:spLocks noGrp="1"/>
          </p:cNvSpPr>
          <p:nvPr>
            <p:ph type="sldNum" sz="quarter" idx="12"/>
          </p:nvPr>
        </p:nvSpPr>
        <p:spPr/>
        <p:txBody>
          <a:bodyPr/>
          <a:lstStyle/>
          <a:p>
            <a:fld id="{BA9DDF23-F160-F04E-8F84-99411FFB1650}" type="slidenum">
              <a:rPr lang="en-US" smtClean="0"/>
              <a:pPr/>
              <a:t>15</a:t>
            </a:fld>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158663"/>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Rectangle 7"/>
          <p:cNvSpPr/>
          <p:nvPr/>
        </p:nvSpPr>
        <p:spPr>
          <a:xfrm>
            <a:off x="4787900" y="1143000"/>
            <a:ext cx="4356100" cy="1015663"/>
          </a:xfrm>
          <a:prstGeom prst="rect">
            <a:avLst/>
          </a:prstGeom>
        </p:spPr>
        <p:txBody>
          <a:bodyPr wrap="square">
            <a:spAutoFit/>
          </a:bodyPr>
          <a:lstStyle/>
          <a:p>
            <a:r>
              <a:rPr lang="en-US" sz="2000" u="sng" dirty="0" smtClean="0"/>
              <a:t>Further</a:t>
            </a:r>
            <a:r>
              <a:rPr lang="en-US" sz="2000" dirty="0" smtClean="0"/>
              <a:t> errors are then introduced by  inappropriate flat-fielding. ‘Corrected’ magnitude is exaggerated.</a:t>
            </a:r>
            <a:endParaRPr lang="en-US" sz="2000"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2158662"/>
            <a:ext cx="4572000" cy="34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 name="TextBox 9"/>
          <p:cNvSpPr txBox="1"/>
          <p:nvPr/>
        </p:nvSpPr>
        <p:spPr>
          <a:xfrm>
            <a:off x="215900" y="1143000"/>
            <a:ext cx="4076700" cy="1015663"/>
          </a:xfrm>
          <a:prstGeom prst="rect">
            <a:avLst/>
          </a:prstGeom>
          <a:noFill/>
        </p:spPr>
        <p:txBody>
          <a:bodyPr wrap="square" rtlCol="0">
            <a:spAutoFit/>
          </a:bodyPr>
          <a:lstStyle/>
          <a:p>
            <a:r>
              <a:rPr lang="en-US" sz="2000" dirty="0" smtClean="0"/>
              <a:t>Charge deflection causes errors in the FWHM and </a:t>
            </a:r>
            <a:r>
              <a:rPr lang="en-US" sz="2000" dirty="0" err="1" smtClean="0"/>
              <a:t>ellipticity</a:t>
            </a:r>
            <a:r>
              <a:rPr lang="en-US" sz="2000" dirty="0" smtClean="0"/>
              <a:t> of the ‘stars’ well before the magnitude is reduced</a:t>
            </a:r>
            <a:endParaRPr lang="en-US" sz="2000" dirty="0"/>
          </a:p>
        </p:txBody>
      </p:sp>
      <p:sp>
        <p:nvSpPr>
          <p:cNvPr id="11" name="TextBox 10"/>
          <p:cNvSpPr txBox="1"/>
          <p:nvPr/>
        </p:nvSpPr>
        <p:spPr>
          <a:xfrm>
            <a:off x="393699" y="5587663"/>
            <a:ext cx="8602133" cy="923330"/>
          </a:xfrm>
          <a:prstGeom prst="rect">
            <a:avLst/>
          </a:prstGeom>
          <a:noFill/>
        </p:spPr>
        <p:txBody>
          <a:bodyPr wrap="square" rtlCol="0">
            <a:spAutoFit/>
          </a:bodyPr>
          <a:lstStyle/>
          <a:p>
            <a:r>
              <a:rPr lang="en-US" dirty="0" smtClean="0"/>
              <a:t>Correction algorithms are complicated by the wavelength dependence of the effect, making absolute correction difficult without a priori knowledge of source spectrum.</a:t>
            </a:r>
          </a:p>
          <a:p>
            <a:r>
              <a:rPr lang="en-US" b="1" dirty="0" smtClean="0"/>
              <a:t>Presently, mitigation strategy is simply to exclude affected columns from data analysis.</a:t>
            </a:r>
          </a:p>
        </p:txBody>
      </p:sp>
      <p:sp>
        <p:nvSpPr>
          <p:cNvPr id="12" name="Rectangle 11"/>
          <p:cNvSpPr/>
          <p:nvPr/>
        </p:nvSpPr>
        <p:spPr>
          <a:xfrm>
            <a:off x="215900" y="1143000"/>
            <a:ext cx="4356100" cy="4444663"/>
          </a:xfrm>
          <a:prstGeom prst="rect">
            <a:avLst/>
          </a:prstGeom>
          <a:solidFill>
            <a:schemeClr val="bg2">
              <a:lumMod val="90000"/>
              <a:alpha val="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572000" y="1143000"/>
            <a:ext cx="4356100" cy="4444663"/>
          </a:xfrm>
          <a:prstGeom prst="rect">
            <a:avLst/>
          </a:prstGeom>
          <a:solidFill>
            <a:schemeClr val="bg2">
              <a:lumMod val="90000"/>
              <a:alpha val="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2320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0"/>
            <a:ext cx="6870700" cy="1143000"/>
          </a:xfrm>
        </p:spPr>
        <p:txBody>
          <a:bodyPr/>
          <a:lstStyle/>
          <a:p>
            <a:pPr algn="l"/>
            <a:r>
              <a:rPr lang="en-US" sz="2800" dirty="0" smtClean="0">
                <a:effectLst>
                  <a:outerShdw blurRad="38100" dist="38100" dir="2700000" algn="tl">
                    <a:srgbClr val="DDDDDD"/>
                  </a:outerShdw>
                </a:effectLst>
                <a:latin typeface="Calibri" charset="0"/>
                <a:ea typeface="ＭＳ Ｐゴシック" charset="0"/>
                <a:cs typeface="ＭＳ Ｐゴシック" charset="0"/>
              </a:rPr>
              <a:t>Blooming Stop Structure in LSST Prototypes</a:t>
            </a:r>
            <a:endParaRPr lang="en-US" sz="2800" dirty="0">
              <a:effectLst>
                <a:outerShdw blurRad="38100" dist="38100" dir="2700000" algn="tl">
                  <a:srgbClr val="DDDDDD"/>
                </a:outerShdw>
              </a:effectLst>
              <a:latin typeface="Calibri" charset="0"/>
              <a:ea typeface="ＭＳ Ｐゴシック" charset="0"/>
              <a:cs typeface="ＭＳ Ｐゴシック" charset="0"/>
            </a:endParaRPr>
          </a:p>
        </p:txBody>
      </p:sp>
      <p:sp>
        <p:nvSpPr>
          <p:cNvPr id="4" name="Slide Number Placeholder 3"/>
          <p:cNvSpPr>
            <a:spLocks noGrp="1"/>
          </p:cNvSpPr>
          <p:nvPr>
            <p:ph type="sldNum" sz="quarter" idx="12"/>
          </p:nvPr>
        </p:nvSpPr>
        <p:spPr/>
        <p:txBody>
          <a:bodyPr/>
          <a:lstStyle/>
          <a:p>
            <a:fld id="{BA9DDF23-F160-F04E-8F84-99411FFB1650}" type="slidenum">
              <a:rPr lang="en-US" smtClean="0"/>
              <a:pPr/>
              <a:t>16</a:t>
            </a:fld>
            <a:endParaRPr lang="en-US"/>
          </a:p>
        </p:txBody>
      </p:sp>
      <p:pic>
        <p:nvPicPr>
          <p:cNvPr id="5" name="Picture 5" descr="wholeCCD.jpg"/>
          <p:cNvPicPr>
            <a:picLocks noChangeAspect="1"/>
          </p:cNvPicPr>
          <p:nvPr/>
        </p:nvPicPr>
        <p:blipFill>
          <a:blip r:embed="rId2"/>
          <a:srcRect/>
          <a:stretch>
            <a:fillRect/>
          </a:stretch>
        </p:blipFill>
        <p:spPr bwMode="auto">
          <a:xfrm>
            <a:off x="389531" y="1143000"/>
            <a:ext cx="2874433" cy="2681253"/>
          </a:xfrm>
          <a:prstGeom prst="rect">
            <a:avLst/>
          </a:prstGeom>
          <a:noFill/>
          <a:ln w="9525">
            <a:noFill/>
            <a:miter lim="800000"/>
            <a:headEnd/>
            <a:tailEnd/>
          </a:ln>
        </p:spPr>
      </p:pic>
      <p:cxnSp>
        <p:nvCxnSpPr>
          <p:cNvPr id="6" name="Straight Connector 5"/>
          <p:cNvCxnSpPr>
            <a:stCxn id="5" idx="1"/>
            <a:endCxn id="5" idx="3"/>
          </p:cNvCxnSpPr>
          <p:nvPr/>
        </p:nvCxnSpPr>
        <p:spPr>
          <a:xfrm rot="10800000" flipH="1">
            <a:off x="389530" y="2483627"/>
            <a:ext cx="2874433"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8"/>
          <p:cNvSpPr txBox="1">
            <a:spLocks noChangeArrowheads="1"/>
          </p:cNvSpPr>
          <p:nvPr/>
        </p:nvSpPr>
        <p:spPr bwMode="auto">
          <a:xfrm>
            <a:off x="3554942" y="1143000"/>
            <a:ext cx="5347758" cy="1969770"/>
          </a:xfrm>
          <a:prstGeom prst="rect">
            <a:avLst/>
          </a:prstGeom>
          <a:noFill/>
          <a:ln w="9525">
            <a:noFill/>
            <a:miter lim="800000"/>
            <a:headEnd/>
            <a:tailEnd/>
          </a:ln>
        </p:spPr>
        <p:txBody>
          <a:bodyPr wrap="square">
            <a:prstTxWarp prst="textNoShape">
              <a:avLst/>
            </a:prstTxWarp>
            <a:spAutoFit/>
          </a:bodyPr>
          <a:lstStyle/>
          <a:p>
            <a:r>
              <a:rPr lang="en-US" dirty="0" smtClean="0"/>
              <a:t>LSST prototype </a:t>
            </a:r>
            <a:r>
              <a:rPr lang="en-US" dirty="0" err="1" smtClean="0"/>
              <a:t>CCDs</a:t>
            </a:r>
            <a:r>
              <a:rPr lang="en-US" dirty="0" smtClean="0"/>
              <a:t> included </a:t>
            </a:r>
            <a:r>
              <a:rPr lang="en-US" dirty="0"/>
              <a:t>a</a:t>
            </a:r>
            <a:r>
              <a:rPr lang="en-US" dirty="0" smtClean="0"/>
              <a:t> channel stop </a:t>
            </a:r>
            <a:r>
              <a:rPr lang="en-US" dirty="0"/>
              <a:t>at the dividing line between the upper and lower halves of the image array to prevent ‘bloomed’ charge from affecting more than one segment of the CCD</a:t>
            </a:r>
            <a:r>
              <a:rPr lang="en-US" sz="1400" dirty="0" smtClean="0"/>
              <a:t>.</a:t>
            </a:r>
          </a:p>
          <a:p>
            <a:endParaRPr lang="en-US" sz="1400" dirty="0" smtClean="0"/>
          </a:p>
          <a:p>
            <a:r>
              <a:rPr lang="en-US" dirty="0" smtClean="0"/>
              <a:t>This produces charge deflection and redistribution. Deflected charge is collected in adjacent rows.</a:t>
            </a:r>
            <a:endParaRPr lang="en-US" dirty="0"/>
          </a:p>
        </p:txBody>
      </p:sp>
      <p:pic>
        <p:nvPicPr>
          <p:cNvPr id="16" name="Picture 15" descr="Screen Shot 2013-10-10 at 10.04.07 AM.png"/>
          <p:cNvPicPr>
            <a:picLocks noChangeAspect="1"/>
          </p:cNvPicPr>
          <p:nvPr/>
        </p:nvPicPr>
        <p:blipFill>
          <a:blip r:embed="rId3"/>
          <a:stretch>
            <a:fillRect/>
          </a:stretch>
        </p:blipFill>
        <p:spPr>
          <a:xfrm>
            <a:off x="3731156" y="3285944"/>
            <a:ext cx="4324350" cy="3070406"/>
          </a:xfrm>
          <a:prstGeom prst="rect">
            <a:avLst/>
          </a:prstGeom>
        </p:spPr>
      </p:pic>
      <p:pic>
        <p:nvPicPr>
          <p:cNvPr id="17" name="Picture 16" descr="Screen Shot 2013-10-10 at 10.03.38 AM.png"/>
          <p:cNvPicPr>
            <a:picLocks noChangeAspect="1"/>
          </p:cNvPicPr>
          <p:nvPr/>
        </p:nvPicPr>
        <p:blipFill>
          <a:blip r:embed="rId4"/>
          <a:stretch>
            <a:fillRect/>
          </a:stretch>
        </p:blipFill>
        <p:spPr>
          <a:xfrm rot="16200000">
            <a:off x="690595" y="3835114"/>
            <a:ext cx="2098675" cy="2700802"/>
          </a:xfrm>
          <a:prstGeom prst="rect">
            <a:avLst/>
          </a:prstGeom>
        </p:spPr>
      </p:pic>
    </p:spTree>
    <p:extLst>
      <p:ext uri="{BB962C8B-B14F-4D97-AF65-F5344CB8AC3E}">
        <p14:creationId xmlns:p14="http://schemas.microsoft.com/office/powerpoint/2010/main" val="4052320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0"/>
            <a:ext cx="6908800" cy="1143000"/>
          </a:xfrm>
        </p:spPr>
        <p:txBody>
          <a:bodyPr/>
          <a:lstStyle/>
          <a:p>
            <a:pPr algn="l"/>
            <a:r>
              <a:rPr lang="en-US" sz="2800" dirty="0" smtClean="0">
                <a:effectLst>
                  <a:outerShdw blurRad="38100" dist="38100" dir="2700000" algn="tl">
                    <a:srgbClr val="DDDDDD"/>
                  </a:outerShdw>
                </a:effectLst>
                <a:latin typeface="Calibri" charset="0"/>
                <a:ea typeface="ＭＳ Ｐゴシック" charset="0"/>
                <a:cs typeface="ＭＳ Ｐゴシック" charset="0"/>
              </a:rPr>
              <a:t>Blooming Stop Charge Displacement</a:t>
            </a:r>
            <a:endParaRPr lang="en-US" sz="2800" dirty="0">
              <a:effectLst>
                <a:outerShdw blurRad="38100" dist="38100" dir="2700000" algn="tl">
                  <a:srgbClr val="DDDDDD"/>
                </a:outerShdw>
              </a:effectLst>
              <a:latin typeface="Calibri" charset="0"/>
              <a:ea typeface="ＭＳ Ｐゴシック" charset="0"/>
              <a:cs typeface="ＭＳ Ｐゴシック" charset="0"/>
            </a:endParaRPr>
          </a:p>
        </p:txBody>
      </p:sp>
      <p:sp>
        <p:nvSpPr>
          <p:cNvPr id="4" name="Slide Number Placeholder 3"/>
          <p:cNvSpPr>
            <a:spLocks noGrp="1"/>
          </p:cNvSpPr>
          <p:nvPr>
            <p:ph type="sldNum" sz="quarter" idx="12"/>
          </p:nvPr>
        </p:nvSpPr>
        <p:spPr/>
        <p:txBody>
          <a:bodyPr/>
          <a:lstStyle/>
          <a:p>
            <a:fld id="{BA9DDF23-F160-F04E-8F84-99411FFB1650}" type="slidenum">
              <a:rPr lang="en-US" smtClean="0"/>
              <a:pPr/>
              <a:t>17</a:t>
            </a:fld>
            <a:endParaRPr lang="en-US" dirty="0"/>
          </a:p>
        </p:txBody>
      </p:sp>
      <p:pic>
        <p:nvPicPr>
          <p:cNvPr id="10" name="Picture 6" descr="bs_v_int_norm3.png"/>
          <p:cNvPicPr>
            <a:picLocks noChangeAspect="1"/>
          </p:cNvPicPr>
          <p:nvPr/>
        </p:nvPicPr>
        <p:blipFill>
          <a:blip r:embed="rId2"/>
          <a:srcRect/>
          <a:stretch>
            <a:fillRect/>
          </a:stretch>
        </p:blipFill>
        <p:spPr bwMode="auto">
          <a:xfrm>
            <a:off x="4572000" y="1143000"/>
            <a:ext cx="4572000" cy="3173820"/>
          </a:xfrm>
          <a:prstGeom prst="rect">
            <a:avLst/>
          </a:prstGeom>
          <a:noFill/>
          <a:ln w="9525">
            <a:noFill/>
            <a:miter lim="800000"/>
            <a:headEnd/>
            <a:tailEnd/>
          </a:ln>
        </p:spPr>
      </p:pic>
      <p:pic>
        <p:nvPicPr>
          <p:cNvPr id="11" name="Picture 5" descr="bs_level.png"/>
          <p:cNvPicPr>
            <a:picLocks noChangeAspect="1"/>
          </p:cNvPicPr>
          <p:nvPr/>
        </p:nvPicPr>
        <p:blipFill>
          <a:blip r:embed="rId3"/>
          <a:srcRect/>
          <a:stretch>
            <a:fillRect/>
          </a:stretch>
        </p:blipFill>
        <p:spPr bwMode="auto">
          <a:xfrm>
            <a:off x="0" y="1137301"/>
            <a:ext cx="4572000" cy="3179519"/>
          </a:xfrm>
          <a:prstGeom prst="rect">
            <a:avLst/>
          </a:prstGeom>
          <a:noFill/>
          <a:ln w="9525">
            <a:noFill/>
            <a:miter lim="800000"/>
            <a:headEnd/>
            <a:tailEnd/>
          </a:ln>
        </p:spPr>
      </p:pic>
      <p:sp>
        <p:nvSpPr>
          <p:cNvPr id="12" name="TextBox 11"/>
          <p:cNvSpPr txBox="1"/>
          <p:nvPr/>
        </p:nvSpPr>
        <p:spPr>
          <a:xfrm>
            <a:off x="482600" y="4787900"/>
            <a:ext cx="8204200" cy="1631216"/>
          </a:xfrm>
          <a:prstGeom prst="rect">
            <a:avLst/>
          </a:prstGeom>
          <a:noFill/>
        </p:spPr>
        <p:txBody>
          <a:bodyPr wrap="square" rtlCol="0">
            <a:spAutoFit/>
          </a:bodyPr>
          <a:lstStyle/>
          <a:p>
            <a:r>
              <a:rPr lang="en-US" sz="2000" dirty="0" smtClean="0"/>
              <a:t>Blooming Stop causes charge to be displaced from the last row in the segment. The ‘missing’ charge is redistributed in the adjacent rows.</a:t>
            </a:r>
          </a:p>
          <a:p>
            <a:endParaRPr lang="en-US" sz="2000" dirty="0" smtClean="0"/>
          </a:p>
          <a:p>
            <a:r>
              <a:rPr lang="en-US" sz="2000" dirty="0" smtClean="0"/>
              <a:t>The effect is somewhat dependent on both signal level and wavelength and so it is NOT a purely photometric effect that will ‘flat field out’.</a:t>
            </a:r>
            <a:endParaRPr lang="en-US" sz="2000" dirty="0"/>
          </a:p>
        </p:txBody>
      </p:sp>
    </p:spTree>
    <p:extLst>
      <p:ext uri="{BB962C8B-B14F-4D97-AF65-F5344CB8AC3E}">
        <p14:creationId xmlns:p14="http://schemas.microsoft.com/office/powerpoint/2010/main" val="4052320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5900" y="0"/>
            <a:ext cx="6870700" cy="1143000"/>
          </a:xfrm>
          <a:prstGeom prst="rect">
            <a:avLst/>
          </a:prstGeom>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outerShdw blurRad="38100" dist="38100" dir="2700000" algn="tl">
                    <a:srgbClr val="DDDDDD"/>
                  </a:outerShdw>
                </a:effectLst>
                <a:uLnTx/>
                <a:uFillTx/>
                <a:latin typeface="Calibri" charset="0"/>
                <a:ea typeface="ＭＳ Ｐゴシック" charset="0"/>
                <a:cs typeface="ＭＳ Ｐゴシック" charset="0"/>
              </a:rPr>
              <a:t>Blooming Stop </a:t>
            </a:r>
            <a:r>
              <a:rPr kumimoji="0" lang="en-US" sz="2800" b="0" i="0" u="none" strike="noStrike" kern="1200" cap="none" spc="0" normalizeH="0" baseline="0" noProof="0" dirty="0" err="1" smtClean="0">
                <a:ln>
                  <a:noFill/>
                </a:ln>
                <a:solidFill>
                  <a:schemeClr val="tx1"/>
                </a:solidFill>
                <a:effectLst>
                  <a:outerShdw blurRad="38100" dist="38100" dir="2700000" algn="tl">
                    <a:srgbClr val="DDDDDD"/>
                  </a:outerShdw>
                </a:effectLst>
                <a:uLnTx/>
                <a:uFillTx/>
                <a:latin typeface="Calibri" charset="0"/>
                <a:ea typeface="ＭＳ Ｐゴシック" charset="0"/>
                <a:cs typeface="ＭＳ Ｐゴシック" charset="0"/>
              </a:rPr>
              <a:t>Astrometric</a:t>
            </a:r>
            <a:r>
              <a:rPr kumimoji="0" lang="en-US" sz="2800" b="0" i="0" u="none" strike="noStrike" kern="1200" cap="none" spc="0" normalizeH="0" baseline="0" noProof="0" dirty="0" smtClean="0">
                <a:ln>
                  <a:noFill/>
                </a:ln>
                <a:solidFill>
                  <a:schemeClr val="tx1"/>
                </a:solidFill>
                <a:effectLst>
                  <a:outerShdw blurRad="38100" dist="38100" dir="2700000" algn="tl">
                    <a:srgbClr val="DDDDDD"/>
                  </a:outerShdw>
                </a:effectLst>
                <a:uLnTx/>
                <a:uFillTx/>
                <a:latin typeface="Calibri" charset="0"/>
                <a:ea typeface="ＭＳ Ｐゴシック" charset="0"/>
                <a:cs typeface="ＭＳ Ｐゴシック" charset="0"/>
              </a:rPr>
              <a:t> Effects</a:t>
            </a:r>
            <a:endParaRPr kumimoji="0" lang="en-US" sz="2800" b="0" i="0" u="none" strike="noStrike" kern="1200" cap="none" spc="0" normalizeH="0" baseline="0" noProof="0" dirty="0">
              <a:ln>
                <a:noFill/>
              </a:ln>
              <a:solidFill>
                <a:schemeClr val="tx1"/>
              </a:solidFill>
              <a:effectLst>
                <a:outerShdw blurRad="38100" dist="38100" dir="2700000" algn="tl">
                  <a:srgbClr val="DDDDDD"/>
                </a:outerShdw>
              </a:effectLst>
              <a:uLnTx/>
              <a:uFillTx/>
              <a:latin typeface="Calibri" charset="0"/>
              <a:ea typeface="ＭＳ Ｐゴシック" charset="0"/>
              <a:cs typeface="ＭＳ Ｐゴシック" charset="0"/>
            </a:endParaRPr>
          </a:p>
        </p:txBody>
      </p:sp>
      <p:pic>
        <p:nvPicPr>
          <p:cNvPr id="7" name="Picture 6" descr="Screen Shot 2013-10-10 at 9.39.38 AM.png"/>
          <p:cNvPicPr>
            <a:picLocks noChangeAspect="1"/>
          </p:cNvPicPr>
          <p:nvPr/>
        </p:nvPicPr>
        <p:blipFill>
          <a:blip r:embed="rId3"/>
          <a:stretch>
            <a:fillRect/>
          </a:stretch>
        </p:blipFill>
        <p:spPr>
          <a:xfrm>
            <a:off x="342900" y="1803400"/>
            <a:ext cx="3606598" cy="2514600"/>
          </a:xfrm>
          <a:prstGeom prst="rect">
            <a:avLst/>
          </a:prstGeom>
        </p:spPr>
      </p:pic>
      <p:sp>
        <p:nvSpPr>
          <p:cNvPr id="8" name="TextBox 7"/>
          <p:cNvSpPr txBox="1"/>
          <p:nvPr/>
        </p:nvSpPr>
        <p:spPr>
          <a:xfrm>
            <a:off x="342900" y="1063884"/>
            <a:ext cx="4102100" cy="646331"/>
          </a:xfrm>
          <a:prstGeom prst="rect">
            <a:avLst/>
          </a:prstGeom>
          <a:noFill/>
        </p:spPr>
        <p:txBody>
          <a:bodyPr wrap="square" rtlCol="0">
            <a:spAutoFit/>
          </a:bodyPr>
          <a:lstStyle/>
          <a:p>
            <a:r>
              <a:rPr lang="en-US" dirty="0" smtClean="0"/>
              <a:t>Spot scan tests have been performed across the blooming stop area</a:t>
            </a:r>
            <a:endParaRPr lang="en-US" dirty="0"/>
          </a:p>
        </p:txBody>
      </p:sp>
      <p:sp>
        <p:nvSpPr>
          <p:cNvPr id="9" name="TextBox 8"/>
          <p:cNvSpPr txBox="1"/>
          <p:nvPr/>
        </p:nvSpPr>
        <p:spPr>
          <a:xfrm>
            <a:off x="342900" y="4495800"/>
            <a:ext cx="4075113" cy="2031325"/>
          </a:xfrm>
          <a:prstGeom prst="rect">
            <a:avLst/>
          </a:prstGeom>
          <a:noFill/>
        </p:spPr>
        <p:txBody>
          <a:bodyPr wrap="square" rtlCol="0">
            <a:spAutoFit/>
          </a:bodyPr>
          <a:lstStyle/>
          <a:p>
            <a:r>
              <a:rPr lang="en-US" dirty="0" smtClean="0"/>
              <a:t>Charge displacement is observed, producing </a:t>
            </a:r>
            <a:r>
              <a:rPr lang="en-US" dirty="0" err="1" smtClean="0"/>
              <a:t>astrometric</a:t>
            </a:r>
            <a:r>
              <a:rPr lang="en-US" dirty="0" smtClean="0"/>
              <a:t> errors on either side of the mid-sensor blooming stop.</a:t>
            </a:r>
          </a:p>
          <a:p>
            <a:endParaRPr lang="en-US" dirty="0" smtClean="0"/>
          </a:p>
          <a:p>
            <a:r>
              <a:rPr lang="en-US" b="1" dirty="0" smtClean="0"/>
              <a:t>Mitigation strategy is either removal of feature from design or exclusion of the affected rows from data analysis.</a:t>
            </a:r>
            <a:endParaRPr lang="en-US" b="1" dirty="0"/>
          </a:p>
        </p:txBody>
      </p:sp>
      <p:pic>
        <p:nvPicPr>
          <p:cNvPr id="10" name="Picture 5" descr="Screen Shot 2013-01-30 at 11.22.59 PM.png"/>
          <p:cNvPicPr>
            <a:picLocks noChangeAspect="1"/>
          </p:cNvPicPr>
          <p:nvPr/>
        </p:nvPicPr>
        <p:blipFill>
          <a:blip r:embed="rId4"/>
          <a:srcRect/>
          <a:stretch>
            <a:fillRect/>
          </a:stretch>
        </p:blipFill>
        <p:spPr bwMode="auto">
          <a:xfrm>
            <a:off x="4418013" y="1066800"/>
            <a:ext cx="4725987" cy="5500687"/>
          </a:xfrm>
          <a:prstGeom prst="rect">
            <a:avLst/>
          </a:prstGeom>
          <a:noFill/>
          <a:ln w="9525">
            <a:noFill/>
            <a:miter lim="800000"/>
            <a:headEnd/>
            <a:tailEnd/>
          </a:ln>
        </p:spPr>
      </p:pic>
      <p:sp>
        <p:nvSpPr>
          <p:cNvPr id="15" name="Oval 14"/>
          <p:cNvSpPr/>
          <p:nvPr/>
        </p:nvSpPr>
        <p:spPr>
          <a:xfrm>
            <a:off x="6172200" y="1676400"/>
            <a:ext cx="914400" cy="381000"/>
          </a:xfrm>
          <a:prstGeom prst="ellipse">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858000" y="2146300"/>
            <a:ext cx="914400" cy="381000"/>
          </a:xfrm>
          <a:prstGeom prst="ellipse">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546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0"/>
            <a:ext cx="6946900" cy="1143000"/>
          </a:xfrm>
        </p:spPr>
        <p:txBody>
          <a:bodyPr/>
          <a:lstStyle/>
          <a:p>
            <a:pPr algn="l"/>
            <a:r>
              <a:rPr lang="en-US" sz="2800" dirty="0" smtClean="0">
                <a:effectLst>
                  <a:outerShdw blurRad="38100" dist="38100" dir="2700000" algn="tl">
                    <a:srgbClr val="DDDDDD"/>
                  </a:outerShdw>
                </a:effectLst>
                <a:latin typeface="Calibri" charset="0"/>
                <a:ea typeface="ＭＳ Ｐゴシック" charset="0"/>
                <a:cs typeface="ＭＳ Ｐゴシック" charset="0"/>
              </a:rPr>
              <a:t>“Tree Rings”: A purely Photometric Effect?</a:t>
            </a:r>
            <a:endParaRPr lang="en-US" sz="2800" dirty="0">
              <a:effectLst>
                <a:outerShdw blurRad="38100" dist="38100" dir="2700000" algn="tl">
                  <a:srgbClr val="DDDDDD"/>
                </a:outerShdw>
              </a:effectLst>
              <a:latin typeface="Calibri" charset="0"/>
              <a:ea typeface="ＭＳ Ｐゴシック" charset="0"/>
              <a:cs typeface="ＭＳ Ｐゴシック" charset="0"/>
            </a:endParaRPr>
          </a:p>
        </p:txBody>
      </p:sp>
      <p:sp>
        <p:nvSpPr>
          <p:cNvPr id="4" name="Slide Number Placeholder 3"/>
          <p:cNvSpPr>
            <a:spLocks noGrp="1"/>
          </p:cNvSpPr>
          <p:nvPr>
            <p:ph type="sldNum" sz="quarter" idx="12"/>
          </p:nvPr>
        </p:nvSpPr>
        <p:spPr/>
        <p:txBody>
          <a:bodyPr/>
          <a:lstStyle/>
          <a:p>
            <a:fld id="{BA9DDF23-F160-F04E-8F84-99411FFB1650}" type="slidenum">
              <a:rPr lang="en-US" smtClean="0"/>
              <a:pPr/>
              <a:t>19</a:t>
            </a:fld>
            <a:endParaRPr lang="en-US"/>
          </a:p>
        </p:txBody>
      </p:sp>
      <p:sp>
        <p:nvSpPr>
          <p:cNvPr id="5" name="TextBox 4"/>
          <p:cNvSpPr txBox="1"/>
          <p:nvPr/>
        </p:nvSpPr>
        <p:spPr>
          <a:xfrm>
            <a:off x="214313" y="2343329"/>
            <a:ext cx="3873500" cy="4524316"/>
          </a:xfrm>
          <a:prstGeom prst="rect">
            <a:avLst/>
          </a:prstGeom>
          <a:noFill/>
        </p:spPr>
        <p:txBody>
          <a:bodyPr wrap="square" rtlCol="0">
            <a:spAutoFit/>
          </a:bodyPr>
          <a:lstStyle/>
          <a:p>
            <a:r>
              <a:rPr lang="en-US" dirty="0" smtClean="0"/>
              <a:t>Effect is thought to be caused by resistivity variation due to doping </a:t>
            </a:r>
            <a:r>
              <a:rPr lang="en-US" dirty="0" err="1" smtClean="0"/>
              <a:t>inhomogeneities</a:t>
            </a:r>
            <a:r>
              <a:rPr lang="en-US" dirty="0" smtClean="0"/>
              <a:t> in the </a:t>
            </a:r>
            <a:r>
              <a:rPr lang="en-US" dirty="0" err="1" smtClean="0"/>
              <a:t>boule</a:t>
            </a:r>
            <a:r>
              <a:rPr lang="en-US" dirty="0" smtClean="0"/>
              <a:t> from which the silicon wafer is cut.</a:t>
            </a:r>
          </a:p>
          <a:p>
            <a:endParaRPr lang="en-US" dirty="0" smtClean="0"/>
          </a:p>
          <a:p>
            <a:r>
              <a:rPr lang="en-US" dirty="0" smtClean="0"/>
              <a:t>Flat field correction does not account for </a:t>
            </a:r>
            <a:r>
              <a:rPr lang="en-US" dirty="0" err="1" smtClean="0"/>
              <a:t>astrometric</a:t>
            </a:r>
            <a:r>
              <a:rPr lang="en-US" dirty="0" smtClean="0"/>
              <a:t> effects caused by these resistivity variations</a:t>
            </a:r>
          </a:p>
          <a:p>
            <a:endParaRPr lang="en-US" dirty="0" smtClean="0"/>
          </a:p>
          <a:p>
            <a:r>
              <a:rPr lang="en-US" dirty="0" smtClean="0"/>
              <a:t>Practically, </a:t>
            </a:r>
            <a:r>
              <a:rPr lang="en-US" dirty="0" err="1" smtClean="0"/>
              <a:t>astrometric</a:t>
            </a:r>
            <a:r>
              <a:rPr lang="en-US" dirty="0" smtClean="0"/>
              <a:t> effects can be determined only using on-sky data.</a:t>
            </a:r>
          </a:p>
          <a:p>
            <a:endParaRPr lang="en-US" dirty="0" smtClean="0"/>
          </a:p>
          <a:p>
            <a:r>
              <a:rPr lang="en-US" b="1" dirty="0" smtClean="0"/>
              <a:t>Only mitigation strategy prior to operation is to attempt to select silicon wafers with minimal resistivity variation.</a:t>
            </a: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798345" y="-567531"/>
            <a:ext cx="1419225"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15900" y="1143000"/>
            <a:ext cx="3871913" cy="1200329"/>
          </a:xfrm>
          <a:prstGeom prst="rect">
            <a:avLst/>
          </a:prstGeom>
          <a:noFill/>
        </p:spPr>
        <p:txBody>
          <a:bodyPr wrap="square" rtlCol="0">
            <a:spAutoFit/>
          </a:bodyPr>
          <a:lstStyle/>
          <a:p>
            <a:r>
              <a:rPr lang="en-US" dirty="0" smtClean="0"/>
              <a:t>A well known effect is referred to as ‘tree rings’: a pattern observed in flat field images that is often considered a QE or ‘effective pixel size’ variation.</a:t>
            </a:r>
            <a:endParaRPr lang="en-US" dirty="0"/>
          </a:p>
        </p:txBody>
      </p:sp>
      <p:pic>
        <p:nvPicPr>
          <p:cNvPr id="39" name="Picture 38" descr="Screen Shot 2013-10-10 at 9.50.41 AM.png"/>
          <p:cNvPicPr>
            <a:picLocks noChangeAspect="1"/>
          </p:cNvPicPr>
          <p:nvPr/>
        </p:nvPicPr>
        <p:blipFill>
          <a:blip r:embed="rId3"/>
          <a:stretch>
            <a:fillRect/>
          </a:stretch>
        </p:blipFill>
        <p:spPr>
          <a:xfrm>
            <a:off x="4087813" y="2562225"/>
            <a:ext cx="4822637" cy="3929103"/>
          </a:xfrm>
          <a:prstGeom prst="rect">
            <a:avLst/>
          </a:prstGeom>
        </p:spPr>
      </p:pic>
    </p:spTree>
    <p:extLst>
      <p:ext uri="{BB962C8B-B14F-4D97-AF65-F5344CB8AC3E}">
        <p14:creationId xmlns:p14="http://schemas.microsoft.com/office/powerpoint/2010/main" val="4052320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0"/>
            <a:ext cx="7086600" cy="1143000"/>
          </a:xfrm>
        </p:spPr>
        <p:txBody>
          <a:bodyPr/>
          <a:lstStyle/>
          <a:p>
            <a:pPr algn="l"/>
            <a:r>
              <a:rPr lang="en-US" sz="2800" dirty="0" smtClean="0">
                <a:effectLst>
                  <a:outerShdw blurRad="38100" dist="38100" dir="2700000" algn="tl">
                    <a:srgbClr val="DDDDDD"/>
                  </a:outerShdw>
                </a:effectLst>
                <a:latin typeface="Calibri" charset="0"/>
                <a:ea typeface="ＭＳ Ｐゴシック" charset="0"/>
                <a:cs typeface="ＭＳ Ｐゴシック" charset="0"/>
              </a:rPr>
              <a:t>Acknowledgements</a:t>
            </a:r>
            <a:endParaRPr lang="en-US" sz="2800" dirty="0">
              <a:effectLst>
                <a:outerShdw blurRad="38100" dist="38100" dir="2700000" algn="tl">
                  <a:srgbClr val="DDDDDD"/>
                </a:outerShdw>
              </a:effectLst>
              <a:latin typeface="Calibri" charset="0"/>
              <a:ea typeface="ＭＳ Ｐゴシック" charset="0"/>
              <a:cs typeface="ＭＳ Ｐゴシック" charset="0"/>
            </a:endParaRPr>
          </a:p>
        </p:txBody>
      </p:sp>
      <p:sp>
        <p:nvSpPr>
          <p:cNvPr id="4" name="Slide Number Placeholder 3"/>
          <p:cNvSpPr>
            <a:spLocks noGrp="1"/>
          </p:cNvSpPr>
          <p:nvPr>
            <p:ph type="sldNum" sz="quarter" idx="12"/>
          </p:nvPr>
        </p:nvSpPr>
        <p:spPr/>
        <p:txBody>
          <a:bodyPr/>
          <a:lstStyle/>
          <a:p>
            <a:fld id="{BA9DDF23-F160-F04E-8F84-99411FFB1650}" type="slidenum">
              <a:rPr lang="en-US" smtClean="0"/>
              <a:pPr/>
              <a:t>2</a:t>
            </a:fld>
            <a:endParaRPr lang="en-US"/>
          </a:p>
        </p:txBody>
      </p:sp>
      <p:sp>
        <p:nvSpPr>
          <p:cNvPr id="5" name="TextBox 4"/>
          <p:cNvSpPr txBox="1"/>
          <p:nvPr/>
        </p:nvSpPr>
        <p:spPr>
          <a:xfrm>
            <a:off x="508000" y="1887835"/>
            <a:ext cx="3281680" cy="3139321"/>
          </a:xfrm>
          <a:prstGeom prst="rect">
            <a:avLst/>
          </a:prstGeom>
          <a:noFill/>
        </p:spPr>
        <p:txBody>
          <a:bodyPr wrap="square" rtlCol="0">
            <a:spAutoFit/>
          </a:bodyPr>
          <a:lstStyle/>
          <a:p>
            <a:r>
              <a:rPr lang="en-US" b="1" dirty="0" smtClean="0"/>
              <a:t>Harvard:</a:t>
            </a:r>
          </a:p>
          <a:p>
            <a:r>
              <a:rPr lang="en-US" dirty="0" smtClean="0"/>
              <a:t>Peter Doherty</a:t>
            </a:r>
          </a:p>
          <a:p>
            <a:r>
              <a:rPr lang="en-US" dirty="0" smtClean="0"/>
              <a:t>Christopher Stubbs</a:t>
            </a:r>
          </a:p>
          <a:p>
            <a:r>
              <a:rPr lang="en-US" dirty="0" err="1" smtClean="0"/>
              <a:t>Amali</a:t>
            </a:r>
            <a:r>
              <a:rPr lang="en-US" dirty="0" smtClean="0"/>
              <a:t> </a:t>
            </a:r>
            <a:r>
              <a:rPr lang="en-US" dirty="0" err="1" smtClean="0"/>
              <a:t>Vaz</a:t>
            </a:r>
            <a:endParaRPr lang="en-US" dirty="0" smtClean="0"/>
          </a:p>
          <a:p>
            <a:endParaRPr lang="en-US" b="1" dirty="0" smtClean="0"/>
          </a:p>
          <a:p>
            <a:r>
              <a:rPr lang="en-US" b="1" dirty="0" smtClean="0"/>
              <a:t>BNL:</a:t>
            </a:r>
          </a:p>
          <a:p>
            <a:r>
              <a:rPr lang="en-US" dirty="0" smtClean="0"/>
              <a:t>Paul O’Connor</a:t>
            </a:r>
          </a:p>
          <a:p>
            <a:r>
              <a:rPr lang="en-US" dirty="0" smtClean="0"/>
              <a:t>Ivan </a:t>
            </a:r>
            <a:r>
              <a:rPr lang="en-US" dirty="0" err="1" smtClean="0"/>
              <a:t>Kotov</a:t>
            </a:r>
            <a:endParaRPr lang="en-US" dirty="0" smtClean="0"/>
          </a:p>
          <a:p>
            <a:r>
              <a:rPr lang="en-US" dirty="0" smtClean="0"/>
              <a:t>James Frank</a:t>
            </a:r>
          </a:p>
          <a:p>
            <a:r>
              <a:rPr lang="en-US" dirty="0" err="1" smtClean="0"/>
              <a:t>Dajun</a:t>
            </a:r>
            <a:r>
              <a:rPr lang="en-US" dirty="0" smtClean="0"/>
              <a:t> Huang</a:t>
            </a:r>
          </a:p>
          <a:p>
            <a:r>
              <a:rPr lang="en-US" dirty="0" smtClean="0"/>
              <a:t>Andrei </a:t>
            </a:r>
            <a:r>
              <a:rPr lang="en-US" dirty="0" err="1" smtClean="0"/>
              <a:t>Nomerotski</a:t>
            </a:r>
            <a:endParaRPr lang="en-US" dirty="0" smtClean="0"/>
          </a:p>
        </p:txBody>
      </p:sp>
      <p:sp>
        <p:nvSpPr>
          <p:cNvPr id="6" name="TextBox 5"/>
          <p:cNvSpPr txBox="1"/>
          <p:nvPr/>
        </p:nvSpPr>
        <p:spPr>
          <a:xfrm>
            <a:off x="127000" y="1329267"/>
            <a:ext cx="184666" cy="369332"/>
          </a:xfrm>
          <a:prstGeom prst="rect">
            <a:avLst/>
          </a:prstGeom>
          <a:noFill/>
        </p:spPr>
        <p:txBody>
          <a:bodyPr wrap="none" rtlCol="0">
            <a:spAutoFit/>
          </a:bodyPr>
          <a:lstStyle/>
          <a:p>
            <a:endParaRPr lang="en-US" dirty="0"/>
          </a:p>
        </p:txBody>
      </p:sp>
      <p:sp>
        <p:nvSpPr>
          <p:cNvPr id="7" name="TextBox 6"/>
          <p:cNvSpPr txBox="1"/>
          <p:nvPr/>
        </p:nvSpPr>
        <p:spPr>
          <a:xfrm>
            <a:off x="508000" y="1143000"/>
            <a:ext cx="6351017" cy="738664"/>
          </a:xfrm>
          <a:prstGeom prst="rect">
            <a:avLst/>
          </a:prstGeom>
          <a:noFill/>
        </p:spPr>
        <p:txBody>
          <a:bodyPr wrap="none" rtlCol="0">
            <a:spAutoFit/>
          </a:bodyPr>
          <a:lstStyle/>
          <a:p>
            <a:r>
              <a:rPr lang="en-US" sz="2400" b="1" dirty="0" smtClean="0"/>
              <a:t>The work presented here involved many people:</a:t>
            </a:r>
          </a:p>
          <a:p>
            <a:endParaRPr lang="en-US" dirty="0"/>
          </a:p>
        </p:txBody>
      </p:sp>
      <p:sp>
        <p:nvSpPr>
          <p:cNvPr id="10" name="TextBox 9"/>
          <p:cNvSpPr txBox="1"/>
          <p:nvPr/>
        </p:nvSpPr>
        <p:spPr>
          <a:xfrm>
            <a:off x="3060700" y="1881664"/>
            <a:ext cx="3281680" cy="3785652"/>
          </a:xfrm>
          <a:prstGeom prst="rect">
            <a:avLst/>
          </a:prstGeom>
          <a:noFill/>
        </p:spPr>
        <p:txBody>
          <a:bodyPr wrap="square" rtlCol="0">
            <a:spAutoFit/>
          </a:bodyPr>
          <a:lstStyle/>
          <a:p>
            <a:r>
              <a:rPr lang="en-US" b="1" dirty="0" smtClean="0"/>
              <a:t>UC Davis:</a:t>
            </a:r>
          </a:p>
          <a:p>
            <a:r>
              <a:rPr lang="en-US" dirty="0" smtClean="0"/>
              <a:t>Tony Tyson</a:t>
            </a:r>
          </a:p>
          <a:p>
            <a:endParaRPr lang="en-US" b="1" dirty="0" smtClean="0"/>
          </a:p>
          <a:p>
            <a:r>
              <a:rPr lang="en-US" b="1" dirty="0" smtClean="0"/>
              <a:t>SLAC:</a:t>
            </a:r>
          </a:p>
          <a:p>
            <a:r>
              <a:rPr lang="en-US" dirty="0" smtClean="0"/>
              <a:t>Kirk Gilmore</a:t>
            </a:r>
          </a:p>
          <a:p>
            <a:r>
              <a:rPr lang="en-US" dirty="0" smtClean="0">
                <a:solidFill>
                  <a:srgbClr val="000000"/>
                </a:solidFill>
              </a:rPr>
              <a:t>Andy Rasmussen </a:t>
            </a:r>
            <a:endParaRPr lang="en-US" dirty="0" smtClean="0"/>
          </a:p>
          <a:p>
            <a:endParaRPr lang="en-US" b="1" dirty="0" smtClean="0"/>
          </a:p>
          <a:p>
            <a:r>
              <a:rPr lang="en-US" b="1" dirty="0" smtClean="0"/>
              <a:t>LPNHE/IN2P3:</a:t>
            </a:r>
          </a:p>
          <a:p>
            <a:r>
              <a:rPr lang="en-US" dirty="0" smtClean="0"/>
              <a:t>Pierre </a:t>
            </a:r>
            <a:r>
              <a:rPr lang="en-US" dirty="0" err="1" smtClean="0"/>
              <a:t>Antilogus</a:t>
            </a:r>
            <a:endParaRPr lang="en-US" dirty="0" smtClean="0"/>
          </a:p>
          <a:p>
            <a:r>
              <a:rPr lang="en-US" dirty="0" smtClean="0"/>
              <a:t>Pierre </a:t>
            </a:r>
            <a:r>
              <a:rPr lang="en-US" dirty="0" err="1" smtClean="0"/>
              <a:t>Astier</a:t>
            </a:r>
            <a:endParaRPr lang="en-US" dirty="0" smtClean="0"/>
          </a:p>
          <a:p>
            <a:endParaRPr lang="en-US" b="1" dirty="0" smtClean="0"/>
          </a:p>
          <a:p>
            <a:endParaRPr lang="en-US" dirty="0" smtClean="0"/>
          </a:p>
          <a:p>
            <a:endParaRPr lang="en-US" sz="2400" b="1" dirty="0" smtClean="0"/>
          </a:p>
        </p:txBody>
      </p:sp>
      <p:sp>
        <p:nvSpPr>
          <p:cNvPr id="11" name="TextBox 10"/>
          <p:cNvSpPr txBox="1"/>
          <p:nvPr/>
        </p:nvSpPr>
        <p:spPr>
          <a:xfrm>
            <a:off x="508000" y="5297984"/>
            <a:ext cx="4362643" cy="369332"/>
          </a:xfrm>
          <a:prstGeom prst="rect">
            <a:avLst/>
          </a:prstGeom>
          <a:noFill/>
        </p:spPr>
        <p:txBody>
          <a:bodyPr wrap="none" rtlCol="0">
            <a:spAutoFit/>
          </a:bodyPr>
          <a:lstStyle/>
          <a:p>
            <a:r>
              <a:rPr lang="en-US" dirty="0" smtClean="0"/>
              <a:t>And others whom I have no doubt forgotten.</a:t>
            </a:r>
            <a:endParaRPr lang="en-US" dirty="0"/>
          </a:p>
        </p:txBody>
      </p:sp>
    </p:spTree>
    <p:extLst>
      <p:ext uri="{BB962C8B-B14F-4D97-AF65-F5344CB8AC3E}">
        <p14:creationId xmlns:p14="http://schemas.microsoft.com/office/powerpoint/2010/main" val="4052320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ChangeArrowheads="1"/>
          </p:cNvSpPr>
          <p:nvPr/>
        </p:nvSpPr>
        <p:spPr bwMode="auto">
          <a:xfrm>
            <a:off x="1828800" y="1984375"/>
            <a:ext cx="5943600" cy="220980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a:solidFill>
                <a:srgbClr val="000000"/>
              </a:solidFill>
            </a:endParaRPr>
          </a:p>
        </p:txBody>
      </p:sp>
      <p:grpSp>
        <p:nvGrpSpPr>
          <p:cNvPr id="12290" name="Group 3"/>
          <p:cNvGrpSpPr>
            <a:grpSpLocks/>
          </p:cNvGrpSpPr>
          <p:nvPr/>
        </p:nvGrpSpPr>
        <p:grpSpPr bwMode="auto">
          <a:xfrm>
            <a:off x="1600200" y="1460500"/>
            <a:ext cx="6172200" cy="652463"/>
            <a:chOff x="2784" y="789"/>
            <a:chExt cx="2064" cy="411"/>
          </a:xfrm>
        </p:grpSpPr>
        <p:sp>
          <p:nvSpPr>
            <p:cNvPr id="12384" name="AutoShape 4"/>
            <p:cNvSpPr>
              <a:spLocks noChangeArrowheads="1"/>
            </p:cNvSpPr>
            <p:nvPr/>
          </p:nvSpPr>
          <p:spPr bwMode="auto">
            <a:xfrm>
              <a:off x="2832" y="1056"/>
              <a:ext cx="2016" cy="144"/>
            </a:xfrm>
            <a:prstGeom prst="roundRect">
              <a:avLst>
                <a:gd name="adj" fmla="val 50000"/>
              </a:avLst>
            </a:pr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endParaRPr lang="en-US">
                <a:solidFill>
                  <a:srgbClr val="000000"/>
                </a:solidFill>
              </a:endParaRPr>
            </a:p>
          </p:txBody>
        </p:sp>
        <p:sp>
          <p:nvSpPr>
            <p:cNvPr id="12385" name="Rectangle 5"/>
            <p:cNvSpPr>
              <a:spLocks noChangeArrowheads="1"/>
            </p:cNvSpPr>
            <p:nvPr/>
          </p:nvSpPr>
          <p:spPr bwMode="auto">
            <a:xfrm>
              <a:off x="2784" y="789"/>
              <a:ext cx="2064" cy="3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a:solidFill>
                  <a:srgbClr val="000000"/>
                </a:solidFill>
              </a:endParaRPr>
            </a:p>
          </p:txBody>
        </p:sp>
      </p:grpSp>
      <p:sp>
        <p:nvSpPr>
          <p:cNvPr id="12291" name="Rectangle 6"/>
          <p:cNvSpPr>
            <a:spLocks noChangeArrowheads="1"/>
          </p:cNvSpPr>
          <p:nvPr/>
        </p:nvSpPr>
        <p:spPr bwMode="auto">
          <a:xfrm>
            <a:off x="1828800" y="4117975"/>
            <a:ext cx="5943600" cy="76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a:solidFill>
                <a:srgbClr val="000000"/>
              </a:solidFill>
            </a:endParaRPr>
          </a:p>
        </p:txBody>
      </p:sp>
      <p:sp>
        <p:nvSpPr>
          <p:cNvPr id="12292" name="Rectangle 7"/>
          <p:cNvSpPr>
            <a:spLocks noChangeArrowheads="1"/>
          </p:cNvSpPr>
          <p:nvPr/>
        </p:nvSpPr>
        <p:spPr bwMode="auto">
          <a:xfrm>
            <a:off x="4038600" y="1755775"/>
            <a:ext cx="457200" cy="152400"/>
          </a:xfrm>
          <a:prstGeom prst="rect">
            <a:avLst/>
          </a:prstGeom>
          <a:solidFill>
            <a:srgbClr val="808080"/>
          </a:solidFill>
          <a:ln w="9525">
            <a:solidFill>
              <a:schemeClr val="tx1"/>
            </a:solidFill>
            <a:miter lim="800000"/>
            <a:headEnd/>
            <a:tailEnd/>
          </a:ln>
        </p:spPr>
        <p:txBody>
          <a:bodyPr wrap="none" anchor="ctr"/>
          <a:lstStyle/>
          <a:p>
            <a:pPr defTabSz="457200"/>
            <a:endParaRPr lang="en-US">
              <a:solidFill>
                <a:srgbClr val="000000"/>
              </a:solidFill>
            </a:endParaRPr>
          </a:p>
        </p:txBody>
      </p:sp>
      <p:sp>
        <p:nvSpPr>
          <p:cNvPr id="12293" name="Rectangle 8"/>
          <p:cNvSpPr>
            <a:spLocks noChangeArrowheads="1"/>
          </p:cNvSpPr>
          <p:nvPr/>
        </p:nvSpPr>
        <p:spPr bwMode="auto">
          <a:xfrm>
            <a:off x="4559300" y="1755775"/>
            <a:ext cx="457200" cy="152400"/>
          </a:xfrm>
          <a:prstGeom prst="rect">
            <a:avLst/>
          </a:prstGeom>
          <a:solidFill>
            <a:srgbClr val="FFFF99"/>
          </a:solidFill>
          <a:ln w="9525">
            <a:solidFill>
              <a:schemeClr val="tx1"/>
            </a:solidFill>
            <a:miter lim="800000"/>
            <a:headEnd/>
            <a:tailEnd/>
          </a:ln>
        </p:spPr>
        <p:txBody>
          <a:bodyPr wrap="none" anchor="ctr"/>
          <a:lstStyle/>
          <a:p>
            <a:pPr defTabSz="457200"/>
            <a:endParaRPr lang="en-US">
              <a:solidFill>
                <a:srgbClr val="000000"/>
              </a:solidFill>
            </a:endParaRPr>
          </a:p>
        </p:txBody>
      </p:sp>
      <p:sp>
        <p:nvSpPr>
          <p:cNvPr id="12294" name="Rectangle 9"/>
          <p:cNvSpPr>
            <a:spLocks noChangeArrowheads="1"/>
          </p:cNvSpPr>
          <p:nvPr/>
        </p:nvSpPr>
        <p:spPr bwMode="auto">
          <a:xfrm>
            <a:off x="5080000" y="1755775"/>
            <a:ext cx="457200" cy="152400"/>
          </a:xfrm>
          <a:prstGeom prst="rect">
            <a:avLst/>
          </a:prstGeom>
          <a:solidFill>
            <a:srgbClr val="FFFF99"/>
          </a:solidFill>
          <a:ln w="9525">
            <a:solidFill>
              <a:schemeClr val="tx1"/>
            </a:solidFill>
            <a:miter lim="800000"/>
            <a:headEnd/>
            <a:tailEnd/>
          </a:ln>
        </p:spPr>
        <p:txBody>
          <a:bodyPr wrap="none" anchor="ctr"/>
          <a:lstStyle/>
          <a:p>
            <a:pPr defTabSz="457200"/>
            <a:endParaRPr lang="en-US">
              <a:solidFill>
                <a:srgbClr val="000000"/>
              </a:solidFill>
            </a:endParaRPr>
          </a:p>
        </p:txBody>
      </p:sp>
      <p:sp>
        <p:nvSpPr>
          <p:cNvPr id="12295" name="Rectangle 10"/>
          <p:cNvSpPr>
            <a:spLocks noChangeArrowheads="1"/>
          </p:cNvSpPr>
          <p:nvPr/>
        </p:nvSpPr>
        <p:spPr bwMode="auto">
          <a:xfrm>
            <a:off x="5600700" y="1755775"/>
            <a:ext cx="457200" cy="152400"/>
          </a:xfrm>
          <a:prstGeom prst="rect">
            <a:avLst/>
          </a:prstGeom>
          <a:solidFill>
            <a:srgbClr val="808080"/>
          </a:solidFill>
          <a:ln w="9525">
            <a:solidFill>
              <a:schemeClr val="tx1"/>
            </a:solidFill>
            <a:miter lim="800000"/>
            <a:headEnd/>
            <a:tailEnd/>
          </a:ln>
        </p:spPr>
        <p:txBody>
          <a:bodyPr wrap="none" anchor="ctr"/>
          <a:lstStyle/>
          <a:p>
            <a:pPr defTabSz="457200"/>
            <a:endParaRPr lang="en-US">
              <a:solidFill>
                <a:srgbClr val="000000"/>
              </a:solidFill>
            </a:endParaRPr>
          </a:p>
        </p:txBody>
      </p:sp>
      <p:sp>
        <p:nvSpPr>
          <p:cNvPr id="12296" name="Rectangle 11"/>
          <p:cNvSpPr>
            <a:spLocks noChangeArrowheads="1"/>
          </p:cNvSpPr>
          <p:nvPr/>
        </p:nvSpPr>
        <p:spPr bwMode="auto">
          <a:xfrm>
            <a:off x="6121400" y="1755775"/>
            <a:ext cx="457200" cy="152400"/>
          </a:xfrm>
          <a:prstGeom prst="rect">
            <a:avLst/>
          </a:prstGeom>
          <a:solidFill>
            <a:srgbClr val="FFFF99"/>
          </a:solidFill>
          <a:ln w="9525">
            <a:solidFill>
              <a:schemeClr val="tx1"/>
            </a:solidFill>
            <a:miter lim="800000"/>
            <a:headEnd/>
            <a:tailEnd/>
          </a:ln>
        </p:spPr>
        <p:txBody>
          <a:bodyPr wrap="none" anchor="ctr"/>
          <a:lstStyle/>
          <a:p>
            <a:pPr defTabSz="457200"/>
            <a:endParaRPr lang="en-US">
              <a:solidFill>
                <a:srgbClr val="000000"/>
              </a:solidFill>
            </a:endParaRPr>
          </a:p>
        </p:txBody>
      </p:sp>
      <p:sp>
        <p:nvSpPr>
          <p:cNvPr id="12297" name="Rectangle 12"/>
          <p:cNvSpPr>
            <a:spLocks noChangeArrowheads="1"/>
          </p:cNvSpPr>
          <p:nvPr/>
        </p:nvSpPr>
        <p:spPr bwMode="auto">
          <a:xfrm>
            <a:off x="6642100" y="1755775"/>
            <a:ext cx="457200" cy="152400"/>
          </a:xfrm>
          <a:prstGeom prst="rect">
            <a:avLst/>
          </a:prstGeom>
          <a:solidFill>
            <a:srgbClr val="FFFF99"/>
          </a:solidFill>
          <a:ln w="9525">
            <a:solidFill>
              <a:schemeClr val="tx1"/>
            </a:solidFill>
            <a:miter lim="800000"/>
            <a:headEnd/>
            <a:tailEnd/>
          </a:ln>
        </p:spPr>
        <p:txBody>
          <a:bodyPr wrap="none" anchor="ctr"/>
          <a:lstStyle/>
          <a:p>
            <a:pPr defTabSz="457200"/>
            <a:endParaRPr lang="en-US">
              <a:solidFill>
                <a:srgbClr val="000000"/>
              </a:solidFill>
            </a:endParaRPr>
          </a:p>
        </p:txBody>
      </p:sp>
      <p:sp>
        <p:nvSpPr>
          <p:cNvPr id="12298" name="Rectangle 13"/>
          <p:cNvSpPr>
            <a:spLocks noChangeArrowheads="1"/>
          </p:cNvSpPr>
          <p:nvPr/>
        </p:nvSpPr>
        <p:spPr bwMode="auto">
          <a:xfrm>
            <a:off x="7162800" y="1755775"/>
            <a:ext cx="457200" cy="152400"/>
          </a:xfrm>
          <a:prstGeom prst="rect">
            <a:avLst/>
          </a:prstGeom>
          <a:solidFill>
            <a:srgbClr val="808080"/>
          </a:solidFill>
          <a:ln w="9525">
            <a:solidFill>
              <a:schemeClr val="tx1"/>
            </a:solidFill>
            <a:miter lim="800000"/>
            <a:headEnd/>
            <a:tailEnd/>
          </a:ln>
        </p:spPr>
        <p:txBody>
          <a:bodyPr wrap="none" anchor="ctr"/>
          <a:lstStyle/>
          <a:p>
            <a:pPr defTabSz="457200"/>
            <a:endParaRPr lang="en-US">
              <a:solidFill>
                <a:srgbClr val="000000"/>
              </a:solidFill>
            </a:endParaRPr>
          </a:p>
        </p:txBody>
      </p:sp>
      <p:sp>
        <p:nvSpPr>
          <p:cNvPr id="12299" name="Rectangle 14"/>
          <p:cNvSpPr>
            <a:spLocks noChangeArrowheads="1"/>
          </p:cNvSpPr>
          <p:nvPr/>
        </p:nvSpPr>
        <p:spPr bwMode="auto">
          <a:xfrm>
            <a:off x="7696200" y="1908175"/>
            <a:ext cx="228600" cy="2362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a:solidFill>
                <a:srgbClr val="000000"/>
              </a:solidFill>
            </a:endParaRPr>
          </a:p>
        </p:txBody>
      </p:sp>
      <p:sp>
        <p:nvSpPr>
          <p:cNvPr id="12300" name="Line 15"/>
          <p:cNvSpPr>
            <a:spLocks noChangeShapeType="1"/>
          </p:cNvSpPr>
          <p:nvPr/>
        </p:nvSpPr>
        <p:spPr bwMode="auto">
          <a:xfrm flipV="1">
            <a:off x="3935413" y="41179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1" name="Line 16"/>
          <p:cNvSpPr>
            <a:spLocks noChangeShapeType="1"/>
          </p:cNvSpPr>
          <p:nvPr/>
        </p:nvSpPr>
        <p:spPr bwMode="auto">
          <a:xfrm flipV="1">
            <a:off x="4267200" y="1527175"/>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2" name="Line 17"/>
          <p:cNvSpPr>
            <a:spLocks noChangeShapeType="1"/>
          </p:cNvSpPr>
          <p:nvPr/>
        </p:nvSpPr>
        <p:spPr bwMode="auto">
          <a:xfrm flipV="1">
            <a:off x="4800600" y="1527175"/>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3" name="Line 18"/>
          <p:cNvSpPr>
            <a:spLocks noChangeShapeType="1"/>
          </p:cNvSpPr>
          <p:nvPr/>
        </p:nvSpPr>
        <p:spPr bwMode="auto">
          <a:xfrm flipV="1">
            <a:off x="5300663" y="1527175"/>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4" name="Line 19"/>
          <p:cNvSpPr>
            <a:spLocks noChangeShapeType="1"/>
          </p:cNvSpPr>
          <p:nvPr/>
        </p:nvSpPr>
        <p:spPr bwMode="auto">
          <a:xfrm flipV="1">
            <a:off x="5824538" y="1527175"/>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5" name="Line 20"/>
          <p:cNvSpPr>
            <a:spLocks noChangeShapeType="1"/>
          </p:cNvSpPr>
          <p:nvPr/>
        </p:nvSpPr>
        <p:spPr bwMode="auto">
          <a:xfrm flipV="1">
            <a:off x="6335713" y="1527175"/>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6" name="Line 21"/>
          <p:cNvSpPr>
            <a:spLocks noChangeShapeType="1"/>
          </p:cNvSpPr>
          <p:nvPr/>
        </p:nvSpPr>
        <p:spPr bwMode="auto">
          <a:xfrm flipV="1">
            <a:off x="6858000" y="1527175"/>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7" name="Line 22"/>
          <p:cNvSpPr>
            <a:spLocks noChangeShapeType="1"/>
          </p:cNvSpPr>
          <p:nvPr/>
        </p:nvSpPr>
        <p:spPr bwMode="auto">
          <a:xfrm flipV="1">
            <a:off x="7348538" y="1527175"/>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8" name="Text Box 23"/>
          <p:cNvSpPr txBox="1">
            <a:spLocks noChangeArrowheads="1"/>
          </p:cNvSpPr>
          <p:nvPr/>
        </p:nvSpPr>
        <p:spPr bwMode="auto">
          <a:xfrm>
            <a:off x="4114800" y="1298575"/>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000000"/>
                </a:solidFill>
              </a:rPr>
              <a:t>P1</a:t>
            </a:r>
          </a:p>
        </p:txBody>
      </p:sp>
      <p:sp>
        <p:nvSpPr>
          <p:cNvPr id="12309" name="Text Box 24"/>
          <p:cNvSpPr txBox="1">
            <a:spLocks noChangeArrowheads="1"/>
          </p:cNvSpPr>
          <p:nvPr/>
        </p:nvSpPr>
        <p:spPr bwMode="auto">
          <a:xfrm>
            <a:off x="5638800" y="1298575"/>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000000"/>
                </a:solidFill>
              </a:rPr>
              <a:t>P1</a:t>
            </a:r>
          </a:p>
        </p:txBody>
      </p:sp>
      <p:sp>
        <p:nvSpPr>
          <p:cNvPr id="12310" name="Text Box 25"/>
          <p:cNvSpPr txBox="1">
            <a:spLocks noChangeArrowheads="1"/>
          </p:cNvSpPr>
          <p:nvPr/>
        </p:nvSpPr>
        <p:spPr bwMode="auto">
          <a:xfrm>
            <a:off x="7162800" y="1298575"/>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000000"/>
                </a:solidFill>
              </a:rPr>
              <a:t>P1</a:t>
            </a:r>
          </a:p>
        </p:txBody>
      </p:sp>
      <p:sp>
        <p:nvSpPr>
          <p:cNvPr id="12311" name="Text Box 26"/>
          <p:cNvSpPr txBox="1">
            <a:spLocks noChangeArrowheads="1"/>
          </p:cNvSpPr>
          <p:nvPr/>
        </p:nvSpPr>
        <p:spPr bwMode="auto">
          <a:xfrm>
            <a:off x="4614863" y="1298575"/>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000000"/>
                </a:solidFill>
              </a:rPr>
              <a:t>P2</a:t>
            </a:r>
          </a:p>
        </p:txBody>
      </p:sp>
      <p:sp>
        <p:nvSpPr>
          <p:cNvPr id="12312" name="Text Box 27"/>
          <p:cNvSpPr txBox="1">
            <a:spLocks noChangeArrowheads="1"/>
          </p:cNvSpPr>
          <p:nvPr/>
        </p:nvSpPr>
        <p:spPr bwMode="auto">
          <a:xfrm>
            <a:off x="5105400" y="1298575"/>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000000"/>
                </a:solidFill>
              </a:rPr>
              <a:t>P3</a:t>
            </a:r>
          </a:p>
        </p:txBody>
      </p:sp>
      <p:sp>
        <p:nvSpPr>
          <p:cNvPr id="12313" name="Text Box 28"/>
          <p:cNvSpPr txBox="1">
            <a:spLocks noChangeArrowheads="1"/>
          </p:cNvSpPr>
          <p:nvPr/>
        </p:nvSpPr>
        <p:spPr bwMode="auto">
          <a:xfrm>
            <a:off x="6672263" y="1298575"/>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000000"/>
                </a:solidFill>
              </a:rPr>
              <a:t>P3</a:t>
            </a:r>
          </a:p>
        </p:txBody>
      </p:sp>
      <p:sp>
        <p:nvSpPr>
          <p:cNvPr id="12314" name="Text Box 29"/>
          <p:cNvSpPr txBox="1">
            <a:spLocks noChangeArrowheads="1"/>
          </p:cNvSpPr>
          <p:nvPr/>
        </p:nvSpPr>
        <p:spPr bwMode="auto">
          <a:xfrm>
            <a:off x="6138863" y="1298575"/>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000000"/>
                </a:solidFill>
              </a:rPr>
              <a:t>P2</a:t>
            </a:r>
          </a:p>
        </p:txBody>
      </p:sp>
      <p:sp>
        <p:nvSpPr>
          <p:cNvPr id="12315" name="Line 30"/>
          <p:cNvSpPr>
            <a:spLocks noChangeShapeType="1"/>
          </p:cNvSpPr>
          <p:nvPr/>
        </p:nvSpPr>
        <p:spPr bwMode="auto">
          <a:xfrm>
            <a:off x="4038600" y="1984375"/>
            <a:ext cx="0" cy="2133600"/>
          </a:xfrm>
          <a:prstGeom prst="line">
            <a:avLst/>
          </a:prstGeom>
          <a:noFill/>
          <a:ln w="9525">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316" name="Line 31"/>
          <p:cNvSpPr>
            <a:spLocks noChangeShapeType="1"/>
          </p:cNvSpPr>
          <p:nvPr/>
        </p:nvSpPr>
        <p:spPr bwMode="auto">
          <a:xfrm>
            <a:off x="5562600" y="1984375"/>
            <a:ext cx="0" cy="2133600"/>
          </a:xfrm>
          <a:prstGeom prst="line">
            <a:avLst/>
          </a:prstGeom>
          <a:noFill/>
          <a:ln w="9525">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317" name="Line 32"/>
          <p:cNvSpPr>
            <a:spLocks noChangeShapeType="1"/>
          </p:cNvSpPr>
          <p:nvPr/>
        </p:nvSpPr>
        <p:spPr bwMode="auto">
          <a:xfrm>
            <a:off x="7086600" y="1984375"/>
            <a:ext cx="0" cy="2133600"/>
          </a:xfrm>
          <a:prstGeom prst="line">
            <a:avLst/>
          </a:prstGeom>
          <a:noFill/>
          <a:ln w="9525">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318" name="Text Box 33"/>
          <p:cNvSpPr txBox="1">
            <a:spLocks noChangeArrowheads="1"/>
          </p:cNvSpPr>
          <p:nvPr/>
        </p:nvSpPr>
        <p:spPr bwMode="auto">
          <a:xfrm>
            <a:off x="3402013" y="4879975"/>
            <a:ext cx="990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solidFill>
                  <a:srgbClr val="000000"/>
                </a:solidFill>
              </a:rPr>
              <a:t>window </a:t>
            </a:r>
          </a:p>
          <a:p>
            <a:pPr algn="ctr" eaLnBrk="1" hangingPunct="1"/>
            <a:r>
              <a:rPr lang="en-US" sz="1600">
                <a:solidFill>
                  <a:srgbClr val="000000"/>
                </a:solidFill>
              </a:rPr>
              <a:t>-70V</a:t>
            </a:r>
          </a:p>
        </p:txBody>
      </p:sp>
      <p:sp>
        <p:nvSpPr>
          <p:cNvPr id="12319" name="Text Box 34"/>
          <p:cNvSpPr txBox="1">
            <a:spLocks noChangeArrowheads="1"/>
          </p:cNvSpPr>
          <p:nvPr/>
        </p:nvSpPr>
        <p:spPr bwMode="auto">
          <a:xfrm>
            <a:off x="8001000" y="1908175"/>
            <a:ext cx="1030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000000"/>
                </a:solidFill>
              </a:rPr>
              <a:t>bur. chan.</a:t>
            </a:r>
          </a:p>
        </p:txBody>
      </p:sp>
      <p:sp>
        <p:nvSpPr>
          <p:cNvPr id="12320" name="Line 35"/>
          <p:cNvSpPr>
            <a:spLocks noChangeShapeType="1"/>
          </p:cNvSpPr>
          <p:nvPr/>
        </p:nvSpPr>
        <p:spPr bwMode="auto">
          <a:xfrm flipH="1">
            <a:off x="7696200" y="2060575"/>
            <a:ext cx="228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21" name="Line 39"/>
          <p:cNvSpPr>
            <a:spLocks noChangeShapeType="1"/>
          </p:cNvSpPr>
          <p:nvPr/>
        </p:nvSpPr>
        <p:spPr bwMode="auto">
          <a:xfrm>
            <a:off x="1600200" y="1984375"/>
            <a:ext cx="0" cy="2209800"/>
          </a:xfrm>
          <a:prstGeom prst="line">
            <a:avLst/>
          </a:prstGeom>
          <a:noFill/>
          <a:ln w="22225">
            <a:solidFill>
              <a:schemeClr val="tx1"/>
            </a:solidFill>
            <a:round/>
            <a:headEnd type="arrow" w="lg" len="lg"/>
            <a:tailEnd type="arrow" w="lg" len="lg"/>
          </a:ln>
          <a:extLst>
            <a:ext uri="{909E8E84-426E-40DD-AFC4-6F175D3DCCD1}">
              <a14:hiddenFill xmlns:a14="http://schemas.microsoft.com/office/drawing/2010/main">
                <a:noFill/>
              </a14:hiddenFill>
            </a:ext>
          </a:extLst>
        </p:spPr>
        <p:txBody>
          <a:bodyPr/>
          <a:lstStyle/>
          <a:p>
            <a:endParaRPr lang="en-US"/>
          </a:p>
        </p:txBody>
      </p:sp>
      <p:sp>
        <p:nvSpPr>
          <p:cNvPr id="12322" name="Text Box 40"/>
          <p:cNvSpPr txBox="1">
            <a:spLocks noChangeArrowheads="1"/>
          </p:cNvSpPr>
          <p:nvPr/>
        </p:nvSpPr>
        <p:spPr bwMode="auto">
          <a:xfrm flipV="1">
            <a:off x="1217613" y="2487613"/>
            <a:ext cx="458787"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d=100</a:t>
            </a:r>
            <a:r>
              <a:rPr lang="en-US" sz="1800">
                <a:solidFill>
                  <a:srgbClr val="000000"/>
                </a:solidFill>
                <a:latin typeface="Symbol" charset="0"/>
              </a:rPr>
              <a:t>m</a:t>
            </a:r>
            <a:r>
              <a:rPr lang="en-US" sz="1800">
                <a:solidFill>
                  <a:srgbClr val="000000"/>
                </a:solidFill>
              </a:rPr>
              <a:t>m</a:t>
            </a:r>
          </a:p>
        </p:txBody>
      </p:sp>
      <p:sp>
        <p:nvSpPr>
          <p:cNvPr id="12323" name="Rectangle 41"/>
          <p:cNvSpPr>
            <a:spLocks noChangeArrowheads="1"/>
          </p:cNvSpPr>
          <p:nvPr/>
        </p:nvSpPr>
        <p:spPr bwMode="auto">
          <a:xfrm>
            <a:off x="2481263" y="1755775"/>
            <a:ext cx="457200" cy="152400"/>
          </a:xfrm>
          <a:prstGeom prst="rect">
            <a:avLst/>
          </a:prstGeom>
          <a:solidFill>
            <a:srgbClr val="808080"/>
          </a:solidFill>
          <a:ln w="9525">
            <a:solidFill>
              <a:schemeClr val="tx1"/>
            </a:solidFill>
            <a:miter lim="800000"/>
            <a:headEnd/>
            <a:tailEnd/>
          </a:ln>
        </p:spPr>
        <p:txBody>
          <a:bodyPr wrap="none" anchor="ctr"/>
          <a:lstStyle/>
          <a:p>
            <a:pPr defTabSz="457200"/>
            <a:endParaRPr lang="en-US">
              <a:solidFill>
                <a:srgbClr val="000000"/>
              </a:solidFill>
            </a:endParaRPr>
          </a:p>
        </p:txBody>
      </p:sp>
      <p:sp>
        <p:nvSpPr>
          <p:cNvPr id="12324" name="Rectangle 42"/>
          <p:cNvSpPr>
            <a:spLocks noChangeArrowheads="1"/>
          </p:cNvSpPr>
          <p:nvPr/>
        </p:nvSpPr>
        <p:spPr bwMode="auto">
          <a:xfrm>
            <a:off x="3001963" y="1755775"/>
            <a:ext cx="457200" cy="152400"/>
          </a:xfrm>
          <a:prstGeom prst="rect">
            <a:avLst/>
          </a:prstGeom>
          <a:solidFill>
            <a:srgbClr val="FFFF99"/>
          </a:solidFill>
          <a:ln w="9525">
            <a:solidFill>
              <a:schemeClr val="tx1"/>
            </a:solidFill>
            <a:miter lim="800000"/>
            <a:headEnd/>
            <a:tailEnd/>
          </a:ln>
        </p:spPr>
        <p:txBody>
          <a:bodyPr wrap="none" anchor="ctr"/>
          <a:lstStyle/>
          <a:p>
            <a:pPr defTabSz="457200"/>
            <a:endParaRPr lang="en-US">
              <a:solidFill>
                <a:srgbClr val="000000"/>
              </a:solidFill>
            </a:endParaRPr>
          </a:p>
        </p:txBody>
      </p:sp>
      <p:sp>
        <p:nvSpPr>
          <p:cNvPr id="12325" name="Rectangle 43"/>
          <p:cNvSpPr>
            <a:spLocks noChangeArrowheads="1"/>
          </p:cNvSpPr>
          <p:nvPr/>
        </p:nvSpPr>
        <p:spPr bwMode="auto">
          <a:xfrm>
            <a:off x="3522663" y="1755775"/>
            <a:ext cx="457200" cy="152400"/>
          </a:xfrm>
          <a:prstGeom prst="rect">
            <a:avLst/>
          </a:prstGeom>
          <a:solidFill>
            <a:srgbClr val="FFFF99"/>
          </a:solidFill>
          <a:ln w="9525">
            <a:solidFill>
              <a:schemeClr val="tx1"/>
            </a:solidFill>
            <a:miter lim="800000"/>
            <a:headEnd/>
            <a:tailEnd/>
          </a:ln>
        </p:spPr>
        <p:txBody>
          <a:bodyPr wrap="none" anchor="ctr"/>
          <a:lstStyle/>
          <a:p>
            <a:pPr defTabSz="457200"/>
            <a:endParaRPr lang="en-US">
              <a:solidFill>
                <a:srgbClr val="000000"/>
              </a:solidFill>
            </a:endParaRPr>
          </a:p>
        </p:txBody>
      </p:sp>
      <p:sp>
        <p:nvSpPr>
          <p:cNvPr id="12326" name="Line 44"/>
          <p:cNvSpPr>
            <a:spLocks noChangeShapeType="1"/>
          </p:cNvSpPr>
          <p:nvPr/>
        </p:nvSpPr>
        <p:spPr bwMode="auto">
          <a:xfrm flipV="1">
            <a:off x="2709863" y="1527175"/>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7" name="Line 45"/>
          <p:cNvSpPr>
            <a:spLocks noChangeShapeType="1"/>
          </p:cNvSpPr>
          <p:nvPr/>
        </p:nvSpPr>
        <p:spPr bwMode="auto">
          <a:xfrm flipV="1">
            <a:off x="3243263" y="1527175"/>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8" name="Line 46"/>
          <p:cNvSpPr>
            <a:spLocks noChangeShapeType="1"/>
          </p:cNvSpPr>
          <p:nvPr/>
        </p:nvSpPr>
        <p:spPr bwMode="auto">
          <a:xfrm flipV="1">
            <a:off x="3743325" y="1527175"/>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9" name="Text Box 47"/>
          <p:cNvSpPr txBox="1">
            <a:spLocks noChangeArrowheads="1"/>
          </p:cNvSpPr>
          <p:nvPr/>
        </p:nvSpPr>
        <p:spPr bwMode="auto">
          <a:xfrm>
            <a:off x="2557463" y="1298575"/>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000000"/>
                </a:solidFill>
              </a:rPr>
              <a:t>P1</a:t>
            </a:r>
          </a:p>
        </p:txBody>
      </p:sp>
      <p:sp>
        <p:nvSpPr>
          <p:cNvPr id="12330" name="Text Box 48"/>
          <p:cNvSpPr txBox="1">
            <a:spLocks noChangeArrowheads="1"/>
          </p:cNvSpPr>
          <p:nvPr/>
        </p:nvSpPr>
        <p:spPr bwMode="auto">
          <a:xfrm>
            <a:off x="3057525" y="1298575"/>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000000"/>
                </a:solidFill>
              </a:rPr>
              <a:t>P2</a:t>
            </a:r>
          </a:p>
        </p:txBody>
      </p:sp>
      <p:sp>
        <p:nvSpPr>
          <p:cNvPr id="12331" name="Text Box 49"/>
          <p:cNvSpPr txBox="1">
            <a:spLocks noChangeArrowheads="1"/>
          </p:cNvSpPr>
          <p:nvPr/>
        </p:nvSpPr>
        <p:spPr bwMode="auto">
          <a:xfrm>
            <a:off x="3548063" y="1298575"/>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000000"/>
                </a:solidFill>
              </a:rPr>
              <a:t>P3</a:t>
            </a:r>
          </a:p>
        </p:txBody>
      </p:sp>
      <p:sp>
        <p:nvSpPr>
          <p:cNvPr id="12332" name="Line 50"/>
          <p:cNvSpPr>
            <a:spLocks noChangeShapeType="1"/>
          </p:cNvSpPr>
          <p:nvPr/>
        </p:nvSpPr>
        <p:spPr bwMode="auto">
          <a:xfrm>
            <a:off x="2481263" y="1984375"/>
            <a:ext cx="0" cy="2133600"/>
          </a:xfrm>
          <a:prstGeom prst="line">
            <a:avLst/>
          </a:prstGeom>
          <a:noFill/>
          <a:ln w="9525">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333" name="Rectangle 51"/>
          <p:cNvSpPr>
            <a:spLocks noChangeArrowheads="1"/>
          </p:cNvSpPr>
          <p:nvPr/>
        </p:nvSpPr>
        <p:spPr bwMode="auto">
          <a:xfrm>
            <a:off x="1752600" y="1831975"/>
            <a:ext cx="152400" cy="259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a:solidFill>
                <a:srgbClr val="000000"/>
              </a:solidFill>
            </a:endParaRPr>
          </a:p>
        </p:txBody>
      </p:sp>
      <p:sp>
        <p:nvSpPr>
          <p:cNvPr id="12334" name="Line 52"/>
          <p:cNvSpPr>
            <a:spLocks noChangeShapeType="1"/>
          </p:cNvSpPr>
          <p:nvPr/>
        </p:nvSpPr>
        <p:spPr bwMode="auto">
          <a:xfrm rot="16200000" flipV="1">
            <a:off x="6591300" y="509588"/>
            <a:ext cx="0" cy="1600200"/>
          </a:xfrm>
          <a:prstGeom prst="line">
            <a:avLst/>
          </a:prstGeom>
          <a:noFill/>
          <a:ln w="22225">
            <a:solidFill>
              <a:schemeClr val="tx1"/>
            </a:solidFill>
            <a:round/>
            <a:headEnd type="arrow" w="lg" len="lg"/>
            <a:tailEnd type="arrow" w="lg" len="lg"/>
          </a:ln>
          <a:extLst>
            <a:ext uri="{909E8E84-426E-40DD-AFC4-6F175D3DCCD1}">
              <a14:hiddenFill xmlns:a14="http://schemas.microsoft.com/office/drawing/2010/main">
                <a:noFill/>
              </a14:hiddenFill>
            </a:ext>
          </a:extLst>
        </p:spPr>
        <p:txBody>
          <a:bodyPr/>
          <a:lstStyle/>
          <a:p>
            <a:endParaRPr lang="en-US"/>
          </a:p>
        </p:txBody>
      </p:sp>
      <p:sp>
        <p:nvSpPr>
          <p:cNvPr id="12335" name="Text Box 53"/>
          <p:cNvSpPr txBox="1">
            <a:spLocks noChangeArrowheads="1"/>
          </p:cNvSpPr>
          <p:nvPr/>
        </p:nvSpPr>
        <p:spPr bwMode="auto">
          <a:xfrm rot="5400000" flipV="1">
            <a:off x="6294438" y="747713"/>
            <a:ext cx="458787"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rPr>
              <a:t>10</a:t>
            </a:r>
            <a:r>
              <a:rPr lang="en-US" sz="1800" dirty="0">
                <a:solidFill>
                  <a:srgbClr val="000000"/>
                </a:solidFill>
                <a:latin typeface="Symbol" charset="0"/>
              </a:rPr>
              <a:t>m</a:t>
            </a:r>
            <a:r>
              <a:rPr lang="en-US" sz="1800" dirty="0">
                <a:solidFill>
                  <a:srgbClr val="000000"/>
                </a:solidFill>
              </a:rPr>
              <a:t>m</a:t>
            </a:r>
          </a:p>
        </p:txBody>
      </p:sp>
      <p:sp>
        <p:nvSpPr>
          <p:cNvPr id="12336" name="Text Box 54"/>
          <p:cNvSpPr txBox="1">
            <a:spLocks noChangeArrowheads="1"/>
          </p:cNvSpPr>
          <p:nvPr/>
        </p:nvSpPr>
        <p:spPr bwMode="auto">
          <a:xfrm flipV="1">
            <a:off x="914400" y="2441575"/>
            <a:ext cx="4587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000000"/>
                </a:solidFill>
              </a:rPr>
              <a:t>Si thickness</a:t>
            </a:r>
          </a:p>
        </p:txBody>
      </p:sp>
      <p:sp>
        <p:nvSpPr>
          <p:cNvPr id="12337" name="Text Box 55"/>
          <p:cNvSpPr txBox="1">
            <a:spLocks noChangeArrowheads="1"/>
          </p:cNvSpPr>
          <p:nvPr/>
        </p:nvSpPr>
        <p:spPr bwMode="auto">
          <a:xfrm rot="5400000" flipV="1">
            <a:off x="7208194" y="504033"/>
            <a:ext cx="461665" cy="116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rPr>
              <a:t>pixel pitch</a:t>
            </a:r>
          </a:p>
        </p:txBody>
      </p:sp>
      <p:pic>
        <p:nvPicPr>
          <p:cNvPr id="215101" name="Picture 6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1550" y="4117975"/>
            <a:ext cx="255588"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39" name="Rectangle 62"/>
          <p:cNvSpPr>
            <a:spLocks noGrp="1"/>
          </p:cNvSpPr>
          <p:nvPr>
            <p:ph type="title"/>
          </p:nvPr>
        </p:nvSpPr>
        <p:spPr>
          <a:xfrm>
            <a:off x="227685" y="274638"/>
            <a:ext cx="8229600" cy="1143000"/>
          </a:xfrm>
        </p:spPr>
        <p:txBody>
          <a:bodyPr/>
          <a:lstStyle/>
          <a:p>
            <a:pPr algn="l"/>
            <a:r>
              <a:rPr lang="en-US" sz="2800" dirty="0">
                <a:latin typeface="Arial" charset="0"/>
              </a:rPr>
              <a:t>Sensor PSF </a:t>
            </a:r>
            <a:r>
              <a:rPr lang="en-US" sz="2800" dirty="0" smtClean="0">
                <a:latin typeface="Arial" charset="0"/>
              </a:rPr>
              <a:t>effects: charge correlation</a:t>
            </a:r>
            <a:endParaRPr lang="en-US" sz="2800" dirty="0">
              <a:latin typeface="Arial" charset="0"/>
            </a:endParaRPr>
          </a:p>
        </p:txBody>
      </p:sp>
      <p:sp>
        <p:nvSpPr>
          <p:cNvPr id="12340" name="Oval 65"/>
          <p:cNvSpPr>
            <a:spLocks noChangeArrowheads="1"/>
          </p:cNvSpPr>
          <p:nvPr/>
        </p:nvSpPr>
        <p:spPr bwMode="auto">
          <a:xfrm>
            <a:off x="4495800" y="2003425"/>
            <a:ext cx="109538" cy="109538"/>
          </a:xfrm>
          <a:prstGeom prst="ellipse">
            <a:avLst/>
          </a:prstGeom>
          <a:solidFill>
            <a:srgbClr val="FF0000"/>
          </a:solidFill>
          <a:ln w="9525">
            <a:solidFill>
              <a:schemeClr val="tx1"/>
            </a:solidFill>
            <a:round/>
            <a:headEnd/>
            <a:tailEnd/>
          </a:ln>
        </p:spPr>
        <p:txBody>
          <a:bodyPr wrap="none" anchor="ctr"/>
          <a:lstStyle/>
          <a:p>
            <a:pPr defTabSz="457200"/>
            <a:endParaRPr lang="en-US">
              <a:solidFill>
                <a:srgbClr val="000000"/>
              </a:solidFill>
            </a:endParaRPr>
          </a:p>
        </p:txBody>
      </p:sp>
      <p:sp>
        <p:nvSpPr>
          <p:cNvPr id="12341" name="Oval 71"/>
          <p:cNvSpPr>
            <a:spLocks noChangeArrowheads="1"/>
          </p:cNvSpPr>
          <p:nvPr/>
        </p:nvSpPr>
        <p:spPr bwMode="auto">
          <a:xfrm>
            <a:off x="4735513" y="2098675"/>
            <a:ext cx="109537" cy="109538"/>
          </a:xfrm>
          <a:prstGeom prst="ellipse">
            <a:avLst/>
          </a:prstGeom>
          <a:solidFill>
            <a:srgbClr val="FF0000"/>
          </a:solidFill>
          <a:ln w="9525">
            <a:solidFill>
              <a:schemeClr val="tx1"/>
            </a:solidFill>
            <a:round/>
            <a:headEnd/>
            <a:tailEnd/>
          </a:ln>
        </p:spPr>
        <p:txBody>
          <a:bodyPr wrap="none" anchor="ctr"/>
          <a:lstStyle/>
          <a:p>
            <a:pPr defTabSz="457200"/>
            <a:endParaRPr lang="en-US">
              <a:solidFill>
                <a:srgbClr val="000000"/>
              </a:solidFill>
            </a:endParaRPr>
          </a:p>
        </p:txBody>
      </p:sp>
      <p:sp>
        <p:nvSpPr>
          <p:cNvPr id="12342" name="Oval 72"/>
          <p:cNvSpPr>
            <a:spLocks noChangeArrowheads="1"/>
          </p:cNvSpPr>
          <p:nvPr/>
        </p:nvSpPr>
        <p:spPr bwMode="auto">
          <a:xfrm>
            <a:off x="4835525" y="2060575"/>
            <a:ext cx="109538" cy="109538"/>
          </a:xfrm>
          <a:prstGeom prst="ellipse">
            <a:avLst/>
          </a:prstGeom>
          <a:solidFill>
            <a:srgbClr val="FF0000"/>
          </a:solidFill>
          <a:ln w="9525">
            <a:solidFill>
              <a:schemeClr val="tx1"/>
            </a:solidFill>
            <a:round/>
            <a:headEnd/>
            <a:tailEnd/>
          </a:ln>
        </p:spPr>
        <p:txBody>
          <a:bodyPr wrap="none" anchor="ctr"/>
          <a:lstStyle/>
          <a:p>
            <a:pPr defTabSz="457200"/>
            <a:endParaRPr lang="en-US">
              <a:solidFill>
                <a:srgbClr val="000000"/>
              </a:solidFill>
            </a:endParaRPr>
          </a:p>
        </p:txBody>
      </p:sp>
      <p:sp>
        <p:nvSpPr>
          <p:cNvPr id="12343" name="Oval 73"/>
          <p:cNvSpPr>
            <a:spLocks noChangeArrowheads="1"/>
          </p:cNvSpPr>
          <p:nvPr/>
        </p:nvSpPr>
        <p:spPr bwMode="auto">
          <a:xfrm>
            <a:off x="4672013" y="1993900"/>
            <a:ext cx="109537" cy="109538"/>
          </a:xfrm>
          <a:prstGeom prst="ellipse">
            <a:avLst/>
          </a:prstGeom>
          <a:solidFill>
            <a:srgbClr val="FF0000"/>
          </a:solidFill>
          <a:ln w="9525">
            <a:solidFill>
              <a:schemeClr val="tx1"/>
            </a:solidFill>
            <a:round/>
            <a:headEnd/>
            <a:tailEnd/>
          </a:ln>
        </p:spPr>
        <p:txBody>
          <a:bodyPr wrap="none" anchor="ctr"/>
          <a:lstStyle/>
          <a:p>
            <a:pPr defTabSz="457200"/>
            <a:endParaRPr lang="en-US">
              <a:solidFill>
                <a:srgbClr val="000000"/>
              </a:solidFill>
            </a:endParaRPr>
          </a:p>
        </p:txBody>
      </p:sp>
      <p:sp>
        <p:nvSpPr>
          <p:cNvPr id="12344" name="Oval 74"/>
          <p:cNvSpPr>
            <a:spLocks noChangeArrowheads="1"/>
          </p:cNvSpPr>
          <p:nvPr/>
        </p:nvSpPr>
        <p:spPr bwMode="auto">
          <a:xfrm>
            <a:off x="4835525" y="2005013"/>
            <a:ext cx="109538" cy="109537"/>
          </a:xfrm>
          <a:prstGeom prst="ellipse">
            <a:avLst/>
          </a:prstGeom>
          <a:solidFill>
            <a:srgbClr val="FF0000"/>
          </a:solidFill>
          <a:ln w="9525">
            <a:solidFill>
              <a:schemeClr val="tx1"/>
            </a:solidFill>
            <a:round/>
            <a:headEnd/>
            <a:tailEnd/>
          </a:ln>
        </p:spPr>
        <p:txBody>
          <a:bodyPr wrap="none" anchor="ctr"/>
          <a:lstStyle/>
          <a:p>
            <a:pPr algn="ctr"/>
            <a:endParaRPr lang="en-US" b="1">
              <a:solidFill>
                <a:srgbClr val="000000"/>
              </a:solidFill>
            </a:endParaRPr>
          </a:p>
        </p:txBody>
      </p:sp>
      <p:sp>
        <p:nvSpPr>
          <p:cNvPr id="12345" name="Oval 75"/>
          <p:cNvSpPr>
            <a:spLocks noChangeArrowheads="1"/>
          </p:cNvSpPr>
          <p:nvPr/>
        </p:nvSpPr>
        <p:spPr bwMode="auto">
          <a:xfrm>
            <a:off x="4605338" y="2003425"/>
            <a:ext cx="109537" cy="109538"/>
          </a:xfrm>
          <a:prstGeom prst="ellipse">
            <a:avLst/>
          </a:prstGeom>
          <a:solidFill>
            <a:srgbClr val="FF0000"/>
          </a:solidFill>
          <a:ln w="9525">
            <a:solidFill>
              <a:schemeClr val="tx1"/>
            </a:solidFill>
            <a:round/>
            <a:headEnd/>
            <a:tailEnd/>
          </a:ln>
        </p:spPr>
        <p:txBody>
          <a:bodyPr wrap="none" anchor="ctr"/>
          <a:lstStyle/>
          <a:p>
            <a:pPr defTabSz="457200"/>
            <a:endParaRPr lang="en-US">
              <a:solidFill>
                <a:srgbClr val="000000"/>
              </a:solidFill>
            </a:endParaRPr>
          </a:p>
        </p:txBody>
      </p:sp>
      <p:sp>
        <p:nvSpPr>
          <p:cNvPr id="12346" name="Oval 76"/>
          <p:cNvSpPr>
            <a:spLocks noChangeArrowheads="1"/>
          </p:cNvSpPr>
          <p:nvPr/>
        </p:nvSpPr>
        <p:spPr bwMode="auto">
          <a:xfrm>
            <a:off x="4760913" y="2005013"/>
            <a:ext cx="109537" cy="109537"/>
          </a:xfrm>
          <a:prstGeom prst="ellipse">
            <a:avLst/>
          </a:prstGeom>
          <a:solidFill>
            <a:srgbClr val="FF0000"/>
          </a:solidFill>
          <a:ln w="9525">
            <a:solidFill>
              <a:schemeClr val="tx1"/>
            </a:solidFill>
            <a:round/>
            <a:headEnd/>
            <a:tailEnd/>
          </a:ln>
        </p:spPr>
        <p:txBody>
          <a:bodyPr wrap="none" anchor="ctr"/>
          <a:lstStyle/>
          <a:p>
            <a:pPr defTabSz="457200"/>
            <a:endParaRPr lang="en-US">
              <a:solidFill>
                <a:srgbClr val="000000"/>
              </a:solidFill>
            </a:endParaRPr>
          </a:p>
        </p:txBody>
      </p:sp>
      <p:sp>
        <p:nvSpPr>
          <p:cNvPr id="12347" name="Oval 77"/>
          <p:cNvSpPr>
            <a:spLocks noChangeArrowheads="1"/>
          </p:cNvSpPr>
          <p:nvPr/>
        </p:nvSpPr>
        <p:spPr bwMode="auto">
          <a:xfrm>
            <a:off x="4943475" y="1989138"/>
            <a:ext cx="109538" cy="109537"/>
          </a:xfrm>
          <a:prstGeom prst="ellipse">
            <a:avLst/>
          </a:prstGeom>
          <a:solidFill>
            <a:srgbClr val="FF0000"/>
          </a:solidFill>
          <a:ln w="9525">
            <a:solidFill>
              <a:schemeClr val="tx1"/>
            </a:solidFill>
            <a:round/>
            <a:headEnd/>
            <a:tailEnd/>
          </a:ln>
        </p:spPr>
        <p:txBody>
          <a:bodyPr wrap="none" anchor="ctr"/>
          <a:lstStyle/>
          <a:p>
            <a:pPr defTabSz="457200"/>
            <a:endParaRPr lang="en-US">
              <a:solidFill>
                <a:srgbClr val="000000"/>
              </a:solidFill>
            </a:endParaRPr>
          </a:p>
        </p:txBody>
      </p:sp>
      <p:sp>
        <p:nvSpPr>
          <p:cNvPr id="12348" name="Oval 78"/>
          <p:cNvSpPr>
            <a:spLocks noChangeArrowheads="1"/>
          </p:cNvSpPr>
          <p:nvPr/>
        </p:nvSpPr>
        <p:spPr bwMode="auto">
          <a:xfrm>
            <a:off x="4625975" y="2098675"/>
            <a:ext cx="109538" cy="109538"/>
          </a:xfrm>
          <a:prstGeom prst="ellipse">
            <a:avLst/>
          </a:prstGeom>
          <a:solidFill>
            <a:srgbClr val="FF0000"/>
          </a:solidFill>
          <a:ln w="9525">
            <a:solidFill>
              <a:schemeClr val="tx1"/>
            </a:solidFill>
            <a:round/>
            <a:headEnd/>
            <a:tailEnd/>
          </a:ln>
        </p:spPr>
        <p:txBody>
          <a:bodyPr wrap="none" anchor="ctr"/>
          <a:lstStyle/>
          <a:p>
            <a:pPr algn="ctr"/>
            <a:endParaRPr lang="en-US">
              <a:solidFill>
                <a:srgbClr val="000000"/>
              </a:solidFill>
            </a:endParaRPr>
          </a:p>
        </p:txBody>
      </p:sp>
      <p:sp>
        <p:nvSpPr>
          <p:cNvPr id="12349" name="Oval 79"/>
          <p:cNvSpPr>
            <a:spLocks noChangeArrowheads="1"/>
          </p:cNvSpPr>
          <p:nvPr/>
        </p:nvSpPr>
        <p:spPr bwMode="auto">
          <a:xfrm>
            <a:off x="4549775" y="2098675"/>
            <a:ext cx="109538" cy="109538"/>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50" name="Oval 80"/>
          <p:cNvSpPr>
            <a:spLocks noChangeArrowheads="1"/>
          </p:cNvSpPr>
          <p:nvPr/>
        </p:nvSpPr>
        <p:spPr bwMode="auto">
          <a:xfrm>
            <a:off x="4945063" y="2157413"/>
            <a:ext cx="109537" cy="109537"/>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51" name="Oval 81"/>
          <p:cNvSpPr>
            <a:spLocks noChangeArrowheads="1"/>
          </p:cNvSpPr>
          <p:nvPr/>
        </p:nvSpPr>
        <p:spPr bwMode="auto">
          <a:xfrm>
            <a:off x="6176963" y="2032000"/>
            <a:ext cx="109537" cy="109538"/>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52" name="Oval 82"/>
          <p:cNvSpPr>
            <a:spLocks noChangeArrowheads="1"/>
          </p:cNvSpPr>
          <p:nvPr/>
        </p:nvSpPr>
        <p:spPr bwMode="auto">
          <a:xfrm>
            <a:off x="6253163" y="2032000"/>
            <a:ext cx="109537" cy="109538"/>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53" name="Oval 83"/>
          <p:cNvSpPr>
            <a:spLocks noChangeArrowheads="1"/>
          </p:cNvSpPr>
          <p:nvPr/>
        </p:nvSpPr>
        <p:spPr bwMode="auto">
          <a:xfrm>
            <a:off x="6405563" y="2032000"/>
            <a:ext cx="109537" cy="109538"/>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54" name="Oval 84"/>
          <p:cNvSpPr>
            <a:spLocks noChangeArrowheads="1"/>
          </p:cNvSpPr>
          <p:nvPr/>
        </p:nvSpPr>
        <p:spPr bwMode="auto">
          <a:xfrm>
            <a:off x="6616700" y="2030413"/>
            <a:ext cx="109538" cy="109537"/>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55" name="Oval 85"/>
          <p:cNvSpPr>
            <a:spLocks noChangeArrowheads="1"/>
          </p:cNvSpPr>
          <p:nvPr/>
        </p:nvSpPr>
        <p:spPr bwMode="auto">
          <a:xfrm>
            <a:off x="6307138" y="1987550"/>
            <a:ext cx="109537" cy="109538"/>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56" name="Oval 86"/>
          <p:cNvSpPr>
            <a:spLocks noChangeArrowheads="1"/>
          </p:cNvSpPr>
          <p:nvPr/>
        </p:nvSpPr>
        <p:spPr bwMode="auto">
          <a:xfrm>
            <a:off x="6477000" y="2005013"/>
            <a:ext cx="109538" cy="109537"/>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57" name="Oval 87"/>
          <p:cNvSpPr>
            <a:spLocks noChangeArrowheads="1"/>
          </p:cNvSpPr>
          <p:nvPr/>
        </p:nvSpPr>
        <p:spPr bwMode="auto">
          <a:xfrm>
            <a:off x="4832350" y="2152650"/>
            <a:ext cx="109538" cy="109538"/>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58" name="Oval 88"/>
          <p:cNvSpPr>
            <a:spLocks noChangeArrowheads="1"/>
          </p:cNvSpPr>
          <p:nvPr/>
        </p:nvSpPr>
        <p:spPr bwMode="auto">
          <a:xfrm>
            <a:off x="5270500" y="2112963"/>
            <a:ext cx="109538" cy="109537"/>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59" name="Oval 89"/>
          <p:cNvSpPr>
            <a:spLocks noChangeArrowheads="1"/>
          </p:cNvSpPr>
          <p:nvPr/>
        </p:nvSpPr>
        <p:spPr bwMode="auto">
          <a:xfrm>
            <a:off x="4651375" y="2141538"/>
            <a:ext cx="109538" cy="109537"/>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60" name="Oval 90"/>
          <p:cNvSpPr>
            <a:spLocks noChangeArrowheads="1"/>
          </p:cNvSpPr>
          <p:nvPr/>
        </p:nvSpPr>
        <p:spPr bwMode="auto">
          <a:xfrm>
            <a:off x="4941888" y="2085975"/>
            <a:ext cx="109537" cy="109538"/>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61" name="Oval 91"/>
          <p:cNvSpPr>
            <a:spLocks noChangeArrowheads="1"/>
          </p:cNvSpPr>
          <p:nvPr/>
        </p:nvSpPr>
        <p:spPr bwMode="auto">
          <a:xfrm>
            <a:off x="5062538" y="2030413"/>
            <a:ext cx="109537" cy="109537"/>
          </a:xfrm>
          <a:prstGeom prst="ellipse">
            <a:avLst/>
          </a:prstGeom>
          <a:solidFill>
            <a:srgbClr val="FF0000"/>
          </a:solidFill>
          <a:ln w="9525">
            <a:solidFill>
              <a:schemeClr val="tx1"/>
            </a:solidFill>
            <a:round/>
            <a:headEnd/>
            <a:tailEnd/>
          </a:ln>
        </p:spPr>
        <p:txBody>
          <a:bodyPr wrap="none" anchor="ctr"/>
          <a:lstStyle/>
          <a:p>
            <a:pPr defTabSz="457200"/>
            <a:endParaRPr lang="en-US">
              <a:solidFill>
                <a:srgbClr val="000000"/>
              </a:solidFill>
            </a:endParaRPr>
          </a:p>
        </p:txBody>
      </p:sp>
      <p:sp>
        <p:nvSpPr>
          <p:cNvPr id="12362" name="Oval 92"/>
          <p:cNvSpPr>
            <a:spLocks noChangeArrowheads="1"/>
          </p:cNvSpPr>
          <p:nvPr/>
        </p:nvSpPr>
        <p:spPr bwMode="auto">
          <a:xfrm>
            <a:off x="5143500" y="2003425"/>
            <a:ext cx="109538" cy="109538"/>
          </a:xfrm>
          <a:prstGeom prst="ellipse">
            <a:avLst/>
          </a:prstGeom>
          <a:solidFill>
            <a:srgbClr val="FF0000"/>
          </a:solidFill>
          <a:ln w="9525">
            <a:solidFill>
              <a:schemeClr val="tx1"/>
            </a:solidFill>
            <a:round/>
            <a:headEnd/>
            <a:tailEnd/>
          </a:ln>
        </p:spPr>
        <p:txBody>
          <a:bodyPr wrap="none" anchor="ctr"/>
          <a:lstStyle/>
          <a:p>
            <a:pPr defTabSz="457200"/>
            <a:endParaRPr lang="en-US">
              <a:solidFill>
                <a:srgbClr val="000000"/>
              </a:solidFill>
            </a:endParaRPr>
          </a:p>
        </p:txBody>
      </p:sp>
      <p:sp>
        <p:nvSpPr>
          <p:cNvPr id="12363" name="Oval 93"/>
          <p:cNvSpPr>
            <a:spLocks noChangeArrowheads="1"/>
          </p:cNvSpPr>
          <p:nvPr/>
        </p:nvSpPr>
        <p:spPr bwMode="auto">
          <a:xfrm>
            <a:off x="5326063" y="1987550"/>
            <a:ext cx="109537" cy="109538"/>
          </a:xfrm>
          <a:prstGeom prst="ellipse">
            <a:avLst/>
          </a:prstGeom>
          <a:solidFill>
            <a:srgbClr val="FF0000"/>
          </a:solidFill>
          <a:ln w="9525">
            <a:solidFill>
              <a:schemeClr val="tx1"/>
            </a:solidFill>
            <a:round/>
            <a:headEnd/>
            <a:tailEnd/>
          </a:ln>
        </p:spPr>
        <p:txBody>
          <a:bodyPr wrap="none" anchor="ctr"/>
          <a:lstStyle/>
          <a:p>
            <a:pPr defTabSz="457200"/>
            <a:endParaRPr lang="en-US">
              <a:solidFill>
                <a:srgbClr val="000000"/>
              </a:solidFill>
            </a:endParaRPr>
          </a:p>
        </p:txBody>
      </p:sp>
      <p:sp>
        <p:nvSpPr>
          <p:cNvPr id="12364" name="Oval 94"/>
          <p:cNvSpPr>
            <a:spLocks noChangeArrowheads="1"/>
          </p:cNvSpPr>
          <p:nvPr/>
        </p:nvSpPr>
        <p:spPr bwMode="auto">
          <a:xfrm>
            <a:off x="5216525" y="2003425"/>
            <a:ext cx="109538" cy="109538"/>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65" name="Oval 95"/>
          <p:cNvSpPr>
            <a:spLocks noChangeArrowheads="1"/>
          </p:cNvSpPr>
          <p:nvPr/>
        </p:nvSpPr>
        <p:spPr bwMode="auto">
          <a:xfrm>
            <a:off x="5160963" y="2103438"/>
            <a:ext cx="109537" cy="109537"/>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66" name="Oval 96"/>
          <p:cNvSpPr>
            <a:spLocks noChangeArrowheads="1"/>
          </p:cNvSpPr>
          <p:nvPr/>
        </p:nvSpPr>
        <p:spPr bwMode="auto">
          <a:xfrm>
            <a:off x="5049838" y="2112963"/>
            <a:ext cx="109537" cy="109537"/>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67" name="Oval 97"/>
          <p:cNvSpPr>
            <a:spLocks noChangeArrowheads="1"/>
          </p:cNvSpPr>
          <p:nvPr/>
        </p:nvSpPr>
        <p:spPr bwMode="auto">
          <a:xfrm>
            <a:off x="6645275" y="2003425"/>
            <a:ext cx="109538" cy="109538"/>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68" name="Oval 98"/>
          <p:cNvSpPr>
            <a:spLocks noChangeArrowheads="1"/>
          </p:cNvSpPr>
          <p:nvPr/>
        </p:nvSpPr>
        <p:spPr bwMode="auto">
          <a:xfrm>
            <a:off x="6802438" y="2005013"/>
            <a:ext cx="109537" cy="109537"/>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69" name="Oval 99"/>
          <p:cNvSpPr>
            <a:spLocks noChangeArrowheads="1"/>
          </p:cNvSpPr>
          <p:nvPr/>
        </p:nvSpPr>
        <p:spPr bwMode="auto">
          <a:xfrm>
            <a:off x="6942138" y="2005013"/>
            <a:ext cx="109537" cy="109537"/>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70" name="Oval 100"/>
          <p:cNvSpPr>
            <a:spLocks noChangeArrowheads="1"/>
          </p:cNvSpPr>
          <p:nvPr/>
        </p:nvSpPr>
        <p:spPr bwMode="auto">
          <a:xfrm>
            <a:off x="3001963" y="2033588"/>
            <a:ext cx="109537" cy="109537"/>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71" name="Oval 101"/>
          <p:cNvSpPr>
            <a:spLocks noChangeArrowheads="1"/>
          </p:cNvSpPr>
          <p:nvPr/>
        </p:nvSpPr>
        <p:spPr bwMode="auto">
          <a:xfrm>
            <a:off x="3078163" y="2033588"/>
            <a:ext cx="109537" cy="109537"/>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72" name="Oval 102"/>
          <p:cNvSpPr>
            <a:spLocks noChangeArrowheads="1"/>
          </p:cNvSpPr>
          <p:nvPr/>
        </p:nvSpPr>
        <p:spPr bwMode="auto">
          <a:xfrm>
            <a:off x="3230563" y="2033588"/>
            <a:ext cx="109537" cy="109537"/>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73" name="Oval 103"/>
          <p:cNvSpPr>
            <a:spLocks noChangeArrowheads="1"/>
          </p:cNvSpPr>
          <p:nvPr/>
        </p:nvSpPr>
        <p:spPr bwMode="auto">
          <a:xfrm>
            <a:off x="3441700" y="2032000"/>
            <a:ext cx="109538" cy="109538"/>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74" name="Oval 104"/>
          <p:cNvSpPr>
            <a:spLocks noChangeArrowheads="1"/>
          </p:cNvSpPr>
          <p:nvPr/>
        </p:nvSpPr>
        <p:spPr bwMode="auto">
          <a:xfrm>
            <a:off x="3302000" y="2006600"/>
            <a:ext cx="109538" cy="109538"/>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75" name="Oval 105"/>
          <p:cNvSpPr>
            <a:spLocks noChangeArrowheads="1"/>
          </p:cNvSpPr>
          <p:nvPr/>
        </p:nvSpPr>
        <p:spPr bwMode="auto">
          <a:xfrm>
            <a:off x="3470275" y="2005013"/>
            <a:ext cx="109538" cy="109537"/>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76" name="Oval 106"/>
          <p:cNvSpPr>
            <a:spLocks noChangeArrowheads="1"/>
          </p:cNvSpPr>
          <p:nvPr/>
        </p:nvSpPr>
        <p:spPr bwMode="auto">
          <a:xfrm>
            <a:off x="3627438" y="2006600"/>
            <a:ext cx="109537" cy="109538"/>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12377" name="Oval 107"/>
          <p:cNvSpPr>
            <a:spLocks noChangeArrowheads="1"/>
          </p:cNvSpPr>
          <p:nvPr/>
        </p:nvSpPr>
        <p:spPr bwMode="auto">
          <a:xfrm>
            <a:off x="3767138" y="2006600"/>
            <a:ext cx="109537" cy="109538"/>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215156" name="Oval 116"/>
          <p:cNvSpPr>
            <a:spLocks noChangeArrowheads="1"/>
          </p:cNvSpPr>
          <p:nvPr/>
        </p:nvSpPr>
        <p:spPr bwMode="auto">
          <a:xfrm>
            <a:off x="4826000" y="3930650"/>
            <a:ext cx="109538" cy="109538"/>
          </a:xfrm>
          <a:prstGeom prst="ellipse">
            <a:avLst/>
          </a:prstGeom>
          <a:solidFill>
            <a:srgbClr val="FF0000"/>
          </a:solidFill>
          <a:ln w="9525">
            <a:solidFill>
              <a:schemeClr val="tx1"/>
            </a:solidFill>
            <a:round/>
            <a:headEnd/>
            <a:tailEnd/>
          </a:ln>
        </p:spPr>
        <p:txBody>
          <a:bodyPr wrap="none" anchor="ctr"/>
          <a:lstStyle/>
          <a:p>
            <a:pPr algn="ctr" defTabSz="457200"/>
            <a:endParaRPr lang="en-US">
              <a:solidFill>
                <a:srgbClr val="000000"/>
              </a:solidFill>
            </a:endParaRPr>
          </a:p>
        </p:txBody>
      </p:sp>
      <p:sp>
        <p:nvSpPr>
          <p:cNvPr id="215158" name="Freeform 118"/>
          <p:cNvSpPr>
            <a:spLocks/>
          </p:cNvSpPr>
          <p:nvPr/>
        </p:nvSpPr>
        <p:spPr bwMode="auto">
          <a:xfrm>
            <a:off x="4868863" y="2355850"/>
            <a:ext cx="1141412" cy="1533525"/>
          </a:xfrm>
          <a:custGeom>
            <a:avLst/>
            <a:gdLst>
              <a:gd name="T0" fmla="*/ 3175 w 719"/>
              <a:gd name="T1" fmla="*/ 1533525 h 966"/>
              <a:gd name="T2" fmla="*/ 3175 w 719"/>
              <a:gd name="T3" fmla="*/ 1276350 h 966"/>
              <a:gd name="T4" fmla="*/ 22225 w 719"/>
              <a:gd name="T5" fmla="*/ 942975 h 966"/>
              <a:gd name="T6" fmla="*/ 84137 w 719"/>
              <a:gd name="T7" fmla="*/ 685800 h 966"/>
              <a:gd name="T8" fmla="*/ 217487 w 719"/>
              <a:gd name="T9" fmla="*/ 500063 h 966"/>
              <a:gd name="T10" fmla="*/ 441325 w 719"/>
              <a:gd name="T11" fmla="*/ 333375 h 966"/>
              <a:gd name="T12" fmla="*/ 536575 w 719"/>
              <a:gd name="T13" fmla="*/ 271463 h 966"/>
              <a:gd name="T14" fmla="*/ 1141412 w 719"/>
              <a:gd name="T15" fmla="*/ 0 h 966"/>
              <a:gd name="T16" fmla="*/ 0 60000 65536"/>
              <a:gd name="T17" fmla="*/ 0 60000 65536"/>
              <a:gd name="T18" fmla="*/ 0 60000 65536"/>
              <a:gd name="T19" fmla="*/ 0 60000 65536"/>
              <a:gd name="T20" fmla="*/ 0 60000 65536"/>
              <a:gd name="T21" fmla="*/ 0 60000 65536"/>
              <a:gd name="T22" fmla="*/ 0 60000 65536"/>
              <a:gd name="T23" fmla="*/ 0 60000 65536"/>
              <a:gd name="T24" fmla="*/ 0 w 719"/>
              <a:gd name="T25" fmla="*/ 0 h 966"/>
              <a:gd name="T26" fmla="*/ 719 w 719"/>
              <a:gd name="T27" fmla="*/ 966 h 9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9" h="966">
                <a:moveTo>
                  <a:pt x="2" y="966"/>
                </a:moveTo>
                <a:cubicBezTo>
                  <a:pt x="1" y="916"/>
                  <a:pt x="0" y="866"/>
                  <a:pt x="2" y="804"/>
                </a:cubicBezTo>
                <a:cubicBezTo>
                  <a:pt x="4" y="742"/>
                  <a:pt x="6" y="656"/>
                  <a:pt x="14" y="594"/>
                </a:cubicBezTo>
                <a:cubicBezTo>
                  <a:pt x="22" y="532"/>
                  <a:pt x="33" y="478"/>
                  <a:pt x="53" y="432"/>
                </a:cubicBezTo>
                <a:cubicBezTo>
                  <a:pt x="73" y="386"/>
                  <a:pt x="99" y="352"/>
                  <a:pt x="137" y="315"/>
                </a:cubicBezTo>
                <a:cubicBezTo>
                  <a:pt x="175" y="278"/>
                  <a:pt x="245" y="234"/>
                  <a:pt x="278" y="210"/>
                </a:cubicBezTo>
                <a:cubicBezTo>
                  <a:pt x="311" y="186"/>
                  <a:pt x="265" y="206"/>
                  <a:pt x="338" y="171"/>
                </a:cubicBezTo>
                <a:cubicBezTo>
                  <a:pt x="411" y="136"/>
                  <a:pt x="565" y="68"/>
                  <a:pt x="719" y="0"/>
                </a:cubicBezTo>
              </a:path>
            </a:pathLst>
          </a:custGeom>
          <a:noFill/>
          <a:ln w="19050" cmpd="sng">
            <a:solidFill>
              <a:srgbClr val="333399"/>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159" name="Text Box 119"/>
          <p:cNvSpPr txBox="1">
            <a:spLocks noChangeArrowheads="1"/>
          </p:cNvSpPr>
          <p:nvPr/>
        </p:nvSpPr>
        <p:spPr bwMode="auto">
          <a:xfrm>
            <a:off x="5038725" y="4576763"/>
            <a:ext cx="401955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pPr>
            <a:r>
              <a:rPr lang="en-US" sz="1600" b="1">
                <a:solidFill>
                  <a:srgbClr val="333399"/>
                </a:solidFill>
              </a:rPr>
              <a:t>Electric field of stored charge in pixels with high signal counteracts E</a:t>
            </a:r>
            <a:r>
              <a:rPr lang="en-US" sz="1600" b="1" baseline="-25000">
                <a:solidFill>
                  <a:srgbClr val="333399"/>
                </a:solidFill>
              </a:rPr>
              <a:t>┴</a:t>
            </a:r>
            <a:r>
              <a:rPr lang="en-US" sz="1600" b="1">
                <a:solidFill>
                  <a:srgbClr val="333399"/>
                </a:solidFill>
              </a:rPr>
              <a:t>.</a:t>
            </a:r>
            <a:r>
              <a:rPr lang="en-US" sz="1600" b="1" baseline="-25000">
                <a:solidFill>
                  <a:srgbClr val="333399"/>
                </a:solidFill>
              </a:rPr>
              <a:t> </a:t>
            </a:r>
            <a:r>
              <a:rPr lang="en-US" sz="1600" b="1">
                <a:solidFill>
                  <a:srgbClr val="333399"/>
                </a:solidFill>
              </a:rPr>
              <a:t>Barrier between columns higher than between rows </a:t>
            </a:r>
            <a:r>
              <a:rPr lang="en-US" sz="1600" b="1">
                <a:solidFill>
                  <a:srgbClr val="333399"/>
                </a:solidFill>
                <a:sym typeface="Wingdings" charset="0"/>
              </a:rPr>
              <a:t></a:t>
            </a:r>
            <a:r>
              <a:rPr lang="en-US" sz="1600" b="1">
                <a:solidFill>
                  <a:srgbClr val="333399"/>
                </a:solidFill>
              </a:rPr>
              <a:t> signal-dependent correlation along columns.</a:t>
            </a:r>
          </a:p>
          <a:p>
            <a:pPr eaLnBrk="1" hangingPunct="1">
              <a:lnSpc>
                <a:spcPct val="85000"/>
              </a:lnSpc>
            </a:pPr>
            <a:endParaRPr lang="en-US" sz="1600" b="1">
              <a:solidFill>
                <a:srgbClr val="333399"/>
              </a:solidFill>
              <a:latin typeface="Symbol" charset="0"/>
            </a:endParaRPr>
          </a:p>
        </p:txBody>
      </p:sp>
      <p:sp>
        <p:nvSpPr>
          <p:cNvPr id="12381" name="Line 120"/>
          <p:cNvSpPr>
            <a:spLocks noChangeShapeType="1"/>
          </p:cNvSpPr>
          <p:nvPr/>
        </p:nvSpPr>
        <p:spPr bwMode="auto">
          <a:xfrm>
            <a:off x="6705600" y="2365375"/>
            <a:ext cx="0" cy="1371600"/>
          </a:xfrm>
          <a:prstGeom prst="line">
            <a:avLst/>
          </a:prstGeom>
          <a:noFill/>
          <a:ln w="28575">
            <a:solidFill>
              <a:srgbClr val="80808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2382" name="Text Box 121"/>
          <p:cNvSpPr txBox="1">
            <a:spLocks noChangeArrowheads="1"/>
          </p:cNvSpPr>
          <p:nvPr/>
        </p:nvSpPr>
        <p:spPr bwMode="auto">
          <a:xfrm>
            <a:off x="6629400" y="2746375"/>
            <a:ext cx="471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808080"/>
                </a:solidFill>
              </a:rPr>
              <a:t>E</a:t>
            </a:r>
            <a:r>
              <a:rPr lang="en-US" sz="2000" baseline="-25000">
                <a:solidFill>
                  <a:srgbClr val="808080"/>
                </a:solidFill>
              </a:rPr>
              <a:t>┴</a:t>
            </a:r>
          </a:p>
        </p:txBody>
      </p:sp>
      <p:pic>
        <p:nvPicPr>
          <p:cNvPr id="215162" name="Picture 1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4329113"/>
            <a:ext cx="3508375"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
          <p:cNvSpPr>
            <a:spLocks noGrp="1"/>
          </p:cNvSpPr>
          <p:nvPr>
            <p:ph type="title" idx="4294967295"/>
          </p:nvPr>
        </p:nvSpPr>
        <p:spPr>
          <a:xfrm>
            <a:off x="220663" y="36514"/>
            <a:ext cx="7034212" cy="557212"/>
          </a:xfrm>
          <a:prstGeom prst="rect">
            <a:avLst/>
          </a:prstGeom>
        </p:spPr>
        <p:txBody>
          <a:bodyPr/>
          <a:lstStyle/>
          <a:p>
            <a:pPr algn="l" eaLnBrk="1" hangingPunct="1"/>
            <a:r>
              <a:rPr lang="en-US" sz="2400" dirty="0">
                <a:latin typeface="Arial" charset="0"/>
              </a:rPr>
              <a:t>Spot profile vs. intensity: correlation-induced </a:t>
            </a:r>
            <a:r>
              <a:rPr lang="en-US" sz="2400" dirty="0" smtClean="0">
                <a:latin typeface="Arial" charset="0"/>
              </a:rPr>
              <a:t>broadening (Bigger = Fatter) ?</a:t>
            </a:r>
            <a:endParaRPr lang="en-US" sz="2400" dirty="0">
              <a:latin typeface="Arial" charset="0"/>
            </a:endParaRPr>
          </a:p>
        </p:txBody>
      </p:sp>
      <p:pic>
        <p:nvPicPr>
          <p:cNvPr id="16386" name="Picture 6" descr="profiles_log_imshow"/>
          <p:cNvPicPr>
            <a:picLocks noChangeAspect="1" noChangeArrowheads="1"/>
          </p:cNvPicPr>
          <p:nvPr/>
        </p:nvPicPr>
        <p:blipFill>
          <a:blip r:embed="rId3">
            <a:extLst>
              <a:ext uri="{28A0092B-C50C-407E-A947-70E740481C1C}">
                <a14:useLocalDpi xmlns:a14="http://schemas.microsoft.com/office/drawing/2010/main" val="0"/>
              </a:ext>
            </a:extLst>
          </a:blip>
          <a:srcRect l="10385" t="7512" r="10001" b="6786"/>
          <a:stretch>
            <a:fillRect/>
          </a:stretch>
        </p:blipFill>
        <p:spPr bwMode="auto">
          <a:xfrm>
            <a:off x="568325" y="1134697"/>
            <a:ext cx="4143375" cy="429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9" descr="flux_and_shap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677" b="47540"/>
          <a:stretch>
            <a:fillRect/>
          </a:stretch>
        </p:blipFill>
        <p:spPr bwMode="auto">
          <a:xfrm>
            <a:off x="5354638" y="1026557"/>
            <a:ext cx="3638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9" descr="flux_and_shape"/>
          <p:cNvPicPr>
            <a:picLocks noChangeAspect="1" noChangeArrowheads="1"/>
          </p:cNvPicPr>
          <p:nvPr/>
        </p:nvPicPr>
        <p:blipFill>
          <a:blip r:embed="rId4">
            <a:extLst>
              <a:ext uri="{28A0092B-C50C-407E-A947-70E740481C1C}">
                <a14:useLocalDpi xmlns:a14="http://schemas.microsoft.com/office/drawing/2010/main" val="0"/>
              </a:ext>
            </a:extLst>
          </a:blip>
          <a:srcRect l="3210" t="50273" r="9323"/>
          <a:stretch>
            <a:fillRect/>
          </a:stretch>
        </p:blipFill>
        <p:spPr bwMode="auto">
          <a:xfrm>
            <a:off x="5441950" y="4954032"/>
            <a:ext cx="3440113"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5413" y="2855357"/>
            <a:ext cx="3854450"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14"/>
          <p:cNvSpPr txBox="1">
            <a:spLocks noChangeArrowheads="1"/>
          </p:cNvSpPr>
          <p:nvPr/>
        </p:nvSpPr>
        <p:spPr bwMode="auto">
          <a:xfrm>
            <a:off x="6919913" y="1771650"/>
            <a:ext cx="1706562"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000000"/>
                </a:solidFill>
              </a:rPr>
              <a:t>Flux central pixel</a:t>
            </a:r>
          </a:p>
        </p:txBody>
      </p:sp>
      <p:sp>
        <p:nvSpPr>
          <p:cNvPr id="16392" name="Text Box 15"/>
          <p:cNvSpPr txBox="1">
            <a:spLocks noChangeArrowheads="1"/>
          </p:cNvSpPr>
          <p:nvPr/>
        </p:nvSpPr>
        <p:spPr bwMode="auto">
          <a:xfrm>
            <a:off x="5867400" y="4822825"/>
            <a:ext cx="1552575"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000000"/>
                </a:solidFill>
              </a:rPr>
              <a:t>y/x aspect ratio</a:t>
            </a:r>
          </a:p>
        </p:txBody>
      </p:sp>
      <p:sp>
        <p:nvSpPr>
          <p:cNvPr id="16393" name="Text Box 16"/>
          <p:cNvSpPr txBox="1">
            <a:spLocks noChangeArrowheads="1"/>
          </p:cNvSpPr>
          <p:nvPr/>
        </p:nvSpPr>
        <p:spPr bwMode="auto">
          <a:xfrm>
            <a:off x="5867400" y="2905125"/>
            <a:ext cx="1684338"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000000"/>
                </a:solidFill>
              </a:rPr>
              <a:t>PSF size FWHM</a:t>
            </a:r>
          </a:p>
        </p:txBody>
      </p:sp>
      <p:sp>
        <p:nvSpPr>
          <p:cNvPr id="2" name="Rectangle 1"/>
          <p:cNvSpPr/>
          <p:nvPr/>
        </p:nvSpPr>
        <p:spPr>
          <a:xfrm>
            <a:off x="5808133" y="5427133"/>
            <a:ext cx="3073930" cy="533400"/>
          </a:xfrm>
          <a:prstGeom prst="rect">
            <a:avLst/>
          </a:prstGeom>
          <a:gradFill flip="none" rotWithShape="1">
            <a:gsLst>
              <a:gs pos="0">
                <a:schemeClr val="accent1">
                  <a:tint val="100000"/>
                  <a:shade val="100000"/>
                  <a:satMod val="130000"/>
                  <a:alpha val="11000"/>
                </a:schemeClr>
              </a:gs>
              <a:gs pos="100000">
                <a:schemeClr val="accent1">
                  <a:tint val="50000"/>
                  <a:shade val="100000"/>
                  <a:satMod val="350000"/>
                  <a:alpha val="11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782730" y="5349447"/>
            <a:ext cx="1951626" cy="307777"/>
          </a:xfrm>
          <a:prstGeom prst="rect">
            <a:avLst/>
          </a:prstGeom>
          <a:noFill/>
        </p:spPr>
        <p:txBody>
          <a:bodyPr wrap="none" rtlCol="0">
            <a:spAutoFit/>
          </a:bodyPr>
          <a:lstStyle/>
          <a:p>
            <a:r>
              <a:rPr lang="en-US" sz="1400" dirty="0" smtClean="0"/>
              <a:t>SRD </a:t>
            </a:r>
            <a:r>
              <a:rPr lang="en-US" sz="1400" dirty="0" err="1" smtClean="0"/>
              <a:t>ellipticity</a:t>
            </a:r>
            <a:r>
              <a:rPr lang="en-US" sz="1400" dirty="0" smtClean="0"/>
              <a:t> maximum</a:t>
            </a:r>
            <a:endParaRPr lang="en-US" sz="1400" dirty="0"/>
          </a:p>
        </p:txBody>
      </p:sp>
      <p:sp>
        <p:nvSpPr>
          <p:cNvPr id="12" name="TextBox 11"/>
          <p:cNvSpPr txBox="1"/>
          <p:nvPr/>
        </p:nvSpPr>
        <p:spPr>
          <a:xfrm>
            <a:off x="568325" y="5657224"/>
            <a:ext cx="4741690" cy="369332"/>
          </a:xfrm>
          <a:prstGeom prst="rect">
            <a:avLst/>
          </a:prstGeom>
          <a:noFill/>
        </p:spPr>
        <p:txBody>
          <a:bodyPr wrap="none" rtlCol="0">
            <a:spAutoFit/>
          </a:bodyPr>
          <a:lstStyle/>
          <a:p>
            <a:r>
              <a:rPr lang="en-US" dirty="0" smtClean="0"/>
              <a:t>Pierre </a:t>
            </a:r>
            <a:r>
              <a:rPr lang="en-US" dirty="0" err="1" smtClean="0"/>
              <a:t>Antilogus</a:t>
            </a:r>
            <a:r>
              <a:rPr lang="en-US" dirty="0" smtClean="0"/>
              <a:t> will discuss this effect in his talk.</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914400"/>
            <a:ext cx="8458200" cy="923330"/>
          </a:xfrm>
          <a:prstGeom prst="rect">
            <a:avLst/>
          </a:prstGeom>
          <a:noFill/>
        </p:spPr>
        <p:txBody>
          <a:bodyPr wrap="square" rtlCol="0">
            <a:spAutoFit/>
          </a:bodyPr>
          <a:lstStyle/>
          <a:p>
            <a:r>
              <a:rPr lang="en-US" dirty="0" smtClean="0"/>
              <a:t>Images acquired with some prototype LSST </a:t>
            </a:r>
            <a:r>
              <a:rPr lang="en-US" dirty="0" err="1" smtClean="0"/>
              <a:t>CCDs</a:t>
            </a:r>
            <a:r>
              <a:rPr lang="en-US" dirty="0" smtClean="0"/>
              <a:t> have sometimes shown an effect which has been dubbed ‘tearing’ for the visual look of the resulting data. An image that displays the effect is shown below.</a:t>
            </a:r>
          </a:p>
        </p:txBody>
      </p:sp>
      <p:pic>
        <p:nvPicPr>
          <p:cNvPr id="7" name="Picture 6" descr="sequence_bss00_700n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57400"/>
            <a:ext cx="4114800" cy="4018359"/>
          </a:xfrm>
          <a:prstGeom prst="rect">
            <a:avLst/>
          </a:prstGeom>
        </p:spPr>
      </p:pic>
      <p:sp>
        <p:nvSpPr>
          <p:cNvPr id="11" name="Title 1"/>
          <p:cNvSpPr>
            <a:spLocks noGrp="1"/>
          </p:cNvSpPr>
          <p:nvPr>
            <p:ph type="title"/>
          </p:nvPr>
        </p:nvSpPr>
        <p:spPr>
          <a:xfrm>
            <a:off x="215900" y="0"/>
            <a:ext cx="7124700" cy="1143000"/>
          </a:xfrm>
        </p:spPr>
        <p:txBody>
          <a:bodyPr/>
          <a:lstStyle/>
          <a:p>
            <a:pPr algn="l"/>
            <a:r>
              <a:rPr lang="en-US" sz="2800" dirty="0" smtClean="0">
                <a:effectLst>
                  <a:outerShdw blurRad="38100" dist="38100" dir="2700000" algn="tl">
                    <a:srgbClr val="DDDDDD"/>
                  </a:outerShdw>
                </a:effectLst>
                <a:latin typeface="Calibri" charset="0"/>
                <a:ea typeface="ＭＳ Ｐゴシック" charset="0"/>
                <a:cs typeface="ＭＳ Ｐゴシック" charset="0"/>
              </a:rPr>
              <a:t>Charge Redistribution Caused by the Depletion of Holes in the Channel Stops?</a:t>
            </a:r>
            <a:endParaRPr lang="en-US" sz="2800" dirty="0">
              <a:effectLst>
                <a:outerShdw blurRad="38100" dist="38100" dir="2700000" algn="tl">
                  <a:srgbClr val="DDDDDD"/>
                </a:outerShdw>
              </a:effectLst>
              <a:latin typeface="Calibri" charset="0"/>
              <a:ea typeface="ＭＳ Ｐゴシック" charset="0"/>
              <a:cs typeface="ＭＳ Ｐゴシック" charset="0"/>
            </a:endParaRPr>
          </a:p>
        </p:txBody>
      </p:sp>
      <p:pic>
        <p:nvPicPr>
          <p:cNvPr id="12" name="Picture 11" descr="Screen Shot 2013-10-10 at 10.36.35 AM.png"/>
          <p:cNvPicPr>
            <a:picLocks noChangeAspect="1"/>
          </p:cNvPicPr>
          <p:nvPr/>
        </p:nvPicPr>
        <p:blipFill>
          <a:blip r:embed="rId4"/>
          <a:stretch>
            <a:fillRect/>
          </a:stretch>
        </p:blipFill>
        <p:spPr>
          <a:xfrm>
            <a:off x="5580180" y="4333301"/>
            <a:ext cx="2433520" cy="1965240"/>
          </a:xfrm>
          <a:prstGeom prst="rect">
            <a:avLst/>
          </a:prstGeom>
        </p:spPr>
      </p:pic>
      <p:pic>
        <p:nvPicPr>
          <p:cNvPr id="14" name="Picture 13" descr="Screen Shot 2013-10-10 at 10.35.36 AM.png"/>
          <p:cNvPicPr>
            <a:picLocks noChangeAspect="1"/>
          </p:cNvPicPr>
          <p:nvPr/>
        </p:nvPicPr>
        <p:blipFill>
          <a:blip r:embed="rId5"/>
          <a:stretch>
            <a:fillRect/>
          </a:stretch>
        </p:blipFill>
        <p:spPr>
          <a:xfrm>
            <a:off x="5580180" y="1837730"/>
            <a:ext cx="2971800" cy="24153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1892" y="1140241"/>
            <a:ext cx="8510335" cy="1754327"/>
          </a:xfrm>
          <a:prstGeom prst="rect">
            <a:avLst/>
          </a:prstGeom>
          <a:noFill/>
        </p:spPr>
        <p:txBody>
          <a:bodyPr wrap="square" rtlCol="0">
            <a:spAutoFit/>
          </a:bodyPr>
          <a:lstStyle/>
          <a:p>
            <a:r>
              <a:rPr lang="en-US" dirty="0" smtClean="0"/>
              <a:t>When run in non-inverted mode, the holes can be swept down the channels tops, creating a gradient along the channels stops. It is thought that this potential gradient on the channel stops generates a field that disrupts charge transfer.</a:t>
            </a:r>
          </a:p>
          <a:p>
            <a:endParaRPr lang="en-US" dirty="0" smtClean="0"/>
          </a:p>
          <a:p>
            <a:r>
              <a:rPr lang="en-US" dirty="0" smtClean="0"/>
              <a:t>By inserting a brief period of surface inversion prior to exposure, we flood the surface with holes and provide holes to bring channel stops back into balance.</a:t>
            </a:r>
          </a:p>
        </p:txBody>
      </p:sp>
      <p:pic>
        <p:nvPicPr>
          <p:cNvPr id="10" name="Picture 2" descr="D:\DavidDoc\CCDTest\Hclear\IMG_12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263900"/>
            <a:ext cx="3377307" cy="253298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215900" y="0"/>
            <a:ext cx="7124700" cy="1143000"/>
          </a:xfrm>
        </p:spPr>
        <p:txBody>
          <a:bodyPr/>
          <a:lstStyle/>
          <a:p>
            <a:pPr algn="l"/>
            <a:r>
              <a:rPr lang="en-US" sz="2800" dirty="0" smtClean="0">
                <a:effectLst>
                  <a:outerShdw blurRad="38100" dist="38100" dir="2700000" algn="tl">
                    <a:srgbClr val="DDDDDD"/>
                  </a:outerShdw>
                </a:effectLst>
                <a:latin typeface="Calibri" charset="0"/>
                <a:ea typeface="ＭＳ Ｐゴシック" charset="0"/>
                <a:cs typeface="ＭＳ Ｐゴシック" charset="0"/>
              </a:rPr>
              <a:t>Elimination of effect by hole flush prior to exposure and readout?</a:t>
            </a:r>
            <a:endParaRPr lang="en-US" sz="2800" dirty="0">
              <a:effectLst>
                <a:outerShdw blurRad="38100" dist="38100" dir="2700000" algn="tl">
                  <a:srgbClr val="DDDDDD"/>
                </a:outerShdw>
              </a:effectLst>
              <a:latin typeface="Calibri" charset="0"/>
              <a:ea typeface="ＭＳ Ｐゴシック" charset="0"/>
              <a:cs typeface="ＭＳ Ｐゴシック" charset="0"/>
            </a:endParaRPr>
          </a:p>
        </p:txBody>
      </p:sp>
      <p:pic>
        <p:nvPicPr>
          <p:cNvPr id="14" name="Picture 13" descr="Screen Shot 2013-10-10 at 12.24.04 PM.png"/>
          <p:cNvPicPr>
            <a:picLocks noChangeAspect="1"/>
          </p:cNvPicPr>
          <p:nvPr/>
        </p:nvPicPr>
        <p:blipFill>
          <a:blip r:embed="rId4"/>
          <a:stretch>
            <a:fillRect/>
          </a:stretch>
        </p:blipFill>
        <p:spPr>
          <a:xfrm>
            <a:off x="4141093" y="3263900"/>
            <a:ext cx="2298700" cy="3216859"/>
          </a:xfrm>
          <a:prstGeom prst="rect">
            <a:avLst/>
          </a:prstGeom>
        </p:spPr>
      </p:pic>
      <p:pic>
        <p:nvPicPr>
          <p:cNvPr id="15" name="Picture 14" descr="Screen Shot 2013-10-10 at 12.24.15 PM.png"/>
          <p:cNvPicPr>
            <a:picLocks noChangeAspect="1"/>
          </p:cNvPicPr>
          <p:nvPr/>
        </p:nvPicPr>
        <p:blipFill>
          <a:blip r:embed="rId5"/>
          <a:stretch>
            <a:fillRect/>
          </a:stretch>
        </p:blipFill>
        <p:spPr>
          <a:xfrm>
            <a:off x="6610350" y="3263899"/>
            <a:ext cx="2281878" cy="3216859"/>
          </a:xfrm>
          <a:prstGeom prst="rect">
            <a:avLst/>
          </a:prstGeom>
        </p:spPr>
      </p:pic>
      <p:sp>
        <p:nvSpPr>
          <p:cNvPr id="16" name="Donut 15"/>
          <p:cNvSpPr/>
          <p:nvPr/>
        </p:nvSpPr>
        <p:spPr>
          <a:xfrm>
            <a:off x="4141093" y="3263900"/>
            <a:ext cx="914400" cy="914400"/>
          </a:xfrm>
          <a:prstGeom prst="donut">
            <a:avLst>
              <a:gd name="adj" fmla="val 4146"/>
            </a:avLst>
          </a:prstGeom>
          <a:solidFill>
            <a:schemeClr val="bg2">
              <a:lumMod val="90000"/>
            </a:schemeClr>
          </a:solidFill>
          <a:ln>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4141093" y="2894567"/>
            <a:ext cx="1350663" cy="369332"/>
          </a:xfrm>
          <a:prstGeom prst="rect">
            <a:avLst/>
          </a:prstGeom>
          <a:noFill/>
        </p:spPr>
        <p:txBody>
          <a:bodyPr wrap="none" rtlCol="0">
            <a:spAutoFit/>
          </a:bodyPr>
          <a:lstStyle/>
          <a:p>
            <a:r>
              <a:rPr lang="en-US" dirty="0" smtClean="0"/>
              <a:t>Effect visible</a:t>
            </a:r>
            <a:endParaRPr lang="en-US" dirty="0"/>
          </a:p>
        </p:txBody>
      </p:sp>
      <p:sp>
        <p:nvSpPr>
          <p:cNvPr id="18" name="TextBox 17"/>
          <p:cNvSpPr txBox="1"/>
          <p:nvPr/>
        </p:nvSpPr>
        <p:spPr>
          <a:xfrm>
            <a:off x="6610350" y="2894567"/>
            <a:ext cx="1226004" cy="369332"/>
          </a:xfrm>
          <a:prstGeom prst="rect">
            <a:avLst/>
          </a:prstGeom>
          <a:noFill/>
        </p:spPr>
        <p:txBody>
          <a:bodyPr wrap="none" rtlCol="0">
            <a:spAutoFit/>
          </a:bodyPr>
          <a:lstStyle/>
          <a:p>
            <a:r>
              <a:rPr lang="en-US" dirty="0" smtClean="0"/>
              <a:t>Effect gone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0"/>
            <a:ext cx="7061200" cy="1143000"/>
          </a:xfrm>
        </p:spPr>
        <p:txBody>
          <a:bodyPr/>
          <a:lstStyle/>
          <a:p>
            <a:pPr algn="l"/>
            <a:r>
              <a:rPr lang="en-US" sz="2800" dirty="0" smtClean="0">
                <a:effectLst>
                  <a:outerShdw blurRad="38100" dist="38100" dir="2700000" algn="tl">
                    <a:srgbClr val="DDDDDD"/>
                  </a:outerShdw>
                </a:effectLst>
                <a:latin typeface="Calibri" charset="0"/>
                <a:ea typeface="ＭＳ Ｐゴシック" charset="0"/>
                <a:cs typeface="ＭＳ Ｐゴシック" charset="0"/>
              </a:rPr>
              <a:t>Conclusion</a:t>
            </a:r>
            <a:endParaRPr lang="en-US" sz="2800" dirty="0">
              <a:effectLst>
                <a:outerShdw blurRad="38100" dist="38100" dir="2700000" algn="tl">
                  <a:srgbClr val="DDDDDD"/>
                </a:outerShdw>
              </a:effectLst>
              <a:latin typeface="Calibri" charset="0"/>
              <a:ea typeface="ＭＳ Ｐゴシック" charset="0"/>
              <a:cs typeface="ＭＳ Ｐゴシック" charset="0"/>
            </a:endParaRPr>
          </a:p>
        </p:txBody>
      </p:sp>
      <p:sp>
        <p:nvSpPr>
          <p:cNvPr id="4" name="Slide Number Placeholder 3"/>
          <p:cNvSpPr>
            <a:spLocks noGrp="1"/>
          </p:cNvSpPr>
          <p:nvPr>
            <p:ph type="sldNum" sz="quarter" idx="12"/>
          </p:nvPr>
        </p:nvSpPr>
        <p:spPr/>
        <p:txBody>
          <a:bodyPr/>
          <a:lstStyle/>
          <a:p>
            <a:fld id="{BA9DDF23-F160-F04E-8F84-99411FFB1650}" type="slidenum">
              <a:rPr lang="en-US" smtClean="0"/>
              <a:pPr/>
              <a:t>24</a:t>
            </a:fld>
            <a:endParaRPr lang="en-US"/>
          </a:p>
        </p:txBody>
      </p:sp>
      <p:sp>
        <p:nvSpPr>
          <p:cNvPr id="5" name="TextBox 4"/>
          <p:cNvSpPr txBox="1"/>
          <p:nvPr/>
        </p:nvSpPr>
        <p:spPr>
          <a:xfrm>
            <a:off x="215900" y="1143000"/>
            <a:ext cx="8686800" cy="5262979"/>
          </a:xfrm>
          <a:prstGeom prst="rect">
            <a:avLst/>
          </a:prstGeom>
          <a:noFill/>
        </p:spPr>
        <p:txBody>
          <a:bodyPr wrap="square" rtlCol="0">
            <a:spAutoFit/>
          </a:bodyPr>
          <a:lstStyle/>
          <a:p>
            <a:r>
              <a:rPr lang="en-US" sz="2400" dirty="0" smtClean="0"/>
              <a:t>The LSST project has identified a number of sensor features that either fall outside of typical CCD specifications or that behave somewhat differently in the new generation of thick, high resistivity, fully depleted detectors.</a:t>
            </a:r>
          </a:p>
          <a:p>
            <a:endParaRPr lang="en-US" sz="2400" dirty="0" smtClean="0"/>
          </a:p>
          <a:p>
            <a:r>
              <a:rPr lang="en-US" sz="2400" dirty="0" smtClean="0"/>
              <a:t>The project has performed extensive testing on many of these features and that work continues. Risk mitigation strategies have been identified in each case, and those strategies continue to evolve.</a:t>
            </a:r>
          </a:p>
          <a:p>
            <a:endParaRPr lang="en-US" sz="2400" dirty="0" smtClean="0"/>
          </a:p>
          <a:p>
            <a:r>
              <a:rPr lang="en-US" sz="2400" b="1" dirty="0" smtClean="0"/>
              <a:t>Through this work, the sensor development team has greatly reduced the risk that the sensors (once considered to be the highest risk part of the entire LSST project) pose to project completion, schedule, cost, and delivered science.</a:t>
            </a:r>
            <a:endParaRPr lang="en-US" sz="2400" b="1" dirty="0"/>
          </a:p>
        </p:txBody>
      </p:sp>
    </p:spTree>
    <p:extLst>
      <p:ext uri="{BB962C8B-B14F-4D97-AF65-F5344CB8AC3E}">
        <p14:creationId xmlns:p14="http://schemas.microsoft.com/office/powerpoint/2010/main" val="4052320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39775" y="1196975"/>
            <a:ext cx="7634288" cy="3032125"/>
          </a:xfrm>
        </p:spPr>
        <p:txBody>
          <a:bodyPr/>
          <a:lstStyle/>
          <a:p>
            <a:pPr>
              <a:defRPr/>
            </a:pPr>
            <a:r>
              <a:rPr lang="en-US" dirty="0" smtClean="0"/>
              <a:t>End of Presentation</a:t>
            </a:r>
            <a:endParaRPr lang="en-US" dirty="0"/>
          </a:p>
        </p:txBody>
      </p:sp>
      <p:sp>
        <p:nvSpPr>
          <p:cNvPr id="3" name="Slide Number Placeholder 2"/>
          <p:cNvSpPr>
            <a:spLocks noGrp="1"/>
          </p:cNvSpPr>
          <p:nvPr>
            <p:ph type="sldNum" sz="quarter" idx="10"/>
          </p:nvPr>
        </p:nvSpPr>
        <p:spPr/>
        <p:txBody>
          <a:bodyPr/>
          <a:lstStyle/>
          <a:p>
            <a:pPr>
              <a:defRPr/>
            </a:pPr>
            <a:r>
              <a:rPr lang="en-US" smtClean="0"/>
              <a:t>	</a:t>
            </a:r>
            <a:fld id="{2D341142-36BC-4628-8DF1-D12A10DAC871}" type="slidenum">
              <a:rPr lang="en-US" smtClean="0"/>
              <a:pPr>
                <a:defRPr/>
              </a:pPr>
              <a:t>25</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0"/>
            <a:ext cx="7086600" cy="1143000"/>
          </a:xfrm>
        </p:spPr>
        <p:txBody>
          <a:bodyPr/>
          <a:lstStyle/>
          <a:p>
            <a:pPr algn="l"/>
            <a:r>
              <a:rPr lang="en-US" sz="2800" dirty="0" smtClean="0">
                <a:effectLst>
                  <a:outerShdw blurRad="38100" dist="38100" dir="2700000" algn="tl">
                    <a:srgbClr val="DDDDDD"/>
                  </a:outerShdw>
                </a:effectLst>
                <a:latin typeface="Calibri" charset="0"/>
                <a:ea typeface="ＭＳ Ｐゴシック" charset="0"/>
                <a:cs typeface="ＭＳ Ｐゴシック" charset="0"/>
              </a:rPr>
              <a:t>What does Science Risk Mitigation Mean?</a:t>
            </a:r>
            <a:endParaRPr lang="en-US" sz="2800" dirty="0">
              <a:effectLst>
                <a:outerShdw blurRad="38100" dist="38100" dir="2700000" algn="tl">
                  <a:srgbClr val="DDDDDD"/>
                </a:outerShdw>
              </a:effectLst>
              <a:latin typeface="Calibri" charset="0"/>
              <a:ea typeface="ＭＳ Ｐゴシック" charset="0"/>
              <a:cs typeface="ＭＳ Ｐゴシック" charset="0"/>
            </a:endParaRPr>
          </a:p>
        </p:txBody>
      </p:sp>
      <p:sp>
        <p:nvSpPr>
          <p:cNvPr id="4" name="Slide Number Placeholder 3"/>
          <p:cNvSpPr>
            <a:spLocks noGrp="1"/>
          </p:cNvSpPr>
          <p:nvPr>
            <p:ph type="sldNum" sz="quarter" idx="12"/>
          </p:nvPr>
        </p:nvSpPr>
        <p:spPr/>
        <p:txBody>
          <a:bodyPr/>
          <a:lstStyle/>
          <a:p>
            <a:fld id="{BA9DDF23-F160-F04E-8F84-99411FFB1650}" type="slidenum">
              <a:rPr lang="en-US" smtClean="0"/>
              <a:pPr/>
              <a:t>3</a:t>
            </a:fld>
            <a:endParaRPr lang="en-US"/>
          </a:p>
        </p:txBody>
      </p:sp>
      <p:sp>
        <p:nvSpPr>
          <p:cNvPr id="5" name="TextBox 4"/>
          <p:cNvSpPr txBox="1"/>
          <p:nvPr/>
        </p:nvSpPr>
        <p:spPr>
          <a:xfrm>
            <a:off x="508000" y="1151235"/>
            <a:ext cx="8264402" cy="4893647"/>
          </a:xfrm>
          <a:prstGeom prst="rect">
            <a:avLst/>
          </a:prstGeom>
          <a:noFill/>
        </p:spPr>
        <p:txBody>
          <a:bodyPr wrap="square" rtlCol="0">
            <a:spAutoFit/>
          </a:bodyPr>
          <a:lstStyle/>
          <a:p>
            <a:r>
              <a:rPr lang="en-US" sz="2400" dirty="0" smtClean="0"/>
              <a:t>The scientific instruments we build are intended for one thing:</a:t>
            </a:r>
          </a:p>
          <a:p>
            <a:endParaRPr lang="en-US" sz="2400" dirty="0" smtClean="0"/>
          </a:p>
          <a:p>
            <a:r>
              <a:rPr lang="en-US" sz="2400" dirty="0" smtClean="0"/>
              <a:t>To deliver the information our clients, the scientific community, </a:t>
            </a:r>
          </a:p>
          <a:p>
            <a:r>
              <a:rPr lang="en-US" sz="2400" dirty="0" smtClean="0"/>
              <a:t>need in order to make the measurements they want and to </a:t>
            </a:r>
          </a:p>
          <a:p>
            <a:r>
              <a:rPr lang="en-US" sz="2400" dirty="0" smtClean="0"/>
              <a:t>make those measurement to the required precision.</a:t>
            </a:r>
          </a:p>
          <a:p>
            <a:endParaRPr lang="en-US" sz="2400" dirty="0" smtClean="0"/>
          </a:p>
          <a:p>
            <a:r>
              <a:rPr lang="en-US" sz="2400" b="1" dirty="0" smtClean="0"/>
              <a:t>Science risk is the risk that our instrumentation will fail to deliver that information to the requisite precision making it impossible for our clients to make their measurements.</a:t>
            </a:r>
          </a:p>
          <a:p>
            <a:endParaRPr lang="en-US" sz="2400" b="1" dirty="0" smtClean="0"/>
          </a:p>
          <a:p>
            <a:r>
              <a:rPr lang="en-US" sz="2400" b="1" dirty="0" smtClean="0"/>
              <a:t>Risk mitigation is the process of identifying those aspects of the instrument that may cause risk to the science and finding a way to either eliminate or compensate for them.</a:t>
            </a:r>
          </a:p>
        </p:txBody>
      </p:sp>
    </p:spTree>
    <p:extLst>
      <p:ext uri="{BB962C8B-B14F-4D97-AF65-F5344CB8AC3E}">
        <p14:creationId xmlns:p14="http://schemas.microsoft.com/office/powerpoint/2010/main" val="4052320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0"/>
            <a:ext cx="7061200" cy="1143000"/>
          </a:xfrm>
        </p:spPr>
        <p:txBody>
          <a:bodyPr/>
          <a:lstStyle/>
          <a:p>
            <a:pPr algn="l"/>
            <a:r>
              <a:rPr lang="en-US" sz="2800" dirty="0" smtClean="0">
                <a:effectLst>
                  <a:outerShdw blurRad="38100" dist="38100" dir="2700000" algn="tl">
                    <a:srgbClr val="DDDDDD"/>
                  </a:outerShdw>
                </a:effectLst>
                <a:latin typeface="Calibri" charset="0"/>
                <a:ea typeface="ＭＳ Ｐゴシック" charset="0"/>
                <a:cs typeface="ＭＳ Ｐゴシック" charset="0"/>
              </a:rPr>
              <a:t>An Example:</a:t>
            </a:r>
            <a:br>
              <a:rPr lang="en-US" sz="2800" dirty="0" smtClean="0">
                <a:effectLst>
                  <a:outerShdw blurRad="38100" dist="38100" dir="2700000" algn="tl">
                    <a:srgbClr val="DDDDDD"/>
                  </a:outerShdw>
                </a:effectLst>
                <a:latin typeface="Calibri" charset="0"/>
                <a:ea typeface="ＭＳ Ｐゴシック" charset="0"/>
                <a:cs typeface="ＭＳ Ｐゴシック" charset="0"/>
              </a:rPr>
            </a:br>
            <a:r>
              <a:rPr lang="en-US" sz="2800" dirty="0" smtClean="0">
                <a:effectLst>
                  <a:outerShdw blurRad="38100" dist="38100" dir="2700000" algn="tl">
                    <a:srgbClr val="DDDDDD"/>
                  </a:outerShdw>
                </a:effectLst>
                <a:latin typeface="Calibri" charset="0"/>
                <a:ea typeface="ＭＳ Ｐゴシック" charset="0"/>
                <a:cs typeface="ＭＳ Ｐゴシック" charset="0"/>
              </a:rPr>
              <a:t>What are Some LSST Science Goals?</a:t>
            </a:r>
            <a:endParaRPr lang="en-US" sz="2800" dirty="0">
              <a:effectLst>
                <a:outerShdw blurRad="38100" dist="38100" dir="2700000" algn="tl">
                  <a:srgbClr val="DDDDDD"/>
                </a:outerShdw>
              </a:effectLst>
              <a:latin typeface="Calibri" charset="0"/>
              <a:ea typeface="ＭＳ Ｐゴシック" charset="0"/>
              <a:cs typeface="ＭＳ Ｐゴシック" charset="0"/>
            </a:endParaRPr>
          </a:p>
        </p:txBody>
      </p:sp>
      <p:sp>
        <p:nvSpPr>
          <p:cNvPr id="4" name="Slide Number Placeholder 3"/>
          <p:cNvSpPr>
            <a:spLocks noGrp="1"/>
          </p:cNvSpPr>
          <p:nvPr>
            <p:ph type="sldNum" sz="quarter" idx="12"/>
          </p:nvPr>
        </p:nvSpPr>
        <p:spPr/>
        <p:txBody>
          <a:bodyPr/>
          <a:lstStyle/>
          <a:p>
            <a:fld id="{BA9DDF23-F160-F04E-8F84-99411FFB1650}" type="slidenum">
              <a:rPr lang="en-US" smtClean="0"/>
              <a:pPr/>
              <a:t>4</a:t>
            </a:fld>
            <a:endParaRPr lang="en-US"/>
          </a:p>
        </p:txBody>
      </p:sp>
      <p:sp>
        <p:nvSpPr>
          <p:cNvPr id="5" name="TextBox 4"/>
          <p:cNvSpPr txBox="1"/>
          <p:nvPr/>
        </p:nvSpPr>
        <p:spPr>
          <a:xfrm>
            <a:off x="215900" y="1143000"/>
            <a:ext cx="5540925" cy="3970318"/>
          </a:xfrm>
          <a:prstGeom prst="rect">
            <a:avLst/>
          </a:prstGeom>
          <a:noFill/>
        </p:spPr>
        <p:txBody>
          <a:bodyPr wrap="none" rtlCol="0">
            <a:spAutoFit/>
          </a:bodyPr>
          <a:lstStyle/>
          <a:p>
            <a:r>
              <a:rPr lang="en-US" b="1" dirty="0" smtClean="0"/>
              <a:t>Dark Matter and Energy (Strong and Weak </a:t>
            </a:r>
            <a:r>
              <a:rPr lang="en-US" b="1" dirty="0" err="1" smtClean="0"/>
              <a:t>Lensing</a:t>
            </a:r>
            <a:r>
              <a:rPr lang="en-US" b="1" dirty="0" smtClean="0"/>
              <a:t>)</a:t>
            </a:r>
          </a:p>
          <a:p>
            <a:r>
              <a:rPr lang="en-US" dirty="0" smtClean="0"/>
              <a:t>Requires excellent image quality, </a:t>
            </a:r>
            <a:r>
              <a:rPr lang="en-US" dirty="0" smtClean="0">
                <a:solidFill>
                  <a:srgbClr val="FF0000"/>
                </a:solidFill>
              </a:rPr>
              <a:t>control of PSF shape</a:t>
            </a:r>
            <a:r>
              <a:rPr lang="en-US" dirty="0" smtClean="0"/>
              <a:t>, </a:t>
            </a:r>
          </a:p>
          <a:p>
            <a:r>
              <a:rPr lang="en-US" dirty="0" smtClean="0"/>
              <a:t>and deep summed images…Photometric </a:t>
            </a:r>
            <a:r>
              <a:rPr lang="en-US" dirty="0" err="1" smtClean="0"/>
              <a:t>redshifts</a:t>
            </a:r>
            <a:r>
              <a:rPr lang="en-US" dirty="0" smtClean="0"/>
              <a:t> </a:t>
            </a:r>
          </a:p>
          <a:p>
            <a:r>
              <a:rPr lang="en-US" dirty="0" smtClean="0"/>
              <a:t>require</a:t>
            </a:r>
            <a:r>
              <a:rPr lang="en-US" dirty="0" smtClean="0">
                <a:solidFill>
                  <a:srgbClr val="FF0000"/>
                </a:solidFill>
              </a:rPr>
              <a:t> better than 1% photometric precision</a:t>
            </a:r>
            <a:r>
              <a:rPr lang="en-US" dirty="0" smtClean="0"/>
              <a:t>. </a:t>
            </a:r>
          </a:p>
          <a:p>
            <a:endParaRPr lang="en-US" dirty="0" smtClean="0"/>
          </a:p>
          <a:p>
            <a:r>
              <a:rPr lang="en-US" b="1" dirty="0" smtClean="0"/>
              <a:t>Solar System Science</a:t>
            </a:r>
          </a:p>
          <a:p>
            <a:r>
              <a:rPr lang="en-US" dirty="0" smtClean="0"/>
              <a:t>Requires </a:t>
            </a:r>
            <a:r>
              <a:rPr lang="en-US" dirty="0" smtClean="0">
                <a:solidFill>
                  <a:srgbClr val="FF0000"/>
                </a:solidFill>
              </a:rPr>
              <a:t>accurate absolute astrometry </a:t>
            </a:r>
            <a:r>
              <a:rPr lang="en-US" dirty="0" smtClean="0"/>
              <a:t>to link motion </a:t>
            </a:r>
          </a:p>
          <a:p>
            <a:r>
              <a:rPr lang="en-US" dirty="0" smtClean="0"/>
              <a:t>vectors. </a:t>
            </a:r>
          </a:p>
          <a:p>
            <a:endParaRPr lang="en-US" dirty="0" smtClean="0"/>
          </a:p>
          <a:p>
            <a:r>
              <a:rPr lang="en-US" b="1" dirty="0" smtClean="0"/>
              <a:t>Galactic Structure</a:t>
            </a:r>
          </a:p>
          <a:p>
            <a:r>
              <a:rPr lang="en-US" dirty="0" smtClean="0"/>
              <a:t>The separation of stellar populations also drives the </a:t>
            </a:r>
          </a:p>
          <a:p>
            <a:r>
              <a:rPr lang="en-US" dirty="0" smtClean="0"/>
              <a:t>requirements on </a:t>
            </a:r>
            <a:r>
              <a:rPr lang="en-US" dirty="0" smtClean="0">
                <a:solidFill>
                  <a:srgbClr val="FF0000"/>
                </a:solidFill>
              </a:rPr>
              <a:t>photometric precision; </a:t>
            </a:r>
            <a:r>
              <a:rPr lang="en-US" dirty="0" smtClean="0"/>
              <a:t>proper motions </a:t>
            </a:r>
          </a:p>
          <a:p>
            <a:r>
              <a:rPr lang="en-US" dirty="0" smtClean="0"/>
              <a:t>and parallax measurements drive the requirements </a:t>
            </a:r>
          </a:p>
          <a:p>
            <a:r>
              <a:rPr lang="en-US" dirty="0" smtClean="0"/>
              <a:t>on </a:t>
            </a:r>
            <a:r>
              <a:rPr lang="en-US" dirty="0" smtClean="0">
                <a:solidFill>
                  <a:srgbClr val="FF0000"/>
                </a:solidFill>
              </a:rPr>
              <a:t>relative astrometry</a:t>
            </a:r>
            <a:r>
              <a:rPr lang="en-US" dirty="0" smtClean="0"/>
              <a:t>.</a:t>
            </a:r>
            <a:endParaRPr lang="en-US" dirty="0"/>
          </a:p>
        </p:txBody>
      </p:sp>
      <p:pic>
        <p:nvPicPr>
          <p:cNvPr id="6" name="Picture 5"/>
          <p:cNvPicPr>
            <a:picLocks noChangeAspect="1"/>
          </p:cNvPicPr>
          <p:nvPr/>
        </p:nvPicPr>
        <p:blipFill>
          <a:blip r:embed="rId2"/>
          <a:stretch>
            <a:fillRect/>
          </a:stretch>
        </p:blipFill>
        <p:spPr>
          <a:xfrm>
            <a:off x="6175991" y="1035050"/>
            <a:ext cx="2493818" cy="1828800"/>
          </a:xfrm>
          <a:prstGeom prst="rect">
            <a:avLst/>
          </a:prstGeom>
        </p:spPr>
      </p:pic>
      <p:pic>
        <p:nvPicPr>
          <p:cNvPr id="7" name="Picture 6" descr="Asteroids.jpg"/>
          <p:cNvPicPr>
            <a:picLocks noChangeAspect="1"/>
          </p:cNvPicPr>
          <p:nvPr/>
        </p:nvPicPr>
        <p:blipFill>
          <a:blip r:embed="rId3"/>
          <a:stretch>
            <a:fillRect/>
          </a:stretch>
        </p:blipFill>
        <p:spPr>
          <a:xfrm>
            <a:off x="6175991" y="2942937"/>
            <a:ext cx="2493818" cy="1870363"/>
          </a:xfrm>
          <a:prstGeom prst="rect">
            <a:avLst/>
          </a:prstGeom>
        </p:spPr>
      </p:pic>
      <p:pic>
        <p:nvPicPr>
          <p:cNvPr id="8" name="Picture 7" descr="milkyway.jpg"/>
          <p:cNvPicPr>
            <a:picLocks noChangeAspect="1"/>
          </p:cNvPicPr>
          <p:nvPr/>
        </p:nvPicPr>
        <p:blipFill>
          <a:blip r:embed="rId4"/>
          <a:stretch>
            <a:fillRect/>
          </a:stretch>
        </p:blipFill>
        <p:spPr>
          <a:xfrm>
            <a:off x="6175991" y="4900140"/>
            <a:ext cx="2518001" cy="1672110"/>
          </a:xfrm>
          <a:prstGeom prst="rect">
            <a:avLst/>
          </a:prstGeom>
        </p:spPr>
      </p:pic>
      <p:sp>
        <p:nvSpPr>
          <p:cNvPr id="9" name="TextBox 8"/>
          <p:cNvSpPr txBox="1"/>
          <p:nvPr/>
        </p:nvSpPr>
        <p:spPr>
          <a:xfrm>
            <a:off x="215900" y="5429250"/>
            <a:ext cx="5605321" cy="400110"/>
          </a:xfrm>
          <a:prstGeom prst="rect">
            <a:avLst/>
          </a:prstGeom>
          <a:noFill/>
        </p:spPr>
        <p:txBody>
          <a:bodyPr wrap="none" rtlCol="0">
            <a:spAutoFit/>
          </a:bodyPr>
          <a:lstStyle/>
          <a:p>
            <a:r>
              <a:rPr lang="en-US" sz="2000" b="1" u="sng" dirty="0" smtClean="0"/>
              <a:t>Many</a:t>
            </a:r>
            <a:r>
              <a:rPr lang="en-US" sz="2000" u="sng" dirty="0" smtClean="0"/>
              <a:t> more science goals with similar requirements.</a:t>
            </a:r>
            <a:endParaRPr lang="en-US" sz="2000" u="sng" dirty="0"/>
          </a:p>
        </p:txBody>
      </p:sp>
    </p:spTree>
    <p:extLst>
      <p:ext uri="{BB962C8B-B14F-4D97-AF65-F5344CB8AC3E}">
        <p14:creationId xmlns:p14="http://schemas.microsoft.com/office/powerpoint/2010/main" val="4052320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0"/>
            <a:ext cx="7188200" cy="1143000"/>
          </a:xfrm>
        </p:spPr>
        <p:txBody>
          <a:bodyPr/>
          <a:lstStyle/>
          <a:p>
            <a:pPr algn="l"/>
            <a:r>
              <a:rPr lang="en-US" sz="2800" dirty="0" smtClean="0">
                <a:effectLst>
                  <a:outerShdw blurRad="38100" dist="38100" dir="2700000" algn="tl">
                    <a:srgbClr val="DDDDDD"/>
                  </a:outerShdw>
                </a:effectLst>
                <a:latin typeface="Calibri" charset="0"/>
                <a:ea typeface="ＭＳ Ｐゴシック" charset="0"/>
                <a:cs typeface="ＭＳ Ｐゴシック" charset="0"/>
              </a:rPr>
              <a:t>How Can Sensor Effects Produce Science Risk?</a:t>
            </a:r>
            <a:endParaRPr lang="en-US" sz="2800" dirty="0">
              <a:effectLst>
                <a:outerShdw blurRad="38100" dist="38100" dir="2700000" algn="tl">
                  <a:srgbClr val="DDDDDD"/>
                </a:outerShdw>
              </a:effectLst>
              <a:latin typeface="Calibri" charset="0"/>
              <a:ea typeface="ＭＳ Ｐゴシック" charset="0"/>
              <a:cs typeface="ＭＳ Ｐゴシック" charset="0"/>
            </a:endParaRPr>
          </a:p>
        </p:txBody>
      </p:sp>
      <p:sp>
        <p:nvSpPr>
          <p:cNvPr id="4" name="Slide Number Placeholder 3"/>
          <p:cNvSpPr>
            <a:spLocks noGrp="1"/>
          </p:cNvSpPr>
          <p:nvPr>
            <p:ph type="sldNum" sz="quarter" idx="12"/>
          </p:nvPr>
        </p:nvSpPr>
        <p:spPr/>
        <p:txBody>
          <a:bodyPr/>
          <a:lstStyle/>
          <a:p>
            <a:fld id="{BA9DDF23-F160-F04E-8F84-99411FFB1650}" type="slidenum">
              <a:rPr lang="en-US" smtClean="0"/>
              <a:pPr/>
              <a:t>5</a:t>
            </a:fld>
            <a:endParaRPr lang="en-US"/>
          </a:p>
        </p:txBody>
      </p:sp>
      <p:sp>
        <p:nvSpPr>
          <p:cNvPr id="5" name="TextBox 4"/>
          <p:cNvSpPr txBox="1"/>
          <p:nvPr/>
        </p:nvSpPr>
        <p:spPr>
          <a:xfrm>
            <a:off x="215900" y="1143000"/>
            <a:ext cx="8763000" cy="4832092"/>
          </a:xfrm>
          <a:prstGeom prst="rect">
            <a:avLst/>
          </a:prstGeom>
          <a:noFill/>
        </p:spPr>
        <p:txBody>
          <a:bodyPr wrap="square" rtlCol="0">
            <a:spAutoFit/>
          </a:bodyPr>
          <a:lstStyle/>
          <a:p>
            <a:r>
              <a:rPr lang="en-US" sz="2400" u="sng" dirty="0" smtClean="0"/>
              <a:t>Anything</a:t>
            </a:r>
            <a:r>
              <a:rPr lang="en-US" sz="2400" dirty="0" smtClean="0"/>
              <a:t> that undermines the Photometric or </a:t>
            </a:r>
            <a:r>
              <a:rPr lang="en-US" sz="2400" dirty="0" err="1" smtClean="0"/>
              <a:t>Astrometric</a:t>
            </a:r>
            <a:r>
              <a:rPr lang="en-US" sz="2400" dirty="0" smtClean="0"/>
              <a:t> precision of the instrument has the potential to place the delivered science at risk.</a:t>
            </a:r>
          </a:p>
          <a:p>
            <a:endParaRPr lang="en-US" sz="2400" dirty="0" smtClean="0"/>
          </a:p>
          <a:p>
            <a:r>
              <a:rPr lang="en-US" sz="2400" dirty="0" smtClean="0"/>
              <a:t>Typical detector specifications address some features in a naïve way:</a:t>
            </a:r>
          </a:p>
          <a:p>
            <a:endParaRPr lang="en-US" sz="2400" dirty="0" smtClean="0"/>
          </a:p>
          <a:p>
            <a:pPr>
              <a:buFont typeface="Arial"/>
              <a:buChar char="•"/>
            </a:pPr>
            <a:r>
              <a:rPr lang="en-US" sz="2400" dirty="0" smtClean="0"/>
              <a:t>	</a:t>
            </a:r>
            <a:r>
              <a:rPr lang="en-US" sz="2000" dirty="0" err="1" smtClean="0"/>
              <a:t>Astrometric</a:t>
            </a:r>
            <a:r>
              <a:rPr lang="en-US" sz="2000" dirty="0" smtClean="0"/>
              <a:t> precision is assumed based on pixel size and orientation,</a:t>
            </a:r>
          </a:p>
          <a:p>
            <a:pPr lvl="1"/>
            <a:r>
              <a:rPr lang="en-US" sz="2000" dirty="0" smtClean="0"/>
              <a:t>physical stability, CTE, etc</a:t>
            </a:r>
          </a:p>
          <a:p>
            <a:pPr lvl="1"/>
            <a:endParaRPr lang="en-US" sz="2000" dirty="0" smtClean="0"/>
          </a:p>
          <a:p>
            <a:pPr>
              <a:buFont typeface="Arial"/>
              <a:buChar char="•"/>
            </a:pPr>
            <a:r>
              <a:rPr lang="en-US" sz="2000" dirty="0" smtClean="0"/>
              <a:t>	Photometric precision is assumed based on stability and uniformity </a:t>
            </a:r>
          </a:p>
          <a:p>
            <a:pPr lvl="1"/>
            <a:r>
              <a:rPr lang="en-US" sz="2000" dirty="0" smtClean="0"/>
              <a:t>of QE, read noise, CTE, etc.</a:t>
            </a:r>
          </a:p>
          <a:p>
            <a:pPr>
              <a:buFont typeface="Arial"/>
              <a:buChar char="•"/>
            </a:pPr>
            <a:endParaRPr lang="en-US" sz="2000" dirty="0" smtClean="0"/>
          </a:p>
          <a:p>
            <a:pPr>
              <a:buFont typeface="Arial"/>
              <a:buChar char="•"/>
            </a:pPr>
            <a:r>
              <a:rPr lang="en-US" sz="2000" b="1" dirty="0" smtClean="0"/>
              <a:t>	Both are dependent on our ability to map the incoming signal to the</a:t>
            </a:r>
          </a:p>
          <a:p>
            <a:r>
              <a:rPr lang="en-US" sz="2000" b="1" dirty="0" smtClean="0"/>
              <a:t>	generated digital representation.</a:t>
            </a:r>
          </a:p>
        </p:txBody>
      </p:sp>
    </p:spTree>
    <p:extLst>
      <p:ext uri="{BB962C8B-B14F-4D97-AF65-F5344CB8AC3E}">
        <p14:creationId xmlns:p14="http://schemas.microsoft.com/office/powerpoint/2010/main" val="4052320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0"/>
            <a:ext cx="7099300" cy="1143000"/>
          </a:xfrm>
        </p:spPr>
        <p:txBody>
          <a:bodyPr/>
          <a:lstStyle/>
          <a:p>
            <a:pPr algn="l"/>
            <a:r>
              <a:rPr lang="en-US" sz="2800" dirty="0" smtClean="0">
                <a:effectLst>
                  <a:outerShdw blurRad="38100" dist="38100" dir="2700000" algn="tl">
                    <a:srgbClr val="DDDDDD"/>
                  </a:outerShdw>
                </a:effectLst>
                <a:latin typeface="Calibri" charset="0"/>
                <a:ea typeface="ＭＳ Ｐゴシック" charset="0"/>
                <a:cs typeface="ＭＳ Ｐゴシック" charset="0"/>
              </a:rPr>
              <a:t>Known Sensor “Features”</a:t>
            </a:r>
            <a:endParaRPr lang="en-US" sz="2800" dirty="0">
              <a:effectLst>
                <a:outerShdw blurRad="38100" dist="38100" dir="2700000" algn="tl">
                  <a:srgbClr val="DDDDDD"/>
                </a:outerShdw>
              </a:effectLst>
              <a:latin typeface="Calibri" charset="0"/>
              <a:ea typeface="ＭＳ Ｐゴシック" charset="0"/>
              <a:cs typeface="ＭＳ Ｐゴシック" charset="0"/>
            </a:endParaRPr>
          </a:p>
        </p:txBody>
      </p:sp>
      <p:sp>
        <p:nvSpPr>
          <p:cNvPr id="4" name="Slide Number Placeholder 3"/>
          <p:cNvSpPr>
            <a:spLocks noGrp="1"/>
          </p:cNvSpPr>
          <p:nvPr>
            <p:ph type="sldNum" sz="quarter" idx="12"/>
          </p:nvPr>
        </p:nvSpPr>
        <p:spPr/>
        <p:txBody>
          <a:bodyPr/>
          <a:lstStyle/>
          <a:p>
            <a:fld id="{BA9DDF23-F160-F04E-8F84-99411FFB1650}" type="slidenum">
              <a:rPr lang="en-US" smtClean="0"/>
              <a:pPr/>
              <a:t>6</a:t>
            </a:fld>
            <a:endParaRPr lang="en-US"/>
          </a:p>
        </p:txBody>
      </p:sp>
      <p:sp>
        <p:nvSpPr>
          <p:cNvPr id="5" name="TextBox 4"/>
          <p:cNvSpPr txBox="1"/>
          <p:nvPr/>
        </p:nvSpPr>
        <p:spPr>
          <a:xfrm>
            <a:off x="215900" y="5894684"/>
            <a:ext cx="5388314" cy="461665"/>
          </a:xfrm>
          <a:prstGeom prst="rect">
            <a:avLst/>
          </a:prstGeom>
          <a:noFill/>
        </p:spPr>
        <p:txBody>
          <a:bodyPr wrap="none" rtlCol="0">
            <a:spAutoFit/>
          </a:bodyPr>
          <a:lstStyle/>
          <a:p>
            <a:r>
              <a:rPr lang="en-US" sz="2400" dirty="0" smtClean="0"/>
              <a:t>That’s OK. All of these flat field out, right?  </a:t>
            </a:r>
            <a:endParaRPr lang="en-US" sz="2400" dirty="0"/>
          </a:p>
        </p:txBody>
      </p:sp>
      <p:sp>
        <p:nvSpPr>
          <p:cNvPr id="8" name="TextBox 7"/>
          <p:cNvSpPr txBox="1"/>
          <p:nvPr/>
        </p:nvSpPr>
        <p:spPr>
          <a:xfrm>
            <a:off x="215900" y="1143000"/>
            <a:ext cx="8008447" cy="4585871"/>
          </a:xfrm>
          <a:prstGeom prst="rect">
            <a:avLst/>
          </a:prstGeom>
          <a:noFill/>
        </p:spPr>
        <p:txBody>
          <a:bodyPr wrap="none" rtlCol="0">
            <a:spAutoFit/>
          </a:bodyPr>
          <a:lstStyle/>
          <a:p>
            <a:r>
              <a:rPr lang="en-US" sz="2000" dirty="0" err="1" smtClean="0"/>
              <a:t>CCDs</a:t>
            </a:r>
            <a:r>
              <a:rPr lang="en-US" sz="2000" dirty="0" smtClean="0"/>
              <a:t> are known to have a variety of features, and we have thought that we </a:t>
            </a:r>
          </a:p>
          <a:p>
            <a:r>
              <a:rPr lang="en-US" sz="2000" dirty="0" smtClean="0"/>
              <a:t>understand them. A partial list includes:</a:t>
            </a:r>
          </a:p>
          <a:p>
            <a:endParaRPr lang="en-US" dirty="0" smtClean="0"/>
          </a:p>
          <a:p>
            <a:pPr lvl="1">
              <a:buFont typeface="Arial"/>
              <a:buChar char="•"/>
            </a:pPr>
            <a:r>
              <a:rPr lang="en-US" dirty="0" smtClean="0"/>
              <a:t>Non-uniform Quantum Efficiency across the device</a:t>
            </a:r>
          </a:p>
          <a:p>
            <a:pPr lvl="1">
              <a:buFont typeface="Arial"/>
              <a:buChar char="•"/>
            </a:pPr>
            <a:r>
              <a:rPr lang="en-US" dirty="0" smtClean="0"/>
              <a:t>Gain variation from amplifier to amplifier</a:t>
            </a:r>
          </a:p>
          <a:p>
            <a:pPr lvl="1">
              <a:buFont typeface="Arial"/>
              <a:buChar char="•"/>
            </a:pPr>
            <a:r>
              <a:rPr lang="en-US" dirty="0" smtClean="0"/>
              <a:t>Fixed Pattern noise</a:t>
            </a:r>
          </a:p>
          <a:p>
            <a:pPr lvl="1">
              <a:buFont typeface="Arial"/>
              <a:buChar char="•"/>
            </a:pPr>
            <a:r>
              <a:rPr lang="en-US" dirty="0" smtClean="0"/>
              <a:t>Fixed Pattern ‘QE’ variations (‘tree rings’)</a:t>
            </a:r>
          </a:p>
          <a:p>
            <a:pPr lvl="1">
              <a:buFont typeface="Arial"/>
              <a:buChar char="•"/>
            </a:pPr>
            <a:r>
              <a:rPr lang="en-US" dirty="0" smtClean="0"/>
              <a:t>Residual Image</a:t>
            </a:r>
          </a:p>
          <a:p>
            <a:pPr lvl="1">
              <a:buFont typeface="Arial"/>
              <a:buChar char="•"/>
            </a:pPr>
            <a:r>
              <a:rPr lang="en-US" dirty="0" smtClean="0"/>
              <a:t>Edge effects (bright or dark)</a:t>
            </a:r>
          </a:p>
          <a:p>
            <a:pPr lvl="1">
              <a:buFont typeface="Arial"/>
              <a:buChar char="•"/>
            </a:pPr>
            <a:r>
              <a:rPr lang="en-US" dirty="0" smtClean="0"/>
              <a:t>Etc.</a:t>
            </a:r>
          </a:p>
          <a:p>
            <a:endParaRPr lang="en-US" dirty="0" smtClean="0"/>
          </a:p>
          <a:p>
            <a:r>
              <a:rPr lang="en-US" dirty="0" smtClean="0"/>
              <a:t>New thick, fully depleted, high resistivity </a:t>
            </a:r>
            <a:r>
              <a:rPr lang="en-US" dirty="0" err="1" smtClean="0"/>
              <a:t>CCDs</a:t>
            </a:r>
            <a:r>
              <a:rPr lang="en-US" dirty="0" smtClean="0"/>
              <a:t> present new challenges:</a:t>
            </a:r>
          </a:p>
          <a:p>
            <a:endParaRPr lang="en-US" dirty="0" smtClean="0"/>
          </a:p>
          <a:p>
            <a:pPr lvl="1">
              <a:buFont typeface="Arial"/>
              <a:buChar char="•"/>
            </a:pPr>
            <a:r>
              <a:rPr lang="en-US" dirty="0" smtClean="0"/>
              <a:t>Non-linearity of photon transfer curves</a:t>
            </a:r>
          </a:p>
          <a:p>
            <a:pPr lvl="1">
              <a:buFont typeface="Arial"/>
              <a:buChar char="•"/>
            </a:pPr>
            <a:r>
              <a:rPr lang="en-US" dirty="0" smtClean="0"/>
              <a:t>Charge diffusion from conversion location to collection site</a:t>
            </a:r>
          </a:p>
          <a:p>
            <a:pPr lvl="1">
              <a:buFont typeface="Arial"/>
              <a:buChar char="•"/>
            </a:pPr>
            <a:r>
              <a:rPr lang="en-US" dirty="0" smtClean="0"/>
              <a:t>Etc.</a:t>
            </a:r>
          </a:p>
        </p:txBody>
      </p:sp>
    </p:spTree>
    <p:extLst>
      <p:ext uri="{BB962C8B-B14F-4D97-AF65-F5344CB8AC3E}">
        <p14:creationId xmlns:p14="http://schemas.microsoft.com/office/powerpoint/2010/main" val="4052320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0"/>
            <a:ext cx="7099300" cy="1143000"/>
          </a:xfrm>
        </p:spPr>
        <p:txBody>
          <a:bodyPr/>
          <a:lstStyle/>
          <a:p>
            <a:pPr algn="l"/>
            <a:r>
              <a:rPr lang="en-US" sz="2800" dirty="0" smtClean="0">
                <a:effectLst>
                  <a:outerShdw blurRad="38100" dist="38100" dir="2700000" algn="tl">
                    <a:srgbClr val="DDDDDD"/>
                  </a:outerShdw>
                </a:effectLst>
                <a:latin typeface="Calibri" charset="0"/>
                <a:ea typeface="ＭＳ Ｐゴシック" charset="0"/>
                <a:cs typeface="ＭＳ Ｐゴシック" charset="0"/>
              </a:rPr>
              <a:t>Known Sensor “Features”</a:t>
            </a:r>
            <a:endParaRPr lang="en-US" sz="2800" dirty="0">
              <a:effectLst>
                <a:outerShdw blurRad="38100" dist="38100" dir="2700000" algn="tl">
                  <a:srgbClr val="DDDDDD"/>
                </a:outerShdw>
              </a:effectLst>
              <a:latin typeface="Calibri" charset="0"/>
              <a:ea typeface="ＭＳ Ｐゴシック" charset="0"/>
              <a:cs typeface="ＭＳ Ｐゴシック" charset="0"/>
            </a:endParaRPr>
          </a:p>
        </p:txBody>
      </p:sp>
      <p:sp>
        <p:nvSpPr>
          <p:cNvPr id="4" name="Slide Number Placeholder 3"/>
          <p:cNvSpPr>
            <a:spLocks noGrp="1"/>
          </p:cNvSpPr>
          <p:nvPr>
            <p:ph type="sldNum" sz="quarter" idx="12"/>
          </p:nvPr>
        </p:nvSpPr>
        <p:spPr/>
        <p:txBody>
          <a:bodyPr/>
          <a:lstStyle/>
          <a:p>
            <a:fld id="{BA9DDF23-F160-F04E-8F84-99411FFB1650}" type="slidenum">
              <a:rPr lang="en-US" smtClean="0"/>
              <a:pPr/>
              <a:t>7</a:t>
            </a:fld>
            <a:endParaRPr lang="en-US"/>
          </a:p>
        </p:txBody>
      </p:sp>
      <p:sp>
        <p:nvSpPr>
          <p:cNvPr id="5" name="TextBox 4"/>
          <p:cNvSpPr txBox="1"/>
          <p:nvPr/>
        </p:nvSpPr>
        <p:spPr>
          <a:xfrm>
            <a:off x="215900" y="5894684"/>
            <a:ext cx="8043037" cy="461665"/>
          </a:xfrm>
          <a:prstGeom prst="rect">
            <a:avLst/>
          </a:prstGeom>
          <a:noFill/>
        </p:spPr>
        <p:txBody>
          <a:bodyPr wrap="none" rtlCol="0">
            <a:spAutoFit/>
          </a:bodyPr>
          <a:lstStyle/>
          <a:p>
            <a:r>
              <a:rPr lang="en-US" sz="2400" dirty="0" smtClean="0"/>
              <a:t>That’s OK. All of these flat field out, right?      </a:t>
            </a:r>
            <a:r>
              <a:rPr lang="en-US" sz="2400" dirty="0" smtClean="0">
                <a:solidFill>
                  <a:srgbClr val="FF0000"/>
                </a:solidFill>
              </a:rPr>
              <a:t>No, they do not. </a:t>
            </a:r>
            <a:r>
              <a:rPr lang="en-US" sz="2400" dirty="0" smtClean="0"/>
              <a:t>  </a:t>
            </a:r>
            <a:endParaRPr lang="en-US" sz="2400" dirty="0"/>
          </a:p>
        </p:txBody>
      </p:sp>
      <p:sp>
        <p:nvSpPr>
          <p:cNvPr id="8" name="TextBox 7"/>
          <p:cNvSpPr txBox="1"/>
          <p:nvPr/>
        </p:nvSpPr>
        <p:spPr>
          <a:xfrm>
            <a:off x="215900" y="1143000"/>
            <a:ext cx="8008447" cy="4585871"/>
          </a:xfrm>
          <a:prstGeom prst="rect">
            <a:avLst/>
          </a:prstGeom>
          <a:noFill/>
        </p:spPr>
        <p:txBody>
          <a:bodyPr wrap="none" rtlCol="0">
            <a:spAutoFit/>
          </a:bodyPr>
          <a:lstStyle/>
          <a:p>
            <a:r>
              <a:rPr lang="en-US" sz="2000" dirty="0" err="1" smtClean="0"/>
              <a:t>CCDs</a:t>
            </a:r>
            <a:r>
              <a:rPr lang="en-US" sz="2000" dirty="0" smtClean="0"/>
              <a:t> are known to have a variety of features, and we have thought that we </a:t>
            </a:r>
          </a:p>
          <a:p>
            <a:r>
              <a:rPr lang="en-US" sz="2000" dirty="0" smtClean="0"/>
              <a:t>understand them. A partial list includes:</a:t>
            </a:r>
          </a:p>
          <a:p>
            <a:endParaRPr lang="en-US" dirty="0" smtClean="0"/>
          </a:p>
          <a:p>
            <a:pPr lvl="1">
              <a:buFont typeface="Arial"/>
              <a:buChar char="•"/>
            </a:pPr>
            <a:r>
              <a:rPr lang="en-US" dirty="0" smtClean="0"/>
              <a:t>Non-uniform Quantum Efficiency across the device</a:t>
            </a:r>
          </a:p>
          <a:p>
            <a:pPr lvl="1">
              <a:buFont typeface="Arial"/>
              <a:buChar char="•"/>
            </a:pPr>
            <a:r>
              <a:rPr lang="en-US" dirty="0" smtClean="0"/>
              <a:t>Gain variation from amplifier to amplifier</a:t>
            </a:r>
          </a:p>
          <a:p>
            <a:pPr lvl="1">
              <a:buFont typeface="Arial"/>
              <a:buChar char="•"/>
            </a:pPr>
            <a:r>
              <a:rPr lang="en-US" dirty="0" smtClean="0"/>
              <a:t>Fixed Pattern noise</a:t>
            </a:r>
          </a:p>
          <a:p>
            <a:pPr lvl="1">
              <a:buFont typeface="Arial"/>
              <a:buChar char="•"/>
            </a:pPr>
            <a:r>
              <a:rPr lang="en-US" dirty="0" smtClean="0"/>
              <a:t>Fixed Pattern ‘QE’ variations (‘tree rings’)</a:t>
            </a:r>
          </a:p>
          <a:p>
            <a:pPr lvl="1">
              <a:buFont typeface="Arial"/>
              <a:buChar char="•"/>
            </a:pPr>
            <a:r>
              <a:rPr lang="en-US" dirty="0" smtClean="0"/>
              <a:t>Residual Image</a:t>
            </a:r>
          </a:p>
          <a:p>
            <a:pPr lvl="1">
              <a:buFont typeface="Arial"/>
              <a:buChar char="•"/>
            </a:pPr>
            <a:r>
              <a:rPr lang="en-US" dirty="0" smtClean="0"/>
              <a:t>Edge effects (bright or dark)</a:t>
            </a:r>
          </a:p>
          <a:p>
            <a:pPr lvl="1">
              <a:buFont typeface="Arial"/>
              <a:buChar char="•"/>
            </a:pPr>
            <a:r>
              <a:rPr lang="en-US" dirty="0" smtClean="0"/>
              <a:t>Etc.</a:t>
            </a:r>
          </a:p>
          <a:p>
            <a:endParaRPr lang="en-US" dirty="0" smtClean="0"/>
          </a:p>
          <a:p>
            <a:r>
              <a:rPr lang="en-US" dirty="0" smtClean="0"/>
              <a:t>New thick, fully depleted, high resistivity </a:t>
            </a:r>
            <a:r>
              <a:rPr lang="en-US" dirty="0" err="1" smtClean="0"/>
              <a:t>CCDs</a:t>
            </a:r>
            <a:r>
              <a:rPr lang="en-US" dirty="0" smtClean="0"/>
              <a:t> present new challenges:</a:t>
            </a:r>
          </a:p>
          <a:p>
            <a:endParaRPr lang="en-US" dirty="0" smtClean="0"/>
          </a:p>
          <a:p>
            <a:pPr lvl="1">
              <a:buFont typeface="Arial"/>
              <a:buChar char="•"/>
            </a:pPr>
            <a:r>
              <a:rPr lang="en-US" dirty="0" smtClean="0"/>
              <a:t>Non-linearity of photon transfer curves</a:t>
            </a:r>
          </a:p>
          <a:p>
            <a:pPr lvl="1">
              <a:buFont typeface="Arial"/>
              <a:buChar char="•"/>
            </a:pPr>
            <a:r>
              <a:rPr lang="en-US" dirty="0" smtClean="0"/>
              <a:t>Charge diffusion from conversion location to collection site</a:t>
            </a:r>
          </a:p>
          <a:p>
            <a:pPr lvl="1">
              <a:buFont typeface="Arial"/>
              <a:buChar char="•"/>
            </a:pPr>
            <a:r>
              <a:rPr lang="en-US" dirty="0" smtClean="0"/>
              <a:t>Etc.</a:t>
            </a:r>
          </a:p>
        </p:txBody>
      </p:sp>
    </p:spTree>
    <p:extLst>
      <p:ext uri="{BB962C8B-B14F-4D97-AF65-F5344CB8AC3E}">
        <p14:creationId xmlns:p14="http://schemas.microsoft.com/office/powerpoint/2010/main" val="4052320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0"/>
            <a:ext cx="6959600" cy="1143000"/>
          </a:xfrm>
        </p:spPr>
        <p:txBody>
          <a:bodyPr/>
          <a:lstStyle/>
          <a:p>
            <a:pPr algn="l"/>
            <a:r>
              <a:rPr lang="en-US" sz="2800" dirty="0" smtClean="0">
                <a:effectLst>
                  <a:outerShdw blurRad="38100" dist="38100" dir="2700000" algn="tl">
                    <a:srgbClr val="DDDDDD"/>
                  </a:outerShdw>
                </a:effectLst>
                <a:latin typeface="Calibri" charset="0"/>
                <a:ea typeface="ＭＳ Ｐゴシック" charset="0"/>
                <a:cs typeface="ＭＳ Ｐゴシック" charset="0"/>
              </a:rPr>
              <a:t>Photometric and </a:t>
            </a:r>
            <a:r>
              <a:rPr lang="en-US" sz="2800" dirty="0" err="1" smtClean="0">
                <a:effectLst>
                  <a:outerShdw blurRad="38100" dist="38100" dir="2700000" algn="tl">
                    <a:srgbClr val="DDDDDD"/>
                  </a:outerShdw>
                </a:effectLst>
                <a:latin typeface="Calibri" charset="0"/>
                <a:ea typeface="ＭＳ Ｐゴシック" charset="0"/>
                <a:cs typeface="ＭＳ Ｐゴシック" charset="0"/>
              </a:rPr>
              <a:t>Astrometric</a:t>
            </a:r>
            <a:r>
              <a:rPr lang="en-US" sz="2800" dirty="0" smtClean="0">
                <a:effectLst>
                  <a:outerShdw blurRad="38100" dist="38100" dir="2700000" algn="tl">
                    <a:srgbClr val="DDDDDD"/>
                  </a:outerShdw>
                </a:effectLst>
                <a:latin typeface="Calibri" charset="0"/>
                <a:ea typeface="ＭＳ Ｐゴシック" charset="0"/>
                <a:cs typeface="ＭＳ Ｐゴシック" charset="0"/>
              </a:rPr>
              <a:t> “Features”:</a:t>
            </a:r>
            <a:br>
              <a:rPr lang="en-US" sz="2800" dirty="0" smtClean="0">
                <a:effectLst>
                  <a:outerShdw blurRad="38100" dist="38100" dir="2700000" algn="tl">
                    <a:srgbClr val="DDDDDD"/>
                  </a:outerShdw>
                </a:effectLst>
                <a:latin typeface="Calibri" charset="0"/>
                <a:ea typeface="ＭＳ Ｐゴシック" charset="0"/>
                <a:cs typeface="ＭＳ Ｐゴシック" charset="0"/>
              </a:rPr>
            </a:br>
            <a:r>
              <a:rPr lang="en-US" sz="2800" dirty="0" smtClean="0">
                <a:effectLst>
                  <a:outerShdw blurRad="38100" dist="38100" dir="2700000" algn="tl">
                    <a:srgbClr val="DDDDDD"/>
                  </a:outerShdw>
                </a:effectLst>
                <a:latin typeface="Calibri" charset="0"/>
                <a:ea typeface="ＭＳ Ｐゴシック" charset="0"/>
                <a:cs typeface="ＭＳ Ｐゴシック" charset="0"/>
              </a:rPr>
              <a:t>Effects that LSST collaboration has studied</a:t>
            </a:r>
            <a:endParaRPr lang="en-US" sz="2800" dirty="0">
              <a:effectLst>
                <a:outerShdw blurRad="38100" dist="38100" dir="2700000" algn="tl">
                  <a:srgbClr val="DDDDDD"/>
                </a:outerShdw>
              </a:effectLst>
              <a:latin typeface="Calibri" charset="0"/>
              <a:ea typeface="ＭＳ Ｐゴシック" charset="0"/>
              <a:cs typeface="ＭＳ Ｐゴシック" charset="0"/>
            </a:endParaRPr>
          </a:p>
        </p:txBody>
      </p:sp>
      <p:sp>
        <p:nvSpPr>
          <p:cNvPr id="4" name="Slide Number Placeholder 3"/>
          <p:cNvSpPr>
            <a:spLocks noGrp="1"/>
          </p:cNvSpPr>
          <p:nvPr>
            <p:ph type="sldNum" sz="quarter" idx="12"/>
          </p:nvPr>
        </p:nvSpPr>
        <p:spPr/>
        <p:txBody>
          <a:bodyPr/>
          <a:lstStyle/>
          <a:p>
            <a:fld id="{BA9DDF23-F160-F04E-8F84-99411FFB1650}" type="slidenum">
              <a:rPr lang="en-US" smtClean="0"/>
              <a:pPr/>
              <a:t>8</a:t>
            </a:fld>
            <a:endParaRPr lang="en-US"/>
          </a:p>
        </p:txBody>
      </p:sp>
      <p:pic>
        <p:nvPicPr>
          <p:cNvPr id="5" name="Picture 4" descr="SensorFeatures.jpg"/>
          <p:cNvPicPr>
            <a:picLocks noChangeAspect="1"/>
          </p:cNvPicPr>
          <p:nvPr/>
        </p:nvPicPr>
        <p:blipFill>
          <a:blip r:embed="rId2"/>
          <a:stretch>
            <a:fillRect/>
          </a:stretch>
        </p:blipFill>
        <p:spPr>
          <a:xfrm>
            <a:off x="215900" y="1143000"/>
            <a:ext cx="8506060" cy="5447946"/>
          </a:xfrm>
          <a:prstGeom prst="rect">
            <a:avLst/>
          </a:prstGeom>
        </p:spPr>
      </p:pic>
    </p:spTree>
    <p:extLst>
      <p:ext uri="{BB962C8B-B14F-4D97-AF65-F5344CB8AC3E}">
        <p14:creationId xmlns:p14="http://schemas.microsoft.com/office/powerpoint/2010/main" val="4052320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0"/>
            <a:ext cx="6959600" cy="1143000"/>
          </a:xfrm>
        </p:spPr>
        <p:txBody>
          <a:bodyPr/>
          <a:lstStyle/>
          <a:p>
            <a:pPr algn="l"/>
            <a:r>
              <a:rPr lang="en-US" sz="2800" dirty="0" smtClean="0">
                <a:effectLst>
                  <a:outerShdw blurRad="38100" dist="38100" dir="2700000" algn="tl">
                    <a:srgbClr val="DDDDDD"/>
                  </a:outerShdw>
                </a:effectLst>
                <a:latin typeface="Calibri" charset="0"/>
                <a:ea typeface="ＭＳ Ｐゴシック" charset="0"/>
                <a:cs typeface="ＭＳ Ｐゴシック" charset="0"/>
              </a:rPr>
              <a:t>Charge Displacement in Thick Fully-Depleted</a:t>
            </a:r>
            <a:br>
              <a:rPr lang="en-US" sz="2800" dirty="0" smtClean="0">
                <a:effectLst>
                  <a:outerShdw blurRad="38100" dist="38100" dir="2700000" algn="tl">
                    <a:srgbClr val="DDDDDD"/>
                  </a:outerShdw>
                </a:effectLst>
                <a:latin typeface="Calibri" charset="0"/>
                <a:ea typeface="ＭＳ Ｐゴシック" charset="0"/>
                <a:cs typeface="ＭＳ Ｐゴシック" charset="0"/>
              </a:rPr>
            </a:br>
            <a:r>
              <a:rPr lang="en-US" sz="2800" dirty="0" smtClean="0">
                <a:effectLst>
                  <a:outerShdw blurRad="38100" dist="38100" dir="2700000" algn="tl">
                    <a:srgbClr val="DDDDDD"/>
                  </a:outerShdw>
                </a:effectLst>
                <a:latin typeface="Calibri" charset="0"/>
                <a:ea typeface="ＭＳ Ｐゴシック" charset="0"/>
                <a:cs typeface="ＭＳ Ｐゴシック" charset="0"/>
              </a:rPr>
              <a:t>High Resistivity CCD Sensors: Imaging Area</a:t>
            </a:r>
            <a:endParaRPr lang="en-US" sz="2800" dirty="0">
              <a:effectLst>
                <a:outerShdw blurRad="38100" dist="38100" dir="2700000" algn="tl">
                  <a:srgbClr val="DDDDDD"/>
                </a:outerShdw>
              </a:effectLst>
              <a:latin typeface="Calibri" charset="0"/>
              <a:ea typeface="ＭＳ Ｐゴシック" charset="0"/>
              <a:cs typeface="ＭＳ Ｐゴシック" charset="0"/>
            </a:endParaRPr>
          </a:p>
        </p:txBody>
      </p:sp>
      <p:sp>
        <p:nvSpPr>
          <p:cNvPr id="4" name="Slide Number Placeholder 3"/>
          <p:cNvSpPr>
            <a:spLocks noGrp="1"/>
          </p:cNvSpPr>
          <p:nvPr>
            <p:ph type="sldNum" sz="quarter" idx="12"/>
          </p:nvPr>
        </p:nvSpPr>
        <p:spPr/>
        <p:txBody>
          <a:bodyPr/>
          <a:lstStyle/>
          <a:p>
            <a:fld id="{BA9DDF23-F160-F04E-8F84-99411FFB1650}" type="slidenum">
              <a:rPr lang="en-US" smtClean="0"/>
              <a:pPr/>
              <a:t>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8861"/>
            <a:ext cx="5029200" cy="3620744"/>
          </a:xfrm>
          <a:prstGeom prst="rect">
            <a:avLst/>
          </a:prstGeom>
          <a:ln>
            <a:no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1612"/>
          <a:stretch/>
        </p:blipFill>
        <p:spPr>
          <a:xfrm>
            <a:off x="4038600" y="1910761"/>
            <a:ext cx="5029200" cy="3799992"/>
          </a:xfrm>
          <a:prstGeom prst="rect">
            <a:avLst/>
          </a:prstGeom>
          <a:ln>
            <a:noFill/>
          </a:ln>
        </p:spPr>
      </p:pic>
      <p:sp>
        <p:nvSpPr>
          <p:cNvPr id="7" name="TextBox 6"/>
          <p:cNvSpPr txBox="1"/>
          <p:nvPr/>
        </p:nvSpPr>
        <p:spPr>
          <a:xfrm>
            <a:off x="487680" y="5531505"/>
            <a:ext cx="8284765" cy="923330"/>
          </a:xfrm>
          <a:prstGeom prst="rect">
            <a:avLst/>
          </a:prstGeom>
          <a:noFill/>
        </p:spPr>
        <p:txBody>
          <a:bodyPr wrap="none" rtlCol="0">
            <a:spAutoFit/>
          </a:bodyPr>
          <a:lstStyle/>
          <a:p>
            <a:r>
              <a:rPr lang="en-US" dirty="0" smtClean="0"/>
              <a:t>Devices have tall and skinny pixels : 10x10x100 um</a:t>
            </a:r>
          </a:p>
          <a:p>
            <a:r>
              <a:rPr lang="en-US" dirty="0" smtClean="0"/>
              <a:t>Long travel distance from conversion point to collection point allows for charge</a:t>
            </a:r>
          </a:p>
          <a:p>
            <a:r>
              <a:rPr lang="en-US" dirty="0" smtClean="0"/>
              <a:t>diffusion and for charge displacement due to electric fields lateral to the drift direction</a:t>
            </a:r>
            <a:endParaRPr lang="en-US" dirty="0"/>
          </a:p>
        </p:txBody>
      </p:sp>
      <p:sp>
        <p:nvSpPr>
          <p:cNvPr id="8" name="TextBox 7"/>
          <p:cNvSpPr txBox="1"/>
          <p:nvPr/>
        </p:nvSpPr>
        <p:spPr>
          <a:xfrm>
            <a:off x="487680" y="977900"/>
            <a:ext cx="8284765" cy="769441"/>
          </a:xfrm>
          <a:prstGeom prst="rect">
            <a:avLst/>
          </a:prstGeom>
          <a:noFill/>
        </p:spPr>
        <p:txBody>
          <a:bodyPr wrap="square" rtlCol="0">
            <a:spAutoFit/>
          </a:bodyPr>
          <a:lstStyle/>
          <a:p>
            <a:r>
              <a:rPr lang="en-US" sz="2200" dirty="0" smtClean="0"/>
              <a:t>Many observed ‘photometric’ effects are actually due to charge displacement and therefore include an ‘</a:t>
            </a:r>
            <a:r>
              <a:rPr lang="en-US" sz="2200" dirty="0" err="1" smtClean="0"/>
              <a:t>astrometric</a:t>
            </a:r>
            <a:r>
              <a:rPr lang="en-US" sz="2200" dirty="0" smtClean="0"/>
              <a:t>’ effect as well</a:t>
            </a:r>
            <a:endParaRPr lang="en-US" sz="2200" dirty="0"/>
          </a:p>
        </p:txBody>
      </p:sp>
      <p:sp useBgFill="1">
        <p:nvSpPr>
          <p:cNvPr id="9" name="Rectangle 8"/>
          <p:cNvSpPr/>
          <p:nvPr/>
        </p:nvSpPr>
        <p:spPr>
          <a:xfrm>
            <a:off x="3378200" y="2946400"/>
            <a:ext cx="863600" cy="406400"/>
          </a:xfrm>
          <a:prstGeom prst="rect">
            <a:avLst/>
          </a:prstGeom>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2320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9873</TotalTime>
  <Words>1761</Words>
  <Application>Microsoft Office PowerPoint</Application>
  <PresentationFormat>Presentazione su schermo (4:3)</PresentationFormat>
  <Paragraphs>241</Paragraphs>
  <Slides>25</Slides>
  <Notes>8</Notes>
  <HiddenSlides>0</HiddenSlides>
  <MMClips>0</MMClips>
  <ScaleCrop>false</ScaleCrop>
  <HeadingPairs>
    <vt:vector size="4" baseType="variant">
      <vt:variant>
        <vt:lpstr>Tema</vt:lpstr>
      </vt:variant>
      <vt:variant>
        <vt:i4>2</vt:i4>
      </vt:variant>
      <vt:variant>
        <vt:lpstr>Titoli diapositive</vt:lpstr>
      </vt:variant>
      <vt:variant>
        <vt:i4>25</vt:i4>
      </vt:variant>
    </vt:vector>
  </HeadingPairs>
  <TitlesOfParts>
    <vt:vector size="27" baseType="lpstr">
      <vt:lpstr>Office Theme</vt:lpstr>
      <vt:lpstr>Custom Design</vt:lpstr>
      <vt:lpstr>Sensor Risk Mitigation: Identifying and Retiring Sensor Related Risks to Science   Peter Doherty Harvard University – Physics  Large Synoptic Survey Telescope  Scientific Detector Workshop Florence, Italy October 11, 2013</vt:lpstr>
      <vt:lpstr>Acknowledgements</vt:lpstr>
      <vt:lpstr>What does Science Risk Mitigation Mean?</vt:lpstr>
      <vt:lpstr>An Example: What are Some LSST Science Goals?</vt:lpstr>
      <vt:lpstr>How Can Sensor Effects Produce Science Risk?</vt:lpstr>
      <vt:lpstr>Known Sensor “Features”</vt:lpstr>
      <vt:lpstr>Known Sensor “Features”</vt:lpstr>
      <vt:lpstr>Photometric and Astrometric “Features”: Effects that LSST collaboration has studied</vt:lpstr>
      <vt:lpstr>Charge Displacement in Thick Fully-Depleted High Resistivity CCD Sensors: Imaging Area</vt:lpstr>
      <vt:lpstr>Charge Displacement :  Edge Effects due to Lateral Electric Fields</vt:lpstr>
      <vt:lpstr>Charge Displacement : Photometric Effects at Edge of Imaging Area</vt:lpstr>
      <vt:lpstr>Edge Effects Caused by Lateral Fields Scanned Spots- measure (x,y,F) &amp; PSF</vt:lpstr>
      <vt:lpstr>Simulation of charge deflection in flat field images. Real and Simulated Roll-off Profiles </vt:lpstr>
      <vt:lpstr>Sample Simulated Images: “Stars”</vt:lpstr>
      <vt:lpstr>Edge Effects: Photometric and Astrometric</vt:lpstr>
      <vt:lpstr>Blooming Stop Structure in LSST Prototypes</vt:lpstr>
      <vt:lpstr>Blooming Stop Charge Displacement</vt:lpstr>
      <vt:lpstr>Presentazione standard di PowerPoint</vt:lpstr>
      <vt:lpstr>“Tree Rings”: A purely Photometric Effect?</vt:lpstr>
      <vt:lpstr>Sensor PSF effects: charge correlation</vt:lpstr>
      <vt:lpstr>Spot profile vs. intensity: correlation-induced broadening (Bigger = Fatter) ?</vt:lpstr>
      <vt:lpstr>Charge Redistribution Caused by the Depletion of Holes in the Channel Stops?</vt:lpstr>
      <vt:lpstr>Elimination of effect by hole flush prior to exposure and readout?</vt:lpstr>
      <vt:lpstr>Conclusion</vt:lpstr>
      <vt:lpstr>End of Presentation</vt:lpstr>
    </vt:vector>
  </TitlesOfParts>
  <Company>Harvard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Sensor Risk Mitigation and Readout Optimization  Christopher Stubbs  LSST Science Raft SubSystem Physicist May 1,2, 2013</dc:title>
  <dc:creator>Christopher Stubbs</dc:creator>
  <cp:lastModifiedBy>tecno</cp:lastModifiedBy>
  <cp:revision>116</cp:revision>
  <dcterms:created xsi:type="dcterms:W3CDTF">2013-10-10T09:50:47Z</dcterms:created>
  <dcterms:modified xsi:type="dcterms:W3CDTF">2013-10-10T13:14:01Z</dcterms:modified>
</cp:coreProperties>
</file>