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2918400" cy="51206400"/>
  <p:notesSz cx="6858000" cy="9144000"/>
  <p:defaultTextStyle>
    <a:defPPr>
      <a:defRPr lang="en-US"/>
    </a:defPPr>
    <a:lvl1pPr marL="0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1pPr>
    <a:lvl2pPr marL="2351288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2pPr>
    <a:lvl3pPr marL="4702576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3pPr>
    <a:lvl4pPr marL="7053864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4pPr>
    <a:lvl5pPr marL="9405153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5pPr>
    <a:lvl6pPr marL="11756441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6pPr>
    <a:lvl7pPr marL="14107729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7pPr>
    <a:lvl8pPr marL="16459017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8pPr>
    <a:lvl9pPr marL="18810305" algn="l" defTabSz="2351288" rtl="0" eaLnBrk="1" latinLnBrk="0" hangingPunct="1">
      <a:defRPr sz="9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 snapToGrid="0" snapToObjects="1">
      <p:cViewPr>
        <p:scale>
          <a:sx n="25" d="100"/>
          <a:sy n="25" d="100"/>
        </p:scale>
        <p:origin x="-384" y="-72"/>
      </p:cViewPr>
      <p:guideLst>
        <p:guide orient="horz" pos="16128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5907178"/>
            <a:ext cx="27980640" cy="10976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9016960"/>
            <a:ext cx="2304288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5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05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1FC1-4F09-5F43-8B4E-2FAFBE55DCE0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4D5-1FEB-EB4F-BBEB-93FC48163F2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70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1FC1-4F09-5F43-8B4E-2FAFBE55DCE0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4D5-1FEB-EB4F-BBEB-93FC48163F2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5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5" y="14769258"/>
            <a:ext cx="26660477" cy="31457561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64" y="14769258"/>
            <a:ext cx="79444213" cy="31457561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1FC1-4F09-5F43-8B4E-2FAFBE55DCE0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4D5-1FEB-EB4F-BBEB-93FC48163F2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1FC1-4F09-5F43-8B4E-2FAFBE55DCE0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4D5-1FEB-EB4F-BBEB-93FC48163F2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32904859"/>
            <a:ext cx="27980640" cy="10170160"/>
          </a:xfrm>
        </p:spPr>
        <p:txBody>
          <a:bodyPr anchor="t"/>
          <a:lstStyle>
            <a:lvl1pPr algn="l">
              <a:defRPr sz="20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21703461"/>
            <a:ext cx="27980640" cy="11201396"/>
          </a:xfrm>
        </p:spPr>
        <p:txBody>
          <a:bodyPr anchor="b"/>
          <a:lstStyle>
            <a:lvl1pPr marL="0" indent="0">
              <a:buNone/>
              <a:defRPr sz="10300">
                <a:solidFill>
                  <a:schemeClr val="tx1">
                    <a:tint val="75000"/>
                  </a:schemeClr>
                </a:solidFill>
              </a:defRPr>
            </a:lvl1pPr>
            <a:lvl2pPr marL="2351288" indent="0">
              <a:buNone/>
              <a:defRPr sz="9300">
                <a:solidFill>
                  <a:schemeClr val="tx1">
                    <a:tint val="75000"/>
                  </a:schemeClr>
                </a:solidFill>
              </a:defRPr>
            </a:lvl2pPr>
            <a:lvl3pPr marL="4702576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3pPr>
            <a:lvl4pPr marL="705386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4pPr>
            <a:lvl5pPr marL="9405153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5pPr>
            <a:lvl6pPr marL="11756441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6pPr>
            <a:lvl7pPr marL="1410772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7pPr>
            <a:lvl8pPr marL="16459017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8pPr>
            <a:lvl9pPr marL="18810305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1FC1-4F09-5F43-8B4E-2FAFBE55DCE0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4D5-1FEB-EB4F-BBEB-93FC48163F2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0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62" y="86031498"/>
            <a:ext cx="53052343" cy="243313379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7" y="86031498"/>
            <a:ext cx="53052347" cy="243313379"/>
          </a:xfrm>
        </p:spPr>
        <p:txBody>
          <a:bodyPr/>
          <a:lstStyle>
            <a:lvl1pPr>
              <a:defRPr sz="14400"/>
            </a:lvl1pPr>
            <a:lvl2pPr>
              <a:defRPr sz="12300"/>
            </a:lvl2pPr>
            <a:lvl3pPr>
              <a:defRPr sz="10300"/>
            </a:lvl3pPr>
            <a:lvl4pPr>
              <a:defRPr sz="9300"/>
            </a:lvl4pPr>
            <a:lvl5pPr>
              <a:defRPr sz="9300"/>
            </a:lvl5pPr>
            <a:lvl6pPr>
              <a:defRPr sz="9300"/>
            </a:lvl6pPr>
            <a:lvl7pPr>
              <a:defRPr sz="9300"/>
            </a:lvl7pPr>
            <a:lvl8pPr>
              <a:defRPr sz="9300"/>
            </a:lvl8pPr>
            <a:lvl9pPr>
              <a:defRPr sz="9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1FC1-4F09-5F43-8B4E-2FAFBE55DCE0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4D5-1FEB-EB4F-BBEB-93FC48163F2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9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2050631"/>
            <a:ext cx="29626560" cy="853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5" y="11462179"/>
            <a:ext cx="14544677" cy="4776889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5" y="16239068"/>
            <a:ext cx="14544677" cy="29502951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11462179"/>
            <a:ext cx="14550390" cy="4776889"/>
          </a:xfrm>
        </p:spPr>
        <p:txBody>
          <a:bodyPr anchor="b"/>
          <a:lstStyle>
            <a:lvl1pPr marL="0" indent="0">
              <a:buNone/>
              <a:defRPr sz="12300" b="1"/>
            </a:lvl1pPr>
            <a:lvl2pPr marL="2351288" indent="0">
              <a:buNone/>
              <a:defRPr sz="10300" b="1"/>
            </a:lvl2pPr>
            <a:lvl3pPr marL="4702576" indent="0">
              <a:buNone/>
              <a:defRPr sz="9300" b="1"/>
            </a:lvl3pPr>
            <a:lvl4pPr marL="7053864" indent="0">
              <a:buNone/>
              <a:defRPr sz="8200" b="1"/>
            </a:lvl4pPr>
            <a:lvl5pPr marL="9405153" indent="0">
              <a:buNone/>
              <a:defRPr sz="8200" b="1"/>
            </a:lvl5pPr>
            <a:lvl6pPr marL="11756441" indent="0">
              <a:buNone/>
              <a:defRPr sz="8200" b="1"/>
            </a:lvl6pPr>
            <a:lvl7pPr marL="14107729" indent="0">
              <a:buNone/>
              <a:defRPr sz="8200" b="1"/>
            </a:lvl7pPr>
            <a:lvl8pPr marL="16459017" indent="0">
              <a:buNone/>
              <a:defRPr sz="8200" b="1"/>
            </a:lvl8pPr>
            <a:lvl9pPr marL="18810305" indent="0">
              <a:buNone/>
              <a:defRPr sz="8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6239068"/>
            <a:ext cx="14550390" cy="29502951"/>
          </a:xfrm>
        </p:spPr>
        <p:txBody>
          <a:bodyPr/>
          <a:lstStyle>
            <a:lvl1pPr>
              <a:defRPr sz="12300"/>
            </a:lvl1pPr>
            <a:lvl2pPr>
              <a:defRPr sz="10300"/>
            </a:lvl2pPr>
            <a:lvl3pPr>
              <a:defRPr sz="93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1FC1-4F09-5F43-8B4E-2FAFBE55DCE0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4D5-1FEB-EB4F-BBEB-93FC48163F2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5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1FC1-4F09-5F43-8B4E-2FAFBE55DCE0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4D5-1FEB-EB4F-BBEB-93FC48163F2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8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1FC1-4F09-5F43-8B4E-2FAFBE55DCE0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4D5-1FEB-EB4F-BBEB-93FC48163F2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32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7" y="2038773"/>
            <a:ext cx="10829927" cy="8676640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2038777"/>
            <a:ext cx="18402300" cy="43703244"/>
          </a:xfrm>
        </p:spPr>
        <p:txBody>
          <a:bodyPr/>
          <a:lstStyle>
            <a:lvl1pPr>
              <a:defRPr sz="16500"/>
            </a:lvl1pPr>
            <a:lvl2pPr>
              <a:defRPr sz="14400"/>
            </a:lvl2pPr>
            <a:lvl3pPr>
              <a:defRPr sz="12300"/>
            </a:lvl3pPr>
            <a:lvl4pPr>
              <a:defRPr sz="10300"/>
            </a:lvl4pPr>
            <a:lvl5pPr>
              <a:defRPr sz="10300"/>
            </a:lvl5pPr>
            <a:lvl6pPr>
              <a:defRPr sz="10300"/>
            </a:lvl6pPr>
            <a:lvl7pPr>
              <a:defRPr sz="10300"/>
            </a:lvl7pPr>
            <a:lvl8pPr>
              <a:defRPr sz="10300"/>
            </a:lvl8pPr>
            <a:lvl9pPr>
              <a:defRPr sz="10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7" y="10715417"/>
            <a:ext cx="10829927" cy="35026604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1FC1-4F09-5F43-8B4E-2FAFBE55DCE0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4D5-1FEB-EB4F-BBEB-93FC48163F2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16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5844480"/>
            <a:ext cx="19751040" cy="4231644"/>
          </a:xfrm>
        </p:spPr>
        <p:txBody>
          <a:bodyPr anchor="b"/>
          <a:lstStyle>
            <a:lvl1pPr algn="l">
              <a:defRPr sz="10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4575387"/>
            <a:ext cx="19751040" cy="30723840"/>
          </a:xfrm>
        </p:spPr>
        <p:txBody>
          <a:bodyPr/>
          <a:lstStyle>
            <a:lvl1pPr marL="0" indent="0">
              <a:buNone/>
              <a:defRPr sz="16500"/>
            </a:lvl1pPr>
            <a:lvl2pPr marL="2351288" indent="0">
              <a:buNone/>
              <a:defRPr sz="14400"/>
            </a:lvl2pPr>
            <a:lvl3pPr marL="4702576" indent="0">
              <a:buNone/>
              <a:defRPr sz="12300"/>
            </a:lvl3pPr>
            <a:lvl4pPr marL="7053864" indent="0">
              <a:buNone/>
              <a:defRPr sz="10300"/>
            </a:lvl4pPr>
            <a:lvl5pPr marL="9405153" indent="0">
              <a:buNone/>
              <a:defRPr sz="10300"/>
            </a:lvl5pPr>
            <a:lvl6pPr marL="11756441" indent="0">
              <a:buNone/>
              <a:defRPr sz="10300"/>
            </a:lvl6pPr>
            <a:lvl7pPr marL="14107729" indent="0">
              <a:buNone/>
              <a:defRPr sz="10300"/>
            </a:lvl7pPr>
            <a:lvl8pPr marL="16459017" indent="0">
              <a:buNone/>
              <a:defRPr sz="10300"/>
            </a:lvl8pPr>
            <a:lvl9pPr marL="18810305" indent="0">
              <a:buNone/>
              <a:defRPr sz="10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40076124"/>
            <a:ext cx="19751040" cy="6009636"/>
          </a:xfrm>
        </p:spPr>
        <p:txBody>
          <a:bodyPr/>
          <a:lstStyle>
            <a:lvl1pPr marL="0" indent="0">
              <a:buNone/>
              <a:defRPr sz="7200"/>
            </a:lvl1pPr>
            <a:lvl2pPr marL="2351288" indent="0">
              <a:buNone/>
              <a:defRPr sz="6200"/>
            </a:lvl2pPr>
            <a:lvl3pPr marL="4702576" indent="0">
              <a:buNone/>
              <a:defRPr sz="5100"/>
            </a:lvl3pPr>
            <a:lvl4pPr marL="7053864" indent="0">
              <a:buNone/>
              <a:defRPr sz="4600"/>
            </a:lvl4pPr>
            <a:lvl5pPr marL="9405153" indent="0">
              <a:buNone/>
              <a:defRPr sz="4600"/>
            </a:lvl5pPr>
            <a:lvl6pPr marL="11756441" indent="0">
              <a:buNone/>
              <a:defRPr sz="4600"/>
            </a:lvl6pPr>
            <a:lvl7pPr marL="14107729" indent="0">
              <a:buNone/>
              <a:defRPr sz="4600"/>
            </a:lvl7pPr>
            <a:lvl8pPr marL="16459017" indent="0">
              <a:buNone/>
              <a:defRPr sz="4600"/>
            </a:lvl8pPr>
            <a:lvl9pPr marL="18810305" indent="0">
              <a:buNone/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31FC1-4F09-5F43-8B4E-2FAFBE55DCE0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6B4D5-1FEB-EB4F-BBEB-93FC48163F2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2050631"/>
            <a:ext cx="29626560" cy="8534400"/>
          </a:xfrm>
          <a:prstGeom prst="rect">
            <a:avLst/>
          </a:prstGeom>
        </p:spPr>
        <p:txBody>
          <a:bodyPr vert="horz" lIns="470258" tIns="235129" rIns="470258" bIns="23512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11948163"/>
            <a:ext cx="29626560" cy="33793859"/>
          </a:xfrm>
          <a:prstGeom prst="rect">
            <a:avLst/>
          </a:prstGeom>
        </p:spPr>
        <p:txBody>
          <a:bodyPr vert="horz" lIns="470258" tIns="235129" rIns="470258" bIns="23512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47460752"/>
            <a:ext cx="7680960" cy="2726267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l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1FC1-4F09-5F43-8B4E-2FAFBE55DCE0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47460752"/>
            <a:ext cx="10424160" cy="2726267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ct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47460752"/>
            <a:ext cx="7680960" cy="2726267"/>
          </a:xfrm>
          <a:prstGeom prst="rect">
            <a:avLst/>
          </a:prstGeom>
        </p:spPr>
        <p:txBody>
          <a:bodyPr vert="horz" lIns="470258" tIns="235129" rIns="470258" bIns="235129" rtlCol="0" anchor="ctr"/>
          <a:lstStyle>
            <a:lvl1pPr algn="r">
              <a:defRPr sz="6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6B4D5-1FEB-EB4F-BBEB-93FC48163F2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2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51288" rtl="0" eaLnBrk="1" latinLnBrk="0" hangingPunct="1">
        <a:spcBef>
          <a:spcPct val="0"/>
        </a:spcBef>
        <a:buNone/>
        <a:defRPr sz="2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3466" indent="-1763466" algn="l" defTabSz="2351288" rtl="0" eaLnBrk="1" latinLnBrk="0" hangingPunct="1">
        <a:spcBef>
          <a:spcPct val="20000"/>
        </a:spcBef>
        <a:buFont typeface="Arial"/>
        <a:buChar char="•"/>
        <a:defRPr sz="16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0843" indent="-1469555" algn="l" defTabSz="2351288" rtl="0" eaLnBrk="1" latinLnBrk="0" hangingPunct="1">
        <a:spcBef>
          <a:spcPct val="20000"/>
        </a:spcBef>
        <a:buFont typeface="Arial"/>
        <a:buChar char="–"/>
        <a:defRPr sz="14400" kern="1200">
          <a:solidFill>
            <a:schemeClr val="tx1"/>
          </a:solidFill>
          <a:latin typeface="+mn-lt"/>
          <a:ea typeface="+mn-ea"/>
          <a:cs typeface="+mn-cs"/>
        </a:defRPr>
      </a:lvl2pPr>
      <a:lvl3pPr marL="5878220" indent="-1175644" algn="l" defTabSz="2351288" rtl="0" eaLnBrk="1" latinLnBrk="0" hangingPunct="1">
        <a:spcBef>
          <a:spcPct val="20000"/>
        </a:spcBef>
        <a:buFont typeface="Arial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509" indent="-1175644" algn="l" defTabSz="2351288" rtl="0" eaLnBrk="1" latinLnBrk="0" hangingPunct="1">
        <a:spcBef>
          <a:spcPct val="20000"/>
        </a:spcBef>
        <a:buFont typeface="Arial"/>
        <a:buChar char="–"/>
        <a:defRPr sz="10300" kern="1200">
          <a:solidFill>
            <a:schemeClr val="tx1"/>
          </a:solidFill>
          <a:latin typeface="+mn-lt"/>
          <a:ea typeface="+mn-ea"/>
          <a:cs typeface="+mn-cs"/>
        </a:defRPr>
      </a:lvl4pPr>
      <a:lvl5pPr marL="10580797" indent="-1175644" algn="l" defTabSz="2351288" rtl="0" eaLnBrk="1" latinLnBrk="0" hangingPunct="1">
        <a:spcBef>
          <a:spcPct val="20000"/>
        </a:spcBef>
        <a:buFont typeface="Arial"/>
        <a:buChar char="»"/>
        <a:defRPr sz="10300" kern="1200">
          <a:solidFill>
            <a:schemeClr val="tx1"/>
          </a:solidFill>
          <a:latin typeface="+mn-lt"/>
          <a:ea typeface="+mn-ea"/>
          <a:cs typeface="+mn-cs"/>
        </a:defRPr>
      </a:lvl5pPr>
      <a:lvl6pPr marL="12932085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6pPr>
      <a:lvl7pPr marL="15283373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7pPr>
      <a:lvl8pPr marL="17634661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8pPr>
      <a:lvl9pPr marL="19985949" indent="-1175644" algn="l" defTabSz="2351288" rtl="0" eaLnBrk="1" latinLnBrk="0" hangingPunct="1">
        <a:spcBef>
          <a:spcPct val="20000"/>
        </a:spcBef>
        <a:buFont typeface="Arial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1pPr>
      <a:lvl2pPr marL="2351288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2pPr>
      <a:lvl3pPr marL="4702576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7053864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4pPr>
      <a:lvl5pPr marL="9405153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5pPr>
      <a:lvl6pPr marL="11756441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6pPr>
      <a:lvl7pPr marL="14107729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017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8pPr>
      <a:lvl9pPr marL="18810305" algn="l" defTabSz="2351288" rtl="0" eaLnBrk="1" latinLnBrk="0" hangingPunct="1">
        <a:defRPr sz="9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1439" y="531856"/>
            <a:ext cx="20160238" cy="4692963"/>
          </a:xfrm>
        </p:spPr>
        <p:txBody>
          <a:bodyPr>
            <a:normAutofit/>
          </a:bodyPr>
          <a:lstStyle/>
          <a:p>
            <a:r>
              <a:rPr lang="en-US" sz="7200" u="sng" dirty="0"/>
              <a:t>DETECTOR CHARACTERIZATION FOR </a:t>
            </a:r>
            <a:r>
              <a:rPr lang="en-US" sz="7200" u="sng" dirty="0" smtClean="0"/>
              <a:t>THE </a:t>
            </a:r>
            <a:r>
              <a:rPr lang="en-US" sz="7200" u="sng" dirty="0" err="1" smtClean="0"/>
              <a:t>SuMiRe</a:t>
            </a:r>
            <a:r>
              <a:rPr lang="en-US" sz="7200" u="sng" dirty="0" smtClean="0"/>
              <a:t> PRIME FOCUS SPECTROGRAPH (PFS)</a:t>
            </a:r>
            <a:r>
              <a:rPr lang="en-US" sz="7200" dirty="0" smtClean="0"/>
              <a:t> </a:t>
            </a:r>
            <a:br>
              <a:rPr lang="en-US" sz="7200" dirty="0" smtClean="0"/>
            </a:br>
            <a:endParaRPr lang="en-US" sz="7200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-577263" y="4679631"/>
            <a:ext cx="34034439" cy="40408"/>
          </a:xfrm>
          <a:prstGeom prst="line">
            <a:avLst/>
          </a:prstGeom>
          <a:ln w="95250">
            <a:solidFill>
              <a:srgbClr val="00009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etector_spec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909" y="42133823"/>
            <a:ext cx="13160547" cy="70428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866" y="192670"/>
            <a:ext cx="10072849" cy="4739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66" y="542714"/>
            <a:ext cx="4251373" cy="35809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46531" y="4549540"/>
            <a:ext cx="169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cs typeface="Times"/>
              </a:rPr>
              <a:t>Murdock Hart , Robert H. </a:t>
            </a:r>
            <a:r>
              <a:rPr lang="en-US" sz="5400" dirty="0" err="1" smtClean="0">
                <a:cs typeface="Times"/>
              </a:rPr>
              <a:t>Barkhouser</a:t>
            </a:r>
            <a:r>
              <a:rPr lang="en-US" sz="5400" dirty="0" smtClean="0">
                <a:cs typeface="Times"/>
              </a:rPr>
              <a:t>, and Stephen A. </a:t>
            </a:r>
            <a:r>
              <a:rPr lang="en-US" sz="5400" dirty="0" err="1" smtClean="0">
                <a:cs typeface="Times"/>
              </a:rPr>
              <a:t>Smee</a:t>
            </a:r>
            <a:r>
              <a:rPr lang="en-US" sz="9600" dirty="0" smtClean="0">
                <a:cs typeface="Times"/>
              </a:rPr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95951" y="6054332"/>
            <a:ext cx="20392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aseline="30000" dirty="0" smtClean="0">
                <a:latin typeface="Times"/>
                <a:cs typeface="Times"/>
              </a:rPr>
              <a:t> </a:t>
            </a:r>
            <a:r>
              <a:rPr lang="en-US" sz="4400" dirty="0" smtClean="0">
                <a:cs typeface="Times"/>
              </a:rPr>
              <a:t>Department of Physics and Astronomy, Johns Hopkins University, Baltimore, MD, 21218</a:t>
            </a:r>
            <a:endParaRPr lang="en-US" sz="4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98" y="17741708"/>
            <a:ext cx="13992235" cy="130867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12" y="35597157"/>
            <a:ext cx="16521367" cy="5032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55" y="42925820"/>
            <a:ext cx="7295798" cy="47775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859" y="42952162"/>
            <a:ext cx="7272293" cy="4737451"/>
          </a:xfrm>
          <a:prstGeom prst="rect">
            <a:avLst/>
          </a:prstGeom>
        </p:spPr>
      </p:pic>
      <p:pic>
        <p:nvPicPr>
          <p:cNvPr id="18" name="Picture 17" descr="DSCN2007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2220" y="8569314"/>
            <a:ext cx="10436665" cy="8117406"/>
          </a:xfrm>
          <a:prstGeom prst="rect">
            <a:avLst/>
          </a:prstGeom>
        </p:spPr>
      </p:pic>
      <p:pic>
        <p:nvPicPr>
          <p:cNvPr id="19" name="Picture 18" descr="DSCN2014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6671" y="22746911"/>
            <a:ext cx="10436665" cy="811740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9746" y="17745892"/>
            <a:ext cx="2981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0090"/>
                </a:solidFill>
              </a:rPr>
              <a:t>Test Cryostat</a:t>
            </a:r>
            <a:endParaRPr lang="en-US" sz="4000" b="1" u="sng" dirty="0">
              <a:solidFill>
                <a:srgbClr val="00009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6712" y="35085023"/>
            <a:ext cx="4856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0090"/>
                </a:solidFill>
              </a:rPr>
              <a:t>Sub-Pixel Illumination</a:t>
            </a:r>
            <a:endParaRPr lang="en-US" sz="4000" b="1" u="sng" dirty="0">
              <a:solidFill>
                <a:srgbClr val="00009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2666" y="47880549"/>
            <a:ext cx="149027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Zemax</a:t>
            </a:r>
            <a:r>
              <a:rPr lang="en-US" sz="3200" dirty="0" smtClean="0"/>
              <a:t> spot diagrams showing the ability of the sub pixel illuminator to image a spot through a 13 mm thick vacuum window. On the Left shows that the addition of the vacuum window degrades the spot size to nearly 75 </a:t>
            </a:r>
            <a:r>
              <a:rPr lang="en-US" sz="3200" dirty="0" err="1" smtClean="0"/>
              <a:t>μm</a:t>
            </a:r>
            <a:r>
              <a:rPr lang="en-US" sz="3200" dirty="0" smtClean="0"/>
              <a:t> in diameter. On the right shows that with the addition of a null lens we are able to image a spot 2 </a:t>
            </a:r>
            <a:r>
              <a:rPr lang="en-US" sz="3200" dirty="0" err="1" smtClean="0"/>
              <a:t>μm</a:t>
            </a:r>
            <a:r>
              <a:rPr lang="en-US" sz="3200" dirty="0" smtClean="0"/>
              <a:t> in diameter.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8297959" y="7479254"/>
            <a:ext cx="4634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0090"/>
                </a:solidFill>
              </a:rPr>
              <a:t>Detector </a:t>
            </a:r>
            <a:r>
              <a:rPr lang="en-US" sz="4000" b="1" u="sng" dirty="0" err="1" smtClean="0">
                <a:solidFill>
                  <a:srgbClr val="000090"/>
                </a:solidFill>
              </a:rPr>
              <a:t>Coplanarity</a:t>
            </a:r>
            <a:endParaRPr lang="en-US" sz="4000" b="1" u="sng" dirty="0">
              <a:solidFill>
                <a:srgbClr val="00009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97961" y="21691542"/>
            <a:ext cx="2762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0090"/>
                </a:solidFill>
              </a:rPr>
              <a:t>Flat Fielding</a:t>
            </a:r>
            <a:endParaRPr lang="en-US" sz="4000" b="1" u="sng" dirty="0">
              <a:solidFill>
                <a:srgbClr val="00009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53201" y="16959953"/>
            <a:ext cx="147393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Wenzel XO-Orbit 87 CMM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Micro-Epsilon </a:t>
            </a:r>
            <a:r>
              <a:rPr lang="en-US" sz="4000" dirty="0" err="1" smtClean="0">
                <a:cs typeface="Times"/>
              </a:rPr>
              <a:t>confocalDT</a:t>
            </a:r>
            <a:r>
              <a:rPr lang="en-US" sz="4000" dirty="0" smtClean="0">
                <a:cs typeface="Times"/>
              </a:rPr>
              <a:t> 2405 white light confocal microscope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err="1" smtClean="0">
                <a:cs typeface="Times"/>
              </a:rPr>
              <a:t>Coplanarity</a:t>
            </a:r>
            <a:r>
              <a:rPr lang="en-US" sz="4000" dirty="0" smtClean="0">
                <a:cs typeface="Times"/>
              </a:rPr>
              <a:t> / topography measurements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Sub-pixel illumination</a:t>
            </a:r>
          </a:p>
          <a:p>
            <a:pPr marL="2922788" lvl="1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Charge diffusion</a:t>
            </a:r>
          </a:p>
          <a:p>
            <a:pPr marL="2922788" lvl="1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Charge transfer efficiency</a:t>
            </a:r>
          </a:p>
          <a:p>
            <a:pPr marL="2922788" lvl="1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Persistence / reciprocity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458562" y="31100683"/>
            <a:ext cx="9329999" cy="932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Labsphere</a:t>
            </a:r>
            <a:r>
              <a:rPr lang="en-US" sz="4000" dirty="0" smtClean="0"/>
              <a:t> LRS-12Z integrating sphere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Horiba ihr320 </a:t>
            </a:r>
            <a:r>
              <a:rPr lang="en-US" sz="4000" dirty="0" err="1" smtClean="0"/>
              <a:t>monochromator</a:t>
            </a:r>
            <a:endParaRPr lang="en-US" sz="4000" dirty="0" smtClean="0"/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Newport optical bench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Photon transfer curve</a:t>
            </a:r>
          </a:p>
          <a:p>
            <a:pPr marL="2922788" lvl="1" indent="-571500">
              <a:buFont typeface="Arial"/>
              <a:buChar char="•"/>
            </a:pPr>
            <a:r>
              <a:rPr lang="en-US" sz="4000" dirty="0" smtClean="0"/>
              <a:t>Read noise </a:t>
            </a:r>
          </a:p>
          <a:p>
            <a:pPr marL="2922788" lvl="1" indent="-571500">
              <a:buFont typeface="Arial"/>
              <a:buChar char="•"/>
            </a:pPr>
            <a:r>
              <a:rPr lang="en-US" sz="4000" dirty="0" smtClean="0"/>
              <a:t>Gain</a:t>
            </a:r>
          </a:p>
          <a:p>
            <a:pPr marL="2922788" lvl="1" indent="-571500">
              <a:buFont typeface="Arial"/>
              <a:buChar char="•"/>
            </a:pPr>
            <a:r>
              <a:rPr lang="en-US" sz="4000" dirty="0" smtClean="0"/>
              <a:t>Full well</a:t>
            </a:r>
          </a:p>
          <a:p>
            <a:pPr marL="2922788" lvl="1" indent="-571500">
              <a:buFont typeface="Arial"/>
              <a:buChar char="•"/>
            </a:pPr>
            <a:r>
              <a:rPr lang="en-US" sz="4000" dirty="0" smtClean="0"/>
              <a:t>Linearity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Charge transfer efficiency</a:t>
            </a:r>
          </a:p>
          <a:p>
            <a:pPr marL="2922788" lvl="1" indent="-571500">
              <a:buFont typeface="Arial"/>
              <a:buChar char="•"/>
            </a:pPr>
            <a:r>
              <a:rPr lang="en-US" sz="4000" dirty="0" smtClean="0"/>
              <a:t>Extended pixel edge response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Quantum efficiency</a:t>
            </a:r>
            <a:endParaRPr lang="en-US" sz="4000" dirty="0"/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Fe55 x-ray source</a:t>
            </a:r>
          </a:p>
          <a:p>
            <a:pPr marL="2922788" lvl="1" indent="-571500">
              <a:buFont typeface="Arial"/>
              <a:buChar char="•"/>
            </a:pPr>
            <a:r>
              <a:rPr lang="en-US" sz="4000" dirty="0" smtClean="0"/>
              <a:t>Gain</a:t>
            </a:r>
          </a:p>
          <a:p>
            <a:pPr marL="2922788" lvl="1" indent="-571500">
              <a:buFont typeface="Arial"/>
              <a:buChar char="•"/>
            </a:pPr>
            <a:r>
              <a:rPr lang="en-US" sz="4000" dirty="0" smtClean="0"/>
              <a:t>Charge transfer efficiency</a:t>
            </a:r>
          </a:p>
          <a:p>
            <a:pPr marL="2922788" lvl="1" indent="-571500">
              <a:buFont typeface="Arial"/>
              <a:buChar char="•"/>
            </a:pPr>
            <a:r>
              <a:rPr lang="en-US" sz="4000" dirty="0" smtClean="0"/>
              <a:t>Charge diffusion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67278" y="8402942"/>
            <a:ext cx="15992007" cy="8710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4 identical spectrographs consisting of 3 channels each</a:t>
            </a:r>
          </a:p>
          <a:p>
            <a:pPr marL="2922788" lvl="2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Each receiving 600 fibers from the 2400 at the prime focus</a:t>
            </a:r>
          </a:p>
          <a:p>
            <a:pPr marL="2922788" lvl="2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3800 </a:t>
            </a:r>
            <a:r>
              <a:rPr lang="en-US" sz="4000" dirty="0" err="1" smtClean="0">
                <a:cs typeface="Times"/>
              </a:rPr>
              <a:t>Å</a:t>
            </a:r>
            <a:r>
              <a:rPr lang="en-US" sz="4000" dirty="0" smtClean="0">
                <a:cs typeface="Times"/>
              </a:rPr>
              <a:t> – 6500 </a:t>
            </a:r>
            <a:r>
              <a:rPr lang="en-US" sz="4000" dirty="0" err="1" smtClean="0">
                <a:cs typeface="Times"/>
              </a:rPr>
              <a:t>Å</a:t>
            </a:r>
            <a:endParaRPr lang="en-US" sz="4000" dirty="0" smtClean="0">
              <a:cs typeface="Times"/>
            </a:endParaRPr>
          </a:p>
          <a:p>
            <a:pPr marL="2922788" lvl="2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6300 </a:t>
            </a:r>
            <a:r>
              <a:rPr lang="en-US" sz="4000" dirty="0" err="1" smtClean="0">
                <a:cs typeface="Times"/>
              </a:rPr>
              <a:t>Å</a:t>
            </a:r>
            <a:r>
              <a:rPr lang="en-US" sz="4000" dirty="0" smtClean="0">
                <a:cs typeface="Times"/>
              </a:rPr>
              <a:t> – 9700 </a:t>
            </a:r>
            <a:r>
              <a:rPr lang="en-US" sz="4000" dirty="0" err="1" smtClean="0">
                <a:cs typeface="Times"/>
              </a:rPr>
              <a:t>Å</a:t>
            </a:r>
            <a:endParaRPr lang="en-US" sz="4000" dirty="0" smtClean="0">
              <a:cs typeface="Times"/>
            </a:endParaRPr>
          </a:p>
          <a:p>
            <a:pPr marL="2922788" lvl="2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9500 </a:t>
            </a:r>
            <a:r>
              <a:rPr lang="en-US" sz="4000" dirty="0" err="1" smtClean="0">
                <a:cs typeface="Times"/>
              </a:rPr>
              <a:t>Å</a:t>
            </a:r>
            <a:r>
              <a:rPr lang="en-US" sz="4000" dirty="0" smtClean="0">
                <a:cs typeface="Times"/>
              </a:rPr>
              <a:t> – 12600 </a:t>
            </a:r>
            <a:r>
              <a:rPr lang="en-US" sz="4000" dirty="0" err="1" smtClean="0">
                <a:cs typeface="Times"/>
              </a:rPr>
              <a:t>Å</a:t>
            </a:r>
            <a:endParaRPr lang="en-US" sz="4000" dirty="0" smtClean="0">
              <a:cs typeface="Times"/>
            </a:endParaRPr>
          </a:p>
          <a:p>
            <a:pPr marL="571500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Vacuum Schmidt cameras for each channel</a:t>
            </a:r>
          </a:p>
          <a:p>
            <a:pPr marL="2922788" lvl="2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Fast </a:t>
            </a:r>
            <a:r>
              <a:rPr lang="en-US" sz="4000" dirty="0" err="1" smtClean="0">
                <a:cs typeface="Times"/>
              </a:rPr>
              <a:t>ƒ</a:t>
            </a:r>
            <a:r>
              <a:rPr lang="en-US" sz="4000" dirty="0" smtClean="0">
                <a:cs typeface="Times"/>
              </a:rPr>
              <a:t>/1.1 focal ratio</a:t>
            </a:r>
          </a:p>
          <a:p>
            <a:pPr marL="2922788" lvl="2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1.1” @ </a:t>
            </a:r>
            <a:r>
              <a:rPr lang="en-US" sz="4000" dirty="0" err="1" smtClean="0">
                <a:cs typeface="Times"/>
              </a:rPr>
              <a:t>ƒ</a:t>
            </a:r>
            <a:r>
              <a:rPr lang="en-US" sz="4000" dirty="0" smtClean="0">
                <a:cs typeface="Times"/>
              </a:rPr>
              <a:t>/1.0 projects to 54 </a:t>
            </a:r>
            <a:r>
              <a:rPr lang="en-US" sz="4000" dirty="0" err="1" smtClean="0">
                <a:cs typeface="Times"/>
              </a:rPr>
              <a:t>μm</a:t>
            </a:r>
            <a:r>
              <a:rPr lang="en-US" sz="4000" dirty="0" smtClean="0">
                <a:cs typeface="Times"/>
              </a:rPr>
              <a:t> at focal plane ~4 pixels</a:t>
            </a:r>
          </a:p>
          <a:p>
            <a:pPr marL="571500" lvl="1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Visible channels use Hamamatsu 2k x 4k 15 </a:t>
            </a:r>
            <a:r>
              <a:rPr lang="en-US" sz="4000" dirty="0" err="1" smtClean="0">
                <a:cs typeface="Times"/>
              </a:rPr>
              <a:t>μm</a:t>
            </a:r>
            <a:r>
              <a:rPr lang="en-US" sz="4000" dirty="0" smtClean="0">
                <a:cs typeface="Times"/>
              </a:rPr>
              <a:t> pixel full-depleted CCDs</a:t>
            </a:r>
          </a:p>
          <a:p>
            <a:pPr marL="2922788" lvl="2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Each channel will use one pair</a:t>
            </a:r>
          </a:p>
          <a:p>
            <a:pPr marL="2922788" lvl="2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Red and blue optimized chips</a:t>
            </a:r>
          </a:p>
          <a:p>
            <a:pPr marL="2922788" lvl="2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170 K operating temperature</a:t>
            </a:r>
          </a:p>
          <a:p>
            <a:pPr marL="571500" lvl="1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Near Infrared Channel uses Teledyne H4RG-15 </a:t>
            </a:r>
            <a:r>
              <a:rPr lang="en-US" sz="4000" dirty="0" err="1" smtClean="0">
                <a:cs typeface="Times"/>
              </a:rPr>
              <a:t>HgCdTe</a:t>
            </a:r>
            <a:r>
              <a:rPr lang="en-US" sz="4000" dirty="0" smtClean="0">
                <a:cs typeface="Times"/>
              </a:rPr>
              <a:t> 4k x 4k 15 </a:t>
            </a:r>
            <a:r>
              <a:rPr lang="en-US" sz="4000" dirty="0" err="1" smtClean="0">
                <a:cs typeface="Times"/>
              </a:rPr>
              <a:t>μm</a:t>
            </a:r>
            <a:r>
              <a:rPr lang="en-US" sz="4000" dirty="0" smtClean="0">
                <a:cs typeface="Times"/>
              </a:rPr>
              <a:t> pixel</a:t>
            </a:r>
          </a:p>
          <a:p>
            <a:pPr marL="2922788" lvl="2" indent="-571500">
              <a:buFont typeface="Arial"/>
              <a:buChar char="•"/>
            </a:pPr>
            <a:r>
              <a:rPr lang="en-US" sz="4000" dirty="0" smtClean="0">
                <a:cs typeface="Times"/>
              </a:rPr>
              <a:t>110 k operating temperature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297961" y="41237910"/>
            <a:ext cx="40917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0090"/>
                </a:solidFill>
              </a:rPr>
              <a:t>CCD Specifications</a:t>
            </a:r>
            <a:endParaRPr lang="en-US" sz="4000" b="1" u="sng" dirty="0">
              <a:solidFill>
                <a:srgbClr val="00009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67278" y="30716489"/>
            <a:ext cx="1330364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smtClean="0"/>
              <a:t>Measure / characterize detectors at cryogenic temperatures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Further evaluation of </a:t>
            </a:r>
            <a:r>
              <a:rPr lang="en-US" sz="4000" dirty="0" err="1" smtClean="0"/>
              <a:t>cryo</a:t>
            </a:r>
            <a:r>
              <a:rPr lang="en-US" sz="4000" dirty="0" smtClean="0"/>
              <a:t>-cooler active damping system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Test prototype camera electronics </a:t>
            </a:r>
          </a:p>
          <a:p>
            <a:pPr marL="2922788" lvl="1" indent="-571500">
              <a:buFont typeface="Arial"/>
              <a:buChar char="•"/>
            </a:pPr>
            <a:r>
              <a:rPr lang="en-US" sz="4000" dirty="0" smtClean="0"/>
              <a:t>Pre-amp board</a:t>
            </a:r>
          </a:p>
          <a:p>
            <a:pPr marL="2922788" lvl="1" indent="-571500">
              <a:buFont typeface="Arial"/>
              <a:buChar char="•"/>
            </a:pPr>
            <a:r>
              <a:rPr lang="en-US" sz="4000" dirty="0" smtClean="0"/>
              <a:t>Front End Electronics (FEE)</a:t>
            </a:r>
          </a:p>
          <a:p>
            <a:pPr marL="2922788" lvl="1" indent="-571500">
              <a:buFont typeface="Arial"/>
              <a:buChar char="•"/>
            </a:pPr>
            <a:r>
              <a:rPr lang="en-US" sz="4000" dirty="0" smtClean="0"/>
              <a:t>Back End Electronics (BEE)</a:t>
            </a:r>
            <a:endParaRPr lang="en-US" sz="4000" dirty="0"/>
          </a:p>
        </p:txBody>
      </p:sp>
      <p:sp>
        <p:nvSpPr>
          <p:cNvPr id="30" name="TextBox 29"/>
          <p:cNvSpPr txBox="1"/>
          <p:nvPr/>
        </p:nvSpPr>
        <p:spPr>
          <a:xfrm>
            <a:off x="18458560" y="49244389"/>
            <a:ext cx="11033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smtClean="0"/>
              <a:t>Hyper </a:t>
            </a:r>
            <a:r>
              <a:rPr lang="en-US" sz="4000" dirty="0" err="1" smtClean="0"/>
              <a:t>Suprime</a:t>
            </a:r>
            <a:r>
              <a:rPr lang="en-US" sz="4000" dirty="0" smtClean="0"/>
              <a:t>-Cam (HSC) detector specifications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67278" y="40436872"/>
            <a:ext cx="1011046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Mitutoyo</a:t>
            </a:r>
            <a:r>
              <a:rPr lang="en-US" sz="4000" dirty="0" smtClean="0"/>
              <a:t> 10x infinity corrected NIR objective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err="1" smtClean="0"/>
              <a:t>Mitutoyo</a:t>
            </a:r>
            <a:r>
              <a:rPr lang="en-US" sz="4000" dirty="0" smtClean="0"/>
              <a:t> infinity corrected tube lens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 smtClean="0"/>
              <a:t>20 </a:t>
            </a:r>
            <a:r>
              <a:rPr lang="en-US" sz="4000" dirty="0" err="1" smtClean="0"/>
              <a:t>μm</a:t>
            </a:r>
            <a:r>
              <a:rPr lang="en-US" sz="4000" dirty="0" smtClean="0"/>
              <a:t> pinhole</a:t>
            </a:r>
            <a:endParaRPr lang="en-US" sz="4000" dirty="0"/>
          </a:p>
        </p:txBody>
      </p:sp>
      <p:sp>
        <p:nvSpPr>
          <p:cNvPr id="32" name="TextBox 31"/>
          <p:cNvSpPr txBox="1"/>
          <p:nvPr/>
        </p:nvSpPr>
        <p:spPr>
          <a:xfrm>
            <a:off x="1325581" y="7569083"/>
            <a:ext cx="3907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000090"/>
                </a:solidFill>
                <a:cs typeface="Times"/>
              </a:rPr>
              <a:t>PFS Spectrograph</a:t>
            </a:r>
          </a:p>
        </p:txBody>
      </p:sp>
    </p:spTree>
    <p:extLst>
      <p:ext uri="{BB962C8B-B14F-4D97-AF65-F5344CB8AC3E}">
        <p14:creationId xmlns:p14="http://schemas.microsoft.com/office/powerpoint/2010/main" val="297656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4102</TotalTime>
  <Words>338</Words>
  <Application>Microsoft Office PowerPoint</Application>
  <PresentationFormat>Personalizzato</PresentationFormat>
  <Paragraphs>56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Office Theme</vt:lpstr>
      <vt:lpstr>DETECTOR CHARACTERIZATION FOR THE SuMiRe PRIME FOCUS SPECTROGRAPH (PFS)  </vt:lpstr>
    </vt:vector>
  </TitlesOfParts>
  <Company>Arizona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 CHARACTERIZATION FOR THE SuMiRe PRIME FOCUS SPECTROGRAPH</dc:title>
  <dc:creator>Murdock Hart</dc:creator>
  <cp:lastModifiedBy>tecno</cp:lastModifiedBy>
  <cp:revision>36</cp:revision>
  <dcterms:created xsi:type="dcterms:W3CDTF">2013-10-02T01:18:33Z</dcterms:created>
  <dcterms:modified xsi:type="dcterms:W3CDTF">2013-10-07T13:52:19Z</dcterms:modified>
</cp:coreProperties>
</file>