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0" r:id="rId3"/>
    <p:sldId id="262" r:id="rId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8100D5-E272-41A1-A4ED-C8FCD0E6B81E}" type="slidenum">
              <a:rPr lang="en-US" altLang="zh-CN"/>
              <a:pPr/>
              <a:t>‹N›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5988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081AC-7036-4562-BD1B-0ED1B2A86692}" type="slidenum">
              <a:rPr lang="en-US" altLang="zh-CN"/>
              <a:pPr/>
              <a:t>‹N›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3299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5798B-877D-491B-9EB4-860C4C3D8C95}" type="slidenum">
              <a:rPr lang="en-US" altLang="zh-CN"/>
              <a:pPr/>
              <a:t>‹N›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930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F9A30-A8F8-4DCD-B258-3062DABB9FC8}" type="slidenum">
              <a:rPr lang="en-US" altLang="zh-CN"/>
              <a:pPr/>
              <a:t>‹N›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867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C2A2B-A1B5-45D6-87DF-F320555B019E}" type="slidenum">
              <a:rPr lang="en-US" altLang="zh-CN"/>
              <a:pPr/>
              <a:t>‹N›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926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D8282-7F9D-4508-A7FE-35966D057267}" type="slidenum">
              <a:rPr lang="en-US" altLang="zh-CN"/>
              <a:pPr/>
              <a:t>‹N›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8608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AA353-4A83-4705-B8B9-57405E199824}" type="slidenum">
              <a:rPr lang="en-US" altLang="zh-CN"/>
              <a:pPr/>
              <a:t>‹N›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541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42F2F-8615-49D3-8479-653E6AFD6FA2}" type="slidenum">
              <a:rPr lang="en-US" altLang="zh-CN"/>
              <a:pPr/>
              <a:t>‹N›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92807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135E5-0119-4B87-903C-1EE3E145007D}" type="slidenum">
              <a:rPr lang="en-US" altLang="zh-CN"/>
              <a:pPr/>
              <a:t>‹N›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7095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F964B-3810-4C7D-9C2A-1C6C788E689D}" type="slidenum">
              <a:rPr lang="en-US" altLang="zh-CN"/>
              <a:pPr/>
              <a:t>‹N›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99514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69F53-D402-4DA4-9E69-B6D18ACCD9F0}" type="slidenum">
              <a:rPr lang="en-US" altLang="zh-CN"/>
              <a:pPr/>
              <a:t>‹N›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582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AC2C1-B128-4778-A475-FF69B552001D}" type="slidenum">
              <a:rPr lang="en-US" altLang="zh-CN"/>
              <a:pPr/>
              <a:t>‹N›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87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CCCB7D7-7F76-4A99-9665-9EDF975447C5}" type="slidenum">
              <a:rPr lang="en-US" altLang="zh-CN"/>
              <a:pPr/>
              <a:t>‹N›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11"/>
          <p:cNvSpPr>
            <a:spLocks noGrp="1" noChangeArrowheads="1"/>
          </p:cNvSpPr>
          <p:nvPr>
            <p:ph sz="half" idx="1"/>
          </p:nvPr>
        </p:nvSpPr>
        <p:spPr>
          <a:xfrm>
            <a:off x="457200" y="3357563"/>
            <a:ext cx="4038600" cy="2768600"/>
          </a:xfrm>
        </p:spPr>
        <p:txBody>
          <a:bodyPr/>
          <a:lstStyle/>
          <a:p>
            <a:endParaRPr lang="it-IT"/>
          </a:p>
        </p:txBody>
      </p:sp>
      <p:sp>
        <p:nvSpPr>
          <p:cNvPr id="4108" name="Rectangle 12"/>
          <p:cNvSpPr>
            <a:spLocks noGrp="1" noChangeArrowheads="1"/>
          </p:cNvSpPr>
          <p:nvPr>
            <p:ph sz="half" idx="2"/>
          </p:nvPr>
        </p:nvSpPr>
        <p:spPr>
          <a:xfrm>
            <a:off x="4648200" y="3357563"/>
            <a:ext cx="4038600" cy="2768600"/>
          </a:xfrm>
        </p:spPr>
        <p:txBody>
          <a:bodyPr/>
          <a:lstStyle/>
          <a:p>
            <a:endParaRPr lang="it-IT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468313" y="260350"/>
            <a:ext cx="8353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sz="1800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95288" y="1700213"/>
            <a:ext cx="8280400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/>
              <a:t>There are three reasons we want to develop a new CTE measurement method:</a:t>
            </a:r>
          </a:p>
          <a:p>
            <a:pPr>
              <a:spcBef>
                <a:spcPct val="50000"/>
              </a:spcBef>
            </a:pPr>
            <a:r>
              <a:rPr lang="en-US" altLang="zh-CN" sz="1400"/>
              <a:t>    1. Charge diffusion of thick back illuminated high-resistivity CCD</a:t>
            </a:r>
          </a:p>
          <a:p>
            <a:pPr>
              <a:spcBef>
                <a:spcPct val="50000"/>
              </a:spcBef>
            </a:pPr>
            <a:r>
              <a:rPr lang="en-US" altLang="zh-CN" sz="1400"/>
              <a:t>    2. For Nod  and shuffle type observing we need CCDs with excellent CTE.</a:t>
            </a:r>
          </a:p>
          <a:p>
            <a:pPr>
              <a:spcBef>
                <a:spcPct val="50000"/>
              </a:spcBef>
            </a:pPr>
            <a:r>
              <a:rPr lang="en-US" altLang="zh-CN" sz="1400"/>
              <a:t>        We need a way to measure CTE more sensitively and accurately </a:t>
            </a:r>
          </a:p>
          <a:p>
            <a:pPr>
              <a:spcBef>
                <a:spcPct val="50000"/>
              </a:spcBef>
            </a:pPr>
            <a:r>
              <a:rPr lang="en-US" altLang="zh-CN" sz="1400"/>
              <a:t>    3. We want to know the CTE at different light levels.</a:t>
            </a:r>
          </a:p>
        </p:txBody>
      </p:sp>
      <p:pic>
        <p:nvPicPr>
          <p:cNvPr id="4114" name="Picture 18" descr="MOS-e2v-L-s8g1-80-xray-11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429000"/>
            <a:ext cx="3898900" cy="242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19" descr="LBNL-xra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500438"/>
            <a:ext cx="4038600" cy="248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468313" y="5949950"/>
            <a:ext cx="81359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/>
              <a:t>          </a:t>
            </a:r>
            <a:r>
              <a:rPr lang="en-US" altLang="zh-CN" sz="1400"/>
              <a:t>X-ray plot of Regular CCD                                          X-ray plot of Thick back                      					                          illuminated high-resistivity CCD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684213" y="549275"/>
            <a:ext cx="7559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611188" y="476250"/>
            <a:ext cx="8281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400" b="1">
                <a:solidFill>
                  <a:schemeClr val="tx2"/>
                </a:solidFill>
              </a:rPr>
              <a:t>A new CTE Measurement Method</a:t>
            </a:r>
            <a:r>
              <a:rPr lang="en-US" altLang="zh-CN" sz="2400" b="1">
                <a:solidFill>
                  <a:schemeClr val="tx2"/>
                </a:solidFill>
              </a:rPr>
              <a:t>   (L11)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468313" y="1125538"/>
            <a:ext cx="8424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468313" y="981075"/>
            <a:ext cx="8280400" cy="104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ko-KR" sz="1400" b="1"/>
              <a:t>Mingzhi Wei</a:t>
            </a:r>
            <a:endParaRPr lang="en-US" altLang="ko-KR" sz="1400" i="1"/>
          </a:p>
          <a:p>
            <a:pPr algn="ctr"/>
            <a:r>
              <a:rPr lang="en-US" altLang="ko-KR" sz="1400" i="1"/>
              <a:t>UCO/Lick Observatory, University of California, Santa Cruz, USA</a:t>
            </a:r>
          </a:p>
          <a:p>
            <a:pPr algn="ctr"/>
            <a:r>
              <a:rPr lang="en-US" altLang="ko-KR" sz="1400" i="1"/>
              <a:t>Chinese National Astronomical Observatories, Beijing, China</a:t>
            </a:r>
            <a:endParaRPr lang="en-US" altLang="zh-CN" sz="1400" i="1"/>
          </a:p>
          <a:p>
            <a:pPr algn="ctr">
              <a:spcBef>
                <a:spcPct val="50000"/>
              </a:spcBef>
            </a:pPr>
            <a:endParaRPr lang="en-US" altLang="zh-CN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29600" cy="1143000"/>
          </a:xfrm>
        </p:spPr>
        <p:txBody>
          <a:bodyPr/>
          <a:lstStyle/>
          <a:p>
            <a:r>
              <a:rPr lang="en-US" altLang="zh-CN" sz="2400"/>
              <a:t>Test results with the new CTE measurement</a:t>
            </a:r>
            <a:r>
              <a:rPr lang="en-US" altLang="zh-CN" sz="2800"/>
              <a:t/>
            </a:r>
            <a:br>
              <a:rPr lang="en-US" altLang="zh-CN" sz="2800"/>
            </a:br>
            <a:r>
              <a:rPr lang="en-US" altLang="zh-CN" sz="2800"/>
              <a:t/>
            </a:r>
            <a:br>
              <a:rPr lang="en-US" altLang="zh-CN" sz="2800"/>
            </a:br>
            <a:r>
              <a:rPr lang="en-US" altLang="zh-CN" sz="1800"/>
              <a:t>CTE vs. Light level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395288" y="2133600"/>
          <a:ext cx="4476750" cy="664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Acrobat Document" r:id="rId3" imgW="5829300" imgH="7543800" progId="AcroExch.Document.7">
                  <p:embed/>
                </p:oleObj>
              </mc:Choice>
              <mc:Fallback>
                <p:oleObj name="Acrobat Document" r:id="rId3" imgW="5829300" imgH="7543800" progId="AcroExch.Document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133600"/>
                        <a:ext cx="4476750" cy="664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2" name="Picture 6"/>
          <p:cNvPicPr>
            <a:picLocks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2060575"/>
            <a:ext cx="4224337" cy="691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68313" y="5229225"/>
            <a:ext cx="4000500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altLang="zh-CN" sz="1000" i="1">
                <a:latin typeface="Times New Roman" pitchFamily="18" charset="0"/>
              </a:rPr>
              <a:t>Figure 2-1c Serial CTE vs. light level of Homamatsu CCD</a:t>
            </a:r>
            <a:endParaRPr lang="en-US" altLang="zh-CN" sz="1800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4643438" y="5229225"/>
            <a:ext cx="4191000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altLang="zh-CN" sz="1000" i="1">
                <a:latin typeface="Times New Roman" pitchFamily="18" charset="0"/>
              </a:rPr>
              <a:t>Figure 2-2c Vertical CTE of our Hamamatsu test CCD with different light levels</a:t>
            </a:r>
            <a:endParaRPr lang="en-US" altLang="zh-CN" sz="1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Serial Charge Pumping</a:t>
            </a:r>
            <a:r>
              <a:rPr lang="en-US" altLang="zh-CN"/>
              <a:t> 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268413"/>
            <a:ext cx="7720012" cy="4525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17414" name="Group 6"/>
          <p:cNvGrpSpPr>
            <a:grpSpLocks noChangeAspect="1"/>
          </p:cNvGrpSpPr>
          <p:nvPr/>
        </p:nvGrpSpPr>
        <p:grpSpPr bwMode="auto">
          <a:xfrm>
            <a:off x="755650" y="6021388"/>
            <a:ext cx="7632700" cy="647700"/>
            <a:chOff x="2362" y="5058"/>
            <a:chExt cx="5739" cy="627"/>
          </a:xfrm>
        </p:grpSpPr>
        <p:sp>
          <p:nvSpPr>
            <p:cNvPr id="17415" name="AutoShape 7"/>
            <p:cNvSpPr>
              <a:spLocks noChangeAspect="1" noChangeArrowheads="1"/>
            </p:cNvSpPr>
            <p:nvPr/>
          </p:nvSpPr>
          <p:spPr bwMode="auto">
            <a:xfrm>
              <a:off x="2362" y="5058"/>
              <a:ext cx="5739" cy="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16" name="Text Box 8"/>
            <p:cNvSpPr txBox="1">
              <a:spLocks noChangeArrowheads="1"/>
            </p:cNvSpPr>
            <p:nvPr/>
          </p:nvSpPr>
          <p:spPr bwMode="auto">
            <a:xfrm>
              <a:off x="2362" y="5058"/>
              <a:ext cx="5739" cy="6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1600" i="1">
                  <a:latin typeface="Times New Roman" pitchFamily="18" charset="0"/>
                </a:rPr>
                <a:t>Figure 2-4  </a:t>
              </a:r>
              <a:r>
                <a:rPr lang="en-US" altLang="zh-CN" sz="1600" i="1">
                  <a:latin typeface="Times New Roman" pitchFamily="18" charset="0"/>
                  <a:ea typeface="MinionPro-Regular" charset="-122"/>
                </a:rPr>
                <a:t>A flat field exposure with 5000 times of serial charge pumping of 36 pixels forward and 36 reverse</a:t>
              </a:r>
              <a:endParaRPr lang="en-US" altLang="zh-CN" sz="160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161</Words>
  <Application>Microsoft Office PowerPoint</Application>
  <PresentationFormat>Presentazione su schermo (4:3)</PresentationFormat>
  <Paragraphs>15</Paragraphs>
  <Slides>3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0" baseType="lpstr">
      <vt:lpstr>Arial</vt:lpstr>
      <vt:lpstr>宋体</vt:lpstr>
      <vt:lpstr>Times New Roman</vt:lpstr>
      <vt:lpstr>Californian FB</vt:lpstr>
      <vt:lpstr>MinionPro-Regular</vt:lpstr>
      <vt:lpstr>Default Design</vt:lpstr>
      <vt:lpstr>Adobe Acrobat Document</vt:lpstr>
      <vt:lpstr>Presentazione standard di PowerPoint</vt:lpstr>
      <vt:lpstr>Test results with the new CTE measurement  CTE vs. Light level</vt:lpstr>
      <vt:lpstr>Serial Charge Pumping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CTE Measurement Method</dc:title>
  <dc:creator>wei</dc:creator>
  <cp:lastModifiedBy>tecno</cp:lastModifiedBy>
  <cp:revision>22</cp:revision>
  <dcterms:created xsi:type="dcterms:W3CDTF">2013-09-21T12:07:46Z</dcterms:created>
  <dcterms:modified xsi:type="dcterms:W3CDTF">2013-10-10T06:37:13Z</dcterms:modified>
</cp:coreProperties>
</file>