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88" r:id="rId2"/>
    <p:sldId id="275" r:id="rId3"/>
    <p:sldId id="367" r:id="rId4"/>
    <p:sldId id="366" r:id="rId5"/>
    <p:sldId id="369" r:id="rId6"/>
  </p:sldIdLst>
  <p:sldSz cx="9144000" cy="6858000" type="screen4x3"/>
  <p:notesSz cx="6794500" cy="99314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8DA5"/>
    <a:srgbClr val="004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preferSingleView="1">
    <p:restoredLeft sz="15594" autoAdjust="0"/>
    <p:restoredTop sz="94714" autoAdjust="0"/>
  </p:normalViewPr>
  <p:slideViewPr>
    <p:cSldViewPr>
      <p:cViewPr varScale="1">
        <p:scale>
          <a:sx n="49" d="100"/>
          <a:sy n="49" d="100"/>
        </p:scale>
        <p:origin x="-162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2178" y="-96"/>
      </p:cViewPr>
      <p:guideLst>
        <p:guide orient="horz" pos="3128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412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914400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fld id="{3BE9EF7E-D6E5-4428-B0AC-1D5C31236E27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24884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6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background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40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22 June 2011</a:t>
            </a:r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xfrm>
            <a:off x="3059113" y="65532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New presentation template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75475" y="6553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7A8825A-6C5C-472D-B57F-2A9104D1D02C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3517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22 June 2011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59113" y="65532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New presentation template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75475" y="6553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7FCE874-8DDF-4D82-BD6F-51A29F98698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1166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15125" y="260350"/>
            <a:ext cx="2105025" cy="6121400"/>
          </a:xfrm>
        </p:spPr>
        <p:txBody>
          <a:bodyPr vert="eaVert"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95288" y="260350"/>
            <a:ext cx="6167437" cy="6121400"/>
          </a:xfrm>
        </p:spPr>
        <p:txBody>
          <a:bodyPr vert="eaVert"/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22 June 2011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59113" y="65532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New presentation template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75475" y="6553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2582DF3-537E-41B8-A840-8D71FF9835B4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58591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err="1"/>
              <a:t>Textmasterformate</a:t>
            </a:r>
            <a:r>
              <a:rPr lang="en-US" dirty="0"/>
              <a:t> </a:t>
            </a:r>
            <a:r>
              <a:rPr lang="en-US" dirty="0" err="1"/>
              <a:t>durch</a:t>
            </a:r>
            <a:r>
              <a:rPr lang="en-US" dirty="0"/>
              <a:t> </a:t>
            </a:r>
            <a:r>
              <a:rPr lang="en-US" dirty="0" err="1"/>
              <a:t>Klicken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de-DE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79388" y="6553200"/>
            <a:ext cx="8856662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IAA, 20. April 2012                                                   Metals in 3D workshop                                                                 A. Kelz, AIP  </a:t>
            </a:r>
          </a:p>
        </p:txBody>
      </p:sp>
    </p:spTree>
    <p:extLst>
      <p:ext uri="{BB962C8B-B14F-4D97-AF65-F5344CB8AC3E}">
        <p14:creationId xmlns:p14="http://schemas.microsoft.com/office/powerpoint/2010/main" val="248651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SIfA, 13th Feb. 2012</a:t>
            </a:r>
          </a:p>
        </p:txBody>
      </p:sp>
    </p:spTree>
    <p:extLst>
      <p:ext uri="{BB962C8B-B14F-4D97-AF65-F5344CB8AC3E}">
        <p14:creationId xmlns:p14="http://schemas.microsoft.com/office/powerpoint/2010/main" val="3237855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95288" y="1744663"/>
            <a:ext cx="4135437" cy="4637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83125" y="1744663"/>
            <a:ext cx="4137025" cy="46370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22 June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059113" y="65532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New presentation template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75475" y="6553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5D0A3C10-DAF3-4F29-8377-16146703F183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26134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22 June 2011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59113" y="65532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New presentation template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75475" y="6553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2667A2B-60A3-48A5-8283-1E4A54D5F766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7530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36513" y="6597650"/>
            <a:ext cx="9107487" cy="2603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11. Oct. 2013, A. Kelz                                              Scientific Detector Workshop                                               MUSE detector testing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786996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22 June 2011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059113" y="65532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New presentation template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75475" y="6553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B5BD4488-CAE9-478F-96AB-4E0B62C82AE8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604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22 June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059113" y="65532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New presentation template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75475" y="6553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5B710E8-AA23-4126-9B74-B72414A08F82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35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Textmasterformate durch Klicken bearbeiten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22 June 2011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059113" y="6553200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r>
              <a:rPr lang="de-DE"/>
              <a:t>New presentation template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975475" y="6553200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11003EA-CAB4-49D9-808C-5C4FC30A2D54}" type="slidenum">
              <a:rPr lang="de-DE"/>
              <a:pPr>
                <a:defRPr/>
              </a:pPr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5886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background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49363" y="260350"/>
            <a:ext cx="72834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Titelmasterformat durch Klicken bearbeiten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1744663"/>
            <a:ext cx="8424862" cy="46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Textmasterformate durch Klicken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79388" y="65532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  <a:latin typeface="Arial" charset="0"/>
                <a:ea typeface="ＭＳ Ｐゴシック" pitchFamily="-65" charset="-128"/>
              </a:defRPr>
            </a:lvl1pPr>
          </a:lstStyle>
          <a:p>
            <a:pPr>
              <a:defRPr/>
            </a:pPr>
            <a:r>
              <a:rPr lang="de-DE"/>
              <a:t>SIfA, 13th Feb. 2012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2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Arial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rgbClr val="00417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04178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04178"/>
          </a:solidFill>
          <a:latin typeface="+mn-lt"/>
          <a:ea typeface="ＭＳ Ｐゴシック" pitchFamily="-6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04178"/>
          </a:solidFill>
          <a:latin typeface="+mn-lt"/>
          <a:ea typeface="ＭＳ Ｐゴシック" pitchFamily="-6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4178"/>
          </a:solidFill>
          <a:latin typeface="+mn-lt"/>
          <a:ea typeface="ＭＳ Ｐゴシック" pitchFamily="-6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4178"/>
          </a:solidFill>
          <a:latin typeface="+mn-lt"/>
          <a:ea typeface="ＭＳ Ｐゴシック" pitchFamily="-6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178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178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178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4178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11" Type="http://schemas.openxmlformats.org/officeDocument/2006/relationships/image" Target="../media/image22.emf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jpeg"/><Relationship Id="rId9" Type="http://schemas.openxmlformats.org/officeDocument/2006/relationships/image" Target="../media/image20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1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emf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0"/>
            <a:ext cx="11127066" cy="74041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71550" y="404813"/>
            <a:ext cx="6913563" cy="1257300"/>
          </a:xfrm>
        </p:spPr>
        <p:txBody>
          <a:bodyPr/>
          <a:lstStyle/>
          <a:p>
            <a:pPr algn="ctr">
              <a:defRPr/>
            </a:pPr>
            <a:r>
              <a:rPr lang="en-US" sz="32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Serial </a:t>
            </a:r>
            <a:r>
              <a:rPr lang="en-US" sz="3200" dirty="0">
                <a:solidFill>
                  <a:srgbClr val="002060"/>
                </a:solidFill>
                <a:latin typeface="+mn-lt"/>
                <a:cs typeface="Arial" pitchFamily="34" charset="0"/>
              </a:rPr>
              <a:t>Acceptance Testing of 24 Detectors </a:t>
            </a:r>
            <a:r>
              <a:rPr lang="en-US" sz="3200" dirty="0" smtClean="0">
                <a:solidFill>
                  <a:srgbClr val="002060"/>
                </a:solidFill>
                <a:latin typeface="+mn-lt"/>
                <a:cs typeface="Arial" pitchFamily="34" charset="0"/>
              </a:rPr>
              <a:t>for</a:t>
            </a:r>
            <a:endParaRPr lang="de-DE" sz="3200" dirty="0">
              <a:solidFill>
                <a:srgbClr val="002060"/>
              </a:solidFill>
              <a:latin typeface="+mn-lt"/>
              <a:cs typeface="Arial" pitchFamily="34" charset="0"/>
            </a:endParaRPr>
          </a:p>
        </p:txBody>
      </p:sp>
      <p:sp>
        <p:nvSpPr>
          <p:cNvPr id="12292" name="Textplatzhalter 2"/>
          <p:cNvSpPr>
            <a:spLocks noGrp="1"/>
          </p:cNvSpPr>
          <p:nvPr>
            <p:ph type="body" idx="1"/>
          </p:nvPr>
        </p:nvSpPr>
        <p:spPr>
          <a:xfrm>
            <a:off x="900113" y="6165850"/>
            <a:ext cx="7153275" cy="503238"/>
          </a:xfrm>
        </p:spPr>
        <p:txBody>
          <a:bodyPr/>
          <a:lstStyle/>
          <a:p>
            <a:r>
              <a:rPr lang="de-DE" altLang="de-DE" smtClean="0">
                <a:solidFill>
                  <a:schemeClr val="tx1"/>
                </a:solidFill>
                <a:ea typeface="ＭＳ Ｐゴシック" pitchFamily="34" charset="-128"/>
              </a:rPr>
              <a:t>„Scientific Detector Workshop“, Florence, 7</a:t>
            </a:r>
            <a:r>
              <a:rPr lang="de-DE" altLang="de-DE" baseline="30000" smtClean="0">
                <a:solidFill>
                  <a:schemeClr val="tx1"/>
                </a:solidFill>
                <a:ea typeface="ＭＳ Ｐゴシック" pitchFamily="34" charset="-128"/>
              </a:rPr>
              <a:t>th</a:t>
            </a:r>
            <a:r>
              <a:rPr lang="de-DE" altLang="de-DE" smtClean="0">
                <a:solidFill>
                  <a:schemeClr val="tx1"/>
                </a:solidFill>
                <a:ea typeface="ＭＳ Ｐゴシック" pitchFamily="34" charset="-128"/>
              </a:rPr>
              <a:t> - 11</a:t>
            </a:r>
            <a:r>
              <a:rPr lang="de-DE" altLang="de-DE" baseline="30000" smtClean="0">
                <a:solidFill>
                  <a:schemeClr val="tx1"/>
                </a:solidFill>
                <a:ea typeface="ＭＳ Ｐゴシック" pitchFamily="34" charset="-128"/>
              </a:rPr>
              <a:t>th</a:t>
            </a:r>
            <a:r>
              <a:rPr lang="de-DE" altLang="de-DE" smtClean="0">
                <a:solidFill>
                  <a:schemeClr val="tx1"/>
                </a:solidFill>
                <a:ea typeface="ＭＳ Ｐゴシック" pitchFamily="34" charset="-128"/>
              </a:rPr>
              <a:t> Oct. 2013</a:t>
            </a:r>
          </a:p>
        </p:txBody>
      </p:sp>
      <p:sp>
        <p:nvSpPr>
          <p:cNvPr id="12293" name="TextBox 2"/>
          <p:cNvSpPr txBox="1">
            <a:spLocks noChangeArrowheads="1"/>
          </p:cNvSpPr>
          <p:nvPr/>
        </p:nvSpPr>
        <p:spPr bwMode="auto">
          <a:xfrm>
            <a:off x="817563" y="2203450"/>
            <a:ext cx="742632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de-DE" altLang="de-DE" sz="2000" b="1"/>
              <a:t>Andreas Kelz</a:t>
            </a:r>
            <a:r>
              <a:rPr lang="de-DE" altLang="de-DE" sz="2000" b="1" baseline="30000"/>
              <a:t>a</a:t>
            </a:r>
            <a:endParaRPr lang="de-DE" altLang="de-DE" sz="2000" b="1"/>
          </a:p>
          <a:p>
            <a:pPr algn="ctr"/>
            <a:r>
              <a:rPr lang="de-DE" altLang="de-DE" sz="2000" b="1"/>
              <a:t>J.-L. Lizon</a:t>
            </a:r>
            <a:r>
              <a:rPr lang="de-DE" altLang="de-DE" sz="2000" b="1" baseline="30000"/>
              <a:t>b</a:t>
            </a:r>
            <a:r>
              <a:rPr lang="de-DE" altLang="de-DE" sz="2000" b="1"/>
              <a:t>, R. Bacon</a:t>
            </a:r>
            <a:r>
              <a:rPr lang="de-DE" altLang="de-DE" sz="2000" b="1" baseline="30000"/>
              <a:t>c</a:t>
            </a:r>
            <a:r>
              <a:rPr lang="de-DE" altLang="de-DE" sz="2000" b="1"/>
              <a:t>(P.I.), M. Accardo</a:t>
            </a:r>
            <a:r>
              <a:rPr lang="de-DE" altLang="de-DE" sz="2000" b="1" baseline="30000"/>
              <a:t>b</a:t>
            </a:r>
            <a:r>
              <a:rPr lang="de-DE" altLang="de-DE" sz="2000" b="1"/>
              <a:t>, L. Capoani</a:t>
            </a:r>
            <a:r>
              <a:rPr lang="de-DE" altLang="de-DE" sz="2000" b="1" baseline="30000"/>
              <a:t>c</a:t>
            </a:r>
            <a:r>
              <a:rPr lang="de-DE" altLang="de-DE" sz="2000" b="1"/>
              <a:t>, S. Deiries</a:t>
            </a:r>
            <a:r>
              <a:rPr lang="de-DE" altLang="de-DE" sz="2000" b="1" baseline="30000"/>
              <a:t>b</a:t>
            </a:r>
            <a:r>
              <a:rPr lang="de-DE" altLang="de-DE" sz="2000" b="1"/>
              <a:t>, C. Dupuy</a:t>
            </a:r>
            <a:r>
              <a:rPr lang="de-DE" altLang="de-DE" sz="2000" b="1" baseline="30000"/>
              <a:t>b</a:t>
            </a:r>
            <a:r>
              <a:rPr lang="de-DE" altLang="de-DE" sz="2000" b="1"/>
              <a:t>, T. Fechner</a:t>
            </a:r>
            <a:r>
              <a:rPr lang="de-DE" altLang="de-DE" sz="2000" b="1" baseline="30000"/>
              <a:t>a</a:t>
            </a:r>
            <a:r>
              <a:rPr lang="de-DE" altLang="de-DE" sz="2000" b="1"/>
              <a:t>, T. Jahn</a:t>
            </a:r>
            <a:r>
              <a:rPr lang="de-DE" altLang="de-DE" sz="2000" b="1" baseline="30000"/>
              <a:t>a</a:t>
            </a:r>
            <a:r>
              <a:rPr lang="de-DE" altLang="de-DE" sz="2000" b="1"/>
              <a:t>, A. Jarno</a:t>
            </a:r>
            <a:r>
              <a:rPr lang="de-DE" altLang="de-DE" sz="2000" b="1" baseline="30000"/>
              <a:t>c</a:t>
            </a:r>
            <a:r>
              <a:rPr lang="de-DE" altLang="de-DE" sz="2000" b="1"/>
              <a:t>, M. Loupias</a:t>
            </a:r>
            <a:r>
              <a:rPr lang="de-DE" altLang="de-DE" sz="2000" b="1" baseline="30000"/>
              <a:t>c</a:t>
            </a:r>
            <a:r>
              <a:rPr lang="de-DE" altLang="de-DE" sz="2000" b="1"/>
              <a:t>,  A. Pecontal</a:t>
            </a:r>
            <a:r>
              <a:rPr lang="de-DE" altLang="de-DE" sz="2000" b="1" baseline="30000"/>
              <a:t>c</a:t>
            </a:r>
            <a:r>
              <a:rPr lang="de-DE" altLang="de-DE" sz="2000" b="1"/>
              <a:t>, L. Piqueras</a:t>
            </a:r>
            <a:r>
              <a:rPr lang="de-DE" altLang="de-DE" sz="2000" b="1" baseline="30000"/>
              <a:t>c</a:t>
            </a:r>
            <a:r>
              <a:rPr lang="de-DE" altLang="de-DE" sz="2000" b="1"/>
              <a:t>,  R. Reiss</a:t>
            </a:r>
            <a:r>
              <a:rPr lang="de-DE" altLang="de-DE" sz="2000" b="1" baseline="30000"/>
              <a:t>b</a:t>
            </a:r>
            <a:r>
              <a:rPr lang="de-DE" altLang="de-DE" sz="2000" b="1"/>
              <a:t>, J. Richard</a:t>
            </a:r>
            <a:r>
              <a:rPr lang="de-DE" altLang="de-DE" sz="2000" b="1" baseline="30000"/>
              <a:t>c</a:t>
            </a:r>
            <a:r>
              <a:rPr lang="de-DE" altLang="de-DE" sz="2000" b="1"/>
              <a:t>, G. Rupprecht</a:t>
            </a:r>
            <a:r>
              <a:rPr lang="de-DE" altLang="de-DE" sz="2000" b="1" baseline="30000"/>
              <a:t>b</a:t>
            </a:r>
            <a:r>
              <a:rPr lang="de-DE" altLang="de-DE" sz="2000" b="1"/>
              <a:t>, M. Srivastava</a:t>
            </a:r>
            <a:r>
              <a:rPr lang="de-DE" altLang="de-DE" sz="2000" b="1" baseline="30000"/>
              <a:t>(a)</a:t>
            </a:r>
            <a:r>
              <a:rPr lang="de-DE" altLang="de-DE" sz="2000" b="1"/>
              <a:t>, O. Streicher</a:t>
            </a:r>
            <a:r>
              <a:rPr lang="de-DE" altLang="de-DE" sz="2000" b="1" baseline="30000"/>
              <a:t>a</a:t>
            </a:r>
            <a:r>
              <a:rPr lang="de-DE" altLang="de-DE" sz="2000" b="1"/>
              <a:t>, P. Weilbacher</a:t>
            </a:r>
            <a:r>
              <a:rPr lang="de-DE" altLang="de-DE" sz="2000" b="1" baseline="30000"/>
              <a:t>a</a:t>
            </a:r>
            <a:r>
              <a:rPr lang="de-DE" altLang="de-DE" sz="2000" b="1"/>
              <a:t>  </a:t>
            </a:r>
          </a:p>
          <a:p>
            <a:pPr algn="ctr"/>
            <a:endParaRPr lang="de-DE" altLang="de-DE" sz="2000" b="1"/>
          </a:p>
          <a:p>
            <a:pPr algn="ctr"/>
            <a:r>
              <a:rPr lang="de-DE" altLang="de-DE" sz="2000" b="1">
                <a:solidFill>
                  <a:srgbClr val="0070C0"/>
                </a:solidFill>
              </a:rPr>
              <a:t>a) Leibniz-Institut für Astrophysik Potsdam (AIP) </a:t>
            </a:r>
          </a:p>
          <a:p>
            <a:pPr algn="ctr"/>
            <a:r>
              <a:rPr lang="de-DE" altLang="de-DE" sz="2000" b="1">
                <a:solidFill>
                  <a:srgbClr val="0070C0"/>
                </a:solidFill>
              </a:rPr>
              <a:t>b) European Southern Observatory (ESO)  </a:t>
            </a:r>
          </a:p>
          <a:p>
            <a:pPr algn="ctr"/>
            <a:r>
              <a:rPr lang="de-DE" altLang="de-DE" sz="2000" b="1">
                <a:solidFill>
                  <a:srgbClr val="0070C0"/>
                </a:solidFill>
              </a:rPr>
              <a:t>c) Centre de Recherche Astronomique de Lyon (CRAL) </a:t>
            </a:r>
          </a:p>
          <a:p>
            <a:pPr algn="ctr"/>
            <a:endParaRPr lang="de-DE" altLang="de-DE" sz="2000" b="1">
              <a:solidFill>
                <a:srgbClr val="0070C0"/>
              </a:solidFill>
            </a:endParaRPr>
          </a:p>
        </p:txBody>
      </p:sp>
      <p:pic>
        <p:nvPicPr>
          <p:cNvPr id="1229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5105400"/>
            <a:ext cx="6778625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476375"/>
            <a:ext cx="1943100" cy="7286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6381750"/>
            <a:ext cx="854075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7" name="Rectangle 10"/>
          <p:cNvSpPr>
            <a:spLocks noChangeArrowheads="1"/>
          </p:cNvSpPr>
          <p:nvPr/>
        </p:nvSpPr>
        <p:spPr bwMode="auto">
          <a:xfrm>
            <a:off x="7993063" y="6669088"/>
            <a:ext cx="9715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de-DE" altLang="de-DE" sz="400"/>
              <a:t>Supported by grant no. 05A11BA2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1195388" y="212725"/>
            <a:ext cx="5608637" cy="623888"/>
          </a:xfrm>
        </p:spPr>
        <p:txBody>
          <a:bodyPr/>
          <a:lstStyle/>
          <a:p>
            <a:r>
              <a:rPr lang="de-DE" altLang="de-DE" b="1" smtClean="0">
                <a:ea typeface="ＭＳ Ｐゴシック" pitchFamily="34" charset="-128"/>
              </a:rPr>
              <a:t> MUSE overview </a:t>
            </a:r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888" y="5888038"/>
            <a:ext cx="6778625" cy="98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feld 6"/>
          <p:cNvSpPr txBox="1">
            <a:spLocks noChangeArrowheads="1"/>
          </p:cNvSpPr>
          <p:nvPr/>
        </p:nvSpPr>
        <p:spPr bwMode="auto">
          <a:xfrm>
            <a:off x="331788" y="4076700"/>
            <a:ext cx="445611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de-DE" sz="1400" b="1" dirty="0" smtClean="0">
                <a:solidFill>
                  <a:schemeClr val="tx1"/>
                </a:solidFill>
              </a:rPr>
              <a:t>MUSE, a second-generation VLT  3D-spectrograph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de-DE" sz="1400" b="1" dirty="0" smtClean="0">
              <a:solidFill>
                <a:schemeClr val="tx1"/>
              </a:solidFill>
            </a:endParaRP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de-DE" sz="1400" b="1" dirty="0" smtClean="0">
                <a:solidFill>
                  <a:schemeClr val="tx1"/>
                </a:solidFill>
              </a:rPr>
              <a:t>Field of View: 60 x 60 </a:t>
            </a:r>
            <a:r>
              <a:rPr lang="en-US" altLang="de-DE" sz="1400" b="1" dirty="0" err="1" smtClean="0">
                <a:solidFill>
                  <a:schemeClr val="tx1"/>
                </a:solidFill>
              </a:rPr>
              <a:t>acrseconds</a:t>
            </a:r>
            <a:r>
              <a:rPr lang="en-US" altLang="de-DE" sz="1400" b="1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de-DE" sz="1400" b="1" dirty="0" smtClean="0">
                <a:solidFill>
                  <a:schemeClr val="tx1"/>
                </a:solidFill>
              </a:rPr>
              <a:t>Spatial resolution: 0.2 </a:t>
            </a:r>
            <a:r>
              <a:rPr lang="en-US" altLang="de-DE" sz="1400" b="1" dirty="0" err="1" smtClean="0">
                <a:solidFill>
                  <a:schemeClr val="tx1"/>
                </a:solidFill>
              </a:rPr>
              <a:t>arcseconds</a:t>
            </a:r>
            <a:r>
              <a:rPr lang="en-US" altLang="de-DE" sz="1400" b="1" dirty="0" smtClean="0">
                <a:solidFill>
                  <a:schemeClr val="tx1"/>
                </a:solidFill>
              </a:rPr>
              <a:t> 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de-DE" sz="1400" b="1" dirty="0" smtClean="0">
                <a:solidFill>
                  <a:schemeClr val="tx1"/>
                </a:solidFill>
              </a:rPr>
              <a:t>Spatial elements: 60,000 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de-DE" sz="1400" b="1" dirty="0" smtClean="0">
                <a:solidFill>
                  <a:schemeClr val="tx1"/>
                </a:solidFill>
              </a:rPr>
              <a:t>Spectral range: 465nm – 930nm 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de-DE" sz="1400" b="1" dirty="0" smtClean="0">
                <a:solidFill>
                  <a:schemeClr val="tx1"/>
                </a:solidFill>
              </a:rPr>
              <a:t>24 spectrographs with detector systems 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  <a:defRPr/>
            </a:pPr>
            <a:r>
              <a:rPr lang="en-US" altLang="de-DE" sz="1400" b="1" dirty="0" smtClean="0">
                <a:solidFill>
                  <a:schemeClr val="tx1"/>
                </a:solidFill>
              </a:rPr>
              <a:t>Adaptive Optics enhanced mode   </a:t>
            </a:r>
          </a:p>
        </p:txBody>
      </p:sp>
      <p:pic>
        <p:nvPicPr>
          <p:cNvPr id="13317" name="Picture 10" descr="AIP_BILDMARKE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2" t="23999" r="27092" b="18857"/>
          <a:stretch>
            <a:fillRect/>
          </a:stretch>
        </p:blipFill>
        <p:spPr bwMode="auto">
          <a:xfrm>
            <a:off x="6651625" y="6218238"/>
            <a:ext cx="430213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52" descr="logo_mus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115888"/>
            <a:ext cx="1214438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412875"/>
            <a:ext cx="4735513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20" name="TextBox 2"/>
          <p:cNvSpPr txBox="1">
            <a:spLocks noChangeArrowheads="1"/>
          </p:cNvSpPr>
          <p:nvPr/>
        </p:nvSpPr>
        <p:spPr bwMode="auto">
          <a:xfrm>
            <a:off x="-36513" y="5849938"/>
            <a:ext cx="2438401" cy="1108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endParaRPr lang="de-DE" altLang="de-DE" sz="1600">
              <a:solidFill>
                <a:schemeClr val="tx1"/>
              </a:solidFill>
              <a:latin typeface="Comic Sans MS" pitchFamily="66" charset="0"/>
            </a:endParaRPr>
          </a:p>
          <a:p>
            <a:r>
              <a:rPr lang="de-DE" altLang="de-DE" sz="1600">
                <a:solidFill>
                  <a:schemeClr val="tx1"/>
                </a:solidFill>
                <a:latin typeface="Comic Sans MS" pitchFamily="66" charset="0"/>
              </a:rPr>
              <a:t>The MUSE consortium:</a:t>
            </a:r>
          </a:p>
          <a:p>
            <a:r>
              <a:rPr lang="de-DE" altLang="de-DE" sz="1600">
                <a:solidFill>
                  <a:schemeClr val="tx1"/>
                </a:solidFill>
                <a:latin typeface="Comic Sans MS" pitchFamily="66" charset="0"/>
              </a:rPr>
              <a:t>(P.I.: R. Bacon, CRAL) </a:t>
            </a:r>
          </a:p>
          <a:p>
            <a:endParaRPr lang="de-DE" altLang="de-DE" sz="1800">
              <a:solidFill>
                <a:schemeClr val="tx1"/>
              </a:solidFill>
            </a:endParaRPr>
          </a:p>
        </p:txBody>
      </p:sp>
      <p:pic>
        <p:nvPicPr>
          <p:cNvPr id="1332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20638"/>
            <a:ext cx="1944687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889000"/>
            <a:ext cx="3600450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429000"/>
            <a:ext cx="3600450" cy="2400300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0013" y="115888"/>
            <a:ext cx="898525" cy="1381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8885238" cy="576262"/>
          </a:xfrm>
        </p:spPr>
        <p:txBody>
          <a:bodyPr/>
          <a:lstStyle/>
          <a:p>
            <a:r>
              <a:rPr lang="de-DE" altLang="de-DE" b="1" smtClean="0">
                <a:ea typeface="ＭＳ Ｐゴシック" pitchFamily="34" charset="-128"/>
              </a:rPr>
              <a:t>MUSE    detector system: AIT process  </a:t>
            </a:r>
            <a:r>
              <a:rPr lang="de-DE" altLang="de-DE" sz="2000" b="1" smtClean="0">
                <a:ea typeface="ＭＳ Ｐゴシック" pitchFamily="34" charset="-128"/>
              </a:rPr>
              <a:t>  </a:t>
            </a:r>
          </a:p>
        </p:txBody>
      </p:sp>
      <p:sp>
        <p:nvSpPr>
          <p:cNvPr id="14340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200" smtClean="0">
                <a:solidFill>
                  <a:schemeClr val="bg1"/>
                </a:solidFill>
              </a:rPr>
              <a:t>11. Oct. 2013, A. Kelz                                              Scientific Detector Workshop                                               MUSE detector testing                               </a:t>
            </a:r>
          </a:p>
        </p:txBody>
      </p:sp>
      <p:pic>
        <p:nvPicPr>
          <p:cNvPr id="3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43663" y="836613"/>
            <a:ext cx="2549525" cy="16700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14800" y="692150"/>
            <a:ext cx="2112963" cy="160813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Grafik 4" descr="img 479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5038" y="3500438"/>
            <a:ext cx="1679575" cy="1260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Grafik 4" descr="P1200025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9938" y="4941888"/>
            <a:ext cx="1677987" cy="125888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Grafik 5" descr="img 545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55875" y="4724400"/>
            <a:ext cx="1677988" cy="1260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4508500"/>
            <a:ext cx="1681163" cy="1260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/>
          <a:srcRect l="15062" r="15646"/>
          <a:stretch>
            <a:fillRect/>
          </a:stretch>
        </p:blipFill>
        <p:spPr bwMode="auto">
          <a:xfrm>
            <a:off x="107950" y="2678113"/>
            <a:ext cx="1800225" cy="635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6"/>
          <p:cNvPicPr>
            <a:picLocks noChangeAspect="1" noChangeArrowheads="1"/>
          </p:cNvPicPr>
          <p:nvPr/>
        </p:nvPicPr>
        <p:blipFill>
          <a:blip r:embed="rId9"/>
          <a:srcRect l="16151" r="1028"/>
          <a:stretch>
            <a:fillRect/>
          </a:stretch>
        </p:blipFill>
        <p:spPr bwMode="auto">
          <a:xfrm>
            <a:off x="100013" y="3362325"/>
            <a:ext cx="1798637" cy="5254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4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860925"/>
            <a:ext cx="2189162" cy="10080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836613"/>
            <a:ext cx="2032000" cy="14922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rved Right Arrow 1"/>
          <p:cNvSpPr/>
          <p:nvPr/>
        </p:nvSpPr>
        <p:spPr>
          <a:xfrm>
            <a:off x="2555875" y="2997200"/>
            <a:ext cx="900113" cy="1439863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6" name="Curved Right Arrow 15"/>
          <p:cNvSpPr/>
          <p:nvPr/>
        </p:nvSpPr>
        <p:spPr>
          <a:xfrm rot="10800000">
            <a:off x="5400675" y="2947988"/>
            <a:ext cx="900113" cy="143986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14353" name="TextBox 2"/>
          <p:cNvSpPr txBox="1">
            <a:spLocks noChangeArrowheads="1"/>
          </p:cNvSpPr>
          <p:nvPr/>
        </p:nvSpPr>
        <p:spPr bwMode="auto">
          <a:xfrm>
            <a:off x="179388" y="2298700"/>
            <a:ext cx="18430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600">
                <a:solidFill>
                  <a:schemeClr val="tx1"/>
                </a:solidFill>
              </a:rPr>
              <a:t>1) design @ ESO </a:t>
            </a:r>
          </a:p>
        </p:txBody>
      </p:sp>
      <p:sp>
        <p:nvSpPr>
          <p:cNvPr id="14354" name="TextBox 17"/>
          <p:cNvSpPr txBox="1">
            <a:spLocks noChangeArrowheads="1"/>
          </p:cNvSpPr>
          <p:nvPr/>
        </p:nvSpPr>
        <p:spPr bwMode="auto">
          <a:xfrm>
            <a:off x="34925" y="3822700"/>
            <a:ext cx="21986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600">
                <a:solidFill>
                  <a:schemeClr val="tx1"/>
                </a:solidFill>
              </a:rPr>
              <a:t>2) head mechanical  </a:t>
            </a:r>
          </a:p>
          <a:p>
            <a:r>
              <a:rPr lang="de-DE" altLang="de-DE" sz="1600">
                <a:solidFill>
                  <a:schemeClr val="tx1"/>
                </a:solidFill>
              </a:rPr>
              <a:t>    assembly @ AIP</a:t>
            </a:r>
          </a:p>
        </p:txBody>
      </p:sp>
      <p:sp>
        <p:nvSpPr>
          <p:cNvPr id="14355" name="TextBox 18"/>
          <p:cNvSpPr txBox="1">
            <a:spLocks noChangeArrowheads="1"/>
          </p:cNvSpPr>
          <p:nvPr/>
        </p:nvSpPr>
        <p:spPr bwMode="auto">
          <a:xfrm>
            <a:off x="250825" y="5724525"/>
            <a:ext cx="2376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600">
                <a:solidFill>
                  <a:schemeClr val="tx1"/>
                </a:solidFill>
              </a:rPr>
              <a:t>3) chip integration &amp;  </a:t>
            </a:r>
          </a:p>
          <a:p>
            <a:r>
              <a:rPr lang="de-DE" altLang="de-DE" sz="1600">
                <a:solidFill>
                  <a:schemeClr val="tx1"/>
                </a:solidFill>
              </a:rPr>
              <a:t>    alignment @ ESO </a:t>
            </a:r>
          </a:p>
        </p:txBody>
      </p:sp>
      <p:sp>
        <p:nvSpPr>
          <p:cNvPr id="14356" name="TextBox 19"/>
          <p:cNvSpPr txBox="1">
            <a:spLocks noChangeArrowheads="1"/>
          </p:cNvSpPr>
          <p:nvPr/>
        </p:nvSpPr>
        <p:spPr bwMode="auto">
          <a:xfrm>
            <a:off x="2411413" y="5949950"/>
            <a:ext cx="2016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600">
                <a:solidFill>
                  <a:schemeClr val="tx1"/>
                </a:solidFill>
              </a:rPr>
              <a:t>4) CCD character-</a:t>
            </a:r>
          </a:p>
          <a:p>
            <a:r>
              <a:rPr lang="de-DE" altLang="de-DE" sz="1600">
                <a:solidFill>
                  <a:schemeClr val="tx1"/>
                </a:solidFill>
              </a:rPr>
              <a:t>    isation @ ESO </a:t>
            </a:r>
          </a:p>
        </p:txBody>
      </p:sp>
      <p:sp>
        <p:nvSpPr>
          <p:cNvPr id="14357" name="TextBox 20"/>
          <p:cNvSpPr txBox="1">
            <a:spLocks noChangeArrowheads="1"/>
          </p:cNvSpPr>
          <p:nvPr/>
        </p:nvSpPr>
        <p:spPr bwMode="auto">
          <a:xfrm>
            <a:off x="4457700" y="6165850"/>
            <a:ext cx="18430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600">
                <a:solidFill>
                  <a:schemeClr val="tx1"/>
                </a:solidFill>
              </a:rPr>
              <a:t>5) transport to AIP</a:t>
            </a:r>
          </a:p>
        </p:txBody>
      </p:sp>
      <p:sp>
        <p:nvSpPr>
          <p:cNvPr id="14358" name="TextBox 21"/>
          <p:cNvSpPr txBox="1">
            <a:spLocks noChangeArrowheads="1"/>
          </p:cNvSpPr>
          <p:nvPr/>
        </p:nvSpPr>
        <p:spPr bwMode="auto">
          <a:xfrm>
            <a:off x="6589713" y="5795963"/>
            <a:ext cx="2446337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600">
                <a:solidFill>
                  <a:schemeClr val="tx1"/>
                </a:solidFill>
              </a:rPr>
              <a:t>6) Acceptance test at spectrograph @ AIP</a:t>
            </a:r>
          </a:p>
        </p:txBody>
      </p:sp>
      <p:sp>
        <p:nvSpPr>
          <p:cNvPr id="14359" name="TextBox 22"/>
          <p:cNvSpPr txBox="1">
            <a:spLocks noChangeArrowheads="1"/>
          </p:cNvSpPr>
          <p:nvPr/>
        </p:nvSpPr>
        <p:spPr bwMode="auto">
          <a:xfrm>
            <a:off x="6356350" y="2470150"/>
            <a:ext cx="27527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600">
                <a:solidFill>
                  <a:schemeClr val="tx1"/>
                </a:solidFill>
              </a:rPr>
              <a:t>7) Integration &amp; perfomance  </a:t>
            </a:r>
          </a:p>
          <a:p>
            <a:r>
              <a:rPr lang="de-DE" altLang="de-DE" sz="1600">
                <a:solidFill>
                  <a:schemeClr val="tx1"/>
                </a:solidFill>
              </a:rPr>
              <a:t>     verification @ CRAL.  </a:t>
            </a:r>
          </a:p>
          <a:p>
            <a:r>
              <a:rPr lang="de-DE" altLang="de-DE" sz="1600">
                <a:solidFill>
                  <a:schemeClr val="tx1"/>
                </a:solidFill>
              </a:rPr>
              <a:t>     Vacuum- and cryo-     </a:t>
            </a:r>
          </a:p>
          <a:p>
            <a:r>
              <a:rPr lang="de-DE" altLang="de-DE" sz="1600">
                <a:solidFill>
                  <a:schemeClr val="tx1"/>
                </a:solidFill>
              </a:rPr>
              <a:t>     system by ESO </a:t>
            </a:r>
          </a:p>
        </p:txBody>
      </p:sp>
      <p:sp>
        <p:nvSpPr>
          <p:cNvPr id="14360" name="TextBox 23"/>
          <p:cNvSpPr txBox="1">
            <a:spLocks noChangeArrowheads="1"/>
          </p:cNvSpPr>
          <p:nvPr/>
        </p:nvSpPr>
        <p:spPr bwMode="auto">
          <a:xfrm>
            <a:off x="3833813" y="2268538"/>
            <a:ext cx="26098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600">
                <a:solidFill>
                  <a:schemeClr val="tx1"/>
                </a:solidFill>
              </a:rPr>
              <a:t>8) Operating-SW by LATT, </a:t>
            </a:r>
          </a:p>
          <a:p>
            <a:r>
              <a:rPr lang="de-DE" altLang="de-DE" sz="1600">
                <a:solidFill>
                  <a:schemeClr val="tx1"/>
                </a:solidFill>
              </a:rPr>
              <a:t>    DR-SW by AIP &amp; CRAL</a:t>
            </a:r>
          </a:p>
        </p:txBody>
      </p:sp>
      <p:sp>
        <p:nvSpPr>
          <p:cNvPr id="14361" name="TextBox 24"/>
          <p:cNvSpPr txBox="1">
            <a:spLocks noChangeArrowheads="1"/>
          </p:cNvSpPr>
          <p:nvPr/>
        </p:nvSpPr>
        <p:spPr bwMode="auto">
          <a:xfrm>
            <a:off x="3132138" y="3429000"/>
            <a:ext cx="2592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ctr"/>
            <a:r>
              <a:rPr lang="de-DE" altLang="de-DE" sz="1600" b="1">
                <a:solidFill>
                  <a:srgbClr val="818DA5"/>
                </a:solidFill>
              </a:rPr>
              <a:t>Production cycle of 24 MUSE detector heads</a:t>
            </a:r>
          </a:p>
        </p:txBody>
      </p:sp>
      <p:pic>
        <p:nvPicPr>
          <p:cNvPr id="14362" name="Picture 1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288" y="1936750"/>
            <a:ext cx="560387" cy="25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11413" y="765175"/>
            <a:ext cx="1439862" cy="1079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364" name="TextBox 29"/>
          <p:cNvSpPr txBox="1">
            <a:spLocks noChangeArrowheads="1"/>
          </p:cNvSpPr>
          <p:nvPr/>
        </p:nvSpPr>
        <p:spPr bwMode="auto">
          <a:xfrm>
            <a:off x="2335213" y="1916113"/>
            <a:ext cx="16605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600">
                <a:solidFill>
                  <a:schemeClr val="tx1"/>
                </a:solidFill>
              </a:rPr>
              <a:t>           CCD231 </a:t>
            </a:r>
          </a:p>
          <a:p>
            <a:r>
              <a:rPr lang="de-DE" altLang="de-DE" sz="1600">
                <a:solidFill>
                  <a:schemeClr val="tx1"/>
                </a:solidFill>
              </a:rPr>
              <a:t>4k x 4k, 15 </a:t>
            </a:r>
            <a:r>
              <a:rPr lang="de-DE" altLang="de-DE" sz="1600" b="1">
                <a:solidFill>
                  <a:schemeClr val="tx1"/>
                </a:solidFill>
                <a:latin typeface="Symbol" pitchFamily="18" charset="2"/>
              </a:rPr>
              <a:t>m</a:t>
            </a:r>
            <a:r>
              <a:rPr lang="de-DE" altLang="de-DE" sz="1600">
                <a:solidFill>
                  <a:schemeClr val="tx1"/>
                </a:solidFill>
              </a:rPr>
              <a:t>m</a:t>
            </a:r>
          </a:p>
        </p:txBody>
      </p:sp>
      <p:sp>
        <p:nvSpPr>
          <p:cNvPr id="7" name="Right Arrow 6"/>
          <p:cNvSpPr/>
          <p:nvPr/>
        </p:nvSpPr>
        <p:spPr>
          <a:xfrm>
            <a:off x="3563938" y="4013200"/>
            <a:ext cx="1655762" cy="457200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4366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450"/>
            <a:ext cx="1944688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900113" y="125413"/>
            <a:ext cx="7715250" cy="1143000"/>
          </a:xfrm>
        </p:spPr>
        <p:txBody>
          <a:bodyPr/>
          <a:lstStyle/>
          <a:p>
            <a:r>
              <a:rPr lang="de-DE" altLang="de-DE" b="1" smtClean="0">
                <a:ea typeface="ＭＳ Ｐゴシック" pitchFamily="34" charset="-128"/>
              </a:rPr>
              <a:t>Performance of 24 detectors</a:t>
            </a:r>
            <a:br>
              <a:rPr lang="de-DE" altLang="de-DE" b="1" smtClean="0">
                <a:ea typeface="ＭＳ Ｐゴシック" pitchFamily="34" charset="-128"/>
              </a:rPr>
            </a:br>
            <a:r>
              <a:rPr lang="de-DE" altLang="de-DE" sz="2000" smtClean="0">
                <a:ea typeface="ＭＳ Ｐゴシック" pitchFamily="34" charset="-128"/>
              </a:rPr>
              <a:t>(from VLT-TRE-MUS-1379 technical report to ESO) </a:t>
            </a:r>
            <a:r>
              <a:rPr lang="de-DE" altLang="de-DE" smtClean="0">
                <a:ea typeface="ＭＳ Ｐゴシック" pitchFamily="34" charset="-128"/>
              </a:rPr>
              <a:t> </a:t>
            </a:r>
          </a:p>
        </p:txBody>
      </p:sp>
      <p:sp>
        <p:nvSpPr>
          <p:cNvPr id="15363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200" smtClean="0">
                <a:solidFill>
                  <a:schemeClr val="bg1"/>
                </a:solidFill>
              </a:rPr>
              <a:t>11. Oct. 2013, A. Kelz                                              Scientific Detector Workshop                                               MUSE detector testing                               </a:t>
            </a:r>
          </a:p>
        </p:txBody>
      </p:sp>
      <p:grpSp>
        <p:nvGrpSpPr>
          <p:cNvPr id="15364" name="Group 2"/>
          <p:cNvGrpSpPr>
            <a:grpSpLocks noChangeAspect="1"/>
          </p:cNvGrpSpPr>
          <p:nvPr/>
        </p:nvGrpSpPr>
        <p:grpSpPr bwMode="auto">
          <a:xfrm>
            <a:off x="611188" y="1339850"/>
            <a:ext cx="2246312" cy="2308225"/>
            <a:chOff x="6120" y="3708"/>
            <a:chExt cx="5032" cy="5174"/>
          </a:xfrm>
        </p:grpSpPr>
        <p:pic>
          <p:nvPicPr>
            <p:cNvPr id="15386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81" t="7111" r="8498"/>
            <a:stretch>
              <a:fillRect/>
            </a:stretch>
          </p:blipFill>
          <p:spPr bwMode="auto">
            <a:xfrm>
              <a:off x="6120" y="3708"/>
              <a:ext cx="5032" cy="4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7" name="Text Box 4"/>
            <p:cNvSpPr txBox="1">
              <a:spLocks noChangeArrowheads="1"/>
            </p:cNvSpPr>
            <p:nvPr/>
          </p:nvSpPr>
          <p:spPr bwMode="auto">
            <a:xfrm>
              <a:off x="6120" y="7848"/>
              <a:ext cx="5032" cy="1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1pPr>
              <a:lvl2pPr>
                <a:defRPr sz="24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2pPr>
              <a:lvl3pPr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3pPr>
              <a:lvl4pPr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4pPr>
              <a:lvl5pPr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5pPr>
              <a:lvl6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6pPr>
              <a:lvl7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7pPr>
              <a:lvl8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8pPr>
              <a:lvl9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de-DE" sz="1000" b="1">
                  <a:solidFill>
                    <a:schemeClr val="tx1"/>
                  </a:solidFill>
                  <a:latin typeface="Times New Roman" pitchFamily="18" charset="0"/>
                </a:rPr>
                <a:t>Figure 1: Gain values for all quadrants and all channels. The dashed line displays the median value.</a:t>
              </a:r>
              <a:endParaRPr lang="de-DE" altLang="de-DE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5365" name="Group 5"/>
          <p:cNvGrpSpPr>
            <a:grpSpLocks noChangeAspect="1"/>
          </p:cNvGrpSpPr>
          <p:nvPr/>
        </p:nvGrpSpPr>
        <p:grpSpPr bwMode="auto">
          <a:xfrm>
            <a:off x="3349625" y="1339850"/>
            <a:ext cx="2374900" cy="2187575"/>
            <a:chOff x="5220" y="4968"/>
            <a:chExt cx="5934" cy="5465"/>
          </a:xfrm>
        </p:grpSpPr>
        <p:pic>
          <p:nvPicPr>
            <p:cNvPr id="15384" name="Picture 6" descr="figure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0" t="5420" r="6529"/>
            <a:stretch>
              <a:fillRect/>
            </a:stretch>
          </p:blipFill>
          <p:spPr bwMode="auto">
            <a:xfrm>
              <a:off x="5220" y="4968"/>
              <a:ext cx="5934" cy="4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5" name="Text Box 7"/>
            <p:cNvSpPr txBox="1">
              <a:spLocks noChangeArrowheads="1"/>
            </p:cNvSpPr>
            <p:nvPr/>
          </p:nvSpPr>
          <p:spPr bwMode="auto">
            <a:xfrm>
              <a:off x="5220" y="9664"/>
              <a:ext cx="5934" cy="7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1pPr>
              <a:lvl2pPr>
                <a:defRPr sz="24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2pPr>
              <a:lvl3pPr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3pPr>
              <a:lvl4pPr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4pPr>
              <a:lvl5pPr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5pPr>
              <a:lvl6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6pPr>
              <a:lvl7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7pPr>
              <a:lvl8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8pPr>
              <a:lvl9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de-DE" sz="1000" b="1">
                  <a:solidFill>
                    <a:schemeClr val="tx1"/>
                  </a:solidFill>
                  <a:latin typeface="Times New Roman" pitchFamily="18" charset="0"/>
                </a:rPr>
                <a:t>Figure 2: Maximum relative non-linearity for the 4 quadrants of each channel.</a:t>
              </a:r>
              <a:endParaRPr lang="de-DE" altLang="de-DE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5366" name="Group 186"/>
          <p:cNvGrpSpPr>
            <a:grpSpLocks noChangeAspect="1"/>
          </p:cNvGrpSpPr>
          <p:nvPr/>
        </p:nvGrpSpPr>
        <p:grpSpPr bwMode="auto">
          <a:xfrm>
            <a:off x="6227763" y="1196975"/>
            <a:ext cx="2771775" cy="2351088"/>
            <a:chOff x="5580" y="3708"/>
            <a:chExt cx="5874" cy="4987"/>
          </a:xfrm>
        </p:grpSpPr>
        <p:pic>
          <p:nvPicPr>
            <p:cNvPr id="15382" name="Picture 184" descr="Fig-09-01-Dark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" y="3708"/>
              <a:ext cx="5624" cy="4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3" name="Text Box 185"/>
            <p:cNvSpPr txBox="1">
              <a:spLocks noChangeArrowheads="1"/>
            </p:cNvSpPr>
            <p:nvPr/>
          </p:nvSpPr>
          <p:spPr bwMode="auto">
            <a:xfrm>
              <a:off x="5580" y="8042"/>
              <a:ext cx="5874" cy="6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1pPr>
              <a:lvl2pPr>
                <a:defRPr sz="24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2pPr>
              <a:lvl3pPr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3pPr>
              <a:lvl4pPr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4pPr>
              <a:lvl5pPr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5pPr>
              <a:lvl6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6pPr>
              <a:lvl7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7pPr>
              <a:lvl8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8pPr>
              <a:lvl9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de-DE" sz="1000" b="1">
                  <a:solidFill>
                    <a:schemeClr val="tx1"/>
                  </a:solidFill>
                  <a:latin typeface="Times New Roman" pitchFamily="18" charset="0"/>
                </a:rPr>
                <a:t>Figure 3: Measured dark current for the 24 channels. The dash line shows the specification.</a:t>
              </a:r>
              <a:endParaRPr lang="de-DE" altLang="de-DE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5367" name="Group 11"/>
          <p:cNvGrpSpPr>
            <a:grpSpLocks noChangeAspect="1"/>
          </p:cNvGrpSpPr>
          <p:nvPr/>
        </p:nvGrpSpPr>
        <p:grpSpPr bwMode="auto">
          <a:xfrm>
            <a:off x="6219825" y="3860800"/>
            <a:ext cx="2673350" cy="2416175"/>
            <a:chOff x="1800" y="2628"/>
            <a:chExt cx="8460" cy="8182"/>
          </a:xfrm>
        </p:grpSpPr>
        <p:pic>
          <p:nvPicPr>
            <p:cNvPr id="1538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17" r="2579"/>
            <a:stretch>
              <a:fillRect/>
            </a:stretch>
          </p:blipFill>
          <p:spPr bwMode="auto">
            <a:xfrm>
              <a:off x="1800" y="2628"/>
              <a:ext cx="8460" cy="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81" name="Text Box 13"/>
            <p:cNvSpPr txBox="1">
              <a:spLocks noChangeArrowheads="1"/>
            </p:cNvSpPr>
            <p:nvPr/>
          </p:nvSpPr>
          <p:spPr bwMode="auto">
            <a:xfrm>
              <a:off x="1800" y="9246"/>
              <a:ext cx="8460" cy="1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1pPr>
              <a:lvl2pPr>
                <a:defRPr sz="24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2pPr>
              <a:lvl3pPr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3pPr>
              <a:lvl4pPr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4pPr>
              <a:lvl5pPr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5pPr>
              <a:lvl6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6pPr>
              <a:lvl7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7pPr>
              <a:lvl8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8pPr>
              <a:lvl9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de-DE" sz="1000" b="1">
                  <a:solidFill>
                    <a:schemeClr val="tx1"/>
                  </a:solidFill>
                  <a:latin typeface="Times New Roman" pitchFamily="18" charset="0"/>
                </a:rPr>
                <a:t>Figure 6: Read-out noise measurement performed after shutting down all external electrical sources, except NGCs.</a:t>
              </a:r>
              <a:endParaRPr lang="de-DE" altLang="de-DE" sz="1800">
                <a:solidFill>
                  <a:schemeClr val="tx1"/>
                </a:solidFill>
              </a:endParaRPr>
            </a:p>
          </p:txBody>
        </p:sp>
      </p:grpSp>
      <p:grpSp>
        <p:nvGrpSpPr>
          <p:cNvPr id="15368" name="Group 14"/>
          <p:cNvGrpSpPr>
            <a:grpSpLocks noChangeAspect="1"/>
          </p:cNvGrpSpPr>
          <p:nvPr/>
        </p:nvGrpSpPr>
        <p:grpSpPr bwMode="auto">
          <a:xfrm>
            <a:off x="3136900" y="3860800"/>
            <a:ext cx="2874963" cy="2425700"/>
            <a:chOff x="1440" y="4785"/>
            <a:chExt cx="9040" cy="8448"/>
          </a:xfrm>
        </p:grpSpPr>
        <p:pic>
          <p:nvPicPr>
            <p:cNvPr id="15378" name="Picture 15" descr="RON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96"/>
            <a:stretch>
              <a:fillRect/>
            </a:stretch>
          </p:blipFill>
          <p:spPr bwMode="auto">
            <a:xfrm>
              <a:off x="1440" y="4785"/>
              <a:ext cx="9040" cy="6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9" name="Text Box 16"/>
            <p:cNvSpPr txBox="1">
              <a:spLocks noChangeArrowheads="1"/>
            </p:cNvSpPr>
            <p:nvPr/>
          </p:nvSpPr>
          <p:spPr bwMode="auto">
            <a:xfrm>
              <a:off x="1440" y="11089"/>
              <a:ext cx="9040" cy="2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 sz="28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1pPr>
              <a:lvl2pPr>
                <a:defRPr sz="24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2pPr>
              <a:lvl3pPr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3pPr>
              <a:lvl4pPr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4pPr>
              <a:lvl5pPr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5pPr>
              <a:lvl6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6pPr>
              <a:lvl7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7pPr>
              <a:lvl8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8pPr>
              <a:lvl9pPr eaLnBrk="0" hangingPunct="0">
                <a:defRPr sz="2000">
                  <a:solidFill>
                    <a:srgbClr val="004178"/>
                  </a:solidFill>
                  <a:latin typeface="Arial" charset="0"/>
                  <a:ea typeface="ＭＳ Ｐゴシック" pitchFamily="34" charset="-128"/>
                </a:defRPr>
              </a:lvl9pPr>
            </a:lstStyle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altLang="de-DE" sz="1000" b="1">
                  <a:solidFill>
                    <a:schemeClr val="tx1"/>
                  </a:solidFill>
                  <a:latin typeface="Times New Roman" pitchFamily="18" charset="0"/>
                </a:rPr>
                <a:t>Figure 5: Readout noise for all channels. The mean value and peak-to-peak variation for the 4 quadrants are plotted. The dashed line displays the specification.</a:t>
              </a:r>
              <a:endParaRPr lang="de-DE" altLang="de-DE" sz="1800">
                <a:solidFill>
                  <a:schemeClr val="tx1"/>
                </a:solidFill>
              </a:endParaRPr>
            </a:p>
          </p:txBody>
        </p:sp>
      </p:grpSp>
      <p:pic>
        <p:nvPicPr>
          <p:cNvPr id="15369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688" y="44450"/>
            <a:ext cx="194468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4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56"/>
          <a:stretch>
            <a:fillRect/>
          </a:stretch>
        </p:blipFill>
        <p:spPr bwMode="auto">
          <a:xfrm>
            <a:off x="250825" y="3716338"/>
            <a:ext cx="2786063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71" name="Text Box 16"/>
          <p:cNvSpPr txBox="1">
            <a:spLocks noChangeArrowheads="1"/>
          </p:cNvSpPr>
          <p:nvPr/>
        </p:nvSpPr>
        <p:spPr bwMode="auto">
          <a:xfrm>
            <a:off x="541338" y="5780088"/>
            <a:ext cx="224472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de-DE" sz="1000" b="1">
                <a:solidFill>
                  <a:schemeClr val="tx1"/>
                </a:solidFill>
                <a:latin typeface="Times New Roman" pitchFamily="18" charset="0"/>
              </a:rPr>
              <a:t>Figure 4: Measured remanence level for each channel after medium (blue) and high (red) saturation. </a:t>
            </a:r>
            <a:endParaRPr lang="de-DE" altLang="de-DE" sz="1800">
              <a:solidFill>
                <a:schemeClr val="tx1"/>
              </a:solidFill>
            </a:endParaRPr>
          </a:p>
        </p:txBody>
      </p:sp>
      <p:sp>
        <p:nvSpPr>
          <p:cNvPr id="15372" name="TextBox 1"/>
          <p:cNvSpPr txBox="1">
            <a:spLocks noChangeArrowheads="1"/>
          </p:cNvSpPr>
          <p:nvPr/>
        </p:nvSpPr>
        <p:spPr bwMode="auto">
          <a:xfrm>
            <a:off x="755650" y="1484313"/>
            <a:ext cx="17859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600" b="1">
                <a:solidFill>
                  <a:srgbClr val="00B050"/>
                </a:solidFill>
              </a:rPr>
              <a:t>Gain: 1.2 ADU/e-</a:t>
            </a:r>
          </a:p>
        </p:txBody>
      </p:sp>
      <p:sp>
        <p:nvSpPr>
          <p:cNvPr id="15373" name="TextBox 27"/>
          <p:cNvSpPr txBox="1">
            <a:spLocks noChangeArrowheads="1"/>
          </p:cNvSpPr>
          <p:nvPr/>
        </p:nvSpPr>
        <p:spPr bwMode="auto">
          <a:xfrm>
            <a:off x="3624263" y="1412875"/>
            <a:ext cx="15668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600" b="1">
                <a:solidFill>
                  <a:srgbClr val="00B050"/>
                </a:solidFill>
              </a:rPr>
              <a:t>Non-linearity: </a:t>
            </a:r>
          </a:p>
          <a:p>
            <a:r>
              <a:rPr lang="de-DE" altLang="de-DE" sz="1600" b="1">
                <a:solidFill>
                  <a:srgbClr val="00B050"/>
                </a:solidFill>
              </a:rPr>
              <a:t>0.3 %</a:t>
            </a:r>
          </a:p>
        </p:txBody>
      </p:sp>
      <p:sp>
        <p:nvSpPr>
          <p:cNvPr id="15374" name="TextBox 28"/>
          <p:cNvSpPr txBox="1">
            <a:spLocks noChangeArrowheads="1"/>
          </p:cNvSpPr>
          <p:nvPr/>
        </p:nvSpPr>
        <p:spPr bwMode="auto">
          <a:xfrm>
            <a:off x="6538913" y="1341438"/>
            <a:ext cx="15303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600" b="1">
                <a:solidFill>
                  <a:srgbClr val="00B050"/>
                </a:solidFill>
              </a:rPr>
              <a:t>Dark current: </a:t>
            </a:r>
          </a:p>
          <a:p>
            <a:r>
              <a:rPr lang="de-DE" altLang="de-DE" sz="1600" b="1">
                <a:solidFill>
                  <a:srgbClr val="00B050"/>
                </a:solidFill>
              </a:rPr>
              <a:t>1.1   e-/hour</a:t>
            </a:r>
          </a:p>
        </p:txBody>
      </p:sp>
      <p:sp>
        <p:nvSpPr>
          <p:cNvPr id="15375" name="TextBox 29"/>
          <p:cNvSpPr txBox="1">
            <a:spLocks noChangeArrowheads="1"/>
          </p:cNvSpPr>
          <p:nvPr/>
        </p:nvSpPr>
        <p:spPr bwMode="auto">
          <a:xfrm>
            <a:off x="673100" y="4221163"/>
            <a:ext cx="14620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600" b="1">
                <a:solidFill>
                  <a:srgbClr val="00B050"/>
                </a:solidFill>
              </a:rPr>
              <a:t>Remanence: </a:t>
            </a:r>
          </a:p>
          <a:p>
            <a:r>
              <a:rPr lang="de-DE" altLang="de-DE" sz="1600" b="1">
                <a:solidFill>
                  <a:srgbClr val="00B050"/>
                </a:solidFill>
              </a:rPr>
              <a:t>&lt;0.05 e-</a:t>
            </a:r>
          </a:p>
        </p:txBody>
      </p:sp>
      <p:sp>
        <p:nvSpPr>
          <p:cNvPr id="15376" name="TextBox 30"/>
          <p:cNvSpPr txBox="1">
            <a:spLocks noChangeArrowheads="1"/>
          </p:cNvSpPr>
          <p:nvPr/>
        </p:nvSpPr>
        <p:spPr bwMode="auto">
          <a:xfrm>
            <a:off x="6451600" y="3933825"/>
            <a:ext cx="21526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600" b="1">
                <a:solidFill>
                  <a:srgbClr val="00B050"/>
                </a:solidFill>
              </a:rPr>
              <a:t>Readnoise @ quite </a:t>
            </a:r>
          </a:p>
          <a:p>
            <a:r>
              <a:rPr lang="de-DE" altLang="de-DE" sz="1600" b="1">
                <a:solidFill>
                  <a:srgbClr val="00B050"/>
                </a:solidFill>
              </a:rPr>
              <a:t>mean: 2.1 e-</a:t>
            </a:r>
          </a:p>
        </p:txBody>
      </p:sp>
      <p:sp>
        <p:nvSpPr>
          <p:cNvPr id="15377" name="TextBox 31"/>
          <p:cNvSpPr txBox="1">
            <a:spLocks noChangeArrowheads="1"/>
          </p:cNvSpPr>
          <p:nvPr/>
        </p:nvSpPr>
        <p:spPr bwMode="auto">
          <a:xfrm>
            <a:off x="3767138" y="3937000"/>
            <a:ext cx="1957387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600" b="1">
                <a:solidFill>
                  <a:srgbClr val="FFC000"/>
                </a:solidFill>
              </a:rPr>
              <a:t>Readnoise @ load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1249363" y="115888"/>
            <a:ext cx="4330700" cy="1081087"/>
          </a:xfrm>
        </p:spPr>
        <p:txBody>
          <a:bodyPr/>
          <a:lstStyle/>
          <a:p>
            <a:r>
              <a:rPr lang="de-DE" altLang="de-DE" b="1" smtClean="0">
                <a:ea typeface="ＭＳ Ｐゴシック" pitchFamily="34" charset="-128"/>
              </a:rPr>
              <a:t>Acceptance test with spectrograph</a:t>
            </a:r>
          </a:p>
        </p:txBody>
      </p:sp>
      <p:sp>
        <p:nvSpPr>
          <p:cNvPr id="16387" name="Date Placeholder 2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eaLnBrk="0" hangingPunct="0"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r>
              <a:rPr lang="de-DE" altLang="de-DE" sz="1200" smtClean="0">
                <a:solidFill>
                  <a:schemeClr val="bg1"/>
                </a:solidFill>
              </a:rPr>
              <a:t>11. Oct. 2013, A. Kelz                                              Scientific Detector Workshop                                               MUSE detector testing                               </a:t>
            </a:r>
          </a:p>
        </p:txBody>
      </p:sp>
      <p:pic>
        <p:nvPicPr>
          <p:cNvPr id="16388" name="Picture 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92213"/>
            <a:ext cx="2484438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500438"/>
            <a:ext cx="2808287" cy="226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363" y="44450"/>
            <a:ext cx="1944687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1" name="Picture 3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908050"/>
            <a:ext cx="2879725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3789363"/>
            <a:ext cx="2879725" cy="2595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56325" y="1484313"/>
            <a:ext cx="1655763" cy="165735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Rectangle 9"/>
          <p:cNvSpPr/>
          <p:nvPr/>
        </p:nvSpPr>
        <p:spPr>
          <a:xfrm>
            <a:off x="6372225" y="4221163"/>
            <a:ext cx="1655763" cy="1655762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6395" name="Text Box 25"/>
          <p:cNvSpPr txBox="1">
            <a:spLocks noChangeArrowheads="1"/>
          </p:cNvSpPr>
          <p:nvPr/>
        </p:nvSpPr>
        <p:spPr bwMode="auto">
          <a:xfrm>
            <a:off x="3362325" y="1200150"/>
            <a:ext cx="2279650" cy="78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167" tIns="33584" rIns="67167" bIns="33584"/>
          <a:lstStyle>
            <a:lvl1pPr defTabSz="334963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 marL="554038" indent="-212725" defTabSz="334963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 marL="852488" indent="-169863" defTabSz="334963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 marL="1193800" indent="-169863" defTabSz="334963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 marL="1535113" indent="-169863" defTabSz="334963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marL="1992313" indent="-169863" defTabSz="334963" eaLnBrk="0" hangingPunct="0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marL="2449513" indent="-169863" defTabSz="334963" eaLnBrk="0" hangingPunct="0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marL="2906713" indent="-169863" defTabSz="334963" eaLnBrk="0" hangingPunct="0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marL="3363913" indent="-169863" defTabSz="334963" eaLnBrk="0" hangingPunct="0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>
              <a:spcBef>
                <a:spcPts val="750"/>
              </a:spcBef>
            </a:pPr>
            <a:r>
              <a:rPr lang="de-DE" altLang="de-DE" sz="1400" b="1" i="1">
                <a:solidFill>
                  <a:srgbClr val="000000"/>
                </a:solidFill>
              </a:rPr>
              <a:t>Fig 10: </a:t>
            </a:r>
            <a:r>
              <a:rPr lang="de-DE" altLang="de-DE" sz="1400" i="1">
                <a:solidFill>
                  <a:srgbClr val="000000"/>
                </a:solidFill>
              </a:rPr>
              <a:t>example of detector shift and rotation measured across the CCD. </a:t>
            </a:r>
            <a:endParaRPr lang="de-DE" altLang="de-DE" sz="1400" i="1">
              <a:solidFill>
                <a:schemeClr val="tx1"/>
              </a:solidFill>
            </a:endParaRPr>
          </a:p>
        </p:txBody>
      </p:sp>
      <p:sp>
        <p:nvSpPr>
          <p:cNvPr id="16396" name="Text Box 25"/>
          <p:cNvSpPr txBox="1">
            <a:spLocks noChangeArrowheads="1"/>
          </p:cNvSpPr>
          <p:nvPr/>
        </p:nvSpPr>
        <p:spPr bwMode="auto">
          <a:xfrm>
            <a:off x="762000" y="5757863"/>
            <a:ext cx="2678113" cy="6699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167" tIns="33584" rIns="67167" bIns="33584"/>
          <a:lstStyle>
            <a:lvl1pPr defTabSz="334963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 marL="554038" indent="-212725" defTabSz="334963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 marL="852488" indent="-169863" defTabSz="334963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 marL="1193800" indent="-169863" defTabSz="334963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 marL="1535113" indent="-169863" defTabSz="334963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marL="1992313" indent="-169863" defTabSz="334963" eaLnBrk="0" hangingPunct="0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marL="2449513" indent="-169863" defTabSz="334963" eaLnBrk="0" hangingPunct="0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marL="2906713" indent="-169863" defTabSz="334963" eaLnBrk="0" hangingPunct="0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marL="3363913" indent="-169863" defTabSz="334963" eaLnBrk="0" hangingPunct="0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>
              <a:spcBef>
                <a:spcPts val="750"/>
              </a:spcBef>
            </a:pPr>
            <a:r>
              <a:rPr lang="de-DE" altLang="de-DE" sz="1400" b="1" i="1">
                <a:solidFill>
                  <a:srgbClr val="000000"/>
                </a:solidFill>
              </a:rPr>
              <a:t>Fig 11: </a:t>
            </a:r>
            <a:r>
              <a:rPr lang="de-DE" altLang="de-DE" sz="1400" i="1">
                <a:solidFill>
                  <a:srgbClr val="000000"/>
                </a:solidFill>
              </a:rPr>
              <a:t>spectrograph focus curves and image quality histograms in three-colours. </a:t>
            </a:r>
            <a:endParaRPr lang="de-DE" altLang="de-DE" sz="1400" i="1">
              <a:solidFill>
                <a:schemeClr val="tx1"/>
              </a:solidFill>
            </a:endParaRPr>
          </a:p>
        </p:txBody>
      </p:sp>
      <p:sp>
        <p:nvSpPr>
          <p:cNvPr id="16397" name="Text Box 25"/>
          <p:cNvSpPr txBox="1">
            <a:spLocks noChangeArrowheads="1"/>
          </p:cNvSpPr>
          <p:nvPr/>
        </p:nvSpPr>
        <p:spPr bwMode="auto">
          <a:xfrm>
            <a:off x="4373563" y="5014913"/>
            <a:ext cx="1493837" cy="15097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167" tIns="33584" rIns="67167" bIns="33584"/>
          <a:lstStyle>
            <a:lvl1pPr defTabSz="334963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8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1pPr>
            <a:lvl2pPr marL="554038" indent="-212725" defTabSz="334963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4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2pPr>
            <a:lvl3pPr marL="852488" indent="-169863" defTabSz="334963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3pPr>
            <a:lvl4pPr marL="1193800" indent="-169863" defTabSz="334963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4pPr>
            <a:lvl5pPr marL="1535113" indent="-169863" defTabSz="334963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5pPr>
            <a:lvl6pPr marL="1992313" indent="-169863" defTabSz="334963" eaLnBrk="0" hangingPunct="0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6pPr>
            <a:lvl7pPr marL="2449513" indent="-169863" defTabSz="334963" eaLnBrk="0" hangingPunct="0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7pPr>
            <a:lvl8pPr marL="2906713" indent="-169863" defTabSz="334963" eaLnBrk="0" hangingPunct="0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8pPr>
            <a:lvl9pPr marL="3363913" indent="-169863" defTabSz="334963" eaLnBrk="0" hangingPunct="0">
              <a:tabLst>
                <a:tab pos="0" algn="l"/>
                <a:tab pos="682625" algn="l"/>
                <a:tab pos="1365250" algn="l"/>
                <a:tab pos="2047875" algn="l"/>
                <a:tab pos="2728913" algn="l"/>
                <a:tab pos="3411538" algn="l"/>
                <a:tab pos="4094163" algn="l"/>
                <a:tab pos="4776788" algn="l"/>
                <a:tab pos="5459413" algn="l"/>
                <a:tab pos="6142038" algn="l"/>
                <a:tab pos="6824663" algn="l"/>
                <a:tab pos="7507288" algn="l"/>
              </a:tabLst>
              <a:defRPr sz="2000">
                <a:solidFill>
                  <a:srgbClr val="004178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algn="just">
              <a:spcBef>
                <a:spcPts val="750"/>
              </a:spcBef>
            </a:pPr>
            <a:r>
              <a:rPr lang="de-DE" altLang="de-DE" sz="1400" b="1" i="1">
                <a:solidFill>
                  <a:srgbClr val="000000"/>
                </a:solidFill>
              </a:rPr>
              <a:t>Fig 12: </a:t>
            </a:r>
            <a:r>
              <a:rPr lang="de-DE" altLang="de-DE" sz="1400" i="1">
                <a:solidFill>
                  <a:srgbClr val="000000"/>
                </a:solidFill>
              </a:rPr>
              <a:t>relative x and y shifts (top) and tilts (bottom) for all CCDs with allowed margins (green box). </a:t>
            </a:r>
            <a:endParaRPr lang="de-DE" altLang="de-DE" sz="1400" i="1">
              <a:solidFill>
                <a:schemeClr val="tx1"/>
              </a:solidFill>
            </a:endParaRPr>
          </a:p>
        </p:txBody>
      </p:sp>
      <p:pic>
        <p:nvPicPr>
          <p:cNvPr id="1639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208213"/>
            <a:ext cx="1808163" cy="135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9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3694113"/>
            <a:ext cx="1808163" cy="101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_V1_base7.2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MS_V1_base7.2</Template>
  <TotalTime>0</TotalTime>
  <Words>533</Words>
  <Application>Microsoft Office PowerPoint</Application>
  <PresentationFormat>Presentazione su schermo (4:3)</PresentationFormat>
  <Paragraphs>64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1" baseType="lpstr">
      <vt:lpstr>Arial</vt:lpstr>
      <vt:lpstr>ＭＳ Ｐゴシック</vt:lpstr>
      <vt:lpstr>Comic Sans MS</vt:lpstr>
      <vt:lpstr>Symbol</vt:lpstr>
      <vt:lpstr>Times New Roman</vt:lpstr>
      <vt:lpstr>MS_V1_base7.2</vt:lpstr>
      <vt:lpstr>Serial Acceptance Testing of 24 Detectors for</vt:lpstr>
      <vt:lpstr> MUSE overview </vt:lpstr>
      <vt:lpstr>MUSE    detector system: AIT process    </vt:lpstr>
      <vt:lpstr>Performance of 24 detectors (from VLT-TRE-MUS-1379 technical report to ESO)  </vt:lpstr>
      <vt:lpstr>Acceptance test with spectrograph</vt:lpstr>
    </vt:vector>
  </TitlesOfParts>
  <Company>AIP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Spectroscopy at AIP</dc:title>
  <dc:subject>SIfA-2012</dc:subject>
  <dc:creator>Andreas Kelz et al.</dc:creator>
  <cp:lastModifiedBy>tecno</cp:lastModifiedBy>
  <cp:revision>270</cp:revision>
  <dcterms:created xsi:type="dcterms:W3CDTF">2011-10-21T10:31:05Z</dcterms:created>
  <dcterms:modified xsi:type="dcterms:W3CDTF">2013-10-09T14:12:46Z</dcterms:modified>
</cp:coreProperties>
</file>