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3" r:id="rId2"/>
    <p:sldId id="277" r:id="rId3"/>
    <p:sldId id="276" r:id="rId4"/>
    <p:sldId id="281" r:id="rId5"/>
    <p:sldId id="282" r:id="rId6"/>
    <p:sldId id="274" r:id="rId7"/>
    <p:sldId id="275" r:id="rId8"/>
    <p:sldId id="260" r:id="rId9"/>
    <p:sldId id="285" r:id="rId10"/>
    <p:sldId id="269" r:id="rId11"/>
    <p:sldId id="263" r:id="rId12"/>
    <p:sldId id="265" r:id="rId13"/>
    <p:sldId id="262" r:id="rId14"/>
    <p:sldId id="266" r:id="rId15"/>
    <p:sldId id="271" r:id="rId16"/>
    <p:sldId id="283" r:id="rId17"/>
    <p:sldId id="272" r:id="rId18"/>
    <p:sldId id="278" r:id="rId19"/>
    <p:sldId id="284" r:id="rId20"/>
    <p:sldId id="280" r:id="rId21"/>
    <p:sldId id="27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>
        <p:scale>
          <a:sx n="75" d="100"/>
          <a:sy n="75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64315764951997"/>
          <c:y val="0.22140261294001698"/>
          <c:w val="0.7456567585788757"/>
          <c:h val="0.59409701138904558"/>
        </c:manualLayout>
      </c:layout>
      <c:scatterChart>
        <c:scatterStyle val="smoothMarker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'125K'!$K$12:$K$207</c:f>
              <c:numCache>
                <c:formatCode>General</c:formatCode>
                <c:ptCount val="196"/>
                <c:pt idx="0">
                  <c:v>42</c:v>
                </c:pt>
                <c:pt idx="1">
                  <c:v>84</c:v>
                </c:pt>
                <c:pt idx="2">
                  <c:v>126</c:v>
                </c:pt>
                <c:pt idx="3">
                  <c:v>168</c:v>
                </c:pt>
                <c:pt idx="4">
                  <c:v>210</c:v>
                </c:pt>
                <c:pt idx="5">
                  <c:v>252</c:v>
                </c:pt>
                <c:pt idx="6">
                  <c:v>294</c:v>
                </c:pt>
                <c:pt idx="7">
                  <c:v>336</c:v>
                </c:pt>
                <c:pt idx="8">
                  <c:v>378</c:v>
                </c:pt>
                <c:pt idx="9">
                  <c:v>420</c:v>
                </c:pt>
                <c:pt idx="10">
                  <c:v>462</c:v>
                </c:pt>
                <c:pt idx="11">
                  <c:v>504</c:v>
                </c:pt>
                <c:pt idx="12">
                  <c:v>546</c:v>
                </c:pt>
                <c:pt idx="13">
                  <c:v>588</c:v>
                </c:pt>
                <c:pt idx="14">
                  <c:v>630</c:v>
                </c:pt>
                <c:pt idx="15">
                  <c:v>672</c:v>
                </c:pt>
                <c:pt idx="16">
                  <c:v>714</c:v>
                </c:pt>
                <c:pt idx="17">
                  <c:v>756</c:v>
                </c:pt>
                <c:pt idx="18">
                  <c:v>798</c:v>
                </c:pt>
                <c:pt idx="19">
                  <c:v>840</c:v>
                </c:pt>
                <c:pt idx="20">
                  <c:v>882</c:v>
                </c:pt>
                <c:pt idx="21">
                  <c:v>924</c:v>
                </c:pt>
                <c:pt idx="22">
                  <c:v>966</c:v>
                </c:pt>
                <c:pt idx="23">
                  <c:v>1008</c:v>
                </c:pt>
                <c:pt idx="24">
                  <c:v>1050</c:v>
                </c:pt>
                <c:pt idx="25">
                  <c:v>1092</c:v>
                </c:pt>
                <c:pt idx="26">
                  <c:v>1134</c:v>
                </c:pt>
                <c:pt idx="27">
                  <c:v>1176</c:v>
                </c:pt>
                <c:pt idx="28">
                  <c:v>1218</c:v>
                </c:pt>
                <c:pt idx="29">
                  <c:v>1260</c:v>
                </c:pt>
                <c:pt idx="30">
                  <c:v>1302</c:v>
                </c:pt>
                <c:pt idx="31">
                  <c:v>1344</c:v>
                </c:pt>
                <c:pt idx="32">
                  <c:v>1386</c:v>
                </c:pt>
                <c:pt idx="33">
                  <c:v>1428</c:v>
                </c:pt>
                <c:pt idx="34">
                  <c:v>1470</c:v>
                </c:pt>
                <c:pt idx="35">
                  <c:v>1512</c:v>
                </c:pt>
                <c:pt idx="36">
                  <c:v>1554</c:v>
                </c:pt>
                <c:pt idx="37">
                  <c:v>1596</c:v>
                </c:pt>
                <c:pt idx="38">
                  <c:v>1638</c:v>
                </c:pt>
                <c:pt idx="39">
                  <c:v>1680</c:v>
                </c:pt>
                <c:pt idx="40">
                  <c:v>1722</c:v>
                </c:pt>
                <c:pt idx="41">
                  <c:v>1764</c:v>
                </c:pt>
                <c:pt idx="42">
                  <c:v>1806</c:v>
                </c:pt>
                <c:pt idx="43">
                  <c:v>1848</c:v>
                </c:pt>
                <c:pt idx="44">
                  <c:v>1890</c:v>
                </c:pt>
                <c:pt idx="45">
                  <c:v>1932</c:v>
                </c:pt>
                <c:pt idx="46">
                  <c:v>1974</c:v>
                </c:pt>
                <c:pt idx="47">
                  <c:v>2016</c:v>
                </c:pt>
                <c:pt idx="48">
                  <c:v>2058</c:v>
                </c:pt>
                <c:pt idx="49">
                  <c:v>2100</c:v>
                </c:pt>
                <c:pt idx="50">
                  <c:v>2142</c:v>
                </c:pt>
                <c:pt idx="51">
                  <c:v>2184</c:v>
                </c:pt>
                <c:pt idx="52">
                  <c:v>2226</c:v>
                </c:pt>
                <c:pt idx="53">
                  <c:v>2268</c:v>
                </c:pt>
                <c:pt idx="54">
                  <c:v>2310</c:v>
                </c:pt>
                <c:pt idx="55">
                  <c:v>2352</c:v>
                </c:pt>
                <c:pt idx="56">
                  <c:v>2394</c:v>
                </c:pt>
                <c:pt idx="57">
                  <c:v>2436</c:v>
                </c:pt>
                <c:pt idx="58">
                  <c:v>2478</c:v>
                </c:pt>
                <c:pt idx="59">
                  <c:v>2520</c:v>
                </c:pt>
                <c:pt idx="60">
                  <c:v>2562</c:v>
                </c:pt>
                <c:pt idx="61">
                  <c:v>2604</c:v>
                </c:pt>
                <c:pt idx="62">
                  <c:v>2646</c:v>
                </c:pt>
                <c:pt idx="63">
                  <c:v>2688</c:v>
                </c:pt>
                <c:pt idx="64">
                  <c:v>2730</c:v>
                </c:pt>
                <c:pt idx="65">
                  <c:v>2772</c:v>
                </c:pt>
                <c:pt idx="66">
                  <c:v>2814</c:v>
                </c:pt>
                <c:pt idx="67">
                  <c:v>2856</c:v>
                </c:pt>
                <c:pt idx="68">
                  <c:v>2898</c:v>
                </c:pt>
                <c:pt idx="69">
                  <c:v>2940</c:v>
                </c:pt>
                <c:pt idx="70">
                  <c:v>2982</c:v>
                </c:pt>
                <c:pt idx="71">
                  <c:v>3024</c:v>
                </c:pt>
                <c:pt idx="72">
                  <c:v>3066</c:v>
                </c:pt>
                <c:pt idx="73">
                  <c:v>3108</c:v>
                </c:pt>
                <c:pt idx="74">
                  <c:v>3150</c:v>
                </c:pt>
                <c:pt idx="75">
                  <c:v>3192</c:v>
                </c:pt>
                <c:pt idx="76">
                  <c:v>3234</c:v>
                </c:pt>
                <c:pt idx="77">
                  <c:v>3276</c:v>
                </c:pt>
                <c:pt idx="78">
                  <c:v>3318</c:v>
                </c:pt>
                <c:pt idx="79">
                  <c:v>3360</c:v>
                </c:pt>
                <c:pt idx="80">
                  <c:v>3402</c:v>
                </c:pt>
                <c:pt idx="81">
                  <c:v>3444</c:v>
                </c:pt>
                <c:pt idx="82">
                  <c:v>3486</c:v>
                </c:pt>
                <c:pt idx="83">
                  <c:v>3528</c:v>
                </c:pt>
                <c:pt idx="84">
                  <c:v>3570</c:v>
                </c:pt>
                <c:pt idx="85">
                  <c:v>3612</c:v>
                </c:pt>
                <c:pt idx="86">
                  <c:v>3654</c:v>
                </c:pt>
                <c:pt idx="87">
                  <c:v>3696</c:v>
                </c:pt>
                <c:pt idx="88">
                  <c:v>3738</c:v>
                </c:pt>
                <c:pt idx="89">
                  <c:v>3780</c:v>
                </c:pt>
                <c:pt idx="90">
                  <c:v>3822</c:v>
                </c:pt>
                <c:pt idx="91">
                  <c:v>3864</c:v>
                </c:pt>
                <c:pt idx="92">
                  <c:v>3906</c:v>
                </c:pt>
                <c:pt idx="93">
                  <c:v>3948</c:v>
                </c:pt>
                <c:pt idx="94">
                  <c:v>3990</c:v>
                </c:pt>
                <c:pt idx="95">
                  <c:v>4032</c:v>
                </c:pt>
                <c:pt idx="96">
                  <c:v>4074</c:v>
                </c:pt>
                <c:pt idx="97">
                  <c:v>4116</c:v>
                </c:pt>
                <c:pt idx="98">
                  <c:v>4158</c:v>
                </c:pt>
                <c:pt idx="99">
                  <c:v>42</c:v>
                </c:pt>
                <c:pt idx="100">
                  <c:v>84</c:v>
                </c:pt>
                <c:pt idx="101">
                  <c:v>126</c:v>
                </c:pt>
                <c:pt idx="102">
                  <c:v>168</c:v>
                </c:pt>
                <c:pt idx="103">
                  <c:v>210</c:v>
                </c:pt>
                <c:pt idx="104">
                  <c:v>252</c:v>
                </c:pt>
                <c:pt idx="105">
                  <c:v>294</c:v>
                </c:pt>
                <c:pt idx="106">
                  <c:v>336</c:v>
                </c:pt>
                <c:pt idx="107">
                  <c:v>378</c:v>
                </c:pt>
                <c:pt idx="108">
                  <c:v>420</c:v>
                </c:pt>
                <c:pt idx="109">
                  <c:v>462</c:v>
                </c:pt>
                <c:pt idx="110">
                  <c:v>504</c:v>
                </c:pt>
                <c:pt idx="111">
                  <c:v>546</c:v>
                </c:pt>
                <c:pt idx="112">
                  <c:v>588</c:v>
                </c:pt>
                <c:pt idx="113">
                  <c:v>630</c:v>
                </c:pt>
                <c:pt idx="114">
                  <c:v>672</c:v>
                </c:pt>
                <c:pt idx="115">
                  <c:v>714</c:v>
                </c:pt>
                <c:pt idx="116">
                  <c:v>756</c:v>
                </c:pt>
                <c:pt idx="117">
                  <c:v>798</c:v>
                </c:pt>
                <c:pt idx="118">
                  <c:v>840</c:v>
                </c:pt>
                <c:pt idx="119">
                  <c:v>882</c:v>
                </c:pt>
                <c:pt idx="120">
                  <c:v>924</c:v>
                </c:pt>
                <c:pt idx="121">
                  <c:v>966</c:v>
                </c:pt>
                <c:pt idx="122">
                  <c:v>1008</c:v>
                </c:pt>
                <c:pt idx="123">
                  <c:v>1050</c:v>
                </c:pt>
                <c:pt idx="124">
                  <c:v>1092</c:v>
                </c:pt>
                <c:pt idx="125">
                  <c:v>1134</c:v>
                </c:pt>
                <c:pt idx="126">
                  <c:v>1176</c:v>
                </c:pt>
                <c:pt idx="127">
                  <c:v>1218</c:v>
                </c:pt>
                <c:pt idx="128">
                  <c:v>1260</c:v>
                </c:pt>
                <c:pt idx="129">
                  <c:v>1302</c:v>
                </c:pt>
                <c:pt idx="130">
                  <c:v>1344</c:v>
                </c:pt>
                <c:pt idx="131">
                  <c:v>1386</c:v>
                </c:pt>
                <c:pt idx="132">
                  <c:v>1428</c:v>
                </c:pt>
                <c:pt idx="133">
                  <c:v>1470</c:v>
                </c:pt>
                <c:pt idx="134">
                  <c:v>1512</c:v>
                </c:pt>
                <c:pt idx="135">
                  <c:v>1554</c:v>
                </c:pt>
                <c:pt idx="136">
                  <c:v>1596</c:v>
                </c:pt>
                <c:pt idx="137">
                  <c:v>1638</c:v>
                </c:pt>
                <c:pt idx="138">
                  <c:v>1680</c:v>
                </c:pt>
                <c:pt idx="139">
                  <c:v>1722</c:v>
                </c:pt>
                <c:pt idx="140">
                  <c:v>1764</c:v>
                </c:pt>
                <c:pt idx="141">
                  <c:v>1806</c:v>
                </c:pt>
                <c:pt idx="142">
                  <c:v>1848</c:v>
                </c:pt>
                <c:pt idx="143">
                  <c:v>1890</c:v>
                </c:pt>
                <c:pt idx="144">
                  <c:v>1932</c:v>
                </c:pt>
                <c:pt idx="145">
                  <c:v>1974</c:v>
                </c:pt>
                <c:pt idx="146">
                  <c:v>2016</c:v>
                </c:pt>
                <c:pt idx="147">
                  <c:v>2058</c:v>
                </c:pt>
                <c:pt idx="148">
                  <c:v>2100</c:v>
                </c:pt>
                <c:pt idx="149">
                  <c:v>2142</c:v>
                </c:pt>
                <c:pt idx="150">
                  <c:v>2184</c:v>
                </c:pt>
                <c:pt idx="151">
                  <c:v>2226</c:v>
                </c:pt>
                <c:pt idx="152">
                  <c:v>2268</c:v>
                </c:pt>
                <c:pt idx="153">
                  <c:v>2310</c:v>
                </c:pt>
                <c:pt idx="154">
                  <c:v>2352</c:v>
                </c:pt>
                <c:pt idx="155">
                  <c:v>2394</c:v>
                </c:pt>
                <c:pt idx="156">
                  <c:v>2436</c:v>
                </c:pt>
                <c:pt idx="157">
                  <c:v>2478</c:v>
                </c:pt>
                <c:pt idx="158">
                  <c:v>2520</c:v>
                </c:pt>
                <c:pt idx="159">
                  <c:v>2562</c:v>
                </c:pt>
                <c:pt idx="160">
                  <c:v>2604</c:v>
                </c:pt>
                <c:pt idx="161">
                  <c:v>2646</c:v>
                </c:pt>
                <c:pt idx="162">
                  <c:v>2688</c:v>
                </c:pt>
                <c:pt idx="163">
                  <c:v>2730</c:v>
                </c:pt>
                <c:pt idx="164">
                  <c:v>2772</c:v>
                </c:pt>
                <c:pt idx="165">
                  <c:v>2814</c:v>
                </c:pt>
                <c:pt idx="166">
                  <c:v>2856</c:v>
                </c:pt>
                <c:pt idx="167">
                  <c:v>2898</c:v>
                </c:pt>
                <c:pt idx="168">
                  <c:v>2940</c:v>
                </c:pt>
                <c:pt idx="169">
                  <c:v>2982</c:v>
                </c:pt>
                <c:pt idx="170">
                  <c:v>3024</c:v>
                </c:pt>
                <c:pt idx="171">
                  <c:v>3066</c:v>
                </c:pt>
                <c:pt idx="172">
                  <c:v>3108</c:v>
                </c:pt>
                <c:pt idx="173">
                  <c:v>3150</c:v>
                </c:pt>
                <c:pt idx="174">
                  <c:v>3192</c:v>
                </c:pt>
                <c:pt idx="175">
                  <c:v>3234</c:v>
                </c:pt>
                <c:pt idx="176">
                  <c:v>3276</c:v>
                </c:pt>
                <c:pt idx="177">
                  <c:v>3318</c:v>
                </c:pt>
                <c:pt idx="178">
                  <c:v>3360</c:v>
                </c:pt>
                <c:pt idx="179">
                  <c:v>3402</c:v>
                </c:pt>
                <c:pt idx="180">
                  <c:v>3444</c:v>
                </c:pt>
                <c:pt idx="181">
                  <c:v>3486</c:v>
                </c:pt>
                <c:pt idx="182">
                  <c:v>3528</c:v>
                </c:pt>
                <c:pt idx="183">
                  <c:v>3570</c:v>
                </c:pt>
                <c:pt idx="184">
                  <c:v>3612</c:v>
                </c:pt>
                <c:pt idx="185">
                  <c:v>3654</c:v>
                </c:pt>
                <c:pt idx="186">
                  <c:v>3696</c:v>
                </c:pt>
                <c:pt idx="187">
                  <c:v>3738</c:v>
                </c:pt>
                <c:pt idx="188">
                  <c:v>3780</c:v>
                </c:pt>
                <c:pt idx="189">
                  <c:v>3822</c:v>
                </c:pt>
                <c:pt idx="190">
                  <c:v>3864</c:v>
                </c:pt>
                <c:pt idx="191">
                  <c:v>3906</c:v>
                </c:pt>
                <c:pt idx="192">
                  <c:v>3948</c:v>
                </c:pt>
                <c:pt idx="193">
                  <c:v>3990</c:v>
                </c:pt>
                <c:pt idx="194">
                  <c:v>4032</c:v>
                </c:pt>
                <c:pt idx="195">
                  <c:v>4074</c:v>
                </c:pt>
              </c:numCache>
            </c:numRef>
          </c:xVal>
          <c:yVal>
            <c:numRef>
              <c:f>'125K'!$F$12:$F$109</c:f>
              <c:numCache>
                <c:formatCode>General</c:formatCode>
                <c:ptCount val="98"/>
                <c:pt idx="0">
                  <c:v>0</c:v>
                </c:pt>
                <c:pt idx="1">
                  <c:v>5.0374656915649997E-2</c:v>
                </c:pt>
                <c:pt idx="2">
                  <c:v>7.6885730028149996E-2</c:v>
                </c:pt>
                <c:pt idx="3">
                  <c:v>9.8788164556000008E-2</c:v>
                </c:pt>
                <c:pt idx="4">
                  <c:v>0.117097247392</c:v>
                </c:pt>
                <c:pt idx="5">
                  <c:v>0.132465578616</c:v>
                </c:pt>
                <c:pt idx="6">
                  <c:v>0.145537517965</c:v>
                </c:pt>
                <c:pt idx="7">
                  <c:v>0.156884983182</c:v>
                </c:pt>
                <c:pt idx="8">
                  <c:v>0.16667111218</c:v>
                </c:pt>
                <c:pt idx="9">
                  <c:v>0.17543672770250002</c:v>
                </c:pt>
                <c:pt idx="10">
                  <c:v>0.18673606962</c:v>
                </c:pt>
                <c:pt idx="11">
                  <c:v>0.19323965907099999</c:v>
                </c:pt>
                <c:pt idx="12">
                  <c:v>0.198821157217</c:v>
                </c:pt>
                <c:pt idx="13">
                  <c:v>0.2035264372825</c:v>
                </c:pt>
                <c:pt idx="14">
                  <c:v>0.2075025886295</c:v>
                </c:pt>
                <c:pt idx="15">
                  <c:v>0.210906498134</c:v>
                </c:pt>
                <c:pt idx="16">
                  <c:v>0.21380666643400001</c:v>
                </c:pt>
                <c:pt idx="17">
                  <c:v>0.2162836939095</c:v>
                </c:pt>
                <c:pt idx="18">
                  <c:v>0.21840719878699999</c:v>
                </c:pt>
                <c:pt idx="19">
                  <c:v>0.22002568841</c:v>
                </c:pt>
                <c:pt idx="20">
                  <c:v>0.22120254486800001</c:v>
                </c:pt>
                <c:pt idx="21">
                  <c:v>0.22191885858749999</c:v>
                </c:pt>
                <c:pt idx="22">
                  <c:v>0.22220172733100002</c:v>
                </c:pt>
                <c:pt idx="23">
                  <c:v>0.22222670167649999</c:v>
                </c:pt>
                <c:pt idx="24">
                  <c:v>0.22197208553549999</c:v>
                </c:pt>
                <c:pt idx="25">
                  <c:v>0.22155766189100001</c:v>
                </c:pt>
                <c:pt idx="26">
                  <c:v>0.22089862823500001</c:v>
                </c:pt>
                <c:pt idx="27">
                  <c:v>0.22001919895400002</c:v>
                </c:pt>
                <c:pt idx="28">
                  <c:v>0.2188607528805</c:v>
                </c:pt>
                <c:pt idx="29">
                  <c:v>0.21753177791799999</c:v>
                </c:pt>
                <c:pt idx="30">
                  <c:v>0.2158409506085</c:v>
                </c:pt>
                <c:pt idx="31">
                  <c:v>0.21405889093899999</c:v>
                </c:pt>
                <c:pt idx="32">
                  <c:v>0.21215544641</c:v>
                </c:pt>
                <c:pt idx="33">
                  <c:v>0.21018569171399998</c:v>
                </c:pt>
                <c:pt idx="34">
                  <c:v>0.208209246397</c:v>
                </c:pt>
                <c:pt idx="35">
                  <c:v>0.20610614866049998</c:v>
                </c:pt>
                <c:pt idx="36">
                  <c:v>0.20386066287749999</c:v>
                </c:pt>
                <c:pt idx="37">
                  <c:v>0.2014632076025</c:v>
                </c:pt>
                <c:pt idx="38">
                  <c:v>0.19895888865</c:v>
                </c:pt>
                <c:pt idx="39">
                  <c:v>0.19642356038100001</c:v>
                </c:pt>
                <c:pt idx="40">
                  <c:v>0.19383823126549998</c:v>
                </c:pt>
                <c:pt idx="41">
                  <c:v>0.1912059932945</c:v>
                </c:pt>
                <c:pt idx="42">
                  <c:v>0.18854579329499999</c:v>
                </c:pt>
                <c:pt idx="43">
                  <c:v>0.1858988925815</c:v>
                </c:pt>
                <c:pt idx="44">
                  <c:v>0.18318440765150001</c:v>
                </c:pt>
                <c:pt idx="45">
                  <c:v>0.18040449917349999</c:v>
                </c:pt>
                <c:pt idx="46">
                  <c:v>0.17759153991900001</c:v>
                </c:pt>
                <c:pt idx="47">
                  <c:v>0.17475125938649999</c:v>
                </c:pt>
                <c:pt idx="48">
                  <c:v>0.17192067205950001</c:v>
                </c:pt>
                <c:pt idx="49">
                  <c:v>0.16905356198550001</c:v>
                </c:pt>
                <c:pt idx="50">
                  <c:v>0.166247539222</c:v>
                </c:pt>
                <c:pt idx="51">
                  <c:v>0.16345961391949998</c:v>
                </c:pt>
                <c:pt idx="52">
                  <c:v>0.1606623381375</c:v>
                </c:pt>
                <c:pt idx="53">
                  <c:v>0.15779417008149998</c:v>
                </c:pt>
                <c:pt idx="54">
                  <c:v>0.15499109774850001</c:v>
                </c:pt>
                <c:pt idx="55">
                  <c:v>0.15216603130100001</c:v>
                </c:pt>
                <c:pt idx="56">
                  <c:v>0.1493475213645</c:v>
                </c:pt>
                <c:pt idx="57">
                  <c:v>0.14657814055700003</c:v>
                </c:pt>
                <c:pt idx="58">
                  <c:v>0.14385911077250002</c:v>
                </c:pt>
                <c:pt idx="59">
                  <c:v>0.14112746715550001</c:v>
                </c:pt>
                <c:pt idx="60">
                  <c:v>0.138408638537</c:v>
                </c:pt>
                <c:pt idx="61">
                  <c:v>0.13568064570400001</c:v>
                </c:pt>
                <c:pt idx="62">
                  <c:v>0.13286262005549998</c:v>
                </c:pt>
                <c:pt idx="63">
                  <c:v>0.1300726905465</c:v>
                </c:pt>
                <c:pt idx="64">
                  <c:v>0.12730600684850002</c:v>
                </c:pt>
                <c:pt idx="65">
                  <c:v>0.12461811304049999</c:v>
                </c:pt>
                <c:pt idx="66">
                  <c:v>0.12195451930200001</c:v>
                </c:pt>
                <c:pt idx="67">
                  <c:v>0.119337938726</c:v>
                </c:pt>
                <c:pt idx="68">
                  <c:v>0.1166671998795</c:v>
                </c:pt>
                <c:pt idx="69">
                  <c:v>0.11400670558199999</c:v>
                </c:pt>
                <c:pt idx="70">
                  <c:v>0.11133076623050001</c:v>
                </c:pt>
                <c:pt idx="71">
                  <c:v>0.1086889728905</c:v>
                </c:pt>
                <c:pt idx="72">
                  <c:v>0.1060026139025</c:v>
                </c:pt>
                <c:pt idx="73">
                  <c:v>0.10335333645350001</c:v>
                </c:pt>
                <c:pt idx="74">
                  <c:v>0.10074315965165</c:v>
                </c:pt>
                <c:pt idx="75">
                  <c:v>9.8176255822199993E-2</c:v>
                </c:pt>
                <c:pt idx="76">
                  <c:v>9.5649708062450003E-2</c:v>
                </c:pt>
                <c:pt idx="77">
                  <c:v>9.3118645250799992E-2</c:v>
                </c:pt>
                <c:pt idx="78">
                  <c:v>9.0643271803849998E-2</c:v>
                </c:pt>
                <c:pt idx="79">
                  <c:v>8.8115651160500005E-2</c:v>
                </c:pt>
                <c:pt idx="80">
                  <c:v>8.5591480135949999E-2</c:v>
                </c:pt>
                <c:pt idx="81">
                  <c:v>8.3060476928949994E-2</c:v>
                </c:pt>
                <c:pt idx="82">
                  <c:v>8.0575346946699988E-2</c:v>
                </c:pt>
                <c:pt idx="83">
                  <c:v>7.8140415251249998E-2</c:v>
                </c:pt>
                <c:pt idx="84">
                  <c:v>7.5705673545600011E-2</c:v>
                </c:pt>
                <c:pt idx="85">
                  <c:v>7.3326490819450002E-2</c:v>
                </c:pt>
                <c:pt idx="86">
                  <c:v>7.0925381034599999E-2</c:v>
                </c:pt>
                <c:pt idx="87">
                  <c:v>6.8556677550050002E-2</c:v>
                </c:pt>
                <c:pt idx="88">
                  <c:v>6.6163860261400004E-2</c:v>
                </c:pt>
                <c:pt idx="89">
                  <c:v>6.3791349530199992E-2</c:v>
                </c:pt>
                <c:pt idx="90">
                  <c:v>6.1403905972800002E-2</c:v>
                </c:pt>
                <c:pt idx="91">
                  <c:v>5.9061270207150005E-2</c:v>
                </c:pt>
                <c:pt idx="92">
                  <c:v>5.6705730035900001E-2</c:v>
                </c:pt>
                <c:pt idx="93">
                  <c:v>5.4414639249400001E-2</c:v>
                </c:pt>
                <c:pt idx="94">
                  <c:v>5.2124317735449996E-2</c:v>
                </c:pt>
                <c:pt idx="95">
                  <c:v>4.9887416884299998E-2</c:v>
                </c:pt>
                <c:pt idx="96">
                  <c:v>4.764758981765E-2</c:v>
                </c:pt>
                <c:pt idx="97">
                  <c:v>4.5404700562350006E-2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767104"/>
        <c:axId val="68789952"/>
      </c:scatterChart>
      <c:valAx>
        <c:axId val="68767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exposure</a:t>
                </a:r>
                <a:r>
                  <a:rPr lang="en-GB" baseline="0"/>
                  <a:t> time (s)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0.43917917843207982"/>
              <c:y val="0.9040605902122013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68789952"/>
        <c:crosses val="autoZero"/>
        <c:crossBetween val="midCat"/>
      </c:valAx>
      <c:valAx>
        <c:axId val="6878995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mean DSNU </a:t>
                </a:r>
              </a:p>
            </c:rich>
          </c:tx>
          <c:layout>
            <c:manualLayout>
              <c:xMode val="edge"/>
              <c:yMode val="edge"/>
              <c:x val="2.6856240126382307E-2"/>
              <c:y val="0.125461642017994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6876710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57743200176576"/>
          <c:y val="8.5808857418192483E-2"/>
          <c:w val="0.82764359064340487"/>
          <c:h val="0.68647085934553986"/>
        </c:manualLayout>
      </c:layout>
      <c:scatterChart>
        <c:scatterStyle val="smooth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'90.5K'!$J$10:$J$108</c:f>
              <c:numCache>
                <c:formatCode>General</c:formatCode>
                <c:ptCount val="99"/>
                <c:pt idx="0">
                  <c:v>10.6</c:v>
                </c:pt>
                <c:pt idx="1">
                  <c:v>21.2</c:v>
                </c:pt>
                <c:pt idx="2">
                  <c:v>31.799999999999997</c:v>
                </c:pt>
                <c:pt idx="3">
                  <c:v>42.4</c:v>
                </c:pt>
                <c:pt idx="4">
                  <c:v>53</c:v>
                </c:pt>
                <c:pt idx="5">
                  <c:v>63.6</c:v>
                </c:pt>
                <c:pt idx="6">
                  <c:v>74.2</c:v>
                </c:pt>
                <c:pt idx="7">
                  <c:v>84.8</c:v>
                </c:pt>
                <c:pt idx="8">
                  <c:v>95.399999999999991</c:v>
                </c:pt>
                <c:pt idx="9">
                  <c:v>105.99999999999999</c:v>
                </c:pt>
                <c:pt idx="10">
                  <c:v>116.59999999999998</c:v>
                </c:pt>
                <c:pt idx="11">
                  <c:v>127.19999999999997</c:v>
                </c:pt>
                <c:pt idx="12">
                  <c:v>137.79999999999998</c:v>
                </c:pt>
                <c:pt idx="13">
                  <c:v>148.39999999999998</c:v>
                </c:pt>
                <c:pt idx="14">
                  <c:v>158.99999999999997</c:v>
                </c:pt>
                <c:pt idx="15">
                  <c:v>169.59999999999997</c:v>
                </c:pt>
                <c:pt idx="16">
                  <c:v>180.19999999999996</c:v>
                </c:pt>
                <c:pt idx="17">
                  <c:v>190.79999999999995</c:v>
                </c:pt>
                <c:pt idx="18">
                  <c:v>201.39999999999995</c:v>
                </c:pt>
                <c:pt idx="19">
                  <c:v>211.99999999999994</c:v>
                </c:pt>
                <c:pt idx="20">
                  <c:v>222.59999999999994</c:v>
                </c:pt>
                <c:pt idx="21">
                  <c:v>233.19999999999993</c:v>
                </c:pt>
                <c:pt idx="22">
                  <c:v>243.79999999999993</c:v>
                </c:pt>
                <c:pt idx="23">
                  <c:v>254.39999999999992</c:v>
                </c:pt>
                <c:pt idx="24">
                  <c:v>264.99999999999994</c:v>
                </c:pt>
                <c:pt idx="25">
                  <c:v>275.59999999999997</c:v>
                </c:pt>
                <c:pt idx="26">
                  <c:v>286.2</c:v>
                </c:pt>
                <c:pt idx="27">
                  <c:v>296.8</c:v>
                </c:pt>
                <c:pt idx="28">
                  <c:v>307.40000000000003</c:v>
                </c:pt>
                <c:pt idx="29">
                  <c:v>318.00000000000006</c:v>
                </c:pt>
                <c:pt idx="30">
                  <c:v>328.60000000000008</c:v>
                </c:pt>
                <c:pt idx="31">
                  <c:v>339.2000000000001</c:v>
                </c:pt>
                <c:pt idx="32">
                  <c:v>349.80000000000013</c:v>
                </c:pt>
                <c:pt idx="33">
                  <c:v>360.40000000000015</c:v>
                </c:pt>
                <c:pt idx="34">
                  <c:v>371.00000000000017</c:v>
                </c:pt>
                <c:pt idx="35">
                  <c:v>381.60000000000019</c:v>
                </c:pt>
                <c:pt idx="36">
                  <c:v>392.20000000000022</c:v>
                </c:pt>
                <c:pt idx="37">
                  <c:v>402.80000000000024</c:v>
                </c:pt>
                <c:pt idx="38">
                  <c:v>413.40000000000026</c:v>
                </c:pt>
                <c:pt idx="39">
                  <c:v>424.00000000000028</c:v>
                </c:pt>
                <c:pt idx="40">
                  <c:v>434.60000000000031</c:v>
                </c:pt>
                <c:pt idx="41">
                  <c:v>445.20000000000033</c:v>
                </c:pt>
                <c:pt idx="42">
                  <c:v>455.80000000000035</c:v>
                </c:pt>
                <c:pt idx="43">
                  <c:v>466.40000000000038</c:v>
                </c:pt>
                <c:pt idx="44">
                  <c:v>477.0000000000004</c:v>
                </c:pt>
                <c:pt idx="45">
                  <c:v>487.60000000000042</c:v>
                </c:pt>
                <c:pt idx="46">
                  <c:v>498.20000000000044</c:v>
                </c:pt>
                <c:pt idx="47">
                  <c:v>508.80000000000047</c:v>
                </c:pt>
                <c:pt idx="48">
                  <c:v>519.40000000000043</c:v>
                </c:pt>
                <c:pt idx="49">
                  <c:v>530.00000000000045</c:v>
                </c:pt>
                <c:pt idx="50">
                  <c:v>540.60000000000048</c:v>
                </c:pt>
                <c:pt idx="51">
                  <c:v>551.2000000000005</c:v>
                </c:pt>
                <c:pt idx="52">
                  <c:v>561.80000000000052</c:v>
                </c:pt>
                <c:pt idx="53">
                  <c:v>572.40000000000055</c:v>
                </c:pt>
                <c:pt idx="54">
                  <c:v>583.00000000000057</c:v>
                </c:pt>
                <c:pt idx="55">
                  <c:v>593.60000000000059</c:v>
                </c:pt>
                <c:pt idx="56">
                  <c:v>604.20000000000061</c:v>
                </c:pt>
                <c:pt idx="57">
                  <c:v>614.80000000000064</c:v>
                </c:pt>
                <c:pt idx="58">
                  <c:v>625.40000000000066</c:v>
                </c:pt>
                <c:pt idx="59">
                  <c:v>636.00000000000068</c:v>
                </c:pt>
                <c:pt idx="60">
                  <c:v>646.6000000000007</c:v>
                </c:pt>
                <c:pt idx="61">
                  <c:v>657.20000000000073</c:v>
                </c:pt>
                <c:pt idx="62">
                  <c:v>667.80000000000075</c:v>
                </c:pt>
                <c:pt idx="63">
                  <c:v>678.40000000000077</c:v>
                </c:pt>
                <c:pt idx="64">
                  <c:v>689.0000000000008</c:v>
                </c:pt>
                <c:pt idx="65">
                  <c:v>699.60000000000082</c:v>
                </c:pt>
                <c:pt idx="66">
                  <c:v>710.20000000000084</c:v>
                </c:pt>
                <c:pt idx="67">
                  <c:v>720.80000000000086</c:v>
                </c:pt>
                <c:pt idx="68">
                  <c:v>731.40000000000089</c:v>
                </c:pt>
                <c:pt idx="69">
                  <c:v>742.00000000000091</c:v>
                </c:pt>
                <c:pt idx="70">
                  <c:v>752.60000000000093</c:v>
                </c:pt>
                <c:pt idx="71">
                  <c:v>763.20000000000095</c:v>
                </c:pt>
                <c:pt idx="72">
                  <c:v>773.80000000000098</c:v>
                </c:pt>
                <c:pt idx="73">
                  <c:v>784.400000000001</c:v>
                </c:pt>
                <c:pt idx="74">
                  <c:v>795.00000000000102</c:v>
                </c:pt>
                <c:pt idx="75">
                  <c:v>805.60000000000105</c:v>
                </c:pt>
                <c:pt idx="76">
                  <c:v>816.20000000000107</c:v>
                </c:pt>
                <c:pt idx="77">
                  <c:v>826.80000000000109</c:v>
                </c:pt>
                <c:pt idx="78">
                  <c:v>837.40000000000111</c:v>
                </c:pt>
                <c:pt idx="79">
                  <c:v>848.00000000000114</c:v>
                </c:pt>
                <c:pt idx="80">
                  <c:v>858.60000000000116</c:v>
                </c:pt>
                <c:pt idx="81">
                  <c:v>869.20000000000118</c:v>
                </c:pt>
                <c:pt idx="82">
                  <c:v>879.80000000000121</c:v>
                </c:pt>
                <c:pt idx="83">
                  <c:v>890.40000000000123</c:v>
                </c:pt>
                <c:pt idx="84">
                  <c:v>901.00000000000125</c:v>
                </c:pt>
                <c:pt idx="85">
                  <c:v>911.60000000000127</c:v>
                </c:pt>
                <c:pt idx="86">
                  <c:v>922.2000000000013</c:v>
                </c:pt>
                <c:pt idx="87">
                  <c:v>932.80000000000132</c:v>
                </c:pt>
                <c:pt idx="88">
                  <c:v>943.40000000000134</c:v>
                </c:pt>
                <c:pt idx="89">
                  <c:v>954.00000000000136</c:v>
                </c:pt>
                <c:pt idx="90">
                  <c:v>964.60000000000139</c:v>
                </c:pt>
                <c:pt idx="91">
                  <c:v>975.20000000000141</c:v>
                </c:pt>
                <c:pt idx="92">
                  <c:v>985.80000000000143</c:v>
                </c:pt>
                <c:pt idx="93">
                  <c:v>996.40000000000146</c:v>
                </c:pt>
                <c:pt idx="94">
                  <c:v>1007.0000000000015</c:v>
                </c:pt>
                <c:pt idx="95">
                  <c:v>1017.6000000000015</c:v>
                </c:pt>
                <c:pt idx="96">
                  <c:v>1028.2000000000014</c:v>
                </c:pt>
                <c:pt idx="97">
                  <c:v>1038.8000000000013</c:v>
                </c:pt>
                <c:pt idx="98">
                  <c:v>1049.4000000000012</c:v>
                </c:pt>
              </c:numCache>
            </c:numRef>
          </c:xVal>
          <c:yVal>
            <c:numRef>
              <c:f>'90.5K'!$C$10:$C$108</c:f>
              <c:numCache>
                <c:formatCode>General</c:formatCode>
                <c:ptCount val="99"/>
                <c:pt idx="0">
                  <c:v>5.2860867232099998E-2</c:v>
                </c:pt>
                <c:pt idx="1">
                  <c:v>6.6404975950699996E-2</c:v>
                </c:pt>
                <c:pt idx="2">
                  <c:v>7.2913832962499994E-2</c:v>
                </c:pt>
                <c:pt idx="3">
                  <c:v>7.7123954892200003E-2</c:v>
                </c:pt>
                <c:pt idx="4">
                  <c:v>8.0920435488199993E-2</c:v>
                </c:pt>
                <c:pt idx="5">
                  <c:v>8.3564653992699994E-2</c:v>
                </c:pt>
                <c:pt idx="6">
                  <c:v>8.58004242182E-2</c:v>
                </c:pt>
                <c:pt idx="7">
                  <c:v>8.7433040142100002E-2</c:v>
                </c:pt>
                <c:pt idx="8">
                  <c:v>8.9008294045899994E-2</c:v>
                </c:pt>
                <c:pt idx="9">
                  <c:v>9.0180829167400001E-2</c:v>
                </c:pt>
                <c:pt idx="10">
                  <c:v>9.1347292065599994E-2</c:v>
                </c:pt>
                <c:pt idx="11">
                  <c:v>9.2616640031300004E-2</c:v>
                </c:pt>
                <c:pt idx="12">
                  <c:v>9.3710735440299994E-2</c:v>
                </c:pt>
                <c:pt idx="13">
                  <c:v>9.46330651641E-2</c:v>
                </c:pt>
                <c:pt idx="14">
                  <c:v>9.5145910978299997E-2</c:v>
                </c:pt>
                <c:pt idx="15">
                  <c:v>9.5942318439500004E-2</c:v>
                </c:pt>
                <c:pt idx="16">
                  <c:v>9.6469305455699997E-2</c:v>
                </c:pt>
                <c:pt idx="17">
                  <c:v>9.7245052456900002E-2</c:v>
                </c:pt>
                <c:pt idx="18">
                  <c:v>9.7565934061999995E-2</c:v>
                </c:pt>
                <c:pt idx="19">
                  <c:v>9.8426833748799999E-2</c:v>
                </c:pt>
                <c:pt idx="20">
                  <c:v>9.8974198102999997E-2</c:v>
                </c:pt>
                <c:pt idx="21">
                  <c:v>9.9209144711499997E-2</c:v>
                </c:pt>
                <c:pt idx="22">
                  <c:v>9.9647715687799995E-2</c:v>
                </c:pt>
                <c:pt idx="23">
                  <c:v>0.100216336548</c:v>
                </c:pt>
                <c:pt idx="24">
                  <c:v>0.100626207888</c:v>
                </c:pt>
                <c:pt idx="25">
                  <c:v>0.101004108787</c:v>
                </c:pt>
                <c:pt idx="26">
                  <c:v>0.101465940475</c:v>
                </c:pt>
                <c:pt idx="27">
                  <c:v>0.10176090151099999</c:v>
                </c:pt>
                <c:pt idx="28">
                  <c:v>0.10201445967</c:v>
                </c:pt>
                <c:pt idx="29">
                  <c:v>0.10253101587299999</c:v>
                </c:pt>
                <c:pt idx="30">
                  <c:v>0.10252135246999999</c:v>
                </c:pt>
                <c:pt idx="31">
                  <c:v>0.10313389450300001</c:v>
                </c:pt>
                <c:pt idx="32">
                  <c:v>0.10319878161</c:v>
                </c:pt>
                <c:pt idx="33">
                  <c:v>0.10345437377699999</c:v>
                </c:pt>
                <c:pt idx="34">
                  <c:v>0.104064173996</c:v>
                </c:pt>
                <c:pt idx="35">
                  <c:v>0.104340568185</c:v>
                </c:pt>
                <c:pt idx="36">
                  <c:v>0.104429349303</c:v>
                </c:pt>
                <c:pt idx="37">
                  <c:v>0.104443788528</c:v>
                </c:pt>
                <c:pt idx="38">
                  <c:v>0.10459360480300001</c:v>
                </c:pt>
                <c:pt idx="39">
                  <c:v>0.104800127447</c:v>
                </c:pt>
                <c:pt idx="40">
                  <c:v>0.10507316887400001</c:v>
                </c:pt>
                <c:pt idx="41">
                  <c:v>0.105320565403</c:v>
                </c:pt>
                <c:pt idx="42">
                  <c:v>0.10553277283900001</c:v>
                </c:pt>
                <c:pt idx="43">
                  <c:v>0.105635546148</c:v>
                </c:pt>
                <c:pt idx="44">
                  <c:v>0.105733551085</c:v>
                </c:pt>
                <c:pt idx="45">
                  <c:v>0.105902448297</c:v>
                </c:pt>
                <c:pt idx="46">
                  <c:v>0.10663472116</c:v>
                </c:pt>
                <c:pt idx="47">
                  <c:v>0.10623510181900001</c:v>
                </c:pt>
                <c:pt idx="48">
                  <c:v>0.106653064489</c:v>
                </c:pt>
                <c:pt idx="49">
                  <c:v>0.106862284243</c:v>
                </c:pt>
                <c:pt idx="50">
                  <c:v>0.10739501565700001</c:v>
                </c:pt>
                <c:pt idx="51">
                  <c:v>0.107084482908</c:v>
                </c:pt>
                <c:pt idx="52">
                  <c:v>0.107348963618</c:v>
                </c:pt>
                <c:pt idx="53">
                  <c:v>0.107764922082</c:v>
                </c:pt>
                <c:pt idx="54">
                  <c:v>0.107813023031</c:v>
                </c:pt>
                <c:pt idx="55">
                  <c:v>0.108206599951</c:v>
                </c:pt>
                <c:pt idx="56">
                  <c:v>0.108314812183</c:v>
                </c:pt>
                <c:pt idx="57">
                  <c:v>0.10854290425800001</c:v>
                </c:pt>
                <c:pt idx="58">
                  <c:v>0.10881021618800001</c:v>
                </c:pt>
                <c:pt idx="59">
                  <c:v>0.108621060848</c:v>
                </c:pt>
                <c:pt idx="60">
                  <c:v>0.1087186113</c:v>
                </c:pt>
                <c:pt idx="61">
                  <c:v>0.109105378389</c:v>
                </c:pt>
                <c:pt idx="62">
                  <c:v>0.108880326152</c:v>
                </c:pt>
                <c:pt idx="63">
                  <c:v>0.109149165452</c:v>
                </c:pt>
                <c:pt idx="64">
                  <c:v>0.10899687558399999</c:v>
                </c:pt>
                <c:pt idx="65">
                  <c:v>0.109383329749</c:v>
                </c:pt>
                <c:pt idx="66">
                  <c:v>0.10935972631</c:v>
                </c:pt>
                <c:pt idx="67">
                  <c:v>0.109701015055</c:v>
                </c:pt>
                <c:pt idx="68">
                  <c:v>0.10951475799099999</c:v>
                </c:pt>
                <c:pt idx="69">
                  <c:v>0.109637647867</c:v>
                </c:pt>
                <c:pt idx="70">
                  <c:v>0.109745800495</c:v>
                </c:pt>
                <c:pt idx="71">
                  <c:v>0.109673373401</c:v>
                </c:pt>
                <c:pt idx="72">
                  <c:v>0.109703265131</c:v>
                </c:pt>
                <c:pt idx="73">
                  <c:v>0.110087290406</c:v>
                </c:pt>
                <c:pt idx="74">
                  <c:v>0.110011130571</c:v>
                </c:pt>
                <c:pt idx="75">
                  <c:v>0.109928935766</c:v>
                </c:pt>
                <c:pt idx="76">
                  <c:v>0.110184542835</c:v>
                </c:pt>
                <c:pt idx="77">
                  <c:v>0.110606983304</c:v>
                </c:pt>
                <c:pt idx="78">
                  <c:v>0.11030652374</c:v>
                </c:pt>
                <c:pt idx="79">
                  <c:v>0.11040070653</c:v>
                </c:pt>
                <c:pt idx="80">
                  <c:v>0.110588520765</c:v>
                </c:pt>
                <c:pt idx="81">
                  <c:v>0.111127324402</c:v>
                </c:pt>
                <c:pt idx="82">
                  <c:v>0.11117923259699999</c:v>
                </c:pt>
                <c:pt idx="83">
                  <c:v>0.11118866503200001</c:v>
                </c:pt>
                <c:pt idx="84">
                  <c:v>0.111247166991</c:v>
                </c:pt>
                <c:pt idx="85">
                  <c:v>0.111161626875</c:v>
                </c:pt>
                <c:pt idx="86">
                  <c:v>0.11131305247499999</c:v>
                </c:pt>
                <c:pt idx="87">
                  <c:v>0.111204527318</c:v>
                </c:pt>
                <c:pt idx="88">
                  <c:v>0.11135857552300001</c:v>
                </c:pt>
                <c:pt idx="89">
                  <c:v>0.11160048097399999</c:v>
                </c:pt>
                <c:pt idx="90">
                  <c:v>0.111838415265</c:v>
                </c:pt>
                <c:pt idx="91">
                  <c:v>0.11190354079000001</c:v>
                </c:pt>
                <c:pt idx="92">
                  <c:v>0.11183598637599999</c:v>
                </c:pt>
                <c:pt idx="93">
                  <c:v>0.11185899376900001</c:v>
                </c:pt>
                <c:pt idx="94">
                  <c:v>0.111868925393</c:v>
                </c:pt>
                <c:pt idx="95">
                  <c:v>0.112178869545</c:v>
                </c:pt>
                <c:pt idx="96">
                  <c:v>0.112499900162</c:v>
                </c:pt>
                <c:pt idx="97">
                  <c:v>0.11271908879299999</c:v>
                </c:pt>
                <c:pt idx="98">
                  <c:v>0.112606398761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768832"/>
        <c:axId val="68769408"/>
      </c:scatterChart>
      <c:valAx>
        <c:axId val="68768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baseline="0"/>
                  <a:t>exposure time (s)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0.42926897552440091"/>
              <c:y val="0.874590230676611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68769408"/>
        <c:crosses val="autoZero"/>
        <c:crossBetween val="midCat"/>
      </c:valAx>
      <c:valAx>
        <c:axId val="687694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mean DSNU</a:t>
                </a:r>
              </a:p>
            </c:rich>
          </c:tx>
          <c:layout>
            <c:manualLayout>
              <c:xMode val="edge"/>
              <c:yMode val="edge"/>
              <c:x val="2.6016260162601626E-2"/>
              <c:y val="0.297030742444323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6876883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28C08B0-FF9C-41ED-BF75-946181CA9813}" type="datetime1">
              <a:rPr lang="en-US"/>
              <a:pPr/>
              <a:t>10/10/2013</a:t>
            </a:fld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r>
              <a:rPr lang="en-US"/>
              <a:t>Crouzet,sdw 2013, 11 October 2013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744A91D-5042-4D37-969B-32964B40372E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60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FA097B-A13C-4F25-8E04-AB54001E3E8D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r>
              <a:rPr lang="en-US"/>
              <a:t>Crouzet,sdw 2013, 11 October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EBAF92-E6F7-4208-80D7-5FB333A147E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936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Crouzet,sdw 2013, 11 October 2013</a:t>
            </a:r>
          </a:p>
        </p:txBody>
      </p:sp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Crouzet,sdw 2013, 11 October 2013</a:t>
            </a:r>
          </a:p>
        </p:txBody>
      </p:sp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Crouzet,sdw 2013, 11 October 2013</a:t>
            </a:r>
          </a:p>
        </p:txBody>
      </p:sp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9357FC-184B-4AAF-A63E-BB1A84640D5D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327775"/>
            <a:ext cx="913923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PPT_Header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9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037493" y="4035425"/>
            <a:ext cx="5251938" cy="2266950"/>
          </a:xfrm>
        </p:spPr>
        <p:txBody>
          <a:bodyPr lIns="90000" tIns="36000" rIns="90000" bIns="36000"/>
          <a:lstStyle>
            <a:lvl1pPr>
              <a:lnSpc>
                <a:spcPct val="100000"/>
              </a:lnSpc>
              <a:spcBef>
                <a:spcPct val="2500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Click to edit Master subtitle style</a:t>
            </a:r>
          </a:p>
          <a:p>
            <a:r>
              <a:rPr lang="it-IT" dirty="0"/>
              <a:t>And date</a:t>
            </a:r>
          </a:p>
        </p:txBody>
      </p:sp>
      <p:sp>
        <p:nvSpPr>
          <p:cNvPr id="3276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037494" y="2749553"/>
            <a:ext cx="6690946" cy="1279525"/>
          </a:xfrm>
        </p:spPr>
        <p:txBody>
          <a:bodyPr tIns="0" bIns="0" anchor="t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it-IT"/>
              <a:t>CLICK TO EDIT </a:t>
            </a:r>
            <a:br>
              <a:rPr lang="it-IT"/>
            </a:br>
            <a:r>
              <a:rPr lang="it-IT"/>
              <a:t>MASTER</a:t>
            </a:r>
          </a:p>
        </p:txBody>
      </p:sp>
    </p:spTree>
    <p:extLst>
      <p:ext uri="{BB962C8B-B14F-4D97-AF65-F5344CB8AC3E}">
        <p14:creationId xmlns:p14="http://schemas.microsoft.com/office/powerpoint/2010/main" val="69266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First Results H2RG | Thibault Viale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87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37740" y="307975"/>
            <a:ext cx="1790700" cy="5683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639" y="307975"/>
            <a:ext cx="5231423" cy="5683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First Results H2RG | Thibault Viale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25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First Results H2RG | Thibault Viale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4406903"/>
            <a:ext cx="71745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750" y="2906713"/>
            <a:ext cx="717452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First Results H2RG | Thibault Viale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106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639" y="1673225"/>
            <a:ext cx="351106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7377" y="1673225"/>
            <a:ext cx="351106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First Results H2RG | Thibault Viale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56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274638"/>
            <a:ext cx="75965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031" y="1535113"/>
            <a:ext cx="37294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031" y="2174875"/>
            <a:ext cx="37294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7717" y="1535113"/>
            <a:ext cx="373086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87717" y="2174875"/>
            <a:ext cx="373086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First Results H2RG | Thibault Viale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4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First Results H2RG | Thibault Viale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54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First Results H2RG | Thibault Viale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19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273050"/>
            <a:ext cx="277690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0047" y="273052"/>
            <a:ext cx="47185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031" y="1435102"/>
            <a:ext cx="277690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First Results H2RG | Thibault Viale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85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420" y="4800600"/>
            <a:ext cx="506436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54420" y="612775"/>
            <a:ext cx="506436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4420" y="5367338"/>
            <a:ext cx="506436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First Results H2RG | Thibault Viale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01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signatur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327775"/>
            <a:ext cx="913923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 descr="PPT_Header0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73225"/>
            <a:ext cx="77597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3266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7550" y="6286500"/>
            <a:ext cx="5302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D4F53"/>
                </a:solidFill>
              </a:defRPr>
            </a:lvl1pPr>
          </a:lstStyle>
          <a:p>
            <a:r>
              <a:rPr lang="en-US"/>
              <a:t>First Results H2RG | Thibault Viale 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163513"/>
            <a:ext cx="62007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2pPr>
      <a:lvl3pPr marL="1825625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1600">
          <a:solidFill>
            <a:srgbClr val="9D9FA1"/>
          </a:solidFill>
          <a:latin typeface="+mn-lt"/>
        </a:defRPr>
      </a:lvl6pPr>
      <a:lvl7pPr marL="39370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1600">
          <a:solidFill>
            <a:srgbClr val="9D9FA1"/>
          </a:solidFill>
          <a:latin typeface="+mn-lt"/>
        </a:defRPr>
      </a:lvl7pPr>
      <a:lvl8pPr marL="43942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1600">
          <a:solidFill>
            <a:srgbClr val="9D9FA1"/>
          </a:solidFill>
          <a:latin typeface="+mn-lt"/>
        </a:defRPr>
      </a:lvl8pPr>
      <a:lvl9pPr marL="48514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1600">
          <a:solidFill>
            <a:srgbClr val="9D9FA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1"/>
          <p:cNvSpPr>
            <a:spLocks noGrp="1"/>
          </p:cNvSpPr>
          <p:nvPr>
            <p:ph type="subTitle" idx="1"/>
          </p:nvPr>
        </p:nvSpPr>
        <p:spPr>
          <a:xfrm>
            <a:off x="179388" y="4941888"/>
            <a:ext cx="8785225" cy="5683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Crouzet Pierre-Elie, Jerome Caron, Thibault Viale</a:t>
            </a:r>
          </a:p>
        </p:txBody>
      </p:sp>
      <p:sp>
        <p:nvSpPr>
          <p:cNvPr id="13315" name="Title 2"/>
          <p:cNvSpPr>
            <a:spLocks noGrp="1"/>
          </p:cNvSpPr>
          <p:nvPr>
            <p:ph type="ctrTitle"/>
          </p:nvPr>
        </p:nvSpPr>
        <p:spPr>
          <a:xfrm>
            <a:off x="1038225" y="2749550"/>
            <a:ext cx="6689725" cy="12795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Super-hot pixels, hot pixels and DSNU on Hawaii-2RG detector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ctrTitle"/>
          </p:nvPr>
        </p:nvSpPr>
        <p:spPr>
          <a:xfrm>
            <a:off x="1038225" y="2749550"/>
            <a:ext cx="6689725" cy="12795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DSNU with exposure time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DSNU definition and data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12875"/>
            <a:ext cx="8281988" cy="4318000"/>
          </a:xfrm>
        </p:spPr>
        <p:txBody>
          <a:bodyPr/>
          <a:lstStyle/>
          <a:p>
            <a:r>
              <a:rPr lang="en-US" smtClean="0"/>
              <a:t>DSNU definition</a:t>
            </a:r>
          </a:p>
          <a:p>
            <a:pPr lvl="1"/>
            <a:r>
              <a:rPr lang="en-US" smtClean="0"/>
              <a:t>For each pixel i of the array at a given integration time t </a:t>
            </a:r>
          </a:p>
          <a:p>
            <a:pPr marL="1406525" lvl="2" indent="0">
              <a:buFont typeface="Verdana" pitchFamily="34" charset="0"/>
              <a:buNone/>
            </a:pPr>
            <a:r>
              <a:rPr lang="en-US" smtClean="0"/>
              <a:t>DSNU(i)=(S(i)-median)/median</a:t>
            </a:r>
          </a:p>
          <a:p>
            <a:pPr marL="1406525" lvl="2" indent="0">
              <a:buFont typeface="Verdana" pitchFamily="34" charset="0"/>
              <a:buNone/>
            </a:pPr>
            <a:r>
              <a:rPr lang="en-US" smtClean="0"/>
              <a:t>With S(i): signal of the pixel i</a:t>
            </a:r>
          </a:p>
          <a:p>
            <a:pPr marL="1406525" lvl="2" indent="0">
              <a:buFont typeface="Verdana" pitchFamily="34" charset="0"/>
              <a:buNone/>
            </a:pPr>
            <a:r>
              <a:rPr lang="en-US" smtClean="0"/>
              <a:t>Median: median value of the pixel over the entire array</a:t>
            </a:r>
          </a:p>
          <a:p>
            <a:pPr lvl="1"/>
            <a:r>
              <a:rPr lang="en-US" smtClean="0"/>
              <a:t>Temporal evolution of the DSNU</a:t>
            </a:r>
          </a:p>
          <a:p>
            <a:pPr lvl="1">
              <a:buFont typeface="Verdana" pitchFamily="34" charset="0"/>
              <a:buNone/>
            </a:pPr>
            <a:endParaRPr lang="en-US" smtClean="0"/>
          </a:p>
          <a:p>
            <a:r>
              <a:rPr lang="en-US" smtClean="0"/>
              <a:t>Same dark current up the ramp data</a:t>
            </a:r>
          </a:p>
          <a:p>
            <a:r>
              <a:rPr lang="en-US" smtClean="0"/>
              <a:t>Dsub-Vreset=250mV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GB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DSNU with exposure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" y="1341438"/>
            <a:ext cx="3384550" cy="4318000"/>
          </a:xfrm>
        </p:spPr>
        <p:txBody>
          <a:bodyPr/>
          <a:lstStyle/>
          <a:p>
            <a:r>
              <a:rPr lang="en-US" smtClean="0"/>
              <a:t>Over the entire array</a:t>
            </a:r>
          </a:p>
          <a:p>
            <a:pPr lvl="1"/>
            <a:r>
              <a:rPr lang="en-US" smtClean="0"/>
              <a:t>At T=125K</a:t>
            </a:r>
          </a:p>
          <a:p>
            <a:pPr lvl="1"/>
            <a:r>
              <a:rPr lang="en-US" smtClean="0"/>
              <a:t>Temperature stable at mK level</a:t>
            </a:r>
          </a:p>
          <a:p>
            <a:pPr lvl="1"/>
            <a:r>
              <a:rPr lang="en-US" smtClean="0"/>
              <a:t>22% of DSNU in 1000s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At T=90.5K</a:t>
            </a:r>
          </a:p>
          <a:p>
            <a:pPr lvl="1"/>
            <a:r>
              <a:rPr lang="en-US" smtClean="0"/>
              <a:t>Temperature stable at mK level</a:t>
            </a:r>
          </a:p>
          <a:p>
            <a:pPr lvl="1"/>
            <a:r>
              <a:rPr lang="en-US" smtClean="0"/>
              <a:t>11% of DNSU in 1000s</a:t>
            </a:r>
          </a:p>
          <a:p>
            <a:pPr lvl="1"/>
            <a:endParaRPr lang="en-US" smtClean="0"/>
          </a:p>
          <a:p>
            <a:pPr>
              <a:buFont typeface="Verdana" pitchFamily="34" charset="0"/>
              <a:buNone/>
            </a:pPr>
            <a:r>
              <a:rPr lang="en-US" smtClean="0"/>
              <a:t>-Different temporal behavior </a:t>
            </a:r>
          </a:p>
          <a:p>
            <a:pPr>
              <a:buFont typeface="Verdana" pitchFamily="34" charset="0"/>
              <a:buNone/>
            </a:pPr>
            <a:r>
              <a:rPr lang="en-US" smtClean="0"/>
              <a:t>for different temperature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279030" y="986752"/>
          <a:ext cx="5831062" cy="2590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316886" y="3793886"/>
          <a:ext cx="5857875" cy="272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Frame evolution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79388" y="1412875"/>
            <a:ext cx="7761287" cy="4318000"/>
          </a:xfrm>
        </p:spPr>
        <p:txBody>
          <a:bodyPr/>
          <a:lstStyle/>
          <a:p>
            <a:r>
              <a:rPr lang="en-GB" smtClean="0"/>
              <a:t>T=125K</a:t>
            </a:r>
          </a:p>
          <a:p>
            <a:r>
              <a:rPr lang="en-GB" smtClean="0"/>
              <a:t>Same scale</a:t>
            </a:r>
          </a:p>
        </p:txBody>
      </p:sp>
      <p:pic>
        <p:nvPicPr>
          <p:cNvPr id="24580" name="Picture 3" descr="C:\Users\Pierre-Elie Crouzet\AppData\Local\Temp\_TS2FAD.tmp\_TS13D.tmp\frame1-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246188"/>
            <a:ext cx="41021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6153150" y="1628775"/>
            <a:ext cx="1155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Frame1</a:t>
            </a:r>
          </a:p>
        </p:txBody>
      </p:sp>
      <p:sp>
        <p:nvSpPr>
          <p:cNvPr id="24586" name="TextBox 5"/>
          <p:cNvSpPr txBox="1">
            <a:spLocks noChangeArrowheads="1"/>
          </p:cNvSpPr>
          <p:nvPr/>
        </p:nvSpPr>
        <p:spPr bwMode="auto">
          <a:xfrm>
            <a:off x="179388" y="4775200"/>
            <a:ext cx="3313112" cy="1749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/>
              <a:t>Increasing then decreasing of DSNU due to high amount of hot pixel or saturated pixel</a:t>
            </a:r>
          </a:p>
          <a:p>
            <a:pPr eaLnBrk="1" hangingPunct="1">
              <a:buFontTx/>
              <a:buChar char="•"/>
            </a:pPr>
            <a:r>
              <a:rPr lang="en-US"/>
              <a:t>no contrast anymore between good/hot pixels</a:t>
            </a:r>
          </a:p>
        </p:txBody>
      </p:sp>
      <p:grpSp>
        <p:nvGrpSpPr>
          <p:cNvPr id="24596" name="Group 20"/>
          <p:cNvGrpSpPr>
            <a:grpSpLocks/>
          </p:cNvGrpSpPr>
          <p:nvPr/>
        </p:nvGrpSpPr>
        <p:grpSpPr bwMode="auto">
          <a:xfrm>
            <a:off x="900113" y="2349500"/>
            <a:ext cx="8135937" cy="2921000"/>
            <a:chOff x="567" y="1480"/>
            <a:chExt cx="5125" cy="1840"/>
          </a:xfrm>
        </p:grpSpPr>
        <p:grpSp>
          <p:nvGrpSpPr>
            <p:cNvPr id="24589" name="Group 13"/>
            <p:cNvGrpSpPr>
              <a:grpSpLocks/>
            </p:cNvGrpSpPr>
            <p:nvPr/>
          </p:nvGrpSpPr>
          <p:grpSpPr bwMode="auto">
            <a:xfrm>
              <a:off x="2319" y="1480"/>
              <a:ext cx="3373" cy="1840"/>
              <a:chOff x="2319" y="1480"/>
              <a:chExt cx="3373" cy="1840"/>
            </a:xfrm>
          </p:grpSpPr>
          <p:pic>
            <p:nvPicPr>
              <p:cNvPr id="24581" name="Picture 4" descr="C:\Users\Pierre-Elie Crouzet\AppData\Local\Temp\_TS2FAD.tmp\_TS13D.tmp\frame50-zoom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9" y="1480"/>
                <a:ext cx="2483" cy="1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84" name="TextBox 9"/>
              <p:cNvSpPr txBox="1">
                <a:spLocks noChangeArrowheads="1"/>
              </p:cNvSpPr>
              <p:nvPr/>
            </p:nvSpPr>
            <p:spPr bwMode="auto">
              <a:xfrm>
                <a:off x="4809" y="1979"/>
                <a:ext cx="883" cy="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Frame 50 at t=2100s</a:t>
                </a:r>
              </a:p>
            </p:txBody>
          </p:sp>
        </p:grp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>
              <a:off x="2018" y="2069"/>
              <a:ext cx="499" cy="5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592" name="TextBox 5"/>
            <p:cNvSpPr txBox="1">
              <a:spLocks noChangeArrowheads="1"/>
            </p:cNvSpPr>
            <p:nvPr/>
          </p:nvSpPr>
          <p:spPr bwMode="auto">
            <a:xfrm>
              <a:off x="567" y="2251"/>
              <a:ext cx="1543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Increasing of DSNU</a:t>
              </a:r>
            </a:p>
          </p:txBody>
        </p:sp>
      </p:grpSp>
      <p:grpSp>
        <p:nvGrpSpPr>
          <p:cNvPr id="24595" name="Group 19"/>
          <p:cNvGrpSpPr>
            <a:grpSpLocks/>
          </p:cNvGrpSpPr>
          <p:nvPr/>
        </p:nvGrpSpPr>
        <p:grpSpPr bwMode="auto">
          <a:xfrm>
            <a:off x="4211638" y="4259263"/>
            <a:ext cx="5030787" cy="2660650"/>
            <a:chOff x="2653" y="2683"/>
            <a:chExt cx="3169" cy="1676"/>
          </a:xfrm>
        </p:grpSpPr>
        <p:grpSp>
          <p:nvGrpSpPr>
            <p:cNvPr id="24590" name="Group 14"/>
            <p:cNvGrpSpPr>
              <a:grpSpLocks/>
            </p:cNvGrpSpPr>
            <p:nvPr/>
          </p:nvGrpSpPr>
          <p:grpSpPr bwMode="auto">
            <a:xfrm>
              <a:off x="2653" y="2683"/>
              <a:ext cx="3169" cy="1676"/>
              <a:chOff x="2653" y="2683"/>
              <a:chExt cx="3169" cy="1676"/>
            </a:xfrm>
          </p:grpSpPr>
          <p:pic>
            <p:nvPicPr>
              <p:cNvPr id="24582" name="Picture 2" descr="C:\Users\Pierre-Elie Crouzet\AppData\Local\Temp\_TS2FAD.tmp\_TS13D.tmp\frame100-zoom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" y="2683"/>
                <a:ext cx="2262" cy="1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85" name="TextBox 10"/>
              <p:cNvSpPr txBox="1">
                <a:spLocks noChangeArrowheads="1"/>
              </p:cNvSpPr>
              <p:nvPr/>
            </p:nvSpPr>
            <p:spPr bwMode="auto">
              <a:xfrm>
                <a:off x="2653" y="3657"/>
                <a:ext cx="907" cy="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Frame 100 at t=4200s</a:t>
                </a:r>
              </a:p>
            </p:txBody>
          </p:sp>
        </p:grpSp>
        <p:sp>
          <p:nvSpPr>
            <p:cNvPr id="24593" name="TextBox 5"/>
            <p:cNvSpPr txBox="1">
              <a:spLocks noChangeArrowheads="1"/>
            </p:cNvSpPr>
            <p:nvPr/>
          </p:nvSpPr>
          <p:spPr bwMode="auto">
            <a:xfrm>
              <a:off x="3696" y="2795"/>
              <a:ext cx="1543" cy="4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Decreasing of DSNU</a:t>
              </a:r>
            </a:p>
          </p:txBody>
        </p:sp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>
              <a:off x="3334" y="2750"/>
              <a:ext cx="499" cy="5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Frame evolution </a:t>
            </a:r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07950" y="1628775"/>
            <a:ext cx="2663825" cy="4318000"/>
          </a:xfrm>
        </p:spPr>
        <p:txBody>
          <a:bodyPr/>
          <a:lstStyle/>
          <a:p>
            <a:r>
              <a:rPr lang="en-GB" smtClean="0"/>
              <a:t>T=90.5K</a:t>
            </a:r>
          </a:p>
          <a:p>
            <a:r>
              <a:rPr lang="en-GB" smtClean="0"/>
              <a:t>Same scale</a:t>
            </a:r>
          </a:p>
          <a:p>
            <a:endParaRPr lang="en-US" smtClean="0"/>
          </a:p>
        </p:txBody>
      </p:sp>
      <p:pic>
        <p:nvPicPr>
          <p:cNvPr id="25605" name="Picture 3" descr="C:\Users\Pierre-Elie Crouzet\AppData\Local\Temp\_TS2FAD.tmp\_TS140.tmp\frame0-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68338"/>
            <a:ext cx="3590925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6153150" y="1628775"/>
            <a:ext cx="1155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frame1</a:t>
            </a:r>
          </a:p>
        </p:txBody>
      </p:sp>
      <p:grpSp>
        <p:nvGrpSpPr>
          <p:cNvPr id="25614" name="Group 14"/>
          <p:cNvGrpSpPr>
            <a:grpSpLocks/>
          </p:cNvGrpSpPr>
          <p:nvPr/>
        </p:nvGrpSpPr>
        <p:grpSpPr bwMode="auto">
          <a:xfrm>
            <a:off x="3419475" y="2603500"/>
            <a:ext cx="5256213" cy="2508250"/>
            <a:chOff x="2154" y="1640"/>
            <a:chExt cx="3311" cy="1580"/>
          </a:xfrm>
        </p:grpSpPr>
        <p:pic>
          <p:nvPicPr>
            <p:cNvPr id="25606" name="Picture 4" descr="C:\Users\Pierre-Elie Crouzet\AppData\Local\Temp\_TS2FAD.tmp\_TS140.tmp\frame50-zoo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640"/>
              <a:ext cx="2133" cy="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TextBox 8"/>
            <p:cNvSpPr txBox="1">
              <a:spLocks noChangeArrowheads="1"/>
            </p:cNvSpPr>
            <p:nvPr/>
          </p:nvSpPr>
          <p:spPr bwMode="auto">
            <a:xfrm>
              <a:off x="4346" y="2069"/>
              <a:ext cx="111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Frame 50 at t=530s</a:t>
              </a:r>
            </a:p>
          </p:txBody>
        </p:sp>
      </p:grpSp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23850" y="4286250"/>
            <a:ext cx="8786813" cy="2571750"/>
            <a:chOff x="204" y="2700"/>
            <a:chExt cx="5535" cy="1620"/>
          </a:xfrm>
        </p:grpSpPr>
        <p:pic>
          <p:nvPicPr>
            <p:cNvPr id="25604" name="Picture 2" descr="C:\Users\Pierre-Elie Crouzet\AppData\Local\Temp\_TS2FAD.tmp\_TS140.tmp\fraem100-zoom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" y="2700"/>
              <a:ext cx="2185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9" name="TextBox 9"/>
            <p:cNvSpPr txBox="1">
              <a:spLocks noChangeArrowheads="1"/>
            </p:cNvSpPr>
            <p:nvPr/>
          </p:nvSpPr>
          <p:spPr bwMode="auto">
            <a:xfrm>
              <a:off x="2422" y="3611"/>
              <a:ext cx="1119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Frame 100 at t=1060s</a:t>
              </a:r>
            </a:p>
          </p:txBody>
        </p:sp>
        <p:sp>
          <p:nvSpPr>
            <p:cNvPr id="25610" name="TextBox 10"/>
            <p:cNvSpPr txBox="1">
              <a:spLocks noChangeArrowheads="1"/>
            </p:cNvSpPr>
            <p:nvPr/>
          </p:nvSpPr>
          <p:spPr bwMode="auto">
            <a:xfrm>
              <a:off x="204" y="2931"/>
              <a:ext cx="1633" cy="75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Increasing of DSNU due to slow increase of hot pixel with time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grpSp>
        <p:nvGrpSpPr>
          <p:cNvPr id="26667" name="Group 43"/>
          <p:cNvGrpSpPr>
            <a:grpSpLocks/>
          </p:cNvGrpSpPr>
          <p:nvPr/>
        </p:nvGrpSpPr>
        <p:grpSpPr bwMode="auto">
          <a:xfrm>
            <a:off x="44450" y="349250"/>
            <a:ext cx="6891338" cy="2740025"/>
            <a:chOff x="28" y="220"/>
            <a:chExt cx="4341" cy="1726"/>
          </a:xfrm>
        </p:grpSpPr>
        <p:pic>
          <p:nvPicPr>
            <p:cNvPr id="26629" name="Picture 3" descr="C:\Users\Pierre-Elie Crouzet\AppData\Local\Temp\_TS2FAD.tmp\_TS140.tmp\frame0-zoo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" y="618"/>
              <a:ext cx="2262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7" name="TextBox 22"/>
            <p:cNvSpPr txBox="1">
              <a:spLocks noChangeArrowheads="1"/>
            </p:cNvSpPr>
            <p:nvPr/>
          </p:nvSpPr>
          <p:spPr bwMode="auto">
            <a:xfrm>
              <a:off x="129" y="1596"/>
              <a:ext cx="72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frame1</a:t>
              </a:r>
            </a:p>
          </p:txBody>
        </p:sp>
        <p:pic>
          <p:nvPicPr>
            <p:cNvPr id="26631" name="Picture 2" descr="C:\Users\Pierre-Elie Crouzet\AppData\Local\Temp\_TSFCE6.tmp\_TS19A.tmp\pixel-evolution-1049-101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20"/>
              <a:ext cx="1534" cy="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1041" y="754"/>
              <a:ext cx="1748" cy="2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41" name="TextBox 25"/>
            <p:cNvSpPr txBox="1">
              <a:spLocks noChangeArrowheads="1"/>
            </p:cNvSpPr>
            <p:nvPr/>
          </p:nvSpPr>
          <p:spPr bwMode="auto">
            <a:xfrm rot="-5400000">
              <a:off x="2449" y="959"/>
              <a:ext cx="63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800"/>
                <a:t>Signal (adu)</a:t>
              </a:r>
            </a:p>
          </p:txBody>
        </p:sp>
      </p:grpSp>
      <p:sp>
        <p:nvSpPr>
          <p:cNvPr id="26644" name="TextBox 31"/>
          <p:cNvSpPr txBox="1">
            <a:spLocks noChangeArrowheads="1"/>
          </p:cNvSpPr>
          <p:nvPr/>
        </p:nvSpPr>
        <p:spPr bwMode="auto">
          <a:xfrm>
            <a:off x="5815013" y="6572250"/>
            <a:ext cx="15652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Frame number (/10)</a:t>
            </a:r>
          </a:p>
        </p:txBody>
      </p:sp>
      <p:grpSp>
        <p:nvGrpSpPr>
          <p:cNvPr id="26665" name="Group 41"/>
          <p:cNvGrpSpPr>
            <a:grpSpLocks/>
          </p:cNvGrpSpPr>
          <p:nvPr/>
        </p:nvGrpSpPr>
        <p:grpSpPr bwMode="auto">
          <a:xfrm>
            <a:off x="34925" y="2470150"/>
            <a:ext cx="7162800" cy="2327275"/>
            <a:chOff x="68" y="1556"/>
            <a:chExt cx="4512" cy="1466"/>
          </a:xfrm>
        </p:grpSpPr>
        <p:pic>
          <p:nvPicPr>
            <p:cNvPr id="26664" name="Picture 3" descr="C:\Users\Pierre-Elie Crouzet\AppData\Local\Temp\_TSFCE6.tmp\_TS19B.tmp\pixel evolution-1034-106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559"/>
              <a:ext cx="1655" cy="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63" name="Group 39"/>
            <p:cNvGrpSpPr>
              <a:grpSpLocks/>
            </p:cNvGrpSpPr>
            <p:nvPr/>
          </p:nvGrpSpPr>
          <p:grpSpPr bwMode="auto">
            <a:xfrm>
              <a:off x="68" y="1556"/>
              <a:ext cx="4118" cy="1466"/>
              <a:chOff x="38" y="1433"/>
              <a:chExt cx="4118" cy="1466"/>
            </a:xfrm>
          </p:grpSpPr>
          <p:sp>
            <p:nvSpPr>
              <p:cNvPr id="26642" name="TextBox 29"/>
              <p:cNvSpPr txBox="1">
                <a:spLocks noChangeArrowheads="1"/>
              </p:cNvSpPr>
              <p:nvPr/>
            </p:nvSpPr>
            <p:spPr bwMode="auto">
              <a:xfrm rot="-5400000">
                <a:off x="2585" y="1683"/>
                <a:ext cx="63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800"/>
                  <a:t>Signal (adu)</a:t>
                </a:r>
              </a:p>
            </p:txBody>
          </p:sp>
          <p:sp>
            <p:nvSpPr>
              <p:cNvPr id="26645" name="TextBox 32"/>
              <p:cNvSpPr txBox="1">
                <a:spLocks noChangeArrowheads="1"/>
              </p:cNvSpPr>
              <p:nvPr/>
            </p:nvSpPr>
            <p:spPr bwMode="auto">
              <a:xfrm>
                <a:off x="3476" y="2038"/>
                <a:ext cx="680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800"/>
                  <a:t>Value at frame 50</a:t>
                </a: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V="1">
                <a:off x="3759" y="1700"/>
                <a:ext cx="0" cy="356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62" name="Group 38"/>
              <p:cNvGrpSpPr>
                <a:grpSpLocks/>
              </p:cNvGrpSpPr>
              <p:nvPr/>
            </p:nvGrpSpPr>
            <p:grpSpPr bwMode="auto">
              <a:xfrm>
                <a:off x="38" y="1839"/>
                <a:ext cx="2932" cy="1060"/>
                <a:chOff x="38" y="1839"/>
                <a:chExt cx="2932" cy="1060"/>
              </a:xfrm>
            </p:grpSpPr>
            <p:pic>
              <p:nvPicPr>
                <p:cNvPr id="26630" name="Picture 4" descr="C:\Users\Pierre-Elie Crouzet\AppData\Local\Temp\_TS2FAD.tmp\_TS140.tmp\frame50-zoom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" y="1839"/>
                  <a:ext cx="2262" cy="1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638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61" y="2369"/>
                  <a:ext cx="1119" cy="4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/>
                    <a:t>Frame 50 at t=530s</a:t>
                  </a:r>
                </a:p>
              </p:txBody>
            </p: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2245" y="2160"/>
                  <a:ext cx="725" cy="0"/>
                </a:xfrm>
                <a:prstGeom prst="straightConnector1">
                  <a:avLst/>
                </a:prstGeom>
                <a:ln w="38100" cmpd="sng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6661" name="Group 37"/>
          <p:cNvGrpSpPr>
            <a:grpSpLocks/>
          </p:cNvGrpSpPr>
          <p:nvPr/>
        </p:nvGrpSpPr>
        <p:grpSpPr bwMode="auto">
          <a:xfrm>
            <a:off x="34925" y="4254500"/>
            <a:ext cx="7715250" cy="2465388"/>
            <a:chOff x="22" y="2680"/>
            <a:chExt cx="4860" cy="1553"/>
          </a:xfrm>
        </p:grpSpPr>
        <p:pic>
          <p:nvPicPr>
            <p:cNvPr id="26628" name="Picture 2" descr="C:\Users\Pierre-Elie Crouzet\AppData\Local\Temp\_TS2FAD.tmp\_TS140.tmp\fraem100-zoom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2976"/>
              <a:ext cx="2288" cy="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Box 24"/>
            <p:cNvSpPr txBox="1">
              <a:spLocks noChangeArrowheads="1"/>
            </p:cNvSpPr>
            <p:nvPr/>
          </p:nvSpPr>
          <p:spPr bwMode="auto">
            <a:xfrm>
              <a:off x="68" y="3625"/>
              <a:ext cx="1040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Frame 100 at t=1060s</a:t>
              </a:r>
            </a:p>
          </p:txBody>
        </p:sp>
        <p:pic>
          <p:nvPicPr>
            <p:cNvPr id="26635" name="Picture 4" descr="C:\Users\Pierre-Elie Crouzet\AppData\Local\Temp\_TSFCE6.tmp\_TS19C.tmp\pixel-evolution-994-105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680"/>
              <a:ext cx="1678" cy="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1973" y="4051"/>
              <a:ext cx="1020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43" name="TextBox 30"/>
            <p:cNvSpPr txBox="1">
              <a:spLocks noChangeArrowheads="1"/>
            </p:cNvSpPr>
            <p:nvPr/>
          </p:nvSpPr>
          <p:spPr bwMode="auto">
            <a:xfrm rot="-5400000">
              <a:off x="2622" y="3217"/>
              <a:ext cx="6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800"/>
                <a:t>Signal (adu)</a:t>
              </a:r>
            </a:p>
          </p:txBody>
        </p:sp>
        <p:sp>
          <p:nvSpPr>
            <p:cNvPr id="26647" name="TextBox 35"/>
            <p:cNvSpPr txBox="1">
              <a:spLocks noChangeArrowheads="1"/>
            </p:cNvSpPr>
            <p:nvPr/>
          </p:nvSpPr>
          <p:spPr bwMode="auto">
            <a:xfrm>
              <a:off x="4202" y="3340"/>
              <a:ext cx="6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800"/>
                <a:t>Value at frame 100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4456" y="3020"/>
              <a:ext cx="0" cy="357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66" name="Group 42"/>
          <p:cNvGrpSpPr>
            <a:grpSpLocks/>
          </p:cNvGrpSpPr>
          <p:nvPr/>
        </p:nvGrpSpPr>
        <p:grpSpPr bwMode="auto">
          <a:xfrm>
            <a:off x="7092950" y="1557338"/>
            <a:ext cx="2051050" cy="3452812"/>
            <a:chOff x="4468" y="981"/>
            <a:chExt cx="1292" cy="2175"/>
          </a:xfrm>
        </p:grpSpPr>
        <p:sp>
          <p:nvSpPr>
            <p:cNvPr id="26640" name="TextBox 21"/>
            <p:cNvSpPr txBox="1">
              <a:spLocks noChangeArrowheads="1"/>
            </p:cNvSpPr>
            <p:nvPr/>
          </p:nvSpPr>
          <p:spPr bwMode="auto">
            <a:xfrm>
              <a:off x="4468" y="981"/>
              <a:ext cx="1191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/>
                <a:t>Some pixel become hot with the integration time with a RC behavior</a:t>
              </a:r>
            </a:p>
          </p:txBody>
        </p:sp>
        <p:sp>
          <p:nvSpPr>
            <p:cNvPr id="26651" name="TextBox 21"/>
            <p:cNvSpPr txBox="1">
              <a:spLocks noChangeArrowheads="1"/>
            </p:cNvSpPr>
            <p:nvPr/>
          </p:nvSpPr>
          <p:spPr bwMode="auto">
            <a:xfrm>
              <a:off x="4569" y="1842"/>
              <a:ext cx="1191" cy="13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/>
                <a:t>-Evolution at some month/year interval if new RC pixel are created </a:t>
              </a:r>
            </a:p>
            <a:p>
              <a:pPr eaLnBrk="1" hangingPunct="1"/>
              <a:r>
                <a:rPr lang="en-US" sz="1600"/>
                <a:t>-Explanation of RC behavior?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Outlines and data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12775" y="1484313"/>
            <a:ext cx="7759700" cy="4318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H2RG cosmetic at high temperature (150K-170K)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Switching pixel 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Super hot pixel</a:t>
            </a:r>
          </a:p>
          <a:p>
            <a:pPr lvl="1"/>
            <a:endParaRPr lang="en-US" smtClean="0">
              <a:solidFill>
                <a:schemeClr val="tx1"/>
              </a:solidFill>
            </a:endParaRPr>
          </a:p>
          <a:p>
            <a:r>
              <a:rPr lang="en-US" smtClean="0"/>
              <a:t>Data recorded at 5Mhz with the JADE2 card</a:t>
            </a:r>
          </a:p>
          <a:p>
            <a:pPr lvl="1"/>
            <a:r>
              <a:rPr lang="en-US" smtClean="0"/>
              <a:t>Integrating down (adu decrease with signal)</a:t>
            </a:r>
          </a:p>
        </p:txBody>
      </p:sp>
      <p:pic>
        <p:nvPicPr>
          <p:cNvPr id="27656" name="Picture 15" descr="IMG_0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3" t="9294" r="16879" b="7666"/>
          <a:stretch>
            <a:fillRect/>
          </a:stretch>
        </p:blipFill>
        <p:spPr bwMode="auto">
          <a:xfrm>
            <a:off x="3132138" y="3933825"/>
            <a:ext cx="25209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H2RG cosmetic at high temperature (170K)</a:t>
            </a: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-68263" y="1268413"/>
            <a:ext cx="4495801" cy="1223962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Switching pixels</a:t>
            </a:r>
          </a:p>
          <a:p>
            <a:pPr lvl="1">
              <a:buFontTx/>
              <a:buChar char="•"/>
            </a:pPr>
            <a:r>
              <a:rPr lang="en-US" sz="1400" smtClean="0"/>
              <a:t>100 ramps and 5 frames per ramp </a:t>
            </a:r>
          </a:p>
          <a:p>
            <a:pPr lvl="1">
              <a:buFontTx/>
              <a:buChar char="•"/>
            </a:pPr>
            <a:r>
              <a:rPr lang="en-US" sz="1400" smtClean="0"/>
              <a:t>Dsub-Vreset of 1V</a:t>
            </a:r>
          </a:p>
          <a:p>
            <a:pPr lvl="1">
              <a:buFont typeface="Verdana" pitchFamily="34" charset="0"/>
              <a:buNone/>
            </a:pPr>
            <a:endParaRPr lang="en-US" sz="1400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495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>
              <a:latin typeface="Arial" charset="0"/>
            </a:endParaRPr>
          </a:p>
        </p:txBody>
      </p:sp>
      <p:pic>
        <p:nvPicPr>
          <p:cNvPr id="28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268413"/>
            <a:ext cx="2519362" cy="19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28704" name="Group 32"/>
          <p:cNvGrpSpPr>
            <a:grpSpLocks/>
          </p:cNvGrpSpPr>
          <p:nvPr/>
        </p:nvGrpSpPr>
        <p:grpSpPr bwMode="auto">
          <a:xfrm>
            <a:off x="250825" y="5300663"/>
            <a:ext cx="6337300" cy="1441450"/>
            <a:chOff x="158" y="3339"/>
            <a:chExt cx="3992" cy="908"/>
          </a:xfrm>
        </p:grpSpPr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1428" y="3629"/>
              <a:ext cx="2722" cy="61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Font typeface="Wingdings" pitchFamily="2" charset="2"/>
                <a:buChar char="à"/>
              </a:pPr>
              <a:r>
                <a:rPr lang="en-GB" sz="1400">
                  <a:solidFill>
                    <a:schemeClr val="bg2"/>
                  </a:solidFill>
                  <a:sym typeface="Wingdings" pitchFamily="2" charset="2"/>
                </a:rPr>
                <a:t>biases tuning of the detector/SIDECAR at 170K especially at 5Mhz not easy task: news biases to tune compare to the “standard” 100Khz</a:t>
              </a:r>
              <a:endParaRPr lang="en-US" sz="1400">
                <a:solidFill>
                  <a:schemeClr val="bg2"/>
                </a:solidFill>
                <a:sym typeface="Wingdings" pitchFamily="2" charset="2"/>
              </a:endParaRPr>
            </a:p>
          </p:txBody>
        </p:sp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158" y="3339"/>
              <a:ext cx="2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1">
                <a:buClr>
                  <a:schemeClr val="accent1"/>
                </a:buClr>
                <a:buFontTx/>
                <a:buChar char="•"/>
              </a:pPr>
              <a:r>
                <a:rPr lang="en-GB" sz="1400">
                  <a:solidFill>
                    <a:schemeClr val="bg2"/>
                  </a:solidFill>
                </a:rPr>
                <a:t>    biases tuning problem?</a:t>
              </a:r>
              <a:r>
                <a:rPr lang="en-GB" sz="2000"/>
                <a:t> </a:t>
              </a:r>
            </a:p>
          </p:txBody>
        </p:sp>
      </p:grpSp>
      <p:grpSp>
        <p:nvGrpSpPr>
          <p:cNvPr id="28702" name="Group 30"/>
          <p:cNvGrpSpPr>
            <a:grpSpLocks/>
          </p:cNvGrpSpPr>
          <p:nvPr/>
        </p:nvGrpSpPr>
        <p:grpSpPr bwMode="auto">
          <a:xfrm>
            <a:off x="250825" y="1268413"/>
            <a:ext cx="9074150" cy="4305300"/>
            <a:chOff x="158" y="799"/>
            <a:chExt cx="5716" cy="2712"/>
          </a:xfrm>
        </p:grpSpPr>
        <p:pic>
          <p:nvPicPr>
            <p:cNvPr id="2868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115"/>
              <a:ext cx="1410" cy="1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grpSp>
          <p:nvGrpSpPr>
            <p:cNvPr id="28701" name="Group 29"/>
            <p:cNvGrpSpPr>
              <a:grpSpLocks/>
            </p:cNvGrpSpPr>
            <p:nvPr/>
          </p:nvGrpSpPr>
          <p:grpSpPr bwMode="auto">
            <a:xfrm>
              <a:off x="158" y="799"/>
              <a:ext cx="5716" cy="2586"/>
              <a:chOff x="158" y="799"/>
              <a:chExt cx="5716" cy="2586"/>
            </a:xfrm>
          </p:grpSpPr>
          <p:pic>
            <p:nvPicPr>
              <p:cNvPr id="2867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9" y="799"/>
                <a:ext cx="1565" cy="1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</p:pic>
          <p:sp>
            <p:nvSpPr>
              <p:cNvPr id="28687" name="Rectangle 15"/>
              <p:cNvSpPr>
                <a:spLocks noChangeArrowheads="1"/>
              </p:cNvSpPr>
              <p:nvPr/>
            </p:nvSpPr>
            <p:spPr bwMode="auto">
              <a:xfrm>
                <a:off x="158" y="1585"/>
                <a:ext cx="2178" cy="1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800100" lvl="1" indent="-342900">
                  <a:buClr>
                    <a:schemeClr val="accent1"/>
                  </a:buClr>
                  <a:buFontTx/>
                  <a:buChar char="•"/>
                </a:pPr>
                <a:r>
                  <a:rPr lang="en-US" sz="1400">
                    <a:solidFill>
                      <a:schemeClr val="bg2"/>
                    </a:solidFill>
                  </a:rPr>
                  <a:t>Signal fluctuations </a:t>
                </a:r>
                <a:r>
                  <a:rPr lang="en-US" sz="1400" b="1">
                    <a:solidFill>
                      <a:schemeClr val="bg2"/>
                    </a:solidFill>
                  </a:rPr>
                  <a:t>exactly                compensated</a:t>
                </a:r>
                <a:r>
                  <a:rPr lang="en-US" sz="1400">
                    <a:solidFill>
                      <a:schemeClr val="bg2"/>
                    </a:solidFill>
                  </a:rPr>
                  <a:t> by the signal fluctuations of one of the two adjacent pixels located on the same line (to the left or the right).</a:t>
                </a:r>
              </a:p>
              <a:p>
                <a:pPr marL="800100" lvl="1" indent="-342900"/>
                <a:endParaRPr lang="en-US" sz="1400">
                  <a:solidFill>
                    <a:schemeClr val="bg2"/>
                  </a:solidFill>
                </a:endParaRPr>
              </a:p>
              <a:p>
                <a:pPr marL="800100" lvl="1" indent="-342900">
                  <a:buClr>
                    <a:schemeClr val="accent1"/>
                  </a:buClr>
                  <a:buFontTx/>
                  <a:buChar char="•"/>
                </a:pPr>
                <a:r>
                  <a:rPr lang="en-US" sz="1400" b="1">
                    <a:solidFill>
                      <a:schemeClr val="bg2"/>
                    </a:solidFill>
                  </a:rPr>
                  <a:t>Patterns repeat</a:t>
                </a:r>
                <a:r>
                  <a:rPr lang="en-US" sz="1400">
                    <a:solidFill>
                      <a:schemeClr val="bg2"/>
                    </a:solidFill>
                  </a:rPr>
                  <a:t> over the whole array, with a periodicity of 64 pixels (width of the area read-out by one of the 32 output amplifiers).</a:t>
                </a:r>
              </a:p>
            </p:txBody>
          </p:sp>
          <p:sp>
            <p:nvSpPr>
              <p:cNvPr id="28691" name="Freeform 19"/>
              <p:cNvSpPr>
                <a:spLocks/>
              </p:cNvSpPr>
              <p:nvPr/>
            </p:nvSpPr>
            <p:spPr bwMode="auto">
              <a:xfrm>
                <a:off x="2954" y="1071"/>
                <a:ext cx="1639" cy="214"/>
              </a:xfrm>
              <a:custGeom>
                <a:avLst/>
                <a:gdLst>
                  <a:gd name="T0" fmla="*/ 0 w 1639"/>
                  <a:gd name="T1" fmla="*/ 214 h 214"/>
                  <a:gd name="T2" fmla="*/ 813 w 1639"/>
                  <a:gd name="T3" fmla="*/ 0 h 214"/>
                  <a:gd name="T4" fmla="*/ 1639 w 1639"/>
                  <a:gd name="T5" fmla="*/ 189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39" h="214">
                    <a:moveTo>
                      <a:pt x="0" y="214"/>
                    </a:moveTo>
                    <a:lnTo>
                      <a:pt x="813" y="0"/>
                    </a:lnTo>
                    <a:lnTo>
                      <a:pt x="1639" y="189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 Hot pixel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3708400" cy="43021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1300" smtClean="0"/>
              <a:t>Family of pixels already saturated in the first frame acquired immediately after reset surrounded by bright pixels</a:t>
            </a:r>
          </a:p>
          <a:p>
            <a:pPr>
              <a:buFontTx/>
              <a:buChar char="•"/>
            </a:pPr>
            <a:endParaRPr lang="en-US" sz="1200" smtClean="0"/>
          </a:p>
          <a:p>
            <a:pPr>
              <a:buFontTx/>
              <a:buChar char="•"/>
            </a:pPr>
            <a:endParaRPr lang="en-GB" sz="1000" smtClean="0"/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GB" sz="1000">
                <a:latin typeface="Calibri" charset="0"/>
                <a:ea typeface="Times New Roman" pitchFamily="18" charset="0"/>
                <a:cs typeface="Calibri" charset="0"/>
              </a:rPr>
              <a:t> </a:t>
            </a:r>
            <a:endParaRPr lang="en-GB">
              <a:latin typeface="Arial" charset="0"/>
              <a:ea typeface="Times New Roman" pitchFamily="18" charset="0"/>
              <a:cs typeface="Calibri" charset="0"/>
            </a:endParaRP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0" y="2730500"/>
            <a:ext cx="219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GB" sz="1000">
                <a:latin typeface="Calibri" charset="0"/>
                <a:ea typeface="Times New Roman" pitchFamily="18" charset="0"/>
                <a:cs typeface="Calibri" charset="0"/>
              </a:rPr>
              <a:t> </a:t>
            </a:r>
            <a:endParaRPr lang="en-GB">
              <a:latin typeface="Arial" charset="0"/>
              <a:ea typeface="Times New Roman" pitchFamily="18" charset="0"/>
              <a:cs typeface="Calibri" charset="0"/>
            </a:endParaRPr>
          </a:p>
        </p:txBody>
      </p:sp>
      <p:sp>
        <p:nvSpPr>
          <p:cNvPr id="29709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9711" name="Rectangle 12"/>
          <p:cNvSpPr>
            <a:spLocks noChangeArrowheads="1"/>
          </p:cNvSpPr>
          <p:nvPr/>
        </p:nvSpPr>
        <p:spPr bwMode="auto">
          <a:xfrm>
            <a:off x="3992563" y="5892800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 </a:t>
            </a:r>
            <a:endParaRPr lang="en-US" sz="1100"/>
          </a:p>
        </p:txBody>
      </p:sp>
      <p:grpSp>
        <p:nvGrpSpPr>
          <p:cNvPr id="29728" name="Group 32"/>
          <p:cNvGrpSpPr>
            <a:grpSpLocks/>
          </p:cNvGrpSpPr>
          <p:nvPr/>
        </p:nvGrpSpPr>
        <p:grpSpPr bwMode="auto">
          <a:xfrm>
            <a:off x="0" y="2254250"/>
            <a:ext cx="9153525" cy="4630738"/>
            <a:chOff x="0" y="1389"/>
            <a:chExt cx="5766" cy="2917"/>
          </a:xfrm>
        </p:grpSpPr>
        <p:sp>
          <p:nvSpPr>
            <p:cNvPr id="14" name="TextBox 13"/>
            <p:cNvSpPr txBox="1"/>
            <p:nvPr/>
          </p:nvSpPr>
          <p:spPr>
            <a:xfrm>
              <a:off x="4468" y="1389"/>
              <a:ext cx="1088" cy="1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100"/>
                <a:t>170K (raw frame)</a:t>
              </a:r>
              <a:endParaRPr lang="en-US" sz="1000"/>
            </a:p>
          </p:txBody>
        </p:sp>
        <p:pic>
          <p:nvPicPr>
            <p:cNvPr id="29713" name="Picture 2" descr="Capture17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1570"/>
              <a:ext cx="1571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0" y="3098"/>
              <a:ext cx="2415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chemeClr val="accent1"/>
                </a:buClr>
                <a:buFontTx/>
                <a:buChar char="•"/>
              </a:pPr>
              <a:r>
                <a:rPr lang="en-US" sz="1200">
                  <a:solidFill>
                    <a:schemeClr val="bg2"/>
                  </a:solidFill>
                </a:rPr>
                <a:t>  At 170K the super-hot pixels</a:t>
              </a:r>
            </a:p>
            <a:p>
              <a:pPr>
                <a:buClr>
                  <a:schemeClr val="accent1"/>
                </a:buClr>
                <a:buFontTx/>
                <a:buChar char="•"/>
              </a:pPr>
              <a:endParaRPr lang="en-US" sz="1200">
                <a:solidFill>
                  <a:schemeClr val="bg2"/>
                </a:solidFill>
              </a:endParaRPr>
            </a:p>
            <a:p>
              <a:pPr lvl="1">
                <a:buClr>
                  <a:schemeClr val="accent1"/>
                </a:buClr>
                <a:buFontTx/>
                <a:buChar char="•"/>
              </a:pPr>
              <a:r>
                <a:rPr lang="en-US" sz="1200">
                  <a:solidFill>
                    <a:schemeClr val="bg2"/>
                  </a:solidFill>
                </a:rPr>
                <a:t> 	 By groups of 1, 2 or 3 aligned 	along the same line, </a:t>
              </a:r>
            </a:p>
            <a:p>
              <a:pPr lvl="1">
                <a:buClr>
                  <a:schemeClr val="accent1"/>
                </a:buClr>
                <a:buFontTx/>
                <a:buChar char="•"/>
              </a:pPr>
              <a:endParaRPr lang="en-US" sz="1200">
                <a:solidFill>
                  <a:schemeClr val="bg2"/>
                </a:solidFill>
              </a:endParaRPr>
            </a:p>
            <a:p>
              <a:pPr lvl="1">
                <a:buClr>
                  <a:schemeClr val="accent1"/>
                </a:buClr>
                <a:buFontTx/>
                <a:buChar char="•"/>
              </a:pPr>
              <a:r>
                <a:rPr lang="en-US" sz="1200">
                  <a:solidFill>
                    <a:schemeClr val="bg2"/>
                  </a:solidFill>
                </a:rPr>
                <a:t> 	Surrounded by more bright pixels, 	typically 4 for one isolated super-	hot pixel 	</a:t>
              </a:r>
            </a:p>
            <a:p>
              <a:pPr lvl="1">
                <a:buClr>
                  <a:schemeClr val="accent1"/>
                </a:buClr>
                <a:buFontTx/>
                <a:buChar char="•"/>
              </a:pPr>
              <a:endParaRPr lang="en-US" sz="1200">
                <a:solidFill>
                  <a:schemeClr val="bg2"/>
                </a:solidFill>
              </a:endParaRPr>
            </a:p>
            <a:p>
              <a:pPr lvl="1">
                <a:buClr>
                  <a:schemeClr val="accent1"/>
                </a:buClr>
                <a:buFontTx/>
                <a:buChar char="•"/>
              </a:pPr>
              <a:r>
                <a:rPr lang="en-US" sz="1200">
                  <a:solidFill>
                    <a:schemeClr val="bg2"/>
                  </a:solidFill>
                </a:rPr>
                <a:t> 	Number of pixels of ≈ 8%.</a:t>
              </a:r>
            </a:p>
          </p:txBody>
        </p:sp>
      </p:grpSp>
      <p:pic>
        <p:nvPicPr>
          <p:cNvPr id="29721" name="Picture 7" descr="c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3" t="11099" r="29402" b="23322"/>
          <a:stretch>
            <a:fillRect/>
          </a:stretch>
        </p:blipFill>
        <p:spPr bwMode="auto">
          <a:xfrm>
            <a:off x="4643438" y="1196975"/>
            <a:ext cx="7731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27" name="Group 31"/>
          <p:cNvGrpSpPr>
            <a:grpSpLocks/>
          </p:cNvGrpSpPr>
          <p:nvPr/>
        </p:nvGrpSpPr>
        <p:grpSpPr bwMode="auto">
          <a:xfrm>
            <a:off x="36513" y="2205038"/>
            <a:ext cx="6453187" cy="3095625"/>
            <a:chOff x="23" y="1344"/>
            <a:chExt cx="4065" cy="1950"/>
          </a:xfrm>
        </p:grpSpPr>
        <p:sp>
          <p:nvSpPr>
            <p:cNvPr id="29704" name="TextBox 9"/>
            <p:cNvSpPr txBox="1">
              <a:spLocks noChangeArrowheads="1"/>
            </p:cNvSpPr>
            <p:nvPr/>
          </p:nvSpPr>
          <p:spPr bwMode="auto">
            <a:xfrm>
              <a:off x="2744" y="1389"/>
              <a:ext cx="118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100"/>
                <a:t>150K (raw frame)</a:t>
              </a:r>
              <a:endParaRPr lang="en-US"/>
            </a:p>
          </p:txBody>
        </p:sp>
        <p:grpSp>
          <p:nvGrpSpPr>
            <p:cNvPr id="29726" name="Group 30"/>
            <p:cNvGrpSpPr>
              <a:grpSpLocks/>
            </p:cNvGrpSpPr>
            <p:nvPr/>
          </p:nvGrpSpPr>
          <p:grpSpPr bwMode="auto">
            <a:xfrm>
              <a:off x="23" y="1344"/>
              <a:ext cx="4065" cy="1950"/>
              <a:chOff x="23" y="1344"/>
              <a:chExt cx="4065" cy="1950"/>
            </a:xfrm>
          </p:grpSpPr>
          <p:pic>
            <p:nvPicPr>
              <p:cNvPr id="29712" name="Picture 3" descr="Capture15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7" y="1570"/>
                <a:ext cx="1571" cy="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3" name="Rectangle 27"/>
              <p:cNvSpPr>
                <a:spLocks noChangeArrowheads="1"/>
              </p:cNvSpPr>
              <p:nvPr/>
            </p:nvSpPr>
            <p:spPr bwMode="auto">
              <a:xfrm>
                <a:off x="23" y="1344"/>
                <a:ext cx="2313" cy="16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chemeClr val="accent1"/>
                  </a:buClr>
                  <a:buFontTx/>
                  <a:buChar char="•"/>
                </a:pPr>
                <a:r>
                  <a:rPr lang="en-US" sz="1200">
                    <a:solidFill>
                      <a:schemeClr val="bg2"/>
                    </a:solidFill>
                  </a:rPr>
                  <a:t>  At 150K the super-hot pixels </a:t>
                </a:r>
              </a:p>
              <a:p>
                <a:pPr>
                  <a:buClr>
                    <a:schemeClr val="accent1"/>
                  </a:buClr>
                  <a:buFontTx/>
                  <a:buChar char="•"/>
                </a:pPr>
                <a:endParaRPr lang="en-US" sz="1200">
                  <a:solidFill>
                    <a:schemeClr val="bg2"/>
                  </a:solidFill>
                </a:endParaRPr>
              </a:p>
              <a:p>
                <a:pPr lvl="1">
                  <a:buClr>
                    <a:schemeClr val="accent1"/>
                  </a:buClr>
                  <a:buFontTx/>
                  <a:buChar char="•"/>
                </a:pPr>
                <a:r>
                  <a:rPr lang="en-US" sz="1200">
                    <a:solidFill>
                      <a:schemeClr val="bg2"/>
                    </a:solidFill>
                  </a:rPr>
                  <a:t> 	Isolated or in groups of 2 or 3 	aligned along the same line</a:t>
                </a:r>
              </a:p>
              <a:p>
                <a:pPr lvl="1">
                  <a:buClr>
                    <a:schemeClr val="accent1"/>
                  </a:buClr>
                  <a:buFontTx/>
                  <a:buChar char="•"/>
                </a:pPr>
                <a:endParaRPr lang="en-US" sz="1200">
                  <a:solidFill>
                    <a:schemeClr val="bg2"/>
                  </a:solidFill>
                </a:endParaRPr>
              </a:p>
              <a:p>
                <a:pPr lvl="1">
                  <a:buClr>
                    <a:schemeClr val="accent1"/>
                  </a:buClr>
                  <a:buFontTx/>
                  <a:buChar char="•"/>
                </a:pPr>
                <a:r>
                  <a:rPr lang="en-US" sz="1200">
                    <a:solidFill>
                      <a:schemeClr val="bg2"/>
                    </a:solidFill>
                  </a:rPr>
                  <a:t> 	These preceding bright pixels 	have a higher signal level than 	the background but still respond 	to light.</a:t>
                </a:r>
              </a:p>
              <a:p>
                <a:pPr lvl="1">
                  <a:buClr>
                    <a:schemeClr val="accent1"/>
                  </a:buClr>
                  <a:buFontTx/>
                  <a:buChar char="•"/>
                </a:pPr>
                <a:endParaRPr lang="en-US" sz="1200">
                  <a:solidFill>
                    <a:schemeClr val="bg2"/>
                  </a:solidFill>
                </a:endParaRPr>
              </a:p>
              <a:p>
                <a:pPr lvl="1">
                  <a:buClr>
                    <a:schemeClr val="accent1"/>
                  </a:buClr>
                  <a:buFontTx/>
                  <a:buChar char="•"/>
                </a:pPr>
                <a:r>
                  <a:rPr lang="en-US" sz="1200">
                    <a:solidFill>
                      <a:schemeClr val="bg2"/>
                    </a:solidFill>
                  </a:rPr>
                  <a:t> 	Counting the super-hot pixels 	(≈0.5%) and theirs impacted 	neighbors (≈ 0.5%) number of 	defective pixels of ≈ 1%.</a:t>
                </a:r>
              </a:p>
            </p:txBody>
          </p:sp>
        </p:grpSp>
      </p:grpSp>
      <p:sp>
        <p:nvSpPr>
          <p:cNvPr id="29730" name="AutoShape 3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32" name="AutoShape 3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9737" name="Group 41"/>
          <p:cNvGrpSpPr>
            <a:grpSpLocks/>
          </p:cNvGrpSpPr>
          <p:nvPr/>
        </p:nvGrpSpPr>
        <p:grpSpPr bwMode="auto">
          <a:xfrm>
            <a:off x="3851275" y="5373688"/>
            <a:ext cx="5114925" cy="1371600"/>
            <a:chOff x="2426" y="3339"/>
            <a:chExt cx="3222" cy="864"/>
          </a:xfrm>
        </p:grpSpPr>
        <p:sp>
          <p:nvSpPr>
            <p:cNvPr id="29720" name="TextBox 5"/>
            <p:cNvSpPr txBox="1">
              <a:spLocks noChangeArrowheads="1"/>
            </p:cNvSpPr>
            <p:nvPr/>
          </p:nvSpPr>
          <p:spPr bwMode="auto">
            <a:xfrm>
              <a:off x="3606" y="3566"/>
              <a:ext cx="2042" cy="52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chemeClr val="bg2"/>
                  </a:solidFill>
                </a:rPr>
                <a:t>-Bias tuning problem + IPC +diffusion?</a:t>
              </a:r>
            </a:p>
            <a:p>
              <a:pPr eaLnBrk="1" hangingPunct="1"/>
              <a:r>
                <a:rPr lang="en-US" sz="1200">
                  <a:solidFill>
                    <a:schemeClr val="bg2"/>
                  </a:solidFill>
                </a:rPr>
                <a:t>-Temperature behavior at high temperature creating hot structure</a:t>
              </a:r>
            </a:p>
            <a:p>
              <a:pPr eaLnBrk="1" hangingPunct="1"/>
              <a:r>
                <a:rPr lang="en-US" sz="1200">
                  <a:solidFill>
                    <a:schemeClr val="bg2"/>
                  </a:solidFill>
                </a:rPr>
                <a:t>-Operability problem</a:t>
              </a:r>
            </a:p>
          </p:txBody>
        </p:sp>
        <p:pic>
          <p:nvPicPr>
            <p:cNvPr id="29736" name="Picture 40" descr="firefighter-job-intervie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3339"/>
              <a:ext cx="1152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Super Hot pixel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" y="1773238"/>
            <a:ext cx="2808288" cy="2663825"/>
          </a:xfrm>
        </p:spPr>
        <p:txBody>
          <a:bodyPr/>
          <a:lstStyle/>
          <a:p>
            <a:r>
              <a:rPr lang="en-US" smtClean="0"/>
              <a:t>Signal evolution with time</a:t>
            </a:r>
          </a:p>
          <a:p>
            <a:r>
              <a:rPr lang="en-US" smtClean="0"/>
              <a:t>Bias effect:</a:t>
            </a:r>
          </a:p>
          <a:p>
            <a:pPr lvl="1"/>
            <a:r>
              <a:rPr lang="en-US" sz="1400" smtClean="0"/>
              <a:t>1V bias : neighbor pixels quicker affected than 600mV</a:t>
            </a:r>
          </a:p>
        </p:txBody>
      </p:sp>
      <p:grpSp>
        <p:nvGrpSpPr>
          <p:cNvPr id="105485" name="Group 13"/>
          <p:cNvGrpSpPr>
            <a:grpSpLocks/>
          </p:cNvGrpSpPr>
          <p:nvPr/>
        </p:nvGrpSpPr>
        <p:grpSpPr bwMode="auto">
          <a:xfrm>
            <a:off x="2916238" y="1484313"/>
            <a:ext cx="6048375" cy="4535487"/>
            <a:chOff x="0" y="-111"/>
            <a:chExt cx="2693" cy="2238"/>
          </a:xfrm>
        </p:grpSpPr>
        <p:pic>
          <p:nvPicPr>
            <p:cNvPr id="105480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11"/>
              <a:ext cx="1320" cy="1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7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-108"/>
              <a:ext cx="1310" cy="1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6"/>
              <a:ext cx="1315" cy="1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1071"/>
              <a:ext cx="1306" cy="1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0" y="-176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0" y="1500188"/>
            <a:ext cx="219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GB" sz="1000">
                <a:latin typeface="Calibri" charset="0"/>
                <a:cs typeface="Times New Roman" pitchFamily="18" charset="0"/>
              </a:rPr>
              <a:t> </a:t>
            </a:r>
            <a:endParaRPr lang="en-GB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0" y="343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0" y="5113338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GB" sz="1000">
                <a:latin typeface="Calibri" charset="0"/>
                <a:cs typeface="Times New Roman" pitchFamily="18" charset="0"/>
              </a:rPr>
              <a:t>   </a:t>
            </a:r>
            <a:endParaRPr lang="en-GB"/>
          </a:p>
        </p:txBody>
      </p:sp>
      <p:pic>
        <p:nvPicPr>
          <p:cNvPr id="105486" name="Picture 7" descr="cro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3" t="11099" r="29402" b="23322"/>
          <a:stretch>
            <a:fillRect/>
          </a:stretch>
        </p:blipFill>
        <p:spPr bwMode="auto">
          <a:xfrm>
            <a:off x="827088" y="4797425"/>
            <a:ext cx="7731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Context</a:t>
            </a:r>
          </a:p>
          <a:p>
            <a:r>
              <a:rPr lang="en-US" smtClean="0">
                <a:solidFill>
                  <a:schemeClr val="tx1"/>
                </a:solidFill>
              </a:rPr>
              <a:t>Test set up</a:t>
            </a:r>
          </a:p>
          <a:p>
            <a:r>
              <a:rPr lang="en-US" smtClean="0">
                <a:solidFill>
                  <a:schemeClr val="tx1"/>
                </a:solidFill>
              </a:rPr>
              <a:t>H2RG cosmetic at low temperature (82K-145K)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Hot pixel evolution with temperature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DSNU with exposure time</a:t>
            </a:r>
          </a:p>
          <a:p>
            <a:r>
              <a:rPr lang="en-US" smtClean="0">
                <a:solidFill>
                  <a:schemeClr val="tx1"/>
                </a:solidFill>
              </a:rPr>
              <a:t>H2RG cosmetic at high temperature (150K-170K)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Switching pixel 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Super hot pixel</a:t>
            </a: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the context of the Euclid and CarbonSat tests from 82K till 170K on the HAWAII-2RG detector have been performed.</a:t>
            </a:r>
          </a:p>
          <a:p>
            <a:endParaRPr lang="en-US" smtClean="0"/>
          </a:p>
          <a:p>
            <a:r>
              <a:rPr lang="en-US" smtClean="0"/>
              <a:t>The hot pixel evolution with the temperature suggest hot pixel thermally activated. Temperature &lt;100K better for calibration and science for Euclid</a:t>
            </a:r>
          </a:p>
          <a:p>
            <a:endParaRPr lang="en-US" smtClean="0"/>
          </a:p>
          <a:p>
            <a:r>
              <a:rPr lang="en-US" smtClean="0"/>
              <a:t>DSNU evolution with the exposure time shows RC pixel </a:t>
            </a:r>
            <a:r>
              <a:rPr lang="en-GB" smtClean="0"/>
              <a:t>behaviour</a:t>
            </a:r>
            <a:r>
              <a:rPr lang="en-US" smtClean="0"/>
              <a:t> which need to be explained</a:t>
            </a:r>
          </a:p>
          <a:p>
            <a:endParaRPr lang="en-US" smtClean="0"/>
          </a:p>
          <a:p>
            <a:r>
              <a:rPr lang="en-US" smtClean="0"/>
              <a:t>At high temperature (150K-170K) the detector exhibits:</a:t>
            </a:r>
          </a:p>
          <a:p>
            <a:pPr lvl="1"/>
            <a:r>
              <a:rPr lang="en-US" smtClean="0"/>
              <a:t>Switching pixels</a:t>
            </a:r>
          </a:p>
          <a:p>
            <a:pPr lvl="1"/>
            <a:r>
              <a:rPr lang="en-US" smtClean="0"/>
              <a:t>Super-hot pixels</a:t>
            </a:r>
          </a:p>
          <a:p>
            <a:pPr lvl="1">
              <a:buFont typeface="Verdana" pitchFamily="34" charset="0"/>
              <a:buNone/>
            </a:pP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The behaviour of the H2RG detector at high temperature (&gt;150K) needs to be more understood and biases properly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 Hot pixel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07950" y="1341438"/>
            <a:ext cx="7759700" cy="4318000"/>
          </a:xfrm>
        </p:spPr>
        <p:txBody>
          <a:bodyPr/>
          <a:lstStyle/>
          <a:p>
            <a:r>
              <a:rPr lang="en-US" smtClean="0"/>
              <a:t>Temporal evolution</a:t>
            </a:r>
          </a:p>
        </p:txBody>
      </p:sp>
      <p:pic>
        <p:nvPicPr>
          <p:cNvPr id="3072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0538"/>
            <a:ext cx="46386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6088"/>
            <a:ext cx="4572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1588" y="2930525"/>
            <a:ext cx="13382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/>
              <a:t>150K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38675" y="2997200"/>
            <a:ext cx="13382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cs typeface="+mn-cs"/>
              </a:rPr>
              <a:t>170K</a:t>
            </a:r>
            <a:endParaRPr lang="en-US" sz="1050" dirty="0">
              <a:latin typeface="+mn-lt"/>
              <a:cs typeface="+mn-cs"/>
            </a:endParaRPr>
          </a:p>
        </p:txBody>
      </p:sp>
      <p:sp>
        <p:nvSpPr>
          <p:cNvPr id="30728" name="Rectangle 4"/>
          <p:cNvSpPr>
            <a:spLocks noChangeArrowheads="1"/>
          </p:cNvSpPr>
          <p:nvPr/>
        </p:nvSpPr>
        <p:spPr bwMode="auto">
          <a:xfrm>
            <a:off x="6858000" y="1965325"/>
            <a:ext cx="25019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/>
              <a:t>Signal decrease that is almost two times larger than the normal response. </a:t>
            </a:r>
          </a:p>
          <a:p>
            <a:r>
              <a:rPr lang="en-US" sz="1100"/>
              <a:t>The additional signal could be interpreted as coming from excess electrons flowing from the central super-hot pixel</a:t>
            </a:r>
            <a:r>
              <a:rPr lang="en-US" sz="1200"/>
              <a:t>.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07013" y="4797425"/>
            <a:ext cx="0" cy="43180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388350" y="4803775"/>
            <a:ext cx="0" cy="43180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858000" y="3573463"/>
            <a:ext cx="0" cy="43180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61175" y="5949950"/>
            <a:ext cx="0" cy="43180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195513" y="3552825"/>
            <a:ext cx="0" cy="288925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471738" y="3789363"/>
            <a:ext cx="0" cy="287337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79613" y="3348038"/>
            <a:ext cx="0" cy="287337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3" y="1341438"/>
            <a:ext cx="7383463" cy="3240087"/>
          </a:xfrm>
        </p:spPr>
        <p:txBody>
          <a:bodyPr/>
          <a:lstStyle/>
          <a:p>
            <a:r>
              <a:rPr lang="en-US" smtClean="0"/>
              <a:t>Euclid</a:t>
            </a:r>
          </a:p>
          <a:p>
            <a:pPr marL="1189038" lvl="1" indent="-304800"/>
            <a:r>
              <a:rPr lang="en-GB" sz="1200" smtClean="0"/>
              <a:t>2 instruments:</a:t>
            </a:r>
          </a:p>
          <a:p>
            <a:pPr marL="1787525" lvl="2" indent="-304800">
              <a:lnSpc>
                <a:spcPct val="109000"/>
              </a:lnSpc>
            </a:pPr>
            <a:r>
              <a:rPr lang="en-GB" sz="1200" smtClean="0"/>
              <a:t>VIS channel: 36 CCDs 4k x4k, 550-900 nm imager</a:t>
            </a:r>
          </a:p>
          <a:p>
            <a:pPr marL="1787525" lvl="2" indent="-304800">
              <a:lnSpc>
                <a:spcPct val="109000"/>
              </a:lnSpc>
            </a:pPr>
            <a:r>
              <a:rPr lang="en-GB" sz="1200" smtClean="0"/>
              <a:t>NISP channel: </a:t>
            </a:r>
            <a:r>
              <a:rPr lang="en-GB" sz="1200" b="1" smtClean="0"/>
              <a:t>16 H2-RG (large focal plane), </a:t>
            </a:r>
            <a:r>
              <a:rPr lang="en-GB" sz="1200" smtClean="0"/>
              <a:t>2k x2k, 1.0-2.0 um photo-spectrometer at </a:t>
            </a:r>
            <a:r>
              <a:rPr lang="en-GB" sz="1200" b="1" smtClean="0"/>
              <a:t>&lt; 100K</a:t>
            </a:r>
          </a:p>
          <a:p>
            <a:pPr marL="1787525" lvl="2" indent="-304800">
              <a:lnSpc>
                <a:spcPct val="109000"/>
              </a:lnSpc>
              <a:buFont typeface="Verdana" pitchFamily="34" charset="0"/>
              <a:buNone/>
            </a:pPr>
            <a:endParaRPr lang="en-US" smtClean="0"/>
          </a:p>
          <a:p>
            <a:r>
              <a:rPr lang="en-US" smtClean="0"/>
              <a:t>CarbonSat (Carbon Monitoring Satellite) </a:t>
            </a:r>
          </a:p>
          <a:p>
            <a:pPr marL="1189038" lvl="1" indent="-304800"/>
            <a:r>
              <a:rPr lang="en-US" sz="1200" smtClean="0"/>
              <a:t>Investigation/probing the use of the </a:t>
            </a:r>
            <a:r>
              <a:rPr lang="en-US" sz="1200" b="1" smtClean="0"/>
              <a:t>H2-RG</a:t>
            </a:r>
            <a:r>
              <a:rPr lang="en-US" sz="1200" smtClean="0"/>
              <a:t> detector operated at high temperature </a:t>
            </a:r>
            <a:r>
              <a:rPr lang="en-US" sz="1200" b="1" smtClean="0"/>
              <a:t>(130K-170K) in fast mode </a:t>
            </a:r>
            <a:r>
              <a:rPr lang="en-US" sz="1200" smtClean="0"/>
              <a:t>and with increased bias voltages Vreset</a:t>
            </a:r>
          </a:p>
          <a:p>
            <a:pPr marL="1189038" lvl="1" indent="-304800"/>
            <a:r>
              <a:rPr lang="en-US" sz="1200" smtClean="0"/>
              <a:t>Dedicated tests have been performed at ESTEC to investigate the detector performance</a:t>
            </a:r>
          </a:p>
        </p:txBody>
      </p:sp>
      <p:pic>
        <p:nvPicPr>
          <p:cNvPr id="15364" name="Picture 2" descr="EUCLID_PAPER_v6_2009-10-05_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1412875"/>
            <a:ext cx="19589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1258888" y="5013325"/>
            <a:ext cx="6191250" cy="925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Subject of the talk: cosmetic of H2RG detector after dark measurement at low and high temperature and impact on calibration/operability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23850" y="263525"/>
            <a:ext cx="6199188" cy="862013"/>
          </a:xfrm>
        </p:spPr>
        <p:txBody>
          <a:bodyPr/>
          <a:lstStyle/>
          <a:p>
            <a:r>
              <a:rPr lang="en-US" smtClean="0"/>
              <a:t>Test set up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225" y="1630363"/>
            <a:ext cx="5075238" cy="4462462"/>
          </a:xfrm>
        </p:spPr>
        <p:txBody>
          <a:bodyPr/>
          <a:lstStyle/>
          <a:p>
            <a:r>
              <a:rPr lang="en-US" smtClean="0"/>
              <a:t>H2RG: </a:t>
            </a:r>
          </a:p>
          <a:p>
            <a:pPr marL="742950" lvl="1" indent="-285750"/>
            <a:r>
              <a:rPr lang="en-US" smtClean="0"/>
              <a:t>2.5um cut-off, </a:t>
            </a:r>
          </a:p>
          <a:p>
            <a:pPr marL="742950" lvl="1" indent="-285750"/>
            <a:r>
              <a:rPr lang="en-US" smtClean="0"/>
              <a:t>engineering model</a:t>
            </a:r>
          </a:p>
          <a:p>
            <a:pPr marL="742950" lvl="1" indent="-285750"/>
            <a:r>
              <a:rPr lang="en-US" smtClean="0"/>
              <a:t>2048*2048 pixels</a:t>
            </a:r>
          </a:p>
          <a:p>
            <a:pPr marL="742950" lvl="1" indent="-285750"/>
            <a:r>
              <a:rPr lang="en-US" smtClean="0"/>
              <a:t>18um pixel pitch</a:t>
            </a:r>
          </a:p>
          <a:p>
            <a:endParaRPr lang="en-US" smtClean="0"/>
          </a:p>
          <a:p>
            <a:r>
              <a:rPr lang="en-US" smtClean="0"/>
              <a:t>Cryogenic SIDECAR readout electronic</a:t>
            </a:r>
          </a:p>
          <a:p>
            <a:endParaRPr lang="en-US" smtClean="0"/>
          </a:p>
          <a:p>
            <a:r>
              <a:rPr lang="en-US" smtClean="0"/>
              <a:t>Independent temperature control of the detector+SIDECAR at mk stability level</a:t>
            </a:r>
          </a:p>
          <a:p>
            <a:pPr marL="742950" lvl="1" indent="-285750"/>
            <a:r>
              <a:rPr lang="en-US" smtClean="0"/>
              <a:t>From 82K till 170K </a:t>
            </a:r>
          </a:p>
          <a:p>
            <a:endParaRPr lang="en-GB" smtClean="0"/>
          </a:p>
          <a:p>
            <a:r>
              <a:rPr lang="en-GB" smtClean="0"/>
              <a:t>JADE2 card located at room temperature</a:t>
            </a:r>
            <a:endParaRPr lang="en-US" smtClean="0"/>
          </a:p>
        </p:txBody>
      </p:sp>
      <p:pic>
        <p:nvPicPr>
          <p:cNvPr id="16388" name="Picture 3" descr="\\lab-server02\IR-Detector\Phase 4\photo-integration-detec-july-2013\IMG_2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" r="3983"/>
          <a:stretch>
            <a:fillRect/>
          </a:stretch>
        </p:blipFill>
        <p:spPr bwMode="auto">
          <a:xfrm>
            <a:off x="4967288" y="1844675"/>
            <a:ext cx="4176712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H2RG cosmetic at low temperature (82K-145K)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Hot pixel evolution with temperature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DSNU with exposure time</a:t>
            </a:r>
          </a:p>
        </p:txBody>
      </p:sp>
      <p:pic>
        <p:nvPicPr>
          <p:cNvPr id="174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84538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Hot pixel in the dark current frames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50825" y="1484313"/>
            <a:ext cx="7761288" cy="720725"/>
          </a:xfrm>
        </p:spPr>
        <p:txBody>
          <a:bodyPr/>
          <a:lstStyle/>
          <a:p>
            <a:r>
              <a:rPr lang="en-US" smtClean="0"/>
              <a:t>Map of dark current obtained from </a:t>
            </a:r>
            <a:r>
              <a:rPr lang="en-US" b="1" smtClean="0"/>
              <a:t>fit</a:t>
            </a:r>
            <a:r>
              <a:rPr lang="en-US" smtClean="0"/>
              <a:t> per pixel of 50 ramps of 100 </a:t>
            </a:r>
            <a:r>
              <a:rPr lang="en-US" b="1" smtClean="0"/>
              <a:t>up the ramp frames</a:t>
            </a:r>
          </a:p>
        </p:txBody>
      </p:sp>
      <p:grpSp>
        <p:nvGrpSpPr>
          <p:cNvPr id="18444" name="Group 12"/>
          <p:cNvGrpSpPr>
            <a:grpSpLocks/>
          </p:cNvGrpSpPr>
          <p:nvPr/>
        </p:nvGrpSpPr>
        <p:grpSpPr bwMode="auto">
          <a:xfrm>
            <a:off x="-180975" y="2133600"/>
            <a:ext cx="8785225" cy="4629150"/>
            <a:chOff x="-114" y="1344"/>
            <a:chExt cx="5534" cy="2916"/>
          </a:xfrm>
        </p:grpSpPr>
        <p:grpSp>
          <p:nvGrpSpPr>
            <p:cNvPr id="18443" name="Group 11"/>
            <p:cNvGrpSpPr>
              <a:grpSpLocks/>
            </p:cNvGrpSpPr>
            <p:nvPr/>
          </p:nvGrpSpPr>
          <p:grpSpPr bwMode="auto">
            <a:xfrm>
              <a:off x="-114" y="1344"/>
              <a:ext cx="5534" cy="2916"/>
              <a:chOff x="-114" y="1344"/>
              <a:chExt cx="5534" cy="2916"/>
            </a:xfrm>
          </p:grpSpPr>
          <p:pic>
            <p:nvPicPr>
              <p:cNvPr id="18436" name="Picture 2" descr="hot-pixel-82K-bi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970"/>
              <a:stretch>
                <a:fillRect/>
              </a:stretch>
            </p:blipFill>
            <p:spPr bwMode="auto">
              <a:xfrm>
                <a:off x="2789" y="1752"/>
                <a:ext cx="2096" cy="2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37" name="TextBox 4"/>
              <p:cNvSpPr txBox="1">
                <a:spLocks noChangeArrowheads="1"/>
              </p:cNvSpPr>
              <p:nvPr/>
            </p:nvSpPr>
            <p:spPr bwMode="auto">
              <a:xfrm>
                <a:off x="844" y="3877"/>
                <a:ext cx="172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Example at 82K</a:t>
                </a:r>
              </a:p>
            </p:txBody>
          </p:sp>
          <p:sp>
            <p:nvSpPr>
              <p:cNvPr id="18438" name="TextBox 6"/>
              <p:cNvSpPr txBox="1">
                <a:spLocks noChangeArrowheads="1"/>
              </p:cNvSpPr>
              <p:nvPr/>
            </p:nvSpPr>
            <p:spPr bwMode="auto">
              <a:xfrm>
                <a:off x="3016" y="3856"/>
                <a:ext cx="172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Associated map of hot pixels</a:t>
                </a:r>
              </a:p>
            </p:txBody>
          </p:sp>
          <p:sp>
            <p:nvSpPr>
              <p:cNvPr id="18440" name="Rectangle 8"/>
              <p:cNvSpPr>
                <a:spLocks noChangeArrowheads="1"/>
              </p:cNvSpPr>
              <p:nvPr/>
            </p:nvSpPr>
            <p:spPr bwMode="auto">
              <a:xfrm>
                <a:off x="-114" y="1344"/>
                <a:ext cx="5534" cy="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lvl="1" eaLnBrk="0" hangingPunct="0">
                  <a:lnSpc>
                    <a:spcPct val="119000"/>
                  </a:lnSpc>
                  <a:spcBef>
                    <a:spcPct val="20000"/>
                  </a:spcBef>
                  <a:buClr>
                    <a:schemeClr val="accent1"/>
                  </a:buClr>
                  <a:buFont typeface="Verdana" pitchFamily="34" charset="0"/>
                  <a:buChar char="–"/>
                </a:pPr>
                <a:r>
                  <a:rPr lang="en-US" sz="1600">
                    <a:solidFill>
                      <a:schemeClr val="bg2"/>
                    </a:solidFill>
                  </a:rPr>
                  <a:t>   Hot pixel defined with a fixed threshold of 2.7 standard deviation of the 	mean distribution of dark current values</a:t>
                </a:r>
              </a:p>
            </p:txBody>
          </p:sp>
        </p:grpSp>
        <p:pic>
          <p:nvPicPr>
            <p:cNvPr id="18442" name="Picture 2" descr="hot-pixel-82K-bi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43" r="49060"/>
            <a:stretch>
              <a:fillRect/>
            </a:stretch>
          </p:blipFill>
          <p:spPr bwMode="auto">
            <a:xfrm>
              <a:off x="431" y="1854"/>
              <a:ext cx="2313" cy="2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Evolution with the temperature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79388" y="1268413"/>
            <a:ext cx="3960812" cy="1008062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1200" smtClean="0"/>
              <a:t>2 regimes:</a:t>
            </a:r>
          </a:p>
          <a:p>
            <a:pPr lvl="1"/>
            <a:r>
              <a:rPr lang="en-US" sz="1200" smtClean="0"/>
              <a:t>Below 100K plateau</a:t>
            </a:r>
          </a:p>
          <a:p>
            <a:pPr lvl="1"/>
            <a:r>
              <a:rPr lang="en-US" sz="1200" smtClean="0"/>
              <a:t>Increase of 0.6%/10K after 100K</a:t>
            </a:r>
            <a:endParaRPr lang="en-GB" sz="1400" smtClean="0"/>
          </a:p>
          <a:p>
            <a:pPr lvl="1"/>
            <a:endParaRPr lang="en-US" smtClean="0"/>
          </a:p>
        </p:txBody>
      </p:sp>
      <p:pic>
        <p:nvPicPr>
          <p:cNvPr id="19460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1196975"/>
            <a:ext cx="45767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73" name="Group 17"/>
          <p:cNvGrpSpPr>
            <a:grpSpLocks/>
          </p:cNvGrpSpPr>
          <p:nvPr/>
        </p:nvGrpSpPr>
        <p:grpSpPr bwMode="auto">
          <a:xfrm>
            <a:off x="0" y="3860800"/>
            <a:ext cx="3817938" cy="2952750"/>
            <a:chOff x="0" y="2432"/>
            <a:chExt cx="2405" cy="1860"/>
          </a:xfrm>
        </p:grpSpPr>
        <p:grpSp>
          <p:nvGrpSpPr>
            <p:cNvPr id="19466" name="Group 10"/>
            <p:cNvGrpSpPr>
              <a:grpSpLocks/>
            </p:cNvGrpSpPr>
            <p:nvPr/>
          </p:nvGrpSpPr>
          <p:grpSpPr bwMode="auto">
            <a:xfrm>
              <a:off x="159" y="2839"/>
              <a:ext cx="2177" cy="1453"/>
              <a:chOff x="385" y="2704"/>
              <a:chExt cx="2177" cy="1453"/>
            </a:xfrm>
          </p:grpSpPr>
          <p:pic>
            <p:nvPicPr>
              <p:cNvPr id="19464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466"/>
              <a:stretch>
                <a:fillRect/>
              </a:stretch>
            </p:blipFill>
            <p:spPr bwMode="auto">
              <a:xfrm>
                <a:off x="385" y="2704"/>
                <a:ext cx="2087" cy="14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465" name="Text Box 9"/>
              <p:cNvSpPr txBox="1">
                <a:spLocks noChangeArrowheads="1"/>
              </p:cNvSpPr>
              <p:nvPr/>
            </p:nvSpPr>
            <p:spPr bwMode="auto">
              <a:xfrm>
                <a:off x="1247" y="2931"/>
                <a:ext cx="131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/>
                  <a:t>≈ 2 times more every 6K</a:t>
                </a:r>
              </a:p>
            </p:txBody>
          </p:sp>
        </p:grpSp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0" y="2432"/>
              <a:ext cx="2405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chemeClr val="accent1"/>
                </a:buClr>
                <a:buFontTx/>
                <a:buChar char="•"/>
              </a:pPr>
              <a:r>
                <a:rPr lang="en-US" sz="1200">
                  <a:solidFill>
                    <a:schemeClr val="bg2"/>
                  </a:solidFill>
                  <a:sym typeface="Wingdings" pitchFamily="2" charset="2"/>
                </a:rPr>
                <a:t>    Complementary to the analyze for a H2RG     	</a:t>
              </a:r>
              <a:r>
                <a:rPr lang="en-US" sz="1200" b="1">
                  <a:solidFill>
                    <a:schemeClr val="bg2"/>
                  </a:solidFill>
                  <a:sym typeface="Wingdings" pitchFamily="2" charset="2"/>
                </a:rPr>
                <a:t>5um cut off</a:t>
              </a:r>
              <a:r>
                <a:rPr lang="en-US" sz="1200">
                  <a:solidFill>
                    <a:schemeClr val="bg2"/>
                  </a:solidFill>
                  <a:sym typeface="Wingdings" pitchFamily="2" charset="2"/>
                </a:rPr>
                <a:t> for JWST in 2011 	(B.Rausher PASP: 123-953-957)</a:t>
              </a:r>
            </a:p>
          </p:txBody>
        </p:sp>
      </p:grpSp>
      <p:sp>
        <p:nvSpPr>
          <p:cNvPr id="19475" name="AutoShape 19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77" name="AutoShape 2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79" name="AutoShape 23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81" name="AutoShape 2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83" name="AutoShape 2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85" name="AutoShape 29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87" name="AutoShape 3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89" name="AutoShape 33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91" name="AutoShape 3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93" name="AutoShape 3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95" name="AutoShape 39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97" name="AutoShape 4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99" name="AutoShape 43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501" name="AutoShape 45" descr="Z"/>
          <p:cNvSpPr>
            <a:spLocks noChangeAspect="1" noChangeArrowheads="1"/>
          </p:cNvSpPr>
          <p:nvPr/>
        </p:nvSpPr>
        <p:spPr bwMode="auto">
          <a:xfrm>
            <a:off x="1905000" y="76200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503" name="AutoShape 47" descr="Z"/>
          <p:cNvSpPr>
            <a:spLocks noChangeAspect="1" noChangeArrowheads="1"/>
          </p:cNvSpPr>
          <p:nvPr/>
        </p:nvSpPr>
        <p:spPr bwMode="auto">
          <a:xfrm>
            <a:off x="1905000" y="76200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505" name="AutoShape 49" descr="Z"/>
          <p:cNvSpPr>
            <a:spLocks noChangeAspect="1" noChangeArrowheads="1"/>
          </p:cNvSpPr>
          <p:nvPr/>
        </p:nvSpPr>
        <p:spPr bwMode="auto">
          <a:xfrm>
            <a:off x="1905000" y="76200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507" name="AutoShape 51" descr="Z"/>
          <p:cNvSpPr>
            <a:spLocks noChangeAspect="1" noChangeArrowheads="1"/>
          </p:cNvSpPr>
          <p:nvPr/>
        </p:nvSpPr>
        <p:spPr bwMode="auto">
          <a:xfrm>
            <a:off x="1905000" y="76200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9510" name="Group 54"/>
          <p:cNvGrpSpPr>
            <a:grpSpLocks/>
          </p:cNvGrpSpPr>
          <p:nvPr/>
        </p:nvGrpSpPr>
        <p:grpSpPr bwMode="auto">
          <a:xfrm>
            <a:off x="23813" y="2595563"/>
            <a:ext cx="8940800" cy="4073525"/>
            <a:chOff x="15" y="1635"/>
            <a:chExt cx="5632" cy="2566"/>
          </a:xfrm>
        </p:grpSpPr>
        <p:grpSp>
          <p:nvGrpSpPr>
            <p:cNvPr id="19472" name="Group 16"/>
            <p:cNvGrpSpPr>
              <a:grpSpLocks/>
            </p:cNvGrpSpPr>
            <p:nvPr/>
          </p:nvGrpSpPr>
          <p:grpSpPr bwMode="auto">
            <a:xfrm>
              <a:off x="15" y="1635"/>
              <a:ext cx="5632" cy="2566"/>
              <a:chOff x="113" y="1616"/>
              <a:chExt cx="5632" cy="2566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5224" y="1619"/>
                <a:ext cx="521" cy="250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grpSp>
            <p:nvGrpSpPr>
              <p:cNvPr id="19471" name="Group 15"/>
              <p:cNvGrpSpPr>
                <a:grpSpLocks/>
              </p:cNvGrpSpPr>
              <p:nvPr/>
            </p:nvGrpSpPr>
            <p:grpSpPr bwMode="auto">
              <a:xfrm>
                <a:off x="113" y="1616"/>
                <a:ext cx="5559" cy="2566"/>
                <a:chOff x="113" y="1616"/>
                <a:chExt cx="5559" cy="2566"/>
              </a:xfrm>
            </p:grpSpPr>
            <p:pic>
              <p:nvPicPr>
                <p:cNvPr id="19461" name="Picture 8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8" y="2453"/>
                  <a:ext cx="2794" cy="17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468" name="Rectangle 12"/>
                <p:cNvSpPr>
                  <a:spLocks noChangeArrowheads="1"/>
                </p:cNvSpPr>
                <p:nvPr/>
              </p:nvSpPr>
              <p:spPr bwMode="auto">
                <a:xfrm>
                  <a:off x="113" y="1616"/>
                  <a:ext cx="2540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Clr>
                      <a:schemeClr val="accent1"/>
                    </a:buClr>
                    <a:buFontTx/>
                    <a:buChar char="•"/>
                  </a:pPr>
                  <a:r>
                    <a:rPr lang="en-US" sz="1200">
                      <a:solidFill>
                        <a:schemeClr val="bg2"/>
                      </a:solidFill>
                      <a:sym typeface="Wingdings" pitchFamily="2" charset="2"/>
                    </a:rPr>
                    <a:t>    Same behavior on dark current evolution</a:t>
                  </a:r>
                </a:p>
                <a:p>
                  <a:pPr lvl="1">
                    <a:buClr>
                      <a:schemeClr val="accent1"/>
                    </a:buClr>
                    <a:buFontTx/>
                    <a:buChar char="•"/>
                  </a:pPr>
                  <a:r>
                    <a:rPr lang="en-US" sz="1200">
                      <a:solidFill>
                        <a:schemeClr val="bg2"/>
                      </a:solidFill>
                      <a:sym typeface="Wingdings" pitchFamily="2" charset="2"/>
                    </a:rPr>
                    <a:t>Hot pixel thermally activated</a:t>
                  </a:r>
                </a:p>
                <a:p>
                  <a:pPr lvl="1">
                    <a:buClr>
                      <a:schemeClr val="accent1"/>
                    </a:buClr>
                    <a:buFontTx/>
                    <a:buChar char="•"/>
                  </a:pPr>
                  <a:endParaRPr lang="en-US" sz="1200">
                    <a:solidFill>
                      <a:schemeClr val="bg2"/>
                    </a:solidFill>
                    <a:sym typeface="Wingdings" pitchFamily="2" charset="2"/>
                  </a:endParaRPr>
                </a:p>
                <a:p>
                  <a:pPr>
                    <a:buClr>
                      <a:schemeClr val="accent1"/>
                    </a:buClr>
                    <a:buFontTx/>
                    <a:buChar char="•"/>
                  </a:pPr>
                  <a:r>
                    <a:rPr lang="en-US" sz="1200">
                      <a:solidFill>
                        <a:schemeClr val="bg2"/>
                      </a:solidFill>
                      <a:sym typeface="Wingdings" pitchFamily="2" charset="2"/>
                    </a:rPr>
                    <a:t>     Euclid SCA operational temperature &lt;100K</a:t>
                  </a:r>
                </a:p>
                <a:p>
                  <a:pPr lvl="3">
                    <a:buClr>
                      <a:schemeClr val="accent1"/>
                    </a:buClr>
                    <a:buFontTx/>
                    <a:buChar char="•"/>
                  </a:pPr>
                  <a:endParaRPr lang="en-US" sz="1200">
                    <a:solidFill>
                      <a:schemeClr val="bg2"/>
                    </a:solidFill>
                    <a:sym typeface="Wingdings" pitchFamily="2" charset="2"/>
                  </a:endParaRPr>
                </a:p>
                <a:p>
                  <a:pPr>
                    <a:buClr>
                      <a:schemeClr val="accent1"/>
                    </a:buClr>
                    <a:buFontTx/>
                    <a:buChar char="•"/>
                  </a:pPr>
                  <a:r>
                    <a:rPr lang="en-GB" sz="1200">
                      <a:solidFill>
                        <a:schemeClr val="bg2"/>
                      </a:solidFill>
                      <a:sym typeface="Wingdings" pitchFamily="2" charset="2"/>
                    </a:rPr>
                    <a:t>     Behaviour</a:t>
                  </a:r>
                  <a:r>
                    <a:rPr lang="en-US" sz="1200">
                      <a:solidFill>
                        <a:schemeClr val="bg2"/>
                      </a:solidFill>
                      <a:sym typeface="Wingdings" pitchFamily="2" charset="2"/>
                    </a:rPr>
                    <a:t> at 145K?</a:t>
                  </a:r>
                </a:p>
              </p:txBody>
            </p:sp>
          </p:grpSp>
        </p:grpSp>
        <p:pic>
          <p:nvPicPr>
            <p:cNvPr id="19509" name="Picture 53" descr="Smiley, Cartoon Smile design, logo Illustrati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1979"/>
              <a:ext cx="219" cy="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Behaviour at 145K</a:t>
            </a:r>
          </a:p>
        </p:txBody>
      </p:sp>
      <p:pic>
        <p:nvPicPr>
          <p:cNvPr id="20483" name="Picture 2" descr="C:\Users\Pierre-Elie Crouzet\AppData\Local\Temp\_TS769.tmp\_TS122.tmp\T-145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863"/>
            <a:ext cx="434022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C:\Users\Pierre-Elie Crouzet\AppData\Local\Temp\_TS769.tmp\_TS123.tmp\T-100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1268413"/>
            <a:ext cx="4435475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107950" y="4684713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Dark current map at 145K</a:t>
            </a:r>
            <a:endParaRPr lang="en-GB"/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5148263" y="4684713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Dark current map at 100K</a:t>
            </a:r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11638" y="2276475"/>
            <a:ext cx="46085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79838" y="3284538"/>
            <a:ext cx="46085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11"/>
          <p:cNvSpPr txBox="1">
            <a:spLocks noChangeArrowheads="1"/>
          </p:cNvSpPr>
          <p:nvPr/>
        </p:nvSpPr>
        <p:spPr bwMode="auto">
          <a:xfrm>
            <a:off x="1476375" y="5457825"/>
            <a:ext cx="6191250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Hot pixel at high temperature (&gt;145K) have a nearly null slope and therefore are not anymore counted as hot pixel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sym typeface="Wingdings" pitchFamily="2" charset="2"/>
              </a:rPr>
              <a:t>Hot pixel thermally activated after 100K</a:t>
            </a:r>
          </a:p>
          <a:p>
            <a:endParaRPr lang="en-US" smtClean="0"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Euclid H2RG operational temperature &lt;100K </a:t>
            </a:r>
          </a:p>
          <a:p>
            <a:pPr lvl="1"/>
            <a:r>
              <a:rPr lang="en-US" smtClean="0">
                <a:sym typeface="Wingdings" pitchFamily="2" charset="2"/>
              </a:rPr>
              <a:t>The lowest proportion of hot pixel  better for calibration and operability for science </a:t>
            </a:r>
          </a:p>
          <a:p>
            <a:pPr lvl="1"/>
            <a:endParaRPr lang="en-US" smtClean="0"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Behavior at 145K only due to hot pixel seen as dead/bad pixels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efault Design 7">
    <a:dk1>
      <a:srgbClr val="000000"/>
    </a:dk1>
    <a:lt1>
      <a:srgbClr val="FFFFFF"/>
    </a:lt1>
    <a:dk2>
      <a:srgbClr val="747678"/>
    </a:dk2>
    <a:lt2>
      <a:srgbClr val="4D4F53"/>
    </a:lt2>
    <a:accent1>
      <a:srgbClr val="0098DB"/>
    </a:accent1>
    <a:accent2>
      <a:srgbClr val="D5D6D2"/>
    </a:accent2>
    <a:accent3>
      <a:srgbClr val="FFFFFF"/>
    </a:accent3>
    <a:accent4>
      <a:srgbClr val="000000"/>
    </a:accent4>
    <a:accent5>
      <a:srgbClr val="AACAEA"/>
    </a:accent5>
    <a:accent6>
      <a:srgbClr val="C1C2BE"/>
    </a:accent6>
    <a:hlink>
      <a:srgbClr val="8B8D8E"/>
    </a:hlink>
    <a:folHlink>
      <a:srgbClr val="9A9B9C"/>
    </a:folHlink>
  </a:clrScheme>
  <a:fontScheme name="1_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1_Default Design 7">
    <a:dk1>
      <a:srgbClr val="000000"/>
    </a:dk1>
    <a:lt1>
      <a:srgbClr val="FFFFFF"/>
    </a:lt1>
    <a:dk2>
      <a:srgbClr val="747678"/>
    </a:dk2>
    <a:lt2>
      <a:srgbClr val="4D4F53"/>
    </a:lt2>
    <a:accent1>
      <a:srgbClr val="0098DB"/>
    </a:accent1>
    <a:accent2>
      <a:srgbClr val="D5D6D2"/>
    </a:accent2>
    <a:accent3>
      <a:srgbClr val="FFFFFF"/>
    </a:accent3>
    <a:accent4>
      <a:srgbClr val="000000"/>
    </a:accent4>
    <a:accent5>
      <a:srgbClr val="AACAEA"/>
    </a:accent5>
    <a:accent6>
      <a:srgbClr val="C1C2BE"/>
    </a:accent6>
    <a:hlink>
      <a:srgbClr val="8B8D8E"/>
    </a:hlink>
    <a:folHlink>
      <a:srgbClr val="9A9B9C"/>
    </a:folHlink>
  </a:clrScheme>
  <a:fontScheme name="1_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1008</Words>
  <Application>Microsoft Office PowerPoint</Application>
  <PresentationFormat>Presentazione su schermo (4:3)</PresentationFormat>
  <Paragraphs>194</Paragraphs>
  <Slides>21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Verdana</vt:lpstr>
      <vt:lpstr>Arial</vt:lpstr>
      <vt:lpstr>Calibri</vt:lpstr>
      <vt:lpstr>Wingdings</vt:lpstr>
      <vt:lpstr>Times New Roman</vt:lpstr>
      <vt:lpstr>1_Default Design</vt:lpstr>
      <vt:lpstr>Super-hot pixels, hot pixels and DSNU on Hawaii-2RG detector</vt:lpstr>
      <vt:lpstr>Outlines</vt:lpstr>
      <vt:lpstr>Context</vt:lpstr>
      <vt:lpstr>Test set up</vt:lpstr>
      <vt:lpstr>Outlines</vt:lpstr>
      <vt:lpstr>Hot pixel in the dark current frames</vt:lpstr>
      <vt:lpstr>Evolution with the temperature</vt:lpstr>
      <vt:lpstr>Behaviour at 145K</vt:lpstr>
      <vt:lpstr>Summary</vt:lpstr>
      <vt:lpstr>DSNU with exposure time</vt:lpstr>
      <vt:lpstr>DSNU definition and data</vt:lpstr>
      <vt:lpstr>DSNU with exposure time</vt:lpstr>
      <vt:lpstr>Frame evolution </vt:lpstr>
      <vt:lpstr>Frame evolution </vt:lpstr>
      <vt:lpstr>Presentazione standard di PowerPoint</vt:lpstr>
      <vt:lpstr>Outlines and data</vt:lpstr>
      <vt:lpstr>H2RG cosmetic at high temperature (170K) </vt:lpstr>
      <vt:lpstr>Super Hot pixel</vt:lpstr>
      <vt:lpstr>Super Hot pixel</vt:lpstr>
      <vt:lpstr>Conclusion</vt:lpstr>
      <vt:lpstr>Super Hot pixel</vt:lpstr>
    </vt:vector>
  </TitlesOfParts>
  <Company>European Space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DSNU evolution</dc:title>
  <dc:creator>CROUZET</dc:creator>
  <cp:lastModifiedBy>tecno</cp:lastModifiedBy>
  <cp:revision>264</cp:revision>
  <dcterms:created xsi:type="dcterms:W3CDTF">2013-08-07T15:25:34Z</dcterms:created>
  <dcterms:modified xsi:type="dcterms:W3CDTF">2013-10-10T14:22:09Z</dcterms:modified>
</cp:coreProperties>
</file>