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782" r:id="rId1"/>
  </p:sldMasterIdLst>
  <p:notesMasterIdLst>
    <p:notesMasterId r:id="rId18"/>
  </p:notesMasterIdLst>
  <p:handoutMasterIdLst>
    <p:handoutMasterId r:id="rId19"/>
  </p:handoutMasterIdLst>
  <p:sldIdLst>
    <p:sldId id="1044" r:id="rId2"/>
    <p:sldId id="1142" r:id="rId3"/>
    <p:sldId id="1077" r:id="rId4"/>
    <p:sldId id="1160" r:id="rId5"/>
    <p:sldId id="1157" r:id="rId6"/>
    <p:sldId id="971" r:id="rId7"/>
    <p:sldId id="1049" r:id="rId8"/>
    <p:sldId id="1159" r:id="rId9"/>
    <p:sldId id="923" r:id="rId10"/>
    <p:sldId id="1155" r:id="rId11"/>
    <p:sldId id="1104" r:id="rId12"/>
    <p:sldId id="1127" r:id="rId13"/>
    <p:sldId id="1146" r:id="rId14"/>
    <p:sldId id="1145" r:id="rId15"/>
    <p:sldId id="1055" r:id="rId16"/>
    <p:sldId id="1161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A06"/>
    <a:srgbClr val="FF0000"/>
    <a:srgbClr val="0000FF"/>
    <a:srgbClr val="292929"/>
    <a:srgbClr val="0099FF"/>
    <a:srgbClr val="339933"/>
    <a:srgbClr val="FFE4D1"/>
    <a:srgbClr val="FFB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0462" autoAdjust="0"/>
    <p:restoredTop sz="94166" autoAdjust="0"/>
  </p:normalViewPr>
  <p:slideViewPr>
    <p:cSldViewPr snapToObjects="1">
      <p:cViewPr varScale="1">
        <p:scale>
          <a:sx n="59" d="100"/>
          <a:sy n="59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6310729-A2DA-4E2F-9794-8E8254DA565C}" type="datetimeFigureOut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A7DEAFB-AD29-4ECC-AAD1-9544749581D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006EA59-48DE-4D07-B2B4-E8B048EB25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DF534C3-45AC-4D06-90FA-B1F3DFBA903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DF534C3-45AC-4D06-90FA-B1F3DFBA903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6FEC7-E0E3-4625-9D1F-EBED4CC047C8}" type="slidenum">
              <a:rPr lang="en-US"/>
              <a:pPr/>
              <a:t>10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C7CD7-474D-4F5E-BC61-03BD382DD618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651C2-CC23-4E9B-BF43-7DDE1D5D3E2C}" type="slidenum">
              <a:rPr lang="en-US"/>
              <a:pPr/>
              <a:t>13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/>
            <a:fld id="{6944AC72-6058-428E-9CF1-D4216A4D3661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ms favor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52399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D051-4938-49A1-9E15-BF62534BBF6E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4F189-A3B4-4F90-BC55-D652A3E30F2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9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4D1EC-22D0-400B-8F9E-71F6939D456B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1106-C9EB-4BC9-913E-E112169FB78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4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29DE-9B06-49B3-BD5A-8D9CB07C2F60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CBB52-1AC6-4DF8-A34E-F1020DC4D8F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44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07645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7695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F2DF-73A3-4C67-AD7E-E9E13403A422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DDB8-909D-45A4-AB32-A7C22F2F233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6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457200" y="1316038"/>
            <a:ext cx="8235950" cy="101600"/>
          </a:xfrm>
          <a:prstGeom prst="rect">
            <a:avLst/>
          </a:prstGeom>
          <a:gradFill rotWithShape="1">
            <a:gsLst>
              <a:gs pos="0">
                <a:srgbClr val="E5BB4C">
                  <a:alpha val="75000"/>
                </a:srgbClr>
              </a:gs>
              <a:gs pos="100000">
                <a:srgbClr val="F8EED4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4371975" y="6346825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fld id="{735F5039-9BAA-45A8-AE31-E01218B53BB5}" type="slidenum">
              <a:rPr lang="en-US" sz="1400" b="1">
                <a:solidFill>
                  <a:srgbClr val="898989"/>
                </a:solidFill>
              </a:rPr>
              <a:pPr defTabSz="914400"/>
              <a:t>‹N›</a:t>
            </a:fld>
            <a:endParaRPr lang="en-US" sz="1400" b="1">
              <a:solidFill>
                <a:srgbClr val="898989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76200" y="6067425"/>
            <a:ext cx="99695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>
              <a:defRPr/>
            </a:pPr>
            <a:r>
              <a:rPr lang="en-US" sz="4400" smtClean="0">
                <a:latin typeface="Calibri" pitchFamily="34" charset="0"/>
              </a:rPr>
              <a:t>C</a:t>
            </a:r>
            <a:r>
              <a:rPr lang="en-US" sz="4400" i="1" smtClean="0">
                <a:latin typeface="Calibri" pitchFamily="34" charset="0"/>
              </a:rPr>
              <a:t>f</a:t>
            </a:r>
            <a:r>
              <a:rPr lang="en-US" sz="4400" smtClean="0">
                <a:latin typeface="Calibri" pitchFamily="34" charset="0"/>
              </a:rPr>
              <a:t>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3595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anchor="ctr" anchorCtr="0"/>
          <a:lstStyle>
            <a:lvl1pPr algn="l">
              <a:defRPr>
                <a:solidFill>
                  <a:srgbClr val="642E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4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130425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94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76200"/>
            <a:ext cx="5900737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49824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E23F-3080-451F-8BF8-4ED1CCDA47E0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65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698500"/>
          </a:xfrm>
        </p:spPr>
        <p:txBody>
          <a:bodyPr wrap="none"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268913"/>
            <a:ext cx="7772400" cy="5984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2184-4C2F-4C3F-855F-EF8280C8BA1C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994E7-AE16-4D37-8988-94A326FFA4F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809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0CA4A-6AA2-4CA8-ABE2-35FAFE0ADFF8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27694-6EE1-4503-BC4B-52754102904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568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0CD0-6ECA-4D28-9E58-6593DFCB24FA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90692-1213-45C5-92B0-69373F3EBC34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77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5585-E334-44E0-8CE7-88E0B36ED634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7FEB-EE76-486C-A71B-A964AE0FFCD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5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5BC9-EDEF-4324-BC0F-ADAAD18292EE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1BABA-8A42-4A41-A25B-FE0CDDA37B3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16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8BC2-937D-4C17-B3FC-94BB4FCFF8A1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E7D5F-FFC8-48C9-8295-B042212448A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296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76200"/>
            <a:ext cx="6891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1592263" y="1057275"/>
            <a:ext cx="7551737" cy="0"/>
          </a:xfrm>
          <a:prstGeom prst="line">
            <a:avLst/>
          </a:prstGeom>
          <a:noFill/>
          <a:ln w="76200">
            <a:solidFill>
              <a:srgbClr val="FF6A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1B9AD04B-BA83-4DCB-82C3-5D7EFF78B4E5}" type="datetime1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Confidential/ITAR </a:t>
            </a:r>
            <a:r>
              <a:rPr lang="en-US" dirty="0" err="1" smtClean="0"/>
              <a:t>Controled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2E6A9CD-A2F2-40DD-A652-73A30586C02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32" name="Picture 7" descr="\\hawk\RIDL\internal\admin\marketing\CfD Logos\CfD with lettering orange with black lettering 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7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3" r:id="rId1"/>
    <p:sldLayoutId id="2147486784" r:id="rId2"/>
    <p:sldLayoutId id="2147486785" r:id="rId3"/>
    <p:sldLayoutId id="2147486786" r:id="rId4"/>
    <p:sldLayoutId id="2147486787" r:id="rId5"/>
    <p:sldLayoutId id="2147486788" r:id="rId6"/>
    <p:sldLayoutId id="2147486789" r:id="rId7"/>
    <p:sldLayoutId id="2147486790" r:id="rId8"/>
    <p:sldLayoutId id="2147486791" r:id="rId9"/>
    <p:sldLayoutId id="2147486792" r:id="rId10"/>
    <p:sldLayoutId id="2147486793" r:id="rId11"/>
    <p:sldLayoutId id="2147486794" r:id="rId12"/>
    <p:sldLayoutId id="214748679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4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•"/>
        <a:defRPr sz="20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A06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A06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image" Target="../media/image29.jp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0.emf"/><Relationship Id="rId4" Type="http://schemas.openxmlformats.org/officeDocument/2006/relationships/image" Target="../media/image11.jpeg"/><Relationship Id="rId9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a Large Format </a:t>
            </a:r>
            <a:r>
              <a:rPr lang="en-US" dirty="0" err="1" smtClean="0"/>
              <a:t>HgCdTe</a:t>
            </a:r>
            <a:r>
              <a:rPr lang="en-US" dirty="0" smtClean="0"/>
              <a:t> on Silicon Focal Plane Array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sz="quarter" idx="1"/>
          </p:nvPr>
        </p:nvSpPr>
        <p:spPr>
          <a:xfrm>
            <a:off x="1406005" y="3886200"/>
            <a:ext cx="7433195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B. </a:t>
            </a:r>
            <a:r>
              <a:rPr lang="en-US" dirty="0" err="1" smtClean="0"/>
              <a:t>Hanold</a:t>
            </a:r>
            <a:r>
              <a:rPr lang="en-US" dirty="0" smtClean="0"/>
              <a:t>, J. Lee, D. </a:t>
            </a:r>
            <a:r>
              <a:rPr lang="en-US" dirty="0" err="1" smtClean="0"/>
              <a:t>Figer</a:t>
            </a:r>
            <a:r>
              <a:rPr lang="en-US" dirty="0" smtClean="0"/>
              <a:t> – Rochester Institute of Technology</a:t>
            </a:r>
          </a:p>
          <a:p>
            <a:r>
              <a:rPr lang="en-US" dirty="0" smtClean="0"/>
              <a:t>L. Mears, J. Bangs, E. Corrales, J. Getty, C. </a:t>
            </a:r>
            <a:r>
              <a:rPr lang="en-US" dirty="0" err="1" smtClean="0"/>
              <a:t>Keasler</a:t>
            </a:r>
            <a:r>
              <a:rPr lang="en-US" dirty="0" smtClean="0"/>
              <a:t>, M. </a:t>
            </a:r>
            <a:r>
              <a:rPr lang="en-US" dirty="0" err="1" smtClean="0"/>
              <a:t>Mitani</a:t>
            </a:r>
            <a:r>
              <a:rPr lang="en-US" dirty="0" smtClean="0"/>
              <a:t> – Raytheon Vision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BAE994E7-AE16-4D37-8988-94A326FFA4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9458" name="Picture 2" descr="http://www.rit.edu/upub/logos/tiger_walking_rit_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90" y="0"/>
            <a:ext cx="159281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Virgo-14 Read Noise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" t="9255" b="6109"/>
          <a:stretch/>
        </p:blipFill>
        <p:spPr>
          <a:xfrm>
            <a:off x="1981200" y="1371600"/>
            <a:ext cx="5234018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555367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dirty="0"/>
              <a:t>18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read </a:t>
            </a:r>
            <a:r>
              <a:rPr lang="en-US" dirty="0"/>
              <a:t>noise </a:t>
            </a:r>
            <a:r>
              <a:rPr lang="en-US" dirty="0" smtClean="0"/>
              <a:t>CDS</a:t>
            </a:r>
          </a:p>
          <a:p>
            <a:pPr marL="227013" indent="-227013"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5.5 e</a:t>
            </a:r>
            <a:r>
              <a:rPr lang="en-US" baseline="30000" dirty="0"/>
              <a:t>-</a:t>
            </a:r>
            <a:r>
              <a:rPr lang="en-US" dirty="0" smtClean="0"/>
              <a:t> </a:t>
            </a:r>
            <a:r>
              <a:rPr lang="en-US" dirty="0"/>
              <a:t>read noise </a:t>
            </a:r>
            <a:r>
              <a:rPr lang="en-US" dirty="0" smtClean="0"/>
              <a:t>Fowler-16</a:t>
            </a:r>
          </a:p>
          <a:p>
            <a:pPr marL="227013" indent="-227013"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Noise may be improved with bias noise reduction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812504"/>
              </p:ext>
            </p:extLst>
          </p:nvPr>
        </p:nvGraphicFramePr>
        <p:xfrm>
          <a:off x="504825" y="5324475"/>
          <a:ext cx="30003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Worksheet" r:id="rId6" imgW="3000367" imgH="1381050" progId="Excel.Sheet.8">
                  <p:embed/>
                </p:oleObj>
              </mc:Choice>
              <mc:Fallback>
                <p:oleObj name="Worksheet" r:id="rId6" imgW="3000367" imgH="1381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4825" y="5324475"/>
                        <a:ext cx="3000375" cy="1381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00012" y="57912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63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7040827" cy="914400"/>
          </a:xfrm>
          <a:noFill/>
          <a:ln/>
        </p:spPr>
        <p:txBody>
          <a:bodyPr>
            <a:normAutofit/>
          </a:bodyPr>
          <a:lstStyle/>
          <a:p>
            <a:r>
              <a:rPr lang="en-US" sz="2800" dirty="0" smtClean="0"/>
              <a:t>Virgo-14 </a:t>
            </a:r>
            <a:r>
              <a:rPr lang="en-US" sz="2800" dirty="0"/>
              <a:t>Well </a:t>
            </a:r>
            <a:r>
              <a:rPr lang="en-US" sz="2800" dirty="0" smtClean="0"/>
              <a:t>Depth, Non-linearity, and Gain</a:t>
            </a:r>
            <a:endParaRPr 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19800" y="2626783"/>
            <a:ext cx="2895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/>
            <a:r>
              <a:rPr lang="en-US" sz="2000" kern="0" dirty="0" smtClean="0"/>
              <a:t>Well depth: 126 K e</a:t>
            </a:r>
            <a:r>
              <a:rPr lang="en-US" sz="2000" kern="0" baseline="30000" dirty="0" smtClean="0"/>
              <a:t>-</a:t>
            </a:r>
          </a:p>
          <a:p>
            <a:pPr marL="228600" indent="-228600"/>
            <a:r>
              <a:rPr lang="en-US" sz="2000" kern="0" dirty="0" smtClean="0"/>
              <a:t>Non-linearity terms: </a:t>
            </a:r>
          </a:p>
          <a:p>
            <a:pPr marL="685800" lvl="1" indent="-228600"/>
            <a:r>
              <a:rPr lang="en-US" sz="1600" kern="0" dirty="0" smtClean="0">
                <a:cs typeface="Arial" charset="0"/>
              </a:rPr>
              <a:t>a = 1.712E-6</a:t>
            </a:r>
          </a:p>
          <a:p>
            <a:pPr marL="685800" lvl="1" indent="-228600"/>
            <a:r>
              <a:rPr lang="en-US" sz="1600" kern="0" dirty="0" smtClean="0">
                <a:cs typeface="Arial" charset="0"/>
              </a:rPr>
              <a:t>b = </a:t>
            </a:r>
            <a:r>
              <a:rPr lang="en-US" sz="1600" kern="0" dirty="0" smtClean="0"/>
              <a:t>-1.59E-11</a:t>
            </a:r>
            <a:endParaRPr lang="en-US" sz="1600" kern="0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727853"/>
              </p:ext>
            </p:extLst>
          </p:nvPr>
        </p:nvGraphicFramePr>
        <p:xfrm>
          <a:off x="6260306" y="3994150"/>
          <a:ext cx="24145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2" name="Equation" r:id="rId4" imgW="1790640" imgH="203040" progId="Equation.3">
                  <p:embed/>
                </p:oleObj>
              </mc:Choice>
              <mc:Fallback>
                <p:oleObj name="Equation" r:id="rId4" imgW="1790640" imgH="203040" progId="Equation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306" y="3994150"/>
                        <a:ext cx="24145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4226237"/>
              </p:ext>
            </p:extLst>
          </p:nvPr>
        </p:nvGraphicFramePr>
        <p:xfrm>
          <a:off x="1360488" y="5715000"/>
          <a:ext cx="6423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Worksheet" r:id="rId7" imgW="5086333" imgH="723900" progId="Excel.Sheet.8">
                  <p:embed/>
                </p:oleObj>
              </mc:Choice>
              <mc:Fallback>
                <p:oleObj name="Worksheet" r:id="rId7" imgW="5086333" imgH="72390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5715000"/>
                        <a:ext cx="64230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736592" y="5715000"/>
            <a:ext cx="740664" cy="9144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64224" y="5715000"/>
            <a:ext cx="914400" cy="9144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269480" y="5715000"/>
            <a:ext cx="502920" cy="9144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31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Virgo-14 </a:t>
            </a:r>
            <a:r>
              <a:rPr lang="en-US" dirty="0"/>
              <a:t>Crosstalk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8" t="16087" r="30834" b="30801"/>
          <a:stretch/>
        </p:blipFill>
        <p:spPr>
          <a:xfrm>
            <a:off x="3204376" y="1557842"/>
            <a:ext cx="2735249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5487988"/>
            <a:ext cx="82296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2000" kern="0" dirty="0" smtClean="0"/>
              <a:t>Crosstalk measured using cosmic rays in dark exposures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2000" kern="0" dirty="0" smtClean="0"/>
              <a:t>3 x 3 grid shows crosstalk in nearest neighbors around central hit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2000" kern="0" dirty="0" smtClean="0"/>
              <a:t>Results given in percentage of hit signal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en-US" sz="2000" kern="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7324"/>
              </p:ext>
            </p:extLst>
          </p:nvPr>
        </p:nvGraphicFramePr>
        <p:xfrm>
          <a:off x="268688" y="1591685"/>
          <a:ext cx="2667000" cy="35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Worksheet" r:id="rId5" imgW="1838255" imgH="1800360" progId="Excel.Sheet.8">
                  <p:embed/>
                </p:oleObj>
              </mc:Choice>
              <mc:Fallback>
                <p:oleObj name="Worksheet" r:id="rId5" imgW="1838255" imgH="180036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88" y="1591685"/>
                        <a:ext cx="2667000" cy="358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960951" y="3505200"/>
            <a:ext cx="762000" cy="7620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29000" y="3505200"/>
            <a:ext cx="762000" cy="7620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22929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H2RG-015-5.0</a:t>
            </a:r>
            <a:r>
              <a:rPr lang="en-US" dirty="0"/>
              <a:t>µm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46421"/>
              </p:ext>
            </p:extLst>
          </p:nvPr>
        </p:nvGraphicFramePr>
        <p:xfrm>
          <a:off x="6208313" y="1591685"/>
          <a:ext cx="2667000" cy="358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2" name="Worksheet" r:id="rId8" imgW="1838255" imgH="1800360" progId="Excel.Sheet.8">
                  <p:embed/>
                </p:oleObj>
              </mc:Choice>
              <mc:Fallback>
                <p:oleObj name="Worksheet" r:id="rId8" imgW="1838255" imgH="180036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313" y="1591685"/>
                        <a:ext cx="2667000" cy="358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48400" y="1227715"/>
            <a:ext cx="2626913" cy="37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SB304-008-5.0</a:t>
            </a:r>
            <a:r>
              <a:rPr lang="en-US" dirty="0"/>
              <a:t>µm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1227715"/>
            <a:ext cx="2739225" cy="37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VIRGO-14-4.9µm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049" y="2133600"/>
            <a:ext cx="2217751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Asymmetric crosstalk due to incomplete settling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8" idx="2"/>
            <a:endCxn id="9" idx="3"/>
          </p:cNvCxnSpPr>
          <p:nvPr/>
        </p:nvCxnSpPr>
        <p:spPr bwMode="auto">
          <a:xfrm flipH="1">
            <a:off x="5722951" y="2656820"/>
            <a:ext cx="965974" cy="1229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82201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5" grpId="0"/>
      <p:bldP spid="17" grpId="0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Virgo-14 </a:t>
            </a:r>
            <a:r>
              <a:rPr lang="en-US" dirty="0"/>
              <a:t>Dark </a:t>
            </a:r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57200" y="5257800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Virgo-14 produced for a previous RVS project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Device being used as benchmark to compare future devices against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Currently measuring QE and validating 4.9 µm cut-off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6A06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8397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203324"/>
              </p:ext>
            </p:extLst>
          </p:nvPr>
        </p:nvGraphicFramePr>
        <p:xfrm>
          <a:off x="1530350" y="1447800"/>
          <a:ext cx="605313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Worksheet" r:id="rId5" imgW="8905743" imgH="5381640" progId="Excel.Sheet.8">
                  <p:embed/>
                </p:oleObj>
              </mc:Choice>
              <mc:Fallback>
                <p:oleObj name="Worksheet" r:id="rId5" imgW="8905743" imgH="53816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1447800"/>
                        <a:ext cx="605313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3081528" y="4251960"/>
            <a:ext cx="228600" cy="228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516868"/>
            <a:ext cx="16002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.02 e</a:t>
            </a:r>
            <a:r>
              <a:rPr lang="en-US" baseline="30000" dirty="0" smtClean="0"/>
              <a:t>-</a:t>
            </a:r>
            <a:r>
              <a:rPr lang="en-US" dirty="0" smtClean="0"/>
              <a:t>/s/pixel</a:t>
            </a:r>
            <a:endParaRPr lang="en-US" baseline="30000" dirty="0"/>
          </a:p>
        </p:txBody>
      </p:sp>
      <p:cxnSp>
        <p:nvCxnSpPr>
          <p:cNvPr id="5" name="Straight Arrow Connector 4"/>
          <p:cNvCxnSpPr>
            <a:stCxn id="3" idx="2"/>
            <a:endCxn id="2" idx="7"/>
          </p:cNvCxnSpPr>
          <p:nvPr/>
        </p:nvCxnSpPr>
        <p:spPr bwMode="auto">
          <a:xfrm flipH="1">
            <a:off x="3276650" y="3886200"/>
            <a:ext cx="342850" cy="3992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4126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6629400" cy="3276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Project Milestones:</a:t>
            </a:r>
          </a:p>
          <a:p>
            <a:pPr lvl="1"/>
            <a:r>
              <a:rPr lang="en-US" dirty="0" smtClean="0"/>
              <a:t>Characterize VUC detectors</a:t>
            </a:r>
          </a:p>
          <a:p>
            <a:pPr lvl="1"/>
            <a:r>
              <a:rPr lang="en-US" dirty="0" smtClean="0"/>
              <a:t>Characterize substrate removed VUC detectors</a:t>
            </a:r>
          </a:p>
          <a:p>
            <a:pPr lvl="1"/>
            <a:r>
              <a:rPr lang="en-US" dirty="0" smtClean="0"/>
              <a:t>Select pixel design using VUC detector performance</a:t>
            </a:r>
          </a:p>
          <a:p>
            <a:pPr lvl="1"/>
            <a:r>
              <a:rPr lang="en-US" dirty="0" smtClean="0"/>
              <a:t>Fabricate and characterize 2K x 2K substrate removed MBE </a:t>
            </a:r>
            <a:r>
              <a:rPr lang="en-US" dirty="0" err="1" smtClean="0"/>
              <a:t>HgCdTe</a:t>
            </a:r>
            <a:r>
              <a:rPr lang="en-US" dirty="0" smtClean="0"/>
              <a:t>/Si device </a:t>
            </a:r>
          </a:p>
          <a:p>
            <a:r>
              <a:rPr lang="en-US" dirty="0" smtClean="0"/>
              <a:t>Long term goals for MBE </a:t>
            </a:r>
            <a:r>
              <a:rPr lang="en-US" dirty="0" err="1" smtClean="0"/>
              <a:t>HgCdTe</a:t>
            </a:r>
            <a:r>
              <a:rPr lang="en-US" dirty="0" smtClean="0"/>
              <a:t>/Si process:</a:t>
            </a:r>
          </a:p>
          <a:p>
            <a:pPr lvl="1"/>
            <a:r>
              <a:rPr lang="en-US" dirty="0" smtClean="0"/>
              <a:t>Scale design to 4K x 4K and 8K x 8K</a:t>
            </a:r>
          </a:p>
          <a:p>
            <a:pPr lvl="1"/>
            <a:r>
              <a:rPr lang="en-US" dirty="0" smtClean="0"/>
              <a:t>Reduce pixel pitch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8" descr="4k press release photo sm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8800"/>
            <a:ext cx="23796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59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CfD</a:t>
            </a:r>
            <a:r>
              <a:rPr lang="en-US" dirty="0" smtClean="0"/>
              <a:t> Personnel</a:t>
            </a:r>
            <a:endParaRPr lang="en-US" dirty="0"/>
          </a:p>
        </p:txBody>
      </p:sp>
      <p:sp>
        <p:nvSpPr>
          <p:cNvPr id="1331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996944E-EE98-472A-96C7-102B434EDF3A}" type="slidenum">
              <a:rPr lang="en-US" smtClean="0"/>
              <a:pPr/>
              <a:t>15</a:t>
            </a:fld>
            <a:endParaRPr lang="en-US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442939" y="1323201"/>
            <a:ext cx="1289050" cy="2367409"/>
            <a:chOff x="442939" y="1323201"/>
            <a:chExt cx="1289050" cy="2367409"/>
          </a:xfrm>
        </p:grpSpPr>
        <p:pic>
          <p:nvPicPr>
            <p:cNvPr id="13342" name="Picture 50" descr="http://ridl.cfd.rit.edu/images/personnel/Don%20Figer%20May%202012_small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39" y="1624191"/>
              <a:ext cx="12890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890134" y="3429000"/>
              <a:ext cx="3946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P.I.</a:t>
              </a:r>
              <a:endParaRPr lang="en-US" sz="1100" dirty="0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635257" y="1323201"/>
              <a:ext cx="9044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6A06"/>
                  </a:solidFill>
                </a:rPr>
                <a:t>Don </a:t>
              </a:r>
              <a:r>
                <a:rPr lang="en-US" sz="1200" b="1" dirty="0" err="1">
                  <a:solidFill>
                    <a:srgbClr val="FF6A06"/>
                  </a:solidFill>
                </a:rPr>
                <a:t>Figer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16112" y="3880118"/>
            <a:ext cx="1367422" cy="2367409"/>
            <a:chOff x="6216112" y="3609201"/>
            <a:chExt cx="1367422" cy="23674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112" y="3902393"/>
              <a:ext cx="1367422" cy="1828800"/>
            </a:xfrm>
            <a:prstGeom prst="rect">
              <a:avLst/>
            </a:prstGeom>
          </p:spPr>
        </p:pic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6568643" y="5715000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BS, ME</a:t>
              </a:r>
              <a:endParaRPr lang="en-US" sz="1100" dirty="0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6265189" y="3609201"/>
              <a:ext cx="12692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Kenneth Bean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52332" y="1323201"/>
            <a:ext cx="1383713" cy="2368282"/>
            <a:chOff x="3852332" y="1323201"/>
            <a:chExt cx="1383713" cy="2368282"/>
          </a:xfrm>
        </p:grpSpPr>
        <p:pic>
          <p:nvPicPr>
            <p:cNvPr id="13325" name="Picture 17" descr="technician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955" y="1624191"/>
              <a:ext cx="1278466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3852332" y="1323201"/>
              <a:ext cx="13837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6A06"/>
                  </a:solidFill>
                </a:rPr>
                <a:t>Brandon </a:t>
              </a:r>
              <a:r>
                <a:rPr lang="en-US" sz="1200" b="1" dirty="0" err="1">
                  <a:solidFill>
                    <a:srgbClr val="FF6A06"/>
                  </a:solidFill>
                </a:rPr>
                <a:t>Hanold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  <p:sp>
          <p:nvSpPr>
            <p:cNvPr id="13327" name="Text Box 20"/>
            <p:cNvSpPr txBox="1">
              <a:spLocks noChangeArrowheads="1"/>
            </p:cNvSpPr>
            <p:nvPr/>
          </p:nvSpPr>
          <p:spPr bwMode="auto">
            <a:xfrm>
              <a:off x="4168925" y="3429873"/>
              <a:ext cx="7505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Engineer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74928" y="1323201"/>
            <a:ext cx="1340123" cy="2368282"/>
            <a:chOff x="2174928" y="1323201"/>
            <a:chExt cx="1340123" cy="2368282"/>
          </a:xfrm>
        </p:grpSpPr>
        <p:pic>
          <p:nvPicPr>
            <p:cNvPr id="13337" name="Picture 58" descr="Joong%20Lee"/>
            <p:cNvPicPr preferRelativeResize="0"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928" y="1624191"/>
              <a:ext cx="1340123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367134" y="1323201"/>
              <a:ext cx="9557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err="1">
                  <a:solidFill>
                    <a:srgbClr val="FF6A06"/>
                  </a:solidFill>
                </a:rPr>
                <a:t>Joong</a:t>
              </a:r>
              <a:r>
                <a:rPr lang="en-US" sz="1200" b="1" dirty="0">
                  <a:solidFill>
                    <a:srgbClr val="FF6A06"/>
                  </a:solidFill>
                </a:rPr>
                <a:t> Lee</a:t>
              </a:r>
            </a:p>
          </p:txBody>
        </p:sp>
        <p:sp>
          <p:nvSpPr>
            <p:cNvPr id="13329" name="Text Box 23"/>
            <p:cNvSpPr txBox="1">
              <a:spLocks noChangeArrowheads="1"/>
            </p:cNvSpPr>
            <p:nvPr/>
          </p:nvSpPr>
          <p:spPr bwMode="auto">
            <a:xfrm>
              <a:off x="2469726" y="3429873"/>
              <a:ext cx="7505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Engineer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79395" y="1322328"/>
            <a:ext cx="1257108" cy="2369155"/>
            <a:chOff x="5679395" y="1322328"/>
            <a:chExt cx="1257108" cy="2369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395" y="1624191"/>
              <a:ext cx="1257108" cy="1828800"/>
            </a:xfrm>
            <a:prstGeom prst="rect">
              <a:avLst/>
            </a:prstGeom>
          </p:spPr>
        </p:pic>
        <p:sp>
          <p:nvSpPr>
            <p:cNvPr id="13316" name="Text Box 3"/>
            <p:cNvSpPr txBox="1">
              <a:spLocks noChangeArrowheads="1"/>
            </p:cNvSpPr>
            <p:nvPr/>
          </p:nvSpPr>
          <p:spPr bwMode="auto">
            <a:xfrm>
              <a:off x="5932686" y="3429873"/>
              <a:ext cx="75052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Engineer</a:t>
              </a:r>
            </a:p>
          </p:txBody>
        </p:sp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5697846" y="1322328"/>
              <a:ext cx="12202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Iain </a:t>
              </a:r>
              <a:r>
                <a:rPr lang="en-US" sz="1200" b="1" dirty="0" err="1" smtClean="0">
                  <a:solidFill>
                    <a:srgbClr val="FF6A06"/>
                  </a:solidFill>
                </a:rPr>
                <a:t>Marcuson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4000" y="3879245"/>
            <a:ext cx="1408042" cy="2369155"/>
            <a:chOff x="184000" y="3608328"/>
            <a:chExt cx="1408042" cy="23691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00" y="3902393"/>
              <a:ext cx="1408042" cy="1828800"/>
            </a:xfrm>
            <a:prstGeom prst="rect">
              <a:avLst/>
            </a:prstGeom>
          </p:spPr>
        </p:pic>
        <p:sp>
          <p:nvSpPr>
            <p:cNvPr id="13333" name="Text Box 9"/>
            <p:cNvSpPr txBox="1">
              <a:spLocks noChangeArrowheads="1"/>
            </p:cNvSpPr>
            <p:nvPr/>
          </p:nvSpPr>
          <p:spPr bwMode="auto">
            <a:xfrm>
              <a:off x="411769" y="3608328"/>
              <a:ext cx="9525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Matt Davis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  <p:sp>
          <p:nvSpPr>
            <p:cNvPr id="13334" name="Rectangle 36"/>
            <p:cNvSpPr>
              <a:spLocks noChangeArrowheads="1"/>
            </p:cNvSpPr>
            <p:nvPr/>
          </p:nvSpPr>
          <p:spPr bwMode="auto">
            <a:xfrm>
              <a:off x="556841" y="5715873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100" dirty="0"/>
                <a:t>MS, EE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69988" y="1323201"/>
            <a:ext cx="1321618" cy="2367488"/>
            <a:chOff x="7469988" y="1323201"/>
            <a:chExt cx="1321618" cy="2367488"/>
          </a:xfrm>
        </p:grpSpPr>
        <p:pic>
          <p:nvPicPr>
            <p:cNvPr id="13330" name="Picture 45" descr="Manser Kim"/>
            <p:cNvPicPr preferRelativeResize="0"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988" y="1624191"/>
              <a:ext cx="132161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5" name="Text Box 8"/>
            <p:cNvSpPr txBox="1">
              <a:spLocks noChangeArrowheads="1"/>
            </p:cNvSpPr>
            <p:nvPr/>
          </p:nvSpPr>
          <p:spPr bwMode="auto">
            <a:xfrm>
              <a:off x="7795609" y="3429079"/>
              <a:ext cx="6703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PhD, IS</a:t>
              </a:r>
            </a:p>
          </p:txBody>
        </p:sp>
        <p:sp>
          <p:nvSpPr>
            <p:cNvPr id="13336" name="Text Box 9"/>
            <p:cNvSpPr txBox="1">
              <a:spLocks noChangeArrowheads="1"/>
            </p:cNvSpPr>
            <p:nvPr/>
          </p:nvSpPr>
          <p:spPr bwMode="auto">
            <a:xfrm>
              <a:off x="7700230" y="1323201"/>
              <a:ext cx="8611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6A06"/>
                  </a:solidFill>
                </a:rPr>
                <a:t>Kim Kolb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54925" y="3880118"/>
            <a:ext cx="1336675" cy="2368282"/>
            <a:chOff x="7614772" y="3609201"/>
            <a:chExt cx="1336675" cy="23682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534" y="3902393"/>
              <a:ext cx="1215150" cy="1828800"/>
            </a:xfrm>
            <a:prstGeom prst="rect">
              <a:avLst/>
            </a:prstGeom>
          </p:spPr>
        </p:pic>
        <p:sp>
          <p:nvSpPr>
            <p:cNvPr id="13338" name="Text Box 27"/>
            <p:cNvSpPr txBox="1">
              <a:spLocks noChangeArrowheads="1"/>
            </p:cNvSpPr>
            <p:nvPr/>
          </p:nvSpPr>
          <p:spPr bwMode="auto">
            <a:xfrm>
              <a:off x="7614772" y="3609201"/>
              <a:ext cx="13366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Mike Shaw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  <p:sp>
          <p:nvSpPr>
            <p:cNvPr id="13339" name="Rectangle 28"/>
            <p:cNvSpPr>
              <a:spLocks noChangeArrowheads="1"/>
            </p:cNvSpPr>
            <p:nvPr/>
          </p:nvSpPr>
          <p:spPr bwMode="auto">
            <a:xfrm>
              <a:off x="7894172" y="5715873"/>
              <a:ext cx="77787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100" dirty="0"/>
                <a:t>BS, </a:t>
              </a:r>
              <a:r>
                <a:rPr lang="en-US" sz="1100" dirty="0" smtClean="0"/>
                <a:t>EET</a:t>
              </a:r>
              <a:endParaRPr lang="en-US" sz="11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2934" y="3880118"/>
            <a:ext cx="1316866" cy="2367409"/>
            <a:chOff x="4709420" y="3609201"/>
            <a:chExt cx="1316866" cy="23674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420" y="3902393"/>
              <a:ext cx="1316866" cy="1828800"/>
            </a:xfrm>
            <a:prstGeom prst="rect">
              <a:avLst/>
            </a:prstGeom>
          </p:spPr>
        </p:pic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5047894" y="5715000"/>
              <a:ext cx="6399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BS, EE</a:t>
              </a:r>
              <a:endParaRPr lang="en-US" sz="1100" dirty="0"/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4784681" y="3609201"/>
              <a:ext cx="11663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Zach Mink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76042" y="3880118"/>
            <a:ext cx="1214342" cy="2367409"/>
            <a:chOff x="1776042" y="3609201"/>
            <a:chExt cx="1214342" cy="23674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042" y="3902393"/>
              <a:ext cx="1214342" cy="1828800"/>
            </a:xfrm>
            <a:prstGeom prst="rect">
              <a:avLst/>
            </a:prstGeom>
          </p:spPr>
        </p:pic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1914175" y="5715000"/>
              <a:ext cx="93807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 smtClean="0"/>
                <a:t>BS, Physics</a:t>
              </a:r>
              <a:endParaRPr lang="en-US" sz="1100" dirty="0"/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825604" y="3609201"/>
              <a:ext cx="1115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Mike Every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1361" y="3880118"/>
            <a:ext cx="1606839" cy="2367409"/>
            <a:chOff x="3041361" y="3609201"/>
            <a:chExt cx="1606839" cy="23674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91" y="3902393"/>
              <a:ext cx="1334178" cy="1828800"/>
            </a:xfrm>
            <a:prstGeom prst="rect">
              <a:avLst/>
            </a:prstGeom>
          </p:spPr>
        </p:pic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3513600" y="5715000"/>
              <a:ext cx="66236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100" dirty="0"/>
                <a:t>M</a:t>
              </a:r>
              <a:r>
                <a:rPr lang="en-US" sz="1100" dirty="0" smtClean="0"/>
                <a:t>S, EE</a:t>
              </a:r>
              <a:endParaRPr lang="en-US" sz="1100" dirty="0"/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3041361" y="3609201"/>
              <a:ext cx="16068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rgbClr val="FF6A06"/>
                  </a:solidFill>
                </a:rPr>
                <a:t>Jon Zimmermann</a:t>
              </a:r>
              <a:endParaRPr lang="en-US" sz="1200" b="1" dirty="0">
                <a:solidFill>
                  <a:srgbClr val="FF6A0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140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pPr algn="ctr"/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Project overview</a:t>
            </a:r>
          </a:p>
          <a:p>
            <a:r>
              <a:rPr lang="en-US" dirty="0" smtClean="0"/>
              <a:t>Device design</a:t>
            </a:r>
          </a:p>
          <a:p>
            <a:r>
              <a:rPr lang="en-US" dirty="0" smtClean="0"/>
              <a:t>Test setup</a:t>
            </a:r>
          </a:p>
          <a:p>
            <a:r>
              <a:rPr lang="en-US" dirty="0" smtClean="0"/>
              <a:t>Characterization results</a:t>
            </a:r>
          </a:p>
          <a:p>
            <a:r>
              <a:rPr lang="en-US" dirty="0" smtClean="0"/>
              <a:t>Going forward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HgCdTe</a:t>
            </a:r>
            <a:r>
              <a:rPr lang="en-US" sz="1600" dirty="0" smtClean="0"/>
              <a:t> detector cost can be reduced by using Si substrate instead of CZT </a:t>
            </a:r>
          </a:p>
          <a:p>
            <a:r>
              <a:rPr lang="en-US" sz="1600" dirty="0" smtClean="0"/>
              <a:t>Project will develop low cost infrared detectors for astronomy with long term goal of producing larger arrays enabled by using larger Si wafer</a:t>
            </a:r>
          </a:p>
          <a:p>
            <a:r>
              <a:rPr lang="en-US" sz="1600" dirty="0" smtClean="0"/>
              <a:t>Project goal is to </a:t>
            </a:r>
            <a:r>
              <a:rPr lang="en-US" sz="1600" dirty="0"/>
              <a:t>f</a:t>
            </a:r>
            <a:r>
              <a:rPr lang="en-US" sz="1600" dirty="0" smtClean="0"/>
              <a:t>abricate 2K x 2K MBE </a:t>
            </a:r>
            <a:r>
              <a:rPr lang="en-US" sz="1600" dirty="0" err="1" smtClean="0"/>
              <a:t>HgCdTe</a:t>
            </a:r>
            <a:r>
              <a:rPr lang="en-US" sz="1600" dirty="0" smtClean="0"/>
              <a:t>/Si detectors with competitive performance</a:t>
            </a:r>
          </a:p>
          <a:p>
            <a:r>
              <a:rPr lang="en-US" sz="1600" dirty="0" smtClean="0"/>
              <a:t>Work is being funded by NSF and NASA to develop large format </a:t>
            </a:r>
            <a:r>
              <a:rPr lang="en-US" sz="1600" dirty="0" err="1" smtClean="0"/>
              <a:t>HgCdTe</a:t>
            </a:r>
            <a:r>
              <a:rPr lang="en-US" sz="1600" dirty="0" smtClean="0"/>
              <a:t>/Si detectors in collaboration with Raytheon Vision Systems (RVS)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7" t="8208" r="6254" b="2550"/>
          <a:stretch/>
        </p:blipFill>
        <p:spPr bwMode="auto">
          <a:xfrm>
            <a:off x="1295400" y="3429000"/>
            <a:ext cx="647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419600" y="3429000"/>
            <a:ext cx="16002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661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Design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6325"/>
            <a:ext cx="8229600" cy="13588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Dark current and </a:t>
            </a:r>
            <a:r>
              <a:rPr lang="en-US" dirty="0"/>
              <a:t>q</a:t>
            </a:r>
            <a:r>
              <a:rPr lang="en-US" dirty="0" smtClean="0"/>
              <a:t>uantum efficiency identified as drivers for </a:t>
            </a:r>
            <a:r>
              <a:rPr lang="en-US" dirty="0" err="1" smtClean="0"/>
              <a:t>HgCdTe</a:t>
            </a:r>
            <a:r>
              <a:rPr lang="en-US" dirty="0" smtClean="0"/>
              <a:t>/Si design improvements</a:t>
            </a:r>
          </a:p>
          <a:p>
            <a:r>
              <a:rPr lang="en-US" dirty="0" smtClean="0"/>
              <a:t>Multiple pixel designs need to be tested</a:t>
            </a:r>
          </a:p>
          <a:p>
            <a:r>
              <a:rPr lang="en-US" dirty="0" smtClean="0"/>
              <a:t>Large amount of testing required to select optimal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4572000" cy="325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4451"/>
            <a:ext cx="4572000" cy="321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693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Unit Cell (VUC)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2"/>
          <a:stretch/>
        </p:blipFill>
        <p:spPr bwMode="auto">
          <a:xfrm>
            <a:off x="469900" y="1206500"/>
            <a:ext cx="5491084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2362200" cy="762001"/>
          </a:xfrm>
          <a:solidFill>
            <a:srgbClr val="FF0000">
              <a:alpha val="59000"/>
            </a:srgbClr>
          </a:solidFill>
          <a:ln w="3810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4 1K x 1K variable unit cell detector die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 rot="19980000">
            <a:off x="3602736" y="2103120"/>
            <a:ext cx="550846" cy="96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Straight Arrow Connector 11"/>
          <p:cNvCxnSpPr>
            <a:stCxn id="3" idx="2"/>
            <a:endCxn id="8" idx="0"/>
          </p:cNvCxnSpPr>
          <p:nvPr/>
        </p:nvCxnSpPr>
        <p:spPr bwMode="auto">
          <a:xfrm>
            <a:off x="1714500" y="2057401"/>
            <a:ext cx="1945716" cy="980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3" idx="2"/>
            <a:endCxn id="14" idx="0"/>
          </p:cNvCxnSpPr>
          <p:nvPr/>
        </p:nvCxnSpPr>
        <p:spPr bwMode="auto">
          <a:xfrm flipH="1">
            <a:off x="1517293" y="2057401"/>
            <a:ext cx="197207" cy="11082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228600" y="4945161"/>
            <a:ext cx="4107024" cy="17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 smtClean="0"/>
              <a:t>1K x 1K die fabricated with 4 unit cell designs</a:t>
            </a:r>
          </a:p>
          <a:p>
            <a:r>
              <a:rPr lang="en-US" sz="2000" kern="0" dirty="0" smtClean="0"/>
              <a:t>Design </a:t>
            </a:r>
            <a:r>
              <a:rPr lang="en-US" sz="2000" kern="0" dirty="0"/>
              <a:t>a</a:t>
            </a:r>
            <a:r>
              <a:rPr lang="en-US" sz="2000" kern="0" dirty="0" smtClean="0"/>
              <a:t>llows direct comparison of detector characteristics</a:t>
            </a:r>
          </a:p>
          <a:p>
            <a:r>
              <a:rPr lang="en-US" sz="2000" kern="0" dirty="0" smtClean="0"/>
              <a:t>VUC detector speeds design selection and allows more time for optimization</a:t>
            </a:r>
            <a:endParaRPr lang="en-US" sz="2000" kern="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1463"/>
            <a:ext cx="2857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35759" r="21855" b="28695"/>
          <a:stretch/>
        </p:blipFill>
        <p:spPr>
          <a:xfrm>
            <a:off x="4335624" y="4918918"/>
            <a:ext cx="4759673" cy="182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 rot="20100000">
            <a:off x="1444752" y="3120717"/>
            <a:ext cx="550846" cy="96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8660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Detectors To Date</a:t>
            </a:r>
          </a:p>
        </p:txBody>
      </p:sp>
      <p:sp>
        <p:nvSpPr>
          <p:cNvPr id="17412" name="Rectangle 664"/>
          <p:cNvSpPr>
            <a:spLocks noGrp="1" noChangeArrowheads="1"/>
          </p:cNvSpPr>
          <p:nvPr>
            <p:ph idx="1"/>
          </p:nvPr>
        </p:nvSpPr>
        <p:spPr>
          <a:xfrm>
            <a:off x="152400" y="5014657"/>
            <a:ext cx="4724400" cy="1767143"/>
          </a:xfrm>
        </p:spPr>
        <p:txBody>
          <a:bodyPr>
            <a:normAutofit fontScale="92500" lnSpcReduction="10000"/>
          </a:bodyPr>
          <a:lstStyle/>
          <a:p>
            <a:pPr defTabSz="2914650" eaLnBrk="1" hangingPunct="1">
              <a:defRPr/>
            </a:pPr>
            <a:r>
              <a:rPr lang="en-US" sz="1900" dirty="0" err="1" smtClean="0"/>
              <a:t>CfD</a:t>
            </a:r>
            <a:r>
              <a:rPr lang="en-US" sz="1900" dirty="0" smtClean="0"/>
              <a:t> received 4 detectors from RVS:</a:t>
            </a:r>
          </a:p>
          <a:p>
            <a:pPr lvl="1" defTabSz="2914650" eaLnBrk="1" hangingPunct="1">
              <a:defRPr/>
            </a:pPr>
            <a:r>
              <a:rPr lang="en-US" sz="1500" dirty="0" smtClean="0"/>
              <a:t>SN: 9A, 14, V1, and V2</a:t>
            </a:r>
          </a:p>
          <a:p>
            <a:pPr defTabSz="2914650" eaLnBrk="1" hangingPunct="1">
              <a:defRPr/>
            </a:pPr>
            <a:r>
              <a:rPr lang="en-US" sz="1900" dirty="0" smtClean="0"/>
              <a:t>All bonded to Virgo ROICs</a:t>
            </a:r>
          </a:p>
          <a:p>
            <a:pPr defTabSz="2914650" eaLnBrk="1" hangingPunct="1">
              <a:defRPr/>
            </a:pPr>
            <a:r>
              <a:rPr lang="en-US" sz="1900" dirty="0" smtClean="0"/>
              <a:t>Current progress:</a:t>
            </a:r>
          </a:p>
          <a:p>
            <a:pPr lvl="1" defTabSz="2914650" eaLnBrk="1" hangingPunct="1">
              <a:defRPr/>
            </a:pPr>
            <a:r>
              <a:rPr lang="en-US" sz="1500" dirty="0" smtClean="0"/>
              <a:t>Characterization of 2K x 2K </a:t>
            </a:r>
            <a:r>
              <a:rPr lang="en-US" sz="1500" dirty="0" err="1" smtClean="0"/>
              <a:t>HgCdTe</a:t>
            </a:r>
            <a:r>
              <a:rPr lang="en-US" sz="1500" dirty="0" smtClean="0"/>
              <a:t>/Si (SN: 14)</a:t>
            </a:r>
            <a:endParaRPr lang="en-US" sz="1500" dirty="0"/>
          </a:p>
          <a:p>
            <a:pPr lvl="1" defTabSz="2914650" eaLnBrk="1" hangingPunct="1">
              <a:defRPr/>
            </a:pPr>
            <a:r>
              <a:rPr lang="en-US" sz="1500" dirty="0" smtClean="0"/>
              <a:t>Characterization </a:t>
            </a:r>
            <a:r>
              <a:rPr lang="en-US" sz="1500" dirty="0"/>
              <a:t>of </a:t>
            </a:r>
            <a:r>
              <a:rPr lang="en-US" sz="1500" dirty="0" smtClean="0"/>
              <a:t>1K </a:t>
            </a:r>
            <a:r>
              <a:rPr lang="en-US" sz="1500" dirty="0"/>
              <a:t>x </a:t>
            </a:r>
            <a:r>
              <a:rPr lang="en-US" sz="1500" dirty="0" smtClean="0"/>
              <a:t>1K </a:t>
            </a:r>
            <a:r>
              <a:rPr lang="en-US" sz="1500" dirty="0" err="1" smtClean="0"/>
              <a:t>HgCdTe</a:t>
            </a:r>
            <a:r>
              <a:rPr lang="en-US" sz="1500" dirty="0" smtClean="0"/>
              <a:t>/Si </a:t>
            </a:r>
            <a:r>
              <a:rPr lang="en-US" sz="1500" dirty="0"/>
              <a:t>(SN: </a:t>
            </a:r>
            <a:r>
              <a:rPr lang="en-US" sz="1500" dirty="0" smtClean="0"/>
              <a:t>V1)</a:t>
            </a:r>
            <a:endParaRPr lang="en-US" sz="1500" dirty="0"/>
          </a:p>
          <a:p>
            <a:pPr defTabSz="2914650" eaLnBrk="1" hangingPunct="1">
              <a:defRPr/>
            </a:pPr>
            <a:endParaRPr lang="en-US" sz="1050" dirty="0" smtClean="0">
              <a:solidFill>
                <a:srgbClr val="FF0000"/>
              </a:solidFill>
            </a:endParaRPr>
          </a:p>
          <a:p>
            <a:pPr marL="400050" lvl="1" indent="0" defTabSz="2914650" eaLnBrk="1" hangingPunct="1">
              <a:buNone/>
              <a:defRPr/>
            </a:pPr>
            <a:endParaRPr lang="en-US" sz="1050" dirty="0" smtClean="0">
              <a:solidFill>
                <a:srgbClr val="FF0000"/>
              </a:solidFill>
            </a:endParaRPr>
          </a:p>
          <a:p>
            <a:pPr marL="171450" indent="-171450" defTabSz="2914650" eaLnBrk="1" hangingPunct="1">
              <a:defRPr/>
            </a:pPr>
            <a:endParaRPr lang="en-US" sz="1200" dirty="0"/>
          </a:p>
          <a:p>
            <a:pPr marL="171450" indent="-171450" defTabSz="2914650" eaLnBrk="1" hangingPunct="1">
              <a:defRPr/>
            </a:pPr>
            <a:endParaRPr lang="en-US" sz="1200" dirty="0" smtClean="0"/>
          </a:p>
          <a:p>
            <a:pPr marL="0" indent="0" defTabSz="2914650" eaLnBrk="1" hangingPunct="1">
              <a:buNone/>
              <a:defRPr/>
            </a:pPr>
            <a:endParaRPr lang="en-US" sz="1200" dirty="0"/>
          </a:p>
          <a:p>
            <a:pPr marL="0" indent="0" defTabSz="2914650" eaLnBrk="1" hangingPunct="1">
              <a:buNone/>
              <a:defRPr/>
            </a:pPr>
            <a:endParaRPr lang="en-US" sz="1400" b="1" dirty="0" smtClean="0"/>
          </a:p>
          <a:p>
            <a:pPr marL="0" indent="0" defTabSz="2914650" eaLnBrk="1" hangingPunct="1">
              <a:buNone/>
              <a:defRPr/>
            </a:pPr>
            <a:endParaRPr lang="en-US" sz="1400" b="1" dirty="0"/>
          </a:p>
          <a:p>
            <a:pPr marL="0" indent="0" defTabSz="2914650" eaLnBrk="1" hangingPunct="1">
              <a:buNone/>
              <a:defRPr/>
            </a:pPr>
            <a:endParaRPr lang="en-US" sz="1200" b="1" dirty="0" smtClean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200" b="1" dirty="0" smtClean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200" b="1" dirty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200" b="1" dirty="0" smtClean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200" b="1" dirty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200" b="1" dirty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200" b="1" dirty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200" b="1" dirty="0" smtClean="0">
              <a:cs typeface="Calibri" pitchFamily="34" charset="0"/>
            </a:endParaRPr>
          </a:p>
          <a:p>
            <a:pPr marL="0" indent="0" defTabSz="2914650" eaLnBrk="1" hangingPunct="1">
              <a:buNone/>
              <a:defRPr/>
            </a:pPr>
            <a:endParaRPr lang="en-US" sz="1900" b="1" dirty="0" smtClean="0"/>
          </a:p>
          <a:p>
            <a:pPr marL="0" indent="0" defTabSz="2914650" eaLnBrk="1" hangingPunct="1">
              <a:buNone/>
              <a:defRPr/>
            </a:pPr>
            <a:endParaRPr lang="en-US" sz="1900" b="1" dirty="0" smtClean="0"/>
          </a:p>
          <a:p>
            <a:pPr marL="0" indent="0" defTabSz="2914650" eaLnBrk="1" hangingPunct="1">
              <a:buNone/>
              <a:defRPr/>
            </a:pPr>
            <a:endParaRPr lang="en-US" sz="1900" b="1" dirty="0"/>
          </a:p>
          <a:p>
            <a:pPr lvl="1" defTabSz="2914650" eaLnBrk="1" hangingPunct="1">
              <a:defRPr/>
            </a:pPr>
            <a:endParaRPr lang="en-US" sz="1500" b="1" dirty="0" smtClean="0"/>
          </a:p>
          <a:p>
            <a:pPr defTabSz="2914650" eaLnBrk="1" hangingPunct="1">
              <a:defRPr/>
            </a:pPr>
            <a:endParaRPr lang="en-US" sz="1200" dirty="0" smtClean="0"/>
          </a:p>
          <a:p>
            <a:pPr marL="457200" indent="-457200" defTabSz="2914650" eaLnBrk="1" hangingPunct="1">
              <a:buFontTx/>
              <a:buNone/>
              <a:defRPr/>
            </a:pPr>
            <a:endParaRPr lang="en-US" sz="1200" dirty="0" smtClean="0"/>
          </a:p>
          <a:p>
            <a:pPr marL="457200" indent="-457200" defTabSz="2914650" eaLnBrk="1" hangingPunct="1">
              <a:buFontTx/>
              <a:buNone/>
              <a:defRPr/>
            </a:pPr>
            <a:endParaRPr lang="en-US" sz="1200" dirty="0" smtClean="0"/>
          </a:p>
          <a:p>
            <a:pPr marL="457200" indent="-457200" defTabSz="2914650" eaLnBrk="1" hangingPunct="1">
              <a:buFontTx/>
              <a:buNone/>
              <a:defRPr/>
            </a:pPr>
            <a:endParaRPr lang="en-US" sz="1200" dirty="0" smtClean="0"/>
          </a:p>
          <a:p>
            <a:pPr marL="457200" indent="-457200" defTabSz="2914650" eaLnBrk="1" hangingPunct="1">
              <a:buFontTx/>
              <a:buNone/>
              <a:defRPr/>
            </a:pPr>
            <a:endParaRPr lang="en-US" sz="1200" dirty="0" smtClean="0"/>
          </a:p>
          <a:p>
            <a:pPr marL="457200" indent="-457200" defTabSz="2914650" eaLnBrk="1" hangingPunct="1">
              <a:buFontTx/>
              <a:buNone/>
              <a:defRPr/>
            </a:pPr>
            <a:endParaRPr lang="en-US" sz="1600" dirty="0" smtClean="0"/>
          </a:p>
          <a:p>
            <a:pPr marL="457200" indent="-457200" defTabSz="2914650" eaLnBrk="1" hangingPunct="1">
              <a:buFontTx/>
              <a:buNone/>
              <a:defRPr/>
            </a:pPr>
            <a:endParaRPr lang="en-US" sz="1600" dirty="0" smtClean="0"/>
          </a:p>
          <a:p>
            <a:pPr marL="457200" indent="-457200" defTabSz="2914650" eaLnBrk="1" hangingPunct="1">
              <a:defRPr/>
            </a:pPr>
            <a:endParaRPr lang="en-US" sz="1600" dirty="0" smtClean="0"/>
          </a:p>
          <a:p>
            <a:pPr marL="857250" lvl="1" indent="-457200" defTabSz="2914650" eaLnBrk="1" hangingPunct="1">
              <a:buFontTx/>
              <a:buAutoNum type="arabicPeriod"/>
              <a:defRPr/>
            </a:pPr>
            <a:endParaRPr lang="en-US" sz="1600" dirty="0" smtClean="0"/>
          </a:p>
          <a:p>
            <a:pPr marL="857250" lvl="1" indent="-457200" defTabSz="2914650" eaLnBrk="1" hangingPunct="1">
              <a:buFontTx/>
              <a:buAutoNum type="arabicPeriod"/>
              <a:defRPr/>
            </a:pPr>
            <a:endParaRPr lang="en-US" sz="1600" dirty="0" smtClean="0"/>
          </a:p>
          <a:p>
            <a:pPr marL="2286000" lvl="2" indent="-381000" defTabSz="2914650" eaLnBrk="1" hangingPunct="1">
              <a:buFontTx/>
              <a:buNone/>
              <a:defRPr/>
            </a:pPr>
            <a:endParaRPr lang="en-US" sz="1800" dirty="0" smtClean="0"/>
          </a:p>
          <a:p>
            <a:pPr marL="2286000" lvl="2" indent="-381000" defTabSz="2914650" eaLnBrk="1" hangingPunct="1">
              <a:defRPr/>
            </a:pPr>
            <a:endParaRPr lang="en-US" sz="1800" dirty="0" smtClean="0"/>
          </a:p>
          <a:p>
            <a:pPr marL="857250" lvl="1" indent="-457200" defTabSz="2914650"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0206D22-7750-4BF2-88A8-9B2FAE7C44E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427" t="18187" r="3611" b="8858"/>
          <a:stretch/>
        </p:blipFill>
        <p:spPr>
          <a:xfrm>
            <a:off x="780691" y="1361536"/>
            <a:ext cx="3467819" cy="2001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39" t="36426" r="24188" b="28696"/>
          <a:stretch/>
        </p:blipFill>
        <p:spPr>
          <a:xfrm>
            <a:off x="5516157" y="1303079"/>
            <a:ext cx="2539636" cy="211824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06027"/>
              </p:ext>
            </p:extLst>
          </p:nvPr>
        </p:nvGraphicFramePr>
        <p:xfrm>
          <a:off x="1014413" y="3571875"/>
          <a:ext cx="30003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Worksheet" r:id="rId9" imgW="3000367" imgH="1381050" progId="Excel.Sheet.8">
                  <p:embed/>
                </p:oleObj>
              </mc:Choice>
              <mc:Fallback>
                <p:oleObj name="Worksheet" r:id="rId9" imgW="3000367" imgH="1381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4413" y="3571875"/>
                        <a:ext cx="3000375" cy="1381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50"/>
          <a:stretch/>
        </p:blipFill>
        <p:spPr bwMode="auto">
          <a:xfrm>
            <a:off x="5257800" y="3930134"/>
            <a:ext cx="3056351" cy="240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609600" y="40386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09600" y="4267200"/>
            <a:ext cx="304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4838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76200"/>
            <a:ext cx="713491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Rochester Imaging Detector Laboratory (RIDL) in The Center for Detectors (</a:t>
            </a:r>
            <a:r>
              <a:rPr lang="en-US" dirty="0" err="1" smtClean="0"/>
              <a:t>CfD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52400" y="4648201"/>
            <a:ext cx="599002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A06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3 cryogenic test systems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Computing cluster for data acquisition and reduction running automated test suite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Test systems integrate with telescope for on-sky evaluation of detectors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Test systems have been designed and used for radiation testing</a:t>
            </a:r>
          </a:p>
        </p:txBody>
      </p:sp>
      <p:pic>
        <p:nvPicPr>
          <p:cNvPr id="9" name="Picture 5" descr="RIDLDew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4" t="12054" r="10567" b="7756"/>
          <a:stretch/>
        </p:blipFill>
        <p:spPr bwMode="auto">
          <a:xfrm>
            <a:off x="990600" y="1295400"/>
            <a:ext cx="431079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81" r="16009"/>
          <a:stretch/>
        </p:blipFill>
        <p:spPr bwMode="auto">
          <a:xfrm rot="5400000">
            <a:off x="6186639" y="1128561"/>
            <a:ext cx="271432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t="7423" r="21546" b="11954"/>
          <a:stretch/>
        </p:blipFill>
        <p:spPr>
          <a:xfrm>
            <a:off x="6096000" y="3978275"/>
            <a:ext cx="2918439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8160" y="3267670"/>
            <a:ext cx="4899640" cy="92333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 Results for an Array-Based GM_APD Detector Before and After Irradiation</a:t>
            </a:r>
          </a:p>
          <a:p>
            <a:pPr algn="ctr"/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smtClean="0"/>
              <a:t>Kolb’s Poster L10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 bwMode="auto">
          <a:xfrm>
            <a:off x="6617980" y="4191000"/>
            <a:ext cx="468620" cy="4572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191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Cryostat Detail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219200"/>
            <a:ext cx="6324600" cy="3657600"/>
            <a:chOff x="324864" y="1328737"/>
            <a:chExt cx="6324600" cy="3657600"/>
          </a:xfrm>
        </p:grpSpPr>
        <p:pic>
          <p:nvPicPr>
            <p:cNvPr id="6" name="Picture 4" descr="DC07 TELESCOPE INTERFACE ASSY 2-1-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64" y="1328737"/>
              <a:ext cx="6185819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3429000" y="2057400"/>
              <a:ext cx="533400" cy="8382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4000500" y="2286000"/>
              <a:ext cx="533400" cy="89852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3200400" y="4491037"/>
              <a:ext cx="152400" cy="30956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15240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Detector Enclosure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419600" y="2057400"/>
              <a:ext cx="14478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Cold Plate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52800" y="4681537"/>
              <a:ext cx="11430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Filter Wheel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 flipV="1">
              <a:off x="1676400" y="4190998"/>
              <a:ext cx="1676400" cy="60960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2819400" y="1813718"/>
              <a:ext cx="533400" cy="85328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124200" y="1554163"/>
              <a:ext cx="12192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Outer Case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4267200" y="4648199"/>
              <a:ext cx="705864" cy="16748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973064" y="4678363"/>
              <a:ext cx="1676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Electrical Connectors</a:t>
              </a:r>
            </a:p>
          </p:txBody>
        </p:sp>
      </p:grp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47721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4800600"/>
            <a:ext cx="3388056" cy="20574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22" idx="0"/>
          </p:cNvCxnSpPr>
          <p:nvPr/>
        </p:nvCxnSpPr>
        <p:spPr bwMode="auto">
          <a:xfrm flipH="1" flipV="1">
            <a:off x="3180336" y="3505200"/>
            <a:ext cx="37692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6A0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8200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Detector Control Electronics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0206D22-7750-4BF2-88A8-9B2FAE7C44E8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grpSp>
        <p:nvGrpSpPr>
          <p:cNvPr id="88065" name="Group 88064"/>
          <p:cNvGrpSpPr/>
          <p:nvPr/>
        </p:nvGrpSpPr>
        <p:grpSpPr>
          <a:xfrm>
            <a:off x="152400" y="1558407"/>
            <a:ext cx="4876800" cy="2269058"/>
            <a:chOff x="4114800" y="4267200"/>
            <a:chExt cx="4876800" cy="2269058"/>
          </a:xfrm>
        </p:grpSpPr>
        <p:pic>
          <p:nvPicPr>
            <p:cNvPr id="1026" name="Picture 2" descr="\\hawk\RIDL\internal\projects\ATI\internal docs\General\Pics\DSC0409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404" b="17522"/>
            <a:stretch/>
          </p:blipFill>
          <p:spPr bwMode="auto">
            <a:xfrm>
              <a:off x="4114800" y="4338964"/>
              <a:ext cx="4876800" cy="219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 bwMode="auto">
            <a:xfrm>
              <a:off x="4648199" y="4267200"/>
              <a:ext cx="1143001" cy="2197294"/>
            </a:xfrm>
            <a:prstGeom prst="ellipse">
              <a:avLst/>
            </a:prstGeom>
            <a:noFill/>
            <a:ln w="38100" cap="flat" cmpd="sng" algn="ctr">
              <a:solidFill>
                <a:srgbClr val="FF6A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23916" y="4038600"/>
            <a:ext cx="4867684" cy="2486799"/>
            <a:chOff x="154995" y="1219200"/>
            <a:chExt cx="4867684" cy="248679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95" y="1846206"/>
              <a:ext cx="4867684" cy="125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208548" y="3398977"/>
              <a:ext cx="11630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200" dirty="0"/>
                <a:t>P</a:t>
              </a:r>
              <a:r>
                <a:rPr lang="en-US" sz="1200" dirty="0" smtClean="0"/>
                <a:t>otentiometer</a:t>
              </a:r>
              <a:endParaRPr lang="en-US" sz="1200" dirty="0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1617292" y="1323201"/>
              <a:ext cx="11031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/>
              <a:r>
                <a:rPr lang="en-US" sz="1200" dirty="0"/>
                <a:t>SMT JFET</a:t>
              </a: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362626" y="1219200"/>
              <a:ext cx="13137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algn="ctr" eaLnBrk="1" hangingPunct="1"/>
              <a:r>
                <a:rPr lang="en-US" sz="1200" dirty="0"/>
                <a:t>Through Hole JFET</a:t>
              </a:r>
            </a:p>
          </p:txBody>
        </p:sp>
        <p:cxnSp>
          <p:nvCxnSpPr>
            <p:cNvPr id="14" name="Straight Arrow Connector 11"/>
            <p:cNvCxnSpPr>
              <a:cxnSpLocks noChangeShapeType="1"/>
              <a:stCxn id="11" idx="2"/>
            </p:cNvCxnSpPr>
            <p:nvPr/>
          </p:nvCxnSpPr>
          <p:spPr bwMode="auto">
            <a:xfrm flipH="1">
              <a:off x="1143000" y="1600200"/>
              <a:ext cx="1025867" cy="651931"/>
            </a:xfrm>
            <a:prstGeom prst="straightConnector1">
              <a:avLst/>
            </a:prstGeom>
            <a:noFill/>
            <a:ln w="25400" algn="ctr">
              <a:solidFill>
                <a:srgbClr val="FF6A0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3"/>
            <p:cNvCxnSpPr>
              <a:cxnSpLocks noChangeShapeType="1"/>
              <a:stCxn id="12" idx="2"/>
            </p:cNvCxnSpPr>
            <p:nvPr/>
          </p:nvCxnSpPr>
          <p:spPr bwMode="auto">
            <a:xfrm flipH="1">
              <a:off x="844213" y="1680865"/>
              <a:ext cx="175300" cy="423679"/>
            </a:xfrm>
            <a:prstGeom prst="straightConnector1">
              <a:avLst/>
            </a:prstGeom>
            <a:noFill/>
            <a:ln w="25400" algn="ctr">
              <a:solidFill>
                <a:srgbClr val="FF6A0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7"/>
            <p:cNvCxnSpPr>
              <a:cxnSpLocks noChangeShapeType="1"/>
              <a:stCxn id="10" idx="0"/>
            </p:cNvCxnSpPr>
            <p:nvPr/>
          </p:nvCxnSpPr>
          <p:spPr bwMode="auto">
            <a:xfrm flipV="1">
              <a:off x="790074" y="2640111"/>
              <a:ext cx="185317" cy="758866"/>
            </a:xfrm>
            <a:prstGeom prst="straightConnector1">
              <a:avLst/>
            </a:prstGeom>
            <a:noFill/>
            <a:ln w="25400" algn="ctr">
              <a:solidFill>
                <a:srgbClr val="FF6A0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1376189" y="3429000"/>
              <a:ext cx="10622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pPr eaLnBrk="1" hangingPunct="1"/>
              <a:r>
                <a:rPr lang="en-US" sz="1200" dirty="0"/>
                <a:t>SMT resistor</a:t>
              </a:r>
            </a:p>
          </p:txBody>
        </p:sp>
        <p:cxnSp>
          <p:nvCxnSpPr>
            <p:cNvPr id="19" name="Straight Arrow Connector 21"/>
            <p:cNvCxnSpPr>
              <a:cxnSpLocks noChangeShapeType="1"/>
              <a:stCxn id="18" idx="0"/>
            </p:cNvCxnSpPr>
            <p:nvPr/>
          </p:nvCxnSpPr>
          <p:spPr bwMode="auto">
            <a:xfrm flipH="1" flipV="1">
              <a:off x="1295400" y="2670134"/>
              <a:ext cx="611895" cy="758866"/>
            </a:xfrm>
            <a:prstGeom prst="straightConnector1">
              <a:avLst/>
            </a:prstGeom>
            <a:noFill/>
            <a:ln w="25400" algn="ctr">
              <a:solidFill>
                <a:srgbClr val="FF6A0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0" r="10749"/>
          <a:stretch/>
        </p:blipFill>
        <p:spPr bwMode="auto">
          <a:xfrm>
            <a:off x="132348" y="4114800"/>
            <a:ext cx="3753852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88064" name="TextBox 88063"/>
          <p:cNvSpPr txBox="1"/>
          <p:nvPr/>
        </p:nvSpPr>
        <p:spPr>
          <a:xfrm>
            <a:off x="1600200" y="1143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 Gen III </a:t>
            </a:r>
            <a:r>
              <a:rPr lang="en-US" dirty="0" smtClean="0"/>
              <a:t>controller </a:t>
            </a:r>
            <a:r>
              <a:rPr lang="en-US" dirty="0"/>
              <a:t>used to operate the </a:t>
            </a:r>
            <a:r>
              <a:rPr lang="en-US" dirty="0" smtClean="0"/>
              <a:t>detectors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5" name="Elbow Connector 4"/>
          <p:cNvCxnSpPr>
            <a:stCxn id="9" idx="0"/>
          </p:cNvCxnSpPr>
          <p:nvPr/>
        </p:nvCxnSpPr>
        <p:spPr bwMode="auto">
          <a:xfrm>
            <a:off x="6553200" y="4665606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>
            <a:stCxn id="9" idx="1"/>
            <a:endCxn id="3" idx="6"/>
          </p:cNvCxnSpPr>
          <p:nvPr/>
        </p:nvCxnSpPr>
        <p:spPr bwMode="auto">
          <a:xfrm rot="10800000">
            <a:off x="1828800" y="2657055"/>
            <a:ext cx="2295116" cy="2636241"/>
          </a:xfrm>
          <a:prstGeom prst="bentConnector3">
            <a:avLst>
              <a:gd name="adj1" fmla="val 9052"/>
            </a:avLst>
          </a:prstGeom>
          <a:solidFill>
            <a:schemeClr val="accent1"/>
          </a:solidFill>
          <a:ln w="38100" cap="flat" cmpd="sng" algn="ctr">
            <a:solidFill>
              <a:srgbClr val="FF6A0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105400" y="2057400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Mezzanine current source board designed for output buffer current </a:t>
            </a:r>
            <a:r>
              <a:rPr lang="en-US" sz="1400" dirty="0" smtClean="0"/>
              <a:t>supply</a:t>
            </a:r>
          </a:p>
          <a:p>
            <a:pPr marL="174625" indent="-174625"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~7e</a:t>
            </a:r>
            <a:r>
              <a:rPr lang="en-US" sz="1400" baseline="30000" dirty="0" smtClean="0"/>
              <a:t>-</a:t>
            </a:r>
            <a:r>
              <a:rPr lang="en-US" sz="1400" dirty="0" smtClean="0"/>
              <a:t> CDS noise - includes cabling</a:t>
            </a:r>
          </a:p>
          <a:p>
            <a:pPr marL="174625" indent="-174625">
              <a:buClr>
                <a:srgbClr val="FF6A06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Noise not increased significantly with addition of current source circuit</a:t>
            </a:r>
          </a:p>
        </p:txBody>
      </p:sp>
    </p:spTree>
    <p:extLst>
      <p:ext uri="{BB962C8B-B14F-4D97-AF65-F5344CB8AC3E}">
        <p14:creationId xmlns:p14="http://schemas.microsoft.com/office/powerpoint/2010/main" val="3771743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17&quot;&gt;&lt;/object&gt;&lt;object type=&quot;2&quot; unique_id=&quot;10018&quot;&gt;&lt;object type=&quot;3&quot; unique_id=&quot;10019&quot;&gt;&lt;property id=&quot;20148&quot; value=&quot;5&quot;/&gt;&lt;property id=&quot;20300&quot; value=&quot;Slide 1 - &amp;quot;APRA/PIDDP 2006 &amp;#x0D;&amp;#x0A;Weekly Update&amp;quot;&quot;/&gt;&lt;property id=&quot;20307&quot; value=&quot;256&quot;/&gt;&lt;/object&gt;&lt;object type=&quot;3&quot; unique_id=&quot;10020&quot;&gt;&lt;property id=&quot;20148&quot; value=&quot;5&quot;/&gt;&lt;property id=&quot;20300&quot; value=&quot;Slide 2 - &amp;quot;Meeting Agenda&amp;quot;&quot;/&gt;&lt;property id=&quot;20307&quot; value=&quot;329&quot;/&gt;&lt;/object&gt;&lt;object type=&quot;3&quot; unique_id=&quot;33452&quot;&gt;&lt;property id=&quot;20148&quot; value=&quot;5&quot;/&gt;&lt;property id=&quot;20300&quot; value=&quot;Slide 3 - &amp;quot;PIDDP 06 schedule&amp;quot;&quot;/&gt;&lt;property id=&quot;20307&quot; value=&quot;349&quot;/&gt;&lt;/object&gt;&lt;object type=&quot;3&quot; unique_id=&quot;33453&quot;&gt;&lt;property id=&quot;20148&quot; value=&quot;5&quot;/&gt;&lt;property id=&quot;20300&quot; value=&quot;Slide 4 - &amp;quot;JPL Processing&amp;quot;&quot;/&gt;&lt;property id=&quot;20307&quot; value=&quot;399&quot;/&gt;&lt;/object&gt;&lt;object type=&quot;3&quot; unique_id=&quot;33454&quot;&gt;&lt;property id=&quot;20148&quot; value=&quot;5&quot;/&gt;&lt;property id=&quot;20300&quot; value=&quot;Slide 5 - &amp;quot;MOSIS3-5: Validation&amp;#x0D;&amp;#x0A;STS/HNA&amp;quot;&quot;/&gt;&lt;property id=&quot;20307&quot; value=&quot;419&quot;/&gt;&lt;/object&gt;&lt;object type=&quot;3&quot; unique_id=&quot;33455&quot;&gt;&lt;property id=&quot;20148&quot; value=&quot;5&quot;/&gt;&lt;property id=&quot;20300&quot; value=&quot;Slide 6 - &amp;quot;MOSIS3-5&amp;quot;&quot;/&gt;&lt;property id=&quot;20307&quot; value=&quot;420&quot;/&gt;&lt;/object&gt;&lt;object type=&quot;3&quot; unique_id=&quot;33456&quot;&gt;&lt;property id=&quot;20148&quot; value=&quot;5&quot;/&gt;&lt;property id=&quot;20300&quot; value=&quot;Slide 7 - &amp;quot;MOSIS3-5: High Light&amp;quot;&quot;/&gt;&lt;property id=&quot;20307&quot; value=&quot;421&quot;/&gt;&lt;/object&gt;&lt;object type=&quot;3&quot; unique_id=&quot;33457&quot;&gt;&lt;property id=&quot;20148&quot; value=&quot;5&quot;/&gt;&lt;property id=&quot;20300&quot; value=&quot;Slide 8 - &amp;quot;MOSIS3-6 APS tests&amp;quot;&quot;/&gt;&lt;property id=&quot;20307&quot; value=&quot;418&quot;/&gt;&lt;/object&gt;&lt;object type=&quot;3&quot; unique_id=&quot;33458&quot;&gt;&lt;property id=&quot;20148&quot; value=&quot;5&quot;/&gt;&lt;property id=&quot;20300&quot; value=&quot;Slide 9 - &amp;quot;SPIE Paper Experiment Matrix&amp;quot;&quot;/&gt;&lt;property id=&quot;20307&quot; value=&quot;416&quot;/&gt;&lt;/object&gt;&lt;object type=&quot;3&quot; unique_id=&quot;33459&quot;&gt;&lt;property id=&quot;20148&quot; value=&quot;5&quot;/&gt;&lt;property id=&quot;20300&quot; value=&quot;Slide 10 - &amp;quot;APRA Update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327136</TotalTime>
  <Words>635</Words>
  <Application>Microsoft Office PowerPoint</Application>
  <PresentationFormat>Presentazione su schermo (4:3)</PresentationFormat>
  <Paragraphs>157</Paragraphs>
  <Slides>16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1_Blank Presentation</vt:lpstr>
      <vt:lpstr>Worksheet</vt:lpstr>
      <vt:lpstr>Equation</vt:lpstr>
      <vt:lpstr>Characterization of a Large Format HgCdTe on Silicon Focal Plane Array </vt:lpstr>
      <vt:lpstr>Outline</vt:lpstr>
      <vt:lpstr>Project Overview</vt:lpstr>
      <vt:lpstr>Device Design Drivers</vt:lpstr>
      <vt:lpstr>Variable Unit Cell (VUC) Devices</vt:lpstr>
      <vt:lpstr>Detectors To Date</vt:lpstr>
      <vt:lpstr>Rochester Imaging Detector Laboratory (RIDL) in The Center for Detectors (CfD)</vt:lpstr>
      <vt:lpstr>Cryostat Detail </vt:lpstr>
      <vt:lpstr>Detector Control Electronics</vt:lpstr>
      <vt:lpstr>Virgo-14 Read Noise</vt:lpstr>
      <vt:lpstr>Virgo-14 Well Depth, Non-linearity, and Gain</vt:lpstr>
      <vt:lpstr>Virgo-14 Crosstalk</vt:lpstr>
      <vt:lpstr>Virgo-14 Dark Current</vt:lpstr>
      <vt:lpstr>Going Forward</vt:lpstr>
      <vt:lpstr>CfD Personnel</vt:lpstr>
      <vt:lpstr>Thank you for your attention.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Page</dc:title>
  <dc:creator>RIT CIAS</dc:creator>
  <cp:lastModifiedBy>tecno</cp:lastModifiedBy>
  <cp:revision>5174</cp:revision>
  <dcterms:created xsi:type="dcterms:W3CDTF">2007-02-28T16:56:41Z</dcterms:created>
  <dcterms:modified xsi:type="dcterms:W3CDTF">2013-10-10T14:15:39Z</dcterms:modified>
</cp:coreProperties>
</file>