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26"/>
  </p:notesMasterIdLst>
  <p:handoutMasterIdLst>
    <p:handoutMasterId r:id="rId27"/>
  </p:handoutMasterIdLst>
  <p:sldIdLst>
    <p:sldId id="390" r:id="rId3"/>
    <p:sldId id="527" r:id="rId4"/>
    <p:sldId id="540" r:id="rId5"/>
    <p:sldId id="546" r:id="rId6"/>
    <p:sldId id="414" r:id="rId7"/>
    <p:sldId id="539" r:id="rId8"/>
    <p:sldId id="531" r:id="rId9"/>
    <p:sldId id="532" r:id="rId10"/>
    <p:sldId id="530" r:id="rId11"/>
    <p:sldId id="529" r:id="rId12"/>
    <p:sldId id="517" r:id="rId13"/>
    <p:sldId id="534" r:id="rId14"/>
    <p:sldId id="536" r:id="rId15"/>
    <p:sldId id="537" r:id="rId16"/>
    <p:sldId id="541" r:id="rId17"/>
    <p:sldId id="535" r:id="rId18"/>
    <p:sldId id="542" r:id="rId19"/>
    <p:sldId id="547" r:id="rId20"/>
    <p:sldId id="548" r:id="rId21"/>
    <p:sldId id="545" r:id="rId22"/>
    <p:sldId id="525" r:id="rId23"/>
    <p:sldId id="543" r:id="rId24"/>
    <p:sldId id="544" r:id="rId25"/>
  </p:sldIdLst>
  <p:sldSz cx="9906000" cy="6858000" type="A4"/>
  <p:notesSz cx="7099300" cy="10234613"/>
  <p:defaultTextStyle>
    <a:defPPr>
      <a:defRPr lang="en-U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98DB"/>
    <a:srgbClr val="FFFFFF"/>
    <a:srgbClr val="008542"/>
    <a:srgbClr val="00549F"/>
    <a:srgbClr val="FDC82F"/>
    <a:srgbClr val="00338D"/>
    <a:srgbClr val="D0103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8428" autoAdjust="0"/>
    <p:restoredTop sz="94527" autoAdjust="0"/>
  </p:normalViewPr>
  <p:slideViewPr>
    <p:cSldViewPr>
      <p:cViewPr>
        <p:scale>
          <a:sx n="100" d="100"/>
          <a:sy n="100" d="100"/>
        </p:scale>
        <p:origin x="-930" y="-72"/>
      </p:cViewPr>
      <p:guideLst>
        <p:guide orient="horz" pos="1888"/>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1674" y="-78"/>
      </p:cViewPr>
      <p:guideLst>
        <p:guide orient="horz" pos="3223"/>
        <p:guide pos="2236"/>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889" tIns="47444" rIns="94889" bIns="47444" numCol="1" anchor="t" anchorCtr="0" compatLnSpc="1">
            <a:prstTxWarp prst="textNoShape">
              <a:avLst/>
            </a:prstTxWarp>
          </a:bodyPr>
          <a:lstStyle>
            <a:lvl1pPr algn="l" defTabSz="949243">
              <a:defRPr sz="1200">
                <a:latin typeface="Arial" charset="0"/>
              </a:defRPr>
            </a:lvl1pPr>
          </a:lstStyle>
          <a:p>
            <a:pPr>
              <a:defRPr/>
            </a:pPr>
            <a:endParaRPr lang="it-IT"/>
          </a:p>
        </p:txBody>
      </p:sp>
      <p:sp>
        <p:nvSpPr>
          <p:cNvPr id="62873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4889" tIns="47444" rIns="94889" bIns="47444" numCol="1" anchor="t" anchorCtr="0" compatLnSpc="1">
            <a:prstTxWarp prst="textNoShape">
              <a:avLst/>
            </a:prstTxWarp>
          </a:bodyPr>
          <a:lstStyle>
            <a:lvl1pPr algn="r" defTabSz="949243">
              <a:defRPr sz="1200">
                <a:latin typeface="Arial" charset="0"/>
              </a:defRPr>
            </a:lvl1pPr>
          </a:lstStyle>
          <a:p>
            <a:pPr>
              <a:defRPr/>
            </a:pPr>
            <a:endParaRPr lang="it-IT"/>
          </a:p>
        </p:txBody>
      </p:sp>
      <p:sp>
        <p:nvSpPr>
          <p:cNvPr id="62874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4889" tIns="47444" rIns="94889" bIns="47444" numCol="1" anchor="b" anchorCtr="0" compatLnSpc="1">
            <a:prstTxWarp prst="textNoShape">
              <a:avLst/>
            </a:prstTxWarp>
          </a:bodyPr>
          <a:lstStyle>
            <a:lvl1pPr algn="l" defTabSz="949243">
              <a:defRPr sz="1200">
                <a:latin typeface="Arial" charset="0"/>
              </a:defRPr>
            </a:lvl1pPr>
          </a:lstStyle>
          <a:p>
            <a:pPr>
              <a:defRPr/>
            </a:pPr>
            <a:endParaRPr lang="it-IT"/>
          </a:p>
        </p:txBody>
      </p:sp>
      <p:sp>
        <p:nvSpPr>
          <p:cNvPr id="62874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4889" tIns="47444" rIns="94889" bIns="47444" numCol="1" anchor="b" anchorCtr="0" compatLnSpc="1">
            <a:prstTxWarp prst="textNoShape">
              <a:avLst/>
            </a:prstTxWarp>
          </a:bodyPr>
          <a:lstStyle>
            <a:lvl1pPr algn="r" defTabSz="949243">
              <a:defRPr sz="1200">
                <a:latin typeface="Arial" charset="0"/>
              </a:defRPr>
            </a:lvl1pPr>
          </a:lstStyle>
          <a:p>
            <a:pPr>
              <a:defRPr/>
            </a:pPr>
            <a:fld id="{627FD7D3-A17A-4C38-B3EC-69E4CF7E8CCB}" type="slidenum">
              <a:rPr lang="it-IT"/>
              <a:pPr>
                <a:defRPr/>
              </a:pPr>
              <a:t>‹N›</a:t>
            </a:fld>
            <a:endParaRPr lang="it-IT"/>
          </a:p>
        </p:txBody>
      </p:sp>
    </p:spTree>
    <p:extLst>
      <p:ext uri="{BB962C8B-B14F-4D97-AF65-F5344CB8AC3E}">
        <p14:creationId xmlns:p14="http://schemas.microsoft.com/office/powerpoint/2010/main" val="2630388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8371" name="Rectangle 3"/>
          <p:cNvSpPr>
            <a:spLocks noGrp="1" noChangeArrowheads="1"/>
          </p:cNvSpPr>
          <p:nvPr>
            <p:ph type="dt" idx="1"/>
          </p:nvPr>
        </p:nvSpPr>
        <p:spPr bwMode="auto">
          <a:xfrm>
            <a:off x="40386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0E3E8E7A-9652-4122-9166-E89AED1022AB}" type="datetimeFigureOut">
              <a:rPr lang="en-US"/>
              <a:pPr>
                <a:defRPr/>
              </a:pPr>
              <a:t>10/10/2013</a:t>
            </a:fld>
            <a:endParaRPr lang="en-US"/>
          </a:p>
        </p:txBody>
      </p:sp>
      <p:sp>
        <p:nvSpPr>
          <p:cNvPr id="56324" name="Rectangle 4"/>
          <p:cNvSpPr>
            <a:spLocks noGrp="1" noRot="1" noChangeAspect="1" noChangeArrowheads="1" noTextEdit="1"/>
          </p:cNvSpPr>
          <p:nvPr>
            <p:ph type="sldImg" idx="2"/>
          </p:nvPr>
        </p:nvSpPr>
        <p:spPr bwMode="auto">
          <a:xfrm>
            <a:off x="830263" y="762000"/>
            <a:ext cx="5502275" cy="3810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914400" y="4876800"/>
            <a:ext cx="5257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8375" name="Rectangle 7"/>
          <p:cNvSpPr>
            <a:spLocks noGrp="1" noChangeArrowheads="1"/>
          </p:cNvSpPr>
          <p:nvPr>
            <p:ph type="sldNum" sz="quarter" idx="5"/>
          </p:nvPr>
        </p:nvSpPr>
        <p:spPr bwMode="auto">
          <a:xfrm>
            <a:off x="403860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67DFD0F-3E48-4307-8466-C6395DF5EA4B}" type="slidenum">
              <a:rPr lang="en-US"/>
              <a:pPr>
                <a:defRPr/>
              </a:pPr>
              <a:t>‹N›</a:t>
            </a:fld>
            <a:endParaRPr lang="en-US"/>
          </a:p>
        </p:txBody>
      </p:sp>
    </p:spTree>
    <p:extLst>
      <p:ext uri="{BB962C8B-B14F-4D97-AF65-F5344CB8AC3E}">
        <p14:creationId xmlns:p14="http://schemas.microsoft.com/office/powerpoint/2010/main" val="2033706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67DFD0F-3E48-4307-8466-C6395DF5EA4B}" type="slidenum">
              <a:rPr lang="en-US" smtClean="0"/>
              <a:pPr>
                <a:defRPr/>
              </a:pPr>
              <a:t>7</a:t>
            </a:fld>
            <a:endParaRPr lang="en-US"/>
          </a:p>
        </p:txBody>
      </p:sp>
    </p:spTree>
    <p:extLst>
      <p:ext uri="{BB962C8B-B14F-4D97-AF65-F5344CB8AC3E}">
        <p14:creationId xmlns:p14="http://schemas.microsoft.com/office/powerpoint/2010/main" val="279004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67DFD0F-3E48-4307-8466-C6395DF5EA4B}" type="slidenum">
              <a:rPr lang="en-US" smtClean="0"/>
              <a:pPr>
                <a:defRPr/>
              </a:pPr>
              <a:t>8</a:t>
            </a:fld>
            <a:endParaRPr lang="en-US"/>
          </a:p>
        </p:txBody>
      </p:sp>
    </p:spTree>
    <p:extLst>
      <p:ext uri="{BB962C8B-B14F-4D97-AF65-F5344CB8AC3E}">
        <p14:creationId xmlns:p14="http://schemas.microsoft.com/office/powerpoint/2010/main" val="279004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67DFD0F-3E48-4307-8466-C6395DF5EA4B}" type="slidenum">
              <a:rPr lang="en-US" smtClean="0"/>
              <a:pPr>
                <a:defRPr/>
              </a:pPr>
              <a:t>9</a:t>
            </a:fld>
            <a:endParaRPr lang="en-US"/>
          </a:p>
        </p:txBody>
      </p:sp>
    </p:spTree>
    <p:extLst>
      <p:ext uri="{BB962C8B-B14F-4D97-AF65-F5344CB8AC3E}">
        <p14:creationId xmlns:p14="http://schemas.microsoft.com/office/powerpoint/2010/main" val="2790049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27775"/>
            <a:ext cx="9901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PT_Head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pPr lvl="0"/>
            <a:r>
              <a:rPr lang="en-GB" noProof="0" smtClean="0"/>
              <a:t>Click to edit Master subtitle style</a:t>
            </a:r>
          </a:p>
        </p:txBody>
      </p:sp>
      <p:sp>
        <p:nvSpPr>
          <p:cNvPr id="164870" name="Rectangle 6"/>
          <p:cNvSpPr>
            <a:spLocks noGrp="1" noChangeArrowheads="1"/>
          </p:cNvSpPr>
          <p:nvPr>
            <p:ph type="ctrTitle"/>
          </p:nvPr>
        </p:nvSpPr>
        <p:spPr>
          <a:xfrm>
            <a:off x="742950" y="2130425"/>
            <a:ext cx="8420100" cy="1470025"/>
          </a:xfrm>
        </p:spPr>
        <p:txBody>
          <a:bodyPr/>
          <a:lstStyle>
            <a:lvl1pPr>
              <a:defRPr/>
            </a:lvl1pPr>
          </a:lstStyle>
          <a:p>
            <a:pPr lvl="0"/>
            <a:r>
              <a:rPr lang="en-GB" noProof="0" smtClean="0"/>
              <a:t>Click to edit Master title style</a:t>
            </a:r>
          </a:p>
        </p:txBody>
      </p:sp>
      <p:sp>
        <p:nvSpPr>
          <p:cNvPr id="6" name="Rectangle 5"/>
          <p:cNvSpPr>
            <a:spLocks noGrp="1" noChangeArrowheads="1"/>
          </p:cNvSpPr>
          <p:nvPr>
            <p:ph type="ftr" sz="quarter" idx="10"/>
          </p:nvPr>
        </p:nvSpPr>
        <p:spPr>
          <a:xfrm>
            <a:off x="3384550" y="6245225"/>
            <a:ext cx="3136900" cy="476250"/>
          </a:xfrm>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44935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112157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9125" y="163513"/>
            <a:ext cx="2101850" cy="58277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3575" y="163513"/>
            <a:ext cx="6153150" cy="5827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13289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27775"/>
            <a:ext cx="9901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PT_Head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pPr lvl="0"/>
            <a:r>
              <a:rPr lang="en-GB" noProof="0" smtClean="0"/>
              <a:t>Click to edit Master subtitle style</a:t>
            </a:r>
          </a:p>
        </p:txBody>
      </p:sp>
      <p:sp>
        <p:nvSpPr>
          <p:cNvPr id="167942" name="Rectangle 6"/>
          <p:cNvSpPr>
            <a:spLocks noGrp="1" noChangeArrowheads="1"/>
          </p:cNvSpPr>
          <p:nvPr>
            <p:ph type="ctrTitle"/>
          </p:nvPr>
        </p:nvSpPr>
        <p:spPr>
          <a:xfrm>
            <a:off x="742950" y="2130425"/>
            <a:ext cx="8420100" cy="1470025"/>
          </a:xfrm>
        </p:spPr>
        <p:txBody>
          <a:bodyPr/>
          <a:lstStyle>
            <a:lvl1pPr>
              <a:defRPr/>
            </a:lvl1pPr>
          </a:lstStyle>
          <a:p>
            <a:pPr lvl="0"/>
            <a:r>
              <a:rPr lang="en-GB" noProof="0" smtClean="0"/>
              <a:t>Click to edit Master title style</a:t>
            </a:r>
          </a:p>
        </p:txBody>
      </p:sp>
      <p:sp>
        <p:nvSpPr>
          <p:cNvPr id="6" name="Rectangle 5"/>
          <p:cNvSpPr>
            <a:spLocks noGrp="1" noChangeArrowheads="1"/>
          </p:cNvSpPr>
          <p:nvPr>
            <p:ph type="ftr" sz="quarter" idx="10"/>
          </p:nvPr>
        </p:nvSpPr>
        <p:spPr>
          <a:xfrm>
            <a:off x="3384550" y="6245225"/>
            <a:ext cx="3136900" cy="476250"/>
          </a:xfrm>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082793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133019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26103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63575" y="1673225"/>
            <a:ext cx="41275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43475" y="1673225"/>
            <a:ext cx="41275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617304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61928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36160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753859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94067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3858188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1637673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22782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9125" y="163513"/>
            <a:ext cx="2101850" cy="58277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3575" y="163513"/>
            <a:ext cx="6153150" cy="5827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924780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4688" y="163513"/>
            <a:ext cx="6716712" cy="8620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63575" y="1673225"/>
            <a:ext cx="8407400" cy="43180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20586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289119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63575" y="1673225"/>
            <a:ext cx="41275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43475" y="1673225"/>
            <a:ext cx="41275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57632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82906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408045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50474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4352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SDW2013 Peter Verhoeve 11-10-2013</a:t>
            </a:r>
            <a:endParaRPr lang="it-IT"/>
          </a:p>
        </p:txBody>
      </p:sp>
    </p:spTree>
    <p:extLst>
      <p:ext uri="{BB962C8B-B14F-4D97-AF65-F5344CB8AC3E}">
        <p14:creationId xmlns:p14="http://schemas.microsoft.com/office/powerpoint/2010/main" val="76353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ignatu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6327775"/>
            <a:ext cx="9901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PPT_Header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06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Grp="1" noChangeArrowheads="1"/>
          </p:cNvSpPr>
          <p:nvPr>
            <p:ph type="body" idx="1"/>
          </p:nvPr>
        </p:nvSpPr>
        <p:spPr bwMode="auto">
          <a:xfrm>
            <a:off x="663575" y="1673225"/>
            <a:ext cx="84074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604165" name="Rectangle 5"/>
          <p:cNvSpPr>
            <a:spLocks noGrp="1" noChangeArrowheads="1"/>
          </p:cNvSpPr>
          <p:nvPr>
            <p:ph type="ftr" sz="quarter" idx="3"/>
          </p:nvPr>
        </p:nvSpPr>
        <p:spPr bwMode="auto">
          <a:xfrm>
            <a:off x="663575" y="6286500"/>
            <a:ext cx="5745163" cy="368300"/>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lgn="l">
              <a:defRPr sz="800">
                <a:solidFill>
                  <a:schemeClr val="bg2"/>
                </a:solidFill>
              </a:defRPr>
            </a:lvl1pPr>
          </a:lstStyle>
          <a:p>
            <a:pPr>
              <a:defRPr/>
            </a:pPr>
            <a:r>
              <a:rPr lang="en-US" smtClean="0"/>
              <a:t>SDW2013 Peter Verhoeve 11-10-2013</a:t>
            </a:r>
            <a:endParaRPr lang="it-IT"/>
          </a:p>
        </p:txBody>
      </p:sp>
      <p:sp>
        <p:nvSpPr>
          <p:cNvPr id="2054" name="Rectangle 6"/>
          <p:cNvSpPr>
            <a:spLocks noGrp="1" noChangeArrowheads="1"/>
          </p:cNvSpPr>
          <p:nvPr>
            <p:ph type="title"/>
          </p:nvPr>
        </p:nvSpPr>
        <p:spPr bwMode="auto">
          <a:xfrm>
            <a:off x="674688" y="163513"/>
            <a:ext cx="67167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Tree>
  </p:cSld>
  <p:clrMap bg1="lt1" tx1="dk1" bg2="lt2" tx2="dk2" accent1="accent1" accent2="accent2" accent3="accent3" accent4="accent4" accent5="accent5" accent6="accent6" hlink="hlink" folHlink="folHlink"/>
  <p:sldLayoutIdLst>
    <p:sldLayoutId id="2147484030"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iming>
    <p:tnLst>
      <p:par>
        <p:cTn id="1" dur="indefinite" restart="never" nodeType="tmRoot"/>
      </p:par>
    </p:tnLst>
  </p:timing>
  <p:hf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eaLnBrk="0" fontAlgn="base" hangingPunct="0">
        <a:spcBef>
          <a:spcPct val="0"/>
        </a:spcBef>
        <a:spcAft>
          <a:spcPct val="0"/>
        </a:spcAft>
        <a:defRPr sz="2200" b="1">
          <a:solidFill>
            <a:schemeClr val="bg1"/>
          </a:solidFill>
          <a:latin typeface="Verdana" pitchFamily="34" charset="0"/>
        </a:defRPr>
      </a:lvl6pPr>
      <a:lvl7pPr marL="914400" algn="l" rtl="0" eaLnBrk="0" fontAlgn="base" hangingPunct="0">
        <a:spcBef>
          <a:spcPct val="0"/>
        </a:spcBef>
        <a:spcAft>
          <a:spcPct val="0"/>
        </a:spcAft>
        <a:defRPr sz="2200" b="1">
          <a:solidFill>
            <a:schemeClr val="bg1"/>
          </a:solidFill>
          <a:latin typeface="Verdana" pitchFamily="34" charset="0"/>
        </a:defRPr>
      </a:lvl7pPr>
      <a:lvl8pPr marL="1371600" algn="l" rtl="0" eaLnBrk="0" fontAlgn="base" hangingPunct="0">
        <a:spcBef>
          <a:spcPct val="0"/>
        </a:spcBef>
        <a:spcAft>
          <a:spcPct val="0"/>
        </a:spcAft>
        <a:defRPr sz="2200" b="1">
          <a:solidFill>
            <a:schemeClr val="bg1"/>
          </a:solidFill>
          <a:latin typeface="Verdana" pitchFamily="34" charset="0"/>
        </a:defRPr>
      </a:lvl8pPr>
      <a:lvl9pPr marL="1828800" algn="l" rtl="0" eaLnBrk="0" fontAlgn="base" hangingPunct="0">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n-ea"/>
          <a:cs typeface="+mn-cs"/>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defRPr>
      </a:lvl2pPr>
      <a:lvl3pPr marL="1673225"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3pPr>
      <a:lvl4pPr marL="2271713"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4pPr>
      <a:lvl5pPr marL="28702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5pPr>
      <a:lvl6pPr marL="33274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ignatur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3" y="6327775"/>
            <a:ext cx="9901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PPT_Header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906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body" idx="1"/>
          </p:nvPr>
        </p:nvSpPr>
        <p:spPr bwMode="auto">
          <a:xfrm>
            <a:off x="663575" y="1673225"/>
            <a:ext cx="84074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604165" name="Rectangle 5"/>
          <p:cNvSpPr>
            <a:spLocks noGrp="1" noChangeArrowheads="1"/>
          </p:cNvSpPr>
          <p:nvPr>
            <p:ph type="ftr" sz="quarter" idx="3"/>
          </p:nvPr>
        </p:nvSpPr>
        <p:spPr bwMode="auto">
          <a:xfrm>
            <a:off x="663575" y="6286500"/>
            <a:ext cx="5743575" cy="368300"/>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lgn="l">
              <a:defRPr sz="800">
                <a:solidFill>
                  <a:schemeClr val="bg2"/>
                </a:solidFill>
              </a:defRPr>
            </a:lvl1pPr>
          </a:lstStyle>
          <a:p>
            <a:pPr>
              <a:defRPr/>
            </a:pPr>
            <a:r>
              <a:rPr lang="en-US" smtClean="0"/>
              <a:t>SDW2013 Peter Verhoeve 11-10-2013</a:t>
            </a:r>
            <a:endParaRPr lang="it-IT"/>
          </a:p>
        </p:txBody>
      </p:sp>
      <p:sp>
        <p:nvSpPr>
          <p:cNvPr id="3078" name="Rectangle 6"/>
          <p:cNvSpPr>
            <a:spLocks noGrp="1" noChangeArrowheads="1"/>
          </p:cNvSpPr>
          <p:nvPr>
            <p:ph type="title"/>
          </p:nvPr>
        </p:nvSpPr>
        <p:spPr bwMode="auto">
          <a:xfrm>
            <a:off x="674688" y="163513"/>
            <a:ext cx="67167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Tree>
  </p:cSld>
  <p:clrMap bg1="lt1" tx1="dk1" bg2="lt2" tx2="dk2" accent1="accent1" accent2="accent2" accent3="accent3" accent4="accent4" accent5="accent5" accent6="accent6" hlink="hlink" folHlink="folHlink"/>
  <p:sldLayoutIdLst>
    <p:sldLayoutId id="2147484031"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iming>
    <p:tnLst>
      <p:par>
        <p:cTn id="1" dur="indefinite" restart="never" nodeType="tmRoot"/>
      </p:par>
    </p:tnLst>
  </p:timing>
  <p:hf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eaLnBrk="0" fontAlgn="base" hangingPunct="0">
        <a:spcBef>
          <a:spcPct val="0"/>
        </a:spcBef>
        <a:spcAft>
          <a:spcPct val="0"/>
        </a:spcAft>
        <a:defRPr sz="2200" b="1">
          <a:solidFill>
            <a:schemeClr val="bg1"/>
          </a:solidFill>
          <a:latin typeface="Verdana" pitchFamily="34" charset="0"/>
        </a:defRPr>
      </a:lvl6pPr>
      <a:lvl7pPr marL="914400" algn="l" rtl="0" eaLnBrk="0" fontAlgn="base" hangingPunct="0">
        <a:spcBef>
          <a:spcPct val="0"/>
        </a:spcBef>
        <a:spcAft>
          <a:spcPct val="0"/>
        </a:spcAft>
        <a:defRPr sz="2200" b="1">
          <a:solidFill>
            <a:schemeClr val="bg1"/>
          </a:solidFill>
          <a:latin typeface="Verdana" pitchFamily="34" charset="0"/>
        </a:defRPr>
      </a:lvl7pPr>
      <a:lvl8pPr marL="1371600" algn="l" rtl="0" eaLnBrk="0" fontAlgn="base" hangingPunct="0">
        <a:spcBef>
          <a:spcPct val="0"/>
        </a:spcBef>
        <a:spcAft>
          <a:spcPct val="0"/>
        </a:spcAft>
        <a:defRPr sz="2200" b="1">
          <a:solidFill>
            <a:schemeClr val="bg1"/>
          </a:solidFill>
          <a:latin typeface="Verdana" pitchFamily="34" charset="0"/>
        </a:defRPr>
      </a:lvl8pPr>
      <a:lvl9pPr marL="1828800" algn="l" rtl="0" eaLnBrk="0" fontAlgn="base" hangingPunct="0">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n-ea"/>
          <a:cs typeface="+mn-cs"/>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defRPr>
      </a:lvl2pPr>
      <a:lvl3pPr marL="1673225"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3pPr>
      <a:lvl4pPr marL="2271713"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4pPr>
      <a:lvl5pPr marL="28702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5pPr>
      <a:lvl6pPr marL="33274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ctrTitle" idx="4294967295"/>
          </p:nvPr>
        </p:nvSpPr>
        <p:spPr>
          <a:xfrm>
            <a:off x="560387" y="1412720"/>
            <a:ext cx="9145273" cy="4680650"/>
          </a:xfrm>
        </p:spPr>
        <p:txBody>
          <a:bodyPr tIns="0" bIns="0" anchor="t"/>
          <a:lstStyle/>
          <a:p>
            <a:pPr algn="ctr" eaLnBrk="1" hangingPunct="1">
              <a:lnSpc>
                <a:spcPct val="110000"/>
              </a:lnSpc>
            </a:pPr>
            <a:r>
              <a:rPr lang="en-GB" sz="3200" dirty="0" smtClean="0">
                <a:solidFill>
                  <a:schemeClr val="tx1"/>
                </a:solidFill>
              </a:rPr>
              <a:t>Characterisation of CCDs for the EUCLID VIS channel</a:t>
            </a:r>
            <a:br>
              <a:rPr lang="en-GB" sz="3200" dirty="0" smtClean="0">
                <a:solidFill>
                  <a:schemeClr val="tx1"/>
                </a:solidFill>
              </a:rPr>
            </a:br>
            <a:r>
              <a:rPr lang="en-GB" sz="3200" dirty="0" smtClean="0">
                <a:solidFill>
                  <a:schemeClr val="tx1"/>
                </a:solidFill>
              </a:rPr>
              <a:t/>
            </a:r>
            <a:br>
              <a:rPr lang="en-GB" sz="3200" dirty="0" smtClean="0">
                <a:solidFill>
                  <a:schemeClr val="tx1"/>
                </a:solidFill>
              </a:rPr>
            </a:br>
            <a:r>
              <a:rPr lang="en-GB" sz="3200" dirty="0" smtClean="0">
                <a:solidFill>
                  <a:schemeClr val="tx1"/>
                </a:solidFill>
              </a:rPr>
              <a:t/>
            </a:r>
            <a:br>
              <a:rPr lang="en-GB" sz="3200" dirty="0" smtClean="0">
                <a:solidFill>
                  <a:schemeClr val="tx1"/>
                </a:solidFill>
              </a:rPr>
            </a:br>
            <a:r>
              <a:rPr lang="en-GB" sz="3200" dirty="0">
                <a:solidFill>
                  <a:schemeClr val="tx1"/>
                </a:solidFill>
              </a:rPr>
              <a:t/>
            </a:r>
            <a:br>
              <a:rPr lang="en-GB" sz="3200" dirty="0">
                <a:solidFill>
                  <a:schemeClr val="tx1"/>
                </a:solidFill>
              </a:rPr>
            </a:br>
            <a:r>
              <a:rPr lang="en-GB" sz="3200" dirty="0" smtClean="0">
                <a:solidFill>
                  <a:schemeClr val="tx1"/>
                </a:solidFill>
              </a:rPr>
              <a:t/>
            </a:r>
            <a:br>
              <a:rPr lang="en-GB" sz="3200" dirty="0" smtClean="0">
                <a:solidFill>
                  <a:schemeClr val="tx1"/>
                </a:solidFill>
              </a:rPr>
            </a:br>
            <a:r>
              <a:rPr lang="en-GB" sz="3200" dirty="0" smtClean="0">
                <a:solidFill>
                  <a:schemeClr val="tx1"/>
                </a:solidFill>
              </a:rPr>
              <a:t/>
            </a:r>
            <a:br>
              <a:rPr lang="en-GB" sz="3200" dirty="0" smtClean="0">
                <a:solidFill>
                  <a:schemeClr val="tx1"/>
                </a:solidFill>
              </a:rPr>
            </a:br>
            <a:r>
              <a:rPr lang="en-GB" sz="1600" dirty="0" smtClean="0">
                <a:solidFill>
                  <a:schemeClr val="tx1"/>
                </a:solidFill>
              </a:rPr>
              <a:t>Peter </a:t>
            </a:r>
            <a:r>
              <a:rPr lang="en-GB" sz="1600" dirty="0" err="1" smtClean="0">
                <a:solidFill>
                  <a:schemeClr val="tx1"/>
                </a:solidFill>
              </a:rPr>
              <a:t>Verhoeve</a:t>
            </a:r>
            <a:r>
              <a:rPr lang="en-GB" sz="1600" dirty="0" smtClean="0">
                <a:solidFill>
                  <a:schemeClr val="tx1"/>
                </a:solidFill>
              </a:rPr>
              <a:t>, </a:t>
            </a:r>
            <a:r>
              <a:rPr lang="en-GB" sz="1600" dirty="0" err="1" smtClean="0">
                <a:solidFill>
                  <a:schemeClr val="tx1"/>
                </a:solidFill>
              </a:rPr>
              <a:t>Thibaut</a:t>
            </a:r>
            <a:r>
              <a:rPr lang="en-GB" sz="1600" dirty="0" smtClean="0">
                <a:solidFill>
                  <a:schemeClr val="tx1"/>
                </a:solidFill>
              </a:rPr>
              <a:t> </a:t>
            </a:r>
            <a:r>
              <a:rPr lang="en-GB" sz="1600" dirty="0" err="1" smtClean="0">
                <a:solidFill>
                  <a:schemeClr val="tx1"/>
                </a:solidFill>
              </a:rPr>
              <a:t>Prod’homme</a:t>
            </a:r>
            <a:r>
              <a:rPr lang="en-GB" sz="1600" dirty="0" smtClean="0">
                <a:solidFill>
                  <a:schemeClr val="tx1"/>
                </a:solidFill>
              </a:rPr>
              <a:t>, Nathalie </a:t>
            </a:r>
            <a:r>
              <a:rPr lang="en-GB" sz="1600" dirty="0" err="1" smtClean="0">
                <a:solidFill>
                  <a:schemeClr val="tx1"/>
                </a:solidFill>
              </a:rPr>
              <a:t>Boudin</a:t>
            </a:r>
            <a:r>
              <a:rPr lang="en-GB" sz="1600" dirty="0" smtClean="0">
                <a:solidFill>
                  <a:schemeClr val="tx1"/>
                </a:solidFill>
              </a:rPr>
              <a:t/>
            </a:r>
            <a:br>
              <a:rPr lang="en-GB" sz="1600" dirty="0" smtClean="0">
                <a:solidFill>
                  <a:schemeClr val="tx1"/>
                </a:solidFill>
              </a:rPr>
            </a:br>
            <a:r>
              <a:rPr lang="en-GB" sz="1600" dirty="0" smtClean="0">
                <a:solidFill>
                  <a:schemeClr val="tx1"/>
                </a:solidFill>
              </a:rPr>
              <a:t/>
            </a:r>
            <a:br>
              <a:rPr lang="en-GB" sz="1600" dirty="0" smtClean="0">
                <a:solidFill>
                  <a:schemeClr val="tx1"/>
                </a:solidFill>
              </a:rPr>
            </a:br>
            <a:r>
              <a:rPr lang="en-GB" sz="1600" dirty="0" smtClean="0">
                <a:solidFill>
                  <a:schemeClr val="tx1"/>
                </a:solidFill>
              </a:rPr>
              <a:t>Payload Technology Validation Section</a:t>
            </a:r>
            <a:br>
              <a:rPr lang="en-GB" sz="1600" dirty="0" smtClean="0">
                <a:solidFill>
                  <a:schemeClr val="tx1"/>
                </a:solidFill>
              </a:rPr>
            </a:br>
            <a:r>
              <a:rPr lang="en-US" sz="1600" dirty="0">
                <a:solidFill>
                  <a:schemeClr val="tx1"/>
                </a:solidFill>
              </a:rPr>
              <a:t>Future Missions Preparation </a:t>
            </a:r>
            <a:r>
              <a:rPr lang="en-US" sz="1600" dirty="0" smtClean="0">
                <a:solidFill>
                  <a:schemeClr val="tx1"/>
                </a:solidFill>
              </a:rPr>
              <a:t>Office</a:t>
            </a:r>
            <a:r>
              <a:rPr lang="en-US" sz="1600" dirty="0">
                <a:solidFill>
                  <a:schemeClr val="tx1"/>
                </a:solidFill>
              </a:rPr>
              <a:t/>
            </a:r>
            <a:br>
              <a:rPr lang="en-US" sz="1600" dirty="0">
                <a:solidFill>
                  <a:schemeClr val="tx1"/>
                </a:solidFill>
              </a:rPr>
            </a:br>
            <a:r>
              <a:rPr lang="en-US" sz="1600" dirty="0">
                <a:solidFill>
                  <a:schemeClr val="tx1"/>
                </a:solidFill>
              </a:rPr>
              <a:t>Directorate of Science and Robotic Exploration of the European Space Agency</a:t>
            </a:r>
            <a:r>
              <a:rPr lang="en-US" sz="1800" dirty="0">
                <a:solidFill>
                  <a:schemeClr val="tx1"/>
                </a:solidFill>
              </a:rPr>
              <a:t/>
            </a:r>
            <a:br>
              <a:rPr lang="en-US" sz="1800" dirty="0">
                <a:solidFill>
                  <a:schemeClr val="tx1"/>
                </a:solidFill>
              </a:rPr>
            </a:br>
            <a:endParaRPr lang="en-GB" sz="1800" dirty="0" smtClean="0">
              <a:solidFill>
                <a:schemeClr val="tx1"/>
              </a:solidFill>
            </a:endParaRPr>
          </a:p>
        </p:txBody>
      </p:sp>
      <p:sp>
        <p:nvSpPr>
          <p:cNvPr id="2" name="Footer Placeholder 1"/>
          <p:cNvSpPr>
            <a:spLocks noGrp="1"/>
          </p:cNvSpPr>
          <p:nvPr>
            <p:ph type="ftr" sz="quarter" idx="10"/>
          </p:nvPr>
        </p:nvSpPr>
        <p:spPr>
          <a:xfrm>
            <a:off x="128330" y="6456919"/>
            <a:ext cx="5743575" cy="368300"/>
          </a:xfrm>
        </p:spPr>
        <p:txBody>
          <a:bodyPr/>
          <a:lstStyle/>
          <a:p>
            <a:pPr>
              <a:defRPr/>
            </a:pPr>
            <a:r>
              <a:rPr lang="en-US" smtClean="0"/>
              <a:t>SDW2013 Peter Verhoeve 11-10-2013</a:t>
            </a:r>
            <a:endParaRPr lang="it-IT"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0" y="2564880"/>
            <a:ext cx="3168440" cy="237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607" t="20953" r="9404" b="20953"/>
          <a:stretch/>
        </p:blipFill>
        <p:spPr>
          <a:xfrm>
            <a:off x="5645374" y="2652556"/>
            <a:ext cx="4245036" cy="22022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3" name="TextBox 2"/>
          <p:cNvSpPr txBox="1"/>
          <p:nvPr/>
        </p:nvSpPr>
        <p:spPr>
          <a:xfrm>
            <a:off x="344360" y="404579"/>
            <a:ext cx="2379177" cy="461665"/>
          </a:xfrm>
          <a:prstGeom prst="rect">
            <a:avLst/>
          </a:prstGeom>
          <a:noFill/>
        </p:spPr>
        <p:txBody>
          <a:bodyPr wrap="none" rtlCol="0">
            <a:spAutoFit/>
          </a:bodyPr>
          <a:lstStyle/>
          <a:p>
            <a:pPr algn="l"/>
            <a:r>
              <a:rPr lang="en-GB" sz="2400" b="1" dirty="0" smtClean="0">
                <a:solidFill>
                  <a:schemeClr val="bg1"/>
                </a:solidFill>
              </a:rPr>
              <a:t>Dark current</a:t>
            </a:r>
            <a:endParaRPr lang="en-GB" sz="2400" b="1" dirty="0">
              <a:solidFill>
                <a:schemeClr val="bg1"/>
              </a:solidFill>
            </a:endParaRPr>
          </a:p>
        </p:txBody>
      </p:sp>
      <p:sp>
        <p:nvSpPr>
          <p:cNvPr id="4" name="TextBox 3"/>
          <p:cNvSpPr txBox="1"/>
          <p:nvPr/>
        </p:nvSpPr>
        <p:spPr>
          <a:xfrm>
            <a:off x="128330" y="1536829"/>
            <a:ext cx="2952410" cy="2554545"/>
          </a:xfrm>
          <a:prstGeom prst="rect">
            <a:avLst/>
          </a:prstGeom>
          <a:noFill/>
        </p:spPr>
        <p:txBody>
          <a:bodyPr wrap="square" rtlCol="0">
            <a:spAutoFit/>
          </a:bodyPr>
          <a:lstStyle/>
          <a:p>
            <a:pPr algn="l"/>
            <a:r>
              <a:rPr lang="en-GB" sz="1600" dirty="0" smtClean="0"/>
              <a:t>Measured with:</a:t>
            </a:r>
          </a:p>
          <a:p>
            <a:pPr lvl="1" algn="l"/>
            <a:r>
              <a:rPr lang="en-GB" sz="1600" dirty="0" smtClean="0"/>
              <a:t>- 10x line binning</a:t>
            </a:r>
          </a:p>
          <a:p>
            <a:pPr lvl="1" algn="l"/>
            <a:r>
              <a:rPr lang="en-GB" sz="1600" dirty="0" smtClean="0"/>
              <a:t>- 0-3000s integration time</a:t>
            </a:r>
          </a:p>
          <a:p>
            <a:pPr marL="342900" indent="-342900" algn="l">
              <a:buFont typeface="Arial" pitchFamily="34" charset="0"/>
              <a:buChar char="•"/>
            </a:pPr>
            <a:endParaRPr lang="en-GB" sz="1600" dirty="0" smtClean="0"/>
          </a:p>
          <a:p>
            <a:pPr marL="342900" indent="-342900" algn="l">
              <a:buFont typeface="Arial" pitchFamily="34" charset="0"/>
              <a:buChar char="•"/>
            </a:pPr>
            <a:endParaRPr lang="en-GB" sz="1600" dirty="0" smtClean="0"/>
          </a:p>
          <a:p>
            <a:pPr marL="342900" indent="-342900" algn="l">
              <a:buFont typeface="Arial" pitchFamily="34" charset="0"/>
              <a:buChar char="•"/>
            </a:pPr>
            <a:r>
              <a:rPr lang="en-GB" sz="1600" dirty="0" smtClean="0"/>
              <a:t>Thermal down to 170K</a:t>
            </a:r>
          </a:p>
          <a:p>
            <a:pPr marL="342900" indent="-342900" algn="l">
              <a:buFont typeface="Arial" pitchFamily="34" charset="0"/>
              <a:buChar char="•"/>
            </a:pPr>
            <a:r>
              <a:rPr lang="en-GB" sz="1600" dirty="0" smtClean="0"/>
              <a:t>&lt;10</a:t>
            </a:r>
            <a:r>
              <a:rPr lang="en-GB" sz="1600" baseline="30000" dirty="0" smtClean="0"/>
              <a:t>-4</a:t>
            </a:r>
            <a:r>
              <a:rPr lang="en-GB" sz="1600" dirty="0" smtClean="0"/>
              <a:t> e-/s/pixel @ 153K</a:t>
            </a:r>
          </a:p>
          <a:p>
            <a:pPr marL="342900" indent="-342900" algn="l">
              <a:buFont typeface="Arial" pitchFamily="34" charset="0"/>
              <a:buChar char="•"/>
            </a:pPr>
            <a:endParaRPr lang="en-GB" sz="1600" dirty="0"/>
          </a:p>
        </p:txBody>
      </p:sp>
      <p:grpSp>
        <p:nvGrpSpPr>
          <p:cNvPr id="8" name="Group 7"/>
          <p:cNvGrpSpPr/>
          <p:nvPr/>
        </p:nvGrpSpPr>
        <p:grpSpPr>
          <a:xfrm>
            <a:off x="3080740" y="1340710"/>
            <a:ext cx="6785412" cy="4435281"/>
            <a:chOff x="3080740" y="1340710"/>
            <a:chExt cx="6785412" cy="443528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740" y="1340710"/>
              <a:ext cx="6785412" cy="443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016870" y="3645030"/>
              <a:ext cx="648090" cy="144020"/>
              <a:chOff x="5025010" y="3386593"/>
              <a:chExt cx="648090" cy="144020"/>
            </a:xfrm>
          </p:grpSpPr>
          <p:cxnSp>
            <p:nvCxnSpPr>
              <p:cNvPr id="6" name="Straight Connector 5"/>
              <p:cNvCxnSpPr/>
              <p:nvPr/>
            </p:nvCxnSpPr>
            <p:spPr bwMode="auto">
              <a:xfrm>
                <a:off x="5025010" y="3386593"/>
                <a:ext cx="648090" cy="0"/>
              </a:xfrm>
              <a:prstGeom prst="line">
                <a:avLst/>
              </a:prstGeom>
              <a:solidFill>
                <a:schemeClr val="accent1"/>
              </a:solidFill>
              <a:ln w="31750" cap="flat" cmpd="sng" algn="ctr">
                <a:solidFill>
                  <a:srgbClr val="0098DB"/>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5169030" y="3386593"/>
                <a:ext cx="0" cy="144020"/>
              </a:xfrm>
              <a:prstGeom prst="straightConnector1">
                <a:avLst/>
              </a:prstGeom>
              <a:solidFill>
                <a:schemeClr val="accent1"/>
              </a:solidFill>
              <a:ln w="31750" cap="flat" cmpd="sng" algn="ctr">
                <a:solidFill>
                  <a:srgbClr val="0098DB"/>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932091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3"/>
          <p:cNvSpPr>
            <a:spLocks noGrp="1"/>
          </p:cNvSpPr>
          <p:nvPr>
            <p:ph type="ftr" sz="quarter" idx="10"/>
          </p:nvPr>
        </p:nvSpPr>
        <p:spPr/>
        <p:txBody>
          <a:bodyPr/>
          <a:lstStyle/>
          <a:p>
            <a:r>
              <a:rPr lang="en-GB" smtClean="0"/>
              <a:t>SDW2013 Peter Verhoeve 11-10-2013</a:t>
            </a:r>
            <a:endParaRPr lang="en-GB"/>
          </a:p>
        </p:txBody>
      </p:sp>
      <p:sp>
        <p:nvSpPr>
          <p:cNvPr id="154630" name="Rectangle 6"/>
          <p:cNvSpPr>
            <a:spLocks noGrp="1" noChangeArrowheads="1"/>
          </p:cNvSpPr>
          <p:nvPr>
            <p:ph type="title"/>
          </p:nvPr>
        </p:nvSpPr>
        <p:spPr>
          <a:xfrm>
            <a:off x="667280" y="214313"/>
            <a:ext cx="6614319" cy="762000"/>
          </a:xfrm>
        </p:spPr>
        <p:txBody>
          <a:bodyPr/>
          <a:lstStyle/>
          <a:p>
            <a:r>
              <a:rPr lang="en-GB" dirty="0"/>
              <a:t>Set-up for </a:t>
            </a:r>
            <a:r>
              <a:rPr lang="en-GB" dirty="0" smtClean="0"/>
              <a:t>monochromatic illumination</a:t>
            </a:r>
            <a:br>
              <a:rPr lang="en-GB" dirty="0" smtClean="0"/>
            </a:br>
            <a:r>
              <a:rPr lang="en-GB" dirty="0" smtClean="0"/>
              <a:t>(uniform or spot)</a:t>
            </a:r>
            <a:endParaRPr lang="en-GB" dirty="0"/>
          </a:p>
        </p:txBody>
      </p:sp>
      <p:grpSp>
        <p:nvGrpSpPr>
          <p:cNvPr id="4" name="Group 3"/>
          <p:cNvGrpSpPr/>
          <p:nvPr/>
        </p:nvGrpSpPr>
        <p:grpSpPr>
          <a:xfrm>
            <a:off x="126978" y="1427100"/>
            <a:ext cx="7565507" cy="2993708"/>
            <a:chOff x="237331" y="2924930"/>
            <a:chExt cx="8739981" cy="3543559"/>
          </a:xfrm>
        </p:grpSpPr>
        <p:grpSp>
          <p:nvGrpSpPr>
            <p:cNvPr id="154682" name="Group 58"/>
            <p:cNvGrpSpPr>
              <a:grpSpLocks/>
            </p:cNvGrpSpPr>
            <p:nvPr/>
          </p:nvGrpSpPr>
          <p:grpSpPr bwMode="auto">
            <a:xfrm>
              <a:off x="237331" y="2924930"/>
              <a:ext cx="8739981" cy="3543559"/>
              <a:chOff x="138" y="1515"/>
              <a:chExt cx="5544" cy="2559"/>
            </a:xfrm>
          </p:grpSpPr>
          <p:grpSp>
            <p:nvGrpSpPr>
              <p:cNvPr id="154626" name="Group 2"/>
              <p:cNvGrpSpPr>
                <a:grpSpLocks/>
              </p:cNvGrpSpPr>
              <p:nvPr/>
            </p:nvGrpSpPr>
            <p:grpSpPr bwMode="auto">
              <a:xfrm>
                <a:off x="4788" y="2771"/>
                <a:ext cx="759" cy="768"/>
                <a:chOff x="4783" y="2852"/>
                <a:chExt cx="569" cy="576"/>
              </a:xfrm>
            </p:grpSpPr>
            <p:sp>
              <p:nvSpPr>
                <p:cNvPr id="154627" name="AutoShape 3"/>
                <p:cNvSpPr>
                  <a:spLocks noChangeArrowheads="1"/>
                </p:cNvSpPr>
                <p:nvPr/>
              </p:nvSpPr>
              <p:spPr bwMode="auto">
                <a:xfrm rot="19784382">
                  <a:off x="4783" y="2852"/>
                  <a:ext cx="569" cy="576"/>
                </a:xfrm>
                <a:prstGeom prst="hexagon">
                  <a:avLst>
                    <a:gd name="adj" fmla="val 28906"/>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28" name="Rectangle 4"/>
                <p:cNvSpPr>
                  <a:spLocks noChangeArrowheads="1"/>
                </p:cNvSpPr>
                <p:nvPr/>
              </p:nvSpPr>
              <p:spPr bwMode="auto">
                <a:xfrm>
                  <a:off x="4954" y="3018"/>
                  <a:ext cx="56" cy="192"/>
                </a:xfrm>
                <a:prstGeom prst="rect">
                  <a:avLst/>
                </a:prstGeom>
                <a:solidFill>
                  <a:srgbClr val="D010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29" name="Rectangle 5"/>
                <p:cNvSpPr>
                  <a:spLocks noChangeArrowheads="1"/>
                </p:cNvSpPr>
                <p:nvPr/>
              </p:nvSpPr>
              <p:spPr bwMode="auto">
                <a:xfrm>
                  <a:off x="4812" y="2988"/>
                  <a:ext cx="27" cy="258"/>
                </a:xfrm>
                <a:prstGeom prst="rect">
                  <a:avLst/>
                </a:prstGeom>
                <a:solidFill>
                  <a:srgbClr val="FDC82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4632" name="Text Box 8"/>
              <p:cNvSpPr txBox="1">
                <a:spLocks noChangeArrowheads="1"/>
              </p:cNvSpPr>
              <p:nvPr/>
            </p:nvSpPr>
            <p:spPr bwMode="auto">
              <a:xfrm>
                <a:off x="4031" y="3631"/>
                <a:ext cx="90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a:t>RD1 movable</a:t>
                </a:r>
              </a:p>
              <a:p>
                <a:r>
                  <a:rPr lang="en-GB" sz="1200"/>
                  <a:t>Abs. int. mapping</a:t>
                </a:r>
              </a:p>
            </p:txBody>
          </p:sp>
          <p:sp>
            <p:nvSpPr>
              <p:cNvPr id="154633" name="Line 9"/>
              <p:cNvSpPr>
                <a:spLocks noChangeShapeType="1"/>
              </p:cNvSpPr>
              <p:nvPr/>
            </p:nvSpPr>
            <p:spPr bwMode="auto">
              <a:xfrm>
                <a:off x="240" y="3110"/>
                <a:ext cx="5372" cy="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54634" name="Group 10"/>
              <p:cNvGrpSpPr>
                <a:grpSpLocks/>
              </p:cNvGrpSpPr>
              <p:nvPr/>
            </p:nvGrpSpPr>
            <p:grpSpPr bwMode="auto">
              <a:xfrm rot="514123">
                <a:off x="4272" y="3306"/>
                <a:ext cx="464" cy="307"/>
                <a:chOff x="4826" y="1914"/>
                <a:chExt cx="668" cy="456"/>
              </a:xfrm>
            </p:grpSpPr>
            <p:grpSp>
              <p:nvGrpSpPr>
                <p:cNvPr id="154635" name="Group 11"/>
                <p:cNvGrpSpPr>
                  <a:grpSpLocks/>
                </p:cNvGrpSpPr>
                <p:nvPr/>
              </p:nvGrpSpPr>
              <p:grpSpPr bwMode="auto">
                <a:xfrm>
                  <a:off x="4928" y="1914"/>
                  <a:ext cx="472" cy="456"/>
                  <a:chOff x="4928" y="1914"/>
                  <a:chExt cx="472" cy="456"/>
                </a:xfrm>
              </p:grpSpPr>
              <p:grpSp>
                <p:nvGrpSpPr>
                  <p:cNvPr id="154636" name="Group 12"/>
                  <p:cNvGrpSpPr>
                    <a:grpSpLocks/>
                  </p:cNvGrpSpPr>
                  <p:nvPr/>
                </p:nvGrpSpPr>
                <p:grpSpPr bwMode="auto">
                  <a:xfrm rot="-519526">
                    <a:off x="4928" y="1914"/>
                    <a:ext cx="472" cy="456"/>
                    <a:chOff x="4928" y="1942"/>
                    <a:chExt cx="472" cy="456"/>
                  </a:xfrm>
                </p:grpSpPr>
                <p:sp>
                  <p:nvSpPr>
                    <p:cNvPr id="154637" name="Rectangle 13"/>
                    <p:cNvSpPr>
                      <a:spLocks noChangeArrowheads="1"/>
                    </p:cNvSpPr>
                    <p:nvPr/>
                  </p:nvSpPr>
                  <p:spPr bwMode="auto">
                    <a:xfrm>
                      <a:off x="4928" y="1942"/>
                      <a:ext cx="472" cy="456"/>
                    </a:xfrm>
                    <a:prstGeom prst="rect">
                      <a:avLst/>
                    </a:prstGeom>
                    <a:solidFill>
                      <a:srgbClr val="BBDA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38" name="Rectangle 14"/>
                    <p:cNvSpPr>
                      <a:spLocks noChangeArrowheads="1"/>
                    </p:cNvSpPr>
                    <p:nvPr/>
                  </p:nvSpPr>
                  <p:spPr bwMode="auto">
                    <a:xfrm>
                      <a:off x="4928" y="2116"/>
                      <a:ext cx="27" cy="120"/>
                    </a:xfrm>
                    <a:prstGeom prst="rect">
                      <a:avLst/>
                    </a:prstGeom>
                    <a:solidFill>
                      <a:srgbClr val="BBDA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39" name="Rectangle 15"/>
                    <p:cNvSpPr>
                      <a:spLocks noChangeArrowheads="1"/>
                    </p:cNvSpPr>
                    <p:nvPr/>
                  </p:nvSpPr>
                  <p:spPr bwMode="auto">
                    <a:xfrm>
                      <a:off x="5156" y="2122"/>
                      <a:ext cx="27" cy="112"/>
                    </a:xfrm>
                    <a:prstGeom prst="rect">
                      <a:avLst/>
                    </a:prstGeom>
                    <a:solidFill>
                      <a:srgbClr val="BBDA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40" name="Line 16"/>
                    <p:cNvSpPr>
                      <a:spLocks noChangeShapeType="1"/>
                    </p:cNvSpPr>
                    <p:nvPr/>
                  </p:nvSpPr>
                  <p:spPr bwMode="auto">
                    <a:xfrm>
                      <a:off x="5262" y="2148"/>
                      <a:ext cx="58"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41" name="Line 17"/>
                    <p:cNvSpPr>
                      <a:spLocks noChangeShapeType="1"/>
                    </p:cNvSpPr>
                    <p:nvPr/>
                  </p:nvSpPr>
                  <p:spPr bwMode="auto">
                    <a:xfrm flipV="1">
                      <a:off x="5267" y="2147"/>
                      <a:ext cx="50"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54642" name="AutoShape 18"/>
                  <p:cNvSpPr>
                    <a:spLocks noChangeArrowheads="1"/>
                  </p:cNvSpPr>
                  <p:nvPr/>
                </p:nvSpPr>
                <p:spPr bwMode="auto">
                  <a:xfrm rot="10390311">
                    <a:off x="5252" y="2050"/>
                    <a:ext cx="65" cy="31"/>
                  </a:xfrm>
                  <a:prstGeom prst="curvedUpArrow">
                    <a:avLst>
                      <a:gd name="adj1" fmla="val 41935"/>
                      <a:gd name="adj2" fmla="val 83871"/>
                      <a:gd name="adj3" fmla="val 33333"/>
                    </a:avLst>
                  </a:prstGeom>
                  <a:solidFill>
                    <a:srgbClr val="BBDA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4643" name="Line 19"/>
                <p:cNvSpPr>
                  <a:spLocks noChangeShapeType="1"/>
                </p:cNvSpPr>
                <p:nvPr/>
              </p:nvSpPr>
              <p:spPr bwMode="auto">
                <a:xfrm flipV="1">
                  <a:off x="4826" y="2096"/>
                  <a:ext cx="668" cy="10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44" name="Group 20"/>
              <p:cNvGrpSpPr>
                <a:grpSpLocks/>
              </p:cNvGrpSpPr>
              <p:nvPr/>
            </p:nvGrpSpPr>
            <p:grpSpPr bwMode="auto">
              <a:xfrm rot="488633">
                <a:off x="298" y="2806"/>
                <a:ext cx="778" cy="592"/>
                <a:chOff x="310" y="1906"/>
                <a:chExt cx="778" cy="592"/>
              </a:xfrm>
            </p:grpSpPr>
            <p:grpSp>
              <p:nvGrpSpPr>
                <p:cNvPr id="154645" name="Group 21"/>
                <p:cNvGrpSpPr>
                  <a:grpSpLocks/>
                </p:cNvGrpSpPr>
                <p:nvPr/>
              </p:nvGrpSpPr>
              <p:grpSpPr bwMode="auto">
                <a:xfrm>
                  <a:off x="440" y="1906"/>
                  <a:ext cx="560" cy="592"/>
                  <a:chOff x="440" y="1906"/>
                  <a:chExt cx="560" cy="592"/>
                </a:xfrm>
              </p:grpSpPr>
              <p:grpSp>
                <p:nvGrpSpPr>
                  <p:cNvPr id="154646" name="Group 22"/>
                  <p:cNvGrpSpPr>
                    <a:grpSpLocks/>
                  </p:cNvGrpSpPr>
                  <p:nvPr/>
                </p:nvGrpSpPr>
                <p:grpSpPr bwMode="auto">
                  <a:xfrm rot="-505902">
                    <a:off x="440" y="1906"/>
                    <a:ext cx="560" cy="592"/>
                    <a:chOff x="440" y="1872"/>
                    <a:chExt cx="560" cy="592"/>
                  </a:xfrm>
                </p:grpSpPr>
                <p:sp>
                  <p:nvSpPr>
                    <p:cNvPr id="154647" name="Oval 23"/>
                    <p:cNvSpPr>
                      <a:spLocks noChangeArrowheads="1"/>
                    </p:cNvSpPr>
                    <p:nvPr/>
                  </p:nvSpPr>
                  <p:spPr bwMode="auto">
                    <a:xfrm>
                      <a:off x="440" y="1872"/>
                      <a:ext cx="560" cy="592"/>
                    </a:xfrm>
                    <a:prstGeom prst="ellipse">
                      <a:avLst/>
                    </a:prstGeom>
                    <a:gradFill rotWithShape="1">
                      <a:gsLst>
                        <a:gs pos="0">
                          <a:srgbClr val="0098DB">
                            <a:gamma/>
                            <a:tint val="24314"/>
                            <a:invGamma/>
                          </a:srgbClr>
                        </a:gs>
                        <a:gs pos="100000">
                          <a:srgbClr val="0098DB"/>
                        </a:gs>
                      </a:gsLst>
                      <a:path path="shape">
                        <a:fillToRect l="50000" t="50000" r="50000" b="50000"/>
                      </a:path>
                    </a:gradFill>
                    <a:ln w="28575">
                      <a:solidFill>
                        <a:srgbClr val="0054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48" name="Rectangle 24"/>
                    <p:cNvSpPr>
                      <a:spLocks noChangeArrowheads="1"/>
                    </p:cNvSpPr>
                    <p:nvPr/>
                  </p:nvSpPr>
                  <p:spPr bwMode="auto">
                    <a:xfrm>
                      <a:off x="965" y="2092"/>
                      <a:ext cx="27" cy="152"/>
                    </a:xfrm>
                    <a:prstGeom prst="rect">
                      <a:avLst/>
                    </a:prstGeom>
                    <a:gradFill rotWithShape="1">
                      <a:gsLst>
                        <a:gs pos="0">
                          <a:srgbClr val="0098DB">
                            <a:gamma/>
                            <a:tint val="24314"/>
                            <a:invGamma/>
                          </a:srgbClr>
                        </a:gs>
                        <a:gs pos="100000">
                          <a:srgbClr val="0098DB"/>
                        </a:gs>
                      </a:gsLst>
                      <a:path path="shape">
                        <a:fillToRect l="50000" t="50000" r="50000" b="50000"/>
                      </a:path>
                    </a:gradFill>
                    <a:ln w="28575">
                      <a:solidFill>
                        <a:srgbClr val="0054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49" name="Oval 25"/>
                    <p:cNvSpPr>
                      <a:spLocks noChangeArrowheads="1"/>
                    </p:cNvSpPr>
                    <p:nvPr/>
                  </p:nvSpPr>
                  <p:spPr bwMode="auto">
                    <a:xfrm>
                      <a:off x="688" y="2136"/>
                      <a:ext cx="56" cy="64"/>
                    </a:xfrm>
                    <a:prstGeom prst="ellipse">
                      <a:avLst/>
                    </a:prstGeom>
                    <a:gradFill rotWithShape="1">
                      <a:gsLst>
                        <a:gs pos="0">
                          <a:srgbClr val="0098DB">
                            <a:gamma/>
                            <a:tint val="24314"/>
                            <a:invGamma/>
                          </a:srgbClr>
                        </a:gs>
                        <a:gs pos="100000">
                          <a:srgbClr val="0098DB"/>
                        </a:gs>
                      </a:gsLst>
                      <a:path path="shape">
                        <a:fillToRect l="50000" t="50000" r="50000" b="50000"/>
                      </a:path>
                    </a:gradFill>
                    <a:ln w="28575">
                      <a:solidFill>
                        <a:srgbClr val="0054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50" name="Line 26"/>
                    <p:cNvSpPr>
                      <a:spLocks noChangeShapeType="1"/>
                    </p:cNvSpPr>
                    <p:nvPr/>
                  </p:nvSpPr>
                  <p:spPr bwMode="auto">
                    <a:xfrm>
                      <a:off x="610" y="2128"/>
                      <a:ext cx="0" cy="76"/>
                    </a:xfrm>
                    <a:prstGeom prst="line">
                      <a:avLst/>
                    </a:prstGeom>
                    <a:noFill/>
                    <a:ln w="28575">
                      <a:solidFill>
                        <a:srgbClr val="0054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51" name="Line 27"/>
                    <p:cNvSpPr>
                      <a:spLocks noChangeShapeType="1"/>
                    </p:cNvSpPr>
                    <p:nvPr/>
                  </p:nvSpPr>
                  <p:spPr bwMode="auto">
                    <a:xfrm rot="-5400000">
                      <a:off x="605" y="2131"/>
                      <a:ext cx="0" cy="76"/>
                    </a:xfrm>
                    <a:prstGeom prst="line">
                      <a:avLst/>
                    </a:prstGeom>
                    <a:noFill/>
                    <a:ln w="28575">
                      <a:solidFill>
                        <a:srgbClr val="0054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54652" name="AutoShape 28"/>
                  <p:cNvSpPr>
                    <a:spLocks noChangeArrowheads="1"/>
                  </p:cNvSpPr>
                  <p:nvPr/>
                </p:nvSpPr>
                <p:spPr bwMode="auto">
                  <a:xfrm rot="10390311">
                    <a:off x="567" y="2135"/>
                    <a:ext cx="65" cy="31"/>
                  </a:xfrm>
                  <a:prstGeom prst="curvedUpArrow">
                    <a:avLst>
                      <a:gd name="adj1" fmla="val 41935"/>
                      <a:gd name="adj2" fmla="val 83871"/>
                      <a:gd name="adj3" fmla="val 33333"/>
                    </a:avLst>
                  </a:prstGeom>
                  <a:gradFill rotWithShape="1">
                    <a:gsLst>
                      <a:gs pos="0">
                        <a:srgbClr val="0098DB">
                          <a:gamma/>
                          <a:tint val="24314"/>
                          <a:invGamma/>
                        </a:srgbClr>
                      </a:gs>
                      <a:gs pos="100000">
                        <a:srgbClr val="0098DB"/>
                      </a:gs>
                    </a:gsLst>
                    <a:path path="rect">
                      <a:fillToRect l="50000" t="50000" r="50000" b="50000"/>
                    </a:path>
                  </a:gradFill>
                  <a:ln w="28575">
                    <a:solidFill>
                      <a:srgbClr val="0054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4653" name="Line 29"/>
                <p:cNvSpPr>
                  <a:spLocks noChangeShapeType="1"/>
                </p:cNvSpPr>
                <p:nvPr/>
              </p:nvSpPr>
              <p:spPr bwMode="auto">
                <a:xfrm flipV="1">
                  <a:off x="310" y="2148"/>
                  <a:ext cx="778" cy="116"/>
                </a:xfrm>
                <a:prstGeom prst="line">
                  <a:avLst/>
                </a:prstGeom>
                <a:noFill/>
                <a:ln w="28575">
                  <a:solidFill>
                    <a:srgbClr val="00549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4654" name="Group 30"/>
              <p:cNvGrpSpPr>
                <a:grpSpLocks/>
              </p:cNvGrpSpPr>
              <p:nvPr/>
            </p:nvGrpSpPr>
            <p:grpSpPr bwMode="auto">
              <a:xfrm rot="1878283">
                <a:off x="1998" y="3492"/>
                <a:ext cx="369" cy="254"/>
                <a:chOff x="4826" y="1914"/>
                <a:chExt cx="668" cy="456"/>
              </a:xfrm>
            </p:grpSpPr>
            <p:grpSp>
              <p:nvGrpSpPr>
                <p:cNvPr id="154655" name="Group 31"/>
                <p:cNvGrpSpPr>
                  <a:grpSpLocks/>
                </p:cNvGrpSpPr>
                <p:nvPr/>
              </p:nvGrpSpPr>
              <p:grpSpPr bwMode="auto">
                <a:xfrm>
                  <a:off x="4928" y="1914"/>
                  <a:ext cx="472" cy="456"/>
                  <a:chOff x="4928" y="1914"/>
                  <a:chExt cx="472" cy="456"/>
                </a:xfrm>
              </p:grpSpPr>
              <p:grpSp>
                <p:nvGrpSpPr>
                  <p:cNvPr id="154656" name="Group 32"/>
                  <p:cNvGrpSpPr>
                    <a:grpSpLocks/>
                  </p:cNvGrpSpPr>
                  <p:nvPr/>
                </p:nvGrpSpPr>
                <p:grpSpPr bwMode="auto">
                  <a:xfrm rot="-519526">
                    <a:off x="4928" y="1914"/>
                    <a:ext cx="472" cy="456"/>
                    <a:chOff x="4928" y="1942"/>
                    <a:chExt cx="472" cy="456"/>
                  </a:xfrm>
                </p:grpSpPr>
                <p:sp>
                  <p:nvSpPr>
                    <p:cNvPr id="154657" name="Rectangle 33"/>
                    <p:cNvSpPr>
                      <a:spLocks noChangeArrowheads="1"/>
                    </p:cNvSpPr>
                    <p:nvPr/>
                  </p:nvSpPr>
                  <p:spPr bwMode="auto">
                    <a:xfrm>
                      <a:off x="4928" y="1942"/>
                      <a:ext cx="472" cy="456"/>
                    </a:xfrm>
                    <a:prstGeom prst="rect">
                      <a:avLst/>
                    </a:prstGeom>
                    <a:solidFill>
                      <a:srgbClr val="BBDA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58" name="Rectangle 34"/>
                    <p:cNvSpPr>
                      <a:spLocks noChangeArrowheads="1"/>
                    </p:cNvSpPr>
                    <p:nvPr/>
                  </p:nvSpPr>
                  <p:spPr bwMode="auto">
                    <a:xfrm>
                      <a:off x="4928" y="2116"/>
                      <a:ext cx="27" cy="120"/>
                    </a:xfrm>
                    <a:prstGeom prst="rect">
                      <a:avLst/>
                    </a:prstGeom>
                    <a:solidFill>
                      <a:srgbClr val="BBDA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59" name="Rectangle 35"/>
                    <p:cNvSpPr>
                      <a:spLocks noChangeArrowheads="1"/>
                    </p:cNvSpPr>
                    <p:nvPr/>
                  </p:nvSpPr>
                  <p:spPr bwMode="auto">
                    <a:xfrm>
                      <a:off x="5156" y="2122"/>
                      <a:ext cx="27" cy="112"/>
                    </a:xfrm>
                    <a:prstGeom prst="rect">
                      <a:avLst/>
                    </a:prstGeom>
                    <a:solidFill>
                      <a:srgbClr val="BBDA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4660" name="Line 36"/>
                    <p:cNvSpPr>
                      <a:spLocks noChangeShapeType="1"/>
                    </p:cNvSpPr>
                    <p:nvPr/>
                  </p:nvSpPr>
                  <p:spPr bwMode="auto">
                    <a:xfrm>
                      <a:off x="5262" y="2148"/>
                      <a:ext cx="58"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61" name="Line 37"/>
                    <p:cNvSpPr>
                      <a:spLocks noChangeShapeType="1"/>
                    </p:cNvSpPr>
                    <p:nvPr/>
                  </p:nvSpPr>
                  <p:spPr bwMode="auto">
                    <a:xfrm flipV="1">
                      <a:off x="5267" y="2147"/>
                      <a:ext cx="50"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54662" name="AutoShape 38"/>
                  <p:cNvSpPr>
                    <a:spLocks noChangeArrowheads="1"/>
                  </p:cNvSpPr>
                  <p:nvPr/>
                </p:nvSpPr>
                <p:spPr bwMode="auto">
                  <a:xfrm rot="10390311">
                    <a:off x="5252" y="2050"/>
                    <a:ext cx="65" cy="31"/>
                  </a:xfrm>
                  <a:prstGeom prst="curvedUpArrow">
                    <a:avLst>
                      <a:gd name="adj1" fmla="val 41935"/>
                      <a:gd name="adj2" fmla="val 83871"/>
                      <a:gd name="adj3" fmla="val 33333"/>
                    </a:avLst>
                  </a:prstGeom>
                  <a:solidFill>
                    <a:srgbClr val="BBDA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4663" name="Line 39"/>
                <p:cNvSpPr>
                  <a:spLocks noChangeShapeType="1"/>
                </p:cNvSpPr>
                <p:nvPr/>
              </p:nvSpPr>
              <p:spPr bwMode="auto">
                <a:xfrm flipV="1">
                  <a:off x="4826" y="2096"/>
                  <a:ext cx="668" cy="10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54664" name="Line 40"/>
              <p:cNvSpPr>
                <a:spLocks noChangeShapeType="1"/>
              </p:cNvSpPr>
              <p:nvPr/>
            </p:nvSpPr>
            <p:spPr bwMode="auto">
              <a:xfrm>
                <a:off x="750" y="3006"/>
                <a:ext cx="2070" cy="9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65" name="Text Box 41"/>
              <p:cNvSpPr txBox="1">
                <a:spLocks noChangeArrowheads="1"/>
              </p:cNvSpPr>
              <p:nvPr/>
            </p:nvSpPr>
            <p:spPr bwMode="auto">
              <a:xfrm>
                <a:off x="613" y="3440"/>
                <a:ext cx="63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a:t>Integrating</a:t>
                </a:r>
              </a:p>
              <a:p>
                <a:r>
                  <a:rPr lang="en-GB" sz="1200"/>
                  <a:t>Sphere</a:t>
                </a:r>
              </a:p>
              <a:p>
                <a:r>
                  <a:rPr lang="en-GB" sz="1200"/>
                  <a:t>Oriel 70401</a:t>
                </a:r>
              </a:p>
            </p:txBody>
          </p:sp>
          <p:sp>
            <p:nvSpPr>
              <p:cNvPr id="154666" name="Text Box 42"/>
              <p:cNvSpPr txBox="1">
                <a:spLocks noChangeArrowheads="1"/>
              </p:cNvSpPr>
              <p:nvPr/>
            </p:nvSpPr>
            <p:spPr bwMode="auto">
              <a:xfrm>
                <a:off x="1978" y="3751"/>
                <a:ext cx="84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dirty="0"/>
                  <a:t>RD2 fixed</a:t>
                </a:r>
              </a:p>
              <a:p>
                <a:r>
                  <a:rPr lang="en-GB" sz="1200" dirty="0"/>
                  <a:t>Rel. int. monitor</a:t>
                </a:r>
              </a:p>
            </p:txBody>
          </p:sp>
          <p:grpSp>
            <p:nvGrpSpPr>
              <p:cNvPr id="154667" name="Group 43"/>
              <p:cNvGrpSpPr>
                <a:grpSpLocks/>
              </p:cNvGrpSpPr>
              <p:nvPr/>
            </p:nvGrpSpPr>
            <p:grpSpPr bwMode="auto">
              <a:xfrm>
                <a:off x="4308" y="2933"/>
                <a:ext cx="348" cy="312"/>
                <a:chOff x="4158" y="2351"/>
                <a:chExt cx="864" cy="618"/>
              </a:xfrm>
            </p:grpSpPr>
            <p:sp>
              <p:nvSpPr>
                <p:cNvPr id="154668" name="Line 44"/>
                <p:cNvSpPr>
                  <a:spLocks noChangeShapeType="1"/>
                </p:cNvSpPr>
                <p:nvPr/>
              </p:nvSpPr>
              <p:spPr bwMode="auto">
                <a:xfrm flipV="1">
                  <a:off x="4158" y="2706"/>
                  <a:ext cx="864" cy="6"/>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69" name="Line 45"/>
                <p:cNvSpPr>
                  <a:spLocks noChangeShapeType="1"/>
                </p:cNvSpPr>
                <p:nvPr/>
              </p:nvSpPr>
              <p:spPr bwMode="auto">
                <a:xfrm flipV="1">
                  <a:off x="4613" y="2351"/>
                  <a:ext cx="0" cy="61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70" name="Line 46"/>
                <p:cNvSpPr>
                  <a:spLocks noChangeShapeType="1"/>
                </p:cNvSpPr>
                <p:nvPr/>
              </p:nvSpPr>
              <p:spPr bwMode="auto">
                <a:xfrm flipV="1">
                  <a:off x="4384" y="2416"/>
                  <a:ext cx="528" cy="52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54671" name="Rectangle 47"/>
              <p:cNvSpPr>
                <a:spLocks noChangeArrowheads="1"/>
              </p:cNvSpPr>
              <p:nvPr/>
            </p:nvSpPr>
            <p:spPr bwMode="auto">
              <a:xfrm>
                <a:off x="138" y="2238"/>
                <a:ext cx="5544" cy="183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baseline="30000">
                  <a:solidFill>
                    <a:schemeClr val="bg2"/>
                  </a:solidFill>
                </a:endParaRPr>
              </a:p>
            </p:txBody>
          </p:sp>
          <p:sp>
            <p:nvSpPr>
              <p:cNvPr id="154672" name="Text Box 48"/>
              <p:cNvSpPr txBox="1">
                <a:spLocks noChangeArrowheads="1"/>
              </p:cNvSpPr>
              <p:nvPr/>
            </p:nvSpPr>
            <p:spPr bwMode="auto">
              <a:xfrm>
                <a:off x="1671" y="2214"/>
                <a:ext cx="133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solidFill>
                      <a:schemeClr val="bg2"/>
                    </a:solidFill>
                  </a:rPr>
                  <a:t>Light tight enclosure</a:t>
                </a:r>
              </a:p>
            </p:txBody>
          </p:sp>
          <p:sp>
            <p:nvSpPr>
              <p:cNvPr id="154673" name="Text Box 49"/>
              <p:cNvSpPr txBox="1">
                <a:spLocks noChangeArrowheads="1"/>
              </p:cNvSpPr>
              <p:nvPr/>
            </p:nvSpPr>
            <p:spPr bwMode="auto">
              <a:xfrm>
                <a:off x="5125" y="2962"/>
                <a:ext cx="44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dirty="0"/>
                  <a:t>CCD</a:t>
                </a:r>
              </a:p>
              <a:p>
                <a:r>
                  <a:rPr lang="en-GB" sz="1400" dirty="0"/>
                  <a:t>Dewar</a:t>
                </a:r>
              </a:p>
            </p:txBody>
          </p:sp>
          <p:sp>
            <p:nvSpPr>
              <p:cNvPr id="154674" name="Line 50"/>
              <p:cNvSpPr>
                <a:spLocks noChangeShapeType="1"/>
              </p:cNvSpPr>
              <p:nvPr/>
            </p:nvSpPr>
            <p:spPr bwMode="auto">
              <a:xfrm flipV="1">
                <a:off x="978" y="3000"/>
                <a:ext cx="4044" cy="30"/>
              </a:xfrm>
              <a:prstGeom prst="line">
                <a:avLst/>
              </a:prstGeom>
              <a:noFill/>
              <a:ln w="19050">
                <a:solidFill>
                  <a:srgbClr val="D0103A"/>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75" name="Line 51"/>
              <p:cNvSpPr>
                <a:spLocks noChangeShapeType="1"/>
              </p:cNvSpPr>
              <p:nvPr/>
            </p:nvSpPr>
            <p:spPr bwMode="auto">
              <a:xfrm>
                <a:off x="995" y="3173"/>
                <a:ext cx="4044" cy="78"/>
              </a:xfrm>
              <a:prstGeom prst="line">
                <a:avLst/>
              </a:prstGeom>
              <a:noFill/>
              <a:ln w="19050">
                <a:solidFill>
                  <a:srgbClr val="D0103A"/>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54676" name="Group 52"/>
              <p:cNvGrpSpPr>
                <a:grpSpLocks/>
              </p:cNvGrpSpPr>
              <p:nvPr/>
            </p:nvGrpSpPr>
            <p:grpSpPr bwMode="auto">
              <a:xfrm>
                <a:off x="849" y="1515"/>
                <a:ext cx="3406" cy="542"/>
                <a:chOff x="867" y="1515"/>
                <a:chExt cx="3406" cy="542"/>
              </a:xfrm>
            </p:grpSpPr>
            <p:sp>
              <p:nvSpPr>
                <p:cNvPr id="154677" name="Rectangle 53"/>
                <p:cNvSpPr>
                  <a:spLocks noChangeArrowheads="1"/>
                </p:cNvSpPr>
                <p:nvPr/>
              </p:nvSpPr>
              <p:spPr bwMode="auto">
                <a:xfrm>
                  <a:off x="3082" y="1518"/>
                  <a:ext cx="1191" cy="539"/>
                </a:xfrm>
                <a:prstGeom prst="rect">
                  <a:avLst/>
                </a:prstGeom>
                <a:solidFill>
                  <a:srgbClr val="05BED7"/>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Light source</a:t>
                  </a:r>
                </a:p>
                <a:p>
                  <a:pPr algn="ctr"/>
                  <a:r>
                    <a:rPr lang="en-GB" sz="1400" dirty="0"/>
                    <a:t>(</a:t>
                  </a:r>
                  <a:r>
                    <a:rPr lang="en-GB" sz="1400" dirty="0" err="1"/>
                    <a:t>Xe</a:t>
                  </a:r>
                  <a:r>
                    <a:rPr lang="en-GB" sz="1400" dirty="0"/>
                    <a:t>, </a:t>
                  </a:r>
                  <a:r>
                    <a:rPr lang="en-GB" sz="1400" dirty="0" smtClean="0"/>
                    <a:t>100 </a:t>
                  </a:r>
                  <a:r>
                    <a:rPr lang="en-GB" sz="1400" dirty="0"/>
                    <a:t>W)</a:t>
                  </a:r>
                </a:p>
              </p:txBody>
            </p:sp>
            <p:sp>
              <p:nvSpPr>
                <p:cNvPr id="154678" name="Rectangle 54"/>
                <p:cNvSpPr>
                  <a:spLocks noChangeArrowheads="1"/>
                </p:cNvSpPr>
                <p:nvPr/>
              </p:nvSpPr>
              <p:spPr bwMode="auto">
                <a:xfrm>
                  <a:off x="2373" y="1517"/>
                  <a:ext cx="839" cy="539"/>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dirty="0"/>
                    <a:t>Program-</a:t>
                  </a:r>
                </a:p>
                <a:p>
                  <a:pPr algn="ctr"/>
                  <a:r>
                    <a:rPr lang="en-GB" sz="1200" dirty="0" err="1"/>
                    <a:t>mable</a:t>
                  </a:r>
                  <a:r>
                    <a:rPr lang="en-GB" sz="1200" dirty="0"/>
                    <a:t> </a:t>
                  </a:r>
                </a:p>
                <a:p>
                  <a:pPr algn="ctr"/>
                  <a:r>
                    <a:rPr lang="en-GB" sz="1200" dirty="0"/>
                    <a:t>shutter</a:t>
                  </a:r>
                </a:p>
              </p:txBody>
            </p:sp>
            <p:sp>
              <p:nvSpPr>
                <p:cNvPr id="154679" name="Rectangle 55"/>
                <p:cNvSpPr>
                  <a:spLocks noChangeArrowheads="1"/>
                </p:cNvSpPr>
                <p:nvPr/>
              </p:nvSpPr>
              <p:spPr bwMode="auto">
                <a:xfrm>
                  <a:off x="1324" y="1516"/>
                  <a:ext cx="1191" cy="539"/>
                </a:xfrm>
                <a:prstGeom prst="rect">
                  <a:avLst/>
                </a:prstGeom>
                <a:solidFill>
                  <a:srgbClr val="05BED7"/>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dirty="0"/>
                    <a:t>grating </a:t>
                  </a:r>
                </a:p>
                <a:p>
                  <a:pPr algn="ctr"/>
                  <a:r>
                    <a:rPr lang="en-GB" sz="1200" dirty="0" err="1"/>
                    <a:t>Monochromator</a:t>
                  </a:r>
                  <a:endParaRPr lang="en-GB" sz="1200" dirty="0"/>
                </a:p>
                <a:p>
                  <a:pPr algn="ctr"/>
                  <a:r>
                    <a:rPr lang="en-GB" sz="1200" dirty="0">
                      <a:sym typeface="Symbol" pitchFamily="18" charset="2"/>
                    </a:rPr>
                    <a:t>=200-1060nm</a:t>
                  </a:r>
                </a:p>
              </p:txBody>
            </p:sp>
            <p:sp>
              <p:nvSpPr>
                <p:cNvPr id="154680" name="Rectangle 56"/>
                <p:cNvSpPr>
                  <a:spLocks noChangeArrowheads="1"/>
                </p:cNvSpPr>
                <p:nvPr/>
              </p:nvSpPr>
              <p:spPr bwMode="auto">
                <a:xfrm>
                  <a:off x="867" y="1515"/>
                  <a:ext cx="616" cy="539"/>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dirty="0"/>
                    <a:t>Adjust.</a:t>
                  </a:r>
                </a:p>
                <a:p>
                  <a:pPr algn="ctr"/>
                  <a:r>
                    <a:rPr lang="en-GB" sz="1200" dirty="0"/>
                    <a:t>Slit </a:t>
                  </a:r>
                  <a:r>
                    <a:rPr lang="en-GB" sz="1200" dirty="0">
                      <a:sym typeface="Symbol" pitchFamily="18" charset="2"/>
                    </a:rPr>
                    <a:t>=</a:t>
                  </a:r>
                </a:p>
                <a:p>
                  <a:pPr algn="ctr"/>
                  <a:r>
                    <a:rPr lang="en-GB" sz="1200" dirty="0" smtClean="0">
                      <a:sym typeface="Symbol" pitchFamily="18" charset="2"/>
                    </a:rPr>
                    <a:t>2-20nm</a:t>
                  </a:r>
                  <a:endParaRPr lang="en-GB" sz="1200" dirty="0">
                    <a:sym typeface="Symbol" pitchFamily="18" charset="2"/>
                  </a:endParaRPr>
                </a:p>
              </p:txBody>
            </p:sp>
          </p:grpSp>
          <p:sp>
            <p:nvSpPr>
              <p:cNvPr id="154681" name="Freeform 57"/>
              <p:cNvSpPr>
                <a:spLocks/>
              </p:cNvSpPr>
              <p:nvPr/>
            </p:nvSpPr>
            <p:spPr bwMode="auto">
              <a:xfrm>
                <a:off x="162" y="1686"/>
                <a:ext cx="678" cy="1618"/>
              </a:xfrm>
              <a:custGeom>
                <a:avLst/>
                <a:gdLst>
                  <a:gd name="T0" fmla="*/ 756 w 756"/>
                  <a:gd name="T1" fmla="*/ 0 h 1624"/>
                  <a:gd name="T2" fmla="*/ 114 w 756"/>
                  <a:gd name="T3" fmla="*/ 288 h 1624"/>
                  <a:gd name="T4" fmla="*/ 72 w 756"/>
                  <a:gd name="T5" fmla="*/ 1434 h 1624"/>
                  <a:gd name="T6" fmla="*/ 300 w 756"/>
                  <a:gd name="T7" fmla="*/ 1428 h 1624"/>
                </a:gdLst>
                <a:ahLst/>
                <a:cxnLst>
                  <a:cxn ang="0">
                    <a:pos x="T0" y="T1"/>
                  </a:cxn>
                  <a:cxn ang="0">
                    <a:pos x="T2" y="T3"/>
                  </a:cxn>
                  <a:cxn ang="0">
                    <a:pos x="T4" y="T5"/>
                  </a:cxn>
                  <a:cxn ang="0">
                    <a:pos x="T6" y="T7"/>
                  </a:cxn>
                </a:cxnLst>
                <a:rect l="0" t="0" r="r" b="b"/>
                <a:pathLst>
                  <a:path w="756" h="1624">
                    <a:moveTo>
                      <a:pt x="756" y="0"/>
                    </a:moveTo>
                    <a:cubicBezTo>
                      <a:pt x="492" y="24"/>
                      <a:pt x="228" y="49"/>
                      <a:pt x="114" y="288"/>
                    </a:cubicBezTo>
                    <a:cubicBezTo>
                      <a:pt x="0" y="527"/>
                      <a:pt x="41" y="1244"/>
                      <a:pt x="72" y="1434"/>
                    </a:cubicBezTo>
                    <a:cubicBezTo>
                      <a:pt x="103" y="1624"/>
                      <a:pt x="257" y="1426"/>
                      <a:pt x="300" y="1428"/>
                    </a:cubicBezTo>
                  </a:path>
                </a:pathLst>
              </a:custGeom>
              <a:noFill/>
              <a:ln w="57150" cmpd="sng">
                <a:solidFill>
                  <a:srgbClr val="D0103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 name="Group 1"/>
            <p:cNvGrpSpPr/>
            <p:nvPr/>
          </p:nvGrpSpPr>
          <p:grpSpPr>
            <a:xfrm>
              <a:off x="6362225" y="3892866"/>
              <a:ext cx="45719" cy="2567466"/>
              <a:chOff x="6407944" y="3552826"/>
              <a:chExt cx="0" cy="2907506"/>
            </a:xfrm>
          </p:grpSpPr>
          <p:cxnSp>
            <p:nvCxnSpPr>
              <p:cNvPr id="3" name="Straight Connector 2"/>
              <p:cNvCxnSpPr/>
              <p:nvPr/>
            </p:nvCxnSpPr>
            <p:spPr bwMode="auto">
              <a:xfrm>
                <a:off x="6407944" y="3552826"/>
                <a:ext cx="0" cy="1103312"/>
              </a:xfrm>
              <a:prstGeom prst="line">
                <a:avLst/>
              </a:prstGeom>
              <a:solidFill>
                <a:schemeClr val="accent1"/>
              </a:solidFill>
              <a:ln w="41275" cap="flat" cmpd="sng" algn="ctr">
                <a:solidFill>
                  <a:schemeClr val="tx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6407944" y="5233459"/>
                <a:ext cx="0" cy="1226873"/>
              </a:xfrm>
              <a:prstGeom prst="line">
                <a:avLst/>
              </a:prstGeom>
              <a:solidFill>
                <a:schemeClr val="accent1"/>
              </a:solidFill>
              <a:ln w="41275" cap="flat" cmpd="sng" algn="ctr">
                <a:solidFill>
                  <a:schemeClr val="tx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3" name="Text Box 42"/>
          <p:cNvSpPr txBox="1">
            <a:spLocks noChangeArrowheads="1"/>
          </p:cNvSpPr>
          <p:nvPr/>
        </p:nvSpPr>
        <p:spPr bwMode="auto">
          <a:xfrm>
            <a:off x="5587044" y="2369433"/>
            <a:ext cx="9357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dirty="0" err="1" smtClean="0"/>
              <a:t>Straylight</a:t>
            </a:r>
            <a:endParaRPr lang="en-GB" sz="1200" dirty="0" smtClean="0"/>
          </a:p>
          <a:p>
            <a:r>
              <a:rPr lang="en-GB" sz="1200" dirty="0" smtClean="0"/>
              <a:t> screen</a:t>
            </a:r>
            <a:endParaRPr lang="en-GB" sz="1200" dirty="0"/>
          </a:p>
        </p:txBody>
      </p:sp>
      <p:grpSp>
        <p:nvGrpSpPr>
          <p:cNvPr id="7" name="Group 6"/>
          <p:cNvGrpSpPr/>
          <p:nvPr/>
        </p:nvGrpSpPr>
        <p:grpSpPr>
          <a:xfrm>
            <a:off x="47608" y="4065381"/>
            <a:ext cx="9795047" cy="2732200"/>
            <a:chOff x="47608" y="4065381"/>
            <a:chExt cx="9795047" cy="2732200"/>
          </a:xfrm>
        </p:grpSpPr>
        <p:sp>
          <p:nvSpPr>
            <p:cNvPr id="5" name="Rectangle 4"/>
            <p:cNvSpPr/>
            <p:nvPr/>
          </p:nvSpPr>
          <p:spPr bwMode="auto">
            <a:xfrm>
              <a:off x="6067571" y="4772725"/>
              <a:ext cx="111888" cy="1248635"/>
            </a:xfrm>
            <a:prstGeom prst="rect">
              <a:avLst/>
            </a:prstGeom>
            <a:solidFill>
              <a:schemeClr val="accent1">
                <a:lumMod val="60000"/>
                <a:lumOff val="40000"/>
                <a:alpha val="41000"/>
              </a:schemeClr>
            </a:solidFill>
            <a:ln w="31750" cap="flat" cmpd="sng" algn="ctr">
              <a:no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sp>
          <p:nvSpPr>
            <p:cNvPr id="84" name="TextBox 65"/>
            <p:cNvSpPr txBox="1">
              <a:spLocks noChangeArrowheads="1"/>
            </p:cNvSpPr>
            <p:nvPr/>
          </p:nvSpPr>
          <p:spPr bwMode="auto">
            <a:xfrm>
              <a:off x="5183117" y="4702065"/>
              <a:ext cx="9685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aseline="30000">
                  <a:solidFill>
                    <a:schemeClr val="bg2"/>
                  </a:solidFill>
                  <a:latin typeface="Verdana" pitchFamily="34" charset="0"/>
                </a:defRPr>
              </a:lvl1pPr>
              <a:lvl2pPr marL="742950" indent="-285750" eaLnBrk="0" hangingPunct="0">
                <a:defRPr sz="1600" baseline="30000">
                  <a:solidFill>
                    <a:schemeClr val="bg2"/>
                  </a:solidFill>
                  <a:latin typeface="Verdana" pitchFamily="34" charset="0"/>
                </a:defRPr>
              </a:lvl2pPr>
              <a:lvl3pPr marL="1143000" indent="-228600" eaLnBrk="0" hangingPunct="0">
                <a:defRPr sz="1600" baseline="30000">
                  <a:solidFill>
                    <a:schemeClr val="bg2"/>
                  </a:solidFill>
                  <a:latin typeface="Verdana" pitchFamily="34" charset="0"/>
                </a:defRPr>
              </a:lvl3pPr>
              <a:lvl4pPr marL="1600200" indent="-228600" eaLnBrk="0" hangingPunct="0">
                <a:defRPr sz="1600" baseline="30000">
                  <a:solidFill>
                    <a:schemeClr val="bg2"/>
                  </a:solidFill>
                  <a:latin typeface="Verdana" pitchFamily="34" charset="0"/>
                </a:defRPr>
              </a:lvl4pPr>
              <a:lvl5pPr marL="2057400" indent="-228600" eaLnBrk="0" hangingPunct="0">
                <a:defRPr sz="1600" baseline="30000">
                  <a:solidFill>
                    <a:schemeClr val="bg2"/>
                  </a:solidFill>
                  <a:latin typeface="Verdana" pitchFamily="34" charset="0"/>
                </a:defRPr>
              </a:lvl5pPr>
              <a:lvl6pPr marL="2514600" indent="-228600" eaLnBrk="0" fontAlgn="base" hangingPunct="0">
                <a:spcBef>
                  <a:spcPct val="0"/>
                </a:spcBef>
                <a:spcAft>
                  <a:spcPct val="0"/>
                </a:spcAft>
                <a:defRPr sz="1600" baseline="30000">
                  <a:solidFill>
                    <a:schemeClr val="bg2"/>
                  </a:solidFill>
                  <a:latin typeface="Verdana" pitchFamily="34" charset="0"/>
                </a:defRPr>
              </a:lvl6pPr>
              <a:lvl7pPr marL="2971800" indent="-228600" eaLnBrk="0" fontAlgn="base" hangingPunct="0">
                <a:spcBef>
                  <a:spcPct val="0"/>
                </a:spcBef>
                <a:spcAft>
                  <a:spcPct val="0"/>
                </a:spcAft>
                <a:defRPr sz="1600" baseline="30000">
                  <a:solidFill>
                    <a:schemeClr val="bg2"/>
                  </a:solidFill>
                  <a:latin typeface="Verdana" pitchFamily="34" charset="0"/>
                </a:defRPr>
              </a:lvl7pPr>
              <a:lvl8pPr marL="3429000" indent="-228600" eaLnBrk="0" fontAlgn="base" hangingPunct="0">
                <a:spcBef>
                  <a:spcPct val="0"/>
                </a:spcBef>
                <a:spcAft>
                  <a:spcPct val="0"/>
                </a:spcAft>
                <a:defRPr sz="1600" baseline="30000">
                  <a:solidFill>
                    <a:schemeClr val="bg2"/>
                  </a:solidFill>
                  <a:latin typeface="Verdana" pitchFamily="34" charset="0"/>
                </a:defRPr>
              </a:lvl8pPr>
              <a:lvl9pPr marL="3886200" indent="-228600" eaLnBrk="0" fontAlgn="base" hangingPunct="0">
                <a:spcBef>
                  <a:spcPct val="0"/>
                </a:spcBef>
                <a:spcAft>
                  <a:spcPct val="0"/>
                </a:spcAft>
                <a:defRPr sz="1600" baseline="30000">
                  <a:solidFill>
                    <a:schemeClr val="bg2"/>
                  </a:solidFill>
                  <a:latin typeface="Verdana" pitchFamily="34" charset="0"/>
                </a:defRPr>
              </a:lvl9pPr>
            </a:lstStyle>
            <a:p>
              <a:pPr eaLnBrk="1" hangingPunct="1"/>
              <a:r>
                <a:rPr lang="en-GB" dirty="0" smtClean="0"/>
                <a:t>AR coated </a:t>
              </a:r>
            </a:p>
            <a:p>
              <a:pPr eaLnBrk="1" hangingPunct="1"/>
              <a:r>
                <a:rPr lang="en-GB" dirty="0" smtClean="0"/>
                <a:t>Fused silica</a:t>
              </a:r>
            </a:p>
            <a:p>
              <a:pPr eaLnBrk="1" hangingPunct="1"/>
              <a:r>
                <a:rPr lang="en-GB" dirty="0" smtClean="0"/>
                <a:t>window</a:t>
              </a:r>
              <a:endParaRPr lang="en-GB" dirty="0"/>
            </a:p>
          </p:txBody>
        </p:sp>
        <p:grpSp>
          <p:nvGrpSpPr>
            <p:cNvPr id="6" name="Group 5"/>
            <p:cNvGrpSpPr/>
            <p:nvPr/>
          </p:nvGrpSpPr>
          <p:grpSpPr>
            <a:xfrm>
              <a:off x="47608" y="4065381"/>
              <a:ext cx="9795047" cy="2732200"/>
              <a:chOff x="47608" y="4065381"/>
              <a:chExt cx="9795047" cy="2732200"/>
            </a:xfrm>
          </p:grpSpPr>
          <p:grpSp>
            <p:nvGrpSpPr>
              <p:cNvPr id="64" name="Group 63"/>
              <p:cNvGrpSpPr/>
              <p:nvPr/>
            </p:nvGrpSpPr>
            <p:grpSpPr>
              <a:xfrm>
                <a:off x="47608" y="4653170"/>
                <a:ext cx="6657085" cy="1567125"/>
                <a:chOff x="16743" y="3832912"/>
                <a:chExt cx="7432940" cy="2095535"/>
              </a:xfrm>
            </p:grpSpPr>
            <p:grpSp>
              <p:nvGrpSpPr>
                <p:cNvPr id="65" name="Group 50198"/>
                <p:cNvGrpSpPr>
                  <a:grpSpLocks/>
                </p:cNvGrpSpPr>
                <p:nvPr/>
              </p:nvGrpSpPr>
              <p:grpSpPr bwMode="auto">
                <a:xfrm>
                  <a:off x="87691" y="4077089"/>
                  <a:ext cx="7214644" cy="1687209"/>
                  <a:chOff x="200512" y="3059867"/>
                  <a:chExt cx="6660257" cy="1686905"/>
                </a:xfrm>
              </p:grpSpPr>
              <p:grpSp>
                <p:nvGrpSpPr>
                  <p:cNvPr id="69" name="Group 50196"/>
                  <p:cNvGrpSpPr>
                    <a:grpSpLocks/>
                  </p:cNvGrpSpPr>
                  <p:nvPr/>
                </p:nvGrpSpPr>
                <p:grpSpPr bwMode="auto">
                  <a:xfrm>
                    <a:off x="200512" y="3059867"/>
                    <a:ext cx="6660257" cy="1520348"/>
                    <a:chOff x="248717" y="2662730"/>
                    <a:chExt cx="6660257" cy="1520348"/>
                  </a:xfrm>
                </p:grpSpPr>
                <p:sp>
                  <p:nvSpPr>
                    <p:cNvPr id="73" name="Rectangle 6"/>
                    <p:cNvSpPr>
                      <a:spLocks noChangeArrowheads="1"/>
                    </p:cNvSpPr>
                    <p:nvPr/>
                  </p:nvSpPr>
                  <p:spPr bwMode="auto">
                    <a:xfrm>
                      <a:off x="929030" y="3101645"/>
                      <a:ext cx="45719" cy="672999"/>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Rectangle 13"/>
                    <p:cNvSpPr>
                      <a:spLocks noChangeArrowheads="1"/>
                    </p:cNvSpPr>
                    <p:nvPr/>
                  </p:nvSpPr>
                  <p:spPr bwMode="auto">
                    <a:xfrm>
                      <a:off x="4572000" y="2662730"/>
                      <a:ext cx="45719" cy="61447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Rectangle 22"/>
                    <p:cNvSpPr>
                      <a:spLocks noChangeArrowheads="1"/>
                    </p:cNvSpPr>
                    <p:nvPr/>
                  </p:nvSpPr>
                  <p:spPr bwMode="auto">
                    <a:xfrm>
                      <a:off x="4563466" y="3568601"/>
                      <a:ext cx="45719" cy="61447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Rectangle 14"/>
                    <p:cNvSpPr>
                      <a:spLocks noChangeArrowheads="1"/>
                    </p:cNvSpPr>
                    <p:nvPr/>
                  </p:nvSpPr>
                  <p:spPr bwMode="auto">
                    <a:xfrm>
                      <a:off x="4756525" y="2880969"/>
                      <a:ext cx="643199" cy="1096061"/>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Rectangle 17"/>
                    <p:cNvSpPr>
                      <a:spLocks noChangeArrowheads="1"/>
                    </p:cNvSpPr>
                    <p:nvPr/>
                  </p:nvSpPr>
                  <p:spPr bwMode="auto">
                    <a:xfrm>
                      <a:off x="5296205" y="3057753"/>
                      <a:ext cx="45719" cy="733349"/>
                    </a:xfrm>
                    <a:prstGeom prst="rect">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Rectangle 25"/>
                    <p:cNvSpPr>
                      <a:spLocks noChangeArrowheads="1"/>
                    </p:cNvSpPr>
                    <p:nvPr/>
                  </p:nvSpPr>
                  <p:spPr bwMode="auto">
                    <a:xfrm>
                      <a:off x="5210246" y="2874874"/>
                      <a:ext cx="45719" cy="241402"/>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Rectangle 26"/>
                    <p:cNvSpPr>
                      <a:spLocks noChangeArrowheads="1"/>
                    </p:cNvSpPr>
                    <p:nvPr/>
                  </p:nvSpPr>
                  <p:spPr bwMode="auto">
                    <a:xfrm>
                      <a:off x="5217562" y="3738067"/>
                      <a:ext cx="45719" cy="23286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0" name="Straight Connector 19"/>
                    <p:cNvCxnSpPr>
                      <a:cxnSpLocks noChangeShapeType="1"/>
                      <a:stCxn id="73" idx="0"/>
                    </p:cNvCxnSpPr>
                    <p:nvPr/>
                  </p:nvCxnSpPr>
                  <p:spPr bwMode="auto">
                    <a:xfrm>
                      <a:off x="951890" y="3101645"/>
                      <a:ext cx="5957084" cy="752855"/>
                    </a:xfrm>
                    <a:prstGeom prst="line">
                      <a:avLst/>
                    </a:prstGeom>
                    <a:no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28"/>
                    <p:cNvCxnSpPr>
                      <a:cxnSpLocks noChangeShapeType="1"/>
                      <a:stCxn id="73" idx="2"/>
                    </p:cNvCxnSpPr>
                    <p:nvPr/>
                  </p:nvCxnSpPr>
                  <p:spPr bwMode="auto">
                    <a:xfrm flipV="1">
                      <a:off x="951890" y="2965764"/>
                      <a:ext cx="5901279" cy="808880"/>
                    </a:xfrm>
                    <a:prstGeom prst="line">
                      <a:avLst/>
                    </a:prstGeom>
                    <a:no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50183"/>
                    <p:cNvCxnSpPr>
                      <a:cxnSpLocks noChangeShapeType="1"/>
                    </p:cNvCxnSpPr>
                    <p:nvPr/>
                  </p:nvCxnSpPr>
                  <p:spPr bwMode="auto">
                    <a:xfrm flipV="1">
                      <a:off x="248717" y="3408849"/>
                      <a:ext cx="6614538" cy="40304"/>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0" name="TextBox 50197"/>
                  <p:cNvSpPr txBox="1">
                    <a:spLocks noChangeArrowheads="1"/>
                  </p:cNvSpPr>
                  <p:nvPr/>
                </p:nvSpPr>
                <p:spPr bwMode="auto">
                  <a:xfrm>
                    <a:off x="570503" y="4239831"/>
                    <a:ext cx="712092" cy="42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aseline="30000">
                        <a:solidFill>
                          <a:schemeClr val="bg2"/>
                        </a:solidFill>
                        <a:latin typeface="Verdana" pitchFamily="34" charset="0"/>
                      </a:defRPr>
                    </a:lvl1pPr>
                    <a:lvl2pPr marL="742950" indent="-285750" eaLnBrk="0" hangingPunct="0">
                      <a:defRPr sz="1600" baseline="30000">
                        <a:solidFill>
                          <a:schemeClr val="bg2"/>
                        </a:solidFill>
                        <a:latin typeface="Verdana" pitchFamily="34" charset="0"/>
                      </a:defRPr>
                    </a:lvl2pPr>
                    <a:lvl3pPr marL="1143000" indent="-228600" eaLnBrk="0" hangingPunct="0">
                      <a:defRPr sz="1600" baseline="30000">
                        <a:solidFill>
                          <a:schemeClr val="bg2"/>
                        </a:solidFill>
                        <a:latin typeface="Verdana" pitchFamily="34" charset="0"/>
                      </a:defRPr>
                    </a:lvl3pPr>
                    <a:lvl4pPr marL="1600200" indent="-228600" eaLnBrk="0" hangingPunct="0">
                      <a:defRPr sz="1600" baseline="30000">
                        <a:solidFill>
                          <a:schemeClr val="bg2"/>
                        </a:solidFill>
                        <a:latin typeface="Verdana" pitchFamily="34" charset="0"/>
                      </a:defRPr>
                    </a:lvl4pPr>
                    <a:lvl5pPr marL="2057400" indent="-228600" eaLnBrk="0" hangingPunct="0">
                      <a:defRPr sz="1600" baseline="30000">
                        <a:solidFill>
                          <a:schemeClr val="bg2"/>
                        </a:solidFill>
                        <a:latin typeface="Verdana" pitchFamily="34" charset="0"/>
                      </a:defRPr>
                    </a:lvl5pPr>
                    <a:lvl6pPr marL="2514600" indent="-228600" eaLnBrk="0" fontAlgn="base" hangingPunct="0">
                      <a:spcBef>
                        <a:spcPct val="0"/>
                      </a:spcBef>
                      <a:spcAft>
                        <a:spcPct val="0"/>
                      </a:spcAft>
                      <a:defRPr sz="1600" baseline="30000">
                        <a:solidFill>
                          <a:schemeClr val="bg2"/>
                        </a:solidFill>
                        <a:latin typeface="Verdana" pitchFamily="34" charset="0"/>
                      </a:defRPr>
                    </a:lvl6pPr>
                    <a:lvl7pPr marL="2971800" indent="-228600" eaLnBrk="0" fontAlgn="base" hangingPunct="0">
                      <a:spcBef>
                        <a:spcPct val="0"/>
                      </a:spcBef>
                      <a:spcAft>
                        <a:spcPct val="0"/>
                      </a:spcAft>
                      <a:defRPr sz="1600" baseline="30000">
                        <a:solidFill>
                          <a:schemeClr val="bg2"/>
                        </a:solidFill>
                        <a:latin typeface="Verdana" pitchFamily="34" charset="0"/>
                      </a:defRPr>
                    </a:lvl7pPr>
                    <a:lvl8pPr marL="3429000" indent="-228600" eaLnBrk="0" fontAlgn="base" hangingPunct="0">
                      <a:spcBef>
                        <a:spcPct val="0"/>
                      </a:spcBef>
                      <a:spcAft>
                        <a:spcPct val="0"/>
                      </a:spcAft>
                      <a:defRPr sz="1600" baseline="30000">
                        <a:solidFill>
                          <a:schemeClr val="bg2"/>
                        </a:solidFill>
                        <a:latin typeface="Verdana" pitchFamily="34" charset="0"/>
                      </a:defRPr>
                    </a:lvl8pPr>
                    <a:lvl9pPr marL="3886200" indent="-228600" eaLnBrk="0" fontAlgn="base" hangingPunct="0">
                      <a:spcBef>
                        <a:spcPct val="0"/>
                      </a:spcBef>
                      <a:spcAft>
                        <a:spcPct val="0"/>
                      </a:spcAft>
                      <a:defRPr sz="1600" baseline="30000">
                        <a:solidFill>
                          <a:schemeClr val="bg2"/>
                        </a:solidFill>
                        <a:latin typeface="Verdana" pitchFamily="34" charset="0"/>
                      </a:defRPr>
                    </a:lvl9pPr>
                  </a:lstStyle>
                  <a:p>
                    <a:pPr eaLnBrk="1" hangingPunct="1"/>
                    <a:r>
                      <a:rPr lang="en-GB" dirty="0" smtClean="0"/>
                      <a:t>Source </a:t>
                    </a:r>
                  </a:p>
                  <a:p>
                    <a:pPr eaLnBrk="1" hangingPunct="1"/>
                    <a:r>
                      <a:rPr lang="en-GB" dirty="0" smtClean="0"/>
                      <a:t>aperture</a:t>
                    </a:r>
                    <a:endParaRPr lang="en-GB" dirty="0"/>
                  </a:p>
                </p:txBody>
              </p:sp>
              <p:sp>
                <p:nvSpPr>
                  <p:cNvPr id="71" name="TextBox 65"/>
                  <p:cNvSpPr txBox="1">
                    <a:spLocks noChangeArrowheads="1"/>
                  </p:cNvSpPr>
                  <p:nvPr/>
                </p:nvSpPr>
                <p:spPr bwMode="auto">
                  <a:xfrm>
                    <a:off x="4725344" y="4490338"/>
                    <a:ext cx="873393"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aseline="30000">
                        <a:solidFill>
                          <a:schemeClr val="bg2"/>
                        </a:solidFill>
                        <a:latin typeface="Verdana" pitchFamily="34" charset="0"/>
                      </a:defRPr>
                    </a:lvl1pPr>
                    <a:lvl2pPr marL="742950" indent="-285750" eaLnBrk="0" hangingPunct="0">
                      <a:defRPr sz="1600" baseline="30000">
                        <a:solidFill>
                          <a:schemeClr val="bg2"/>
                        </a:solidFill>
                        <a:latin typeface="Verdana" pitchFamily="34" charset="0"/>
                      </a:defRPr>
                    </a:lvl2pPr>
                    <a:lvl3pPr marL="1143000" indent="-228600" eaLnBrk="0" hangingPunct="0">
                      <a:defRPr sz="1600" baseline="30000">
                        <a:solidFill>
                          <a:schemeClr val="bg2"/>
                        </a:solidFill>
                        <a:latin typeface="Verdana" pitchFamily="34" charset="0"/>
                      </a:defRPr>
                    </a:lvl3pPr>
                    <a:lvl4pPr marL="1600200" indent="-228600" eaLnBrk="0" hangingPunct="0">
                      <a:defRPr sz="1600" baseline="30000">
                        <a:solidFill>
                          <a:schemeClr val="bg2"/>
                        </a:solidFill>
                        <a:latin typeface="Verdana" pitchFamily="34" charset="0"/>
                      </a:defRPr>
                    </a:lvl4pPr>
                    <a:lvl5pPr marL="2057400" indent="-228600" eaLnBrk="0" hangingPunct="0">
                      <a:defRPr sz="1600" baseline="30000">
                        <a:solidFill>
                          <a:schemeClr val="bg2"/>
                        </a:solidFill>
                        <a:latin typeface="Verdana" pitchFamily="34" charset="0"/>
                      </a:defRPr>
                    </a:lvl5pPr>
                    <a:lvl6pPr marL="2514600" indent="-228600" eaLnBrk="0" fontAlgn="base" hangingPunct="0">
                      <a:spcBef>
                        <a:spcPct val="0"/>
                      </a:spcBef>
                      <a:spcAft>
                        <a:spcPct val="0"/>
                      </a:spcAft>
                      <a:defRPr sz="1600" baseline="30000">
                        <a:solidFill>
                          <a:schemeClr val="bg2"/>
                        </a:solidFill>
                        <a:latin typeface="Verdana" pitchFamily="34" charset="0"/>
                      </a:defRPr>
                    </a:lvl6pPr>
                    <a:lvl7pPr marL="2971800" indent="-228600" eaLnBrk="0" fontAlgn="base" hangingPunct="0">
                      <a:spcBef>
                        <a:spcPct val="0"/>
                      </a:spcBef>
                      <a:spcAft>
                        <a:spcPct val="0"/>
                      </a:spcAft>
                      <a:defRPr sz="1600" baseline="30000">
                        <a:solidFill>
                          <a:schemeClr val="bg2"/>
                        </a:solidFill>
                        <a:latin typeface="Verdana" pitchFamily="34" charset="0"/>
                      </a:defRPr>
                    </a:lvl7pPr>
                    <a:lvl8pPr marL="3429000" indent="-228600" eaLnBrk="0" fontAlgn="base" hangingPunct="0">
                      <a:spcBef>
                        <a:spcPct val="0"/>
                      </a:spcBef>
                      <a:spcAft>
                        <a:spcPct val="0"/>
                      </a:spcAft>
                      <a:defRPr sz="1600" baseline="30000">
                        <a:solidFill>
                          <a:schemeClr val="bg2"/>
                        </a:solidFill>
                        <a:latin typeface="Verdana" pitchFamily="34" charset="0"/>
                      </a:defRPr>
                    </a:lvl8pPr>
                    <a:lvl9pPr marL="3886200" indent="-228600" eaLnBrk="0" fontAlgn="base" hangingPunct="0">
                      <a:spcBef>
                        <a:spcPct val="0"/>
                      </a:spcBef>
                      <a:spcAft>
                        <a:spcPct val="0"/>
                      </a:spcAft>
                      <a:defRPr sz="1600" baseline="30000">
                        <a:solidFill>
                          <a:schemeClr val="bg2"/>
                        </a:solidFill>
                        <a:latin typeface="Verdana" pitchFamily="34" charset="0"/>
                      </a:defRPr>
                    </a:lvl9pPr>
                  </a:lstStyle>
                  <a:p>
                    <a:pPr eaLnBrk="1" hangingPunct="1"/>
                    <a:r>
                      <a:rPr lang="en-GB" dirty="0" smtClean="0"/>
                      <a:t>Photodiode</a:t>
                    </a:r>
                    <a:endParaRPr lang="en-GB" dirty="0"/>
                  </a:p>
                </p:txBody>
              </p:sp>
              <p:sp>
                <p:nvSpPr>
                  <p:cNvPr id="72" name="TextBox 66"/>
                  <p:cNvSpPr txBox="1">
                    <a:spLocks noChangeArrowheads="1"/>
                  </p:cNvSpPr>
                  <p:nvPr/>
                </p:nvSpPr>
                <p:spPr bwMode="auto">
                  <a:xfrm>
                    <a:off x="3773532" y="4488933"/>
                    <a:ext cx="712092"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aseline="30000">
                        <a:solidFill>
                          <a:schemeClr val="bg2"/>
                        </a:solidFill>
                        <a:latin typeface="Verdana" pitchFamily="34" charset="0"/>
                      </a:defRPr>
                    </a:lvl1pPr>
                    <a:lvl2pPr marL="742950" indent="-285750" eaLnBrk="0" hangingPunct="0">
                      <a:defRPr sz="1600" baseline="30000">
                        <a:solidFill>
                          <a:schemeClr val="bg2"/>
                        </a:solidFill>
                        <a:latin typeface="Verdana" pitchFamily="34" charset="0"/>
                      </a:defRPr>
                    </a:lvl2pPr>
                    <a:lvl3pPr marL="1143000" indent="-228600" eaLnBrk="0" hangingPunct="0">
                      <a:defRPr sz="1600" baseline="30000">
                        <a:solidFill>
                          <a:schemeClr val="bg2"/>
                        </a:solidFill>
                        <a:latin typeface="Verdana" pitchFamily="34" charset="0"/>
                      </a:defRPr>
                    </a:lvl3pPr>
                    <a:lvl4pPr marL="1600200" indent="-228600" eaLnBrk="0" hangingPunct="0">
                      <a:defRPr sz="1600" baseline="30000">
                        <a:solidFill>
                          <a:schemeClr val="bg2"/>
                        </a:solidFill>
                        <a:latin typeface="Verdana" pitchFamily="34" charset="0"/>
                      </a:defRPr>
                    </a:lvl4pPr>
                    <a:lvl5pPr marL="2057400" indent="-228600" eaLnBrk="0" hangingPunct="0">
                      <a:defRPr sz="1600" baseline="30000">
                        <a:solidFill>
                          <a:schemeClr val="bg2"/>
                        </a:solidFill>
                        <a:latin typeface="Verdana" pitchFamily="34" charset="0"/>
                      </a:defRPr>
                    </a:lvl5pPr>
                    <a:lvl6pPr marL="2514600" indent="-228600" eaLnBrk="0" fontAlgn="base" hangingPunct="0">
                      <a:spcBef>
                        <a:spcPct val="0"/>
                      </a:spcBef>
                      <a:spcAft>
                        <a:spcPct val="0"/>
                      </a:spcAft>
                      <a:defRPr sz="1600" baseline="30000">
                        <a:solidFill>
                          <a:schemeClr val="bg2"/>
                        </a:solidFill>
                        <a:latin typeface="Verdana" pitchFamily="34" charset="0"/>
                      </a:defRPr>
                    </a:lvl6pPr>
                    <a:lvl7pPr marL="2971800" indent="-228600" eaLnBrk="0" fontAlgn="base" hangingPunct="0">
                      <a:spcBef>
                        <a:spcPct val="0"/>
                      </a:spcBef>
                      <a:spcAft>
                        <a:spcPct val="0"/>
                      </a:spcAft>
                      <a:defRPr sz="1600" baseline="30000">
                        <a:solidFill>
                          <a:schemeClr val="bg2"/>
                        </a:solidFill>
                        <a:latin typeface="Verdana" pitchFamily="34" charset="0"/>
                      </a:defRPr>
                    </a:lvl7pPr>
                    <a:lvl8pPr marL="3429000" indent="-228600" eaLnBrk="0" fontAlgn="base" hangingPunct="0">
                      <a:spcBef>
                        <a:spcPct val="0"/>
                      </a:spcBef>
                      <a:spcAft>
                        <a:spcPct val="0"/>
                      </a:spcAft>
                      <a:defRPr sz="1600" baseline="30000">
                        <a:solidFill>
                          <a:schemeClr val="bg2"/>
                        </a:solidFill>
                        <a:latin typeface="Verdana" pitchFamily="34" charset="0"/>
                      </a:defRPr>
                    </a:lvl8pPr>
                    <a:lvl9pPr marL="3886200" indent="-228600" eaLnBrk="0" fontAlgn="base" hangingPunct="0">
                      <a:spcBef>
                        <a:spcPct val="0"/>
                      </a:spcBef>
                      <a:spcAft>
                        <a:spcPct val="0"/>
                      </a:spcAft>
                      <a:defRPr sz="1600" baseline="30000">
                        <a:solidFill>
                          <a:schemeClr val="bg2"/>
                        </a:solidFill>
                        <a:latin typeface="Verdana" pitchFamily="34" charset="0"/>
                      </a:defRPr>
                    </a:lvl9pPr>
                  </a:lstStyle>
                  <a:p>
                    <a:pPr eaLnBrk="1" hangingPunct="1"/>
                    <a:r>
                      <a:rPr lang="en-GB"/>
                      <a:t>aperture</a:t>
                    </a:r>
                  </a:p>
                </p:txBody>
              </p:sp>
            </p:grpSp>
            <p:sp>
              <p:nvSpPr>
                <p:cNvPr id="66" name="Rectangle 50199"/>
                <p:cNvSpPr>
                  <a:spLocks noChangeArrowheads="1"/>
                </p:cNvSpPr>
                <p:nvPr/>
              </p:nvSpPr>
              <p:spPr bwMode="auto">
                <a:xfrm>
                  <a:off x="16743" y="3832912"/>
                  <a:ext cx="7432940" cy="209553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TextBox 65"/>
                <p:cNvSpPr txBox="1">
                  <a:spLocks noChangeArrowheads="1"/>
                </p:cNvSpPr>
                <p:nvPr/>
              </p:nvSpPr>
              <p:spPr bwMode="auto">
                <a:xfrm>
                  <a:off x="6759060" y="5644627"/>
                  <a:ext cx="482825"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aseline="30000">
                      <a:solidFill>
                        <a:schemeClr val="bg2"/>
                      </a:solidFill>
                      <a:latin typeface="Verdana" pitchFamily="34" charset="0"/>
                    </a:defRPr>
                  </a:lvl1pPr>
                  <a:lvl2pPr marL="742950" indent="-285750" eaLnBrk="0" hangingPunct="0">
                    <a:defRPr sz="1600" baseline="30000">
                      <a:solidFill>
                        <a:schemeClr val="bg2"/>
                      </a:solidFill>
                      <a:latin typeface="Verdana" pitchFamily="34" charset="0"/>
                    </a:defRPr>
                  </a:lvl2pPr>
                  <a:lvl3pPr marL="1143000" indent="-228600" eaLnBrk="0" hangingPunct="0">
                    <a:defRPr sz="1600" baseline="30000">
                      <a:solidFill>
                        <a:schemeClr val="bg2"/>
                      </a:solidFill>
                      <a:latin typeface="Verdana" pitchFamily="34" charset="0"/>
                    </a:defRPr>
                  </a:lvl3pPr>
                  <a:lvl4pPr marL="1600200" indent="-228600" eaLnBrk="0" hangingPunct="0">
                    <a:defRPr sz="1600" baseline="30000">
                      <a:solidFill>
                        <a:schemeClr val="bg2"/>
                      </a:solidFill>
                      <a:latin typeface="Verdana" pitchFamily="34" charset="0"/>
                    </a:defRPr>
                  </a:lvl4pPr>
                  <a:lvl5pPr marL="2057400" indent="-228600" eaLnBrk="0" hangingPunct="0">
                    <a:defRPr sz="1600" baseline="30000">
                      <a:solidFill>
                        <a:schemeClr val="bg2"/>
                      </a:solidFill>
                      <a:latin typeface="Verdana" pitchFamily="34" charset="0"/>
                    </a:defRPr>
                  </a:lvl5pPr>
                  <a:lvl6pPr marL="2514600" indent="-228600" eaLnBrk="0" fontAlgn="base" hangingPunct="0">
                    <a:spcBef>
                      <a:spcPct val="0"/>
                    </a:spcBef>
                    <a:spcAft>
                      <a:spcPct val="0"/>
                    </a:spcAft>
                    <a:defRPr sz="1600" baseline="30000">
                      <a:solidFill>
                        <a:schemeClr val="bg2"/>
                      </a:solidFill>
                      <a:latin typeface="Verdana" pitchFamily="34" charset="0"/>
                    </a:defRPr>
                  </a:lvl6pPr>
                  <a:lvl7pPr marL="2971800" indent="-228600" eaLnBrk="0" fontAlgn="base" hangingPunct="0">
                    <a:spcBef>
                      <a:spcPct val="0"/>
                    </a:spcBef>
                    <a:spcAft>
                      <a:spcPct val="0"/>
                    </a:spcAft>
                    <a:defRPr sz="1600" baseline="30000">
                      <a:solidFill>
                        <a:schemeClr val="bg2"/>
                      </a:solidFill>
                      <a:latin typeface="Verdana" pitchFamily="34" charset="0"/>
                    </a:defRPr>
                  </a:lvl7pPr>
                  <a:lvl8pPr marL="3429000" indent="-228600" eaLnBrk="0" fontAlgn="base" hangingPunct="0">
                    <a:spcBef>
                      <a:spcPct val="0"/>
                    </a:spcBef>
                    <a:spcAft>
                      <a:spcPct val="0"/>
                    </a:spcAft>
                    <a:defRPr sz="1600" baseline="30000">
                      <a:solidFill>
                        <a:schemeClr val="bg2"/>
                      </a:solidFill>
                      <a:latin typeface="Verdana" pitchFamily="34" charset="0"/>
                    </a:defRPr>
                  </a:lvl8pPr>
                  <a:lvl9pPr marL="3886200" indent="-228600" eaLnBrk="0" fontAlgn="base" hangingPunct="0">
                    <a:spcBef>
                      <a:spcPct val="0"/>
                    </a:spcBef>
                    <a:spcAft>
                      <a:spcPct val="0"/>
                    </a:spcAft>
                    <a:defRPr sz="1600" baseline="30000">
                      <a:solidFill>
                        <a:schemeClr val="bg2"/>
                      </a:solidFill>
                      <a:latin typeface="Verdana" pitchFamily="34" charset="0"/>
                    </a:defRPr>
                  </a:lvl9pPr>
                </a:lstStyle>
                <a:p>
                  <a:pPr eaLnBrk="1" hangingPunct="1"/>
                  <a:r>
                    <a:rPr lang="en-GB" dirty="0" smtClean="0"/>
                    <a:t>CCD</a:t>
                  </a:r>
                  <a:endParaRPr lang="en-GB" dirty="0"/>
                </a:p>
              </p:txBody>
            </p:sp>
            <p:sp>
              <p:nvSpPr>
                <p:cNvPr id="68" name="Rectangle 67"/>
                <p:cNvSpPr/>
                <p:nvPr/>
              </p:nvSpPr>
              <p:spPr bwMode="auto">
                <a:xfrm>
                  <a:off x="7241885" y="3832912"/>
                  <a:ext cx="45719" cy="2042072"/>
                </a:xfrm>
                <a:prstGeom prst="rect">
                  <a:avLst/>
                </a:prstGeom>
                <a:solidFill>
                  <a:srgbClr val="FF0000"/>
                </a:solidFill>
                <a:ln w="31750" cap="flat" cmpd="sng" algn="ctr">
                  <a:solidFill>
                    <a:srgbClr val="FF00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pic>
            <p:nvPicPr>
              <p:cNvPr id="8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15" t="27152" r="32054" b="6916"/>
              <a:stretch/>
            </p:blipFill>
            <p:spPr bwMode="auto">
              <a:xfrm>
                <a:off x="7113300" y="4065381"/>
                <a:ext cx="2729355" cy="2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459875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4" name="TextBox 3"/>
          <p:cNvSpPr txBox="1"/>
          <p:nvPr/>
        </p:nvSpPr>
        <p:spPr>
          <a:xfrm>
            <a:off x="344360" y="404579"/>
            <a:ext cx="3549370" cy="461665"/>
          </a:xfrm>
          <a:prstGeom prst="rect">
            <a:avLst/>
          </a:prstGeom>
          <a:noFill/>
        </p:spPr>
        <p:txBody>
          <a:bodyPr wrap="none" rtlCol="0">
            <a:spAutoFit/>
          </a:bodyPr>
          <a:lstStyle/>
          <a:p>
            <a:pPr algn="l"/>
            <a:r>
              <a:rPr lang="en-GB" sz="2400" b="1" dirty="0" smtClean="0">
                <a:solidFill>
                  <a:schemeClr val="bg1"/>
                </a:solidFill>
              </a:rPr>
              <a:t>Quantum Efficiency</a:t>
            </a:r>
            <a:endParaRPr lang="en-GB" sz="2400" b="1" dirty="0">
              <a:solidFill>
                <a:schemeClr val="bg1"/>
              </a:solidFill>
            </a:endParaRPr>
          </a:p>
        </p:txBody>
      </p:sp>
      <p:sp>
        <p:nvSpPr>
          <p:cNvPr id="6" name="TextBox 5"/>
          <p:cNvSpPr txBox="1"/>
          <p:nvPr/>
        </p:nvSpPr>
        <p:spPr>
          <a:xfrm>
            <a:off x="0" y="1844780"/>
            <a:ext cx="3456479" cy="1323439"/>
          </a:xfrm>
          <a:prstGeom prst="rect">
            <a:avLst/>
          </a:prstGeom>
          <a:noFill/>
        </p:spPr>
        <p:txBody>
          <a:bodyPr wrap="square" rtlCol="0">
            <a:spAutoFit/>
          </a:bodyPr>
          <a:lstStyle/>
          <a:p>
            <a:pPr marL="285750" indent="-285750" algn="l">
              <a:buFont typeface="Arial" pitchFamily="34" charset="0"/>
              <a:buChar char="•"/>
            </a:pPr>
            <a:r>
              <a:rPr lang="en-GB" sz="1600" dirty="0" smtClean="0"/>
              <a:t>Measured QE ~3% above e2v measurements</a:t>
            </a:r>
          </a:p>
          <a:p>
            <a:pPr marL="285750" indent="-285750" algn="l">
              <a:buFont typeface="Arial" pitchFamily="34" charset="0"/>
              <a:buChar char="•"/>
            </a:pPr>
            <a:endParaRPr lang="en-GB" sz="1600" dirty="0"/>
          </a:p>
          <a:p>
            <a:pPr marL="285750" indent="-285750" algn="l">
              <a:buFont typeface="Arial" pitchFamily="34" charset="0"/>
              <a:buChar char="•"/>
            </a:pPr>
            <a:endParaRPr lang="en-GB" sz="1600" dirty="0" smtClean="0"/>
          </a:p>
          <a:p>
            <a:pPr marL="285750" indent="-285750" algn="l">
              <a:buFont typeface="Arial" pitchFamily="34" charset="0"/>
              <a:buChar char="•"/>
            </a:pPr>
            <a:r>
              <a:rPr lang="en-GB" sz="1600" dirty="0" smtClean="0"/>
              <a:t>Estimated uncertainty ~3%</a:t>
            </a:r>
            <a:endParaRPr lang="en-GB" sz="16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976" y="980660"/>
            <a:ext cx="6428704" cy="41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466" y="5229251"/>
            <a:ext cx="6195598" cy="165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626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82" y="1628750"/>
            <a:ext cx="4845208" cy="316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670" y="1628750"/>
            <a:ext cx="4834010" cy="316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4835" y="116540"/>
            <a:ext cx="7122463" cy="1200329"/>
          </a:xfrm>
          <a:prstGeom prst="rect">
            <a:avLst/>
          </a:prstGeom>
          <a:noFill/>
        </p:spPr>
        <p:txBody>
          <a:bodyPr wrap="none" rtlCol="0">
            <a:spAutoFit/>
          </a:bodyPr>
          <a:lstStyle/>
          <a:p>
            <a:pPr algn="l"/>
            <a:r>
              <a:rPr lang="en-GB" sz="2400" b="1" dirty="0" smtClean="0">
                <a:solidFill>
                  <a:schemeClr val="bg1"/>
                </a:solidFill>
              </a:rPr>
              <a:t>Charge transfer inefficiency (CTI) </a:t>
            </a:r>
          </a:p>
          <a:p>
            <a:pPr algn="l"/>
            <a:r>
              <a:rPr lang="en-GB" sz="2400" b="1" dirty="0" smtClean="0">
                <a:solidFill>
                  <a:schemeClr val="bg1"/>
                </a:solidFill>
              </a:rPr>
              <a:t>from x-ray illumination (55Fe, 5.9 </a:t>
            </a:r>
            <a:r>
              <a:rPr lang="en-GB" sz="2400" b="1" dirty="0" err="1" smtClean="0">
                <a:solidFill>
                  <a:schemeClr val="bg1"/>
                </a:solidFill>
              </a:rPr>
              <a:t>keV</a:t>
            </a:r>
            <a:r>
              <a:rPr lang="en-GB" sz="2400" b="1" dirty="0" smtClean="0">
                <a:solidFill>
                  <a:schemeClr val="bg1"/>
                </a:solidFill>
              </a:rPr>
              <a:t>):</a:t>
            </a:r>
          </a:p>
          <a:p>
            <a:pPr algn="l"/>
            <a:r>
              <a:rPr lang="en-GB" sz="2400" b="1" dirty="0" smtClean="0">
                <a:solidFill>
                  <a:srgbClr val="FFFF00"/>
                </a:solidFill>
              </a:rPr>
              <a:t>CTI at 153K</a:t>
            </a:r>
            <a:endParaRPr lang="en-GB" sz="2400" b="1" dirty="0">
              <a:solidFill>
                <a:srgbClr val="FFFF00"/>
              </a:solidFill>
            </a:endParaRPr>
          </a:p>
        </p:txBody>
      </p:sp>
      <p:sp>
        <p:nvSpPr>
          <p:cNvPr id="6" name="TextBox 5"/>
          <p:cNvSpPr txBox="1"/>
          <p:nvPr/>
        </p:nvSpPr>
        <p:spPr>
          <a:xfrm>
            <a:off x="488380" y="5013220"/>
            <a:ext cx="9073260" cy="1200329"/>
          </a:xfrm>
          <a:prstGeom prst="rect">
            <a:avLst/>
          </a:prstGeom>
          <a:noFill/>
        </p:spPr>
        <p:txBody>
          <a:bodyPr wrap="square" rtlCol="0">
            <a:spAutoFit/>
          </a:bodyPr>
          <a:lstStyle/>
          <a:p>
            <a:pPr algn="l"/>
            <a:r>
              <a:rPr lang="en-GB" dirty="0" smtClean="0"/>
              <a:t>@ T=153K,  80 pixels/photon:</a:t>
            </a:r>
          </a:p>
          <a:p>
            <a:pPr algn="l"/>
            <a:endParaRPr lang="en-GB" dirty="0"/>
          </a:p>
          <a:p>
            <a:pPr algn="l"/>
            <a:r>
              <a:rPr lang="en-GB" dirty="0" smtClean="0"/>
              <a:t>	</a:t>
            </a:r>
            <a:r>
              <a:rPr lang="en-GB" dirty="0" smtClean="0">
                <a:latin typeface="+mj-lt"/>
              </a:rPr>
              <a:t>serial CTI =4.0</a:t>
            </a:r>
            <a:r>
              <a:rPr lang="en-GB" dirty="0" smtClean="0">
                <a:latin typeface="+mj-lt"/>
                <a:cs typeface="Calibri"/>
              </a:rPr>
              <a:t>ˑ10</a:t>
            </a:r>
            <a:r>
              <a:rPr lang="en-GB" baseline="30000" dirty="0" smtClean="0">
                <a:latin typeface="+mj-lt"/>
                <a:cs typeface="Calibri"/>
              </a:rPr>
              <a:t>-6			</a:t>
            </a:r>
            <a:r>
              <a:rPr lang="en-GB" dirty="0"/>
              <a:t> </a:t>
            </a:r>
            <a:r>
              <a:rPr lang="en-GB" dirty="0" smtClean="0"/>
              <a:t>parallel </a:t>
            </a:r>
            <a:r>
              <a:rPr lang="en-GB" dirty="0"/>
              <a:t>CTI </a:t>
            </a:r>
            <a:r>
              <a:rPr lang="en-GB" dirty="0" smtClean="0"/>
              <a:t>=~1.0</a:t>
            </a:r>
            <a:r>
              <a:rPr lang="en-GB" dirty="0" smtClean="0">
                <a:cs typeface="Calibri"/>
              </a:rPr>
              <a:t>ˑ10</a:t>
            </a:r>
            <a:r>
              <a:rPr lang="en-GB" baseline="30000" dirty="0" smtClean="0">
                <a:cs typeface="Calibri"/>
              </a:rPr>
              <a:t>-6</a:t>
            </a:r>
            <a:endParaRPr lang="en-GB" dirty="0" smtClean="0">
              <a:latin typeface="+mj-lt"/>
            </a:endParaRPr>
          </a:p>
          <a:p>
            <a:pPr algn="l"/>
            <a:endParaRPr lang="en-GB" dirty="0"/>
          </a:p>
        </p:txBody>
      </p:sp>
    </p:spTree>
    <p:extLst>
      <p:ext uri="{BB962C8B-B14F-4D97-AF65-F5344CB8AC3E}">
        <p14:creationId xmlns:p14="http://schemas.microsoft.com/office/powerpoint/2010/main" val="1072139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5" name="TextBox 4"/>
          <p:cNvSpPr txBox="1"/>
          <p:nvPr/>
        </p:nvSpPr>
        <p:spPr>
          <a:xfrm>
            <a:off x="344360" y="44530"/>
            <a:ext cx="7122463" cy="1200329"/>
          </a:xfrm>
          <a:prstGeom prst="rect">
            <a:avLst/>
          </a:prstGeom>
          <a:noFill/>
        </p:spPr>
        <p:txBody>
          <a:bodyPr wrap="none" rtlCol="0">
            <a:spAutoFit/>
          </a:bodyPr>
          <a:lstStyle/>
          <a:p>
            <a:pPr algn="l"/>
            <a:r>
              <a:rPr lang="en-GB" sz="2400" b="1" dirty="0" smtClean="0">
                <a:solidFill>
                  <a:schemeClr val="bg1"/>
                </a:solidFill>
              </a:rPr>
              <a:t>Charge transfer inefficiency (CTI) </a:t>
            </a:r>
          </a:p>
          <a:p>
            <a:pPr algn="l"/>
            <a:r>
              <a:rPr lang="en-GB" sz="2400" b="1" dirty="0" smtClean="0">
                <a:solidFill>
                  <a:schemeClr val="bg1"/>
                </a:solidFill>
              </a:rPr>
              <a:t>from x-ray illumination (55Fe, 5.9 </a:t>
            </a:r>
            <a:r>
              <a:rPr lang="en-GB" sz="2400" b="1" dirty="0" err="1" smtClean="0">
                <a:solidFill>
                  <a:schemeClr val="bg1"/>
                </a:solidFill>
              </a:rPr>
              <a:t>keV</a:t>
            </a:r>
            <a:r>
              <a:rPr lang="en-GB" sz="2400" b="1" dirty="0" smtClean="0">
                <a:solidFill>
                  <a:schemeClr val="bg1"/>
                </a:solidFill>
              </a:rPr>
              <a:t>):</a:t>
            </a:r>
          </a:p>
          <a:p>
            <a:pPr algn="l"/>
            <a:r>
              <a:rPr lang="en-GB" sz="2400" b="1" dirty="0" smtClean="0">
                <a:solidFill>
                  <a:srgbClr val="FFFF00"/>
                </a:solidFill>
              </a:rPr>
              <a:t>CTI </a:t>
            </a:r>
            <a:r>
              <a:rPr lang="en-GB" sz="2400" b="1" dirty="0" err="1" smtClean="0">
                <a:solidFill>
                  <a:srgbClr val="FFFF00"/>
                </a:solidFill>
              </a:rPr>
              <a:t>vs</a:t>
            </a:r>
            <a:r>
              <a:rPr lang="en-GB" sz="2400" b="1" dirty="0" smtClean="0">
                <a:solidFill>
                  <a:srgbClr val="FFFF00"/>
                </a:solidFill>
              </a:rPr>
              <a:t> temperature</a:t>
            </a:r>
            <a:endParaRPr lang="en-GB" sz="2400" b="1" dirty="0">
              <a:solidFill>
                <a:srgbClr val="FFFF00"/>
              </a:solidFill>
            </a:endParaRPr>
          </a:p>
        </p:txBody>
      </p:sp>
      <p:sp>
        <p:nvSpPr>
          <p:cNvPr id="7" name="TextBox 6"/>
          <p:cNvSpPr txBox="1"/>
          <p:nvPr/>
        </p:nvSpPr>
        <p:spPr>
          <a:xfrm>
            <a:off x="128330" y="5013220"/>
            <a:ext cx="9721349" cy="1200329"/>
          </a:xfrm>
          <a:prstGeom prst="rect">
            <a:avLst/>
          </a:prstGeom>
          <a:noFill/>
        </p:spPr>
        <p:txBody>
          <a:bodyPr wrap="square" rtlCol="0">
            <a:spAutoFit/>
          </a:bodyPr>
          <a:lstStyle/>
          <a:p>
            <a:pPr algn="l"/>
            <a:r>
              <a:rPr lang="en-GB" dirty="0" smtClean="0"/>
              <a:t>@ 80 pixels/photon:</a:t>
            </a:r>
          </a:p>
          <a:p>
            <a:pPr algn="l"/>
            <a:endParaRPr lang="en-GB" dirty="0"/>
          </a:p>
          <a:p>
            <a:pPr algn="l"/>
            <a:r>
              <a:rPr lang="en-GB" dirty="0" smtClean="0">
                <a:latin typeface="+mj-lt"/>
              </a:rPr>
              <a:t>serial CTI: better at lower T</a:t>
            </a:r>
            <a:r>
              <a:rPr lang="en-GB" baseline="30000" dirty="0" smtClean="0">
                <a:latin typeface="+mj-lt"/>
                <a:cs typeface="Calibri"/>
              </a:rPr>
              <a:t>	</a:t>
            </a:r>
            <a:r>
              <a:rPr lang="en-GB" dirty="0" smtClean="0">
                <a:latin typeface="+mj-lt"/>
                <a:cs typeface="Calibri"/>
              </a:rPr>
              <a:t>            </a:t>
            </a:r>
            <a:r>
              <a:rPr lang="en-GB" dirty="0" smtClean="0"/>
              <a:t>parallel CTI: no measurable T dependence</a:t>
            </a:r>
            <a:endParaRPr lang="en-GB" dirty="0" smtClean="0">
              <a:latin typeface="+mj-lt"/>
            </a:endParaRPr>
          </a:p>
          <a:p>
            <a:pPr algn="l"/>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202" y="1628214"/>
            <a:ext cx="4874477" cy="318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10" y="1628214"/>
            <a:ext cx="4880990" cy="319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456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30"/>
          <a:stretch/>
        </p:blipFill>
        <p:spPr bwMode="auto">
          <a:xfrm>
            <a:off x="125309" y="2760837"/>
            <a:ext cx="4413876" cy="392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76420" y="260560"/>
            <a:ext cx="7354899" cy="830997"/>
          </a:xfrm>
          <a:prstGeom prst="rect">
            <a:avLst/>
          </a:prstGeom>
        </p:spPr>
        <p:txBody>
          <a:bodyPr wrap="none">
            <a:spAutoFit/>
          </a:bodyPr>
          <a:lstStyle/>
          <a:p>
            <a:pPr algn="l"/>
            <a:r>
              <a:rPr lang="en-GB" sz="2400" b="1" dirty="0">
                <a:solidFill>
                  <a:schemeClr val="bg1"/>
                </a:solidFill>
              </a:rPr>
              <a:t>Proton Irradiation at the </a:t>
            </a:r>
            <a:r>
              <a:rPr lang="en-GB" sz="2400" b="1" dirty="0" smtClean="0">
                <a:solidFill>
                  <a:schemeClr val="bg1"/>
                </a:solidFill>
              </a:rPr>
              <a:t>KVI accelerator </a:t>
            </a:r>
          </a:p>
          <a:p>
            <a:pPr algn="l"/>
            <a:r>
              <a:rPr lang="en-GB" sz="2400" b="1" dirty="0" smtClean="0">
                <a:solidFill>
                  <a:schemeClr val="bg1"/>
                </a:solidFill>
              </a:rPr>
              <a:t>Groningen, Netherlands </a:t>
            </a:r>
            <a:endParaRPr lang="en-GB" sz="2400" b="1" dirty="0">
              <a:solidFill>
                <a:schemeClr val="bg1"/>
              </a:solidFill>
            </a:endParaRPr>
          </a:p>
        </p:txBody>
      </p:sp>
      <p:sp>
        <p:nvSpPr>
          <p:cNvPr id="4" name="TextBox 3"/>
          <p:cNvSpPr txBox="1"/>
          <p:nvPr/>
        </p:nvSpPr>
        <p:spPr>
          <a:xfrm>
            <a:off x="128330" y="1397857"/>
            <a:ext cx="9721350" cy="1754326"/>
          </a:xfrm>
          <a:prstGeom prst="rect">
            <a:avLst/>
          </a:prstGeom>
          <a:noFill/>
        </p:spPr>
        <p:txBody>
          <a:bodyPr wrap="square" rtlCol="0">
            <a:spAutoFit/>
          </a:bodyPr>
          <a:lstStyle/>
          <a:p>
            <a:pPr marL="285750" indent="-285750" algn="l">
              <a:buFont typeface="Arial" pitchFamily="34" charset="0"/>
              <a:buChar char="•"/>
            </a:pPr>
            <a:r>
              <a:rPr lang="en-GB" dirty="0" smtClean="0"/>
              <a:t>CCD at ambient temperature, unbiased</a:t>
            </a:r>
          </a:p>
          <a:p>
            <a:pPr marL="285750" indent="-285750" algn="l">
              <a:buFont typeface="Arial" pitchFamily="34" charset="0"/>
              <a:buChar char="•"/>
            </a:pPr>
            <a:r>
              <a:rPr lang="en-GB" dirty="0" smtClean="0"/>
              <a:t>10 MeV protons, flux 9.0 10</a:t>
            </a:r>
            <a:r>
              <a:rPr lang="en-GB" baseline="30000" dirty="0" smtClean="0"/>
              <a:t>6</a:t>
            </a:r>
            <a:r>
              <a:rPr lang="en-GB" dirty="0" smtClean="0"/>
              <a:t> p</a:t>
            </a:r>
            <a:r>
              <a:rPr lang="en-GB" dirty="0"/>
              <a:t>+ cm</a:t>
            </a:r>
            <a:r>
              <a:rPr lang="en-GB" baseline="30000" dirty="0"/>
              <a:t>-2</a:t>
            </a:r>
            <a:r>
              <a:rPr lang="en-GB" dirty="0"/>
              <a:t> </a:t>
            </a:r>
            <a:r>
              <a:rPr lang="en-GB" dirty="0" smtClean="0"/>
              <a:t>s</a:t>
            </a:r>
            <a:r>
              <a:rPr lang="en-GB" baseline="30000" dirty="0" smtClean="0"/>
              <a:t>-1</a:t>
            </a:r>
          </a:p>
          <a:p>
            <a:pPr marL="285750" indent="-285750" algn="l">
              <a:buFont typeface="Arial" pitchFamily="34" charset="0"/>
              <a:buChar char="•"/>
            </a:pPr>
            <a:r>
              <a:rPr lang="en-GB" dirty="0" smtClean="0"/>
              <a:t>1</a:t>
            </a:r>
            <a:r>
              <a:rPr lang="en-GB" baseline="30000" dirty="0" smtClean="0"/>
              <a:t>st</a:t>
            </a:r>
            <a:r>
              <a:rPr lang="en-GB" dirty="0" smtClean="0"/>
              <a:t> illumination:  Region I: 	 2.40 </a:t>
            </a:r>
            <a:r>
              <a:rPr lang="en-GB" dirty="0"/>
              <a:t>10</a:t>
            </a:r>
            <a:r>
              <a:rPr lang="en-GB" baseline="30000" dirty="0"/>
              <a:t>9</a:t>
            </a:r>
            <a:r>
              <a:rPr lang="en-GB" dirty="0"/>
              <a:t> p+ cm</a:t>
            </a:r>
            <a:r>
              <a:rPr lang="en-GB" baseline="30000" dirty="0"/>
              <a:t>-2</a:t>
            </a:r>
            <a:r>
              <a:rPr lang="en-GB" dirty="0" smtClean="0"/>
              <a:t>.</a:t>
            </a:r>
          </a:p>
          <a:p>
            <a:pPr marL="285750" indent="-285750" algn="l">
              <a:buFont typeface="Arial" pitchFamily="34" charset="0"/>
              <a:buChar char="•"/>
            </a:pPr>
            <a:r>
              <a:rPr lang="en-GB" dirty="0" smtClean="0"/>
              <a:t>2</a:t>
            </a:r>
            <a:r>
              <a:rPr lang="en-GB" baseline="30000" dirty="0" smtClean="0"/>
              <a:t>nd</a:t>
            </a:r>
            <a:r>
              <a:rPr lang="en-GB" dirty="0" smtClean="0"/>
              <a:t> illumination: Region II+III:  4.80 </a:t>
            </a:r>
            <a:r>
              <a:rPr lang="en-GB" dirty="0"/>
              <a:t>10</a:t>
            </a:r>
            <a:r>
              <a:rPr lang="en-GB" baseline="30000" dirty="0"/>
              <a:t>9</a:t>
            </a:r>
            <a:r>
              <a:rPr lang="en-GB" dirty="0"/>
              <a:t> p+ </a:t>
            </a:r>
            <a:r>
              <a:rPr lang="en-GB" dirty="0" smtClean="0"/>
              <a:t>cm</a:t>
            </a:r>
            <a:r>
              <a:rPr lang="en-GB" baseline="30000" dirty="0" smtClean="0"/>
              <a:t>-2 </a:t>
            </a:r>
            <a:r>
              <a:rPr lang="en-GB" dirty="0" smtClean="0"/>
              <a:t>(= predicted EUCLID EOL dose)</a:t>
            </a:r>
            <a:endParaRPr lang="en-GB" dirty="0"/>
          </a:p>
          <a:p>
            <a:pPr algn="l"/>
            <a:endParaRPr lang="en-GB" dirty="0"/>
          </a:p>
        </p:txBody>
      </p:sp>
      <p:grpSp>
        <p:nvGrpSpPr>
          <p:cNvPr id="7" name="Group 6"/>
          <p:cNvGrpSpPr/>
          <p:nvPr/>
        </p:nvGrpSpPr>
        <p:grpSpPr>
          <a:xfrm>
            <a:off x="6025898" y="2760837"/>
            <a:ext cx="3545720" cy="3908613"/>
            <a:chOff x="6025898" y="2760837"/>
            <a:chExt cx="3545720" cy="3908613"/>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177"/>
            <a:stretch/>
          </p:blipFill>
          <p:spPr bwMode="auto">
            <a:xfrm>
              <a:off x="6025898" y="2958232"/>
              <a:ext cx="3545720" cy="371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65210" y="2760837"/>
              <a:ext cx="2520242" cy="369332"/>
            </a:xfrm>
            <a:prstGeom prst="rect">
              <a:avLst/>
            </a:prstGeom>
            <a:noFill/>
          </p:spPr>
          <p:txBody>
            <a:bodyPr wrap="none" rtlCol="0">
              <a:spAutoFit/>
            </a:bodyPr>
            <a:lstStyle/>
            <a:p>
              <a:r>
                <a:rPr lang="en-GB" dirty="0" smtClean="0"/>
                <a:t>Dark image at 243K</a:t>
              </a:r>
              <a:endParaRPr lang="en-GB" dirty="0"/>
            </a:p>
          </p:txBody>
        </p:sp>
      </p:grpSp>
    </p:spTree>
    <p:extLst>
      <p:ext uri="{BB962C8B-B14F-4D97-AF65-F5344CB8AC3E}">
        <p14:creationId xmlns:p14="http://schemas.microsoft.com/office/powerpoint/2010/main" val="930223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0" y="1326934"/>
            <a:ext cx="6240930" cy="517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60" y="260560"/>
            <a:ext cx="5073825" cy="461665"/>
          </a:xfrm>
          <a:prstGeom prst="rect">
            <a:avLst/>
          </a:prstGeom>
          <a:noFill/>
        </p:spPr>
        <p:txBody>
          <a:bodyPr wrap="none" rtlCol="0">
            <a:spAutoFit/>
          </a:bodyPr>
          <a:lstStyle/>
          <a:p>
            <a:pPr algn="l"/>
            <a:r>
              <a:rPr lang="en-GB" sz="2400" b="1" dirty="0" smtClean="0">
                <a:solidFill>
                  <a:schemeClr val="bg1"/>
                </a:solidFill>
              </a:rPr>
              <a:t>Dark signal</a:t>
            </a:r>
            <a:r>
              <a:rPr lang="en-GB" sz="2400" b="1" smtClean="0">
                <a:solidFill>
                  <a:schemeClr val="bg1"/>
                </a:solidFill>
              </a:rPr>
              <a:t>, post-irradiation</a:t>
            </a:r>
            <a:endParaRPr lang="en-GB" sz="2400" b="1" dirty="0">
              <a:solidFill>
                <a:schemeClr val="bg1"/>
              </a:solidFill>
            </a:endParaRPr>
          </a:p>
        </p:txBody>
      </p:sp>
      <p:grpSp>
        <p:nvGrpSpPr>
          <p:cNvPr id="9" name="Group 8"/>
          <p:cNvGrpSpPr/>
          <p:nvPr/>
        </p:nvGrpSpPr>
        <p:grpSpPr>
          <a:xfrm>
            <a:off x="3368780" y="1327879"/>
            <a:ext cx="6474577" cy="2588457"/>
            <a:chOff x="3368780" y="1327879"/>
            <a:chExt cx="6474577" cy="258845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150" y="1327879"/>
              <a:ext cx="3810207" cy="231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3368780" y="3068950"/>
              <a:ext cx="216030" cy="847386"/>
            </a:xfrm>
            <a:prstGeom prst="ellipse">
              <a:avLst/>
            </a:prstGeom>
            <a:noFill/>
            <a:ln w="31750" cap="flat" cmpd="sng" algn="ctr">
              <a:solidFill>
                <a:srgbClr val="FF00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cxnSp>
          <p:nvCxnSpPr>
            <p:cNvPr id="8" name="Straight Arrow Connector 7"/>
            <p:cNvCxnSpPr>
              <a:stCxn id="4" idx="7"/>
            </p:cNvCxnSpPr>
            <p:nvPr/>
          </p:nvCxnSpPr>
          <p:spPr bwMode="auto">
            <a:xfrm flipV="1">
              <a:off x="3553173" y="2483797"/>
              <a:ext cx="3488117" cy="709250"/>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07978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1561" y="1382888"/>
            <a:ext cx="4625472" cy="302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5" name="TextBox 4"/>
          <p:cNvSpPr txBox="1"/>
          <p:nvPr/>
        </p:nvSpPr>
        <p:spPr>
          <a:xfrm>
            <a:off x="344360" y="116540"/>
            <a:ext cx="6999032" cy="1200329"/>
          </a:xfrm>
          <a:prstGeom prst="rect">
            <a:avLst/>
          </a:prstGeom>
          <a:noFill/>
        </p:spPr>
        <p:txBody>
          <a:bodyPr wrap="none" rtlCol="0">
            <a:spAutoFit/>
          </a:bodyPr>
          <a:lstStyle/>
          <a:p>
            <a:pPr algn="l"/>
            <a:r>
              <a:rPr lang="en-GB" sz="2400" b="1" dirty="0" smtClean="0">
                <a:solidFill>
                  <a:schemeClr val="bg1"/>
                </a:solidFill>
              </a:rPr>
              <a:t>Charge transfer inefficiency (CTI) </a:t>
            </a:r>
          </a:p>
          <a:p>
            <a:pPr algn="l"/>
            <a:r>
              <a:rPr lang="en-GB" sz="2400" b="1" dirty="0" smtClean="0">
                <a:solidFill>
                  <a:schemeClr val="bg1"/>
                </a:solidFill>
              </a:rPr>
              <a:t>from x-ray illumination (55Fe, 5.9 </a:t>
            </a:r>
            <a:r>
              <a:rPr lang="en-GB" sz="2400" b="1" dirty="0" err="1" smtClean="0">
                <a:solidFill>
                  <a:schemeClr val="bg1"/>
                </a:solidFill>
              </a:rPr>
              <a:t>keV</a:t>
            </a:r>
            <a:r>
              <a:rPr lang="en-GB" sz="2400" b="1" dirty="0" smtClean="0">
                <a:solidFill>
                  <a:schemeClr val="bg1"/>
                </a:solidFill>
              </a:rPr>
              <a:t>)</a:t>
            </a:r>
          </a:p>
          <a:p>
            <a:pPr algn="l"/>
            <a:r>
              <a:rPr lang="en-GB" sz="2400" b="1" dirty="0" smtClean="0">
                <a:solidFill>
                  <a:srgbClr val="FFFF00"/>
                </a:solidFill>
              </a:rPr>
              <a:t>Post-irradiation</a:t>
            </a:r>
            <a:endParaRPr lang="en-GB" sz="2400" b="1" dirty="0">
              <a:solidFill>
                <a:srgbClr val="FFFF00"/>
              </a:solidFill>
            </a:endParaRPr>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41" y="1412720"/>
            <a:ext cx="4592949" cy="300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446350" y="2477455"/>
            <a:ext cx="8459649" cy="4211513"/>
            <a:chOff x="1446350" y="2477455"/>
            <a:chExt cx="8459649" cy="4211513"/>
          </a:xfrm>
        </p:grpSpPr>
        <p:sp>
          <p:nvSpPr>
            <p:cNvPr id="3" name="Oval 2"/>
            <p:cNvSpPr/>
            <p:nvPr/>
          </p:nvSpPr>
          <p:spPr bwMode="auto">
            <a:xfrm>
              <a:off x="6753249" y="2477455"/>
              <a:ext cx="216030" cy="210573"/>
            </a:xfrm>
            <a:prstGeom prst="ellipse">
              <a:avLst/>
            </a:prstGeom>
            <a:noFill/>
            <a:ln w="31750" cap="flat" cmpd="sng" algn="ctr">
              <a:solidFill>
                <a:srgbClr val="FF00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050" y="4508071"/>
              <a:ext cx="4592949" cy="218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a:off x="6877187" y="2688028"/>
              <a:ext cx="648947" cy="2181172"/>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1446350" y="6159475"/>
              <a:ext cx="3866700" cy="276999"/>
            </a:xfrm>
            <a:prstGeom prst="rect">
              <a:avLst/>
            </a:prstGeom>
            <a:noFill/>
          </p:spPr>
          <p:txBody>
            <a:bodyPr wrap="none" rtlCol="0">
              <a:spAutoFit/>
            </a:bodyPr>
            <a:lstStyle/>
            <a:p>
              <a:r>
                <a:rPr lang="en-GB" sz="1200" i="1" dirty="0" err="1" smtClean="0"/>
                <a:t>Cf</a:t>
              </a:r>
              <a:r>
                <a:rPr lang="en-GB" sz="1200" i="1" dirty="0" smtClean="0"/>
                <a:t> N. Murray, </a:t>
              </a:r>
              <a:r>
                <a:rPr lang="nl-NL" sz="1200" i="1" dirty="0"/>
                <a:t>Proc. of SPIE Vol. 8453 845317-2</a:t>
              </a:r>
              <a:endParaRPr lang="en-GB" sz="1200" i="1" dirty="0"/>
            </a:p>
          </p:txBody>
        </p:sp>
      </p:grpSp>
      <p:sp>
        <p:nvSpPr>
          <p:cNvPr id="10" name="TextBox 9"/>
          <p:cNvSpPr txBox="1"/>
          <p:nvPr/>
        </p:nvSpPr>
        <p:spPr>
          <a:xfrm>
            <a:off x="344360" y="4793780"/>
            <a:ext cx="3655937" cy="646331"/>
          </a:xfrm>
          <a:prstGeom prst="rect">
            <a:avLst/>
          </a:prstGeom>
          <a:noFill/>
        </p:spPr>
        <p:txBody>
          <a:bodyPr wrap="none" rtlCol="0">
            <a:spAutoFit/>
          </a:bodyPr>
          <a:lstStyle/>
          <a:p>
            <a:pPr algn="l"/>
            <a:r>
              <a:rPr lang="en-GB" dirty="0" smtClean="0"/>
              <a:t>Optimum temperature ~150K</a:t>
            </a:r>
          </a:p>
          <a:p>
            <a:pPr algn="l"/>
            <a:r>
              <a:rPr lang="en-GB" dirty="0" smtClean="0"/>
              <a:t>(EUCLID ~153K)</a:t>
            </a:r>
            <a:endParaRPr lang="en-GB" dirty="0"/>
          </a:p>
        </p:txBody>
      </p:sp>
    </p:spTree>
    <p:extLst>
      <p:ext uri="{BB962C8B-B14F-4D97-AF65-F5344CB8AC3E}">
        <p14:creationId xmlns:p14="http://schemas.microsoft.com/office/powerpoint/2010/main" val="2706932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5" name="TextBox 4"/>
          <p:cNvSpPr txBox="1"/>
          <p:nvPr/>
        </p:nvSpPr>
        <p:spPr>
          <a:xfrm>
            <a:off x="344360" y="260560"/>
            <a:ext cx="6138219" cy="830997"/>
          </a:xfrm>
          <a:prstGeom prst="rect">
            <a:avLst/>
          </a:prstGeom>
          <a:noFill/>
        </p:spPr>
        <p:txBody>
          <a:bodyPr wrap="none" rtlCol="0">
            <a:spAutoFit/>
          </a:bodyPr>
          <a:lstStyle/>
          <a:p>
            <a:pPr algn="l"/>
            <a:r>
              <a:rPr lang="en-GB" sz="2400" b="1" dirty="0" smtClean="0">
                <a:solidFill>
                  <a:schemeClr val="bg1"/>
                </a:solidFill>
              </a:rPr>
              <a:t>Charge transfer inefficiency (CTI) </a:t>
            </a:r>
          </a:p>
          <a:p>
            <a:pPr algn="l"/>
            <a:r>
              <a:rPr lang="en-GB" sz="2400" b="1" dirty="0" smtClean="0">
                <a:solidFill>
                  <a:schemeClr val="bg1"/>
                </a:solidFill>
              </a:rPr>
              <a:t>Radiation Damage constants</a:t>
            </a:r>
            <a:endParaRPr lang="en-GB" sz="2400" b="1" dirty="0">
              <a:solidFill>
                <a:schemeClr val="bg1"/>
              </a:solidFill>
            </a:endParaRPr>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8880" y="1412720"/>
            <a:ext cx="5695679" cy="403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0340" y="2132820"/>
            <a:ext cx="4266671" cy="3293209"/>
          </a:xfrm>
          <a:prstGeom prst="rect">
            <a:avLst/>
          </a:prstGeom>
          <a:noFill/>
        </p:spPr>
        <p:txBody>
          <a:bodyPr wrap="square" rtlCol="0">
            <a:spAutoFit/>
          </a:bodyPr>
          <a:lstStyle/>
          <a:p>
            <a:pPr algn="l"/>
            <a:r>
              <a:rPr lang="en-GB" sz="1600" dirty="0" smtClean="0"/>
              <a:t>Radiation damage constants</a:t>
            </a:r>
          </a:p>
          <a:p>
            <a:pPr algn="l"/>
            <a:r>
              <a:rPr lang="en-GB" sz="1600" dirty="0" smtClean="0"/>
              <a:t>(@ 153K, 70 kHz, ~70 pixels/5.9keV photon)</a:t>
            </a:r>
          </a:p>
          <a:p>
            <a:pPr algn="l"/>
            <a:endParaRPr lang="en-GB" sz="1600" dirty="0" smtClean="0"/>
          </a:p>
          <a:p>
            <a:pPr algn="l"/>
            <a:r>
              <a:rPr lang="el-GR" sz="1600" dirty="0" smtClean="0"/>
              <a:t>Δ</a:t>
            </a:r>
            <a:r>
              <a:rPr lang="en-GB" sz="1600" dirty="0" smtClean="0"/>
              <a:t>CTI/(10 MeV proton </a:t>
            </a:r>
            <a:r>
              <a:rPr lang="en-GB" sz="1600" dirty="0" err="1" smtClean="0"/>
              <a:t>fluence</a:t>
            </a:r>
            <a:r>
              <a:rPr lang="en-GB" sz="1600" dirty="0" smtClean="0"/>
              <a:t>) =</a:t>
            </a:r>
          </a:p>
          <a:p>
            <a:pPr algn="l"/>
            <a:endParaRPr lang="en-GB" sz="1600" dirty="0"/>
          </a:p>
          <a:p>
            <a:pPr algn="l"/>
            <a:r>
              <a:rPr lang="en-GB" sz="1600" dirty="0" smtClean="0"/>
              <a:t>Serial:   5.4e-15    </a:t>
            </a:r>
          </a:p>
          <a:p>
            <a:pPr algn="l"/>
            <a:r>
              <a:rPr lang="en-GB" sz="1600" dirty="0" smtClean="0"/>
              <a:t>Parallel: 9.8e-15</a:t>
            </a:r>
          </a:p>
          <a:p>
            <a:pPr algn="l"/>
            <a:endParaRPr lang="en-GB" sz="1600" dirty="0"/>
          </a:p>
          <a:p>
            <a:pPr algn="l"/>
            <a:r>
              <a:rPr lang="en-GB" sz="1600" dirty="0" err="1" smtClean="0"/>
              <a:t>Cf</a:t>
            </a:r>
            <a:r>
              <a:rPr lang="en-GB" sz="1600" dirty="0" smtClean="0"/>
              <a:t> CEI, OU (FI, @160K, 200 kHz):</a:t>
            </a:r>
          </a:p>
          <a:p>
            <a:pPr algn="l"/>
            <a:r>
              <a:rPr lang="en-GB" sz="1600" dirty="0" smtClean="0"/>
              <a:t>	Serial</a:t>
            </a:r>
            <a:r>
              <a:rPr lang="en-GB" sz="1600" dirty="0"/>
              <a:t>:   </a:t>
            </a:r>
            <a:r>
              <a:rPr lang="en-GB" sz="1600" dirty="0" smtClean="0"/>
              <a:t>3.9e-15</a:t>
            </a:r>
            <a:endParaRPr lang="en-GB" sz="1600" dirty="0"/>
          </a:p>
          <a:p>
            <a:pPr algn="l"/>
            <a:r>
              <a:rPr lang="en-GB" sz="1600" dirty="0" smtClean="0"/>
              <a:t>	Parallel</a:t>
            </a:r>
            <a:r>
              <a:rPr lang="en-GB" sz="1600" dirty="0"/>
              <a:t>: </a:t>
            </a:r>
            <a:r>
              <a:rPr lang="en-GB" sz="1600" dirty="0" smtClean="0"/>
              <a:t>11.0e-15</a:t>
            </a:r>
            <a:endParaRPr lang="en-GB" sz="1600" dirty="0"/>
          </a:p>
          <a:p>
            <a:pPr algn="l"/>
            <a:endParaRPr lang="en-GB" sz="1600" dirty="0"/>
          </a:p>
        </p:txBody>
      </p:sp>
    </p:spTree>
    <p:extLst>
      <p:ext uri="{BB962C8B-B14F-4D97-AF65-F5344CB8AC3E}">
        <p14:creationId xmlns:p14="http://schemas.microsoft.com/office/powerpoint/2010/main" val="2162641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Trap Pumping</a:t>
            </a:r>
            <a:endParaRPr lang="en-GB" dirty="0"/>
          </a:p>
        </p:txBody>
      </p:sp>
      <p:sp>
        <p:nvSpPr>
          <p:cNvPr id="3" name="Content Placeholder 2"/>
          <p:cNvSpPr>
            <a:spLocks noGrp="1"/>
          </p:cNvSpPr>
          <p:nvPr>
            <p:ph idx="1"/>
          </p:nvPr>
        </p:nvSpPr>
        <p:spPr>
          <a:xfrm>
            <a:off x="637479" y="1380816"/>
            <a:ext cx="3785355" cy="4318000"/>
          </a:xfrm>
        </p:spPr>
        <p:txBody>
          <a:bodyPr/>
          <a:lstStyle/>
          <a:p>
            <a:pPr marL="0" indent="0">
              <a:buNone/>
            </a:pPr>
            <a:r>
              <a:rPr lang="en-GB" dirty="0" smtClean="0"/>
              <a:t>Flat field illumination ~4500 e-</a:t>
            </a:r>
          </a:p>
          <a:p>
            <a:pPr marL="0" indent="0">
              <a:buNone/>
            </a:pPr>
            <a:r>
              <a:rPr lang="en-GB" dirty="0" smtClean="0"/>
              <a:t>Followed by ~4000 pairs of forward and backward line shifts reveals traps</a:t>
            </a:r>
            <a:endParaRPr lang="en-GB" dirty="0"/>
          </a:p>
        </p:txBody>
      </p:sp>
      <p:sp>
        <p:nvSpPr>
          <p:cNvPr id="4" name="Footer Placeholder 3"/>
          <p:cNvSpPr>
            <a:spLocks noGrp="1"/>
          </p:cNvSpPr>
          <p:nvPr>
            <p:ph type="ftr" sz="quarter" idx="10"/>
          </p:nvPr>
        </p:nvSpPr>
        <p:spPr/>
        <p:txBody>
          <a:bodyPr/>
          <a:lstStyle/>
          <a:p>
            <a:pPr>
              <a:defRPr/>
            </a:pPr>
            <a:r>
              <a:rPr lang="en-US" smtClean="0"/>
              <a:t>SDW2013 Peter Verhoeve 11-10-2013</a:t>
            </a:r>
            <a:endParaRPr lang="it-IT"/>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71" t="38724" r="26302" b="27282"/>
          <a:stretch/>
        </p:blipFill>
        <p:spPr bwMode="auto">
          <a:xfrm>
            <a:off x="4304910" y="1459796"/>
            <a:ext cx="5209795" cy="25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375" t="26777" r="32313" b="10001"/>
          <a:stretch/>
        </p:blipFill>
        <p:spPr bwMode="auto">
          <a:xfrm>
            <a:off x="128330" y="2898652"/>
            <a:ext cx="3766200" cy="379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88380" y="3356990"/>
            <a:ext cx="8925176" cy="3527773"/>
            <a:chOff x="488380" y="3356990"/>
            <a:chExt cx="8925176" cy="3527773"/>
          </a:xfrm>
        </p:grpSpPr>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294" r="61429" b="45836"/>
            <a:stretch/>
          </p:blipFill>
          <p:spPr bwMode="auto">
            <a:xfrm>
              <a:off x="4973952" y="3655960"/>
              <a:ext cx="4439604" cy="322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488380" y="3356990"/>
              <a:ext cx="432060" cy="432060"/>
            </a:xfrm>
            <a:prstGeom prst="rect">
              <a:avLst/>
            </a:prstGeom>
            <a:noFill/>
            <a:ln w="31750" cap="flat" cmpd="sng" algn="ctr">
              <a:solidFill>
                <a:schemeClr val="tx1"/>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sp>
          <p:nvSpPr>
            <p:cNvPr id="12" name="Rectangle 11"/>
            <p:cNvSpPr/>
            <p:nvPr/>
          </p:nvSpPr>
          <p:spPr bwMode="auto">
            <a:xfrm>
              <a:off x="2318972" y="3356990"/>
              <a:ext cx="432060" cy="432060"/>
            </a:xfrm>
            <a:prstGeom prst="rect">
              <a:avLst/>
            </a:prstGeom>
            <a:noFill/>
            <a:ln w="31750" cap="flat" cmpd="sng" algn="ctr">
              <a:solidFill>
                <a:srgbClr val="FF00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sp>
          <p:nvSpPr>
            <p:cNvPr id="13" name="Rectangle 12"/>
            <p:cNvSpPr/>
            <p:nvPr/>
          </p:nvSpPr>
          <p:spPr bwMode="auto">
            <a:xfrm>
              <a:off x="2383030" y="5266756"/>
              <a:ext cx="432060" cy="432060"/>
            </a:xfrm>
            <a:prstGeom prst="rect">
              <a:avLst/>
            </a:prstGeom>
            <a:noFill/>
            <a:ln w="31750" cap="flat" cmpd="sng" algn="ctr">
              <a:solidFill>
                <a:srgbClr val="0000FF"/>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sp>
        <p:nvSpPr>
          <p:cNvPr id="10" name="TextBox 9"/>
          <p:cNvSpPr txBox="1"/>
          <p:nvPr/>
        </p:nvSpPr>
        <p:spPr>
          <a:xfrm>
            <a:off x="4304910" y="1988800"/>
            <a:ext cx="5209795" cy="861774"/>
          </a:xfrm>
          <a:prstGeom prst="rect">
            <a:avLst/>
          </a:prstGeom>
          <a:solidFill>
            <a:schemeClr val="bg1"/>
          </a:solidFill>
        </p:spPr>
        <p:txBody>
          <a:bodyPr wrap="square" rtlCol="0">
            <a:spAutoFit/>
          </a:bodyPr>
          <a:lstStyle/>
          <a:p>
            <a:r>
              <a:rPr lang="en-GB" dirty="0" smtClean="0"/>
              <a:t>Proposed as in orbit calibration tool for EUCLID-VIS</a:t>
            </a:r>
          </a:p>
          <a:p>
            <a:r>
              <a:rPr lang="en-GB" sz="1400" i="1" dirty="0" smtClean="0"/>
              <a:t>(N</a:t>
            </a:r>
            <a:r>
              <a:rPr lang="en-GB" sz="1400" i="1" dirty="0"/>
              <a:t>. Murray, </a:t>
            </a:r>
            <a:r>
              <a:rPr lang="nl-NL" sz="1400" i="1" dirty="0"/>
              <a:t>Proc. of SPIE Vol. 8453 </a:t>
            </a:r>
            <a:r>
              <a:rPr lang="nl-NL" sz="1400" i="1" dirty="0" smtClean="0"/>
              <a:t>845317-2)</a:t>
            </a:r>
            <a:endParaRPr lang="en-GB" sz="1400" dirty="0"/>
          </a:p>
        </p:txBody>
      </p:sp>
    </p:spTree>
    <p:extLst>
      <p:ext uri="{BB962C8B-B14F-4D97-AF65-F5344CB8AC3E}">
        <p14:creationId xmlns:p14="http://schemas.microsoft.com/office/powerpoint/2010/main" val="3173905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3" name="TextBox 2"/>
          <p:cNvSpPr txBox="1"/>
          <p:nvPr/>
        </p:nvSpPr>
        <p:spPr>
          <a:xfrm>
            <a:off x="574276" y="548600"/>
            <a:ext cx="1741182" cy="461665"/>
          </a:xfrm>
          <a:prstGeom prst="rect">
            <a:avLst/>
          </a:prstGeom>
          <a:noFill/>
        </p:spPr>
        <p:txBody>
          <a:bodyPr wrap="none" rtlCol="0">
            <a:spAutoFit/>
          </a:bodyPr>
          <a:lstStyle/>
          <a:p>
            <a:r>
              <a:rPr lang="en-GB" sz="2400" b="1" dirty="0" smtClean="0">
                <a:solidFill>
                  <a:schemeClr val="bg1"/>
                </a:solidFill>
              </a:rPr>
              <a:t>OUTLINE</a:t>
            </a:r>
            <a:endParaRPr lang="en-GB" sz="2400" b="1" dirty="0">
              <a:solidFill>
                <a:schemeClr val="bg1"/>
              </a:solidFill>
            </a:endParaRPr>
          </a:p>
        </p:txBody>
      </p:sp>
      <p:sp>
        <p:nvSpPr>
          <p:cNvPr id="4" name="TextBox 3"/>
          <p:cNvSpPr txBox="1"/>
          <p:nvPr/>
        </p:nvSpPr>
        <p:spPr>
          <a:xfrm>
            <a:off x="560829" y="2420860"/>
            <a:ext cx="6039859" cy="2308324"/>
          </a:xfrm>
          <a:prstGeom prst="rect">
            <a:avLst/>
          </a:prstGeom>
          <a:noFill/>
        </p:spPr>
        <p:txBody>
          <a:bodyPr wrap="none" rtlCol="0">
            <a:spAutoFit/>
          </a:bodyPr>
          <a:lstStyle/>
          <a:p>
            <a:pPr marL="342900" indent="-342900" algn="l">
              <a:buFont typeface="Arial" pitchFamily="34" charset="0"/>
              <a:buChar char="•"/>
            </a:pPr>
            <a:r>
              <a:rPr lang="en-GB" dirty="0" smtClean="0"/>
              <a:t>The EUCLID mission and our role</a:t>
            </a:r>
          </a:p>
          <a:p>
            <a:pPr marL="342900" indent="-342900" algn="l">
              <a:buFont typeface="Arial" pitchFamily="34" charset="0"/>
              <a:buChar char="•"/>
            </a:pPr>
            <a:r>
              <a:rPr lang="en-GB" dirty="0" smtClean="0"/>
              <a:t>EUCLID VIS CCD description</a:t>
            </a:r>
          </a:p>
          <a:p>
            <a:pPr marL="342900" indent="-342900" algn="l">
              <a:buFont typeface="Arial" pitchFamily="34" charset="0"/>
              <a:buChar char="•"/>
            </a:pPr>
            <a:r>
              <a:rPr lang="en-GB" dirty="0" smtClean="0"/>
              <a:t>Pre-irradiation Characterisation</a:t>
            </a:r>
          </a:p>
          <a:p>
            <a:pPr marL="342900" indent="-342900" algn="l">
              <a:buFont typeface="Arial" pitchFamily="34" charset="0"/>
              <a:buChar char="•"/>
            </a:pPr>
            <a:r>
              <a:rPr lang="en-GB" dirty="0" smtClean="0"/>
              <a:t>Irradiation and post-irradiation characterisation</a:t>
            </a:r>
          </a:p>
          <a:p>
            <a:pPr marL="342900" indent="-342900" algn="l">
              <a:buFont typeface="Arial" pitchFamily="34" charset="0"/>
              <a:buChar char="•"/>
            </a:pPr>
            <a:r>
              <a:rPr lang="en-GB" dirty="0" smtClean="0"/>
              <a:t>Tests to come</a:t>
            </a:r>
          </a:p>
          <a:p>
            <a:pPr marL="342900" indent="-342900" algn="l">
              <a:buFont typeface="Arial" pitchFamily="34" charset="0"/>
              <a:buChar char="•"/>
            </a:pPr>
            <a:r>
              <a:rPr lang="en-GB" dirty="0" smtClean="0"/>
              <a:t>Summary</a:t>
            </a:r>
          </a:p>
          <a:p>
            <a:pPr marL="342900" indent="-342900" algn="l">
              <a:buFont typeface="+mj-lt"/>
              <a:buAutoNum type="arabicPeriod"/>
            </a:pPr>
            <a:endParaRPr lang="en-GB" dirty="0" smtClean="0"/>
          </a:p>
          <a:p>
            <a:pPr marL="342900" indent="-342900" algn="l">
              <a:buFont typeface="+mj-lt"/>
              <a:buAutoNum type="arabicPeriod"/>
            </a:pPr>
            <a:endParaRPr lang="en-GB" dirty="0"/>
          </a:p>
        </p:txBody>
      </p:sp>
    </p:spTree>
    <p:extLst>
      <p:ext uri="{BB962C8B-B14F-4D97-AF65-F5344CB8AC3E}">
        <p14:creationId xmlns:p14="http://schemas.microsoft.com/office/powerpoint/2010/main" val="3477849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6483" y="1371005"/>
            <a:ext cx="3940297" cy="241804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276" y="3789051"/>
            <a:ext cx="3864504" cy="2371532"/>
          </a:xfrm>
          <a:prstGeom prst="rect">
            <a:avLst/>
          </a:prstGeom>
        </p:spPr>
      </p:pic>
      <p:sp>
        <p:nvSpPr>
          <p:cNvPr id="6" name="TextBox 5"/>
          <p:cNvSpPr txBox="1"/>
          <p:nvPr/>
        </p:nvSpPr>
        <p:spPr>
          <a:xfrm>
            <a:off x="344360" y="260560"/>
            <a:ext cx="7314823" cy="830997"/>
          </a:xfrm>
          <a:prstGeom prst="rect">
            <a:avLst/>
          </a:prstGeom>
          <a:noFill/>
        </p:spPr>
        <p:txBody>
          <a:bodyPr wrap="none" rtlCol="0">
            <a:spAutoFit/>
          </a:bodyPr>
          <a:lstStyle/>
          <a:p>
            <a:pPr algn="l"/>
            <a:r>
              <a:rPr lang="en-GB" sz="2400" b="1" dirty="0" smtClean="0">
                <a:solidFill>
                  <a:schemeClr val="bg1"/>
                </a:solidFill>
              </a:rPr>
              <a:t>CTI from Extended Pixel Edge Response </a:t>
            </a:r>
          </a:p>
          <a:p>
            <a:pPr algn="l"/>
            <a:r>
              <a:rPr lang="en-GB" sz="2400" b="1" dirty="0" smtClean="0">
                <a:solidFill>
                  <a:schemeClr val="bg1"/>
                </a:solidFill>
              </a:rPr>
              <a:t>(EPER) at uniform illumination</a:t>
            </a:r>
            <a:endParaRPr lang="en-GB" sz="2400" b="1" dirty="0">
              <a:solidFill>
                <a:schemeClr val="bg1"/>
              </a:solidFill>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55" t="26632" r="32754" b="10654"/>
          <a:stretch/>
        </p:blipFill>
        <p:spPr bwMode="auto">
          <a:xfrm>
            <a:off x="2630988" y="1324616"/>
            <a:ext cx="2682062" cy="246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130"/>
          <a:stretch/>
        </p:blipFill>
        <p:spPr bwMode="auto">
          <a:xfrm>
            <a:off x="200340" y="1504613"/>
            <a:ext cx="2401314" cy="2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0697" y="4437140"/>
            <a:ext cx="4225137" cy="923330"/>
          </a:xfrm>
          <a:prstGeom prst="rect">
            <a:avLst/>
          </a:prstGeom>
          <a:noFill/>
        </p:spPr>
        <p:txBody>
          <a:bodyPr wrap="square" rtlCol="0">
            <a:spAutoFit/>
          </a:bodyPr>
          <a:lstStyle/>
          <a:p>
            <a:pPr algn="l"/>
            <a:r>
              <a:rPr lang="en-GB" dirty="0" smtClean="0"/>
              <a:t>EPER data to be used for comparison with charge loss models</a:t>
            </a:r>
            <a:endParaRPr lang="en-GB" dirty="0"/>
          </a:p>
        </p:txBody>
      </p:sp>
      <p:cxnSp>
        <p:nvCxnSpPr>
          <p:cNvPr id="10" name="Straight Connector 9"/>
          <p:cNvCxnSpPr/>
          <p:nvPr/>
        </p:nvCxnSpPr>
        <p:spPr bwMode="auto">
          <a:xfrm flipV="1">
            <a:off x="6586616" y="5053228"/>
            <a:ext cx="504070" cy="614483"/>
          </a:xfrm>
          <a:prstGeom prst="line">
            <a:avLst/>
          </a:prstGeom>
          <a:solidFill>
            <a:schemeClr val="accent1"/>
          </a:solidFill>
          <a:ln w="31750" cap="flat" cmpd="sng" algn="ctr">
            <a:solidFill>
              <a:srgbClr val="FF99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7186019" y="5053228"/>
            <a:ext cx="327334" cy="369332"/>
          </a:xfrm>
          <a:prstGeom prst="rect">
            <a:avLst/>
          </a:prstGeom>
          <a:noFill/>
        </p:spPr>
        <p:txBody>
          <a:bodyPr wrap="none" rtlCol="0">
            <a:spAutoFit/>
          </a:bodyPr>
          <a:lstStyle/>
          <a:p>
            <a:r>
              <a:rPr lang="en-GB" dirty="0" smtClean="0"/>
              <a:t>T</a:t>
            </a:r>
            <a:endParaRPr lang="en-GB" dirty="0"/>
          </a:p>
        </p:txBody>
      </p:sp>
    </p:spTree>
    <p:extLst>
      <p:ext uri="{BB962C8B-B14F-4D97-AF65-F5344CB8AC3E}">
        <p14:creationId xmlns:p14="http://schemas.microsoft.com/office/powerpoint/2010/main" val="3349290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163513"/>
            <a:ext cx="7590772" cy="862012"/>
          </a:xfrm>
        </p:spPr>
        <p:txBody>
          <a:bodyPr/>
          <a:lstStyle/>
          <a:p>
            <a:r>
              <a:rPr lang="en-GB" dirty="0" smtClean="0"/>
              <a:t>Next step: the ultimate experiment for EUCLID </a:t>
            </a:r>
            <a:endParaRPr lang="en-GB" dirty="0"/>
          </a:p>
        </p:txBody>
      </p:sp>
      <p:sp>
        <p:nvSpPr>
          <p:cNvPr id="4" name="Footer Placeholder 3"/>
          <p:cNvSpPr>
            <a:spLocks noGrp="1"/>
          </p:cNvSpPr>
          <p:nvPr>
            <p:ph type="ftr" sz="quarter" idx="10"/>
          </p:nvPr>
        </p:nvSpPr>
        <p:spPr/>
        <p:txBody>
          <a:bodyPr/>
          <a:lstStyle/>
          <a:p>
            <a:pPr>
              <a:defRPr/>
            </a:pPr>
            <a:r>
              <a:rPr lang="en-US" smtClean="0"/>
              <a:t>SDW2013 Peter Verhoeve 11-10-2013</a:t>
            </a:r>
            <a:endParaRPr lang="it-IT"/>
          </a:p>
        </p:txBody>
      </p:sp>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88"/>
          <a:stretch/>
        </p:blipFill>
        <p:spPr bwMode="auto">
          <a:xfrm>
            <a:off x="4016870" y="1484730"/>
            <a:ext cx="5704420" cy="511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705" y="4291300"/>
            <a:ext cx="1857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4031431" y="1490053"/>
            <a:ext cx="5704420" cy="5112710"/>
            <a:chOff x="4016870" y="1123274"/>
            <a:chExt cx="5704420" cy="5112710"/>
          </a:xfrm>
        </p:grpSpPr>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88"/>
            <a:stretch/>
          </p:blipFill>
          <p:spPr bwMode="auto">
            <a:xfrm>
              <a:off x="4016870" y="1123274"/>
              <a:ext cx="5704420" cy="511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790" y="3933070"/>
              <a:ext cx="1857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p:cNvGrpSpPr/>
          <p:nvPr/>
        </p:nvGrpSpPr>
        <p:grpSpPr>
          <a:xfrm>
            <a:off x="4031431" y="1490053"/>
            <a:ext cx="5704420" cy="5112710"/>
            <a:chOff x="8409480" y="-1552447"/>
            <a:chExt cx="5704420" cy="5112710"/>
          </a:xfrm>
        </p:grpSpPr>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88"/>
            <a:stretch/>
          </p:blipFill>
          <p:spPr bwMode="auto">
            <a:xfrm>
              <a:off x="8409480" y="-1552447"/>
              <a:ext cx="5704420" cy="511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3900" y="-819590"/>
              <a:ext cx="1857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Content Placeholder 37"/>
          <p:cNvSpPr>
            <a:spLocks noGrp="1"/>
          </p:cNvSpPr>
          <p:nvPr>
            <p:ph idx="1"/>
          </p:nvPr>
        </p:nvSpPr>
        <p:spPr>
          <a:xfrm>
            <a:off x="488381" y="1673225"/>
            <a:ext cx="3527288" cy="4318000"/>
          </a:xfrm>
        </p:spPr>
        <p:txBody>
          <a:bodyPr/>
          <a:lstStyle/>
          <a:p>
            <a:pPr marL="285750" indent="-285750">
              <a:buFont typeface="Arial" pitchFamily="34" charset="0"/>
              <a:buChar char="•"/>
            </a:pPr>
            <a:r>
              <a:rPr lang="en-GB" dirty="0" smtClean="0"/>
              <a:t>Project a sky scene of stars and Galaxies on different sections of the CCD</a:t>
            </a:r>
          </a:p>
          <a:p>
            <a:pPr marL="285750" indent="-285750">
              <a:buFont typeface="Arial" pitchFamily="34" charset="0"/>
              <a:buChar char="•"/>
            </a:pPr>
            <a:r>
              <a:rPr lang="en-GB" dirty="0" smtClean="0"/>
              <a:t>Measure the shape of the galaxies in EUCLID observables</a:t>
            </a:r>
          </a:p>
          <a:p>
            <a:pPr marL="285750" indent="-285750">
              <a:buFont typeface="Arial" pitchFamily="34" charset="0"/>
              <a:buChar char="•"/>
            </a:pPr>
            <a:r>
              <a:rPr lang="en-GB" dirty="0" smtClean="0"/>
              <a:t>Determine the change in shape for different levels of irradiation</a:t>
            </a:r>
            <a:endParaRPr lang="en-GB" dirty="0"/>
          </a:p>
        </p:txBody>
      </p:sp>
      <p:grpSp>
        <p:nvGrpSpPr>
          <p:cNvPr id="37" name="Group 36"/>
          <p:cNvGrpSpPr/>
          <p:nvPr/>
        </p:nvGrpSpPr>
        <p:grpSpPr>
          <a:xfrm>
            <a:off x="4015668" y="1484730"/>
            <a:ext cx="5704420" cy="5112710"/>
            <a:chOff x="-4768350" y="-1899740"/>
            <a:chExt cx="5704420" cy="5112710"/>
          </a:xfrm>
        </p:grpSpPr>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88"/>
            <a:stretch/>
          </p:blipFill>
          <p:spPr bwMode="auto">
            <a:xfrm>
              <a:off x="-4768350" y="-1899740"/>
              <a:ext cx="5704420" cy="511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978" y="-1166883"/>
              <a:ext cx="1857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6"/>
          <p:cNvPicPr/>
          <p:nvPr/>
        </p:nvPicPr>
        <p:blipFill rotWithShape="1">
          <a:blip r:embed="rId4" cstate="print">
            <a:extLst>
              <a:ext uri="{28A0092B-C50C-407E-A947-70E740481C1C}">
                <a14:useLocalDpi xmlns:a14="http://schemas.microsoft.com/office/drawing/2010/main" val="0"/>
              </a:ext>
            </a:extLst>
          </a:blip>
          <a:srcRect t="12486" r="-739"/>
          <a:stretch/>
        </p:blipFill>
        <p:spPr>
          <a:xfrm>
            <a:off x="47671" y="4581159"/>
            <a:ext cx="4617289" cy="2138793"/>
          </a:xfrm>
          <a:prstGeom prst="rect">
            <a:avLst/>
          </a:prstGeom>
        </p:spPr>
      </p:pic>
    </p:spTree>
    <p:extLst>
      <p:ext uri="{BB962C8B-B14F-4D97-AF65-F5344CB8AC3E}">
        <p14:creationId xmlns:p14="http://schemas.microsoft.com/office/powerpoint/2010/main" val="357494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 the ultimate experiment </a:t>
            </a:r>
            <a:endParaRPr lang="en-GB" dirty="0"/>
          </a:p>
        </p:txBody>
      </p:sp>
      <p:sp>
        <p:nvSpPr>
          <p:cNvPr id="4" name="Footer Placeholder 3"/>
          <p:cNvSpPr>
            <a:spLocks noGrp="1"/>
          </p:cNvSpPr>
          <p:nvPr>
            <p:ph type="ftr" sz="quarter" idx="10"/>
          </p:nvPr>
        </p:nvSpPr>
        <p:spPr/>
        <p:txBody>
          <a:bodyPr/>
          <a:lstStyle/>
          <a:p>
            <a:pPr>
              <a:defRPr/>
            </a:pPr>
            <a:r>
              <a:rPr lang="en-US" smtClean="0"/>
              <a:t>SDW2013 Peter Verhoeve 11-10-2013</a:t>
            </a:r>
            <a:endParaRPr lang="it-IT"/>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2624"/>
          <a:stretch/>
        </p:blipFill>
        <p:spPr>
          <a:xfrm>
            <a:off x="6393200" y="2708900"/>
            <a:ext cx="3092884" cy="2949810"/>
          </a:xfrm>
          <a:prstGeom prst="rect">
            <a:avLst/>
          </a:prstGeom>
        </p:spPr>
      </p:pic>
      <p:grpSp>
        <p:nvGrpSpPr>
          <p:cNvPr id="9" name="Group 8"/>
          <p:cNvGrpSpPr/>
          <p:nvPr/>
        </p:nvGrpSpPr>
        <p:grpSpPr>
          <a:xfrm>
            <a:off x="490421" y="1340710"/>
            <a:ext cx="5902779" cy="4873465"/>
            <a:chOff x="756637" y="1443801"/>
            <a:chExt cx="5902779" cy="4873465"/>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6111" r="35979" b="32857"/>
            <a:stretch/>
          </p:blipFill>
          <p:spPr>
            <a:xfrm>
              <a:off x="4200948" y="1712609"/>
              <a:ext cx="2296886" cy="4604657"/>
            </a:xfrm>
            <a:prstGeom prst="rect">
              <a:avLst/>
            </a:prstGeom>
          </p:spPr>
        </p:pic>
        <p:sp>
          <p:nvSpPr>
            <p:cNvPr id="12" name="Content Placeholder 2"/>
            <p:cNvSpPr txBox="1">
              <a:spLocks/>
            </p:cNvSpPr>
            <p:nvPr/>
          </p:nvSpPr>
          <p:spPr bwMode="auto">
            <a:xfrm>
              <a:off x="756637" y="1443801"/>
              <a:ext cx="374452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n-ea"/>
                  <a:cs typeface="+mn-cs"/>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defRPr>
              </a:lvl2pPr>
              <a:lvl3pPr marL="1673225"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3pPr>
              <a:lvl4pPr marL="2271713"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4pPr>
              <a:lvl5pPr marL="28702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5pPr>
              <a:lvl6pPr marL="33274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9pPr>
            </a:lstStyle>
            <a:p>
              <a:pPr marL="285750" indent="-285750">
                <a:buFont typeface="Arial" pitchFamily="34" charset="0"/>
                <a:buChar char="•"/>
              </a:pPr>
              <a:r>
                <a:rPr lang="en-GB" dirty="0" smtClean="0"/>
                <a:t>Lithographic mask</a:t>
              </a:r>
            </a:p>
            <a:p>
              <a:pPr marL="285750" indent="-285750">
                <a:buFont typeface="Arial" pitchFamily="34" charset="0"/>
                <a:buChar char="•"/>
              </a:pPr>
              <a:r>
                <a:rPr lang="en-GB" dirty="0" smtClean="0"/>
                <a:t>Bright stars + galaxies</a:t>
              </a:r>
            </a:p>
            <a:p>
              <a:pPr marL="285750" indent="-285750">
                <a:buFont typeface="Arial" pitchFamily="34" charset="0"/>
                <a:buChar char="•"/>
              </a:pPr>
              <a:r>
                <a:rPr lang="en-GB" dirty="0" smtClean="0"/>
                <a:t>Galaxies in different shapes, sizes and orientations</a:t>
              </a:r>
            </a:p>
            <a:p>
              <a:pPr marL="285750" indent="-285750">
                <a:buFont typeface="Arial" pitchFamily="34" charset="0"/>
                <a:buChar char="•"/>
              </a:pPr>
              <a:r>
                <a:rPr lang="en-GB" dirty="0" smtClean="0"/>
                <a:t>~400 galaxies and 24 stars</a:t>
              </a:r>
            </a:p>
            <a:p>
              <a:pPr marL="285750" indent="-285750">
                <a:buFont typeface="Arial" pitchFamily="34" charset="0"/>
                <a:buChar char="•"/>
              </a:pPr>
              <a:r>
                <a:rPr lang="en-GB" dirty="0" smtClean="0"/>
                <a:t>Average distance between objects ~100 pixels</a:t>
              </a:r>
            </a:p>
            <a:p>
              <a:pPr marL="285750" indent="-285750">
                <a:buFont typeface="Arial" pitchFamily="34" charset="0"/>
                <a:buChar char="•"/>
              </a:pPr>
              <a:endParaRPr lang="en-GB" dirty="0"/>
            </a:p>
            <a:p>
              <a:pPr marL="285750" indent="-285750">
                <a:buFont typeface="Arial" pitchFamily="34" charset="0"/>
                <a:buChar char="•"/>
              </a:pPr>
              <a:endParaRPr lang="en-GB" dirty="0" smtClean="0"/>
            </a:p>
            <a:p>
              <a:pPr marL="285750" indent="-285750">
                <a:buFont typeface="Arial" pitchFamily="34" charset="0"/>
                <a:buChar char="•"/>
              </a:pPr>
              <a:r>
                <a:rPr lang="en-GB" dirty="0" smtClean="0"/>
                <a:t>Mask just arrived</a:t>
              </a:r>
            </a:p>
            <a:p>
              <a:pPr marL="285750" indent="-285750">
                <a:buFont typeface="Arial" pitchFamily="34" charset="0"/>
                <a:buChar char="•"/>
              </a:pPr>
              <a:r>
                <a:rPr lang="en-GB" dirty="0" smtClean="0"/>
                <a:t>Testing in next few months</a:t>
              </a:r>
            </a:p>
            <a:p>
              <a:endParaRPr lang="en-GB" dirty="0"/>
            </a:p>
          </p:txBody>
        </p:sp>
        <p:cxnSp>
          <p:nvCxnSpPr>
            <p:cNvPr id="13" name="Straight Connector 12"/>
            <p:cNvCxnSpPr/>
            <p:nvPr/>
          </p:nvCxnSpPr>
          <p:spPr bwMode="auto">
            <a:xfrm flipH="1">
              <a:off x="5961140" y="2811991"/>
              <a:ext cx="698276" cy="2411738"/>
            </a:xfrm>
            <a:prstGeom prst="line">
              <a:avLst/>
            </a:prstGeom>
            <a:solidFill>
              <a:schemeClr val="accent1"/>
            </a:solidFill>
            <a:ln w="31750" cap="flat" cmpd="sng" algn="ctr">
              <a:solidFill>
                <a:srgbClr val="FF99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flipV="1">
              <a:off x="5961140" y="5517291"/>
              <a:ext cx="698276" cy="244510"/>
            </a:xfrm>
            <a:prstGeom prst="straightConnector1">
              <a:avLst/>
            </a:prstGeom>
            <a:solidFill>
              <a:schemeClr val="accent1"/>
            </a:solidFill>
            <a:ln w="31750" cap="flat" cmpd="sng" algn="ctr">
              <a:solidFill>
                <a:srgbClr val="FF99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a:off x="5601090" y="5128025"/>
              <a:ext cx="409036" cy="368075"/>
            </a:xfrm>
            <a:prstGeom prst="rect">
              <a:avLst/>
            </a:prstGeom>
            <a:noFill/>
            <a:ln w="31750" cap="flat" cmpd="sng" algn="ctr">
              <a:solidFill>
                <a:srgbClr val="FF99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sp>
        <p:nvSpPr>
          <p:cNvPr id="8" name="TextBox 7"/>
          <p:cNvSpPr txBox="1"/>
          <p:nvPr/>
        </p:nvSpPr>
        <p:spPr>
          <a:xfrm>
            <a:off x="7407284" y="5733320"/>
            <a:ext cx="1064715" cy="369332"/>
          </a:xfrm>
          <a:prstGeom prst="rect">
            <a:avLst/>
          </a:prstGeom>
          <a:noFill/>
        </p:spPr>
        <p:txBody>
          <a:bodyPr wrap="none" rtlCol="0">
            <a:spAutoFit/>
          </a:bodyPr>
          <a:lstStyle/>
          <a:p>
            <a:r>
              <a:rPr lang="en-GB" dirty="0" smtClean="0"/>
              <a:t>5x5mm</a:t>
            </a:r>
            <a:endParaRPr lang="en-GB" dirty="0"/>
          </a:p>
        </p:txBody>
      </p:sp>
    </p:spTree>
    <p:extLst>
      <p:ext uri="{BB962C8B-B14F-4D97-AF65-F5344CB8AC3E}">
        <p14:creationId xmlns:p14="http://schemas.microsoft.com/office/powerpoint/2010/main" val="3175388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We have characterised a EUCLID prototype back-illuminated CCD273</a:t>
            </a:r>
          </a:p>
          <a:p>
            <a:r>
              <a:rPr lang="en-GB" dirty="0" smtClean="0"/>
              <a:t>We have irradiated this CCD with 10 MeV protons up to the expected End Of Life Dose of 4.8e9 protons/cm</a:t>
            </a:r>
            <a:r>
              <a:rPr lang="en-GB" baseline="30000" dirty="0" smtClean="0"/>
              <a:t>2</a:t>
            </a:r>
            <a:endParaRPr lang="en-GB" dirty="0" smtClean="0"/>
          </a:p>
          <a:p>
            <a:r>
              <a:rPr lang="en-GB" dirty="0" smtClean="0"/>
              <a:t>The observed increase in Charge Transfer Inefficiency (5.9 </a:t>
            </a:r>
            <a:r>
              <a:rPr lang="en-GB" dirty="0" err="1" smtClean="0"/>
              <a:t>keV</a:t>
            </a:r>
            <a:r>
              <a:rPr lang="en-GB" dirty="0" smtClean="0"/>
              <a:t> photons, ~60 pixels/photon) corresponds to: </a:t>
            </a:r>
          </a:p>
          <a:p>
            <a:pPr marL="722313" lvl="1" indent="0">
              <a:buNone/>
            </a:pPr>
            <a:r>
              <a:rPr lang="en-GB" dirty="0" smtClean="0"/>
              <a:t>1.0e-5 per 1e9 protons/cm</a:t>
            </a:r>
            <a:r>
              <a:rPr lang="en-GB" baseline="30000" dirty="0" smtClean="0"/>
              <a:t>2</a:t>
            </a:r>
            <a:r>
              <a:rPr lang="en-GB" dirty="0" smtClean="0"/>
              <a:t> for parallel transfer</a:t>
            </a:r>
          </a:p>
          <a:p>
            <a:pPr marL="722313" lvl="1" indent="0">
              <a:buNone/>
            </a:pPr>
            <a:r>
              <a:rPr lang="en-GB" dirty="0" smtClean="0"/>
              <a:t>0.5e-5 </a:t>
            </a:r>
            <a:r>
              <a:rPr lang="en-GB" dirty="0"/>
              <a:t>per 1e9 protons/cm</a:t>
            </a:r>
            <a:r>
              <a:rPr lang="en-GB" baseline="30000" dirty="0"/>
              <a:t>2</a:t>
            </a:r>
            <a:r>
              <a:rPr lang="en-GB" dirty="0"/>
              <a:t> for </a:t>
            </a:r>
            <a:r>
              <a:rPr lang="en-GB" dirty="0" smtClean="0"/>
              <a:t>serial transfer</a:t>
            </a:r>
          </a:p>
          <a:p>
            <a:pPr marL="722313" lvl="1" indent="0">
              <a:buNone/>
            </a:pPr>
            <a:r>
              <a:rPr lang="en-GB" dirty="0" smtClean="0"/>
              <a:t>In good agreement with results on a front-illuminated device (Centre for Electronic Imaging, Open University, UK)</a:t>
            </a:r>
          </a:p>
          <a:p>
            <a:r>
              <a:rPr lang="en-GB" dirty="0" smtClean="0"/>
              <a:t>Next step is to measure the radiation induced changes in the shape of projected elliptical galaxies (in EUCLID observables)</a:t>
            </a:r>
            <a:endParaRPr lang="en-GB" dirty="0"/>
          </a:p>
          <a:p>
            <a:pPr marL="722313" lvl="1" indent="0">
              <a:buNone/>
            </a:pPr>
            <a:endParaRPr lang="en-GB" dirty="0"/>
          </a:p>
        </p:txBody>
      </p:sp>
      <p:sp>
        <p:nvSpPr>
          <p:cNvPr id="4" name="Footer Placeholder 3"/>
          <p:cNvSpPr>
            <a:spLocks noGrp="1"/>
          </p:cNvSpPr>
          <p:nvPr>
            <p:ph type="ftr" sz="quarter" idx="10"/>
          </p:nvPr>
        </p:nvSpPr>
        <p:spPr/>
        <p:txBody>
          <a:bodyPr/>
          <a:lstStyle/>
          <a:p>
            <a:pPr>
              <a:defRPr/>
            </a:pPr>
            <a:r>
              <a:rPr lang="en-US" smtClean="0"/>
              <a:t>SDW2013 Peter Verhoeve 11-10-2013</a:t>
            </a:r>
            <a:endParaRPr lang="it-IT"/>
          </a:p>
        </p:txBody>
      </p:sp>
    </p:spTree>
    <p:extLst>
      <p:ext uri="{BB962C8B-B14F-4D97-AF65-F5344CB8AC3E}">
        <p14:creationId xmlns:p14="http://schemas.microsoft.com/office/powerpoint/2010/main" val="622371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3" name="Rectangle 2"/>
          <p:cNvSpPr/>
          <p:nvPr/>
        </p:nvSpPr>
        <p:spPr>
          <a:xfrm>
            <a:off x="2476500" y="-13221712"/>
            <a:ext cx="4953000" cy="8371523"/>
          </a:xfrm>
          <a:prstGeom prst="rect">
            <a:avLst/>
          </a:prstGeom>
        </p:spPr>
        <p:txBody>
          <a:bodyPr>
            <a:spAutoFit/>
          </a:bodyPr>
          <a:lstStyle/>
          <a:p>
            <a:pPr marL="457200" indent="-457200" algn="just">
              <a:buFont typeface="Arial" pitchFamily="34" charset="0"/>
              <a:buChar char="•"/>
            </a:pPr>
            <a:r>
              <a:rPr lang="en-US" sz="1600" dirty="0"/>
              <a:t>Euclid  (ref. [1]) : ESA mission to map the geometry of the dark Universe</a:t>
            </a:r>
          </a:p>
          <a:p>
            <a:pPr marL="457200" indent="-457200" algn="just">
              <a:buFont typeface="Arial" pitchFamily="34" charset="0"/>
              <a:buChar char="•"/>
            </a:pPr>
            <a:r>
              <a:rPr lang="en-US" sz="1600" dirty="0"/>
              <a:t>Using two cosmological probes, namely Weak Lensing and Baryonic Acoustic Oscillations</a:t>
            </a:r>
          </a:p>
          <a:p>
            <a:pPr marL="457200" indent="-457200" algn="just">
              <a:buFont typeface="Arial" pitchFamily="34" charset="0"/>
              <a:buChar char="•"/>
            </a:pPr>
            <a:r>
              <a:rPr lang="en-US" sz="1600" dirty="0"/>
              <a:t>1.2m diameter telescope with two focal plane instruments provided by the Euclid Mission Consortium:</a:t>
            </a:r>
          </a:p>
          <a:p>
            <a:pPr marL="457200" indent="-457200" algn="just">
              <a:buFont typeface="Arial" pitchFamily="34" charset="0"/>
              <a:buChar char="•"/>
            </a:pPr>
            <a:r>
              <a:rPr lang="en-US" sz="1600" dirty="0"/>
              <a:t>Near-infrared spectrometer-photometer (NISP) (ref. [2]),</a:t>
            </a:r>
          </a:p>
          <a:p>
            <a:pPr marL="457200" indent="-457200" algn="just">
              <a:buFont typeface="Arial" pitchFamily="34" charset="0"/>
              <a:buChar char="•"/>
            </a:pPr>
            <a:r>
              <a:rPr lang="en-US" sz="1600" dirty="0"/>
              <a:t>Visual imager (VIS) (ref. [3]) : </a:t>
            </a:r>
          </a:p>
          <a:p>
            <a:pPr marL="2720191" lvl="1" indent="-457200" algn="just">
              <a:buFont typeface="Arial" pitchFamily="34" charset="0"/>
              <a:buChar char="•"/>
            </a:pPr>
            <a:r>
              <a:rPr lang="en-US" sz="1600" dirty="0"/>
              <a:t>will be used to measure the shapes of galaxies in one single wide visual band (550-920 nm)</a:t>
            </a:r>
          </a:p>
          <a:p>
            <a:pPr marL="2720191" lvl="1" indent="-457200" algn="just">
              <a:buFont typeface="Arial" pitchFamily="34" charset="0"/>
              <a:buChar char="•"/>
            </a:pPr>
            <a:r>
              <a:rPr lang="en-US" sz="1600" dirty="0"/>
              <a:t>focal plane array of 36 back-illuminated CCDs (4k×4k pixels each) with 0.101 </a:t>
            </a:r>
            <a:r>
              <a:rPr lang="en-US" sz="1600" dirty="0" err="1"/>
              <a:t>arcsec</a:t>
            </a:r>
            <a:r>
              <a:rPr lang="en-US" sz="1600" dirty="0"/>
              <a:t> pixel </a:t>
            </a:r>
            <a:r>
              <a:rPr lang="en-US" sz="1600" dirty="0" err="1"/>
              <a:t>platescale</a:t>
            </a:r>
            <a:r>
              <a:rPr lang="en-US" sz="1600" dirty="0"/>
              <a:t>, giving a geometric field of 0.55 deg</a:t>
            </a:r>
            <a:r>
              <a:rPr lang="en-US" sz="1600" baseline="30000" dirty="0"/>
              <a:t>2</a:t>
            </a:r>
          </a:p>
          <a:p>
            <a:pPr marL="457200" indent="-457200" algn="just">
              <a:buFont typeface="Arial" pitchFamily="34" charset="0"/>
              <a:buChar char="•"/>
            </a:pPr>
            <a:r>
              <a:rPr lang="en-US" sz="1600" dirty="0"/>
              <a:t>With the weak lensing technique, the mass distribution of the lensing structures can be traced back</a:t>
            </a:r>
          </a:p>
          <a:p>
            <a:pPr marL="457200" indent="-457200" algn="just">
              <a:buFont typeface="Arial" pitchFamily="34" charset="0"/>
              <a:buChar char="•"/>
            </a:pPr>
            <a:endParaRPr lang="en-US" sz="1600" dirty="0"/>
          </a:p>
          <a:p>
            <a:pPr marL="457200" indent="-457200" algn="just">
              <a:buFont typeface="Arial" pitchFamily="34" charset="0"/>
              <a:buChar char="•"/>
            </a:pPr>
            <a:r>
              <a:rPr lang="en-US" sz="1600" dirty="0"/>
              <a:t>Originally </a:t>
            </a:r>
            <a:r>
              <a:rPr lang="en-US" sz="1600" dirty="0" err="1"/>
              <a:t>baselined</a:t>
            </a:r>
            <a:r>
              <a:rPr lang="en-US" sz="1600" dirty="0"/>
              <a:t> CCDs were e2v CCD203-82.</a:t>
            </a:r>
          </a:p>
          <a:p>
            <a:pPr marL="457200" indent="-457200" algn="just">
              <a:buFont typeface="Arial" pitchFamily="34" charset="0"/>
              <a:buChar char="•"/>
            </a:pPr>
            <a:r>
              <a:rPr lang="en-US" sz="1600" dirty="0"/>
              <a:t>Following the results from a dedicated </a:t>
            </a:r>
            <a:r>
              <a:rPr lang="en-US" sz="2600" dirty="0" smtClean="0"/>
              <a:t>CCD </a:t>
            </a:r>
            <a:r>
              <a:rPr lang="en-US" sz="2600" dirty="0"/>
              <a:t>devices.</a:t>
            </a:r>
          </a:p>
        </p:txBody>
      </p:sp>
      <p:sp>
        <p:nvSpPr>
          <p:cNvPr id="4" name="Rectangle 3"/>
          <p:cNvSpPr/>
          <p:nvPr/>
        </p:nvSpPr>
        <p:spPr>
          <a:xfrm>
            <a:off x="200340" y="1556740"/>
            <a:ext cx="9145270" cy="4770537"/>
          </a:xfrm>
          <a:prstGeom prst="rect">
            <a:avLst/>
          </a:prstGeom>
        </p:spPr>
        <p:txBody>
          <a:bodyPr wrap="square">
            <a:spAutoFit/>
          </a:bodyPr>
          <a:lstStyle/>
          <a:p>
            <a:pPr marL="457200" indent="-457200" algn="just">
              <a:buFont typeface="Arial" pitchFamily="34" charset="0"/>
              <a:buChar char="•"/>
            </a:pPr>
            <a:r>
              <a:rPr lang="en-US" sz="1600" dirty="0" smtClean="0"/>
              <a:t>ESA survey mission </a:t>
            </a:r>
            <a:r>
              <a:rPr lang="en-US" sz="1600" dirty="0"/>
              <a:t>to map the geometry of the </a:t>
            </a:r>
            <a:endParaRPr lang="en-US" sz="1600" dirty="0" smtClean="0"/>
          </a:p>
          <a:p>
            <a:pPr algn="just"/>
            <a:r>
              <a:rPr lang="en-US" sz="1600" dirty="0"/>
              <a:t>	</a:t>
            </a:r>
            <a:r>
              <a:rPr lang="en-US" sz="1600" dirty="0" smtClean="0"/>
              <a:t>dark Universe</a:t>
            </a:r>
          </a:p>
          <a:p>
            <a:pPr marL="457200" indent="-457200" algn="just">
              <a:buFont typeface="Arial" pitchFamily="34" charset="0"/>
              <a:buChar char="•"/>
            </a:pPr>
            <a:r>
              <a:rPr lang="en-US" sz="1600" dirty="0"/>
              <a:t>Using two cosmological probes: </a:t>
            </a:r>
          </a:p>
          <a:p>
            <a:pPr algn="just"/>
            <a:r>
              <a:rPr lang="en-US" sz="1600" dirty="0"/>
              <a:t>	Weak Lensing </a:t>
            </a:r>
            <a:r>
              <a:rPr lang="en-US" sz="1600" dirty="0" smtClean="0"/>
              <a:t>+ </a:t>
            </a:r>
            <a:r>
              <a:rPr lang="en-US" sz="1600" dirty="0"/>
              <a:t>Baryonic Acoustic Oscillations</a:t>
            </a:r>
          </a:p>
          <a:p>
            <a:pPr marL="457200" indent="-457200" algn="just">
              <a:buFont typeface="Arial" pitchFamily="34" charset="0"/>
              <a:buChar char="•"/>
            </a:pPr>
            <a:r>
              <a:rPr lang="en-US" sz="1600" dirty="0" smtClean="0"/>
              <a:t>launch 2020, L2 orbit, 6yr nominal mission</a:t>
            </a:r>
            <a:endParaRPr lang="en-US" sz="1600" dirty="0"/>
          </a:p>
          <a:p>
            <a:pPr marL="457200" indent="-457200" algn="just">
              <a:buFont typeface="Arial" pitchFamily="34" charset="0"/>
              <a:buChar char="•"/>
            </a:pPr>
            <a:r>
              <a:rPr lang="en-US" sz="1600" dirty="0" smtClean="0"/>
              <a:t>1.2m </a:t>
            </a:r>
            <a:r>
              <a:rPr lang="en-US" sz="1600" dirty="0"/>
              <a:t>diameter telescope with two focal plane instruments provided by the Euclid Mission Consortium:</a:t>
            </a:r>
          </a:p>
          <a:p>
            <a:pPr marL="914400" lvl="1" indent="-457200" algn="just">
              <a:buFont typeface="Arial" pitchFamily="34" charset="0"/>
              <a:buChar char="•"/>
            </a:pPr>
            <a:r>
              <a:rPr lang="en-US" sz="1600" dirty="0"/>
              <a:t>Near-infrared spectrometer-photometer (NISP</a:t>
            </a:r>
            <a:r>
              <a:rPr lang="en-US" sz="1600" dirty="0" smtClean="0"/>
              <a:t>),</a:t>
            </a:r>
            <a:endParaRPr lang="en-US" sz="1600" b="1" dirty="0"/>
          </a:p>
          <a:p>
            <a:pPr marL="914400" lvl="1" indent="-457200" algn="just">
              <a:buFont typeface="Arial" pitchFamily="34" charset="0"/>
              <a:buChar char="•"/>
            </a:pPr>
            <a:r>
              <a:rPr lang="en-US" sz="1600" b="1" dirty="0"/>
              <a:t>Visual imager (VIS</a:t>
            </a:r>
            <a:r>
              <a:rPr lang="en-US" sz="1600" b="1" dirty="0" smtClean="0"/>
              <a:t>)</a:t>
            </a:r>
            <a:r>
              <a:rPr lang="en-US" sz="1600" dirty="0" smtClean="0"/>
              <a:t>: </a:t>
            </a:r>
          </a:p>
          <a:p>
            <a:pPr marL="1371600" lvl="2" indent="-457200" algn="just">
              <a:buFont typeface="Arial" pitchFamily="34" charset="0"/>
              <a:buChar char="•"/>
            </a:pPr>
            <a:r>
              <a:rPr lang="en-US" sz="1600" dirty="0" smtClean="0"/>
              <a:t>will </a:t>
            </a:r>
            <a:r>
              <a:rPr lang="en-US" sz="1600" dirty="0"/>
              <a:t>be used to measure the shapes of galaxies in one single wide visual band (550-920 </a:t>
            </a:r>
            <a:r>
              <a:rPr lang="en-US" sz="1600" dirty="0" smtClean="0"/>
              <a:t>nm)</a:t>
            </a:r>
          </a:p>
          <a:p>
            <a:pPr marL="1371600" lvl="2" indent="-457200" algn="just">
              <a:buFont typeface="Arial" pitchFamily="34" charset="0"/>
              <a:buChar char="•"/>
            </a:pPr>
            <a:r>
              <a:rPr lang="en-US" sz="1600" dirty="0" smtClean="0"/>
              <a:t>focal </a:t>
            </a:r>
            <a:r>
              <a:rPr lang="en-US" sz="1600" dirty="0"/>
              <a:t>plane array of 36 back-illuminated CCDs (4k×4k pixels each) with </a:t>
            </a:r>
            <a:r>
              <a:rPr lang="en-US" sz="1600" dirty="0" smtClean="0"/>
              <a:t>0.1 </a:t>
            </a:r>
            <a:r>
              <a:rPr lang="en-US" sz="1600" dirty="0" err="1"/>
              <a:t>arcsec</a:t>
            </a:r>
            <a:r>
              <a:rPr lang="en-US" sz="1600" dirty="0"/>
              <a:t> pixel </a:t>
            </a:r>
            <a:r>
              <a:rPr lang="en-US" sz="1600" dirty="0" smtClean="0"/>
              <a:t>plate scale</a:t>
            </a:r>
            <a:r>
              <a:rPr lang="en-US" sz="1600" dirty="0"/>
              <a:t>, </a:t>
            </a:r>
            <a:r>
              <a:rPr lang="en-US" sz="1600" dirty="0" smtClean="0"/>
              <a:t>for </a:t>
            </a:r>
            <a:r>
              <a:rPr lang="en-US" sz="1600" dirty="0"/>
              <a:t>a geometric field of 0.55 deg</a:t>
            </a:r>
            <a:r>
              <a:rPr lang="en-US" sz="1600" baseline="30000" dirty="0"/>
              <a:t>2</a:t>
            </a:r>
          </a:p>
          <a:p>
            <a:pPr marL="457200" indent="-457200" algn="just">
              <a:buFont typeface="Arial" pitchFamily="34" charset="0"/>
              <a:buChar char="•"/>
            </a:pPr>
            <a:r>
              <a:rPr lang="en-US" sz="1600" dirty="0"/>
              <a:t>With the weak lensing technique, the mass distribution of the lensing structures can be traced back</a:t>
            </a:r>
          </a:p>
          <a:p>
            <a:pPr marL="457200" lvl="0" indent="-457200" algn="just">
              <a:buFont typeface="Arial" pitchFamily="34" charset="0"/>
              <a:buChar char="•"/>
            </a:pPr>
            <a:r>
              <a:rPr lang="en-US" sz="1600" dirty="0" smtClean="0">
                <a:solidFill>
                  <a:srgbClr val="000000"/>
                </a:solidFill>
              </a:rPr>
              <a:t>Euclid requires </a:t>
            </a:r>
            <a:r>
              <a:rPr lang="en-US" sz="1600" dirty="0">
                <a:solidFill>
                  <a:srgbClr val="000000"/>
                </a:solidFill>
              </a:rPr>
              <a:t>the accuracy with which the shape of the galaxies </a:t>
            </a:r>
            <a:r>
              <a:rPr lang="en-US" sz="1600" dirty="0" smtClean="0">
                <a:solidFill>
                  <a:srgbClr val="000000"/>
                </a:solidFill>
              </a:rPr>
              <a:t>is </a:t>
            </a:r>
            <a:r>
              <a:rPr lang="en-US" sz="1600" dirty="0">
                <a:solidFill>
                  <a:srgbClr val="000000"/>
                </a:solidFill>
              </a:rPr>
              <a:t>to be measured is </a:t>
            </a:r>
            <a:r>
              <a:rPr lang="en-US" sz="1600" dirty="0" smtClean="0">
                <a:solidFill>
                  <a:srgbClr val="000000"/>
                </a:solidFill>
              </a:rPr>
              <a:t>1%. </a:t>
            </a:r>
          </a:p>
          <a:p>
            <a:pPr marL="457200" lvl="0" indent="-457200" algn="just">
              <a:buFont typeface="Arial" pitchFamily="34" charset="0"/>
              <a:buChar char="•"/>
            </a:pPr>
            <a:r>
              <a:rPr lang="en-US" sz="1600" dirty="0" smtClean="0">
                <a:solidFill>
                  <a:srgbClr val="000000"/>
                </a:solidFill>
              </a:rPr>
              <a:t>The </a:t>
            </a:r>
            <a:r>
              <a:rPr lang="en-US" sz="1600" dirty="0">
                <a:solidFill>
                  <a:srgbClr val="000000"/>
                </a:solidFill>
              </a:rPr>
              <a:t>radiation damage effects will </a:t>
            </a:r>
            <a:r>
              <a:rPr lang="en-US" sz="1600" dirty="0" smtClean="0">
                <a:solidFill>
                  <a:srgbClr val="000000"/>
                </a:solidFill>
              </a:rPr>
              <a:t>compromise this accuracy, and </a:t>
            </a:r>
            <a:r>
              <a:rPr lang="en-US" sz="1600" dirty="0">
                <a:solidFill>
                  <a:srgbClr val="000000"/>
                </a:solidFill>
              </a:rPr>
              <a:t>thus need to be characterized</a:t>
            </a:r>
            <a:r>
              <a:rPr lang="en-US" sz="1600" dirty="0" smtClean="0">
                <a:solidFill>
                  <a:srgbClr val="000000"/>
                </a:solidFill>
              </a:rPr>
              <a:t>.</a:t>
            </a:r>
            <a:endParaRPr lang="en-US" sz="1600" dirty="0">
              <a:solidFill>
                <a:srgbClr val="000000"/>
              </a:solidFill>
            </a:endParaRPr>
          </a:p>
        </p:txBody>
      </p:sp>
      <p:sp>
        <p:nvSpPr>
          <p:cNvPr id="5" name="TextBox 4"/>
          <p:cNvSpPr txBox="1"/>
          <p:nvPr/>
        </p:nvSpPr>
        <p:spPr>
          <a:xfrm>
            <a:off x="701717" y="548600"/>
            <a:ext cx="1486304" cy="461665"/>
          </a:xfrm>
          <a:prstGeom prst="rect">
            <a:avLst/>
          </a:prstGeom>
          <a:noFill/>
        </p:spPr>
        <p:txBody>
          <a:bodyPr wrap="none" rtlCol="0">
            <a:spAutoFit/>
          </a:bodyPr>
          <a:lstStyle/>
          <a:p>
            <a:r>
              <a:rPr lang="en-GB" sz="2400" b="1" dirty="0" smtClean="0">
                <a:solidFill>
                  <a:schemeClr val="bg1"/>
                </a:solidFill>
              </a:rPr>
              <a:t>EUCLID</a:t>
            </a:r>
            <a:endParaRPr lang="en-GB" sz="2400" b="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998" y="-329020"/>
            <a:ext cx="3912692" cy="293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558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pic>
        <p:nvPicPr>
          <p:cNvPr id="4098" name="Picture 2" descr="Overview of the elements composing the VIS instrument- Courtesy Euclid Consortium/VIS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30" y="1268700"/>
            <a:ext cx="7921100" cy="53117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6370" y="348782"/>
            <a:ext cx="4786888" cy="461665"/>
          </a:xfrm>
          <a:prstGeom prst="rect">
            <a:avLst/>
          </a:prstGeom>
          <a:noFill/>
        </p:spPr>
        <p:txBody>
          <a:bodyPr wrap="none" rtlCol="0">
            <a:spAutoFit/>
          </a:bodyPr>
          <a:lstStyle/>
          <a:p>
            <a:r>
              <a:rPr lang="en-GB" sz="2400" b="1" dirty="0" smtClean="0">
                <a:solidFill>
                  <a:schemeClr val="bg1"/>
                </a:solidFill>
              </a:rPr>
              <a:t>The EUCLID VIS </a:t>
            </a:r>
            <a:r>
              <a:rPr lang="en-GB" sz="2400" b="1" dirty="0" err="1" smtClean="0">
                <a:solidFill>
                  <a:schemeClr val="bg1"/>
                </a:solidFill>
              </a:rPr>
              <a:t>intrument</a:t>
            </a:r>
            <a:endParaRPr lang="en-GB" sz="2400" b="1" dirty="0">
              <a:solidFill>
                <a:schemeClr val="bg1"/>
              </a:solidFill>
            </a:endParaRPr>
          </a:p>
        </p:txBody>
      </p:sp>
      <p:sp>
        <p:nvSpPr>
          <p:cNvPr id="3" name="TextBox 2"/>
          <p:cNvSpPr txBox="1"/>
          <p:nvPr/>
        </p:nvSpPr>
        <p:spPr>
          <a:xfrm>
            <a:off x="6047526" y="6488668"/>
            <a:ext cx="3294492" cy="307777"/>
          </a:xfrm>
          <a:prstGeom prst="rect">
            <a:avLst/>
          </a:prstGeom>
          <a:noFill/>
        </p:spPr>
        <p:txBody>
          <a:bodyPr wrap="none" rtlCol="0">
            <a:spAutoFit/>
          </a:bodyPr>
          <a:lstStyle/>
          <a:p>
            <a:r>
              <a:rPr lang="en-GB" sz="1400" i="1" dirty="0" smtClean="0"/>
              <a:t>Courtesy EUCLID Consortium/VIS </a:t>
            </a:r>
            <a:endParaRPr lang="en-GB" sz="1400" i="1" dirty="0"/>
          </a:p>
        </p:txBody>
      </p:sp>
    </p:spTree>
    <p:extLst>
      <p:ext uri="{BB962C8B-B14F-4D97-AF65-F5344CB8AC3E}">
        <p14:creationId xmlns:p14="http://schemas.microsoft.com/office/powerpoint/2010/main" val="2197831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GB" sz="2400" dirty="0" smtClean="0"/>
              <a:t>Motivation</a:t>
            </a:r>
          </a:p>
        </p:txBody>
      </p:sp>
      <p:sp>
        <p:nvSpPr>
          <p:cNvPr id="7171" name="Rectangle 3"/>
          <p:cNvSpPr>
            <a:spLocks noGrp="1" noChangeArrowheads="1"/>
          </p:cNvSpPr>
          <p:nvPr>
            <p:ph type="body" idx="4294967295"/>
          </p:nvPr>
        </p:nvSpPr>
        <p:spPr>
          <a:xfrm>
            <a:off x="129408" y="1412720"/>
            <a:ext cx="9597645" cy="2880400"/>
          </a:xfrm>
        </p:spPr>
        <p:txBody>
          <a:bodyPr/>
          <a:lstStyle/>
          <a:p>
            <a:pPr marL="752475" indent="-342900" eaLnBrk="1" hangingPunct="1">
              <a:lnSpc>
                <a:spcPct val="100000"/>
              </a:lnSpc>
              <a:spcBef>
                <a:spcPct val="80000"/>
              </a:spcBef>
              <a:buFont typeface="Arial" pitchFamily="34" charset="0"/>
              <a:buChar char="•"/>
              <a:tabLst>
                <a:tab pos="1971675" algn="l"/>
              </a:tabLst>
            </a:pPr>
            <a:r>
              <a:rPr lang="en-US" dirty="0">
                <a:solidFill>
                  <a:schemeClr val="tx1"/>
                </a:solidFill>
                <a:latin typeface="Verdana" pitchFamily="34" charset="0"/>
                <a:ea typeface="Verdana" pitchFamily="34" charset="0"/>
                <a:cs typeface="Verdana" pitchFamily="34" charset="0"/>
              </a:rPr>
              <a:t>ESA has run a contract for the pre-development of </a:t>
            </a:r>
            <a:r>
              <a:rPr lang="en-US" dirty="0" smtClean="0">
                <a:solidFill>
                  <a:schemeClr val="tx1"/>
                </a:solidFill>
                <a:latin typeface="Verdana" pitchFamily="34" charset="0"/>
                <a:ea typeface="Verdana" pitchFamily="34" charset="0"/>
                <a:cs typeface="Verdana" pitchFamily="34" charset="0"/>
              </a:rPr>
              <a:t>the </a:t>
            </a:r>
            <a:r>
              <a:rPr lang="en-US" dirty="0">
                <a:solidFill>
                  <a:schemeClr val="tx1"/>
                </a:solidFill>
                <a:latin typeface="Verdana" pitchFamily="34" charset="0"/>
                <a:ea typeface="Verdana" pitchFamily="34" charset="0"/>
                <a:cs typeface="Verdana" pitchFamily="34" charset="0"/>
              </a:rPr>
              <a:t>CCDs  during the </a:t>
            </a:r>
            <a:r>
              <a:rPr lang="en-US" dirty="0" smtClean="0">
                <a:solidFill>
                  <a:schemeClr val="tx1"/>
                </a:solidFill>
                <a:latin typeface="Verdana" pitchFamily="34" charset="0"/>
                <a:ea typeface="Verdana" pitchFamily="34" charset="0"/>
                <a:cs typeface="Verdana" pitchFamily="34" charset="0"/>
              </a:rPr>
              <a:t>EUCLID definition </a:t>
            </a:r>
            <a:r>
              <a:rPr lang="en-US" dirty="0">
                <a:solidFill>
                  <a:schemeClr val="tx1"/>
                </a:solidFill>
                <a:latin typeface="Verdana" pitchFamily="34" charset="0"/>
                <a:ea typeface="Verdana" pitchFamily="34" charset="0"/>
                <a:cs typeface="Verdana" pitchFamily="34" charset="0"/>
              </a:rPr>
              <a:t>phase and ESA is responsible for the procurement of the flight CCDs for the EUCLID VIS instrument </a:t>
            </a:r>
            <a:endParaRPr lang="en-US" dirty="0" smtClean="0">
              <a:solidFill>
                <a:schemeClr val="tx1"/>
              </a:solidFill>
              <a:latin typeface="Verdana" pitchFamily="34" charset="0"/>
              <a:ea typeface="Verdana" pitchFamily="34" charset="0"/>
              <a:cs typeface="Verdana" pitchFamily="34" charset="0"/>
            </a:endParaRPr>
          </a:p>
          <a:p>
            <a:pPr marL="752475" indent="-342900" eaLnBrk="1" hangingPunct="1">
              <a:lnSpc>
                <a:spcPct val="100000"/>
              </a:lnSpc>
              <a:spcBef>
                <a:spcPct val="80000"/>
              </a:spcBef>
              <a:buFont typeface="Arial" pitchFamily="34" charset="0"/>
              <a:buChar char="•"/>
              <a:tabLst>
                <a:tab pos="1971675" algn="l"/>
              </a:tabLst>
            </a:pPr>
            <a:r>
              <a:rPr lang="en-US" dirty="0">
                <a:solidFill>
                  <a:schemeClr val="tx1"/>
                </a:solidFill>
                <a:latin typeface="Verdana" pitchFamily="34" charset="0"/>
                <a:ea typeface="Verdana" pitchFamily="34" charset="0"/>
                <a:cs typeface="Verdana" pitchFamily="34" charset="0"/>
              </a:rPr>
              <a:t>A CCD test bench was developed in the Payload Technology Validation section (old SRE-FI) during the pre-development phase in support of the definition phase </a:t>
            </a:r>
            <a:endParaRPr lang="en-US" dirty="0" smtClean="0">
              <a:solidFill>
                <a:schemeClr val="tx1"/>
              </a:solidFill>
              <a:latin typeface="Verdana" pitchFamily="34" charset="0"/>
              <a:ea typeface="Verdana" pitchFamily="34" charset="0"/>
              <a:cs typeface="Verdana" pitchFamily="34" charset="0"/>
            </a:endParaRPr>
          </a:p>
          <a:p>
            <a:pPr marL="752475" indent="-342900" eaLnBrk="1" hangingPunct="1">
              <a:lnSpc>
                <a:spcPct val="100000"/>
              </a:lnSpc>
              <a:spcBef>
                <a:spcPct val="80000"/>
              </a:spcBef>
              <a:buFont typeface="Arial" pitchFamily="34" charset="0"/>
              <a:buChar char="•"/>
              <a:tabLst>
                <a:tab pos="1971675" algn="l"/>
              </a:tabLst>
            </a:pPr>
            <a:r>
              <a:rPr lang="en-US" dirty="0" smtClean="0">
                <a:solidFill>
                  <a:schemeClr val="tx1"/>
                </a:solidFill>
                <a:latin typeface="Verdana" pitchFamily="34" charset="0"/>
                <a:ea typeface="Verdana" pitchFamily="34" charset="0"/>
                <a:cs typeface="Verdana" pitchFamily="34" charset="0"/>
              </a:rPr>
              <a:t>The ESA </a:t>
            </a:r>
            <a:r>
              <a:rPr lang="en-US" dirty="0">
                <a:solidFill>
                  <a:schemeClr val="tx1"/>
                </a:solidFill>
                <a:latin typeface="Verdana" pitchFamily="34" charset="0"/>
                <a:ea typeface="Verdana" pitchFamily="34" charset="0"/>
                <a:cs typeface="Verdana" pitchFamily="34" charset="0"/>
              </a:rPr>
              <a:t>Euclid project team uses now the now fully operational facility to:</a:t>
            </a:r>
            <a:endParaRPr lang="en-US" dirty="0" smtClean="0">
              <a:solidFill>
                <a:schemeClr val="tx1"/>
              </a:solidFill>
              <a:latin typeface="Verdana" pitchFamily="34" charset="0"/>
              <a:ea typeface="Verdana" pitchFamily="34" charset="0"/>
              <a:cs typeface="Verdana" pitchFamily="34" charset="0"/>
            </a:endParaRPr>
          </a:p>
          <a:p>
            <a:pPr marL="1406525" lvl="2" indent="0">
              <a:buNone/>
            </a:pPr>
            <a:r>
              <a:rPr lang="en-US" dirty="0" smtClean="0">
                <a:solidFill>
                  <a:schemeClr val="tx1"/>
                </a:solidFill>
                <a:latin typeface="Verdana" pitchFamily="34" charset="0"/>
                <a:ea typeface="Verdana" pitchFamily="34" charset="0"/>
                <a:cs typeface="Verdana" pitchFamily="34" charset="0"/>
              </a:rPr>
              <a:t>-</a:t>
            </a:r>
            <a:r>
              <a:rPr lang="en-US" dirty="0">
                <a:solidFill>
                  <a:schemeClr val="tx1"/>
                </a:solidFill>
                <a:latin typeface="Verdana" pitchFamily="34" charset="0"/>
                <a:ea typeface="Verdana" pitchFamily="34" charset="0"/>
                <a:cs typeface="Verdana" pitchFamily="34" charset="0"/>
              </a:rPr>
              <a:t> verify other test results produced in the flight production phase</a:t>
            </a:r>
            <a:br>
              <a:rPr lang="en-US" dirty="0">
                <a:solidFill>
                  <a:schemeClr val="tx1"/>
                </a:solidFill>
                <a:latin typeface="Verdana" pitchFamily="34" charset="0"/>
                <a:ea typeface="Verdana" pitchFamily="34" charset="0"/>
                <a:cs typeface="Verdana" pitchFamily="34" charset="0"/>
              </a:rPr>
            </a:br>
            <a:r>
              <a:rPr lang="en-US" dirty="0" smtClean="0">
                <a:solidFill>
                  <a:schemeClr val="tx1"/>
                </a:solidFill>
                <a:latin typeface="Verdana" pitchFamily="34" charset="0"/>
                <a:ea typeface="Verdana" pitchFamily="34" charset="0"/>
                <a:cs typeface="Verdana" pitchFamily="34" charset="0"/>
              </a:rPr>
              <a:t>-</a:t>
            </a:r>
            <a:r>
              <a:rPr lang="en-US" dirty="0">
                <a:solidFill>
                  <a:schemeClr val="tx1"/>
                </a:solidFill>
                <a:latin typeface="Verdana" pitchFamily="34" charset="0"/>
                <a:ea typeface="Verdana" pitchFamily="34" charset="0"/>
                <a:cs typeface="Verdana" pitchFamily="34" charset="0"/>
              </a:rPr>
              <a:t> support the EUCLID VIS consortium in case of issues</a:t>
            </a:r>
            <a:r>
              <a:rPr lang="en-US" dirty="0" smtClean="0">
                <a:solidFill>
                  <a:schemeClr val="tx1"/>
                </a:solidFill>
                <a:latin typeface="Verdana" pitchFamily="34" charset="0"/>
                <a:ea typeface="Verdana" pitchFamily="34" charset="0"/>
                <a:cs typeface="Verdana" pitchFamily="34" charset="0"/>
              </a:rPr>
              <a:t>.</a:t>
            </a:r>
            <a:endParaRPr lang="en-US" dirty="0">
              <a:solidFill>
                <a:schemeClr val="tx1"/>
              </a:solidFill>
              <a:latin typeface="Verdana" pitchFamily="34" charset="0"/>
              <a:ea typeface="Verdana" pitchFamily="34" charset="0"/>
              <a:cs typeface="Verdana" pitchFamily="34" charset="0"/>
            </a:endParaRPr>
          </a:p>
        </p:txBody>
      </p:sp>
      <p:sp>
        <p:nvSpPr>
          <p:cNvPr id="2" name="Footer Placeholder 1"/>
          <p:cNvSpPr>
            <a:spLocks noGrp="1"/>
          </p:cNvSpPr>
          <p:nvPr>
            <p:ph type="ftr" sz="quarter" idx="10"/>
          </p:nvPr>
        </p:nvSpPr>
        <p:spPr/>
        <p:txBody>
          <a:bodyPr/>
          <a:lstStyle/>
          <a:p>
            <a:pPr>
              <a:defRPr/>
            </a:pPr>
            <a:r>
              <a:rPr lang="en-US" dirty="0" smtClean="0"/>
              <a:t>SDW2013 Peter </a:t>
            </a:r>
            <a:r>
              <a:rPr lang="en-US" dirty="0" err="1" smtClean="0"/>
              <a:t>Verhoeve</a:t>
            </a:r>
            <a:r>
              <a:rPr lang="en-US" dirty="0" smtClean="0"/>
              <a:t> 11-10-2013</a:t>
            </a:r>
            <a:endParaRPr lang="it-IT" dirty="0"/>
          </a:p>
        </p:txBody>
      </p:sp>
      <p:sp>
        <p:nvSpPr>
          <p:cNvPr id="5" name="Rectangle 3"/>
          <p:cNvSpPr txBox="1">
            <a:spLocks noChangeArrowheads="1"/>
          </p:cNvSpPr>
          <p:nvPr/>
        </p:nvSpPr>
        <p:spPr bwMode="auto">
          <a:xfrm>
            <a:off x="154177" y="4293121"/>
            <a:ext cx="9597645" cy="201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n-ea"/>
                <a:cs typeface="+mn-cs"/>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defRPr>
            </a:lvl2pPr>
            <a:lvl3pPr marL="1673225"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3pPr>
            <a:lvl4pPr marL="2271713"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4pPr>
            <a:lvl5pPr marL="28702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5pPr>
            <a:lvl6pPr marL="33274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9pPr>
          </a:lstStyle>
          <a:p>
            <a:pPr marL="752475" indent="-342900" eaLnBrk="1" hangingPunct="1">
              <a:lnSpc>
                <a:spcPct val="100000"/>
              </a:lnSpc>
              <a:spcBef>
                <a:spcPct val="80000"/>
              </a:spcBef>
              <a:buFont typeface="Arial" pitchFamily="34" charset="0"/>
              <a:buChar char="•"/>
              <a:tabLst>
                <a:tab pos="1971675" algn="l"/>
              </a:tabLst>
            </a:pPr>
            <a:r>
              <a:rPr lang="en-US" dirty="0" smtClean="0">
                <a:solidFill>
                  <a:schemeClr val="tx1"/>
                </a:solidFill>
                <a:latin typeface="Verdana" pitchFamily="34" charset="0"/>
                <a:ea typeface="Verdana" pitchFamily="34" charset="0"/>
                <a:cs typeface="Verdana" pitchFamily="34" charset="0"/>
              </a:rPr>
              <a:t>This work:</a:t>
            </a:r>
          </a:p>
          <a:p>
            <a:pPr marL="1474788" lvl="1" indent="-342900" eaLnBrk="1" hangingPunct="1">
              <a:lnSpc>
                <a:spcPct val="100000"/>
              </a:lnSpc>
              <a:spcBef>
                <a:spcPct val="80000"/>
              </a:spcBef>
              <a:buFont typeface="Arial" pitchFamily="34" charset="0"/>
              <a:buChar char="•"/>
              <a:tabLst>
                <a:tab pos="1971675" algn="l"/>
              </a:tabLst>
            </a:pPr>
            <a:r>
              <a:rPr lang="en-US" dirty="0" err="1" smtClean="0">
                <a:solidFill>
                  <a:schemeClr val="tx1"/>
                </a:solidFill>
                <a:latin typeface="Verdana" pitchFamily="34" charset="0"/>
                <a:ea typeface="Verdana" pitchFamily="34" charset="0"/>
                <a:cs typeface="Verdana" pitchFamily="34" charset="0"/>
              </a:rPr>
              <a:t>Characterise</a:t>
            </a:r>
            <a:r>
              <a:rPr lang="en-US" dirty="0" smtClean="0">
                <a:solidFill>
                  <a:schemeClr val="tx1"/>
                </a:solidFill>
                <a:latin typeface="Verdana" pitchFamily="34" charset="0"/>
                <a:ea typeface="Verdana" pitchFamily="34" charset="0"/>
                <a:cs typeface="Verdana" pitchFamily="34" charset="0"/>
              </a:rPr>
              <a:t> a representative CCD, pre- and post- proton-irradiation</a:t>
            </a:r>
          </a:p>
          <a:p>
            <a:pPr marL="1474788" lvl="1" indent="-342900" eaLnBrk="1" hangingPunct="1">
              <a:lnSpc>
                <a:spcPct val="100000"/>
              </a:lnSpc>
              <a:spcBef>
                <a:spcPct val="80000"/>
              </a:spcBef>
              <a:buFont typeface="Arial" pitchFamily="34" charset="0"/>
              <a:buChar char="•"/>
              <a:tabLst>
                <a:tab pos="1971675" algn="l"/>
              </a:tabLst>
            </a:pPr>
            <a:r>
              <a:rPr lang="en-US" dirty="0" smtClean="0">
                <a:solidFill>
                  <a:schemeClr val="tx1"/>
                </a:solidFill>
                <a:latin typeface="Verdana" pitchFamily="34" charset="0"/>
                <a:ea typeface="Verdana" pitchFamily="34" charset="0"/>
                <a:cs typeface="Verdana" pitchFamily="34" charset="0"/>
              </a:rPr>
              <a:t> In particular, try to quantify the change in the measured shape of galaxies due to radiation damage</a:t>
            </a:r>
          </a:p>
          <a:p>
            <a:pPr marL="1474788" lvl="1" indent="-342900" eaLnBrk="1" hangingPunct="1">
              <a:lnSpc>
                <a:spcPct val="100000"/>
              </a:lnSpc>
              <a:spcBef>
                <a:spcPct val="80000"/>
              </a:spcBef>
              <a:buFont typeface="Arial" pitchFamily="34" charset="0"/>
              <a:buChar char="•"/>
              <a:tabLst>
                <a:tab pos="1971675" algn="l"/>
              </a:tabLst>
            </a:pPr>
            <a:r>
              <a:rPr lang="en-US" dirty="0" smtClean="0">
                <a:solidFill>
                  <a:schemeClr val="tx1"/>
                </a:solidFill>
                <a:latin typeface="Verdana" pitchFamily="34" charset="0"/>
                <a:ea typeface="Verdana" pitchFamily="34" charset="0"/>
                <a:cs typeface="Verdana" pitchFamily="34" charset="0"/>
              </a:rPr>
              <a:t>Compare with/feed into simulations and corrective models</a:t>
            </a:r>
            <a:endParaRPr lang="en-GB" dirty="0" smtClean="0">
              <a:solidFill>
                <a:schemeClr val="tx1"/>
              </a:solidFill>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3" name="TextBox 2"/>
          <p:cNvSpPr txBox="1"/>
          <p:nvPr/>
        </p:nvSpPr>
        <p:spPr>
          <a:xfrm>
            <a:off x="344360" y="404579"/>
            <a:ext cx="4618572" cy="461665"/>
          </a:xfrm>
          <a:prstGeom prst="rect">
            <a:avLst/>
          </a:prstGeom>
          <a:noFill/>
        </p:spPr>
        <p:txBody>
          <a:bodyPr wrap="none" rtlCol="0">
            <a:spAutoFit/>
          </a:bodyPr>
          <a:lstStyle/>
          <a:p>
            <a:pPr algn="l"/>
            <a:r>
              <a:rPr lang="en-GB" sz="2400" b="1" dirty="0" smtClean="0">
                <a:solidFill>
                  <a:schemeClr val="bg1"/>
                </a:solidFill>
              </a:rPr>
              <a:t>CCD description: CCD273</a:t>
            </a:r>
            <a:endParaRPr lang="en-GB" sz="2400" b="1" dirty="0">
              <a:solidFill>
                <a:schemeClr val="bg1"/>
              </a:solidFill>
            </a:endParaRPr>
          </a:p>
        </p:txBody>
      </p:sp>
      <p:sp>
        <p:nvSpPr>
          <p:cNvPr id="4" name="TextBox 3"/>
          <p:cNvSpPr txBox="1"/>
          <p:nvPr/>
        </p:nvSpPr>
        <p:spPr>
          <a:xfrm>
            <a:off x="327182" y="1412720"/>
            <a:ext cx="5946008" cy="3539430"/>
          </a:xfrm>
          <a:prstGeom prst="rect">
            <a:avLst/>
          </a:prstGeom>
          <a:noFill/>
        </p:spPr>
        <p:txBody>
          <a:bodyPr wrap="square" rtlCol="0">
            <a:spAutoFit/>
          </a:bodyPr>
          <a:lstStyle/>
          <a:p>
            <a:pPr marL="342900" indent="-342900" algn="l">
              <a:buFont typeface="Arial" pitchFamily="34" charset="0"/>
              <a:buChar char="•"/>
            </a:pPr>
            <a:r>
              <a:rPr lang="en-GB" sz="1600" dirty="0" smtClean="0"/>
              <a:t>The </a:t>
            </a:r>
            <a:r>
              <a:rPr lang="en-GB" sz="1600" b="1" dirty="0" smtClean="0"/>
              <a:t>CCD273</a:t>
            </a:r>
            <a:r>
              <a:rPr lang="en-GB" sz="1600" dirty="0" smtClean="0"/>
              <a:t> is developed for EUCLID-VIS based on existing CCD203 (e2v Technologies)</a:t>
            </a:r>
          </a:p>
          <a:p>
            <a:pPr marL="342900" indent="-342900" algn="l">
              <a:buFont typeface="Arial" pitchFamily="34" charset="0"/>
              <a:buChar char="•"/>
            </a:pPr>
            <a:r>
              <a:rPr lang="en-GB" sz="1600" dirty="0" smtClean="0"/>
              <a:t>4kx4k </a:t>
            </a:r>
            <a:r>
              <a:rPr lang="en-GB" sz="1600" dirty="0"/>
              <a:t>format (5x5 cm</a:t>
            </a:r>
            <a:r>
              <a:rPr lang="en-GB" sz="1600" baseline="30000" dirty="0"/>
              <a:t>2</a:t>
            </a:r>
            <a:r>
              <a:rPr lang="en-GB" sz="1600" dirty="0"/>
              <a:t>)</a:t>
            </a:r>
          </a:p>
          <a:p>
            <a:pPr marL="342900" indent="-342900" algn="l">
              <a:buFont typeface="Arial" pitchFamily="34" charset="0"/>
              <a:buChar char="•"/>
            </a:pPr>
            <a:r>
              <a:rPr lang="en-GB" sz="1600" dirty="0" smtClean="0"/>
              <a:t>12x12 </a:t>
            </a:r>
            <a:r>
              <a:rPr lang="en-GB" sz="1600" dirty="0"/>
              <a:t>micron pixel </a:t>
            </a:r>
            <a:r>
              <a:rPr lang="en-GB" sz="1600" dirty="0" smtClean="0"/>
              <a:t>size</a:t>
            </a:r>
          </a:p>
          <a:p>
            <a:pPr marL="342900" indent="-342900" algn="l">
              <a:buFont typeface="Arial" pitchFamily="34" charset="0"/>
              <a:buChar char="•"/>
            </a:pPr>
            <a:r>
              <a:rPr lang="en-GB" sz="1600" dirty="0" smtClean="0"/>
              <a:t>4 high-</a:t>
            </a:r>
            <a:r>
              <a:rPr lang="en-GB" sz="1600" dirty="0" err="1" smtClean="0"/>
              <a:t>responsivity</a:t>
            </a:r>
            <a:r>
              <a:rPr lang="en-GB" sz="1600" dirty="0" smtClean="0"/>
              <a:t>, low-noise read-out circuits</a:t>
            </a:r>
          </a:p>
          <a:p>
            <a:pPr marL="342900" indent="-342900" algn="l">
              <a:buFont typeface="Arial" pitchFamily="34" charset="0"/>
              <a:buChar char="•"/>
            </a:pPr>
            <a:r>
              <a:rPr lang="en-GB" sz="1600" dirty="0" smtClean="0"/>
              <a:t>high-res silicon, back-thinned to 40 micron</a:t>
            </a:r>
          </a:p>
          <a:p>
            <a:pPr marL="342900" indent="-342900" algn="l">
              <a:buFont typeface="Arial" pitchFamily="34" charset="0"/>
              <a:buChar char="•"/>
            </a:pPr>
            <a:r>
              <a:rPr lang="en-GB" sz="1600" dirty="0" smtClean="0"/>
              <a:t>Thin gate dielectric process</a:t>
            </a:r>
          </a:p>
          <a:p>
            <a:pPr marL="342900" indent="-342900" algn="l">
              <a:buFont typeface="Arial" pitchFamily="34" charset="0"/>
              <a:buChar char="•"/>
            </a:pPr>
            <a:r>
              <a:rPr lang="en-GB" sz="1600" dirty="0" smtClean="0"/>
              <a:t>Image section split in two, with charge injection structure in the middle</a:t>
            </a:r>
          </a:p>
          <a:p>
            <a:pPr marL="342900" indent="-342900" algn="l">
              <a:buFont typeface="Arial" pitchFamily="34" charset="0"/>
              <a:buChar char="•"/>
            </a:pPr>
            <a:r>
              <a:rPr lang="en-GB" sz="1600" dirty="0" smtClean="0"/>
              <a:t>Reduced register width for rad-hardness</a:t>
            </a:r>
          </a:p>
          <a:p>
            <a:pPr marL="342900" indent="-342900" algn="l">
              <a:buFont typeface="Arial" pitchFamily="34" charset="0"/>
              <a:buChar char="•"/>
            </a:pPr>
            <a:r>
              <a:rPr lang="en-GB" sz="1600" dirty="0" smtClean="0"/>
              <a:t>AR coated</a:t>
            </a:r>
          </a:p>
          <a:p>
            <a:pPr marL="342900" indent="-342900" algn="l">
              <a:buFont typeface="Arial" pitchFamily="34" charset="0"/>
              <a:buChar char="•"/>
            </a:pPr>
            <a:r>
              <a:rPr lang="en-GB" sz="1600" dirty="0" err="1" smtClean="0"/>
              <a:t>SiC</a:t>
            </a:r>
            <a:r>
              <a:rPr lang="en-GB" sz="1600" dirty="0" smtClean="0"/>
              <a:t> package</a:t>
            </a:r>
          </a:p>
          <a:p>
            <a:pPr marL="342900" indent="-342900" algn="l">
              <a:buFont typeface="+mj-lt"/>
              <a:buAutoNum type="arabicPeriod"/>
            </a:pPr>
            <a:endParaRPr lang="en-GB" sz="1600" dirty="0" smtClean="0"/>
          </a:p>
          <a:p>
            <a:pPr marL="342900" indent="-342900" algn="l">
              <a:buFont typeface="+mj-lt"/>
              <a:buAutoNum type="arabicPeriod"/>
            </a:pPr>
            <a:endParaRPr lang="en-GB" sz="1600" dirty="0" smtClean="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7220" y="803935"/>
            <a:ext cx="3368780" cy="371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607" t="20953" r="9404" b="20953"/>
          <a:stretch/>
        </p:blipFill>
        <p:spPr>
          <a:xfrm>
            <a:off x="5181825" y="4399049"/>
            <a:ext cx="4739865" cy="2458951"/>
          </a:xfrm>
          <a:prstGeom prst="rect">
            <a:avLst/>
          </a:prstGeom>
        </p:spPr>
      </p:pic>
      <p:sp>
        <p:nvSpPr>
          <p:cNvPr id="7" name="TextBox 6"/>
          <p:cNvSpPr txBox="1"/>
          <p:nvPr/>
        </p:nvSpPr>
        <p:spPr>
          <a:xfrm>
            <a:off x="296657" y="4705929"/>
            <a:ext cx="4297138" cy="1815882"/>
          </a:xfrm>
          <a:prstGeom prst="rect">
            <a:avLst/>
          </a:prstGeom>
          <a:noFill/>
        </p:spPr>
        <p:txBody>
          <a:bodyPr wrap="none" rtlCol="0">
            <a:spAutoFit/>
          </a:bodyPr>
          <a:lstStyle/>
          <a:p>
            <a:pPr algn="l"/>
            <a:r>
              <a:rPr lang="en-GB" sz="1600" dirty="0"/>
              <a:t>Specification:</a:t>
            </a:r>
          </a:p>
          <a:p>
            <a:pPr marL="285750" indent="-285750" algn="l">
              <a:buFont typeface="Arial" pitchFamily="34" charset="0"/>
              <a:buChar char="•"/>
            </a:pPr>
            <a:r>
              <a:rPr lang="en-GB" sz="1600" dirty="0"/>
              <a:t>Amp </a:t>
            </a:r>
            <a:r>
              <a:rPr lang="en-GB" sz="1600" dirty="0" err="1"/>
              <a:t>responsivity</a:t>
            </a:r>
            <a:r>
              <a:rPr lang="en-GB" sz="1600" dirty="0"/>
              <a:t> 6-8 µV/e-</a:t>
            </a:r>
          </a:p>
          <a:p>
            <a:pPr marL="285750" indent="-285750" algn="l">
              <a:buFont typeface="Arial" pitchFamily="34" charset="0"/>
              <a:buChar char="•"/>
            </a:pPr>
            <a:r>
              <a:rPr lang="en-GB" sz="1600" dirty="0"/>
              <a:t>Read noise &lt;3.6 e-</a:t>
            </a:r>
            <a:r>
              <a:rPr lang="en-GB" sz="1600" dirty="0" err="1"/>
              <a:t>rms</a:t>
            </a:r>
            <a:r>
              <a:rPr lang="en-GB" sz="1600" dirty="0"/>
              <a:t> @70 kHz</a:t>
            </a:r>
          </a:p>
          <a:p>
            <a:pPr marL="285750" indent="-285750" algn="l">
              <a:buFont typeface="Arial" pitchFamily="34" charset="0"/>
              <a:buChar char="•"/>
            </a:pPr>
            <a:r>
              <a:rPr lang="en-GB" sz="1600" dirty="0"/>
              <a:t>FWC &gt;175ke-</a:t>
            </a:r>
          </a:p>
          <a:p>
            <a:pPr marL="285750" indent="-285750" algn="l">
              <a:buFont typeface="Arial" pitchFamily="34" charset="0"/>
              <a:buChar char="•"/>
            </a:pPr>
            <a:r>
              <a:rPr lang="en-GB" sz="1600" dirty="0"/>
              <a:t>CTI &lt;5e-6</a:t>
            </a:r>
          </a:p>
          <a:p>
            <a:pPr marL="285750" indent="-285750" algn="l">
              <a:buFont typeface="Arial" pitchFamily="34" charset="0"/>
              <a:buChar char="•"/>
            </a:pPr>
            <a:r>
              <a:rPr lang="en-GB" sz="1600" dirty="0"/>
              <a:t>Dark signal &lt;6e-4 e-/s/pixel @ 153K</a:t>
            </a:r>
          </a:p>
          <a:p>
            <a:endParaRPr lang="en-GB" sz="1600" dirty="0"/>
          </a:p>
        </p:txBody>
      </p:sp>
    </p:spTree>
    <p:extLst>
      <p:ext uri="{BB962C8B-B14F-4D97-AF65-F5344CB8AC3E}">
        <p14:creationId xmlns:p14="http://schemas.microsoft.com/office/powerpoint/2010/main" val="1481937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3" name="TextBox 2"/>
          <p:cNvSpPr txBox="1"/>
          <p:nvPr/>
        </p:nvSpPr>
        <p:spPr>
          <a:xfrm>
            <a:off x="344360" y="404579"/>
            <a:ext cx="4743606" cy="461665"/>
          </a:xfrm>
          <a:prstGeom prst="rect">
            <a:avLst/>
          </a:prstGeom>
          <a:noFill/>
        </p:spPr>
        <p:txBody>
          <a:bodyPr wrap="none" rtlCol="0">
            <a:spAutoFit/>
          </a:bodyPr>
          <a:lstStyle/>
          <a:p>
            <a:pPr algn="l"/>
            <a:r>
              <a:rPr lang="en-GB" sz="2400" b="1" dirty="0" smtClean="0">
                <a:solidFill>
                  <a:schemeClr val="bg1"/>
                </a:solidFill>
              </a:rPr>
              <a:t>Noise and conversion gain</a:t>
            </a:r>
            <a:endParaRPr lang="en-GB" sz="2400" b="1" dirty="0">
              <a:solidFill>
                <a:schemeClr val="bg1"/>
              </a:solidFill>
            </a:endParaRPr>
          </a:p>
        </p:txBody>
      </p:sp>
      <p:sp>
        <p:nvSpPr>
          <p:cNvPr id="4" name="TextBox 3"/>
          <p:cNvSpPr txBox="1"/>
          <p:nvPr/>
        </p:nvSpPr>
        <p:spPr>
          <a:xfrm>
            <a:off x="89400" y="1556740"/>
            <a:ext cx="4287520" cy="2031325"/>
          </a:xfrm>
          <a:prstGeom prst="rect">
            <a:avLst/>
          </a:prstGeom>
          <a:noFill/>
        </p:spPr>
        <p:txBody>
          <a:bodyPr wrap="square" rtlCol="0">
            <a:spAutoFit/>
          </a:bodyPr>
          <a:lstStyle/>
          <a:p>
            <a:pPr marL="285750" indent="-285750" algn="l">
              <a:buFont typeface="Arial" pitchFamily="34" charset="0"/>
              <a:buChar char="•"/>
            </a:pPr>
            <a:r>
              <a:rPr lang="en-GB" dirty="0" smtClean="0"/>
              <a:t>DN to electron conversion from 55Fe spectra (</a:t>
            </a:r>
            <a:r>
              <a:rPr lang="en-GB" dirty="0" err="1" smtClean="0"/>
              <a:t>Mn-Ka</a:t>
            </a:r>
            <a:r>
              <a:rPr lang="en-GB" dirty="0" smtClean="0"/>
              <a:t> 5.9 </a:t>
            </a:r>
            <a:r>
              <a:rPr lang="en-GB" dirty="0" err="1" smtClean="0"/>
              <a:t>keV</a:t>
            </a:r>
            <a:r>
              <a:rPr lang="en-GB" dirty="0" smtClean="0"/>
              <a:t>  yields 1580 e- @153K)</a:t>
            </a:r>
          </a:p>
          <a:p>
            <a:pPr marL="285750" indent="-285750" algn="l">
              <a:buFont typeface="Arial" pitchFamily="34" charset="0"/>
              <a:buChar char="•"/>
            </a:pPr>
            <a:r>
              <a:rPr lang="en-GB" dirty="0" smtClean="0"/>
              <a:t>CDS (Dual Slope Integration), 3.4 µs integration time</a:t>
            </a:r>
          </a:p>
          <a:p>
            <a:pPr marL="285750" indent="-285750" algn="l">
              <a:buFont typeface="Arial" pitchFamily="34" charset="0"/>
              <a:buChar char="•"/>
            </a:pPr>
            <a:r>
              <a:rPr lang="en-GB" dirty="0" smtClean="0"/>
              <a:t>70 kHz pixel rate (14.3 </a:t>
            </a:r>
            <a:r>
              <a:rPr lang="en-GB" dirty="0"/>
              <a:t>µs </a:t>
            </a:r>
            <a:r>
              <a:rPr lang="en-GB" dirty="0" smtClean="0"/>
              <a:t>pixel time)</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88" y="4581160"/>
            <a:ext cx="8358490" cy="20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934" t="9020" r="2315" b="2157"/>
          <a:stretch/>
        </p:blipFill>
        <p:spPr bwMode="auto">
          <a:xfrm>
            <a:off x="5106261" y="898319"/>
            <a:ext cx="4592100" cy="34988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274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3" name="TextBox 2"/>
          <p:cNvSpPr txBox="1"/>
          <p:nvPr/>
        </p:nvSpPr>
        <p:spPr>
          <a:xfrm>
            <a:off x="344360" y="404579"/>
            <a:ext cx="4743606" cy="461665"/>
          </a:xfrm>
          <a:prstGeom prst="rect">
            <a:avLst/>
          </a:prstGeom>
          <a:noFill/>
        </p:spPr>
        <p:txBody>
          <a:bodyPr wrap="none" rtlCol="0">
            <a:spAutoFit/>
          </a:bodyPr>
          <a:lstStyle/>
          <a:p>
            <a:pPr algn="l"/>
            <a:r>
              <a:rPr lang="en-GB" sz="2400" b="1" dirty="0" smtClean="0">
                <a:solidFill>
                  <a:schemeClr val="bg1"/>
                </a:solidFill>
              </a:rPr>
              <a:t>Noise and conversion gain</a:t>
            </a:r>
            <a:endParaRPr lang="en-GB" sz="2400" b="1" dirty="0">
              <a:solidFill>
                <a:schemeClr val="bg1"/>
              </a:solidFill>
            </a:endParaRPr>
          </a:p>
        </p:txBody>
      </p:sp>
      <p:sp>
        <p:nvSpPr>
          <p:cNvPr id="4" name="TextBox 3"/>
          <p:cNvSpPr txBox="1"/>
          <p:nvPr/>
        </p:nvSpPr>
        <p:spPr>
          <a:xfrm>
            <a:off x="317269" y="5085230"/>
            <a:ext cx="8861861" cy="646331"/>
          </a:xfrm>
          <a:prstGeom prst="rect">
            <a:avLst/>
          </a:prstGeom>
          <a:noFill/>
        </p:spPr>
        <p:txBody>
          <a:bodyPr wrap="square" rtlCol="0">
            <a:spAutoFit/>
          </a:bodyPr>
          <a:lstStyle/>
          <a:p>
            <a:pPr algn="l"/>
            <a:r>
              <a:rPr lang="en-GB" dirty="0" smtClean="0"/>
              <a:t>Noise 2.5 e- </a:t>
            </a:r>
            <a:r>
              <a:rPr lang="en-GB" dirty="0" err="1" smtClean="0"/>
              <a:t>rms</a:t>
            </a:r>
            <a:r>
              <a:rPr lang="en-GB" dirty="0" smtClean="0"/>
              <a:t> @ </a:t>
            </a:r>
            <a:r>
              <a:rPr lang="en-GB" dirty="0" err="1" smtClean="0"/>
              <a:t>Vod</a:t>
            </a:r>
            <a:r>
              <a:rPr lang="en-GB" dirty="0" smtClean="0"/>
              <a:t> =27.0 V, 70 kHz pixel rate</a:t>
            </a:r>
          </a:p>
          <a:p>
            <a:pPr algn="l"/>
            <a:r>
              <a:rPr lang="en-GB" dirty="0" smtClean="0"/>
              <a:t>For all 4 amplifiers</a:t>
            </a:r>
            <a:endParaRPr lang="en-GB" dirty="0"/>
          </a:p>
        </p:txBody>
      </p:sp>
      <p:grpSp>
        <p:nvGrpSpPr>
          <p:cNvPr id="5" name="Group 4"/>
          <p:cNvGrpSpPr/>
          <p:nvPr/>
        </p:nvGrpSpPr>
        <p:grpSpPr>
          <a:xfrm>
            <a:off x="215960" y="1412720"/>
            <a:ext cx="4737040" cy="3097791"/>
            <a:chOff x="1142680" y="1052670"/>
            <a:chExt cx="4737040" cy="3097791"/>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680" y="1052670"/>
              <a:ext cx="4737040" cy="309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3800840" y="2349530"/>
              <a:ext cx="292567" cy="504070"/>
            </a:xfrm>
            <a:prstGeom prst="ellipse">
              <a:avLst/>
            </a:prstGeom>
            <a:noFill/>
            <a:ln w="31750" cap="flat" cmpd="sng" algn="ctr">
              <a:solidFill>
                <a:srgbClr val="FF00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grpSp>
        <p:nvGrpSpPr>
          <p:cNvPr id="6" name="Group 5"/>
          <p:cNvGrpSpPr/>
          <p:nvPr/>
        </p:nvGrpSpPr>
        <p:grpSpPr>
          <a:xfrm>
            <a:off x="5086481" y="1414469"/>
            <a:ext cx="4734365" cy="3096042"/>
            <a:chOff x="5169029" y="3351775"/>
            <a:chExt cx="4734365" cy="3096042"/>
          </a:xfrm>
        </p:grpSpPr>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9029" y="3351775"/>
              <a:ext cx="4734365" cy="309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bwMode="auto">
            <a:xfrm>
              <a:off x="7833400" y="5373270"/>
              <a:ext cx="292567" cy="504070"/>
            </a:xfrm>
            <a:prstGeom prst="ellipse">
              <a:avLst/>
            </a:prstGeom>
            <a:noFill/>
            <a:ln w="31750" cap="flat" cmpd="sng" algn="ctr">
              <a:solidFill>
                <a:srgbClr val="FF00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146657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SDW2013 Peter Verhoeve 11-10-2013</a:t>
            </a:r>
            <a:endParaRPr lang="it-IT"/>
          </a:p>
        </p:txBody>
      </p:sp>
      <p:sp>
        <p:nvSpPr>
          <p:cNvPr id="3" name="TextBox 2"/>
          <p:cNvSpPr txBox="1"/>
          <p:nvPr/>
        </p:nvSpPr>
        <p:spPr>
          <a:xfrm>
            <a:off x="344360" y="404579"/>
            <a:ext cx="3493264" cy="461665"/>
          </a:xfrm>
          <a:prstGeom prst="rect">
            <a:avLst/>
          </a:prstGeom>
          <a:noFill/>
        </p:spPr>
        <p:txBody>
          <a:bodyPr wrap="none" rtlCol="0">
            <a:spAutoFit/>
          </a:bodyPr>
          <a:lstStyle/>
          <a:p>
            <a:pPr algn="l"/>
            <a:r>
              <a:rPr lang="en-GB" sz="2400" b="1" dirty="0" smtClean="0">
                <a:solidFill>
                  <a:schemeClr val="bg1"/>
                </a:solidFill>
              </a:rPr>
              <a:t>Channel parameter</a:t>
            </a:r>
            <a:endParaRPr lang="en-GB" sz="2400" b="1" dirty="0">
              <a:solidFill>
                <a:schemeClr val="bg1"/>
              </a:solidFill>
            </a:endParaRPr>
          </a:p>
        </p:txBody>
      </p:sp>
      <p:sp>
        <p:nvSpPr>
          <p:cNvPr id="4" name="TextBox 3"/>
          <p:cNvSpPr txBox="1"/>
          <p:nvPr/>
        </p:nvSpPr>
        <p:spPr>
          <a:xfrm>
            <a:off x="118390" y="3717040"/>
            <a:ext cx="4114510" cy="2554545"/>
          </a:xfrm>
          <a:prstGeom prst="rect">
            <a:avLst/>
          </a:prstGeom>
          <a:noFill/>
        </p:spPr>
        <p:txBody>
          <a:bodyPr wrap="square" rtlCol="0">
            <a:spAutoFit/>
          </a:bodyPr>
          <a:lstStyle/>
          <a:p>
            <a:pPr marL="285750" indent="-285750" algn="l">
              <a:buFont typeface="Arial" pitchFamily="34" charset="0"/>
              <a:buChar char="•"/>
            </a:pPr>
            <a:r>
              <a:rPr lang="en-GB" sz="1600" dirty="0" smtClean="0"/>
              <a:t>~1.7 V difference in channel parameter between left and right 	EH</a:t>
            </a:r>
            <a:r>
              <a:rPr lang="en-GB" sz="1600" dirty="0"/>
              <a:t>: </a:t>
            </a:r>
            <a:r>
              <a:rPr lang="en-GB" sz="1600" dirty="0" smtClean="0">
                <a:solidFill>
                  <a:srgbClr val="FF0000"/>
                </a:solidFill>
              </a:rPr>
              <a:t>10.6V</a:t>
            </a:r>
            <a:r>
              <a:rPr lang="en-GB" sz="1600" dirty="0" smtClean="0"/>
              <a:t> </a:t>
            </a:r>
          </a:p>
          <a:p>
            <a:pPr algn="l"/>
            <a:r>
              <a:rPr lang="en-GB" sz="1600" dirty="0" smtClean="0"/>
              <a:t>	FG: </a:t>
            </a:r>
            <a:r>
              <a:rPr lang="en-GB" sz="1600" dirty="0" smtClean="0">
                <a:solidFill>
                  <a:srgbClr val="FF0000"/>
                </a:solidFill>
              </a:rPr>
              <a:t>8.9V</a:t>
            </a:r>
            <a:endParaRPr lang="en-GB" sz="1600" dirty="0" smtClean="0"/>
          </a:p>
          <a:p>
            <a:pPr marL="285750" indent="-285750" algn="l">
              <a:buFont typeface="Arial" pitchFamily="34" charset="0"/>
              <a:buChar char="•"/>
            </a:pPr>
            <a:endParaRPr lang="en-GB" sz="1600" dirty="0" smtClean="0"/>
          </a:p>
          <a:p>
            <a:pPr marL="285750" indent="-285750" algn="l">
              <a:buFont typeface="Arial" pitchFamily="34" charset="0"/>
              <a:buChar char="•"/>
            </a:pPr>
            <a:r>
              <a:rPr lang="en-GB" sz="1600" dirty="0" smtClean="0"/>
              <a:t>Resistivity = 0.90</a:t>
            </a:r>
          </a:p>
          <a:p>
            <a:pPr marL="285750" indent="-285750" algn="l">
              <a:buFont typeface="Arial" pitchFamily="34" charset="0"/>
              <a:buChar char="•"/>
            </a:pPr>
            <a:r>
              <a:rPr lang="en-GB" sz="1600" dirty="0" smtClean="0"/>
              <a:t>The cause of the variation of the channel potential has been traced and eliminated @e2v</a:t>
            </a:r>
          </a:p>
          <a:p>
            <a:pPr algn="l"/>
            <a:endParaRPr lang="en-GB"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910" y="1537441"/>
            <a:ext cx="5519323" cy="488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18390" y="1310049"/>
            <a:ext cx="3719234" cy="2280409"/>
            <a:chOff x="354309" y="1484730"/>
            <a:chExt cx="3155262" cy="1868410"/>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309" y="1484730"/>
              <a:ext cx="3155262" cy="1868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352500" y="1556740"/>
              <a:ext cx="288040" cy="266310"/>
            </a:xfrm>
            <a:prstGeom prst="ellipse">
              <a:avLst/>
            </a:prstGeom>
            <a:noFill/>
            <a:ln w="31750" cap="flat" cmpd="sng" algn="ctr">
              <a:solidFill>
                <a:srgbClr val="FF00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Verdana" pitchFamily="34" charset="0"/>
              </a:endParaRPr>
            </a:p>
          </p:txBody>
        </p:sp>
        <p:sp>
          <p:nvSpPr>
            <p:cNvPr id="10" name="Oval 9"/>
            <p:cNvSpPr/>
            <p:nvPr/>
          </p:nvSpPr>
          <p:spPr bwMode="auto">
            <a:xfrm>
              <a:off x="1774620" y="1556740"/>
              <a:ext cx="288040" cy="266310"/>
            </a:xfrm>
            <a:prstGeom prst="ellipse">
              <a:avLst/>
            </a:prstGeom>
            <a:noFill/>
            <a:ln w="31750" cap="flat" cmpd="sng" algn="ctr">
              <a:solidFill>
                <a:srgbClr val="FF0000"/>
              </a:solidFill>
              <a:prstDash val="solid"/>
              <a:round/>
              <a:headEnd type="none" w="med" len="med"/>
              <a:tailEnd type="triangle" w="med" len="lg"/>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2747579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3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FF99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FF99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3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3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3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FF99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FF99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1044</Words>
  <Application>Microsoft Office PowerPoint</Application>
  <PresentationFormat>A4 (21x29,7 cm)</PresentationFormat>
  <Paragraphs>216</Paragraphs>
  <Slides>23</Slides>
  <Notes>5</Notes>
  <HiddenSlides>0</HiddenSlides>
  <MMClips>0</MMClips>
  <ScaleCrop>false</ScaleCrop>
  <HeadingPairs>
    <vt:vector size="4" baseType="variant">
      <vt:variant>
        <vt:lpstr>Tema</vt:lpstr>
      </vt:variant>
      <vt:variant>
        <vt:i4>2</vt:i4>
      </vt:variant>
      <vt:variant>
        <vt:lpstr>Titoli diapositive</vt:lpstr>
      </vt:variant>
      <vt:variant>
        <vt:i4>23</vt:i4>
      </vt:variant>
    </vt:vector>
  </HeadingPairs>
  <TitlesOfParts>
    <vt:vector size="25" baseType="lpstr">
      <vt:lpstr>3_Default Design</vt:lpstr>
      <vt:lpstr>2_Default Design</vt:lpstr>
      <vt:lpstr>Characterisation of CCDs for the EUCLID VIS channel      Peter Verhoeve, Thibaut Prod’homme, Nathalie Boudin  Payload Technology Validation Section Future Missions Preparation Office Directorate of Science and Robotic Exploration of the European Space Agency </vt:lpstr>
      <vt:lpstr>Presentazione standard di PowerPoint</vt:lpstr>
      <vt:lpstr>Presentazione standard di PowerPoint</vt:lpstr>
      <vt:lpstr>Presentazione standard di PowerPoint</vt:lpstr>
      <vt:lpstr>Motivation</vt:lpstr>
      <vt:lpstr>Presentazione standard di PowerPoint</vt:lpstr>
      <vt:lpstr>Presentazione standard di PowerPoint</vt:lpstr>
      <vt:lpstr>Presentazione standard di PowerPoint</vt:lpstr>
      <vt:lpstr>Presentazione standard di PowerPoint</vt:lpstr>
      <vt:lpstr>Presentazione standard di PowerPoint</vt:lpstr>
      <vt:lpstr>Set-up for monochromatic illumination (uniform or spot)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Trap Pumping</vt:lpstr>
      <vt:lpstr>Presentazione standard di PowerPoint</vt:lpstr>
      <vt:lpstr>Next step: the ultimate experiment for EUCLID </vt:lpstr>
      <vt:lpstr>Next step: the ultimate experiment </vt:lpstr>
      <vt:lpstr>Summary</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Athena Payload Overview</dc:title>
  <dc:subject>Internal Study KO</dc:subject>
  <dc:creator>Didier Martin</dc:creator>
  <cp:lastModifiedBy>tecno</cp:lastModifiedBy>
  <cp:revision>358</cp:revision>
  <cp:lastPrinted>2011-11-01T17:17:29Z</cp:lastPrinted>
  <dcterms:created xsi:type="dcterms:W3CDTF">2009-12-01T08:55:42Z</dcterms:created>
  <dcterms:modified xsi:type="dcterms:W3CDTF">2013-10-10T14:45:23Z</dcterms:modified>
</cp:coreProperties>
</file>