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E1CC-6636-D544-A6D9-A71DDCC425EA}" type="datetimeFigureOut">
              <a:rPr lang="fr-FR" smtClean="0"/>
              <a:t>10/10/2013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F5C6-B13D-1B4A-8E6A-BB0C7F8A8D82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058078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ASICs</a:t>
            </a:r>
            <a:r>
              <a:rPr lang="en-US" sz="2800" dirty="0" smtClean="0"/>
              <a:t> development (expensive and long )</a:t>
            </a:r>
            <a:br>
              <a:rPr lang="en-US" sz="2800" dirty="0" smtClean="0"/>
            </a:br>
            <a:r>
              <a:rPr lang="en-US" sz="2800" dirty="0" smtClean="0"/>
              <a:t>&amp;</a:t>
            </a:r>
            <a:br>
              <a:rPr lang="en-US" sz="2800" dirty="0" smtClean="0"/>
            </a:br>
            <a:r>
              <a:rPr lang="en-US" sz="2800" dirty="0" err="1" smtClean="0"/>
              <a:t>ASICs</a:t>
            </a:r>
            <a:r>
              <a:rPr lang="en-US" sz="2800" dirty="0" smtClean="0"/>
              <a:t> production (cheap and quick)  </a:t>
            </a:r>
            <a:endParaRPr lang="en-US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Example : ASPIC </a:t>
            </a:r>
          </a:p>
          <a:p>
            <a:r>
              <a:rPr lang="en-US" dirty="0" smtClean="0"/>
              <a:t>(CCD signal processing)</a:t>
            </a:r>
            <a:endParaRPr lang="en-US" dirty="0"/>
          </a:p>
        </p:txBody>
      </p:sp>
      <p:pic>
        <p:nvPicPr>
          <p:cNvPr id="4" name="I 30" descr="&#10;ASPIC2.bmp                                                     0009A4A4DD                             C593DB36: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953733" y="-279470"/>
            <a:ext cx="3068909" cy="362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ASPIC I   (2007-2008) :  test ideas / validate concept </a:t>
            </a:r>
            <a:r>
              <a:rPr lang="en-US" sz="1800" dirty="0" smtClean="0"/>
              <a:t>: </a:t>
            </a:r>
          </a:p>
          <a:p>
            <a:r>
              <a:rPr lang="en-US" sz="1800" dirty="0" smtClean="0"/>
              <a:t>2 different CDS implementations ( Clamp and sample &amp; Dual slope integration ) </a:t>
            </a:r>
          </a:p>
          <a:p>
            <a:r>
              <a:rPr lang="en-US" sz="1800" dirty="0" smtClean="0"/>
              <a:t>Demonstrate </a:t>
            </a:r>
            <a:r>
              <a:rPr lang="en-US" sz="1800" dirty="0" err="1" smtClean="0"/>
              <a:t>Xtalk</a:t>
            </a:r>
            <a:r>
              <a:rPr lang="en-US" sz="1800" dirty="0" smtClean="0"/>
              <a:t> between channels at </a:t>
            </a:r>
            <a:r>
              <a:rPr lang="en-US" sz="1800" dirty="0"/>
              <a:t>~</a:t>
            </a:r>
            <a:r>
              <a:rPr lang="en-US" sz="1800" dirty="0" smtClean="0"/>
              <a:t> 10</a:t>
            </a:r>
            <a:r>
              <a:rPr lang="en-US" sz="1800" baseline="30000" dirty="0" smtClean="0"/>
              <a:t>-4 </a:t>
            </a:r>
            <a:r>
              <a:rPr lang="en-US" sz="1800" dirty="0" smtClean="0"/>
              <a:t>level (usual </a:t>
            </a:r>
            <a:r>
              <a:rPr lang="en-US" sz="1800" dirty="0" err="1" smtClean="0"/>
              <a:t>xtalk</a:t>
            </a:r>
            <a:r>
              <a:rPr lang="en-US" sz="1800" dirty="0" smtClean="0"/>
              <a:t> ~ % level in </a:t>
            </a:r>
            <a:r>
              <a:rPr lang="en-US" sz="1800" dirty="0" err="1" smtClean="0"/>
              <a:t>ASICs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Qualify simulation ( DSI not so trivial to enter , equivalent model … )  </a:t>
            </a:r>
            <a:r>
              <a:rPr lang="en-US" sz="1800" baseline="30000" dirty="0" smtClean="0"/>
              <a:t> </a:t>
            </a:r>
          </a:p>
          <a:p>
            <a:r>
              <a:rPr lang="en-US" sz="1800" dirty="0" smtClean="0"/>
              <a:t>“No features / no real programmable functionalities “ / test the basic</a:t>
            </a:r>
          </a:p>
          <a:p>
            <a:r>
              <a:rPr lang="en-US" sz="1800" dirty="0" smtClean="0"/>
              <a:t>R&amp;D started in late winter  2007 , end of the chip characterization/study   summer 2008 . </a:t>
            </a:r>
            <a:r>
              <a:rPr lang="en-US" sz="1800" dirty="0" smtClean="0">
                <a:solidFill>
                  <a:srgbClr val="0000FF"/>
                </a:solidFill>
              </a:rPr>
              <a:t>( 18 months)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0000FF"/>
                </a:solidFill>
              </a:rPr>
              <a:t>1.2 FTE ASIC designer (3 involved), 5 FTE test/</a:t>
            </a:r>
            <a:r>
              <a:rPr lang="en-US" sz="1800" dirty="0" err="1" smtClean="0">
                <a:solidFill>
                  <a:srgbClr val="0000FF"/>
                </a:solidFill>
              </a:rPr>
              <a:t>req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400" dirty="0" smtClean="0"/>
              <a:t>(controller FPGA based + qualification setup allowing fraction of electron / 10</a:t>
            </a:r>
            <a:r>
              <a:rPr lang="en-US" sz="1400" baseline="30000" dirty="0" smtClean="0"/>
              <a:t>-5  </a:t>
            </a:r>
            <a:r>
              <a:rPr lang="en-US" sz="1400" dirty="0" err="1" smtClean="0"/>
              <a:t>xtalk</a:t>
            </a:r>
            <a:r>
              <a:rPr lang="en-US" sz="1400" dirty="0" smtClean="0"/>
              <a:t>  study + feedback to design )  </a:t>
            </a:r>
          </a:p>
          <a:p>
            <a:r>
              <a:rPr lang="en-US" sz="1800" dirty="0" smtClean="0"/>
              <a:t>Prototype cost : </a:t>
            </a:r>
            <a:r>
              <a:rPr lang="en-US" sz="1800" dirty="0" smtClean="0">
                <a:solidFill>
                  <a:srgbClr val="0000FF"/>
                </a:solidFill>
              </a:rPr>
              <a:t>25 chips for ~10 </a:t>
            </a:r>
            <a:r>
              <a:rPr lang="en-US" sz="1800" dirty="0" err="1" smtClean="0">
                <a:solidFill>
                  <a:srgbClr val="0000FF"/>
                </a:solidFill>
              </a:rPr>
              <a:t>k</a:t>
            </a:r>
            <a:r>
              <a:rPr lang="en-US" sz="1800" dirty="0" smtClean="0">
                <a:solidFill>
                  <a:srgbClr val="0000FF"/>
                </a:solidFill>
              </a:rPr>
              <a:t>€, total cost (with FTE)  ~ 450 </a:t>
            </a:r>
            <a:r>
              <a:rPr lang="en-US" sz="1800" dirty="0" err="1" smtClean="0">
                <a:solidFill>
                  <a:srgbClr val="0000FF"/>
                </a:solidFill>
              </a:rPr>
              <a:t>k</a:t>
            </a:r>
            <a:r>
              <a:rPr lang="en-US" sz="1800" dirty="0" smtClean="0">
                <a:solidFill>
                  <a:srgbClr val="0000FF"/>
                </a:solidFill>
              </a:rPr>
              <a:t>€ / 600 </a:t>
            </a:r>
            <a:r>
              <a:rPr lang="en-US" sz="1800" dirty="0" err="1" smtClean="0">
                <a:solidFill>
                  <a:srgbClr val="0000FF"/>
                </a:solidFill>
              </a:rPr>
              <a:t>k</a:t>
            </a:r>
            <a:r>
              <a:rPr lang="en-US" sz="1800" dirty="0" smtClean="0">
                <a:solidFill>
                  <a:srgbClr val="0000FF"/>
                </a:solidFill>
              </a:rPr>
              <a:t>$ </a:t>
            </a:r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ASPIC II (2008-2009) : implement a chip close to final configuration / specification</a:t>
            </a:r>
          </a:p>
          <a:p>
            <a:r>
              <a:rPr lang="en-US" sz="1800" dirty="0" smtClean="0"/>
              <a:t>better noise </a:t>
            </a:r>
            <a:r>
              <a:rPr lang="en-US" sz="1800" dirty="0" err="1" smtClean="0">
                <a:sym typeface="Wingdings"/>
              </a:rPr>
              <a:t>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smtClean="0">
                <a:solidFill>
                  <a:srgbClr val="000090"/>
                </a:solidFill>
                <a:sym typeface="Wingdings"/>
              </a:rPr>
              <a:t>at 550 kHz readout : 4.8 μV (-100</a:t>
            </a:r>
            <a:r>
              <a:rPr lang="en-US" sz="1800" baseline="30000" dirty="0" smtClean="0">
                <a:solidFill>
                  <a:srgbClr val="000090"/>
                </a:solidFill>
                <a:sym typeface="Wingdings"/>
              </a:rPr>
              <a:t>o</a:t>
            </a:r>
            <a:r>
              <a:rPr lang="en-US" sz="1800" dirty="0" smtClean="0">
                <a:solidFill>
                  <a:srgbClr val="000090"/>
                </a:solidFill>
                <a:sym typeface="Wingdings"/>
              </a:rPr>
              <a:t> C) /  5.9 μV (room T) – gain 6</a:t>
            </a:r>
          </a:p>
          <a:p>
            <a:r>
              <a:rPr lang="en-US" sz="1800" dirty="0" smtClean="0">
                <a:sym typeface="Wingdings"/>
              </a:rPr>
              <a:t>add key functionalities (programmable  gain &amp; integration time  )  </a:t>
            </a:r>
          </a:p>
          <a:p>
            <a:r>
              <a:rPr lang="en-US" sz="1800" dirty="0" smtClean="0">
                <a:sym typeface="Wingdings"/>
              </a:rPr>
              <a:t>R&amp;D started fall 2008 , chip “qualified” December 2009 : same time/20% less FTE</a:t>
            </a:r>
          </a:p>
          <a:p>
            <a:pPr>
              <a:buNone/>
            </a:pPr>
            <a:r>
              <a:rPr lang="en-US" sz="1800" b="1" dirty="0" smtClean="0">
                <a:sym typeface="Wingdings"/>
              </a:rPr>
              <a:t>ASPIC III (2012-2013) :  Final requirements &amp; full functionalities</a:t>
            </a:r>
          </a:p>
          <a:p>
            <a:r>
              <a:rPr lang="en-US" sz="1800" dirty="0" smtClean="0">
                <a:sym typeface="Wingdings"/>
              </a:rPr>
              <a:t>include electronic / CCD diagnostic capabilities </a:t>
            </a:r>
            <a:r>
              <a:rPr lang="en-US" sz="1400" dirty="0" smtClean="0">
                <a:sym typeface="Wingdings"/>
              </a:rPr>
              <a:t>( imbedded ASIC designer with CCD guys)</a:t>
            </a:r>
          </a:p>
          <a:p>
            <a:r>
              <a:rPr lang="en-US" sz="1800" dirty="0" smtClean="0">
                <a:sym typeface="Wingdings"/>
              </a:rPr>
              <a:t>Extend the ASIC </a:t>
            </a:r>
            <a:r>
              <a:rPr lang="en-US" sz="1800" dirty="0" err="1" smtClean="0">
                <a:sym typeface="Wingdings"/>
              </a:rPr>
              <a:t>config</a:t>
            </a:r>
            <a:r>
              <a:rPr lang="en-US" sz="1800" dirty="0" smtClean="0">
                <a:sym typeface="Wingdings"/>
              </a:rPr>
              <a:t> to  # CCD ( gain 1.6 – 6.6  , integration 250 ns – 4 </a:t>
            </a:r>
            <a:r>
              <a:rPr lang="en-US" sz="1800" dirty="0" err="1" smtClean="0">
                <a:sym typeface="Wingdings"/>
              </a:rPr>
              <a:t>μs</a:t>
            </a:r>
            <a:r>
              <a:rPr lang="en-US" sz="1800" dirty="0" smtClean="0">
                <a:sym typeface="Wingdings"/>
              </a:rPr>
              <a:t> )  </a:t>
            </a:r>
          </a:p>
          <a:p>
            <a:r>
              <a:rPr lang="en-US" sz="1800" dirty="0" smtClean="0">
                <a:sym typeface="Wingdings"/>
              </a:rPr>
              <a:t>same time ( started sep 2012)  / same cost : we just received the chip . </a:t>
            </a:r>
          </a:p>
          <a:p>
            <a:pPr>
              <a:buNone/>
            </a:pPr>
            <a:r>
              <a:rPr lang="en-US" sz="1800" b="1" dirty="0" smtClean="0">
                <a:sym typeface="Wingdings"/>
              </a:rPr>
              <a:t>ASPIC Production estimate : </a:t>
            </a:r>
            <a:r>
              <a:rPr lang="en-US" sz="1800" dirty="0" smtClean="0">
                <a:sym typeface="Wingdings"/>
              </a:rPr>
              <a:t>   </a:t>
            </a:r>
          </a:p>
          <a:p>
            <a:r>
              <a:rPr lang="en-US" sz="1800" dirty="0">
                <a:solidFill>
                  <a:srgbClr val="0000FF"/>
                </a:solidFill>
                <a:sym typeface="Wingdings"/>
              </a:rPr>
              <a:t>1000 chips ( 8000 video channels ) : </a:t>
            </a:r>
            <a:r>
              <a:rPr lang="en-US" sz="1800" dirty="0" smtClean="0">
                <a:solidFill>
                  <a:srgbClr val="0000FF"/>
                </a:solidFill>
                <a:sym typeface="Wingdings"/>
              </a:rPr>
              <a:t>  </a:t>
            </a:r>
            <a:r>
              <a:rPr lang="en-US" sz="1800" dirty="0">
                <a:solidFill>
                  <a:srgbClr val="0000FF"/>
                </a:solidFill>
                <a:sym typeface="Wingdings"/>
              </a:rPr>
              <a:t>50 € per chip/  &lt; 7 € per video channel </a:t>
            </a:r>
          </a:p>
          <a:p>
            <a:r>
              <a:rPr lang="en-US" sz="1800" dirty="0">
                <a:solidFill>
                  <a:srgbClr val="0000FF"/>
                </a:solidFill>
                <a:sym typeface="Wingdings"/>
              </a:rPr>
              <a:t>3900 chips  ( 31 </a:t>
            </a:r>
            <a:r>
              <a:rPr lang="en-US" sz="1800" dirty="0" err="1">
                <a:solidFill>
                  <a:srgbClr val="0000FF"/>
                </a:solidFill>
                <a:sym typeface="Wingdings"/>
              </a:rPr>
              <a:t>k</a:t>
            </a:r>
            <a:r>
              <a:rPr lang="en-US" sz="1800" dirty="0">
                <a:solidFill>
                  <a:srgbClr val="0000FF"/>
                </a:solidFill>
                <a:sym typeface="Wingdings"/>
              </a:rPr>
              <a:t> video channels)  : </a:t>
            </a:r>
            <a:r>
              <a:rPr lang="en-US" sz="1800" dirty="0" smtClean="0">
                <a:solidFill>
                  <a:srgbClr val="0000FF"/>
                </a:solidFill>
                <a:sym typeface="Wingdings"/>
              </a:rPr>
              <a:t>  </a:t>
            </a:r>
            <a:r>
              <a:rPr lang="en-US" sz="1800" dirty="0">
                <a:solidFill>
                  <a:srgbClr val="0000FF"/>
                </a:solidFill>
                <a:sym typeface="Wingdings"/>
              </a:rPr>
              <a:t>25 € per chip / &lt; 3.5 € per video channel</a:t>
            </a:r>
            <a:r>
              <a:rPr lang="en-US" sz="1800" dirty="0" smtClean="0">
                <a:solidFill>
                  <a:srgbClr val="0000FF"/>
                </a:solidFill>
                <a:sym typeface="Wingdings"/>
              </a:rPr>
              <a:t> </a:t>
            </a:r>
          </a:p>
          <a:p>
            <a:r>
              <a:rPr lang="en-US" sz="1800" dirty="0" smtClean="0">
                <a:solidFill>
                  <a:srgbClr val="0000FF"/>
                </a:solidFill>
                <a:sym typeface="Wingdings"/>
              </a:rPr>
              <a:t>+ full development cost (and time) ~ 1.5 M$ . </a:t>
            </a:r>
          </a:p>
          <a:p>
            <a:pPr>
              <a:buNone/>
            </a:pPr>
            <a:endParaRPr lang="en-US" sz="1800" dirty="0" smtClean="0">
              <a:solidFill>
                <a:srgbClr val="0000FF"/>
              </a:solidFill>
              <a:sym typeface="Wingdings"/>
            </a:endParaRPr>
          </a:p>
          <a:p>
            <a:pPr>
              <a:buNone/>
            </a:pPr>
            <a:endParaRPr lang="en-US" sz="1800" dirty="0" smtClean="0">
              <a:sym typeface="Wingdings"/>
            </a:endParaRPr>
          </a:p>
          <a:p>
            <a:endParaRPr lang="en-US" sz="1800" dirty="0" smtClean="0"/>
          </a:p>
          <a:p>
            <a:pPr lvl="1"/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343</Words>
  <Application>Microsoft Office PowerPoint</Application>
  <PresentationFormat>Presentazione su schermo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Thème Office</vt:lpstr>
      <vt:lpstr>ASICs development (expensive and long ) &amp; ASICs production (cheap and quick)  </vt:lpstr>
      <vt:lpstr>Presentazione standard di PowerPoint</vt:lpstr>
    </vt:vector>
  </TitlesOfParts>
  <Company>LPNHE/IN2P3/CNRS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ASICs development (expensive and long ) &amp; ASICs production (cheap and quick)  </dc:title>
  <dc:creator>Pierre Antilogus</dc:creator>
  <cp:lastModifiedBy>tecno</cp:lastModifiedBy>
  <cp:revision>4</cp:revision>
  <dcterms:created xsi:type="dcterms:W3CDTF">2013-10-10T11:40:22Z</dcterms:created>
  <dcterms:modified xsi:type="dcterms:W3CDTF">2013-10-10T14:05:12Z</dcterms:modified>
</cp:coreProperties>
</file>