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4" r:id="rId5"/>
    <p:sldId id="266" r:id="rId6"/>
    <p:sldId id="265" r:id="rId7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7A25"/>
    <a:srgbClr val="766E64"/>
    <a:srgbClr val="336699"/>
    <a:srgbClr val="F7B030"/>
    <a:srgbClr val="7CA7D8"/>
    <a:srgbClr val="131313"/>
    <a:srgbClr val="80786D"/>
    <a:srgbClr val="E99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88" autoAdjust="0"/>
    <p:restoredTop sz="94764" autoAdjust="0"/>
  </p:normalViewPr>
  <p:slideViewPr>
    <p:cSldViewPr>
      <p:cViewPr varScale="1">
        <p:scale>
          <a:sx n="59" d="100"/>
          <a:sy n="59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GB"/>
              <a:t>© e2v technologies (uk) limited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BD3045-5AEC-4400-99CE-EE116AAE74A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0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Internal Copyright Statement. </a:t>
            </a:r>
          </a:p>
          <a:p>
            <a:pPr lvl="0"/>
            <a:r>
              <a:rPr lang="en-GB" noProof="0" smtClean="0"/>
              <a:t>Use this statement when creating presentations for internal audiences.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The Copyright in this confidential document belongs to [Insert Company Name]. And no part of it should be used or copied without their prior written permission.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External Copyright Statement. </a:t>
            </a:r>
          </a:p>
          <a:p>
            <a:pPr lvl="0"/>
            <a:r>
              <a:rPr lang="en-GB" noProof="0" smtClean="0"/>
              <a:t>Use this statement when creating presentations for external audiences. </a:t>
            </a:r>
          </a:p>
          <a:p>
            <a:pPr lvl="0"/>
            <a:endParaRPr lang="en-GB" noProof="0" smtClean="0"/>
          </a:p>
          <a:p>
            <a:pPr lvl="0"/>
            <a:r>
              <a:rPr lang="en-GB" noProof="0" smtClean="0"/>
              <a:t>© 2001 [Insert Company Name]. The Copyright in this document belongs to [Insert Company Name] and no part of the document should be used or copied without their prior written permission.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GB"/>
              <a:t>© e2v technologies (uk) limited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B4F6D9-D165-49F5-B54F-C0DAA10426C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0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e2v\20887 e2v Stationary\Current\Powerpoint\WORLD\Background MA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0"/>
          <p:cNvSpPr>
            <a:spLocks noChangeShapeType="1"/>
          </p:cNvSpPr>
          <p:nvPr/>
        </p:nvSpPr>
        <p:spPr bwMode="auto">
          <a:xfrm flipH="1" flipV="1">
            <a:off x="533400" y="0"/>
            <a:ext cx="6350" cy="17002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219200"/>
            <a:ext cx="5791200" cy="841375"/>
          </a:xfrm>
        </p:spPr>
        <p:txBody>
          <a:bodyPr lIns="90000" tIns="36000" rIns="90000" bIns="36000"/>
          <a:lstStyle>
            <a:lvl1pPr marL="0" indent="0">
              <a:lnSpc>
                <a:spcPct val="70000"/>
              </a:lnSpc>
              <a:buFontTx/>
              <a:buNone/>
              <a:defRPr>
                <a:solidFill>
                  <a:srgbClr val="E47A25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762000"/>
            <a:ext cx="7772400" cy="381000"/>
          </a:xfrm>
        </p:spPr>
        <p:txBody>
          <a:bodyPr wrap="none"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01654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25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04813"/>
            <a:ext cx="2051050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6003925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8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3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2748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27488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54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2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6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4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4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60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e2v\20887 e2v Stationary\Current\Powerpoint\WORLD\Background B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55038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10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0737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Text Box 59"/>
          <p:cNvSpPr txBox="1">
            <a:spLocks noChangeArrowheads="1"/>
          </p:cNvSpPr>
          <p:nvPr/>
        </p:nvSpPr>
        <p:spPr bwMode="auto">
          <a:xfrm>
            <a:off x="8582025" y="6637338"/>
            <a:ext cx="561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00154D"/>
                </a:solidFill>
                <a:latin typeface="Arial" charset="0"/>
              </a:rPr>
              <a:t>Slide </a:t>
            </a:r>
            <a:fld id="{D0E21D47-653E-4C0F-B831-87EAC0C433DE}" type="slidenum">
              <a:rPr lang="en-GB" altLang="en-US" sz="800">
                <a:solidFill>
                  <a:srgbClr val="00154D"/>
                </a:solidFill>
                <a:latin typeface="Arial" charset="0"/>
              </a:rPr>
              <a:pPr eaLnBrk="1" hangingPunct="1">
                <a:spcBef>
                  <a:spcPct val="50000"/>
                </a:spcBef>
              </a:pPr>
              <a:t>‹N›</a:t>
            </a:fld>
            <a:endParaRPr lang="en-GB" altLang="en-US" sz="800">
              <a:solidFill>
                <a:srgbClr val="00154D"/>
              </a:solidFill>
              <a:latin typeface="Arial" charset="0"/>
            </a:endParaRPr>
          </a:p>
        </p:txBody>
      </p:sp>
      <p:sp>
        <p:nvSpPr>
          <p:cNvPr id="1030" name="Line 70"/>
          <p:cNvSpPr>
            <a:spLocks noChangeShapeType="1"/>
          </p:cNvSpPr>
          <p:nvPr/>
        </p:nvSpPr>
        <p:spPr bwMode="auto">
          <a:xfrm flipH="1" flipV="1">
            <a:off x="0" y="1196975"/>
            <a:ext cx="6011863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defRPr sz="2000" b="1">
          <a:solidFill>
            <a:srgbClr val="766E64"/>
          </a:solidFill>
          <a:latin typeface="MetaNormal-Roman" pitchFamily="34" charset="0"/>
        </a:defRPr>
      </a:lvl9pPr>
    </p:titleStyle>
    <p:bodyStyle>
      <a:lvl1pPr marL="182563" indent="-182563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2000">
          <a:solidFill>
            <a:srgbClr val="766E64"/>
          </a:solidFill>
          <a:latin typeface="+mn-lt"/>
          <a:ea typeface="+mn-ea"/>
          <a:cs typeface="+mn-cs"/>
        </a:defRPr>
      </a:lvl1pPr>
      <a:lvl2pPr marL="539750" indent="-157163" algn="l" rtl="0" eaLnBrk="1" fontAlgn="base" hangingPunct="1">
        <a:spcBef>
          <a:spcPct val="0"/>
        </a:spcBef>
        <a:spcAft>
          <a:spcPct val="30000"/>
        </a:spcAft>
        <a:buClr>
          <a:schemeClr val="accent1"/>
        </a:buClr>
        <a:buSzPct val="75000"/>
        <a:buChar char="•"/>
        <a:defRPr>
          <a:solidFill>
            <a:srgbClr val="766E64"/>
          </a:solidFill>
          <a:latin typeface="+mn-lt"/>
        </a:defRPr>
      </a:lvl2pPr>
      <a:lvl3pPr marL="895350" indent="-1333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>
          <a:solidFill>
            <a:srgbClr val="766E64"/>
          </a:solidFill>
          <a:latin typeface="+mn-lt"/>
        </a:defRPr>
      </a:lvl3pPr>
      <a:lvl4pPr marL="1252538" indent="-115888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>
          <a:solidFill>
            <a:srgbClr val="766E64"/>
          </a:solidFill>
          <a:latin typeface="+mn-lt"/>
        </a:defRPr>
      </a:lvl4pPr>
      <a:lvl5pPr marL="1619250" indent="-952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1200">
          <a:solidFill>
            <a:srgbClr val="766E64"/>
          </a:solidFill>
          <a:latin typeface="+mn-lt"/>
        </a:defRPr>
      </a:lvl5pPr>
      <a:lvl6pPr marL="2076450" indent="-952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1200">
          <a:solidFill>
            <a:srgbClr val="766E64"/>
          </a:solidFill>
          <a:latin typeface="+mn-lt"/>
        </a:defRPr>
      </a:lvl6pPr>
      <a:lvl7pPr marL="2533650" indent="-952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1200">
          <a:solidFill>
            <a:srgbClr val="766E64"/>
          </a:solidFill>
          <a:latin typeface="+mn-lt"/>
        </a:defRPr>
      </a:lvl7pPr>
      <a:lvl8pPr marL="2990850" indent="-952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1200">
          <a:solidFill>
            <a:srgbClr val="766E64"/>
          </a:solidFill>
          <a:latin typeface="+mn-lt"/>
        </a:defRPr>
      </a:lvl8pPr>
      <a:lvl9pPr marL="3448050" indent="-95250" algn="l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chemeClr val="accent1"/>
        </a:buClr>
        <a:buSzPct val="75000"/>
        <a:buChar char="•"/>
        <a:defRPr sz="1200">
          <a:solidFill>
            <a:srgbClr val="766E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DCDS for roundtable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Paul Jorden</a:t>
            </a:r>
          </a:p>
          <a:p>
            <a:pPr eaLnBrk="1" hangingPunct="1"/>
            <a:r>
              <a:rPr lang="en-GB" altLang="en-US" dirty="0" smtClean="0"/>
              <a:t>10 Oct 2013</a:t>
            </a:r>
          </a:p>
          <a:p>
            <a:pPr eaLnBrk="1" hangingPunct="1"/>
            <a:r>
              <a:rPr lang="en-GB" altLang="en-US" dirty="0" smtClean="0"/>
              <a:t>Scientific Detector Workshop, Florence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3831" y="4653136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e2v		Matthew Bastable and others</a:t>
            </a:r>
          </a:p>
          <a:p>
            <a:pPr algn="l"/>
            <a:r>
              <a:rPr lang="en-GB" sz="1600" dirty="0" smtClean="0"/>
              <a:t>RAL 		Matthew Clapp and others</a:t>
            </a:r>
            <a:endParaRPr lang="en-GB" sz="1600" dirty="0"/>
          </a:p>
        </p:txBody>
      </p:sp>
      <p:pic>
        <p:nvPicPr>
          <p:cNvPr id="8" name="Picture 8" descr="RALSpace_logo_rgb_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97853"/>
            <a:ext cx="2657872" cy="8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066800"/>
          </a:xfrm>
        </p:spPr>
        <p:txBody>
          <a:bodyPr/>
          <a:lstStyle/>
          <a:p>
            <a:r>
              <a:rPr lang="en-GB" dirty="0" smtClean="0"/>
              <a:t>The motivation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1079500"/>
          </a:xfrm>
        </p:spPr>
        <p:txBody>
          <a:bodyPr/>
          <a:lstStyle/>
          <a:p>
            <a:r>
              <a:rPr lang="en-GB" smtClean="0"/>
              <a:t>Integrated Focal Plane Electronics</a:t>
            </a:r>
          </a:p>
          <a:p>
            <a:pPr lvl="1"/>
            <a:r>
              <a:rPr lang="en-GB" sz="2000" smtClean="0"/>
              <a:t>Readout electronics for large focal plane arrays</a:t>
            </a:r>
          </a:p>
          <a:p>
            <a:pPr lvl="1"/>
            <a:r>
              <a:rPr lang="en-GB" sz="2000" smtClean="0"/>
              <a:t>Prototyping a test systems using DCDS.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4139952" y="5909210"/>
            <a:ext cx="50405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JPAS 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focal plane  	224 signal channels</a:t>
            </a:r>
            <a:endParaRPr lang="en-US" sz="20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684213" y="2997200"/>
            <a:ext cx="4824412" cy="288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kern="0" dirty="0">
                <a:latin typeface="+mn-lt"/>
                <a:ea typeface="+mn-ea"/>
              </a:rPr>
              <a:t>Digital Correlated Double Sampling (DCDS)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2000" kern="0" dirty="0">
                <a:latin typeface="+mn-lt"/>
                <a:ea typeface="+mn-ea"/>
              </a:rPr>
              <a:t>Moves a significant proportion of the signal processing into the digital domain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2000" kern="0" dirty="0">
                <a:latin typeface="+mn-lt"/>
                <a:ea typeface="+mn-ea"/>
              </a:rPr>
              <a:t>Minimise complexity and size of analogue electronics</a:t>
            </a:r>
          </a:p>
        </p:txBody>
      </p:sp>
      <p:pic>
        <p:nvPicPr>
          <p:cNvPr id="717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72" y="3068960"/>
            <a:ext cx="31496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1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066800"/>
          </a:xfrm>
        </p:spPr>
        <p:txBody>
          <a:bodyPr/>
          <a:lstStyle/>
          <a:p>
            <a:r>
              <a:rPr lang="en-GB" dirty="0" smtClean="0"/>
              <a:t>DCDS Processing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4578350"/>
            <a:ext cx="7772400" cy="1154113"/>
          </a:xfrm>
        </p:spPr>
        <p:txBody>
          <a:bodyPr/>
          <a:lstStyle/>
          <a:p>
            <a:r>
              <a:rPr lang="en-GB" sz="2000" smtClean="0"/>
              <a:t>Limited to sampling the settled output voltage</a:t>
            </a:r>
          </a:p>
          <a:p>
            <a:r>
              <a:rPr lang="en-GB" sz="2000" smtClean="0"/>
              <a:t>Sample frequency/pixel frequency &gt; 14</a:t>
            </a:r>
          </a:p>
          <a:p>
            <a:pPr lvl="1"/>
            <a:r>
              <a:rPr lang="en-GB" sz="2000" smtClean="0"/>
              <a:t>16-bit accuracy</a:t>
            </a:r>
          </a:p>
          <a:p>
            <a:pPr lvl="1"/>
            <a:r>
              <a:rPr lang="en-GB" sz="2000" smtClean="0"/>
              <a:t>System bandwidth at ADC nyquist frequency</a:t>
            </a:r>
          </a:p>
          <a:p>
            <a:pPr lvl="1"/>
            <a:r>
              <a:rPr lang="en-GB" sz="2000" smtClean="0"/>
              <a:t>10% clamp period</a:t>
            </a:r>
          </a:p>
          <a:p>
            <a:pPr lvl="1"/>
            <a:endParaRPr lang="en-GB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© 2012 RAL Space </a:t>
            </a:r>
            <a:endParaRPr lang="en-US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339850"/>
            <a:ext cx="6110287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9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504825"/>
            <a:ext cx="7772400" cy="852488"/>
          </a:xfrm>
        </p:spPr>
        <p:txBody>
          <a:bodyPr/>
          <a:lstStyle/>
          <a:p>
            <a:r>
              <a:rPr lang="en-GB" smtClean="0"/>
              <a:t>Video Chain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© 2012 RAL Space </a:t>
            </a: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539750" y="1341438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Digital Correlated Double Sampling (DCDS)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16200000" flipH="1">
            <a:off x="2771775" y="4076700"/>
            <a:ext cx="403225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268538" y="4076700"/>
            <a:ext cx="2232025" cy="935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84" charset="-128"/>
                <a:cs typeface="Arial" pitchFamily="34" charset="0"/>
              </a:rPr>
              <a:t>DC restore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84" charset="-128"/>
                <a:cs typeface="Arial" pitchFamily="34" charset="0"/>
              </a:rPr>
              <a:t>Anti-alias filter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84" charset="-128"/>
                <a:cs typeface="Arial" pitchFamily="34" charset="0"/>
              </a:rPr>
              <a:t>Single ended to differential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84" charset="-128"/>
                <a:cs typeface="Arial" pitchFamily="34" charset="0"/>
              </a:rPr>
              <a:t>Remove reset feed-through</a:t>
            </a:r>
          </a:p>
          <a:p>
            <a:pPr>
              <a:buFont typeface="Arial" pitchFamily="34" charset="0"/>
              <a:buChar char="•"/>
              <a:defRPr/>
            </a:pPr>
            <a:endParaRPr lang="en-US" sz="12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4139952" y="2708821"/>
            <a:ext cx="1296144" cy="720080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OversamplingADC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827584" y="2348582"/>
            <a:ext cx="1008111" cy="1512168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CCD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1835150" y="2492375"/>
            <a:ext cx="431800" cy="300038"/>
          </a:xfrm>
          <a:prstGeom prst="rightArrow">
            <a:avLst>
              <a:gd name="adj1" fmla="val 50000"/>
              <a:gd name="adj2" fmla="val 532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pitchFamily="84" charset="-128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267744" y="2348781"/>
            <a:ext cx="1368152" cy="1512168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Video signal conditioning</a:t>
            </a: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1835150" y="3429000"/>
            <a:ext cx="431800" cy="298450"/>
          </a:xfrm>
          <a:prstGeom prst="rightArrow">
            <a:avLst>
              <a:gd name="adj1" fmla="val 50000"/>
              <a:gd name="adj2" fmla="val 532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pitchFamily="84" charset="-128"/>
            </a:endParaRPr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5940152" y="2708622"/>
            <a:ext cx="864096" cy="720080"/>
          </a:xfrm>
          <a:prstGeom prst="rect">
            <a:avLst/>
          </a:prstGeom>
          <a:ln>
            <a:solidFill>
              <a:schemeClr val="accent3">
                <a:lumMod val="6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DCDS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451725" y="2779713"/>
            <a:ext cx="720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84" charset="-128"/>
                <a:cs typeface="Arial" pitchFamily="34" charset="0"/>
              </a:rPr>
              <a:t>Video Data</a:t>
            </a:r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3635375" y="2924175"/>
            <a:ext cx="503238" cy="300038"/>
          </a:xfrm>
          <a:prstGeom prst="rightArrow">
            <a:avLst>
              <a:gd name="adj1" fmla="val 50000"/>
              <a:gd name="adj2" fmla="val 532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pitchFamily="84" charset="-128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403350" y="2492375"/>
            <a:ext cx="431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OS</a:t>
            </a:r>
            <a:endParaRPr lang="en-US" sz="12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1331913" y="3427413"/>
            <a:ext cx="503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DOS</a:t>
            </a:r>
            <a:endParaRPr lang="en-US" sz="12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5795963" y="4046538"/>
            <a:ext cx="23764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84" charset="-128"/>
                <a:cs typeface="Arial" pitchFamily="34" charset="0"/>
              </a:rPr>
              <a:t>Digital low pass filter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84" charset="-128"/>
                <a:cs typeface="Arial" pitchFamily="34" charset="0"/>
              </a:rPr>
              <a:t>Correlated double sampling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563938" y="1916113"/>
            <a:ext cx="10715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4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Analogue</a:t>
            </a:r>
            <a:endParaRPr lang="en-US" sz="14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4932363" y="1916113"/>
            <a:ext cx="1071562" cy="3762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4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Digital</a:t>
            </a:r>
            <a:endParaRPr lang="en-US" sz="14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</p:txBody>
      </p:sp>
      <p:sp>
        <p:nvSpPr>
          <p:cNvPr id="49" name="AutoShape 18"/>
          <p:cNvSpPr>
            <a:spLocks noChangeArrowheads="1"/>
          </p:cNvSpPr>
          <p:nvPr/>
        </p:nvSpPr>
        <p:spPr bwMode="auto">
          <a:xfrm>
            <a:off x="5435600" y="2924175"/>
            <a:ext cx="503238" cy="300038"/>
          </a:xfrm>
          <a:prstGeom prst="rightArrow">
            <a:avLst>
              <a:gd name="adj1" fmla="val 50000"/>
              <a:gd name="adj2" fmla="val 532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pitchFamily="84" charset="-128"/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6804025" y="2924175"/>
            <a:ext cx="503238" cy="300038"/>
          </a:xfrm>
          <a:prstGeom prst="rightArrow">
            <a:avLst>
              <a:gd name="adj1" fmla="val 50000"/>
              <a:gd name="adj2" fmla="val 532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pitchFamily="84" charset="-128"/>
            </a:endParaRPr>
          </a:p>
        </p:txBody>
      </p:sp>
      <p:pic>
        <p:nvPicPr>
          <p:cNvPr id="10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78413"/>
            <a:ext cx="28892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078413"/>
            <a:ext cx="30353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 bwMode="auto">
          <a:xfrm>
            <a:off x="6300788" y="5014913"/>
            <a:ext cx="142875" cy="142875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653088" y="4725988"/>
            <a:ext cx="24479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4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Reference samples (</a:t>
            </a:r>
            <a:r>
              <a:rPr lang="en-US" sz="14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r</a:t>
            </a:r>
            <a:r>
              <a:rPr lang="en-US" sz="1400" b="1" baseline="-25000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i</a:t>
            </a:r>
            <a:r>
              <a:rPr lang="en-US" sz="14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)</a:t>
            </a:r>
            <a:endParaRPr lang="en-US" sz="14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6011863" y="6092825"/>
            <a:ext cx="21605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4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Signal samples (</a:t>
            </a:r>
            <a:r>
              <a:rPr lang="en-US" sz="14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s</a:t>
            </a:r>
            <a:r>
              <a:rPr lang="en-US" sz="1400" b="1" baseline="-25000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i</a:t>
            </a:r>
            <a:r>
              <a:rPr lang="en-US" sz="14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84" charset="-128"/>
                <a:cs typeface="Arial" pitchFamily="34" charset="0"/>
              </a:rPr>
              <a:t>)</a:t>
            </a:r>
            <a:endParaRPr lang="en-US" sz="14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pitchFamily="84" charset="-128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7380288" y="5876925"/>
            <a:ext cx="71437" cy="21590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5187116" y="4509120"/>
            <a:ext cx="176972" cy="14404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lIns="0" tIns="0" rIns="0" bIns="0">
            <a:spAutoFit/>
          </a:bodyPr>
          <a:lstStyle/>
          <a:p>
            <a:pPr>
              <a:defRPr/>
            </a:pPr>
            <a:r>
              <a:rPr lang="en-US" sz="115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84" charset="-128"/>
                <a:cs typeface="Arial" pitchFamily="34" charset="0"/>
              </a:rPr>
              <a:t>ADC output (ADU)</a:t>
            </a: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937949" y="4869408"/>
            <a:ext cx="249675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lIns="36000" tIns="36000" rIns="36000" bIns="36000">
            <a:spAutoFit/>
          </a:bodyPr>
          <a:lstStyle/>
          <a:p>
            <a:pPr>
              <a:defRPr/>
            </a:pPr>
            <a:r>
              <a:rPr lang="en-US" sz="115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84" charset="-128"/>
                <a:cs typeface="Arial" pitchFamily="34" charset="0"/>
              </a:rPr>
              <a:t>CCD OS </a:t>
            </a: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755650" y="5661025"/>
            <a:ext cx="385763" cy="242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defRPr/>
            </a:pPr>
            <a:r>
              <a:rPr lang="en-US" sz="11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84" charset="-128"/>
                <a:cs typeface="Arial" pitchFamily="34" charset="0"/>
              </a:rPr>
              <a:t>20V</a:t>
            </a:r>
          </a:p>
        </p:txBody>
      </p:sp>
    </p:spTree>
    <p:extLst>
      <p:ext uri="{BB962C8B-B14F-4D97-AF65-F5344CB8AC3E}">
        <p14:creationId xmlns:p14="http://schemas.microsoft.com/office/powerpoint/2010/main" val="51957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Matthew\Dropbox\JPAS\photos\best\IMAG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429000"/>
            <a:ext cx="3384550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417984"/>
            <a:ext cx="7772400" cy="1066800"/>
          </a:xfrm>
        </p:spPr>
        <p:txBody>
          <a:bodyPr/>
          <a:lstStyle/>
          <a:p>
            <a:r>
              <a:rPr lang="en-GB" dirty="0" smtClean="0"/>
              <a:t>DCDS Prototype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ea typeface="MS PGothic" pitchFamily="34" charset="-128"/>
              </a:rPr>
              <a:t>© 2011 RAL Space </a:t>
            </a:r>
          </a:p>
        </p:txBody>
      </p:sp>
      <p:pic>
        <p:nvPicPr>
          <p:cNvPr id="23556" name="Picture 4" descr="C:\Users\Matthew\Dropbox\JPAS\photos\best\IMAG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1816100"/>
            <a:ext cx="4924425" cy="293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 bwMode="auto">
          <a:xfrm rot="10800000" flipV="1">
            <a:off x="4427538" y="2390775"/>
            <a:ext cx="1800225" cy="936625"/>
          </a:xfrm>
          <a:prstGeom prst="straightConnector1">
            <a:avLst/>
          </a:prstGeom>
          <a:ln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3369469" y="4529932"/>
            <a:ext cx="965200" cy="144462"/>
          </a:xfrm>
          <a:prstGeom prst="straightConnector1">
            <a:avLst/>
          </a:prstGeom>
          <a:ln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719931" y="4299744"/>
            <a:ext cx="1439863" cy="73025"/>
          </a:xfrm>
          <a:prstGeom prst="straightConnector1">
            <a:avLst/>
          </a:prstGeom>
          <a:ln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00192" y="2060848"/>
            <a:ext cx="1584176" cy="60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ＭＳ Ｐゴシック" pitchFamily="84" charset="-128"/>
              </a:rPr>
              <a:t>DCDS</a:t>
            </a:r>
          </a:p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ＭＳ Ｐゴシック" pitchFamily="84" charset="-128"/>
              </a:rPr>
              <a:t>Video Card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pitchFamily="84" charset="-128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915816" y="5157192"/>
            <a:ext cx="1584176" cy="4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ＭＳ Ｐゴシック" pitchFamily="84" charset="-128"/>
              </a:rPr>
              <a:t>SDO CEB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55576" y="5157192"/>
            <a:ext cx="1296144" cy="4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ＭＳ Ｐゴシック" pitchFamily="84" charset="-128"/>
              </a:rPr>
              <a:t>CCD203</a:t>
            </a:r>
          </a:p>
        </p:txBody>
      </p:sp>
    </p:spTree>
    <p:extLst>
      <p:ext uri="{BB962C8B-B14F-4D97-AF65-F5344CB8AC3E}">
        <p14:creationId xmlns:p14="http://schemas.microsoft.com/office/powerpoint/2010/main" val="426793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504825"/>
            <a:ext cx="7772400" cy="852488"/>
          </a:xfrm>
        </p:spPr>
        <p:txBody>
          <a:bodyPr/>
          <a:lstStyle/>
          <a:p>
            <a:r>
              <a:rPr lang="en-GB" dirty="0" smtClean="0"/>
              <a:t>Concept for J-PAS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idx="1"/>
          </p:nvPr>
        </p:nvSpPr>
        <p:spPr>
          <a:xfrm>
            <a:off x="468313" y="1341438"/>
            <a:ext cx="4103687" cy="4751857"/>
          </a:xfrm>
        </p:spPr>
        <p:txBody>
          <a:bodyPr/>
          <a:lstStyle/>
          <a:p>
            <a:r>
              <a:rPr lang="en-GB" b="1" dirty="0" smtClean="0"/>
              <a:t>Use differential signals </a:t>
            </a:r>
            <a:r>
              <a:rPr lang="en-GB" dirty="0" smtClean="0"/>
              <a:t>for best common-mode noise rejection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Get √2 noise increase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Use DCDS for optimal noise </a:t>
            </a:r>
            <a:r>
              <a:rPr lang="en-GB" dirty="0" smtClean="0"/>
              <a:t>of system</a:t>
            </a:r>
          </a:p>
          <a:p>
            <a:pPr lvl="1"/>
            <a:r>
              <a:rPr lang="en-GB" dirty="0" smtClean="0"/>
              <a:t>100 MHZ sampling frequency; 500 kHz pixel rate</a:t>
            </a:r>
          </a:p>
          <a:p>
            <a:pPr lvl="1"/>
            <a:r>
              <a:rPr lang="en-GB" dirty="0" smtClean="0"/>
              <a:t>DCDS better than analogue CDS and recovers some of the loss of differential mode.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94474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863505" y="4581128"/>
            <a:ext cx="424499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2000">
                <a:solidFill>
                  <a:srgbClr val="766E64"/>
                </a:solidFill>
                <a:latin typeface="+mn-lt"/>
                <a:ea typeface="+mn-ea"/>
                <a:cs typeface="+mn-cs"/>
              </a:defRPr>
            </a:lvl1pPr>
            <a:lvl2pPr marL="539750" indent="-15716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2pPr>
            <a:lvl3pPr marL="895350" indent="-1333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3pPr>
            <a:lvl4pPr marL="1252538" indent="-1158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>
                <a:solidFill>
                  <a:srgbClr val="766E64"/>
                </a:solidFill>
                <a:latin typeface="+mn-lt"/>
              </a:defRPr>
            </a:lvl4pPr>
            <a:lvl5pPr marL="16192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5pPr>
            <a:lvl6pPr marL="20764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6pPr>
            <a:lvl7pPr marL="25336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7pPr>
            <a:lvl8pPr marL="29908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8pPr>
            <a:lvl9pPr marL="3448050" indent="-952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75000"/>
              <a:buChar char="•"/>
              <a:defRPr sz="1200">
                <a:solidFill>
                  <a:srgbClr val="766E64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600" b="1" kern="0" dirty="0" smtClean="0"/>
              <a:t>References</a:t>
            </a:r>
          </a:p>
          <a:p>
            <a:pPr marL="0" indent="0" algn="ctr">
              <a:buNone/>
            </a:pPr>
            <a:endParaRPr lang="en-GB" sz="1600" b="1" kern="0" dirty="0" smtClean="0"/>
          </a:p>
          <a:p>
            <a:r>
              <a:rPr lang="en-GB" sz="1600" kern="0" dirty="0" smtClean="0"/>
              <a:t>Clapp SPIE 2012, 8453-49	DCDS</a:t>
            </a:r>
          </a:p>
          <a:p>
            <a:endParaRPr lang="en-GB" sz="1600" kern="0" dirty="0" smtClean="0"/>
          </a:p>
          <a:p>
            <a:r>
              <a:rPr lang="en-GB" sz="1600" kern="0" dirty="0" smtClean="0"/>
              <a:t>Jorden et al.  SPIE 2012, 8453-20. J-PAS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61390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2011 NEW">
  <a:themeElements>
    <a:clrScheme name="">
      <a:dk1>
        <a:srgbClr val="2B2B2B"/>
      </a:dk1>
      <a:lt1>
        <a:srgbClr val="7CA7D8"/>
      </a:lt1>
      <a:dk2>
        <a:srgbClr val="FFFFFF"/>
      </a:dk2>
      <a:lt2>
        <a:srgbClr val="BACDEB"/>
      </a:lt2>
      <a:accent1>
        <a:srgbClr val="00295D"/>
      </a:accent1>
      <a:accent2>
        <a:srgbClr val="F7B030"/>
      </a:accent2>
      <a:accent3>
        <a:srgbClr val="BFD0E9"/>
      </a:accent3>
      <a:accent4>
        <a:srgbClr val="232323"/>
      </a:accent4>
      <a:accent5>
        <a:srgbClr val="AAACB6"/>
      </a:accent5>
      <a:accent6>
        <a:srgbClr val="E09F2A"/>
      </a:accent6>
      <a:hlink>
        <a:srgbClr val="0000A4"/>
      </a:hlink>
      <a:folHlink>
        <a:srgbClr val="0000A4"/>
      </a:folHlink>
    </a:clrScheme>
    <a:fontScheme name="2010 final template">
      <a:majorFont>
        <a:latin typeface="MetaNormal-Roman"/>
        <a:ea typeface=""/>
        <a:cs typeface=""/>
      </a:majorFont>
      <a:minorFont>
        <a:latin typeface="MetaNormal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10 final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final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final template 8">
        <a:dk1>
          <a:srgbClr val="000000"/>
        </a:dk1>
        <a:lt1>
          <a:srgbClr val="FFFFFF"/>
        </a:lt1>
        <a:dk2>
          <a:srgbClr val="646464"/>
        </a:dk2>
        <a:lt2>
          <a:srgbClr val="808080"/>
        </a:lt2>
        <a:accent1>
          <a:srgbClr val="242B78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CACBE"/>
        </a:accent5>
        <a:accent6>
          <a:srgbClr val="E70000"/>
        </a:accent6>
        <a:hlink>
          <a:srgbClr val="BEBE7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2011 NEW</Template>
  <TotalTime>1052</TotalTime>
  <Words>219</Words>
  <Application>Microsoft Office PowerPoint</Application>
  <PresentationFormat>Presentazione su schermo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Powerpoint Template 2011 NEW</vt:lpstr>
      <vt:lpstr>DCDS for roundtable</vt:lpstr>
      <vt:lpstr>The motivation</vt:lpstr>
      <vt:lpstr>DCDS Processing</vt:lpstr>
      <vt:lpstr>Video Chain</vt:lpstr>
      <vt:lpstr>DCDS Prototype</vt:lpstr>
      <vt:lpstr>Concept for J-PAS</vt:lpstr>
    </vt:vector>
  </TitlesOfParts>
  <Company>E2V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340 Megapixel KMTNet focal planes</dc:title>
  <dc:creator>Jorden, Paul</dc:creator>
  <cp:lastModifiedBy>tecno</cp:lastModifiedBy>
  <cp:revision>68</cp:revision>
  <dcterms:created xsi:type="dcterms:W3CDTF">2013-09-02T13:12:32Z</dcterms:created>
  <dcterms:modified xsi:type="dcterms:W3CDTF">2013-10-10T09:02:16Z</dcterms:modified>
</cp:coreProperties>
</file>