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75" r:id="rId2"/>
    <p:sldMasterId id="2147483838" r:id="rId3"/>
    <p:sldMasterId id="2147483888" r:id="rId4"/>
  </p:sldMasterIdLst>
  <p:notesMasterIdLst>
    <p:notesMasterId r:id="rId8"/>
  </p:notesMasterIdLst>
  <p:handoutMasterIdLst>
    <p:handoutMasterId r:id="rId9"/>
  </p:handoutMasterIdLst>
  <p:sldIdLst>
    <p:sldId id="318" r:id="rId5"/>
    <p:sldId id="319" r:id="rId6"/>
    <p:sldId id="320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C0066"/>
    <a:srgbClr val="C00000"/>
    <a:srgbClr val="A50021"/>
    <a:srgbClr val="CCFFFF"/>
    <a:srgbClr val="000066"/>
    <a:srgbClr val="00589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2645" autoAdjust="0"/>
  </p:normalViewPr>
  <p:slideViewPr>
    <p:cSldViewPr>
      <p:cViewPr varScale="1">
        <p:scale>
          <a:sx n="59" d="100"/>
          <a:sy n="59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896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2F0B0E5-C327-4727-80AE-A9A67FE5E891}" type="datetimeFigureOut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12638DE-357A-46BC-B4AC-28B42AB1C00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0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8D14350-BA03-4725-88D5-F3884B1A530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73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457200" y="10668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pic>
        <p:nvPicPr>
          <p:cNvPr id="5" name="Picture 8" descr="StarLogo_white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150"/>
            <a:ext cx="2286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Arial" pitchFamily="34" charset="0"/>
              </a:defRPr>
            </a:lvl1pPr>
          </a:lstStyle>
          <a:p>
            <a:pPr>
              <a:defRPr/>
            </a:pPr>
            <a:fld id="{3C78F207-8FD3-4CDF-80A8-0807FAAB4FE6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tIns="45720" bIns="45720"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DOE HEP Review BNL, May 20, 2010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tIns="45720" bIns="45720"/>
          <a:lstStyle>
            <a:lvl1pPr>
              <a:defRPr sz="1000"/>
            </a:lvl1pPr>
          </a:lstStyle>
          <a:p>
            <a:pPr>
              <a:defRPr/>
            </a:pPr>
            <a:fld id="{4285E486-5EC3-4355-978B-49FFDD53D28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8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Arial" pitchFamily="34" charset="0"/>
              </a:defRPr>
            </a:lvl1pPr>
          </a:lstStyle>
          <a:p>
            <a:pPr>
              <a:defRPr/>
            </a:pPr>
            <a:fld id="{2DA36399-8D90-44BE-979B-EBCE98DED37D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DOE HEP Review BNL, May 20, 2010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8297-8F78-4C9C-BC39-5F0760ABB61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3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76200"/>
            <a:ext cx="20955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1341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Arial" pitchFamily="34" charset="0"/>
              </a:defRPr>
            </a:lvl1pPr>
          </a:lstStyle>
          <a:p>
            <a:pPr>
              <a:defRPr/>
            </a:pPr>
            <a:fld id="{D33A0915-76B1-4166-B359-0653FA8C403D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DOE HEP Review BNL, May 20, 2010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0D3E-A305-4D52-8648-95D495F110D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77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7035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425" y="915988"/>
            <a:ext cx="4343400" cy="5651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4225" y="915988"/>
            <a:ext cx="4343400" cy="5651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EDF7C72-C8E1-430A-9E0A-A3CC2BFFBABF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054008-D97C-4D3D-A5F8-78FDEDC523C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93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07434B-D3B3-43A7-B2A0-1DAFB51191D2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EB431F6-C782-4AC4-9DFC-9F2078FE7B1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04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DACCB38-75B8-41A4-8092-579095D4B0D9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517746-1D49-415D-8FAE-0764E7A451A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7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C68B92-CAB2-47B9-99DD-BD09080571AE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E529E8-0AC9-4EDA-8381-16B3BF63C81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64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AFF701-8540-4DBF-B460-2DAA53931D4E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0A56EA-F566-4FC3-8B91-A493116F021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69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0BE1DA-FB5F-4A03-B404-4E38042A2785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455F15B-8137-4AD5-B578-7FB30F7E4BB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75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4BB278-1EDA-4CE9-A4DA-BE3B87AD019B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A15ACF4-3342-4ECB-B03E-0B686A5C6E7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4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762000"/>
          </a:xfrm>
        </p:spPr>
        <p:txBody>
          <a:bodyPr/>
          <a:lstStyle>
            <a:lvl1pPr>
              <a:defRPr lang="en-US" sz="2800" b="1" dirty="0">
                <a:solidFill>
                  <a:srgbClr val="00589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256AB-E026-4F3A-A3AC-196428FDAE4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98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0DE84B-CB51-4515-B2AA-70E60B01BD4A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E751D7-C43E-4FDD-9432-34B9B784208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66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8F010D2-F9AD-4562-A837-A93F6D67D744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91BCE70-289A-4128-99F4-68B2359E21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07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FB1FAD1-41C5-41D1-9101-99FD7E3E4C75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022874E-EC14-4603-82BE-96F222BC7D6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54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7035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8425" y="915988"/>
            <a:ext cx="4343400" cy="5651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225" y="915988"/>
            <a:ext cx="4343400" cy="5651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91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4894DAE-D640-47ED-BEE0-0740E29DBE0E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72AF5C-9710-442A-A93E-F10C69DB20D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80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3740DB-F08C-4435-B17A-C40E06C73FDC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5062A6D-BD83-4686-A50C-8A14C3BD06C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03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82A37AB-2E20-4494-A164-868AE7839F77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156C22-4014-42A6-93B8-9A21DFD3A47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58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A3146FC-ECEF-4F91-A918-D795E99A49BA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D933DB-8229-44AA-A15A-7AE61E0D92F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86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2EAC8B0-F121-4CA5-B447-9239AAF7DF9E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2E4AF2-2A64-49D6-9EDD-D831057884F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13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1B9B8CE-0A5F-49BF-9A1E-0770512C5A0C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7F64D37-C27C-4573-B8AA-3BFBD6893B0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Arial" pitchFamily="34" charset="0"/>
              </a:defRPr>
            </a:lvl1pPr>
          </a:lstStyle>
          <a:p>
            <a:pPr>
              <a:defRPr/>
            </a:pPr>
            <a:fld id="{06F1F979-DAE4-4640-A811-09415E970C80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DOE HEP Review BNL, May 20, 2010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1BD1E-B63F-4ADB-8E91-A11A1A78290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4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4FA2B38-3AE8-4102-9EE6-BDFE2968BB34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5489E5E-824E-4DCB-94CB-1033E3C2872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30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285B0B-778E-499F-892F-2724C9184C63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041A56-9752-49F6-8B9B-AD0585B62B0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22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81B3ACC-FFE7-484A-B990-47CEA7C3F6EC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6FF9B44-432E-4D5E-8DFD-141E0E5D525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09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FFF9D4B-0D45-46CC-A514-697F44D34AA4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E4F07D-29B9-4101-AEBD-E53A5CBAA69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35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7035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8425" y="915988"/>
            <a:ext cx="4343400" cy="5651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225" y="915988"/>
            <a:ext cx="4343400" cy="5651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80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A8C4F-8476-44C0-82AA-C7741D6D506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48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C4CE-3DAB-4239-B2BA-E330F4729D5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03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745F0-1D78-485E-92FA-715DD6DA6D8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09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0938-7DE3-4BAD-B073-8BDEE351748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76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515F1-E3D1-4845-B05B-16E33F44AC1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9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14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114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Arial" pitchFamily="34" charset="0"/>
              </a:defRPr>
            </a:lvl1pPr>
          </a:lstStyle>
          <a:p>
            <a:pPr>
              <a:defRPr/>
            </a:pPr>
            <a:fld id="{8F2035CE-562E-42CA-A11D-E2385B681D0E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DOE HEP Review BNL, May 20, 2010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E0B8-6971-4D96-BE76-88E8259F84A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25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0C722-9D13-40FD-ACDE-B228E40C273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411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0FD71-390C-4A65-ACDC-0E02C96930C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44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EC27F-793D-4824-A21C-96852D38531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778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2F6B7-17F3-43DC-80AC-AC8D47D9100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71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346B3-9D37-4401-9024-6FBAB23EFC2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56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EF61-AF3B-492D-8A6E-8AF8083B0EC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3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Arial" pitchFamily="34" charset="0"/>
              </a:defRPr>
            </a:lvl1pPr>
          </a:lstStyle>
          <a:p>
            <a:pPr>
              <a:defRPr/>
            </a:pPr>
            <a:fld id="{755B32A3-EC6E-489C-8C26-3D75061F4F04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DOE HEP Review BNL, May 20, 2010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F4607-B72A-4E97-8BC5-993314C11E9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7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7620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589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Arial" pitchFamily="34" charset="0"/>
              </a:defRPr>
            </a:lvl1pPr>
          </a:lstStyle>
          <a:p>
            <a:pPr>
              <a:defRPr/>
            </a:pPr>
            <a:fld id="{130DC93D-C8B8-4E22-80BB-125E8205AEF3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DOE HEP Review BNL, May 20, 2010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15E41-25EA-4FFD-B612-E578A163713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5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Arial" pitchFamily="34" charset="0"/>
              </a:defRPr>
            </a:lvl1pPr>
          </a:lstStyle>
          <a:p>
            <a:pPr>
              <a:defRPr/>
            </a:pPr>
            <a:fld id="{286D17BD-33D5-44F3-A682-628B22DA6AD2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DOE HEP Review BNL, May 20, 2010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ADC3977-B25B-4B61-9C52-C98F1BC1CE7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2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Arial" pitchFamily="34" charset="0"/>
              </a:defRPr>
            </a:lvl1pPr>
          </a:lstStyle>
          <a:p>
            <a:pPr>
              <a:defRPr/>
            </a:pPr>
            <a:fld id="{C04F2D67-C637-4183-9118-A63844006763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DOE HEP Review BNL, May 20, 2010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8CE84-BBB8-4D19-8B75-09C411024A9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9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Arial" pitchFamily="34" charset="0"/>
              </a:defRPr>
            </a:lvl1pPr>
          </a:lstStyle>
          <a:p>
            <a:pPr>
              <a:defRPr/>
            </a:pPr>
            <a:fld id="{0FEBDE20-8AE2-4E5E-A42B-DC962A1D0854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DOE HEP Review BNL, May 20, 2010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CD8F7-726D-4D23-8F40-BDB3D8631B2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6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705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rgbClr val="B3B3B3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P. O’C. 20110719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5DE899C-08C3-4EFC-AE3D-A8A917D68CE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381000" y="762000"/>
            <a:ext cx="8458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Tx/>
              <a:buChar char="•"/>
              <a:defRPr/>
            </a:pPr>
            <a:endParaRPr lang="en-US" sz="1800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rgbClr val="000066"/>
          </a:solidFill>
          <a:latin typeface="Arial Narrow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300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1FB93DD-B90E-462E-991E-CBBF01D97488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C0EE080-588B-467A-8BCE-B7A8352B17A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0EFE445-9948-4455-BC28-9153C60D40A8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6C28C92-7207-4241-AE7C-7763249276D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68580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7620000" cy="1825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53200"/>
            <a:ext cx="457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8B2776-41A3-4775-8D14-487DADA50A2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226310" name="Line 6"/>
          <p:cNvSpPr>
            <a:spLocks noChangeShapeType="1"/>
          </p:cNvSpPr>
          <p:nvPr userDrawn="1"/>
        </p:nvSpPr>
        <p:spPr bwMode="auto">
          <a:xfrm>
            <a:off x="457200" y="6553200"/>
            <a:ext cx="8229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4103" name="Picture 7" descr="logo_Stars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3"/>
          <a:stretch>
            <a:fillRect/>
          </a:stretch>
        </p:blipFill>
        <p:spPr bwMode="auto">
          <a:xfrm>
            <a:off x="7391400" y="152400"/>
            <a:ext cx="16446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12" name="Line 8"/>
          <p:cNvSpPr>
            <a:spLocks noChangeShapeType="1"/>
          </p:cNvSpPr>
          <p:nvPr userDrawn="1"/>
        </p:nvSpPr>
        <p:spPr bwMode="auto">
          <a:xfrm>
            <a:off x="457200" y="652463"/>
            <a:ext cx="8229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0" r:id="rId2"/>
    <p:sldLayoutId id="2147483979" r:id="rId3"/>
    <p:sldLayoutId id="2147483978" r:id="rId4"/>
    <p:sldLayoutId id="2147483977" r:id="rId5"/>
    <p:sldLayoutId id="2147483976" r:id="rId6"/>
    <p:sldLayoutId id="2147483975" r:id="rId7"/>
    <p:sldLayoutId id="2147483974" r:id="rId8"/>
    <p:sldLayoutId id="2147483973" r:id="rId9"/>
    <p:sldLayoutId id="2147483972" r:id="rId10"/>
    <p:sldLayoutId id="21474839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i="1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i="1"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A2F8BC-9867-4091-B18D-F797746D719D}" type="slidenum">
              <a:rPr lang="en-US" sz="1400" smtClean="0"/>
              <a:pPr eaLnBrk="1" hangingPunct="1"/>
              <a:t>1</a:t>
            </a:fld>
            <a:endParaRPr lang="en-US" sz="1400" smtClean="0"/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smtClean="0"/>
              <a:t>DCDS pros and cons</a:t>
            </a:r>
            <a:br>
              <a:rPr sz="2400" smtClean="0"/>
            </a:br>
            <a:r>
              <a:rPr sz="1400" smtClean="0"/>
              <a:t>Paul O’Connor 10/10/13</a:t>
            </a:r>
          </a:p>
        </p:txBody>
      </p:sp>
      <p:sp>
        <p:nvSpPr>
          <p:cNvPr id="41988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5257800" cy="5715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AutoNum type="arabicPeriod"/>
            </a:pPr>
            <a:r>
              <a:rPr lang="en-US" sz="1700" smtClean="0"/>
              <a:t>“Digital CDS” is a special case of digital filtering, which has been used for a long time in a wide range of research instrumentation to approach optimal filtering, or to apply multiple filters to the same digitized waveform, or to implement time-adaptive filters:</a:t>
            </a:r>
          </a:p>
          <a:p>
            <a:pPr marL="762000" lvl="1" indent="-304800">
              <a:lnSpc>
                <a:spcPct val="90000"/>
              </a:lnSpc>
            </a:pPr>
            <a:r>
              <a:rPr lang="en-US" sz="1200" smtClean="0"/>
              <a:t>W. Cleland, E. Stern, “Signal processing considerations for liquid ionization calorimeters in a high rate environment”, Nucl. Instrum. Methods A338, 467(1994)</a:t>
            </a:r>
          </a:p>
          <a:p>
            <a:pPr marL="762000" lvl="1" indent="-304800">
              <a:lnSpc>
                <a:spcPct val="90000"/>
              </a:lnSpc>
            </a:pPr>
            <a:r>
              <a:rPr lang="en-US" sz="1200" smtClean="0"/>
              <a:t>W. Warburton et al., “Digital pulse processing: new possibilities in nuclear spectroscopy”, Appl. Rad.Isotopes 53(4), 913 (2000)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sz="1700" smtClean="0"/>
              <a:t>It is well established that the simple differential averager (SDA)  is the optimal filter for detecting a step signal in the presence of white noise; </a:t>
            </a:r>
          </a:p>
          <a:p>
            <a:pPr marL="762000" lvl="1" indent="-304800">
              <a:lnSpc>
                <a:spcPct val="90000"/>
              </a:lnSpc>
            </a:pPr>
            <a:r>
              <a:rPr lang="en-US" sz="1200" smtClean="0"/>
              <a:t>D. Hegyi, A. Burrows, AJ85(10), 1980</a:t>
            </a:r>
          </a:p>
          <a:p>
            <a:pPr marL="762000" lvl="1" indent="-304800">
              <a:lnSpc>
                <a:spcPct val="90000"/>
              </a:lnSpc>
            </a:pPr>
            <a:r>
              <a:rPr lang="en-US" sz="1200" smtClean="0"/>
              <a:t>G. Hopkinson, D. Lumb, J. Phys. E15,1214(1982)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sz="1700" smtClean="0"/>
              <a:t>When 1/f noise is significant, the shape of the optimal filter changes but SDA remains near-optimal. 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sz="1700" smtClean="0"/>
              <a:t>The SDA is easily implemented in the analog domain (dual-slope integrator).</a:t>
            </a:r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en-US" sz="1700" smtClean="0"/>
              <a:t>DCDS advantage only when noise is non-white and pixel rate is low.</a:t>
            </a:r>
          </a:p>
          <a:p>
            <a:pPr>
              <a:lnSpc>
                <a:spcPct val="90000"/>
              </a:lnSpc>
            </a:pPr>
            <a:endParaRPr lang="en-US" sz="17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DOE HEP Review BNL, May 20, 2010 </a:t>
            </a:r>
          </a:p>
        </p:txBody>
      </p:sp>
      <p:sp>
        <p:nvSpPr>
          <p:cNvPr id="41990" name="Slide Number Placeholder 4"/>
          <p:cNvSpPr txBox="1">
            <a:spLocks noGrp="1"/>
          </p:cNvSpPr>
          <p:nvPr/>
        </p:nvSpPr>
        <p:spPr bwMode="auto">
          <a:xfrm>
            <a:off x="7010400" y="6629400"/>
            <a:ext cx="2133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D264274-CC33-4960-9822-147876F1095C}" type="slidenum">
              <a:rPr lang="en-US" sz="1400"/>
              <a:pPr algn="r" eaLnBrk="1" hangingPunct="1"/>
              <a:t>1</a:t>
            </a:fld>
            <a:endParaRPr lang="en-US" sz="1400"/>
          </a:p>
        </p:txBody>
      </p:sp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62000"/>
            <a:ext cx="33448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91013"/>
            <a:ext cx="3048000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7121525" y="6019800"/>
            <a:ext cx="6477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Symbol" pitchFamily="18" charset="2"/>
              </a:rPr>
              <a:t>p</a:t>
            </a:r>
            <a:r>
              <a:rPr lang="en-US" sz="1400"/>
              <a:t>t</a:t>
            </a:r>
            <a:r>
              <a:rPr lang="en-US" sz="1400" baseline="-25000"/>
              <a:t>p</a:t>
            </a:r>
            <a:r>
              <a:rPr lang="en-US" sz="1400"/>
              <a:t>f</a:t>
            </a:r>
            <a:r>
              <a:rPr lang="en-US" sz="1400" baseline="-25000"/>
              <a:t>c</a:t>
            </a:r>
            <a:r>
              <a:rPr lang="en-US" sz="1400"/>
              <a:t>/2</a:t>
            </a:r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>
            <a:off x="5257800" y="51054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999" name="AutoShape 15"/>
          <p:cNvSpPr>
            <a:spLocks noChangeArrowheads="1"/>
          </p:cNvSpPr>
          <p:nvPr/>
        </p:nvSpPr>
        <p:spPr bwMode="auto">
          <a:xfrm>
            <a:off x="5181600" y="30480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Experimental study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4800600" cy="5486400"/>
          </a:xfrm>
        </p:spPr>
        <p:txBody>
          <a:bodyPr/>
          <a:lstStyle/>
          <a:p>
            <a:r>
              <a:rPr lang="en-US" sz="1800" smtClean="0"/>
              <a:t>A nice study of DCDS was done at RAL and reported in last year’s SPIE meeting:</a:t>
            </a:r>
          </a:p>
          <a:p>
            <a:pPr lvl="1"/>
            <a:r>
              <a:rPr lang="en-US" sz="1600" smtClean="0"/>
              <a:t>M. Clapp, “Development of a test system for the characterisation of DCDS CCD readout techniques”, Proc. of SPIE Vol. 8453, 84531D (2012)</a:t>
            </a:r>
          </a:p>
          <a:p>
            <a:pPr>
              <a:buFontTx/>
              <a:buNone/>
            </a:pPr>
            <a:r>
              <a:rPr lang="en-US" sz="1800" smtClean="0"/>
              <a:t>where it is shown that:</a:t>
            </a:r>
          </a:p>
          <a:p>
            <a:pPr lvl="1"/>
            <a:r>
              <a:rPr lang="en-US" sz="1600" smtClean="0"/>
              <a:t>For 16-bit system minimum sampling frequency is </a:t>
            </a:r>
            <a:r>
              <a:rPr lang="en-US" sz="1600" b="1" smtClean="0"/>
              <a:t>14X</a:t>
            </a:r>
            <a:r>
              <a:rPr lang="en-US" sz="1600" smtClean="0"/>
              <a:t> pixel frequency</a:t>
            </a:r>
          </a:p>
          <a:p>
            <a:pPr lvl="1"/>
            <a:r>
              <a:rPr lang="en-US" sz="1600" smtClean="0"/>
              <a:t>Measurements of the e2V CCD203 at 100kpix/s and 60MSa/s using a variety of weight functions showed </a:t>
            </a:r>
            <a:r>
              <a:rPr lang="en-US" sz="1600" b="1" smtClean="0"/>
              <a:t>no improvement</a:t>
            </a:r>
            <a:r>
              <a:rPr lang="en-US" sz="1600" smtClean="0"/>
              <a:t> over equal-weighted samples (same as SDA)</a:t>
            </a:r>
          </a:p>
          <a:p>
            <a:r>
              <a:rPr lang="en-US" sz="1800" smtClean="0"/>
              <a:t>Assertion:</a:t>
            </a:r>
          </a:p>
          <a:p>
            <a:pPr lvl="1"/>
            <a:r>
              <a:rPr lang="en-US" sz="1600" smtClean="0"/>
              <a:t>Highly-oversampled DCDS systems incur power dissipation penalty compared to analog CDS.</a:t>
            </a:r>
          </a:p>
          <a:p>
            <a:endParaRPr lang="en-US" sz="1800" smtClean="0"/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69988"/>
            <a:ext cx="3713163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340100" cy="20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5867400" y="5638800"/>
            <a:ext cx="267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increasingly unequal weights </a:t>
            </a:r>
            <a:r>
              <a:rPr lang="en-US" sz="1400">
                <a:sym typeface="Wingdings" pitchFamily="2" charset="2"/>
              </a:rPr>
              <a:t></a:t>
            </a:r>
            <a:endParaRPr lang="en-US" sz="1400"/>
          </a:p>
        </p:txBody>
      </p:sp>
      <p:sp>
        <p:nvSpPr>
          <p:cNvPr id="113672" name="AutoShape 8"/>
          <p:cNvSpPr>
            <a:spLocks noChangeArrowheads="1"/>
          </p:cNvSpPr>
          <p:nvPr/>
        </p:nvSpPr>
        <p:spPr bwMode="auto">
          <a:xfrm>
            <a:off x="4648200" y="41148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41148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16300"/>
            <a:ext cx="405765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0386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42481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Theme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18409</TotalTime>
  <Words>329</Words>
  <Application>Microsoft Office PowerPoint</Application>
  <PresentationFormat>Presentazione su schermo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3</vt:i4>
      </vt:variant>
    </vt:vector>
  </HeadingPairs>
  <TitlesOfParts>
    <vt:vector size="13" baseType="lpstr">
      <vt:lpstr>Arial</vt:lpstr>
      <vt:lpstr>Arial Narrow</vt:lpstr>
      <vt:lpstr>Comic Sans MS</vt:lpstr>
      <vt:lpstr>Calibri</vt:lpstr>
      <vt:lpstr>Symbol</vt:lpstr>
      <vt:lpstr>Wingdings</vt:lpstr>
      <vt:lpstr>1_Default Design</vt:lpstr>
      <vt:lpstr>Office Theme</vt:lpstr>
      <vt:lpstr>1_Office Theme</vt:lpstr>
      <vt:lpstr>7_Office Theme</vt:lpstr>
      <vt:lpstr>DCDS pros and cons Paul O’Connor 10/10/13</vt:lpstr>
      <vt:lpstr>Experimental study</vt:lpstr>
      <vt:lpstr>Presentazione standard di PowerPoint</vt:lpstr>
    </vt:vector>
  </TitlesOfParts>
  <Company>Brookhaven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LSST Focal Plane Technology</dc:title>
  <dc:creator>Paul O'Connor</dc:creator>
  <cp:lastModifiedBy>tecno</cp:lastModifiedBy>
  <cp:revision>386</cp:revision>
  <dcterms:created xsi:type="dcterms:W3CDTF">2009-08-31T15:05:31Z</dcterms:created>
  <dcterms:modified xsi:type="dcterms:W3CDTF">2013-10-10T09:00:02Z</dcterms:modified>
</cp:coreProperties>
</file>