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388" r:id="rId3"/>
    <p:sldId id="389" r:id="rId4"/>
    <p:sldId id="390" r:id="rId5"/>
    <p:sldId id="392" r:id="rId6"/>
    <p:sldId id="391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8E8D"/>
    <a:srgbClr val="8EA5CB"/>
    <a:srgbClr val="6E548D"/>
    <a:srgbClr val="A8423F"/>
    <a:srgbClr val="3D96AE"/>
    <a:srgbClr val="86A44A"/>
    <a:srgbClr val="FF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preferSingleView="1">
    <p:restoredLeft sz="15620"/>
    <p:restoredTop sz="9466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8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90" tIns="48444" rIns="96890" bIns="48444" numCol="1" anchor="t" anchorCtr="0" compatLnSpc="1">
            <a:prstTxWarp prst="textNoShape">
              <a:avLst/>
            </a:prstTxWarp>
          </a:bodyPr>
          <a:lstStyle>
            <a:lvl1pPr defTabSz="968266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90" tIns="48444" rIns="96890" bIns="48444" numCol="1" anchor="t" anchorCtr="0" compatLnSpc="1">
            <a:prstTxWarp prst="textNoShape">
              <a:avLst/>
            </a:prstTxWarp>
          </a:bodyPr>
          <a:lstStyle>
            <a:lvl1pPr algn="r" defTabSz="968266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90" tIns="48444" rIns="96890" bIns="48444" numCol="1" anchor="b" anchorCtr="0" compatLnSpc="1">
            <a:prstTxWarp prst="textNoShape">
              <a:avLst/>
            </a:prstTxWarp>
          </a:bodyPr>
          <a:lstStyle>
            <a:lvl1pPr defTabSz="968266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90" tIns="48444" rIns="96890" bIns="48444" numCol="1" anchor="b" anchorCtr="0" compatLnSpc="1">
            <a:prstTxWarp prst="textNoShape">
              <a:avLst/>
            </a:prstTxWarp>
          </a:bodyPr>
          <a:lstStyle>
            <a:lvl1pPr algn="r" defTabSz="968266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CF39A2A-CC51-4746-9F5C-1FC827F849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28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6679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6679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6679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6679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FFD3ECF-8610-41BE-92CE-382547046D9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5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63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63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63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63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63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63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63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63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8EF2BE76-5A30-451B-A86E-7124F704AAF5}" type="slidenum">
              <a:rPr lang="en-US" altLang="en-US" sz="1300" smtClean="0"/>
              <a:pPr eaLnBrk="1" hangingPunct="1">
                <a:spcBef>
                  <a:spcPct val="0"/>
                </a:spcBef>
                <a:defRPr/>
              </a:pPr>
              <a:t>1</a:t>
            </a:fld>
            <a:endParaRPr lang="en-US" altLang="en-US" sz="13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5410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A3029-FA38-4F0E-9BDF-7A623A5B6FF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0386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89E5E-A076-486F-8861-36BDEE9D041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685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6553200" cy="762000"/>
          </a:xfrm>
        </p:spPr>
        <p:txBody>
          <a:bodyPr/>
          <a:lstStyle>
            <a:lvl1pPr>
              <a:defRPr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8D306-1DF0-4228-9898-1D47C6B9D90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441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655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6E9C6-E02D-4B13-8438-6FFCA76CB50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4218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50000">
              <a:srgbClr val="000099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3246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B08BA0D-6FB1-42B0-8813-DCC6364593E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533400"/>
            <a:ext cx="5257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10" descr="STAlogocolored cop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 descr="lLogo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4478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Tahoma" pitchFamily="34" charset="0"/>
          <a:ea typeface="ＭＳ Ｐゴシック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Tahoma" pitchFamily="34" charset="0"/>
          <a:ea typeface="ＭＳ Ｐゴシック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Tahoma" pitchFamily="34" charset="0"/>
          <a:ea typeface="ＭＳ Ｐゴシック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Tahoma" pitchFamily="34" charset="0"/>
          <a:ea typeface="ＭＳ Ｐゴシック" charset="-128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8C52637-320A-4A3C-8A86-46F1E205E18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en-US" altLang="en-US" sz="14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81000"/>
            <a:ext cx="8610600" cy="5715000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3600" b="1" i="1" smtClean="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3600" b="1" smtClean="0">
              <a:latin typeface="Tahoma" pitchFamily="34" charset="0"/>
              <a:ea typeface="ＭＳ Ｐゴシック" pitchFamily="34" charset="-128"/>
              <a:cs typeface="Tahoma" pitchFamily="34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3600" b="1" smtClean="0">
              <a:latin typeface="Tahoma" pitchFamily="34" charset="0"/>
              <a:ea typeface="ＭＳ Ｐゴシック" pitchFamily="34" charset="-128"/>
              <a:cs typeface="Tahoma" pitchFamily="34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3600" b="1" smtClean="0">
              <a:latin typeface="Tahoma" pitchFamily="34" charset="0"/>
              <a:ea typeface="ＭＳ Ｐゴシック" pitchFamily="34" charset="-128"/>
              <a:cs typeface="Tahoma" pitchFamily="34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3600" b="1" smtClean="0">
                <a:latin typeface="Tahoma" pitchFamily="34" charset="0"/>
                <a:ea typeface="ＭＳ Ｐゴシック" pitchFamily="34" charset="-128"/>
                <a:cs typeface="Tahoma" pitchFamily="34" charset="0"/>
              </a:rPr>
              <a:t>Focal Plane Electronics Round Table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3600" b="1" smtClean="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b="1" smtClean="0">
                <a:ea typeface="ＭＳ Ｐゴシック" pitchFamily="34" charset="-128"/>
              </a:rPr>
              <a:t>Scientific Detector Workshop 2013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 b="1" smtClean="0">
                <a:ea typeface="ＭＳ Ｐゴシック" pitchFamily="34" charset="-128"/>
              </a:rPr>
              <a:t>Florence, Italy</a:t>
            </a:r>
            <a:endParaRPr lang="en-US" altLang="en-US" sz="1800" smtClean="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 b="1" smtClean="0">
                <a:ea typeface="ＭＳ Ｐゴシック" pitchFamily="34" charset="-128"/>
              </a:rPr>
              <a:t>10 October 2013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2000" b="1" smtClean="0">
              <a:ea typeface="ＭＳ Ｐゴシック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600" smtClean="0">
                <a:ea typeface="ＭＳ Ｐゴシック" pitchFamily="34" charset="-128"/>
              </a:rPr>
              <a:t>Greg Bredthauer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600" smtClean="0">
                <a:ea typeface="ＭＳ Ｐゴシック" pitchFamily="34" charset="-128"/>
              </a:rPr>
              <a:t>Semiconductor Technology Associates, Inc.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200" smtClean="0">
                <a:ea typeface="ＭＳ Ｐゴシック" pitchFamily="34" charset="-128"/>
              </a:rPr>
              <a:t>27122 Paseo Espada, Suite 1004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200" smtClean="0">
                <a:ea typeface="ＭＳ Ｐゴシック" pitchFamily="34" charset="-128"/>
              </a:rPr>
              <a:t>San Juan Capistrano, CA  92675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200" smtClean="0">
                <a:ea typeface="ＭＳ Ｐゴシック" pitchFamily="34" charset="-128"/>
              </a:rPr>
              <a:t>(949) 481-1595 | greg.bredthauer@sta-inc.net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1600" b="1" i="1" smtClean="0">
              <a:ea typeface="ＭＳ Ｐゴシック" pitchFamily="34" charset="-128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738505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200" b="1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en-US" altLang="en-US" sz="1200" b="1">
                <a:solidFill>
                  <a:schemeClr val="tx1"/>
                </a:solidFill>
                <a:cs typeface="Times New Roman" pitchFamily="18" charset="0"/>
              </a:rPr>
            </a:br>
            <a:endParaRPr lang="en-US" altLang="en-US" sz="240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ADC Evolution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563" y="1600200"/>
          <a:ext cx="8778875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253"/>
                <a:gridCol w="640126"/>
                <a:gridCol w="1097359"/>
                <a:gridCol w="1463146"/>
                <a:gridCol w="548680"/>
                <a:gridCol w="1188806"/>
                <a:gridCol w="1280253"/>
                <a:gridCol w="1280253"/>
              </a:tblGrid>
              <a:tr h="6192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Controller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ADC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Sample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</a:t>
                      </a:r>
                      <a:b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(MHz)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Bits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Noise</a:t>
                      </a:r>
                      <a:b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(LSB RMS)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</a:t>
                      </a:r>
                      <a:b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Notes</a:t>
                      </a: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FlexCam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AD9824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Analog CDS</a:t>
                      </a: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Firefly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LTC2208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Tapestry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LTC2208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CCTapestry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ADS5562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Aura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LTC2262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Reflex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AD9268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Dual</a:t>
                      </a: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Reflex B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AD9650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Dual</a:t>
                      </a: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Archon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ADS5263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</a:t>
                      </a: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Quad</a:t>
                      </a:r>
                    </a:p>
                  </a:txBody>
                  <a:tcPr marL="9526" marR="9526" marT="9526" marB="0" anchor="b"/>
                </a:tc>
              </a:tr>
              <a:tr h="44202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AD7960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6" marB="0" anchor="b"/>
                </a:tc>
              </a:tr>
            </a:tbl>
          </a:graphicData>
        </a:graphic>
      </p:graphicFrame>
      <p:sp>
        <p:nvSpPr>
          <p:cNvPr id="3176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9E2F12AF-921E-4697-9991-CDF9948BE75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Diagnostics</a:t>
            </a:r>
          </a:p>
        </p:txBody>
      </p:sp>
      <p:sp>
        <p:nvSpPr>
          <p:cNvPr id="4099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5A849B7-49DD-4A80-BABA-F2E2458FD78F}" type="slidenum">
              <a:rPr lang="en-US" altLang="en-US" sz="1400" smtClean="0"/>
              <a:pPr eaLnBrk="1" hangingPunct="1">
                <a:defRPr/>
              </a:pPr>
              <a:t>3</a:t>
            </a:fld>
            <a:endParaRPr lang="en-US" altLang="en-US" sz="1400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82763"/>
            <a:ext cx="6351588" cy="461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Analytic Possibilities</a:t>
            </a:r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906A72F7-B26C-4E24-A6DC-E67253C078E9}" type="slidenum">
              <a:rPr lang="en-US" altLang="en-US" sz="1400" smtClean="0"/>
              <a:pPr eaLnBrk="1" hangingPunct="1">
                <a:defRPr/>
              </a:pPr>
              <a:t>4</a:t>
            </a:fld>
            <a:endParaRPr lang="en-US" altLang="en-US" sz="1400" smtClean="0"/>
          </a:p>
        </p:txBody>
      </p:sp>
      <p:pic>
        <p:nvPicPr>
          <p:cNvPr id="512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600200"/>
            <a:ext cx="841375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Diagnostics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26EBD-EC2B-4D31-B076-1467421B7CE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600200"/>
            <a:ext cx="7158038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Digital CDS Experience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High sampling rates let you see subtle features</a:t>
            </a:r>
            <a:br>
              <a:rPr lang="en-US" altLang="en-US" smtClean="0">
                <a:ea typeface="ＭＳ Ｐゴシック" pitchFamily="34" charset="-128"/>
              </a:rPr>
            </a:br>
            <a:r>
              <a:rPr lang="en-US" altLang="en-US" smtClean="0">
                <a:ea typeface="ＭＳ Ｐゴシック" pitchFamily="34" charset="-128"/>
              </a:rPr>
              <a:t>(How fast is the CCD output settling? Is it ringing?)</a:t>
            </a:r>
          </a:p>
          <a:p>
            <a:r>
              <a:rPr lang="en-US" altLang="en-US" smtClean="0">
                <a:ea typeface="ＭＳ Ｐゴシック" pitchFamily="34" charset="-128"/>
              </a:rPr>
              <a:t>For higher frequencies (1 MHz), every extra sample averaged lowers noise, close to theory</a:t>
            </a:r>
          </a:p>
          <a:p>
            <a:r>
              <a:rPr lang="en-US" altLang="en-US" smtClean="0">
                <a:ea typeface="ＭＳ Ｐゴシック" pitchFamily="34" charset="-128"/>
              </a:rPr>
              <a:t>For lower frequencies (100 kHz), balance with 1/f noise – samples prefer to be close to SW transition</a:t>
            </a:r>
          </a:p>
          <a:p>
            <a:r>
              <a:rPr lang="en-US" altLang="en-US" smtClean="0">
                <a:ea typeface="ＭＳ Ｐゴシック" pitchFamily="34" charset="-128"/>
              </a:rPr>
              <a:t>Higher analog bandwidth gives faster settling, easier to avoid subtle non-linearities</a:t>
            </a:r>
          </a:p>
          <a:p>
            <a:r>
              <a:rPr lang="en-US" altLang="en-US" smtClean="0">
                <a:ea typeface="ＭＳ Ｐゴシック" pitchFamily="34" charset="-128"/>
              </a:rPr>
              <a:t>ADC power falls with sample rate – use lower frequencies in production after tuning</a:t>
            </a:r>
          </a:p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02F45F5-F43B-43A5-A29F-5EE6CBB4980D}" type="slidenum">
              <a:rPr lang="en-US" altLang="en-US" sz="1400" smtClean="0"/>
              <a:pPr eaLnBrk="1" hangingPunct="1">
                <a:defRPr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23687</TotalTime>
  <Words>144</Words>
  <Application>Microsoft Office PowerPoint</Application>
  <PresentationFormat>Presentazione su schermo (4:3)</PresentationFormat>
  <Paragraphs>108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Times New Roman</vt:lpstr>
      <vt:lpstr>ＭＳ Ｐゴシック</vt:lpstr>
      <vt:lpstr>Arial</vt:lpstr>
      <vt:lpstr>Tahoma</vt:lpstr>
      <vt:lpstr>Calibri</vt:lpstr>
      <vt:lpstr>Default Design</vt:lpstr>
      <vt:lpstr>Presentazione standard di PowerPoint</vt:lpstr>
      <vt:lpstr>ADC Evolution</vt:lpstr>
      <vt:lpstr>Diagnostics</vt:lpstr>
      <vt:lpstr>Analytic Possibilities</vt:lpstr>
      <vt:lpstr>More Diagnostics</vt:lpstr>
      <vt:lpstr>Digital CDS Experience</vt:lpstr>
    </vt:vector>
  </TitlesOfParts>
  <Company>STA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Richard Bredthauer</dc:creator>
  <cp:lastModifiedBy>tecno</cp:lastModifiedBy>
  <cp:revision>659</cp:revision>
  <dcterms:created xsi:type="dcterms:W3CDTF">2010-06-23T22:42:22Z</dcterms:created>
  <dcterms:modified xsi:type="dcterms:W3CDTF">2013-10-10T08:58:19Z</dcterms:modified>
</cp:coreProperties>
</file>