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620"/>
    <p:restoredTop sz="95110" autoAdjust="0"/>
  </p:normalViewPr>
  <p:slideViewPr>
    <p:cSldViewPr snapToGrid="0" snapToObjects="1">
      <p:cViewPr>
        <p:scale>
          <a:sx n="85" d="100"/>
          <a:sy n="85" d="100"/>
        </p:scale>
        <p:origin x="-5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0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4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20764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769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5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8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8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8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6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4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30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07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26080" y="1143000"/>
            <a:ext cx="203692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2"/>
                </a:solidFill>
              </a:defRPr>
            </a:lvl1pPr>
          </a:lstStyle>
          <a:p>
            <a:fld id="{E102DE0D-4749-F345-A5A6-42B0D735BB40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1143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228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fld id="{5DB760FF-DCCC-5448-B1C1-C913700E73F3}" type="slidenum">
              <a:rPr lang="en-US" smtClean="0"/>
              <a:t>‹N›</a:t>
            </a:fld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609600" y="1143000"/>
            <a:ext cx="80772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799" y="2130425"/>
            <a:ext cx="7981933" cy="1470025"/>
          </a:xfrm>
        </p:spPr>
        <p:txBody>
          <a:bodyPr/>
          <a:lstStyle/>
          <a:p>
            <a:pPr algn="ctr" hangingPunct="0"/>
            <a:r>
              <a:rPr lang="en-US" b="1" dirty="0"/>
              <a:t>Digital Correlated Double Sampling for ZTF</a:t>
            </a:r>
            <a:br>
              <a:rPr lang="en-US" b="1" dirty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3200" b="1" dirty="0"/>
              <a:t>Roger Smith </a:t>
            </a:r>
            <a:r>
              <a:rPr lang="it-IT" sz="3200" dirty="0"/>
              <a:t>and</a:t>
            </a:r>
            <a:r>
              <a:rPr lang="it-IT" sz="3200" b="1" dirty="0"/>
              <a:t> Stephen Kaye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b="1" i="1" dirty="0">
                <a:solidFill>
                  <a:srgbClr val="FF6600"/>
                </a:solidFill>
              </a:rPr>
              <a:t>California Institute of Technology</a:t>
            </a:r>
            <a:br>
              <a:rPr lang="en-US" b="1" i="1" dirty="0">
                <a:solidFill>
                  <a:srgbClr val="FF66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24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Digital CDS is very simple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060" y="5427524"/>
            <a:ext cx="8874940" cy="439378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0000FF"/>
                </a:solidFill>
              </a:rPr>
              <a:t>Is 10 MHz sampling adequate at 1 </a:t>
            </a:r>
            <a:r>
              <a:rPr lang="en-US" sz="3200" b="1" dirty="0" err="1" smtClean="0">
                <a:solidFill>
                  <a:srgbClr val="0000FF"/>
                </a:solidFill>
              </a:rPr>
              <a:t>Mpixel</a:t>
            </a:r>
            <a:r>
              <a:rPr lang="en-US" sz="3200" b="1" dirty="0" smtClean="0">
                <a:solidFill>
                  <a:srgbClr val="0000FF"/>
                </a:solidFill>
              </a:rPr>
              <a:t>/s ?   </a:t>
            </a:r>
          </a:p>
          <a:p>
            <a:pPr marL="400050" lvl="1" indent="0">
              <a:buNone/>
            </a:pPr>
            <a:r>
              <a:rPr lang="en-US" dirty="0" smtClean="0"/>
              <a:t>If so,  successive approximation ADC can have excellent 16 bit performance, size, power.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269060" y="1264980"/>
            <a:ext cx="8618838" cy="3687986"/>
            <a:chOff x="269060" y="1446405"/>
            <a:chExt cx="8618838" cy="3687986"/>
          </a:xfrm>
        </p:grpSpPr>
        <p:sp>
          <p:nvSpPr>
            <p:cNvPr id="29" name="TextBox 28"/>
            <p:cNvSpPr txBox="1"/>
            <p:nvPr/>
          </p:nvSpPr>
          <p:spPr>
            <a:xfrm>
              <a:off x="7638795" y="3934062"/>
              <a:ext cx="124910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4ch * 1 </a:t>
              </a:r>
              <a:r>
                <a:rPr lang="en-US" sz="1200" dirty="0" err="1" smtClean="0"/>
                <a:t>Mpixel</a:t>
              </a:r>
              <a:r>
                <a:rPr lang="en-US" sz="1200" dirty="0" smtClean="0"/>
                <a:t>/s * 32 bit</a:t>
              </a:r>
            </a:p>
            <a:p>
              <a:pPr algn="ctr"/>
              <a:r>
                <a:rPr lang="en-US" sz="1200" dirty="0" smtClean="0"/>
                <a:t>= 128 </a:t>
              </a:r>
              <a:r>
                <a:rPr lang="en-US" sz="1200" dirty="0" err="1" smtClean="0"/>
                <a:t>mbit</a:t>
              </a:r>
              <a:r>
                <a:rPr lang="en-US" sz="1200" dirty="0" smtClean="0"/>
                <a:t>/s</a:t>
              </a:r>
            </a:p>
            <a:p>
              <a:pPr algn="ctr"/>
              <a:endParaRPr lang="en-US" sz="1200" dirty="0"/>
            </a:p>
            <a:p>
              <a:pPr algn="ctr"/>
              <a:r>
                <a:rPr lang="en-US" sz="1200" dirty="0" smtClean="0"/>
                <a:t>USB2 is rated at 400mbit/s.</a:t>
              </a:r>
              <a:endParaRPr lang="en-US" sz="1200" dirty="0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269060" y="1446405"/>
              <a:ext cx="8586811" cy="3573902"/>
              <a:chOff x="269060" y="1446405"/>
              <a:chExt cx="8586811" cy="3573902"/>
            </a:xfrm>
          </p:grpSpPr>
          <p:pic>
            <p:nvPicPr>
              <p:cNvPr id="4" name="Picture 3"/>
              <p:cNvPicPr/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0101" y="2109581"/>
                <a:ext cx="4270885" cy="2802973"/>
              </a:xfrm>
              <a:prstGeom prst="rect">
                <a:avLst/>
              </a:prstGeom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2025640" y="3455098"/>
                <a:ext cx="1846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200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69875" y="1820495"/>
                <a:ext cx="2133005" cy="3190766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494159" y="1820495"/>
                <a:ext cx="2133005" cy="2456200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051712" y="1882260"/>
                <a:ext cx="304268" cy="10780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</a:rPr>
                  <a:t>Serial register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9" name="Elbow Connector 8"/>
              <p:cNvCxnSpPr>
                <a:endCxn id="8" idx="2"/>
              </p:cNvCxnSpPr>
              <p:nvPr/>
            </p:nvCxnSpPr>
            <p:spPr>
              <a:xfrm flipV="1">
                <a:off x="4451181" y="2960297"/>
                <a:ext cx="752665" cy="149655"/>
              </a:xfrm>
              <a:prstGeom prst="bentConnector2">
                <a:avLst/>
              </a:prstGeom>
              <a:ln>
                <a:solidFill>
                  <a:srgbClr val="000000"/>
                </a:solidFill>
                <a:tailEnd type="triangl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Rectangle 9"/>
              <p:cNvSpPr/>
              <p:nvPr/>
            </p:nvSpPr>
            <p:spPr>
              <a:xfrm>
                <a:off x="5703486" y="1882260"/>
                <a:ext cx="304268" cy="10780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err="1" smtClean="0">
                    <a:solidFill>
                      <a:srgbClr val="000000"/>
                    </a:solidFill>
                  </a:rPr>
                  <a:t>Coadder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058115" y="3484874"/>
                <a:ext cx="304268" cy="10780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</a:rPr>
                  <a:t>Serial register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709889" y="3484874"/>
                <a:ext cx="304268" cy="107803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1200" dirty="0" err="1" smtClean="0">
                    <a:solidFill>
                      <a:srgbClr val="000000"/>
                    </a:solidFill>
                  </a:rPr>
                  <a:t>Coadder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3" name="Elbow Connector 12"/>
              <p:cNvCxnSpPr/>
              <p:nvPr/>
            </p:nvCxnSpPr>
            <p:spPr>
              <a:xfrm flipV="1">
                <a:off x="4717143" y="4562911"/>
                <a:ext cx="486704" cy="274257"/>
              </a:xfrm>
              <a:prstGeom prst="bentConnector3">
                <a:avLst>
                  <a:gd name="adj1" fmla="val 101000"/>
                </a:avLst>
              </a:prstGeom>
              <a:ln>
                <a:solidFill>
                  <a:srgbClr val="000000"/>
                </a:solidFill>
                <a:tailEnd type="triangle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ight Arrow 14"/>
              <p:cNvSpPr/>
              <p:nvPr/>
            </p:nvSpPr>
            <p:spPr>
              <a:xfrm>
                <a:off x="5355981" y="2237383"/>
                <a:ext cx="347506" cy="399082"/>
              </a:xfrm>
              <a:prstGeom prst="rightArrow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" name="Right Arrow 15"/>
              <p:cNvSpPr/>
              <p:nvPr/>
            </p:nvSpPr>
            <p:spPr>
              <a:xfrm>
                <a:off x="5367189" y="3877613"/>
                <a:ext cx="347506" cy="399082"/>
              </a:xfrm>
              <a:prstGeom prst="rightArrow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545833" y="2846822"/>
                <a:ext cx="840743" cy="881137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rgbClr val="000000"/>
                    </a:solidFill>
                  </a:rPr>
                  <a:t>USB2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20" name="Elbow Connector 19"/>
              <p:cNvCxnSpPr>
                <a:stCxn id="10" idx="3"/>
                <a:endCxn id="19" idx="0"/>
              </p:cNvCxnSpPr>
              <p:nvPr/>
            </p:nvCxnSpPr>
            <p:spPr>
              <a:xfrm>
                <a:off x="6007755" y="2421278"/>
                <a:ext cx="958450" cy="425544"/>
              </a:xfrm>
              <a:prstGeom prst="bentConnector2">
                <a:avLst/>
              </a:prstGeom>
              <a:ln w="57150" cmpd="thickThin">
                <a:solidFill>
                  <a:schemeClr val="tx1"/>
                </a:solidFill>
                <a:headEnd type="none"/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Elbow Connector 20"/>
              <p:cNvCxnSpPr>
                <a:stCxn id="12" idx="3"/>
              </p:cNvCxnSpPr>
              <p:nvPr/>
            </p:nvCxnSpPr>
            <p:spPr>
              <a:xfrm flipV="1">
                <a:off x="6014157" y="3727959"/>
                <a:ext cx="664596" cy="295934"/>
              </a:xfrm>
              <a:prstGeom prst="bentConnector3">
                <a:avLst>
                  <a:gd name="adj1" fmla="val 100602"/>
                </a:avLst>
              </a:prstGeom>
              <a:ln w="57150" cmpd="thickThin">
                <a:solidFill>
                  <a:schemeClr val="tx1"/>
                </a:solidFill>
                <a:headEnd type="none"/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Elbow Connector 21"/>
              <p:cNvCxnSpPr/>
              <p:nvPr/>
            </p:nvCxnSpPr>
            <p:spPr>
              <a:xfrm rot="5400000" flipH="1" flipV="1">
                <a:off x="5986255" y="4031312"/>
                <a:ext cx="1283302" cy="676597"/>
              </a:xfrm>
              <a:prstGeom prst="bentConnector3">
                <a:avLst>
                  <a:gd name="adj1" fmla="val 51555"/>
                </a:avLst>
              </a:prstGeom>
              <a:ln w="57150" cmpd="thickThin">
                <a:solidFill>
                  <a:schemeClr val="tx1"/>
                </a:solidFill>
                <a:headEnd type="none"/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Elbow Connector 22"/>
              <p:cNvCxnSpPr/>
              <p:nvPr/>
            </p:nvCxnSpPr>
            <p:spPr>
              <a:xfrm rot="5400000" flipH="1" flipV="1">
                <a:off x="6235956" y="4037836"/>
                <a:ext cx="1292349" cy="672594"/>
              </a:xfrm>
              <a:prstGeom prst="bentConnector3">
                <a:avLst>
                  <a:gd name="adj1" fmla="val 26068"/>
                </a:avLst>
              </a:prstGeom>
              <a:ln w="57150" cmpd="thickThin">
                <a:solidFill>
                  <a:schemeClr val="tx1"/>
                </a:solidFill>
                <a:headEnd type="none"/>
                <a:tailEnd type="triangle" w="med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4717143" y="1811449"/>
                <a:ext cx="2853596" cy="3199812"/>
              </a:xfrm>
              <a:prstGeom prst="rect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25" name="Straight Arrow Connector 24"/>
              <p:cNvCxnSpPr>
                <a:stCxn id="19" idx="3"/>
              </p:cNvCxnSpPr>
              <p:nvPr/>
            </p:nvCxnSpPr>
            <p:spPr>
              <a:xfrm>
                <a:off x="7386576" y="3287391"/>
                <a:ext cx="392346" cy="0"/>
              </a:xfrm>
              <a:prstGeom prst="straightConnector1">
                <a:avLst/>
              </a:prstGeom>
              <a:ln w="28575" cmpd="sng"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6017366" y="1810518"/>
                <a:ext cx="136920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200" dirty="0" err="1" smtClean="0">
                    <a:solidFill>
                      <a:srgbClr val="0000FF"/>
                    </a:solidFill>
                  </a:rPr>
                  <a:t>Virtex</a:t>
                </a:r>
                <a:r>
                  <a:rPr lang="en-US" sz="1200" dirty="0" smtClean="0">
                    <a:solidFill>
                      <a:srgbClr val="0000FF"/>
                    </a:solidFill>
                  </a:rPr>
                  <a:t> 5 FPGA</a:t>
                </a:r>
                <a:endParaRPr lang="en-US" sz="12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542201" y="1806058"/>
                <a:ext cx="205310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</a:rPr>
                  <a:t>S</a:t>
                </a:r>
                <a:r>
                  <a:rPr lang="en-US" sz="1200" dirty="0" smtClean="0">
                    <a:solidFill>
                      <a:srgbClr val="0000FF"/>
                    </a:solidFill>
                  </a:rPr>
                  <a:t>imple </a:t>
                </a:r>
                <a:r>
                  <a:rPr lang="en-US" sz="1200" dirty="0" err="1" smtClean="0">
                    <a:solidFill>
                      <a:srgbClr val="0000FF"/>
                    </a:solidFill>
                  </a:rPr>
                  <a:t>Postamp</a:t>
                </a:r>
                <a:r>
                  <a:rPr lang="en-US" sz="1200" dirty="0" smtClean="0">
                    <a:solidFill>
                      <a:srgbClr val="0000FF"/>
                    </a:solidFill>
                  </a:rPr>
                  <a:t>-ADC</a:t>
                </a:r>
                <a:endParaRPr lang="en-US" sz="12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69875" y="1806058"/>
                <a:ext cx="136920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>
                    <a:solidFill>
                      <a:srgbClr val="0000FF"/>
                    </a:solidFill>
                  </a:rPr>
                  <a:t>Preamp in dewar</a:t>
                </a:r>
                <a:endParaRPr lang="en-US" sz="12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7798937" y="2966546"/>
                <a:ext cx="1056934" cy="837298"/>
              </a:xfrm>
              <a:prstGeom prst="roundRect">
                <a:avLst/>
              </a:prstGeom>
              <a:solidFill>
                <a:schemeClr val="accent1">
                  <a:lumMod val="5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 smtClean="0"/>
                  <a:t>Commercial fiber optic USB extender.</a:t>
                </a:r>
                <a:endParaRPr lang="en-US" sz="1100" dirty="0"/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flipH="1" flipV="1">
                <a:off x="7526697" y="3321103"/>
                <a:ext cx="272240" cy="61295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ight Brace 32"/>
              <p:cNvSpPr/>
              <p:nvPr/>
            </p:nvSpPr>
            <p:spPr>
              <a:xfrm rot="16200000">
                <a:off x="4929076" y="-845180"/>
                <a:ext cx="206745" cy="5076580"/>
              </a:xfrm>
              <a:prstGeom prst="rightBrac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Right Brace 33"/>
              <p:cNvSpPr/>
              <p:nvPr/>
            </p:nvSpPr>
            <p:spPr>
              <a:xfrm rot="16200000">
                <a:off x="1248029" y="625735"/>
                <a:ext cx="175884" cy="2133821"/>
              </a:xfrm>
              <a:prstGeom prst="rightBrac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79757" y="1463252"/>
                <a:ext cx="221440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Vacuum Interface Board,  in Dewar</a:t>
                </a:r>
                <a:endParaRPr lang="en-US" sz="10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542201" y="1446405"/>
                <a:ext cx="498449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/>
                  <a:t>Part</a:t>
                </a:r>
                <a:r>
                  <a:rPr lang="en-US" sz="1000" dirty="0" smtClean="0"/>
                  <a:t> </a:t>
                </a:r>
                <a:r>
                  <a:rPr lang="en-US" sz="1200" dirty="0" smtClean="0"/>
                  <a:t>of Single Board CCD controller, outside telescope beam.</a:t>
                </a:r>
                <a:endParaRPr lang="en-US" sz="12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 rot="16200000">
                <a:off x="2151695" y="1666595"/>
                <a:ext cx="5691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err="1" smtClean="0"/>
                  <a:t>Twinax</a:t>
                </a:r>
                <a:r>
                  <a:rPr lang="en-US" sz="1200" dirty="0" smtClean="0"/>
                  <a:t> cable</a:t>
                </a:r>
                <a:endParaRPr lang="en-US" sz="1200" dirty="0"/>
              </a:p>
            </p:txBody>
          </p:sp>
          <p:cxnSp>
            <p:nvCxnSpPr>
              <p:cNvPr id="46" name="Straight Arrow Connector 45"/>
              <p:cNvCxnSpPr/>
              <p:nvPr/>
            </p:nvCxnSpPr>
            <p:spPr>
              <a:xfrm flipV="1">
                <a:off x="1721547" y="3993698"/>
                <a:ext cx="137006" cy="28049"/>
              </a:xfrm>
              <a:prstGeom prst="straightConnector1">
                <a:avLst/>
              </a:prstGeom>
              <a:ln>
                <a:solidFill>
                  <a:srgbClr val="A6A6A6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TextBox 49"/>
          <p:cNvSpPr txBox="1"/>
          <p:nvPr/>
        </p:nvSpPr>
        <p:spPr>
          <a:xfrm>
            <a:off x="-1493085" y="5148466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</p:txBody>
      </p:sp>
      <p:cxnSp>
        <p:nvCxnSpPr>
          <p:cNvPr id="57" name="Straight Arrow Connector 56"/>
          <p:cNvCxnSpPr>
            <a:endCxn id="14" idx="2"/>
          </p:cNvCxnSpPr>
          <p:nvPr/>
        </p:nvCxnSpPr>
        <p:spPr bwMode="auto">
          <a:xfrm flipV="1">
            <a:off x="3035905" y="3342915"/>
            <a:ext cx="1117833" cy="209009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Off-page Connector 13"/>
          <p:cNvSpPr/>
          <p:nvPr/>
        </p:nvSpPr>
        <p:spPr bwMode="auto">
          <a:xfrm rot="5400000">
            <a:off x="3950065" y="2851153"/>
            <a:ext cx="562462" cy="4303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6476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9917 w 10000"/>
              <a:gd name="connsiteY2" fmla="*/ 6802 h 10000"/>
              <a:gd name="connsiteX3" fmla="*/ 5000 w 10000"/>
              <a:gd name="connsiteY3" fmla="*/ 10000 h 10000"/>
              <a:gd name="connsiteX4" fmla="*/ 0 w 10000"/>
              <a:gd name="connsiteY4" fmla="*/ 6476 h 10000"/>
              <a:gd name="connsiteX5" fmla="*/ 0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cubicBezTo>
                  <a:pt x="9972" y="2267"/>
                  <a:pt x="9945" y="4535"/>
                  <a:pt x="9917" y="6802"/>
                </a:cubicBezTo>
                <a:lnTo>
                  <a:pt x="5000" y="10000"/>
                </a:lnTo>
                <a:lnTo>
                  <a:pt x="0" y="6476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4485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function</a:t>
            </a:r>
            <a:r>
              <a:rPr lang="en-US" baseline="30000" dirty="0" smtClean="0"/>
              <a:t>2</a:t>
            </a:r>
            <a:r>
              <a:rPr lang="en-US" dirty="0" smtClean="0"/>
              <a:t>, no filter</a:t>
            </a:r>
            <a:endParaRPr lang="en-US" dirty="0"/>
          </a:p>
        </p:txBody>
      </p:sp>
      <p:pic>
        <p:nvPicPr>
          <p:cNvPr id="5" name="Picture 4" descr="no filter and dual slo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82" y="266131"/>
            <a:ext cx="8107140" cy="62357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16302" y="4780782"/>
            <a:ext cx="103478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Nyquist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3033791" y="5138356"/>
            <a:ext cx="11759" cy="6467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375325" y="1063140"/>
            <a:ext cx="16349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Passband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13528" y="831442"/>
            <a:ext cx="1012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Aliases</a:t>
            </a:r>
            <a:endParaRPr lang="en-US" dirty="0"/>
          </a:p>
        </p:txBody>
      </p:sp>
      <p:sp>
        <p:nvSpPr>
          <p:cNvPr id="12" name="Right Brace 11"/>
          <p:cNvSpPr/>
          <p:nvPr/>
        </p:nvSpPr>
        <p:spPr bwMode="auto">
          <a:xfrm rot="16200000">
            <a:off x="5741812" y="-965317"/>
            <a:ext cx="369332" cy="4585967"/>
          </a:xfrm>
          <a:prstGeom prst="rightBrace">
            <a:avLst>
              <a:gd name="adj1" fmla="val 8333"/>
              <a:gd name="adj2" fmla="val 5096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84725" y="4213896"/>
            <a:ext cx="163494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Dual slope integrator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>
            <a:stCxn id="13" idx="1"/>
          </p:cNvCxnSpPr>
          <p:nvPr/>
        </p:nvCxnSpPr>
        <p:spPr bwMode="auto">
          <a:xfrm flipH="1">
            <a:off x="5115113" y="4537062"/>
            <a:ext cx="569612" cy="11304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32147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function</a:t>
            </a:r>
            <a:r>
              <a:rPr lang="en-US" baseline="30000" dirty="0" smtClean="0"/>
              <a:t>2</a:t>
            </a:r>
            <a:r>
              <a:rPr lang="en-US" dirty="0" smtClean="0"/>
              <a:t>, 1 pole anti-aliasing  </a:t>
            </a:r>
            <a:endParaRPr lang="en-US" dirty="0"/>
          </a:p>
        </p:txBody>
      </p:sp>
      <p:pic>
        <p:nvPicPr>
          <p:cNvPr id="3" name="Picture 2" descr="1 pole and dual slo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292100"/>
            <a:ext cx="8131522" cy="62601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339028" y="4229506"/>
            <a:ext cx="3986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Significant aliased power remains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538928" y="4598838"/>
            <a:ext cx="258696" cy="3866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H="1">
            <a:off x="5032801" y="4598838"/>
            <a:ext cx="470355" cy="539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7396336" y="4540046"/>
            <a:ext cx="552203" cy="9257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722181" y="2622090"/>
            <a:ext cx="462124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Pole Filter at f</a:t>
            </a:r>
            <a:r>
              <a:rPr lang="en-US" sz="3200" baseline="-25000" dirty="0" smtClean="0"/>
              <a:t>c</a:t>
            </a:r>
            <a:r>
              <a:rPr lang="en-US" sz="3200" dirty="0" smtClean="0"/>
              <a:t> = 4Mhz</a:t>
            </a:r>
          </a:p>
          <a:p>
            <a:pPr algn="ctr"/>
            <a:r>
              <a:rPr lang="en-US" sz="3200" dirty="0" smtClean="0"/>
              <a:t>Is not good enough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616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5sample 2pole and dual slo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04800"/>
            <a:ext cx="8107140" cy="62357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10275" y="3633301"/>
            <a:ext cx="4891695" cy="830997"/>
          </a:xfrm>
          <a:prstGeom prst="rect">
            <a:avLst/>
          </a:prstGeom>
          <a:solidFill>
            <a:srgbClr val="CC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Read noise voltage only 1% more than dual slope integration.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4562448" y="4464298"/>
            <a:ext cx="152865" cy="8857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>
            <a:off x="5044562" y="4464298"/>
            <a:ext cx="211662" cy="9680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728556" y="372109"/>
            <a:ext cx="799603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rgbClr val="FF0000"/>
                </a:solidFill>
              </a:rPr>
              <a:t>5</a:t>
            </a:r>
            <a:r>
              <a:rPr lang="en-US" sz="2400" b="1" dirty="0" smtClean="0">
                <a:solidFill>
                  <a:srgbClr val="FF0000"/>
                </a:solidFill>
              </a:rPr>
              <a:t>+5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641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sample2 pole and dual slo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04800"/>
            <a:ext cx="8107140" cy="62357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28556" y="372109"/>
            <a:ext cx="799603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6+6</a:t>
            </a:r>
          </a:p>
        </p:txBody>
      </p:sp>
    </p:spTree>
    <p:extLst>
      <p:ext uri="{BB962C8B-B14F-4D97-AF65-F5344CB8AC3E}">
        <p14:creationId xmlns:p14="http://schemas.microsoft.com/office/powerpoint/2010/main" val="3105210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7sample2 pole and dual slo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04800"/>
            <a:ext cx="8107140" cy="62357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28556" y="372109"/>
            <a:ext cx="799603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7+7</a:t>
            </a:r>
          </a:p>
        </p:txBody>
      </p:sp>
    </p:spTree>
    <p:extLst>
      <p:ext uri="{BB962C8B-B14F-4D97-AF65-F5344CB8AC3E}">
        <p14:creationId xmlns:p14="http://schemas.microsoft.com/office/powerpoint/2010/main" val="3055602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98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E2v CCD231-C6:  </a:t>
            </a:r>
            <a:r>
              <a:rPr lang="en-US" dirty="0" smtClean="0"/>
              <a:t>“typical” noise</a:t>
            </a:r>
            <a:endParaRPr lang="en-US" dirty="0"/>
          </a:p>
        </p:txBody>
      </p:sp>
      <p:pic>
        <p:nvPicPr>
          <p:cNvPr id="5" name="Picture 4" descr="Screen Shot 2013-10-05 at 6.02.2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59" y="1581528"/>
            <a:ext cx="9144000" cy="5288226"/>
          </a:xfrm>
          <a:prstGeom prst="rect">
            <a:avLst/>
          </a:prstGeom>
          <a:ln>
            <a:noFill/>
          </a:ln>
        </p:spPr>
      </p:pic>
      <p:cxnSp>
        <p:nvCxnSpPr>
          <p:cNvPr id="7" name="Straight Arrow Connector 6"/>
          <p:cNvCxnSpPr/>
          <p:nvPr/>
        </p:nvCxnSpPr>
        <p:spPr bwMode="auto">
          <a:xfrm flipV="1">
            <a:off x="7466890" y="3139453"/>
            <a:ext cx="0" cy="26338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1211166" y="3139453"/>
            <a:ext cx="62557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973017" y="5937917"/>
            <a:ext cx="834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baseline="-25000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 = 4MHz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8655" y="3201714"/>
            <a:ext cx="4162644" cy="36933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&gt;9e- noise per sample = 1.95  ADU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28654" y="2683889"/>
            <a:ext cx="4656517" cy="36933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G</a:t>
            </a:r>
            <a:r>
              <a:rPr lang="en-US" dirty="0" smtClean="0"/>
              <a:t>ain for 300,000 e- full well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4.6 e-/ADU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63931" y="3656821"/>
            <a:ext cx="3123384" cy="677108"/>
          </a:xfrm>
          <a:prstGeom prst="rect">
            <a:avLst/>
          </a:prstGeom>
          <a:solidFill>
            <a:srgbClr val="FFFF00"/>
          </a:solidFill>
          <a:ln w="28575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Quantization degrades noise </a:t>
            </a:r>
          </a:p>
          <a:p>
            <a:r>
              <a:rPr lang="en-US" dirty="0" smtClean="0"/>
              <a:t>by </a:t>
            </a:r>
            <a:r>
              <a:rPr lang="en-US" sz="1600" dirty="0" smtClean="0"/>
              <a:t>√(1+0.5/1.95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)-1</a:t>
            </a:r>
            <a:r>
              <a:rPr lang="en-US" sz="1400" b="1" dirty="0" smtClean="0"/>
              <a:t> </a:t>
            </a:r>
            <a:r>
              <a:rPr lang="en-US" dirty="0" smtClean="0"/>
              <a:t>=</a:t>
            </a:r>
            <a:r>
              <a:rPr lang="en-US" b="1" dirty="0" smtClean="0"/>
              <a:t> </a:t>
            </a:r>
            <a:r>
              <a:rPr lang="en-US" sz="2000" b="1" dirty="0" smtClean="0"/>
              <a:t>3 %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563931" y="4448416"/>
            <a:ext cx="28456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Can reduce by choosing higher filter cut-off or  lower e-/ADU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23036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icity">
  <a:themeElements>
    <a:clrScheme name="simplicity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implicity1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simplicity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simplicity.thmx</Template>
  <TotalTime>524</TotalTime>
  <Words>200</Words>
  <Application>Microsoft Office PowerPoint</Application>
  <PresentationFormat>Presentazione su schermo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simplicity</vt:lpstr>
      <vt:lpstr>Digital Correlated Double Sampling for ZTF </vt:lpstr>
      <vt:lpstr>Digital CDS is very simple</vt:lpstr>
      <vt:lpstr>Transfer function2, no filter</vt:lpstr>
      <vt:lpstr>Transfer function2, 1 pole anti-aliasing  </vt:lpstr>
      <vt:lpstr>Presentazione standard di PowerPoint</vt:lpstr>
      <vt:lpstr>Presentazione standard di PowerPoint</vt:lpstr>
      <vt:lpstr>Presentazione standard di PowerPoint</vt:lpstr>
      <vt:lpstr>Backup slides</vt:lpstr>
      <vt:lpstr>E2v CCD231-C6:  “typical” noise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Correlated Double Sampling for ZTF </dc:title>
  <dc:creator>Roger Smith</dc:creator>
  <cp:lastModifiedBy>tecno</cp:lastModifiedBy>
  <cp:revision>21</cp:revision>
  <dcterms:created xsi:type="dcterms:W3CDTF">2013-10-05T05:05:23Z</dcterms:created>
  <dcterms:modified xsi:type="dcterms:W3CDTF">2013-10-10T06:11:50Z</dcterms:modified>
</cp:coreProperties>
</file>