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292" r:id="rId4"/>
    <p:sldId id="297" r:id="rId5"/>
    <p:sldId id="269" r:id="rId6"/>
    <p:sldId id="268" r:id="rId7"/>
    <p:sldId id="298" r:id="rId8"/>
    <p:sldId id="300" r:id="rId9"/>
    <p:sldId id="296" r:id="rId10"/>
    <p:sldId id="265" r:id="rId11"/>
    <p:sldId id="295" r:id="rId12"/>
    <p:sldId id="294" r:id="rId13"/>
    <p:sldId id="306" r:id="rId14"/>
    <p:sldId id="259" r:id="rId15"/>
    <p:sldId id="299" r:id="rId16"/>
    <p:sldId id="266" r:id="rId17"/>
    <p:sldId id="267" r:id="rId18"/>
    <p:sldId id="275" r:id="rId19"/>
    <p:sldId id="273" r:id="rId20"/>
    <p:sldId id="274" r:id="rId21"/>
    <p:sldId id="277" r:id="rId22"/>
    <p:sldId id="279" r:id="rId23"/>
    <p:sldId id="278" r:id="rId24"/>
    <p:sldId id="280" r:id="rId25"/>
    <p:sldId id="284" r:id="rId26"/>
    <p:sldId id="281" r:id="rId27"/>
    <p:sldId id="282" r:id="rId28"/>
    <p:sldId id="283" r:id="rId29"/>
    <p:sldId id="286" r:id="rId30"/>
    <p:sldId id="287" r:id="rId31"/>
    <p:sldId id="302" r:id="rId32"/>
    <p:sldId id="288" r:id="rId33"/>
    <p:sldId id="290" r:id="rId34"/>
    <p:sldId id="291" r:id="rId35"/>
    <p:sldId id="305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2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D64D-15BF-4E87-A409-1AF6B0CD60A9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D5CB-A280-4128-A00B-A45B1B6AEC1E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57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7D5CB-A280-4128-A00B-A45B1B6AEC1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5F7EA-0C87-4355-9662-C082556AD823}" type="datetimeFigureOut">
              <a:rPr lang="es-ES" smtClean="0"/>
              <a:pPr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B930-49D0-4169-AC46-1D93F4CFD8F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6234550"/>
            <a:ext cx="9144000" cy="62068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tint val="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6 Imagen" descr="Q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6231198"/>
            <a:ext cx="611559" cy="635190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4096759" y="6281767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0" smtClean="0">
                <a:latin typeface="Century Gothic" pitchFamily="34" charset="0"/>
              </a:rPr>
              <a:t>SDW</a:t>
            </a:r>
            <a:r>
              <a:rPr lang="es-ES_tradnl" sz="2400" b="0" baseline="0" smtClean="0">
                <a:latin typeface="Century Gothic" pitchFamily="34" charset="0"/>
              </a:rPr>
              <a:t> 2013</a:t>
            </a:r>
            <a:endParaRPr lang="es-ES" sz="2400" b="0">
              <a:latin typeface="Century Gothic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6237312"/>
          </a:xfrm>
          <a:prstGeom prst="rect">
            <a:avLst/>
          </a:prstGeom>
          <a:gradFill flip="none" rotWithShape="1">
            <a:gsLst>
              <a:gs pos="12000">
                <a:srgbClr val="CCFF99">
                  <a:alpha val="27000"/>
                </a:srgbClr>
              </a:gs>
              <a:gs pos="100000">
                <a:srgbClr val="CCFF99">
                  <a:gamma/>
                  <a:tint val="6275"/>
                  <a:invGamma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05" name="Rectangle 1"/>
          <p:cNvSpPr>
            <a:spLocks noChangeArrowheads="1"/>
          </p:cNvSpPr>
          <p:nvPr userDrawn="1"/>
        </p:nvSpPr>
        <p:spPr bwMode="auto">
          <a:xfrm>
            <a:off x="981002" y="6245280"/>
            <a:ext cx="2654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Theoretical Comparison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of CCD Video Processors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7268696" y="6352862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36600"/>
            <a:r>
              <a:rPr lang="es-ES" sz="1600" b="1">
                <a:solidFill>
                  <a:srgbClr val="CC3300"/>
                </a:solidFill>
              </a:rPr>
              <a:t>www.qucam.com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53568" y="1700808"/>
            <a:ext cx="52475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smtClean="0"/>
              <a:t>Theoretical Comparison</a:t>
            </a:r>
            <a:endParaRPr lang="es-ES" sz="4000" smtClean="0"/>
          </a:p>
          <a:p>
            <a:r>
              <a:rPr lang="es-ES_tradnl" sz="4000" smtClean="0"/>
              <a:t>of CCD Video Processors</a:t>
            </a:r>
            <a:endParaRPr lang="es-ES_tradnl" sz="4000" smtClean="0">
              <a:solidFill>
                <a:srgbClr val="FF0000"/>
              </a:solidFill>
            </a:endParaRPr>
          </a:p>
          <a:p>
            <a:pPr algn="ctr"/>
            <a:endParaRPr lang="es-ES_tradnl" sz="2000" smtClean="0"/>
          </a:p>
          <a:p>
            <a:pPr algn="ctr"/>
            <a:r>
              <a:rPr lang="es-ES_tradnl" sz="2000" smtClean="0"/>
              <a:t>Dr. Simon Tulloch</a:t>
            </a:r>
          </a:p>
          <a:p>
            <a:pPr algn="ctr"/>
            <a:r>
              <a:rPr lang="es-ES_tradnl" sz="2000" smtClean="0"/>
              <a:t>University of Sheffield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260648"/>
            <a:ext cx="682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Note that if prefilter is too narrow the Point Spread Function can suffer</a:t>
            </a:r>
            <a:endParaRPr lang="es-ES"/>
          </a:p>
        </p:txBody>
      </p:sp>
      <p:pic>
        <p:nvPicPr>
          <p:cNvPr id="5" name="4 Imagen" descr="CSzoom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9856"/>
            <a:ext cx="6408712" cy="51285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45776" y="642204"/>
            <a:ext cx="62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b="1" smtClean="0"/>
              <a:t>δ</a:t>
            </a:r>
            <a:r>
              <a:rPr lang="es-ES_tradnl" sz="1600" b="1" smtClean="0"/>
              <a:t> </a:t>
            </a:r>
            <a:r>
              <a:rPr lang="es-ES_tradnl" sz="1200" smtClean="0"/>
              <a:t>pixel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11960" y="3573016"/>
            <a:ext cx="7850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/>
              <a:t>-ve signal</a:t>
            </a:r>
          </a:p>
          <a:p>
            <a:pPr algn="ctr"/>
            <a:r>
              <a:rPr lang="es-ES_tradnl" sz="1200" smtClean="0"/>
              <a:t>“leakage”</a:t>
            </a:r>
            <a:endParaRPr lang="es-ES" sz="1200"/>
          </a:p>
        </p:txBody>
      </p:sp>
      <p:sp>
        <p:nvSpPr>
          <p:cNvPr id="10" name="9 Cerrar llave"/>
          <p:cNvSpPr/>
          <p:nvPr/>
        </p:nvSpPr>
        <p:spPr>
          <a:xfrm rot="16200000">
            <a:off x="4378288" y="670384"/>
            <a:ext cx="288032" cy="9087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082579" y="692696"/>
            <a:ext cx="9934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smtClean="0"/>
              <a:t>Trailing  pixel</a:t>
            </a:r>
          </a:p>
        </p:txBody>
      </p:sp>
      <p:sp>
        <p:nvSpPr>
          <p:cNvPr id="12" name="11 Cerrar llave"/>
          <p:cNvSpPr/>
          <p:nvPr/>
        </p:nvSpPr>
        <p:spPr>
          <a:xfrm rot="16200000">
            <a:off x="3226160" y="672172"/>
            <a:ext cx="288032" cy="9087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475141" y="3649573"/>
            <a:ext cx="14041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smtClean="0"/>
              <a:t>Upper 3dB too low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478439" y="5229200"/>
            <a:ext cx="14396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smtClean="0"/>
              <a:t>Lower 3dB too high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496657" y="1815848"/>
            <a:ext cx="13330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smtClean="0"/>
              <a:t>Infinite bandwidth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33123" y="5271591"/>
            <a:ext cx="7987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/>
              <a:t>+ve signal</a:t>
            </a:r>
          </a:p>
          <a:p>
            <a:pPr algn="ctr"/>
            <a:r>
              <a:rPr lang="es-ES_tradnl" sz="1200" smtClean="0"/>
              <a:t>“leakage”</a:t>
            </a:r>
            <a:endParaRPr lang="es-ES" sz="1200"/>
          </a:p>
        </p:txBody>
      </p:sp>
      <p:grpSp>
        <p:nvGrpSpPr>
          <p:cNvPr id="24" name="23 Grupo"/>
          <p:cNvGrpSpPr/>
          <p:nvPr/>
        </p:nvGrpSpPr>
        <p:grpSpPr>
          <a:xfrm>
            <a:off x="2987824" y="1733859"/>
            <a:ext cx="2016224" cy="263144"/>
            <a:chOff x="2987824" y="1733859"/>
            <a:chExt cx="2016224" cy="263144"/>
          </a:xfrm>
        </p:grpSpPr>
        <p:grpSp>
          <p:nvGrpSpPr>
            <p:cNvPr id="20" name="19 Grupo"/>
            <p:cNvGrpSpPr/>
            <p:nvPr/>
          </p:nvGrpSpPr>
          <p:grpSpPr>
            <a:xfrm>
              <a:off x="2987824" y="1742619"/>
              <a:ext cx="905000" cy="254384"/>
              <a:chOff x="2987824" y="1742619"/>
              <a:chExt cx="905000" cy="254384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4099048" y="1733859"/>
              <a:ext cx="905000" cy="254384"/>
              <a:chOff x="2987824" y="1742619"/>
              <a:chExt cx="905000" cy="254384"/>
            </a:xfrm>
          </p:grpSpPr>
          <p:sp>
            <p:nvSpPr>
              <p:cNvPr id="22" name="21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</p:grpSp>
      <p:grpSp>
        <p:nvGrpSpPr>
          <p:cNvPr id="25" name="24 Grupo"/>
          <p:cNvGrpSpPr/>
          <p:nvPr/>
        </p:nvGrpSpPr>
        <p:grpSpPr>
          <a:xfrm>
            <a:off x="2987824" y="3021840"/>
            <a:ext cx="2016224" cy="263144"/>
            <a:chOff x="2987824" y="1733859"/>
            <a:chExt cx="2016224" cy="263144"/>
          </a:xfrm>
        </p:grpSpPr>
        <p:grpSp>
          <p:nvGrpSpPr>
            <p:cNvPr id="26" name="19 Grupo"/>
            <p:cNvGrpSpPr/>
            <p:nvPr/>
          </p:nvGrpSpPr>
          <p:grpSpPr>
            <a:xfrm>
              <a:off x="2987824" y="1742619"/>
              <a:ext cx="905000" cy="254384"/>
              <a:chOff x="2987824" y="1742619"/>
              <a:chExt cx="905000" cy="254384"/>
            </a:xfrm>
          </p:grpSpPr>
          <p:sp>
            <p:nvSpPr>
              <p:cNvPr id="30" name="29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  <p:grpSp>
          <p:nvGrpSpPr>
            <p:cNvPr id="27" name="20 Grupo"/>
            <p:cNvGrpSpPr/>
            <p:nvPr/>
          </p:nvGrpSpPr>
          <p:grpSpPr>
            <a:xfrm>
              <a:off x="4099048" y="1733859"/>
              <a:ext cx="905000" cy="254384"/>
              <a:chOff x="2987824" y="1742619"/>
              <a:chExt cx="905000" cy="254384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</p:grpSp>
      <p:grpSp>
        <p:nvGrpSpPr>
          <p:cNvPr id="32" name="31 Grupo"/>
          <p:cNvGrpSpPr/>
          <p:nvPr/>
        </p:nvGrpSpPr>
        <p:grpSpPr>
          <a:xfrm>
            <a:off x="2987824" y="4894048"/>
            <a:ext cx="2016224" cy="263144"/>
            <a:chOff x="2987824" y="1733859"/>
            <a:chExt cx="2016224" cy="263144"/>
          </a:xfrm>
        </p:grpSpPr>
        <p:grpSp>
          <p:nvGrpSpPr>
            <p:cNvPr id="33" name="19 Grupo"/>
            <p:cNvGrpSpPr/>
            <p:nvPr/>
          </p:nvGrpSpPr>
          <p:grpSpPr>
            <a:xfrm>
              <a:off x="2987824" y="1742619"/>
              <a:ext cx="905000" cy="254384"/>
              <a:chOff x="2987824" y="1742619"/>
              <a:chExt cx="905000" cy="254384"/>
            </a:xfrm>
          </p:grpSpPr>
          <p:sp>
            <p:nvSpPr>
              <p:cNvPr id="37" name="36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  <p:grpSp>
          <p:nvGrpSpPr>
            <p:cNvPr id="34" name="20 Grupo"/>
            <p:cNvGrpSpPr/>
            <p:nvPr/>
          </p:nvGrpSpPr>
          <p:grpSpPr>
            <a:xfrm>
              <a:off x="4099048" y="1733859"/>
              <a:ext cx="905000" cy="254384"/>
              <a:chOff x="2987824" y="1742619"/>
              <a:chExt cx="905000" cy="254384"/>
            </a:xfrm>
          </p:grpSpPr>
          <p:sp>
            <p:nvSpPr>
              <p:cNvPr id="35" name="34 CuadroTexto"/>
              <p:cNvSpPr txBox="1"/>
              <p:nvPr/>
            </p:nvSpPr>
            <p:spPr>
              <a:xfrm>
                <a:off x="3563888" y="1742619"/>
                <a:ext cx="3289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sig</a:t>
                </a:r>
                <a:endParaRPr lang="es-ES" sz="1000" i="1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2987824" y="1750782"/>
                <a:ext cx="3273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00" i="1" smtClean="0"/>
                  <a:t>ref</a:t>
                </a:r>
                <a:endParaRPr lang="es-ES" sz="1000" i="1"/>
              </a:p>
            </p:txBody>
          </p:sp>
        </p:grpSp>
      </p:grpSp>
      <p:sp>
        <p:nvSpPr>
          <p:cNvPr id="46" name="45 CuadroTexto"/>
          <p:cNvSpPr txBox="1"/>
          <p:nvPr/>
        </p:nvSpPr>
        <p:spPr>
          <a:xfrm>
            <a:off x="5220072" y="692696"/>
            <a:ext cx="35583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b="1" smtClean="0"/>
              <a:t>Note</a:t>
            </a:r>
            <a:r>
              <a:rPr lang="es-ES_tradnl" sz="1200" smtClean="0"/>
              <a:t>: read noise “switched off” to make effect clearer</a:t>
            </a:r>
            <a:endParaRPr lang="es-E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Sleakag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49545"/>
            <a:ext cx="5591580" cy="558776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1294" y="159634"/>
            <a:ext cx="808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smtClean="0"/>
              <a:t>If the previous pixel waveforms are CDS processed using the Clamp&amp;Sample technique we get: </a:t>
            </a:r>
            <a:endParaRPr lang="es-ES" sz="1600"/>
          </a:p>
        </p:txBody>
      </p:sp>
      <p:sp>
        <p:nvSpPr>
          <p:cNvPr id="6" name="5 CuadroTexto"/>
          <p:cNvSpPr txBox="1"/>
          <p:nvPr/>
        </p:nvSpPr>
        <p:spPr>
          <a:xfrm>
            <a:off x="6588224" y="2809785"/>
            <a:ext cx="20137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Upper 3dB too low:</a:t>
            </a:r>
          </a:p>
          <a:p>
            <a:r>
              <a:rPr lang="es-ES_tradnl" sz="1400" smtClean="0"/>
              <a:t>Following pixel is</a:t>
            </a:r>
          </a:p>
          <a:p>
            <a:r>
              <a:rPr lang="es-ES_tradnl" sz="1400" smtClean="0"/>
              <a:t>below bias</a:t>
            </a:r>
            <a:endParaRPr lang="es-ES" sz="1400"/>
          </a:p>
        </p:txBody>
      </p:sp>
      <p:sp>
        <p:nvSpPr>
          <p:cNvPr id="8" name="7 CuadroTexto"/>
          <p:cNvSpPr txBox="1"/>
          <p:nvPr/>
        </p:nvSpPr>
        <p:spPr>
          <a:xfrm>
            <a:off x="6516216" y="4681993"/>
            <a:ext cx="20710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Lower 3dB too high:</a:t>
            </a:r>
          </a:p>
          <a:p>
            <a:r>
              <a:rPr lang="es-ES_tradnl" sz="1400" smtClean="0"/>
              <a:t>Following pixel is </a:t>
            </a:r>
          </a:p>
          <a:p>
            <a:r>
              <a:rPr lang="es-ES_tradnl" sz="1400" smtClean="0"/>
              <a:t>above bias</a:t>
            </a:r>
            <a:endParaRPr lang="es-ES" sz="1400"/>
          </a:p>
        </p:txBody>
      </p:sp>
      <p:sp>
        <p:nvSpPr>
          <p:cNvPr id="9" name="8 CuadroTexto"/>
          <p:cNvSpPr txBox="1"/>
          <p:nvPr/>
        </p:nvSpPr>
        <p:spPr>
          <a:xfrm>
            <a:off x="6588224" y="1072882"/>
            <a:ext cx="2191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Infinite bandwidth:</a:t>
            </a:r>
          </a:p>
          <a:p>
            <a:r>
              <a:rPr lang="es-ES_tradnl" sz="1400" smtClean="0"/>
              <a:t>Perfect pixel delta function.</a:t>
            </a:r>
            <a:endParaRPr lang="es-ES" sz="1400"/>
          </a:p>
        </p:txBody>
      </p:sp>
      <p:sp>
        <p:nvSpPr>
          <p:cNvPr id="16" name="15 CuadroTexto"/>
          <p:cNvSpPr txBox="1"/>
          <p:nvPr/>
        </p:nvSpPr>
        <p:spPr>
          <a:xfrm>
            <a:off x="3419872" y="3429000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i="1" smtClean="0"/>
              <a:t>Below bias</a:t>
            </a:r>
            <a:endParaRPr lang="es-ES" sz="1000" i="1"/>
          </a:p>
        </p:txBody>
      </p:sp>
      <p:sp>
        <p:nvSpPr>
          <p:cNvPr id="17" name="16 CuadroTexto"/>
          <p:cNvSpPr txBox="1"/>
          <p:nvPr/>
        </p:nvSpPr>
        <p:spPr>
          <a:xfrm>
            <a:off x="3463940" y="5179226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i="1" smtClean="0"/>
              <a:t>Above  bias</a:t>
            </a:r>
            <a:endParaRPr lang="es-ES" sz="1000" i="1"/>
          </a:p>
        </p:txBody>
      </p:sp>
      <p:sp>
        <p:nvSpPr>
          <p:cNvPr id="18" name="17 CuadroTexto"/>
          <p:cNvSpPr txBox="1"/>
          <p:nvPr/>
        </p:nvSpPr>
        <p:spPr>
          <a:xfrm>
            <a:off x="3491880" y="152659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i="1" smtClean="0"/>
              <a:t>At bias</a:t>
            </a:r>
            <a:endParaRPr lang="es-ES" sz="10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xelLeakag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823" y="613228"/>
            <a:ext cx="9480843" cy="56886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51720" y="116632"/>
            <a:ext cx="58858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 Video </a:t>
            </a:r>
            <a:r>
              <a:rPr lang="es-ES_tradnl" dirty="0" err="1" smtClean="0"/>
              <a:t>bandwidth</a:t>
            </a:r>
            <a:r>
              <a:rPr lang="es-ES_tradnl" dirty="0" smtClean="0"/>
              <a:t> </a:t>
            </a:r>
            <a:r>
              <a:rPr lang="es-ES_tradnl" dirty="0" err="1" smtClean="0"/>
              <a:t>required</a:t>
            </a:r>
            <a:r>
              <a:rPr lang="es-ES_tradnl" dirty="0" smtClean="0"/>
              <a:t>, </a:t>
            </a:r>
            <a:r>
              <a:rPr lang="es-ES_tradnl" dirty="0" err="1" smtClean="0"/>
              <a:t>purely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PSF </a:t>
            </a:r>
            <a:r>
              <a:rPr lang="es-ES_tradnl" dirty="0" err="1" smtClean="0"/>
              <a:t>considerations</a:t>
            </a:r>
            <a:r>
              <a:rPr lang="es-ES_tradnl" dirty="0" smtClean="0"/>
              <a:t>: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87624" y="1445050"/>
            <a:ext cx="23580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_tradnl" sz="1400" smtClean="0"/>
              <a:t>Clamp&amp;Sample should have </a:t>
            </a:r>
          </a:p>
          <a:p>
            <a:r>
              <a:rPr lang="es-ES_tradnl" sz="1400" smtClean="0"/>
              <a:t>analogue bandwidth </a:t>
            </a:r>
            <a:r>
              <a:rPr lang="es-ES_tradnl" sz="1400" i="1" smtClean="0"/>
              <a:t>&gt;2.6 F</a:t>
            </a:r>
            <a:r>
              <a:rPr lang="es-ES_tradnl" sz="1400" i="1" baseline="-25000" smtClean="0"/>
              <a:t>pix</a:t>
            </a:r>
            <a:endParaRPr lang="es-ES" sz="1400" i="1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483116" y="951752"/>
            <a:ext cx="0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111666" y="1434292"/>
            <a:ext cx="23580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_tradnl" sz="1400" smtClean="0"/>
              <a:t>Dual Slope should have </a:t>
            </a:r>
          </a:p>
          <a:p>
            <a:r>
              <a:rPr lang="es-ES_tradnl" sz="1400" smtClean="0"/>
              <a:t>analogue bandwidth </a:t>
            </a:r>
            <a:r>
              <a:rPr lang="es-ES_tradnl" sz="1400" i="1" smtClean="0"/>
              <a:t>&gt;6 F</a:t>
            </a:r>
            <a:r>
              <a:rPr lang="es-ES_tradnl" sz="1400" i="1" baseline="-25000" smtClean="0"/>
              <a:t>pix</a:t>
            </a:r>
            <a:endParaRPr lang="es-ES" sz="1400" i="1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6228184" y="930236"/>
            <a:ext cx="0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643834" y="1285860"/>
            <a:ext cx="857256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85918" y="285728"/>
            <a:ext cx="5760103" cy="64633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bandwidth</a:t>
            </a:r>
            <a:r>
              <a:rPr lang="es-ES_tradnl" dirty="0" smtClean="0"/>
              <a:t> of 6x pixel </a:t>
            </a:r>
            <a:r>
              <a:rPr lang="es-ES_tradnl" dirty="0" err="1" smtClean="0"/>
              <a:t>rate</a:t>
            </a:r>
            <a:r>
              <a:rPr lang="es-ES_tradnl" dirty="0" smtClean="0"/>
              <a:t> </a:t>
            </a:r>
            <a:r>
              <a:rPr lang="es-ES_tradnl" dirty="0" err="1" smtClean="0"/>
              <a:t>required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give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PSF </a:t>
            </a:r>
          </a:p>
          <a:p>
            <a:r>
              <a:rPr lang="es-ES_tradnl" dirty="0" err="1" smtClean="0"/>
              <a:t>also</a:t>
            </a:r>
            <a:r>
              <a:rPr lang="es-ES_tradnl" dirty="0" smtClean="0"/>
              <a:t> </a:t>
            </a:r>
            <a:r>
              <a:rPr lang="es-ES_tradnl" dirty="0" err="1" smtClean="0"/>
              <a:t>gives</a:t>
            </a:r>
            <a:r>
              <a:rPr lang="es-ES_tradnl" dirty="0" smtClean="0"/>
              <a:t> </a:t>
            </a:r>
            <a:r>
              <a:rPr lang="es-ES_tradnl" dirty="0" err="1" smtClean="0"/>
              <a:t>reasonable</a:t>
            </a:r>
            <a:r>
              <a:rPr lang="es-ES_tradnl" dirty="0" smtClean="0"/>
              <a:t> </a:t>
            </a:r>
            <a:r>
              <a:rPr lang="es-ES_tradnl" dirty="0" err="1" smtClean="0"/>
              <a:t>signal</a:t>
            </a:r>
            <a:r>
              <a:rPr lang="es-ES_tradnl" dirty="0" smtClean="0"/>
              <a:t> </a:t>
            </a:r>
            <a:r>
              <a:rPr lang="es-ES_tradnl" dirty="0" err="1" smtClean="0"/>
              <a:t>settling</a:t>
            </a:r>
            <a:r>
              <a:rPr lang="es-ES_tradnl" dirty="0" smtClean="0"/>
              <a:t> </a:t>
            </a:r>
            <a:r>
              <a:rPr lang="es-ES_tradnl" dirty="0" err="1" smtClean="0"/>
              <a:t>within</a:t>
            </a:r>
            <a:r>
              <a:rPr lang="es-ES_tradnl" dirty="0" smtClean="0"/>
              <a:t> 5% of pixel time.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43834" y="1285860"/>
            <a:ext cx="857256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11 Imagen" descr="settl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3"/>
            <a:ext cx="8786874" cy="466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79712" y="149731"/>
            <a:ext cx="5691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 err="1" smtClean="0"/>
              <a:t>Various</a:t>
            </a:r>
            <a:r>
              <a:rPr lang="es-ES_tradnl" sz="2400" dirty="0" smtClean="0"/>
              <a:t> digital CDS </a:t>
            </a:r>
            <a:r>
              <a:rPr lang="es-ES_tradnl" sz="2400" dirty="0" err="1" smtClean="0"/>
              <a:t>techniques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now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err="1" smtClean="0"/>
              <a:t>compared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using</a:t>
            </a:r>
            <a:r>
              <a:rPr lang="es-ES_tradnl" sz="2400" dirty="0" smtClean="0"/>
              <a:t> a novel time-</a:t>
            </a:r>
            <a:r>
              <a:rPr lang="es-ES_tradnl" sz="2400" dirty="0" err="1" smtClean="0"/>
              <a:t>domain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model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E2V CCD231 output </a:t>
            </a:r>
            <a:r>
              <a:rPr lang="es-ES_tradnl" sz="2400" dirty="0" err="1" smtClean="0"/>
              <a:t>amplifier</a:t>
            </a:r>
            <a:r>
              <a:rPr lang="es-ES_tradnl" sz="2400" dirty="0" smtClean="0"/>
              <a:t>.</a:t>
            </a:r>
          </a:p>
        </p:txBody>
      </p:sp>
      <p:pic>
        <p:nvPicPr>
          <p:cNvPr id="7" name="6 Imagen" descr="NOISES_Waveform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774" y="1294863"/>
            <a:ext cx="7488658" cy="49929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23902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smtClean="0"/>
              <a:t>Synthetic MOSFET noise waveform: “Virtual CCD oscilloscope”</a:t>
            </a:r>
            <a:endParaRPr lang="es-ES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/>
          <p:cNvSpPr/>
          <p:nvPr/>
        </p:nvSpPr>
        <p:spPr>
          <a:xfrm rot="19096780">
            <a:off x="3724544" y="4099804"/>
            <a:ext cx="1227311" cy="1917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7" name="86 Imagen" descr="NOISESPEC_Phase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886" y="3573016"/>
            <a:ext cx="3275856" cy="2184124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 rot="2445266">
            <a:off x="3805756" y="2371479"/>
            <a:ext cx="1080120" cy="21406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NOISESPEC_Amp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16798"/>
            <a:ext cx="3275986" cy="218421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432" y="3618656"/>
            <a:ext cx="1829448" cy="200597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96136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796136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084168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084168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372200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72200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660232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660232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948264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948264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236296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7236296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8244408" y="306896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8244408" y="33569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7596336" y="33109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7748736" y="33136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7901136" y="330665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8053536" y="33136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5652120" y="908720"/>
            <a:ext cx="22349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2000" smtClean="0"/>
              <a:t>Build complex array</a:t>
            </a:r>
            <a:endParaRPr lang="es-ES" sz="2000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5796136" y="2708920"/>
            <a:ext cx="23042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8100392" y="249289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smtClean="0">
                <a:solidFill>
                  <a:srgbClr val="FF0000"/>
                </a:solidFill>
              </a:rPr>
              <a:t>f</a:t>
            </a:r>
            <a:endParaRPr lang="es-ES" b="1" i="1">
              <a:solidFill>
                <a:srgbClr val="FF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61362" y="5168225"/>
            <a:ext cx="118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Real amplitudes</a:t>
            </a:r>
            <a:endParaRPr lang="es-ES" sz="1200"/>
          </a:p>
        </p:txBody>
      </p:sp>
      <p:sp>
        <p:nvSpPr>
          <p:cNvPr id="36" name="35 CuadroTexto"/>
          <p:cNvSpPr txBox="1"/>
          <p:nvPr/>
        </p:nvSpPr>
        <p:spPr>
          <a:xfrm>
            <a:off x="4334182" y="3346817"/>
            <a:ext cx="1536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Imaginary amplitudes</a:t>
            </a:r>
            <a:endParaRPr lang="es-ES" sz="1200"/>
          </a:p>
        </p:txBody>
      </p:sp>
      <p:sp>
        <p:nvSpPr>
          <p:cNvPr id="37" name="36 Flecha abajo"/>
          <p:cNvSpPr/>
          <p:nvPr/>
        </p:nvSpPr>
        <p:spPr>
          <a:xfrm>
            <a:off x="6372200" y="3760568"/>
            <a:ext cx="360040" cy="100811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5868144" y="407707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FFT</a:t>
            </a:r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5796136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6084168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6372200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660232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6948264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7236296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8244408" y="515719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7596336" y="53992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7748736" y="54018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7901136" y="539488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8053536" y="54018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5724128" y="4872504"/>
            <a:ext cx="23762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8040104" y="4624664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smtClean="0">
                <a:solidFill>
                  <a:srgbClr val="FF0000"/>
                </a:solidFill>
              </a:rPr>
              <a:t>t</a:t>
            </a:r>
            <a:endParaRPr lang="es-ES" sz="2400" b="1" i="1">
              <a:solidFill>
                <a:srgbClr val="FF0000"/>
              </a:solidFill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4319540" y="5445224"/>
            <a:ext cx="4212900" cy="288032"/>
            <a:chOff x="4319540" y="5445224"/>
            <a:chExt cx="4212900" cy="288032"/>
          </a:xfrm>
        </p:grpSpPr>
        <p:sp>
          <p:nvSpPr>
            <p:cNvPr id="40" name="39 Rectángulo"/>
            <p:cNvSpPr/>
            <p:nvPr/>
          </p:nvSpPr>
          <p:spPr>
            <a:xfrm>
              <a:off x="5796136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6084168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372200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660232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6948264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236296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8244408" y="5445224"/>
              <a:ext cx="288032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4319540" y="5456257"/>
              <a:ext cx="1536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smtClean="0"/>
                <a:t>Imaginary amplitudes</a:t>
              </a:r>
              <a:endParaRPr lang="es-ES" sz="1200"/>
            </a:p>
          </p:txBody>
        </p:sp>
      </p:grpSp>
      <p:sp>
        <p:nvSpPr>
          <p:cNvPr id="60" name="59 CuadroTexto"/>
          <p:cNvSpPr txBox="1"/>
          <p:nvPr/>
        </p:nvSpPr>
        <p:spPr>
          <a:xfrm>
            <a:off x="4687592" y="3068960"/>
            <a:ext cx="118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Real amplitudes</a:t>
            </a:r>
            <a:endParaRPr lang="es-ES" sz="1200"/>
          </a:p>
        </p:txBody>
      </p:sp>
      <p:sp>
        <p:nvSpPr>
          <p:cNvPr id="64" name="63 CuadroTexto"/>
          <p:cNvSpPr txBox="1"/>
          <p:nvPr/>
        </p:nvSpPr>
        <p:spPr>
          <a:xfrm>
            <a:off x="5436096" y="5631532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The real part is our MOSFET noise waveform</a:t>
            </a:r>
            <a:endParaRPr lang="es-ES" sz="1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556792"/>
            <a:ext cx="3771900" cy="238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844824"/>
            <a:ext cx="3857625" cy="238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48" y="692696"/>
            <a:ext cx="3312368" cy="33526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732240" y="4077072"/>
            <a:ext cx="1253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i="1" smtClean="0"/>
              <a:t>{200,000 point FFT</a:t>
            </a:r>
          </a:p>
          <a:p>
            <a:r>
              <a:rPr lang="es-ES_tradnl" sz="1100" i="1" smtClean="0"/>
              <a:t>takes 6ms on a PC}</a:t>
            </a:r>
            <a:endParaRPr lang="es-ES" sz="1100" i="1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412776"/>
            <a:ext cx="1008112" cy="179851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412776"/>
            <a:ext cx="648072" cy="145816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nstructingWaveform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400600" cy="5399451"/>
          </a:xfrm>
          <a:prstGeom prst="rect">
            <a:avLst/>
          </a:prstGeom>
        </p:spPr>
      </p:pic>
      <p:pic>
        <p:nvPicPr>
          <p:cNvPr id="5" name="4 Imagen" descr="Stellar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448272" cy="16037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1645" y="332656"/>
            <a:ext cx="28971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2000" b="1" smtClean="0"/>
              <a:t>Next add:</a:t>
            </a:r>
          </a:p>
          <a:p>
            <a:pPr algn="just"/>
            <a:r>
              <a:rPr lang="es-ES_tradnl" smtClean="0"/>
              <a:t> Reset noise pedestals.</a:t>
            </a:r>
          </a:p>
          <a:p>
            <a:pPr algn="just"/>
            <a:r>
              <a:rPr lang="es-ES_tradnl" smtClean="0"/>
              <a:t> Signal pedestals.</a:t>
            </a:r>
          </a:p>
          <a:p>
            <a:pPr algn="just"/>
            <a:endParaRPr lang="es-ES_tradnl" sz="2000" smtClean="0"/>
          </a:p>
          <a:p>
            <a:pPr algn="just"/>
            <a:r>
              <a:rPr lang="es-ES_tradnl" sz="2000" b="1" smtClean="0"/>
              <a:t>and bandwidth limit:</a:t>
            </a:r>
          </a:p>
          <a:p>
            <a:pPr algn="just"/>
            <a:r>
              <a:rPr lang="es-ES_tradnl" smtClean="0"/>
              <a:t>Add AC-coupling</a:t>
            </a:r>
          </a:p>
          <a:p>
            <a:pPr algn="just"/>
            <a:r>
              <a:rPr lang="es-ES_tradnl" smtClean="0"/>
              <a:t>Bandwidth limit the pre-amp</a:t>
            </a:r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2263284">
            <a:off x="5556661" y="516795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5868144" y="2780928"/>
            <a:ext cx="3129709" cy="1800200"/>
            <a:chOff x="5796136" y="2636912"/>
            <a:chExt cx="3129709" cy="180020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3429000"/>
              <a:ext cx="714375" cy="238125"/>
            </a:xfrm>
            <a:prstGeom prst="rect">
              <a:avLst/>
            </a:prstGeom>
            <a:noFill/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5878" y="3743884"/>
              <a:ext cx="266700" cy="266700"/>
            </a:xfrm>
            <a:prstGeom prst="rect">
              <a:avLst/>
            </a:prstGeom>
            <a:noFill/>
          </p:spPr>
        </p:pic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2636912"/>
              <a:ext cx="2924175" cy="657225"/>
            </a:xfrm>
            <a:prstGeom prst="rect">
              <a:avLst/>
            </a:prstGeom>
            <a:noFill/>
          </p:spPr>
        </p:pic>
        <p:sp>
          <p:nvSpPr>
            <p:cNvPr id="14" name="13 CuadroTexto"/>
            <p:cNvSpPr txBox="1"/>
            <p:nvPr/>
          </p:nvSpPr>
          <p:spPr>
            <a:xfrm>
              <a:off x="6516216" y="3379570"/>
              <a:ext cx="1638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smtClean="0"/>
                <a:t>=CCD sensitivity </a:t>
              </a:r>
              <a:r>
                <a:rPr lang="es-ES_tradnl" sz="1200" smtClean="0">
                  <a:latin typeface="Symbol" pitchFamily="18" charset="2"/>
                </a:rPr>
                <a:t>m</a:t>
              </a:r>
              <a:r>
                <a:rPr lang="es-ES_tradnl" sz="1200" smtClean="0"/>
                <a:t>V/e-</a:t>
              </a:r>
              <a:endParaRPr lang="es-ES" sz="120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156176" y="3743884"/>
              <a:ext cx="2769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smtClean="0"/>
                <a:t>=MOSFET Source follower gain (0.55 typ.)</a:t>
              </a:r>
            </a:p>
            <a:p>
              <a:endParaRPr lang="es-ES_tradnl" sz="1200" smtClean="0"/>
            </a:p>
            <a:p>
              <a:r>
                <a:rPr lang="es-ES_tradnl" sz="1200" smtClean="0"/>
                <a:t>( </a:t>
              </a:r>
              <a:r>
                <a:rPr lang="es-ES_tradnl" sz="1200" i="1" smtClean="0"/>
                <a:t>V</a:t>
              </a:r>
              <a:r>
                <a:rPr lang="es-ES_tradnl" sz="1200" i="1" baseline="-25000" smtClean="0"/>
                <a:t>RESET </a:t>
              </a:r>
              <a:r>
                <a:rPr lang="es-ES_tradnl" sz="1200" i="1" smtClean="0"/>
                <a:t>~ 250</a:t>
              </a:r>
              <a:r>
                <a:rPr lang="es-ES_tradnl" sz="1200" i="1" smtClean="0">
                  <a:latin typeface="Symbol" pitchFamily="18" charset="2"/>
                </a:rPr>
                <a:t>m</a:t>
              </a:r>
              <a:r>
                <a:rPr lang="es-ES_tradnl" sz="1200" i="1" smtClean="0"/>
                <a:t>V </a:t>
              </a:r>
              <a:r>
                <a:rPr lang="es-ES_tradnl" sz="1200" smtClean="0"/>
                <a:t>for CCD231) </a:t>
              </a:r>
              <a:endParaRPr lang="es-ES" sz="120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796136" y="2636912"/>
              <a:ext cx="3096344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DSweightsStandard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037"/>
            <a:ext cx="7524328" cy="451469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406405"/>
            <a:ext cx="821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The synthetic CCD waveforms were then analysed using the standard CDS techniques.</a:t>
            </a:r>
          </a:p>
          <a:p>
            <a:pPr algn="ctr"/>
            <a:r>
              <a:rPr lang="es-ES_tradnl" smtClean="0"/>
              <a:t>(floating point arithmetic with ≥ 200 samples per pixel ) 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619672" y="1196752"/>
            <a:ext cx="560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smtClean="0"/>
              <a:t>Results compared the analytic models and E2V data sheet</a:t>
            </a:r>
            <a:endParaRPr lang="es-ES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CD231Analytic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955469" cy="596778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39752" y="980728"/>
            <a:ext cx="426411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400" smtClean="0"/>
              <a:t>E2V data-sheet values are based on Clamp&amp;Sample CDS</a:t>
            </a:r>
          </a:p>
          <a:p>
            <a:r>
              <a:rPr lang="es-ES_tradnl" sz="1400" smtClean="0"/>
              <a:t>with </a:t>
            </a:r>
            <a:r>
              <a:rPr lang="es-ES_tradnl" sz="1400" i="1" smtClean="0"/>
              <a:t>0.4T</a:t>
            </a:r>
            <a:r>
              <a:rPr lang="es-ES_tradnl" sz="1400" i="1" baseline="-25000" smtClean="0"/>
              <a:t>pix</a:t>
            </a:r>
            <a:r>
              <a:rPr lang="es-ES_tradnl" sz="1400" i="1" smtClean="0"/>
              <a:t> </a:t>
            </a:r>
            <a:r>
              <a:rPr lang="es-ES_tradnl" sz="1400" smtClean="0"/>
              <a:t>between the two samples and a pre-filter </a:t>
            </a:r>
          </a:p>
          <a:p>
            <a:r>
              <a:rPr lang="es-ES_tradnl" sz="1400" smtClean="0"/>
              <a:t>bandwidth=</a:t>
            </a:r>
            <a:r>
              <a:rPr lang="es-ES_tradnl" sz="1400" i="1" smtClean="0"/>
              <a:t>2.f</a:t>
            </a:r>
            <a:r>
              <a:rPr lang="es-ES_tradnl" sz="1400" i="1" baseline="-25000" smtClean="0"/>
              <a:t>pix</a:t>
            </a:r>
            <a:endParaRPr lang="es-ES" sz="1400" i="1" baseline="-2500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2042264"/>
            <a:ext cx="38164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smtClean="0"/>
              <a:t>This analytic model suggests that Dual-</a:t>
            </a:r>
          </a:p>
          <a:p>
            <a:r>
              <a:rPr lang="es-ES_tradnl" sz="1400" smtClean="0"/>
              <a:t>slope integration should give read noise as low as 1.3e</a:t>
            </a:r>
            <a:r>
              <a:rPr lang="es-ES_tradnl" sz="1400" baseline="30000" smtClean="0"/>
              <a:t>-</a:t>
            </a:r>
            <a:r>
              <a:rPr lang="es-ES_tradnl" sz="1400" smtClean="0"/>
              <a:t> RMS (Controller noise not considered here)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DSweightsAlternativ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094026" cy="609273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740352" y="548680"/>
            <a:ext cx="10804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mtClean="0"/>
              <a:t>Mirrored </a:t>
            </a:r>
          </a:p>
          <a:p>
            <a:r>
              <a:rPr lang="es-ES_tradnl" smtClean="0"/>
              <a:t>Gaussian</a:t>
            </a: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740352" y="1990581"/>
            <a:ext cx="12902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mtClean="0"/>
              <a:t>Mirrored </a:t>
            </a:r>
          </a:p>
          <a:p>
            <a:r>
              <a:rPr lang="es-ES_tradnl" smtClean="0"/>
              <a:t>Exponential</a:t>
            </a: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740352" y="3501008"/>
            <a:ext cx="109196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mtClean="0"/>
              <a:t>Hamming</a:t>
            </a:r>
          </a:p>
          <a:p>
            <a:r>
              <a:rPr lang="es-ES_tradnl" smtClean="0"/>
              <a:t>Window</a:t>
            </a:r>
          </a:p>
          <a:p>
            <a:r>
              <a:rPr lang="es-ES_tradnl" sz="1200" smtClean="0"/>
              <a:t>(speculative)</a:t>
            </a:r>
            <a:endParaRPr lang="es-ES" sz="1200"/>
          </a:p>
        </p:txBody>
      </p:sp>
      <p:sp>
        <p:nvSpPr>
          <p:cNvPr id="15" name="14 CuadroTexto"/>
          <p:cNvSpPr txBox="1"/>
          <p:nvPr/>
        </p:nvSpPr>
        <p:spPr>
          <a:xfrm>
            <a:off x="7740352" y="5013176"/>
            <a:ext cx="12795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mtClean="0"/>
              <a:t>1-Hamming</a:t>
            </a:r>
          </a:p>
          <a:p>
            <a:r>
              <a:rPr lang="es-ES_tradnl" smtClean="0"/>
              <a:t>Window</a:t>
            </a:r>
          </a:p>
          <a:p>
            <a:r>
              <a:rPr lang="es-ES_tradnl" sz="1200" smtClean="0"/>
              <a:t>(speculative)</a:t>
            </a:r>
            <a:endParaRPr lang="es-ES" sz="12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SCILOSCOPEpixe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84" y="38100"/>
            <a:ext cx="7812833" cy="6252242"/>
          </a:xfrm>
          <a:prstGeom prst="rect">
            <a:avLst/>
          </a:prstGeom>
        </p:spPr>
      </p:pic>
      <p:cxnSp>
        <p:nvCxnSpPr>
          <p:cNvPr id="5" name="4 Conector recto de flecha"/>
          <p:cNvCxnSpPr/>
          <p:nvPr/>
        </p:nvCxnSpPr>
        <p:spPr>
          <a:xfrm>
            <a:off x="5508104" y="1844824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5292080" y="1844824"/>
            <a:ext cx="43204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86840" y="2071606"/>
            <a:ext cx="229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Reset (or Reference) pedestal</a:t>
            </a:r>
            <a:endParaRPr lang="es-ES" sz="1400" i="1"/>
          </a:p>
        </p:txBody>
      </p:sp>
      <p:sp>
        <p:nvSpPr>
          <p:cNvPr id="9" name="8 CuadroTexto"/>
          <p:cNvSpPr txBox="1"/>
          <p:nvPr/>
        </p:nvSpPr>
        <p:spPr>
          <a:xfrm>
            <a:off x="5589942" y="4725144"/>
            <a:ext cx="128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Signal pedestal</a:t>
            </a:r>
            <a:endParaRPr lang="es-ES" sz="1400" i="1"/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1695180" y="3340747"/>
            <a:ext cx="1020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Reset event</a:t>
            </a:r>
            <a:endParaRPr lang="es-ES" sz="1400" i="1"/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6715995" y="3412755"/>
            <a:ext cx="1020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Reset event</a:t>
            </a:r>
            <a:endParaRPr lang="es-ES" sz="1400" i="1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4431069" y="3353907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Charge dump</a:t>
            </a:r>
            <a:endParaRPr lang="es-ES" sz="1400" i="1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2492896"/>
            <a:ext cx="112877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The video </a:t>
            </a:r>
          </a:p>
          <a:p>
            <a:r>
              <a:rPr lang="es-ES_tradnl" sz="1400" i="1" smtClean="0"/>
              <a:t>processor</a:t>
            </a:r>
          </a:p>
          <a:p>
            <a:r>
              <a:rPr lang="es-ES_tradnl" sz="1400" i="1" smtClean="0"/>
              <a:t>measures </a:t>
            </a:r>
          </a:p>
          <a:p>
            <a:r>
              <a:rPr lang="es-ES_tradnl" sz="1400" i="1" smtClean="0"/>
              <a:t>this step size</a:t>
            </a:r>
            <a:endParaRPr lang="es-ES" sz="1400" i="1"/>
          </a:p>
        </p:txBody>
      </p:sp>
      <p:sp>
        <p:nvSpPr>
          <p:cNvPr id="15" name="14 Elipse"/>
          <p:cNvSpPr/>
          <p:nvPr/>
        </p:nvSpPr>
        <p:spPr>
          <a:xfrm>
            <a:off x="2411760" y="908720"/>
            <a:ext cx="720080" cy="136815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>
            <a:stCxn id="15" idx="7"/>
          </p:cNvCxnSpPr>
          <p:nvPr/>
        </p:nvCxnSpPr>
        <p:spPr>
          <a:xfrm flipV="1">
            <a:off x="3026387" y="980728"/>
            <a:ext cx="177461" cy="128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210552" y="744959"/>
            <a:ext cx="21654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i="1" smtClean="0"/>
              <a:t>Reset and clock-feedtrough</a:t>
            </a:r>
          </a:p>
          <a:p>
            <a:r>
              <a:rPr lang="es-ES_tradnl" sz="1400" i="1" smtClean="0"/>
              <a:t>noise</a:t>
            </a:r>
            <a:endParaRPr lang="es-ES" sz="1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DScomparis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-14513"/>
            <a:ext cx="6336704" cy="6335356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059831" y="4293096"/>
            <a:ext cx="1656184" cy="1224136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>
            <a:endCxn id="3" idx="1"/>
          </p:cNvCxnSpPr>
          <p:nvPr/>
        </p:nvCxnSpPr>
        <p:spPr>
          <a:xfrm>
            <a:off x="1763687" y="4077072"/>
            <a:ext cx="1538687" cy="395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5367" y="3068960"/>
            <a:ext cx="15779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smtClean="0"/>
              <a:t>Mirrored Gaussian</a:t>
            </a:r>
          </a:p>
          <a:p>
            <a:r>
              <a:rPr lang="es-ES_tradnl" sz="1200" smtClean="0"/>
              <a:t>and mirrored</a:t>
            </a:r>
          </a:p>
          <a:p>
            <a:r>
              <a:rPr lang="es-ES_tradnl" sz="1200" smtClean="0"/>
              <a:t>exponential methods</a:t>
            </a:r>
          </a:p>
          <a:p>
            <a:r>
              <a:rPr lang="es-ES_tradnl" sz="1200" smtClean="0"/>
              <a:t>give tiny advantage at </a:t>
            </a:r>
          </a:p>
          <a:p>
            <a:r>
              <a:rPr lang="es-ES_tradnl" sz="1200" smtClean="0"/>
              <a:t>low-signal end</a:t>
            </a:r>
            <a:endParaRPr lang="es-ES" sz="1200"/>
          </a:p>
        </p:txBody>
      </p:sp>
      <p:sp>
        <p:nvSpPr>
          <p:cNvPr id="8" name="7 CuadroTexto"/>
          <p:cNvSpPr txBox="1"/>
          <p:nvPr/>
        </p:nvSpPr>
        <p:spPr>
          <a:xfrm>
            <a:off x="683567" y="476672"/>
            <a:ext cx="159902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smtClean="0"/>
              <a:t>Differential Averager</a:t>
            </a:r>
          </a:p>
          <a:p>
            <a:r>
              <a:rPr lang="es-ES_tradnl" sz="1200" smtClean="0"/>
              <a:t>(Dual Slope Integrator)</a:t>
            </a:r>
          </a:p>
          <a:p>
            <a:r>
              <a:rPr lang="es-ES_tradnl" sz="1200" smtClean="0"/>
              <a:t>is the best all-round</a:t>
            </a:r>
          </a:p>
          <a:p>
            <a:r>
              <a:rPr lang="es-ES_tradnl" sz="1200" smtClean="0"/>
              <a:t>performer.</a:t>
            </a:r>
            <a:endParaRPr lang="es-ES" sz="1200"/>
          </a:p>
        </p:txBody>
      </p:sp>
      <p:sp>
        <p:nvSpPr>
          <p:cNvPr id="9" name="8 CuadroTexto"/>
          <p:cNvSpPr txBox="1"/>
          <p:nvPr/>
        </p:nvSpPr>
        <p:spPr>
          <a:xfrm>
            <a:off x="683567" y="1445875"/>
            <a:ext cx="116429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200" smtClean="0"/>
              <a:t>Clamp&amp;Sample</a:t>
            </a:r>
          </a:p>
          <a:p>
            <a:r>
              <a:rPr lang="es-ES_tradnl" sz="1200" smtClean="0"/>
              <a:t>is the poorest</a:t>
            </a:r>
          </a:p>
          <a:p>
            <a:r>
              <a:rPr lang="es-ES_tradnl" sz="1200" smtClean="0"/>
              <a:t>performer at all</a:t>
            </a:r>
          </a:p>
          <a:p>
            <a:r>
              <a:rPr lang="es-ES_tradnl" sz="1200" smtClean="0"/>
              <a:t>pixel rates</a:t>
            </a:r>
            <a:endParaRPr lang="es-ES" sz="120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4653136"/>
            <a:ext cx="1502334" cy="11490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smtClean="0"/>
              <a:t>Notes.</a:t>
            </a:r>
          </a:p>
          <a:p>
            <a:r>
              <a:rPr lang="es-ES_tradnl" sz="1000" smtClean="0"/>
              <a:t>f</a:t>
            </a:r>
            <a:r>
              <a:rPr lang="es-ES_tradnl" sz="1000" baseline="-25000" smtClean="0"/>
              <a:t>3dB</a:t>
            </a:r>
            <a:r>
              <a:rPr lang="es-ES_tradnl" sz="1000" smtClean="0"/>
              <a:t>=8MHz in all cases. </a:t>
            </a:r>
          </a:p>
          <a:p>
            <a:r>
              <a:rPr lang="es-ES_tradnl" sz="1000" smtClean="0"/>
              <a:t>Time resolution</a:t>
            </a:r>
          </a:p>
          <a:p>
            <a:r>
              <a:rPr lang="es-ES_tradnl" sz="1000" smtClean="0"/>
              <a:t>of model=50ns. </a:t>
            </a:r>
          </a:p>
          <a:p>
            <a:r>
              <a:rPr lang="es-ES_tradnl" sz="1000" smtClean="0"/>
              <a:t>AC coupled  with</a:t>
            </a:r>
          </a:p>
          <a:p>
            <a:r>
              <a:rPr lang="es-ES_tradnl" sz="1000" smtClean="0"/>
              <a:t>lower 3dB point at 30Hz. </a:t>
            </a:r>
          </a:p>
          <a:p>
            <a:endParaRPr lang="es-ES" sz="1000" baseline="-25000"/>
          </a:p>
        </p:txBody>
      </p:sp>
      <p:grpSp>
        <p:nvGrpSpPr>
          <p:cNvPr id="17" name="16 Grupo"/>
          <p:cNvGrpSpPr/>
          <p:nvPr/>
        </p:nvGrpSpPr>
        <p:grpSpPr>
          <a:xfrm>
            <a:off x="2915816" y="1268760"/>
            <a:ext cx="5660283" cy="4239939"/>
            <a:chOff x="6313858" y="1124744"/>
            <a:chExt cx="5660283" cy="4239939"/>
          </a:xfrm>
        </p:grpSpPr>
        <p:pic>
          <p:nvPicPr>
            <p:cNvPr id="11" name="10 Imagen" descr="zoo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3858" y="1124744"/>
              <a:ext cx="5660283" cy="4239939"/>
            </a:xfrm>
            <a:prstGeom prst="rect">
              <a:avLst/>
            </a:prstGeom>
          </p:spPr>
        </p:pic>
        <p:cxnSp>
          <p:nvCxnSpPr>
            <p:cNvPr id="13" name="12 Conector recto de flecha"/>
            <p:cNvCxnSpPr/>
            <p:nvPr/>
          </p:nvCxnSpPr>
          <p:spPr>
            <a:xfrm flipV="1">
              <a:off x="10404648" y="2924944"/>
              <a:ext cx="0" cy="504056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V="1">
              <a:off x="11412760" y="2820278"/>
              <a:ext cx="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9944136" y="3399383"/>
              <a:ext cx="9199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200" smtClean="0"/>
                <a:t>Mirrored</a:t>
              </a:r>
            </a:p>
            <a:p>
              <a:r>
                <a:rPr lang="es-ES_tradnl" sz="1200" smtClean="0"/>
                <a:t>exponential</a:t>
              </a:r>
              <a:endParaRPr lang="es-ES" sz="120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1138822" y="3327375"/>
              <a:ext cx="52931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200" smtClean="0"/>
                <a:t>Dual</a:t>
              </a:r>
            </a:p>
            <a:p>
              <a:r>
                <a:rPr lang="es-ES_tradnl" sz="1200" smtClean="0"/>
                <a:t>Slope</a:t>
              </a:r>
              <a:endParaRPr lang="es-ES" sz="12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G_VariousWeight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096" y="332656"/>
            <a:ext cx="7381240" cy="5906859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052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60" y="3356992"/>
            <a:ext cx="2057400" cy="44767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0528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052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8592" y="5517232"/>
            <a:ext cx="161925" cy="23812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80528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720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4616" y="5805264"/>
            <a:ext cx="314325" cy="266700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80528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76664" y="1052736"/>
            <a:ext cx="18356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smtClean="0"/>
              <a:t>For </a:t>
            </a:r>
            <a:r>
              <a:rPr lang="es-ES_tradnl" sz="1400" i="1" smtClean="0">
                <a:latin typeface="Symbol" pitchFamily="18" charset="2"/>
              </a:rPr>
              <a:t>s</a:t>
            </a:r>
            <a:r>
              <a:rPr lang="es-ES_tradnl" sz="1400" i="1" smtClean="0"/>
              <a:t>&gt;&gt;1 </a:t>
            </a:r>
            <a:r>
              <a:rPr lang="es-ES_tradnl" sz="1400" smtClean="0"/>
              <a:t>this method is  equivalent to the</a:t>
            </a:r>
          </a:p>
          <a:p>
            <a:r>
              <a:rPr lang="es-ES_tradnl" sz="1400" smtClean="0"/>
              <a:t>Dual-Slope method</a:t>
            </a:r>
            <a:endParaRPr lang="es-ES" sz="1400"/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1572736" y="4096430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20% </a:t>
            </a:r>
            <a:r>
              <a:rPr lang="es-ES" dirty="0" err="1" smtClean="0"/>
              <a:t>clocking</a:t>
            </a:r>
            <a:r>
              <a:rPr lang="es-ES" dirty="0" smtClean="0"/>
              <a:t> </a:t>
            </a:r>
          </a:p>
          <a:p>
            <a:r>
              <a:rPr lang="es-ES" dirty="0" smtClean="0"/>
              <a:t>time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1919190" y="3918647"/>
            <a:ext cx="212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5% </a:t>
            </a:r>
            <a:r>
              <a:rPr lang="es-ES" dirty="0" err="1" smtClean="0"/>
              <a:t>settling</a:t>
            </a:r>
            <a:r>
              <a:rPr lang="es-ES" dirty="0" smtClean="0"/>
              <a:t> time</a:t>
            </a:r>
            <a:endParaRPr lang="en-GB" dirty="0"/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4467438" y="3947677"/>
            <a:ext cx="212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5% </a:t>
            </a:r>
            <a:r>
              <a:rPr lang="es-ES" dirty="0" err="1" smtClean="0"/>
              <a:t>settling</a:t>
            </a:r>
            <a:r>
              <a:rPr lang="es-ES" dirty="0" smtClean="0"/>
              <a:t> time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_VariousWeight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264" y="0"/>
            <a:ext cx="7794176" cy="6237312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068960"/>
            <a:ext cx="1962150" cy="4000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0048" y="5445224"/>
            <a:ext cx="161925" cy="2381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9015" y="5778369"/>
            <a:ext cx="314325" cy="26670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052736"/>
            <a:ext cx="17281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smtClean="0"/>
              <a:t>For Z=0 this method is  equivalent to the</a:t>
            </a:r>
          </a:p>
          <a:p>
            <a:r>
              <a:rPr lang="es-ES_tradnl" sz="1400" smtClean="0"/>
              <a:t>Dual-Slope method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G_OptimumBandwidt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6264696" cy="6263364"/>
          </a:xfrm>
          <a:prstGeom prst="rect">
            <a:avLst/>
          </a:prstGeom>
        </p:spPr>
      </p:pic>
      <p:pic>
        <p:nvPicPr>
          <p:cNvPr id="4" name="3 Imagen" descr="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764704"/>
            <a:ext cx="1224136" cy="79976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16216" y="2276872"/>
            <a:ext cx="17281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smtClean="0"/>
              <a:t>So fine tuning the Mirrored Gaussian</a:t>
            </a:r>
          </a:p>
          <a:p>
            <a:r>
              <a:rPr lang="es-ES_tradnl" sz="1400" smtClean="0"/>
              <a:t>weights gives only a tiny improvement and then only at very-low pixel rates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_OptimumBandwidt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10050" cy="6308708"/>
          </a:xfrm>
          <a:prstGeom prst="rect">
            <a:avLst/>
          </a:prstGeom>
        </p:spPr>
      </p:pic>
      <p:pic>
        <p:nvPicPr>
          <p:cNvPr id="3" name="2 Imagen" descr="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764704"/>
            <a:ext cx="1131193" cy="63012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588224" y="1916832"/>
            <a:ext cx="19442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smtClean="0"/>
              <a:t>So fine tuning the Mirrored Exponential</a:t>
            </a:r>
          </a:p>
          <a:p>
            <a:r>
              <a:rPr lang="es-ES_tradnl" sz="1400" smtClean="0"/>
              <a:t>weights gives only a tiny improvement and then only at very-low</a:t>
            </a:r>
          </a:p>
          <a:p>
            <a:r>
              <a:rPr lang="es-ES_tradnl" sz="1400" smtClean="0"/>
              <a:t>pixel rates</a:t>
            </a:r>
            <a:endParaRPr lang="es-ES" sz="1400"/>
          </a:p>
        </p:txBody>
      </p:sp>
      <p:grpSp>
        <p:nvGrpSpPr>
          <p:cNvPr id="13" name="12 Grupo"/>
          <p:cNvGrpSpPr/>
          <p:nvPr/>
        </p:nvGrpSpPr>
        <p:grpSpPr>
          <a:xfrm>
            <a:off x="1331640" y="764704"/>
            <a:ext cx="7400925" cy="4981575"/>
            <a:chOff x="9828584" y="5085184"/>
            <a:chExt cx="7400925" cy="4981575"/>
          </a:xfrm>
        </p:grpSpPr>
        <p:pic>
          <p:nvPicPr>
            <p:cNvPr id="5" name="4 Imagen" descr="zoom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8584" y="5085184"/>
              <a:ext cx="7400925" cy="4981575"/>
            </a:xfrm>
            <a:prstGeom prst="rect">
              <a:avLst/>
            </a:prstGeom>
          </p:spPr>
        </p:pic>
        <p:cxnSp>
          <p:nvCxnSpPr>
            <p:cNvPr id="6" name="5 Conector recto de flecha"/>
            <p:cNvCxnSpPr/>
            <p:nvPr/>
          </p:nvCxnSpPr>
          <p:spPr>
            <a:xfrm>
              <a:off x="11369216" y="7008631"/>
              <a:ext cx="0" cy="97849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10839131" y="6962262"/>
              <a:ext cx="269195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200" i="1" smtClean="0"/>
                <a:t>Z=0</a:t>
              </a:r>
              <a:r>
                <a:rPr lang="es-ES_tradnl" sz="1200" smtClean="0"/>
                <a:t> (equivalent to dual slope integrator)</a:t>
              </a:r>
              <a:endParaRPr lang="es-ES" sz="120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 flipV="1">
              <a:off x="11502021" y="8230532"/>
              <a:ext cx="0" cy="40204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11291748" y="8435054"/>
              <a:ext cx="4828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200" i="1" smtClean="0"/>
                <a:t>Z ≤ 2</a:t>
              </a:r>
              <a:endParaRPr lang="es-ES" sz="1200"/>
            </a:p>
          </p:txBody>
        </p:sp>
        <p:sp>
          <p:nvSpPr>
            <p:cNvPr id="12" name="11 Elipse"/>
            <p:cNvSpPr/>
            <p:nvPr/>
          </p:nvSpPr>
          <p:spPr>
            <a:xfrm>
              <a:off x="11285997" y="8020259"/>
              <a:ext cx="432048" cy="216024"/>
            </a:xfrm>
            <a:prstGeom prst="ellipse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1700808"/>
            <a:ext cx="64767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2000" smtClean="0"/>
          </a:p>
          <a:p>
            <a:r>
              <a:rPr lang="es-ES_tradnl" sz="2000" smtClean="0"/>
              <a:t>Practical implementation of digital CDS :</a:t>
            </a:r>
          </a:p>
          <a:p>
            <a:endParaRPr lang="es-ES_tradnl" smtClean="0"/>
          </a:p>
          <a:p>
            <a:r>
              <a:rPr lang="es-ES_tradnl" b="1" smtClean="0"/>
              <a:t>	- Account for more practical (i.e. lower) ADC frequencies</a:t>
            </a:r>
          </a:p>
          <a:p>
            <a:endParaRPr lang="es-ES_tradnl" b="1" smtClean="0"/>
          </a:p>
          <a:p>
            <a:r>
              <a:rPr lang="es-ES_tradnl" b="1" smtClean="0"/>
              <a:t>	- Account for quantisation noise.</a:t>
            </a:r>
          </a:p>
          <a:p>
            <a:endParaRPr lang="es-ES_tradnl" smtClean="0"/>
          </a:p>
          <a:p>
            <a:r>
              <a:rPr lang="es-ES_tradnl" sz="2000" smtClean="0"/>
              <a:t>These are now included in the model…</a:t>
            </a:r>
            <a:endParaRPr lang="es-ES" sz="200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90872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/>
              <a:t>Up to now the waveforms have been heavily oversampled (</a:t>
            </a:r>
            <a:r>
              <a:rPr lang="es-ES_tradnl" sz="2400" i="1" smtClean="0"/>
              <a:t>f</a:t>
            </a:r>
            <a:r>
              <a:rPr lang="es-ES_tradnl" sz="2400" i="1" baseline="-25000" smtClean="0"/>
              <a:t>ADC</a:t>
            </a:r>
            <a:r>
              <a:rPr lang="es-ES_tradnl" sz="2400" i="1" smtClean="0"/>
              <a:t> &gt; 200f</a:t>
            </a:r>
            <a:r>
              <a:rPr lang="es-ES_tradnl" sz="2400" i="1" baseline="-25000" smtClean="0"/>
              <a:t>pix</a:t>
            </a:r>
            <a:r>
              <a:rPr lang="es-ES_tradnl" sz="2400" smtClean="0"/>
              <a:t>)  and all arithmetic has been floating point.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S_ADCsampleNumbersTimeDoma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-43019"/>
            <a:ext cx="8892480" cy="635233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1600" y="980728"/>
            <a:ext cx="2353593" cy="2154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mtClean="0"/>
              <a:t>Nyquist tells us</a:t>
            </a:r>
          </a:p>
          <a:p>
            <a:r>
              <a:rPr lang="es-ES_tradnl" smtClean="0"/>
              <a:t>That </a:t>
            </a:r>
            <a:r>
              <a:rPr lang="es-ES_tradnl" i="1" smtClean="0"/>
              <a:t>f</a:t>
            </a:r>
            <a:r>
              <a:rPr lang="es-ES_tradnl" i="1" baseline="-25000" smtClean="0"/>
              <a:t>ADC </a:t>
            </a:r>
            <a:r>
              <a:rPr lang="es-ES_tradnl" i="1" smtClean="0"/>
              <a:t>&gt; 2.f</a:t>
            </a:r>
            <a:r>
              <a:rPr lang="es-ES_tradnl" i="1" baseline="-25000" smtClean="0"/>
              <a:t>3dB</a:t>
            </a:r>
            <a:endParaRPr lang="es-ES_tradnl" i="1" smtClean="0"/>
          </a:p>
          <a:p>
            <a:endParaRPr lang="es-ES_tradnl" sz="1200" smtClean="0"/>
          </a:p>
          <a:p>
            <a:r>
              <a:rPr lang="es-ES_tradnl" smtClean="0"/>
              <a:t>Is there any advantage </a:t>
            </a:r>
          </a:p>
          <a:p>
            <a:r>
              <a:rPr lang="es-ES_tradnl" smtClean="0"/>
              <a:t>to running the ADC </a:t>
            </a:r>
          </a:p>
          <a:p>
            <a:r>
              <a:rPr lang="es-ES_tradnl" smtClean="0"/>
              <a:t>even faster?</a:t>
            </a:r>
          </a:p>
          <a:p>
            <a:endParaRPr lang="es-ES_tradnl" smtClean="0"/>
          </a:p>
          <a:p>
            <a:r>
              <a:rPr lang="es-ES_tradnl" sz="1400" smtClean="0"/>
              <a:t>[f</a:t>
            </a:r>
            <a:r>
              <a:rPr lang="es-ES_tradnl" sz="1400" baseline="-25000" smtClean="0"/>
              <a:t>3dB</a:t>
            </a:r>
            <a:r>
              <a:rPr lang="es-ES_tradnl" sz="1400" smtClean="0"/>
              <a:t>= analogue bandwidth]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_ADCsampleNumber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318" y="0"/>
            <a:ext cx="6166034" cy="61647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39752" y="908720"/>
            <a:ext cx="206710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mtClean="0"/>
              <a:t>Small improvement </a:t>
            </a:r>
          </a:p>
          <a:p>
            <a:r>
              <a:rPr lang="es-ES_tradnl" i="1" smtClean="0"/>
              <a:t>can</a:t>
            </a:r>
            <a:r>
              <a:rPr lang="es-ES_tradnl" smtClean="0"/>
              <a:t> be gained from</a:t>
            </a:r>
          </a:p>
          <a:p>
            <a:r>
              <a:rPr lang="es-ES_tradnl" smtClean="0"/>
              <a:t>oversampling.</a:t>
            </a:r>
          </a:p>
          <a:p>
            <a:endParaRPr lang="es-ES_tradnl" smtClean="0"/>
          </a:p>
          <a:p>
            <a:r>
              <a:rPr lang="es-ES_tradnl" smtClean="0"/>
              <a:t>Diminishing returns</a:t>
            </a:r>
          </a:p>
          <a:p>
            <a:r>
              <a:rPr lang="es-ES_tradnl" smtClean="0"/>
              <a:t>for </a:t>
            </a:r>
            <a:r>
              <a:rPr lang="es-ES_tradnl" i="1" smtClean="0"/>
              <a:t>f</a:t>
            </a:r>
            <a:r>
              <a:rPr lang="es-ES_tradnl" i="1" baseline="-25000" smtClean="0"/>
              <a:t>ADC </a:t>
            </a:r>
            <a:r>
              <a:rPr lang="es-ES_tradnl" i="1" smtClean="0"/>
              <a:t>&gt; 5.f</a:t>
            </a:r>
            <a:r>
              <a:rPr lang="es-ES_tradnl" i="1" baseline="-25000" smtClean="0"/>
              <a:t>3dB</a:t>
            </a:r>
            <a:endParaRPr lang="es-ES_tradnl" i="1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211960" y="4941168"/>
            <a:ext cx="1486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smtClean="0"/>
              <a:t>oversampling factors</a:t>
            </a:r>
            <a:endParaRPr lang="es-ES" sz="12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_ADCsampleNumbersTimeDoma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37" y="0"/>
            <a:ext cx="8832259" cy="630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E_ADCsampleNumber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264696" cy="62633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908720"/>
            <a:ext cx="263514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mtClean="0"/>
              <a:t>Same true for mirrored</a:t>
            </a:r>
          </a:p>
          <a:p>
            <a:r>
              <a:rPr lang="es-ES_tradnl" smtClean="0"/>
              <a:t>exponential method</a:t>
            </a:r>
          </a:p>
          <a:p>
            <a:endParaRPr lang="es-ES_tradnl" smtClean="0"/>
          </a:p>
          <a:p>
            <a:r>
              <a:rPr lang="es-ES_tradnl" smtClean="0"/>
              <a:t>Again, diminishing returns</a:t>
            </a:r>
          </a:p>
          <a:p>
            <a:r>
              <a:rPr lang="es-ES_tradnl" smtClean="0"/>
              <a:t>for </a:t>
            </a:r>
            <a:r>
              <a:rPr lang="es-ES_tradnl" i="1" smtClean="0"/>
              <a:t>f</a:t>
            </a:r>
            <a:r>
              <a:rPr lang="es-ES_tradnl" i="1" baseline="-25000" smtClean="0"/>
              <a:t>ADC </a:t>
            </a:r>
            <a:r>
              <a:rPr lang="es-ES_tradnl" i="1" smtClean="0"/>
              <a:t>&gt; 5.f</a:t>
            </a:r>
            <a:r>
              <a:rPr lang="es-ES_tradnl" i="1" baseline="-25000" smtClean="0"/>
              <a:t>3dB</a:t>
            </a:r>
            <a:endParaRPr lang="es-ES_tradnl" i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11325" y="2484438"/>
            <a:ext cx="4302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baseline="-25000">
                <a:solidFill>
                  <a:schemeClr val="bg1"/>
                </a:solidFill>
                <a:latin typeface="Comic Sans MS" pitchFamily="66" charset="0"/>
              </a:rPr>
              <a:t>OS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3340100" y="3203575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630613" y="33147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59113" y="3352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525838" y="3352800"/>
            <a:ext cx="13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230563" y="33147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459163" y="33147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795963" y="2411413"/>
            <a:ext cx="40005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614363" y="1484313"/>
            <a:ext cx="1398587" cy="2065337"/>
            <a:chOff x="770" y="1680"/>
            <a:chExt cx="881" cy="1301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196" y="2418"/>
              <a:ext cx="25" cy="2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170" y="2447"/>
              <a:ext cx="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1024" y="2535"/>
              <a:ext cx="1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flipV="1">
              <a:off x="1219" y="2594"/>
              <a:ext cx="49" cy="262"/>
              <a:chOff x="1974" y="1302"/>
              <a:chExt cx="96" cy="432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875" y="1896"/>
              <a:ext cx="247" cy="639"/>
              <a:chOff x="1584" y="1302"/>
              <a:chExt cx="486" cy="1050"/>
            </a:xfrm>
          </p:grpSpPr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1923" y="1632"/>
                <a:ext cx="4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2" name="Group 23"/>
              <p:cNvGrpSpPr>
                <a:grpSpLocks/>
              </p:cNvGrpSpPr>
              <p:nvPr/>
            </p:nvGrpSpPr>
            <p:grpSpPr bwMode="auto">
              <a:xfrm>
                <a:off x="1974" y="1302"/>
                <a:ext cx="96" cy="432"/>
                <a:chOff x="1974" y="1302"/>
                <a:chExt cx="96" cy="432"/>
              </a:xfrm>
            </p:grpSpPr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>
                <a:off x="1584" y="182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5" name="Group 28"/>
              <p:cNvGrpSpPr>
                <a:grpSpLocks/>
              </p:cNvGrpSpPr>
              <p:nvPr/>
            </p:nvGrpSpPr>
            <p:grpSpPr bwMode="auto">
              <a:xfrm flipV="1">
                <a:off x="1968" y="1920"/>
                <a:ext cx="96" cy="432"/>
                <a:chOff x="1974" y="1302"/>
                <a:chExt cx="96" cy="432"/>
              </a:xfrm>
            </p:grpSpPr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1103" y="2521"/>
              <a:ext cx="25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1222" y="1892"/>
              <a:ext cx="46" cy="588"/>
              <a:chOff x="1974" y="1302"/>
              <a:chExt cx="96" cy="432"/>
            </a:xfrm>
          </p:grpSpPr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1240" y="1838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1097" y="1834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1262" y="2827"/>
              <a:ext cx="269" cy="59"/>
              <a:chOff x="2110" y="2249"/>
              <a:chExt cx="530" cy="96"/>
            </a:xfrm>
          </p:grpSpPr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 rot="5400000" flipV="1">
                <a:off x="2326" y="208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 rot="5400000">
                <a:off x="2544" y="224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rot="-5400000">
              <a:off x="1024" y="2586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rot="-5400000">
              <a:off x="1024" y="2553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 rot="-5400000">
              <a:off x="980" y="2579"/>
              <a:ext cx="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024" y="2659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912" y="2973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854" y="1834"/>
              <a:ext cx="48" cy="380"/>
              <a:chOff x="2064" y="672"/>
              <a:chExt cx="96" cy="624"/>
            </a:xfrm>
          </p:grpSpPr>
          <p:sp>
            <p:nvSpPr>
              <p:cNvPr id="35" name="Oval 4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1122" y="1680"/>
              <a:ext cx="2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OD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1368" y="2673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OS</a:t>
              </a: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923" y="16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400">
                  <a:latin typeface="Comic Sans MS" pitchFamily="66" charset="0"/>
                </a:rPr>
                <a:t>RD</a:t>
              </a:r>
            </a:p>
          </p:txBody>
        </p:sp>
        <p:grpSp>
          <p:nvGrpSpPr>
            <p:cNvPr id="30" name="Group 51"/>
            <p:cNvGrpSpPr>
              <a:grpSpLocks/>
            </p:cNvGrpSpPr>
            <p:nvPr/>
          </p:nvGrpSpPr>
          <p:grpSpPr bwMode="auto">
            <a:xfrm>
              <a:off x="770" y="1680"/>
              <a:ext cx="186" cy="192"/>
              <a:chOff x="1462" y="1435"/>
              <a:chExt cx="367" cy="316"/>
            </a:xfrm>
          </p:grpSpPr>
          <p:grpSp>
            <p:nvGrpSpPr>
              <p:cNvPr id="31" name="Group 52"/>
              <p:cNvGrpSpPr>
                <a:grpSpLocks/>
              </p:cNvGrpSpPr>
              <p:nvPr/>
            </p:nvGrpSpPr>
            <p:grpSpPr bwMode="auto">
              <a:xfrm>
                <a:off x="1501" y="1518"/>
                <a:ext cx="96" cy="144"/>
                <a:chOff x="1248" y="2136"/>
                <a:chExt cx="96" cy="144"/>
              </a:xfrm>
            </p:grpSpPr>
            <p:sp>
              <p:nvSpPr>
                <p:cNvPr id="33" name="Oval 53"/>
                <p:cNvSpPr>
                  <a:spLocks noChangeArrowheads="1"/>
                </p:cNvSpPr>
                <p:nvPr/>
              </p:nvSpPr>
              <p:spPr bwMode="auto">
                <a:xfrm>
                  <a:off x="1248" y="216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248" y="2136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462" y="1435"/>
                <a:ext cx="367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>
                    <a:latin typeface="Comic Sans MS" pitchFamily="66" charset="0"/>
                  </a:rPr>
                  <a:t>R</a:t>
                </a:r>
              </a:p>
            </p:txBody>
          </p:sp>
        </p:grpSp>
      </p:grp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18113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268538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335213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23447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1982788" y="3349625"/>
            <a:ext cx="0" cy="73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1792288" y="2590800"/>
            <a:ext cx="37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0">
                <a:latin typeface="Comic Sans MS" pitchFamily="66" charset="0"/>
              </a:rPr>
              <a:t>.</a:t>
            </a:r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1906588" y="3473450"/>
            <a:ext cx="152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1906588" y="40830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3659188" y="28638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3659188" y="286385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3659188" y="3835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4697413" y="3463925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687888" y="309245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 rot="5400000">
            <a:off x="3897313" y="2520950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 rot="-5400000">
            <a:off x="5145088" y="3130550"/>
            <a:ext cx="152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 flipV="1">
            <a:off x="4725988" y="35401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 flipV="1">
            <a:off x="4725988" y="2863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4716463" y="3168650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4878388" y="33210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V="1">
            <a:off x="4725988" y="353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5411788" y="33210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>
            <a:off x="6021388" y="26828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" name="Line 78"/>
          <p:cNvSpPr>
            <a:spLocks noChangeShapeType="1"/>
          </p:cNvSpPr>
          <p:nvPr/>
        </p:nvSpPr>
        <p:spPr bwMode="auto">
          <a:xfrm>
            <a:off x="6088063" y="26828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Line 79"/>
          <p:cNvSpPr>
            <a:spLocks noChangeShapeType="1"/>
          </p:cNvSpPr>
          <p:nvPr/>
        </p:nvSpPr>
        <p:spPr bwMode="auto">
          <a:xfrm flipV="1">
            <a:off x="5564188" y="2482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" name="Line 80"/>
          <p:cNvSpPr>
            <a:spLocks noChangeShapeType="1"/>
          </p:cNvSpPr>
          <p:nvPr/>
        </p:nvSpPr>
        <p:spPr bwMode="auto">
          <a:xfrm>
            <a:off x="5564188" y="278765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" name="AutoShape 81"/>
          <p:cNvSpPr>
            <a:spLocks noChangeArrowheads="1"/>
          </p:cNvSpPr>
          <p:nvPr/>
        </p:nvSpPr>
        <p:spPr bwMode="auto">
          <a:xfrm rot="5400000">
            <a:off x="5716588" y="2978150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" name="Line 82"/>
          <p:cNvSpPr>
            <a:spLocks noChangeShapeType="1"/>
          </p:cNvSpPr>
          <p:nvPr/>
        </p:nvSpPr>
        <p:spPr bwMode="auto">
          <a:xfrm>
            <a:off x="6097588" y="27876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" name="Line 83"/>
          <p:cNvSpPr>
            <a:spLocks noChangeShapeType="1"/>
          </p:cNvSpPr>
          <p:nvPr/>
        </p:nvSpPr>
        <p:spPr bwMode="auto">
          <a:xfrm>
            <a:off x="6478588" y="2482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" name="Oval 84"/>
          <p:cNvSpPr>
            <a:spLocks noChangeArrowheads="1"/>
          </p:cNvSpPr>
          <p:nvPr/>
        </p:nvSpPr>
        <p:spPr bwMode="auto">
          <a:xfrm>
            <a:off x="5792788" y="244475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" name="Oval 85"/>
          <p:cNvSpPr>
            <a:spLocks noChangeArrowheads="1"/>
          </p:cNvSpPr>
          <p:nvPr/>
        </p:nvSpPr>
        <p:spPr bwMode="auto">
          <a:xfrm>
            <a:off x="6164263" y="24447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>
            <a:off x="5564188" y="2482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" name="Line 87"/>
          <p:cNvSpPr>
            <a:spLocks noChangeShapeType="1"/>
          </p:cNvSpPr>
          <p:nvPr/>
        </p:nvSpPr>
        <p:spPr bwMode="auto">
          <a:xfrm>
            <a:off x="6249988" y="2482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" name="Oval 88"/>
          <p:cNvSpPr>
            <a:spLocks noChangeArrowheads="1"/>
          </p:cNvSpPr>
          <p:nvPr/>
        </p:nvSpPr>
        <p:spPr bwMode="auto">
          <a:xfrm>
            <a:off x="4840288" y="3282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" name="Rectangle 89"/>
          <p:cNvSpPr>
            <a:spLocks noChangeArrowheads="1"/>
          </p:cNvSpPr>
          <p:nvPr/>
        </p:nvSpPr>
        <p:spPr bwMode="auto">
          <a:xfrm>
            <a:off x="8316913" y="1555750"/>
            <a:ext cx="381000" cy="2514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" name="Rectangle 90"/>
          <p:cNvSpPr>
            <a:spLocks noChangeArrowheads="1"/>
          </p:cNvSpPr>
          <p:nvPr/>
        </p:nvSpPr>
        <p:spPr bwMode="auto">
          <a:xfrm>
            <a:off x="8027988" y="3213100"/>
            <a:ext cx="304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" name="Rectangle 91"/>
          <p:cNvSpPr>
            <a:spLocks noChangeArrowheads="1"/>
          </p:cNvSpPr>
          <p:nvPr/>
        </p:nvSpPr>
        <p:spPr bwMode="auto">
          <a:xfrm>
            <a:off x="6783388" y="2940050"/>
            <a:ext cx="1295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smtClean="0">
                <a:latin typeface="Comic Sans MS" pitchFamily="66" charset="0"/>
              </a:rPr>
              <a:t>   ADC</a:t>
            </a:r>
          </a:p>
          <a:p>
            <a:pPr eaLnBrk="0" hangingPunct="0"/>
            <a:r>
              <a:rPr lang="en-US" sz="1200" smtClean="0">
                <a:latin typeface="Comic Sans MS" pitchFamily="66" charset="0"/>
              </a:rPr>
              <a:t>    (1 sample </a:t>
            </a:r>
          </a:p>
          <a:p>
            <a:pPr eaLnBrk="0" hangingPunct="0"/>
            <a:r>
              <a:rPr lang="en-US" sz="1200" smtClean="0">
                <a:latin typeface="Comic Sans MS" pitchFamily="66" charset="0"/>
              </a:rPr>
              <a:t>    Per pixel)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88" name="Oval 92"/>
          <p:cNvSpPr>
            <a:spLocks noChangeArrowheads="1"/>
          </p:cNvSpPr>
          <p:nvPr/>
        </p:nvSpPr>
        <p:spPr bwMode="auto">
          <a:xfrm>
            <a:off x="5535613" y="3282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" name="Oval 93"/>
          <p:cNvSpPr>
            <a:spLocks noChangeArrowheads="1"/>
          </p:cNvSpPr>
          <p:nvPr/>
        </p:nvSpPr>
        <p:spPr bwMode="auto">
          <a:xfrm>
            <a:off x="6440488" y="3282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" name="Oval 94"/>
          <p:cNvSpPr>
            <a:spLocks noChangeArrowheads="1"/>
          </p:cNvSpPr>
          <p:nvPr/>
        </p:nvSpPr>
        <p:spPr bwMode="auto">
          <a:xfrm>
            <a:off x="6440488" y="2749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" name="Oval 95"/>
          <p:cNvSpPr>
            <a:spLocks noChangeArrowheads="1"/>
          </p:cNvSpPr>
          <p:nvPr/>
        </p:nvSpPr>
        <p:spPr bwMode="auto">
          <a:xfrm>
            <a:off x="5526088" y="27590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92" name="AutoShape 96"/>
          <p:cNvSpPr>
            <a:spLocks noChangeArrowheads="1"/>
          </p:cNvSpPr>
          <p:nvPr/>
        </p:nvSpPr>
        <p:spPr bwMode="auto">
          <a:xfrm rot="5400000">
            <a:off x="2487613" y="3006725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3859213" y="2659063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Comic Sans MS" pitchFamily="66" charset="0"/>
              </a:rPr>
              <a:t>-1</a:t>
            </a:r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1982788" y="2105025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Pre-Amplifier</a:t>
            </a:r>
          </a:p>
        </p:txBody>
      </p:sp>
      <p:sp>
        <p:nvSpPr>
          <p:cNvPr id="95" name="Line 99"/>
          <p:cNvSpPr>
            <a:spLocks noChangeShapeType="1"/>
          </p:cNvSpPr>
          <p:nvPr/>
        </p:nvSpPr>
        <p:spPr bwMode="auto">
          <a:xfrm>
            <a:off x="2668588" y="255905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6" name="Text Box 100"/>
          <p:cNvSpPr txBox="1">
            <a:spLocks noChangeArrowheads="1"/>
          </p:cNvSpPr>
          <p:nvPr/>
        </p:nvSpPr>
        <p:spPr bwMode="auto">
          <a:xfrm>
            <a:off x="539750" y="37163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 CCD</a:t>
            </a:r>
          </a:p>
        </p:txBody>
      </p:sp>
      <p:sp>
        <p:nvSpPr>
          <p:cNvPr id="97" name="Rectangle 102"/>
          <p:cNvSpPr>
            <a:spLocks noChangeArrowheads="1"/>
          </p:cNvSpPr>
          <p:nvPr/>
        </p:nvSpPr>
        <p:spPr bwMode="auto">
          <a:xfrm>
            <a:off x="3582988" y="2073275"/>
            <a:ext cx="203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Inverting</a:t>
            </a:r>
            <a:r>
              <a:rPr lang="en-US" sz="1600" i="1">
                <a:latin typeface="Comic Sans MS" pitchFamily="66" charset="0"/>
              </a:rPr>
              <a:t> </a:t>
            </a:r>
            <a:r>
              <a:rPr lang="en-US" sz="1600">
                <a:latin typeface="Comic Sans MS" pitchFamily="66" charset="0"/>
              </a:rPr>
              <a:t>Amplifier</a:t>
            </a:r>
          </a:p>
        </p:txBody>
      </p:sp>
      <p:sp>
        <p:nvSpPr>
          <p:cNvPr id="98" name="Line 103"/>
          <p:cNvSpPr>
            <a:spLocks noChangeShapeType="1"/>
          </p:cNvSpPr>
          <p:nvPr/>
        </p:nvSpPr>
        <p:spPr bwMode="auto">
          <a:xfrm flipH="1">
            <a:off x="4116388" y="23304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" name="Rectangle 104"/>
          <p:cNvSpPr>
            <a:spLocks noChangeArrowheads="1"/>
          </p:cNvSpPr>
          <p:nvPr/>
        </p:nvSpPr>
        <p:spPr bwMode="auto">
          <a:xfrm>
            <a:off x="6326188" y="18002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Integrator</a:t>
            </a:r>
          </a:p>
        </p:txBody>
      </p:sp>
      <p:sp>
        <p:nvSpPr>
          <p:cNvPr id="100" name="Rectangle 105"/>
          <p:cNvSpPr>
            <a:spLocks noChangeArrowheads="1"/>
          </p:cNvSpPr>
          <p:nvPr/>
        </p:nvSpPr>
        <p:spPr bwMode="auto">
          <a:xfrm>
            <a:off x="5073650" y="153987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Reset switch</a:t>
            </a:r>
          </a:p>
        </p:txBody>
      </p:sp>
      <p:sp>
        <p:nvSpPr>
          <p:cNvPr id="101" name="Rectangle 106"/>
          <p:cNvSpPr>
            <a:spLocks noChangeArrowheads="1"/>
          </p:cNvSpPr>
          <p:nvPr/>
        </p:nvSpPr>
        <p:spPr bwMode="auto">
          <a:xfrm>
            <a:off x="2973388" y="4130675"/>
            <a:ext cx="142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Input Switch</a:t>
            </a: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486275" y="4133850"/>
            <a:ext cx="163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Polarity Switch</a:t>
            </a: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3201988" y="35496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 flipV="1">
            <a:off x="4878388" y="354965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" name="Line 110"/>
          <p:cNvSpPr>
            <a:spLocks noChangeShapeType="1"/>
          </p:cNvSpPr>
          <p:nvPr/>
        </p:nvSpPr>
        <p:spPr bwMode="auto">
          <a:xfrm>
            <a:off x="5564188" y="18732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" name="Line 111"/>
          <p:cNvSpPr>
            <a:spLocks noChangeShapeType="1"/>
          </p:cNvSpPr>
          <p:nvPr/>
        </p:nvSpPr>
        <p:spPr bwMode="auto">
          <a:xfrm flipH="1">
            <a:off x="6554788" y="217805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" name="Rectangle 112"/>
          <p:cNvSpPr>
            <a:spLocks noChangeArrowheads="1"/>
          </p:cNvSpPr>
          <p:nvPr/>
        </p:nvSpPr>
        <p:spPr bwMode="auto">
          <a:xfrm rot="-5400000">
            <a:off x="7762875" y="2632076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Computer Bus</a:t>
            </a:r>
          </a:p>
        </p:txBody>
      </p:sp>
      <p:sp>
        <p:nvSpPr>
          <p:cNvPr id="108" name="Freeform 114"/>
          <p:cNvSpPr>
            <a:spLocks/>
          </p:cNvSpPr>
          <p:nvPr/>
        </p:nvSpPr>
        <p:spPr bwMode="auto">
          <a:xfrm>
            <a:off x="539750" y="1412875"/>
            <a:ext cx="1079500" cy="2592388"/>
          </a:xfrm>
          <a:custGeom>
            <a:avLst/>
            <a:gdLst>
              <a:gd name="T0" fmla="*/ 0 w 680"/>
              <a:gd name="T1" fmla="*/ 2147483647 h 1633"/>
              <a:gd name="T2" fmla="*/ 1713706428 w 680"/>
              <a:gd name="T3" fmla="*/ 2147483647 h 1633"/>
              <a:gd name="T4" fmla="*/ 1713706428 w 680"/>
              <a:gd name="T5" fmla="*/ 0 h 1633"/>
              <a:gd name="T6" fmla="*/ 0 60000 65536"/>
              <a:gd name="T7" fmla="*/ 0 60000 65536"/>
              <a:gd name="T8" fmla="*/ 0 60000 65536"/>
              <a:gd name="T9" fmla="*/ 0 w 680"/>
              <a:gd name="T10" fmla="*/ 0 h 1633"/>
              <a:gd name="T11" fmla="*/ 680 w 680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633">
                <a:moveTo>
                  <a:pt x="0" y="1633"/>
                </a:moveTo>
                <a:lnTo>
                  <a:pt x="680" y="1633"/>
                </a:lnTo>
                <a:lnTo>
                  <a:pt x="68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9" name="Text Box 117"/>
          <p:cNvSpPr txBox="1">
            <a:spLocks noChangeArrowheads="1"/>
          </p:cNvSpPr>
          <p:nvPr/>
        </p:nvSpPr>
        <p:spPr bwMode="auto">
          <a:xfrm>
            <a:off x="5073650" y="2922588"/>
            <a:ext cx="29367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i="1" baseline="-25000">
                <a:latin typeface="Comic Sans MS" pitchFamily="66" charset="0"/>
              </a:rPr>
              <a:t>R</a:t>
            </a:r>
          </a:p>
        </p:txBody>
      </p:sp>
      <p:sp>
        <p:nvSpPr>
          <p:cNvPr id="110" name="Text Box 118"/>
          <p:cNvSpPr txBox="1">
            <a:spLocks noChangeArrowheads="1"/>
          </p:cNvSpPr>
          <p:nvPr/>
        </p:nvSpPr>
        <p:spPr bwMode="auto">
          <a:xfrm>
            <a:off x="5895975" y="2790825"/>
            <a:ext cx="29046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i="1" baseline="-25000">
                <a:latin typeface="Comic Sans MS" pitchFamily="66" charset="0"/>
              </a:rPr>
              <a:t>C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1331640" y="4653136"/>
            <a:ext cx="3246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3 switches minimum</a:t>
            </a:r>
          </a:p>
          <a:p>
            <a:r>
              <a:rPr lang="es-ES_tradnl" smtClean="0"/>
              <a:t>3 op-amps minimum</a:t>
            </a:r>
          </a:p>
          <a:p>
            <a:r>
              <a:rPr lang="es-ES_tradnl" sz="1200" smtClean="0"/>
              <a:t>(in practice another switch is needed to vary gain</a:t>
            </a:r>
          </a:p>
          <a:p>
            <a:r>
              <a:rPr lang="es-ES_tradnl" sz="1200" smtClean="0"/>
              <a:t>of pre-amp if more than one pixel speed</a:t>
            </a:r>
          </a:p>
          <a:p>
            <a:r>
              <a:rPr lang="es-ES_tradnl" sz="1200" smtClean="0"/>
              <a:t>is required)</a:t>
            </a:r>
          </a:p>
          <a:p>
            <a:endParaRPr lang="es-ES"/>
          </a:p>
        </p:txBody>
      </p:sp>
      <p:sp>
        <p:nvSpPr>
          <p:cNvPr id="113" name="112 CuadroTexto"/>
          <p:cNvSpPr txBox="1"/>
          <p:nvPr/>
        </p:nvSpPr>
        <p:spPr>
          <a:xfrm>
            <a:off x="1547664" y="228374"/>
            <a:ext cx="5744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mtClean="0"/>
              <a:t>Correlated double sampler, Method 1:  </a:t>
            </a:r>
          </a:p>
          <a:p>
            <a:r>
              <a:rPr lang="es-ES_tradnl" sz="2400" b="1" i="1" smtClean="0"/>
              <a:t>Dual Slope Integrator </a:t>
            </a:r>
            <a:r>
              <a:rPr lang="es-ES_tradnl" sz="2400" smtClean="0"/>
              <a:t>(differential averager) </a:t>
            </a:r>
            <a:endParaRPr lang="es-ES" sz="2400"/>
          </a:p>
        </p:txBody>
      </p:sp>
      <p:sp>
        <p:nvSpPr>
          <p:cNvPr id="114" name="Text Box 117"/>
          <p:cNvSpPr txBox="1">
            <a:spLocks noChangeArrowheads="1"/>
          </p:cNvSpPr>
          <p:nvPr/>
        </p:nvSpPr>
        <p:spPr bwMode="auto">
          <a:xfrm>
            <a:off x="1985254" y="3628436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400" b="1" smtClean="0">
                <a:latin typeface="Comic Sans MS" pitchFamily="66" charset="0"/>
              </a:rPr>
              <a:t>R</a:t>
            </a:r>
            <a:r>
              <a:rPr lang="es-ES" sz="1400" b="1" baseline="-25000" smtClean="0">
                <a:latin typeface="Comic Sans MS" pitchFamily="66" charset="0"/>
              </a:rPr>
              <a:t>L</a:t>
            </a:r>
            <a:endParaRPr lang="es-ES" sz="1400" b="1" baseline="-25000">
              <a:latin typeface="Comic Sans MS" pitchFamily="66" charset="0"/>
            </a:endParaRPr>
          </a:p>
        </p:txBody>
      </p:sp>
      <p:sp>
        <p:nvSpPr>
          <p:cNvPr id="115" name="Text Box 117"/>
          <p:cNvSpPr txBox="1">
            <a:spLocks noChangeArrowheads="1"/>
          </p:cNvSpPr>
          <p:nvPr/>
        </p:nvSpPr>
        <p:spPr bwMode="auto">
          <a:xfrm>
            <a:off x="7020272" y="2204864"/>
            <a:ext cx="845103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i="1" smtClean="0">
                <a:latin typeface="Comic Sans MS" pitchFamily="66" charset="0"/>
              </a:rPr>
              <a:t>RC=</a:t>
            </a:r>
            <a:r>
              <a:rPr lang="es-ES" sz="3200" b="1" i="1" smtClean="0">
                <a:latin typeface="Symbol" pitchFamily="18" charset="2"/>
              </a:rPr>
              <a:t>t</a:t>
            </a:r>
            <a:endParaRPr lang="es-ES" sz="3200" b="1" i="1">
              <a:latin typeface="Symbol" pitchFamily="18" charset="2"/>
            </a:endParaRPr>
          </a:p>
        </p:txBody>
      </p:sp>
      <p:pic>
        <p:nvPicPr>
          <p:cNvPr id="11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653136"/>
            <a:ext cx="2808313" cy="413212"/>
          </a:xfrm>
          <a:prstGeom prst="rect">
            <a:avLst/>
          </a:prstGeom>
          <a:noFill/>
        </p:spPr>
      </p:pic>
      <p:pic>
        <p:nvPicPr>
          <p:cNvPr id="117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301208"/>
            <a:ext cx="195450" cy="144016"/>
          </a:xfrm>
          <a:prstGeom prst="rect">
            <a:avLst/>
          </a:prstGeom>
          <a:noFill/>
        </p:spPr>
      </p:pic>
      <p:pic>
        <p:nvPicPr>
          <p:cNvPr id="118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3628" y="5674696"/>
            <a:ext cx="109452" cy="144016"/>
          </a:xfrm>
          <a:prstGeom prst="rect">
            <a:avLst/>
          </a:prstGeom>
          <a:noFill/>
        </p:spPr>
      </p:pic>
      <p:sp>
        <p:nvSpPr>
          <p:cNvPr id="119" name="118 CuadroTexto"/>
          <p:cNvSpPr txBox="1"/>
          <p:nvPr/>
        </p:nvSpPr>
        <p:spPr>
          <a:xfrm>
            <a:off x="6660232" y="5621178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smtClean="0"/>
              <a:t>= width of measurement windows</a:t>
            </a:r>
          </a:p>
          <a:p>
            <a:r>
              <a:rPr lang="es-ES_tradnl" sz="1000" i="1" smtClean="0"/>
              <a:t>    (in general ~40% of pixel time)</a:t>
            </a:r>
            <a:endParaRPr lang="es-ES" sz="1000" i="1"/>
          </a:p>
        </p:txBody>
      </p:sp>
      <p:sp>
        <p:nvSpPr>
          <p:cNvPr id="120" name="119 CuadroTexto"/>
          <p:cNvSpPr txBox="1"/>
          <p:nvPr/>
        </p:nvSpPr>
        <p:spPr>
          <a:xfrm>
            <a:off x="6660232" y="522920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smtClean="0"/>
              <a:t>= time between reference</a:t>
            </a:r>
          </a:p>
          <a:p>
            <a:r>
              <a:rPr lang="es-ES_tradnl" sz="1000" i="1" smtClean="0"/>
              <a:t>   </a:t>
            </a:r>
            <a:r>
              <a:rPr lang="es-ES_tradnl" sz="1000" smtClean="0"/>
              <a:t>and signal measurement windows</a:t>
            </a:r>
            <a:endParaRPr lang="es-ES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476672"/>
            <a:ext cx="2925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smtClean="0">
                <a:cs typeface="DaunPenh" pitchFamily="2" charset="0"/>
              </a:rPr>
              <a:t>Quantisation noise</a:t>
            </a:r>
            <a:endParaRPr lang="es-ES" sz="2800">
              <a:cs typeface="DaunPenh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331640" y="2060848"/>
            <a:ext cx="6720598" cy="4032448"/>
            <a:chOff x="1331640" y="2276872"/>
            <a:chExt cx="5652120" cy="3391347"/>
          </a:xfrm>
        </p:grpSpPr>
        <p:pic>
          <p:nvPicPr>
            <p:cNvPr id="4" name="3 Imagen" descr="BasicQuantisationNoise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640" y="2276872"/>
              <a:ext cx="5652120" cy="3391347"/>
            </a:xfrm>
            <a:prstGeom prst="rect">
              <a:avLst/>
            </a:prstGeom>
          </p:spPr>
        </p:pic>
        <p:sp>
          <p:nvSpPr>
            <p:cNvPr id="36866" name="Rectangle 2"/>
            <p:cNvSpPr>
              <a:spLocks noChangeArrowheads="1"/>
            </p:cNvSpPr>
            <p:nvPr/>
          </p:nvSpPr>
          <p:spPr bwMode="auto">
            <a:xfrm>
              <a:off x="4067944" y="4464784"/>
              <a:ext cx="16196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Quantisation Noise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4088" y="4437112"/>
              <a:ext cx="970108" cy="360040"/>
            </a:xfrm>
            <a:prstGeom prst="rect">
              <a:avLst/>
            </a:prstGeom>
            <a:noFill/>
          </p:spPr>
        </p:pic>
      </p:grp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648" y="112474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mtClean="0">
                <a:ea typeface="Cambria Math" pitchFamily="18" charset="0"/>
                <a:cs typeface="DaunPenh" pitchFamily="2" charset="0"/>
              </a:rPr>
              <a:t>Analogue CDS processor with a single ADC sample per pixel will have a quantisation noise of </a:t>
            </a:r>
            <a:r>
              <a:rPr lang="es-ES_tradnl" i="1" smtClean="0">
                <a:ea typeface="Cambria Math" pitchFamily="18" charset="0"/>
                <a:cs typeface="DaunPenh" pitchFamily="2" charset="0"/>
              </a:rPr>
              <a:t>12</a:t>
            </a:r>
            <a:r>
              <a:rPr lang="es-ES_tradnl" i="1" baseline="30000" smtClean="0">
                <a:ea typeface="Cambria Math" pitchFamily="18" charset="0"/>
                <a:cs typeface="DaunPenh" pitchFamily="2" charset="0"/>
              </a:rPr>
              <a:t>-0.5</a:t>
            </a:r>
            <a:r>
              <a:rPr lang="es-ES_tradnl" i="1" smtClean="0">
                <a:ea typeface="Cambria Math" pitchFamily="18" charset="0"/>
                <a:cs typeface="DaunPenh" pitchFamily="2" charset="0"/>
              </a:rPr>
              <a:t>=0.29</a:t>
            </a:r>
            <a:r>
              <a:rPr lang="es-ES_tradnl" smtClean="0">
                <a:ea typeface="Cambria Math" pitchFamily="18" charset="0"/>
                <a:cs typeface="DaunPenh" pitchFamily="2" charset="0"/>
              </a:rPr>
              <a:t> ADU. This adds in quadrature with the read noise.</a:t>
            </a:r>
            <a:endParaRPr lang="es-ES">
              <a:ea typeface="Cambria Math" pitchFamily="18" charset="0"/>
              <a:cs typeface="DaunPen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891" y="0"/>
            <a:ext cx="807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smtClean="0"/>
              <a:t>Now we quantise the synthetic CCD waveform and repeat the noise analysis</a:t>
            </a:r>
            <a:endParaRPr lang="es-ES" sz="2000"/>
          </a:p>
        </p:txBody>
      </p:sp>
      <p:pic>
        <p:nvPicPr>
          <p:cNvPr id="6" name="5 Imagen" descr="DS_ADC_QuantisationNoiseTimeDoma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93848"/>
            <a:ext cx="8280920" cy="59154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1052736"/>
            <a:ext cx="264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mtClean="0"/>
              <a:t>Focus in on one </a:t>
            </a:r>
          </a:p>
          <a:p>
            <a:r>
              <a:rPr lang="es-ES_tradnl" smtClean="0"/>
              <a:t>pixel frequency and</a:t>
            </a:r>
          </a:p>
          <a:p>
            <a:r>
              <a:rPr lang="es-ES_tradnl" smtClean="0"/>
              <a:t>two oversampling factors.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08104" y="4653136"/>
            <a:ext cx="275428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100" b="1" smtClean="0"/>
              <a:t>Note</a:t>
            </a:r>
            <a:r>
              <a:rPr lang="es-ES_tradnl" sz="1100" smtClean="0"/>
              <a:t>: the “granularity “ of the quantised </a:t>
            </a:r>
          </a:p>
          <a:p>
            <a:r>
              <a:rPr lang="es-ES_tradnl" sz="1100" smtClean="0"/>
              <a:t>waveform is proportional to the inverse gain</a:t>
            </a:r>
          </a:p>
          <a:p>
            <a:r>
              <a:rPr lang="es-ES_tradnl" sz="1100" smtClean="0"/>
              <a:t>of the system  i.e. the e</a:t>
            </a:r>
            <a:r>
              <a:rPr lang="es-ES_tradnl" sz="1100" baseline="30000" smtClean="0"/>
              <a:t>-</a:t>
            </a:r>
            <a:r>
              <a:rPr lang="es-ES_tradnl" sz="1100" smtClean="0"/>
              <a:t>/ADU in the  image.</a:t>
            </a:r>
            <a:endParaRPr lang="es-ES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 descr="DC_ADCQnoi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2519"/>
            <a:ext cx="9144000" cy="6402017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7036">
            <a:off x="5705445" y="1303093"/>
            <a:ext cx="742950" cy="47625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7701395" y="246495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688334" y="2192890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>
                <a:solidFill>
                  <a:srgbClr val="0070C0"/>
                </a:solidFill>
                <a:ea typeface="Cambria Math" pitchFamily="18" charset="0"/>
                <a:cs typeface="DaunPenh" pitchFamily="2" charset="0"/>
              </a:rPr>
              <a:t>f</a:t>
            </a:r>
            <a:r>
              <a:rPr lang="es-ES_tradnl" sz="1400" i="1" baseline="-25000" smtClean="0">
                <a:solidFill>
                  <a:srgbClr val="0070C0"/>
                </a:solidFill>
                <a:ea typeface="Cambria Math" pitchFamily="18" charset="0"/>
                <a:cs typeface="DaunPenh" pitchFamily="2" charset="0"/>
              </a:rPr>
              <a:t>ADC</a:t>
            </a:r>
            <a:r>
              <a:rPr lang="es-ES_tradnl" sz="1400" i="1" smtClean="0">
                <a:solidFill>
                  <a:srgbClr val="0070C0"/>
                </a:solidFill>
                <a:ea typeface="Cambria Math" pitchFamily="18" charset="0"/>
                <a:cs typeface="DaunPenh" pitchFamily="2" charset="0"/>
              </a:rPr>
              <a:t> = 10. f</a:t>
            </a:r>
            <a:r>
              <a:rPr lang="es-ES_tradnl" sz="1400" i="1" baseline="-25000" smtClean="0">
                <a:solidFill>
                  <a:srgbClr val="0070C0"/>
                </a:solidFill>
                <a:ea typeface="Cambria Math" pitchFamily="18" charset="0"/>
                <a:cs typeface="DaunPenh" pitchFamily="2" charset="0"/>
              </a:rPr>
              <a:t>3dB</a:t>
            </a:r>
            <a:endParaRPr lang="es-ES" sz="1400" i="1" baseline="-25000">
              <a:solidFill>
                <a:srgbClr val="0070C0"/>
              </a:solidFill>
              <a:ea typeface="Cambria Math" pitchFamily="18" charset="0"/>
              <a:cs typeface="DaunPenh" pitchFamily="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117176" y="1844824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smtClean="0">
                <a:solidFill>
                  <a:srgbClr val="FF0000"/>
                </a:solidFill>
                <a:ea typeface="Cambria Math" pitchFamily="18" charset="0"/>
                <a:cs typeface="DaunPenh" pitchFamily="2" charset="0"/>
              </a:rPr>
              <a:t>f</a:t>
            </a:r>
            <a:r>
              <a:rPr lang="es-ES_tradnl" sz="1400" i="1" baseline="-25000" smtClean="0">
                <a:solidFill>
                  <a:srgbClr val="FF0000"/>
                </a:solidFill>
                <a:ea typeface="Cambria Math" pitchFamily="18" charset="0"/>
                <a:cs typeface="DaunPenh" pitchFamily="2" charset="0"/>
              </a:rPr>
              <a:t>ADC</a:t>
            </a:r>
            <a:r>
              <a:rPr lang="es-ES_tradnl" sz="1400" i="1" smtClean="0">
                <a:solidFill>
                  <a:srgbClr val="FF0000"/>
                </a:solidFill>
                <a:ea typeface="Cambria Math" pitchFamily="18" charset="0"/>
                <a:cs typeface="DaunPenh" pitchFamily="2" charset="0"/>
              </a:rPr>
              <a:t> = 20. f</a:t>
            </a:r>
            <a:r>
              <a:rPr lang="es-ES_tradnl" sz="1400" i="1" baseline="-25000" smtClean="0">
                <a:solidFill>
                  <a:srgbClr val="FF0000"/>
                </a:solidFill>
                <a:ea typeface="Cambria Math" pitchFamily="18" charset="0"/>
                <a:cs typeface="DaunPenh" pitchFamily="2" charset="0"/>
              </a:rPr>
              <a:t>3dB</a:t>
            </a:r>
            <a:endParaRPr lang="es-ES" sz="1400" i="1" baseline="-25000">
              <a:solidFill>
                <a:srgbClr val="FF0000"/>
              </a:solidFill>
              <a:ea typeface="Cambria Math" pitchFamily="18" charset="0"/>
              <a:cs typeface="DaunPenh" pitchFamily="2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8100392" y="2132856"/>
            <a:ext cx="28803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71800" y="4509120"/>
            <a:ext cx="45170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i="1" smtClean="0"/>
              <a:t>The sample averaging will give floating point results.</a:t>
            </a:r>
          </a:p>
          <a:p>
            <a:r>
              <a:rPr lang="es-ES_tradnl" sz="1600" i="1" smtClean="0"/>
              <a:t>We can thus get sub-ADU resolution from our ADC.</a:t>
            </a:r>
            <a:endParaRPr lang="es-ES" sz="1600" i="1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403648" y="2132856"/>
            <a:ext cx="24482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1763688" y="692696"/>
            <a:ext cx="36724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smtClean="0">
                <a:ea typeface="Cambria Math" pitchFamily="18" charset="0"/>
                <a:cs typeface="DaunPenh" pitchFamily="2" charset="0"/>
              </a:rPr>
              <a:t>   Pixel rate = </a:t>
            </a:r>
            <a:r>
              <a:rPr lang="es-ES_tradnl" sz="1200" i="1" smtClean="0">
                <a:ea typeface="Cambria Math" pitchFamily="18" charset="0"/>
                <a:cs typeface="DaunPenh" pitchFamily="2" charset="0"/>
              </a:rPr>
              <a:t>50kHz</a:t>
            </a:r>
          </a:p>
          <a:p>
            <a:endParaRPr lang="es-ES_tradnl" sz="1200" i="1" smtClean="0">
              <a:ea typeface="Cambria Math" pitchFamily="18" charset="0"/>
              <a:cs typeface="DaunPenh" pitchFamily="2" charset="0"/>
            </a:endParaRPr>
          </a:p>
          <a:p>
            <a:r>
              <a:rPr lang="es-ES_tradnl" sz="1200" smtClean="0">
                <a:ea typeface="Cambria Math" pitchFamily="18" charset="0"/>
                <a:cs typeface="DaunPenh" pitchFamily="2" charset="0"/>
              </a:rPr>
              <a:t>   Analogue Bandwidth (f</a:t>
            </a:r>
            <a:r>
              <a:rPr lang="es-ES_tradnl" sz="1200" baseline="-25000" smtClean="0">
                <a:ea typeface="Cambria Math" pitchFamily="18" charset="0"/>
                <a:cs typeface="DaunPenh" pitchFamily="2" charset="0"/>
              </a:rPr>
              <a:t>3dB</a:t>
            </a:r>
            <a:r>
              <a:rPr lang="es-ES_tradnl" sz="1200" smtClean="0">
                <a:ea typeface="Cambria Math" pitchFamily="18" charset="0"/>
                <a:cs typeface="DaunPenh" pitchFamily="2" charset="0"/>
              </a:rPr>
              <a:t>)=</a:t>
            </a:r>
            <a:r>
              <a:rPr lang="es-ES_tradnl" sz="1200" i="1" smtClean="0">
                <a:ea typeface="Cambria Math" pitchFamily="18" charset="0"/>
                <a:cs typeface="DaunPenh" pitchFamily="2" charset="0"/>
              </a:rPr>
              <a:t>500kHz</a:t>
            </a:r>
          </a:p>
          <a:p>
            <a:endParaRPr lang="es-ES_tradnl" sz="1200" i="1" smtClean="0">
              <a:ea typeface="Cambria Math" pitchFamily="18" charset="0"/>
              <a:cs typeface="DaunPenh" pitchFamily="2" charset="0"/>
            </a:endParaRPr>
          </a:p>
          <a:p>
            <a:r>
              <a:rPr lang="es-ES_tradnl" sz="1200" i="1" smtClean="0">
                <a:ea typeface="Cambria Math" pitchFamily="18" charset="0"/>
                <a:cs typeface="DaunPenh" pitchFamily="2" charset="0"/>
              </a:rPr>
              <a:t>   </a:t>
            </a:r>
            <a:r>
              <a:rPr lang="es-ES_tradnl" sz="1200" smtClean="0">
                <a:ea typeface="Cambria Math" pitchFamily="18" charset="0"/>
                <a:cs typeface="DaunPenh" pitchFamily="2" charset="0"/>
              </a:rPr>
              <a:t>CDS Method = Diff. Averager</a:t>
            </a:r>
            <a:endParaRPr lang="es-ES" sz="1200">
              <a:ea typeface="Cambria Math" pitchFamily="18" charset="0"/>
              <a:cs typeface="DaunPen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171878"/>
            <a:ext cx="7811690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In </a:t>
            </a:r>
            <a:r>
              <a:rPr lang="es-ES_tradnl" sz="2000" b="1" dirty="0" err="1" smtClean="0"/>
              <a:t>conclusion</a:t>
            </a:r>
            <a:r>
              <a:rPr lang="es-ES_tradnl" sz="2000" b="1" dirty="0" smtClean="0"/>
              <a:t>:</a:t>
            </a:r>
          </a:p>
          <a:p>
            <a:endParaRPr lang="es-ES_tradnl" sz="1600" dirty="0" smtClean="0"/>
          </a:p>
          <a:p>
            <a:pPr marL="342900" indent="-342900">
              <a:buAutoNum type="arabicParenR"/>
            </a:pPr>
            <a:r>
              <a:rPr lang="es-ES_tradnl" sz="1600" dirty="0" smtClean="0"/>
              <a:t>DCDS reduces </a:t>
            </a:r>
            <a:r>
              <a:rPr lang="es-ES_tradnl" sz="1600" dirty="0" err="1" smtClean="0"/>
              <a:t>analogue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component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count</a:t>
            </a:r>
            <a:r>
              <a:rPr lang="es-ES_tradnl" sz="1600" dirty="0" smtClean="0"/>
              <a:t> and </a:t>
            </a:r>
            <a:r>
              <a:rPr lang="es-ES_tradnl" sz="1600" dirty="0" err="1" smtClean="0"/>
              <a:t>removes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need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      </a:t>
            </a:r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analogue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switches</a:t>
            </a:r>
            <a:r>
              <a:rPr lang="es-ES_tradnl" sz="1600" dirty="0" smtClean="0"/>
              <a:t>.</a:t>
            </a:r>
          </a:p>
          <a:p>
            <a:pPr marL="342900" indent="-342900"/>
            <a:endParaRPr lang="es-ES_tradnl" sz="1600" dirty="0" smtClean="0"/>
          </a:p>
          <a:p>
            <a:pPr marL="342900" indent="-342900">
              <a:buAutoNum type="arabicParenR" startAt="2"/>
            </a:pPr>
            <a:r>
              <a:rPr lang="es-ES_tradnl" sz="1600" dirty="0" err="1" smtClean="0"/>
              <a:t>Analogue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bandwidth</a:t>
            </a:r>
            <a:r>
              <a:rPr lang="es-ES_tradnl" sz="1600" dirty="0" smtClean="0"/>
              <a:t> in a DCDS </a:t>
            </a:r>
            <a:r>
              <a:rPr lang="es-ES_tradnl" sz="1600" dirty="0" err="1" smtClean="0"/>
              <a:t>system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needs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be</a:t>
            </a:r>
            <a:r>
              <a:rPr lang="es-ES_tradnl" sz="1600" dirty="0" smtClean="0"/>
              <a:t> at </a:t>
            </a:r>
            <a:r>
              <a:rPr lang="es-ES_tradnl" sz="1600" dirty="0" err="1" smtClean="0"/>
              <a:t>least</a:t>
            </a:r>
            <a:r>
              <a:rPr lang="es-ES_tradnl" sz="1600" dirty="0" smtClean="0"/>
              <a:t> </a:t>
            </a:r>
            <a:r>
              <a:rPr lang="es-ES_tradnl" sz="1600" i="1" dirty="0" smtClean="0"/>
              <a:t>6x</a:t>
            </a:r>
            <a:r>
              <a:rPr lang="es-ES_tradnl" sz="1600" dirty="0" smtClean="0"/>
              <a:t> pixel </a:t>
            </a:r>
            <a:r>
              <a:rPr lang="es-ES_tradnl" sz="1600" dirty="0" err="1" smtClean="0"/>
              <a:t>rate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from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       PSF </a:t>
            </a:r>
            <a:r>
              <a:rPr lang="es-ES_tradnl" sz="1600" dirty="0" err="1" smtClean="0"/>
              <a:t>considerations</a:t>
            </a:r>
            <a:r>
              <a:rPr lang="es-ES_tradnl" sz="1600" dirty="0" smtClean="0"/>
              <a:t>.</a:t>
            </a:r>
          </a:p>
          <a:p>
            <a:pPr marL="342900" indent="-342900">
              <a:buAutoNum type="arabicParenR" startAt="2"/>
            </a:pP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3)    ADC </a:t>
            </a:r>
            <a:r>
              <a:rPr lang="es-ES_tradnl" sz="1600" dirty="0" err="1" smtClean="0"/>
              <a:t>frequency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needs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be</a:t>
            </a:r>
            <a:r>
              <a:rPr lang="es-ES_tradnl" sz="1600" dirty="0" smtClean="0"/>
              <a:t> at </a:t>
            </a:r>
            <a:r>
              <a:rPr lang="es-ES_tradnl" sz="1600" dirty="0" err="1" smtClean="0"/>
              <a:t>least</a:t>
            </a:r>
            <a:r>
              <a:rPr lang="es-ES_tradnl" sz="1600" dirty="0" smtClean="0"/>
              <a:t> </a:t>
            </a:r>
            <a:r>
              <a:rPr lang="es-ES_tradnl" sz="1600" i="1" dirty="0" smtClean="0"/>
              <a:t>2x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analogue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bandwidth</a:t>
            </a:r>
            <a:r>
              <a:rPr lang="es-ES_tradnl" sz="1600" dirty="0" smtClean="0"/>
              <a:t> (as </a:t>
            </a:r>
            <a:r>
              <a:rPr lang="es-ES_tradnl" sz="1600" dirty="0" err="1" smtClean="0"/>
              <a:t>Nyquist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would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suggest</a:t>
            </a:r>
            <a:r>
              <a:rPr lang="es-ES_tradnl" sz="1600" dirty="0" smtClean="0"/>
              <a:t>).</a:t>
            </a:r>
          </a:p>
          <a:p>
            <a:pPr marL="342900" indent="-342900"/>
            <a:r>
              <a:rPr lang="es-ES_tradnl" sz="1600" dirty="0" smtClean="0"/>
              <a:t>        A </a:t>
            </a:r>
            <a:r>
              <a:rPr lang="es-ES_tradnl" sz="1600" dirty="0" err="1" smtClean="0"/>
              <a:t>small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reduction</a:t>
            </a:r>
            <a:r>
              <a:rPr lang="es-ES_tradnl" sz="1600" dirty="0" smtClean="0"/>
              <a:t> in </a:t>
            </a:r>
            <a:r>
              <a:rPr lang="es-ES_tradnl" sz="1600" dirty="0" err="1" smtClean="0"/>
              <a:t>noise</a:t>
            </a:r>
            <a:r>
              <a:rPr lang="es-ES_tradnl" sz="1600" dirty="0" smtClean="0"/>
              <a:t>  can </a:t>
            </a:r>
            <a:r>
              <a:rPr lang="es-ES_tradnl" sz="1600" dirty="0" err="1" smtClean="0"/>
              <a:t>be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achieved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if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</a:t>
            </a:r>
            <a:r>
              <a:rPr lang="es-ES_tradnl" sz="1600" i="1" dirty="0" smtClean="0"/>
              <a:t>5x</a:t>
            </a:r>
            <a:r>
              <a:rPr lang="es-ES_tradnl" sz="1600" dirty="0" smtClean="0"/>
              <a:t>.</a:t>
            </a:r>
          </a:p>
          <a:p>
            <a:pPr marL="342900" indent="-342900"/>
            <a:r>
              <a:rPr lang="es-ES_tradnl" sz="1600" dirty="0" smtClean="0"/>
              <a:t>       </a:t>
            </a:r>
            <a:r>
              <a:rPr lang="es-ES_tradnl" sz="1600" smtClean="0"/>
              <a:t>Read-noise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improvements</a:t>
            </a:r>
            <a:r>
              <a:rPr lang="es-ES_tradnl" sz="1600" dirty="0" smtClean="0"/>
              <a:t>  are </a:t>
            </a:r>
            <a:r>
              <a:rPr lang="es-ES_tradnl" sz="1600" dirty="0" err="1" smtClean="0"/>
              <a:t>minimal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if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ADC </a:t>
            </a:r>
            <a:r>
              <a:rPr lang="es-ES_tradnl" sz="1600" dirty="0" err="1" smtClean="0"/>
              <a:t>frequency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raised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further</a:t>
            </a:r>
            <a:r>
              <a:rPr lang="es-ES_tradnl" sz="1600" dirty="0" smtClean="0"/>
              <a:t>.</a:t>
            </a:r>
          </a:p>
          <a:p>
            <a:pPr marL="342900" indent="-342900"/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4)   </a:t>
            </a:r>
            <a:r>
              <a:rPr lang="es-ES_tradnl" sz="1600" dirty="0" err="1" smtClean="0"/>
              <a:t>Fancy</a:t>
            </a:r>
            <a:r>
              <a:rPr lang="es-ES_tradnl" sz="1600" dirty="0" smtClean="0"/>
              <a:t> DCDS </a:t>
            </a:r>
            <a:r>
              <a:rPr lang="es-ES_tradnl" sz="1600" dirty="0" err="1" smtClean="0"/>
              <a:t>weighting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schemes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offer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insignificant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improvements</a:t>
            </a:r>
            <a:r>
              <a:rPr lang="es-ES_tradnl" sz="1600" dirty="0" smtClean="0"/>
              <a:t>.</a:t>
            </a:r>
          </a:p>
          <a:p>
            <a:pPr marL="342900" indent="-342900"/>
            <a:r>
              <a:rPr lang="es-ES_tradnl" sz="1600" dirty="0" smtClean="0"/>
              <a:t>     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differential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averager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best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all</a:t>
            </a:r>
            <a:r>
              <a:rPr lang="es-ES_tradnl" sz="1600" dirty="0" smtClean="0"/>
              <a:t>-round </a:t>
            </a:r>
            <a:r>
              <a:rPr lang="es-ES_tradnl" sz="1600" dirty="0" err="1" smtClean="0"/>
              <a:t>performer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when</a:t>
            </a:r>
            <a:r>
              <a:rPr lang="es-ES_tradnl" sz="1600" dirty="0" smtClean="0"/>
              <a:t> </a:t>
            </a:r>
          </a:p>
          <a:p>
            <a:pPr marL="342900" indent="-342900"/>
            <a:r>
              <a:rPr lang="es-ES_tradnl" sz="1600" dirty="0" smtClean="0"/>
              <a:t>	</a:t>
            </a:r>
            <a:r>
              <a:rPr lang="es-ES_tradnl" sz="1600" dirty="0" err="1" smtClean="0"/>
              <a:t>implemented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either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digitally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with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analogue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circuitry</a:t>
            </a:r>
            <a:r>
              <a:rPr lang="es-ES_tradnl" sz="1600" dirty="0" smtClean="0"/>
              <a:t>.</a:t>
            </a:r>
          </a:p>
          <a:p>
            <a:pPr marL="342900" indent="-342900"/>
            <a:endParaRPr lang="es-ES_tradnl" sz="1600" dirty="0" smtClean="0"/>
          </a:p>
          <a:p>
            <a:pPr marL="342900" indent="-342900">
              <a:buAutoNum type="arabicParenR" startAt="5"/>
            </a:pPr>
            <a:r>
              <a:rPr lang="es-ES_tradnl" sz="1600" dirty="0" smtClean="0"/>
              <a:t>In DCDS </a:t>
            </a:r>
            <a:r>
              <a:rPr lang="es-ES_tradnl" sz="1600" dirty="0" err="1" smtClean="0"/>
              <a:t>quantisation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noise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greatly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reduced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which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gives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effective</a:t>
            </a:r>
            <a:r>
              <a:rPr lang="es-ES_tradnl" sz="1600" dirty="0" smtClean="0"/>
              <a:t> </a:t>
            </a:r>
          </a:p>
          <a:p>
            <a:pPr marL="342900" indent="-342900"/>
            <a:r>
              <a:rPr lang="es-ES_tradnl" sz="1600" dirty="0" smtClean="0"/>
              <a:t>       </a:t>
            </a:r>
            <a:r>
              <a:rPr lang="es-ES_tradnl" sz="1600" dirty="0" err="1" smtClean="0"/>
              <a:t>improvement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ADC </a:t>
            </a:r>
            <a:r>
              <a:rPr lang="es-ES_tradnl" sz="1600" dirty="0" err="1" smtClean="0"/>
              <a:t>resolution</a:t>
            </a:r>
            <a:r>
              <a:rPr lang="es-ES_tradnl" sz="1600" dirty="0" smtClean="0"/>
              <a:t> and a </a:t>
            </a:r>
            <a:r>
              <a:rPr lang="es-ES_tradnl" sz="1600" dirty="0" err="1" smtClean="0"/>
              <a:t>corresponding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       in </a:t>
            </a:r>
            <a:r>
              <a:rPr lang="es-ES_tradnl" sz="1600" dirty="0" err="1" smtClean="0"/>
              <a:t>dynamic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range</a:t>
            </a:r>
            <a:r>
              <a:rPr lang="es-ES_tradnl" sz="1600" dirty="0" smtClean="0"/>
              <a:t>. </a:t>
            </a:r>
          </a:p>
          <a:p>
            <a:pPr marL="342900" indent="-342900"/>
            <a:endParaRPr lang="es-ES_tradnl" sz="1600" dirty="0" smtClean="0"/>
          </a:p>
          <a:p>
            <a:pPr marL="342900" indent="-342900">
              <a:buAutoNum type="arabicParenR" startAt="6"/>
            </a:pPr>
            <a:r>
              <a:rPr lang="es-ES_tradnl" sz="1600" dirty="0" err="1" smtClean="0"/>
              <a:t>The</a:t>
            </a:r>
            <a:r>
              <a:rPr lang="es-ES_tradnl" sz="1600" dirty="0" smtClean="0"/>
              <a:t> CCD231 </a:t>
            </a:r>
            <a:r>
              <a:rPr lang="es-ES_tradnl" sz="1600" dirty="0" err="1" smtClean="0"/>
              <a:t>should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capable</a:t>
            </a:r>
            <a:r>
              <a:rPr lang="es-ES_tradnl" sz="1600" dirty="0" smtClean="0"/>
              <a:t> of </a:t>
            </a:r>
            <a:r>
              <a:rPr lang="es-ES_tradnl" sz="1600" i="1" dirty="0" smtClean="0"/>
              <a:t>1.3e-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read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noise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with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zero-noise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       </a:t>
            </a:r>
            <a:r>
              <a:rPr lang="es-ES_tradnl" sz="1600" dirty="0" err="1" smtClean="0"/>
              <a:t>controller</a:t>
            </a:r>
            <a:r>
              <a:rPr lang="es-ES_tradnl" sz="1600" dirty="0" smtClean="0"/>
              <a:t> (</a:t>
            </a:r>
            <a:r>
              <a:rPr lang="es-ES_tradnl" sz="1600" dirty="0" err="1" smtClean="0"/>
              <a:t>using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Differential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Averager</a:t>
            </a:r>
            <a:r>
              <a:rPr lang="es-ES_tradnl" sz="1600" dirty="0" smtClean="0"/>
              <a:t>). </a:t>
            </a:r>
            <a:r>
              <a:rPr lang="es-ES_tradnl" sz="1600" dirty="0" err="1" smtClean="0"/>
              <a:t>This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implies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that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even</a:t>
            </a:r>
            <a:r>
              <a:rPr lang="es-ES_tradnl" sz="1600" dirty="0" smtClean="0"/>
              <a:t> </a:t>
            </a:r>
          </a:p>
          <a:p>
            <a:pPr marL="342900" indent="-342900"/>
            <a:r>
              <a:rPr lang="es-ES_tradnl" sz="1600" dirty="0" smtClean="0"/>
              <a:t>	</a:t>
            </a:r>
            <a:r>
              <a:rPr lang="es-ES_tradnl" sz="1600" dirty="0" err="1" smtClean="0"/>
              <a:t>with</a:t>
            </a:r>
            <a:r>
              <a:rPr lang="es-ES_tradnl" sz="1600" dirty="0" smtClean="0"/>
              <a:t> 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i="1" dirty="0" smtClean="0"/>
              <a:t>root-2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noise</a:t>
            </a:r>
            <a:r>
              <a:rPr lang="es-ES_tradnl" sz="1600" dirty="0" smtClean="0"/>
              <a:t> hit </a:t>
            </a:r>
            <a:r>
              <a:rPr lang="es-ES_tradnl" sz="1600" dirty="0" err="1" smtClean="0"/>
              <a:t>from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differential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signal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chain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CCD231 </a:t>
            </a:r>
            <a:r>
              <a:rPr lang="es-ES_tradnl" sz="1600" dirty="0" err="1" smtClean="0"/>
              <a:t>should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	</a:t>
            </a:r>
            <a:r>
              <a:rPr lang="es-ES_tradnl" sz="1600" dirty="0" err="1" smtClean="0"/>
              <a:t>still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have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intrinsic</a:t>
            </a:r>
            <a:r>
              <a:rPr lang="es-ES_tradnl" sz="1600" dirty="0" smtClean="0"/>
              <a:t>  </a:t>
            </a:r>
            <a:r>
              <a:rPr lang="es-ES_tradnl" sz="1600" dirty="0" err="1" smtClean="0"/>
              <a:t>noise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floor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below</a:t>
            </a:r>
            <a:r>
              <a:rPr lang="es-ES_tradnl" sz="1600" dirty="0" smtClean="0"/>
              <a:t> </a:t>
            </a:r>
            <a:r>
              <a:rPr lang="es-ES_tradnl" sz="1600" i="1" dirty="0" smtClean="0"/>
              <a:t>2e</a:t>
            </a:r>
            <a:r>
              <a:rPr lang="es-ES_tradnl" sz="1600" i="1" baseline="30000" dirty="0" smtClean="0"/>
              <a:t>-</a:t>
            </a:r>
            <a:r>
              <a:rPr lang="es-ES_tradnl" sz="1600" dirty="0" smtClean="0"/>
              <a:t>.</a:t>
            </a:r>
          </a:p>
          <a:p>
            <a:pPr marL="342900" indent="-342900">
              <a:buAutoNum type="arabicParenR" startAt="2"/>
            </a:pPr>
            <a:endParaRPr lang="es-E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CD231noise_Analytic_REDUCED_FLICKER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576"/>
            <a:ext cx="9144000" cy="617423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35696" y="116632"/>
            <a:ext cx="633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latin typeface="Comic Sans MS" pitchFamily="66" charset="0"/>
              </a:rPr>
              <a:t>If manufacturers could reduce corner frequency……………</a:t>
            </a:r>
            <a:endParaRPr lang="es-ES">
              <a:latin typeface="Comic Sans MS" pitchFamily="66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143108" y="1714488"/>
            <a:ext cx="3500462" cy="3072628"/>
            <a:chOff x="2143108" y="1714488"/>
            <a:chExt cx="3500462" cy="3072628"/>
          </a:xfrm>
        </p:grpSpPr>
        <p:sp>
          <p:nvSpPr>
            <p:cNvPr id="4" name="3 Elipse"/>
            <p:cNvSpPr/>
            <p:nvPr/>
          </p:nvSpPr>
          <p:spPr>
            <a:xfrm>
              <a:off x="2143108" y="1714488"/>
              <a:ext cx="3500462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428992" y="3714752"/>
              <a:ext cx="137409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1e</a:t>
              </a:r>
              <a:r>
                <a:rPr lang="es-ES" baseline="30000" dirty="0" smtClean="0"/>
                <a:t>-</a:t>
              </a:r>
              <a:r>
                <a:rPr lang="es-ES" dirty="0" smtClean="0"/>
                <a:t> @ 50kHz</a:t>
              </a:r>
              <a:endParaRPr lang="en-GB" dirty="0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 rot="5400000" flipH="1" flipV="1">
              <a:off x="3929058" y="4429132"/>
              <a:ext cx="714380" cy="1588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86182" y="2285992"/>
            <a:ext cx="157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Thank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!</a:t>
            </a:r>
            <a:endParaRPr lang="en-GB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00298" y="3131106"/>
            <a:ext cx="46111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Extended </a:t>
            </a:r>
            <a:r>
              <a:rPr lang="es-ES" dirty="0" err="1" smtClean="0"/>
              <a:t>version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, </a:t>
            </a:r>
            <a:r>
              <a:rPr lang="es-ES" dirty="0" err="1" smtClean="0"/>
              <a:t>together</a:t>
            </a:r>
            <a:endParaRPr lang="es-ES" dirty="0" smtClean="0"/>
          </a:p>
          <a:p>
            <a:r>
              <a:rPr lang="es-ES" dirty="0" err="1" smtClean="0"/>
              <a:t>with</a:t>
            </a:r>
            <a:r>
              <a:rPr lang="es-ES" dirty="0" smtClean="0"/>
              <a:t>  </a:t>
            </a:r>
            <a:r>
              <a:rPr lang="es-ES" dirty="0" err="1" smtClean="0"/>
              <a:t>noise-model</a:t>
            </a:r>
            <a:r>
              <a:rPr lang="es-ES" dirty="0" smtClean="0"/>
              <a:t>  IDL software </a:t>
            </a:r>
            <a:r>
              <a:rPr lang="es-ES" dirty="0" err="1" smtClean="0"/>
              <a:t>available</a:t>
            </a:r>
            <a:r>
              <a:rPr lang="es-ES" dirty="0" smtClean="0"/>
              <a:t> at :</a:t>
            </a:r>
          </a:p>
          <a:p>
            <a:endParaRPr lang="es-ES" dirty="0" smtClean="0"/>
          </a:p>
          <a:p>
            <a:r>
              <a:rPr lang="es-ES" dirty="0" smtClean="0"/>
              <a:t>	   </a:t>
            </a:r>
            <a:r>
              <a:rPr lang="es-ES" dirty="0" smtClean="0">
                <a:solidFill>
                  <a:srgbClr val="FF0000"/>
                </a:solidFill>
              </a:rPr>
              <a:t>www.qucam.com</a:t>
            </a:r>
          </a:p>
          <a:p>
            <a:endParaRPr lang="es-ES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59113" y="3352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5400000">
            <a:off x="3526805" y="3660461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rot="5400000">
            <a:off x="3389585" y="3986593"/>
            <a:ext cx="2807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 rot="5400000">
            <a:off x="3491880" y="3550924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 rot="5400000">
            <a:off x="3491880" y="377952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614363" y="1484313"/>
            <a:ext cx="1398587" cy="2065337"/>
            <a:chOff x="770" y="1680"/>
            <a:chExt cx="881" cy="1301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196" y="2418"/>
              <a:ext cx="25" cy="2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170" y="2447"/>
              <a:ext cx="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1024" y="2535"/>
              <a:ext cx="1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flipV="1">
              <a:off x="1219" y="2594"/>
              <a:ext cx="49" cy="262"/>
              <a:chOff x="1974" y="1302"/>
              <a:chExt cx="96" cy="432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875" y="1896"/>
              <a:ext cx="247" cy="639"/>
              <a:chOff x="1584" y="1302"/>
              <a:chExt cx="486" cy="1050"/>
            </a:xfrm>
          </p:grpSpPr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1923" y="1632"/>
                <a:ext cx="4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7" name="Group 23"/>
              <p:cNvGrpSpPr>
                <a:grpSpLocks/>
              </p:cNvGrpSpPr>
              <p:nvPr/>
            </p:nvGrpSpPr>
            <p:grpSpPr bwMode="auto">
              <a:xfrm>
                <a:off x="1974" y="1302"/>
                <a:ext cx="96" cy="432"/>
                <a:chOff x="1974" y="1302"/>
                <a:chExt cx="96" cy="432"/>
              </a:xfrm>
            </p:grpSpPr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>
                <a:off x="1584" y="182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0" name="Group 28"/>
              <p:cNvGrpSpPr>
                <a:grpSpLocks/>
              </p:cNvGrpSpPr>
              <p:nvPr/>
            </p:nvGrpSpPr>
            <p:grpSpPr bwMode="auto">
              <a:xfrm flipV="1">
                <a:off x="1968" y="1920"/>
                <a:ext cx="96" cy="432"/>
                <a:chOff x="1974" y="1302"/>
                <a:chExt cx="96" cy="432"/>
              </a:xfrm>
            </p:grpSpPr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1103" y="2521"/>
              <a:ext cx="25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1222" y="1892"/>
              <a:ext cx="46" cy="588"/>
              <a:chOff x="1974" y="1302"/>
              <a:chExt cx="96" cy="432"/>
            </a:xfrm>
          </p:grpSpPr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1240" y="1838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1097" y="1834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>
              <a:off x="1262" y="2827"/>
              <a:ext cx="269" cy="59"/>
              <a:chOff x="2110" y="2249"/>
              <a:chExt cx="530" cy="96"/>
            </a:xfrm>
          </p:grpSpPr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 rot="5400000" flipV="1">
                <a:off x="2326" y="208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 rot="5400000">
                <a:off x="2544" y="224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rot="-5400000">
              <a:off x="1024" y="2586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rot="-5400000">
              <a:off x="1024" y="2553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 rot="-5400000">
              <a:off x="980" y="2579"/>
              <a:ext cx="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024" y="2659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912" y="2973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854" y="1834"/>
              <a:ext cx="48" cy="380"/>
              <a:chOff x="2064" y="672"/>
              <a:chExt cx="96" cy="624"/>
            </a:xfrm>
          </p:grpSpPr>
          <p:sp>
            <p:nvSpPr>
              <p:cNvPr id="35" name="Oval 4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1122" y="1680"/>
              <a:ext cx="2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OD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1368" y="2673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OS</a:t>
              </a: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923" y="16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400">
                  <a:latin typeface="Comic Sans MS" pitchFamily="66" charset="0"/>
                </a:rPr>
                <a:t>RD</a:t>
              </a:r>
            </a:p>
          </p:txBody>
        </p:sp>
        <p:grpSp>
          <p:nvGrpSpPr>
            <p:cNvPr id="42" name="Group 51"/>
            <p:cNvGrpSpPr>
              <a:grpSpLocks/>
            </p:cNvGrpSpPr>
            <p:nvPr/>
          </p:nvGrpSpPr>
          <p:grpSpPr bwMode="auto">
            <a:xfrm>
              <a:off x="770" y="1680"/>
              <a:ext cx="186" cy="192"/>
              <a:chOff x="1462" y="1435"/>
              <a:chExt cx="367" cy="316"/>
            </a:xfrm>
          </p:grpSpPr>
          <p:grpSp>
            <p:nvGrpSpPr>
              <p:cNvPr id="45" name="Group 52"/>
              <p:cNvGrpSpPr>
                <a:grpSpLocks/>
              </p:cNvGrpSpPr>
              <p:nvPr/>
            </p:nvGrpSpPr>
            <p:grpSpPr bwMode="auto">
              <a:xfrm>
                <a:off x="1501" y="1518"/>
                <a:ext cx="96" cy="144"/>
                <a:chOff x="1248" y="2136"/>
                <a:chExt cx="96" cy="144"/>
              </a:xfrm>
            </p:grpSpPr>
            <p:sp>
              <p:nvSpPr>
                <p:cNvPr id="33" name="Oval 53"/>
                <p:cNvSpPr>
                  <a:spLocks noChangeArrowheads="1"/>
                </p:cNvSpPr>
                <p:nvPr/>
              </p:nvSpPr>
              <p:spPr bwMode="auto">
                <a:xfrm>
                  <a:off x="1248" y="216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248" y="2136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462" y="1435"/>
                <a:ext cx="367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>
                    <a:latin typeface="Comic Sans MS" pitchFamily="66" charset="0"/>
                  </a:rPr>
                  <a:t>R</a:t>
                </a:r>
              </a:p>
            </p:txBody>
          </p:sp>
        </p:grpSp>
      </p:grp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18113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268538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335213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23447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1982788" y="3349625"/>
            <a:ext cx="0" cy="73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1796864" y="2598118"/>
            <a:ext cx="37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0">
                <a:latin typeface="Comic Sans MS" pitchFamily="66" charset="0"/>
              </a:rPr>
              <a:t>.</a:t>
            </a:r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1906588" y="3473450"/>
            <a:ext cx="152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1906588" y="40830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5213741" y="3230952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5220842" y="2859477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 flipV="1">
            <a:off x="5258942" y="3307152"/>
            <a:ext cx="0" cy="48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 flipV="1">
            <a:off x="5258866" y="2492896"/>
            <a:ext cx="0" cy="372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5249417" y="2935677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5411342" y="3088077"/>
            <a:ext cx="3127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5940152" y="3312694"/>
            <a:ext cx="8675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>
            <a:off x="6021388" y="26828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" name="Line 78"/>
          <p:cNvSpPr>
            <a:spLocks noChangeShapeType="1"/>
          </p:cNvSpPr>
          <p:nvPr/>
        </p:nvSpPr>
        <p:spPr bwMode="auto">
          <a:xfrm>
            <a:off x="6088063" y="26828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Line 79"/>
          <p:cNvSpPr>
            <a:spLocks noChangeShapeType="1"/>
          </p:cNvSpPr>
          <p:nvPr/>
        </p:nvSpPr>
        <p:spPr bwMode="auto">
          <a:xfrm flipV="1">
            <a:off x="5564188" y="2780928"/>
            <a:ext cx="0" cy="2880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" name="Line 80"/>
          <p:cNvSpPr>
            <a:spLocks noChangeShapeType="1"/>
          </p:cNvSpPr>
          <p:nvPr/>
        </p:nvSpPr>
        <p:spPr bwMode="auto">
          <a:xfrm>
            <a:off x="5564188" y="278765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" name="AutoShape 81"/>
          <p:cNvSpPr>
            <a:spLocks noChangeArrowheads="1"/>
          </p:cNvSpPr>
          <p:nvPr/>
        </p:nvSpPr>
        <p:spPr bwMode="auto">
          <a:xfrm rot="5400000">
            <a:off x="5716588" y="2978150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" name="Line 82"/>
          <p:cNvSpPr>
            <a:spLocks noChangeShapeType="1"/>
          </p:cNvSpPr>
          <p:nvPr/>
        </p:nvSpPr>
        <p:spPr bwMode="auto">
          <a:xfrm>
            <a:off x="6097588" y="27876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" name="Line 83"/>
          <p:cNvSpPr>
            <a:spLocks noChangeShapeType="1"/>
          </p:cNvSpPr>
          <p:nvPr/>
        </p:nvSpPr>
        <p:spPr bwMode="auto">
          <a:xfrm>
            <a:off x="6478588" y="2482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" name="Line 87"/>
          <p:cNvSpPr>
            <a:spLocks noChangeShapeType="1"/>
          </p:cNvSpPr>
          <p:nvPr/>
        </p:nvSpPr>
        <p:spPr bwMode="auto">
          <a:xfrm>
            <a:off x="4716016" y="2482850"/>
            <a:ext cx="17625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4" name="Oval 88"/>
          <p:cNvSpPr>
            <a:spLocks noChangeArrowheads="1"/>
          </p:cNvSpPr>
          <p:nvPr/>
        </p:nvSpPr>
        <p:spPr bwMode="auto">
          <a:xfrm>
            <a:off x="5373242" y="304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" name="Rectangle 89"/>
          <p:cNvSpPr>
            <a:spLocks noChangeArrowheads="1"/>
          </p:cNvSpPr>
          <p:nvPr/>
        </p:nvSpPr>
        <p:spPr bwMode="auto">
          <a:xfrm>
            <a:off x="8316913" y="1555750"/>
            <a:ext cx="381000" cy="2514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" name="Rectangle 90"/>
          <p:cNvSpPr>
            <a:spLocks noChangeArrowheads="1"/>
          </p:cNvSpPr>
          <p:nvPr/>
        </p:nvSpPr>
        <p:spPr bwMode="auto">
          <a:xfrm>
            <a:off x="8027988" y="3213100"/>
            <a:ext cx="304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8" name="Oval 92"/>
          <p:cNvSpPr>
            <a:spLocks noChangeArrowheads="1"/>
          </p:cNvSpPr>
          <p:nvPr/>
        </p:nvSpPr>
        <p:spPr bwMode="auto">
          <a:xfrm>
            <a:off x="5530272" y="30523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9" name="Oval 93"/>
          <p:cNvSpPr>
            <a:spLocks noChangeArrowheads="1"/>
          </p:cNvSpPr>
          <p:nvPr/>
        </p:nvSpPr>
        <p:spPr bwMode="auto">
          <a:xfrm>
            <a:off x="6440488" y="3282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" name="Oval 94"/>
          <p:cNvSpPr>
            <a:spLocks noChangeArrowheads="1"/>
          </p:cNvSpPr>
          <p:nvPr/>
        </p:nvSpPr>
        <p:spPr bwMode="auto">
          <a:xfrm>
            <a:off x="6440488" y="2749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1" name="Oval 95"/>
          <p:cNvSpPr>
            <a:spLocks noChangeArrowheads="1"/>
          </p:cNvSpPr>
          <p:nvPr/>
        </p:nvSpPr>
        <p:spPr bwMode="auto">
          <a:xfrm>
            <a:off x="5220072" y="352871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92" name="AutoShape 96"/>
          <p:cNvSpPr>
            <a:spLocks noChangeArrowheads="1"/>
          </p:cNvSpPr>
          <p:nvPr/>
        </p:nvSpPr>
        <p:spPr bwMode="auto">
          <a:xfrm rot="5400000">
            <a:off x="2487613" y="3006725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1979712" y="1806030"/>
            <a:ext cx="1518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 smtClean="0">
                <a:latin typeface="Comic Sans MS" pitchFamily="66" charset="0"/>
              </a:rPr>
              <a:t>Bandwidth-</a:t>
            </a:r>
          </a:p>
          <a:p>
            <a:pPr algn="l" eaLnBrk="0" hangingPunct="0"/>
            <a:r>
              <a:rPr lang="en-US" sz="1600" dirty="0" smtClean="0">
                <a:latin typeface="Comic Sans MS" pitchFamily="66" charset="0"/>
              </a:rPr>
              <a:t>Limiting </a:t>
            </a:r>
          </a:p>
          <a:p>
            <a:pPr eaLnBrk="0" hangingPunct="0"/>
            <a:r>
              <a:rPr lang="en-US" sz="1400" dirty="0" smtClean="0">
                <a:latin typeface="Comic Sans MS" pitchFamily="66" charset="0"/>
              </a:rPr>
              <a:t>(</a:t>
            </a:r>
            <a:r>
              <a:rPr lang="en-US" sz="1400" i="1" dirty="0" smtClean="0">
                <a:latin typeface="Comic Sans MS" pitchFamily="66" charset="0"/>
              </a:rPr>
              <a:t>f</a:t>
            </a:r>
            <a:r>
              <a:rPr lang="en-US" sz="1400" i="1" baseline="-25000" dirty="0" smtClean="0">
                <a:latin typeface="Comic Sans MS" pitchFamily="66" charset="0"/>
              </a:rPr>
              <a:t>3dB </a:t>
            </a:r>
            <a:r>
              <a:rPr lang="en-US" sz="1400" i="1" dirty="0" smtClean="0">
                <a:latin typeface="Comic Sans MS" pitchFamily="66" charset="0"/>
              </a:rPr>
              <a:t>~2 x </a:t>
            </a:r>
            <a:r>
              <a:rPr lang="en-US" sz="1400" i="1" dirty="0" err="1" smtClean="0">
                <a:latin typeface="Comic Sans MS" pitchFamily="66" charset="0"/>
              </a:rPr>
              <a:t>f</a:t>
            </a:r>
            <a:r>
              <a:rPr lang="en-US" sz="1400" i="1" baseline="-25000" dirty="0" err="1" smtClean="0">
                <a:latin typeface="Comic Sans MS" pitchFamily="66" charset="0"/>
              </a:rPr>
              <a:t>pix</a:t>
            </a:r>
            <a:r>
              <a:rPr lang="en-US" sz="1400" dirty="0" smtClean="0">
                <a:latin typeface="Comic Sans MS" pitchFamily="66" charset="0"/>
              </a:rPr>
              <a:t>)</a:t>
            </a:r>
          </a:p>
          <a:p>
            <a:pPr algn="l" eaLnBrk="0" hangingPunct="0"/>
            <a:r>
              <a:rPr lang="en-US" sz="1600" dirty="0" smtClean="0">
                <a:latin typeface="Comic Sans MS" pitchFamily="66" charset="0"/>
              </a:rPr>
              <a:t>Pre-Amplifier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5" name="Line 99"/>
          <p:cNvSpPr>
            <a:spLocks noChangeShapeType="1"/>
          </p:cNvSpPr>
          <p:nvPr/>
        </p:nvSpPr>
        <p:spPr bwMode="auto">
          <a:xfrm>
            <a:off x="2843808" y="2830768"/>
            <a:ext cx="4192" cy="308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6" name="Text Box 100"/>
          <p:cNvSpPr txBox="1">
            <a:spLocks noChangeArrowheads="1"/>
          </p:cNvSpPr>
          <p:nvPr/>
        </p:nvSpPr>
        <p:spPr bwMode="auto">
          <a:xfrm>
            <a:off x="539750" y="37163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 CCD</a:t>
            </a:r>
          </a:p>
        </p:txBody>
      </p:sp>
      <p:sp>
        <p:nvSpPr>
          <p:cNvPr id="97" name="Rectangle 102"/>
          <p:cNvSpPr>
            <a:spLocks noChangeArrowheads="1"/>
          </p:cNvSpPr>
          <p:nvPr/>
        </p:nvSpPr>
        <p:spPr bwMode="auto">
          <a:xfrm>
            <a:off x="3419872" y="2060848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smtClean="0">
                <a:latin typeface="Comic Sans MS" pitchFamily="66" charset="0"/>
              </a:rPr>
              <a:t>Hi-impedance</a:t>
            </a:r>
          </a:p>
          <a:p>
            <a:pPr algn="l" eaLnBrk="0" hangingPunct="0"/>
            <a:r>
              <a:rPr lang="en-US" sz="1600" smtClean="0">
                <a:latin typeface="Comic Sans MS" pitchFamily="66" charset="0"/>
              </a:rPr>
              <a:t>buffer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98" name="Line 103"/>
          <p:cNvSpPr>
            <a:spLocks noChangeShapeType="1"/>
          </p:cNvSpPr>
          <p:nvPr/>
        </p:nvSpPr>
        <p:spPr bwMode="auto">
          <a:xfrm>
            <a:off x="3923928" y="2564904"/>
            <a:ext cx="72008" cy="372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" name="Rectangle 106"/>
          <p:cNvSpPr>
            <a:spLocks noChangeArrowheads="1"/>
          </p:cNvSpPr>
          <p:nvPr/>
        </p:nvSpPr>
        <p:spPr bwMode="auto">
          <a:xfrm>
            <a:off x="2051720" y="4221088"/>
            <a:ext cx="1460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smtClean="0">
                <a:latin typeface="Comic Sans MS" pitchFamily="66" charset="0"/>
              </a:rPr>
              <a:t>Clamp switch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02" name="Rectangle 107"/>
          <p:cNvSpPr>
            <a:spLocks noChangeArrowheads="1"/>
          </p:cNvSpPr>
          <p:nvPr/>
        </p:nvSpPr>
        <p:spPr bwMode="auto">
          <a:xfrm>
            <a:off x="4486275" y="4133850"/>
            <a:ext cx="2138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smtClean="0">
                <a:latin typeface="Comic Sans MS" pitchFamily="66" charset="0"/>
              </a:rPr>
              <a:t>Sample/Hold switch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03" name="Line 108"/>
          <p:cNvSpPr>
            <a:spLocks noChangeShapeType="1"/>
          </p:cNvSpPr>
          <p:nvPr/>
        </p:nvSpPr>
        <p:spPr bwMode="auto">
          <a:xfrm flipV="1">
            <a:off x="3201988" y="3717032"/>
            <a:ext cx="217884" cy="442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" name="Line 109"/>
          <p:cNvSpPr>
            <a:spLocks noChangeShapeType="1"/>
          </p:cNvSpPr>
          <p:nvPr/>
        </p:nvSpPr>
        <p:spPr bwMode="auto">
          <a:xfrm flipH="1" flipV="1">
            <a:off x="5364088" y="3212976"/>
            <a:ext cx="47700" cy="946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" name="Rectangle 112"/>
          <p:cNvSpPr>
            <a:spLocks noChangeArrowheads="1"/>
          </p:cNvSpPr>
          <p:nvPr/>
        </p:nvSpPr>
        <p:spPr bwMode="auto">
          <a:xfrm rot="-5400000">
            <a:off x="7762875" y="2632076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Computer Bus</a:t>
            </a:r>
          </a:p>
        </p:txBody>
      </p:sp>
      <p:sp>
        <p:nvSpPr>
          <p:cNvPr id="108" name="Freeform 114"/>
          <p:cNvSpPr>
            <a:spLocks/>
          </p:cNvSpPr>
          <p:nvPr/>
        </p:nvSpPr>
        <p:spPr bwMode="auto">
          <a:xfrm>
            <a:off x="539750" y="1412875"/>
            <a:ext cx="1079500" cy="2592388"/>
          </a:xfrm>
          <a:custGeom>
            <a:avLst/>
            <a:gdLst>
              <a:gd name="T0" fmla="*/ 0 w 680"/>
              <a:gd name="T1" fmla="*/ 2147483647 h 1633"/>
              <a:gd name="T2" fmla="*/ 1713706428 w 680"/>
              <a:gd name="T3" fmla="*/ 2147483647 h 1633"/>
              <a:gd name="T4" fmla="*/ 1713706428 w 680"/>
              <a:gd name="T5" fmla="*/ 0 h 1633"/>
              <a:gd name="T6" fmla="*/ 0 60000 65536"/>
              <a:gd name="T7" fmla="*/ 0 60000 65536"/>
              <a:gd name="T8" fmla="*/ 0 60000 65536"/>
              <a:gd name="T9" fmla="*/ 0 w 680"/>
              <a:gd name="T10" fmla="*/ 0 h 1633"/>
              <a:gd name="T11" fmla="*/ 680 w 680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633">
                <a:moveTo>
                  <a:pt x="0" y="1633"/>
                </a:moveTo>
                <a:lnTo>
                  <a:pt x="680" y="1633"/>
                </a:lnTo>
                <a:lnTo>
                  <a:pt x="68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111" name="110 Conector curvado"/>
          <p:cNvCxnSpPr/>
          <p:nvPr/>
        </p:nvCxnSpPr>
        <p:spPr>
          <a:xfrm>
            <a:off x="2555776" y="3717032"/>
            <a:ext cx="360040" cy="2880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2627784" y="350100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smtClean="0"/>
              <a:t>LP</a:t>
            </a:r>
            <a:endParaRPr lang="es-ES" sz="1600"/>
          </a:p>
        </p:txBody>
      </p:sp>
      <p:sp>
        <p:nvSpPr>
          <p:cNvPr id="115" name="Line 57"/>
          <p:cNvSpPr>
            <a:spLocks noChangeShapeType="1"/>
          </p:cNvSpPr>
          <p:nvPr/>
        </p:nvSpPr>
        <p:spPr bwMode="auto">
          <a:xfrm>
            <a:off x="3292444" y="324622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6" name="Line 58"/>
          <p:cNvSpPr>
            <a:spLocks noChangeShapeType="1"/>
          </p:cNvSpPr>
          <p:nvPr/>
        </p:nvSpPr>
        <p:spPr bwMode="auto">
          <a:xfrm>
            <a:off x="3364661" y="324622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7" name="Line 59"/>
          <p:cNvSpPr>
            <a:spLocks noChangeShapeType="1"/>
          </p:cNvSpPr>
          <p:nvPr/>
        </p:nvSpPr>
        <p:spPr bwMode="auto">
          <a:xfrm>
            <a:off x="3372552" y="3351450"/>
            <a:ext cx="1857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" name="Line 71"/>
          <p:cNvSpPr>
            <a:spLocks noChangeShapeType="1"/>
          </p:cNvSpPr>
          <p:nvPr/>
        </p:nvSpPr>
        <p:spPr bwMode="auto">
          <a:xfrm flipV="1">
            <a:off x="3530636" y="3356991"/>
            <a:ext cx="0" cy="2184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" name="Line 63"/>
          <p:cNvSpPr>
            <a:spLocks noChangeShapeType="1"/>
          </p:cNvSpPr>
          <p:nvPr/>
        </p:nvSpPr>
        <p:spPr bwMode="auto">
          <a:xfrm>
            <a:off x="3453124" y="411586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" name="Text Box 61"/>
          <p:cNvSpPr txBox="1">
            <a:spLocks noChangeArrowheads="1"/>
          </p:cNvSpPr>
          <p:nvPr/>
        </p:nvSpPr>
        <p:spPr bwMode="auto">
          <a:xfrm>
            <a:off x="3338796" y="2603698"/>
            <a:ext cx="37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0">
                <a:latin typeface="Comic Sans MS" pitchFamily="66" charset="0"/>
              </a:rPr>
              <a:t>.</a:t>
            </a:r>
          </a:p>
        </p:txBody>
      </p:sp>
      <p:sp>
        <p:nvSpPr>
          <p:cNvPr id="121" name="AutoShape 81"/>
          <p:cNvSpPr>
            <a:spLocks noChangeArrowheads="1"/>
          </p:cNvSpPr>
          <p:nvPr/>
        </p:nvSpPr>
        <p:spPr bwMode="auto">
          <a:xfrm rot="5400000">
            <a:off x="3851920" y="2996952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551312" y="3351450"/>
            <a:ext cx="30060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" name="Text Box 117"/>
          <p:cNvSpPr txBox="1">
            <a:spLocks noChangeArrowheads="1"/>
          </p:cNvSpPr>
          <p:nvPr/>
        </p:nvSpPr>
        <p:spPr bwMode="auto">
          <a:xfrm>
            <a:off x="1985254" y="3628436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400" b="1" smtClean="0">
                <a:latin typeface="Comic Sans MS" pitchFamily="66" charset="0"/>
              </a:rPr>
              <a:t>R</a:t>
            </a:r>
            <a:r>
              <a:rPr lang="es-ES" sz="1400" b="1" baseline="-25000" smtClean="0">
                <a:latin typeface="Comic Sans MS" pitchFamily="66" charset="0"/>
              </a:rPr>
              <a:t>L</a:t>
            </a:r>
            <a:endParaRPr lang="es-ES" sz="1400" b="1" baseline="-25000">
              <a:latin typeface="Comic Sans MS" pitchFamily="66" charset="0"/>
            </a:endParaRPr>
          </a:p>
        </p:txBody>
      </p:sp>
      <p:sp>
        <p:nvSpPr>
          <p:cNvPr id="125" name="Rectangle 70"/>
          <p:cNvSpPr>
            <a:spLocks noChangeArrowheads="1"/>
          </p:cNvSpPr>
          <p:nvPr/>
        </p:nvSpPr>
        <p:spPr bwMode="auto">
          <a:xfrm rot="-5400000">
            <a:off x="4902324" y="2306588"/>
            <a:ext cx="152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6" name="Line 74"/>
          <p:cNvSpPr>
            <a:spLocks noChangeShapeType="1"/>
          </p:cNvSpPr>
          <p:nvPr/>
        </p:nvSpPr>
        <p:spPr bwMode="auto">
          <a:xfrm>
            <a:off x="5220072" y="3573016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7" name="Line 63"/>
          <p:cNvSpPr>
            <a:spLocks noChangeShapeType="1"/>
          </p:cNvSpPr>
          <p:nvPr/>
        </p:nvSpPr>
        <p:spPr bwMode="auto">
          <a:xfrm>
            <a:off x="5175774" y="378904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8" name="127 CuadroTexto"/>
          <p:cNvSpPr txBox="1"/>
          <p:nvPr/>
        </p:nvSpPr>
        <p:spPr>
          <a:xfrm>
            <a:off x="5663166" y="2913860"/>
            <a:ext cx="3000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-</a:t>
            </a:r>
          </a:p>
          <a:p>
            <a:endParaRPr lang="es-ES_tradnl" sz="900" smtClean="0"/>
          </a:p>
          <a:p>
            <a:r>
              <a:rPr lang="es-ES_tradnl" smtClean="0"/>
              <a:t>+</a:t>
            </a:r>
            <a:endParaRPr lang="es-ES"/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 rot="-5400000">
            <a:off x="5500518" y="2295504"/>
            <a:ext cx="152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9" name="Oval 88"/>
          <p:cNvSpPr>
            <a:spLocks noChangeArrowheads="1"/>
          </p:cNvSpPr>
          <p:nvPr/>
        </p:nvSpPr>
        <p:spPr bwMode="auto">
          <a:xfrm>
            <a:off x="5220072" y="244301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" name="Line 83"/>
          <p:cNvSpPr>
            <a:spLocks noChangeShapeType="1"/>
          </p:cNvSpPr>
          <p:nvPr/>
        </p:nvSpPr>
        <p:spPr bwMode="auto">
          <a:xfrm>
            <a:off x="4727100" y="2479998"/>
            <a:ext cx="0" cy="8714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4542798" y="3345908"/>
            <a:ext cx="18430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2" name="131 CuadroTexto"/>
          <p:cNvSpPr txBox="1"/>
          <p:nvPr/>
        </p:nvSpPr>
        <p:spPr>
          <a:xfrm>
            <a:off x="2771800" y="4653136"/>
            <a:ext cx="341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2 switches minimum</a:t>
            </a:r>
          </a:p>
          <a:p>
            <a:r>
              <a:rPr lang="es-ES_tradnl" smtClean="0"/>
              <a:t>3 op-amps minimum</a:t>
            </a:r>
          </a:p>
          <a:p>
            <a:r>
              <a:rPr lang="es-ES_tradnl" sz="1200" smtClean="0"/>
              <a:t>(in practice another switch is needed to vary 3dB </a:t>
            </a:r>
          </a:p>
          <a:p>
            <a:r>
              <a:rPr lang="es-ES_tradnl" sz="1200" smtClean="0"/>
              <a:t>point of input pre-amp if more than one pixel speed</a:t>
            </a:r>
          </a:p>
          <a:p>
            <a:r>
              <a:rPr lang="es-ES_tradnl" sz="1200" smtClean="0"/>
              <a:t>is required)</a:t>
            </a:r>
          </a:p>
        </p:txBody>
      </p:sp>
      <p:sp>
        <p:nvSpPr>
          <p:cNvPr id="133" name="132 CuadroTexto"/>
          <p:cNvSpPr txBox="1"/>
          <p:nvPr/>
        </p:nvSpPr>
        <p:spPr>
          <a:xfrm>
            <a:off x="1407345" y="193264"/>
            <a:ext cx="4932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mtClean="0"/>
              <a:t>Correlated double sampler, Method 2:</a:t>
            </a:r>
          </a:p>
          <a:p>
            <a:r>
              <a:rPr lang="es-ES_tradnl" sz="2400" b="1" i="1" smtClean="0"/>
              <a:t>Clamp and Sample</a:t>
            </a:r>
            <a:endParaRPr lang="es-ES" sz="2400" b="1" i="1"/>
          </a:p>
        </p:txBody>
      </p:sp>
      <p:sp>
        <p:nvSpPr>
          <p:cNvPr id="134" name="Rectangle 91"/>
          <p:cNvSpPr>
            <a:spLocks noChangeArrowheads="1"/>
          </p:cNvSpPr>
          <p:nvPr/>
        </p:nvSpPr>
        <p:spPr bwMode="auto">
          <a:xfrm>
            <a:off x="6783388" y="2940050"/>
            <a:ext cx="1295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smtClean="0">
                <a:latin typeface="Comic Sans MS" pitchFamily="66" charset="0"/>
              </a:rPr>
              <a:t>   ADC</a:t>
            </a:r>
          </a:p>
          <a:p>
            <a:pPr eaLnBrk="0" hangingPunct="0"/>
            <a:r>
              <a:rPr lang="en-US" sz="1200" smtClean="0">
                <a:latin typeface="Comic Sans MS" pitchFamily="66" charset="0"/>
              </a:rPr>
              <a:t>    (1 sample </a:t>
            </a:r>
          </a:p>
          <a:p>
            <a:pPr eaLnBrk="0" hangingPunct="0"/>
            <a:r>
              <a:rPr lang="en-US" sz="1200" smtClean="0">
                <a:latin typeface="Comic Sans MS" pitchFamily="66" charset="0"/>
              </a:rPr>
              <a:t>    Per pixel)</a:t>
            </a:r>
            <a:endParaRPr lang="en-US" sz="1200">
              <a:latin typeface="Comic Sans MS" pitchFamily="66" charset="0"/>
            </a:endParaRPr>
          </a:p>
        </p:txBody>
      </p:sp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97152"/>
            <a:ext cx="1487784" cy="686114"/>
          </a:xfrm>
          <a:prstGeom prst="rect">
            <a:avLst/>
          </a:prstGeom>
          <a:noFill/>
        </p:spPr>
      </p:pic>
      <p:pic>
        <p:nvPicPr>
          <p:cNvPr id="12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504" y="5575792"/>
            <a:ext cx="109452" cy="144016"/>
          </a:xfrm>
          <a:prstGeom prst="rect">
            <a:avLst/>
          </a:prstGeom>
          <a:noFill/>
        </p:spPr>
      </p:pic>
      <p:sp>
        <p:nvSpPr>
          <p:cNvPr id="135" name="134 CuadroTexto"/>
          <p:cNvSpPr txBox="1"/>
          <p:nvPr/>
        </p:nvSpPr>
        <p:spPr>
          <a:xfrm>
            <a:off x="7092280" y="551723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smtClean="0"/>
              <a:t>= time between release of </a:t>
            </a:r>
          </a:p>
          <a:p>
            <a:r>
              <a:rPr lang="es-ES_tradnl" sz="1000" i="1" smtClean="0"/>
              <a:t>Clamp</a:t>
            </a:r>
            <a:r>
              <a:rPr lang="es-ES_tradnl" sz="1000" smtClean="0"/>
              <a:t> and activation of </a:t>
            </a:r>
            <a:r>
              <a:rPr lang="es-ES_tradnl" sz="1000" i="1" smtClean="0"/>
              <a:t>Hold</a:t>
            </a:r>
            <a:endParaRPr lang="es-ES" sz="1000" i="1"/>
          </a:p>
        </p:txBody>
      </p:sp>
      <p:sp>
        <p:nvSpPr>
          <p:cNvPr id="136" name="135 CuadroTexto"/>
          <p:cNvSpPr txBox="1"/>
          <p:nvPr/>
        </p:nvSpPr>
        <p:spPr>
          <a:xfrm>
            <a:off x="4990600" y="3121223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H</a:t>
            </a:r>
            <a:endParaRPr lang="es-ES" sz="1400"/>
          </a:p>
        </p:txBody>
      </p:sp>
      <p:sp>
        <p:nvSpPr>
          <p:cNvPr id="137" name="136 CuadroTexto"/>
          <p:cNvSpPr txBox="1"/>
          <p:nvPr/>
        </p:nvSpPr>
        <p:spPr>
          <a:xfrm>
            <a:off x="4997324" y="2735816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S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OpAmpNois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740352" cy="5529317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548112"/>
            <a:ext cx="2438400" cy="4762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556792"/>
            <a:ext cx="228600" cy="52387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9864" y="2542803"/>
            <a:ext cx="228600" cy="23812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5388" y="2830835"/>
            <a:ext cx="190500" cy="238125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868144" y="191683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516216" y="155679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slope</a:t>
            </a:r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77896" y="2470795"/>
            <a:ext cx="268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=Gaussian white noise  15nV Hz</a:t>
            </a:r>
            <a:r>
              <a:rPr lang="es-ES_tradnl" sz="1400" baseline="30000" smtClean="0"/>
              <a:t>-0.5</a:t>
            </a:r>
            <a:endParaRPr lang="es-ES" sz="1400" baseline="30000"/>
          </a:p>
        </p:txBody>
      </p:sp>
      <p:sp>
        <p:nvSpPr>
          <p:cNvPr id="18" name="17 CuadroTexto"/>
          <p:cNvSpPr txBox="1"/>
          <p:nvPr/>
        </p:nvSpPr>
        <p:spPr>
          <a:xfrm>
            <a:off x="2377896" y="2749535"/>
            <a:ext cx="228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=flicker noise corner  150kHz</a:t>
            </a:r>
            <a:endParaRPr lang="es-ES" sz="1400"/>
          </a:p>
        </p:txBody>
      </p:sp>
      <p:sp>
        <p:nvSpPr>
          <p:cNvPr id="19" name="18 CuadroTexto"/>
          <p:cNvSpPr txBox="1"/>
          <p:nvPr/>
        </p:nvSpPr>
        <p:spPr>
          <a:xfrm>
            <a:off x="1979102" y="2177968"/>
            <a:ext cx="24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For the CCD231 the values are: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ilteredNoiseSpectra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459431"/>
            <a:ext cx="6782782" cy="67813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239594" y="1124744"/>
            <a:ext cx="176958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smtClean="0"/>
              <a:t>At high pixel rates</a:t>
            </a:r>
          </a:p>
          <a:p>
            <a:r>
              <a:rPr lang="es-ES_tradnl" sz="1400" smtClean="0"/>
              <a:t>we are dominated by </a:t>
            </a:r>
          </a:p>
          <a:p>
            <a:r>
              <a:rPr lang="es-ES_tradnl" sz="1400" smtClean="0"/>
              <a:t>Gaussian white noise</a:t>
            </a:r>
            <a:endParaRPr lang="es-ES" sz="1400"/>
          </a:p>
        </p:txBody>
      </p:sp>
      <p:sp>
        <p:nvSpPr>
          <p:cNvPr id="5" name="4 CuadroTexto"/>
          <p:cNvSpPr txBox="1"/>
          <p:nvPr/>
        </p:nvSpPr>
        <p:spPr>
          <a:xfrm>
            <a:off x="7266909" y="4221088"/>
            <a:ext cx="176958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smtClean="0"/>
              <a:t>At low pixel rates</a:t>
            </a:r>
          </a:p>
          <a:p>
            <a:r>
              <a:rPr lang="es-ES_tradnl" sz="1400" smtClean="0"/>
              <a:t>we are dominated by </a:t>
            </a:r>
          </a:p>
          <a:p>
            <a:r>
              <a:rPr lang="es-ES_tradnl" sz="1400" smtClean="0"/>
              <a:t>flicker noise</a:t>
            </a:r>
            <a:endParaRPr lang="es-E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4363" y="1484313"/>
            <a:ext cx="1398587" cy="2065337"/>
            <a:chOff x="770" y="1680"/>
            <a:chExt cx="881" cy="1301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196" y="2418"/>
              <a:ext cx="25" cy="2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170" y="2447"/>
              <a:ext cx="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1024" y="2535"/>
              <a:ext cx="1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flipV="1">
              <a:off x="1219" y="2594"/>
              <a:ext cx="49" cy="262"/>
              <a:chOff x="1974" y="1302"/>
              <a:chExt cx="96" cy="432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875" y="1896"/>
              <a:ext cx="247" cy="639"/>
              <a:chOff x="1584" y="1302"/>
              <a:chExt cx="486" cy="1050"/>
            </a:xfrm>
          </p:grpSpPr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1923" y="1632"/>
                <a:ext cx="4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974" y="1302"/>
                <a:ext cx="96" cy="432"/>
                <a:chOff x="1974" y="1302"/>
                <a:chExt cx="96" cy="432"/>
              </a:xfrm>
            </p:grpSpPr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>
                <a:off x="1584" y="182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 flipV="1">
                <a:off x="1968" y="1920"/>
                <a:ext cx="96" cy="432"/>
                <a:chOff x="1974" y="1302"/>
                <a:chExt cx="96" cy="432"/>
              </a:xfrm>
            </p:grpSpPr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1302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74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1103" y="2521"/>
              <a:ext cx="25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1222" y="1892"/>
              <a:ext cx="46" cy="588"/>
              <a:chOff x="1974" y="1302"/>
              <a:chExt cx="96" cy="432"/>
            </a:xfrm>
          </p:grpSpPr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2064" y="130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 flipH="1">
                <a:off x="1974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1240" y="1838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1097" y="1834"/>
              <a:ext cx="49" cy="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1262" y="2827"/>
              <a:ext cx="269" cy="59"/>
              <a:chOff x="2110" y="2249"/>
              <a:chExt cx="530" cy="96"/>
            </a:xfrm>
          </p:grpSpPr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 rot="5400000" flipV="1">
                <a:off x="2326" y="208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 rot="5400000">
                <a:off x="2544" y="224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rot="-5400000">
              <a:off x="1024" y="2586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rot="-5400000">
              <a:off x="1024" y="2553"/>
              <a:ext cx="0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 rot="-5400000">
              <a:off x="980" y="2579"/>
              <a:ext cx="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024" y="2659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912" y="2973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854" y="1834"/>
              <a:ext cx="48" cy="380"/>
              <a:chOff x="2064" y="672"/>
              <a:chExt cx="96" cy="624"/>
            </a:xfrm>
          </p:grpSpPr>
          <p:sp>
            <p:nvSpPr>
              <p:cNvPr id="35" name="Oval 4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1122" y="1680"/>
              <a:ext cx="2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OD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1368" y="2673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OS</a:t>
              </a: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923" y="16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400">
                  <a:latin typeface="Comic Sans MS" pitchFamily="66" charset="0"/>
                </a:rPr>
                <a:t>RD</a:t>
              </a:r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770" y="1680"/>
              <a:ext cx="186" cy="192"/>
              <a:chOff x="1462" y="1435"/>
              <a:chExt cx="367" cy="316"/>
            </a:xfrm>
          </p:grpSpPr>
          <p:grpSp>
            <p:nvGrpSpPr>
              <p:cNvPr id="30" name="Group 52"/>
              <p:cNvGrpSpPr>
                <a:grpSpLocks/>
              </p:cNvGrpSpPr>
              <p:nvPr/>
            </p:nvGrpSpPr>
            <p:grpSpPr bwMode="auto">
              <a:xfrm>
                <a:off x="1501" y="1518"/>
                <a:ext cx="96" cy="144"/>
                <a:chOff x="1248" y="2136"/>
                <a:chExt cx="96" cy="144"/>
              </a:xfrm>
            </p:grpSpPr>
            <p:sp>
              <p:nvSpPr>
                <p:cNvPr id="33" name="Oval 53"/>
                <p:cNvSpPr>
                  <a:spLocks noChangeArrowheads="1"/>
                </p:cNvSpPr>
                <p:nvPr/>
              </p:nvSpPr>
              <p:spPr bwMode="auto">
                <a:xfrm>
                  <a:off x="1248" y="216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248" y="2136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462" y="1435"/>
                <a:ext cx="367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>
                    <a:latin typeface="Comic Sans MS" pitchFamily="66" charset="0"/>
                  </a:rPr>
                  <a:t>R</a:t>
                </a:r>
              </a:p>
            </p:txBody>
          </p:sp>
        </p:grpSp>
      </p:grp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18113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268538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335213" y="3244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2344738" y="3349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1982788" y="3349625"/>
            <a:ext cx="0" cy="73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1796864" y="2598118"/>
            <a:ext cx="37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0">
                <a:latin typeface="Comic Sans MS" pitchFamily="66" charset="0"/>
              </a:rPr>
              <a:t>.</a:t>
            </a:r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1906588" y="3473450"/>
            <a:ext cx="152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1906588" y="40830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2780308" y="3350794"/>
            <a:ext cx="40959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5" name="Rectangle 89"/>
          <p:cNvSpPr>
            <a:spLocks noChangeArrowheads="1"/>
          </p:cNvSpPr>
          <p:nvPr/>
        </p:nvSpPr>
        <p:spPr bwMode="auto">
          <a:xfrm>
            <a:off x="8316913" y="1555750"/>
            <a:ext cx="381000" cy="2514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6" name="Rectangle 90"/>
          <p:cNvSpPr>
            <a:spLocks noChangeArrowheads="1"/>
          </p:cNvSpPr>
          <p:nvPr/>
        </p:nvSpPr>
        <p:spPr bwMode="auto">
          <a:xfrm>
            <a:off x="8027988" y="3213100"/>
            <a:ext cx="304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" name="AutoShape 96"/>
          <p:cNvSpPr>
            <a:spLocks noChangeArrowheads="1"/>
          </p:cNvSpPr>
          <p:nvPr/>
        </p:nvSpPr>
        <p:spPr bwMode="auto">
          <a:xfrm rot="5400000">
            <a:off x="4139952" y="2996952"/>
            <a:ext cx="6858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3779912" y="1728056"/>
            <a:ext cx="14943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smtClean="0">
                <a:latin typeface="Comic Sans MS" pitchFamily="66" charset="0"/>
              </a:rPr>
              <a:t>Bandwidth-</a:t>
            </a:r>
          </a:p>
          <a:p>
            <a:pPr algn="l" eaLnBrk="0" hangingPunct="0"/>
            <a:r>
              <a:rPr lang="en-US" sz="1600" smtClean="0">
                <a:latin typeface="Comic Sans MS" pitchFamily="66" charset="0"/>
              </a:rPr>
              <a:t>limiting </a:t>
            </a:r>
          </a:p>
          <a:p>
            <a:pPr algn="l" eaLnBrk="0" hangingPunct="0"/>
            <a:r>
              <a:rPr lang="en-US" sz="1600" smtClean="0">
                <a:latin typeface="Comic Sans MS" pitchFamily="66" charset="0"/>
              </a:rPr>
              <a:t>Pre-Amplifier</a:t>
            </a:r>
          </a:p>
          <a:p>
            <a:pPr algn="l" eaLnBrk="0" hangingPunct="0"/>
            <a:endParaRPr lang="en-US" sz="1600" smtClean="0">
              <a:latin typeface="Comic Sans MS" pitchFamily="66" charset="0"/>
            </a:endParaRPr>
          </a:p>
          <a:p>
            <a:pPr algn="ctr" eaLnBrk="0" hangingPunct="0"/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000" baseline="-25000" smtClean="0">
                <a:solidFill>
                  <a:srgbClr val="FF0000"/>
                </a:solidFill>
                <a:latin typeface="Comic Sans MS" pitchFamily="66" charset="0"/>
              </a:rPr>
              <a:t>3dB</a:t>
            </a:r>
            <a:endParaRPr lang="en-US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0" hangingPunct="0"/>
            <a:endParaRPr lang="en-US" sz="1600">
              <a:latin typeface="Comic Sans MS" pitchFamily="66" charset="0"/>
            </a:endParaRPr>
          </a:p>
        </p:txBody>
      </p:sp>
      <p:sp>
        <p:nvSpPr>
          <p:cNvPr id="96" name="Text Box 100"/>
          <p:cNvSpPr txBox="1">
            <a:spLocks noChangeArrowheads="1"/>
          </p:cNvSpPr>
          <p:nvPr/>
        </p:nvSpPr>
        <p:spPr bwMode="auto">
          <a:xfrm>
            <a:off x="539750" y="37163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 CCD</a:t>
            </a:r>
          </a:p>
        </p:txBody>
      </p:sp>
      <p:sp>
        <p:nvSpPr>
          <p:cNvPr id="107" name="Rectangle 112"/>
          <p:cNvSpPr>
            <a:spLocks noChangeArrowheads="1"/>
          </p:cNvSpPr>
          <p:nvPr/>
        </p:nvSpPr>
        <p:spPr bwMode="auto">
          <a:xfrm rot="-5400000">
            <a:off x="7762875" y="2632076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Comic Sans MS" pitchFamily="66" charset="0"/>
              </a:rPr>
              <a:t>Computer Bus</a:t>
            </a:r>
          </a:p>
        </p:txBody>
      </p:sp>
      <p:sp>
        <p:nvSpPr>
          <p:cNvPr id="108" name="Freeform 114"/>
          <p:cNvSpPr>
            <a:spLocks/>
          </p:cNvSpPr>
          <p:nvPr/>
        </p:nvSpPr>
        <p:spPr bwMode="auto">
          <a:xfrm>
            <a:off x="539750" y="1412875"/>
            <a:ext cx="1079500" cy="2592388"/>
          </a:xfrm>
          <a:custGeom>
            <a:avLst/>
            <a:gdLst>
              <a:gd name="T0" fmla="*/ 0 w 680"/>
              <a:gd name="T1" fmla="*/ 2147483647 h 1633"/>
              <a:gd name="T2" fmla="*/ 1713706428 w 680"/>
              <a:gd name="T3" fmla="*/ 2147483647 h 1633"/>
              <a:gd name="T4" fmla="*/ 1713706428 w 680"/>
              <a:gd name="T5" fmla="*/ 0 h 1633"/>
              <a:gd name="T6" fmla="*/ 0 60000 65536"/>
              <a:gd name="T7" fmla="*/ 0 60000 65536"/>
              <a:gd name="T8" fmla="*/ 0 60000 65536"/>
              <a:gd name="T9" fmla="*/ 0 w 680"/>
              <a:gd name="T10" fmla="*/ 0 h 1633"/>
              <a:gd name="T11" fmla="*/ 680 w 680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633">
                <a:moveTo>
                  <a:pt x="0" y="1633"/>
                </a:moveTo>
                <a:lnTo>
                  <a:pt x="680" y="1633"/>
                </a:lnTo>
                <a:lnTo>
                  <a:pt x="68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111" name="110 Conector curvado"/>
          <p:cNvCxnSpPr/>
          <p:nvPr/>
        </p:nvCxnSpPr>
        <p:spPr>
          <a:xfrm>
            <a:off x="4211960" y="3827264"/>
            <a:ext cx="360040" cy="2880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4283968" y="361124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smtClean="0"/>
              <a:t>LP</a:t>
            </a:r>
            <a:endParaRPr lang="es-ES" sz="1600"/>
          </a:p>
        </p:txBody>
      </p:sp>
      <p:sp>
        <p:nvSpPr>
          <p:cNvPr id="123" name="Text Box 117"/>
          <p:cNvSpPr txBox="1">
            <a:spLocks noChangeArrowheads="1"/>
          </p:cNvSpPr>
          <p:nvPr/>
        </p:nvSpPr>
        <p:spPr bwMode="auto">
          <a:xfrm>
            <a:off x="1985254" y="3628436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400" b="1" smtClean="0">
                <a:latin typeface="Comic Sans MS" pitchFamily="66" charset="0"/>
              </a:rPr>
              <a:t>R</a:t>
            </a:r>
            <a:r>
              <a:rPr lang="es-ES" sz="1400" b="1" baseline="-25000" smtClean="0">
                <a:latin typeface="Comic Sans MS" pitchFamily="66" charset="0"/>
              </a:rPr>
              <a:t>L</a:t>
            </a:r>
            <a:endParaRPr lang="es-ES" sz="1400" b="1" baseline="-25000">
              <a:latin typeface="Comic Sans MS" pitchFamily="66" charset="0"/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1321281" y="171748"/>
            <a:ext cx="6446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mtClean="0"/>
              <a:t>Correlated double sampler:  Digital version (DCDS)</a:t>
            </a:r>
            <a:endParaRPr lang="es-ES" sz="2400"/>
          </a:p>
        </p:txBody>
      </p:sp>
      <p:sp>
        <p:nvSpPr>
          <p:cNvPr id="134" name="Rectangle 91"/>
          <p:cNvSpPr>
            <a:spLocks noChangeArrowheads="1"/>
          </p:cNvSpPr>
          <p:nvPr/>
        </p:nvSpPr>
        <p:spPr bwMode="auto">
          <a:xfrm>
            <a:off x="6660232" y="2940050"/>
            <a:ext cx="1418556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smtClean="0">
                <a:latin typeface="Comic Sans MS" pitchFamily="66" charset="0"/>
              </a:rPr>
              <a:t>   ADC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(Multiple samples 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    Per pixel</a:t>
            </a:r>
            <a:r>
              <a:rPr lang="en-US" sz="1200" smtClean="0">
                <a:latin typeface="Comic Sans MS" pitchFamily="66" charset="0"/>
              </a:rPr>
              <a:t>)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1844499" y="4653136"/>
            <a:ext cx="4853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Hardware </a:t>
            </a:r>
            <a:r>
              <a:rPr lang="es-ES_tradnl" dirty="0" err="1" smtClean="0"/>
              <a:t>simpler</a:t>
            </a:r>
            <a:r>
              <a:rPr lang="es-ES_tradnl" dirty="0" smtClean="0"/>
              <a:t> (at </a:t>
            </a:r>
            <a:r>
              <a:rPr lang="es-ES_tradnl" dirty="0" err="1" smtClean="0"/>
              <a:t>least</a:t>
            </a:r>
            <a:r>
              <a:rPr lang="es-ES_tradnl" dirty="0" smtClean="0"/>
              <a:t> 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analogue</a:t>
            </a:r>
            <a:r>
              <a:rPr lang="es-ES_tradnl" dirty="0" smtClean="0"/>
              <a:t> </a:t>
            </a:r>
            <a:r>
              <a:rPr lang="es-ES_tradnl" dirty="0" err="1" smtClean="0"/>
              <a:t>side</a:t>
            </a:r>
            <a:r>
              <a:rPr lang="es-ES_tradnl" dirty="0" smtClean="0"/>
              <a:t>).</a:t>
            </a:r>
          </a:p>
          <a:p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allows</a:t>
            </a:r>
            <a:r>
              <a:rPr lang="es-ES_tradnl" dirty="0" smtClean="0"/>
              <a:t> digital </a:t>
            </a:r>
            <a:r>
              <a:rPr lang="es-ES_tradnl" dirty="0" err="1" smtClean="0"/>
              <a:t>synthesis</a:t>
            </a:r>
            <a:r>
              <a:rPr lang="es-ES_tradnl" dirty="0" smtClean="0"/>
              <a:t> of Dual </a:t>
            </a:r>
            <a:r>
              <a:rPr lang="es-ES_tradnl" dirty="0" err="1" smtClean="0"/>
              <a:t>Slope</a:t>
            </a:r>
            <a:r>
              <a:rPr lang="es-ES_tradnl" dirty="0" smtClean="0"/>
              <a:t>, </a:t>
            </a:r>
          </a:p>
          <a:p>
            <a:r>
              <a:rPr lang="es-ES_tradnl" dirty="0" err="1" smtClean="0"/>
              <a:t>Clamp</a:t>
            </a:r>
            <a:r>
              <a:rPr lang="es-ES_tradnl" dirty="0" smtClean="0"/>
              <a:t>/</a:t>
            </a:r>
            <a:r>
              <a:rPr lang="es-ES_tradnl" dirty="0" err="1" smtClean="0"/>
              <a:t>Sample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i="1" dirty="0" err="1" smtClean="0"/>
              <a:t>other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types</a:t>
            </a:r>
            <a:r>
              <a:rPr lang="es-ES_tradnl" i="1" dirty="0" smtClean="0"/>
              <a:t> </a:t>
            </a:r>
            <a:r>
              <a:rPr lang="es-ES_tradnl" dirty="0" smtClean="0"/>
              <a:t>of CDS.</a:t>
            </a:r>
          </a:p>
          <a:p>
            <a:endParaRPr lang="es-ES_tradnl" dirty="0" smtClean="0"/>
          </a:p>
          <a:p>
            <a:r>
              <a:rPr lang="es-ES_tradnl" dirty="0" smtClean="0"/>
              <a:t>No </a:t>
            </a:r>
            <a:r>
              <a:rPr lang="es-ES_tradnl" dirty="0" err="1" smtClean="0"/>
              <a:t>high-speed</a:t>
            </a:r>
            <a:r>
              <a:rPr lang="es-ES_tradnl" dirty="0" smtClean="0"/>
              <a:t> </a:t>
            </a:r>
            <a:r>
              <a:rPr lang="es-ES_tradnl" dirty="0" err="1" smtClean="0"/>
              <a:t>analogue</a:t>
            </a:r>
            <a:r>
              <a:rPr lang="es-ES_tradnl" dirty="0" smtClean="0"/>
              <a:t> </a:t>
            </a:r>
            <a:r>
              <a:rPr lang="es-ES_tradnl" dirty="0" err="1" smtClean="0"/>
              <a:t>switches</a:t>
            </a:r>
            <a:r>
              <a:rPr lang="es-ES_tradnl" dirty="0" smtClean="0"/>
              <a:t> </a:t>
            </a:r>
            <a:r>
              <a:rPr lang="es-ES_tradnl" dirty="0" err="1" smtClean="0"/>
              <a:t>required</a:t>
            </a:r>
            <a:r>
              <a:rPr lang="es-ES_tradnl" dirty="0" smtClean="0"/>
              <a:t>.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6300192" y="2348880"/>
            <a:ext cx="2213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i="1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b="1" i="1" baseline="-25000" smtClean="0">
                <a:solidFill>
                  <a:srgbClr val="FF0000"/>
                </a:solidFill>
                <a:latin typeface="Comic Sans MS" pitchFamily="66" charset="0"/>
              </a:rPr>
              <a:t>ADC</a:t>
            </a:r>
            <a:r>
              <a:rPr lang="en-US" i="1" baseline="-250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i="1" smtClean="0">
                <a:solidFill>
                  <a:srgbClr val="FF0000"/>
                </a:solidFill>
                <a:latin typeface="Comic Sans MS" pitchFamily="66" charset="0"/>
              </a:rPr>
              <a:t>≥  2.0  x f</a:t>
            </a:r>
            <a:r>
              <a:rPr lang="en-US" b="1" i="1" baseline="-25000" smtClean="0">
                <a:solidFill>
                  <a:srgbClr val="FF0000"/>
                </a:solidFill>
                <a:latin typeface="Comic Sans MS" pitchFamily="66" charset="0"/>
              </a:rPr>
              <a:t>3dB</a:t>
            </a:r>
            <a:endParaRPr lang="en-US" b="1" i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en-US" sz="140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023" y="251937"/>
            <a:ext cx="5761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smtClean="0">
                <a:cs typeface="DaunPenh" pitchFamily="2" charset="0"/>
              </a:rPr>
              <a:t>Digital Synthesis : some examples</a:t>
            </a:r>
          </a:p>
        </p:txBody>
      </p:sp>
      <p:pic>
        <p:nvPicPr>
          <p:cNvPr id="4" name="3 Imagen" descr="DS_digitalsynthes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380312" cy="36945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87824" y="98072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/>
              <a:t>Dual Slope integrator </a:t>
            </a:r>
            <a:r>
              <a:rPr lang="es-ES_tradnl" sz="1600" smtClean="0"/>
              <a:t>(= Differential Averager)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03848" y="14847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smtClean="0"/>
              <a:t>Reset pedestal weights=</a:t>
            </a:r>
            <a:r>
              <a:rPr lang="es-ES_tradnl" sz="1600" i="1" smtClean="0"/>
              <a:t> +1</a:t>
            </a:r>
          </a:p>
          <a:p>
            <a:r>
              <a:rPr lang="es-ES_tradnl" sz="1600" smtClean="0"/>
              <a:t>Signal pedestal weights =</a:t>
            </a:r>
            <a:r>
              <a:rPr lang="es-ES_tradnl" sz="1600" i="1" smtClean="0"/>
              <a:t> -1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lope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492896"/>
            <a:ext cx="1872208" cy="1970229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395536" y="250360"/>
            <a:ext cx="6048672" cy="6047385"/>
            <a:chOff x="395536" y="188640"/>
            <a:chExt cx="6048672" cy="6047385"/>
          </a:xfrm>
        </p:grpSpPr>
        <p:sp>
          <p:nvSpPr>
            <p:cNvPr id="2" name="1 CuadroTexto"/>
            <p:cNvSpPr txBox="1"/>
            <p:nvPr/>
          </p:nvSpPr>
          <p:spPr>
            <a:xfrm>
              <a:off x="2987824" y="404664"/>
              <a:ext cx="3320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Digital Synthesis : some examples</a:t>
              </a:r>
              <a:endParaRPr lang="es-ES_tradnl" sz="1200" smtClean="0"/>
            </a:p>
          </p:txBody>
        </p:sp>
        <p:pic>
          <p:nvPicPr>
            <p:cNvPr id="6" name="5 Imagen" descr="CS_digitalsynthesis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88640"/>
              <a:ext cx="6048672" cy="6047385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1187624" y="188640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mtClean="0"/>
                <a:t>Simplest possible DCDS with analogue prefilter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051720" y="3203684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mtClean="0"/>
                <a:t>Pre-filter synthesised digitally</a:t>
              </a:r>
            </a:p>
          </p:txBody>
        </p:sp>
      </p:grpSp>
      <p:pic>
        <p:nvPicPr>
          <p:cNvPr id="15" name="14 Imagen" descr="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089552"/>
            <a:ext cx="6660232" cy="211899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844824"/>
            <a:ext cx="1962150" cy="4000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7308304" y="2276872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276872"/>
            <a:ext cx="161925" cy="2381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5275" algn="l"/>
                <a:tab pos="2700338" algn="ctr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16" y="4474244"/>
            <a:ext cx="216024" cy="180857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869160"/>
            <a:ext cx="2016224" cy="326086"/>
          </a:xfrm>
          <a:prstGeom prst="rect">
            <a:avLst/>
          </a:prstGeom>
          <a:noFill/>
        </p:spPr>
      </p:pic>
      <p:cxnSp>
        <p:nvCxnSpPr>
          <p:cNvPr id="32" name="31 Conector recto de flecha"/>
          <p:cNvCxnSpPr/>
          <p:nvPr/>
        </p:nvCxnSpPr>
        <p:spPr>
          <a:xfrm>
            <a:off x="7956376" y="45811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6876256" y="45811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6660232" y="188640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smtClean="0"/>
              <a:t>Clamp &amp; Sample</a:t>
            </a:r>
            <a:endParaRPr lang="es-ES" sz="2400" b="1"/>
          </a:p>
        </p:txBody>
      </p:sp>
      <p:sp>
        <p:nvSpPr>
          <p:cNvPr id="37" name="36 Rectángulo"/>
          <p:cNvSpPr/>
          <p:nvPr/>
        </p:nvSpPr>
        <p:spPr>
          <a:xfrm>
            <a:off x="6948264" y="766445"/>
            <a:ext cx="138794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i="1" smtClean="0"/>
              <a:t>Two ways to </a:t>
            </a:r>
          </a:p>
          <a:p>
            <a:r>
              <a:rPr lang="es-ES_tradnl" i="1" smtClean="0"/>
              <a:t>do this.</a:t>
            </a:r>
            <a:endParaRPr lang="es-ES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1229</Words>
  <Application>Microsoft Office PowerPoint</Application>
  <PresentationFormat>Presentazione su schermo (4:3)</PresentationFormat>
  <Paragraphs>332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</dc:creator>
  <cp:lastModifiedBy>tecno</cp:lastModifiedBy>
  <cp:revision>62</cp:revision>
  <dcterms:created xsi:type="dcterms:W3CDTF">2013-09-01T08:43:58Z</dcterms:created>
  <dcterms:modified xsi:type="dcterms:W3CDTF">2013-10-08T06:30:11Z</dcterms:modified>
</cp:coreProperties>
</file>