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4" r:id="rId3"/>
    <p:sldId id="354" r:id="rId4"/>
    <p:sldId id="265" r:id="rId5"/>
    <p:sldId id="343" r:id="rId6"/>
    <p:sldId id="355" r:id="rId7"/>
    <p:sldId id="338" r:id="rId8"/>
    <p:sldId id="364" r:id="rId9"/>
    <p:sldId id="304" r:id="rId10"/>
    <p:sldId id="312" r:id="rId11"/>
    <p:sldId id="352" r:id="rId12"/>
    <p:sldId id="349" r:id="rId13"/>
    <p:sldId id="353" r:id="rId14"/>
    <p:sldId id="351" r:id="rId15"/>
    <p:sldId id="345" r:id="rId16"/>
    <p:sldId id="334" r:id="rId17"/>
    <p:sldId id="316" r:id="rId18"/>
    <p:sldId id="359" r:id="rId19"/>
    <p:sldId id="326" r:id="rId20"/>
    <p:sldId id="325" r:id="rId21"/>
    <p:sldId id="333" r:id="rId22"/>
    <p:sldId id="298" r:id="rId23"/>
    <p:sldId id="361" r:id="rId24"/>
    <p:sldId id="319" r:id="rId25"/>
    <p:sldId id="320" r:id="rId26"/>
    <p:sldId id="321" r:id="rId27"/>
    <p:sldId id="322" r:id="rId28"/>
    <p:sldId id="323" r:id="rId29"/>
    <p:sldId id="324" r:id="rId30"/>
    <p:sldId id="346" r:id="rId31"/>
    <p:sldId id="337" r:id="rId32"/>
    <p:sldId id="365" r:id="rId33"/>
    <p:sldId id="289" r:id="rId34"/>
    <p:sldId id="306" r:id="rId35"/>
    <p:sldId id="292" r:id="rId36"/>
    <p:sldId id="299" r:id="rId37"/>
    <p:sldId id="362" r:id="rId38"/>
    <p:sldId id="363"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3399"/>
    <a:srgbClr val="FF6600"/>
    <a:srgbClr val="99FFCC"/>
    <a:srgbClr val="00FFCC"/>
    <a:srgbClr val="00CC00"/>
    <a:srgbClr val="376092"/>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4505" autoAdjust="0"/>
    <p:restoredTop sz="94587" autoAdjust="0"/>
  </p:normalViewPr>
  <p:slideViewPr>
    <p:cSldViewPr snapToGrid="0" snapToObjects="1">
      <p:cViewPr varScale="1">
        <p:scale>
          <a:sx n="59" d="100"/>
          <a:sy n="59" d="100"/>
        </p:scale>
        <p:origin x="-1392"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val>
            <c:numRef>
              <c:f>Sheet1!$B$16:$I$16</c:f>
              <c:numCache>
                <c:formatCode>General</c:formatCode>
                <c:ptCount val="8"/>
                <c:pt idx="0">
                  <c:v>2.35E-2</c:v>
                </c:pt>
                <c:pt idx="1">
                  <c:v>2.650000000000001E-2</c:v>
                </c:pt>
                <c:pt idx="2">
                  <c:v>2.7000000000000055E-2</c:v>
                </c:pt>
                <c:pt idx="3">
                  <c:v>3.0000000000000009E-2</c:v>
                </c:pt>
                <c:pt idx="4">
                  <c:v>0.30400000000000038</c:v>
                </c:pt>
                <c:pt idx="5">
                  <c:v>1</c:v>
                </c:pt>
                <c:pt idx="6">
                  <c:v>0.36700000000000038</c:v>
                </c:pt>
                <c:pt idx="7">
                  <c:v>8.2400000000000015E-2</c:v>
                </c:pt>
              </c:numCache>
            </c:numRef>
          </c:val>
        </c:ser>
        <c:dLbls>
          <c:showLegendKey val="0"/>
          <c:showVal val="0"/>
          <c:showCatName val="0"/>
          <c:showSerName val="0"/>
          <c:showPercent val="0"/>
          <c:showBubbleSize val="0"/>
        </c:dLbls>
        <c:gapWidth val="150"/>
        <c:axId val="165433344"/>
        <c:axId val="68732032"/>
      </c:barChart>
      <c:catAx>
        <c:axId val="165433344"/>
        <c:scaling>
          <c:orientation val="minMax"/>
        </c:scaling>
        <c:delete val="0"/>
        <c:axPos val="b"/>
        <c:majorTickMark val="out"/>
        <c:minorTickMark val="none"/>
        <c:tickLblPos val="nextTo"/>
        <c:crossAx val="68732032"/>
        <c:crosses val="autoZero"/>
        <c:auto val="1"/>
        <c:lblAlgn val="ctr"/>
        <c:lblOffset val="100"/>
        <c:noMultiLvlLbl val="0"/>
      </c:catAx>
      <c:valAx>
        <c:axId val="68732032"/>
        <c:scaling>
          <c:orientation val="minMax"/>
        </c:scaling>
        <c:delete val="0"/>
        <c:axPos val="l"/>
        <c:majorGridlines/>
        <c:title>
          <c:tx>
            <c:rich>
              <a:bodyPr rot="-5400000" vert="horz"/>
              <a:lstStyle/>
              <a:p>
                <a:pPr>
                  <a:defRPr sz="1400"/>
                </a:pPr>
                <a:r>
                  <a:rPr lang="en-US" sz="1400"/>
                  <a:t>XTALK %</a:t>
                </a:r>
              </a:p>
            </c:rich>
          </c:tx>
          <c:overlay val="0"/>
        </c:title>
        <c:numFmt formatCode="General" sourceLinked="1"/>
        <c:majorTickMark val="out"/>
        <c:minorTickMark val="none"/>
        <c:tickLblPos val="nextTo"/>
        <c:crossAx val="165433344"/>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0.72538</cdr:x>
      <cdr:y>0.11433</cdr:y>
    </cdr:from>
    <cdr:to>
      <cdr:x>0.72538</cdr:x>
      <cdr:y>0.79573</cdr:y>
    </cdr:to>
    <cdr:sp macro="" textlink="">
      <cdr:nvSpPr>
        <cdr:cNvPr id="3" name="Straight Arrow Connector 2"/>
        <cdr:cNvSpPr/>
      </cdr:nvSpPr>
      <cdr:spPr>
        <a:xfrm xmlns:a="http://schemas.openxmlformats.org/drawingml/2006/main" flipV="1">
          <a:off x="2400299" y="204107"/>
          <a:ext cx="0" cy="1216479"/>
        </a:xfrm>
        <a:prstGeom xmlns:a="http://schemas.openxmlformats.org/drawingml/2006/main" prst="straightConnector1">
          <a:avLst/>
        </a:prstGeom>
        <a:ln xmlns:a="http://schemas.openxmlformats.org/drawingml/2006/main" w="76200">
          <a:solidFill>
            <a:schemeClr val="accent2"/>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69D539EC-A46B-4786-8933-D5DA53338DBF}" type="datetimeFigureOut">
              <a:rPr lang="en-US"/>
              <a:pPr>
                <a:defRPr/>
              </a:pPr>
              <a:t>10/10/2013</a:t>
            </a:fld>
            <a:endParaRPr lang="en-US"/>
          </a:p>
        </p:txBody>
      </p:sp>
      <p:sp>
        <p:nvSpPr>
          <p:cNvPr id="409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3C664632-7F42-4714-9B91-117E2A2B8137}" type="slidenum">
              <a:rPr lang="en-US"/>
              <a:pPr>
                <a:defRPr/>
              </a:pPr>
              <a:t>‹N›</a:t>
            </a:fld>
            <a:endParaRPr lang="en-US"/>
          </a:p>
        </p:txBody>
      </p:sp>
    </p:spTree>
    <p:extLst>
      <p:ext uri="{BB962C8B-B14F-4D97-AF65-F5344CB8AC3E}">
        <p14:creationId xmlns:p14="http://schemas.microsoft.com/office/powerpoint/2010/main" val="13736518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fld id="{6EE9E949-C5C5-49F5-B222-5815D1F55502}" type="slidenum">
              <a:rPr lang="en-US" smtClean="0">
                <a:latin typeface="Calibri" pitchFamily="34" charset="0"/>
              </a:rPr>
              <a:pPr eaLnBrk="1" hangingPunct="1"/>
              <a:t>1</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48 low level single ended video inputs, 144 LVCMOS single ended, 10V clocks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95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7128" y="91440"/>
            <a:ext cx="6519672" cy="539496"/>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104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167128" y="91440"/>
            <a:ext cx="6519672" cy="539496"/>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8314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4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76200"/>
            <a:ext cx="6188075" cy="557213"/>
          </a:xfrm>
        </p:spPr>
        <p:txBody>
          <a:bodyPr/>
          <a:lstStyle/>
          <a:p>
            <a:r>
              <a:rPr lang="en-US" smtClean="0"/>
              <a:t>Click to edit Master title style</a:t>
            </a:r>
            <a:endParaRPr lang="en-US"/>
          </a:p>
        </p:txBody>
      </p:sp>
    </p:spTree>
    <p:extLst>
      <p:ext uri="{BB962C8B-B14F-4D97-AF65-F5344CB8AC3E}">
        <p14:creationId xmlns:p14="http://schemas.microsoft.com/office/powerpoint/2010/main" val="272193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76200"/>
            <a:ext cx="6188075" cy="5572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66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438400" y="76200"/>
            <a:ext cx="6188075" cy="5572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28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Title Placeholder 1"/>
          <p:cNvSpPr>
            <a:spLocks noGrp="1"/>
          </p:cNvSpPr>
          <p:nvPr>
            <p:ph type="title"/>
          </p:nvPr>
        </p:nvSpPr>
        <p:spPr bwMode="auto">
          <a:xfrm>
            <a:off x="2438400" y="76200"/>
            <a:ext cx="61880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8" name="Picture 10" descr="LogoW-ShadowTransBack.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 y="0"/>
            <a:ext cx="19843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00" y="6521450"/>
            <a:ext cx="8229600" cy="246063"/>
          </a:xfrm>
          <a:prstGeom prst="rect">
            <a:avLst/>
          </a:prstGeom>
          <a:noFill/>
        </p:spPr>
        <p:txBody>
          <a:bodyPr>
            <a:spAutoFit/>
          </a:bodyPr>
          <a:lstStyle/>
          <a:p>
            <a:pPr algn="ctr" defTabSz="914400" fontAlgn="auto">
              <a:spcBef>
                <a:spcPts val="0"/>
              </a:spcBef>
              <a:spcAft>
                <a:spcPts val="0"/>
              </a:spcAft>
              <a:defRPr/>
            </a:pPr>
            <a:r>
              <a:rPr lang="en-US" sz="1000" dirty="0">
                <a:solidFill>
                  <a:schemeClr val="bg1">
                    <a:lumMod val="65000"/>
                  </a:schemeClr>
                </a:solidFill>
                <a:latin typeface="Calibri" charset="0"/>
              </a:rPr>
              <a:t>SDW2013 • Florence, IT• Oct. 10, 2013</a:t>
            </a:r>
          </a:p>
        </p:txBody>
      </p:sp>
      <p:sp>
        <p:nvSpPr>
          <p:cNvPr id="10" name="Rectangle 9"/>
          <p:cNvSpPr/>
          <p:nvPr/>
        </p:nvSpPr>
        <p:spPr>
          <a:xfrm>
            <a:off x="8688388" y="6521450"/>
            <a:ext cx="350837" cy="261938"/>
          </a:xfrm>
          <a:prstGeom prst="rect">
            <a:avLst/>
          </a:prstGeom>
        </p:spPr>
        <p:txBody>
          <a:bodyPr wrap="none">
            <a:spAutoFit/>
          </a:bodyPr>
          <a:lstStyle/>
          <a:p>
            <a:pPr fontAlgn="auto">
              <a:spcBef>
                <a:spcPts val="0"/>
              </a:spcBef>
              <a:spcAft>
                <a:spcPts val="0"/>
              </a:spcAft>
              <a:defRPr/>
            </a:pPr>
            <a:fld id="{56A04061-EB59-4582-A70E-F9AE9F500846}" type="slidenum">
              <a:rPr lang="en-US" sz="1100">
                <a:solidFill>
                  <a:prstClr val="black"/>
                </a:solidFill>
                <a:latin typeface="+mn-lt"/>
              </a:rPr>
              <a:pPr fontAlgn="auto">
                <a:spcBef>
                  <a:spcPts val="0"/>
                </a:spcBef>
                <a:spcAft>
                  <a:spcPts val="0"/>
                </a:spcAft>
                <a:defRPr/>
              </a:pPr>
              <a:t>‹N›</a:t>
            </a:fld>
            <a:endParaRPr lang="en-US" sz="1100" dirty="0">
              <a:latin typeface="+mn-lt"/>
            </a:endParaRPr>
          </a:p>
        </p:txBody>
      </p:sp>
    </p:spTree>
  </p:cSld>
  <p:clrMap bg1="lt1" tx1="dk1" bg2="lt2" tx2="dk2" accent1="accent1" accent2="accent2" accent3="accent3" accent4="accent4" accent5="accent5" accent6="accent6" hlink="hlink" folHlink="folHlink"/>
  <p:sldLayoutIdLst>
    <p:sldLayoutId id="2147483771" r:id="rId1"/>
    <p:sldLayoutId id="2147483765" r:id="rId2"/>
    <p:sldLayoutId id="2147483766" r:id="rId3"/>
    <p:sldLayoutId id="2147483767" r:id="rId4"/>
    <p:sldLayoutId id="2147483768" r:id="rId5"/>
    <p:sldLayoutId id="2147483769" r:id="rId6"/>
    <p:sldLayoutId id="2147483770" r:id="rId7"/>
  </p:sldLayoutIdLst>
  <p:hf sldNum="0" hdr="0" dt="0"/>
  <p:txStyles>
    <p:titleStyle>
      <a:lvl1pPr algn="l" defTabSz="457200" rtl="0" eaLnBrk="0" fontAlgn="base" hangingPunct="0">
        <a:spcBef>
          <a:spcPct val="0"/>
        </a:spcBef>
        <a:spcAft>
          <a:spcPct val="0"/>
        </a:spcAft>
        <a:defRPr sz="3200" kern="1200">
          <a:solidFill>
            <a:srgbClr val="376092"/>
          </a:solidFill>
          <a:latin typeface="+mj-lt"/>
          <a:ea typeface="+mj-ea"/>
          <a:cs typeface="+mj-cs"/>
        </a:defRPr>
      </a:lvl1pPr>
      <a:lvl2pPr algn="l" defTabSz="457200" rtl="0" eaLnBrk="0" fontAlgn="base" hangingPunct="0">
        <a:spcBef>
          <a:spcPct val="0"/>
        </a:spcBef>
        <a:spcAft>
          <a:spcPct val="0"/>
        </a:spcAft>
        <a:defRPr sz="3200">
          <a:solidFill>
            <a:srgbClr val="376092"/>
          </a:solidFill>
          <a:latin typeface="Calibri" pitchFamily="34" charset="0"/>
        </a:defRPr>
      </a:lvl2pPr>
      <a:lvl3pPr algn="l" defTabSz="457200" rtl="0" eaLnBrk="0" fontAlgn="base" hangingPunct="0">
        <a:spcBef>
          <a:spcPct val="0"/>
        </a:spcBef>
        <a:spcAft>
          <a:spcPct val="0"/>
        </a:spcAft>
        <a:defRPr sz="3200">
          <a:solidFill>
            <a:srgbClr val="376092"/>
          </a:solidFill>
          <a:latin typeface="Calibri" pitchFamily="34" charset="0"/>
        </a:defRPr>
      </a:lvl3pPr>
      <a:lvl4pPr algn="l" defTabSz="457200" rtl="0" eaLnBrk="0" fontAlgn="base" hangingPunct="0">
        <a:spcBef>
          <a:spcPct val="0"/>
        </a:spcBef>
        <a:spcAft>
          <a:spcPct val="0"/>
        </a:spcAft>
        <a:defRPr sz="3200">
          <a:solidFill>
            <a:srgbClr val="376092"/>
          </a:solidFill>
          <a:latin typeface="Calibri" pitchFamily="34" charset="0"/>
        </a:defRPr>
      </a:lvl4pPr>
      <a:lvl5pPr algn="l" defTabSz="457200" rtl="0" eaLnBrk="0" fontAlgn="base" hangingPunct="0">
        <a:spcBef>
          <a:spcPct val="0"/>
        </a:spcBef>
        <a:spcAft>
          <a:spcPct val="0"/>
        </a:spcAft>
        <a:defRPr sz="3200">
          <a:solidFill>
            <a:srgbClr val="376092"/>
          </a:solidFill>
          <a:latin typeface="Calibri" pitchFamily="34" charset="0"/>
        </a:defRPr>
      </a:lvl5pPr>
      <a:lvl6pPr marL="457200" algn="l" defTabSz="457200" rtl="0" fontAlgn="base">
        <a:spcBef>
          <a:spcPct val="0"/>
        </a:spcBef>
        <a:spcAft>
          <a:spcPct val="0"/>
        </a:spcAft>
        <a:defRPr sz="3200">
          <a:solidFill>
            <a:srgbClr val="376092"/>
          </a:solidFill>
          <a:latin typeface="Calibri" pitchFamily="34" charset="0"/>
        </a:defRPr>
      </a:lvl6pPr>
      <a:lvl7pPr marL="914400" algn="l" defTabSz="457200" rtl="0" fontAlgn="base">
        <a:spcBef>
          <a:spcPct val="0"/>
        </a:spcBef>
        <a:spcAft>
          <a:spcPct val="0"/>
        </a:spcAft>
        <a:defRPr sz="3200">
          <a:solidFill>
            <a:srgbClr val="376092"/>
          </a:solidFill>
          <a:latin typeface="Calibri" pitchFamily="34" charset="0"/>
        </a:defRPr>
      </a:lvl7pPr>
      <a:lvl8pPr marL="1371600" algn="l" defTabSz="457200" rtl="0" fontAlgn="base">
        <a:spcBef>
          <a:spcPct val="0"/>
        </a:spcBef>
        <a:spcAft>
          <a:spcPct val="0"/>
        </a:spcAft>
        <a:defRPr sz="3200">
          <a:solidFill>
            <a:srgbClr val="376092"/>
          </a:solidFill>
          <a:latin typeface="Calibri" pitchFamily="34" charset="0"/>
        </a:defRPr>
      </a:lvl8pPr>
      <a:lvl9pPr marL="1828800" algn="l" defTabSz="457200" rtl="0" fontAlgn="base">
        <a:spcBef>
          <a:spcPct val="0"/>
        </a:spcBef>
        <a:spcAft>
          <a:spcPct val="0"/>
        </a:spcAft>
        <a:defRPr sz="3200">
          <a:solidFill>
            <a:srgbClr val="376092"/>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10.emf"/><Relationship Id="rId4" Type="http://schemas.openxmlformats.org/officeDocument/2006/relationships/image" Target="../media/image31.jpe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3"/>
          <p:cNvSpPr>
            <a:spLocks noChangeArrowheads="1"/>
          </p:cNvSpPr>
          <p:nvPr/>
        </p:nvSpPr>
        <p:spPr bwMode="auto">
          <a:xfrm>
            <a:off x="184150" y="1328738"/>
            <a:ext cx="87725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500" b="1">
                <a:solidFill>
                  <a:srgbClr val="376092"/>
                </a:solidFill>
                <a:latin typeface="Calibri" pitchFamily="34" charset="0"/>
              </a:rPr>
              <a:t>System Tests of LSST Integrated Readout Chain</a:t>
            </a:r>
            <a:r>
              <a:rPr lang="en-US" b="1">
                <a:solidFill>
                  <a:srgbClr val="376092"/>
                </a:solidFill>
                <a:latin typeface="Calibri" pitchFamily="34" charset="0"/>
              </a:rPr>
              <a:t/>
            </a:r>
            <a:br>
              <a:rPr lang="en-US" b="1">
                <a:solidFill>
                  <a:srgbClr val="376092"/>
                </a:solidFill>
                <a:latin typeface="Calibri" pitchFamily="34" charset="0"/>
              </a:rPr>
            </a:br>
            <a:r>
              <a:rPr lang="en-US" sz="2100" b="1">
                <a:solidFill>
                  <a:srgbClr val="376092"/>
                </a:solidFill>
                <a:latin typeface="Calibri" pitchFamily="34" charset="0"/>
              </a:rPr>
              <a:t>Paul O’Connor  for the LSST Science Raft Collaboration</a:t>
            </a:r>
            <a:r>
              <a:rPr lang="en-US" b="1">
                <a:solidFill>
                  <a:srgbClr val="376092"/>
                </a:solidFill>
                <a:latin typeface="Calibri" pitchFamily="34" charset="0"/>
              </a:rPr>
              <a:t/>
            </a:r>
            <a:br>
              <a:rPr lang="en-US" b="1">
                <a:solidFill>
                  <a:srgbClr val="376092"/>
                </a:solidFill>
                <a:latin typeface="Calibri" pitchFamily="34" charset="0"/>
              </a:rPr>
            </a:br>
            <a:r>
              <a:rPr lang="en-US" b="1">
                <a:solidFill>
                  <a:srgbClr val="376092"/>
                </a:solidFill>
                <a:latin typeface="Calibri" pitchFamily="34" charset="0"/>
              </a:rPr>
              <a:t>Brookhaven National Laboratory, Upton, NY</a:t>
            </a:r>
          </a:p>
          <a:p>
            <a:pPr algn="ctr"/>
            <a:r>
              <a:rPr lang="fr-FR" b="1">
                <a:solidFill>
                  <a:srgbClr val="376092"/>
                </a:solidFill>
                <a:latin typeface="Calibri" pitchFamily="34" charset="0"/>
              </a:rPr>
              <a:t>Laboratoire de Physique Nucléaire et des Hautes Energies, Paris</a:t>
            </a:r>
            <a:endParaRPr lang="en-US" b="1">
              <a:solidFill>
                <a:srgbClr val="376092"/>
              </a:solidFill>
              <a:latin typeface="Calibri" pitchFamily="34" charset="0"/>
            </a:endParaRPr>
          </a:p>
          <a:p>
            <a:pPr algn="ctr"/>
            <a:r>
              <a:rPr lang="en-US" b="1">
                <a:solidFill>
                  <a:srgbClr val="376092"/>
                </a:solidFill>
                <a:latin typeface="Calibri" pitchFamily="34" charset="0"/>
              </a:rPr>
              <a:t>Harvard University, Cambridge, MA</a:t>
            </a:r>
          </a:p>
          <a:p>
            <a:pPr algn="ctr"/>
            <a:r>
              <a:rPr lang="en-US" b="1">
                <a:solidFill>
                  <a:srgbClr val="376092"/>
                </a:solidFill>
                <a:latin typeface="Calibri" pitchFamily="34" charset="0"/>
              </a:rPr>
              <a:t>University of Pennsylvania, Philadelphia, PA</a:t>
            </a:r>
          </a:p>
          <a:p>
            <a:pPr algn="ctr"/>
            <a:r>
              <a:rPr lang="en-US" b="1">
                <a:solidFill>
                  <a:srgbClr val="376092"/>
                </a:solidFill>
                <a:latin typeface="Calibri" pitchFamily="34" charset="0"/>
              </a:rPr>
              <a:t>SLAC National Laboratory, Menlo Park CA</a:t>
            </a:r>
          </a:p>
          <a:p>
            <a:pPr algn="ctr"/>
            <a:r>
              <a:rPr lang="en-US" b="1">
                <a:solidFill>
                  <a:srgbClr val="376092"/>
                </a:solidFill>
                <a:latin typeface="Calibri" pitchFamily="34" charset="0"/>
              </a:rPr>
              <a:t/>
            </a:r>
            <a:br>
              <a:rPr lang="en-US" b="1">
                <a:solidFill>
                  <a:srgbClr val="376092"/>
                </a:solidFill>
                <a:latin typeface="Calibri" pitchFamily="34" charset="0"/>
              </a:rPr>
            </a:br>
            <a:r>
              <a:rPr lang="en-US" b="1">
                <a:solidFill>
                  <a:srgbClr val="376092"/>
                </a:solidFill>
                <a:latin typeface="Calibri" pitchFamily="34" charset="0"/>
              </a:rPr>
              <a:t/>
            </a:r>
            <a:br>
              <a:rPr lang="en-US" b="1">
                <a:solidFill>
                  <a:srgbClr val="376092"/>
                </a:solidFill>
                <a:latin typeface="Calibri" pitchFamily="34" charset="0"/>
              </a:rPr>
            </a:br>
            <a:r>
              <a:rPr lang="en-US" b="1">
                <a:solidFill>
                  <a:srgbClr val="376092"/>
                </a:solidFill>
                <a:latin typeface="Calibri" pitchFamily="34" charset="0"/>
              </a:rPr>
              <a:t/>
            </a:r>
            <a:br>
              <a:rPr lang="en-US" b="1">
                <a:solidFill>
                  <a:srgbClr val="376092"/>
                </a:solidFill>
                <a:latin typeface="Calibri" pitchFamily="34" charset="0"/>
              </a:rPr>
            </a:br>
            <a:r>
              <a:rPr lang="en-US" b="1">
                <a:solidFill>
                  <a:srgbClr val="376092"/>
                </a:solidFill>
                <a:latin typeface="Calibri" pitchFamily="34" charset="0"/>
              </a:rPr>
              <a:t/>
            </a:r>
            <a:br>
              <a:rPr lang="en-US" b="1">
                <a:solidFill>
                  <a:srgbClr val="376092"/>
                </a:solidFill>
                <a:latin typeface="Calibri" pitchFamily="34" charset="0"/>
              </a:rPr>
            </a:br>
            <a:r>
              <a:rPr lang="en-US" b="1">
                <a:solidFill>
                  <a:srgbClr val="376092"/>
                </a:solidFill>
                <a:latin typeface="Calibri" pitchFamily="34" charset="0"/>
              </a:rPr>
              <a:t>Scientific Detector Workshop 2013</a:t>
            </a:r>
            <a:br>
              <a:rPr lang="en-US" b="1">
                <a:solidFill>
                  <a:srgbClr val="376092"/>
                </a:solidFill>
                <a:latin typeface="Calibri" pitchFamily="34" charset="0"/>
              </a:rPr>
            </a:br>
            <a:endParaRPr lang="en-US" sz="1400" b="1">
              <a:solidFill>
                <a:srgbClr val="376092"/>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166938" y="92075"/>
            <a:ext cx="6519862" cy="538163"/>
          </a:xfrm>
        </p:spPr>
        <p:txBody>
          <a:bodyPr/>
          <a:lstStyle/>
          <a:p>
            <a:r>
              <a:rPr lang="en-US" smtClean="0"/>
              <a:t>raft electronics board (REB)</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994025"/>
            <a:ext cx="86026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9925" y="2876550"/>
            <a:ext cx="341313"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7" name="Rounded Rectangle 6"/>
          <p:cNvSpPr/>
          <p:nvPr/>
        </p:nvSpPr>
        <p:spPr>
          <a:xfrm>
            <a:off x="200025" y="1171575"/>
            <a:ext cx="1106488"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CCD current sources</a:t>
            </a:r>
          </a:p>
        </p:txBody>
      </p:sp>
      <p:cxnSp>
        <p:nvCxnSpPr>
          <p:cNvPr id="9" name="Elbow Connector 8"/>
          <p:cNvCxnSpPr>
            <a:stCxn id="7" idx="2"/>
            <a:endCxn id="4" idx="0"/>
          </p:cNvCxnSpPr>
          <p:nvPr/>
        </p:nvCxnSpPr>
        <p:spPr>
          <a:xfrm rot="16200000" flipH="1">
            <a:off x="288131" y="2323307"/>
            <a:ext cx="1019175" cy="8731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1497013"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ASPIC </a:t>
            </a:r>
          </a:p>
        </p:txBody>
      </p:sp>
      <p:cxnSp>
        <p:nvCxnSpPr>
          <p:cNvPr id="19" name="Elbow Connector 8"/>
          <p:cNvCxnSpPr>
            <a:stCxn id="18" idx="2"/>
            <a:endCxn id="28" idx="0"/>
          </p:cNvCxnSpPr>
          <p:nvPr/>
        </p:nvCxnSpPr>
        <p:spPr>
          <a:xfrm rot="5400000">
            <a:off x="1260475" y="2085975"/>
            <a:ext cx="1019175" cy="56197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865438"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CABAC</a:t>
            </a:r>
          </a:p>
        </p:txBody>
      </p:sp>
      <p:cxnSp>
        <p:nvCxnSpPr>
          <p:cNvPr id="21" name="Elbow Connector 8"/>
          <p:cNvCxnSpPr>
            <a:stCxn id="20" idx="2"/>
            <a:endCxn id="29" idx="0"/>
          </p:cNvCxnSpPr>
          <p:nvPr/>
        </p:nvCxnSpPr>
        <p:spPr>
          <a:xfrm rot="5400000">
            <a:off x="2413794" y="1872456"/>
            <a:ext cx="1019175" cy="98901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4776788"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buffers, ADCs</a:t>
            </a:r>
          </a:p>
        </p:txBody>
      </p:sp>
      <p:cxnSp>
        <p:nvCxnSpPr>
          <p:cNvPr id="23" name="Elbow Connector 8"/>
          <p:cNvCxnSpPr>
            <a:stCxn id="22" idx="1"/>
            <a:endCxn id="30" idx="0"/>
          </p:cNvCxnSpPr>
          <p:nvPr/>
        </p:nvCxnSpPr>
        <p:spPr>
          <a:xfrm rot="10800000" flipV="1">
            <a:off x="4262438" y="1514475"/>
            <a:ext cx="514350" cy="1362075"/>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6018213" y="1171575"/>
            <a:ext cx="164623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voltage regulators and references</a:t>
            </a:r>
          </a:p>
        </p:txBody>
      </p:sp>
      <p:cxnSp>
        <p:nvCxnSpPr>
          <p:cNvPr id="25" name="Elbow Connector 8"/>
          <p:cNvCxnSpPr>
            <a:stCxn id="24" idx="2"/>
            <a:endCxn id="31" idx="0"/>
          </p:cNvCxnSpPr>
          <p:nvPr/>
        </p:nvCxnSpPr>
        <p:spPr>
          <a:xfrm flipH="1">
            <a:off x="6716713" y="1857375"/>
            <a:ext cx="125412" cy="101917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7827963"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FADC</a:t>
            </a:r>
          </a:p>
        </p:txBody>
      </p:sp>
      <p:cxnSp>
        <p:nvCxnSpPr>
          <p:cNvPr id="27" name="Elbow Connector 8"/>
          <p:cNvCxnSpPr>
            <a:stCxn id="26" idx="2"/>
            <a:endCxn id="32" idx="0"/>
          </p:cNvCxnSpPr>
          <p:nvPr/>
        </p:nvCxnSpPr>
        <p:spPr>
          <a:xfrm flipH="1">
            <a:off x="8004175" y="1857375"/>
            <a:ext cx="376238" cy="101917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047750" y="2876550"/>
            <a:ext cx="882650"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9" name="Rectangle 28"/>
          <p:cNvSpPr/>
          <p:nvPr/>
        </p:nvSpPr>
        <p:spPr>
          <a:xfrm>
            <a:off x="1970088" y="2876550"/>
            <a:ext cx="917575"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0" name="Rectangle 29"/>
          <p:cNvSpPr/>
          <p:nvPr/>
        </p:nvSpPr>
        <p:spPr>
          <a:xfrm>
            <a:off x="2924175" y="2876550"/>
            <a:ext cx="2676525"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1" name="Rectangle 30"/>
          <p:cNvSpPr/>
          <p:nvPr/>
        </p:nvSpPr>
        <p:spPr>
          <a:xfrm>
            <a:off x="5699125" y="2876550"/>
            <a:ext cx="2036763"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2" name="Rectangle 31"/>
          <p:cNvSpPr/>
          <p:nvPr/>
        </p:nvSpPr>
        <p:spPr>
          <a:xfrm>
            <a:off x="7780338" y="2876550"/>
            <a:ext cx="449262"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2166938" y="92075"/>
            <a:ext cx="6519862" cy="538163"/>
          </a:xfrm>
        </p:spPr>
        <p:txBody>
          <a:bodyPr/>
          <a:lstStyle/>
          <a:p>
            <a:r>
              <a:rPr lang="en-US" smtClean="0"/>
              <a:t>raft electronics board (REB)</a:t>
            </a:r>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994025"/>
            <a:ext cx="86026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Freeform 4"/>
          <p:cNvSpPr>
            <a:spLocks/>
          </p:cNvSpPr>
          <p:nvPr/>
        </p:nvSpPr>
        <p:spPr bwMode="auto">
          <a:xfrm>
            <a:off x="685800" y="2998788"/>
            <a:ext cx="7075488" cy="636587"/>
          </a:xfrm>
          <a:custGeom>
            <a:avLst/>
            <a:gdLst>
              <a:gd name="T0" fmla="*/ 3 w 4457"/>
              <a:gd name="T1" fmla="*/ 0 h 401"/>
              <a:gd name="T2" fmla="*/ 0 w 4457"/>
              <a:gd name="T3" fmla="*/ 401 h 401"/>
              <a:gd name="T4" fmla="*/ 219 w 4457"/>
              <a:gd name="T5" fmla="*/ 401 h 401"/>
              <a:gd name="T6" fmla="*/ 219 w 4457"/>
              <a:gd name="T7" fmla="*/ 373 h 401"/>
              <a:gd name="T8" fmla="*/ 4457 w 4457"/>
              <a:gd name="T9" fmla="*/ 373 h 401"/>
              <a:gd name="T10" fmla="*/ 4457 w 4457"/>
              <a:gd name="T11" fmla="*/ 37 h 401"/>
              <a:gd name="T12" fmla="*/ 223 w 4457"/>
              <a:gd name="T13" fmla="*/ 37 h 401"/>
              <a:gd name="T14" fmla="*/ 223 w 4457"/>
              <a:gd name="T15" fmla="*/ 0 h 401"/>
              <a:gd name="T16" fmla="*/ 3 w 4457"/>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7" h="401">
                <a:moveTo>
                  <a:pt x="3" y="0"/>
                </a:moveTo>
                <a:lnTo>
                  <a:pt x="0" y="401"/>
                </a:lnTo>
                <a:lnTo>
                  <a:pt x="219" y="401"/>
                </a:lnTo>
                <a:lnTo>
                  <a:pt x="219" y="373"/>
                </a:lnTo>
                <a:lnTo>
                  <a:pt x="4457" y="373"/>
                </a:lnTo>
                <a:lnTo>
                  <a:pt x="4457" y="37"/>
                </a:lnTo>
                <a:lnTo>
                  <a:pt x="223" y="37"/>
                </a:lnTo>
                <a:lnTo>
                  <a:pt x="223" y="0"/>
                </a:lnTo>
                <a:lnTo>
                  <a:pt x="3"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9637" name="Freeform 5"/>
          <p:cNvSpPr>
            <a:spLocks/>
          </p:cNvSpPr>
          <p:nvPr/>
        </p:nvSpPr>
        <p:spPr bwMode="auto">
          <a:xfrm>
            <a:off x="685800" y="3675063"/>
            <a:ext cx="7075488" cy="636587"/>
          </a:xfrm>
          <a:custGeom>
            <a:avLst/>
            <a:gdLst>
              <a:gd name="T0" fmla="*/ 3 w 4457"/>
              <a:gd name="T1" fmla="*/ 0 h 401"/>
              <a:gd name="T2" fmla="*/ 0 w 4457"/>
              <a:gd name="T3" fmla="*/ 401 h 401"/>
              <a:gd name="T4" fmla="*/ 219 w 4457"/>
              <a:gd name="T5" fmla="*/ 401 h 401"/>
              <a:gd name="T6" fmla="*/ 219 w 4457"/>
              <a:gd name="T7" fmla="*/ 373 h 401"/>
              <a:gd name="T8" fmla="*/ 4457 w 4457"/>
              <a:gd name="T9" fmla="*/ 373 h 401"/>
              <a:gd name="T10" fmla="*/ 4457 w 4457"/>
              <a:gd name="T11" fmla="*/ 37 h 401"/>
              <a:gd name="T12" fmla="*/ 223 w 4457"/>
              <a:gd name="T13" fmla="*/ 37 h 401"/>
              <a:gd name="T14" fmla="*/ 223 w 4457"/>
              <a:gd name="T15" fmla="*/ 0 h 401"/>
              <a:gd name="T16" fmla="*/ 3 w 4457"/>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7" h="401">
                <a:moveTo>
                  <a:pt x="3" y="0"/>
                </a:moveTo>
                <a:lnTo>
                  <a:pt x="0" y="401"/>
                </a:lnTo>
                <a:lnTo>
                  <a:pt x="219" y="401"/>
                </a:lnTo>
                <a:lnTo>
                  <a:pt x="219" y="373"/>
                </a:lnTo>
                <a:lnTo>
                  <a:pt x="4457" y="373"/>
                </a:lnTo>
                <a:lnTo>
                  <a:pt x="4457" y="37"/>
                </a:lnTo>
                <a:lnTo>
                  <a:pt x="223" y="37"/>
                </a:lnTo>
                <a:lnTo>
                  <a:pt x="223" y="0"/>
                </a:lnTo>
                <a:lnTo>
                  <a:pt x="3"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9638" name="Freeform 6"/>
          <p:cNvSpPr>
            <a:spLocks/>
          </p:cNvSpPr>
          <p:nvPr/>
        </p:nvSpPr>
        <p:spPr bwMode="auto">
          <a:xfrm>
            <a:off x="685800" y="4351338"/>
            <a:ext cx="7075488" cy="636587"/>
          </a:xfrm>
          <a:custGeom>
            <a:avLst/>
            <a:gdLst>
              <a:gd name="T0" fmla="*/ 3 w 4457"/>
              <a:gd name="T1" fmla="*/ 0 h 401"/>
              <a:gd name="T2" fmla="*/ 0 w 4457"/>
              <a:gd name="T3" fmla="*/ 401 h 401"/>
              <a:gd name="T4" fmla="*/ 219 w 4457"/>
              <a:gd name="T5" fmla="*/ 401 h 401"/>
              <a:gd name="T6" fmla="*/ 219 w 4457"/>
              <a:gd name="T7" fmla="*/ 373 h 401"/>
              <a:gd name="T8" fmla="*/ 4457 w 4457"/>
              <a:gd name="T9" fmla="*/ 373 h 401"/>
              <a:gd name="T10" fmla="*/ 4457 w 4457"/>
              <a:gd name="T11" fmla="*/ 37 h 401"/>
              <a:gd name="T12" fmla="*/ 223 w 4457"/>
              <a:gd name="T13" fmla="*/ 37 h 401"/>
              <a:gd name="T14" fmla="*/ 223 w 4457"/>
              <a:gd name="T15" fmla="*/ 0 h 401"/>
              <a:gd name="T16" fmla="*/ 3 w 4457"/>
              <a:gd name="T1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7" h="401">
                <a:moveTo>
                  <a:pt x="3" y="0"/>
                </a:moveTo>
                <a:lnTo>
                  <a:pt x="0" y="401"/>
                </a:lnTo>
                <a:lnTo>
                  <a:pt x="219" y="401"/>
                </a:lnTo>
                <a:lnTo>
                  <a:pt x="219" y="373"/>
                </a:lnTo>
                <a:lnTo>
                  <a:pt x="4457" y="373"/>
                </a:lnTo>
                <a:lnTo>
                  <a:pt x="4457" y="37"/>
                </a:lnTo>
                <a:lnTo>
                  <a:pt x="223" y="37"/>
                </a:lnTo>
                <a:lnTo>
                  <a:pt x="223" y="0"/>
                </a:lnTo>
                <a:lnTo>
                  <a:pt x="3" y="0"/>
                </a:ln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9645" name="Rectangle 13"/>
          <p:cNvSpPr>
            <a:spLocks noChangeArrowheads="1"/>
          </p:cNvSpPr>
          <p:nvPr/>
        </p:nvSpPr>
        <p:spPr bwMode="auto">
          <a:xfrm>
            <a:off x="2403475" y="3122613"/>
            <a:ext cx="3175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US" sz="2400">
                <a:latin typeface="Arial Black" pitchFamily="34" charset="0"/>
              </a:rPr>
              <a:t>STRIPE 3</a:t>
            </a:r>
          </a:p>
        </p:txBody>
      </p:sp>
      <p:sp>
        <p:nvSpPr>
          <p:cNvPr id="69646" name="Rectangle 14"/>
          <p:cNvSpPr>
            <a:spLocks noChangeArrowheads="1"/>
          </p:cNvSpPr>
          <p:nvPr/>
        </p:nvSpPr>
        <p:spPr bwMode="auto">
          <a:xfrm>
            <a:off x="2403475" y="3779838"/>
            <a:ext cx="3175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latin typeface="Arial Black" pitchFamily="34" charset="0"/>
              </a:rPr>
              <a:t>STRIPE 2</a:t>
            </a:r>
          </a:p>
        </p:txBody>
      </p:sp>
      <p:sp>
        <p:nvSpPr>
          <p:cNvPr id="69647" name="Rectangle 15"/>
          <p:cNvSpPr>
            <a:spLocks noChangeArrowheads="1"/>
          </p:cNvSpPr>
          <p:nvPr/>
        </p:nvSpPr>
        <p:spPr bwMode="auto">
          <a:xfrm>
            <a:off x="2403475" y="4437063"/>
            <a:ext cx="3175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latin typeface="Arial Black" pitchFamily="34" charset="0"/>
              </a:rPr>
              <a:t>STRIPE 1</a:t>
            </a:r>
          </a:p>
        </p:txBody>
      </p:sp>
      <p:sp>
        <p:nvSpPr>
          <p:cNvPr id="69648" name="Text Box 16"/>
          <p:cNvSpPr txBox="1">
            <a:spLocks noChangeArrowheads="1"/>
          </p:cNvSpPr>
          <p:nvPr/>
        </p:nvSpPr>
        <p:spPr bwMode="auto">
          <a:xfrm>
            <a:off x="1685925" y="5321300"/>
            <a:ext cx="323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a:t>Each stripe services one CCD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2166938" y="92075"/>
            <a:ext cx="6519862" cy="538163"/>
          </a:xfrm>
        </p:spPr>
        <p:txBody>
          <a:bodyPr/>
          <a:lstStyle/>
          <a:p>
            <a:r>
              <a:rPr lang="en-US" smtClean="0"/>
              <a:t>raft electronics board (REB)</a:t>
            </a:r>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994025"/>
            <a:ext cx="86026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a:spLocks noChangeArrowheads="1"/>
          </p:cNvSpPr>
          <p:nvPr/>
        </p:nvSpPr>
        <p:spPr bwMode="auto">
          <a:xfrm>
            <a:off x="1038225" y="3594100"/>
            <a:ext cx="7305675" cy="136525"/>
          </a:xfrm>
          <a:prstGeom prst="rect">
            <a:avLst/>
          </a:prstGeom>
          <a:solidFill>
            <a:schemeClr val="accent1"/>
          </a:solidFill>
          <a:ln w="25400" algn="ctr">
            <a:solidFill>
              <a:schemeClr val="accent1"/>
            </a:solidFill>
            <a:miter lim="800000"/>
            <a:headEnd/>
            <a:tailEnd/>
          </a:ln>
        </p:spPr>
        <p:txBody>
          <a:bodyPr anchor="ctr"/>
          <a:lstStyle/>
          <a:p>
            <a:pPr algn="ctr">
              <a:defRPr/>
            </a:pPr>
            <a:endParaRPr lang="en-US">
              <a:solidFill>
                <a:schemeClr val="dk1"/>
              </a:solidFill>
              <a:latin typeface="+mn-lt"/>
            </a:endParaRPr>
          </a:p>
        </p:txBody>
      </p:sp>
      <p:sp>
        <p:nvSpPr>
          <p:cNvPr id="2" name="Rectangle 29"/>
          <p:cNvSpPr>
            <a:spLocks noChangeArrowheads="1"/>
          </p:cNvSpPr>
          <p:nvPr/>
        </p:nvSpPr>
        <p:spPr bwMode="auto">
          <a:xfrm>
            <a:off x="1044575" y="4273550"/>
            <a:ext cx="7305675" cy="136525"/>
          </a:xfrm>
          <a:prstGeom prst="rect">
            <a:avLst/>
          </a:prstGeom>
          <a:solidFill>
            <a:schemeClr val="accent1"/>
          </a:solidFill>
          <a:ln w="25400" algn="ctr">
            <a:solidFill>
              <a:schemeClr val="accent1"/>
            </a:solidFill>
            <a:miter lim="800000"/>
            <a:headEnd/>
            <a:tailEnd/>
          </a:ln>
        </p:spPr>
        <p:txBody>
          <a:bodyPr anchor="ctr"/>
          <a:lstStyle/>
          <a:p>
            <a:pPr algn="ctr">
              <a:defRPr/>
            </a:pPr>
            <a:endParaRPr lang="en-US">
              <a:solidFill>
                <a:schemeClr val="dk1"/>
              </a:solidFill>
              <a:latin typeface="+mn-lt"/>
            </a:endParaRPr>
          </a:p>
        </p:txBody>
      </p:sp>
      <p:sp>
        <p:nvSpPr>
          <p:cNvPr id="7" name="Rounded Rectangle 6"/>
          <p:cNvSpPr>
            <a:spLocks noChangeArrowheads="1"/>
          </p:cNvSpPr>
          <p:nvPr/>
        </p:nvSpPr>
        <p:spPr bwMode="auto">
          <a:xfrm>
            <a:off x="3275013" y="5446713"/>
            <a:ext cx="1760537" cy="685800"/>
          </a:xfrm>
          <a:prstGeom prst="roundRect">
            <a:avLst>
              <a:gd name="adj" fmla="val 16667"/>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r>
              <a:rPr lang="en-US">
                <a:solidFill>
                  <a:srgbClr val="000000"/>
                </a:solidFill>
                <a:latin typeface="Calibri" pitchFamily="34" charset="0"/>
              </a:rPr>
              <a:t>KEEPOUTS FOR HEATSINK</a:t>
            </a:r>
          </a:p>
        </p:txBody>
      </p:sp>
      <p:sp>
        <p:nvSpPr>
          <p:cNvPr id="66576" name="Line 16"/>
          <p:cNvSpPr>
            <a:spLocks noChangeShapeType="1"/>
          </p:cNvSpPr>
          <p:nvPr/>
        </p:nvSpPr>
        <p:spPr bwMode="auto">
          <a:xfrm flipH="1" flipV="1">
            <a:off x="3929063" y="4311650"/>
            <a:ext cx="0" cy="11303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it-IT"/>
          </a:p>
        </p:txBody>
      </p:sp>
      <p:sp>
        <p:nvSpPr>
          <p:cNvPr id="66577" name="Line 17"/>
          <p:cNvSpPr>
            <a:spLocks noChangeShapeType="1"/>
          </p:cNvSpPr>
          <p:nvPr/>
        </p:nvSpPr>
        <p:spPr bwMode="auto">
          <a:xfrm flipH="1" flipV="1">
            <a:off x="4271963" y="3635375"/>
            <a:ext cx="0" cy="180657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it-IT"/>
          </a:p>
        </p:txBody>
      </p:sp>
      <p:sp>
        <p:nvSpPr>
          <p:cNvPr id="66578" name="AutoShape 18"/>
          <p:cNvSpPr>
            <a:spLocks noChangeArrowheads="1"/>
          </p:cNvSpPr>
          <p:nvPr/>
        </p:nvSpPr>
        <p:spPr bwMode="auto">
          <a:xfrm>
            <a:off x="4533900" y="42926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9" name="AutoShape 19"/>
          <p:cNvSpPr>
            <a:spLocks noChangeArrowheads="1"/>
          </p:cNvSpPr>
          <p:nvPr/>
        </p:nvSpPr>
        <p:spPr bwMode="auto">
          <a:xfrm>
            <a:off x="4552950" y="36068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0" name="AutoShape 20"/>
          <p:cNvSpPr>
            <a:spLocks noChangeArrowheads="1"/>
          </p:cNvSpPr>
          <p:nvPr/>
        </p:nvSpPr>
        <p:spPr bwMode="auto">
          <a:xfrm flipH="1">
            <a:off x="6018213" y="42926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1" name="AutoShape 21"/>
          <p:cNvSpPr>
            <a:spLocks noChangeArrowheads="1"/>
          </p:cNvSpPr>
          <p:nvPr/>
        </p:nvSpPr>
        <p:spPr bwMode="auto">
          <a:xfrm flipH="1">
            <a:off x="6037263" y="36068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2" name="AutoShape 22"/>
          <p:cNvSpPr>
            <a:spLocks noChangeArrowheads="1"/>
          </p:cNvSpPr>
          <p:nvPr/>
        </p:nvSpPr>
        <p:spPr bwMode="auto">
          <a:xfrm rot="-5400000">
            <a:off x="5407025" y="3167063"/>
            <a:ext cx="411163" cy="274637"/>
          </a:xfrm>
          <a:prstGeom prst="rightArrow">
            <a:avLst>
              <a:gd name="adj1" fmla="val 50000"/>
              <a:gd name="adj2" fmla="val 3742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3" name="AutoShape 23"/>
          <p:cNvSpPr>
            <a:spLocks noChangeArrowheads="1"/>
          </p:cNvSpPr>
          <p:nvPr/>
        </p:nvSpPr>
        <p:spPr bwMode="auto">
          <a:xfrm rot="5400000" flipV="1">
            <a:off x="5407025" y="4545013"/>
            <a:ext cx="411163" cy="274637"/>
          </a:xfrm>
          <a:prstGeom prst="rightArrow">
            <a:avLst>
              <a:gd name="adj1" fmla="val 50000"/>
              <a:gd name="adj2" fmla="val 3742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4" name="AutoShape 24"/>
          <p:cNvSpPr>
            <a:spLocks noChangeArrowheads="1"/>
          </p:cNvSpPr>
          <p:nvPr/>
        </p:nvSpPr>
        <p:spPr bwMode="auto">
          <a:xfrm>
            <a:off x="3284538" y="4289425"/>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5" name="AutoShape 25"/>
          <p:cNvSpPr>
            <a:spLocks noChangeArrowheads="1"/>
          </p:cNvSpPr>
          <p:nvPr/>
        </p:nvSpPr>
        <p:spPr bwMode="auto">
          <a:xfrm>
            <a:off x="3303588" y="3603625"/>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6" name="AutoShape 26"/>
          <p:cNvSpPr>
            <a:spLocks noChangeArrowheads="1"/>
          </p:cNvSpPr>
          <p:nvPr/>
        </p:nvSpPr>
        <p:spPr bwMode="auto">
          <a:xfrm>
            <a:off x="1925638" y="4289425"/>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7" name="AutoShape 27"/>
          <p:cNvSpPr>
            <a:spLocks noChangeArrowheads="1"/>
          </p:cNvSpPr>
          <p:nvPr/>
        </p:nvSpPr>
        <p:spPr bwMode="auto">
          <a:xfrm>
            <a:off x="1944688" y="3603625"/>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8" name="AutoShape 28"/>
          <p:cNvSpPr>
            <a:spLocks noChangeArrowheads="1"/>
          </p:cNvSpPr>
          <p:nvPr/>
        </p:nvSpPr>
        <p:spPr bwMode="auto">
          <a:xfrm flipH="1">
            <a:off x="7038975" y="42926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89" name="AutoShape 29"/>
          <p:cNvSpPr>
            <a:spLocks noChangeArrowheads="1"/>
          </p:cNvSpPr>
          <p:nvPr/>
        </p:nvSpPr>
        <p:spPr bwMode="auto">
          <a:xfrm flipH="1">
            <a:off x="7058025" y="3606800"/>
            <a:ext cx="539750" cy="98425"/>
          </a:xfrm>
          <a:prstGeom prst="rightArrow">
            <a:avLst>
              <a:gd name="adj1" fmla="val 50000"/>
              <a:gd name="adj2" fmla="val 1370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91" name="Text Box 31"/>
          <p:cNvSpPr txBox="1">
            <a:spLocks noChangeArrowheads="1"/>
          </p:cNvSpPr>
          <p:nvPr/>
        </p:nvSpPr>
        <p:spPr bwMode="auto">
          <a:xfrm>
            <a:off x="1481138" y="222885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Thermal path</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2166938" y="92075"/>
            <a:ext cx="6519862" cy="538163"/>
          </a:xfrm>
        </p:spPr>
        <p:txBody>
          <a:bodyPr/>
          <a:lstStyle/>
          <a:p>
            <a:r>
              <a:rPr lang="en-US" smtClean="0"/>
              <a:t>raft electronics board (REB)</a:t>
            </a:r>
          </a:p>
        </p:txBody>
      </p:sp>
      <p:pic>
        <p:nvPicPr>
          <p:cNvPr id="70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994025"/>
            <a:ext cx="86026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9925" y="2876550"/>
            <a:ext cx="341313"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7" name="Rounded Rectangle 6"/>
          <p:cNvSpPr/>
          <p:nvPr/>
        </p:nvSpPr>
        <p:spPr>
          <a:xfrm>
            <a:off x="200025" y="1171575"/>
            <a:ext cx="1106488"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CCD current sources</a:t>
            </a:r>
          </a:p>
        </p:txBody>
      </p:sp>
      <p:cxnSp>
        <p:nvCxnSpPr>
          <p:cNvPr id="9" name="Elbow Connector 8"/>
          <p:cNvCxnSpPr>
            <a:stCxn id="7" idx="2"/>
            <a:endCxn id="4" idx="0"/>
          </p:cNvCxnSpPr>
          <p:nvPr/>
        </p:nvCxnSpPr>
        <p:spPr>
          <a:xfrm rot="16200000" flipH="1">
            <a:off x="288131" y="2323307"/>
            <a:ext cx="1019175" cy="8731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1497013"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ASPIC </a:t>
            </a:r>
          </a:p>
        </p:txBody>
      </p:sp>
      <p:cxnSp>
        <p:nvCxnSpPr>
          <p:cNvPr id="19" name="Elbow Connector 8"/>
          <p:cNvCxnSpPr>
            <a:stCxn id="18" idx="2"/>
            <a:endCxn id="28" idx="0"/>
          </p:cNvCxnSpPr>
          <p:nvPr/>
        </p:nvCxnSpPr>
        <p:spPr>
          <a:xfrm rot="5400000">
            <a:off x="1260475" y="2085975"/>
            <a:ext cx="1019175" cy="56197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865438"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CABAC</a:t>
            </a:r>
          </a:p>
        </p:txBody>
      </p:sp>
      <p:cxnSp>
        <p:nvCxnSpPr>
          <p:cNvPr id="21" name="Elbow Connector 8"/>
          <p:cNvCxnSpPr>
            <a:stCxn id="20" idx="2"/>
            <a:endCxn id="29" idx="0"/>
          </p:cNvCxnSpPr>
          <p:nvPr/>
        </p:nvCxnSpPr>
        <p:spPr>
          <a:xfrm rot="5400000">
            <a:off x="2413794" y="1872456"/>
            <a:ext cx="1019175" cy="98901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4776788"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buffers, ADCs</a:t>
            </a:r>
          </a:p>
        </p:txBody>
      </p:sp>
      <p:cxnSp>
        <p:nvCxnSpPr>
          <p:cNvPr id="23" name="Elbow Connector 8"/>
          <p:cNvCxnSpPr>
            <a:stCxn id="22" idx="1"/>
            <a:endCxn id="30" idx="0"/>
          </p:cNvCxnSpPr>
          <p:nvPr/>
        </p:nvCxnSpPr>
        <p:spPr>
          <a:xfrm rot="10800000" flipV="1">
            <a:off x="4262438" y="1514475"/>
            <a:ext cx="514350" cy="1362075"/>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6018213" y="1171575"/>
            <a:ext cx="164623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voltage regulators and references</a:t>
            </a:r>
          </a:p>
        </p:txBody>
      </p:sp>
      <p:cxnSp>
        <p:nvCxnSpPr>
          <p:cNvPr id="25" name="Elbow Connector 8"/>
          <p:cNvCxnSpPr>
            <a:stCxn id="24" idx="2"/>
            <a:endCxn id="31" idx="0"/>
          </p:cNvCxnSpPr>
          <p:nvPr/>
        </p:nvCxnSpPr>
        <p:spPr>
          <a:xfrm flipH="1">
            <a:off x="6716713" y="1857375"/>
            <a:ext cx="125412" cy="101917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7827963" y="1171575"/>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FADC</a:t>
            </a:r>
          </a:p>
        </p:txBody>
      </p:sp>
      <p:cxnSp>
        <p:nvCxnSpPr>
          <p:cNvPr id="27" name="Elbow Connector 8"/>
          <p:cNvCxnSpPr>
            <a:stCxn id="26" idx="2"/>
            <a:endCxn id="32" idx="0"/>
          </p:cNvCxnSpPr>
          <p:nvPr/>
        </p:nvCxnSpPr>
        <p:spPr>
          <a:xfrm flipH="1">
            <a:off x="8004175" y="1857375"/>
            <a:ext cx="376238" cy="1019175"/>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047750" y="2876550"/>
            <a:ext cx="882650"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9" name="Rectangle 28"/>
          <p:cNvSpPr/>
          <p:nvPr/>
        </p:nvSpPr>
        <p:spPr>
          <a:xfrm>
            <a:off x="1970088" y="2876550"/>
            <a:ext cx="917575"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0" name="Rectangle 29"/>
          <p:cNvSpPr/>
          <p:nvPr/>
        </p:nvSpPr>
        <p:spPr>
          <a:xfrm>
            <a:off x="2924175" y="2876550"/>
            <a:ext cx="2676525"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1" name="Rectangle 30"/>
          <p:cNvSpPr/>
          <p:nvPr/>
        </p:nvSpPr>
        <p:spPr>
          <a:xfrm>
            <a:off x="5699125" y="2876550"/>
            <a:ext cx="2036763"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32" name="Rectangle 31"/>
          <p:cNvSpPr/>
          <p:nvPr/>
        </p:nvSpPr>
        <p:spPr>
          <a:xfrm>
            <a:off x="7780338" y="2876550"/>
            <a:ext cx="449262" cy="2176463"/>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2166938" y="92075"/>
            <a:ext cx="6519862" cy="538163"/>
          </a:xfrm>
        </p:spPr>
        <p:txBody>
          <a:bodyPr/>
          <a:lstStyle/>
          <a:p>
            <a:r>
              <a:rPr lang="en-US" smtClean="0"/>
              <a:t>raft electronics board (REB)</a:t>
            </a:r>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98788"/>
            <a:ext cx="860425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7563" y="2941638"/>
            <a:ext cx="273050"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5" name="Rounded Rectangle 4"/>
          <p:cNvSpPr/>
          <p:nvPr/>
        </p:nvSpPr>
        <p:spPr>
          <a:xfrm>
            <a:off x="200025" y="1284288"/>
            <a:ext cx="1106488"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CCD current sources</a:t>
            </a:r>
          </a:p>
        </p:txBody>
      </p:sp>
      <p:cxnSp>
        <p:nvCxnSpPr>
          <p:cNvPr id="6" name="Elbow Connector 5"/>
          <p:cNvCxnSpPr>
            <a:stCxn id="5" idx="2"/>
            <a:endCxn id="4" idx="0"/>
          </p:cNvCxnSpPr>
          <p:nvPr/>
        </p:nvCxnSpPr>
        <p:spPr>
          <a:xfrm rot="16200000" flipH="1">
            <a:off x="368301" y="2355850"/>
            <a:ext cx="971550" cy="20002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1497013" y="1284288"/>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ASPIC </a:t>
            </a:r>
          </a:p>
        </p:txBody>
      </p:sp>
      <p:cxnSp>
        <p:nvCxnSpPr>
          <p:cNvPr id="8" name="Elbow Connector 8"/>
          <p:cNvCxnSpPr>
            <a:stCxn id="7" idx="2"/>
            <a:endCxn id="17" idx="0"/>
          </p:cNvCxnSpPr>
          <p:nvPr/>
        </p:nvCxnSpPr>
        <p:spPr>
          <a:xfrm rot="5400000">
            <a:off x="1322388" y="2212975"/>
            <a:ext cx="971550" cy="48577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2865438" y="1284288"/>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CABAC</a:t>
            </a:r>
          </a:p>
        </p:txBody>
      </p:sp>
      <p:cxnSp>
        <p:nvCxnSpPr>
          <p:cNvPr id="10" name="Elbow Connector 8"/>
          <p:cNvCxnSpPr>
            <a:stCxn id="9" idx="2"/>
            <a:endCxn id="18" idx="0"/>
          </p:cNvCxnSpPr>
          <p:nvPr/>
        </p:nvCxnSpPr>
        <p:spPr>
          <a:xfrm rot="5400000">
            <a:off x="2472532" y="1994694"/>
            <a:ext cx="971550" cy="922337"/>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4776788" y="1284288"/>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buffers, ADCs</a:t>
            </a:r>
          </a:p>
        </p:txBody>
      </p:sp>
      <p:cxnSp>
        <p:nvCxnSpPr>
          <p:cNvPr id="12" name="Elbow Connector 8"/>
          <p:cNvCxnSpPr>
            <a:stCxn id="11" idx="1"/>
            <a:endCxn id="19" idx="0"/>
          </p:cNvCxnSpPr>
          <p:nvPr/>
        </p:nvCxnSpPr>
        <p:spPr>
          <a:xfrm rot="10800000" flipV="1">
            <a:off x="4294188" y="1627188"/>
            <a:ext cx="482600" cy="1314450"/>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6018213" y="1284288"/>
            <a:ext cx="164623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dirty="0"/>
              <a:t>voltage regulators and references</a:t>
            </a:r>
          </a:p>
        </p:txBody>
      </p:sp>
      <p:cxnSp>
        <p:nvCxnSpPr>
          <p:cNvPr id="14" name="Elbow Connector 8"/>
          <p:cNvCxnSpPr>
            <a:stCxn id="13" idx="2"/>
            <a:endCxn id="20" idx="0"/>
          </p:cNvCxnSpPr>
          <p:nvPr/>
        </p:nvCxnSpPr>
        <p:spPr>
          <a:xfrm flipH="1">
            <a:off x="6572250" y="1970088"/>
            <a:ext cx="269875" cy="9715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7827963" y="1284288"/>
            <a:ext cx="1106487" cy="685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r>
              <a:rPr lang="en-US" sz="1600">
                <a:solidFill>
                  <a:srgbClr val="000000"/>
                </a:solidFill>
              </a:rPr>
              <a:t>FPGA</a:t>
            </a:r>
          </a:p>
          <a:p>
            <a:pPr algn="ctr"/>
            <a:r>
              <a:rPr lang="en-US" sz="1600">
                <a:solidFill>
                  <a:srgbClr val="000000"/>
                </a:solidFill>
              </a:rPr>
              <a:t>daughterboard</a:t>
            </a:r>
          </a:p>
        </p:txBody>
      </p:sp>
      <p:cxnSp>
        <p:nvCxnSpPr>
          <p:cNvPr id="16" name="Elbow Connector 8"/>
          <p:cNvCxnSpPr>
            <a:stCxn id="15" idx="2"/>
            <a:endCxn id="21" idx="0"/>
          </p:cNvCxnSpPr>
          <p:nvPr/>
        </p:nvCxnSpPr>
        <p:spPr>
          <a:xfrm flipH="1">
            <a:off x="8218488" y="1970088"/>
            <a:ext cx="163512" cy="9715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166813" y="2941638"/>
            <a:ext cx="796925"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8" name="Rectangle 17"/>
          <p:cNvSpPr/>
          <p:nvPr/>
        </p:nvSpPr>
        <p:spPr>
          <a:xfrm>
            <a:off x="1993900" y="2941638"/>
            <a:ext cx="1006475"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9" name="Rectangle 18"/>
          <p:cNvSpPr/>
          <p:nvPr/>
        </p:nvSpPr>
        <p:spPr>
          <a:xfrm>
            <a:off x="3014663" y="2941638"/>
            <a:ext cx="2559050"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0" name="Rectangle 19"/>
          <p:cNvSpPr/>
          <p:nvPr/>
        </p:nvSpPr>
        <p:spPr>
          <a:xfrm>
            <a:off x="5754688" y="2941638"/>
            <a:ext cx="1633537"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1" name="Rectangle 20"/>
          <p:cNvSpPr/>
          <p:nvPr/>
        </p:nvSpPr>
        <p:spPr>
          <a:xfrm>
            <a:off x="7502525" y="2941638"/>
            <a:ext cx="1431925" cy="2212975"/>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68630" name="Rectangle 22"/>
          <p:cNvSpPr>
            <a:spLocks noChangeArrowheads="1"/>
          </p:cNvSpPr>
          <p:nvPr/>
        </p:nvSpPr>
        <p:spPr bwMode="auto">
          <a:xfrm>
            <a:off x="1622425" y="4973638"/>
            <a:ext cx="174625" cy="153987"/>
          </a:xfrm>
          <a:prstGeom prst="rect">
            <a:avLst/>
          </a:prstGeom>
          <a:noFill/>
          <a:ln w="28575">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1" name="Rectangle 23"/>
          <p:cNvSpPr>
            <a:spLocks noChangeArrowheads="1"/>
          </p:cNvSpPr>
          <p:nvPr/>
        </p:nvSpPr>
        <p:spPr bwMode="auto">
          <a:xfrm>
            <a:off x="2500313" y="4973638"/>
            <a:ext cx="174625" cy="153987"/>
          </a:xfrm>
          <a:prstGeom prst="rect">
            <a:avLst/>
          </a:prstGeom>
          <a:noFill/>
          <a:ln w="28575">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2" name="Rectangle 24"/>
          <p:cNvSpPr>
            <a:spLocks noChangeArrowheads="1"/>
          </p:cNvSpPr>
          <p:nvPr/>
        </p:nvSpPr>
        <p:spPr bwMode="auto">
          <a:xfrm>
            <a:off x="3511550" y="4973638"/>
            <a:ext cx="174625" cy="153987"/>
          </a:xfrm>
          <a:prstGeom prst="rect">
            <a:avLst/>
          </a:prstGeom>
          <a:noFill/>
          <a:ln w="28575">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3" name="Rectangle 25"/>
          <p:cNvSpPr>
            <a:spLocks noChangeArrowheads="1"/>
          </p:cNvSpPr>
          <p:nvPr/>
        </p:nvSpPr>
        <p:spPr bwMode="auto">
          <a:xfrm>
            <a:off x="5197475" y="4973638"/>
            <a:ext cx="174625" cy="153987"/>
          </a:xfrm>
          <a:prstGeom prst="rect">
            <a:avLst/>
          </a:prstGeom>
          <a:noFill/>
          <a:ln w="28575">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4" name="Rectangle 26"/>
          <p:cNvSpPr>
            <a:spLocks noChangeArrowheads="1"/>
          </p:cNvSpPr>
          <p:nvPr/>
        </p:nvSpPr>
        <p:spPr bwMode="auto">
          <a:xfrm>
            <a:off x="1612900" y="3065463"/>
            <a:ext cx="174625" cy="153987"/>
          </a:xfrm>
          <a:prstGeom prst="rect">
            <a:avLst/>
          </a:prstGeom>
          <a:noFill/>
          <a:ln w="28575">
            <a:solidFill>
              <a:srgbClr val="99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5" name="Rectangle 27"/>
          <p:cNvSpPr>
            <a:spLocks noChangeArrowheads="1"/>
          </p:cNvSpPr>
          <p:nvPr/>
        </p:nvSpPr>
        <p:spPr bwMode="auto">
          <a:xfrm>
            <a:off x="2490788" y="3065463"/>
            <a:ext cx="174625" cy="153987"/>
          </a:xfrm>
          <a:prstGeom prst="rect">
            <a:avLst/>
          </a:prstGeom>
          <a:noFill/>
          <a:ln w="28575">
            <a:solidFill>
              <a:srgbClr val="99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6" name="Rectangle 28"/>
          <p:cNvSpPr>
            <a:spLocks noChangeArrowheads="1"/>
          </p:cNvSpPr>
          <p:nvPr/>
        </p:nvSpPr>
        <p:spPr bwMode="auto">
          <a:xfrm>
            <a:off x="3502025" y="3065463"/>
            <a:ext cx="174625" cy="153987"/>
          </a:xfrm>
          <a:prstGeom prst="rect">
            <a:avLst/>
          </a:prstGeom>
          <a:noFill/>
          <a:ln w="28575">
            <a:solidFill>
              <a:srgbClr val="99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7" name="Rectangle 29"/>
          <p:cNvSpPr>
            <a:spLocks noChangeArrowheads="1"/>
          </p:cNvSpPr>
          <p:nvPr/>
        </p:nvSpPr>
        <p:spPr bwMode="auto">
          <a:xfrm>
            <a:off x="5187950" y="3065463"/>
            <a:ext cx="174625" cy="153987"/>
          </a:xfrm>
          <a:prstGeom prst="rect">
            <a:avLst/>
          </a:prstGeom>
          <a:noFill/>
          <a:ln w="28575">
            <a:solidFill>
              <a:srgbClr val="99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38" name="Rectangle 30"/>
          <p:cNvSpPr>
            <a:spLocks noChangeArrowheads="1"/>
          </p:cNvSpPr>
          <p:nvPr/>
        </p:nvSpPr>
        <p:spPr bwMode="auto">
          <a:xfrm>
            <a:off x="7962900" y="4438650"/>
            <a:ext cx="174625" cy="288925"/>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47" name="Rectangle 39"/>
          <p:cNvSpPr>
            <a:spLocks noChangeArrowheads="1"/>
          </p:cNvSpPr>
          <p:nvPr/>
        </p:nvSpPr>
        <p:spPr bwMode="auto">
          <a:xfrm>
            <a:off x="1566863" y="5741988"/>
            <a:ext cx="174625" cy="153987"/>
          </a:xfrm>
          <a:prstGeom prst="rect">
            <a:avLst/>
          </a:prstGeom>
          <a:noFill/>
          <a:ln w="28575">
            <a:solidFill>
              <a:srgbClr val="00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48" name="Rectangle 40"/>
          <p:cNvSpPr>
            <a:spLocks noChangeArrowheads="1"/>
          </p:cNvSpPr>
          <p:nvPr/>
        </p:nvSpPr>
        <p:spPr bwMode="auto">
          <a:xfrm>
            <a:off x="1566863" y="6029325"/>
            <a:ext cx="174625" cy="288925"/>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49" name="Text Box 41"/>
          <p:cNvSpPr txBox="1">
            <a:spLocks noChangeArrowheads="1"/>
          </p:cNvSpPr>
          <p:nvPr/>
        </p:nvSpPr>
        <p:spPr bwMode="auto">
          <a:xfrm>
            <a:off x="1722438" y="5689600"/>
            <a:ext cx="19129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200">
                <a:latin typeface="Calibri" pitchFamily="34" charset="0"/>
              </a:rPr>
              <a:t>Board temperature monitor</a:t>
            </a:r>
          </a:p>
        </p:txBody>
      </p:sp>
      <p:sp>
        <p:nvSpPr>
          <p:cNvPr id="68650" name="Text Box 42"/>
          <p:cNvSpPr txBox="1">
            <a:spLocks noChangeArrowheads="1"/>
          </p:cNvSpPr>
          <p:nvPr/>
        </p:nvSpPr>
        <p:spPr bwMode="auto">
          <a:xfrm>
            <a:off x="1722438" y="6032500"/>
            <a:ext cx="23796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latin typeface="Calibri" pitchFamily="34" charset="0"/>
              </a:rPr>
              <a:t>Supply current and voltage monitor</a:t>
            </a:r>
          </a:p>
        </p:txBody>
      </p:sp>
      <p:sp>
        <p:nvSpPr>
          <p:cNvPr id="68651" name="Rectangle 43"/>
          <p:cNvSpPr>
            <a:spLocks noChangeArrowheads="1"/>
          </p:cNvSpPr>
          <p:nvPr/>
        </p:nvSpPr>
        <p:spPr bwMode="auto">
          <a:xfrm>
            <a:off x="1816100" y="4995863"/>
            <a:ext cx="390525" cy="163512"/>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52" name="Rectangle 44"/>
          <p:cNvSpPr>
            <a:spLocks noChangeArrowheads="1"/>
          </p:cNvSpPr>
          <p:nvPr/>
        </p:nvSpPr>
        <p:spPr bwMode="auto">
          <a:xfrm>
            <a:off x="2716213" y="4995863"/>
            <a:ext cx="390525" cy="163512"/>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53" name="Rectangle 45"/>
          <p:cNvSpPr>
            <a:spLocks noChangeArrowheads="1"/>
          </p:cNvSpPr>
          <p:nvPr/>
        </p:nvSpPr>
        <p:spPr bwMode="auto">
          <a:xfrm>
            <a:off x="1350963" y="6411913"/>
            <a:ext cx="390525" cy="163512"/>
          </a:xfrm>
          <a:prstGeom prst="rect">
            <a:avLst/>
          </a:prstGeom>
          <a:noFill/>
          <a:ln w="28575">
            <a:solidFill>
              <a:srgbClr val="CC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654" name="Text Box 46"/>
          <p:cNvSpPr txBox="1">
            <a:spLocks noChangeArrowheads="1"/>
          </p:cNvSpPr>
          <p:nvPr/>
        </p:nvSpPr>
        <p:spPr bwMode="auto">
          <a:xfrm>
            <a:off x="200025" y="5387975"/>
            <a:ext cx="814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latin typeface="Calibri" pitchFamily="34" charset="0"/>
              </a:rPr>
              <a:t>CCD </a:t>
            </a:r>
          </a:p>
          <a:p>
            <a:r>
              <a:rPr lang="en-US" sz="1200">
                <a:latin typeface="Calibri" pitchFamily="34" charset="0"/>
              </a:rPr>
              <a:t>connector</a:t>
            </a:r>
          </a:p>
        </p:txBody>
      </p:sp>
      <p:sp>
        <p:nvSpPr>
          <p:cNvPr id="68655" name="Line 47"/>
          <p:cNvSpPr>
            <a:spLocks noChangeShapeType="1"/>
          </p:cNvSpPr>
          <p:nvPr/>
        </p:nvSpPr>
        <p:spPr bwMode="auto">
          <a:xfrm flipV="1">
            <a:off x="379413" y="5127625"/>
            <a:ext cx="73025" cy="2603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56" name="Text Box 48"/>
          <p:cNvSpPr txBox="1">
            <a:spLocks noChangeArrowheads="1"/>
          </p:cNvSpPr>
          <p:nvPr/>
        </p:nvSpPr>
        <p:spPr bwMode="auto">
          <a:xfrm>
            <a:off x="7869238" y="5429250"/>
            <a:ext cx="949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latin typeface="Calibri" pitchFamily="34" charset="0"/>
              </a:rPr>
              <a:t>HS serial I/O</a:t>
            </a:r>
          </a:p>
        </p:txBody>
      </p:sp>
      <p:sp>
        <p:nvSpPr>
          <p:cNvPr id="68657" name="Line 49"/>
          <p:cNvSpPr>
            <a:spLocks noChangeShapeType="1"/>
          </p:cNvSpPr>
          <p:nvPr/>
        </p:nvSpPr>
        <p:spPr bwMode="auto">
          <a:xfrm flipH="1">
            <a:off x="8650288" y="2659063"/>
            <a:ext cx="36512" cy="787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58" name="Text Box 50"/>
          <p:cNvSpPr txBox="1">
            <a:spLocks noChangeArrowheads="1"/>
          </p:cNvSpPr>
          <p:nvPr/>
        </p:nvSpPr>
        <p:spPr bwMode="auto">
          <a:xfrm>
            <a:off x="8477250" y="2460625"/>
            <a:ext cx="592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latin typeface="Calibri" pitchFamily="34" charset="0"/>
              </a:rPr>
              <a:t>Power</a:t>
            </a:r>
          </a:p>
        </p:txBody>
      </p:sp>
      <p:sp>
        <p:nvSpPr>
          <p:cNvPr id="68660" name="Line 52"/>
          <p:cNvSpPr>
            <a:spLocks noChangeShapeType="1"/>
          </p:cNvSpPr>
          <p:nvPr/>
        </p:nvSpPr>
        <p:spPr bwMode="auto">
          <a:xfrm flipV="1">
            <a:off x="8477250" y="4548188"/>
            <a:ext cx="73025" cy="8953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8661" name="Text Box 53"/>
          <p:cNvSpPr txBox="1">
            <a:spLocks noChangeArrowheads="1"/>
          </p:cNvSpPr>
          <p:nvPr/>
        </p:nvSpPr>
        <p:spPr bwMode="auto">
          <a:xfrm>
            <a:off x="1722438" y="6346825"/>
            <a:ext cx="1111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latin typeface="Calibri" pitchFamily="34" charset="0"/>
              </a:rPr>
              <a:t>Test connector</a:t>
            </a:r>
          </a:p>
        </p:txBody>
      </p:sp>
      <p:sp>
        <p:nvSpPr>
          <p:cNvPr id="68662" name="Text Box 54"/>
          <p:cNvSpPr txBox="1">
            <a:spLocks noChangeArrowheads="1"/>
          </p:cNvSpPr>
          <p:nvPr/>
        </p:nvSpPr>
        <p:spPr bwMode="auto">
          <a:xfrm>
            <a:off x="2182813" y="638175"/>
            <a:ext cx="1936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1">
                <a:latin typeface="Calibri" pitchFamily="34" charset="0"/>
              </a:rPr>
              <a:t>STRIPE 1 POPULATED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2"/>
          <p:cNvSpPr>
            <a:spLocks noGrp="1"/>
          </p:cNvSpPr>
          <p:nvPr>
            <p:ph type="title"/>
          </p:nvPr>
        </p:nvSpPr>
        <p:spPr/>
        <p:txBody>
          <a:bodyPr/>
          <a:lstStyle/>
          <a:p>
            <a:r>
              <a:rPr lang="en-US" smtClean="0">
                <a:solidFill>
                  <a:schemeClr val="bg1"/>
                </a:solidFill>
              </a:rPr>
              <a:t>Single-CCD imaging setup</a:t>
            </a:r>
          </a:p>
        </p:txBody>
      </p:sp>
      <p:pic>
        <p:nvPicPr>
          <p:cNvPr id="4" name="Picture 8"/>
          <p:cNvPicPr>
            <a:picLocks noChangeAspect="1" noChangeArrowheads="1"/>
          </p:cNvPicPr>
          <p:nvPr/>
        </p:nvPicPr>
        <p:blipFill>
          <a:blip r:embed="rId3"/>
          <a:srcRect/>
          <a:stretch>
            <a:fillRect/>
          </a:stretch>
        </p:blipFill>
        <p:spPr bwMode="auto">
          <a:xfrm>
            <a:off x="0" y="4376738"/>
            <a:ext cx="3308350" cy="2481262"/>
          </a:xfrm>
          <a:prstGeom prst="rect">
            <a:avLst/>
          </a:prstGeom>
          <a:noFill/>
          <a:ln w="28575">
            <a:solidFill>
              <a:schemeClr val="tx1"/>
            </a:solidFill>
            <a:miter lim="800000"/>
            <a:headEnd/>
            <a:tailEnd/>
          </a:ln>
          <a:effectLst>
            <a:outerShdw dist="38100" dir="2700000" algn="tl" rotWithShape="0">
              <a:srgbClr val="000000">
                <a:alpha val="39999"/>
              </a:srgbClr>
            </a:outerShdw>
          </a:effectLst>
        </p:spPr>
      </p:pic>
      <p:sp>
        <p:nvSpPr>
          <p:cNvPr id="18437" name="Text Box 6"/>
          <p:cNvSpPr txBox="1">
            <a:spLocks noChangeArrowheads="1"/>
          </p:cNvSpPr>
          <p:nvPr/>
        </p:nvSpPr>
        <p:spPr bwMode="auto">
          <a:xfrm>
            <a:off x="0" y="6216650"/>
            <a:ext cx="330835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pPr>
            <a:r>
              <a:rPr lang="en-US" sz="1600" b="1">
                <a:latin typeface="Calibri" pitchFamily="34" charset="0"/>
              </a:rPr>
              <a:t>Small cryostat with engineering-grade 4Kx4K pre-production sensor</a:t>
            </a:r>
          </a:p>
        </p:txBody>
      </p:sp>
      <p:sp>
        <p:nvSpPr>
          <p:cNvPr id="18438" name="Text Box 7"/>
          <p:cNvSpPr txBox="1">
            <a:spLocks noChangeArrowheads="1"/>
          </p:cNvSpPr>
          <p:nvPr/>
        </p:nvSpPr>
        <p:spPr bwMode="auto">
          <a:xfrm>
            <a:off x="4929188" y="3368675"/>
            <a:ext cx="2570162"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alibri" pitchFamily="34" charset="0"/>
              </a:rPr>
              <a:t>REB with 1 stripe populated</a:t>
            </a:r>
          </a:p>
        </p:txBody>
      </p:sp>
      <p:sp>
        <p:nvSpPr>
          <p:cNvPr id="18439" name="Text Box 10"/>
          <p:cNvSpPr txBox="1">
            <a:spLocks noChangeArrowheads="1"/>
          </p:cNvSpPr>
          <p:nvPr/>
        </p:nvSpPr>
        <p:spPr bwMode="auto">
          <a:xfrm>
            <a:off x="7299325" y="6521450"/>
            <a:ext cx="18446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b="1">
                <a:latin typeface="Calibri" pitchFamily="34" charset="0"/>
              </a:rPr>
              <a:t>Full DAQ system </a:t>
            </a:r>
            <a:r>
              <a:rPr lang="en-US" sz="1600" b="1">
                <a:latin typeface="Calibri" pitchFamily="34" charset="0"/>
                <a:sym typeface="Wingdings" pitchFamily="2" charset="2"/>
              </a:rPr>
              <a:t></a:t>
            </a:r>
            <a:endParaRPr lang="en-US" sz="1600" b="1">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61150" y="1049338"/>
            <a:ext cx="1884363" cy="25146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3" name="Title 1"/>
          <p:cNvSpPr>
            <a:spLocks noGrp="1"/>
          </p:cNvSpPr>
          <p:nvPr>
            <p:ph type="title"/>
          </p:nvPr>
        </p:nvSpPr>
        <p:spPr>
          <a:xfrm>
            <a:off x="2166938" y="92075"/>
            <a:ext cx="6519862" cy="538163"/>
          </a:xfrm>
        </p:spPr>
        <p:txBody>
          <a:bodyPr/>
          <a:lstStyle/>
          <a:p>
            <a:r>
              <a:rPr lang="en-US" smtClean="0"/>
              <a:t>waveforms</a:t>
            </a: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49338"/>
            <a:ext cx="642143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8"/>
          <p:cNvSpPr txBox="1">
            <a:spLocks noChangeArrowheads="1"/>
          </p:cNvSpPr>
          <p:nvPr/>
        </p:nvSpPr>
        <p:spPr bwMode="auto">
          <a:xfrm>
            <a:off x="5494338" y="1079500"/>
            <a:ext cx="1062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rPr>
              <a:t>500ns/div</a:t>
            </a:r>
          </a:p>
        </p:txBody>
      </p:sp>
      <p:sp>
        <p:nvSpPr>
          <p:cNvPr id="20487" name="TextBox 11"/>
          <p:cNvSpPr txBox="1">
            <a:spLocks noChangeArrowheads="1"/>
          </p:cNvSpPr>
          <p:nvPr/>
        </p:nvSpPr>
        <p:spPr bwMode="auto">
          <a:xfrm>
            <a:off x="6699250" y="1352550"/>
            <a:ext cx="177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FFFF00"/>
                </a:solidFill>
              </a:rPr>
              <a:t>Yellow: OS 100mV/div</a:t>
            </a:r>
          </a:p>
        </p:txBody>
      </p:sp>
      <p:sp>
        <p:nvSpPr>
          <p:cNvPr id="20488" name="TextBox 13"/>
          <p:cNvSpPr txBox="1">
            <a:spLocks noChangeArrowheads="1"/>
          </p:cNvSpPr>
          <p:nvPr/>
        </p:nvSpPr>
        <p:spPr bwMode="auto">
          <a:xfrm>
            <a:off x="6699250" y="1570038"/>
            <a:ext cx="168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FF00FF"/>
                </a:solidFill>
              </a:rPr>
              <a:t>Magenta:  ASPIC out 200mV/div</a:t>
            </a:r>
          </a:p>
        </p:txBody>
      </p:sp>
      <p:sp>
        <p:nvSpPr>
          <p:cNvPr id="20489" name="TextBox 14"/>
          <p:cNvSpPr txBox="1">
            <a:spLocks noChangeArrowheads="1"/>
          </p:cNvSpPr>
          <p:nvPr/>
        </p:nvSpPr>
        <p:spPr bwMode="auto">
          <a:xfrm>
            <a:off x="6699250" y="2032000"/>
            <a:ext cx="1395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92D050"/>
                </a:solidFill>
              </a:rPr>
              <a:t>Green: S3 2V/div</a:t>
            </a:r>
          </a:p>
        </p:txBody>
      </p:sp>
      <p:sp>
        <p:nvSpPr>
          <p:cNvPr id="20490" name="TextBox 15"/>
          <p:cNvSpPr txBox="1">
            <a:spLocks noChangeArrowheads="1"/>
          </p:cNvSpPr>
          <p:nvPr/>
        </p:nvSpPr>
        <p:spPr bwMode="auto">
          <a:xfrm>
            <a:off x="6699250" y="2308225"/>
            <a:ext cx="1868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00B0F0"/>
                </a:solidFill>
              </a:rPr>
              <a:t>Blue: Reset gate 2V/div</a:t>
            </a:r>
          </a:p>
        </p:txBody>
      </p:sp>
      <p:pic>
        <p:nvPicPr>
          <p:cNvPr id="20495" name="Picture 15"/>
          <p:cNvPicPr>
            <a:picLocks noChangeAspect="1" noChangeArrowheads="1"/>
          </p:cNvPicPr>
          <p:nvPr/>
        </p:nvPicPr>
        <p:blipFill>
          <a:blip r:embed="rId3">
            <a:extLst>
              <a:ext uri="{28A0092B-C50C-407E-A947-70E740481C1C}">
                <a14:useLocalDpi xmlns:a14="http://schemas.microsoft.com/office/drawing/2010/main" val="0"/>
              </a:ext>
            </a:extLst>
          </a:blip>
          <a:srcRect t="22276"/>
          <a:stretch>
            <a:fillRect/>
          </a:stretch>
        </p:blipFill>
        <p:spPr bwMode="auto">
          <a:xfrm>
            <a:off x="381000" y="4048125"/>
            <a:ext cx="4897438"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6" name="TextBox 8"/>
          <p:cNvSpPr txBox="1">
            <a:spLocks noChangeArrowheads="1"/>
          </p:cNvSpPr>
          <p:nvPr/>
        </p:nvSpPr>
        <p:spPr bwMode="auto">
          <a:xfrm>
            <a:off x="4192588" y="4162425"/>
            <a:ext cx="83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rPr>
              <a:t>5</a:t>
            </a:r>
            <a:r>
              <a:rPr lang="en-US" sz="1600">
                <a:solidFill>
                  <a:schemeClr val="bg1"/>
                </a:solidFill>
                <a:latin typeface="Symbol" pitchFamily="18" charset="2"/>
              </a:rPr>
              <a:t>m</a:t>
            </a:r>
            <a:r>
              <a:rPr lang="en-US" sz="1600">
                <a:solidFill>
                  <a:schemeClr val="bg1"/>
                </a:solidFill>
              </a:rPr>
              <a:t>s/div</a:t>
            </a:r>
          </a:p>
        </p:txBody>
      </p:sp>
      <p:sp>
        <p:nvSpPr>
          <p:cNvPr id="20491" name="TextBox 16"/>
          <p:cNvSpPr txBox="1">
            <a:spLocks noChangeArrowheads="1"/>
          </p:cNvSpPr>
          <p:nvPr/>
        </p:nvSpPr>
        <p:spPr bwMode="auto">
          <a:xfrm>
            <a:off x="668338" y="41624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rPr>
              <a:t>5V/div</a:t>
            </a:r>
          </a:p>
        </p:txBody>
      </p:sp>
      <p:sp>
        <p:nvSpPr>
          <p:cNvPr id="20497" name="Text Box 17"/>
          <p:cNvSpPr txBox="1">
            <a:spLocks noChangeArrowheads="1"/>
          </p:cNvSpPr>
          <p:nvPr/>
        </p:nvSpPr>
        <p:spPr bwMode="auto">
          <a:xfrm>
            <a:off x="509588" y="3751263"/>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a:t>Parallel clocks</a:t>
            </a:r>
          </a:p>
        </p:txBody>
      </p:sp>
      <p:sp>
        <p:nvSpPr>
          <p:cNvPr id="20498" name="Text Box 18"/>
          <p:cNvSpPr txBox="1">
            <a:spLocks noChangeArrowheads="1"/>
          </p:cNvSpPr>
          <p:nvPr/>
        </p:nvSpPr>
        <p:spPr bwMode="auto">
          <a:xfrm>
            <a:off x="668338" y="74295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Pixel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66938" y="92075"/>
            <a:ext cx="6519862" cy="538163"/>
          </a:xfrm>
        </p:spPr>
        <p:txBody>
          <a:bodyPr/>
          <a:lstStyle/>
          <a:p>
            <a:r>
              <a:rPr lang="en-US" smtClean="0"/>
              <a:t>target image</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833438"/>
            <a:ext cx="5453062"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6670675" y="2424113"/>
            <a:ext cx="966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t>8000 e-</a:t>
            </a:r>
          </a:p>
          <a:p>
            <a:pPr eaLnBrk="1" hangingPunct="1"/>
            <a:r>
              <a:rPr lang="en-US"/>
              <a:t>650nm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a:xfrm>
            <a:off x="2166938" y="92075"/>
            <a:ext cx="6519862" cy="538163"/>
          </a:xfrm>
        </p:spPr>
        <p:txBody>
          <a:bodyPr/>
          <a:lstStyle/>
          <a:p>
            <a:r>
              <a:rPr lang="en-US" smtClean="0"/>
              <a:t>Bias and flatfield</a:t>
            </a:r>
          </a:p>
        </p:txBody>
      </p:sp>
      <p:sp>
        <p:nvSpPr>
          <p:cNvPr id="84996" name="TextBox 3"/>
          <p:cNvSpPr txBox="1">
            <a:spLocks noChangeArrowheads="1"/>
          </p:cNvSpPr>
          <p:nvPr/>
        </p:nvSpPr>
        <p:spPr bwMode="auto">
          <a:xfrm>
            <a:off x="6670675" y="2424113"/>
            <a:ext cx="966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t>8000 e-</a:t>
            </a:r>
          </a:p>
          <a:p>
            <a:pPr eaLnBrk="1" hangingPunct="1"/>
            <a:r>
              <a:rPr lang="en-US"/>
              <a:t>650nm</a:t>
            </a:r>
          </a:p>
        </p:txBody>
      </p:sp>
      <p:pic>
        <p:nvPicPr>
          <p:cNvPr id="849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2024063"/>
            <a:ext cx="390525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2024063"/>
            <a:ext cx="3929062"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7"/>
          <p:cNvSpPr txBox="1">
            <a:spLocks noChangeArrowheads="1"/>
          </p:cNvSpPr>
          <p:nvPr/>
        </p:nvSpPr>
        <p:spPr bwMode="auto">
          <a:xfrm>
            <a:off x="463550" y="1438275"/>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a:t>Bias</a:t>
            </a:r>
          </a:p>
        </p:txBody>
      </p:sp>
      <p:sp>
        <p:nvSpPr>
          <p:cNvPr id="85000" name="Text Box 8"/>
          <p:cNvSpPr txBox="1">
            <a:spLocks noChangeArrowheads="1"/>
          </p:cNvSpPr>
          <p:nvPr/>
        </p:nvSpPr>
        <p:spPr bwMode="auto">
          <a:xfrm>
            <a:off x="4757738" y="1438275"/>
            <a:ext cx="125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650nm flat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66938" y="92075"/>
            <a:ext cx="6519862" cy="538163"/>
          </a:xfrm>
          <a:noFill/>
        </p:spPr>
        <p:txBody>
          <a:bodyPr/>
          <a:lstStyle/>
          <a:p>
            <a:r>
              <a:rPr lang="en-US" sz="2000" baseline="30000" smtClean="0">
                <a:ea typeface="ＭＳ Ｐゴシック" pitchFamily="34" charset="-128"/>
              </a:rPr>
              <a:t>55</a:t>
            </a:r>
            <a:r>
              <a:rPr lang="en-US" sz="2000" smtClean="0">
                <a:ea typeface="ＭＳ Ｐゴシック" pitchFamily="34" charset="-128"/>
              </a:rPr>
              <a:t>Fe xrays, -50V substrate bias</a:t>
            </a:r>
          </a:p>
        </p:txBody>
      </p:sp>
      <p:sp>
        <p:nvSpPr>
          <p:cNvPr id="21507" name="Text Box 4"/>
          <p:cNvSpPr txBox="1">
            <a:spLocks noChangeArrowheads="1"/>
          </p:cNvSpPr>
          <p:nvPr/>
        </p:nvSpPr>
        <p:spPr bwMode="auto">
          <a:xfrm>
            <a:off x="5627688" y="13081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1F497D"/>
                </a:solidFill>
                <a:latin typeface="Calibri" pitchFamily="34" charset="0"/>
              </a:rPr>
              <a:t>Single cluster (zoom)</a:t>
            </a:r>
          </a:p>
        </p:txBody>
      </p:sp>
      <p:pic>
        <p:nvPicPr>
          <p:cNvPr id="21508" name="Picture 5"/>
          <p:cNvPicPr>
            <a:picLocks noChangeAspect="1" noChangeArrowheads="1"/>
          </p:cNvPicPr>
          <p:nvPr/>
        </p:nvPicPr>
        <p:blipFill>
          <a:blip r:embed="rId2">
            <a:extLst>
              <a:ext uri="{28A0092B-C50C-407E-A947-70E740481C1C}">
                <a14:useLocalDpi xmlns:a14="http://schemas.microsoft.com/office/drawing/2010/main" val="0"/>
              </a:ext>
            </a:extLst>
          </a:blip>
          <a:srcRect t="27513"/>
          <a:stretch>
            <a:fillRect/>
          </a:stretch>
        </p:blipFill>
        <p:spPr bwMode="auto">
          <a:xfrm>
            <a:off x="5665788" y="2595563"/>
            <a:ext cx="313213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3725"/>
            <a:ext cx="544671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7"/>
          <p:cNvSpPr txBox="1">
            <a:spLocks noChangeArrowheads="1"/>
          </p:cNvSpPr>
          <p:nvPr/>
        </p:nvSpPr>
        <p:spPr bwMode="auto">
          <a:xfrm>
            <a:off x="287338" y="1271588"/>
            <a:ext cx="2957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1F497D"/>
                </a:solidFill>
                <a:latin typeface="Calibri" pitchFamily="34" charset="0"/>
              </a:rPr>
              <a:t>Spectra with K</a:t>
            </a:r>
            <a:r>
              <a:rPr lang="en-US" sz="2000" b="1">
                <a:solidFill>
                  <a:srgbClr val="1F497D"/>
                </a:solidFill>
                <a:latin typeface="Symbol" pitchFamily="18" charset="2"/>
              </a:rPr>
              <a:t>a</a:t>
            </a:r>
            <a:r>
              <a:rPr lang="en-US" sz="2000" b="1">
                <a:solidFill>
                  <a:srgbClr val="1F497D"/>
                </a:solidFill>
                <a:latin typeface="Calibri" pitchFamily="34" charset="0"/>
              </a:rPr>
              <a:t>, K</a:t>
            </a:r>
            <a:r>
              <a:rPr lang="en-US" sz="2000" b="1">
                <a:solidFill>
                  <a:srgbClr val="1F497D"/>
                </a:solidFill>
                <a:latin typeface="Symbol" pitchFamily="18" charset="2"/>
              </a:rPr>
              <a:t>b</a:t>
            </a:r>
            <a:r>
              <a:rPr lang="en-US" sz="2000" b="1">
                <a:solidFill>
                  <a:srgbClr val="1F497D"/>
                </a:solidFill>
                <a:latin typeface="Calibri" pitchFamily="34" charset="0"/>
              </a:rPr>
              <a:t> peaks</a:t>
            </a:r>
          </a:p>
        </p:txBody>
      </p:sp>
      <p:cxnSp>
        <p:nvCxnSpPr>
          <p:cNvPr id="9" name="Straight Arrow Connector 8"/>
          <p:cNvCxnSpPr/>
          <p:nvPr/>
        </p:nvCxnSpPr>
        <p:spPr>
          <a:xfrm>
            <a:off x="6542088" y="3074988"/>
            <a:ext cx="477837" cy="0"/>
          </a:xfrm>
          <a:prstGeom prst="straightConnector1">
            <a:avLst/>
          </a:prstGeom>
          <a:ln w="127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513" name="TextBox 9"/>
          <p:cNvSpPr txBox="1">
            <a:spLocks noChangeArrowheads="1"/>
          </p:cNvSpPr>
          <p:nvPr/>
        </p:nvSpPr>
        <p:spPr bwMode="auto">
          <a:xfrm>
            <a:off x="6281738" y="2841625"/>
            <a:ext cx="10048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100" b="1">
                <a:solidFill>
                  <a:schemeClr val="bg1"/>
                </a:solidFill>
              </a:rPr>
              <a:t>.188’’ FWHM</a:t>
            </a:r>
          </a:p>
        </p:txBody>
      </p:sp>
      <p:sp>
        <p:nvSpPr>
          <p:cNvPr id="10" name="TextBox 9"/>
          <p:cNvSpPr txBox="1"/>
          <p:nvPr/>
        </p:nvSpPr>
        <p:spPr>
          <a:xfrm>
            <a:off x="373063" y="6359525"/>
            <a:ext cx="1727200" cy="274638"/>
          </a:xfrm>
          <a:prstGeom prst="rect">
            <a:avLst/>
          </a:prstGeom>
          <a:noFill/>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200" b="1">
                <a:solidFill>
                  <a:srgbClr val="F79646"/>
                </a:solidFill>
              </a:rPr>
              <a:t>Gain dispersion 1.5%</a:t>
            </a:r>
          </a:p>
        </p:txBody>
      </p:sp>
      <p:sp>
        <p:nvSpPr>
          <p:cNvPr id="21517" name="Rectangle 13"/>
          <p:cNvSpPr>
            <a:spLocks noChangeArrowheads="1"/>
          </p:cNvSpPr>
          <p:nvPr/>
        </p:nvSpPr>
        <p:spPr bwMode="auto">
          <a:xfrm>
            <a:off x="6415088" y="2676525"/>
            <a:ext cx="671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r>
              <a:rPr lang="en-US" sz="1200" b="1">
                <a:solidFill>
                  <a:schemeClr val="bg1"/>
                </a:solidFill>
                <a:latin typeface="Symbol" pitchFamily="18" charset="2"/>
              </a:rPr>
              <a:t>s</a:t>
            </a:r>
            <a:r>
              <a:rPr lang="en-US" sz="1200" b="1">
                <a:solidFill>
                  <a:schemeClr val="bg1"/>
                </a:solidFill>
              </a:rPr>
              <a:t>=4</a:t>
            </a:r>
            <a:r>
              <a:rPr lang="en-US" sz="1200" b="1">
                <a:solidFill>
                  <a:schemeClr val="bg1"/>
                </a:solidFill>
                <a:latin typeface="Symbol" pitchFamily="18" charset="2"/>
              </a:rPr>
              <a:t>m</a:t>
            </a:r>
            <a:r>
              <a:rPr lang="en-US" sz="1200" b="1">
                <a:solidFill>
                  <a:schemeClr val="bg1"/>
                </a:solidFill>
              </a:rPr>
              <a:t>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166938" y="92075"/>
            <a:ext cx="6519862" cy="538163"/>
          </a:xfrm>
        </p:spPr>
        <p:txBody>
          <a:bodyPr/>
          <a:lstStyle/>
          <a:p>
            <a:pPr eaLnBrk="1" hangingPunct="1"/>
            <a:r>
              <a:rPr lang="en-US" smtClean="0"/>
              <a:t>LSST science focal plane</a:t>
            </a:r>
          </a:p>
        </p:txBody>
      </p:sp>
      <p:sp>
        <p:nvSpPr>
          <p:cNvPr id="6147" name="Content Placeholder 2"/>
          <p:cNvSpPr>
            <a:spLocks noGrp="1"/>
          </p:cNvSpPr>
          <p:nvPr>
            <p:ph idx="4294967295"/>
          </p:nvPr>
        </p:nvSpPr>
        <p:spPr>
          <a:xfrm>
            <a:off x="406400" y="1298575"/>
            <a:ext cx="3944938" cy="4837113"/>
          </a:xfrm>
        </p:spPr>
        <p:txBody>
          <a:bodyPr/>
          <a:lstStyle/>
          <a:p>
            <a:pPr eaLnBrk="1" hangingPunct="1"/>
            <a:r>
              <a:rPr lang="en-US" sz="2400" smtClean="0"/>
              <a:t>3.5° (64cm) diam.</a:t>
            </a:r>
          </a:p>
          <a:p>
            <a:pPr eaLnBrk="1" hangingPunct="1"/>
            <a:r>
              <a:rPr lang="en-US" sz="2400" smtClean="0"/>
              <a:t>3</a:t>
            </a:r>
            <a:r>
              <a:rPr lang="en-US" sz="2400" smtClean="0">
                <a:sym typeface="Symbol" pitchFamily="18" charset="2"/>
              </a:rPr>
              <a:t>10</a:t>
            </a:r>
            <a:r>
              <a:rPr lang="en-US" sz="2400" baseline="30000" smtClean="0">
                <a:sym typeface="Symbol" pitchFamily="18" charset="2"/>
              </a:rPr>
              <a:t>9</a:t>
            </a:r>
            <a:r>
              <a:rPr lang="en-US" sz="2400" smtClean="0">
                <a:sym typeface="Symbol" pitchFamily="18" charset="2"/>
              </a:rPr>
              <a:t>, 0.2” (10</a:t>
            </a:r>
            <a:r>
              <a:rPr lang="en-US" sz="2400" smtClean="0">
                <a:latin typeface="Symbol" pitchFamily="18" charset="2"/>
                <a:sym typeface="Symbol" pitchFamily="18" charset="2"/>
              </a:rPr>
              <a:t>m</a:t>
            </a:r>
            <a:r>
              <a:rPr lang="en-US" sz="2400" smtClean="0">
                <a:sym typeface="Symbol" pitchFamily="18" charset="2"/>
              </a:rPr>
              <a:t>m) pixels</a:t>
            </a:r>
            <a:r>
              <a:rPr lang="en-US" sz="2400" smtClean="0"/>
              <a:t> </a:t>
            </a:r>
          </a:p>
          <a:p>
            <a:pPr eaLnBrk="1" hangingPunct="1"/>
            <a:r>
              <a:rPr lang="en-US" sz="2400" smtClean="0"/>
              <a:t>189 4K </a:t>
            </a:r>
            <a:r>
              <a:rPr lang="en-US" sz="2400" smtClean="0">
                <a:sym typeface="Symbol" pitchFamily="18" charset="2"/>
              </a:rPr>
              <a:t> 4K CCDs</a:t>
            </a:r>
          </a:p>
          <a:p>
            <a:pPr eaLnBrk="1" hangingPunct="1"/>
            <a:r>
              <a:rPr lang="en-US" sz="2400" smtClean="0">
                <a:sym typeface="Symbol" pitchFamily="18" charset="2"/>
              </a:rPr>
              <a:t>Fuly-butted mosaic (90% fill factor)</a:t>
            </a:r>
          </a:p>
          <a:p>
            <a:pPr eaLnBrk="1" hangingPunct="1"/>
            <a:r>
              <a:rPr lang="en-US" sz="2400" smtClean="0">
                <a:sym typeface="Symbol" pitchFamily="18" charset="2"/>
              </a:rPr>
              <a:t>Beam geometry limits camera radial extent </a:t>
            </a:r>
          </a:p>
          <a:p>
            <a:pPr eaLnBrk="1" hangingPunct="1"/>
            <a:r>
              <a:rPr lang="en-US" sz="2400" smtClean="0">
                <a:sym typeface="Symbol" pitchFamily="18" charset="2"/>
              </a:rPr>
              <a:t>2 sec readout</a:t>
            </a:r>
          </a:p>
          <a:p>
            <a:pPr eaLnBrk="1" hangingPunct="1">
              <a:buFont typeface="Arial" pitchFamily="34" charset="0"/>
              <a:buNone/>
            </a:pPr>
            <a:endParaRPr lang="en-US" sz="2400" smtClean="0">
              <a:sym typeface="Symbol" pitchFamily="18" charset="2"/>
            </a:endParaRPr>
          </a:p>
        </p:txBody>
      </p:sp>
      <p:pic>
        <p:nvPicPr>
          <p:cNvPr id="6148" name="Picture 2" descr="Focal Plane Layout.jpg"/>
          <p:cNvPicPr>
            <a:picLocks noChangeAspect="1"/>
          </p:cNvPicPr>
          <p:nvPr/>
        </p:nvPicPr>
        <p:blipFill>
          <a:blip r:embed="rId2">
            <a:extLst>
              <a:ext uri="{28A0092B-C50C-407E-A947-70E740481C1C}">
                <a14:useLocalDpi xmlns:a14="http://schemas.microsoft.com/office/drawing/2010/main" val="0"/>
              </a:ext>
            </a:extLst>
          </a:blip>
          <a:srcRect t="6207"/>
          <a:stretch>
            <a:fillRect/>
          </a:stretch>
        </p:blipFill>
        <p:spPr bwMode="auto">
          <a:xfrm>
            <a:off x="4427538" y="1298575"/>
            <a:ext cx="4716462"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8086725" y="53498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b="1"/>
              <a:t>guider</a:t>
            </a:r>
          </a:p>
        </p:txBody>
      </p:sp>
      <p:sp>
        <p:nvSpPr>
          <p:cNvPr id="6150" name="Text Box 7"/>
          <p:cNvSpPr txBox="1">
            <a:spLocks noChangeArrowheads="1"/>
          </p:cNvSpPr>
          <p:nvPr/>
        </p:nvSpPr>
        <p:spPr bwMode="auto">
          <a:xfrm>
            <a:off x="8383588" y="4657725"/>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b="1"/>
              <a:t>WFS</a:t>
            </a:r>
          </a:p>
        </p:txBody>
      </p:sp>
      <p:sp>
        <p:nvSpPr>
          <p:cNvPr id="6151" name="Line 8"/>
          <p:cNvSpPr>
            <a:spLocks noChangeShapeType="1"/>
          </p:cNvSpPr>
          <p:nvPr/>
        </p:nvSpPr>
        <p:spPr bwMode="auto">
          <a:xfrm flipH="1">
            <a:off x="7675563" y="4800600"/>
            <a:ext cx="7080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152" name="Line 9"/>
          <p:cNvSpPr>
            <a:spLocks noChangeShapeType="1"/>
          </p:cNvSpPr>
          <p:nvPr/>
        </p:nvSpPr>
        <p:spPr bwMode="auto">
          <a:xfrm flipH="1" flipV="1">
            <a:off x="7675563" y="5118100"/>
            <a:ext cx="487362" cy="280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66938" y="92075"/>
            <a:ext cx="6519862" cy="538163"/>
          </a:xfrm>
          <a:noFill/>
        </p:spPr>
        <p:txBody>
          <a:bodyPr/>
          <a:lstStyle/>
          <a:p>
            <a:r>
              <a:rPr lang="en-US" smtClean="0">
                <a:ea typeface="ＭＳ Ｐゴシック" pitchFamily="34" charset="-128"/>
              </a:rPr>
              <a:t>photon transfer</a:t>
            </a:r>
          </a:p>
        </p:txBody>
      </p:sp>
      <p:sp>
        <p:nvSpPr>
          <p:cNvPr id="22531" name="Text Box 3"/>
          <p:cNvSpPr txBox="1">
            <a:spLocks noChangeArrowheads="1"/>
          </p:cNvSpPr>
          <p:nvPr/>
        </p:nvSpPr>
        <p:spPr bwMode="auto">
          <a:xfrm>
            <a:off x="811213" y="1152525"/>
            <a:ext cx="2982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FF3300"/>
                </a:solidFill>
                <a:latin typeface="Calibri" pitchFamily="34" charset="0"/>
              </a:rPr>
              <a:t>NEEDS UPDATING</a:t>
            </a:r>
          </a:p>
        </p:txBody>
      </p:sp>
      <p:pic>
        <p:nvPicPr>
          <p:cNvPr id="22532" name="Picture 2" descr="C:\Users\poc\Desktop\var_vs_mean[seg_al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46150"/>
            <a:ext cx="7996237"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906463" y="5905500"/>
            <a:ext cx="628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1F497D"/>
                </a:solidFill>
                <a:latin typeface="Calibri" pitchFamily="34" charset="0"/>
              </a:rPr>
              <a:t>Full well capacity of CCD is ~140ke-; dynamic range of REB1 limited to ~ 60-80ke</a:t>
            </a:r>
            <a:r>
              <a:rPr lang="en-US" sz="2000" b="1" baseline="30000">
                <a:solidFill>
                  <a:srgbClr val="1F497D"/>
                </a:solidFill>
                <a:latin typeface="Calibri" pitchFamily="34" charset="0"/>
              </a:rPr>
              <a:t>- </a:t>
            </a:r>
            <a:r>
              <a:rPr lang="en-US" sz="2000" b="1">
                <a:solidFill>
                  <a:srgbClr val="1F497D"/>
                </a:solidFill>
                <a:latin typeface="Calibri" pitchFamily="34" charset="0"/>
              </a:rPr>
              <a:t>withcurrent gain setup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166938" y="92075"/>
            <a:ext cx="6519862" cy="538163"/>
          </a:xfrm>
          <a:noFill/>
        </p:spPr>
        <p:txBody>
          <a:bodyPr/>
          <a:lstStyle/>
          <a:p>
            <a:r>
              <a:rPr lang="en-US" smtClean="0">
                <a:ea typeface="ＭＳ Ｐゴシック" pitchFamily="34" charset="-128"/>
              </a:rPr>
              <a:t>Noise, crosstalk, nonlinearity</a:t>
            </a:r>
          </a:p>
        </p:txBody>
      </p:sp>
      <p:pic>
        <p:nvPicPr>
          <p:cNvPr id="235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742950"/>
            <a:ext cx="39941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p:cNvPicPr>
            <a:picLocks noChangeAspect="1" noChangeArrowheads="1"/>
          </p:cNvPicPr>
          <p:nvPr/>
        </p:nvPicPr>
        <p:blipFill>
          <a:blip r:embed="rId3">
            <a:extLst>
              <a:ext uri="{28A0092B-C50C-407E-A947-70E740481C1C}">
                <a14:useLocalDpi xmlns:a14="http://schemas.microsoft.com/office/drawing/2010/main" val="0"/>
              </a:ext>
            </a:extLst>
          </a:blip>
          <a:srcRect t="41652" b="4922"/>
          <a:stretch>
            <a:fillRect/>
          </a:stretch>
        </p:blipFill>
        <p:spPr bwMode="auto">
          <a:xfrm>
            <a:off x="5070475" y="938213"/>
            <a:ext cx="34956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p:nvPr/>
        </p:nvGraphicFramePr>
        <p:xfrm>
          <a:off x="5020756" y="1861773"/>
          <a:ext cx="3310212" cy="178680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7439025" y="2016125"/>
            <a:ext cx="1222375" cy="244475"/>
          </a:xfrm>
          <a:prstGeom prst="rect">
            <a:avLst/>
          </a:prstGeom>
          <a:noFill/>
        </p:spPr>
        <p:txBody>
          <a:bodyPr wrap="none">
            <a:spAutoFit/>
          </a:bodyPr>
          <a:lstStyle/>
          <a:p>
            <a:pPr>
              <a:defRPr/>
            </a:pPr>
            <a:r>
              <a:rPr lang="en-US" sz="1050" dirty="0">
                <a:solidFill>
                  <a:schemeClr val="accent2"/>
                </a:solidFill>
              </a:rPr>
              <a:t>aggressor channel</a:t>
            </a:r>
          </a:p>
        </p:txBody>
      </p:sp>
      <p:sp>
        <p:nvSpPr>
          <p:cNvPr id="10" name="TextBox 9"/>
          <p:cNvSpPr txBox="1"/>
          <p:nvPr/>
        </p:nvSpPr>
        <p:spPr>
          <a:xfrm>
            <a:off x="7681913" y="2628900"/>
            <a:ext cx="573087" cy="244475"/>
          </a:xfrm>
          <a:prstGeom prst="rect">
            <a:avLst/>
          </a:prstGeom>
          <a:noFill/>
        </p:spPr>
        <p:txBody>
          <a:bodyPr wrap="none">
            <a:spAutoFit/>
          </a:bodyPr>
          <a:lstStyle/>
          <a:p>
            <a:pPr>
              <a:defRPr/>
            </a:pPr>
            <a:r>
              <a:rPr lang="en-US" sz="1050" dirty="0">
                <a:solidFill>
                  <a:schemeClr val="accent1"/>
                </a:solidFill>
              </a:rPr>
              <a:t>victims</a:t>
            </a:r>
          </a:p>
        </p:txBody>
      </p:sp>
      <p:pic>
        <p:nvPicPr>
          <p:cNvPr id="235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925" y="4248150"/>
            <a:ext cx="34448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6">
            <a:extLst>
              <a:ext uri="{28A0092B-C50C-407E-A947-70E740481C1C}">
                <a14:useLocalDpi xmlns:a14="http://schemas.microsoft.com/office/drawing/2010/main" val="0"/>
              </a:ext>
            </a:extLst>
          </a:blip>
          <a:srcRect l="1358" t="36237"/>
          <a:stretch>
            <a:fillRect/>
          </a:stretch>
        </p:blipFill>
        <p:spPr bwMode="auto">
          <a:xfrm>
            <a:off x="433388" y="4311650"/>
            <a:ext cx="375443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wn Arrow 12"/>
          <p:cNvSpPr/>
          <p:nvPr/>
        </p:nvSpPr>
        <p:spPr>
          <a:xfrm rot="16200000">
            <a:off x="4522788" y="4987925"/>
            <a:ext cx="319087" cy="677863"/>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65" name="Text Box 13"/>
          <p:cNvSpPr txBox="1">
            <a:spLocks noChangeArrowheads="1"/>
          </p:cNvSpPr>
          <p:nvPr/>
        </p:nvSpPr>
        <p:spPr bwMode="auto">
          <a:xfrm>
            <a:off x="758825" y="3649663"/>
            <a:ext cx="2243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b="1" i="1">
                <a:solidFill>
                  <a:srgbClr val="00CC00"/>
                </a:solidFill>
              </a:rPr>
              <a:t>* REB noise is 1.5 -2.2 e-</a:t>
            </a:r>
          </a:p>
        </p:txBody>
      </p:sp>
      <p:sp>
        <p:nvSpPr>
          <p:cNvPr id="23566" name="Text Box 14"/>
          <p:cNvSpPr txBox="1">
            <a:spLocks noChangeArrowheads="1"/>
          </p:cNvSpPr>
          <p:nvPr/>
        </p:nvSpPr>
        <p:spPr bwMode="auto">
          <a:xfrm>
            <a:off x="5737225" y="3649663"/>
            <a:ext cx="2027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i="1">
                <a:solidFill>
                  <a:srgbClr val="00CC00"/>
                </a:solidFill>
              </a:rPr>
              <a:t>* REB xtalk is </a:t>
            </a:r>
            <a:r>
              <a:rPr lang="en-US" sz="1400" b="1" i="1">
                <a:solidFill>
                  <a:srgbClr val="00CC00"/>
                </a:solidFill>
                <a:latin typeface=""/>
              </a:rPr>
              <a:t>≤ 0.04%</a:t>
            </a:r>
          </a:p>
        </p:txBody>
      </p:sp>
      <p:sp>
        <p:nvSpPr>
          <p:cNvPr id="23567" name="Text Box 15"/>
          <p:cNvSpPr txBox="1">
            <a:spLocks noChangeArrowheads="1"/>
          </p:cNvSpPr>
          <p:nvPr/>
        </p:nvSpPr>
        <p:spPr bwMode="auto">
          <a:xfrm>
            <a:off x="6626225" y="3475038"/>
            <a:ext cx="809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200" b="1"/>
              <a:t>segment</a:t>
            </a:r>
          </a:p>
        </p:txBody>
      </p:sp>
      <p:sp>
        <p:nvSpPr>
          <p:cNvPr id="23568" name="Text Box 16"/>
          <p:cNvSpPr txBox="1">
            <a:spLocks noChangeArrowheads="1"/>
          </p:cNvSpPr>
          <p:nvPr/>
        </p:nvSpPr>
        <p:spPr bwMode="auto">
          <a:xfrm>
            <a:off x="2271713" y="547688"/>
            <a:ext cx="868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200" b="1" i="1">
                <a:solidFill>
                  <a:srgbClr val="376092"/>
                </a:solidFill>
              </a:rPr>
              <a:t>480kpix/s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2"/>
          <p:cNvSpPr>
            <a:spLocks noGrp="1"/>
          </p:cNvSpPr>
          <p:nvPr>
            <p:ph type="title"/>
          </p:nvPr>
        </p:nvSpPr>
        <p:spPr>
          <a:xfrm>
            <a:off x="2166938" y="92075"/>
            <a:ext cx="6519862" cy="538163"/>
          </a:xfrm>
        </p:spPr>
        <p:txBody>
          <a:bodyPr/>
          <a:lstStyle/>
          <a:p>
            <a:r>
              <a:rPr lang="en-US" smtClean="0"/>
              <a:t>Electronics power dissipation</a:t>
            </a:r>
          </a:p>
        </p:txBody>
      </p:sp>
      <p:graphicFrame>
        <p:nvGraphicFramePr>
          <p:cNvPr id="48179" name="Group 51"/>
          <p:cNvGraphicFramePr>
            <a:graphicFrameLocks noGrp="1"/>
          </p:cNvGraphicFramePr>
          <p:nvPr/>
        </p:nvGraphicFramePr>
        <p:xfrm>
          <a:off x="731838" y="784225"/>
          <a:ext cx="5994400" cy="3108325"/>
        </p:xfrm>
        <a:graphic>
          <a:graphicData uri="http://schemas.openxmlformats.org/drawingml/2006/table">
            <a:tbl>
              <a:tblPr/>
              <a:tblGrid>
                <a:gridCol w="2798911"/>
                <a:gridCol w="1649500"/>
                <a:gridCol w="1545989"/>
              </a:tblGrid>
              <a:tr h="3352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cs typeface="Times New Roman" pitchFamily="18" charset="0"/>
                        </a:rPr>
                        <a:t>Source</a:t>
                      </a:r>
                      <a:endParaRPr kumimoji="0" lang="en-US" sz="16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cs typeface="Times New Roman" pitchFamily="18" charset="0"/>
                        </a:rPr>
                        <a:t>Peak power dissipation, W</a:t>
                      </a:r>
                      <a:endParaRPr kumimoji="0" lang="en-US" sz="16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04738">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cs typeface="Times New Roman" pitchFamily="18" charset="0"/>
                        </a:rPr>
                        <a:t>Per REB</a:t>
                      </a:r>
                      <a:endParaRPr kumimoji="0" lang="en-US" sz="14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pitchFamily="34" charset="0"/>
                          <a:cs typeface="Times New Roman" pitchFamily="18" charset="0"/>
                        </a:rPr>
                        <a:t>Per channel</a:t>
                      </a:r>
                      <a:endParaRPr kumimoji="0" lang="en-US" sz="14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CCD current source</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4.21</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.088</a:t>
                      </a: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Video ASIC</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1.20</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.025</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Clock/bias ASIC</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2.52</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.053</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ADC differential buffer/driver</a:t>
                      </a:r>
                      <a:endParaRPr kumimoji="0" lang="en-US" sz="1400" b="0" i="0" u="none" strike="noStrike" cap="none" normalizeH="0" baseline="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0.31</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.0065</a:t>
                      </a: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ADC</a:t>
                      </a:r>
                      <a:endParaRPr kumimoji="0" lang="en-US" sz="1400" b="0" i="0" u="none" strike="noStrike" cap="none" normalizeH="0" baseline="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0.36</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.0075</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cs typeface="Times New Roman" pitchFamily="18" charset="0"/>
                        </a:rPr>
                        <a:t>Power Regulators</a:t>
                      </a:r>
                      <a:endParaRPr kumimoji="0" lang="en-US" sz="1400" b="0" i="0" u="none" strike="noStrike" cap="none" normalizeH="0" baseline="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6.63</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.138</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8D8D8"/>
                    </a:solidFill>
                  </a:tcPr>
                </a:tc>
              </a:tr>
              <a:tr h="304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Control FPGA</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1.50</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cs typeface="Times New Roman" pitchFamily="18" charset="0"/>
                        </a:rPr>
                        <a:t>.031</a:t>
                      </a:r>
                      <a:endParaRPr kumimoji="0" lang="en-US" sz="1400" b="0"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52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cs typeface="Times New Roman" pitchFamily="18" charset="0"/>
                        </a:rPr>
                        <a:t>TOTAL Electronics Power</a:t>
                      </a:r>
                      <a:endParaRPr kumimoji="0" lang="en-US" sz="16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cs typeface="Times New Roman" pitchFamily="18" charset="0"/>
                        </a:rPr>
                        <a:t>16.73</a:t>
                      </a:r>
                      <a:endParaRPr kumimoji="0" lang="en-US" sz="16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cs typeface="Times New Roman" pitchFamily="18" charset="0"/>
                        </a:rPr>
                        <a:t>0.349</a:t>
                      </a:r>
                      <a:endParaRPr kumimoji="0" lang="en-US" sz="1600" b="1" i="0" u="none" strike="noStrike" cap="none" normalizeH="0" baseline="0" dirty="0" smtClean="0">
                        <a:ln>
                          <a:noFill/>
                        </a:ln>
                        <a:solidFill>
                          <a:schemeClr val="tx1"/>
                        </a:solidFill>
                        <a:effectLst/>
                        <a:latin typeface="Calibri" pitchFamily="34" charset="0"/>
                      </a:endParaRPr>
                    </a:p>
                  </a:txBody>
                  <a:tcPr marL="91430" marR="91430" marT="45711" marB="4571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pic>
        <p:nvPicPr>
          <p:cNvPr id="2461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0" t="12308" r="7166" b="6116"/>
          <a:stretch>
            <a:fillRect/>
          </a:stretch>
        </p:blipFill>
        <p:spPr bwMode="auto">
          <a:xfrm>
            <a:off x="454025" y="4024313"/>
            <a:ext cx="47307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5430838" y="4337050"/>
          <a:ext cx="3390900" cy="1076325"/>
        </p:xfrm>
        <a:graphic>
          <a:graphicData uri="http://schemas.openxmlformats.org/drawingml/2006/table">
            <a:tbl>
              <a:tblPr/>
              <a:tblGrid>
                <a:gridCol w="1695450"/>
                <a:gridCol w="1695450"/>
              </a:tblGrid>
              <a:tr h="334963">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Calibri" pitchFamily="34" charset="0"/>
                        </a:rPr>
                        <a:t>Measured (on single-stripe REB)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Expose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6.98W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98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Readout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8.96W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4632" name="Oval 56"/>
          <p:cNvSpPr>
            <a:spLocks noChangeArrowheads="1"/>
          </p:cNvSpPr>
          <p:nvPr/>
        </p:nvSpPr>
        <p:spPr bwMode="auto">
          <a:xfrm>
            <a:off x="6986588" y="4672013"/>
            <a:ext cx="1038225" cy="741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633" name="Text Box 57"/>
          <p:cNvSpPr txBox="1">
            <a:spLocks noChangeArrowheads="1"/>
          </p:cNvSpPr>
          <p:nvPr/>
        </p:nvSpPr>
        <p:spPr bwMode="auto">
          <a:xfrm>
            <a:off x="5559425" y="5599113"/>
            <a:ext cx="33655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600">
                <a:latin typeface="Calibri" pitchFamily="34" charset="0"/>
              </a:rPr>
              <a:t>Ave(LSST cadence) ~ 7W</a:t>
            </a:r>
          </a:p>
          <a:p>
            <a:pPr defTabSz="914400" eaLnBrk="1" hangingPunct="1"/>
            <a:r>
              <a:rPr lang="en-US" sz="1600">
                <a:latin typeface="Calibri" pitchFamily="34" charset="0"/>
              </a:rPr>
              <a:t>30% power common</a:t>
            </a:r>
          </a:p>
          <a:p>
            <a:pPr defTabSz="914400" eaLnBrk="1" hangingPunct="1"/>
            <a:r>
              <a:rPr lang="en-US" sz="1600">
                <a:latin typeface="Calibri" pitchFamily="34" charset="0"/>
              </a:rPr>
              <a:t>≈.35W/chan for fully-populated REB </a:t>
            </a:r>
            <a:r>
              <a:rPr lang="en-US" sz="1600">
                <a:latin typeface="Calibri" pitchFamily="34" charset="0"/>
                <a:sym typeface="Wingdings" pitchFamily="2" charset="2"/>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6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2" grpId="0" animBg="1"/>
      <p:bldP spid="246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562600"/>
            <a:ext cx="39814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124200"/>
            <a:ext cx="39814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Content Placeholder 3" descr="R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90600"/>
            <a:ext cx="27432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2971800" y="1066800"/>
            <a:ext cx="992188" cy="7620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r" defTabSz="914400">
              <a:defRPr/>
            </a:pPr>
            <a:r>
              <a:rPr lang="en-US" sz="1400">
                <a:solidFill>
                  <a:schemeClr val="bg1"/>
                </a:solidFill>
              </a:rPr>
              <a:t>Pulser/</a:t>
            </a:r>
          </a:p>
          <a:p>
            <a:pPr algn="r" defTabSz="914400">
              <a:defRPr/>
            </a:pPr>
            <a:r>
              <a:rPr lang="en-US" sz="1400">
                <a:solidFill>
                  <a:schemeClr val="bg1"/>
                </a:solidFill>
              </a:rPr>
              <a:t>Emulator</a:t>
            </a:r>
          </a:p>
        </p:txBody>
      </p:sp>
      <p:grpSp>
        <p:nvGrpSpPr>
          <p:cNvPr id="87047" name="Group 7"/>
          <p:cNvGrpSpPr>
            <a:grpSpLocks/>
          </p:cNvGrpSpPr>
          <p:nvPr/>
        </p:nvGrpSpPr>
        <p:grpSpPr bwMode="auto">
          <a:xfrm>
            <a:off x="7010400" y="990600"/>
            <a:ext cx="700088" cy="838200"/>
            <a:chOff x="4368" y="672"/>
            <a:chExt cx="441" cy="528"/>
          </a:xfrm>
        </p:grpSpPr>
        <p:pic>
          <p:nvPicPr>
            <p:cNvPr id="87048" name="Picture 8"/>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672"/>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 Box 9"/>
            <p:cNvSpPr txBox="1">
              <a:spLocks noChangeArrowheads="1"/>
            </p:cNvSpPr>
            <p:nvPr/>
          </p:nvSpPr>
          <p:spPr bwMode="auto">
            <a:xfrm>
              <a:off x="4464" y="672"/>
              <a:ext cx="3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latin typeface="Calibri" pitchFamily="34" charset="0"/>
                  <a:ea typeface="ＭＳ Ｐゴシック" pitchFamily="34" charset="-128"/>
                </a:rPr>
                <a:t>25</a:t>
              </a:r>
              <a:r>
                <a:rPr lang="en-US" sz="1400">
                  <a:latin typeface="Calibri" pitchFamily="34" charset="0"/>
                  <a:ea typeface="ＭＳ Ｐゴシック" pitchFamily="34" charset="-128"/>
                  <a:cs typeface="Arial" pitchFamily="34" charset="0"/>
                </a:rPr>
                <a:t>°</a:t>
              </a:r>
              <a:endParaRPr lang="en-US" sz="1400">
                <a:latin typeface="Calibri" pitchFamily="34" charset="0"/>
                <a:ea typeface="ＭＳ Ｐゴシック" pitchFamily="34" charset="-128"/>
              </a:endParaRPr>
            </a:p>
          </p:txBody>
        </p:sp>
      </p:grpSp>
      <p:grpSp>
        <p:nvGrpSpPr>
          <p:cNvPr id="87050" name="Group 10"/>
          <p:cNvGrpSpPr>
            <a:grpSpLocks/>
          </p:cNvGrpSpPr>
          <p:nvPr/>
        </p:nvGrpSpPr>
        <p:grpSpPr bwMode="auto">
          <a:xfrm>
            <a:off x="2057400" y="2057400"/>
            <a:ext cx="844550" cy="838200"/>
            <a:chOff x="4368" y="672"/>
            <a:chExt cx="532" cy="528"/>
          </a:xfrm>
        </p:grpSpPr>
        <p:pic>
          <p:nvPicPr>
            <p:cNvPr id="87051" name="Picture 11"/>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672"/>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Text Box 12"/>
            <p:cNvSpPr txBox="1">
              <a:spLocks noChangeArrowheads="1"/>
            </p:cNvSpPr>
            <p:nvPr/>
          </p:nvSpPr>
          <p:spPr bwMode="auto">
            <a:xfrm>
              <a:off x="4464" y="672"/>
              <a:ext cx="43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latin typeface="Calibri" pitchFamily="34" charset="0"/>
                  <a:ea typeface="ＭＳ Ｐゴシック" pitchFamily="34" charset="-128"/>
                </a:rPr>
                <a:t>-100</a:t>
              </a:r>
              <a:r>
                <a:rPr lang="en-US" sz="1400">
                  <a:latin typeface="Calibri" pitchFamily="34" charset="0"/>
                  <a:ea typeface="ＭＳ Ｐゴシック" pitchFamily="34" charset="-128"/>
                  <a:cs typeface="Arial" pitchFamily="34" charset="0"/>
                </a:rPr>
                <a:t>°</a:t>
              </a:r>
              <a:endParaRPr lang="en-US" sz="1400">
                <a:latin typeface="Calibri" pitchFamily="34" charset="0"/>
                <a:ea typeface="ＭＳ Ｐゴシック" pitchFamily="34" charset="-128"/>
              </a:endParaRPr>
            </a:p>
          </p:txBody>
        </p:sp>
      </p:grpSp>
      <p:grpSp>
        <p:nvGrpSpPr>
          <p:cNvPr id="87053" name="Group 13"/>
          <p:cNvGrpSpPr>
            <a:grpSpLocks/>
          </p:cNvGrpSpPr>
          <p:nvPr/>
        </p:nvGrpSpPr>
        <p:grpSpPr bwMode="auto">
          <a:xfrm>
            <a:off x="7010400" y="2057400"/>
            <a:ext cx="684213" cy="838200"/>
            <a:chOff x="4368" y="672"/>
            <a:chExt cx="431" cy="528"/>
          </a:xfrm>
        </p:grpSpPr>
        <p:pic>
          <p:nvPicPr>
            <p:cNvPr id="87054" name="Picture 14"/>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672"/>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5" name="Text Box 15"/>
            <p:cNvSpPr txBox="1">
              <a:spLocks noChangeArrowheads="1"/>
            </p:cNvSpPr>
            <p:nvPr/>
          </p:nvSpPr>
          <p:spPr bwMode="auto">
            <a:xfrm>
              <a:off x="4464" y="672"/>
              <a:ext cx="3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latin typeface="Calibri" pitchFamily="34" charset="0"/>
                  <a:ea typeface="ＭＳ Ｐゴシック" pitchFamily="34" charset="-128"/>
                </a:rPr>
                <a:t>25</a:t>
              </a:r>
              <a:r>
                <a:rPr lang="en-US" sz="1400">
                  <a:latin typeface="Calibri" pitchFamily="34" charset="0"/>
                  <a:ea typeface="ＭＳ Ｐゴシック" pitchFamily="34" charset="-128"/>
                  <a:cs typeface="Arial" pitchFamily="34" charset="0"/>
                </a:rPr>
                <a:t>°</a:t>
              </a:r>
              <a:r>
                <a:rPr lang="en-US" sz="1400">
                  <a:latin typeface="Calibri" pitchFamily="34" charset="0"/>
                  <a:ea typeface="ＭＳ Ｐゴシック" pitchFamily="34" charset="-128"/>
                </a:rPr>
                <a:t>C</a:t>
              </a:r>
            </a:p>
          </p:txBody>
        </p:sp>
      </p:grpSp>
      <p:pic>
        <p:nvPicPr>
          <p:cNvPr id="8705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276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Content Placeholder 3" descr="R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62163"/>
            <a:ext cx="27432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Content Placeholder 3" descr="R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5163"/>
            <a:ext cx="27432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59" name="Group 19"/>
          <p:cNvGrpSpPr>
            <a:grpSpLocks/>
          </p:cNvGrpSpPr>
          <p:nvPr/>
        </p:nvGrpSpPr>
        <p:grpSpPr bwMode="auto">
          <a:xfrm>
            <a:off x="3276600" y="3276600"/>
            <a:ext cx="844550" cy="838200"/>
            <a:chOff x="1056" y="2256"/>
            <a:chExt cx="532" cy="528"/>
          </a:xfrm>
        </p:grpSpPr>
        <p:pic>
          <p:nvPicPr>
            <p:cNvPr id="87060" name="Picture 20"/>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56" y="2256"/>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1" name="Text Box 21"/>
            <p:cNvSpPr txBox="1">
              <a:spLocks noChangeArrowheads="1"/>
            </p:cNvSpPr>
            <p:nvPr/>
          </p:nvSpPr>
          <p:spPr bwMode="auto">
            <a:xfrm>
              <a:off x="1152" y="2496"/>
              <a:ext cx="43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latin typeface="Calibri" pitchFamily="34" charset="0"/>
                  <a:ea typeface="ＭＳ Ｐゴシック" pitchFamily="34" charset="-128"/>
                </a:rPr>
                <a:t>-100</a:t>
              </a:r>
              <a:r>
                <a:rPr lang="en-US" sz="1400">
                  <a:latin typeface="Calibri" pitchFamily="34" charset="0"/>
                  <a:ea typeface="ＭＳ Ｐゴシック" pitchFamily="34" charset="-128"/>
                  <a:cs typeface="Arial" pitchFamily="34" charset="0"/>
                </a:rPr>
                <a:t>°</a:t>
              </a:r>
              <a:endParaRPr lang="en-US" sz="1400">
                <a:latin typeface="Calibri" pitchFamily="34" charset="0"/>
                <a:ea typeface="ＭＳ Ｐゴシック" pitchFamily="34" charset="-128"/>
              </a:endParaRPr>
            </a:p>
          </p:txBody>
        </p:sp>
      </p:grpSp>
      <p:grpSp>
        <p:nvGrpSpPr>
          <p:cNvPr id="87062" name="Group 22"/>
          <p:cNvGrpSpPr>
            <a:grpSpLocks/>
          </p:cNvGrpSpPr>
          <p:nvPr/>
        </p:nvGrpSpPr>
        <p:grpSpPr bwMode="auto">
          <a:xfrm>
            <a:off x="5410200" y="3276600"/>
            <a:ext cx="754063" cy="838200"/>
            <a:chOff x="4368" y="672"/>
            <a:chExt cx="475" cy="528"/>
          </a:xfrm>
        </p:grpSpPr>
        <p:pic>
          <p:nvPicPr>
            <p:cNvPr id="87063" name="Picture 2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672"/>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4" name="Text Box 24"/>
            <p:cNvSpPr txBox="1">
              <a:spLocks noChangeArrowheads="1"/>
            </p:cNvSpPr>
            <p:nvPr/>
          </p:nvSpPr>
          <p:spPr bwMode="auto">
            <a:xfrm>
              <a:off x="4464" y="672"/>
              <a:ext cx="3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solidFill>
                    <a:schemeClr val="bg1"/>
                  </a:solidFill>
                  <a:latin typeface="Calibri" pitchFamily="34" charset="0"/>
                  <a:ea typeface="ＭＳ Ｐゴシック" pitchFamily="34" charset="-128"/>
                </a:rPr>
                <a:t>-40</a:t>
              </a:r>
              <a:r>
                <a:rPr lang="en-US" sz="1400">
                  <a:solidFill>
                    <a:schemeClr val="bg1"/>
                  </a:solidFill>
                  <a:latin typeface="Calibri" pitchFamily="34" charset="0"/>
                  <a:ea typeface="ＭＳ Ｐゴシック" pitchFamily="34" charset="-128"/>
                  <a:cs typeface="Arial" pitchFamily="34" charset="0"/>
                </a:rPr>
                <a:t>°</a:t>
              </a:r>
              <a:endParaRPr lang="en-US" sz="1400">
                <a:solidFill>
                  <a:schemeClr val="bg1"/>
                </a:solidFill>
                <a:latin typeface="Calibri" pitchFamily="34" charset="0"/>
                <a:ea typeface="ＭＳ Ｐゴシック" pitchFamily="34" charset="-128"/>
              </a:endParaRPr>
            </a:p>
          </p:txBody>
        </p:sp>
      </p:grpSp>
      <p:pic>
        <p:nvPicPr>
          <p:cNvPr id="8706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324350"/>
            <a:ext cx="39814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419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7" name="Content Placeholder 3" descr="R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405313"/>
            <a:ext cx="27432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68" name="Group 28"/>
          <p:cNvGrpSpPr>
            <a:grpSpLocks/>
          </p:cNvGrpSpPr>
          <p:nvPr/>
        </p:nvGrpSpPr>
        <p:grpSpPr bwMode="auto">
          <a:xfrm>
            <a:off x="3200400" y="4476750"/>
            <a:ext cx="941388" cy="838200"/>
            <a:chOff x="1056" y="2256"/>
            <a:chExt cx="593" cy="528"/>
          </a:xfrm>
        </p:grpSpPr>
        <p:pic>
          <p:nvPicPr>
            <p:cNvPr id="87069" name="Picture 29"/>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56" y="2256"/>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0" name="Text Box 30"/>
            <p:cNvSpPr txBox="1">
              <a:spLocks noChangeArrowheads="1"/>
            </p:cNvSpPr>
            <p:nvPr/>
          </p:nvSpPr>
          <p:spPr bwMode="auto">
            <a:xfrm>
              <a:off x="1152" y="2496"/>
              <a:ext cx="49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latin typeface="Calibri" pitchFamily="34" charset="0"/>
                  <a:ea typeface="ＭＳ Ｐゴシック" pitchFamily="34" charset="-128"/>
                </a:rPr>
                <a:t>-100</a:t>
              </a:r>
              <a:r>
                <a:rPr lang="en-US" sz="1400">
                  <a:latin typeface="Calibri" pitchFamily="34" charset="0"/>
                  <a:ea typeface="ＭＳ Ｐゴシック" pitchFamily="34" charset="-128"/>
                  <a:cs typeface="Arial" pitchFamily="34" charset="0"/>
                </a:rPr>
                <a:t>°</a:t>
              </a:r>
              <a:r>
                <a:rPr lang="en-US" sz="1400">
                  <a:latin typeface="Calibri" pitchFamily="34" charset="0"/>
                  <a:ea typeface="ＭＳ Ｐゴシック" pitchFamily="34" charset="-128"/>
                </a:rPr>
                <a:t>C</a:t>
              </a:r>
            </a:p>
          </p:txBody>
        </p:sp>
      </p:grpSp>
      <p:pic>
        <p:nvPicPr>
          <p:cNvPr id="87071"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648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2"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5029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3"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6625" r="1987" b="6627"/>
          <a:stretch>
            <a:fillRect/>
          </a:stretch>
        </p:blipFill>
        <p:spPr bwMode="auto">
          <a:xfrm>
            <a:off x="3657600" y="5589588"/>
            <a:ext cx="3048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74" name="Group 34"/>
          <p:cNvGrpSpPr>
            <a:grpSpLocks/>
          </p:cNvGrpSpPr>
          <p:nvPr/>
        </p:nvGrpSpPr>
        <p:grpSpPr bwMode="auto">
          <a:xfrm>
            <a:off x="3581400" y="5715000"/>
            <a:ext cx="685800" cy="762000"/>
            <a:chOff x="1056" y="2256"/>
            <a:chExt cx="465" cy="528"/>
          </a:xfrm>
        </p:grpSpPr>
        <p:pic>
          <p:nvPicPr>
            <p:cNvPr id="87075" name="Picture 35"/>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56" y="2256"/>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6" name="Text Box 36"/>
            <p:cNvSpPr txBox="1">
              <a:spLocks noChangeArrowheads="1"/>
            </p:cNvSpPr>
            <p:nvPr/>
          </p:nvSpPr>
          <p:spPr bwMode="auto">
            <a:xfrm>
              <a:off x="1151" y="2496"/>
              <a:ext cx="370"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000">
                  <a:solidFill>
                    <a:schemeClr val="bg1"/>
                  </a:solidFill>
                  <a:latin typeface="Calibri" pitchFamily="34" charset="0"/>
                  <a:ea typeface="ＭＳ Ｐゴシック" pitchFamily="34" charset="-128"/>
                </a:rPr>
                <a:t>-100</a:t>
              </a:r>
              <a:r>
                <a:rPr lang="en-US" sz="1000">
                  <a:solidFill>
                    <a:schemeClr val="bg1"/>
                  </a:solidFill>
                  <a:latin typeface="Calibri" pitchFamily="34" charset="0"/>
                  <a:ea typeface="ＭＳ Ｐゴシック" pitchFamily="34" charset="-128"/>
                  <a:cs typeface="Arial" pitchFamily="34" charset="0"/>
                </a:rPr>
                <a:t>°</a:t>
              </a:r>
              <a:endParaRPr lang="en-US" sz="1000">
                <a:solidFill>
                  <a:schemeClr val="bg1"/>
                </a:solidFill>
                <a:latin typeface="Calibri" pitchFamily="34" charset="0"/>
                <a:ea typeface="ＭＳ Ｐゴシック" pitchFamily="34" charset="-128"/>
              </a:endParaRPr>
            </a:p>
          </p:txBody>
        </p:sp>
      </p:grpSp>
      <p:grpSp>
        <p:nvGrpSpPr>
          <p:cNvPr id="87077" name="Group 37"/>
          <p:cNvGrpSpPr>
            <a:grpSpLocks/>
          </p:cNvGrpSpPr>
          <p:nvPr/>
        </p:nvGrpSpPr>
        <p:grpSpPr bwMode="auto">
          <a:xfrm>
            <a:off x="5410200" y="5772150"/>
            <a:ext cx="685800" cy="685800"/>
            <a:chOff x="1056" y="2256"/>
            <a:chExt cx="465" cy="528"/>
          </a:xfrm>
        </p:grpSpPr>
        <p:pic>
          <p:nvPicPr>
            <p:cNvPr id="87078" name="Picture 38"/>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56" y="2256"/>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9" name="Text Box 39"/>
            <p:cNvSpPr txBox="1">
              <a:spLocks noChangeArrowheads="1"/>
            </p:cNvSpPr>
            <p:nvPr/>
          </p:nvSpPr>
          <p:spPr bwMode="auto">
            <a:xfrm>
              <a:off x="1151" y="2496"/>
              <a:ext cx="37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200">
                  <a:solidFill>
                    <a:schemeClr val="bg1"/>
                  </a:solidFill>
                  <a:latin typeface="Calibri" pitchFamily="34" charset="0"/>
                  <a:ea typeface="ＭＳ Ｐゴシック" pitchFamily="34" charset="-128"/>
                </a:rPr>
                <a:t>-40</a:t>
              </a:r>
              <a:r>
                <a:rPr lang="en-US" sz="1200">
                  <a:solidFill>
                    <a:schemeClr val="bg1"/>
                  </a:solidFill>
                  <a:latin typeface="Calibri" pitchFamily="34" charset="0"/>
                  <a:ea typeface="ＭＳ Ｐゴシック" pitchFamily="34" charset="-128"/>
                  <a:cs typeface="Arial" pitchFamily="34" charset="0"/>
                </a:rPr>
                <a:t>°</a:t>
              </a:r>
              <a:endParaRPr lang="en-US" sz="1200">
                <a:solidFill>
                  <a:schemeClr val="bg1"/>
                </a:solidFill>
                <a:latin typeface="Calibri" pitchFamily="34" charset="0"/>
                <a:ea typeface="ＭＳ Ｐゴシック" pitchFamily="34" charset="-128"/>
              </a:endParaRPr>
            </a:p>
          </p:txBody>
        </p:sp>
      </p:grpSp>
      <p:grpSp>
        <p:nvGrpSpPr>
          <p:cNvPr id="87080" name="Group 40"/>
          <p:cNvGrpSpPr>
            <a:grpSpLocks/>
          </p:cNvGrpSpPr>
          <p:nvPr/>
        </p:nvGrpSpPr>
        <p:grpSpPr bwMode="auto">
          <a:xfrm>
            <a:off x="5410200" y="4495800"/>
            <a:ext cx="754063" cy="838200"/>
            <a:chOff x="4368" y="672"/>
            <a:chExt cx="475" cy="528"/>
          </a:xfrm>
        </p:grpSpPr>
        <p:pic>
          <p:nvPicPr>
            <p:cNvPr id="87081" name="Picture 41"/>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672"/>
              <a:ext cx="137"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82" name="Text Box 42"/>
            <p:cNvSpPr txBox="1">
              <a:spLocks noChangeArrowheads="1"/>
            </p:cNvSpPr>
            <p:nvPr/>
          </p:nvSpPr>
          <p:spPr bwMode="auto">
            <a:xfrm>
              <a:off x="4464" y="672"/>
              <a:ext cx="3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a:solidFill>
                    <a:schemeClr val="bg1"/>
                  </a:solidFill>
                  <a:latin typeface="Calibri" pitchFamily="34" charset="0"/>
                  <a:ea typeface="ＭＳ Ｐゴシック" pitchFamily="34" charset="-128"/>
                </a:rPr>
                <a:t>-40</a:t>
              </a:r>
              <a:r>
                <a:rPr lang="en-US" sz="1400">
                  <a:solidFill>
                    <a:schemeClr val="bg1"/>
                  </a:solidFill>
                  <a:latin typeface="Calibri" pitchFamily="34" charset="0"/>
                  <a:ea typeface="ＭＳ Ｐゴシック" pitchFamily="34" charset="-128"/>
                  <a:cs typeface="Arial" pitchFamily="34" charset="0"/>
                </a:rPr>
                <a:t>°</a:t>
              </a:r>
              <a:endParaRPr lang="en-US" sz="1400">
                <a:solidFill>
                  <a:schemeClr val="bg1"/>
                </a:solidFill>
                <a:latin typeface="Calibri" pitchFamily="34" charset="0"/>
                <a:ea typeface="ＭＳ Ｐゴシック" pitchFamily="34" charset="-128"/>
              </a:endParaRPr>
            </a:p>
          </p:txBody>
        </p:sp>
      </p:grpSp>
      <p:sp>
        <p:nvSpPr>
          <p:cNvPr id="87083" name="Rectangle 43"/>
          <p:cNvSpPr>
            <a:spLocks noGrp="1" noChangeArrowheads="1"/>
          </p:cNvSpPr>
          <p:nvPr>
            <p:ph type="title" idx="4294967295"/>
          </p:nvPr>
        </p:nvSpPr>
        <p:spPr>
          <a:noFill/>
        </p:spPr>
        <p:txBody>
          <a:bodyPr lIns="45720" tIns="18288" rIns="45720" anchor="t"/>
          <a:lstStyle/>
          <a:p>
            <a:r>
              <a:rPr lang="en-US" smtClean="0"/>
              <a:t>Next steps</a:t>
            </a:r>
          </a:p>
        </p:txBody>
      </p:sp>
      <p:sp>
        <p:nvSpPr>
          <p:cNvPr id="87084" name="Text Box 44"/>
          <p:cNvSpPr txBox="1">
            <a:spLocks noChangeArrowheads="1"/>
          </p:cNvSpPr>
          <p:nvPr/>
        </p:nvSpPr>
        <p:spPr bwMode="auto">
          <a:xfrm>
            <a:off x="141288" y="976313"/>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ea typeface="ＭＳ Ｐゴシック" pitchFamily="34" charset="-128"/>
              </a:rPr>
              <a:t>1 REB only</a:t>
            </a:r>
          </a:p>
        </p:txBody>
      </p:sp>
      <p:sp>
        <p:nvSpPr>
          <p:cNvPr id="87085" name="Text Box 45"/>
          <p:cNvSpPr txBox="1">
            <a:spLocks noChangeArrowheads="1"/>
          </p:cNvSpPr>
          <p:nvPr/>
        </p:nvSpPr>
        <p:spPr bwMode="auto">
          <a:xfrm>
            <a:off x="150813" y="2203450"/>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ea typeface="ＭＳ Ｐゴシック" pitchFamily="34" charset="-128"/>
              </a:rPr>
              <a:t>1 REB warm + 1 CCD</a:t>
            </a:r>
          </a:p>
        </p:txBody>
      </p:sp>
      <p:sp>
        <p:nvSpPr>
          <p:cNvPr id="87086" name="Line 46"/>
          <p:cNvSpPr>
            <a:spLocks noChangeShapeType="1"/>
          </p:cNvSpPr>
          <p:nvPr/>
        </p:nvSpPr>
        <p:spPr bwMode="auto">
          <a:xfrm>
            <a:off x="155575" y="3092450"/>
            <a:ext cx="8726488"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7087" name="Text Box 48"/>
          <p:cNvSpPr txBox="1">
            <a:spLocks noChangeArrowheads="1"/>
          </p:cNvSpPr>
          <p:nvPr/>
        </p:nvSpPr>
        <p:spPr bwMode="auto">
          <a:xfrm>
            <a:off x="150813" y="3355975"/>
            <a:ext cx="2481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ea typeface="ＭＳ Ｐゴシック" pitchFamily="34" charset="-128"/>
              </a:rPr>
              <a:t>1 REB + 1 CCD in cryostat</a:t>
            </a:r>
          </a:p>
        </p:txBody>
      </p:sp>
      <p:sp>
        <p:nvSpPr>
          <p:cNvPr id="87088" name="Text Box 49"/>
          <p:cNvSpPr txBox="1">
            <a:spLocks noChangeArrowheads="1"/>
          </p:cNvSpPr>
          <p:nvPr/>
        </p:nvSpPr>
        <p:spPr bwMode="auto">
          <a:xfrm>
            <a:off x="160338" y="4524375"/>
            <a:ext cx="2481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ea typeface="ＭＳ Ｐゴシック" pitchFamily="34" charset="-128"/>
              </a:rPr>
              <a:t>1 REB + 3 CCDs in cryostat</a:t>
            </a:r>
          </a:p>
        </p:txBody>
      </p:sp>
      <p:sp>
        <p:nvSpPr>
          <p:cNvPr id="87089" name="Text Box 50"/>
          <p:cNvSpPr txBox="1">
            <a:spLocks noChangeArrowheads="1"/>
          </p:cNvSpPr>
          <p:nvPr/>
        </p:nvSpPr>
        <p:spPr bwMode="auto">
          <a:xfrm>
            <a:off x="161925" y="5756275"/>
            <a:ext cx="2481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ea typeface="ＭＳ Ｐゴシック" pitchFamily="34" charset="-128"/>
              </a:rPr>
              <a:t>Full RTM: 9 CCDs, 3 REBs</a:t>
            </a:r>
          </a:p>
        </p:txBody>
      </p:sp>
      <p:pic>
        <p:nvPicPr>
          <p:cNvPr id="87090" name="Picture 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0625" y="996950"/>
            <a:ext cx="1536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91" name="Picture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8713" y="1946275"/>
            <a:ext cx="1536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92" name="Picture 5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9525" y="3273425"/>
            <a:ext cx="13716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93" name="AutoShape 54"/>
          <p:cNvSpPr>
            <a:spLocks noChangeArrowheads="1"/>
          </p:cNvSpPr>
          <p:nvPr/>
        </p:nvSpPr>
        <p:spPr bwMode="auto">
          <a:xfrm rot="-5400000">
            <a:off x="6900863" y="3468687"/>
            <a:ext cx="700088" cy="582613"/>
          </a:xfrm>
          <a:custGeom>
            <a:avLst/>
            <a:gdLst>
              <a:gd name="T0" fmla="*/ 2147483647 w 21600"/>
              <a:gd name="T1" fmla="*/ 2147483647 h 21600"/>
              <a:gd name="T2" fmla="*/ 2147483647 w 21600"/>
              <a:gd name="T3" fmla="*/ 2147483647 h 21600"/>
              <a:gd name="T4" fmla="*/ 1872729018 w 21600"/>
              <a:gd name="T5" fmla="*/ 2147483647 h 21600"/>
              <a:gd name="T6" fmla="*/ 2147483647 w 21600"/>
              <a:gd name="T7" fmla="*/ 0 h 21600"/>
              <a:gd name="T8" fmla="*/ 0 60000 65536"/>
              <a:gd name="T9" fmla="*/ 0 60000 65536"/>
              <a:gd name="T10" fmla="*/ 0 60000 65536"/>
              <a:gd name="T11" fmla="*/ 0 60000 65536"/>
              <a:gd name="T12" fmla="*/ 3497 w 21600"/>
              <a:gd name="T13" fmla="*/ 3497 h 21600"/>
              <a:gd name="T14" fmla="*/ 18103 w 21600"/>
              <a:gd name="T15" fmla="*/ 18103 h 21600"/>
            </a:gdLst>
            <a:ahLst/>
            <a:cxnLst>
              <a:cxn ang="T8">
                <a:pos x="T0" y="T1"/>
              </a:cxn>
              <a:cxn ang="T9">
                <a:pos x="T2" y="T3"/>
              </a:cxn>
              <a:cxn ang="T10">
                <a:pos x="T4" y="T5"/>
              </a:cxn>
              <a:cxn ang="T11">
                <a:pos x="T6" y="T7"/>
              </a:cxn>
            </a:cxnLst>
            <a:rect l="T12" t="T13" r="T14" b="T15"/>
            <a:pathLst>
              <a:path w="21600" h="21600">
                <a:moveTo>
                  <a:pt x="0" y="0"/>
                </a:moveTo>
                <a:lnTo>
                  <a:pt x="3393" y="21600"/>
                </a:lnTo>
                <a:lnTo>
                  <a:pt x="18207" y="21600"/>
                </a:lnTo>
                <a:lnTo>
                  <a:pt x="21600" y="0"/>
                </a:lnTo>
                <a:close/>
              </a:path>
            </a:pathLst>
          </a:custGeom>
          <a:solidFill>
            <a:srgbClr val="FF3300"/>
          </a:solidFill>
          <a:ln w="9525">
            <a:solidFill>
              <a:schemeClr val="tx1"/>
            </a:solidFill>
            <a:miter lim="800000"/>
            <a:headEnd/>
            <a:tailEnd/>
          </a:ln>
        </p:spPr>
        <p:txBody>
          <a:bodyPr vert="eaVert" anchor="ctr"/>
          <a:lstStyle/>
          <a:p>
            <a:pPr algn="ctr" defTabSz="914400"/>
            <a:r>
              <a:rPr lang="en-US" sz="1000" b="1">
                <a:solidFill>
                  <a:schemeClr val="bg1"/>
                </a:solidFill>
                <a:ea typeface="ＭＳ Ｐゴシック" pitchFamily="34" charset="-128"/>
              </a:rPr>
              <a:t>VAC-OTM</a:t>
            </a:r>
          </a:p>
        </p:txBody>
      </p:sp>
      <p:sp>
        <p:nvSpPr>
          <p:cNvPr id="87094" name="AutoShape 55"/>
          <p:cNvSpPr>
            <a:spLocks noChangeArrowheads="1"/>
          </p:cNvSpPr>
          <p:nvPr/>
        </p:nvSpPr>
        <p:spPr bwMode="auto">
          <a:xfrm rot="-5400000">
            <a:off x="6946900" y="4584701"/>
            <a:ext cx="700087" cy="582612"/>
          </a:xfrm>
          <a:custGeom>
            <a:avLst/>
            <a:gdLst>
              <a:gd name="T0" fmla="*/ 2147483647 w 21600"/>
              <a:gd name="T1" fmla="*/ 2147483647 h 21600"/>
              <a:gd name="T2" fmla="*/ 2147483647 w 21600"/>
              <a:gd name="T3" fmla="*/ 2147483647 h 21600"/>
              <a:gd name="T4" fmla="*/ 1872721157 w 21600"/>
              <a:gd name="T5" fmla="*/ 2147483647 h 21600"/>
              <a:gd name="T6" fmla="*/ 2147483647 w 21600"/>
              <a:gd name="T7" fmla="*/ 0 h 21600"/>
              <a:gd name="T8" fmla="*/ 0 60000 65536"/>
              <a:gd name="T9" fmla="*/ 0 60000 65536"/>
              <a:gd name="T10" fmla="*/ 0 60000 65536"/>
              <a:gd name="T11" fmla="*/ 0 60000 65536"/>
              <a:gd name="T12" fmla="*/ 3497 w 21600"/>
              <a:gd name="T13" fmla="*/ 3497 h 21600"/>
              <a:gd name="T14" fmla="*/ 18103 w 21600"/>
              <a:gd name="T15" fmla="*/ 18103 h 21600"/>
            </a:gdLst>
            <a:ahLst/>
            <a:cxnLst>
              <a:cxn ang="T8">
                <a:pos x="T0" y="T1"/>
              </a:cxn>
              <a:cxn ang="T9">
                <a:pos x="T2" y="T3"/>
              </a:cxn>
              <a:cxn ang="T10">
                <a:pos x="T4" y="T5"/>
              </a:cxn>
              <a:cxn ang="T11">
                <a:pos x="T6" y="T7"/>
              </a:cxn>
            </a:cxnLst>
            <a:rect l="T12" t="T13" r="T14" b="T15"/>
            <a:pathLst>
              <a:path w="21600" h="21600">
                <a:moveTo>
                  <a:pt x="0" y="0"/>
                </a:moveTo>
                <a:lnTo>
                  <a:pt x="3393" y="21600"/>
                </a:lnTo>
                <a:lnTo>
                  <a:pt x="18207" y="21600"/>
                </a:lnTo>
                <a:lnTo>
                  <a:pt x="21600" y="0"/>
                </a:lnTo>
                <a:close/>
              </a:path>
            </a:pathLst>
          </a:custGeom>
          <a:solidFill>
            <a:srgbClr val="FF3300"/>
          </a:solidFill>
          <a:ln w="9525">
            <a:solidFill>
              <a:schemeClr val="tx1"/>
            </a:solidFill>
            <a:miter lim="800000"/>
            <a:headEnd/>
            <a:tailEnd/>
          </a:ln>
        </p:spPr>
        <p:txBody>
          <a:bodyPr vert="eaVert" anchor="ctr"/>
          <a:lstStyle/>
          <a:p>
            <a:pPr algn="ctr" defTabSz="914400"/>
            <a:r>
              <a:rPr lang="en-US" sz="1000" b="1">
                <a:solidFill>
                  <a:schemeClr val="bg1"/>
                </a:solidFill>
                <a:ea typeface="ＭＳ Ｐゴシック" pitchFamily="34" charset="-128"/>
              </a:rPr>
              <a:t>VAC-OTM</a:t>
            </a:r>
          </a:p>
        </p:txBody>
      </p:sp>
      <p:sp>
        <p:nvSpPr>
          <p:cNvPr id="87095" name="AutoShape 56"/>
          <p:cNvSpPr>
            <a:spLocks noChangeArrowheads="1"/>
          </p:cNvSpPr>
          <p:nvPr/>
        </p:nvSpPr>
        <p:spPr bwMode="auto">
          <a:xfrm rot="-5400000">
            <a:off x="6884988" y="5846762"/>
            <a:ext cx="700088" cy="582613"/>
          </a:xfrm>
          <a:custGeom>
            <a:avLst/>
            <a:gdLst>
              <a:gd name="T0" fmla="*/ 2147483647 w 21600"/>
              <a:gd name="T1" fmla="*/ 2147483647 h 21600"/>
              <a:gd name="T2" fmla="*/ 2147483647 w 21600"/>
              <a:gd name="T3" fmla="*/ 2147483647 h 21600"/>
              <a:gd name="T4" fmla="*/ 1872729018 w 21600"/>
              <a:gd name="T5" fmla="*/ 2147483647 h 21600"/>
              <a:gd name="T6" fmla="*/ 2147483647 w 21600"/>
              <a:gd name="T7" fmla="*/ 0 h 21600"/>
              <a:gd name="T8" fmla="*/ 0 60000 65536"/>
              <a:gd name="T9" fmla="*/ 0 60000 65536"/>
              <a:gd name="T10" fmla="*/ 0 60000 65536"/>
              <a:gd name="T11" fmla="*/ 0 60000 65536"/>
              <a:gd name="T12" fmla="*/ 3497 w 21600"/>
              <a:gd name="T13" fmla="*/ 3497 h 21600"/>
              <a:gd name="T14" fmla="*/ 18103 w 21600"/>
              <a:gd name="T15" fmla="*/ 18103 h 21600"/>
            </a:gdLst>
            <a:ahLst/>
            <a:cxnLst>
              <a:cxn ang="T8">
                <a:pos x="T0" y="T1"/>
              </a:cxn>
              <a:cxn ang="T9">
                <a:pos x="T2" y="T3"/>
              </a:cxn>
              <a:cxn ang="T10">
                <a:pos x="T4" y="T5"/>
              </a:cxn>
              <a:cxn ang="T11">
                <a:pos x="T6" y="T7"/>
              </a:cxn>
            </a:cxnLst>
            <a:rect l="T12" t="T13" r="T14" b="T15"/>
            <a:pathLst>
              <a:path w="21600" h="21600">
                <a:moveTo>
                  <a:pt x="0" y="0"/>
                </a:moveTo>
                <a:lnTo>
                  <a:pt x="3393" y="21600"/>
                </a:lnTo>
                <a:lnTo>
                  <a:pt x="18207" y="21600"/>
                </a:lnTo>
                <a:lnTo>
                  <a:pt x="21600" y="0"/>
                </a:lnTo>
                <a:close/>
              </a:path>
            </a:pathLst>
          </a:custGeom>
          <a:solidFill>
            <a:srgbClr val="FF3300"/>
          </a:solidFill>
          <a:ln w="9525">
            <a:solidFill>
              <a:schemeClr val="tx1"/>
            </a:solidFill>
            <a:miter lim="800000"/>
            <a:headEnd/>
            <a:tailEnd/>
          </a:ln>
        </p:spPr>
        <p:txBody>
          <a:bodyPr vert="eaVert" anchor="ctr"/>
          <a:lstStyle/>
          <a:p>
            <a:pPr algn="ctr" defTabSz="914400"/>
            <a:r>
              <a:rPr lang="en-US" sz="1000" b="1">
                <a:solidFill>
                  <a:schemeClr val="bg1"/>
                </a:solidFill>
                <a:ea typeface="ＭＳ Ｐゴシック" pitchFamily="34" charset="-128"/>
              </a:rPr>
              <a:t>VAC-OTM</a:t>
            </a:r>
          </a:p>
        </p:txBody>
      </p:sp>
      <p:pic>
        <p:nvPicPr>
          <p:cNvPr id="87096" name="Picture 5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9525" y="4448175"/>
            <a:ext cx="13716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97" name="Picture 58"/>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9525" y="5583238"/>
            <a:ext cx="13716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589838" y="6421438"/>
            <a:ext cx="492125" cy="358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a:defRPr/>
            </a:pPr>
            <a:r>
              <a:rPr lang="en-US" sz="1200" dirty="0"/>
              <a:t>TCM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oc\documents\eudora\attach\RaftCam_Thermal_SolidExteri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p:cNvSpPr>
          <p:nvPr>
            <p:ph type="title" idx="4294967295"/>
          </p:nvPr>
        </p:nvSpPr>
        <p:spPr/>
        <p:txBody>
          <a:bodyPr/>
          <a:lstStyle/>
          <a:p>
            <a:r>
              <a:rPr lang="en-US" sz="2800" smtClean="0"/>
              <a:t>raft test cryostat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oc\documents\eudora\attach\RaftCam_Thermal_Mechanic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Grp="1"/>
          </p:cNvSpPr>
          <p:nvPr>
            <p:ph type="title" idx="4294967295"/>
          </p:nvPr>
        </p:nvSpPr>
        <p:spPr/>
        <p:txBody>
          <a:bodyPr/>
          <a:lstStyle/>
          <a:p>
            <a:r>
              <a:rPr lang="en-US" sz="2800" smtClean="0"/>
              <a:t>mechanics and thermal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oc\documents\eudora\attach\RaftCam_Thermal_Cry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Grp="1"/>
          </p:cNvSpPr>
          <p:nvPr>
            <p:ph type="title" idx="4294967295"/>
          </p:nvPr>
        </p:nvSpPr>
        <p:spPr/>
        <p:txBody>
          <a:bodyPr/>
          <a:lstStyle/>
          <a:p>
            <a:r>
              <a:rPr lang="en-US" sz="2800" smtClean="0"/>
              <a:t>CCD cooling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oc\documents\eudora\attach\RaftCam_Thermal_Co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Grp="1"/>
          </p:cNvSpPr>
          <p:nvPr>
            <p:ph type="title" idx="4294967295"/>
          </p:nvPr>
        </p:nvSpPr>
        <p:spPr/>
        <p:txBody>
          <a:bodyPr/>
          <a:lstStyle/>
          <a:p>
            <a:r>
              <a:rPr lang="en-US" sz="2800" smtClean="0"/>
              <a:t>electronics cooling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oc\documents\eudora\attach\RaftCam_Thermal_Cold+Cry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Grp="1"/>
          </p:cNvSpPr>
          <p:nvPr>
            <p:ph type="title" idx="4294967295"/>
          </p:nvPr>
        </p:nvSpPr>
        <p:spPr/>
        <p:txBody>
          <a:bodyPr/>
          <a:lstStyle/>
          <a:p>
            <a:r>
              <a:rPr lang="en-US" sz="2800" smtClean="0"/>
              <a:t>cooling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oc\documents\eudora\attach\RaftCam_Thermal_Electric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914400"/>
            <a:ext cx="6477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Grp="1"/>
          </p:cNvSpPr>
          <p:nvPr>
            <p:ph type="title" idx="4294967295"/>
          </p:nvPr>
        </p:nvSpPr>
        <p:spPr/>
        <p:txBody>
          <a:bodyPr/>
          <a:lstStyle/>
          <a:p>
            <a:r>
              <a:rPr lang="en-US" sz="2800" smtClean="0"/>
              <a:t>electronics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2166938" y="92075"/>
            <a:ext cx="6519862" cy="538163"/>
          </a:xfrm>
        </p:spPr>
        <p:txBody>
          <a:bodyPr/>
          <a:lstStyle/>
          <a:p>
            <a:pPr eaLnBrk="1" hangingPunct="1"/>
            <a:r>
              <a:rPr lang="en-US" smtClean="0"/>
              <a:t>The problem</a:t>
            </a:r>
          </a:p>
        </p:txBody>
      </p:sp>
      <p:pic>
        <p:nvPicPr>
          <p:cNvPr id="72708"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438" y="1298575"/>
            <a:ext cx="4752975"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Freeform 6"/>
          <p:cNvSpPr>
            <a:spLocks/>
          </p:cNvSpPr>
          <p:nvPr/>
        </p:nvSpPr>
        <p:spPr bwMode="auto">
          <a:xfrm>
            <a:off x="4381500" y="3016250"/>
            <a:ext cx="2298700" cy="2906713"/>
          </a:xfrm>
          <a:custGeom>
            <a:avLst/>
            <a:gdLst>
              <a:gd name="T0" fmla="*/ 0 w 1448"/>
              <a:gd name="T1" fmla="*/ 0 h 1831"/>
              <a:gd name="T2" fmla="*/ 215 w 1448"/>
              <a:gd name="T3" fmla="*/ 1221 h 1831"/>
              <a:gd name="T4" fmla="*/ 1448 w 1448"/>
              <a:gd name="T5" fmla="*/ 1831 h 1831"/>
              <a:gd name="T6" fmla="*/ 1440 w 1448"/>
              <a:gd name="T7" fmla="*/ 563 h 1831"/>
              <a:gd name="T8" fmla="*/ 0 w 1448"/>
              <a:gd name="T9" fmla="*/ 0 h 1831"/>
            </a:gdLst>
            <a:ahLst/>
            <a:cxnLst>
              <a:cxn ang="0">
                <a:pos x="T0" y="T1"/>
              </a:cxn>
              <a:cxn ang="0">
                <a:pos x="T2" y="T3"/>
              </a:cxn>
              <a:cxn ang="0">
                <a:pos x="T4" y="T5"/>
              </a:cxn>
              <a:cxn ang="0">
                <a:pos x="T6" y="T7"/>
              </a:cxn>
              <a:cxn ang="0">
                <a:pos x="T8" y="T9"/>
              </a:cxn>
            </a:cxnLst>
            <a:rect l="0" t="0" r="r" b="b"/>
            <a:pathLst>
              <a:path w="1448" h="1831">
                <a:moveTo>
                  <a:pt x="0" y="0"/>
                </a:moveTo>
                <a:lnTo>
                  <a:pt x="215" y="1221"/>
                </a:lnTo>
                <a:lnTo>
                  <a:pt x="1448" y="1831"/>
                </a:lnTo>
                <a:lnTo>
                  <a:pt x="1440" y="563"/>
                </a:lnTo>
                <a:lnTo>
                  <a:pt x="0" y="0"/>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1" name="Freeform 7"/>
          <p:cNvSpPr>
            <a:spLocks/>
          </p:cNvSpPr>
          <p:nvPr/>
        </p:nvSpPr>
        <p:spPr bwMode="auto">
          <a:xfrm>
            <a:off x="6667500" y="3398838"/>
            <a:ext cx="469900" cy="2511425"/>
          </a:xfrm>
          <a:custGeom>
            <a:avLst/>
            <a:gdLst>
              <a:gd name="T0" fmla="*/ 0 w 296"/>
              <a:gd name="T1" fmla="*/ 331 h 1582"/>
              <a:gd name="T2" fmla="*/ 4 w 296"/>
              <a:gd name="T3" fmla="*/ 1582 h 1582"/>
              <a:gd name="T4" fmla="*/ 236 w 296"/>
              <a:gd name="T5" fmla="*/ 1238 h 1582"/>
              <a:gd name="T6" fmla="*/ 296 w 296"/>
              <a:gd name="T7" fmla="*/ 0 h 1582"/>
              <a:gd name="T8" fmla="*/ 0 w 296"/>
              <a:gd name="T9" fmla="*/ 331 h 1582"/>
            </a:gdLst>
            <a:ahLst/>
            <a:cxnLst>
              <a:cxn ang="0">
                <a:pos x="T0" y="T1"/>
              </a:cxn>
              <a:cxn ang="0">
                <a:pos x="T2" y="T3"/>
              </a:cxn>
              <a:cxn ang="0">
                <a:pos x="T4" y="T5"/>
              </a:cxn>
              <a:cxn ang="0">
                <a:pos x="T6" y="T7"/>
              </a:cxn>
              <a:cxn ang="0">
                <a:pos x="T8" y="T9"/>
              </a:cxn>
            </a:cxnLst>
            <a:rect l="0" t="0" r="r" b="b"/>
            <a:pathLst>
              <a:path w="296" h="1582">
                <a:moveTo>
                  <a:pt x="0" y="331"/>
                </a:moveTo>
                <a:lnTo>
                  <a:pt x="4" y="1582"/>
                </a:lnTo>
                <a:lnTo>
                  <a:pt x="236" y="1238"/>
                </a:lnTo>
                <a:lnTo>
                  <a:pt x="296" y="0"/>
                </a:lnTo>
                <a:lnTo>
                  <a:pt x="0" y="331"/>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2" name="Freeform 8"/>
          <p:cNvSpPr>
            <a:spLocks/>
          </p:cNvSpPr>
          <p:nvPr/>
        </p:nvSpPr>
        <p:spPr bwMode="auto">
          <a:xfrm>
            <a:off x="7042150" y="3390900"/>
            <a:ext cx="935038" cy="2300288"/>
          </a:xfrm>
          <a:custGeom>
            <a:avLst/>
            <a:gdLst>
              <a:gd name="T0" fmla="*/ 60 w 589"/>
              <a:gd name="T1" fmla="*/ 0 h 1449"/>
              <a:gd name="T2" fmla="*/ 0 w 589"/>
              <a:gd name="T3" fmla="*/ 1234 h 1449"/>
              <a:gd name="T4" fmla="*/ 421 w 589"/>
              <a:gd name="T5" fmla="*/ 1449 h 1449"/>
              <a:gd name="T6" fmla="*/ 589 w 589"/>
              <a:gd name="T7" fmla="*/ 194 h 1449"/>
              <a:gd name="T8" fmla="*/ 60 w 589"/>
              <a:gd name="T9" fmla="*/ 0 h 1449"/>
            </a:gdLst>
            <a:ahLst/>
            <a:cxnLst>
              <a:cxn ang="0">
                <a:pos x="T0" y="T1"/>
              </a:cxn>
              <a:cxn ang="0">
                <a:pos x="T2" y="T3"/>
              </a:cxn>
              <a:cxn ang="0">
                <a:pos x="T4" y="T5"/>
              </a:cxn>
              <a:cxn ang="0">
                <a:pos x="T6" y="T7"/>
              </a:cxn>
              <a:cxn ang="0">
                <a:pos x="T8" y="T9"/>
              </a:cxn>
            </a:cxnLst>
            <a:rect l="0" t="0" r="r" b="b"/>
            <a:pathLst>
              <a:path w="589" h="1449">
                <a:moveTo>
                  <a:pt x="60" y="0"/>
                </a:moveTo>
                <a:lnTo>
                  <a:pt x="0" y="1234"/>
                </a:lnTo>
                <a:lnTo>
                  <a:pt x="421" y="1449"/>
                </a:lnTo>
                <a:lnTo>
                  <a:pt x="589" y="194"/>
                </a:lnTo>
                <a:lnTo>
                  <a:pt x="60" y="0"/>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5" name="Freeform 11"/>
          <p:cNvSpPr>
            <a:spLocks/>
          </p:cNvSpPr>
          <p:nvPr/>
        </p:nvSpPr>
        <p:spPr bwMode="auto">
          <a:xfrm>
            <a:off x="7710488" y="2428875"/>
            <a:ext cx="1243012" cy="3255963"/>
          </a:xfrm>
          <a:custGeom>
            <a:avLst/>
            <a:gdLst>
              <a:gd name="T0" fmla="*/ 164 w 783"/>
              <a:gd name="T1" fmla="*/ 808 h 2051"/>
              <a:gd name="T2" fmla="*/ 783 w 783"/>
              <a:gd name="T3" fmla="*/ 0 h 2051"/>
              <a:gd name="T4" fmla="*/ 503 w 783"/>
              <a:gd name="T5" fmla="*/ 1286 h 2051"/>
              <a:gd name="T6" fmla="*/ 0 w 783"/>
              <a:gd name="T7" fmla="*/ 2051 h 2051"/>
              <a:gd name="T8" fmla="*/ 164 w 783"/>
              <a:gd name="T9" fmla="*/ 808 h 2051"/>
            </a:gdLst>
            <a:ahLst/>
            <a:cxnLst>
              <a:cxn ang="0">
                <a:pos x="T0" y="T1"/>
              </a:cxn>
              <a:cxn ang="0">
                <a:pos x="T2" y="T3"/>
              </a:cxn>
              <a:cxn ang="0">
                <a:pos x="T4" y="T5"/>
              </a:cxn>
              <a:cxn ang="0">
                <a:pos x="T6" y="T7"/>
              </a:cxn>
              <a:cxn ang="0">
                <a:pos x="T8" y="T9"/>
              </a:cxn>
            </a:cxnLst>
            <a:rect l="0" t="0" r="r" b="b"/>
            <a:pathLst>
              <a:path w="783" h="2051">
                <a:moveTo>
                  <a:pt x="164" y="808"/>
                </a:moveTo>
                <a:lnTo>
                  <a:pt x="783" y="0"/>
                </a:lnTo>
                <a:lnTo>
                  <a:pt x="503" y="1286"/>
                </a:lnTo>
                <a:lnTo>
                  <a:pt x="0" y="2051"/>
                </a:lnTo>
                <a:lnTo>
                  <a:pt x="164" y="808"/>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6" name="Freeform 12"/>
          <p:cNvSpPr>
            <a:spLocks/>
          </p:cNvSpPr>
          <p:nvPr/>
        </p:nvSpPr>
        <p:spPr bwMode="auto">
          <a:xfrm>
            <a:off x="8318500" y="1924050"/>
            <a:ext cx="184150" cy="239713"/>
          </a:xfrm>
          <a:custGeom>
            <a:avLst/>
            <a:gdLst>
              <a:gd name="T0" fmla="*/ 116 w 116"/>
              <a:gd name="T1" fmla="*/ 0 h 151"/>
              <a:gd name="T2" fmla="*/ 82 w 116"/>
              <a:gd name="T3" fmla="*/ 151 h 151"/>
              <a:gd name="T4" fmla="*/ 0 w 116"/>
              <a:gd name="T5" fmla="*/ 121 h 151"/>
              <a:gd name="T6" fmla="*/ 116 w 116"/>
              <a:gd name="T7" fmla="*/ 0 h 151"/>
            </a:gdLst>
            <a:ahLst/>
            <a:cxnLst>
              <a:cxn ang="0">
                <a:pos x="T0" y="T1"/>
              </a:cxn>
              <a:cxn ang="0">
                <a:pos x="T2" y="T3"/>
              </a:cxn>
              <a:cxn ang="0">
                <a:pos x="T4" y="T5"/>
              </a:cxn>
              <a:cxn ang="0">
                <a:pos x="T6" y="T7"/>
              </a:cxn>
            </a:cxnLst>
            <a:rect l="0" t="0" r="r" b="b"/>
            <a:pathLst>
              <a:path w="116" h="151">
                <a:moveTo>
                  <a:pt x="116" y="0"/>
                </a:moveTo>
                <a:lnTo>
                  <a:pt x="82" y="151"/>
                </a:lnTo>
                <a:lnTo>
                  <a:pt x="0" y="121"/>
                </a:lnTo>
                <a:lnTo>
                  <a:pt x="116" y="0"/>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8" name="Freeform 14"/>
          <p:cNvSpPr>
            <a:spLocks/>
          </p:cNvSpPr>
          <p:nvPr/>
        </p:nvSpPr>
        <p:spPr bwMode="auto">
          <a:xfrm>
            <a:off x="4348163" y="2398713"/>
            <a:ext cx="476250" cy="539750"/>
          </a:xfrm>
          <a:custGeom>
            <a:avLst/>
            <a:gdLst>
              <a:gd name="T0" fmla="*/ 0 w 300"/>
              <a:gd name="T1" fmla="*/ 0 h 340"/>
              <a:gd name="T2" fmla="*/ 32 w 300"/>
              <a:gd name="T3" fmla="*/ 280 h 340"/>
              <a:gd name="T4" fmla="*/ 6 w 300"/>
              <a:gd name="T5" fmla="*/ 301 h 340"/>
              <a:gd name="T6" fmla="*/ 30 w 300"/>
              <a:gd name="T7" fmla="*/ 310 h 340"/>
              <a:gd name="T8" fmla="*/ 35 w 300"/>
              <a:gd name="T9" fmla="*/ 340 h 340"/>
              <a:gd name="T10" fmla="*/ 50 w 300"/>
              <a:gd name="T11" fmla="*/ 327 h 340"/>
              <a:gd name="T12" fmla="*/ 44 w 300"/>
              <a:gd name="T13" fmla="*/ 316 h 340"/>
              <a:gd name="T14" fmla="*/ 27 w 300"/>
              <a:gd name="T15" fmla="*/ 301 h 340"/>
              <a:gd name="T16" fmla="*/ 14 w 300"/>
              <a:gd name="T17" fmla="*/ 298 h 340"/>
              <a:gd name="T18" fmla="*/ 300 w 300"/>
              <a:gd name="T19" fmla="*/ 100 h 340"/>
              <a:gd name="T20" fmla="*/ 0 w 300"/>
              <a:gd name="T2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0" h="340">
                <a:moveTo>
                  <a:pt x="0" y="0"/>
                </a:moveTo>
                <a:lnTo>
                  <a:pt x="32" y="280"/>
                </a:lnTo>
                <a:lnTo>
                  <a:pt x="6" y="301"/>
                </a:lnTo>
                <a:lnTo>
                  <a:pt x="30" y="310"/>
                </a:lnTo>
                <a:lnTo>
                  <a:pt x="35" y="340"/>
                </a:lnTo>
                <a:lnTo>
                  <a:pt x="50" y="327"/>
                </a:lnTo>
                <a:lnTo>
                  <a:pt x="44" y="316"/>
                </a:lnTo>
                <a:lnTo>
                  <a:pt x="27" y="301"/>
                </a:lnTo>
                <a:lnTo>
                  <a:pt x="14" y="298"/>
                </a:lnTo>
                <a:lnTo>
                  <a:pt x="300" y="100"/>
                </a:lnTo>
                <a:lnTo>
                  <a:pt x="0" y="0"/>
                </a:lnTo>
                <a:close/>
              </a:path>
            </a:pathLst>
          </a:cu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2719" name="Content Placeholder 2"/>
          <p:cNvSpPr>
            <a:spLocks/>
          </p:cNvSpPr>
          <p:nvPr/>
        </p:nvSpPr>
        <p:spPr bwMode="auto">
          <a:xfrm>
            <a:off x="406400" y="1298575"/>
            <a:ext cx="3944938"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 typeface="Arial" pitchFamily="34" charset="0"/>
              <a:buChar char="•"/>
            </a:pPr>
            <a:r>
              <a:rPr lang="en-US" sz="2400">
                <a:latin typeface="Calibri" pitchFamily="34" charset="0"/>
              </a:rPr>
              <a:t>Electronics to </a:t>
            </a:r>
            <a:r>
              <a:rPr lang="en-US" sz="2400" b="1" i="1">
                <a:latin typeface="Calibri" pitchFamily="34" charset="0"/>
              </a:rPr>
              <a:t>control CCDs</a:t>
            </a:r>
            <a:r>
              <a:rPr lang="en-US" sz="2400">
                <a:latin typeface="Calibri" pitchFamily="34" charset="0"/>
              </a:rPr>
              <a:t> and </a:t>
            </a:r>
            <a:r>
              <a:rPr lang="en-US" sz="2400" b="1" i="1">
                <a:latin typeface="Calibri" pitchFamily="34" charset="0"/>
              </a:rPr>
              <a:t>process an aggregate of 1.5Gpixels/s</a:t>
            </a:r>
            <a:r>
              <a:rPr lang="en-US" sz="2400">
                <a:latin typeface="Calibri" pitchFamily="34" charset="0"/>
              </a:rPr>
              <a:t> must fit into 1/6m</a:t>
            </a:r>
            <a:r>
              <a:rPr lang="en-US" sz="2400" baseline="30000">
                <a:latin typeface="Calibri" pitchFamily="34" charset="0"/>
              </a:rPr>
              <a:t>3</a:t>
            </a:r>
            <a:r>
              <a:rPr lang="en-US" sz="2400">
                <a:latin typeface="Calibri" pitchFamily="34" charset="0"/>
              </a:rPr>
              <a:t> behind the focal plane</a:t>
            </a:r>
          </a:p>
          <a:p>
            <a:pPr marL="342900" indent="-342900">
              <a:spcBef>
                <a:spcPct val="20000"/>
              </a:spcBef>
              <a:buFont typeface="Arial" pitchFamily="34" charset="0"/>
              <a:buChar char="•"/>
            </a:pPr>
            <a:r>
              <a:rPr lang="en-US" sz="2400">
                <a:latin typeface="Calibri" pitchFamily="34" charset="0"/>
              </a:rPr>
              <a:t>Inclusive of thermal and mechanical FPA support</a:t>
            </a:r>
          </a:p>
          <a:p>
            <a:pPr marL="342900" indent="-342900">
              <a:spcBef>
                <a:spcPct val="20000"/>
              </a:spcBef>
              <a:buFont typeface="Arial" pitchFamily="34" charset="0"/>
              <a:buChar char="•"/>
            </a:pPr>
            <a:r>
              <a:rPr lang="en-US" sz="2400" b="1" i="1">
                <a:latin typeface="Calibri" pitchFamily="34" charset="0"/>
              </a:rPr>
              <a:t>Everything in cryostat</a:t>
            </a:r>
          </a:p>
          <a:p>
            <a:pPr marL="342900" indent="-342900">
              <a:spcBef>
                <a:spcPct val="20000"/>
              </a:spcBef>
              <a:buFont typeface="Arial" pitchFamily="34" charset="0"/>
              <a:buNone/>
            </a:pPr>
            <a:endParaRPr lang="en-US" sz="2400">
              <a:latin typeface="Calibri" pitchFamily="34" charset="0"/>
              <a:sym typeface="Symbol" pitchFamily="18" charset="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2"/>
          <p:cNvSpPr>
            <a:spLocks noGrp="1"/>
          </p:cNvSpPr>
          <p:nvPr>
            <p:ph type="title" idx="4294967295"/>
          </p:nvPr>
        </p:nvSpPr>
        <p:spPr>
          <a:xfrm>
            <a:off x="2166938" y="92075"/>
            <a:ext cx="6519862" cy="538163"/>
          </a:xfrm>
        </p:spPr>
        <p:txBody>
          <a:bodyPr/>
          <a:lstStyle/>
          <a:p>
            <a:r>
              <a:rPr lang="en-US" smtClean="0">
                <a:solidFill>
                  <a:schemeClr val="bg1"/>
                </a:solidFill>
              </a:rPr>
              <a:t>vacuum enclosure under test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t="940"/>
          <a:stretch>
            <a:fillRect/>
          </a:stretch>
        </p:blipFill>
        <p:spPr bwMode="auto">
          <a:xfrm>
            <a:off x="4811713" y="1417638"/>
            <a:ext cx="38750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p:cNvSpPr>
            <a:spLocks noGrp="1"/>
          </p:cNvSpPr>
          <p:nvPr>
            <p:ph type="title"/>
          </p:nvPr>
        </p:nvSpPr>
        <p:spPr>
          <a:xfrm>
            <a:off x="2166938" y="214313"/>
            <a:ext cx="6519862" cy="539750"/>
          </a:xfrm>
        </p:spPr>
        <p:txBody>
          <a:bodyPr/>
          <a:lstStyle/>
          <a:p>
            <a:r>
              <a:rPr lang="en-US" smtClean="0"/>
              <a:t>proposed LSST commissioning camera (ComCam)</a:t>
            </a:r>
          </a:p>
        </p:txBody>
      </p:sp>
      <p:sp>
        <p:nvSpPr>
          <p:cNvPr id="33796" name="Text Box 6"/>
          <p:cNvSpPr txBox="1">
            <a:spLocks noChangeArrowheads="1"/>
          </p:cNvSpPr>
          <p:nvPr/>
        </p:nvSpPr>
        <p:spPr bwMode="auto">
          <a:xfrm>
            <a:off x="223838" y="1293813"/>
            <a:ext cx="458787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125000"/>
              </a:lnSpc>
              <a:spcBef>
                <a:spcPct val="50000"/>
              </a:spcBef>
              <a:buFontTx/>
              <a:buChar char="•"/>
            </a:pPr>
            <a:r>
              <a:rPr lang="en-US" sz="2200" b="1">
                <a:solidFill>
                  <a:srgbClr val="1F497D"/>
                </a:solidFill>
                <a:latin typeface="Calibri" pitchFamily="34" charset="0"/>
              </a:rPr>
              <a:t> Raft test cryostat with 9 engineering-grade CCDs, full electronics and DAQ, LN2 cooling, shutter, corrector + filters</a:t>
            </a:r>
          </a:p>
          <a:p>
            <a:pPr defTabSz="914400" eaLnBrk="1" hangingPunct="1">
              <a:lnSpc>
                <a:spcPct val="125000"/>
              </a:lnSpc>
              <a:buFontTx/>
              <a:buChar char="•"/>
            </a:pPr>
            <a:r>
              <a:rPr lang="en-US" sz="2200" b="1">
                <a:solidFill>
                  <a:srgbClr val="1F497D"/>
                </a:solidFill>
                <a:latin typeface="Calibri" pitchFamily="34" charset="0"/>
              </a:rPr>
              <a:t> Installed on camera hexapod/rotator at LSST 3-mirror focus prior to full Camera readiness</a:t>
            </a:r>
          </a:p>
          <a:p>
            <a:pPr defTabSz="914400" eaLnBrk="1" hangingPunct="1">
              <a:lnSpc>
                <a:spcPct val="125000"/>
              </a:lnSpc>
              <a:buFontTx/>
              <a:buChar char="•"/>
            </a:pPr>
            <a:r>
              <a:rPr lang="en-US" sz="2200" b="1">
                <a:solidFill>
                  <a:srgbClr val="1F497D"/>
                </a:solidFill>
                <a:latin typeface="Calibri" pitchFamily="34" charset="0"/>
              </a:rPr>
              <a:t> 30 arcmin field on-axis</a:t>
            </a:r>
          </a:p>
          <a:p>
            <a:pPr defTabSz="914400" eaLnBrk="1" hangingPunct="1">
              <a:lnSpc>
                <a:spcPct val="125000"/>
              </a:lnSpc>
              <a:buFontTx/>
              <a:buChar char="•"/>
            </a:pPr>
            <a:r>
              <a:rPr lang="en-US" sz="2200" b="1">
                <a:solidFill>
                  <a:srgbClr val="1F497D"/>
                </a:solidFill>
                <a:latin typeface="Calibri" pitchFamily="34" charset="0"/>
              </a:rPr>
              <a:t> Early commissioning studies</a:t>
            </a:r>
          </a:p>
          <a:p>
            <a:pPr defTabSz="914400" eaLnBrk="1" hangingPunct="1">
              <a:lnSpc>
                <a:spcPct val="125000"/>
              </a:lnSpc>
              <a:buFontTx/>
              <a:buChar char="•"/>
            </a:pPr>
            <a:endParaRPr lang="en-US" sz="2200" b="1">
              <a:solidFill>
                <a:srgbClr val="1F497D"/>
              </a:solidFill>
              <a:latin typeface="Calibri" pitchFamily="34" charset="0"/>
            </a:endParaRPr>
          </a:p>
        </p:txBody>
      </p:sp>
      <p:pic>
        <p:nvPicPr>
          <p:cNvPr id="33797"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28" b="9444"/>
          <a:stretch>
            <a:fillRect/>
          </a:stretch>
        </p:blipFill>
        <p:spPr bwMode="auto">
          <a:xfrm>
            <a:off x="5146675" y="4164013"/>
            <a:ext cx="354012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p:txBody>
          <a:bodyPr lIns="45720" tIns="18288" rIns="45720" anchor="t"/>
          <a:lstStyle/>
          <a:p>
            <a:r>
              <a:rPr lang="en-US" smtClean="0">
                <a:effectLst>
                  <a:outerShdw blurRad="38100" dist="38100" dir="2700000" algn="tl">
                    <a:srgbClr val="C0C0C0"/>
                  </a:outerShdw>
                </a:effectLst>
              </a:rPr>
              <a:t>LSST raft development team</a:t>
            </a:r>
          </a:p>
        </p:txBody>
      </p:sp>
      <p:pic>
        <p:nvPicPr>
          <p:cNvPr id="92163" name="Picture 2" descr="C:\Users\poc\Documents\Projects\LSST\pictures\Rafts\RAFT4.jpg"/>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990600" y="1219200"/>
            <a:ext cx="6985000" cy="474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64" name="AutoShape 4"/>
          <p:cNvSpPr>
            <a:spLocks noChangeArrowheads="1"/>
          </p:cNvSpPr>
          <p:nvPr/>
        </p:nvSpPr>
        <p:spPr bwMode="auto">
          <a:xfrm>
            <a:off x="4419600" y="1524000"/>
            <a:ext cx="1752600" cy="609600"/>
          </a:xfrm>
          <a:prstGeom prst="wedgeEllipseCallout">
            <a:avLst>
              <a:gd name="adj1" fmla="val -28259"/>
              <a:gd name="adj2" fmla="val 157292"/>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cs typeface="Arial" pitchFamily="34" charset="0"/>
              </a:rPr>
              <a:t>I can see land…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2438400" y="76200"/>
            <a:ext cx="6188075" cy="557213"/>
          </a:xfrm>
        </p:spPr>
        <p:txBody>
          <a:bodyPr/>
          <a:lstStyle/>
          <a:p>
            <a:pPr eaLnBrk="1" hangingPunct="1"/>
            <a:r>
              <a:rPr lang="en-US" sz="2800" smtClean="0"/>
              <a:t>acknowledgements</a:t>
            </a:r>
          </a:p>
        </p:txBody>
      </p:sp>
      <p:sp>
        <p:nvSpPr>
          <p:cNvPr id="35843" name="Rectangle 3"/>
          <p:cNvSpPr>
            <a:spLocks noGrp="1"/>
          </p:cNvSpPr>
          <p:nvPr>
            <p:ph type="body" idx="1"/>
          </p:nvPr>
        </p:nvSpPr>
        <p:spPr/>
        <p:txBody>
          <a:bodyPr/>
          <a:lstStyle/>
          <a:p>
            <a:pPr eaLnBrk="1" hangingPunct="1">
              <a:lnSpc>
                <a:spcPct val="90000"/>
              </a:lnSpc>
            </a:pPr>
            <a:r>
              <a:rPr lang="en-US" sz="2400" smtClean="0"/>
              <a:t>This presentation has been co-authored by employees of Brookhaven Science Associates, LLC. Portions of this work are supported by the Department of Energy under contract DE-AC02-98CH10886 with Brookhaven National Laboratory.  LSST project activities are supported in part by the National Science Foundation through Governing Cooperative Agreement 0809409 managed by the Association of Universities for Research in Astronomy (AURA), and the Department of Energy under contract DE-AC02-76-SFO0515 with the SLAC National Accelerator Laboratory. Additional LSST funding comes from private donations, grants to universities, and in-kind support from LSSTC Institutional Members.</a:t>
            </a:r>
          </a:p>
          <a:p>
            <a:pPr eaLnBrk="1" hangingPunct="1">
              <a:lnSpc>
                <a:spcPct val="90000"/>
              </a:lnSpc>
            </a:pPr>
            <a:endParaRPr lang="en-US" sz="240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166938" y="92075"/>
            <a:ext cx="6519862" cy="538163"/>
          </a:xfrm>
        </p:spPr>
        <p:txBody>
          <a:bodyPr/>
          <a:lstStyle/>
          <a:p>
            <a:r>
              <a:rPr lang="en-US" smtClean="0"/>
              <a:t>shameless plug</a:t>
            </a:r>
          </a:p>
        </p:txBody>
      </p:sp>
      <p:pic>
        <p:nvPicPr>
          <p:cNvPr id="38915" name="Picture 2" descr="http://www.bnl.gov/cosmo2013/files/flyerPoster/flyerPoster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58850"/>
            <a:ext cx="76009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ChangeArrowheads="1"/>
          </p:cNvSpPr>
          <p:nvPr/>
        </p:nvSpPr>
        <p:spPr bwMode="auto">
          <a:xfrm>
            <a:off x="2405063" y="6056313"/>
            <a:ext cx="337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http://www.bnl.gov/cosmo2013/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166813" y="2020888"/>
            <a:ext cx="57991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pPr>
            <a:r>
              <a:rPr lang="en-US" sz="4400"/>
              <a:t>BACKUP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4"/>
          <p:cNvGrpSpPr>
            <a:grpSpLocks/>
          </p:cNvGrpSpPr>
          <p:nvPr/>
        </p:nvGrpSpPr>
        <p:grpSpPr bwMode="auto">
          <a:xfrm>
            <a:off x="381000" y="857250"/>
            <a:ext cx="5235575" cy="5584825"/>
            <a:chOff x="956" y="176"/>
            <a:chExt cx="3711" cy="3958"/>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 y="176"/>
              <a:ext cx="3693" cy="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9"/>
            <p:cNvSpPr txBox="1">
              <a:spLocks noChangeArrowheads="1"/>
            </p:cNvSpPr>
            <p:nvPr/>
          </p:nvSpPr>
          <p:spPr bwMode="auto">
            <a:xfrm>
              <a:off x="3552" y="385"/>
              <a:ext cx="46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a:solidFill>
                    <a:schemeClr val="bg1"/>
                  </a:solidFill>
                  <a:latin typeface="Calibri" pitchFamily="34" charset="0"/>
                </a:rPr>
                <a:t>CCDs</a:t>
              </a:r>
            </a:p>
          </p:txBody>
        </p:sp>
        <p:sp>
          <p:nvSpPr>
            <p:cNvPr id="9224" name="Text Box 10"/>
            <p:cNvSpPr txBox="1">
              <a:spLocks noChangeArrowheads="1"/>
            </p:cNvSpPr>
            <p:nvPr/>
          </p:nvSpPr>
          <p:spPr bwMode="auto">
            <a:xfrm>
              <a:off x="3552" y="1090"/>
              <a:ext cx="1115"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raft</a:t>
              </a:r>
              <a:r>
                <a:rPr lang="en-US">
                  <a:solidFill>
                    <a:schemeClr val="bg1"/>
                  </a:solidFill>
                </a:rPr>
                <a:t> baseplate</a:t>
              </a:r>
            </a:p>
          </p:txBody>
        </p:sp>
        <p:sp>
          <p:nvSpPr>
            <p:cNvPr id="9225" name="Text Box 11"/>
            <p:cNvSpPr txBox="1">
              <a:spLocks noChangeArrowheads="1"/>
            </p:cNvSpPr>
            <p:nvPr/>
          </p:nvSpPr>
          <p:spPr bwMode="auto">
            <a:xfrm>
              <a:off x="1047" y="1418"/>
              <a:ext cx="1358"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V-grooves for kinematic mount</a:t>
              </a:r>
            </a:p>
          </p:txBody>
        </p:sp>
        <p:sp>
          <p:nvSpPr>
            <p:cNvPr id="9226" name="Text Box 12"/>
            <p:cNvSpPr txBox="1">
              <a:spLocks noChangeArrowheads="1"/>
            </p:cNvSpPr>
            <p:nvPr/>
          </p:nvSpPr>
          <p:spPr bwMode="auto">
            <a:xfrm>
              <a:off x="1047" y="2069"/>
              <a:ext cx="108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pre-tensioning arm</a:t>
              </a:r>
            </a:p>
          </p:txBody>
        </p:sp>
        <p:sp>
          <p:nvSpPr>
            <p:cNvPr id="9227" name="Text Box 13"/>
            <p:cNvSpPr txBox="1">
              <a:spLocks noChangeArrowheads="1"/>
            </p:cNvSpPr>
            <p:nvPr/>
          </p:nvSpPr>
          <p:spPr bwMode="auto">
            <a:xfrm>
              <a:off x="3552" y="2936"/>
              <a:ext cx="108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FEE boards</a:t>
              </a:r>
            </a:p>
          </p:txBody>
        </p:sp>
        <p:sp>
          <p:nvSpPr>
            <p:cNvPr id="9228" name="Text Box 14"/>
            <p:cNvSpPr txBox="1">
              <a:spLocks noChangeArrowheads="1"/>
            </p:cNvSpPr>
            <p:nvPr/>
          </p:nvSpPr>
          <p:spPr bwMode="auto">
            <a:xfrm>
              <a:off x="3552" y="1619"/>
              <a:ext cx="1080"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housing (cold mass)</a:t>
              </a:r>
            </a:p>
          </p:txBody>
        </p:sp>
        <p:sp>
          <p:nvSpPr>
            <p:cNvPr id="9229" name="Text Box 15"/>
            <p:cNvSpPr txBox="1">
              <a:spLocks noChangeArrowheads="1"/>
            </p:cNvSpPr>
            <p:nvPr/>
          </p:nvSpPr>
          <p:spPr bwMode="auto">
            <a:xfrm>
              <a:off x="1047" y="2964"/>
              <a:ext cx="108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solidFill>
                    <a:schemeClr val="bg1"/>
                  </a:solidFill>
                  <a:latin typeface="Calibri" pitchFamily="34" charset="0"/>
                </a:rPr>
                <a:t>electronics cooling bars</a:t>
              </a:r>
            </a:p>
          </p:txBody>
        </p:sp>
        <p:sp>
          <p:nvSpPr>
            <p:cNvPr id="9230" name="Line 16"/>
            <p:cNvSpPr>
              <a:spLocks noChangeShapeType="1"/>
            </p:cNvSpPr>
            <p:nvPr/>
          </p:nvSpPr>
          <p:spPr bwMode="auto">
            <a:xfrm flipV="1">
              <a:off x="1931" y="2964"/>
              <a:ext cx="644" cy="231"/>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1" name="Line 17"/>
            <p:cNvSpPr>
              <a:spLocks noChangeShapeType="1"/>
            </p:cNvSpPr>
            <p:nvPr/>
          </p:nvSpPr>
          <p:spPr bwMode="auto">
            <a:xfrm flipV="1">
              <a:off x="2027" y="1822"/>
              <a:ext cx="548" cy="448"/>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2" name="Line 18"/>
            <p:cNvSpPr>
              <a:spLocks noChangeShapeType="1"/>
            </p:cNvSpPr>
            <p:nvPr/>
          </p:nvSpPr>
          <p:spPr bwMode="auto">
            <a:xfrm flipV="1">
              <a:off x="2027" y="1220"/>
              <a:ext cx="192" cy="400"/>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3" name="Line 19"/>
            <p:cNvSpPr>
              <a:spLocks noChangeShapeType="1"/>
            </p:cNvSpPr>
            <p:nvPr/>
          </p:nvSpPr>
          <p:spPr bwMode="auto">
            <a:xfrm flipH="1">
              <a:off x="3239" y="522"/>
              <a:ext cx="313" cy="196"/>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4" name="Line 20"/>
            <p:cNvSpPr>
              <a:spLocks noChangeShapeType="1"/>
            </p:cNvSpPr>
            <p:nvPr/>
          </p:nvSpPr>
          <p:spPr bwMode="auto">
            <a:xfrm flipH="1" flipV="1">
              <a:off x="3409" y="1125"/>
              <a:ext cx="143" cy="95"/>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5" name="Line 21"/>
            <p:cNvSpPr>
              <a:spLocks noChangeShapeType="1"/>
            </p:cNvSpPr>
            <p:nvPr/>
          </p:nvSpPr>
          <p:spPr bwMode="auto">
            <a:xfrm flipH="1">
              <a:off x="3239" y="1822"/>
              <a:ext cx="313" cy="0"/>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9236" name="Line 22"/>
            <p:cNvSpPr>
              <a:spLocks noChangeShapeType="1"/>
            </p:cNvSpPr>
            <p:nvPr/>
          </p:nvSpPr>
          <p:spPr bwMode="auto">
            <a:xfrm flipH="1" flipV="1">
              <a:off x="3239" y="3049"/>
              <a:ext cx="313" cy="0"/>
            </a:xfrm>
            <a:prstGeom prst="line">
              <a:avLst/>
            </a:prstGeom>
            <a:noFill/>
            <a:ln w="22225">
              <a:solidFill>
                <a:schemeClr val="bg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grpSp>
      <p:sp>
        <p:nvSpPr>
          <p:cNvPr id="9219" name="Rectangle 23"/>
          <p:cNvSpPr>
            <a:spLocks noGrp="1"/>
          </p:cNvSpPr>
          <p:nvPr>
            <p:ph type="title"/>
          </p:nvPr>
        </p:nvSpPr>
        <p:spPr>
          <a:xfrm>
            <a:off x="2166938" y="92075"/>
            <a:ext cx="6519862" cy="538163"/>
          </a:xfrm>
        </p:spPr>
        <p:txBody>
          <a:bodyPr/>
          <a:lstStyle/>
          <a:p>
            <a:r>
              <a:rPr lang="en-US" sz="2800" smtClean="0"/>
              <a:t>Raft Tower Module</a:t>
            </a:r>
          </a:p>
        </p:txBody>
      </p:sp>
      <p:sp>
        <p:nvSpPr>
          <p:cNvPr id="9220" name="Text Box 28"/>
          <p:cNvSpPr txBox="1">
            <a:spLocks noChangeArrowheads="1"/>
          </p:cNvSpPr>
          <p:nvPr/>
        </p:nvSpPr>
        <p:spPr bwMode="auto">
          <a:xfrm>
            <a:off x="5788025" y="857250"/>
            <a:ext cx="3162300" cy="4079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137160" bIns="13716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70000"/>
              </a:lnSpc>
              <a:spcBef>
                <a:spcPct val="50000"/>
              </a:spcBef>
            </a:pPr>
            <a:r>
              <a:rPr lang="en-US" sz="1700">
                <a:solidFill>
                  <a:schemeClr val="bg1"/>
                </a:solidFill>
              </a:rPr>
              <a:t>Complete 144-Mpixel imager</a:t>
            </a:r>
          </a:p>
          <a:p>
            <a:pPr defTabSz="914400" eaLnBrk="1" hangingPunct="1">
              <a:lnSpc>
                <a:spcPct val="70000"/>
              </a:lnSpc>
              <a:spcBef>
                <a:spcPct val="50000"/>
              </a:spcBef>
            </a:pPr>
            <a:r>
              <a:rPr lang="en-US" sz="1700">
                <a:solidFill>
                  <a:schemeClr val="bg1"/>
                </a:solidFill>
              </a:rPr>
              <a:t>Support sensors mechanically to meet strict coplanarity and piston tolerances</a:t>
            </a:r>
          </a:p>
          <a:p>
            <a:pPr defTabSz="914400" eaLnBrk="1" hangingPunct="1">
              <a:lnSpc>
                <a:spcPct val="70000"/>
              </a:lnSpc>
              <a:spcBef>
                <a:spcPct val="50000"/>
              </a:spcBef>
            </a:pPr>
            <a:r>
              <a:rPr lang="en-US" sz="1700">
                <a:solidFill>
                  <a:schemeClr val="bg1"/>
                </a:solidFill>
              </a:rPr>
              <a:t>Thermal management of sensors and electronics</a:t>
            </a:r>
          </a:p>
          <a:p>
            <a:pPr defTabSz="914400" eaLnBrk="1" hangingPunct="1">
              <a:lnSpc>
                <a:spcPct val="70000"/>
              </a:lnSpc>
              <a:spcBef>
                <a:spcPct val="50000"/>
              </a:spcBef>
            </a:pPr>
            <a:r>
              <a:rPr lang="en-US" sz="1700">
                <a:solidFill>
                  <a:schemeClr val="bg1"/>
                </a:solidFill>
              </a:rPr>
              <a:t>Protect sensor surfaces from condensable contamination</a:t>
            </a:r>
          </a:p>
          <a:p>
            <a:pPr defTabSz="914400" eaLnBrk="1" hangingPunct="1">
              <a:lnSpc>
                <a:spcPct val="70000"/>
              </a:lnSpc>
              <a:spcBef>
                <a:spcPct val="50000"/>
              </a:spcBef>
            </a:pPr>
            <a:r>
              <a:rPr lang="en-US" sz="1700">
                <a:solidFill>
                  <a:schemeClr val="bg1"/>
                </a:solidFill>
              </a:rPr>
              <a:t>Provide bias, timing, and control signals for CCD operation</a:t>
            </a:r>
          </a:p>
          <a:p>
            <a:pPr defTabSz="914400" eaLnBrk="1" hangingPunct="1">
              <a:lnSpc>
                <a:spcPct val="70000"/>
              </a:lnSpc>
              <a:spcBef>
                <a:spcPct val="50000"/>
              </a:spcBef>
            </a:pPr>
            <a:r>
              <a:rPr lang="en-US" sz="1700">
                <a:solidFill>
                  <a:schemeClr val="bg1"/>
                </a:solidFill>
              </a:rPr>
              <a:t>Low noise analog signal processing</a:t>
            </a:r>
          </a:p>
          <a:p>
            <a:pPr defTabSz="914400" eaLnBrk="1" hangingPunct="1">
              <a:lnSpc>
                <a:spcPct val="70000"/>
              </a:lnSpc>
              <a:spcBef>
                <a:spcPct val="50000"/>
              </a:spcBef>
            </a:pPr>
            <a:r>
              <a:rPr lang="en-US" sz="1700">
                <a:solidFill>
                  <a:schemeClr val="bg1"/>
                </a:solidFill>
              </a:rPr>
              <a:t>Digitizing, multiplexing of pixel data</a:t>
            </a:r>
          </a:p>
          <a:p>
            <a:pPr defTabSz="914400" eaLnBrk="1" hangingPunct="1">
              <a:lnSpc>
                <a:spcPct val="70000"/>
              </a:lnSpc>
              <a:spcBef>
                <a:spcPct val="50000"/>
              </a:spcBef>
            </a:pPr>
            <a:r>
              <a:rPr lang="en-US" sz="1700">
                <a:solidFill>
                  <a:schemeClr val="bg1"/>
                </a:solidFill>
              </a:rPr>
              <a:t>Diagnostics and slow controls</a:t>
            </a:r>
          </a:p>
        </p:txBody>
      </p:sp>
      <p:sp>
        <p:nvSpPr>
          <p:cNvPr id="9221" name="Text Box 21"/>
          <p:cNvSpPr txBox="1">
            <a:spLocks noChangeArrowheads="1"/>
          </p:cNvSpPr>
          <p:nvPr/>
        </p:nvSpPr>
        <p:spPr bwMode="auto">
          <a:xfrm>
            <a:off x="5788025" y="5118100"/>
            <a:ext cx="3162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pPr>
            <a:r>
              <a:rPr lang="en-US">
                <a:latin typeface="Calibri" pitchFamily="34" charset="0"/>
              </a:rPr>
              <a:t>Optimized for</a:t>
            </a:r>
          </a:p>
          <a:p>
            <a:pPr defTabSz="914400" eaLnBrk="1" hangingPunct="1">
              <a:spcBef>
                <a:spcPct val="50000"/>
              </a:spcBef>
              <a:buFont typeface="Arial" pitchFamily="34" charset="0"/>
              <a:buChar char="—"/>
            </a:pPr>
            <a:r>
              <a:rPr lang="en-US">
                <a:latin typeface="Calibri" pitchFamily="34" charset="0"/>
              </a:rPr>
              <a:t> </a:t>
            </a:r>
            <a:r>
              <a:rPr lang="en-US" i="1">
                <a:latin typeface="Calibri" pitchFamily="34" charset="0"/>
              </a:rPr>
              <a:t>Compactness</a:t>
            </a:r>
          </a:p>
          <a:p>
            <a:pPr defTabSz="914400" eaLnBrk="1" hangingPunct="1">
              <a:spcBef>
                <a:spcPct val="50000"/>
              </a:spcBef>
              <a:buFont typeface="Arial" pitchFamily="34" charset="0"/>
              <a:buChar char="—"/>
            </a:pPr>
            <a:r>
              <a:rPr lang="en-US" i="1">
                <a:latin typeface="Calibri" pitchFamily="34" charset="0"/>
              </a:rPr>
              <a:t> Low power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noFill/>
        </p:spPr>
        <p:txBody>
          <a:bodyPr lIns="45720" tIns="18288" rIns="45720" anchor="t"/>
          <a:lstStyle/>
          <a:p>
            <a:r>
              <a:rPr lang="en-US" smtClean="0"/>
              <a:t>REB + CCD test bench components</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388" y="1312863"/>
            <a:ext cx="40163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5"/>
          <p:cNvSpPr txBox="1">
            <a:spLocks noChangeArrowheads="1"/>
          </p:cNvSpPr>
          <p:nvPr/>
        </p:nvSpPr>
        <p:spPr bwMode="auto">
          <a:xfrm>
            <a:off x="608013" y="5524500"/>
            <a:ext cx="3167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2000" b="1">
                <a:solidFill>
                  <a:srgbClr val="1F497D"/>
                </a:solidFill>
                <a:latin typeface="Calibri" pitchFamily="34" charset="0"/>
                <a:ea typeface="ＭＳ Ｐゴシック" pitchFamily="34" charset="-128"/>
              </a:rPr>
              <a:t>Multimode cryostat with CCD, xray source, thermal control and monitoring</a:t>
            </a:r>
          </a:p>
        </p:txBody>
      </p:sp>
      <p:sp>
        <p:nvSpPr>
          <p:cNvPr id="89093" name="Text Box 6"/>
          <p:cNvSpPr txBox="1">
            <a:spLocks noChangeArrowheads="1"/>
          </p:cNvSpPr>
          <p:nvPr/>
        </p:nvSpPr>
        <p:spPr bwMode="auto">
          <a:xfrm>
            <a:off x="4700588" y="5524500"/>
            <a:ext cx="3167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2000" b="1">
                <a:solidFill>
                  <a:srgbClr val="1F497D"/>
                </a:solidFill>
                <a:latin typeface="Calibri" pitchFamily="34" charset="0"/>
                <a:ea typeface="ＭＳ Ｐゴシック" pitchFamily="34" charset="-128"/>
              </a:rPr>
              <a:t>REB with adapter PCB and through-vacuum rigidflex cable</a:t>
            </a:r>
          </a:p>
        </p:txBody>
      </p:sp>
      <p:pic>
        <p:nvPicPr>
          <p:cNvPr id="890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127125"/>
            <a:ext cx="330835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6" descr="C:\Users\Justine\Documents\Presentations+Papers\SLACWorkshop\lsst_lab\11-2-12\DSCF4581.JPG"/>
          <p:cNvPicPr>
            <a:picLocks noChangeAspect="1" noChangeArrowheads="1"/>
          </p:cNvPicPr>
          <p:nvPr/>
        </p:nvPicPr>
        <p:blipFill>
          <a:blip r:embed="rId4">
            <a:extLst>
              <a:ext uri="{28A0092B-C50C-407E-A947-70E740481C1C}">
                <a14:useLocalDpi xmlns:a14="http://schemas.microsoft.com/office/drawing/2010/main" val="0"/>
              </a:ext>
            </a:extLst>
          </a:blip>
          <a:srcRect l="21883" t="5551" b="15039"/>
          <a:stretch>
            <a:fillRect/>
          </a:stretch>
        </p:blipFill>
        <p:spPr bwMode="auto">
          <a:xfrm>
            <a:off x="1089025" y="3143250"/>
            <a:ext cx="240982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4" descr="C:\Users\jhaupt\Documents\Design\Cryostat_MultiMode\Images\DSCF4390.JPG"/>
          <p:cNvPicPr>
            <a:picLocks noChangeAspect="1" noChangeArrowheads="1"/>
          </p:cNvPicPr>
          <p:nvPr/>
        </p:nvPicPr>
        <p:blipFill>
          <a:blip r:embed="rId5">
            <a:extLst>
              <a:ext uri="{28A0092B-C50C-407E-A947-70E740481C1C}">
                <a14:useLocalDpi xmlns:a14="http://schemas.microsoft.com/office/drawing/2010/main" val="0"/>
              </a:ext>
            </a:extLst>
          </a:blip>
          <a:srcRect l="10938" t="56245" r="4688"/>
          <a:stretch>
            <a:fillRect/>
          </a:stretch>
        </p:blipFill>
        <p:spPr bwMode="auto">
          <a:xfrm>
            <a:off x="3686175" y="4075113"/>
            <a:ext cx="21685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AutoShape 10"/>
          <p:cNvSpPr>
            <a:spLocks noChangeArrowheads="1"/>
          </p:cNvSpPr>
          <p:nvPr/>
        </p:nvSpPr>
        <p:spPr bwMode="auto">
          <a:xfrm rot="6982791">
            <a:off x="4941888" y="3370262"/>
            <a:ext cx="1187450" cy="574675"/>
          </a:xfrm>
          <a:prstGeom prst="rightArrow">
            <a:avLst>
              <a:gd name="adj1" fmla="val 50000"/>
              <a:gd name="adj2" fmla="val 51657"/>
            </a:avLst>
          </a:prstGeom>
          <a:solidFill>
            <a:schemeClr val="accent1"/>
          </a:solidFill>
          <a:ln w="9525">
            <a:solidFill>
              <a:schemeClr val="tx1"/>
            </a:solidFill>
            <a:miter lim="800000"/>
            <a:headEnd/>
            <a:tailEnd/>
          </a:ln>
        </p:spPr>
        <p:txBody>
          <a:bodyPr wrap="none" anchor="ctr"/>
          <a:lstStyle/>
          <a:p>
            <a:pPr defTabSz="914400"/>
            <a:endParaRPr lang="it-IT">
              <a:ea typeface="ＭＳ Ｐゴシック" pitchFamily="34" charset="-128"/>
            </a:endParaRPr>
          </a:p>
        </p:txBody>
      </p:sp>
      <p:sp>
        <p:nvSpPr>
          <p:cNvPr id="89098" name="AutoShape 11"/>
          <p:cNvSpPr>
            <a:spLocks noChangeArrowheads="1"/>
          </p:cNvSpPr>
          <p:nvPr/>
        </p:nvSpPr>
        <p:spPr bwMode="auto">
          <a:xfrm rot="-9226101">
            <a:off x="2689225" y="3965575"/>
            <a:ext cx="1047750" cy="574675"/>
          </a:xfrm>
          <a:prstGeom prst="rightArrow">
            <a:avLst>
              <a:gd name="adj1" fmla="val 50000"/>
              <a:gd name="adj2" fmla="val 45580"/>
            </a:avLst>
          </a:prstGeom>
          <a:solidFill>
            <a:schemeClr val="accent1"/>
          </a:solidFill>
          <a:ln w="9525">
            <a:solidFill>
              <a:schemeClr val="tx1"/>
            </a:solidFill>
            <a:miter lim="800000"/>
            <a:headEnd/>
            <a:tailEnd/>
          </a:ln>
        </p:spPr>
        <p:txBody>
          <a:bodyPr wrap="none" anchor="ctr"/>
          <a:lstStyle/>
          <a:p>
            <a:pPr defTabSz="914400"/>
            <a:endParaRPr lang="it-IT">
              <a:ea typeface="ＭＳ Ｐゴシック" pitchFamily="34" charset="-128"/>
            </a:endParaRPr>
          </a:p>
        </p:txBody>
      </p:sp>
      <p:pic>
        <p:nvPicPr>
          <p:cNvPr id="8909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5838" y="4057650"/>
            <a:ext cx="21066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5975" y="206375"/>
            <a:ext cx="6554788" cy="525463"/>
          </a:xfrm>
        </p:spPr>
        <p:txBody>
          <a:bodyPr lIns="45720" tIns="18288" rIns="45720" anchor="t"/>
          <a:lstStyle/>
          <a:p>
            <a:r>
              <a:rPr lang="en-US" sz="2400" smtClean="0">
                <a:effectLst>
                  <a:outerShdw blurRad="38100" dist="38100" dir="2700000" algn="tl">
                    <a:srgbClr val="C0C0C0"/>
                  </a:outerShdw>
                </a:effectLst>
              </a:rPr>
              <a:t>Robust FEA Model: Complete RTM Assembly</a:t>
            </a:r>
          </a:p>
        </p:txBody>
      </p:sp>
      <p:sp>
        <p:nvSpPr>
          <p:cNvPr id="90115" name="Text Placeholder 2"/>
          <p:cNvSpPr>
            <a:spLocks noGrp="1"/>
          </p:cNvSpPr>
          <p:nvPr>
            <p:ph type="body" idx="4294967295"/>
          </p:nvPr>
        </p:nvSpPr>
        <p:spPr>
          <a:xfrm>
            <a:off x="641350" y="858838"/>
            <a:ext cx="3848100" cy="3990975"/>
          </a:xfrm>
        </p:spPr>
        <p:txBody>
          <a:bodyPr/>
          <a:lstStyle/>
          <a:p>
            <a:pPr>
              <a:lnSpc>
                <a:spcPct val="80000"/>
              </a:lnSpc>
            </a:pPr>
            <a:r>
              <a:rPr lang="en-US" sz="2400" smtClean="0"/>
              <a:t>Nominal thermal loads from: electronics, radiation from L3, conduction through materials, etc.</a:t>
            </a:r>
          </a:p>
          <a:p>
            <a:pPr>
              <a:lnSpc>
                <a:spcPct val="80000"/>
              </a:lnSpc>
            </a:pPr>
            <a:r>
              <a:rPr lang="en-US" sz="2400" smtClean="0"/>
              <a:t>Expected thermal contact at all interfaces</a:t>
            </a:r>
          </a:p>
          <a:p>
            <a:pPr>
              <a:lnSpc>
                <a:spcPct val="80000"/>
              </a:lnSpc>
            </a:pPr>
            <a:r>
              <a:rPr lang="en-US" sz="2400" smtClean="0"/>
              <a:t>Raft rim heaters at 1.0 Watts each (slightly less than ½ max)</a:t>
            </a:r>
          </a:p>
          <a:p>
            <a:pPr>
              <a:lnSpc>
                <a:spcPct val="80000"/>
              </a:lnSpc>
            </a:pPr>
            <a:r>
              <a:rPr lang="en-US" sz="2400" smtClean="0"/>
              <a:t>Cryoplate at 143K</a:t>
            </a:r>
          </a:p>
          <a:p>
            <a:pPr>
              <a:lnSpc>
                <a:spcPct val="80000"/>
              </a:lnSpc>
            </a:pPr>
            <a:r>
              <a:rPr lang="en-US" sz="2400" smtClean="0"/>
              <a:t>ColdPlate at 233K</a:t>
            </a:r>
          </a:p>
          <a:p>
            <a:pPr>
              <a:lnSpc>
                <a:spcPct val="80000"/>
              </a:lnSpc>
              <a:buFont typeface="Arial" pitchFamily="34" charset="0"/>
              <a:buNone/>
            </a:pPr>
            <a:endParaRPr lang="en-US" sz="2400" smtClean="0"/>
          </a:p>
          <a:p>
            <a:pPr>
              <a:lnSpc>
                <a:spcPct val="80000"/>
              </a:lnSpc>
              <a:buFont typeface="Arial" pitchFamily="34" charset="0"/>
              <a:buNone/>
            </a:pPr>
            <a:endParaRPr lang="en-US" sz="2400" smtClean="0"/>
          </a:p>
          <a:p>
            <a:pPr>
              <a:lnSpc>
                <a:spcPct val="80000"/>
              </a:lnSpc>
              <a:buFont typeface="Arial" pitchFamily="34" charset="0"/>
              <a:buNone/>
            </a:pPr>
            <a:endParaRPr lang="en-US" sz="2400" smtClean="0"/>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225" y="858838"/>
            <a:ext cx="349567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2166938" y="92075"/>
            <a:ext cx="6519862" cy="538163"/>
          </a:xfrm>
        </p:spPr>
        <p:txBody>
          <a:bodyPr/>
          <a:lstStyle/>
          <a:p>
            <a:pPr eaLnBrk="1" hangingPunct="1"/>
            <a:r>
              <a:rPr lang="en-US" smtClean="0"/>
              <a:t>The solution</a:t>
            </a:r>
          </a:p>
        </p:txBody>
      </p:sp>
      <p:sp>
        <p:nvSpPr>
          <p:cNvPr id="7171" name="Content Placeholder 2"/>
          <p:cNvSpPr>
            <a:spLocks noGrp="1"/>
          </p:cNvSpPr>
          <p:nvPr>
            <p:ph idx="4294967295"/>
          </p:nvPr>
        </p:nvSpPr>
        <p:spPr>
          <a:xfrm>
            <a:off x="406400" y="1146175"/>
            <a:ext cx="3868738" cy="5100638"/>
          </a:xfrm>
        </p:spPr>
        <p:txBody>
          <a:bodyPr/>
          <a:lstStyle/>
          <a:p>
            <a:pPr eaLnBrk="1" hangingPunct="1"/>
            <a:r>
              <a:rPr lang="en-US" sz="2400" smtClean="0"/>
              <a:t>A modular system of 21 “raft towers”.</a:t>
            </a:r>
          </a:p>
          <a:p>
            <a:pPr eaLnBrk="1" hangingPunct="1"/>
            <a:r>
              <a:rPr lang="en-US" sz="2400" smtClean="0"/>
              <a:t>Each is an autonomous, fully-testable 12K x 12K imager.</a:t>
            </a:r>
          </a:p>
          <a:p>
            <a:pPr eaLnBrk="1" hangingPunct="1"/>
            <a:r>
              <a:rPr lang="en-US" sz="2400" smtClean="0"/>
              <a:t>Roughly the same size and power envelope as a 16-channel SDSU controller.</a:t>
            </a:r>
          </a:p>
          <a:p>
            <a:pPr eaLnBrk="1" hangingPunct="1"/>
            <a:r>
              <a:rPr lang="en-US" sz="2400" smtClean="0"/>
              <a:t>Keys to compactness and low power:</a:t>
            </a:r>
          </a:p>
          <a:p>
            <a:pPr lvl="1" eaLnBrk="1" hangingPunct="1"/>
            <a:r>
              <a:rPr lang="en-US" sz="1600" b="1" i="1" smtClean="0">
                <a:solidFill>
                  <a:srgbClr val="FF0000"/>
                </a:solidFill>
              </a:rPr>
              <a:t>Shortest possible CCD-electronics interconnect length</a:t>
            </a:r>
          </a:p>
          <a:p>
            <a:pPr lvl="1" eaLnBrk="1" hangingPunct="1"/>
            <a:r>
              <a:rPr lang="en-US" sz="1600" b="1" i="1" u="sng" smtClean="0">
                <a:solidFill>
                  <a:srgbClr val="FF0000"/>
                </a:solidFill>
              </a:rPr>
              <a:t>Analog</a:t>
            </a:r>
            <a:r>
              <a:rPr lang="en-US" sz="1600" b="1" i="1" smtClean="0">
                <a:solidFill>
                  <a:srgbClr val="FF0000"/>
                </a:solidFill>
              </a:rPr>
              <a:t> CDS</a:t>
            </a:r>
            <a:r>
              <a:rPr lang="en-US" sz="1600" b="1" i="1" u="sng" smtClean="0">
                <a:solidFill>
                  <a:srgbClr val="FF0000"/>
                </a:solidFill>
              </a:rPr>
              <a:t> </a:t>
            </a:r>
          </a:p>
          <a:p>
            <a:pPr lvl="1" eaLnBrk="1" hangingPunct="1"/>
            <a:r>
              <a:rPr lang="en-US" sz="1600" b="1" i="1" u="sng" smtClean="0">
                <a:solidFill>
                  <a:srgbClr val="FF0000"/>
                </a:solidFill>
              </a:rPr>
              <a:t>ASIC-based</a:t>
            </a:r>
            <a:r>
              <a:rPr lang="en-US" sz="1600" b="1" i="1" smtClean="0">
                <a:solidFill>
                  <a:srgbClr val="FF0000"/>
                </a:solidFill>
              </a:rPr>
              <a:t> clock, bias, and video processing</a:t>
            </a:r>
          </a:p>
          <a:p>
            <a:pPr lvl="1" eaLnBrk="1" hangingPunct="1"/>
            <a:endParaRPr lang="en-US" sz="1600" b="1" i="1" smtClean="0">
              <a:solidFill>
                <a:srgbClr val="FF0000"/>
              </a:solidFill>
            </a:endParaRPr>
          </a:p>
          <a:p>
            <a:pPr eaLnBrk="1" hangingPunct="1"/>
            <a:endParaRPr lang="en-US" sz="2400" b="1" i="1" smtClean="0">
              <a:solidFill>
                <a:srgbClr val="FF0000"/>
              </a:solidFill>
              <a:sym typeface="Symbol" pitchFamily="18" charset="2"/>
            </a:endParaRPr>
          </a:p>
          <a:p>
            <a:pPr eaLnBrk="1" hangingPunct="1">
              <a:buFont typeface="Arial" pitchFamily="34" charset="0"/>
              <a:buNone/>
            </a:pPr>
            <a:endParaRPr lang="en-US" sz="2400" smtClean="0">
              <a:sym typeface="Symbol" pitchFamily="18" charset="2"/>
            </a:endParaRPr>
          </a:p>
        </p:txBody>
      </p:sp>
      <p:pic>
        <p:nvPicPr>
          <p:cNvPr id="7172"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438" y="1298575"/>
            <a:ext cx="4752975"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66938" y="92075"/>
            <a:ext cx="6519862" cy="538163"/>
          </a:xfrm>
        </p:spPr>
        <p:txBody>
          <a:bodyPr/>
          <a:lstStyle/>
          <a:p>
            <a:r>
              <a:rPr lang="en-US" smtClean="0"/>
              <a:t>Numerology</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388" y="2625725"/>
            <a:ext cx="154146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RTM_ITL_Elx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038" y="4225925"/>
            <a:ext cx="1706562" cy="1262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7038" y="1397000"/>
            <a:ext cx="12795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6" descr="9k="/>
          <p:cNvSpPr>
            <a:spLocks noChangeAspect="1" noChangeArrowheads="1"/>
          </p:cNvSpPr>
          <p:nvPr/>
        </p:nvSpPr>
        <p:spPr bwMode="auto">
          <a:xfrm>
            <a:off x="2365375" y="2197100"/>
            <a:ext cx="3905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247" name="AutoShape 7" descr="9k="/>
          <p:cNvSpPr>
            <a:spLocks noChangeAspect="1" noChangeArrowheads="1"/>
          </p:cNvSpPr>
          <p:nvPr/>
        </p:nvSpPr>
        <p:spPr bwMode="auto">
          <a:xfrm>
            <a:off x="2365375" y="2197100"/>
            <a:ext cx="3905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3550" y="5718175"/>
            <a:ext cx="13843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898" name="Group 314"/>
          <p:cNvGraphicFramePr>
            <a:graphicFrameLocks noGrp="1"/>
          </p:cNvGraphicFramePr>
          <p:nvPr/>
        </p:nvGraphicFramePr>
        <p:xfrm>
          <a:off x="292100" y="889000"/>
          <a:ext cx="8343900" cy="5526088"/>
        </p:xfrm>
        <a:graphic>
          <a:graphicData uri="http://schemas.openxmlformats.org/drawingml/2006/table">
            <a:tbl>
              <a:tblPr/>
              <a:tblGrid>
                <a:gridCol w="1422400"/>
                <a:gridCol w="1244600"/>
                <a:gridCol w="1266825"/>
                <a:gridCol w="1920875"/>
                <a:gridCol w="2489200"/>
              </a:tblGrid>
              <a:tr h="469900">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bg1"/>
                          </a:solidFill>
                          <a:effectLst/>
                          <a:latin typeface="Calibri" pitchFamily="34" charset="0"/>
                        </a:rPr>
                        <a:t>UNIT</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bg1"/>
                          </a:solidFill>
                          <a:effectLst/>
                          <a:latin typeface="Calibri" pitchFamily="34" charset="0"/>
                        </a:rPr>
                        <a:t># Units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bg1"/>
                          </a:solidFill>
                          <a:effectLst/>
                          <a:latin typeface="Calibri" pitchFamily="34" charset="0"/>
                        </a:rPr>
                        <a:t>#CCDs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bg1"/>
                          </a:solidFill>
                          <a:effectLst/>
                          <a:latin typeface="Calibri" pitchFamily="34" charset="0"/>
                        </a:rPr>
                        <a:t>#Video Chan.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1" i="0" u="none" strike="noStrike" cap="none" normalizeH="0" baseline="0" smtClean="0">
                        <a:ln>
                          <a:noFill/>
                        </a:ln>
                        <a:solidFill>
                          <a:schemeClr val="bg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r>
              <a:tr h="129222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CAMERA</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189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3024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25600">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RAFT</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144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287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REB</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ASIC</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378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½</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Calibri" pitchFamily="34"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endParaRPr kumimoji="0" lang="en-US" sz="2000" b="1"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319"/>
          <p:cNvGrpSpPr>
            <a:grpSpLocks/>
          </p:cNvGrpSpPr>
          <p:nvPr/>
        </p:nvGrpSpPr>
        <p:grpSpPr bwMode="auto">
          <a:xfrm>
            <a:off x="8361363" y="1397000"/>
            <a:ext cx="650875" cy="4976813"/>
            <a:chOff x="5267" y="880"/>
            <a:chExt cx="410" cy="3135"/>
          </a:xfrm>
        </p:grpSpPr>
        <p:sp>
          <p:nvSpPr>
            <p:cNvPr id="10288" name="WordArt 315"/>
            <p:cNvSpPr>
              <a:spLocks noChangeArrowheads="1" noChangeShapeType="1" noTextEdit="1"/>
            </p:cNvSpPr>
            <p:nvPr/>
          </p:nvSpPr>
          <p:spPr bwMode="auto">
            <a:xfrm>
              <a:off x="5267" y="3439"/>
              <a:ext cx="410" cy="576"/>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CC99"/>
                  </a:solidFill>
                  <a:latin typeface="Arial Black"/>
                </a:rPr>
                <a:t>2010</a:t>
              </a:r>
            </a:p>
          </p:txBody>
        </p:sp>
        <p:sp>
          <p:nvSpPr>
            <p:cNvPr id="10289" name="WordArt 316"/>
            <p:cNvSpPr>
              <a:spLocks noChangeArrowheads="1" noChangeShapeType="1" noTextEdit="1"/>
            </p:cNvSpPr>
            <p:nvPr/>
          </p:nvSpPr>
          <p:spPr bwMode="auto">
            <a:xfrm>
              <a:off x="5267" y="880"/>
              <a:ext cx="410" cy="576"/>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CC99"/>
                  </a:solidFill>
                  <a:latin typeface="Arial Black"/>
                </a:rPr>
                <a:t>2020</a:t>
              </a:r>
            </a:p>
          </p:txBody>
        </p:sp>
        <p:sp>
          <p:nvSpPr>
            <p:cNvPr id="10290" name="WordArt 317"/>
            <p:cNvSpPr>
              <a:spLocks noChangeArrowheads="1" noChangeShapeType="1" noTextEdit="1"/>
            </p:cNvSpPr>
            <p:nvPr/>
          </p:nvSpPr>
          <p:spPr bwMode="auto">
            <a:xfrm>
              <a:off x="5267" y="2694"/>
              <a:ext cx="410" cy="576"/>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CC99"/>
                  </a:solidFill>
                  <a:latin typeface="Arial Black"/>
                </a:rPr>
                <a:t>2013</a:t>
              </a:r>
            </a:p>
          </p:txBody>
        </p:sp>
        <p:sp>
          <p:nvSpPr>
            <p:cNvPr id="10291" name="WordArt 318"/>
            <p:cNvSpPr>
              <a:spLocks noChangeArrowheads="1" noChangeShapeType="1" noTextEdit="1"/>
            </p:cNvSpPr>
            <p:nvPr/>
          </p:nvSpPr>
          <p:spPr bwMode="auto">
            <a:xfrm>
              <a:off x="5267" y="1670"/>
              <a:ext cx="410" cy="576"/>
            </a:xfrm>
            <a:prstGeom prst="rect">
              <a:avLst/>
            </a:prstGeom>
          </p:spPr>
          <p:txBody>
            <a:bodyPr wrap="none" fromWordArt="1">
              <a:prstTxWarp prst="textSlantUp">
                <a:avLst>
                  <a:gd name="adj" fmla="val 55556"/>
                </a:avLst>
              </a:prstTxWarp>
            </a:bodyPr>
            <a:lstStyle/>
            <a:p>
              <a:pPr algn="ctr"/>
              <a:r>
                <a:rPr lang="it-IT" sz="3600" kern="10">
                  <a:ln w="9525">
                    <a:solidFill>
                      <a:srgbClr val="000000"/>
                    </a:solidFill>
                    <a:round/>
                    <a:headEnd/>
                    <a:tailEnd/>
                  </a:ln>
                  <a:solidFill>
                    <a:srgbClr val="FFCC99"/>
                  </a:solidFill>
                  <a:latin typeface="Arial Black"/>
                </a:rPr>
                <a:t>2014</a:t>
              </a:r>
            </a:p>
          </p:txBody>
        </p:sp>
      </p:grpSp>
      <p:grpSp>
        <p:nvGrpSpPr>
          <p:cNvPr id="10295" name="Group 55"/>
          <p:cNvGrpSpPr>
            <a:grpSpLocks/>
          </p:cNvGrpSpPr>
          <p:nvPr/>
        </p:nvGrpSpPr>
        <p:grpSpPr bwMode="auto">
          <a:xfrm>
            <a:off x="0" y="92075"/>
            <a:ext cx="6994525" cy="5373688"/>
            <a:chOff x="0" y="58"/>
            <a:chExt cx="4406" cy="3385"/>
          </a:xfrm>
        </p:grpSpPr>
        <p:pic>
          <p:nvPicPr>
            <p:cNvPr id="10293" name="Picture 53" descr="RTM_ITL_ElxVie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
              <a:ext cx="4051" cy="2998"/>
            </a:xfrm>
            <a:prstGeom prst="rect">
              <a:avLst/>
            </a:prstGeom>
            <a:noFill/>
            <a:extLst>
              <a:ext uri="{909E8E84-426E-40DD-AFC4-6F175D3DCCD1}">
                <a14:hiddenFill xmlns:a14="http://schemas.microsoft.com/office/drawing/2010/main">
                  <a:solidFill>
                    <a:srgbClr val="FFFFFF"/>
                  </a:solidFill>
                </a14:hiddenFill>
              </a:ext>
            </a:extLst>
          </p:spPr>
        </p:pic>
        <p:sp>
          <p:nvSpPr>
            <p:cNvPr id="10294" name="Freeform 54"/>
            <p:cNvSpPr>
              <a:spLocks/>
            </p:cNvSpPr>
            <p:nvPr/>
          </p:nvSpPr>
          <p:spPr bwMode="auto">
            <a:xfrm>
              <a:off x="3508" y="725"/>
              <a:ext cx="898" cy="2718"/>
            </a:xfrm>
            <a:custGeom>
              <a:avLst/>
              <a:gdLst>
                <a:gd name="T0" fmla="*/ 886 w 898"/>
                <a:gd name="T1" fmla="*/ 2058 h 2718"/>
                <a:gd name="T2" fmla="*/ 854 w 898"/>
                <a:gd name="T3" fmla="*/ 2000 h 2718"/>
                <a:gd name="T4" fmla="*/ 427 w 898"/>
                <a:gd name="T5" fmla="*/ 317 h 2718"/>
                <a:gd name="T6" fmla="*/ 103 w 898"/>
                <a:gd name="T7" fmla="*/ 0 h 2718"/>
                <a:gd name="T8" fmla="*/ 0 w 898"/>
                <a:gd name="T9" fmla="*/ 2284 h 2718"/>
                <a:gd name="T10" fmla="*/ 822 w 898"/>
                <a:gd name="T11" fmla="*/ 2718 h 2718"/>
                <a:gd name="T12" fmla="*/ 886 w 898"/>
                <a:gd name="T13" fmla="*/ 2058 h 2718"/>
              </a:gdLst>
              <a:ahLst/>
              <a:cxnLst>
                <a:cxn ang="0">
                  <a:pos x="T0" y="T1"/>
                </a:cxn>
                <a:cxn ang="0">
                  <a:pos x="T2" y="T3"/>
                </a:cxn>
                <a:cxn ang="0">
                  <a:pos x="T4" y="T5"/>
                </a:cxn>
                <a:cxn ang="0">
                  <a:pos x="T6" y="T7"/>
                </a:cxn>
                <a:cxn ang="0">
                  <a:pos x="T8" y="T9"/>
                </a:cxn>
                <a:cxn ang="0">
                  <a:pos x="T10" y="T11"/>
                </a:cxn>
                <a:cxn ang="0">
                  <a:pos x="T12" y="T13"/>
                </a:cxn>
              </a:cxnLst>
              <a:rect l="0" t="0" r="r" b="b"/>
              <a:pathLst>
                <a:path w="898" h="2718">
                  <a:moveTo>
                    <a:pt x="886" y="2058"/>
                  </a:moveTo>
                  <a:cubicBezTo>
                    <a:pt x="875" y="2024"/>
                    <a:pt x="898" y="2155"/>
                    <a:pt x="854" y="2000"/>
                  </a:cubicBezTo>
                  <a:lnTo>
                    <a:pt x="427" y="317"/>
                  </a:lnTo>
                  <a:lnTo>
                    <a:pt x="103" y="0"/>
                  </a:lnTo>
                  <a:lnTo>
                    <a:pt x="0" y="2284"/>
                  </a:lnTo>
                  <a:lnTo>
                    <a:pt x="822" y="2718"/>
                  </a:lnTo>
                  <a:cubicBezTo>
                    <a:pt x="822" y="2718"/>
                    <a:pt x="886" y="2058"/>
                    <a:pt x="886" y="2058"/>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295"/>
                                        </p:tgtEl>
                                        <p:attrNameLst>
                                          <p:attrName>style.visibility</p:attrName>
                                        </p:attrNameLst>
                                      </p:cBhvr>
                                      <p:to>
                                        <p:strVal val="visible"/>
                                      </p:to>
                                    </p:set>
                                    <p:anim calcmode="lin" valueType="num">
                                      <p:cBhvr>
                                        <p:cTn id="7" dur="500" fill="hold"/>
                                        <p:tgtEl>
                                          <p:spTgt spid="10295"/>
                                        </p:tgtEl>
                                        <p:attrNameLst>
                                          <p:attrName>ppt_w</p:attrName>
                                        </p:attrNameLst>
                                      </p:cBhvr>
                                      <p:tavLst>
                                        <p:tav tm="0">
                                          <p:val>
                                            <p:fltVal val="0"/>
                                          </p:val>
                                        </p:tav>
                                        <p:tav tm="100000">
                                          <p:val>
                                            <p:strVal val="#ppt_w"/>
                                          </p:val>
                                        </p:tav>
                                      </p:tavLst>
                                    </p:anim>
                                    <p:anim calcmode="lin" valueType="num">
                                      <p:cBhvr>
                                        <p:cTn id="8" dur="500" fill="hold"/>
                                        <p:tgtEl>
                                          <p:spTgt spid="1029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029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775" name="AutoShape 23"/>
          <p:cNvCxnSpPr>
            <a:cxnSpLocks noChangeShapeType="1"/>
            <a:endCxn id="74773" idx="2"/>
          </p:cNvCxnSpPr>
          <p:nvPr/>
        </p:nvCxnSpPr>
        <p:spPr bwMode="auto">
          <a:xfrm flipV="1">
            <a:off x="4876800" y="3962400"/>
            <a:ext cx="1790700" cy="1143000"/>
          </a:xfrm>
          <a:prstGeom prst="bentConnector2">
            <a:avLst/>
          </a:prstGeom>
          <a:noFill/>
          <a:ln w="19050">
            <a:solidFill>
              <a:schemeClr val="tx1"/>
            </a:solidFill>
            <a:miter lim="800000"/>
            <a:headEnd/>
            <a:tailEnd/>
          </a:ln>
          <a:extLst>
            <a:ext uri="{909E8E84-426E-40DD-AFC4-6F175D3DCCD1}">
              <a14:hiddenFill xmlns:a14="http://schemas.microsoft.com/office/drawing/2010/main">
                <a:noFill/>
              </a14:hiddenFill>
            </a:ext>
          </a:extLst>
        </p:spPr>
      </p:cxnSp>
      <p:sp>
        <p:nvSpPr>
          <p:cNvPr id="74813" name="Rectangle 61"/>
          <p:cNvSpPr>
            <a:spLocks noChangeArrowheads="1"/>
          </p:cNvSpPr>
          <p:nvPr/>
        </p:nvSpPr>
        <p:spPr bwMode="auto">
          <a:xfrm>
            <a:off x="5718175" y="2447925"/>
            <a:ext cx="1749425" cy="2276475"/>
          </a:xfrm>
          <a:prstGeom prst="rect">
            <a:avLst/>
          </a:prstGeom>
          <a:solidFill>
            <a:schemeClr val="bg1"/>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0" tIns="0" anchor="b"/>
          <a:lstStyle/>
          <a:p>
            <a:pPr algn="r"/>
            <a:r>
              <a:rPr lang="en-US" sz="1400" b="1"/>
              <a:t>timing engine,</a:t>
            </a:r>
          </a:p>
          <a:p>
            <a:pPr algn="r"/>
            <a:r>
              <a:rPr lang="en-US" sz="1400" b="1"/>
              <a:t>configuration</a:t>
            </a:r>
          </a:p>
          <a:p>
            <a:pPr algn="r"/>
            <a:r>
              <a:rPr lang="en-US" sz="1400" b="1"/>
              <a:t>I/O</a:t>
            </a:r>
          </a:p>
        </p:txBody>
      </p:sp>
      <p:sp>
        <p:nvSpPr>
          <p:cNvPr id="74754" name="Rectangle 2"/>
          <p:cNvSpPr>
            <a:spLocks noChangeArrowheads="1"/>
          </p:cNvSpPr>
          <p:nvPr/>
        </p:nvSpPr>
        <p:spPr bwMode="auto">
          <a:xfrm>
            <a:off x="381000" y="1143000"/>
            <a:ext cx="1295400" cy="4800600"/>
          </a:xfrm>
          <a:prstGeom prst="rect">
            <a:avLst/>
          </a:prstGeom>
          <a:solidFill>
            <a:schemeClr val="accent1"/>
          </a:solidFill>
          <a:ln w="9525">
            <a:solidFill>
              <a:schemeClr val="tx1"/>
            </a:solidFill>
            <a:miter lim="800000"/>
            <a:headEnd/>
            <a:tailEnd/>
          </a:ln>
        </p:spPr>
        <p:txBody>
          <a:bodyPr wrap="none" anchor="ctr"/>
          <a:lstStyle/>
          <a:p>
            <a:pPr algn="ctr"/>
            <a:r>
              <a:rPr lang="en-US">
                <a:solidFill>
                  <a:schemeClr val="bg1"/>
                </a:solidFill>
              </a:rPr>
              <a:t>9-CCD</a:t>
            </a:r>
          </a:p>
          <a:p>
            <a:pPr algn="ctr"/>
            <a:r>
              <a:rPr lang="en-US">
                <a:solidFill>
                  <a:schemeClr val="bg1"/>
                </a:solidFill>
              </a:rPr>
              <a:t> array</a:t>
            </a:r>
          </a:p>
        </p:txBody>
      </p:sp>
      <p:sp>
        <p:nvSpPr>
          <p:cNvPr id="74755" name="Rectangle 3"/>
          <p:cNvSpPr>
            <a:spLocks noChangeArrowheads="1"/>
          </p:cNvSpPr>
          <p:nvPr/>
        </p:nvSpPr>
        <p:spPr bwMode="auto">
          <a:xfrm>
            <a:off x="2971800" y="1219200"/>
            <a:ext cx="1219200" cy="838200"/>
          </a:xfrm>
          <a:prstGeom prst="rect">
            <a:avLst/>
          </a:prstGeom>
          <a:solidFill>
            <a:schemeClr val="accent1"/>
          </a:solidFill>
          <a:ln w="9525">
            <a:solidFill>
              <a:schemeClr val="tx1"/>
            </a:solidFill>
            <a:miter lim="800000"/>
            <a:headEnd/>
            <a:tailEnd/>
          </a:ln>
        </p:spPr>
        <p:txBody>
          <a:bodyPr wrap="none" anchor="ctr"/>
          <a:lstStyle/>
          <a:p>
            <a:r>
              <a:rPr lang="en-US" sz="1200">
                <a:solidFill>
                  <a:schemeClr val="bg1"/>
                </a:solidFill>
              </a:rPr>
              <a:t>Preamp/DSI</a:t>
            </a:r>
          </a:p>
          <a:p>
            <a:r>
              <a:rPr lang="en-US" sz="1200">
                <a:solidFill>
                  <a:schemeClr val="bg1"/>
                </a:solidFill>
              </a:rPr>
              <a:t>ASIC</a:t>
            </a:r>
          </a:p>
        </p:txBody>
      </p:sp>
      <p:sp>
        <p:nvSpPr>
          <p:cNvPr id="74756" name="Rectangle 4"/>
          <p:cNvSpPr>
            <a:spLocks noChangeArrowheads="1"/>
          </p:cNvSpPr>
          <p:nvPr/>
        </p:nvSpPr>
        <p:spPr bwMode="auto">
          <a:xfrm>
            <a:off x="2971800" y="2667000"/>
            <a:ext cx="1219200" cy="838200"/>
          </a:xfrm>
          <a:prstGeom prst="rect">
            <a:avLst/>
          </a:prstGeom>
          <a:solidFill>
            <a:schemeClr val="accent1"/>
          </a:solidFill>
          <a:ln w="9525">
            <a:solidFill>
              <a:schemeClr val="tx1"/>
            </a:solidFill>
            <a:miter lim="800000"/>
            <a:headEnd/>
            <a:tailEnd/>
          </a:ln>
        </p:spPr>
        <p:txBody>
          <a:bodyPr wrap="none" anchor="ctr"/>
          <a:lstStyle/>
          <a:p>
            <a:r>
              <a:rPr lang="en-US" sz="1200">
                <a:solidFill>
                  <a:schemeClr val="bg1"/>
                </a:solidFill>
              </a:rPr>
              <a:t>Clock/Bias</a:t>
            </a:r>
          </a:p>
          <a:p>
            <a:r>
              <a:rPr lang="en-US" sz="1200">
                <a:solidFill>
                  <a:schemeClr val="bg1"/>
                </a:solidFill>
              </a:rPr>
              <a:t>ASIC</a:t>
            </a:r>
          </a:p>
        </p:txBody>
      </p:sp>
      <p:sp>
        <p:nvSpPr>
          <p:cNvPr id="74757" name="AutoShape 5"/>
          <p:cNvSpPr>
            <a:spLocks noChangeArrowheads="1"/>
          </p:cNvSpPr>
          <p:nvPr/>
        </p:nvSpPr>
        <p:spPr bwMode="auto">
          <a:xfrm flipH="1">
            <a:off x="3962400" y="403860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DAC</a:t>
            </a:r>
          </a:p>
        </p:txBody>
      </p:sp>
      <p:sp>
        <p:nvSpPr>
          <p:cNvPr id="74758" name="Line 6"/>
          <p:cNvSpPr>
            <a:spLocks noChangeShapeType="1"/>
          </p:cNvSpPr>
          <p:nvPr/>
        </p:nvSpPr>
        <p:spPr bwMode="auto">
          <a:xfrm>
            <a:off x="1676400" y="1752600"/>
            <a:ext cx="12954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59" name="Line 7"/>
          <p:cNvSpPr>
            <a:spLocks noChangeShapeType="1"/>
          </p:cNvSpPr>
          <p:nvPr/>
        </p:nvSpPr>
        <p:spPr bwMode="auto">
          <a:xfrm flipH="1">
            <a:off x="1676400" y="2819400"/>
            <a:ext cx="12954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cxnSp>
        <p:nvCxnSpPr>
          <p:cNvPr id="74760" name="AutoShape 8"/>
          <p:cNvCxnSpPr>
            <a:cxnSpLocks noChangeShapeType="1"/>
            <a:stCxn id="74757" idx="3"/>
            <a:endCxn id="74756" idx="2"/>
          </p:cNvCxnSpPr>
          <p:nvPr/>
        </p:nvCxnSpPr>
        <p:spPr bwMode="auto">
          <a:xfrm rot="10800000">
            <a:off x="3581400" y="3505200"/>
            <a:ext cx="381000" cy="762000"/>
          </a:xfrm>
          <a:prstGeom prst="bentConnector2">
            <a:avLst/>
          </a:prstGeom>
          <a:noFill/>
          <a:ln w="22225">
            <a:solidFill>
              <a:schemeClr val="tx1"/>
            </a:solidFill>
            <a:miter lim="800000"/>
            <a:headEnd/>
            <a:tailEnd type="arrow" w="lg" len="lg"/>
          </a:ln>
          <a:extLst>
            <a:ext uri="{909E8E84-426E-40DD-AFC4-6F175D3DCCD1}">
              <a14:hiddenFill xmlns:a14="http://schemas.microsoft.com/office/drawing/2010/main">
                <a:noFill/>
              </a14:hiddenFill>
            </a:ext>
          </a:extLst>
        </p:spPr>
      </p:cxnSp>
      <p:sp>
        <p:nvSpPr>
          <p:cNvPr id="74761" name="AutoShape 9"/>
          <p:cNvSpPr>
            <a:spLocks noChangeArrowheads="1"/>
          </p:cNvSpPr>
          <p:nvPr/>
        </p:nvSpPr>
        <p:spPr bwMode="auto">
          <a:xfrm flipH="1">
            <a:off x="3962400" y="464820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DAC</a:t>
            </a:r>
          </a:p>
        </p:txBody>
      </p:sp>
      <p:sp>
        <p:nvSpPr>
          <p:cNvPr id="74762" name="Rectangle 10"/>
          <p:cNvSpPr>
            <a:spLocks noChangeArrowheads="1"/>
          </p:cNvSpPr>
          <p:nvPr/>
        </p:nvSpPr>
        <p:spPr bwMode="auto">
          <a:xfrm>
            <a:off x="914400" y="4724400"/>
            <a:ext cx="685800" cy="228600"/>
          </a:xfrm>
          <a:prstGeom prst="rect">
            <a:avLst/>
          </a:prstGeom>
          <a:solidFill>
            <a:srgbClr val="DEAA28"/>
          </a:solidFill>
          <a:ln w="9525">
            <a:solidFill>
              <a:schemeClr val="tx1"/>
            </a:solidFill>
            <a:miter lim="800000"/>
            <a:headEnd/>
            <a:tailEnd/>
          </a:ln>
        </p:spPr>
        <p:txBody>
          <a:bodyPr wrap="none" anchor="ctr"/>
          <a:lstStyle/>
          <a:p>
            <a:pPr algn="ctr"/>
            <a:r>
              <a:rPr lang="en-US" sz="1200"/>
              <a:t>heaters</a:t>
            </a:r>
          </a:p>
        </p:txBody>
      </p:sp>
      <p:sp>
        <p:nvSpPr>
          <p:cNvPr id="74763" name="Rectangle 11"/>
          <p:cNvSpPr>
            <a:spLocks noChangeArrowheads="1"/>
          </p:cNvSpPr>
          <p:nvPr/>
        </p:nvSpPr>
        <p:spPr bwMode="auto">
          <a:xfrm>
            <a:off x="914400" y="5334000"/>
            <a:ext cx="685800" cy="228600"/>
          </a:xfrm>
          <a:prstGeom prst="rect">
            <a:avLst/>
          </a:prstGeom>
          <a:solidFill>
            <a:srgbClr val="DEAA28"/>
          </a:solidFill>
          <a:ln w="9525">
            <a:solidFill>
              <a:schemeClr val="tx1"/>
            </a:solidFill>
            <a:miter lim="800000"/>
            <a:headEnd/>
            <a:tailEnd/>
          </a:ln>
        </p:spPr>
        <p:txBody>
          <a:bodyPr wrap="none" anchor="ctr"/>
          <a:lstStyle/>
          <a:p>
            <a:pPr algn="ctr"/>
            <a:r>
              <a:rPr lang="en-US" sz="1200"/>
              <a:t>RTDs</a:t>
            </a:r>
          </a:p>
        </p:txBody>
      </p:sp>
      <p:sp>
        <p:nvSpPr>
          <p:cNvPr id="74764" name="Line 12"/>
          <p:cNvSpPr>
            <a:spLocks noChangeShapeType="1"/>
          </p:cNvSpPr>
          <p:nvPr/>
        </p:nvSpPr>
        <p:spPr bwMode="auto">
          <a:xfrm flipH="1">
            <a:off x="1600200" y="4876800"/>
            <a:ext cx="23622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65" name="AutoShape 13"/>
          <p:cNvSpPr>
            <a:spLocks noChangeArrowheads="1"/>
          </p:cNvSpPr>
          <p:nvPr/>
        </p:nvSpPr>
        <p:spPr bwMode="auto">
          <a:xfrm flipH="1">
            <a:off x="3962400" y="525780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ADC</a:t>
            </a:r>
          </a:p>
        </p:txBody>
      </p:sp>
      <p:sp>
        <p:nvSpPr>
          <p:cNvPr id="74766" name="Line 14"/>
          <p:cNvSpPr>
            <a:spLocks noChangeShapeType="1"/>
          </p:cNvSpPr>
          <p:nvPr/>
        </p:nvSpPr>
        <p:spPr bwMode="auto">
          <a:xfrm>
            <a:off x="1600200" y="5486400"/>
            <a:ext cx="23622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67" name="AutoShape 15"/>
          <p:cNvSpPr>
            <a:spLocks noChangeArrowheads="1"/>
          </p:cNvSpPr>
          <p:nvPr/>
        </p:nvSpPr>
        <p:spPr bwMode="auto">
          <a:xfrm flipH="1">
            <a:off x="3962400" y="586740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ADC</a:t>
            </a:r>
          </a:p>
        </p:txBody>
      </p:sp>
      <p:cxnSp>
        <p:nvCxnSpPr>
          <p:cNvPr id="74768" name="AutoShape 16"/>
          <p:cNvCxnSpPr>
            <a:cxnSpLocks noChangeShapeType="1"/>
            <a:stCxn id="74757" idx="1"/>
            <a:endCxn id="74767" idx="1"/>
          </p:cNvCxnSpPr>
          <p:nvPr/>
        </p:nvCxnSpPr>
        <p:spPr bwMode="auto">
          <a:xfrm>
            <a:off x="4648200" y="4267200"/>
            <a:ext cx="1588" cy="1828800"/>
          </a:xfrm>
          <a:prstGeom prst="bentConnector3">
            <a:avLst>
              <a:gd name="adj1" fmla="val 14400005"/>
            </a:avLst>
          </a:prstGeom>
          <a:noFill/>
          <a:ln w="22225">
            <a:solidFill>
              <a:schemeClr val="tx1"/>
            </a:solidFill>
            <a:miter lim="800000"/>
            <a:headEnd/>
            <a:tailEnd/>
          </a:ln>
          <a:extLst>
            <a:ext uri="{909E8E84-426E-40DD-AFC4-6F175D3DCCD1}">
              <a14:hiddenFill xmlns:a14="http://schemas.microsoft.com/office/drawing/2010/main">
                <a:noFill/>
              </a14:hiddenFill>
            </a:ext>
          </a:extLst>
        </p:spPr>
      </p:cxnSp>
      <p:cxnSp>
        <p:nvCxnSpPr>
          <p:cNvPr id="74769" name="AutoShape 17"/>
          <p:cNvCxnSpPr>
            <a:cxnSpLocks noChangeShapeType="1"/>
            <a:stCxn id="74761" idx="1"/>
          </p:cNvCxnSpPr>
          <p:nvPr/>
        </p:nvCxnSpPr>
        <p:spPr bwMode="auto">
          <a:xfrm>
            <a:off x="4648200" y="4876800"/>
            <a:ext cx="22860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4770" name="AutoShape 18"/>
          <p:cNvCxnSpPr>
            <a:cxnSpLocks noChangeShapeType="1"/>
            <a:stCxn id="74765" idx="1"/>
          </p:cNvCxnSpPr>
          <p:nvPr/>
        </p:nvCxnSpPr>
        <p:spPr bwMode="auto">
          <a:xfrm>
            <a:off x="4648200" y="5486400"/>
            <a:ext cx="22860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4771" name="AutoShape 19"/>
          <p:cNvSpPr>
            <a:spLocks noChangeArrowheads="1"/>
          </p:cNvSpPr>
          <p:nvPr/>
        </p:nvSpPr>
        <p:spPr bwMode="auto">
          <a:xfrm flipH="1">
            <a:off x="4724400" y="152400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ADC</a:t>
            </a:r>
          </a:p>
          <a:p>
            <a:pPr algn="ctr"/>
            <a:r>
              <a:rPr lang="en-US" sz="1200">
                <a:solidFill>
                  <a:schemeClr val="bg1"/>
                </a:solidFill>
              </a:rPr>
              <a:t>0.5MHz</a:t>
            </a:r>
          </a:p>
        </p:txBody>
      </p:sp>
      <p:sp>
        <p:nvSpPr>
          <p:cNvPr id="74772" name="Line 20"/>
          <p:cNvSpPr>
            <a:spLocks noChangeShapeType="1"/>
          </p:cNvSpPr>
          <p:nvPr/>
        </p:nvSpPr>
        <p:spPr bwMode="auto">
          <a:xfrm>
            <a:off x="4191000" y="1752600"/>
            <a:ext cx="5334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74" name="Line 22"/>
          <p:cNvSpPr>
            <a:spLocks noChangeShapeType="1"/>
          </p:cNvSpPr>
          <p:nvPr/>
        </p:nvSpPr>
        <p:spPr bwMode="auto">
          <a:xfrm flipH="1">
            <a:off x="4191000" y="3048000"/>
            <a:ext cx="17526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cxnSp>
        <p:nvCxnSpPr>
          <p:cNvPr id="74776" name="AutoShape 24"/>
          <p:cNvCxnSpPr>
            <a:cxnSpLocks noChangeShapeType="1"/>
            <a:stCxn id="74771" idx="1"/>
            <a:endCxn id="74773" idx="0"/>
          </p:cNvCxnSpPr>
          <p:nvPr/>
        </p:nvCxnSpPr>
        <p:spPr bwMode="auto">
          <a:xfrm>
            <a:off x="5410200" y="1752600"/>
            <a:ext cx="1257300" cy="838200"/>
          </a:xfrm>
          <a:prstGeom prst="bentConnector2">
            <a:avLst/>
          </a:prstGeom>
          <a:noFill/>
          <a:ln w="22225">
            <a:solidFill>
              <a:schemeClr val="tx1"/>
            </a:solidFill>
            <a:miter lim="800000"/>
            <a:headEnd type="triangle" w="med" len="med"/>
            <a:tailEnd type="arrow" w="lg" len="lg"/>
          </a:ln>
          <a:extLst>
            <a:ext uri="{909E8E84-426E-40DD-AFC4-6F175D3DCCD1}">
              <a14:hiddenFill xmlns:a14="http://schemas.microsoft.com/office/drawing/2010/main">
                <a:noFill/>
              </a14:hiddenFill>
            </a:ext>
          </a:extLst>
        </p:spPr>
      </p:cxnSp>
      <p:sp>
        <p:nvSpPr>
          <p:cNvPr id="74778" name="Line 26"/>
          <p:cNvSpPr>
            <a:spLocks noChangeShapeType="1"/>
          </p:cNvSpPr>
          <p:nvPr/>
        </p:nvSpPr>
        <p:spPr bwMode="auto">
          <a:xfrm>
            <a:off x="7391400" y="3048000"/>
            <a:ext cx="1235075" cy="0"/>
          </a:xfrm>
          <a:prstGeom prst="line">
            <a:avLst/>
          </a:prstGeom>
          <a:noFill/>
          <a:ln w="22225">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79" name="Line 27"/>
          <p:cNvSpPr>
            <a:spLocks noChangeShapeType="1"/>
          </p:cNvSpPr>
          <p:nvPr/>
        </p:nvSpPr>
        <p:spPr bwMode="auto">
          <a:xfrm flipH="1">
            <a:off x="1676400" y="3276600"/>
            <a:ext cx="12954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80" name="Text Box 28"/>
          <p:cNvSpPr txBox="1">
            <a:spLocks noChangeArrowheads="1"/>
          </p:cNvSpPr>
          <p:nvPr/>
        </p:nvSpPr>
        <p:spPr bwMode="auto">
          <a:xfrm>
            <a:off x="1981200" y="1508125"/>
            <a:ext cx="838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OS-video</a:t>
            </a:r>
          </a:p>
          <a:p>
            <a:pPr eaLnBrk="1" hangingPunct="1">
              <a:spcBef>
                <a:spcPct val="50000"/>
              </a:spcBef>
            </a:pPr>
            <a:r>
              <a:rPr lang="en-US" sz="1000"/>
              <a:t>144</a:t>
            </a:r>
          </a:p>
        </p:txBody>
      </p:sp>
      <p:sp>
        <p:nvSpPr>
          <p:cNvPr id="74781" name="Text Box 29"/>
          <p:cNvSpPr txBox="1">
            <a:spLocks noChangeArrowheads="1"/>
          </p:cNvSpPr>
          <p:nvPr/>
        </p:nvSpPr>
        <p:spPr bwMode="auto">
          <a:xfrm>
            <a:off x="1981200" y="2574925"/>
            <a:ext cx="838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Clocks</a:t>
            </a:r>
          </a:p>
          <a:p>
            <a:pPr eaLnBrk="1" hangingPunct="1">
              <a:spcBef>
                <a:spcPct val="50000"/>
              </a:spcBef>
            </a:pPr>
            <a:r>
              <a:rPr lang="en-US" sz="1000"/>
              <a:t>72</a:t>
            </a:r>
          </a:p>
        </p:txBody>
      </p:sp>
      <p:sp>
        <p:nvSpPr>
          <p:cNvPr id="74782" name="Text Box 30"/>
          <p:cNvSpPr txBox="1">
            <a:spLocks noChangeArrowheads="1"/>
          </p:cNvSpPr>
          <p:nvPr/>
        </p:nvSpPr>
        <p:spPr bwMode="auto">
          <a:xfrm>
            <a:off x="1981200" y="3032125"/>
            <a:ext cx="838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Bias</a:t>
            </a:r>
          </a:p>
          <a:p>
            <a:pPr eaLnBrk="1" hangingPunct="1">
              <a:spcBef>
                <a:spcPct val="50000"/>
              </a:spcBef>
            </a:pPr>
            <a:r>
              <a:rPr lang="en-US" sz="1000"/>
              <a:t>135</a:t>
            </a:r>
          </a:p>
        </p:txBody>
      </p:sp>
      <p:sp>
        <p:nvSpPr>
          <p:cNvPr id="74783" name="Text Box 31"/>
          <p:cNvSpPr txBox="1">
            <a:spLocks noChangeArrowheads="1"/>
          </p:cNvSpPr>
          <p:nvPr/>
        </p:nvSpPr>
        <p:spPr bwMode="auto">
          <a:xfrm>
            <a:off x="2057400" y="46323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Heater current</a:t>
            </a:r>
          </a:p>
        </p:txBody>
      </p:sp>
      <p:sp>
        <p:nvSpPr>
          <p:cNvPr id="74784" name="Text Box 32"/>
          <p:cNvSpPr txBox="1">
            <a:spLocks noChangeArrowheads="1"/>
          </p:cNvSpPr>
          <p:nvPr/>
        </p:nvSpPr>
        <p:spPr bwMode="auto">
          <a:xfrm>
            <a:off x="2057400" y="5257800"/>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Temp sense</a:t>
            </a:r>
          </a:p>
          <a:p>
            <a:pPr eaLnBrk="1" hangingPunct="1">
              <a:spcBef>
                <a:spcPct val="50000"/>
              </a:spcBef>
            </a:pPr>
            <a:r>
              <a:rPr lang="en-US" sz="1000"/>
              <a:t>48</a:t>
            </a:r>
          </a:p>
        </p:txBody>
      </p:sp>
      <p:sp>
        <p:nvSpPr>
          <p:cNvPr id="74785" name="Text Box 33"/>
          <p:cNvSpPr txBox="1">
            <a:spLocks noChangeArrowheads="1"/>
          </p:cNvSpPr>
          <p:nvPr/>
        </p:nvSpPr>
        <p:spPr bwMode="auto">
          <a:xfrm>
            <a:off x="5105400" y="487680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SPI</a:t>
            </a:r>
          </a:p>
        </p:txBody>
      </p:sp>
      <p:sp>
        <p:nvSpPr>
          <p:cNvPr id="74786" name="Text Box 34"/>
          <p:cNvSpPr txBox="1">
            <a:spLocks noChangeArrowheads="1"/>
          </p:cNvSpPr>
          <p:nvPr/>
        </p:nvSpPr>
        <p:spPr bwMode="auto">
          <a:xfrm>
            <a:off x="4267200" y="2803525"/>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Timing</a:t>
            </a:r>
          </a:p>
          <a:p>
            <a:pPr eaLnBrk="1" hangingPunct="1">
              <a:spcBef>
                <a:spcPct val="50000"/>
              </a:spcBef>
            </a:pPr>
            <a:r>
              <a:rPr lang="en-US" sz="1000"/>
              <a:t>14 LVDS</a:t>
            </a:r>
          </a:p>
        </p:txBody>
      </p:sp>
      <p:sp>
        <p:nvSpPr>
          <p:cNvPr id="74787" name="Text Box 35"/>
          <p:cNvSpPr txBox="1">
            <a:spLocks noChangeArrowheads="1"/>
          </p:cNvSpPr>
          <p:nvPr/>
        </p:nvSpPr>
        <p:spPr bwMode="auto">
          <a:xfrm>
            <a:off x="5486400" y="1549400"/>
            <a:ext cx="1143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80000"/>
              </a:lnSpc>
              <a:spcBef>
                <a:spcPct val="50000"/>
              </a:spcBef>
            </a:pPr>
            <a:r>
              <a:rPr lang="en-US" sz="1000"/>
              <a:t>Digital data</a:t>
            </a:r>
          </a:p>
          <a:p>
            <a:pPr defTabSz="914400" eaLnBrk="1" hangingPunct="1">
              <a:lnSpc>
                <a:spcPct val="80000"/>
              </a:lnSpc>
              <a:spcBef>
                <a:spcPct val="50000"/>
              </a:spcBef>
              <a:buFontTx/>
              <a:buAutoNum type="arabicPlain" startAt="144"/>
            </a:pPr>
            <a:r>
              <a:rPr lang="en-US" sz="1000"/>
              <a:t>LVCMOS</a:t>
            </a:r>
          </a:p>
          <a:p>
            <a:pPr defTabSz="914400" eaLnBrk="1" hangingPunct="1">
              <a:lnSpc>
                <a:spcPct val="80000"/>
              </a:lnSpc>
              <a:spcBef>
                <a:spcPct val="50000"/>
              </a:spcBef>
            </a:pPr>
            <a:r>
              <a:rPr lang="en-US" sz="1000"/>
              <a:t>50Mb/s</a:t>
            </a:r>
          </a:p>
        </p:txBody>
      </p:sp>
      <p:sp>
        <p:nvSpPr>
          <p:cNvPr id="74788" name="Text Box 36"/>
          <p:cNvSpPr txBox="1">
            <a:spLocks noChangeArrowheads="1"/>
          </p:cNvSpPr>
          <p:nvPr/>
        </p:nvSpPr>
        <p:spPr bwMode="auto">
          <a:xfrm>
            <a:off x="7467600" y="2803525"/>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3.125 Gb/s mini-SAS</a:t>
            </a:r>
          </a:p>
        </p:txBody>
      </p:sp>
      <p:sp>
        <p:nvSpPr>
          <p:cNvPr id="74789" name="Line 37"/>
          <p:cNvSpPr>
            <a:spLocks noChangeShapeType="1"/>
          </p:cNvSpPr>
          <p:nvPr/>
        </p:nvSpPr>
        <p:spPr bwMode="auto">
          <a:xfrm>
            <a:off x="7391400" y="3429000"/>
            <a:ext cx="1219200" cy="0"/>
          </a:xfrm>
          <a:prstGeom prst="line">
            <a:avLst/>
          </a:prstGeom>
          <a:noFill/>
          <a:ln w="22225">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90" name="Text Box 38"/>
          <p:cNvSpPr txBox="1">
            <a:spLocks noChangeArrowheads="1"/>
          </p:cNvSpPr>
          <p:nvPr/>
        </p:nvSpPr>
        <p:spPr bwMode="auto">
          <a:xfrm>
            <a:off x="7467600" y="3184525"/>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ct val="115000"/>
              </a:lnSpc>
              <a:spcBef>
                <a:spcPct val="50000"/>
              </a:spcBef>
            </a:pPr>
            <a:r>
              <a:rPr lang="en-US" sz="1000"/>
              <a:t>Clock/command</a:t>
            </a:r>
          </a:p>
          <a:p>
            <a:pPr eaLnBrk="1" hangingPunct="1">
              <a:lnSpc>
                <a:spcPct val="115000"/>
              </a:lnSpc>
              <a:spcBef>
                <a:spcPct val="50000"/>
              </a:spcBef>
            </a:pPr>
            <a:r>
              <a:rPr lang="en-US" sz="1000"/>
              <a:t>200MHz</a:t>
            </a:r>
          </a:p>
        </p:txBody>
      </p:sp>
      <p:sp>
        <p:nvSpPr>
          <p:cNvPr id="74791" name="Rectangle 39"/>
          <p:cNvSpPr>
            <a:spLocks noChangeArrowheads="1"/>
          </p:cNvSpPr>
          <p:nvPr/>
        </p:nvSpPr>
        <p:spPr bwMode="auto">
          <a:xfrm>
            <a:off x="1905000" y="1066800"/>
            <a:ext cx="6705600" cy="5410200"/>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4792" name="Text Box 40"/>
          <p:cNvSpPr txBox="1">
            <a:spLocks noChangeArrowheads="1"/>
          </p:cNvSpPr>
          <p:nvPr/>
        </p:nvSpPr>
        <p:spPr bwMode="auto">
          <a:xfrm>
            <a:off x="4219575" y="781050"/>
            <a:ext cx="420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600" b="1"/>
              <a:t>3X RAFT ELECTRONICS BOARDS (REBs)</a:t>
            </a:r>
          </a:p>
        </p:txBody>
      </p:sp>
      <p:sp>
        <p:nvSpPr>
          <p:cNvPr id="74793" name="Line 41"/>
          <p:cNvSpPr>
            <a:spLocks noChangeShapeType="1"/>
          </p:cNvSpPr>
          <p:nvPr/>
        </p:nvSpPr>
        <p:spPr bwMode="auto">
          <a:xfrm flipH="1">
            <a:off x="7086600" y="5791200"/>
            <a:ext cx="15240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94" name="Text Box 42"/>
          <p:cNvSpPr txBox="1">
            <a:spLocks noChangeArrowheads="1"/>
          </p:cNvSpPr>
          <p:nvPr/>
        </p:nvSpPr>
        <p:spPr bwMode="auto">
          <a:xfrm>
            <a:off x="7239000" y="5562600"/>
            <a:ext cx="1143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ct val="115000"/>
              </a:lnSpc>
              <a:spcBef>
                <a:spcPct val="50000"/>
              </a:spcBef>
            </a:pPr>
            <a:r>
              <a:rPr lang="en-US" sz="1000"/>
              <a:t>Power</a:t>
            </a:r>
          </a:p>
          <a:p>
            <a:pPr eaLnBrk="1" hangingPunct="1">
              <a:lnSpc>
                <a:spcPct val="115000"/>
              </a:lnSpc>
              <a:spcBef>
                <a:spcPct val="50000"/>
              </a:spcBef>
            </a:pPr>
            <a:r>
              <a:rPr lang="en-US" sz="1000"/>
              <a:t>+40A,+18A,+9A,+5D</a:t>
            </a:r>
          </a:p>
        </p:txBody>
      </p:sp>
      <p:sp>
        <p:nvSpPr>
          <p:cNvPr id="74795" name="Rectangle 43"/>
          <p:cNvSpPr>
            <a:spLocks noGrp="1"/>
          </p:cNvSpPr>
          <p:nvPr>
            <p:ph type="title" idx="4294967295"/>
          </p:nvPr>
        </p:nvSpPr>
        <p:spPr/>
        <p:txBody>
          <a:bodyPr/>
          <a:lstStyle/>
          <a:p>
            <a:pPr eaLnBrk="1" hangingPunct="1"/>
            <a:r>
              <a:rPr lang="en-US" sz="2800" smtClean="0"/>
              <a:t>Raft tower electronics</a:t>
            </a:r>
          </a:p>
        </p:txBody>
      </p:sp>
      <p:sp>
        <p:nvSpPr>
          <p:cNvPr id="74796" name="Line 44"/>
          <p:cNvSpPr>
            <a:spLocks noChangeShapeType="1"/>
          </p:cNvSpPr>
          <p:nvPr/>
        </p:nvSpPr>
        <p:spPr bwMode="auto">
          <a:xfrm>
            <a:off x="2819400" y="6096000"/>
            <a:ext cx="11430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797" name="Text Box 45"/>
          <p:cNvSpPr txBox="1">
            <a:spLocks noChangeArrowheads="1"/>
          </p:cNvSpPr>
          <p:nvPr/>
        </p:nvSpPr>
        <p:spPr bwMode="auto">
          <a:xfrm>
            <a:off x="2832100" y="5880100"/>
            <a:ext cx="1143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Voltage/current/board temp readback</a:t>
            </a:r>
          </a:p>
          <a:p>
            <a:pPr eaLnBrk="1" hangingPunct="1">
              <a:spcBef>
                <a:spcPct val="50000"/>
              </a:spcBef>
            </a:pPr>
            <a:endParaRPr lang="en-US" sz="1000"/>
          </a:p>
        </p:txBody>
      </p:sp>
      <p:grpSp>
        <p:nvGrpSpPr>
          <p:cNvPr id="74798" name="Group 49"/>
          <p:cNvGrpSpPr>
            <a:grpSpLocks/>
          </p:cNvGrpSpPr>
          <p:nvPr/>
        </p:nvGrpSpPr>
        <p:grpSpPr bwMode="auto">
          <a:xfrm>
            <a:off x="2690813" y="2000250"/>
            <a:ext cx="1036637" cy="1784350"/>
            <a:chOff x="1773" y="1296"/>
            <a:chExt cx="653" cy="1124"/>
          </a:xfrm>
        </p:grpSpPr>
        <p:sp>
          <p:nvSpPr>
            <p:cNvPr id="12335" name="Text Box 47"/>
            <p:cNvSpPr txBox="1">
              <a:spLocks noChangeArrowheads="1"/>
            </p:cNvSpPr>
            <p:nvPr/>
          </p:nvSpPr>
          <p:spPr bwMode="auto">
            <a:xfrm>
              <a:off x="1779" y="1296"/>
              <a:ext cx="647" cy="212"/>
            </a:xfrm>
            <a:prstGeom prst="rect">
              <a:avLst/>
            </a:prstGeom>
            <a:noFill/>
            <a:ln w="9525">
              <a:noFill/>
              <a:miter lim="800000"/>
              <a:headEnd/>
              <a:tailEnd/>
            </a:ln>
            <a:effectLst/>
          </p:spPr>
          <p:txBody>
            <a:bodyPr>
              <a:spAutoFit/>
            </a:bodyPr>
            <a:lstStyle/>
            <a:p>
              <a:pPr defTabSz="914400">
                <a:spcBef>
                  <a:spcPct val="50000"/>
                </a:spcBef>
                <a:defRPr/>
              </a:pPr>
              <a:r>
                <a:rPr lang="en-US" sz="1600" b="1">
                  <a:solidFill>
                    <a:srgbClr val="FF9933"/>
                  </a:solidFill>
                  <a:effectLst>
                    <a:outerShdw blurRad="38100" dist="38100" dir="2700000" algn="tl">
                      <a:srgbClr val="C0C0C0"/>
                    </a:outerShdw>
                  </a:effectLst>
                  <a:latin typeface="Trebuchet MS" pitchFamily="34" charset="0"/>
                </a:rPr>
                <a:t>ASPIC</a:t>
              </a:r>
            </a:p>
          </p:txBody>
        </p:sp>
        <p:sp>
          <p:nvSpPr>
            <p:cNvPr id="12336" name="Text Box 48"/>
            <p:cNvSpPr txBox="1">
              <a:spLocks noChangeArrowheads="1"/>
            </p:cNvSpPr>
            <p:nvPr/>
          </p:nvSpPr>
          <p:spPr bwMode="auto">
            <a:xfrm>
              <a:off x="1773" y="2208"/>
              <a:ext cx="647" cy="212"/>
            </a:xfrm>
            <a:prstGeom prst="rect">
              <a:avLst/>
            </a:prstGeom>
            <a:noFill/>
            <a:ln w="9525">
              <a:noFill/>
              <a:miter lim="800000"/>
              <a:headEnd/>
              <a:tailEnd/>
            </a:ln>
            <a:effectLst/>
          </p:spPr>
          <p:txBody>
            <a:bodyPr>
              <a:spAutoFit/>
            </a:bodyPr>
            <a:lstStyle/>
            <a:p>
              <a:pPr>
                <a:spcBef>
                  <a:spcPct val="50000"/>
                </a:spcBef>
                <a:defRPr/>
              </a:pPr>
              <a:r>
                <a:rPr lang="en-US" sz="1600" b="1">
                  <a:solidFill>
                    <a:srgbClr val="FF9933"/>
                  </a:solidFill>
                  <a:effectLst>
                    <a:outerShdw blurRad="38100" dist="38100" dir="2700000" algn="tl">
                      <a:srgbClr val="C0C0C0"/>
                    </a:outerShdw>
                  </a:effectLst>
                  <a:latin typeface="Trebuchet MS" pitchFamily="34" charset="0"/>
                </a:rPr>
                <a:t>CABAC</a:t>
              </a:r>
            </a:p>
          </p:txBody>
        </p:sp>
      </p:grpSp>
      <p:sp>
        <p:nvSpPr>
          <p:cNvPr id="74801" name="Text Box 35"/>
          <p:cNvSpPr txBox="1">
            <a:spLocks noChangeArrowheads="1"/>
          </p:cNvSpPr>
          <p:nvPr/>
        </p:nvSpPr>
        <p:spPr bwMode="auto">
          <a:xfrm>
            <a:off x="4838700" y="2000250"/>
            <a:ext cx="571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80000"/>
              </a:lnSpc>
              <a:spcBef>
                <a:spcPct val="50000"/>
              </a:spcBef>
            </a:pPr>
            <a:r>
              <a:rPr lang="en-US" sz="1000"/>
              <a:t>18b</a:t>
            </a:r>
          </a:p>
        </p:txBody>
      </p:sp>
      <p:sp>
        <p:nvSpPr>
          <p:cNvPr id="74802" name="AutoShape 19"/>
          <p:cNvSpPr>
            <a:spLocks noChangeArrowheads="1"/>
          </p:cNvSpPr>
          <p:nvPr/>
        </p:nvSpPr>
        <p:spPr bwMode="auto">
          <a:xfrm flipH="1">
            <a:off x="4876800" y="3524250"/>
            <a:ext cx="685800" cy="457200"/>
          </a:xfrm>
          <a:prstGeom prst="homePlate">
            <a:avLst>
              <a:gd name="adj" fmla="val 37500"/>
            </a:avLst>
          </a:prstGeom>
          <a:solidFill>
            <a:srgbClr val="00CC00"/>
          </a:solidFill>
          <a:ln w="9525">
            <a:solidFill>
              <a:schemeClr val="tx1"/>
            </a:solidFill>
            <a:miter lim="800000"/>
            <a:headEnd/>
            <a:tailEnd/>
          </a:ln>
        </p:spPr>
        <p:txBody>
          <a:bodyPr wrap="none" anchor="ctr"/>
          <a:lstStyle/>
          <a:p>
            <a:pPr algn="ctr"/>
            <a:r>
              <a:rPr lang="en-US" sz="1200">
                <a:solidFill>
                  <a:schemeClr val="bg1"/>
                </a:solidFill>
              </a:rPr>
              <a:t>ADC</a:t>
            </a:r>
          </a:p>
          <a:p>
            <a:pPr algn="ctr"/>
            <a:r>
              <a:rPr lang="en-US" sz="1200">
                <a:solidFill>
                  <a:schemeClr val="bg1"/>
                </a:solidFill>
              </a:rPr>
              <a:t>80MHz</a:t>
            </a:r>
          </a:p>
        </p:txBody>
      </p:sp>
      <p:sp>
        <p:nvSpPr>
          <p:cNvPr id="74803" name="Text Box 35"/>
          <p:cNvSpPr txBox="1">
            <a:spLocks noChangeArrowheads="1"/>
          </p:cNvSpPr>
          <p:nvPr/>
        </p:nvSpPr>
        <p:spPr bwMode="auto">
          <a:xfrm>
            <a:off x="4991100" y="3956050"/>
            <a:ext cx="571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lnSpc>
                <a:spcPct val="80000"/>
              </a:lnSpc>
              <a:spcBef>
                <a:spcPct val="50000"/>
              </a:spcBef>
            </a:pPr>
            <a:r>
              <a:rPr lang="en-US" sz="1000"/>
              <a:t>12b</a:t>
            </a:r>
          </a:p>
        </p:txBody>
      </p:sp>
      <p:sp>
        <p:nvSpPr>
          <p:cNvPr id="74804" name="Line 22"/>
          <p:cNvSpPr>
            <a:spLocks noChangeShapeType="1"/>
          </p:cNvSpPr>
          <p:nvPr/>
        </p:nvSpPr>
        <p:spPr bwMode="auto">
          <a:xfrm>
            <a:off x="4000500" y="3759200"/>
            <a:ext cx="87630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805" name="Line 22"/>
          <p:cNvSpPr>
            <a:spLocks noChangeShapeType="1"/>
          </p:cNvSpPr>
          <p:nvPr/>
        </p:nvSpPr>
        <p:spPr bwMode="auto">
          <a:xfrm rot="16200000" flipH="1">
            <a:off x="3879850" y="3651250"/>
            <a:ext cx="215900" cy="0"/>
          </a:xfrm>
          <a:prstGeom prst="line">
            <a:avLst/>
          </a:prstGeom>
          <a:noFill/>
          <a:ln w="22225">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it-IT"/>
          </a:p>
        </p:txBody>
      </p:sp>
      <p:sp>
        <p:nvSpPr>
          <p:cNvPr id="74807" name="Line 22"/>
          <p:cNvSpPr>
            <a:spLocks noChangeShapeType="1"/>
          </p:cNvSpPr>
          <p:nvPr/>
        </p:nvSpPr>
        <p:spPr bwMode="auto">
          <a:xfrm>
            <a:off x="5562600" y="3771900"/>
            <a:ext cx="387350" cy="0"/>
          </a:xfrm>
          <a:prstGeom prst="line">
            <a:avLst/>
          </a:prstGeom>
          <a:noFill/>
          <a:ln w="222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74808" name="Text Box 31"/>
          <p:cNvSpPr txBox="1">
            <a:spLocks noChangeArrowheads="1"/>
          </p:cNvSpPr>
          <p:nvPr/>
        </p:nvSpPr>
        <p:spPr bwMode="auto">
          <a:xfrm>
            <a:off x="3962400" y="354171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Bias, clk readback</a:t>
            </a:r>
          </a:p>
        </p:txBody>
      </p:sp>
      <p:sp>
        <p:nvSpPr>
          <p:cNvPr id="74809" name="Rectangle 57"/>
          <p:cNvSpPr>
            <a:spLocks noChangeArrowheads="1"/>
          </p:cNvSpPr>
          <p:nvPr/>
        </p:nvSpPr>
        <p:spPr bwMode="auto">
          <a:xfrm>
            <a:off x="2690813" y="1143000"/>
            <a:ext cx="3813175" cy="11938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defTabSz="914400"/>
            <a:r>
              <a:rPr lang="en-US"/>
              <a:t>video</a:t>
            </a:r>
          </a:p>
        </p:txBody>
      </p:sp>
      <p:sp>
        <p:nvSpPr>
          <p:cNvPr id="74810" name="Rectangle 58"/>
          <p:cNvSpPr>
            <a:spLocks noChangeArrowheads="1"/>
          </p:cNvSpPr>
          <p:nvPr/>
        </p:nvSpPr>
        <p:spPr bwMode="auto">
          <a:xfrm>
            <a:off x="2690813" y="2546350"/>
            <a:ext cx="2147887" cy="206692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914400" anchor="b"/>
          <a:lstStyle/>
          <a:p>
            <a:pPr algn="ctr" defTabSz="914400"/>
            <a:r>
              <a:rPr lang="en-US"/>
              <a:t>clock/bias</a:t>
            </a:r>
          </a:p>
        </p:txBody>
      </p:sp>
      <p:sp>
        <p:nvSpPr>
          <p:cNvPr id="74811" name="Rectangle 59"/>
          <p:cNvSpPr>
            <a:spLocks noChangeArrowheads="1"/>
          </p:cNvSpPr>
          <p:nvPr/>
        </p:nvSpPr>
        <p:spPr bwMode="auto">
          <a:xfrm>
            <a:off x="2700338" y="4386263"/>
            <a:ext cx="2405062" cy="2024062"/>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a:lstStyle/>
          <a:p>
            <a:pPr algn="ctr" defTabSz="914400"/>
            <a:r>
              <a:rPr lang="en-US" sz="1600"/>
              <a:t>slow control/monitoring</a:t>
            </a:r>
          </a:p>
        </p:txBody>
      </p:sp>
      <p:sp>
        <p:nvSpPr>
          <p:cNvPr id="74812" name="Rectangle 60"/>
          <p:cNvSpPr>
            <a:spLocks noChangeArrowheads="1"/>
          </p:cNvSpPr>
          <p:nvPr/>
        </p:nvSpPr>
        <p:spPr bwMode="auto">
          <a:xfrm>
            <a:off x="4649788" y="3419475"/>
            <a:ext cx="1293812" cy="103346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b"/>
          <a:lstStyle/>
          <a:p>
            <a:pPr algn="ctr" defTabSz="914400"/>
            <a:r>
              <a:rPr lang="en-US" sz="1600"/>
              <a:t>diagnostic</a:t>
            </a:r>
          </a:p>
        </p:txBody>
      </p:sp>
      <p:sp>
        <p:nvSpPr>
          <p:cNvPr id="74773" name="Rectangle 21"/>
          <p:cNvSpPr>
            <a:spLocks noChangeArrowheads="1"/>
          </p:cNvSpPr>
          <p:nvPr/>
        </p:nvSpPr>
        <p:spPr bwMode="auto">
          <a:xfrm>
            <a:off x="5943600" y="2590800"/>
            <a:ext cx="1447800" cy="1371600"/>
          </a:xfrm>
          <a:prstGeom prst="rect">
            <a:avLst/>
          </a:prstGeom>
          <a:solidFill>
            <a:srgbClr val="FF9900"/>
          </a:solidFill>
          <a:ln w="9525">
            <a:solidFill>
              <a:schemeClr val="tx1"/>
            </a:solidFill>
            <a:miter lim="800000"/>
            <a:headEnd/>
            <a:tailEnd/>
          </a:ln>
        </p:spPr>
        <p:txBody>
          <a:bodyPr wrap="none" anchor="ctr"/>
          <a:lstStyle/>
          <a:p>
            <a:pPr algn="ctr"/>
            <a:r>
              <a:rPr lang="en-US"/>
              <a:t>FPGA</a:t>
            </a:r>
          </a:p>
        </p:txBody>
      </p:sp>
      <p:sp>
        <p:nvSpPr>
          <p:cNvPr id="74777" name="Rectangle 25"/>
          <p:cNvSpPr>
            <a:spLocks noChangeArrowheads="1"/>
          </p:cNvSpPr>
          <p:nvPr/>
        </p:nvSpPr>
        <p:spPr bwMode="auto">
          <a:xfrm>
            <a:off x="6019800" y="5486400"/>
            <a:ext cx="1066800" cy="685800"/>
          </a:xfrm>
          <a:prstGeom prst="rect">
            <a:avLst/>
          </a:prstGeom>
          <a:solidFill>
            <a:srgbClr val="00CCFF"/>
          </a:solidFill>
          <a:ln w="9525">
            <a:solidFill>
              <a:schemeClr val="tx1"/>
            </a:solidFill>
            <a:miter lim="800000"/>
            <a:headEnd/>
            <a:tailEnd/>
          </a:ln>
        </p:spPr>
        <p:txBody>
          <a:bodyPr wrap="none" anchor="ctr"/>
          <a:lstStyle/>
          <a:p>
            <a:r>
              <a:rPr lang="en-US" sz="1200"/>
              <a:t>Power</a:t>
            </a:r>
          </a:p>
          <a:p>
            <a:r>
              <a:rPr lang="en-US" sz="1200"/>
              <a:t>conditioning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480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481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481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481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8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48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13" grpId="0" animBg="1"/>
      <p:bldP spid="74813" grpId="1" animBg="1"/>
      <p:bldP spid="74809" grpId="0" animBg="1"/>
      <p:bldP spid="74809" grpId="1" animBg="1"/>
      <p:bldP spid="74810" grpId="0" animBg="1"/>
      <p:bldP spid="74810" grpId="1" animBg="1"/>
      <p:bldP spid="74811" grpId="0" animBg="1"/>
      <p:bldP spid="74811" grpId="1" animBg="1"/>
      <p:bldP spid="74812" grpId="0" animBg="1"/>
      <p:bldP spid="748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800" smtClean="0"/>
              <a:t>Data acquisition, firmware, software</a:t>
            </a:r>
          </a:p>
        </p:txBody>
      </p:sp>
      <p:pic>
        <p:nvPicPr>
          <p:cNvPr id="12291" name="Picture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3902075"/>
            <a:ext cx="4170362"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768350"/>
            <a:ext cx="43084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8"/>
          <p:cNvSpPr txBox="1">
            <a:spLocks noChangeArrowheads="1"/>
          </p:cNvSpPr>
          <p:nvPr/>
        </p:nvSpPr>
        <p:spPr bwMode="auto">
          <a:xfrm>
            <a:off x="4770438" y="3698875"/>
            <a:ext cx="1465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en-US" sz="1400" b="1">
                <a:latin typeface="Calibri" pitchFamily="34" charset="0"/>
              </a:rPr>
              <a:t>copper-to-optical</a:t>
            </a:r>
          </a:p>
        </p:txBody>
      </p:sp>
      <p:sp>
        <p:nvSpPr>
          <p:cNvPr id="12294" name="Text Box 9"/>
          <p:cNvSpPr txBox="1">
            <a:spLocks noChangeArrowheads="1"/>
          </p:cNvSpPr>
          <p:nvPr/>
        </p:nvSpPr>
        <p:spPr bwMode="auto">
          <a:xfrm>
            <a:off x="4970463" y="946150"/>
            <a:ext cx="3856037" cy="1590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b="1">
                <a:solidFill>
                  <a:schemeClr val="accent2"/>
                </a:solidFill>
                <a:latin typeface="Calibri" pitchFamily="34" charset="0"/>
                <a:ea typeface="ＭＳ Ｐゴシック" pitchFamily="34" charset="-128"/>
              </a:rPr>
              <a:t>FPGA on REB hosts </a:t>
            </a:r>
          </a:p>
          <a:p>
            <a:pPr lvl="1" eaLnBrk="1" hangingPunct="1">
              <a:buFont typeface="Calibri" pitchFamily="34" charset="0"/>
              <a:buChar char="—"/>
            </a:pPr>
            <a:r>
              <a:rPr lang="en-US" sz="1400" b="1">
                <a:latin typeface="Calibri" pitchFamily="34" charset="0"/>
                <a:ea typeface="ＭＳ Ｐゴシック" pitchFamily="34" charset="-128"/>
              </a:rPr>
              <a:t> timing state machines (one per CCD)</a:t>
            </a:r>
          </a:p>
          <a:p>
            <a:pPr lvl="1" eaLnBrk="1" hangingPunct="1">
              <a:buFont typeface="Calibri" pitchFamily="34" charset="0"/>
              <a:buChar char="—"/>
            </a:pPr>
            <a:r>
              <a:rPr lang="en-US" sz="1400" b="1">
                <a:latin typeface="Calibri" pitchFamily="34" charset="0"/>
                <a:ea typeface="ＭＳ Ｐゴシック" pitchFamily="34" charset="-128"/>
              </a:rPr>
              <a:t> ASIC configuration  and monitoring</a:t>
            </a:r>
          </a:p>
          <a:p>
            <a:pPr lvl="1" eaLnBrk="1" hangingPunct="1">
              <a:buFont typeface="Calibri" pitchFamily="34" charset="0"/>
              <a:buChar char="—"/>
            </a:pPr>
            <a:r>
              <a:rPr lang="en-US" sz="1400" b="1">
                <a:latin typeface="Calibri" pitchFamily="34" charset="0"/>
                <a:ea typeface="ＭＳ Ｐゴシック" pitchFamily="34" charset="-128"/>
              </a:rPr>
              <a:t> data encoding</a:t>
            </a:r>
          </a:p>
          <a:p>
            <a:pPr lvl="1" eaLnBrk="1" hangingPunct="1">
              <a:buFont typeface="Calibri" pitchFamily="34" charset="0"/>
              <a:buChar char="—"/>
            </a:pPr>
            <a:r>
              <a:rPr lang="en-US" sz="1400" b="1">
                <a:latin typeface="Calibri" pitchFamily="34" charset="0"/>
                <a:ea typeface="ＭＳ Ｐゴシック" pitchFamily="34" charset="-128"/>
              </a:rPr>
              <a:t> video and command interface (3.125Gbps custom protocol with virtual channels)</a:t>
            </a:r>
          </a:p>
        </p:txBody>
      </p:sp>
      <p:sp>
        <p:nvSpPr>
          <p:cNvPr id="12295" name="Text Box 10"/>
          <p:cNvSpPr txBox="1">
            <a:spLocks noChangeArrowheads="1"/>
          </p:cNvSpPr>
          <p:nvPr/>
        </p:nvSpPr>
        <p:spPr bwMode="auto">
          <a:xfrm>
            <a:off x="6910388" y="3698875"/>
            <a:ext cx="208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400" b="1">
                <a:latin typeface="Calibri" pitchFamily="34" charset="0"/>
              </a:rPr>
              <a:t>ATCA-based server </a:t>
            </a:r>
          </a:p>
        </p:txBody>
      </p:sp>
      <p:sp>
        <p:nvSpPr>
          <p:cNvPr id="12296" name="Rectangle 3"/>
          <p:cNvSpPr txBox="1">
            <a:spLocks noChangeArrowheads="1"/>
          </p:cNvSpPr>
          <p:nvPr/>
        </p:nvSpPr>
        <p:spPr bwMode="auto">
          <a:xfrm>
            <a:off x="187325" y="4003675"/>
            <a:ext cx="4586288" cy="263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buFontTx/>
              <a:buChar char="•"/>
            </a:pPr>
            <a:r>
              <a:rPr lang="en-US" sz="1400" b="1">
                <a:solidFill>
                  <a:schemeClr val="accent2"/>
                </a:solidFill>
                <a:latin typeface="Calibri" pitchFamily="34" charset="0"/>
                <a:ea typeface="ＭＳ Ｐゴシック" pitchFamily="34" charset="-128"/>
              </a:rPr>
              <a:t>Each board contains a 10-G </a:t>
            </a:r>
            <a:r>
              <a:rPr lang="en-US" sz="1400" b="1" i="1">
                <a:solidFill>
                  <a:schemeClr val="accent2"/>
                </a:solidFill>
                <a:latin typeface="Calibri" pitchFamily="34" charset="0"/>
                <a:ea typeface="ＭＳ Ｐゴシック" pitchFamily="34" charset="-128"/>
              </a:rPr>
              <a:t>Ethernet</a:t>
            </a:r>
            <a:r>
              <a:rPr lang="en-US" sz="1400" b="1">
                <a:solidFill>
                  <a:schemeClr val="accent2"/>
                </a:solidFill>
                <a:latin typeface="Calibri" pitchFamily="34" charset="0"/>
                <a:ea typeface="ＭＳ Ｐゴシック" pitchFamily="34" charset="-128"/>
              </a:rPr>
              <a:t> with 9 nodes of RCE</a:t>
            </a:r>
          </a:p>
          <a:p>
            <a:pPr lvl="1" eaLnBrk="1" hangingPunct="1">
              <a:lnSpc>
                <a:spcPct val="80000"/>
              </a:lnSpc>
              <a:spcBef>
                <a:spcPct val="20000"/>
              </a:spcBef>
              <a:buFontTx/>
              <a:buChar char="–"/>
            </a:pPr>
            <a:r>
              <a:rPr lang="en-US" sz="1400" b="1">
                <a:latin typeface="Calibri" pitchFamily="34" charset="0"/>
                <a:ea typeface="ＭＳ Ｐゴシック" pitchFamily="34" charset="-128"/>
              </a:rPr>
              <a:t>Dual-core (A-9) ARM processor (@ 1 GHZ)</a:t>
            </a:r>
          </a:p>
          <a:p>
            <a:pPr lvl="1" eaLnBrk="1" hangingPunct="1">
              <a:lnSpc>
                <a:spcPct val="80000"/>
              </a:lnSpc>
              <a:spcBef>
                <a:spcPct val="20000"/>
              </a:spcBef>
              <a:buFontTx/>
              <a:buChar char="–"/>
            </a:pPr>
            <a:r>
              <a:rPr lang="en-US" sz="1400" b="1">
                <a:latin typeface="Calibri" pitchFamily="34" charset="0"/>
                <a:ea typeface="ＭＳ Ｐゴシック" pitchFamily="34" charset="-128"/>
              </a:rPr>
              <a:t>1 GByte of DDR3 RAM</a:t>
            </a:r>
          </a:p>
          <a:p>
            <a:pPr lvl="1" eaLnBrk="1" hangingPunct="1">
              <a:lnSpc>
                <a:spcPct val="80000"/>
              </a:lnSpc>
              <a:spcBef>
                <a:spcPct val="20000"/>
              </a:spcBef>
              <a:buFontTx/>
              <a:buChar char="–"/>
            </a:pPr>
            <a:r>
              <a:rPr lang="en-US" sz="1400" b="1">
                <a:latin typeface="Calibri" pitchFamily="34" charset="0"/>
                <a:ea typeface="ＭＳ Ｐゴシック" pitchFamily="34" charset="-128"/>
              </a:rPr>
              <a:t>More than 250 DSP tiles</a:t>
            </a:r>
          </a:p>
          <a:p>
            <a:pPr lvl="1" eaLnBrk="1" hangingPunct="1">
              <a:lnSpc>
                <a:spcPct val="80000"/>
              </a:lnSpc>
              <a:spcBef>
                <a:spcPct val="20000"/>
              </a:spcBef>
              <a:buFontTx/>
              <a:buChar char="–"/>
            </a:pPr>
            <a:r>
              <a:rPr lang="en-US" sz="1400" b="1">
                <a:latin typeface="Calibri" pitchFamily="34" charset="0"/>
                <a:ea typeface="ＭＳ Ｐゴシック" pitchFamily="34" charset="-128"/>
              </a:rPr>
              <a:t>Memory subsystem has &gt; 6 GBytes/sec of I/O capacity</a:t>
            </a:r>
          </a:p>
          <a:p>
            <a:pPr lvl="1" eaLnBrk="1" hangingPunct="1">
              <a:lnSpc>
                <a:spcPct val="80000"/>
              </a:lnSpc>
              <a:spcBef>
                <a:spcPct val="20000"/>
              </a:spcBef>
              <a:buFontTx/>
              <a:buChar char="–"/>
            </a:pPr>
            <a:r>
              <a:rPr lang="en-US" sz="1400" b="1">
                <a:latin typeface="Calibri" pitchFamily="34" charset="0"/>
                <a:ea typeface="ＭＳ Ｐゴシック" pitchFamily="34" charset="-128"/>
              </a:rPr>
              <a:t>Real-Time kernel </a:t>
            </a:r>
            <a:r>
              <a:rPr lang="en-US" sz="1400" b="1" i="1">
                <a:latin typeface="Calibri" pitchFamily="34" charset="0"/>
                <a:ea typeface="ＭＳ Ｐゴシック" pitchFamily="34" charset="-128"/>
              </a:rPr>
              <a:t>or</a:t>
            </a:r>
            <a:r>
              <a:rPr lang="en-US" sz="1400" b="1">
                <a:latin typeface="Calibri" pitchFamily="34" charset="0"/>
                <a:ea typeface="ＭＳ Ｐゴシック" pitchFamily="34" charset="-128"/>
              </a:rPr>
              <a:t> LINUX </a:t>
            </a:r>
          </a:p>
          <a:p>
            <a:pPr lvl="1" eaLnBrk="1" hangingPunct="1">
              <a:lnSpc>
                <a:spcPct val="80000"/>
              </a:lnSpc>
              <a:spcBef>
                <a:spcPct val="20000"/>
              </a:spcBef>
              <a:buFontTx/>
              <a:buChar char="–"/>
            </a:pPr>
            <a:r>
              <a:rPr lang="en-US" sz="1400" b="1">
                <a:latin typeface="Calibri" pitchFamily="34" charset="0"/>
                <a:ea typeface="ＭＳ Ｐゴシック" pitchFamily="34" charset="-128"/>
              </a:rPr>
              <a:t>Full TCP/IP stack</a:t>
            </a:r>
          </a:p>
          <a:p>
            <a:pPr eaLnBrk="1" hangingPunct="1">
              <a:lnSpc>
                <a:spcPct val="80000"/>
              </a:lnSpc>
              <a:spcBef>
                <a:spcPct val="20000"/>
              </a:spcBef>
              <a:buFontTx/>
              <a:buChar char="•"/>
            </a:pPr>
            <a:r>
              <a:rPr lang="en-US" sz="1400" b="1">
                <a:solidFill>
                  <a:schemeClr val="accent2"/>
                </a:solidFill>
                <a:latin typeface="Calibri" pitchFamily="34" charset="0"/>
                <a:ea typeface="ＭＳ Ｐゴシック" pitchFamily="34" charset="-128"/>
              </a:rPr>
              <a:t>RCE’s host </a:t>
            </a:r>
            <a:r>
              <a:rPr lang="en-US" sz="1400" b="1" u="sng">
                <a:solidFill>
                  <a:schemeClr val="accent2"/>
                </a:solidFill>
                <a:latin typeface="Calibri" pitchFamily="34" charset="0"/>
                <a:ea typeface="ＭＳ Ｐゴシック" pitchFamily="34" charset="-128"/>
              </a:rPr>
              <a:t>all</a:t>
            </a:r>
            <a:r>
              <a:rPr lang="en-US" sz="1400" b="1">
                <a:solidFill>
                  <a:schemeClr val="accent2"/>
                </a:solidFill>
                <a:latin typeface="Calibri" pitchFamily="34" charset="0"/>
                <a:ea typeface="ＭＳ Ｐゴシック" pitchFamily="34" charset="-128"/>
              </a:rPr>
              <a:t> Server software</a:t>
            </a:r>
          </a:p>
          <a:p>
            <a:pPr eaLnBrk="1" hangingPunct="1">
              <a:lnSpc>
                <a:spcPct val="80000"/>
              </a:lnSpc>
              <a:spcBef>
                <a:spcPct val="20000"/>
              </a:spcBef>
            </a:pPr>
            <a:endParaRPr lang="en-US" sz="1100" b="1">
              <a:solidFill>
                <a:schemeClr val="accent2"/>
              </a:solidFill>
              <a:latin typeface="Calibri" pitchFamily="34" charset="0"/>
              <a:ea typeface="ＭＳ Ｐゴシック" pitchFamily="34" charset="-128"/>
            </a:endParaRPr>
          </a:p>
        </p:txBody>
      </p:sp>
      <p:sp>
        <p:nvSpPr>
          <p:cNvPr id="12299" name="Rectangle 11"/>
          <p:cNvSpPr>
            <a:spLocks noChangeArrowheads="1"/>
          </p:cNvSpPr>
          <p:nvPr/>
        </p:nvSpPr>
        <p:spPr bwMode="auto">
          <a:xfrm>
            <a:off x="1120775" y="641350"/>
            <a:ext cx="2271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r>
              <a:rPr lang="en-US" sz="1400" b="1">
                <a:solidFill>
                  <a:schemeClr val="accent2"/>
                </a:solidFill>
                <a:latin typeface="Calibri" pitchFamily="34" charset="0"/>
                <a:ea typeface="ＭＳ Ｐゴシック" pitchFamily="34" charset="-128"/>
              </a:rPr>
              <a:t>Firmware structure on FPGA</a:t>
            </a:r>
          </a:p>
        </p:txBody>
      </p:sp>
      <p:sp>
        <p:nvSpPr>
          <p:cNvPr id="12300" name="Line 12"/>
          <p:cNvSpPr>
            <a:spLocks noChangeShapeType="1"/>
          </p:cNvSpPr>
          <p:nvPr/>
        </p:nvSpPr>
        <p:spPr bwMode="auto">
          <a:xfrm>
            <a:off x="0" y="3563938"/>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302" name="Freeform 14"/>
          <p:cNvSpPr>
            <a:spLocks/>
          </p:cNvSpPr>
          <p:nvPr/>
        </p:nvSpPr>
        <p:spPr bwMode="auto">
          <a:xfrm>
            <a:off x="4699000" y="2413000"/>
            <a:ext cx="796925" cy="1819275"/>
          </a:xfrm>
          <a:custGeom>
            <a:avLst/>
            <a:gdLst>
              <a:gd name="T0" fmla="*/ 0 w 502"/>
              <a:gd name="T1" fmla="*/ 0 h 1146"/>
              <a:gd name="T2" fmla="*/ 248 w 502"/>
              <a:gd name="T3" fmla="*/ 112 h 1146"/>
              <a:gd name="T4" fmla="*/ 256 w 502"/>
              <a:gd name="T5" fmla="*/ 424 h 1146"/>
              <a:gd name="T6" fmla="*/ 216 w 502"/>
              <a:gd name="T7" fmla="*/ 840 h 1146"/>
              <a:gd name="T8" fmla="*/ 502 w 502"/>
              <a:gd name="T9" fmla="*/ 1146 h 1146"/>
            </a:gdLst>
            <a:ahLst/>
            <a:cxnLst>
              <a:cxn ang="0">
                <a:pos x="T0" y="T1"/>
              </a:cxn>
              <a:cxn ang="0">
                <a:pos x="T2" y="T3"/>
              </a:cxn>
              <a:cxn ang="0">
                <a:pos x="T4" y="T5"/>
              </a:cxn>
              <a:cxn ang="0">
                <a:pos x="T6" y="T7"/>
              </a:cxn>
              <a:cxn ang="0">
                <a:pos x="T8" y="T9"/>
              </a:cxn>
            </a:cxnLst>
            <a:rect l="0" t="0" r="r" b="b"/>
            <a:pathLst>
              <a:path w="502" h="1146">
                <a:moveTo>
                  <a:pt x="0" y="0"/>
                </a:moveTo>
                <a:cubicBezTo>
                  <a:pt x="41" y="19"/>
                  <a:pt x="205" y="42"/>
                  <a:pt x="248" y="112"/>
                </a:cubicBezTo>
                <a:cubicBezTo>
                  <a:pt x="291" y="182"/>
                  <a:pt x="261" y="303"/>
                  <a:pt x="256" y="424"/>
                </a:cubicBezTo>
                <a:cubicBezTo>
                  <a:pt x="251" y="545"/>
                  <a:pt x="175" y="720"/>
                  <a:pt x="216" y="840"/>
                </a:cubicBezTo>
                <a:cubicBezTo>
                  <a:pt x="257" y="960"/>
                  <a:pt x="454" y="1095"/>
                  <a:pt x="502" y="1146"/>
                </a:cubicBezTo>
              </a:path>
            </a:pathLst>
          </a:custGeom>
          <a:noFill/>
          <a:ln w="3810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303" name="Freeform 15"/>
          <p:cNvSpPr>
            <a:spLocks/>
          </p:cNvSpPr>
          <p:nvPr/>
        </p:nvSpPr>
        <p:spPr bwMode="auto">
          <a:xfrm>
            <a:off x="5265738" y="4581525"/>
            <a:ext cx="1700212" cy="1995488"/>
          </a:xfrm>
          <a:custGeom>
            <a:avLst/>
            <a:gdLst>
              <a:gd name="T0" fmla="*/ 592 w 1071"/>
              <a:gd name="T1" fmla="*/ 0 h 1257"/>
              <a:gd name="T2" fmla="*/ 644 w 1071"/>
              <a:gd name="T3" fmla="*/ 117 h 1257"/>
              <a:gd name="T4" fmla="*/ 249 w 1071"/>
              <a:gd name="T5" fmla="*/ 447 h 1257"/>
              <a:gd name="T6" fmla="*/ 3 w 1071"/>
              <a:gd name="T7" fmla="*/ 764 h 1257"/>
              <a:gd name="T8" fmla="*/ 230 w 1071"/>
              <a:gd name="T9" fmla="*/ 1140 h 1257"/>
              <a:gd name="T10" fmla="*/ 741 w 1071"/>
              <a:gd name="T11" fmla="*/ 1243 h 1257"/>
              <a:gd name="T12" fmla="*/ 1071 w 1071"/>
              <a:gd name="T13" fmla="*/ 1055 h 1257"/>
            </a:gdLst>
            <a:ahLst/>
            <a:cxnLst>
              <a:cxn ang="0">
                <a:pos x="T0" y="T1"/>
              </a:cxn>
              <a:cxn ang="0">
                <a:pos x="T2" y="T3"/>
              </a:cxn>
              <a:cxn ang="0">
                <a:pos x="T4" y="T5"/>
              </a:cxn>
              <a:cxn ang="0">
                <a:pos x="T6" y="T7"/>
              </a:cxn>
              <a:cxn ang="0">
                <a:pos x="T8" y="T9"/>
              </a:cxn>
              <a:cxn ang="0">
                <a:pos x="T10" y="T11"/>
              </a:cxn>
              <a:cxn ang="0">
                <a:pos x="T12" y="T13"/>
              </a:cxn>
            </a:cxnLst>
            <a:rect l="0" t="0" r="r" b="b"/>
            <a:pathLst>
              <a:path w="1071" h="1257">
                <a:moveTo>
                  <a:pt x="592" y="0"/>
                </a:moveTo>
                <a:cubicBezTo>
                  <a:pt x="601" y="19"/>
                  <a:pt x="701" y="42"/>
                  <a:pt x="644" y="117"/>
                </a:cubicBezTo>
                <a:cubicBezTo>
                  <a:pt x="587" y="192"/>
                  <a:pt x="356" y="339"/>
                  <a:pt x="249" y="447"/>
                </a:cubicBezTo>
                <a:cubicBezTo>
                  <a:pt x="142" y="555"/>
                  <a:pt x="6" y="649"/>
                  <a:pt x="3" y="764"/>
                </a:cubicBezTo>
                <a:cubicBezTo>
                  <a:pt x="0" y="879"/>
                  <a:pt x="107" y="1060"/>
                  <a:pt x="230" y="1140"/>
                </a:cubicBezTo>
                <a:cubicBezTo>
                  <a:pt x="353" y="1220"/>
                  <a:pt x="601" y="1257"/>
                  <a:pt x="741" y="1243"/>
                </a:cubicBezTo>
                <a:cubicBezTo>
                  <a:pt x="881" y="1229"/>
                  <a:pt x="1002" y="1094"/>
                  <a:pt x="1071" y="1055"/>
                </a:cubicBezTo>
              </a:path>
            </a:pathLst>
          </a:custGeom>
          <a:noFill/>
          <a:ln w="3810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5" grpId="0"/>
      <p:bldP spid="12296" grpId="0" animBg="1"/>
      <p:bldP spid="12302" grpId="0" animBg="1"/>
      <p:bldP spid="123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a:xfrm>
            <a:off x="2166938" y="92075"/>
            <a:ext cx="6519862" cy="538163"/>
          </a:xfrm>
        </p:spPr>
        <p:txBody>
          <a:bodyPr/>
          <a:lstStyle/>
          <a:p>
            <a:pPr eaLnBrk="1" hangingPunct="1"/>
            <a:r>
              <a:rPr lang="en-US" smtClean="0"/>
              <a:t>Raft electronics key requirements</a:t>
            </a:r>
          </a:p>
        </p:txBody>
      </p:sp>
      <p:graphicFrame>
        <p:nvGraphicFramePr>
          <p:cNvPr id="91232" name="Group 96"/>
          <p:cNvGraphicFramePr>
            <a:graphicFrameLocks noGrp="1"/>
          </p:cNvGraphicFramePr>
          <p:nvPr/>
        </p:nvGraphicFramePr>
        <p:xfrm>
          <a:off x="523875" y="890588"/>
          <a:ext cx="7488238" cy="5746750"/>
        </p:xfrm>
        <a:graphic>
          <a:graphicData uri="http://schemas.openxmlformats.org/drawingml/2006/table">
            <a:tbl>
              <a:tblPr/>
              <a:tblGrid>
                <a:gridCol w="1593850"/>
                <a:gridCol w="5894388"/>
              </a:tblGrid>
              <a:tr h="319088">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CCD 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Provide programmable voltages for all CCD biases, except back depletion voltage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311150">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CCD clocking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Provide switches and programmable rail voltages/slew rate for all CCD clocks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3863">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Sequencer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Timing generator for CCD clocks, CDS switches, ADCs. </a:t>
                      </a:r>
                      <a:r>
                        <a:rPr kumimoji="0" lang="en-US" sz="1400" b="1" i="1" u="sng" strike="noStrike" cap="none" normalizeH="0" baseline="0" smtClean="0">
                          <a:ln>
                            <a:noFill/>
                          </a:ln>
                          <a:solidFill>
                            <a:schemeClr val="tx1"/>
                          </a:solidFill>
                          <a:effectLst/>
                          <a:latin typeface="Calibri" pitchFamily="34" charset="0"/>
                        </a:rPr>
                        <a:t>Independent state machines for each CCD.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3863">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Video processing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CDS by dual slope integration for 48 video channels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Pixel rate </a:t>
                      </a:r>
                      <a:r>
                        <a:rPr kumimoji="0" lang="en-US" sz="1400" b="1" i="1" u="sng" strike="noStrike" cap="none" normalizeH="0" baseline="0" smtClean="0">
                          <a:ln>
                            <a:noFill/>
                          </a:ln>
                          <a:solidFill>
                            <a:schemeClr val="tx1"/>
                          </a:solidFill>
                          <a:effectLst/>
                          <a:latin typeface="Calibri" pitchFamily="34" charset="0"/>
                        </a:rPr>
                        <a:t>545kpix/s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1" i="1" u="sng" strike="noStrike" cap="none" normalizeH="0" baseline="0" smtClean="0">
                          <a:ln>
                            <a:noFill/>
                          </a:ln>
                          <a:solidFill>
                            <a:schemeClr val="tx1"/>
                          </a:solidFill>
                          <a:effectLst/>
                          <a:latin typeface="Calibri" pitchFamily="34" charset="0"/>
                        </a:rPr>
                        <a:t>Noise &lt;9e-</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1" i="1" u="sng" strike="noStrike" cap="none" normalizeH="0" baseline="0" smtClean="0">
                          <a:ln>
                            <a:noFill/>
                          </a:ln>
                          <a:solidFill>
                            <a:schemeClr val="tx1"/>
                          </a:solidFill>
                          <a:effectLst/>
                          <a:latin typeface="Calibri" pitchFamily="34" charset="0"/>
                        </a:rPr>
                        <a:t>Crosstalk &lt;0.2%</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Nonlinearity &lt; 2%, 1 – 90ke-</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Max signal 175ke-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3863">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Data acquisition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1" i="1" u="sng" strike="noStrike" cap="none" normalizeH="0" baseline="0" smtClean="0">
                          <a:ln>
                            <a:noFill/>
                          </a:ln>
                          <a:solidFill>
                            <a:schemeClr val="tx1"/>
                          </a:solidFill>
                          <a:effectLst/>
                          <a:latin typeface="Calibri" pitchFamily="34" charset="0"/>
                        </a:rPr>
                        <a:t>18b sampling</a:t>
                      </a:r>
                      <a:r>
                        <a:rPr kumimoji="0" lang="en-US" sz="1400" b="0" i="0" u="none" strike="noStrike" cap="none" normalizeH="0" baseline="0" smtClean="0">
                          <a:ln>
                            <a:noFill/>
                          </a:ln>
                          <a:solidFill>
                            <a:schemeClr val="tx1"/>
                          </a:solidFill>
                          <a:effectLst/>
                          <a:latin typeface="Calibri" pitchFamily="34" charset="0"/>
                        </a:rPr>
                        <a:t>, 48 channels @545kpix/s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Serialize with ECC. No frame buffer on REB</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3.125Gbps Cu link to optical TX/RX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2275">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Slow controls and monitoring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Configure ASICs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Monitor board and CCD temperatures, P/S current and voltage</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Read serial ID chip</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CCD protection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423863">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Special diagnostic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Read back CCD bias voltages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80MSa/s ADC to monitor CCD clocks via mux on CABAC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180975">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Calibri" pitchFamily="34" charset="0"/>
                        </a:rPr>
                        <a:t>Environmental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b="0" i="0" u="none" strike="noStrike" cap="none" normalizeH="0" baseline="0" smtClean="0">
                          <a:ln>
                            <a:noFill/>
                          </a:ln>
                          <a:solidFill>
                            <a:schemeClr val="tx1"/>
                          </a:solidFill>
                          <a:effectLst/>
                          <a:latin typeface="Calibri" pitchFamily="34" charset="0"/>
                        </a:rPr>
                        <a:t>Vacuum operation; -40C coldsink.; low outgassing; </a:t>
                      </a:r>
                      <a:r>
                        <a:rPr kumimoji="0" lang="en-US" sz="1400" b="1" i="1" u="sng" strike="noStrike" cap="none" normalizeH="0" baseline="0" smtClean="0">
                          <a:ln>
                            <a:noFill/>
                          </a:ln>
                          <a:solidFill>
                            <a:schemeClr val="tx1"/>
                          </a:solidFill>
                          <a:effectLst/>
                          <a:latin typeface="Calibri" pitchFamily="34" charset="0"/>
                        </a:rPr>
                        <a:t>power </a:t>
                      </a:r>
                      <a:r>
                        <a:rPr kumimoji="0" lang="en-US" sz="1400" b="1" i="1" u="sng" strike="noStrike" cap="none" normalizeH="0" baseline="0" smtClean="0">
                          <a:ln>
                            <a:noFill/>
                          </a:ln>
                          <a:solidFill>
                            <a:schemeClr val="tx1"/>
                          </a:solidFill>
                          <a:effectLst/>
                          <a:latin typeface=""/>
                        </a:rPr>
                        <a:t>≤</a:t>
                      </a:r>
                      <a:r>
                        <a:rPr kumimoji="0" lang="en-US" sz="1400" b="1" i="1" u="sng" strike="noStrike" cap="none" normalizeH="0" baseline="0" smtClean="0">
                          <a:ln>
                            <a:noFill/>
                          </a:ln>
                          <a:solidFill>
                            <a:schemeClr val="tx1"/>
                          </a:solidFill>
                          <a:effectLst/>
                          <a:latin typeface="Calibri" pitchFamily="34" charset="0"/>
                        </a:rPr>
                        <a:t> 350mW/chan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
        <p:nvSpPr>
          <p:cNvPr id="91216" name="Rectangle 80"/>
          <p:cNvSpPr>
            <a:spLocks noChangeArrowheads="1"/>
          </p:cNvSpPr>
          <p:nvPr/>
        </p:nvSpPr>
        <p:spPr bwMode="auto">
          <a:xfrm>
            <a:off x="544513" y="887413"/>
            <a:ext cx="7450137" cy="515937"/>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17" name="Rectangle 81"/>
          <p:cNvSpPr>
            <a:spLocks noChangeArrowheads="1"/>
          </p:cNvSpPr>
          <p:nvPr/>
        </p:nvSpPr>
        <p:spPr bwMode="auto">
          <a:xfrm>
            <a:off x="544513" y="1392238"/>
            <a:ext cx="7450137" cy="331787"/>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24" name="Rectangle 88"/>
          <p:cNvSpPr>
            <a:spLocks noChangeArrowheads="1"/>
          </p:cNvSpPr>
          <p:nvPr/>
        </p:nvSpPr>
        <p:spPr bwMode="auto">
          <a:xfrm>
            <a:off x="531813" y="1698625"/>
            <a:ext cx="7450137" cy="54768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25" name="Rectangle 89"/>
          <p:cNvSpPr>
            <a:spLocks noChangeArrowheads="1"/>
          </p:cNvSpPr>
          <p:nvPr/>
        </p:nvSpPr>
        <p:spPr bwMode="auto">
          <a:xfrm>
            <a:off x="531813" y="2212975"/>
            <a:ext cx="7450137" cy="161448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26" name="Rectangle 90"/>
          <p:cNvSpPr>
            <a:spLocks noChangeArrowheads="1"/>
          </p:cNvSpPr>
          <p:nvPr/>
        </p:nvSpPr>
        <p:spPr bwMode="auto">
          <a:xfrm>
            <a:off x="531813" y="3825875"/>
            <a:ext cx="7450137" cy="81756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28" name="Rectangle 92"/>
          <p:cNvSpPr>
            <a:spLocks noChangeArrowheads="1"/>
          </p:cNvSpPr>
          <p:nvPr/>
        </p:nvSpPr>
        <p:spPr bwMode="auto">
          <a:xfrm>
            <a:off x="523875" y="4616450"/>
            <a:ext cx="7450138" cy="107156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29" name="Rectangle 93"/>
          <p:cNvSpPr>
            <a:spLocks noChangeArrowheads="1"/>
          </p:cNvSpPr>
          <p:nvPr/>
        </p:nvSpPr>
        <p:spPr bwMode="auto">
          <a:xfrm>
            <a:off x="522288" y="5715000"/>
            <a:ext cx="7450137" cy="569913"/>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
        <p:nvSpPr>
          <p:cNvPr id="91230" name="Rectangle 94"/>
          <p:cNvSpPr>
            <a:spLocks noChangeArrowheads="1"/>
          </p:cNvSpPr>
          <p:nvPr/>
        </p:nvSpPr>
        <p:spPr bwMode="auto">
          <a:xfrm>
            <a:off x="533400" y="6291263"/>
            <a:ext cx="7450138" cy="32067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0"/>
          <a:lstStyle/>
          <a:p>
            <a:pPr algn="ctr"/>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2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1216"/>
                                        </p:tgtEl>
                                        <p:attrNameLst>
                                          <p:attrName>style.visibility</p:attrName>
                                        </p:attrNameLst>
                                      </p:cBhvr>
                                      <p:to>
                                        <p:strVal val="hidden"/>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12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1217"/>
                                        </p:tgtEl>
                                        <p:attrNameLst>
                                          <p:attrName>style.visibility</p:attrName>
                                        </p:attrNameLst>
                                      </p:cBhvr>
                                      <p:to>
                                        <p:strVal val="hidden"/>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9122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1224"/>
                                        </p:tgtEl>
                                        <p:attrNameLst>
                                          <p:attrName>style.visibility</p:attrName>
                                        </p:attrNameLst>
                                      </p:cBhvr>
                                      <p:to>
                                        <p:strVal val="hidden"/>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9122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91225"/>
                                        </p:tgtEl>
                                        <p:attrNameLst>
                                          <p:attrName>style.visibility</p:attrName>
                                        </p:attrNameLst>
                                      </p:cBhvr>
                                      <p:to>
                                        <p:strVal val="hidden"/>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912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1226"/>
                                        </p:tgtEl>
                                        <p:attrNameLst>
                                          <p:attrName>style.visibility</p:attrName>
                                        </p:attrNameLst>
                                      </p:cBhvr>
                                      <p:to>
                                        <p:strVal val="hidden"/>
                                      </p:to>
                                    </p:set>
                                  </p:childTnLst>
                                </p:cTn>
                              </p:par>
                            </p:childTnLst>
                          </p:cTn>
                        </p:par>
                        <p:par>
                          <p:cTn id="39" fill="hold" nodeType="afterGroup">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91228"/>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91228"/>
                                        </p:tgtEl>
                                        <p:attrNameLst>
                                          <p:attrName>style.visibility</p:attrName>
                                        </p:attrNameLst>
                                      </p:cBhvr>
                                      <p:to>
                                        <p:strVal val="hidden"/>
                                      </p:to>
                                    </p:set>
                                  </p:childTnLst>
                                </p:cTn>
                              </p:par>
                            </p:childTnLst>
                          </p:cTn>
                        </p:par>
                        <p:par>
                          <p:cTn id="46" fill="hold" nodeType="afterGroup">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9122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1229"/>
                                        </p:tgtEl>
                                        <p:attrNameLst>
                                          <p:attrName>style.visibility</p:attrName>
                                        </p:attrNameLst>
                                      </p:cBhvr>
                                      <p:to>
                                        <p:strVal val="hidden"/>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91230"/>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91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16" grpId="0" animBg="1"/>
      <p:bldP spid="91216" grpId="1" animBg="1"/>
      <p:bldP spid="91217" grpId="0" animBg="1"/>
      <p:bldP spid="91217" grpId="1" animBg="1"/>
      <p:bldP spid="91224" grpId="0" animBg="1"/>
      <p:bldP spid="91224" grpId="1" animBg="1"/>
      <p:bldP spid="91225" grpId="0" animBg="1"/>
      <p:bldP spid="91225" grpId="1" animBg="1"/>
      <p:bldP spid="91226" grpId="0" animBg="1"/>
      <p:bldP spid="91226" grpId="1" animBg="1"/>
      <p:bldP spid="91228" grpId="0" animBg="1"/>
      <p:bldP spid="91228" grpId="1" animBg="1"/>
      <p:bldP spid="91229" grpId="0" animBg="1"/>
      <p:bldP spid="91229" grpId="1" animBg="1"/>
      <p:bldP spid="91230" grpId="0" animBg="1"/>
      <p:bldP spid="912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166938" y="92075"/>
            <a:ext cx="6519862" cy="538163"/>
          </a:xfrm>
        </p:spPr>
        <p:txBody>
          <a:bodyPr/>
          <a:lstStyle/>
          <a:p>
            <a:r>
              <a:rPr lang="en-US" smtClean="0"/>
              <a:t>raft electronics board (REB)</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2994025"/>
            <a:ext cx="8602662"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5"/>
          <p:cNvSpPr>
            <a:spLocks noChangeShapeType="1"/>
          </p:cNvSpPr>
          <p:nvPr/>
        </p:nvSpPr>
        <p:spPr bwMode="auto">
          <a:xfrm flipV="1">
            <a:off x="274638" y="2994025"/>
            <a:ext cx="0" cy="2027238"/>
          </a:xfrm>
          <a:prstGeom prst="line">
            <a:avLst/>
          </a:prstGeom>
          <a:noFill/>
          <a:ln w="222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342" name="Line 6"/>
          <p:cNvSpPr>
            <a:spLocks noChangeShapeType="1"/>
          </p:cNvSpPr>
          <p:nvPr/>
        </p:nvSpPr>
        <p:spPr bwMode="auto">
          <a:xfrm rot="16200000" flipV="1">
            <a:off x="4556125" y="1130300"/>
            <a:ext cx="0" cy="8261350"/>
          </a:xfrm>
          <a:prstGeom prst="line">
            <a:avLst/>
          </a:prstGeom>
          <a:noFill/>
          <a:ln w="22225">
            <a:solidFill>
              <a:schemeClr val="tx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343" name="Text Box 7"/>
          <p:cNvSpPr txBox="1">
            <a:spLocks noChangeArrowheads="1"/>
          </p:cNvSpPr>
          <p:nvPr/>
        </p:nvSpPr>
        <p:spPr bwMode="auto">
          <a:xfrm>
            <a:off x="4017963" y="5256213"/>
            <a:ext cx="531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defTabSz="914400" eaLnBrk="1" hangingPunct="1"/>
            <a:r>
              <a:rPr lang="en-US" b="1">
                <a:latin typeface="Calibri" pitchFamily="34" charset="0"/>
              </a:rPr>
              <a:t>420</a:t>
            </a:r>
          </a:p>
        </p:txBody>
      </p:sp>
      <p:sp>
        <p:nvSpPr>
          <p:cNvPr id="14344" name="Text Box 8"/>
          <p:cNvSpPr txBox="1">
            <a:spLocks noChangeArrowheads="1"/>
          </p:cNvSpPr>
          <p:nvPr/>
        </p:nvSpPr>
        <p:spPr bwMode="auto">
          <a:xfrm rot="-5400000">
            <a:off x="-99219" y="3798094"/>
            <a:ext cx="5318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a:spAutoFit/>
          </a:bodyPr>
          <a:lstStyle/>
          <a:p>
            <a:r>
              <a:rPr lang="en-US" b="1">
                <a:latin typeface="Calibri" pitchFamily="34" charset="0"/>
              </a:rPr>
              <a:t>103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p:cTn id="7" dur="500" fill="hold"/>
                                        <p:tgtEl>
                                          <p:spTgt spid="14344"/>
                                        </p:tgtEl>
                                        <p:attrNameLst>
                                          <p:attrName>ppt_w</p:attrName>
                                        </p:attrNameLst>
                                      </p:cBhvr>
                                      <p:tavLst>
                                        <p:tav tm="0">
                                          <p:val>
                                            <p:fltVal val="0"/>
                                          </p:val>
                                        </p:tav>
                                        <p:tav tm="100000">
                                          <p:val>
                                            <p:strVal val="#ppt_w"/>
                                          </p:val>
                                        </p:tav>
                                      </p:tavLst>
                                    </p:anim>
                                    <p:anim calcmode="lin" valueType="num">
                                      <p:cBhvr>
                                        <p:cTn id="8" dur="500" fill="hold"/>
                                        <p:tgtEl>
                                          <p:spTgt spid="1434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4341"/>
                                        </p:tgtEl>
                                        <p:attrNameLst>
                                          <p:attrName>style.visibility</p:attrName>
                                        </p:attrNameLst>
                                      </p:cBhvr>
                                      <p:to>
                                        <p:strVal val="visible"/>
                                      </p:to>
                                    </p:set>
                                    <p:anim calcmode="lin" valueType="num">
                                      <p:cBhvr>
                                        <p:cTn id="11" dur="500" fill="hold"/>
                                        <p:tgtEl>
                                          <p:spTgt spid="14341"/>
                                        </p:tgtEl>
                                        <p:attrNameLst>
                                          <p:attrName>ppt_w</p:attrName>
                                        </p:attrNameLst>
                                      </p:cBhvr>
                                      <p:tavLst>
                                        <p:tav tm="0">
                                          <p:val>
                                            <p:fltVal val="0"/>
                                          </p:val>
                                        </p:tav>
                                        <p:tav tm="100000">
                                          <p:val>
                                            <p:strVal val="#ppt_w"/>
                                          </p:val>
                                        </p:tav>
                                      </p:tavLst>
                                    </p:anim>
                                    <p:anim calcmode="lin" valueType="num">
                                      <p:cBhvr>
                                        <p:cTn id="12"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4343"/>
                                        </p:tgtEl>
                                        <p:attrNameLst>
                                          <p:attrName>style.visibility</p:attrName>
                                        </p:attrNameLst>
                                      </p:cBhvr>
                                      <p:to>
                                        <p:strVal val="visible"/>
                                      </p:to>
                                    </p:set>
                                    <p:anim calcmode="lin" valueType="num">
                                      <p:cBhvr>
                                        <p:cTn id="17" dur="500" fill="hold"/>
                                        <p:tgtEl>
                                          <p:spTgt spid="14343"/>
                                        </p:tgtEl>
                                        <p:attrNameLst>
                                          <p:attrName>ppt_w</p:attrName>
                                        </p:attrNameLst>
                                      </p:cBhvr>
                                      <p:tavLst>
                                        <p:tav tm="0">
                                          <p:val>
                                            <p:fltVal val="0"/>
                                          </p:val>
                                        </p:tav>
                                        <p:tav tm="100000">
                                          <p:val>
                                            <p:strVal val="#ppt_w"/>
                                          </p:val>
                                        </p:tav>
                                      </p:tavLst>
                                    </p:anim>
                                    <p:anim calcmode="lin" valueType="num">
                                      <p:cBhvr>
                                        <p:cTn id="18" dur="500" fill="hold"/>
                                        <p:tgtEl>
                                          <p:spTgt spid="14343"/>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4342"/>
                                        </p:tgtEl>
                                        <p:attrNameLst>
                                          <p:attrName>style.visibility</p:attrName>
                                        </p:attrNameLst>
                                      </p:cBhvr>
                                      <p:to>
                                        <p:strVal val="visible"/>
                                      </p:to>
                                    </p:set>
                                    <p:anim calcmode="lin" valueType="num">
                                      <p:cBhvr>
                                        <p:cTn id="21" dur="500" fill="hold"/>
                                        <p:tgtEl>
                                          <p:spTgt spid="14342"/>
                                        </p:tgtEl>
                                        <p:attrNameLst>
                                          <p:attrName>ppt_w</p:attrName>
                                        </p:attrNameLst>
                                      </p:cBhvr>
                                      <p:tavLst>
                                        <p:tav tm="0">
                                          <p:val>
                                            <p:fltVal val="0"/>
                                          </p:val>
                                        </p:tav>
                                        <p:tav tm="100000">
                                          <p:val>
                                            <p:strVal val="#ppt_w"/>
                                          </p:val>
                                        </p:tav>
                                      </p:tavLst>
                                    </p:anim>
                                    <p:anim calcmode="lin" valueType="num">
                                      <p:cBhvr>
                                        <p:cTn id="22" dur="500" fill="hold"/>
                                        <p:tgtEl>
                                          <p:spTgt spid="143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p:bldP spid="14344" grpId="0"/>
    </p:bldLst>
  </p:timing>
</p:sld>
</file>

<file path=ppt/theme/theme1.xml><?xml version="1.0" encoding="utf-8"?>
<a:theme xmlns:a="http://schemas.openxmlformats.org/drawingml/2006/main" name="SPIE 2012 PPT Templat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SPIE 2012 PPT Template (3)</Template>
  <TotalTime>7943</TotalTime>
  <Words>1258</Words>
  <Application>Microsoft Office PowerPoint</Application>
  <PresentationFormat>Presentazione su schermo (4:3)</PresentationFormat>
  <Paragraphs>340</Paragraphs>
  <Slides>38</Slides>
  <Notes>3</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38</vt:i4>
      </vt:variant>
    </vt:vector>
  </HeadingPairs>
  <TitlesOfParts>
    <vt:vector size="48" baseType="lpstr">
      <vt:lpstr>Arial</vt:lpstr>
      <vt:lpstr>Calibri</vt:lpstr>
      <vt:lpstr>ＭＳ Ｐゴシック</vt:lpstr>
      <vt:lpstr>Symbol</vt:lpstr>
      <vt:lpstr>Trebuchet MS</vt:lpstr>
      <vt:lpstr>Arial Black</vt:lpstr>
      <vt:lpstr>Wingdings</vt:lpstr>
      <vt:lpstr/>
      <vt:lpstr>Times New Roman</vt:lpstr>
      <vt:lpstr>SPIE 2012 PPT Template (3)</vt:lpstr>
      <vt:lpstr>Presentazione standard di PowerPoint</vt:lpstr>
      <vt:lpstr>LSST science focal plane</vt:lpstr>
      <vt:lpstr>The problem</vt:lpstr>
      <vt:lpstr>The solution</vt:lpstr>
      <vt:lpstr>Numerology</vt:lpstr>
      <vt:lpstr>Raft tower electronics</vt:lpstr>
      <vt:lpstr>Data acquisition, firmware, software</vt:lpstr>
      <vt:lpstr>Raft electronics key requirements</vt:lpstr>
      <vt:lpstr>raft electronics board (REB)</vt:lpstr>
      <vt:lpstr>raft electronics board (REB)</vt:lpstr>
      <vt:lpstr>raft electronics board (REB)</vt:lpstr>
      <vt:lpstr>raft electronics board (REB)</vt:lpstr>
      <vt:lpstr>raft electronics board (REB)</vt:lpstr>
      <vt:lpstr>raft electronics board (REB)</vt:lpstr>
      <vt:lpstr>Single-CCD imaging setup</vt:lpstr>
      <vt:lpstr>waveforms</vt:lpstr>
      <vt:lpstr>target image</vt:lpstr>
      <vt:lpstr>Bias and flatfield</vt:lpstr>
      <vt:lpstr>55Fe xrays, -50V substrate bias</vt:lpstr>
      <vt:lpstr>photon transfer</vt:lpstr>
      <vt:lpstr>Noise, crosstalk, nonlinearity</vt:lpstr>
      <vt:lpstr>Electronics power dissipation</vt:lpstr>
      <vt:lpstr>Next steps</vt:lpstr>
      <vt:lpstr>raft test cryostat</vt:lpstr>
      <vt:lpstr>mechanics and thermal</vt:lpstr>
      <vt:lpstr>CCD cooling</vt:lpstr>
      <vt:lpstr>electronics cooling</vt:lpstr>
      <vt:lpstr>cooling</vt:lpstr>
      <vt:lpstr>electronics</vt:lpstr>
      <vt:lpstr>vacuum enclosure under test</vt:lpstr>
      <vt:lpstr>proposed LSST commissioning camera (ComCam)</vt:lpstr>
      <vt:lpstr>LSST raft development team</vt:lpstr>
      <vt:lpstr>acknowledgements</vt:lpstr>
      <vt:lpstr>shameless plug</vt:lpstr>
      <vt:lpstr>Presentazione standard di PowerPoint</vt:lpstr>
      <vt:lpstr>Raft Tower Module</vt:lpstr>
      <vt:lpstr>REB + CCD test bench components</vt:lpstr>
      <vt:lpstr>Robust FEA Model: Complete RTM Assembly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mckercher</dc:creator>
  <cp:lastModifiedBy>tecno</cp:lastModifiedBy>
  <cp:revision>204</cp:revision>
  <dcterms:created xsi:type="dcterms:W3CDTF">2012-06-15T18:22:56Z</dcterms:created>
  <dcterms:modified xsi:type="dcterms:W3CDTF">2013-10-10T06:51:28Z</dcterms:modified>
</cp:coreProperties>
</file>