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7"/>
  </p:notesMasterIdLst>
  <p:sldIdLst>
    <p:sldId id="300" r:id="rId2"/>
    <p:sldId id="275" r:id="rId3"/>
    <p:sldId id="303" r:id="rId4"/>
    <p:sldId id="258" r:id="rId5"/>
    <p:sldId id="298" r:id="rId6"/>
  </p:sldIdLst>
  <p:sldSz cx="9144000" cy="6858000" type="screen4x3"/>
  <p:notesSz cx="6781800" cy="99187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591" autoAdjust="0"/>
    <p:restoredTop sz="94696" autoAdjust="0"/>
  </p:normalViewPr>
  <p:slideViewPr>
    <p:cSldViewPr>
      <p:cViewPr>
        <p:scale>
          <a:sx n="100" d="100"/>
          <a:sy n="100" d="100"/>
        </p:scale>
        <p:origin x="-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CBF677C5-95E3-4BC0-AFF6-649505A648B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92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Olaf Iwert, ESO ODT, ESPRESSO Phase A KO meeting, 26/27 Jan 09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CD0F4-57F4-4FC0-9737-C42B3626739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Olaf </a:t>
            </a:r>
            <a:r>
              <a:rPr lang="en-US" dirty="0" err="1" smtClean="0"/>
              <a:t>Iwert</a:t>
            </a:r>
            <a:r>
              <a:rPr lang="en-US" dirty="0" smtClean="0"/>
              <a:t>   ESPRESSO &amp; </a:t>
            </a:r>
            <a:r>
              <a:rPr lang="en-US" dirty="0" err="1" smtClean="0"/>
              <a:t>Ultrastable</a:t>
            </a:r>
            <a:r>
              <a:rPr lang="en-US" dirty="0" smtClean="0"/>
              <a:t>, SDW 2013</a:t>
            </a:r>
            <a:endParaRPr lang="en-US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78B92-525B-481C-AFE3-8B8B1A4A6BB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19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819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820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820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1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21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1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 smtClean="0"/>
              <a:t>Olaf </a:t>
            </a:r>
            <a:r>
              <a:rPr lang="en-US" dirty="0" err="1" smtClean="0"/>
              <a:t>Iwert</a:t>
            </a:r>
            <a:r>
              <a:rPr lang="en-US" dirty="0" smtClean="0"/>
              <a:t>, ESO </a:t>
            </a:r>
          </a:p>
          <a:p>
            <a:pPr>
              <a:defRPr/>
            </a:pPr>
            <a:r>
              <a:rPr lang="en-US" dirty="0" smtClean="0"/>
              <a:t>SDW 2013</a:t>
            </a:r>
            <a:endParaRPr lang="en-US" dirty="0"/>
          </a:p>
        </p:txBody>
      </p:sp>
      <p:sp>
        <p:nvSpPr>
          <p:cNvPr id="821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CBF05FD-14EE-4304-B176-9C477C434AA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701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248400"/>
            <a:ext cx="3320008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Olaf </a:t>
            </a:r>
            <a:r>
              <a:rPr lang="en-US" b="1" dirty="0" err="1" smtClean="0"/>
              <a:t>Iwert</a:t>
            </a:r>
            <a:r>
              <a:rPr lang="en-US" b="1" dirty="0" smtClean="0"/>
              <a:t>, ESO, ESPRESSO &amp; </a:t>
            </a:r>
            <a:r>
              <a:rPr lang="en-US" b="1" dirty="0" err="1" smtClean="0"/>
              <a:t>Ultrastable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SDW 2013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78B92-525B-481C-AFE3-8B8B1A4A6BB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8208963" cy="463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51520" y="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ESPRESSO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Olaf </a:t>
            </a:r>
            <a:r>
              <a:rPr kumimoji="0" lang="en-US" sz="4400" b="1" i="0" u="none" strike="noStrike" kern="0" cap="none" spc="0" normalizeH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Iwert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ESO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6F65F-7321-48A6-BB2E-A9FF48C5145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495800"/>
          </a:xfrm>
        </p:spPr>
        <p:txBody>
          <a:bodyPr/>
          <a:lstStyle/>
          <a:p>
            <a:pPr eaLnBrk="1" hangingPunct="1"/>
            <a:r>
              <a:rPr lang="en-US" smtClean="0"/>
              <a:t>Istituto Nazionale Espresso Italiano: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1619250" y="1700213"/>
            <a:ext cx="5616575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/>
              <a:t>Necessary portion of ground coffee 7 g ± 0,5</a:t>
            </a:r>
          </a:p>
          <a:p>
            <a:pPr>
              <a:spcBef>
                <a:spcPct val="0"/>
              </a:spcBef>
            </a:pPr>
            <a:r>
              <a:rPr lang="en-US" sz="1800"/>
              <a:t>• Exit temperature of water from the unit 88°C ± 2°C</a:t>
            </a:r>
          </a:p>
          <a:p>
            <a:pPr>
              <a:spcBef>
                <a:spcPct val="0"/>
              </a:spcBef>
            </a:pPr>
            <a:r>
              <a:rPr lang="en-US" sz="1800"/>
              <a:t>• Temperature of the drink in the cup 67°C ± 3°C</a:t>
            </a:r>
          </a:p>
          <a:p>
            <a:pPr>
              <a:spcBef>
                <a:spcPct val="0"/>
              </a:spcBef>
            </a:pPr>
            <a:r>
              <a:rPr lang="en-US" sz="1800"/>
              <a:t>• Entry water pressure 9 bar ± 1</a:t>
            </a:r>
          </a:p>
          <a:p>
            <a:pPr>
              <a:spcBef>
                <a:spcPct val="0"/>
              </a:spcBef>
            </a:pPr>
            <a:r>
              <a:rPr lang="en-US" sz="1800"/>
              <a:t>• Percolation time 25 seconds ± 2,5 seconds</a:t>
            </a:r>
          </a:p>
          <a:p>
            <a:pPr>
              <a:spcBef>
                <a:spcPct val="0"/>
              </a:spcBef>
            </a:pPr>
            <a:r>
              <a:rPr lang="en-US" sz="1800"/>
              <a:t>• Viscosity at 45°C &gt; 1,5 mPa s</a:t>
            </a:r>
          </a:p>
          <a:p>
            <a:pPr>
              <a:spcBef>
                <a:spcPct val="0"/>
              </a:spcBef>
            </a:pPr>
            <a:r>
              <a:rPr lang="en-US" sz="1800"/>
              <a:t>• Total fat &gt; 2 mg/ml</a:t>
            </a:r>
          </a:p>
          <a:p>
            <a:pPr>
              <a:spcBef>
                <a:spcPct val="0"/>
              </a:spcBef>
            </a:pPr>
            <a:r>
              <a:rPr lang="en-US" sz="1800"/>
              <a:t>• Caffeine &lt; 100 mg/cup</a:t>
            </a:r>
          </a:p>
          <a:p>
            <a:pPr>
              <a:spcBef>
                <a:spcPct val="0"/>
              </a:spcBef>
            </a:pPr>
            <a:r>
              <a:rPr lang="en-US" sz="1800"/>
              <a:t>• Millilitres in the cup (including foam) 25 ml ± 2,5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248400"/>
            <a:ext cx="3320008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Olaf </a:t>
            </a:r>
            <a:r>
              <a:rPr lang="en-US" b="1" dirty="0" err="1" smtClean="0"/>
              <a:t>Iwert</a:t>
            </a:r>
            <a:r>
              <a:rPr lang="en-US" b="1" dirty="0" smtClean="0"/>
              <a:t>, ESO, ESPRESSO &amp; </a:t>
            </a:r>
            <a:r>
              <a:rPr lang="en-US" b="1" dirty="0" err="1" smtClean="0"/>
              <a:t>Ultrastable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SDW 2013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78B92-525B-481C-AFE3-8B8B1A4A6B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404664"/>
            <a:ext cx="804664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sz="5400" b="1" dirty="0" smtClean="0"/>
              <a:t>The ESPRESSO Detector </a:t>
            </a:r>
            <a:r>
              <a:rPr lang="en-US" sz="5400" b="1" smtClean="0"/>
              <a:t>System (Stability</a:t>
            </a:r>
            <a:r>
              <a:rPr lang="en-US" sz="5400" b="1" dirty="0" smtClean="0"/>
              <a:t>)</a:t>
            </a:r>
          </a:p>
          <a:p>
            <a:pPr algn="ctr" defTabSz="914400"/>
            <a:r>
              <a:rPr lang="en-US" sz="5400" b="1" dirty="0" smtClean="0"/>
              <a:t>and first results of the ultra-stable cryostat</a:t>
            </a:r>
            <a:endParaRPr lang="en-US" sz="54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248400"/>
            <a:ext cx="3320008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Olaf </a:t>
            </a:r>
            <a:r>
              <a:rPr lang="en-US" b="1" dirty="0" err="1" smtClean="0"/>
              <a:t>Iwert</a:t>
            </a:r>
            <a:r>
              <a:rPr lang="en-US" b="1" dirty="0" smtClean="0"/>
              <a:t>, ESO, ESPRESSO &amp; </a:t>
            </a:r>
            <a:r>
              <a:rPr lang="en-US" b="1" dirty="0" err="1" smtClean="0"/>
              <a:t>Ultrastable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SDW 2013</a:t>
            </a: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D7F78-E0DC-4212-B348-E5CE625A379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It’s all about:</a:t>
            </a:r>
            <a:b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5400" b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Centroid</a:t>
            </a:r>
            <a: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Stability</a:t>
            </a:r>
            <a:b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at Nanometer Level</a:t>
            </a:r>
            <a:b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5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(Spectrograph, </a:t>
            </a:r>
            <a:r>
              <a:rPr lang="en-US" sz="2400" b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exoplanet</a:t>
            </a:r>
            <a:r>
              <a:rPr lang="en-US" sz="2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search, </a:t>
            </a:r>
            <a:br>
              <a:rPr lang="en-US" sz="2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~ 10 cm/sec radial velocity precision)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248400"/>
            <a:ext cx="3320008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Olaf </a:t>
            </a:r>
            <a:r>
              <a:rPr lang="en-US" b="1" dirty="0" err="1" smtClean="0"/>
              <a:t>Iwert</a:t>
            </a:r>
            <a:r>
              <a:rPr lang="en-US" b="1" dirty="0" smtClean="0"/>
              <a:t>, ESO, ESPRESSO &amp; </a:t>
            </a:r>
            <a:r>
              <a:rPr lang="en-US" b="1" dirty="0" err="1" smtClean="0"/>
              <a:t>Ultrastable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SDW 2013</a:t>
            </a: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0C3D2-1B9C-4A79-B42E-B289A1EF5145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2677211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I~000036"/>
          <p:cNvPicPr>
            <a:picLocks noChangeAspect="1" noChangeArrowheads="1"/>
          </p:cNvPicPr>
          <p:nvPr/>
        </p:nvPicPr>
        <p:blipFill>
          <a:blip r:embed="rId3" cstate="print"/>
          <a:srcRect l="14283" t="17878" r="4098" b="10609"/>
          <a:stretch>
            <a:fillRect/>
          </a:stretch>
        </p:blipFill>
        <p:spPr bwMode="auto">
          <a:xfrm>
            <a:off x="395536" y="3212976"/>
            <a:ext cx="2808312" cy="196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539552" y="2348880"/>
            <a:ext cx="239200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HARPS Mosaic</a:t>
            </a:r>
            <a:endParaRPr lang="en-US" sz="2400" dirty="0"/>
          </a:p>
        </p:txBody>
      </p:sp>
      <p:pic>
        <p:nvPicPr>
          <p:cNvPr id="5127" name="Picture 4"/>
          <p:cNvPicPr>
            <a:picLocks noChangeAspect="1" noChangeArrowheads="1"/>
          </p:cNvPicPr>
          <p:nvPr/>
        </p:nvPicPr>
        <p:blipFill>
          <a:blip r:embed="rId4" cstate="print"/>
          <a:srcRect r="4204"/>
          <a:stretch>
            <a:fillRect/>
          </a:stretch>
        </p:blipFill>
        <p:spPr bwMode="auto">
          <a:xfrm>
            <a:off x="5652120" y="188640"/>
            <a:ext cx="252028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 bwMode="auto">
          <a:xfrm>
            <a:off x="3275856" y="1268760"/>
            <a:ext cx="2232248" cy="0"/>
          </a:xfrm>
          <a:prstGeom prst="straightConnector1">
            <a:avLst/>
          </a:prstGeom>
          <a:noFill/>
          <a:ln w="3810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499992" y="2636912"/>
            <a:ext cx="1224136" cy="432048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4572000" y="2420888"/>
            <a:ext cx="504056" cy="576064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491880" y="2348880"/>
            <a:ext cx="546656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ESPRESSO 9K x 9K Monolithic CCD</a:t>
            </a:r>
            <a:endParaRPr lang="en-US" sz="2400" b="1" dirty="0"/>
          </a:p>
        </p:txBody>
      </p:sp>
      <p:pic>
        <p:nvPicPr>
          <p:cNvPr id="13" name="Picture 4" descr="Z:\PCSTUFF\DOCS\CCD Workshop 2013\ESPRESSO Poster\_MG_9337 low res.jpg"/>
          <p:cNvPicPr>
            <a:picLocks noChangeAspect="1" noChangeArrowheads="1"/>
          </p:cNvPicPr>
          <p:nvPr/>
        </p:nvPicPr>
        <p:blipFill>
          <a:blip r:embed="rId5" cstate="print"/>
          <a:srcRect l="10339" t="7142" r="10305" b="19057"/>
          <a:stretch>
            <a:fillRect/>
          </a:stretch>
        </p:blipFill>
        <p:spPr bwMode="auto">
          <a:xfrm>
            <a:off x="4788024" y="2780928"/>
            <a:ext cx="4355976" cy="2700705"/>
          </a:xfrm>
          <a:prstGeom prst="rect">
            <a:avLst/>
          </a:prstGeom>
          <a:noFill/>
        </p:spPr>
      </p:pic>
      <p:cxnSp>
        <p:nvCxnSpPr>
          <p:cNvPr id="20" name="Straight Arrow Connector 19"/>
          <p:cNvCxnSpPr/>
          <p:nvPr/>
        </p:nvCxnSpPr>
        <p:spPr bwMode="auto">
          <a:xfrm>
            <a:off x="3347864" y="4077072"/>
            <a:ext cx="1368152" cy="72008"/>
          </a:xfrm>
          <a:prstGeom prst="straightConnector1">
            <a:avLst/>
          </a:prstGeom>
          <a:noFill/>
          <a:ln w="3270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248400"/>
            <a:ext cx="3320008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Olaf </a:t>
            </a:r>
            <a:r>
              <a:rPr lang="en-US" b="1" dirty="0" err="1" smtClean="0"/>
              <a:t>Iwert</a:t>
            </a:r>
            <a:r>
              <a:rPr lang="en-US" b="1" dirty="0" smtClean="0"/>
              <a:t>, ESO, ESPRESSO &amp; </a:t>
            </a:r>
            <a:r>
              <a:rPr lang="en-US" b="1" dirty="0" err="1" smtClean="0"/>
              <a:t>Ultrastable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SDW 2013</a:t>
            </a:r>
            <a:endParaRPr lang="en-US" b="1" dirty="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517232"/>
            <a:ext cx="8352928" cy="1143000"/>
          </a:xfrm>
          <a:solidFill>
            <a:srgbClr val="FF00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solidFill>
                  <a:schemeClr val="tx1"/>
                </a:solidFill>
                <a:effectLst/>
              </a:rPr>
              <a:t>&lt; 5nm </a:t>
            </a:r>
            <a:r>
              <a:rPr lang="en-US" sz="6000" dirty="0" err="1" smtClean="0">
                <a:solidFill>
                  <a:schemeClr val="tx1"/>
                </a:solidFill>
                <a:effectLst/>
              </a:rPr>
              <a:t>Centroid</a:t>
            </a:r>
            <a:r>
              <a:rPr lang="en-US" sz="6000" dirty="0" smtClean="0">
                <a:solidFill>
                  <a:schemeClr val="tx1"/>
                </a:solidFill>
                <a:effectLst/>
              </a:rPr>
              <a:t> Stability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1960</TotalTime>
  <Words>174</Words>
  <Application>Microsoft Office PowerPoint</Application>
  <PresentationFormat>Presentazione su schermo (4:3)</PresentationFormat>
  <Paragraphs>32</Paragraphs>
  <Slides>5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Mountain Top</vt:lpstr>
      <vt:lpstr>Presentazione standard di PowerPoint</vt:lpstr>
      <vt:lpstr>Presentazione standard di PowerPoint</vt:lpstr>
      <vt:lpstr>Presentazione standard di PowerPoint</vt:lpstr>
      <vt:lpstr>It’s all about:  Centroid Stability at Nanometer Level  (Spectrograph, exoplanet search,  ~ 10 cm/sec radial velocity precision)</vt:lpstr>
      <vt:lpstr>&lt; 5nm Centroid Stability</vt:lpstr>
    </vt:vector>
  </TitlesOfParts>
  <Company>ESO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oiwert</dc:creator>
  <cp:lastModifiedBy>tecno</cp:lastModifiedBy>
  <cp:revision>407</cp:revision>
  <dcterms:created xsi:type="dcterms:W3CDTF">2009-01-14T08:58:37Z</dcterms:created>
  <dcterms:modified xsi:type="dcterms:W3CDTF">2013-10-09T14:09:05Z</dcterms:modified>
</cp:coreProperties>
</file>