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B8FBD-ED9B-4B22-81B1-AF86F9E59B1F}" type="datetimeFigureOut">
              <a:rPr lang="en-IN" smtClean="0"/>
              <a:pPr/>
              <a:t>09-10-2013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DA766-D888-4E27-AA61-13594C19D145}" type="slidenum">
              <a:rPr lang="en-IN" smtClean="0"/>
              <a:pPr/>
              <a:t>‹N›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ontent Placeholder 3"/>
          <p:cNvGrpSpPr>
            <a:grpSpLocks noGrp="1"/>
          </p:cNvGrpSpPr>
          <p:nvPr/>
        </p:nvGrpSpPr>
        <p:grpSpPr>
          <a:xfrm>
            <a:off x="467544" y="1556792"/>
            <a:ext cx="8229600" cy="5112568"/>
            <a:chOff x="18686313" y="11647984"/>
            <a:chExt cx="7272808" cy="5632999"/>
          </a:xfrm>
        </p:grpSpPr>
        <p:pic>
          <p:nvPicPr>
            <p:cNvPr id="5" name="Picture 4" descr="IMG_5975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758320" y="11725045"/>
              <a:ext cx="6735735" cy="5341176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8686313" y="16202126"/>
              <a:ext cx="1368152" cy="1078857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2400" dirty="0" smtClean="0"/>
                <a:t>USB controller chip </a:t>
              </a:r>
              <a:endParaRPr lang="en-IN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086913" y="16274133"/>
              <a:ext cx="1584176" cy="84767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2400" dirty="0" smtClean="0"/>
                <a:t>USB connector  </a:t>
              </a:r>
              <a:endParaRPr lang="en-IN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486513" y="16375295"/>
              <a:ext cx="3168352" cy="889313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2400" dirty="0" smtClean="0"/>
                <a:t>Spartan-III FPGA as a main controller </a:t>
              </a:r>
              <a:endParaRPr lang="en-IN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230929" y="13681845"/>
              <a:ext cx="1728192" cy="1464163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2400" dirty="0" smtClean="0"/>
                <a:t>D Connector for 5 volt DC voltage in</a:t>
              </a:r>
              <a:endParaRPr lang="en-IN" sz="2400" dirty="0"/>
            </a:p>
          </p:txBody>
        </p:sp>
        <p:cxnSp>
          <p:nvCxnSpPr>
            <p:cNvPr id="10" name="Straight Arrow Connector 9"/>
            <p:cNvCxnSpPr>
              <a:stCxn id="6" idx="3"/>
            </p:cNvCxnSpPr>
            <p:nvPr/>
          </p:nvCxnSpPr>
          <p:spPr>
            <a:xfrm flipV="1">
              <a:off x="20054465" y="15816820"/>
              <a:ext cx="1872208" cy="92473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22070689" y="14617950"/>
              <a:ext cx="0" cy="194421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 flipV="1">
              <a:off x="23006793" y="15554053"/>
              <a:ext cx="1152128" cy="69355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20774545" y="12418596"/>
              <a:ext cx="2160240" cy="20377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2070689" y="11647984"/>
              <a:ext cx="2592288" cy="1001796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2400" dirty="0" smtClean="0"/>
                <a:t>SMA connector for external clock / sync</a:t>
              </a:r>
              <a:endParaRPr lang="en-IN" sz="2400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23006793" y="12495657"/>
              <a:ext cx="72008" cy="69355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8758321" y="11647984"/>
              <a:ext cx="3168352" cy="889313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2400" dirty="0" smtClean="0"/>
                <a:t>On board 2 GB NAND memory</a:t>
              </a:r>
              <a:endParaRPr lang="en-IN" sz="2400" dirty="0"/>
            </a:p>
          </p:txBody>
        </p:sp>
      </p:grp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484784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/>
              <a:t>UCAA </a:t>
            </a:r>
            <a:r>
              <a:rPr lang="en-US" sz="2400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IDECAR </a:t>
            </a:r>
            <a:r>
              <a:rPr lang="en-US" sz="2400" dirty="0" smtClean="0">
                <a:solidFill>
                  <a:srgbClr val="FF0000"/>
                </a:solidFill>
              </a:rPr>
              <a:t>D</a:t>
            </a:r>
            <a:r>
              <a:rPr lang="en-US" sz="2400" dirty="0" smtClean="0"/>
              <a:t>RIVE </a:t>
            </a:r>
            <a:r>
              <a:rPr lang="en-US" sz="2400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LECTRONICS 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/>
              <a:t>ONTROLLER (</a:t>
            </a:r>
            <a:r>
              <a:rPr lang="en-US" sz="2400" dirty="0" smtClean="0">
                <a:solidFill>
                  <a:srgbClr val="FF0000"/>
                </a:solidFill>
              </a:rPr>
              <a:t>ISDEC</a:t>
            </a:r>
            <a:r>
              <a:rPr lang="en-US" sz="2400" dirty="0" smtClean="0"/>
              <a:t>) for Teledyne H2RG DETECTOR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Inter-University Centre for Astronomy and Astrophysics, Pune, INDIA</a:t>
            </a:r>
            <a:br>
              <a:rPr lang="en-US" sz="2000" dirty="0" smtClean="0"/>
            </a:br>
            <a:endParaRPr lang="en-IN" sz="2800" dirty="0"/>
          </a:p>
        </p:txBody>
      </p:sp>
      <p:pic>
        <p:nvPicPr>
          <p:cNvPr id="18" name="Picture 3" descr="IUCAAlog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827584" cy="93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08012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/>
              <a:t>UCAA </a:t>
            </a:r>
            <a:r>
              <a:rPr lang="en-US" sz="2800" dirty="0" smtClean="0">
                <a:solidFill>
                  <a:srgbClr val="FF0000"/>
                </a:solidFill>
              </a:rPr>
              <a:t>S</a:t>
            </a:r>
            <a:r>
              <a:rPr lang="en-US" sz="2800" dirty="0" smtClean="0"/>
              <a:t>IDECAR </a:t>
            </a:r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/>
              <a:t>RIVE </a:t>
            </a:r>
            <a:r>
              <a:rPr lang="en-US" sz="2800" dirty="0" smtClean="0">
                <a:solidFill>
                  <a:srgbClr val="FF0000"/>
                </a:solidFill>
              </a:rPr>
              <a:t>E</a:t>
            </a:r>
            <a:r>
              <a:rPr lang="en-US" sz="2800" dirty="0" smtClean="0"/>
              <a:t>LECTRONICS </a:t>
            </a:r>
            <a:r>
              <a:rPr lang="en-US" sz="2800" dirty="0" smtClean="0">
                <a:solidFill>
                  <a:srgbClr val="FF0000"/>
                </a:solidFill>
              </a:rPr>
              <a:t>C</a:t>
            </a:r>
            <a:r>
              <a:rPr lang="en-US" sz="2800" dirty="0" smtClean="0"/>
              <a:t>ONTROLLER (</a:t>
            </a:r>
            <a:r>
              <a:rPr lang="en-US" sz="2800" dirty="0" smtClean="0">
                <a:solidFill>
                  <a:srgbClr val="FF0000"/>
                </a:solidFill>
              </a:rPr>
              <a:t>ISDEC</a:t>
            </a:r>
            <a:r>
              <a:rPr lang="en-US" sz="2800" dirty="0" smtClean="0"/>
              <a:t>) for Teledyne H2RG DETECTOR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268760"/>
            <a:ext cx="8136904" cy="5184576"/>
          </a:xfrm>
          <a:prstGeom prst="rect">
            <a:avLst/>
          </a:prstGeom>
          <a:noFill/>
        </p:spPr>
        <p:txBody>
          <a:bodyPr wrap="square" lIns="108000" tIns="108000" rIns="108000" bIns="108000" rtlCol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Ready to use complete package 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Spartan III-E based card, designed to work at -40 deg</a:t>
            </a:r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Compatible with firmware supplied by Teledyne</a:t>
            </a:r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Supports 50 to 500 KHz pixel rates, work on new (Differential Multi Accumulate) readout modes in progress</a:t>
            </a:r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Linux based software, one for Configuration and one for Acquisition / Exposure.</a:t>
            </a:r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System RN 1-2 electrons with SIDECAR ASIC Pre Amps inputs grounded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Current and planned Users : RSS-NIR for SALT, CIRCE instrument for GTC, RoboAO at Palomar, OIWFS for TMT and more …..</a:t>
            </a:r>
          </a:p>
          <a:p>
            <a:r>
              <a:rPr lang="en-US" sz="2000" dirty="0" smtClean="0"/>
              <a:t>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IN" dirty="0"/>
          </a:p>
        </p:txBody>
      </p:sp>
      <p:pic>
        <p:nvPicPr>
          <p:cNvPr id="4" name="Picture 3" descr="IUCAAlog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827584" cy="93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THANK YOU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more information please come and have a look at my poster which  is located at </a:t>
            </a:r>
            <a:r>
              <a:rPr lang="en-US" sz="6000" dirty="0" smtClean="0">
                <a:solidFill>
                  <a:srgbClr val="FF0000"/>
                </a:solidFill>
              </a:rPr>
              <a:t>R6.</a:t>
            </a:r>
            <a:endParaRPr lang="en-IN" sz="6000" dirty="0">
              <a:solidFill>
                <a:srgbClr val="FF0000"/>
              </a:solidFill>
            </a:endParaRPr>
          </a:p>
        </p:txBody>
      </p:sp>
      <p:pic>
        <p:nvPicPr>
          <p:cNvPr id="4" name="Picture 3" descr="IUCAAlog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827584" cy="93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55576" y="0"/>
            <a:ext cx="77724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UCAA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IDECAR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RIVE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LECTRONICS 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ONTROLLER (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ISDEC</a:t>
            </a: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for Teledyne H2RG DETECTOR</a:t>
            </a:r>
            <a:endParaRPr kumimoji="0" lang="en-I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190</Words>
  <Application>Microsoft Office PowerPoint</Application>
  <PresentationFormat>Presentazione su schermo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Office Theme</vt:lpstr>
      <vt:lpstr>IUCAA SIDECAR DRIVE ELECTRONICS CONTROLLER (ISDEC) for Teledyne H2RG DETECTOR Inter-University Centre for Astronomy and Astrophysics, Pune, INDIA </vt:lpstr>
      <vt:lpstr>IUCAA SIDECAR DRIVE ELECTRONICS CONTROLLER (ISDEC) for Teledyne H2RG DETECTOR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IUCAA SIDECAR DRIVE ELECTRONICS CONTROLLER for teledyne H2RG DETECTOR</dc:title>
  <dc:creator>MaheshBurse</dc:creator>
  <cp:lastModifiedBy>tecno</cp:lastModifiedBy>
  <cp:revision>13</cp:revision>
  <dcterms:created xsi:type="dcterms:W3CDTF">2013-10-08T08:11:04Z</dcterms:created>
  <dcterms:modified xsi:type="dcterms:W3CDTF">2013-10-09T11:47:47Z</dcterms:modified>
</cp:coreProperties>
</file>