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20"/>
    <p:restoredTop sz="95110" autoAdjust="0"/>
  </p:normalViewPr>
  <p:slideViewPr>
    <p:cSldViewPr snapToGrid="0" snapToObjects="1"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6080" y="1143000"/>
            <a:ext cx="20369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E102DE0D-4749-F345-A5A6-42B0D735BB40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1143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228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5DB760FF-DCCC-5448-B1C1-C913700E73F3}" type="slidenum">
              <a:rPr lang="en-US" smtClean="0"/>
              <a:t>‹N›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09600" y="1143000"/>
            <a:ext cx="80772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TF dewar 2013-09-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809" y="-116420"/>
            <a:ext cx="9430940" cy="72435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799" y="1912715"/>
            <a:ext cx="7981933" cy="1470025"/>
          </a:xfrm>
        </p:spPr>
        <p:txBody>
          <a:bodyPr/>
          <a:lstStyle/>
          <a:p>
            <a:pPr algn="ctr" hangingPunct="0"/>
            <a:r>
              <a:rPr lang="en-US" b="1" dirty="0" smtClean="0">
                <a:solidFill>
                  <a:srgbClr val="FFFFFF"/>
                </a:solidFill>
              </a:rPr>
              <a:t>Differential Signal Path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for 64 </a:t>
            </a:r>
            <a:r>
              <a:rPr lang="en-US" sz="2400" b="1" dirty="0" err="1" smtClean="0">
                <a:solidFill>
                  <a:srgbClr val="FFFF00"/>
                </a:solidFill>
              </a:rPr>
              <a:t>ch</a:t>
            </a:r>
            <a:r>
              <a:rPr lang="en-US" sz="2400" b="1" dirty="0" smtClean="0">
                <a:solidFill>
                  <a:srgbClr val="FFFF00"/>
                </a:solidFill>
              </a:rPr>
              <a:t> ZTF Mosaic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777345"/>
            <a:ext cx="6400800" cy="1752600"/>
          </a:xfrm>
        </p:spPr>
        <p:txBody>
          <a:bodyPr/>
          <a:lstStyle/>
          <a:p>
            <a:r>
              <a:rPr lang="it-IT" sz="1600" b="1" dirty="0">
                <a:solidFill>
                  <a:schemeClr val="bg1"/>
                </a:solidFill>
              </a:rPr>
              <a:t>Roger Smith </a:t>
            </a:r>
            <a:r>
              <a:rPr lang="it-IT" sz="1600" dirty="0">
                <a:solidFill>
                  <a:schemeClr val="bg1"/>
                </a:solidFill>
              </a:rPr>
              <a:t>and</a:t>
            </a:r>
            <a:r>
              <a:rPr lang="it-IT" sz="1600" b="1" dirty="0">
                <a:solidFill>
                  <a:schemeClr val="bg1"/>
                </a:solidFill>
              </a:rPr>
              <a:t> Stephen Kaye</a:t>
            </a: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California Institute of Technology</a:t>
            </a:r>
            <a:br>
              <a:rPr lang="en-US" sz="1200" b="1" i="1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2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preamp is line driver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758" y="4239349"/>
            <a:ext cx="3424469" cy="1260432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square" lIns="90001" tIns="45001" rIns="90001" bIns="45001" rtlCol="0">
            <a:spAutoFit/>
          </a:bodyPr>
          <a:lstStyle/>
          <a:p>
            <a:pPr hangingPunct="0"/>
            <a:r>
              <a:rPr lang="en-US" sz="1600" b="1" cap="small" dirty="0" smtClean="0">
                <a:solidFill>
                  <a:srgbClr val="0000FF"/>
                </a:solidFill>
              </a:rPr>
              <a:t>Cons</a:t>
            </a:r>
            <a:endParaRPr lang="en-US" sz="1600" b="1" cap="small" dirty="0">
              <a:solidFill>
                <a:srgbClr val="0000FF"/>
              </a:solidFill>
            </a:endParaRPr>
          </a:p>
          <a:p>
            <a:pPr marL="282575" indent="-282575" hangingPunct="0">
              <a:buFont typeface="Arial"/>
              <a:buChar char="•"/>
            </a:pPr>
            <a:r>
              <a:rPr lang="en-US" sz="1400" dirty="0"/>
              <a:t>CCD noise is incurred twice.</a:t>
            </a:r>
          </a:p>
          <a:p>
            <a:pPr marL="282575" indent="-282575" hangingPunct="0">
              <a:buFont typeface="Arial"/>
              <a:buChar char="•"/>
            </a:pPr>
            <a:r>
              <a:rPr lang="en-US" sz="1400" dirty="0"/>
              <a:t>CCD output power is doubled.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diff prea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1525519"/>
            <a:ext cx="3677820" cy="2607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05" y="1678373"/>
            <a:ext cx="11170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Signal out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8144" y="3564266"/>
            <a:ext cx="130523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Dummy out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990" y="1261453"/>
            <a:ext cx="17285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e2v 231-C6: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459" y="4232469"/>
            <a:ext cx="3424469" cy="255454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hangingPunct="0"/>
            <a:r>
              <a:rPr lang="en-US" sz="1600" b="1" cap="small" dirty="0">
                <a:solidFill>
                  <a:srgbClr val="0000FF"/>
                </a:solidFill>
              </a:rPr>
              <a:t>Pros of differential</a:t>
            </a:r>
          </a:p>
          <a:p>
            <a:pPr marL="341313" indent="-341313" hangingPunct="0">
              <a:buFont typeface="Arial"/>
              <a:buChar char="•"/>
            </a:pPr>
            <a:r>
              <a:rPr lang="en-US" sz="1200" dirty="0"/>
              <a:t>Video cross talk reduced </a:t>
            </a:r>
            <a:r>
              <a:rPr lang="en-US" sz="1200" b="1" dirty="0"/>
              <a:t> </a:t>
            </a:r>
          </a:p>
          <a:p>
            <a:pPr hangingPunct="0"/>
            <a:r>
              <a:rPr lang="en-US" sz="1200" b="1" dirty="0">
                <a:sym typeface="Wingdings"/>
              </a:rPr>
              <a:t>             negligible ? </a:t>
            </a:r>
            <a:endParaRPr lang="en-US" sz="1200" b="1" dirty="0"/>
          </a:p>
          <a:p>
            <a:pPr marL="341313" indent="-341313" hangingPunct="0">
              <a:buFont typeface="Arial"/>
              <a:buChar char="•"/>
            </a:pPr>
            <a:r>
              <a:rPr lang="en-US" sz="1200" dirty="0"/>
              <a:t>Less susceptible to interference.</a:t>
            </a:r>
          </a:p>
          <a:p>
            <a:pPr marL="341313" indent="-341313" hangingPunct="0">
              <a:buFont typeface="Arial"/>
              <a:buChar char="•"/>
            </a:pPr>
            <a:r>
              <a:rPr lang="en-US" sz="1200" dirty="0"/>
              <a:t>These  become common mode errors which are rejected:</a:t>
            </a:r>
          </a:p>
          <a:p>
            <a:pPr marL="798513" lvl="1" indent="-341313" hangingPunct="0">
              <a:buFont typeface="Wingdings" charset="2"/>
              <a:buChar char="Ø"/>
            </a:pPr>
            <a:r>
              <a:rPr lang="en-US" sz="1200" dirty="0"/>
              <a:t>Bias noise</a:t>
            </a:r>
          </a:p>
          <a:p>
            <a:pPr marL="798513" lvl="1" indent="-341313" hangingPunct="0">
              <a:buFont typeface="Wingdings" charset="2"/>
              <a:buChar char="Ø"/>
            </a:pPr>
            <a:r>
              <a:rPr lang="en-US" sz="1200" dirty="0"/>
              <a:t>Ground differentials</a:t>
            </a:r>
          </a:p>
          <a:p>
            <a:pPr marL="798513" lvl="1" indent="-341313" hangingPunct="0">
              <a:buFont typeface="Wingdings" charset="2"/>
              <a:buChar char="Ø"/>
            </a:pPr>
            <a:r>
              <a:rPr lang="en-US" sz="1200" dirty="0"/>
              <a:t>Reset feedthrough</a:t>
            </a:r>
          </a:p>
          <a:p>
            <a:pPr marL="798513" lvl="1" indent="-341313" hangingPunct="0">
              <a:buFont typeface="Wingdings" charset="2"/>
              <a:buChar char="Ø"/>
            </a:pPr>
            <a:r>
              <a:rPr lang="en-US" sz="1200" dirty="0"/>
              <a:t>Clock feedthrough</a:t>
            </a:r>
          </a:p>
          <a:p>
            <a:pPr marL="798513" lvl="1" indent="-341313" hangingPunct="0">
              <a:buFont typeface="Wingdings" charset="2"/>
              <a:buChar char="Ø"/>
            </a:pPr>
            <a:r>
              <a:rPr lang="en-US" sz="1200" dirty="0"/>
              <a:t>Clamp control feedthrough.</a:t>
            </a:r>
          </a:p>
          <a:p>
            <a:pPr marL="798513" lvl="1" indent="-341313" hangingPunct="0">
              <a:buFont typeface="Wingdings" charset="2"/>
              <a:buChar char="Ø"/>
            </a:pPr>
            <a:r>
              <a:rPr lang="en-US" sz="1200" dirty="0"/>
              <a:t>AC coupler drift </a:t>
            </a:r>
          </a:p>
          <a:p>
            <a:pPr marL="798513" lvl="2" indent="-341313" hangingPunct="0"/>
            <a:r>
              <a:rPr lang="en-US" sz="1200" dirty="0">
                <a:sym typeface="Wingdings"/>
              </a:rPr>
              <a:t>     </a:t>
            </a:r>
            <a:r>
              <a:rPr lang="en-US" sz="1200" dirty="0"/>
              <a:t> clamp once per </a:t>
            </a:r>
            <a:r>
              <a:rPr lang="en-US" sz="1200" dirty="0" smtClean="0"/>
              <a:t>line</a:t>
            </a:r>
            <a:r>
              <a:rPr lang="en-US" sz="1200" dirty="0"/>
              <a:t>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49598" y="2237211"/>
            <a:ext cx="2048679" cy="113428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Electronics outside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telescope beam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Elbow Connector 13"/>
          <p:cNvCxnSpPr/>
          <p:nvPr/>
        </p:nvCxnSpPr>
        <p:spPr bwMode="auto">
          <a:xfrm rot="16200000" flipH="1">
            <a:off x="4080352" y="2128230"/>
            <a:ext cx="799564" cy="517391"/>
          </a:xfrm>
          <a:prstGeom prst="bentConnector3">
            <a:avLst>
              <a:gd name="adj1" fmla="val 98529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/>
          <p:nvPr/>
        </p:nvCxnSpPr>
        <p:spPr bwMode="auto">
          <a:xfrm rot="5400000" flipH="1" flipV="1">
            <a:off x="4068135" y="3021864"/>
            <a:ext cx="800014" cy="493406"/>
          </a:xfrm>
          <a:prstGeom prst="bentConnector3">
            <a:avLst>
              <a:gd name="adj1" fmla="val 98502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an 11"/>
          <p:cNvSpPr/>
          <p:nvPr/>
        </p:nvSpPr>
        <p:spPr bwMode="auto">
          <a:xfrm rot="5400000">
            <a:off x="5288289" y="1801635"/>
            <a:ext cx="293976" cy="2040698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396832" y="2751434"/>
            <a:ext cx="341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396365" y="2845044"/>
            <a:ext cx="341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644758" y="2939566"/>
            <a:ext cx="1634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Commercial </a:t>
            </a:r>
            <a:r>
              <a:rPr lang="en-US" sz="1200" dirty="0" err="1" smtClean="0"/>
              <a:t>Twinax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663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42"/>
            <a:ext cx="8686800" cy="978384"/>
          </a:xfrm>
        </p:spPr>
        <p:txBody>
          <a:bodyPr/>
          <a:lstStyle/>
          <a:p>
            <a:r>
              <a:rPr lang="en-US" sz="4400" dirty="0" smtClean="0"/>
              <a:t>No hand wiring</a:t>
            </a:r>
            <a:endParaRPr lang="en-US" sz="60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0" y="1990167"/>
            <a:ext cx="8645167" cy="4208812"/>
            <a:chOff x="0" y="1990167"/>
            <a:chExt cx="8645167" cy="4208812"/>
          </a:xfrm>
        </p:grpSpPr>
        <p:sp>
          <p:nvSpPr>
            <p:cNvPr id="20" name="TextBox 19"/>
            <p:cNvSpPr txBox="1"/>
            <p:nvPr/>
          </p:nvSpPr>
          <p:spPr>
            <a:xfrm>
              <a:off x="0" y="2229637"/>
              <a:ext cx="4354286" cy="2614649"/>
            </a:xfrm>
            <a:prstGeom prst="rect">
              <a:avLst/>
            </a:prstGeom>
            <a:noFill/>
            <a:ln w="76200" cmpd="sng">
              <a:noFill/>
            </a:ln>
          </p:spPr>
          <p:txBody>
            <a:bodyPr wrap="square" lIns="90001" tIns="45001" rIns="90001" bIns="45001" rtlCol="0">
              <a:spAutoFit/>
            </a:bodyPr>
            <a:lstStyle/>
            <a:p>
              <a:r>
                <a:rPr lang="en-US" sz="2800" b="1" dirty="0">
                  <a:solidFill>
                    <a:srgbClr val="008000"/>
                  </a:solidFill>
                </a:rPr>
                <a:t>Vacuum Interface Board</a:t>
              </a:r>
            </a:p>
            <a:p>
              <a:pPr marL="675007" indent="-675007">
                <a:buFont typeface="Arial"/>
                <a:buChar char="•"/>
              </a:pPr>
              <a:r>
                <a:rPr lang="en-US" sz="1400" dirty="0"/>
                <a:t>1/8” thick PCB carries preamps</a:t>
              </a:r>
            </a:p>
            <a:p>
              <a:pPr marL="675007" indent="-675007">
                <a:buFont typeface="Arial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Trapped between two O-rings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lvl="2"/>
              <a:r>
                <a:rPr lang="en-US" dirty="0" smtClean="0"/>
                <a:t>in </a:t>
              </a:r>
              <a:r>
                <a:rPr lang="en-US" dirty="0"/>
                <a:t>side wall and back cover</a:t>
              </a:r>
              <a:r>
                <a:rPr lang="en-US" dirty="0" smtClean="0"/>
                <a:t>.</a:t>
              </a:r>
              <a:endParaRPr lang="en-US" dirty="0"/>
            </a:p>
            <a:p>
              <a:pPr marL="675007" indent="-675007">
                <a:buFont typeface="Arial"/>
                <a:buChar char="•"/>
              </a:pPr>
              <a:r>
                <a:rPr lang="en-US" sz="1400" dirty="0"/>
                <a:t>Signals routed on internal layers.</a:t>
              </a:r>
            </a:p>
            <a:p>
              <a:pPr marL="675007" indent="-675007">
                <a:buFont typeface="Arial"/>
                <a:buChar char="•"/>
              </a:pPr>
              <a:r>
                <a:rPr lang="en-US" sz="1400" dirty="0"/>
                <a:t>Outer layers are isolated, in contact with case:  conduct heat from preamps.</a:t>
              </a:r>
            </a:p>
            <a:p>
              <a:pPr marL="675007" indent="-675007">
                <a:buFont typeface="Arial"/>
                <a:buChar char="•"/>
              </a:pPr>
              <a:r>
                <a:rPr lang="en-US" sz="1400" dirty="0"/>
                <a:t>Eliminates hermetic connectors.</a:t>
              </a:r>
            </a:p>
            <a:p>
              <a:pPr marL="675007" indent="-675007">
                <a:buFont typeface="Arial"/>
                <a:buChar char="•"/>
              </a:pPr>
              <a:r>
                <a:rPr lang="en-US" sz="1400" dirty="0"/>
                <a:t>COTS cables connect directly to edges: all custom wiring in PCB.</a:t>
              </a:r>
            </a:p>
          </p:txBody>
        </p:sp>
        <p:pic>
          <p:nvPicPr>
            <p:cNvPr id="21" name="Picture 20" descr="fp16_test_e_3.JPG"/>
            <p:cNvPicPr>
              <a:picLocks noChangeAspect="1"/>
            </p:cNvPicPr>
            <p:nvPr/>
          </p:nvPicPr>
          <p:blipFill>
            <a:blip r:embed="rId2" cstate="print"/>
            <a:srcRect l="21667" t="2528" r="26667" b="10905"/>
            <a:stretch>
              <a:fillRect/>
            </a:stretch>
          </p:blipFill>
          <p:spPr>
            <a:xfrm>
              <a:off x="5132732" y="2863812"/>
              <a:ext cx="3195005" cy="3335167"/>
            </a:xfrm>
            <a:prstGeom prst="rect">
              <a:avLst/>
            </a:prstGeom>
          </p:spPr>
        </p:pic>
        <p:pic>
          <p:nvPicPr>
            <p:cNvPr id="23" name="Picture 22" descr="Screen Shot 2013-10-02 at 11.19.0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809222" y="2044896"/>
              <a:ext cx="835945" cy="1610041"/>
            </a:xfrm>
            <a:prstGeom prst="rect">
              <a:avLst/>
            </a:prstGeom>
            <a:ln w="38100" cmpd="sng">
              <a:solidFill>
                <a:srgbClr val="3366FF"/>
              </a:solidFill>
              <a:prstDash val="dash"/>
            </a:ln>
          </p:spPr>
        </p:pic>
        <p:pic>
          <p:nvPicPr>
            <p:cNvPr id="22" name="Picture 21" descr="fp16_test_e_10.JPG"/>
            <p:cNvPicPr>
              <a:picLocks noChangeAspect="1"/>
            </p:cNvPicPr>
            <p:nvPr/>
          </p:nvPicPr>
          <p:blipFill>
            <a:blip r:embed="rId4" cstate="print"/>
            <a:srcRect l="23333" t="-265" r="25833" b="3924"/>
            <a:stretch>
              <a:fillRect/>
            </a:stretch>
          </p:blipFill>
          <p:spPr>
            <a:xfrm>
              <a:off x="4598240" y="1990167"/>
              <a:ext cx="1709435" cy="2018450"/>
            </a:xfrm>
            <a:prstGeom prst="rect">
              <a:avLst/>
            </a:prstGeom>
          </p:spPr>
        </p:pic>
        <p:sp>
          <p:nvSpPr>
            <p:cNvPr id="24" name="Left Bracket 23"/>
            <p:cNvSpPr/>
            <p:nvPr/>
          </p:nvSpPr>
          <p:spPr>
            <a:xfrm>
              <a:off x="7177818" y="3814647"/>
              <a:ext cx="107102" cy="1316778"/>
            </a:xfrm>
            <a:prstGeom prst="leftBracket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001" tIns="45001" rIns="90001" bIns="45001" spcCol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49219" y="3555971"/>
              <a:ext cx="166603" cy="460213"/>
            </a:xfrm>
            <a:prstGeom prst="rect">
              <a:avLst/>
            </a:prstGeom>
            <a:noFill/>
          </p:spPr>
          <p:txBody>
            <a:bodyPr wrap="square" lIns="90001" tIns="45001" rIns="90001" bIns="45001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3269" y="4907898"/>
              <a:ext cx="166603" cy="460213"/>
            </a:xfrm>
            <a:prstGeom prst="rect">
              <a:avLst/>
            </a:prstGeom>
            <a:noFill/>
          </p:spPr>
          <p:txBody>
            <a:bodyPr wrap="square" lIns="90001" tIns="45001" rIns="90001" bIns="45001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26990" y="3642061"/>
              <a:ext cx="531107" cy="275547"/>
            </a:xfrm>
            <a:prstGeom prst="rect">
              <a:avLst/>
            </a:prstGeom>
            <a:noFill/>
          </p:spPr>
          <p:txBody>
            <a:bodyPr wrap="square" lIns="90001" tIns="45001" rIns="90001" bIns="45001" rtlCol="0"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A-A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7595278" y="3744099"/>
              <a:ext cx="213944" cy="17351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221438" y="2539782"/>
              <a:ext cx="682015" cy="129341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124475" y="1122707"/>
            <a:ext cx="4496838" cy="1325354"/>
            <a:chOff x="4136234" y="464259"/>
            <a:chExt cx="4496838" cy="1325354"/>
          </a:xfrm>
        </p:grpSpPr>
        <p:sp>
          <p:nvSpPr>
            <p:cNvPr id="35" name="TextBox 34"/>
            <p:cNvSpPr txBox="1"/>
            <p:nvPr/>
          </p:nvSpPr>
          <p:spPr>
            <a:xfrm>
              <a:off x="6684205" y="464259"/>
              <a:ext cx="1948867" cy="829545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lIns="90001" tIns="45001" rIns="90001" bIns="45001" rtlCol="0">
              <a:spAutoFit/>
            </a:bodyPr>
            <a:lstStyle/>
            <a:p>
              <a:r>
                <a:rPr lang="en-US" sz="1600" b="1" dirty="0">
                  <a:solidFill>
                    <a:srgbClr val="FF00FF"/>
                  </a:solidFill>
                </a:rPr>
                <a:t>COTS </a:t>
              </a:r>
              <a:r>
                <a:rPr lang="en-US" sz="1600" b="1" dirty="0" smtClean="0">
                  <a:solidFill>
                    <a:srgbClr val="FF00FF"/>
                  </a:solidFill>
                </a:rPr>
                <a:t>cables</a:t>
              </a:r>
              <a:r>
                <a:rPr lang="en-US" sz="1600" b="1" dirty="0">
                  <a:solidFill>
                    <a:srgbClr val="FF00FF"/>
                  </a:solidFill>
                </a:rPr>
                <a:t> </a:t>
              </a:r>
              <a:endParaRPr lang="en-US" sz="1600" b="1" dirty="0" smtClean="0">
                <a:solidFill>
                  <a:srgbClr val="FF00FF"/>
                </a:solidFill>
              </a:endParaRPr>
            </a:p>
            <a:p>
              <a:r>
                <a:rPr lang="en-US" sz="1600" b="1" dirty="0" smtClean="0">
                  <a:solidFill>
                    <a:srgbClr val="FF00FF"/>
                  </a:solidFill>
                </a:rPr>
                <a:t>to electronics outside beam</a:t>
              </a:r>
              <a:endParaRPr lang="en-US" sz="1600" b="1" dirty="0">
                <a:solidFill>
                  <a:srgbClr val="FF00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36234" y="680740"/>
              <a:ext cx="250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Samtec</a:t>
              </a:r>
              <a:r>
                <a:rPr lang="en-US" sz="1200" dirty="0"/>
                <a:t> ERDP-049 </a:t>
              </a:r>
              <a:r>
                <a:rPr lang="en-US" sz="1200" dirty="0" err="1"/>
                <a:t>twinax</a:t>
              </a:r>
              <a:r>
                <a:rPr lang="en-US" sz="1200" dirty="0"/>
                <a:t> 32 pair</a:t>
              </a:r>
            </a:p>
            <a:p>
              <a:r>
                <a:rPr lang="en-US" sz="1200" dirty="0" err="1"/>
                <a:t>Glenair</a:t>
              </a:r>
              <a:r>
                <a:rPr lang="en-US" sz="1200" dirty="0"/>
                <a:t> 177-710 shielded 100 pin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 flipV="1">
              <a:off x="7404064" y="1222854"/>
              <a:ext cx="352272" cy="3108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ight Brace 68"/>
            <p:cNvSpPr/>
            <p:nvPr/>
          </p:nvSpPr>
          <p:spPr bwMode="auto">
            <a:xfrm flipH="1">
              <a:off x="6554730" y="575028"/>
              <a:ext cx="200365" cy="64782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6200000" flipH="1">
              <a:off x="8029743" y="1433750"/>
              <a:ext cx="64007" cy="135873"/>
            </a:xfrm>
            <a:prstGeom prst="round2Same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1" tIns="45001" rIns="90001" bIns="45001" spcCol="0"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404064" y="1505652"/>
              <a:ext cx="595823" cy="283961"/>
            </a:xfrm>
            <a:custGeom>
              <a:avLst/>
              <a:gdLst>
                <a:gd name="connsiteX0" fmla="*/ 1496125 w 1496125"/>
                <a:gd name="connsiteY0" fmla="*/ 0 h 751373"/>
                <a:gd name="connsiteX1" fmla="*/ 884226 w 1496125"/>
                <a:gd name="connsiteY1" fmla="*/ 80817 h 751373"/>
                <a:gd name="connsiteX2" fmla="*/ 480143 w 1496125"/>
                <a:gd name="connsiteY2" fmla="*/ 461815 h 751373"/>
                <a:gd name="connsiteX3" fmla="*/ 41423 w 1496125"/>
                <a:gd name="connsiteY3" fmla="*/ 727359 h 751373"/>
                <a:gd name="connsiteX4" fmla="*/ 18333 w 1496125"/>
                <a:gd name="connsiteY4" fmla="*/ 738904 h 75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125" h="751373">
                  <a:moveTo>
                    <a:pt x="1496125" y="0"/>
                  </a:moveTo>
                  <a:cubicBezTo>
                    <a:pt x="1274840" y="1924"/>
                    <a:pt x="1053556" y="3848"/>
                    <a:pt x="884226" y="80817"/>
                  </a:cubicBezTo>
                  <a:cubicBezTo>
                    <a:pt x="714896" y="157786"/>
                    <a:pt x="620610" y="354058"/>
                    <a:pt x="480143" y="461815"/>
                  </a:cubicBezTo>
                  <a:cubicBezTo>
                    <a:pt x="339676" y="569572"/>
                    <a:pt x="118391" y="681178"/>
                    <a:pt x="41423" y="727359"/>
                  </a:cubicBezTo>
                  <a:cubicBezTo>
                    <a:pt x="-35545" y="773541"/>
                    <a:pt x="18333" y="738904"/>
                    <a:pt x="18333" y="73890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001" tIns="45001" rIns="90001" bIns="45001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22095" y="2160141"/>
            <a:ext cx="4374429" cy="899166"/>
            <a:chOff x="3822095" y="2160141"/>
            <a:chExt cx="4374429" cy="899166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3822095" y="2215657"/>
              <a:ext cx="4264152" cy="84365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8086247" y="2160141"/>
              <a:ext cx="110277" cy="11598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1" tIns="45001" rIns="90001" bIns="45001" spcCol="0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44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icity">
  <a:themeElements>
    <a:clrScheme name="simplicit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icity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implicit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simplicity.thmx</Template>
  <TotalTime>819</TotalTime>
  <Words>166</Words>
  <Application>Microsoft Office PowerPoint</Application>
  <PresentationFormat>Presentazione su schermo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simplicity</vt:lpstr>
      <vt:lpstr>Differential Signal Path for 64 ch ZTF Mosaic</vt:lpstr>
      <vt:lpstr>Differential preamp is line driver</vt:lpstr>
      <vt:lpstr>No hand wiring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Correlated Double Sampling for ZTF </dc:title>
  <dc:creator>Roger Smith</dc:creator>
  <cp:lastModifiedBy>tecno</cp:lastModifiedBy>
  <cp:revision>32</cp:revision>
  <dcterms:created xsi:type="dcterms:W3CDTF">2013-10-05T05:05:23Z</dcterms:created>
  <dcterms:modified xsi:type="dcterms:W3CDTF">2013-10-10T06:03:06Z</dcterms:modified>
</cp:coreProperties>
</file>