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853" autoAdjust="0"/>
    <p:restoredTop sz="94660"/>
  </p:normalViewPr>
  <p:slideViewPr>
    <p:cSldViewPr>
      <p:cViewPr>
        <p:scale>
          <a:sx n="86" d="100"/>
          <a:sy n="86" d="100"/>
        </p:scale>
        <p:origin x="-54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2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D64D-15BF-4E87-A409-1AF6B0CD60A9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7D5CB-A280-4128-A00B-A45B1B6AEC1E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19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7D5CB-A280-4128-A00B-A45B1B6AEC1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6234550"/>
            <a:ext cx="9144000" cy="62068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tint val="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6 Imagen" descr="Q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6231198"/>
            <a:ext cx="611559" cy="635190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4096759" y="6281767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0" smtClean="0">
                <a:latin typeface="Century Gothic" pitchFamily="34" charset="0"/>
              </a:rPr>
              <a:t>SDW</a:t>
            </a:r>
            <a:r>
              <a:rPr lang="es-ES_tradnl" sz="2400" b="0" baseline="0" smtClean="0">
                <a:latin typeface="Century Gothic" pitchFamily="34" charset="0"/>
              </a:rPr>
              <a:t> 2013</a:t>
            </a:r>
            <a:endParaRPr lang="es-ES" sz="2400" b="0">
              <a:latin typeface="Century Gothic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6237312"/>
          </a:xfrm>
          <a:prstGeom prst="rect">
            <a:avLst/>
          </a:prstGeom>
          <a:gradFill flip="none" rotWithShape="1">
            <a:gsLst>
              <a:gs pos="12000">
                <a:srgbClr val="CCFF99">
                  <a:alpha val="27000"/>
                </a:srgbClr>
              </a:gs>
              <a:gs pos="100000">
                <a:srgbClr val="CCFF99">
                  <a:gamma/>
                  <a:tint val="6275"/>
                  <a:invGamma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05" name="Rectangle 1"/>
          <p:cNvSpPr>
            <a:spLocks noChangeArrowheads="1"/>
          </p:cNvSpPr>
          <p:nvPr userDrawn="1"/>
        </p:nvSpPr>
        <p:spPr bwMode="auto">
          <a:xfrm>
            <a:off x="981002" y="6245280"/>
            <a:ext cx="2557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Cabling design for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CCD231 based camera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7268696" y="6352862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36600"/>
            <a:r>
              <a:rPr lang="es-ES" sz="1600" b="1">
                <a:solidFill>
                  <a:srgbClr val="CC3300"/>
                </a:solidFill>
              </a:rPr>
              <a:t>www.qucam.com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33731" y="1700808"/>
            <a:ext cx="4834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smtClean="0"/>
              <a:t>Cabling Design for a </a:t>
            </a:r>
          </a:p>
          <a:p>
            <a:pPr algn="ctr"/>
            <a:r>
              <a:rPr lang="es-ES_tradnl" sz="4000" smtClean="0"/>
              <a:t>CCD231 based camera</a:t>
            </a:r>
            <a:endParaRPr lang="es-ES_tradnl" sz="4000" smtClean="0">
              <a:solidFill>
                <a:srgbClr val="FF0000"/>
              </a:solidFill>
            </a:endParaRPr>
          </a:p>
          <a:p>
            <a:pPr algn="ctr"/>
            <a:endParaRPr lang="es-ES_tradnl" sz="2000" smtClean="0"/>
          </a:p>
          <a:p>
            <a:pPr algn="ctr"/>
            <a:r>
              <a:rPr lang="es-ES_tradnl" sz="2000" smtClean="0"/>
              <a:t>Dr. Simon Tulloch</a:t>
            </a:r>
          </a:p>
          <a:p>
            <a:pPr algn="ctr"/>
            <a:r>
              <a:rPr lang="es-ES_tradnl" sz="2000" smtClean="0"/>
              <a:t>University of Sheffield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3 Imagen" descr="Image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2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44 Imagen" descr="Image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2160240" cy="19266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245 Imagen" descr="Image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9221" y="1033027"/>
            <a:ext cx="2120822" cy="21602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8 CuadroTexto"/>
          <p:cNvSpPr txBox="1"/>
          <p:nvPr/>
        </p:nvSpPr>
        <p:spPr>
          <a:xfrm>
            <a:off x="6700857" y="56818"/>
            <a:ext cx="233563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i="1" smtClean="0"/>
              <a:t>CCD231 Camera</a:t>
            </a:r>
          </a:p>
          <a:p>
            <a:r>
              <a:rPr lang="es-ES_tradnl" sz="2000" i="1" smtClean="0"/>
              <a:t>Cryostat Head Board</a:t>
            </a:r>
            <a:endParaRPr lang="es-ES" sz="2000" i="1"/>
          </a:p>
        </p:txBody>
      </p:sp>
      <p:grpSp>
        <p:nvGrpSpPr>
          <p:cNvPr id="33" name="32 Grupo"/>
          <p:cNvGrpSpPr/>
          <p:nvPr/>
        </p:nvGrpSpPr>
        <p:grpSpPr>
          <a:xfrm>
            <a:off x="5000628" y="1214422"/>
            <a:ext cx="1117334" cy="714379"/>
            <a:chOff x="5000628" y="1214422"/>
            <a:chExt cx="1117334" cy="714379"/>
          </a:xfrm>
        </p:grpSpPr>
        <p:sp>
          <p:nvSpPr>
            <p:cNvPr id="25" name="24 CuadroTexto"/>
            <p:cNvSpPr txBox="1"/>
            <p:nvPr/>
          </p:nvSpPr>
          <p:spPr>
            <a:xfrm>
              <a:off x="5357818" y="1214422"/>
              <a:ext cx="7601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SP720</a:t>
              </a:r>
              <a:endParaRPr lang="en-GB" dirty="0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 rot="10800000" flipV="1">
              <a:off x="5000628" y="1571612"/>
              <a:ext cx="357190" cy="71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rot="5400000">
              <a:off x="5291143" y="1709726"/>
              <a:ext cx="285751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6040540" y="4071942"/>
            <a:ext cx="316304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>
                <a:latin typeface="Comic Sans MS" pitchFamily="66" charset="0"/>
              </a:rPr>
              <a:t>Very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poor</a:t>
            </a:r>
            <a:r>
              <a:rPr lang="es-ES" dirty="0" smtClean="0">
                <a:latin typeface="Comic Sans MS" pitchFamily="66" charset="0"/>
              </a:rPr>
              <a:t> EMI </a:t>
            </a:r>
            <a:r>
              <a:rPr lang="es-ES" dirty="0" err="1" smtClean="0">
                <a:latin typeface="Comic Sans MS" pitchFamily="66" charset="0"/>
              </a:rPr>
              <a:t>environment</a:t>
            </a: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in </a:t>
            </a:r>
            <a:r>
              <a:rPr lang="es-ES" dirty="0" err="1" smtClean="0">
                <a:latin typeface="Comic Sans MS" pitchFamily="66" charset="0"/>
              </a:rPr>
              <a:t>lab</a:t>
            </a:r>
            <a:r>
              <a:rPr lang="es-ES" dirty="0" smtClean="0">
                <a:latin typeface="Comic Sans MS" pitchFamily="66" charset="0"/>
              </a:rPr>
              <a:t>. PCB has </a:t>
            </a:r>
            <a:r>
              <a:rPr lang="es-ES" dirty="0" err="1" smtClean="0">
                <a:latin typeface="Comic Sans MS" pitchFamily="66" charset="0"/>
              </a:rPr>
              <a:t>option</a:t>
            </a:r>
            <a:r>
              <a:rPr lang="es-ES" dirty="0" smtClean="0">
                <a:latin typeface="Comic Sans MS" pitchFamily="66" charset="0"/>
              </a:rPr>
              <a:t> </a:t>
            </a:r>
          </a:p>
          <a:p>
            <a:r>
              <a:rPr lang="es-ES" dirty="0" err="1" smtClean="0">
                <a:latin typeface="Comic Sans MS" pitchFamily="66" charset="0"/>
              </a:rPr>
              <a:t>to</a:t>
            </a:r>
            <a:r>
              <a:rPr lang="es-ES" dirty="0" smtClean="0">
                <a:latin typeface="Comic Sans MS" pitchFamily="66" charset="0"/>
              </a:rPr>
              <a:t> use </a:t>
            </a:r>
            <a:r>
              <a:rPr lang="es-ES" dirty="0" err="1" smtClean="0">
                <a:latin typeface="Comic Sans MS" pitchFamily="66" charset="0"/>
              </a:rPr>
              <a:t>differential</a:t>
            </a:r>
            <a:r>
              <a:rPr lang="es-ES" dirty="0" smtClean="0">
                <a:latin typeface="Comic Sans MS" pitchFamily="66" charset="0"/>
              </a:rPr>
              <a:t> video.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14282" y="642918"/>
            <a:ext cx="1537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 pitchFamily="66" charset="0"/>
              </a:rPr>
              <a:t>E2V CCD231</a:t>
            </a:r>
          </a:p>
          <a:p>
            <a:r>
              <a:rPr lang="es-ES" sz="1200" dirty="0" err="1" smtClean="0">
                <a:latin typeface="Comic Sans MS" pitchFamily="66" charset="0"/>
              </a:rPr>
              <a:t>graded</a:t>
            </a:r>
            <a:r>
              <a:rPr lang="es-ES" sz="1200" dirty="0" smtClean="0">
                <a:latin typeface="Comic Sans MS" pitchFamily="66" charset="0"/>
              </a:rPr>
              <a:t> AR </a:t>
            </a:r>
            <a:r>
              <a:rPr lang="es-ES" sz="1200" dirty="0" err="1" smtClean="0">
                <a:latin typeface="Comic Sans MS" pitchFamily="66" charset="0"/>
              </a:rPr>
              <a:t>coating</a:t>
            </a:r>
            <a:r>
              <a:rPr lang="es-ES" sz="1200" dirty="0" smtClean="0">
                <a:latin typeface="Comic Sans MS" pitchFamily="66" charset="0"/>
              </a:rPr>
              <a:t>.</a:t>
            </a:r>
            <a:endParaRPr lang="en-GB" sz="1200" dirty="0">
              <a:latin typeface="Comic Sans MS" pitchFamily="66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2710968" y="3786190"/>
            <a:ext cx="6433064" cy="2455909"/>
            <a:chOff x="2710968" y="3786190"/>
            <a:chExt cx="6433064" cy="2455909"/>
          </a:xfrm>
        </p:grpSpPr>
        <p:pic>
          <p:nvPicPr>
            <p:cNvPr id="5" name="129 Imagen" descr="new3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0968" y="3803441"/>
              <a:ext cx="3016926" cy="242465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6" name="132 Imagen" descr="new9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7933" y="3786190"/>
              <a:ext cx="3056099" cy="24559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pic>
        <p:sp>
          <p:nvSpPr>
            <p:cNvPr id="7" name="6 CuadroTexto"/>
            <p:cNvSpPr txBox="1"/>
            <p:nvPr/>
          </p:nvSpPr>
          <p:spPr>
            <a:xfrm>
              <a:off x="3282472" y="4286256"/>
              <a:ext cx="822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i="1" dirty="0" err="1" smtClean="0"/>
                <a:t>Raw</a:t>
              </a:r>
              <a:r>
                <a:rPr lang="es-ES_tradnl" sz="1400" i="1" dirty="0" smtClean="0"/>
                <a:t> ESD</a:t>
              </a:r>
              <a:endParaRPr lang="es-ES" sz="1400" i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159942" y="4939458"/>
              <a:ext cx="941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i="1" smtClean="0"/>
                <a:t>With SP720 </a:t>
              </a:r>
            </a:p>
            <a:p>
              <a:r>
                <a:rPr lang="es-ES_tradnl" sz="1200" i="1" smtClean="0"/>
                <a:t>protection</a:t>
              </a:r>
            </a:p>
            <a:p>
              <a:r>
                <a:rPr lang="es-ES_tradnl" sz="1200" i="1" smtClean="0"/>
                <a:t>circuitry</a:t>
              </a:r>
              <a:endParaRPr lang="es-ES" sz="1200" i="1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93800" y="5143512"/>
              <a:ext cx="617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60ns</a:t>
              </a:r>
              <a:endParaRPr lang="es-ES" sz="1200" dirty="0"/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>
              <a:off x="7497314" y="5072074"/>
              <a:ext cx="285752" cy="1588"/>
            </a:xfrm>
            <a:prstGeom prst="straightConnector1">
              <a:avLst/>
            </a:prstGeom>
            <a:ln>
              <a:bevel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8288781" y="4626748"/>
              <a:ext cx="789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17V</a:t>
              </a:r>
              <a:endParaRPr lang="es-ES" sz="1600" dirty="0"/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 rot="5400000" flipH="1" flipV="1">
              <a:off x="7854472" y="4786322"/>
              <a:ext cx="714380" cy="1588"/>
            </a:xfrm>
            <a:prstGeom prst="straightConnector1">
              <a:avLst/>
            </a:prstGeom>
            <a:ln>
              <a:bevel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7821453" y="4495440"/>
              <a:ext cx="0" cy="64807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3629335" y="4786322"/>
              <a:ext cx="64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70V</a:t>
              </a:r>
              <a:endParaRPr lang="es-ES" dirty="0"/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 rot="5400000" flipH="1" flipV="1">
              <a:off x="3496787" y="4643447"/>
              <a:ext cx="1285883" cy="1588"/>
            </a:xfrm>
            <a:prstGeom prst="straightConnector1">
              <a:avLst/>
            </a:prstGeom>
            <a:ln>
              <a:bevel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24 Imagen" descr="rigifl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316143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249 Imagen" descr="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025" y="3717031"/>
            <a:ext cx="2198750" cy="23872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125 Imagen" descr="cont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700092"/>
            <a:ext cx="2952328" cy="23932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2" name="11 CuadroTexto"/>
          <p:cNvSpPr txBox="1"/>
          <p:nvPr/>
        </p:nvSpPr>
        <p:spPr>
          <a:xfrm>
            <a:off x="539552" y="260648"/>
            <a:ext cx="3692293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i="1" smtClean="0"/>
              <a:t>Controller cabling : 6-layer rigiflex</a:t>
            </a:r>
            <a:endParaRPr lang="es-ES" sz="2000" i="1"/>
          </a:p>
        </p:txBody>
      </p:sp>
      <p:pic>
        <p:nvPicPr>
          <p:cNvPr id="80" name="79 Imagen" descr="Imag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6280" y="3683981"/>
            <a:ext cx="2655446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2" name="81 CuadroTexto"/>
          <p:cNvSpPr txBox="1"/>
          <p:nvPr/>
        </p:nvSpPr>
        <p:spPr>
          <a:xfrm>
            <a:off x="1872328" y="2276872"/>
            <a:ext cx="155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dirty="0" err="1" smtClean="0"/>
              <a:t>Differential</a:t>
            </a:r>
            <a:r>
              <a:rPr lang="es-ES_tradnl" sz="1200" i="1" dirty="0" smtClean="0"/>
              <a:t> video</a:t>
            </a:r>
          </a:p>
          <a:p>
            <a:r>
              <a:rPr lang="es-ES_tradnl" sz="1200" i="1" dirty="0" smtClean="0"/>
              <a:t>(</a:t>
            </a:r>
            <a:r>
              <a:rPr lang="es-ES_tradnl" sz="1200" i="1" dirty="0" err="1" smtClean="0"/>
              <a:t>segmented</a:t>
            </a:r>
            <a:r>
              <a:rPr lang="es-ES_tradnl" sz="1200" i="1" dirty="0" smtClean="0"/>
              <a:t> </a:t>
            </a:r>
            <a:r>
              <a:rPr lang="es-ES_tradnl" sz="1200" i="1" dirty="0" err="1" smtClean="0"/>
              <a:t>sheathes</a:t>
            </a:r>
            <a:r>
              <a:rPr lang="es-ES_tradnl" sz="1200" i="1" dirty="0" smtClean="0"/>
              <a:t>)</a:t>
            </a:r>
            <a:endParaRPr lang="es-ES" sz="1200" i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2197604" y="1628800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smtClean="0"/>
              <a:t>Biases</a:t>
            </a:r>
            <a:endParaRPr lang="es-ES" sz="1200" i="1"/>
          </a:p>
        </p:txBody>
      </p:sp>
      <p:sp>
        <p:nvSpPr>
          <p:cNvPr id="84" name="83 CuadroTexto"/>
          <p:cNvSpPr txBox="1"/>
          <p:nvPr/>
        </p:nvSpPr>
        <p:spPr>
          <a:xfrm>
            <a:off x="6230052" y="1700808"/>
            <a:ext cx="57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smtClean="0"/>
              <a:t>Clocks</a:t>
            </a:r>
            <a:endParaRPr lang="es-ES" sz="1200" i="1"/>
          </a:p>
        </p:txBody>
      </p:sp>
      <p:sp>
        <p:nvSpPr>
          <p:cNvPr id="85" name="84 CuadroTexto"/>
          <p:cNvSpPr txBox="1"/>
          <p:nvPr/>
        </p:nvSpPr>
        <p:spPr>
          <a:xfrm>
            <a:off x="1857356" y="1853208"/>
            <a:ext cx="11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dirty="0" smtClean="0"/>
              <a:t>Pre-</a:t>
            </a:r>
            <a:r>
              <a:rPr lang="es-ES_tradnl" sz="1200" i="1" dirty="0" err="1" smtClean="0"/>
              <a:t>amp</a:t>
            </a:r>
            <a:r>
              <a:rPr lang="es-ES_tradnl" sz="1200" i="1" dirty="0" smtClean="0"/>
              <a:t> </a:t>
            </a:r>
            <a:r>
              <a:rPr lang="es-ES_tradnl" sz="1200" i="1" dirty="0" err="1" smtClean="0"/>
              <a:t>power</a:t>
            </a:r>
            <a:endParaRPr lang="es-ES" sz="12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14414" y="3714752"/>
            <a:ext cx="129234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 pitchFamily="66" charset="0"/>
              </a:rPr>
              <a:t>ARC </a:t>
            </a:r>
            <a:r>
              <a:rPr lang="es-ES" sz="1200" dirty="0" err="1" smtClean="0">
                <a:latin typeface="Comic Sans MS" pitchFamily="66" charset="0"/>
              </a:rPr>
              <a:t>Controller</a:t>
            </a:r>
            <a:r>
              <a:rPr lang="es-ES" sz="1200" dirty="0" smtClean="0">
                <a:latin typeface="Comic Sans MS" pitchFamily="66" charset="0"/>
              </a:rPr>
              <a:t>.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57620" y="3714752"/>
            <a:ext cx="164660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Comic Sans MS" pitchFamily="66" charset="0"/>
              </a:rPr>
              <a:t>Installation</a:t>
            </a:r>
            <a:r>
              <a:rPr lang="es-ES" sz="1200" dirty="0" smtClean="0">
                <a:latin typeface="Comic Sans MS" pitchFamily="66" charset="0"/>
              </a:rPr>
              <a:t> </a:t>
            </a:r>
            <a:r>
              <a:rPr lang="es-ES" sz="1200" dirty="0" err="1" smtClean="0">
                <a:latin typeface="Comic Sans MS" pitchFamily="66" charset="0"/>
              </a:rPr>
              <a:t>process</a:t>
            </a:r>
            <a:r>
              <a:rPr lang="es-ES" sz="1200" dirty="0" smtClean="0">
                <a:latin typeface="Comic Sans MS" pitchFamily="66" charset="0"/>
              </a:rPr>
              <a:t>.</a:t>
            </a:r>
            <a:endParaRPr lang="en-GB" sz="1200" dirty="0">
              <a:latin typeface="Comic Sans MS" pitchFamily="66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00034" y="1857364"/>
            <a:ext cx="8539656" cy="1500198"/>
            <a:chOff x="500034" y="1857364"/>
            <a:chExt cx="8539656" cy="1500198"/>
          </a:xfrm>
        </p:grpSpPr>
        <p:sp>
          <p:nvSpPr>
            <p:cNvPr id="14" name="13 Elipse"/>
            <p:cNvSpPr/>
            <p:nvPr/>
          </p:nvSpPr>
          <p:spPr>
            <a:xfrm>
              <a:off x="500034" y="1857364"/>
              <a:ext cx="714380" cy="142876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42976" y="3080563"/>
              <a:ext cx="7896714" cy="2769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Buffer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op-amps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for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inverting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inputs (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controller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video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board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has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only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1k input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impedance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on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s-ES" sz="1200" dirty="0" err="1" smtClean="0">
                  <a:solidFill>
                    <a:srgbClr val="FF0000"/>
                  </a:solidFill>
                  <a:latin typeface="Comic Sans MS" pitchFamily="66" charset="0"/>
                </a:rPr>
                <a:t>inverting</a:t>
              </a:r>
              <a:r>
                <a:rPr lang="es-ES" sz="1200" dirty="0" smtClean="0">
                  <a:solidFill>
                    <a:srgbClr val="FF0000"/>
                  </a:solidFill>
                  <a:latin typeface="Comic Sans MS" pitchFamily="66" charset="0"/>
                </a:rPr>
                <a:t> inputs) .</a:t>
              </a:r>
              <a:endParaRPr lang="en-GB" sz="1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G_S_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21647"/>
            <a:ext cx="5277393" cy="369343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928794" y="313110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Single </a:t>
            </a:r>
            <a:r>
              <a:rPr lang="es-ES" dirty="0" err="1" smtClean="0"/>
              <a:t>ended</a:t>
            </a:r>
            <a:r>
              <a:rPr lang="es-ES" dirty="0" smtClean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628" y="2857496"/>
            <a:ext cx="12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Differential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91617" y="284535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 e- RMS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257174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5e- RMS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3732343" y="2845641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/>
              <a:t>overscan</a:t>
            </a:r>
            <a:endParaRPr lang="en-GB" sz="1000" dirty="0"/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4160971" y="2845641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>
                <a:solidFill>
                  <a:schemeClr val="bg1"/>
                </a:solidFill>
              </a:rPr>
              <a:t>overscan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4160971" y="4409079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>
                <a:solidFill>
                  <a:schemeClr val="bg1"/>
                </a:solidFill>
              </a:rPr>
              <a:t>overscan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3732343" y="4409079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>
                <a:solidFill>
                  <a:schemeClr val="bg1"/>
                </a:solidFill>
              </a:rPr>
              <a:t>overscan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104208" y="4497181"/>
            <a:ext cx="12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Differential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91662" y="4649581"/>
            <a:ext cx="12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Differential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86380" y="420267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5e- RMS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88953" y="421481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5e- RMS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123 Imagen" descr="lo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1" y="715061"/>
            <a:ext cx="8567769" cy="16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6715140" y="3389186"/>
            <a:ext cx="217559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Centre of a </a:t>
            </a:r>
          </a:p>
          <a:p>
            <a:r>
              <a:rPr lang="es-ES" dirty="0" err="1" smtClean="0"/>
              <a:t>quad-readout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n-GB" dirty="0" smtClean="0"/>
              <a:t>.</a:t>
            </a:r>
          </a:p>
          <a:p>
            <a:r>
              <a:rPr lang="es-ES" dirty="0" err="1" smtClean="0"/>
              <a:t>Upper-left</a:t>
            </a:r>
            <a:r>
              <a:rPr lang="es-ES" dirty="0" smtClean="0"/>
              <a:t> </a:t>
            </a:r>
            <a:r>
              <a:rPr lang="es-ES" dirty="0" err="1" smtClean="0"/>
              <a:t>quadrant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used</a:t>
            </a:r>
            <a:r>
              <a:rPr lang="es-ES" dirty="0" smtClean="0"/>
              <a:t> in single-</a:t>
            </a:r>
            <a:r>
              <a:rPr lang="es-ES" dirty="0" err="1" smtClean="0"/>
              <a:t>ended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mode</a:t>
            </a:r>
            <a:r>
              <a:rPr lang="es-ES" dirty="0" smtClean="0"/>
              <a:t>, </a:t>
            </a:r>
            <a:r>
              <a:rPr lang="es-ES" dirty="0" err="1" smtClean="0"/>
              <a:t>others</a:t>
            </a:r>
            <a:r>
              <a:rPr lang="es-ES" dirty="0" smtClean="0"/>
              <a:t> in</a:t>
            </a:r>
          </a:p>
          <a:p>
            <a:r>
              <a:rPr lang="es-ES" dirty="0" err="1" smtClean="0"/>
              <a:t>differential</a:t>
            </a:r>
            <a:endParaRPr lang="es-ES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2500298" y="714356"/>
            <a:ext cx="430919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 pitchFamily="66" charset="0"/>
              </a:rPr>
              <a:t>Complete </a:t>
            </a:r>
            <a:r>
              <a:rPr lang="es-ES" sz="1200" dirty="0" err="1" smtClean="0">
                <a:latin typeface="Comic Sans MS" pitchFamily="66" charset="0"/>
              </a:rPr>
              <a:t>assembly</a:t>
            </a:r>
            <a:r>
              <a:rPr lang="es-ES" sz="1200" dirty="0" smtClean="0">
                <a:latin typeface="Comic Sans MS" pitchFamily="66" charset="0"/>
              </a:rPr>
              <a:t>. </a:t>
            </a:r>
            <a:r>
              <a:rPr lang="es-ES" sz="1200" dirty="0" err="1" smtClean="0">
                <a:latin typeface="Comic Sans MS" pitchFamily="66" charset="0"/>
              </a:rPr>
              <a:t>Gives</a:t>
            </a:r>
            <a:r>
              <a:rPr lang="es-ES" sz="1200" dirty="0" smtClean="0">
                <a:latin typeface="Comic Sans MS" pitchFamily="66" charset="0"/>
              </a:rPr>
              <a:t> </a:t>
            </a:r>
            <a:r>
              <a:rPr lang="es-ES" sz="1200" dirty="0" err="1" smtClean="0">
                <a:latin typeface="Comic Sans MS" pitchFamily="66" charset="0"/>
              </a:rPr>
              <a:t>approx</a:t>
            </a:r>
            <a:r>
              <a:rPr lang="es-ES" sz="1200" dirty="0" smtClean="0">
                <a:latin typeface="Comic Sans MS" pitchFamily="66" charset="0"/>
              </a:rPr>
              <a:t>. 2MHz video </a:t>
            </a:r>
            <a:r>
              <a:rPr lang="es-ES" sz="1200" dirty="0" err="1" smtClean="0">
                <a:latin typeface="Comic Sans MS" pitchFamily="66" charset="0"/>
              </a:rPr>
              <a:t>bandwidth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725993" y="2294745"/>
            <a:ext cx="306045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 pitchFamily="66" charset="0"/>
              </a:rPr>
              <a:t>150kpix/s </a:t>
            </a:r>
            <a:r>
              <a:rPr lang="es-ES" sz="1200" dirty="0" err="1" smtClean="0">
                <a:latin typeface="Comic Sans MS" pitchFamily="66" charset="0"/>
              </a:rPr>
              <a:t>bias</a:t>
            </a:r>
            <a:r>
              <a:rPr lang="es-ES" sz="1200" dirty="0" smtClean="0">
                <a:latin typeface="Comic Sans MS" pitchFamily="66" charset="0"/>
              </a:rPr>
              <a:t> (</a:t>
            </a:r>
            <a:r>
              <a:rPr lang="es-ES" sz="1200" dirty="0" err="1" smtClean="0">
                <a:latin typeface="Comic Sans MS" pitchFamily="66" charset="0"/>
              </a:rPr>
              <a:t>with</a:t>
            </a:r>
            <a:r>
              <a:rPr lang="es-ES" sz="1200" dirty="0" smtClean="0">
                <a:latin typeface="Comic Sans MS" pitchFamily="66" charset="0"/>
              </a:rPr>
              <a:t> </a:t>
            </a:r>
            <a:r>
              <a:rPr lang="es-ES" sz="1200" dirty="0" err="1" smtClean="0">
                <a:latin typeface="Comic Sans MS" pitchFamily="66" charset="0"/>
              </a:rPr>
              <a:t>some</a:t>
            </a:r>
            <a:r>
              <a:rPr lang="es-ES" sz="1200" dirty="0" smtClean="0">
                <a:latin typeface="Comic Sans MS" pitchFamily="66" charset="0"/>
              </a:rPr>
              <a:t> light </a:t>
            </a:r>
            <a:r>
              <a:rPr lang="es-ES" sz="1200" dirty="0" err="1" smtClean="0">
                <a:latin typeface="Comic Sans MS" pitchFamily="66" charset="0"/>
              </a:rPr>
              <a:t>leakage</a:t>
            </a:r>
            <a:r>
              <a:rPr lang="es-ES" sz="1200" dirty="0" smtClean="0">
                <a:latin typeface="Comic Sans MS" pitchFamily="66" charset="0"/>
              </a:rPr>
              <a:t>)</a:t>
            </a:r>
            <a:endParaRPr lang="en-GB" sz="1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143</Words>
  <Application>Microsoft Office PowerPoint</Application>
  <PresentationFormat>Presentazione su schermo (4:3)</PresentationFormat>
  <Paragraphs>50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</dc:creator>
  <cp:lastModifiedBy>tecno</cp:lastModifiedBy>
  <cp:revision>57</cp:revision>
  <dcterms:created xsi:type="dcterms:W3CDTF">2013-09-01T08:43:58Z</dcterms:created>
  <dcterms:modified xsi:type="dcterms:W3CDTF">2013-10-08T12:31:08Z</dcterms:modified>
</cp:coreProperties>
</file>