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
  </p:notesMasterIdLst>
  <p:handoutMasterIdLst>
    <p:handoutMasterId r:id="rId9"/>
  </p:handoutMasterIdLst>
  <p:sldIdLst>
    <p:sldId id="460" r:id="rId2"/>
    <p:sldId id="535" r:id="rId3"/>
    <p:sldId id="538" r:id="rId4"/>
    <p:sldId id="540" r:id="rId5"/>
    <p:sldId id="536" r:id="rId6"/>
    <p:sldId id="541" r:id="rId7"/>
  </p:sldIdLst>
  <p:sldSz cx="9144000" cy="6858000" type="screen4x3"/>
  <p:notesSz cx="7315200" cy="9601200"/>
  <p:defaultTextStyle>
    <a:defPPr>
      <a:defRPr lang="en-US"/>
    </a:defPPr>
    <a:lvl1pPr algn="l" rtl="0" fontAlgn="base">
      <a:spcBef>
        <a:spcPct val="0"/>
      </a:spcBef>
      <a:spcAft>
        <a:spcPct val="0"/>
      </a:spcAft>
      <a:defRPr sz="32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32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32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32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3200" kern="1200">
        <a:solidFill>
          <a:schemeClr val="tx1"/>
        </a:solidFill>
        <a:latin typeface="Arial" charset="0"/>
        <a:ea typeface="ＭＳ Ｐゴシック" pitchFamily="34" charset="-128"/>
        <a:cs typeface="+mn-cs"/>
      </a:defRPr>
    </a:lvl5pPr>
    <a:lvl6pPr marL="2286000" algn="l" defTabSz="914400" rtl="0" eaLnBrk="1" latinLnBrk="0" hangingPunct="1">
      <a:defRPr sz="3200" kern="1200">
        <a:solidFill>
          <a:schemeClr val="tx1"/>
        </a:solidFill>
        <a:latin typeface="Arial" charset="0"/>
        <a:ea typeface="ＭＳ Ｐゴシック" pitchFamily="34" charset="-128"/>
        <a:cs typeface="+mn-cs"/>
      </a:defRPr>
    </a:lvl6pPr>
    <a:lvl7pPr marL="2743200" algn="l" defTabSz="914400" rtl="0" eaLnBrk="1" latinLnBrk="0" hangingPunct="1">
      <a:defRPr sz="3200" kern="1200">
        <a:solidFill>
          <a:schemeClr val="tx1"/>
        </a:solidFill>
        <a:latin typeface="Arial" charset="0"/>
        <a:ea typeface="ＭＳ Ｐゴシック" pitchFamily="34" charset="-128"/>
        <a:cs typeface="+mn-cs"/>
      </a:defRPr>
    </a:lvl7pPr>
    <a:lvl8pPr marL="3200400" algn="l" defTabSz="914400" rtl="0" eaLnBrk="1" latinLnBrk="0" hangingPunct="1">
      <a:defRPr sz="3200" kern="1200">
        <a:solidFill>
          <a:schemeClr val="tx1"/>
        </a:solidFill>
        <a:latin typeface="Arial" charset="0"/>
        <a:ea typeface="ＭＳ Ｐゴシック" pitchFamily="34" charset="-128"/>
        <a:cs typeface="+mn-cs"/>
      </a:defRPr>
    </a:lvl8pPr>
    <a:lvl9pPr marL="3657600" algn="l" defTabSz="914400" rtl="0" eaLnBrk="1" latinLnBrk="0" hangingPunct="1">
      <a:defRPr sz="32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FF33"/>
    <a:srgbClr val="0033CC"/>
    <a:srgbClr val="33CC33"/>
    <a:srgbClr val="66CCFF"/>
    <a:srgbClr val="CCFFFF"/>
    <a:srgbClr val="FF006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2764" autoAdjust="0"/>
    <p:restoredTop sz="95987" autoAdjust="0"/>
  </p:normalViewPr>
  <p:slideViewPr>
    <p:cSldViewPr>
      <p:cViewPr varScale="1">
        <p:scale>
          <a:sx n="49" d="100"/>
          <a:sy n="49" d="100"/>
        </p:scale>
        <p:origin x="-16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966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spcBef>
                <a:spcPct val="20000"/>
              </a:spcBef>
              <a:buFontTx/>
              <a:buChar char="•"/>
              <a:defRPr sz="1200">
                <a:latin typeface="Arial" charset="0"/>
                <a:ea typeface="ＭＳ Ｐゴシック" pitchFamily="1" charset="-128"/>
                <a:cs typeface="+mn-cs"/>
              </a:defRPr>
            </a:lvl1pPr>
          </a:lstStyle>
          <a:p>
            <a:pPr>
              <a:defRPr/>
            </a:pPr>
            <a:endParaRPr lang="en-US"/>
          </a:p>
        </p:txBody>
      </p:sp>
      <p:sp>
        <p:nvSpPr>
          <p:cNvPr id="369667"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a:spcBef>
                <a:spcPct val="20000"/>
              </a:spcBef>
              <a:buFontTx/>
              <a:buChar char="•"/>
              <a:defRPr sz="1200">
                <a:latin typeface="Arial" charset="0"/>
                <a:ea typeface="ＭＳ Ｐゴシック" pitchFamily="1" charset="-128"/>
                <a:cs typeface="+mn-cs"/>
              </a:defRPr>
            </a:lvl1pPr>
          </a:lstStyle>
          <a:p>
            <a:pPr>
              <a:defRPr/>
            </a:pPr>
            <a:endParaRPr lang="en-US"/>
          </a:p>
        </p:txBody>
      </p:sp>
      <p:sp>
        <p:nvSpPr>
          <p:cNvPr id="369668"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spcBef>
                <a:spcPct val="20000"/>
              </a:spcBef>
              <a:buFontTx/>
              <a:buChar char="•"/>
              <a:defRPr sz="1200">
                <a:latin typeface="Arial" charset="0"/>
                <a:ea typeface="ＭＳ Ｐゴシック" pitchFamily="1" charset="-128"/>
                <a:cs typeface="+mn-cs"/>
              </a:defRPr>
            </a:lvl1pPr>
          </a:lstStyle>
          <a:p>
            <a:pPr>
              <a:defRPr/>
            </a:pPr>
            <a:endParaRPr lang="en-US"/>
          </a:p>
        </p:txBody>
      </p:sp>
      <p:sp>
        <p:nvSpPr>
          <p:cNvPr id="369669"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a:spcBef>
                <a:spcPct val="20000"/>
              </a:spcBef>
              <a:buFontTx/>
              <a:buChar char="•"/>
              <a:defRPr sz="1200">
                <a:latin typeface="Arial" charset="0"/>
                <a:ea typeface="ＭＳ Ｐゴシック" pitchFamily="1" charset="-128"/>
                <a:cs typeface="+mn-cs"/>
              </a:defRPr>
            </a:lvl1pPr>
          </a:lstStyle>
          <a:p>
            <a:pPr>
              <a:defRPr/>
            </a:pPr>
            <a:fld id="{B045B0C4-F876-4F04-BE0D-2F2B72CF4308}" type="slidenum">
              <a:rPr lang="en-US"/>
              <a:pPr>
                <a:defRPr/>
              </a:pPr>
              <a:t>‹N›</a:t>
            </a:fld>
            <a:endParaRPr lang="en-US"/>
          </a:p>
        </p:txBody>
      </p:sp>
    </p:spTree>
    <p:extLst>
      <p:ext uri="{BB962C8B-B14F-4D97-AF65-F5344CB8AC3E}">
        <p14:creationId xmlns:p14="http://schemas.microsoft.com/office/powerpoint/2010/main" val="3767148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4851" tIns="47425" rIns="94851" bIns="47425" numCol="1" anchor="t" anchorCtr="0" compatLnSpc="1">
            <a:prstTxWarp prst="textNoShape">
              <a:avLst/>
            </a:prstTxWarp>
          </a:bodyPr>
          <a:lstStyle>
            <a:lvl1pPr eaLnBrk="0" hangingPunct="0">
              <a:spcBef>
                <a:spcPct val="0"/>
              </a:spcBef>
              <a:buFontTx/>
              <a:buNone/>
              <a:defRPr sz="1200">
                <a:latin typeface="Arial" charset="0"/>
                <a:ea typeface="ＭＳ Ｐゴシック" pitchFamily="1" charset="-128"/>
                <a:cs typeface="+mn-cs"/>
              </a:defRPr>
            </a:lvl1pPr>
          </a:lstStyle>
          <a:p>
            <a:pPr>
              <a:defRPr/>
            </a:pPr>
            <a:endParaRPr lang="en-US"/>
          </a:p>
        </p:txBody>
      </p:sp>
      <p:sp>
        <p:nvSpPr>
          <p:cNvPr id="4099" name="Rectangle 3"/>
          <p:cNvSpPr>
            <a:spLocks noGrp="1" noChangeArrowheads="1"/>
          </p:cNvSpPr>
          <p:nvPr>
            <p:ph type="dt" idx="1"/>
          </p:nvPr>
        </p:nvSpPr>
        <p:spPr bwMode="auto">
          <a:xfrm>
            <a:off x="4144963" y="0"/>
            <a:ext cx="3170237" cy="481013"/>
          </a:xfrm>
          <a:prstGeom prst="rect">
            <a:avLst/>
          </a:prstGeom>
          <a:noFill/>
          <a:ln w="9525">
            <a:noFill/>
            <a:miter lim="800000"/>
            <a:headEnd/>
            <a:tailEnd/>
          </a:ln>
        </p:spPr>
        <p:txBody>
          <a:bodyPr vert="horz" wrap="square" lIns="94851" tIns="47425" rIns="94851" bIns="47425" numCol="1" anchor="t" anchorCtr="0" compatLnSpc="1">
            <a:prstTxWarp prst="textNoShape">
              <a:avLst/>
            </a:prstTxWarp>
          </a:bodyPr>
          <a:lstStyle>
            <a:lvl1pPr algn="r" eaLnBrk="0" hangingPunct="0">
              <a:spcBef>
                <a:spcPct val="0"/>
              </a:spcBef>
              <a:buFontTx/>
              <a:buNone/>
              <a:defRPr sz="1200">
                <a:latin typeface="Arial" charset="0"/>
                <a:ea typeface="ＭＳ Ｐゴシック" pitchFamily="1" charset="-128"/>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76313" y="4559300"/>
            <a:ext cx="5362575" cy="4322763"/>
          </a:xfrm>
          <a:prstGeom prst="rect">
            <a:avLst/>
          </a:prstGeom>
          <a:noFill/>
          <a:ln w="9525">
            <a:noFill/>
            <a:miter lim="800000"/>
            <a:headEnd/>
            <a:tailEnd/>
          </a:ln>
        </p:spPr>
        <p:txBody>
          <a:bodyPr vert="horz" wrap="square" lIns="94851" tIns="47425" rIns="94851" bIns="474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p:spPr>
        <p:txBody>
          <a:bodyPr vert="horz" wrap="square" lIns="94851" tIns="47425" rIns="94851" bIns="47425" numCol="1" anchor="b" anchorCtr="0" compatLnSpc="1">
            <a:prstTxWarp prst="textNoShape">
              <a:avLst/>
            </a:prstTxWarp>
          </a:bodyPr>
          <a:lstStyle>
            <a:lvl1pPr eaLnBrk="0" hangingPunct="0">
              <a:spcBef>
                <a:spcPct val="0"/>
              </a:spcBef>
              <a:buFontTx/>
              <a:buNone/>
              <a:defRPr sz="1200">
                <a:latin typeface="Arial" charset="0"/>
                <a:ea typeface="ＭＳ Ｐゴシック" pitchFamily="1"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p:spPr>
        <p:txBody>
          <a:bodyPr vert="horz" wrap="square" lIns="94851" tIns="47425" rIns="94851" bIns="47425" numCol="1" anchor="b" anchorCtr="0" compatLnSpc="1">
            <a:prstTxWarp prst="textNoShape">
              <a:avLst/>
            </a:prstTxWarp>
          </a:bodyPr>
          <a:lstStyle>
            <a:lvl1pPr algn="r" eaLnBrk="0" hangingPunct="0">
              <a:spcBef>
                <a:spcPct val="0"/>
              </a:spcBef>
              <a:buFontTx/>
              <a:buNone/>
              <a:defRPr sz="1200">
                <a:latin typeface="Arial" charset="0"/>
                <a:ea typeface="ＭＳ Ｐゴシック" pitchFamily="1" charset="-128"/>
                <a:cs typeface="+mn-cs"/>
              </a:defRPr>
            </a:lvl1pPr>
          </a:lstStyle>
          <a:p>
            <a:pPr>
              <a:defRPr/>
            </a:pPr>
            <a:fld id="{77B78D8E-65EF-49B8-ABCA-BFF8BAF3BB44}" type="slidenum">
              <a:rPr lang="en-US"/>
              <a:pPr>
                <a:defRPr/>
              </a:pPr>
              <a:t>‹N›</a:t>
            </a:fld>
            <a:endParaRPr lang="en-US"/>
          </a:p>
        </p:txBody>
      </p:sp>
    </p:spTree>
    <p:extLst>
      <p:ext uri="{BB962C8B-B14F-4D97-AF65-F5344CB8AC3E}">
        <p14:creationId xmlns:p14="http://schemas.microsoft.com/office/powerpoint/2010/main" val="426967322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ea typeface="ＭＳ Ｐゴシック" pitchFamily="34" charset="-128"/>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13734810-26E1-4ADA-B6B7-9FCAE20371C7}" type="slidenum">
              <a:rPr lang="en-US" sz="1200" smtClean="0"/>
              <a:pPr/>
              <a:t>1</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10 October 2013</a:t>
            </a:r>
          </a:p>
        </p:txBody>
      </p:sp>
      <p:sp>
        <p:nvSpPr>
          <p:cNvPr id="3" name="Rectangle 5"/>
          <p:cNvSpPr>
            <a:spLocks noGrp="1" noChangeArrowheads="1"/>
          </p:cNvSpPr>
          <p:nvPr>
            <p:ph type="ftr" sz="quarter" idx="11"/>
          </p:nvPr>
        </p:nvSpPr>
        <p:spPr>
          <a:ln/>
        </p:spPr>
        <p:txBody>
          <a:bodyPr/>
          <a:lstStyle>
            <a:lvl1pPr>
              <a:defRPr/>
            </a:lvl1pPr>
          </a:lstStyle>
          <a:p>
            <a:pPr>
              <a:defRPr/>
            </a:pPr>
            <a:r>
              <a:rPr lang="pt-BR"/>
              <a:t>asdfsf</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6B13FC-08C0-4D81-ADAC-83446C72BBE4}" type="slidenum">
              <a:rPr lang="en-US"/>
              <a:pPr>
                <a:defRPr/>
              </a:pPr>
              <a:t>‹N›</a:t>
            </a:fld>
            <a:endParaRPr lang="en-US"/>
          </a:p>
        </p:txBody>
      </p:sp>
    </p:spTree>
    <p:extLst>
      <p:ext uri="{BB962C8B-B14F-4D97-AF65-F5344CB8AC3E}">
        <p14:creationId xmlns:p14="http://schemas.microsoft.com/office/powerpoint/2010/main" val="2395675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67437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28688"/>
            <a:ext cx="7772400"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14375" y="6400800"/>
            <a:ext cx="1905000" cy="457200"/>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lvl1pPr eaLnBrk="0" hangingPunct="0">
              <a:spcBef>
                <a:spcPct val="0"/>
              </a:spcBef>
              <a:buFontTx/>
              <a:buNone/>
              <a:defRPr sz="1400">
                <a:latin typeface="Arial" charset="0"/>
                <a:ea typeface="ＭＳ Ｐゴシック" pitchFamily="1" charset="-128"/>
                <a:cs typeface="+mn-cs"/>
              </a:defRPr>
            </a:lvl1pPr>
          </a:lstStyle>
          <a:p>
            <a:pPr>
              <a:defRPr/>
            </a:pPr>
            <a:r>
              <a:rPr lang="en-US"/>
              <a:t>10 October 2013</a:t>
            </a:r>
          </a:p>
        </p:txBody>
      </p:sp>
      <p:sp>
        <p:nvSpPr>
          <p:cNvPr id="1029" name="Rectangle 5"/>
          <p:cNvSpPr>
            <a:spLocks noGrp="1" noChangeArrowheads="1"/>
          </p:cNvSpPr>
          <p:nvPr>
            <p:ph type="ftr" sz="quarter" idx="3"/>
          </p:nvPr>
        </p:nvSpPr>
        <p:spPr bwMode="auto">
          <a:xfrm>
            <a:off x="314325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defRPr sz="1400"/>
            </a:lvl1pPr>
          </a:lstStyle>
          <a:p>
            <a:pPr>
              <a:defRPr/>
            </a:pPr>
            <a:r>
              <a:rPr lang="pt-BR"/>
              <a:t>asdfsf</a:t>
            </a:r>
            <a:endParaRPr lang="en-US"/>
          </a:p>
        </p:txBody>
      </p:sp>
      <p:sp>
        <p:nvSpPr>
          <p:cNvPr id="1030" name="Rectangle 6"/>
          <p:cNvSpPr>
            <a:spLocks noGrp="1" noChangeArrowheads="1"/>
          </p:cNvSpPr>
          <p:nvPr>
            <p:ph type="sldNum" sz="quarter" idx="4"/>
          </p:nvPr>
        </p:nvSpPr>
        <p:spPr bwMode="auto">
          <a:xfrm>
            <a:off x="657225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400">
                <a:latin typeface="Arial" charset="0"/>
                <a:ea typeface="ＭＳ Ｐゴシック" pitchFamily="1" charset="-128"/>
                <a:cs typeface="+mn-cs"/>
              </a:defRPr>
            </a:lvl1pPr>
          </a:lstStyle>
          <a:p>
            <a:pPr>
              <a:defRPr/>
            </a:pPr>
            <a:fld id="{A7E5F3A0-C56E-4196-89C3-57E68D64985A}" type="slidenum">
              <a:rPr lang="en-US"/>
              <a:pPr>
                <a:defRPr/>
              </a:pPr>
              <a:t>‹N›</a:t>
            </a:fld>
            <a:endParaRPr lang="en-US"/>
          </a:p>
        </p:txBody>
      </p:sp>
      <p:pic>
        <p:nvPicPr>
          <p:cNvPr id="1031" name="Picture 9" descr="logo+name bl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152400"/>
            <a:ext cx="182721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hdr="0"/>
  <p:txStyles>
    <p:titleStyle>
      <a:lvl1pPr algn="ctr" rtl="0" eaLnBrk="0" fontAlgn="base" hangingPunct="0">
        <a:spcBef>
          <a:spcPct val="0"/>
        </a:spcBef>
        <a:spcAft>
          <a:spcPct val="0"/>
        </a:spcAft>
        <a:defRPr sz="3200">
          <a:solidFill>
            <a:schemeClr val="tx2"/>
          </a:solidFill>
          <a:latin typeface="+mj-lt"/>
          <a:ea typeface="+mj-ea"/>
          <a:cs typeface="ＭＳ Ｐゴシック"/>
        </a:defRPr>
      </a:lvl1pPr>
      <a:lvl2pPr algn="ctr" rtl="0" eaLnBrk="0" fontAlgn="base" hangingPunct="0">
        <a:spcBef>
          <a:spcPct val="0"/>
        </a:spcBef>
        <a:spcAft>
          <a:spcPct val="0"/>
        </a:spcAft>
        <a:defRPr sz="3200">
          <a:solidFill>
            <a:schemeClr val="tx2"/>
          </a:solidFill>
          <a:latin typeface="Arial" charset="0"/>
          <a:ea typeface="ＭＳ Ｐゴシック" pitchFamily="1" charset="-128"/>
          <a:cs typeface="ＭＳ Ｐゴシック"/>
        </a:defRPr>
      </a:lvl2pPr>
      <a:lvl3pPr algn="ctr" rtl="0" eaLnBrk="0" fontAlgn="base" hangingPunct="0">
        <a:spcBef>
          <a:spcPct val="0"/>
        </a:spcBef>
        <a:spcAft>
          <a:spcPct val="0"/>
        </a:spcAft>
        <a:defRPr sz="3200">
          <a:solidFill>
            <a:schemeClr val="tx2"/>
          </a:solidFill>
          <a:latin typeface="Arial" charset="0"/>
          <a:ea typeface="ＭＳ Ｐゴシック" pitchFamily="1" charset="-128"/>
          <a:cs typeface="ＭＳ Ｐゴシック"/>
        </a:defRPr>
      </a:lvl3pPr>
      <a:lvl4pPr algn="ctr" rtl="0" eaLnBrk="0" fontAlgn="base" hangingPunct="0">
        <a:spcBef>
          <a:spcPct val="0"/>
        </a:spcBef>
        <a:spcAft>
          <a:spcPct val="0"/>
        </a:spcAft>
        <a:defRPr sz="3200">
          <a:solidFill>
            <a:schemeClr val="tx2"/>
          </a:solidFill>
          <a:latin typeface="Arial" charset="0"/>
          <a:ea typeface="ＭＳ Ｐゴシック" pitchFamily="1" charset="-128"/>
          <a:cs typeface="ＭＳ Ｐゴシック"/>
        </a:defRPr>
      </a:lvl4pPr>
      <a:lvl5pPr algn="ctr" rtl="0" eaLnBrk="0" fontAlgn="base" hangingPunct="0">
        <a:spcBef>
          <a:spcPct val="0"/>
        </a:spcBef>
        <a:spcAft>
          <a:spcPct val="0"/>
        </a:spcAft>
        <a:defRPr sz="3200">
          <a:solidFill>
            <a:schemeClr val="tx2"/>
          </a:solidFill>
          <a:latin typeface="Arial" charset="0"/>
          <a:ea typeface="ＭＳ Ｐゴシック" pitchFamily="1" charset="-128"/>
          <a:cs typeface="ＭＳ Ｐゴシック"/>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3.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idx="4294967295"/>
          </p:nvPr>
        </p:nvSpPr>
        <p:spPr>
          <a:xfrm>
            <a:off x="1476375" y="1700213"/>
            <a:ext cx="6624638" cy="1439862"/>
          </a:xfrm>
        </p:spPr>
        <p:txBody>
          <a:bodyPr/>
          <a:lstStyle/>
          <a:p>
            <a:pPr>
              <a:spcBef>
                <a:spcPts val="1800"/>
              </a:spcBef>
            </a:pPr>
            <a:r>
              <a:rPr lang="en-US" b="1" i="1" smtClean="0"/>
              <a:t/>
            </a:r>
            <a:br>
              <a:rPr lang="en-US" b="1" i="1" smtClean="0"/>
            </a:br>
            <a:r>
              <a:rPr lang="en-US" b="1" i="1" smtClean="0"/>
              <a:t>Wide-Band Spice Model of the High-Speed and High-Voltage Transformers for the CCD220</a:t>
            </a:r>
            <a:endParaRPr lang="nl-BE" b="1" i="1" smtClean="0"/>
          </a:p>
        </p:txBody>
      </p:sp>
      <p:sp>
        <p:nvSpPr>
          <p:cNvPr id="2051" name="Subtitle 2"/>
          <p:cNvSpPr>
            <a:spLocks noGrp="1"/>
          </p:cNvSpPr>
          <p:nvPr>
            <p:ph type="subTitle" idx="4294967295"/>
          </p:nvPr>
        </p:nvSpPr>
        <p:spPr>
          <a:xfrm>
            <a:off x="2195513" y="3500438"/>
            <a:ext cx="5184775" cy="1081087"/>
          </a:xfrm>
        </p:spPr>
        <p:txBody>
          <a:bodyPr/>
          <a:lstStyle/>
          <a:p>
            <a:pPr marL="0" indent="0" algn="ctr">
              <a:lnSpc>
                <a:spcPct val="120000"/>
              </a:lnSpc>
              <a:spcBef>
                <a:spcPct val="0"/>
              </a:spcBef>
              <a:buFontTx/>
              <a:buNone/>
            </a:pPr>
            <a:r>
              <a:rPr lang="en-US" sz="1600" smtClean="0"/>
              <a:t>Jorge Romero</a:t>
            </a:r>
          </a:p>
          <a:p>
            <a:pPr marL="0" indent="0" algn="ctr">
              <a:lnSpc>
                <a:spcPct val="120000"/>
              </a:lnSpc>
              <a:spcBef>
                <a:spcPct val="0"/>
              </a:spcBef>
              <a:buFontTx/>
              <a:buNone/>
            </a:pPr>
            <a:r>
              <a:rPr lang="en-US" sz="1200" i="1" smtClean="0">
                <a:solidFill>
                  <a:srgbClr val="0000FF"/>
                </a:solidFill>
              </a:rPr>
              <a:t>University of  Málaga</a:t>
            </a:r>
            <a:r>
              <a:rPr lang="en-US" sz="1200" i="1" smtClean="0">
                <a:solidFill>
                  <a:srgbClr val="0000CC"/>
                </a:solidFill>
              </a:rPr>
              <a:t> (http://www.uma.es)</a:t>
            </a:r>
            <a:r>
              <a:rPr lang="en-US" sz="1200" smtClean="0">
                <a:solidFill>
                  <a:srgbClr val="7F7F7F"/>
                </a:solidFill>
              </a:rPr>
              <a:t/>
            </a:r>
            <a:br>
              <a:rPr lang="en-US" sz="1200" smtClean="0">
                <a:solidFill>
                  <a:srgbClr val="7F7F7F"/>
                </a:solidFill>
              </a:rPr>
            </a:br>
            <a:endParaRPr lang="en-US" sz="1600" smtClean="0"/>
          </a:p>
          <a:p>
            <a:pPr marL="0" indent="0" algn="ctr">
              <a:lnSpc>
                <a:spcPct val="120000"/>
              </a:lnSpc>
              <a:spcBef>
                <a:spcPct val="0"/>
              </a:spcBef>
              <a:buFontTx/>
              <a:buNone/>
            </a:pPr>
            <a:r>
              <a:rPr lang="en-US" sz="1600" smtClean="0"/>
              <a:t>Javier Reyes (Presenter), Mark Downing</a:t>
            </a:r>
            <a:r>
              <a:rPr lang="en-US" sz="1600" smtClean="0">
                <a:solidFill>
                  <a:srgbClr val="7F7F7F"/>
                </a:solidFill>
              </a:rPr>
              <a:t/>
            </a:r>
            <a:br>
              <a:rPr lang="en-US" sz="1600" smtClean="0">
                <a:solidFill>
                  <a:srgbClr val="7F7F7F"/>
                </a:solidFill>
              </a:rPr>
            </a:br>
            <a:r>
              <a:rPr lang="en-US" sz="1200" i="1" smtClean="0">
                <a:solidFill>
                  <a:srgbClr val="0000CC"/>
                </a:solidFill>
              </a:rPr>
              <a:t>European Southern Observatory, ESO (http://www.eso.org)</a:t>
            </a:r>
            <a:r>
              <a:rPr lang="en-US" sz="1200" i="1" smtClean="0">
                <a:solidFill>
                  <a:srgbClr val="7F7F7F"/>
                </a:solidFill>
              </a:rPr>
              <a:t/>
            </a:r>
            <a:br>
              <a:rPr lang="en-US" sz="1200" i="1" smtClean="0">
                <a:solidFill>
                  <a:srgbClr val="7F7F7F"/>
                </a:solidFill>
              </a:rPr>
            </a:br>
            <a:endParaRPr lang="en-US" sz="1200" smtClean="0">
              <a:solidFill>
                <a:srgbClr val="7F7F7F"/>
              </a:solidFill>
            </a:endParaRPr>
          </a:p>
        </p:txBody>
      </p:sp>
      <p:sp>
        <p:nvSpPr>
          <p:cNvPr id="2052" name="Text Box 3171"/>
          <p:cNvSpPr txBox="1">
            <a:spLocks noChangeArrowheads="1"/>
          </p:cNvSpPr>
          <p:nvPr/>
        </p:nvSpPr>
        <p:spPr bwMode="auto">
          <a:xfrm>
            <a:off x="2555875" y="6597650"/>
            <a:ext cx="4679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7" tIns="45841" rIns="91677" bIns="45841">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de-DE" sz="900"/>
              <a:t>Scientific Detector Workshop 2013. </a:t>
            </a:r>
            <a:r>
              <a:rPr lang="en-US" sz="900"/>
              <a:t>7-11 October 2013. Florence, Italy</a:t>
            </a:r>
            <a:endParaRPr lang="de-DE" sz="900"/>
          </a:p>
        </p:txBody>
      </p:sp>
      <p:sp>
        <p:nvSpPr>
          <p:cNvPr id="2053" name="Date Placeholder 1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10 October 2013</a:t>
            </a:r>
          </a:p>
        </p:txBody>
      </p:sp>
      <p:sp>
        <p:nvSpPr>
          <p:cNvPr id="2054"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727DE316-28BC-4CC8-BB53-12DDDF54C4EF}" type="slidenum">
              <a:rPr lang="en-US" sz="1400" smtClean="0"/>
              <a:pPr/>
              <a:t>1</a:t>
            </a:fld>
            <a:endParaRPr lang="en-US" sz="1400" smtClean="0"/>
          </a:p>
        </p:txBody>
      </p:sp>
      <p:pic>
        <p:nvPicPr>
          <p:cNvPr id="17" name="Picture 12" descr="http://www.uma.es/media/themes/uma/img/logo_uma.png"/>
          <p:cNvPicPr>
            <a:picLocks noChangeAspect="1" noChangeArrowheads="1"/>
          </p:cNvPicPr>
          <p:nvPr/>
        </p:nvPicPr>
        <p:blipFill>
          <a:blip r:embed="rId3"/>
          <a:srcRect/>
          <a:stretch>
            <a:fillRect/>
          </a:stretch>
        </p:blipFill>
        <p:spPr bwMode="auto">
          <a:xfrm>
            <a:off x="179388" y="115888"/>
            <a:ext cx="576262" cy="576262"/>
          </a:xfrm>
          <a:prstGeom prst="rect">
            <a:avLst/>
          </a:prstGeom>
          <a:solidFill>
            <a:schemeClr val="accent2">
              <a:lumMod val="50000"/>
            </a:schemeClr>
          </a:solidFill>
          <a:ln w="9525">
            <a:noFill/>
            <a:miter lim="800000"/>
            <a:headEnd/>
            <a:tailEnd/>
          </a:ln>
        </p:spPr>
      </p:pic>
      <p:sp>
        <p:nvSpPr>
          <p:cNvPr id="2056" name="Footer Placeholder 15"/>
          <p:cNvSpPr txBox="1">
            <a:spLocks noGrp="1"/>
          </p:cNvSpPr>
          <p:nvPr/>
        </p:nvSpPr>
        <p:spPr bwMode="auto">
          <a:xfrm>
            <a:off x="1547813" y="6381750"/>
            <a:ext cx="6192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r>
              <a:rPr lang="en-US" sz="1400"/>
              <a:t>Spice Model of the High-Voltage Transformers for the CCD220</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6"/>
          <p:cNvSpPr>
            <a:spLocks noGrp="1"/>
          </p:cNvSpPr>
          <p:nvPr>
            <p:ph type="dt" sz="quarter" idx="10"/>
          </p:nvPr>
        </p:nvSpPr>
        <p:spPr>
          <a:xfrm>
            <a:off x="642938"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10 October 2013</a:t>
            </a:r>
          </a:p>
        </p:txBody>
      </p:sp>
      <p:sp>
        <p:nvSpPr>
          <p:cNvPr id="3075" name="Slide Number Placeholder 7"/>
          <p:cNvSpPr>
            <a:spLocks noGrp="1"/>
          </p:cNvSpPr>
          <p:nvPr>
            <p:ph type="sldNum" sz="quarter" idx="12"/>
          </p:nvPr>
        </p:nvSpPr>
        <p:spPr>
          <a:xfrm>
            <a:off x="6500813"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26D85746-30AF-4398-B290-366420ECCC62}" type="slidenum">
              <a:rPr lang="en-US" sz="1400" smtClean="0"/>
              <a:pPr/>
              <a:t>2</a:t>
            </a:fld>
            <a:endParaRPr lang="en-US" sz="1400" smtClean="0"/>
          </a:p>
        </p:txBody>
      </p:sp>
      <p:sp>
        <p:nvSpPr>
          <p:cNvPr id="3076" name="Text Box 3171"/>
          <p:cNvSpPr txBox="1">
            <a:spLocks noChangeArrowheads="1"/>
          </p:cNvSpPr>
          <p:nvPr/>
        </p:nvSpPr>
        <p:spPr bwMode="auto">
          <a:xfrm>
            <a:off x="2484438" y="6654800"/>
            <a:ext cx="4679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7" tIns="45841" rIns="91677" bIns="45841">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de-DE" sz="900"/>
              <a:t>Scientific Detector Workshop 2013. </a:t>
            </a:r>
            <a:r>
              <a:rPr lang="en-US" sz="900"/>
              <a:t>7-11 October 2013. Florence, Italy</a:t>
            </a:r>
            <a:endParaRPr lang="de-DE" sz="900"/>
          </a:p>
        </p:txBody>
      </p:sp>
      <p:pic>
        <p:nvPicPr>
          <p:cNvPr id="12" name="Picture 12" descr="http://www.uma.es/media/themes/uma/img/logo_uma.png"/>
          <p:cNvPicPr>
            <a:picLocks noChangeAspect="1" noChangeArrowheads="1"/>
          </p:cNvPicPr>
          <p:nvPr/>
        </p:nvPicPr>
        <p:blipFill>
          <a:blip r:embed="rId2"/>
          <a:srcRect/>
          <a:stretch>
            <a:fillRect/>
          </a:stretch>
        </p:blipFill>
        <p:spPr bwMode="auto">
          <a:xfrm>
            <a:off x="179388" y="115888"/>
            <a:ext cx="576262" cy="576262"/>
          </a:xfrm>
          <a:prstGeom prst="rect">
            <a:avLst/>
          </a:prstGeom>
          <a:solidFill>
            <a:schemeClr val="accent2">
              <a:lumMod val="50000"/>
            </a:schemeClr>
          </a:solidFill>
          <a:ln w="9525">
            <a:noFill/>
            <a:miter lim="800000"/>
            <a:headEnd/>
            <a:tailEnd/>
          </a:ln>
        </p:spPr>
      </p:pic>
      <p:sp>
        <p:nvSpPr>
          <p:cNvPr id="3078" name="Text Box 3140"/>
          <p:cNvSpPr txBox="1">
            <a:spLocks noChangeArrowheads="1"/>
          </p:cNvSpPr>
          <p:nvPr/>
        </p:nvSpPr>
        <p:spPr bwMode="auto">
          <a:xfrm>
            <a:off x="179388" y="908050"/>
            <a:ext cx="46815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7" tIns="45841" rIns="91677" bIns="45841">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GB" sz="1200" b="1">
                <a:solidFill>
                  <a:srgbClr val="CC3300"/>
                </a:solidFill>
                <a:latin typeface="Arial Unicode MS" pitchFamily="34" charset="-128"/>
              </a:rPr>
              <a:t>ESO Adaptive Optics Camera</a:t>
            </a:r>
          </a:p>
          <a:p>
            <a:pPr algn="just" eaLnBrk="1" hangingPunct="1">
              <a:buFont typeface="Arial" charset="0"/>
              <a:buChar char="•"/>
            </a:pPr>
            <a:r>
              <a:rPr lang="en-US" sz="1000"/>
              <a:t> CCD220 is and EMCCD</a:t>
            </a:r>
          </a:p>
          <a:p>
            <a:pPr algn="just" eaLnBrk="1" hangingPunct="1">
              <a:buFont typeface="Arial" charset="0"/>
              <a:buChar char="•"/>
            </a:pPr>
            <a:r>
              <a:rPr lang="en-US" sz="1000"/>
              <a:t> High-Voltage clock key element for electron multiplication</a:t>
            </a:r>
          </a:p>
          <a:p>
            <a:pPr algn="just" eaLnBrk="1" hangingPunct="1">
              <a:buFont typeface="Arial" charset="0"/>
              <a:buChar char="•"/>
            </a:pPr>
            <a:r>
              <a:rPr lang="en-US" sz="1000"/>
              <a:t> At the core of the high-voltage clock there is a high-speed transformer</a:t>
            </a:r>
          </a:p>
        </p:txBody>
      </p:sp>
      <p:pic>
        <p:nvPicPr>
          <p:cNvPr id="3079" name="Picture 16" descr="2013-10-04_193850_SC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81075"/>
            <a:ext cx="4011613"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 name="Picture 143" descr="D:\130215_Fotos_AOWFS_with_Projector\130215_Fotos_AOWFS_with_Projector_04_crp01.png"/>
          <p:cNvPicPr>
            <a:picLocks noChangeAspect="1" noChangeArrowheads="1"/>
          </p:cNvPicPr>
          <p:nvPr/>
        </p:nvPicPr>
        <p:blipFill>
          <a:blip r:embed="rId4"/>
          <a:srcRect/>
          <a:stretch>
            <a:fillRect/>
          </a:stretch>
        </p:blipFill>
        <p:spPr bwMode="auto">
          <a:xfrm>
            <a:off x="395288" y="1773238"/>
            <a:ext cx="2952750" cy="2497137"/>
          </a:xfrm>
          <a:prstGeom prst="rect">
            <a:avLst/>
          </a:prstGeom>
          <a:noFill/>
          <a:effectLst>
            <a:outerShdw blurRad="254000" dist="50800" sx="103000" sy="103000" algn="ctr" rotWithShape="0">
              <a:srgbClr val="000000">
                <a:alpha val="61000"/>
              </a:srgbClr>
            </a:outerShdw>
          </a:effectLst>
        </p:spPr>
      </p:pic>
      <p:sp>
        <p:nvSpPr>
          <p:cNvPr id="3081" name="Footer Placeholder 15"/>
          <p:cNvSpPr txBox="1">
            <a:spLocks noGrp="1"/>
          </p:cNvSpPr>
          <p:nvPr/>
        </p:nvSpPr>
        <p:spPr bwMode="auto">
          <a:xfrm>
            <a:off x="1547813" y="6453188"/>
            <a:ext cx="6192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r>
              <a:rPr lang="en-US" sz="1400"/>
              <a:t>Spice Model of the High-Voltage Transformers for the CCD220</a:t>
            </a:r>
          </a:p>
        </p:txBody>
      </p:sp>
      <p:grpSp>
        <p:nvGrpSpPr>
          <p:cNvPr id="3082" name="Group 13"/>
          <p:cNvGrpSpPr>
            <a:grpSpLocks/>
          </p:cNvGrpSpPr>
          <p:nvPr/>
        </p:nvGrpSpPr>
        <p:grpSpPr bwMode="auto">
          <a:xfrm>
            <a:off x="468313" y="4868863"/>
            <a:ext cx="3455987" cy="1512887"/>
            <a:chOff x="827088" y="1268412"/>
            <a:chExt cx="7129288" cy="2856030"/>
          </a:xfrm>
        </p:grpSpPr>
        <p:pic>
          <p:nvPicPr>
            <p:cNvPr id="3086" name="Picture 2" descr="Schematic Pri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268412"/>
              <a:ext cx="7129288" cy="2856030"/>
            </a:xfrm>
            <a:prstGeom prst="rect">
              <a:avLst/>
            </a:prstGeom>
            <a:solidFill>
              <a:schemeClr val="bg1"/>
            </a:solidFill>
            <a:ln w="9525">
              <a:solidFill>
                <a:srgbClr val="000000"/>
              </a:solidFill>
              <a:miter lim="800000"/>
              <a:headEnd/>
              <a:tailEnd/>
            </a:ln>
          </p:spPr>
        </p:pic>
        <p:sp>
          <p:nvSpPr>
            <p:cNvPr id="3087" name="TextBox 10"/>
            <p:cNvSpPr txBox="1">
              <a:spLocks noChangeArrowheads="1"/>
            </p:cNvSpPr>
            <p:nvPr/>
          </p:nvSpPr>
          <p:spPr bwMode="auto">
            <a:xfrm>
              <a:off x="6211697" y="1433241"/>
              <a:ext cx="1060555" cy="52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600"/>
                <a:t>Peak Detector</a:t>
              </a:r>
            </a:p>
          </p:txBody>
        </p:sp>
        <p:sp>
          <p:nvSpPr>
            <p:cNvPr id="3088" name="TextBox 11"/>
            <p:cNvSpPr txBox="1">
              <a:spLocks noChangeArrowheads="1"/>
            </p:cNvSpPr>
            <p:nvPr/>
          </p:nvSpPr>
          <p:spPr bwMode="auto">
            <a:xfrm>
              <a:off x="6516116" y="2832785"/>
              <a:ext cx="1060555" cy="5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600"/>
                <a:t>Peak Detector</a:t>
              </a:r>
            </a:p>
          </p:txBody>
        </p:sp>
      </p:grpSp>
      <p:sp>
        <p:nvSpPr>
          <p:cNvPr id="3083" name="Text Box 3140"/>
          <p:cNvSpPr txBox="1">
            <a:spLocks noChangeArrowheads="1"/>
          </p:cNvSpPr>
          <p:nvPr/>
        </p:nvSpPr>
        <p:spPr bwMode="auto">
          <a:xfrm>
            <a:off x="827088" y="4292600"/>
            <a:ext cx="3889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7" tIns="45841" rIns="91677" bIns="45841">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GB" sz="1200" b="1">
                <a:solidFill>
                  <a:srgbClr val="CC3300"/>
                </a:solidFill>
                <a:latin typeface="Arial Unicode MS" pitchFamily="34" charset="-128"/>
              </a:rPr>
              <a:t>High-Voltage PID controller</a:t>
            </a:r>
          </a:p>
          <a:p>
            <a:pPr algn="just" eaLnBrk="1" hangingPunct="1">
              <a:buFont typeface="Arial" charset="0"/>
              <a:buChar char="•"/>
            </a:pPr>
            <a:r>
              <a:rPr lang="en-US" sz="1000"/>
              <a:t> MOSFET switching at the primary of the transformer</a:t>
            </a:r>
          </a:p>
          <a:p>
            <a:pPr algn="just" eaLnBrk="1" hangingPunct="1">
              <a:buFont typeface="Arial" charset="0"/>
              <a:buChar char="•"/>
            </a:pPr>
            <a:r>
              <a:rPr lang="en-US" sz="1000"/>
              <a:t> PID controller</a:t>
            </a:r>
          </a:p>
        </p:txBody>
      </p:sp>
      <p:pic>
        <p:nvPicPr>
          <p:cNvPr id="3084"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2708275"/>
            <a:ext cx="5410200" cy="504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8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1844675"/>
            <a:ext cx="3198813" cy="631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0"/>
          </p:nvPr>
        </p:nvSpPr>
        <p:spPr>
          <a:xfrm>
            <a:off x="642938"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10 October 2013</a:t>
            </a:r>
          </a:p>
        </p:txBody>
      </p:sp>
      <p:sp>
        <p:nvSpPr>
          <p:cNvPr id="4099" name="Slide Number Placeholder 5"/>
          <p:cNvSpPr>
            <a:spLocks noGrp="1"/>
          </p:cNvSpPr>
          <p:nvPr>
            <p:ph type="sldNum" sz="quarter" idx="12"/>
          </p:nvPr>
        </p:nvSpPr>
        <p:spPr>
          <a:xfrm>
            <a:off x="6500813"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A9069BE9-1A73-4D21-8F2D-BC2DBF0048B0}" type="slidenum">
              <a:rPr lang="en-US" sz="1400" smtClean="0"/>
              <a:pPr/>
              <a:t>3</a:t>
            </a:fld>
            <a:endParaRPr lang="en-US" sz="1400" smtClean="0"/>
          </a:p>
        </p:txBody>
      </p:sp>
      <p:sp>
        <p:nvSpPr>
          <p:cNvPr id="4100" name="Text Box 3171"/>
          <p:cNvSpPr txBox="1">
            <a:spLocks noChangeArrowheads="1"/>
          </p:cNvSpPr>
          <p:nvPr/>
        </p:nvSpPr>
        <p:spPr bwMode="auto">
          <a:xfrm>
            <a:off x="2555875" y="6654800"/>
            <a:ext cx="4679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7" tIns="45841" rIns="91677" bIns="45841">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de-DE" sz="900"/>
              <a:t>Scientific Detector Workshop 2013. </a:t>
            </a:r>
            <a:r>
              <a:rPr lang="en-US" sz="900"/>
              <a:t>7-11 October 2013. Florence, Italy</a:t>
            </a:r>
            <a:endParaRPr lang="de-DE" sz="900"/>
          </a:p>
        </p:txBody>
      </p:sp>
      <p:pic>
        <p:nvPicPr>
          <p:cNvPr id="1027" name="Picture 3" descr="C:\Users\Jorge\Desktop\ESO\Caracterización TXFM\Fotos TXFM\20121001_191622.jpg"/>
          <p:cNvPicPr>
            <a:picLocks noChangeAspect="1" noChangeArrowheads="1"/>
          </p:cNvPicPr>
          <p:nvPr/>
        </p:nvPicPr>
        <p:blipFill rotWithShape="1">
          <a:blip r:embed="rId2"/>
          <a:srcRect l="13744" t="11588" r="21099" b="14416"/>
          <a:stretch/>
        </p:blipFill>
        <p:spPr bwMode="auto">
          <a:xfrm>
            <a:off x="2411413" y="692150"/>
            <a:ext cx="1223962" cy="1008063"/>
          </a:xfrm>
          <a:prstGeom prst="rect">
            <a:avLst/>
          </a:prstGeom>
          <a:ln>
            <a:noFill/>
          </a:ln>
          <a:effectLst>
            <a:outerShdw blurRad="292100" dist="139700" dir="2700000" algn="tl" rotWithShape="0">
              <a:srgbClr val="333333">
                <a:alpha val="65000"/>
              </a:srgbClr>
            </a:outerShdw>
          </a:effectLst>
          <a:extLst/>
        </p:spPr>
      </p:pic>
      <p:pic>
        <p:nvPicPr>
          <p:cNvPr id="71" name="Picture 7" descr="CIMG0930.JPG"/>
          <p:cNvPicPr>
            <a:picLocks noChangeAspect="1"/>
          </p:cNvPicPr>
          <p:nvPr/>
        </p:nvPicPr>
        <p:blipFill>
          <a:blip r:embed="rId3"/>
          <a:stretch>
            <a:fillRect/>
          </a:stretch>
        </p:blipFill>
        <p:spPr>
          <a:xfrm>
            <a:off x="2484438" y="2133600"/>
            <a:ext cx="1223962" cy="885825"/>
          </a:xfrm>
          <a:prstGeom prst="rect">
            <a:avLst/>
          </a:prstGeom>
          <a:ln>
            <a:noFill/>
          </a:ln>
          <a:effectLst>
            <a:outerShdw blurRad="292100" dist="139700" dir="2700000" algn="tl" rotWithShape="0">
              <a:srgbClr val="333333">
                <a:alpha val="65000"/>
              </a:srgbClr>
            </a:outerShdw>
          </a:effectLst>
        </p:spPr>
      </p:pic>
      <p:pic>
        <p:nvPicPr>
          <p:cNvPr id="1026" name="Picture 2" descr="C:\Users\Jorge\Desktop\ESO\Caracterización TXFM\Fotos TXFM\CIMG0938.JPG"/>
          <p:cNvPicPr>
            <a:picLocks noChangeAspect="1" noChangeArrowheads="1"/>
          </p:cNvPicPr>
          <p:nvPr/>
        </p:nvPicPr>
        <p:blipFill rotWithShape="1">
          <a:blip r:embed="rId4"/>
          <a:srcRect l="19221" r="13173"/>
          <a:stretch/>
        </p:blipFill>
        <p:spPr bwMode="auto">
          <a:xfrm>
            <a:off x="179388" y="908050"/>
            <a:ext cx="2055812" cy="2160588"/>
          </a:xfrm>
          <a:prstGeom prst="rect">
            <a:avLst/>
          </a:prstGeom>
          <a:ln>
            <a:noFill/>
          </a:ln>
          <a:effectLst>
            <a:outerShdw blurRad="292100" dist="139700" dir="2700000" algn="tl" rotWithShape="0">
              <a:srgbClr val="333333">
                <a:alpha val="65000"/>
              </a:srgbClr>
            </a:outerShdw>
          </a:effectLst>
          <a:extLst/>
        </p:spPr>
      </p:pic>
      <p:sp>
        <p:nvSpPr>
          <p:cNvPr id="4104" name="Text Box 3140"/>
          <p:cNvSpPr txBox="1">
            <a:spLocks noChangeArrowheads="1"/>
          </p:cNvSpPr>
          <p:nvPr/>
        </p:nvSpPr>
        <p:spPr bwMode="auto">
          <a:xfrm>
            <a:off x="3924300" y="1196975"/>
            <a:ext cx="39258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7" tIns="45841" rIns="91677" bIns="45841">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GB" sz="1200" b="1">
                <a:solidFill>
                  <a:srgbClr val="CC3300"/>
                </a:solidFill>
                <a:latin typeface="Arial Unicode MS" pitchFamily="34" charset="-128"/>
              </a:rPr>
              <a:t>Measurement and Vector Fitting</a:t>
            </a:r>
          </a:p>
          <a:p>
            <a:pPr algn="just" eaLnBrk="1" hangingPunct="1">
              <a:buFont typeface="Arial" charset="0"/>
              <a:buChar char="•"/>
            </a:pPr>
            <a:r>
              <a:rPr lang="en-US" sz="1000"/>
              <a:t> </a:t>
            </a:r>
            <a:r>
              <a:rPr lang="en-US" altLang="es-ES" sz="1000">
                <a:latin typeface="Arial Unicode MS" pitchFamily="34" charset="-128"/>
              </a:rPr>
              <a:t>The </a:t>
            </a:r>
            <a:r>
              <a:rPr lang="en-US" altLang="es-ES" sz="1000" b="1">
                <a:latin typeface="Arial Unicode MS" pitchFamily="34" charset="-128"/>
              </a:rPr>
              <a:t>S</a:t>
            </a:r>
            <a:r>
              <a:rPr lang="en-US" altLang="es-ES" sz="1000">
                <a:latin typeface="Arial Unicode MS" pitchFamily="34" charset="-128"/>
              </a:rPr>
              <a:t>-Parameter measurements have the interesting property that it is not necessary to perform neither shorts nor opens on the network during the measurement process (unlike other kind of representations, say </a:t>
            </a:r>
            <a:r>
              <a:rPr lang="en-US" altLang="es-ES" sz="1000" b="1">
                <a:latin typeface="Arial Unicode MS" pitchFamily="34" charset="-128"/>
              </a:rPr>
              <a:t>Z</a:t>
            </a:r>
            <a:r>
              <a:rPr lang="en-US" altLang="es-ES" sz="1000">
                <a:latin typeface="Arial Unicode MS" pitchFamily="34" charset="-128"/>
              </a:rPr>
              <a:t>  or </a:t>
            </a:r>
            <a:r>
              <a:rPr lang="en-US" altLang="es-ES" sz="1000" b="1">
                <a:latin typeface="Arial Unicode MS" pitchFamily="34" charset="-128"/>
              </a:rPr>
              <a:t>Y</a:t>
            </a:r>
            <a:r>
              <a:rPr lang="en-US" altLang="es-ES" sz="1000">
                <a:latin typeface="Arial Unicode MS" pitchFamily="34" charset="-128"/>
              </a:rPr>
              <a:t> parameters)</a:t>
            </a:r>
          </a:p>
          <a:p>
            <a:pPr algn="just" eaLnBrk="1" hangingPunct="1">
              <a:buFont typeface="Arial" charset="0"/>
              <a:buChar char="•"/>
            </a:pPr>
            <a:r>
              <a:rPr lang="en-US" sz="1000">
                <a:latin typeface="Arial Unicode MS" pitchFamily="34" charset="-128"/>
              </a:rPr>
              <a:t> One can translate S parameter to Z or Y parameters</a:t>
            </a:r>
            <a:endParaRPr lang="en-US" sz="1000"/>
          </a:p>
        </p:txBody>
      </p:sp>
      <p:pic>
        <p:nvPicPr>
          <p:cNvPr id="12" name="Picture 12" descr="http://www.uma.es/media/themes/uma/img/logo_uma.png"/>
          <p:cNvPicPr>
            <a:picLocks noChangeAspect="1" noChangeArrowheads="1"/>
          </p:cNvPicPr>
          <p:nvPr/>
        </p:nvPicPr>
        <p:blipFill>
          <a:blip r:embed="rId5"/>
          <a:srcRect/>
          <a:stretch>
            <a:fillRect/>
          </a:stretch>
        </p:blipFill>
        <p:spPr bwMode="auto">
          <a:xfrm>
            <a:off x="179388" y="115888"/>
            <a:ext cx="576262" cy="576262"/>
          </a:xfrm>
          <a:prstGeom prst="rect">
            <a:avLst/>
          </a:prstGeom>
          <a:solidFill>
            <a:schemeClr val="accent2">
              <a:lumMod val="50000"/>
            </a:schemeClr>
          </a:solidFill>
          <a:ln w="9525">
            <a:noFill/>
            <a:miter lim="800000"/>
            <a:headEnd/>
            <a:tailEnd/>
          </a:ln>
        </p:spPr>
      </p:pic>
      <p:sp>
        <p:nvSpPr>
          <p:cNvPr id="4106" name="Footer Placeholder 15"/>
          <p:cNvSpPr txBox="1">
            <a:spLocks noGrp="1"/>
          </p:cNvSpPr>
          <p:nvPr/>
        </p:nvSpPr>
        <p:spPr bwMode="auto">
          <a:xfrm>
            <a:off x="1547813" y="6453188"/>
            <a:ext cx="6192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r>
              <a:rPr lang="en-US" sz="1400"/>
              <a:t>Spice Model of the High-Voltage Transformers for the CCD220</a:t>
            </a:r>
          </a:p>
        </p:txBody>
      </p:sp>
      <p:grpSp>
        <p:nvGrpSpPr>
          <p:cNvPr id="4107" name="6 Grupo"/>
          <p:cNvGrpSpPr>
            <a:grpSpLocks/>
          </p:cNvGrpSpPr>
          <p:nvPr/>
        </p:nvGrpSpPr>
        <p:grpSpPr bwMode="auto">
          <a:xfrm>
            <a:off x="2843213" y="3178175"/>
            <a:ext cx="3348037" cy="1906588"/>
            <a:chOff x="240363" y="34688702"/>
            <a:chExt cx="9021120" cy="4354860"/>
          </a:xfrm>
        </p:grpSpPr>
        <p:sp>
          <p:nvSpPr>
            <p:cNvPr id="54" name="Rectangle 7"/>
            <p:cNvSpPr/>
            <p:nvPr/>
          </p:nvSpPr>
          <p:spPr bwMode="auto">
            <a:xfrm>
              <a:off x="2883821" y="35076688"/>
              <a:ext cx="3704263" cy="3085748"/>
            </a:xfrm>
            <a:prstGeom prst="rect">
              <a:avLst/>
            </a:prstGeom>
            <a:ln>
              <a:headEnd type="none" w="med" len="med"/>
              <a:tailEnd type="none" w="med" len="med"/>
            </a:ln>
            <a:effectLst>
              <a:outerShdw blurRad="76200" dist="12700" dir="2700000" sy="-23000" kx="-8004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a:lstStyle/>
            <a:p>
              <a:pPr marL="379413" indent="-379413">
                <a:defRPr/>
              </a:pPr>
              <a:endParaRPr lang="en-US" sz="3600">
                <a:solidFill>
                  <a:schemeClr val="tx1"/>
                </a:solidFill>
                <a:cs typeface="Arial" charset="0"/>
              </a:endParaRPr>
            </a:p>
          </p:txBody>
        </p:sp>
        <p:cxnSp>
          <p:nvCxnSpPr>
            <p:cNvPr id="4111" name="Straight Arrow Connector 9"/>
            <p:cNvCxnSpPr>
              <a:cxnSpLocks noChangeShapeType="1"/>
            </p:cNvCxnSpPr>
            <p:nvPr/>
          </p:nvCxnSpPr>
          <p:spPr bwMode="auto">
            <a:xfrm>
              <a:off x="1596931" y="36028424"/>
              <a:ext cx="2044175" cy="301513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56" name="Straight Arrow Connector 11"/>
            <p:cNvCxnSpPr/>
            <p:nvPr/>
          </p:nvCxnSpPr>
          <p:spPr bwMode="auto">
            <a:xfrm>
              <a:off x="1117237" y="35787389"/>
              <a:ext cx="1766584" cy="0"/>
            </a:xfrm>
            <a:prstGeom prst="straightConnector1">
              <a:avLst/>
            </a:prstGeom>
            <a:ln w="38100">
              <a:headEnd type="oval" w="med" len="med"/>
              <a:tailEnd type="none"/>
            </a:ln>
          </p:spPr>
          <p:style>
            <a:lnRef idx="2">
              <a:schemeClr val="accent2"/>
            </a:lnRef>
            <a:fillRef idx="0">
              <a:schemeClr val="accent2"/>
            </a:fillRef>
            <a:effectRef idx="1">
              <a:schemeClr val="accent2"/>
            </a:effectRef>
            <a:fontRef idx="minor">
              <a:schemeClr val="tx1"/>
            </a:fontRef>
          </p:style>
        </p:cxnSp>
        <p:cxnSp>
          <p:nvCxnSpPr>
            <p:cNvPr id="57" name="Straight Arrow Connector 12"/>
            <p:cNvCxnSpPr/>
            <p:nvPr/>
          </p:nvCxnSpPr>
          <p:spPr bwMode="auto">
            <a:xfrm>
              <a:off x="1117237" y="37212417"/>
              <a:ext cx="1766584" cy="0"/>
            </a:xfrm>
            <a:prstGeom prst="straightConnector1">
              <a:avLst/>
            </a:prstGeom>
            <a:ln w="38100">
              <a:headEnd type="oval" w="med" len="med"/>
              <a:tailEnd type="none"/>
            </a:ln>
          </p:spPr>
          <p:style>
            <a:lnRef idx="2">
              <a:schemeClr val="accent2"/>
            </a:lnRef>
            <a:fillRef idx="0">
              <a:schemeClr val="accent2"/>
            </a:fillRef>
            <a:effectRef idx="1">
              <a:schemeClr val="accent2"/>
            </a:effectRef>
            <a:fontRef idx="minor">
              <a:schemeClr val="tx1"/>
            </a:fontRef>
          </p:style>
        </p:cxnSp>
        <p:cxnSp>
          <p:nvCxnSpPr>
            <p:cNvPr id="58" name="Straight Arrow Connector 13"/>
            <p:cNvCxnSpPr/>
            <p:nvPr/>
          </p:nvCxnSpPr>
          <p:spPr bwMode="auto">
            <a:xfrm>
              <a:off x="6588084" y="35787389"/>
              <a:ext cx="1770860" cy="0"/>
            </a:xfrm>
            <a:prstGeom prst="straightConnector1">
              <a:avLst/>
            </a:prstGeom>
            <a:ln w="38100">
              <a:headEnd type="none" w="med" len="med"/>
              <a:tailEnd type="oval"/>
            </a:ln>
          </p:spPr>
          <p:style>
            <a:lnRef idx="2">
              <a:schemeClr val="accent2"/>
            </a:lnRef>
            <a:fillRef idx="0">
              <a:schemeClr val="accent2"/>
            </a:fillRef>
            <a:effectRef idx="1">
              <a:schemeClr val="accent2"/>
            </a:effectRef>
            <a:fontRef idx="minor">
              <a:schemeClr val="tx1"/>
            </a:fontRef>
          </p:style>
        </p:cxnSp>
        <p:cxnSp>
          <p:nvCxnSpPr>
            <p:cNvPr id="59" name="Straight Arrow Connector 14"/>
            <p:cNvCxnSpPr/>
            <p:nvPr/>
          </p:nvCxnSpPr>
          <p:spPr bwMode="auto">
            <a:xfrm>
              <a:off x="6588084" y="37212417"/>
              <a:ext cx="1770860" cy="0"/>
            </a:xfrm>
            <a:prstGeom prst="straightConnector1">
              <a:avLst/>
            </a:prstGeom>
            <a:ln w="38100">
              <a:headEnd type="none" w="med" len="med"/>
              <a:tailEnd type="oval"/>
            </a:ln>
          </p:spPr>
          <p:style>
            <a:lnRef idx="2">
              <a:schemeClr val="accent2"/>
            </a:lnRef>
            <a:fillRef idx="0">
              <a:schemeClr val="accent2"/>
            </a:fillRef>
            <a:effectRef idx="1">
              <a:schemeClr val="accent2"/>
            </a:effectRef>
            <a:fontRef idx="minor">
              <a:schemeClr val="tx1"/>
            </a:fontRef>
          </p:style>
        </p:cxnSp>
        <p:cxnSp>
          <p:nvCxnSpPr>
            <p:cNvPr id="60" name="Straight Arrow Connector 15"/>
            <p:cNvCxnSpPr/>
            <p:nvPr/>
          </p:nvCxnSpPr>
          <p:spPr bwMode="auto">
            <a:xfrm>
              <a:off x="1536426" y="35558949"/>
              <a:ext cx="1124968" cy="0"/>
            </a:xfrm>
            <a:prstGeom prst="straightConnector1">
              <a:avLst/>
            </a:prstGeom>
            <a:ln w="38100">
              <a:headEnd type="none" w="med" len="med"/>
              <a:tailEnd type="arrow"/>
            </a:ln>
          </p:spPr>
          <p:style>
            <a:lnRef idx="2">
              <a:schemeClr val="dk1"/>
            </a:lnRef>
            <a:fillRef idx="0">
              <a:schemeClr val="dk1"/>
            </a:fillRef>
            <a:effectRef idx="1">
              <a:schemeClr val="dk1"/>
            </a:effectRef>
            <a:fontRef idx="minor">
              <a:schemeClr val="tx1"/>
            </a:fontRef>
          </p:style>
        </p:cxnSp>
        <p:cxnSp>
          <p:nvCxnSpPr>
            <p:cNvPr id="61" name="Straight Arrow Connector 17"/>
            <p:cNvCxnSpPr/>
            <p:nvPr/>
          </p:nvCxnSpPr>
          <p:spPr bwMode="auto">
            <a:xfrm>
              <a:off x="6823342" y="37487995"/>
              <a:ext cx="1124968" cy="0"/>
            </a:xfrm>
            <a:prstGeom prst="straightConnector1">
              <a:avLst/>
            </a:prstGeom>
            <a:ln w="38100">
              <a:solidFill>
                <a:srgbClr val="00B050"/>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2" name="Straight Arrow Connector 18"/>
            <p:cNvCxnSpPr/>
            <p:nvPr/>
          </p:nvCxnSpPr>
          <p:spPr bwMode="auto">
            <a:xfrm flipH="1">
              <a:off x="6720684" y="35558949"/>
              <a:ext cx="1129244" cy="0"/>
            </a:xfrm>
            <a:prstGeom prst="straightConnector1">
              <a:avLst/>
            </a:prstGeom>
            <a:ln w="38100">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3" name="Straight Arrow Connector 21"/>
            <p:cNvCxnSpPr/>
            <p:nvPr/>
          </p:nvCxnSpPr>
          <p:spPr bwMode="auto">
            <a:xfrm flipH="1">
              <a:off x="1515040" y="37524255"/>
              <a:ext cx="1129244" cy="0"/>
            </a:xfrm>
            <a:prstGeom prst="straightConnector1">
              <a:avLst/>
            </a:prstGeom>
            <a:ln w="38100">
              <a:solidFill>
                <a:srgbClr val="00B050"/>
              </a:solidFill>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4120" name="TextBox 23"/>
            <p:cNvSpPr txBox="1">
              <a:spLocks noChangeArrowheads="1"/>
            </p:cNvSpPr>
            <p:nvPr/>
          </p:nvSpPr>
          <p:spPr bwMode="auto">
            <a:xfrm>
              <a:off x="3204629" y="35551697"/>
              <a:ext cx="2981375" cy="125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sz="1000">
                  <a:cs typeface="Arial" charset="0"/>
                </a:rPr>
                <a:t>TWO-PORT</a:t>
              </a:r>
            </a:p>
            <a:p>
              <a:pPr algn="ctr" eaLnBrk="1" hangingPunct="1"/>
              <a:r>
                <a:rPr lang="en-US" sz="1000">
                  <a:cs typeface="Arial" charset="0"/>
                </a:rPr>
                <a:t>NETWORK </a:t>
              </a:r>
            </a:p>
            <a:p>
              <a:pPr algn="ctr" eaLnBrk="1" hangingPunct="1"/>
              <a:r>
                <a:rPr lang="en-US" sz="1000" b="1" i="1">
                  <a:cs typeface="Arial" charset="0"/>
                </a:rPr>
                <a:t>[S]</a:t>
              </a:r>
            </a:p>
          </p:txBody>
        </p:sp>
        <p:sp>
          <p:nvSpPr>
            <p:cNvPr id="4121" name="TextBox 24"/>
            <p:cNvSpPr txBox="1">
              <a:spLocks noChangeArrowheads="1"/>
            </p:cNvSpPr>
            <p:nvPr/>
          </p:nvSpPr>
          <p:spPr bwMode="auto">
            <a:xfrm>
              <a:off x="1596311" y="34688702"/>
              <a:ext cx="966702" cy="62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200" i="1">
                  <a:cs typeface="Arial" charset="0"/>
                </a:rPr>
                <a:t>a</a:t>
              </a:r>
              <a:r>
                <a:rPr lang="en-US" sz="1200" i="1" baseline="-25000">
                  <a:cs typeface="Arial" charset="0"/>
                </a:rPr>
                <a:t>1</a:t>
              </a:r>
            </a:p>
          </p:txBody>
        </p:sp>
        <p:sp>
          <p:nvSpPr>
            <p:cNvPr id="4122" name="TextBox 25"/>
            <p:cNvSpPr txBox="1">
              <a:spLocks noChangeArrowheads="1"/>
            </p:cNvSpPr>
            <p:nvPr/>
          </p:nvSpPr>
          <p:spPr bwMode="auto">
            <a:xfrm>
              <a:off x="6840452" y="34688702"/>
              <a:ext cx="1129244" cy="62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200" i="1">
                  <a:cs typeface="Arial" charset="0"/>
                </a:rPr>
                <a:t>a</a:t>
              </a:r>
              <a:r>
                <a:rPr lang="en-US" sz="1200" i="1" baseline="-25000">
                  <a:cs typeface="Arial" charset="0"/>
                </a:rPr>
                <a:t>2</a:t>
              </a:r>
            </a:p>
          </p:txBody>
        </p:sp>
        <p:sp>
          <p:nvSpPr>
            <p:cNvPr id="4123" name="TextBox 26"/>
            <p:cNvSpPr txBox="1">
              <a:spLocks noChangeArrowheads="1"/>
            </p:cNvSpPr>
            <p:nvPr/>
          </p:nvSpPr>
          <p:spPr bwMode="auto">
            <a:xfrm>
              <a:off x="1438046" y="37560516"/>
              <a:ext cx="1124967" cy="62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200" i="1">
                  <a:cs typeface="Arial" charset="0"/>
                </a:rPr>
                <a:t>b</a:t>
              </a:r>
              <a:r>
                <a:rPr lang="en-US" sz="1200" i="1" baseline="-25000">
                  <a:cs typeface="Arial" charset="0"/>
                </a:rPr>
                <a:t>1</a:t>
              </a:r>
            </a:p>
          </p:txBody>
        </p:sp>
        <p:sp>
          <p:nvSpPr>
            <p:cNvPr id="4124" name="TextBox 27"/>
            <p:cNvSpPr txBox="1">
              <a:spLocks noChangeArrowheads="1"/>
            </p:cNvSpPr>
            <p:nvPr/>
          </p:nvSpPr>
          <p:spPr bwMode="auto">
            <a:xfrm>
              <a:off x="6724961" y="37455362"/>
              <a:ext cx="1120690" cy="62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200" i="1">
                  <a:cs typeface="Arial" charset="0"/>
                </a:rPr>
                <a:t>b</a:t>
              </a:r>
              <a:r>
                <a:rPr lang="en-US" sz="1200" i="1" baseline="-25000">
                  <a:cs typeface="Arial" charset="0"/>
                </a:rPr>
                <a:t>2</a:t>
              </a:r>
            </a:p>
          </p:txBody>
        </p:sp>
        <p:sp>
          <p:nvSpPr>
            <p:cNvPr id="5" name="4 Forma libre"/>
            <p:cNvSpPr/>
            <p:nvPr/>
          </p:nvSpPr>
          <p:spPr bwMode="auto">
            <a:xfrm>
              <a:off x="993192" y="35881666"/>
              <a:ext cx="128323" cy="1214718"/>
            </a:xfrm>
            <a:custGeom>
              <a:avLst/>
              <a:gdLst>
                <a:gd name="connsiteX0" fmla="*/ 126421 w 126421"/>
                <a:gd name="connsiteY0" fmla="*/ 1213945 h 1213945"/>
                <a:gd name="connsiteX1" fmla="*/ 297 w 126421"/>
                <a:gd name="connsiteY1" fmla="*/ 709449 h 1213945"/>
                <a:gd name="connsiteX2" fmla="*/ 94890 w 126421"/>
                <a:gd name="connsiteY2" fmla="*/ 0 h 1213945"/>
              </a:gdLst>
              <a:ahLst/>
              <a:cxnLst>
                <a:cxn ang="0">
                  <a:pos x="connsiteX0" y="connsiteY0"/>
                </a:cxn>
                <a:cxn ang="0">
                  <a:pos x="connsiteX1" y="connsiteY1"/>
                </a:cxn>
                <a:cxn ang="0">
                  <a:pos x="connsiteX2" y="connsiteY2"/>
                </a:cxn>
              </a:cxnLst>
              <a:rect l="l" t="t" r="r" b="b"/>
              <a:pathLst>
                <a:path w="126421" h="1213945">
                  <a:moveTo>
                    <a:pt x="126421" y="1213945"/>
                  </a:moveTo>
                  <a:cubicBezTo>
                    <a:pt x="65986" y="1062859"/>
                    <a:pt x="5552" y="911773"/>
                    <a:pt x="297" y="709449"/>
                  </a:cubicBezTo>
                  <a:cubicBezTo>
                    <a:pt x="-4958" y="507125"/>
                    <a:pt x="60732" y="78828"/>
                    <a:pt x="94890" y="0"/>
                  </a:cubicBezTo>
                </a:path>
              </a:pathLst>
            </a:custGeom>
            <a:noFill/>
            <a:ln w="38100" cap="flat" cmpd="sng" algn="ctr">
              <a:solidFill>
                <a:schemeClr val="tx1"/>
              </a:solidFill>
              <a:prstDash val="solid"/>
              <a:round/>
              <a:headEnd type="none" w="med" len="med"/>
              <a:tailEnd type="arrow" w="med" len="med"/>
            </a:ln>
            <a:effectLst>
              <a:outerShdw blurRad="50800" dist="38100" dir="2700000" algn="tl" rotWithShape="0">
                <a:prstClr val="black">
                  <a:alpha val="40000"/>
                </a:prstClr>
              </a:outerShdw>
            </a:effectLst>
          </p:spPr>
          <p:txBody>
            <a:bodyPr/>
            <a:lstStyle/>
            <a:p>
              <a:pPr defTabSz="4176713">
                <a:defRPr/>
              </a:pPr>
              <a:endParaRPr lang="es-ES" sz="3000">
                <a:cs typeface="Arial" charset="0"/>
              </a:endParaRPr>
            </a:p>
          </p:txBody>
        </p:sp>
        <p:sp>
          <p:nvSpPr>
            <p:cNvPr id="174" name="173 Forma libre"/>
            <p:cNvSpPr/>
            <p:nvPr/>
          </p:nvSpPr>
          <p:spPr bwMode="auto">
            <a:xfrm flipH="1">
              <a:off x="8230621" y="35881666"/>
              <a:ext cx="128323" cy="1214718"/>
            </a:xfrm>
            <a:custGeom>
              <a:avLst/>
              <a:gdLst>
                <a:gd name="connsiteX0" fmla="*/ 126421 w 126421"/>
                <a:gd name="connsiteY0" fmla="*/ 1213945 h 1213945"/>
                <a:gd name="connsiteX1" fmla="*/ 297 w 126421"/>
                <a:gd name="connsiteY1" fmla="*/ 709449 h 1213945"/>
                <a:gd name="connsiteX2" fmla="*/ 94890 w 126421"/>
                <a:gd name="connsiteY2" fmla="*/ 0 h 1213945"/>
              </a:gdLst>
              <a:ahLst/>
              <a:cxnLst>
                <a:cxn ang="0">
                  <a:pos x="connsiteX0" y="connsiteY0"/>
                </a:cxn>
                <a:cxn ang="0">
                  <a:pos x="connsiteX1" y="connsiteY1"/>
                </a:cxn>
                <a:cxn ang="0">
                  <a:pos x="connsiteX2" y="connsiteY2"/>
                </a:cxn>
              </a:cxnLst>
              <a:rect l="l" t="t" r="r" b="b"/>
              <a:pathLst>
                <a:path w="126421" h="1213945">
                  <a:moveTo>
                    <a:pt x="126421" y="1213945"/>
                  </a:moveTo>
                  <a:cubicBezTo>
                    <a:pt x="65986" y="1062859"/>
                    <a:pt x="5552" y="911773"/>
                    <a:pt x="297" y="709449"/>
                  </a:cubicBezTo>
                  <a:cubicBezTo>
                    <a:pt x="-4958" y="507125"/>
                    <a:pt x="60732" y="78828"/>
                    <a:pt x="94890" y="0"/>
                  </a:cubicBezTo>
                </a:path>
              </a:pathLst>
            </a:custGeom>
            <a:noFill/>
            <a:ln w="38100" cap="flat" cmpd="sng" algn="ctr">
              <a:solidFill>
                <a:schemeClr val="tx1"/>
              </a:solidFill>
              <a:prstDash val="solid"/>
              <a:round/>
              <a:headEnd type="none" w="med" len="med"/>
              <a:tailEnd type="arrow" w="med" len="med"/>
            </a:ln>
            <a:effectLst>
              <a:outerShdw blurRad="50800" dist="38100" dir="2700000" algn="tl" rotWithShape="0">
                <a:prstClr val="black">
                  <a:alpha val="40000"/>
                </a:prstClr>
              </a:outerShdw>
            </a:effectLst>
          </p:spPr>
          <p:txBody>
            <a:bodyPr/>
            <a:lstStyle/>
            <a:p>
              <a:pPr defTabSz="4176713">
                <a:defRPr/>
              </a:pPr>
              <a:endParaRPr lang="es-ES" sz="3000">
                <a:cs typeface="Arial" charset="0"/>
              </a:endParaRPr>
            </a:p>
          </p:txBody>
        </p:sp>
        <p:sp>
          <p:nvSpPr>
            <p:cNvPr id="6" name="5 Forma libre"/>
            <p:cNvSpPr/>
            <p:nvPr/>
          </p:nvSpPr>
          <p:spPr bwMode="auto">
            <a:xfrm>
              <a:off x="1609144" y="35921551"/>
              <a:ext cx="1120689" cy="1160329"/>
            </a:xfrm>
            <a:custGeom>
              <a:avLst/>
              <a:gdLst>
                <a:gd name="connsiteX0" fmla="*/ 0 w 1123389"/>
                <a:gd name="connsiteY0" fmla="*/ 23813 h 1158931"/>
                <a:gd name="connsiteX1" fmla="*/ 630620 w 1123389"/>
                <a:gd name="connsiteY1" fmla="*/ 8048 h 1158931"/>
                <a:gd name="connsiteX2" fmla="*/ 1040524 w 1123389"/>
                <a:gd name="connsiteY2" fmla="*/ 102641 h 1158931"/>
                <a:gd name="connsiteX3" fmla="*/ 1056289 w 1123389"/>
                <a:gd name="connsiteY3" fmla="*/ 969744 h 1158931"/>
                <a:gd name="connsiteX4" fmla="*/ 315310 w 1123389"/>
                <a:gd name="connsiteY4" fmla="*/ 1158931 h 1158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389" h="1158931">
                  <a:moveTo>
                    <a:pt x="0" y="23813"/>
                  </a:moveTo>
                  <a:cubicBezTo>
                    <a:pt x="228599" y="9361"/>
                    <a:pt x="457199" y="-5090"/>
                    <a:pt x="630620" y="8048"/>
                  </a:cubicBezTo>
                  <a:cubicBezTo>
                    <a:pt x="804041" y="21186"/>
                    <a:pt x="969579" y="-57642"/>
                    <a:pt x="1040524" y="102641"/>
                  </a:cubicBezTo>
                  <a:cubicBezTo>
                    <a:pt x="1111469" y="262924"/>
                    <a:pt x="1177158" y="793696"/>
                    <a:pt x="1056289" y="969744"/>
                  </a:cubicBezTo>
                  <a:cubicBezTo>
                    <a:pt x="935420" y="1145792"/>
                    <a:pt x="625365" y="1152361"/>
                    <a:pt x="315310" y="1158931"/>
                  </a:cubicBezTo>
                </a:path>
              </a:pathLst>
            </a:custGeom>
            <a:noFill/>
            <a:ln w="38100" cap="flat" cmpd="sng" algn="ctr">
              <a:solidFill>
                <a:srgbClr val="FF0000"/>
              </a:solidFill>
              <a:prstDash val="solid"/>
              <a:round/>
              <a:headEnd type="none" w="med" len="med"/>
              <a:tailEnd type="arrow" w="med" len="med"/>
            </a:ln>
            <a:effectLst>
              <a:outerShdw blurRad="50800" dist="38100" dir="2700000" algn="tl" rotWithShape="0">
                <a:prstClr val="black">
                  <a:alpha val="40000"/>
                </a:prstClr>
              </a:outerShdw>
            </a:effectLst>
          </p:spPr>
          <p:txBody>
            <a:bodyPr/>
            <a:lstStyle/>
            <a:p>
              <a:pPr defTabSz="4176713">
                <a:defRPr/>
              </a:pPr>
              <a:endParaRPr lang="es-ES" sz="3000">
                <a:cs typeface="Arial" charset="0"/>
              </a:endParaRPr>
            </a:p>
          </p:txBody>
        </p:sp>
        <p:sp>
          <p:nvSpPr>
            <p:cNvPr id="175" name="174 Forma libre"/>
            <p:cNvSpPr/>
            <p:nvPr/>
          </p:nvSpPr>
          <p:spPr bwMode="auto">
            <a:xfrm flipH="1">
              <a:off x="6784846" y="35936055"/>
              <a:ext cx="1124965" cy="1160329"/>
            </a:xfrm>
            <a:custGeom>
              <a:avLst/>
              <a:gdLst>
                <a:gd name="connsiteX0" fmla="*/ 0 w 1123389"/>
                <a:gd name="connsiteY0" fmla="*/ 23813 h 1158931"/>
                <a:gd name="connsiteX1" fmla="*/ 630620 w 1123389"/>
                <a:gd name="connsiteY1" fmla="*/ 8048 h 1158931"/>
                <a:gd name="connsiteX2" fmla="*/ 1040524 w 1123389"/>
                <a:gd name="connsiteY2" fmla="*/ 102641 h 1158931"/>
                <a:gd name="connsiteX3" fmla="*/ 1056289 w 1123389"/>
                <a:gd name="connsiteY3" fmla="*/ 969744 h 1158931"/>
                <a:gd name="connsiteX4" fmla="*/ 315310 w 1123389"/>
                <a:gd name="connsiteY4" fmla="*/ 1158931 h 1158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389" h="1158931">
                  <a:moveTo>
                    <a:pt x="0" y="23813"/>
                  </a:moveTo>
                  <a:cubicBezTo>
                    <a:pt x="228599" y="9361"/>
                    <a:pt x="457199" y="-5090"/>
                    <a:pt x="630620" y="8048"/>
                  </a:cubicBezTo>
                  <a:cubicBezTo>
                    <a:pt x="804041" y="21186"/>
                    <a:pt x="969579" y="-57642"/>
                    <a:pt x="1040524" y="102641"/>
                  </a:cubicBezTo>
                  <a:cubicBezTo>
                    <a:pt x="1111469" y="262924"/>
                    <a:pt x="1177158" y="793696"/>
                    <a:pt x="1056289" y="969744"/>
                  </a:cubicBezTo>
                  <a:cubicBezTo>
                    <a:pt x="935420" y="1145792"/>
                    <a:pt x="625365" y="1152361"/>
                    <a:pt x="315310" y="1158931"/>
                  </a:cubicBezTo>
                </a:path>
              </a:pathLst>
            </a:custGeom>
            <a:noFill/>
            <a:ln w="38100" cap="flat" cmpd="sng" algn="ctr">
              <a:solidFill>
                <a:srgbClr val="FF0000"/>
              </a:solidFill>
              <a:prstDash val="solid"/>
              <a:round/>
              <a:headEnd type="none" w="med" len="med"/>
              <a:tailEnd type="arrow" w="med" len="med"/>
            </a:ln>
            <a:effectLst>
              <a:outerShdw blurRad="50800" dist="38100" dir="2700000" algn="tl" rotWithShape="0">
                <a:prstClr val="black">
                  <a:alpha val="40000"/>
                </a:prstClr>
              </a:outerShdw>
            </a:effectLst>
          </p:spPr>
          <p:txBody>
            <a:bodyPr/>
            <a:lstStyle/>
            <a:p>
              <a:pPr defTabSz="4176713">
                <a:defRPr/>
              </a:pPr>
              <a:endParaRPr lang="es-ES" sz="3000">
                <a:cs typeface="Arial" charset="0"/>
              </a:endParaRPr>
            </a:p>
          </p:txBody>
        </p:sp>
        <p:sp>
          <p:nvSpPr>
            <p:cNvPr id="4129" name="TextBox 24"/>
            <p:cNvSpPr txBox="1">
              <a:spLocks noChangeArrowheads="1"/>
            </p:cNvSpPr>
            <p:nvPr/>
          </p:nvSpPr>
          <p:spPr bwMode="auto">
            <a:xfrm>
              <a:off x="240363" y="36091975"/>
              <a:ext cx="966701" cy="62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200" i="1">
                  <a:cs typeface="Arial" charset="0"/>
                </a:rPr>
                <a:t>V</a:t>
              </a:r>
              <a:r>
                <a:rPr lang="en-US" sz="1200" i="1" baseline="-25000">
                  <a:cs typeface="Arial" charset="0"/>
                </a:rPr>
                <a:t>1</a:t>
              </a:r>
            </a:p>
          </p:txBody>
        </p:sp>
        <p:sp>
          <p:nvSpPr>
            <p:cNvPr id="4130" name="TextBox 24"/>
            <p:cNvSpPr txBox="1">
              <a:spLocks noChangeArrowheads="1"/>
            </p:cNvSpPr>
            <p:nvPr/>
          </p:nvSpPr>
          <p:spPr bwMode="auto">
            <a:xfrm>
              <a:off x="8294782" y="36131861"/>
              <a:ext cx="966701" cy="62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200" i="1">
                  <a:cs typeface="Arial" charset="0"/>
                </a:rPr>
                <a:t>V</a:t>
              </a:r>
              <a:r>
                <a:rPr lang="en-US" sz="1200" i="1" baseline="-25000">
                  <a:cs typeface="Arial" charset="0"/>
                </a:rPr>
                <a:t>2</a:t>
              </a:r>
            </a:p>
          </p:txBody>
        </p:sp>
        <p:sp>
          <p:nvSpPr>
            <p:cNvPr id="4131" name="TextBox 24"/>
            <p:cNvSpPr txBox="1">
              <a:spLocks noChangeArrowheads="1"/>
            </p:cNvSpPr>
            <p:nvPr/>
          </p:nvSpPr>
          <p:spPr bwMode="auto">
            <a:xfrm>
              <a:off x="1998391" y="36204382"/>
              <a:ext cx="966701" cy="62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200" i="1">
                  <a:cs typeface="Arial" charset="0"/>
                </a:rPr>
                <a:t>I</a:t>
              </a:r>
              <a:r>
                <a:rPr lang="en-US" sz="1200" i="1" baseline="-25000">
                  <a:cs typeface="Arial" charset="0"/>
                </a:rPr>
                <a:t>1</a:t>
              </a:r>
            </a:p>
          </p:txBody>
        </p:sp>
        <p:sp>
          <p:nvSpPr>
            <p:cNvPr id="4132" name="TextBox 24"/>
            <p:cNvSpPr txBox="1">
              <a:spLocks noChangeArrowheads="1"/>
            </p:cNvSpPr>
            <p:nvPr/>
          </p:nvSpPr>
          <p:spPr bwMode="auto">
            <a:xfrm>
              <a:off x="6750626" y="36164496"/>
              <a:ext cx="970979" cy="62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1200" i="1">
                  <a:cs typeface="Arial" charset="0"/>
                </a:rPr>
                <a:t>I</a:t>
              </a:r>
              <a:r>
                <a:rPr lang="en-US" sz="1200" i="1" baseline="-25000">
                  <a:cs typeface="Arial" charset="0"/>
                </a:rPr>
                <a:t>2</a:t>
              </a:r>
            </a:p>
          </p:txBody>
        </p:sp>
      </p:grpSp>
      <p:pic>
        <p:nvPicPr>
          <p:cNvPr id="4108" name="Picture 155" descr="D:\Downloads\CodeCogsEqn (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5300663"/>
            <a:ext cx="18002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56" descr="D:\Downloads\CodeCogsEqn (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5229225"/>
            <a:ext cx="13144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4"/>
          <p:cNvSpPr txBox="1">
            <a:spLocks noGrp="1"/>
          </p:cNvSpPr>
          <p:nvPr/>
        </p:nvSpPr>
        <p:spPr bwMode="auto">
          <a:xfrm>
            <a:off x="642938"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a:t>10 October 2013</a:t>
            </a:r>
          </a:p>
        </p:txBody>
      </p:sp>
      <p:sp>
        <p:nvSpPr>
          <p:cNvPr id="5123" name="Slide Number Placeholder 5"/>
          <p:cNvSpPr txBox="1">
            <a:spLocks noGrp="1"/>
          </p:cNvSpPr>
          <p:nvPr/>
        </p:nvSpPr>
        <p:spPr bwMode="auto">
          <a:xfrm>
            <a:off x="6500813"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r"/>
            <a:fld id="{8FA5A858-F2D0-46DF-B5F7-CF0447C97211}" type="slidenum">
              <a:rPr lang="en-US" sz="1400"/>
              <a:pPr algn="r"/>
              <a:t>4</a:t>
            </a:fld>
            <a:endParaRPr lang="en-US" sz="1400"/>
          </a:p>
        </p:txBody>
      </p:sp>
      <p:sp>
        <p:nvSpPr>
          <p:cNvPr id="5124" name="Text Box 3171"/>
          <p:cNvSpPr txBox="1">
            <a:spLocks noChangeArrowheads="1"/>
          </p:cNvSpPr>
          <p:nvPr/>
        </p:nvSpPr>
        <p:spPr bwMode="auto">
          <a:xfrm>
            <a:off x="2555875" y="6654800"/>
            <a:ext cx="4679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7" tIns="45841" rIns="91677" bIns="45841">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de-DE" sz="900"/>
              <a:t>Scientific Detector Workshop 2013. </a:t>
            </a:r>
            <a:r>
              <a:rPr lang="en-US" sz="900"/>
              <a:t>7-11 October 2013. Florence, Italy</a:t>
            </a:r>
            <a:endParaRPr lang="de-DE" sz="900"/>
          </a:p>
        </p:txBody>
      </p:sp>
      <p:pic>
        <p:nvPicPr>
          <p:cNvPr id="12" name="Picture 12" descr="http://www.uma.es/media/themes/uma/img/logo_uma.png"/>
          <p:cNvPicPr>
            <a:picLocks noChangeAspect="1" noChangeArrowheads="1"/>
          </p:cNvPicPr>
          <p:nvPr/>
        </p:nvPicPr>
        <p:blipFill>
          <a:blip r:embed="rId2"/>
          <a:srcRect/>
          <a:stretch>
            <a:fillRect/>
          </a:stretch>
        </p:blipFill>
        <p:spPr bwMode="auto">
          <a:xfrm>
            <a:off x="179388" y="115888"/>
            <a:ext cx="576262" cy="576262"/>
          </a:xfrm>
          <a:prstGeom prst="rect">
            <a:avLst/>
          </a:prstGeom>
          <a:solidFill>
            <a:schemeClr val="accent2">
              <a:lumMod val="50000"/>
            </a:schemeClr>
          </a:solidFill>
          <a:ln w="9525">
            <a:noFill/>
            <a:miter lim="800000"/>
            <a:headEnd/>
            <a:tailEnd/>
          </a:ln>
        </p:spPr>
      </p:pic>
      <p:sp>
        <p:nvSpPr>
          <p:cNvPr id="5126" name="Footer Placeholder 15"/>
          <p:cNvSpPr txBox="1">
            <a:spLocks noGrp="1"/>
          </p:cNvSpPr>
          <p:nvPr/>
        </p:nvSpPr>
        <p:spPr bwMode="auto">
          <a:xfrm>
            <a:off x="1547813" y="6453188"/>
            <a:ext cx="6192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r>
              <a:rPr lang="en-US" sz="1400"/>
              <a:t>Spice Model of the High-Voltage Transformers for the CCD220</a:t>
            </a:r>
          </a:p>
        </p:txBody>
      </p:sp>
      <p:grpSp>
        <p:nvGrpSpPr>
          <p:cNvPr id="5127" name="Group 13"/>
          <p:cNvGrpSpPr>
            <a:grpSpLocks/>
          </p:cNvGrpSpPr>
          <p:nvPr/>
        </p:nvGrpSpPr>
        <p:grpSpPr bwMode="auto">
          <a:xfrm>
            <a:off x="6300788" y="1484313"/>
            <a:ext cx="2447925" cy="1081087"/>
            <a:chOff x="827088" y="1268412"/>
            <a:chExt cx="7129288" cy="2856030"/>
          </a:xfrm>
        </p:grpSpPr>
        <p:pic>
          <p:nvPicPr>
            <p:cNvPr id="5139" name="Picture 2" descr="Schematic Pri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268412"/>
              <a:ext cx="7129288" cy="2856030"/>
            </a:xfrm>
            <a:prstGeom prst="rect">
              <a:avLst/>
            </a:prstGeom>
            <a:solidFill>
              <a:schemeClr val="bg1"/>
            </a:solidFill>
            <a:ln w="9525">
              <a:solidFill>
                <a:srgbClr val="000000"/>
              </a:solidFill>
              <a:miter lim="800000"/>
              <a:headEnd/>
              <a:tailEnd/>
            </a:ln>
          </p:spPr>
        </p:pic>
        <p:sp>
          <p:nvSpPr>
            <p:cNvPr id="5140" name="TextBox 10"/>
            <p:cNvSpPr txBox="1">
              <a:spLocks noChangeArrowheads="1"/>
            </p:cNvSpPr>
            <p:nvPr/>
          </p:nvSpPr>
          <p:spPr bwMode="auto">
            <a:xfrm>
              <a:off x="6211697" y="1433241"/>
              <a:ext cx="1060555" cy="52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600"/>
                <a:t>Peak Detector</a:t>
              </a:r>
            </a:p>
          </p:txBody>
        </p:sp>
        <p:sp>
          <p:nvSpPr>
            <p:cNvPr id="5141" name="TextBox 11"/>
            <p:cNvSpPr txBox="1">
              <a:spLocks noChangeArrowheads="1"/>
            </p:cNvSpPr>
            <p:nvPr/>
          </p:nvSpPr>
          <p:spPr bwMode="auto">
            <a:xfrm>
              <a:off x="6516116" y="2832785"/>
              <a:ext cx="1060555" cy="52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US" sz="600"/>
                <a:t>Peak Detector</a:t>
              </a:r>
            </a:p>
          </p:txBody>
        </p:sp>
      </p:grpSp>
      <p:pic>
        <p:nvPicPr>
          <p:cNvPr id="5128" name="Picture 9" descr="TXFM_HV_Clock_Ver2.emf"/>
          <p:cNvPicPr>
            <a:picLocks noChangeAspect="1"/>
          </p:cNvPicPr>
          <p:nvPr/>
        </p:nvPicPr>
        <p:blipFill>
          <a:blip r:embed="rId4">
            <a:extLst>
              <a:ext uri="{28A0092B-C50C-407E-A947-70E740481C1C}">
                <a14:useLocalDpi xmlns:a14="http://schemas.microsoft.com/office/drawing/2010/main" val="0"/>
              </a:ext>
            </a:extLst>
          </a:blip>
          <a:srcRect r="46303"/>
          <a:stretch>
            <a:fillRect/>
          </a:stretch>
        </p:blipFill>
        <p:spPr bwMode="auto">
          <a:xfrm>
            <a:off x="179388" y="1412875"/>
            <a:ext cx="4105275" cy="3348038"/>
          </a:xfrm>
          <a:prstGeom prst="rect">
            <a:avLst/>
          </a:prstGeom>
          <a:solidFill>
            <a:srgbClr val="FFFFFF"/>
          </a:solidFill>
          <a:ln w="9525">
            <a:solidFill>
              <a:srgbClr val="000000"/>
            </a:solidFill>
            <a:miter lim="800000"/>
            <a:headEnd/>
            <a:tailEnd/>
          </a:ln>
        </p:spPr>
      </p:pic>
      <p:sp>
        <p:nvSpPr>
          <p:cNvPr id="5129" name="Text Box 3140"/>
          <p:cNvSpPr txBox="1">
            <a:spLocks noChangeArrowheads="1"/>
          </p:cNvSpPr>
          <p:nvPr/>
        </p:nvSpPr>
        <p:spPr bwMode="auto">
          <a:xfrm>
            <a:off x="1042988" y="333375"/>
            <a:ext cx="4176712"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7" tIns="45841" rIns="91677" bIns="45841">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GB" sz="1200" b="1">
                <a:solidFill>
                  <a:srgbClr val="CC3300"/>
                </a:solidFill>
                <a:latin typeface="Arial Unicode MS" pitchFamily="34" charset="-128"/>
              </a:rPr>
              <a:t>Very accurate modelling</a:t>
            </a:r>
          </a:p>
          <a:p>
            <a:pPr eaLnBrk="1" hangingPunct="1"/>
            <a:r>
              <a:rPr lang="en-US" sz="1000"/>
              <a:t>The extracted model includes:</a:t>
            </a:r>
          </a:p>
          <a:p>
            <a:pPr algn="just" eaLnBrk="1" hangingPunct="1">
              <a:buFont typeface="Arial" charset="0"/>
              <a:buChar char="•"/>
            </a:pPr>
            <a:r>
              <a:rPr lang="en-US" sz="1000"/>
              <a:t> The effect of the magnetic coupling between the transformer windings</a:t>
            </a:r>
          </a:p>
          <a:p>
            <a:pPr algn="just" eaLnBrk="1" hangingPunct="1">
              <a:buFont typeface="Arial" charset="0"/>
              <a:buChar char="•"/>
            </a:pPr>
            <a:r>
              <a:rPr lang="en-US" sz="1000"/>
              <a:t> The conductor losses</a:t>
            </a:r>
          </a:p>
          <a:p>
            <a:pPr algn="just" eaLnBrk="1" hangingPunct="1">
              <a:buFont typeface="Arial" charset="0"/>
              <a:buChar char="•"/>
            </a:pPr>
            <a:r>
              <a:rPr lang="en-US" sz="1000"/>
              <a:t> The interwinding parasitic capacitances</a:t>
            </a:r>
          </a:p>
          <a:p>
            <a:pPr algn="just" eaLnBrk="1" hangingPunct="1">
              <a:buFont typeface="Arial" charset="0"/>
              <a:buChar char="•"/>
            </a:pPr>
            <a:r>
              <a:rPr lang="en-US" sz="1000"/>
              <a:t> The stray capacitances of the PCB footprint and metal tracks </a:t>
            </a:r>
          </a:p>
        </p:txBody>
      </p:sp>
      <p:pic>
        <p:nvPicPr>
          <p:cNvPr id="5130" name="Picture 7" descr="HV Clock Freq Response.e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708275"/>
            <a:ext cx="2720975" cy="1657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31" name="Text Box 3140"/>
          <p:cNvSpPr txBox="1">
            <a:spLocks noChangeArrowheads="1"/>
          </p:cNvSpPr>
          <p:nvPr/>
        </p:nvSpPr>
        <p:spPr bwMode="auto">
          <a:xfrm>
            <a:off x="4211638" y="1844675"/>
            <a:ext cx="129698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61" tIns="50833" rIns="101661" bIns="50833">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eaLnBrk="1" hangingPunct="1"/>
            <a:r>
              <a:rPr lang="en-US" altLang="es-ES" sz="1200" b="1">
                <a:latin typeface="Arial Unicode MS" pitchFamily="34" charset="-128"/>
                <a:cs typeface="Arial" charset="0"/>
              </a:rPr>
              <a:t>Model of the transformer</a:t>
            </a:r>
          </a:p>
        </p:txBody>
      </p:sp>
      <p:sp>
        <p:nvSpPr>
          <p:cNvPr id="5132" name="Text Box 3140"/>
          <p:cNvSpPr txBox="1">
            <a:spLocks noChangeArrowheads="1"/>
          </p:cNvSpPr>
          <p:nvPr/>
        </p:nvSpPr>
        <p:spPr bwMode="auto">
          <a:xfrm>
            <a:off x="7164388" y="2924175"/>
            <a:ext cx="18002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61" tIns="50833" rIns="101661" bIns="50833">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GB" altLang="es-ES" sz="1200" b="1">
                <a:latin typeface="Arial Unicode MS" pitchFamily="34" charset="-128"/>
                <a:cs typeface="Arial" charset="0"/>
              </a:rPr>
              <a:t>Frequency-response of the resonant circuit.</a:t>
            </a:r>
            <a:endParaRPr lang="en-US" altLang="es-ES" sz="1200" b="1">
              <a:latin typeface="Arial Unicode MS" pitchFamily="34" charset="-128"/>
              <a:cs typeface="Arial" charset="0"/>
            </a:endParaRPr>
          </a:p>
        </p:txBody>
      </p:sp>
      <p:pic>
        <p:nvPicPr>
          <p:cNvPr id="5133" name="Picture 6" descr="HV Clock Transient.e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3933825"/>
            <a:ext cx="2487612" cy="1535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5-Point Star 20"/>
          <p:cNvSpPr/>
          <p:nvPr/>
        </p:nvSpPr>
        <p:spPr bwMode="auto">
          <a:xfrm>
            <a:off x="755650" y="5013325"/>
            <a:ext cx="6553200" cy="1511300"/>
          </a:xfrm>
          <a:prstGeom prst="star5">
            <a:avLst/>
          </a:prstGeom>
          <a:solidFill>
            <a:schemeClr val="accent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a:lstStyle/>
          <a:p>
            <a:pPr marL="342900" indent="-342900">
              <a:spcBef>
                <a:spcPct val="20000"/>
              </a:spcBef>
              <a:buFontTx/>
              <a:buChar char="•"/>
              <a:defRPr/>
            </a:pPr>
            <a:endParaRPr lang="en-US">
              <a:ea typeface="ＭＳ Ｐゴシック" pitchFamily="1" charset="-128"/>
            </a:endParaRPr>
          </a:p>
        </p:txBody>
      </p:sp>
      <p:sp>
        <p:nvSpPr>
          <p:cNvPr id="5135" name="Text Box 3140"/>
          <p:cNvSpPr txBox="1">
            <a:spLocks noChangeArrowheads="1"/>
          </p:cNvSpPr>
          <p:nvPr/>
        </p:nvSpPr>
        <p:spPr bwMode="auto">
          <a:xfrm>
            <a:off x="2771775" y="5589588"/>
            <a:ext cx="3240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7" tIns="45841" rIns="91677" bIns="45841">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GB" sz="1600" b="1">
                <a:solidFill>
                  <a:srgbClr val="CC3300"/>
                </a:solidFill>
                <a:latin typeface="Arial Unicode MS" pitchFamily="34" charset="-128"/>
              </a:rPr>
              <a:t>Fine tuning of the  </a:t>
            </a:r>
          </a:p>
          <a:p>
            <a:pPr eaLnBrk="1" hangingPunct="1"/>
            <a:r>
              <a:rPr lang="en-GB" sz="1600" b="1">
                <a:solidFill>
                  <a:srgbClr val="CC3300"/>
                </a:solidFill>
                <a:latin typeface="Arial Unicode MS" pitchFamily="34" charset="-128"/>
              </a:rPr>
              <a:t>PID parameters possible</a:t>
            </a:r>
            <a:endParaRPr lang="en-US" sz="1100"/>
          </a:p>
        </p:txBody>
      </p:sp>
      <p:sp>
        <p:nvSpPr>
          <p:cNvPr id="5136" name="Text Box 3140"/>
          <p:cNvSpPr txBox="1">
            <a:spLocks noChangeArrowheads="1"/>
          </p:cNvSpPr>
          <p:nvPr/>
        </p:nvSpPr>
        <p:spPr bwMode="auto">
          <a:xfrm>
            <a:off x="107950" y="4797425"/>
            <a:ext cx="48244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7" tIns="45841" rIns="91677" bIns="45841">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GB" sz="1200" b="1">
                <a:solidFill>
                  <a:srgbClr val="CC3300"/>
                </a:solidFill>
                <a:latin typeface="Arial Unicode MS" pitchFamily="34" charset="-128"/>
              </a:rPr>
              <a:t>The Spice model</a:t>
            </a:r>
          </a:p>
          <a:p>
            <a:pPr eaLnBrk="1" hangingPunct="1"/>
            <a:endParaRPr lang="en-US" altLang="es-ES" sz="1000">
              <a:latin typeface="Arial Unicode MS" pitchFamily="34" charset="-128"/>
              <a:ea typeface="Arial Unicode MS" pitchFamily="34" charset="-128"/>
              <a:cs typeface="Arial Unicode MS" pitchFamily="34" charset="-128"/>
            </a:endParaRPr>
          </a:p>
          <a:p>
            <a:pPr eaLnBrk="1" hangingPunct="1">
              <a:buFont typeface="Arial" charset="0"/>
              <a:buChar char="•"/>
            </a:pPr>
            <a:r>
              <a:rPr lang="en-US" altLang="es-ES" sz="1000">
                <a:latin typeface="Arial Unicode MS" pitchFamily="34" charset="-128"/>
                <a:ea typeface="Arial Unicode MS" pitchFamily="34" charset="-128"/>
                <a:cs typeface="Arial Unicode MS" pitchFamily="34" charset="-128"/>
              </a:rPr>
              <a:t> The transformer’s behaviour was accurately modeled as a </a:t>
            </a:r>
            <a:r>
              <a:rPr lang="en-US" altLang="es-ES" sz="1000" b="1">
                <a:latin typeface="Arial Unicode MS" pitchFamily="34" charset="-128"/>
                <a:ea typeface="Arial Unicode MS" pitchFamily="34" charset="-128"/>
                <a:cs typeface="Arial Unicode MS" pitchFamily="34" charset="-128"/>
              </a:rPr>
              <a:t>linear </a:t>
            </a:r>
            <a:r>
              <a:rPr lang="en-US" altLang="es-ES" sz="1000">
                <a:latin typeface="Arial Unicode MS" pitchFamily="34" charset="-128"/>
                <a:ea typeface="Arial Unicode MS" pitchFamily="34" charset="-128"/>
                <a:cs typeface="Arial Unicode MS" pitchFamily="34" charset="-128"/>
              </a:rPr>
              <a:t>circuit in the Laplace Domain by a </a:t>
            </a:r>
            <a:r>
              <a:rPr lang="en-US" altLang="es-ES" sz="1000" b="1">
                <a:latin typeface="Arial Unicode MS" pitchFamily="34" charset="-128"/>
                <a:ea typeface="Arial Unicode MS" pitchFamily="34" charset="-128"/>
                <a:cs typeface="Arial Unicode MS" pitchFamily="34" charset="-128"/>
              </a:rPr>
              <a:t>network of controlled current and voltage sources</a:t>
            </a:r>
            <a:r>
              <a:rPr lang="en-US" altLang="es-ES" sz="1000">
                <a:latin typeface="Arial Unicode MS" pitchFamily="34" charset="-128"/>
                <a:ea typeface="Arial Unicode MS" pitchFamily="34" charset="-128"/>
                <a:cs typeface="Arial Unicode MS" pitchFamily="34" charset="-128"/>
              </a:rPr>
              <a:t>.</a:t>
            </a:r>
          </a:p>
        </p:txBody>
      </p:sp>
      <p:sp>
        <p:nvSpPr>
          <p:cNvPr id="5137" name="Text Box 3140"/>
          <p:cNvSpPr txBox="1">
            <a:spLocks noChangeArrowheads="1"/>
          </p:cNvSpPr>
          <p:nvPr/>
        </p:nvSpPr>
        <p:spPr bwMode="auto">
          <a:xfrm>
            <a:off x="6084888" y="5445125"/>
            <a:ext cx="20875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61" tIns="50833" rIns="101661" bIns="50833">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GB" altLang="es-ES" sz="1200" b="1">
                <a:latin typeface="Arial Unicode MS" pitchFamily="34" charset="-128"/>
                <a:cs typeface="Arial" charset="0"/>
              </a:rPr>
              <a:t>Time-domain simulation around the resonance frequency</a:t>
            </a:r>
            <a:endParaRPr lang="en-US" altLang="es-ES" sz="1200" b="1">
              <a:latin typeface="Arial Unicode MS" pitchFamily="34" charset="-128"/>
              <a:cs typeface="Arial" charset="0"/>
            </a:endParaRPr>
          </a:p>
        </p:txBody>
      </p:sp>
      <p:sp>
        <p:nvSpPr>
          <p:cNvPr id="5138" name="Curved Left Arrow 21"/>
          <p:cNvSpPr>
            <a:spLocks noChangeArrowheads="1"/>
          </p:cNvSpPr>
          <p:nvPr/>
        </p:nvSpPr>
        <p:spPr bwMode="auto">
          <a:xfrm>
            <a:off x="5219700" y="5157788"/>
            <a:ext cx="431800" cy="792162"/>
          </a:xfrm>
          <a:prstGeom prst="curvedLeftArrow">
            <a:avLst>
              <a:gd name="adj1" fmla="val 25013"/>
              <a:gd name="adj2" fmla="val 50034"/>
              <a:gd name="adj3" fmla="val 25000"/>
            </a:avLst>
          </a:prstGeom>
          <a:solidFill>
            <a:srgbClr val="0070C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spcBef>
                <a:spcPct val="20000"/>
              </a:spcBef>
              <a:buFontTx/>
              <a:buChar char="•"/>
            </a:pPr>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4"/>
          <p:cNvSpPr>
            <a:spLocks noGrp="1"/>
          </p:cNvSpPr>
          <p:nvPr>
            <p:ph type="dt" sz="quarter" idx="10"/>
          </p:nvPr>
        </p:nvSpPr>
        <p:spPr>
          <a:xfrm>
            <a:off x="642938"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sz="1400" smtClean="0"/>
              <a:t>10 October 2013</a:t>
            </a:r>
          </a:p>
        </p:txBody>
      </p:sp>
      <p:sp>
        <p:nvSpPr>
          <p:cNvPr id="6147" name="Slide Number Placeholder 5"/>
          <p:cNvSpPr>
            <a:spLocks noGrp="1"/>
          </p:cNvSpPr>
          <p:nvPr>
            <p:ph type="sldNum" sz="quarter" idx="12"/>
          </p:nvPr>
        </p:nvSpPr>
        <p:spPr>
          <a:xfrm>
            <a:off x="6500813"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2A62F451-9ECF-4936-81BC-1846D22693B6}" type="slidenum">
              <a:rPr lang="en-US" sz="1400" smtClean="0"/>
              <a:pPr/>
              <a:t>5</a:t>
            </a:fld>
            <a:endParaRPr lang="en-US" sz="1400" smtClean="0"/>
          </a:p>
        </p:txBody>
      </p:sp>
      <p:sp>
        <p:nvSpPr>
          <p:cNvPr id="6148" name="Text Box 3171"/>
          <p:cNvSpPr txBox="1">
            <a:spLocks noChangeArrowheads="1"/>
          </p:cNvSpPr>
          <p:nvPr/>
        </p:nvSpPr>
        <p:spPr bwMode="auto">
          <a:xfrm>
            <a:off x="2555875" y="6654800"/>
            <a:ext cx="4679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7" tIns="45841" rIns="91677" bIns="45841">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de-DE" sz="900"/>
              <a:t>Scientific Detector Workshop 2013. </a:t>
            </a:r>
            <a:r>
              <a:rPr lang="en-US" sz="900"/>
              <a:t>7-11 October 2013. Florence, Italy</a:t>
            </a:r>
            <a:endParaRPr lang="de-DE" sz="900"/>
          </a:p>
        </p:txBody>
      </p:sp>
      <p:sp>
        <p:nvSpPr>
          <p:cNvPr id="14" name="TextBox 56"/>
          <p:cNvSpPr txBox="1">
            <a:spLocks noChangeArrowheads="1"/>
          </p:cNvSpPr>
          <p:nvPr/>
        </p:nvSpPr>
        <p:spPr bwMode="auto">
          <a:xfrm>
            <a:off x="3276600" y="2852738"/>
            <a:ext cx="5472113" cy="254000"/>
          </a:xfrm>
          <a:prstGeom prst="rect">
            <a:avLst/>
          </a:prstGeom>
          <a:noFill/>
          <a:ln w="9525">
            <a:noFill/>
            <a:miter lim="800000"/>
            <a:headEnd/>
            <a:tailEnd/>
          </a:ln>
        </p:spPr>
        <p:txBody>
          <a:bodyPr lIns="91677" tIns="45841" rIns="91677" bIns="45841">
            <a:spAutoFit/>
          </a:bodyPr>
          <a:lstStyle/>
          <a:p>
            <a:pPr>
              <a:defRPr/>
            </a:pPr>
            <a:r>
              <a:rPr lang="en-US" sz="1050" i="1" dirty="0"/>
              <a:t> </a:t>
            </a:r>
          </a:p>
        </p:txBody>
      </p:sp>
      <p:sp>
        <p:nvSpPr>
          <p:cNvPr id="6150" name="Text Box 2781"/>
          <p:cNvSpPr txBox="1">
            <a:spLocks noChangeArrowheads="1"/>
          </p:cNvSpPr>
          <p:nvPr/>
        </p:nvSpPr>
        <p:spPr bwMode="auto">
          <a:xfrm>
            <a:off x="17406938" y="6751638"/>
            <a:ext cx="203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620" tIns="50808" rIns="101620" bIns="50808">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endParaRPr lang="en-US" altLang="es-ES" sz="1000">
              <a:cs typeface="Arial" charset="0"/>
            </a:endParaRPr>
          </a:p>
        </p:txBody>
      </p:sp>
      <p:pic>
        <p:nvPicPr>
          <p:cNvPr id="6151" name="Picture 165" descr="D:\Dropbox\SDW2013\Poster_SDW_2013_Jorge_Romero\09_AONGC_HV-Clock_Step_Response_Measurement_121017_145738_ch1ch2_H3_c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188913"/>
            <a:ext cx="2160588"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66" descr="D:\Dropbox\SDW2013\Poster_SDW_2013_Jorge_Romero\27_AONGC_HV-Clock_Step_Response_Measurement_121023_1425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88913"/>
            <a:ext cx="208915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2349500"/>
            <a:ext cx="2160588"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75" y="4437063"/>
            <a:ext cx="21605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6963" y="4437063"/>
            <a:ext cx="2232025"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2349500"/>
            <a:ext cx="230505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Text Box 3140"/>
          <p:cNvSpPr txBox="1">
            <a:spLocks noChangeArrowheads="1"/>
          </p:cNvSpPr>
          <p:nvPr/>
        </p:nvSpPr>
        <p:spPr bwMode="auto">
          <a:xfrm>
            <a:off x="468313" y="1844675"/>
            <a:ext cx="28003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61" tIns="50833" rIns="101661" bIns="50833">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GB" altLang="es-ES" sz="1200" b="1">
                <a:latin typeface="Arial Unicode MS" pitchFamily="34" charset="-128"/>
                <a:cs typeface="Arial" charset="0"/>
              </a:rPr>
              <a:t>Unoptimized HV-clock step response</a:t>
            </a:r>
            <a:endParaRPr lang="en-US" altLang="es-ES" sz="1200" b="1">
              <a:latin typeface="Arial Unicode MS" pitchFamily="34" charset="-128"/>
              <a:cs typeface="Arial" charset="0"/>
            </a:endParaRPr>
          </a:p>
        </p:txBody>
      </p:sp>
      <p:sp>
        <p:nvSpPr>
          <p:cNvPr id="6158" name="Text Box 3140"/>
          <p:cNvSpPr txBox="1">
            <a:spLocks noChangeArrowheads="1"/>
          </p:cNvSpPr>
          <p:nvPr/>
        </p:nvSpPr>
        <p:spPr bwMode="auto">
          <a:xfrm>
            <a:off x="3419475" y="1844675"/>
            <a:ext cx="28003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61" tIns="50833" rIns="101661" bIns="50833">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GB" altLang="es-ES" sz="1200" b="1">
                <a:latin typeface="Arial Unicode MS" pitchFamily="34" charset="-128"/>
                <a:cs typeface="Arial" charset="0"/>
              </a:rPr>
              <a:t>Optimized HV-clock step response</a:t>
            </a:r>
            <a:endParaRPr lang="en-US" altLang="es-ES" sz="1200" b="1">
              <a:latin typeface="Arial Unicode MS" pitchFamily="34" charset="-128"/>
              <a:cs typeface="Arial" charset="0"/>
            </a:endParaRPr>
          </a:p>
        </p:txBody>
      </p:sp>
      <p:cxnSp>
        <p:nvCxnSpPr>
          <p:cNvPr id="6159" name="Straight Connector 9"/>
          <p:cNvCxnSpPr>
            <a:cxnSpLocks noChangeShapeType="1"/>
          </p:cNvCxnSpPr>
          <p:nvPr/>
        </p:nvCxnSpPr>
        <p:spPr bwMode="auto">
          <a:xfrm flipH="1">
            <a:off x="3779838" y="2636838"/>
            <a:ext cx="0" cy="1368425"/>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6160" name="Straight Arrow Connector 11"/>
          <p:cNvCxnSpPr>
            <a:cxnSpLocks noChangeShapeType="1"/>
          </p:cNvCxnSpPr>
          <p:nvPr/>
        </p:nvCxnSpPr>
        <p:spPr bwMode="auto">
          <a:xfrm>
            <a:off x="3779838" y="3284538"/>
            <a:ext cx="973137" cy="115252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161" name="Straight Connector 9"/>
          <p:cNvCxnSpPr>
            <a:cxnSpLocks noChangeShapeType="1"/>
          </p:cNvCxnSpPr>
          <p:nvPr/>
        </p:nvCxnSpPr>
        <p:spPr bwMode="auto">
          <a:xfrm flipH="1">
            <a:off x="1044575" y="2636838"/>
            <a:ext cx="0" cy="1296987"/>
          </a:xfrm>
          <a:prstGeom prst="line">
            <a:avLst/>
          </a:prstGeom>
          <a:noFill/>
          <a:ln w="19050" algn="ctr">
            <a:solidFill>
              <a:srgbClr val="FF0000"/>
            </a:solidFill>
            <a:round/>
            <a:headEnd/>
            <a:tailEnd/>
          </a:ln>
          <a:extLst>
            <a:ext uri="{909E8E84-426E-40DD-AFC4-6F175D3DCCD1}">
              <a14:hiddenFill xmlns:a14="http://schemas.microsoft.com/office/drawing/2010/main">
                <a:noFill/>
              </a14:hiddenFill>
            </a:ext>
          </a:extLst>
        </p:spPr>
      </p:cxnSp>
      <p:cxnSp>
        <p:nvCxnSpPr>
          <p:cNvPr id="6162" name="Straight Arrow Connector 11"/>
          <p:cNvCxnSpPr>
            <a:cxnSpLocks noChangeShapeType="1"/>
          </p:cNvCxnSpPr>
          <p:nvPr/>
        </p:nvCxnSpPr>
        <p:spPr bwMode="auto">
          <a:xfrm>
            <a:off x="1042988" y="3284538"/>
            <a:ext cx="866775" cy="1152525"/>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6163" name="Picture 181" descr="C:\Dropbox\SDW2013\Visio_Diagrams\Check_ticks_0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163" y="4221163"/>
            <a:ext cx="79216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182" descr="C:\Dropbox\SDW2013\Visio_Diagrams\Check_ticks_0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0338" y="4365625"/>
            <a:ext cx="4794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5" name="Text Box 3140"/>
          <p:cNvSpPr txBox="1">
            <a:spLocks noChangeArrowheads="1"/>
          </p:cNvSpPr>
          <p:nvPr/>
        </p:nvSpPr>
        <p:spPr bwMode="auto">
          <a:xfrm>
            <a:off x="685800" y="6021388"/>
            <a:ext cx="29511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61" tIns="50833" rIns="101661" bIns="50833">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GB" altLang="es-ES" sz="1200">
                <a:latin typeface="Arial Unicode MS" pitchFamily="34" charset="-128"/>
                <a:cs typeface="Arial" charset="0"/>
              </a:rPr>
              <a:t>RTD cut on the unoptimized CCD</a:t>
            </a:r>
            <a:endParaRPr lang="en-US" altLang="es-ES" sz="1200">
              <a:latin typeface="Arial Unicode MS" pitchFamily="34" charset="-128"/>
              <a:cs typeface="Arial" charset="0"/>
            </a:endParaRPr>
          </a:p>
        </p:txBody>
      </p:sp>
      <p:sp>
        <p:nvSpPr>
          <p:cNvPr id="6166" name="Text Box 3140"/>
          <p:cNvSpPr txBox="1">
            <a:spLocks noChangeArrowheads="1"/>
          </p:cNvSpPr>
          <p:nvPr/>
        </p:nvSpPr>
        <p:spPr bwMode="auto">
          <a:xfrm>
            <a:off x="3563938" y="6021388"/>
            <a:ext cx="23209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61" tIns="50833" rIns="101661" bIns="50833">
            <a:spAutoFit/>
          </a:bodyPr>
          <a:lstStyle>
            <a:lvl1pPr defTabSz="4186238" eaLnBrk="0" hangingPunct="0">
              <a:defRPr sz="3200">
                <a:solidFill>
                  <a:schemeClr val="tx1"/>
                </a:solidFill>
                <a:latin typeface="Arial" charset="0"/>
                <a:ea typeface="ＭＳ Ｐゴシック" pitchFamily="34" charset="-128"/>
              </a:defRPr>
            </a:lvl1pPr>
            <a:lvl2pPr marL="742950" indent="-285750" defTabSz="4186238" eaLnBrk="0" hangingPunct="0">
              <a:defRPr sz="3200">
                <a:solidFill>
                  <a:schemeClr val="tx1"/>
                </a:solidFill>
                <a:latin typeface="Arial" charset="0"/>
                <a:ea typeface="ＭＳ Ｐゴシック" pitchFamily="34" charset="-128"/>
              </a:defRPr>
            </a:lvl2pPr>
            <a:lvl3pPr marL="1143000" indent="-228600" defTabSz="4186238" eaLnBrk="0" hangingPunct="0">
              <a:defRPr sz="3200">
                <a:solidFill>
                  <a:schemeClr val="tx1"/>
                </a:solidFill>
                <a:latin typeface="Arial" charset="0"/>
                <a:ea typeface="ＭＳ Ｐゴシック" pitchFamily="34" charset="-128"/>
              </a:defRPr>
            </a:lvl3pPr>
            <a:lvl4pPr marL="1600200" indent="-228600" defTabSz="4186238" eaLnBrk="0" hangingPunct="0">
              <a:defRPr sz="3200">
                <a:solidFill>
                  <a:schemeClr val="tx1"/>
                </a:solidFill>
                <a:latin typeface="Arial" charset="0"/>
                <a:ea typeface="ＭＳ Ｐゴシック" pitchFamily="34" charset="-128"/>
              </a:defRPr>
            </a:lvl4pPr>
            <a:lvl5pPr marL="2057400" indent="-228600" defTabSz="4186238" eaLnBrk="0" hangingPunct="0">
              <a:defRPr sz="3200">
                <a:solidFill>
                  <a:schemeClr val="tx1"/>
                </a:solidFill>
                <a:latin typeface="Arial" charset="0"/>
                <a:ea typeface="ＭＳ Ｐゴシック" pitchFamily="34" charset="-128"/>
              </a:defRPr>
            </a:lvl5pPr>
            <a:lvl6pPr marL="25146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defTabSz="4186238"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GB" altLang="es-ES" sz="1200">
                <a:latin typeface="Arial Unicode MS" pitchFamily="34" charset="-128"/>
                <a:cs typeface="Arial" charset="0"/>
              </a:rPr>
              <a:t>RTD cut on the optimized CCD</a:t>
            </a:r>
            <a:endParaRPr lang="en-US" altLang="es-ES" sz="1200">
              <a:latin typeface="Arial Unicode MS" pitchFamily="34" charset="-128"/>
              <a:cs typeface="Arial" charset="0"/>
            </a:endParaRPr>
          </a:p>
        </p:txBody>
      </p:sp>
      <p:sp>
        <p:nvSpPr>
          <p:cNvPr id="6167" name="Text Box 3140"/>
          <p:cNvSpPr txBox="1">
            <a:spLocks noChangeArrowheads="1"/>
          </p:cNvSpPr>
          <p:nvPr/>
        </p:nvSpPr>
        <p:spPr bwMode="auto">
          <a:xfrm>
            <a:off x="6156325" y="1268413"/>
            <a:ext cx="291465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61" tIns="50833" rIns="101661" bIns="50833">
            <a:spAutoFit/>
          </a:bodyPr>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eaLnBrk="1" hangingPunct="1"/>
            <a:r>
              <a:rPr lang="en-GB" sz="1200" b="1">
                <a:solidFill>
                  <a:srgbClr val="CC3300"/>
                </a:solidFill>
              </a:rPr>
              <a:t>Experimental Results</a:t>
            </a:r>
          </a:p>
          <a:p>
            <a:pPr eaLnBrk="1" hangingPunct="1"/>
            <a:endParaRPr lang="en-GB" sz="1200" b="1">
              <a:solidFill>
                <a:srgbClr val="CC3300"/>
              </a:solidFill>
            </a:endParaRPr>
          </a:p>
          <a:p>
            <a:pPr algn="just" eaLnBrk="1" hangingPunct="1"/>
            <a:r>
              <a:rPr lang="en-US" altLang="es-ES" sz="1200">
                <a:latin typeface="Arial Unicode MS" pitchFamily="34" charset="-128"/>
                <a:cs typeface="Arial" charset="0"/>
              </a:rPr>
              <a:t>The oscilloscope  shows that the HV-clock of the CC220 varies during the frame readout and variation is proportional to illumination level. This sensitivity to disturbances can be minimized with the proper tuning of the PID controller. Thanks to the accurate model of the transformer the value of the components in the PID have been optimized by simulation to respond quickest to disturbances.</a:t>
            </a:r>
          </a:p>
          <a:p>
            <a:pPr algn="just" eaLnBrk="1" hangingPunct="1"/>
            <a:endParaRPr lang="en-US" altLang="es-ES" sz="1200">
              <a:latin typeface="Arial Unicode MS" pitchFamily="34" charset="-128"/>
              <a:cs typeface="Arial" charset="0"/>
            </a:endParaRPr>
          </a:p>
          <a:p>
            <a:pPr algn="just" eaLnBrk="1" hangingPunct="1"/>
            <a:endParaRPr lang="en-US" altLang="es-ES" sz="1200">
              <a:latin typeface="Arial Unicode MS" pitchFamily="34" charset="-128"/>
              <a:cs typeface="Arial" charset="0"/>
            </a:endParaRPr>
          </a:p>
          <a:p>
            <a:pPr algn="just" eaLnBrk="1" hangingPunct="1"/>
            <a:r>
              <a:rPr lang="en-US" altLang="es-ES" sz="1600" b="1">
                <a:solidFill>
                  <a:srgbClr val="0000FF"/>
                </a:solidFill>
                <a:latin typeface="Arial Unicode MS" pitchFamily="34" charset="-128"/>
                <a:cs typeface="Arial" charset="0"/>
              </a:rPr>
              <a:t>All the simulations have been confirmed by measurements and both agree extremely well. The excellent results speak by themselves. </a:t>
            </a:r>
          </a:p>
        </p:txBody>
      </p:sp>
      <p:pic>
        <p:nvPicPr>
          <p:cNvPr id="12" name="Picture 12" descr="http://www.uma.es/media/themes/uma/img/logo_uma.png"/>
          <p:cNvPicPr>
            <a:picLocks noChangeAspect="1" noChangeArrowheads="1"/>
          </p:cNvPicPr>
          <p:nvPr/>
        </p:nvPicPr>
        <p:blipFill>
          <a:blip r:embed="rId10"/>
          <a:srcRect/>
          <a:stretch>
            <a:fillRect/>
          </a:stretch>
        </p:blipFill>
        <p:spPr bwMode="auto">
          <a:xfrm>
            <a:off x="179388" y="115888"/>
            <a:ext cx="576262" cy="576262"/>
          </a:xfrm>
          <a:prstGeom prst="rect">
            <a:avLst/>
          </a:prstGeom>
          <a:solidFill>
            <a:schemeClr val="accent2">
              <a:lumMod val="50000"/>
            </a:schemeClr>
          </a:solidFill>
          <a:ln w="9525">
            <a:noFill/>
            <a:miter lim="800000"/>
            <a:headEnd/>
            <a:tailEnd/>
          </a:ln>
        </p:spPr>
      </p:pic>
      <p:sp>
        <p:nvSpPr>
          <p:cNvPr id="6169" name="Footer Placeholder 15"/>
          <p:cNvSpPr txBox="1">
            <a:spLocks noGrp="1"/>
          </p:cNvSpPr>
          <p:nvPr/>
        </p:nvSpPr>
        <p:spPr bwMode="auto">
          <a:xfrm>
            <a:off x="1547813" y="6453188"/>
            <a:ext cx="6192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Arial" charset="0"/>
                <a:ea typeface="ＭＳ Ｐゴシック" pitchFamily="34" charset="-128"/>
              </a:defRPr>
            </a:lvl1pPr>
            <a:lvl2pPr marL="742950" indent="-285750" eaLnBrk="0" hangingPunct="0">
              <a:defRPr sz="3200">
                <a:solidFill>
                  <a:schemeClr val="tx1"/>
                </a:solidFill>
                <a:latin typeface="Arial" charset="0"/>
                <a:ea typeface="ＭＳ Ｐゴシック" pitchFamily="34" charset="-128"/>
              </a:defRPr>
            </a:lvl2pPr>
            <a:lvl3pPr marL="1143000" indent="-228600" eaLnBrk="0" hangingPunct="0">
              <a:defRPr sz="3200">
                <a:solidFill>
                  <a:schemeClr val="tx1"/>
                </a:solidFill>
                <a:latin typeface="Arial" charset="0"/>
                <a:ea typeface="ＭＳ Ｐゴシック" pitchFamily="34" charset="-128"/>
              </a:defRPr>
            </a:lvl3pPr>
            <a:lvl4pPr marL="1600200" indent="-228600" eaLnBrk="0" hangingPunct="0">
              <a:defRPr sz="3200">
                <a:solidFill>
                  <a:schemeClr val="tx1"/>
                </a:solidFill>
                <a:latin typeface="Arial" charset="0"/>
                <a:ea typeface="ＭＳ Ｐゴシック" pitchFamily="34" charset="-128"/>
              </a:defRPr>
            </a:lvl4pPr>
            <a:lvl5pPr marL="2057400" indent="-228600" eaLnBrk="0" hangingPunct="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r>
              <a:rPr lang="en-US" sz="1400"/>
              <a:t>Spice Model of the High-Voltage Transformers for the CCD220</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http://www.uma.es/media/themes/uma/img/logo_uma.png"/>
          <p:cNvPicPr>
            <a:picLocks noChangeAspect="1" noChangeArrowheads="1"/>
          </p:cNvPicPr>
          <p:nvPr/>
        </p:nvPicPr>
        <p:blipFill>
          <a:blip r:embed="rId2"/>
          <a:srcRect/>
          <a:stretch>
            <a:fillRect/>
          </a:stretch>
        </p:blipFill>
        <p:spPr bwMode="auto">
          <a:xfrm>
            <a:off x="179388" y="115888"/>
            <a:ext cx="576262" cy="576262"/>
          </a:xfrm>
          <a:prstGeom prst="rect">
            <a:avLst/>
          </a:prstGeom>
          <a:solidFill>
            <a:schemeClr val="accent2">
              <a:lumMod val="50000"/>
            </a:schemeClr>
          </a:solidFill>
          <a:ln w="9525">
            <a:noFill/>
            <a:miter lim="800000"/>
            <a:headEnd/>
            <a:tailEnd/>
          </a:ln>
        </p:spPr>
      </p:pic>
      <p:sp>
        <p:nvSpPr>
          <p:cNvPr id="10" name="Title 1"/>
          <p:cNvSpPr txBox="1">
            <a:spLocks/>
          </p:cNvSpPr>
          <p:nvPr/>
        </p:nvSpPr>
        <p:spPr bwMode="auto">
          <a:xfrm>
            <a:off x="1331913" y="2060575"/>
            <a:ext cx="6624637" cy="2089150"/>
          </a:xfrm>
          <a:prstGeom prst="rect">
            <a:avLst/>
          </a:prstGeom>
          <a:noFill/>
          <a:ln w="9525">
            <a:noFill/>
            <a:miter lim="800000"/>
            <a:headEnd/>
            <a:tailEnd/>
          </a:ln>
        </p:spPr>
        <p:txBody>
          <a:bodyPr anchor="ctr"/>
          <a:lstStyle/>
          <a:p>
            <a:pPr algn="ctr" eaLnBrk="0" hangingPunct="0">
              <a:spcBef>
                <a:spcPts val="1800"/>
              </a:spcBef>
              <a:defRPr/>
            </a:pPr>
            <a:r>
              <a:rPr lang="en-US" b="1" i="1" kern="0" dirty="0">
                <a:solidFill>
                  <a:schemeClr val="tx2"/>
                </a:solidFill>
                <a:latin typeface="+mj-lt"/>
                <a:ea typeface="+mj-ea"/>
                <a:cs typeface="ＭＳ Ｐゴシック"/>
              </a:rPr>
              <a:t/>
            </a:r>
            <a:br>
              <a:rPr lang="en-US" b="1" i="1" kern="0" dirty="0">
                <a:solidFill>
                  <a:schemeClr val="tx2"/>
                </a:solidFill>
                <a:latin typeface="+mj-lt"/>
                <a:ea typeface="+mj-ea"/>
                <a:cs typeface="ＭＳ Ｐゴシック"/>
              </a:rPr>
            </a:br>
            <a:r>
              <a:rPr lang="en-US" b="1" i="1" kern="0" dirty="0">
                <a:solidFill>
                  <a:schemeClr val="tx2"/>
                </a:solidFill>
                <a:latin typeface="+mj-lt"/>
                <a:ea typeface="+mj-ea"/>
                <a:cs typeface="ＭＳ Ｐゴシック"/>
              </a:rPr>
              <a:t>Thanks to Jorge Romero and the University of Malaga for this outstanding work</a:t>
            </a:r>
            <a:endParaRPr lang="nl-BE" b="1" i="1" kern="0" dirty="0">
              <a:solidFill>
                <a:schemeClr val="tx2"/>
              </a:solidFill>
              <a:latin typeface="+mj-lt"/>
              <a:ea typeface="+mj-ea"/>
              <a:cs typeface="ＭＳ Ｐゴシック"/>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307340</TotalTime>
  <Words>455</Words>
  <Application>Microsoft Office PowerPoint</Application>
  <PresentationFormat>Presentazione su schermo (4:3)</PresentationFormat>
  <Paragraphs>76</Paragraphs>
  <Slides>6</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vt:i4>
      </vt:variant>
    </vt:vector>
  </HeadingPairs>
  <TitlesOfParts>
    <vt:vector size="10" baseType="lpstr">
      <vt:lpstr>Arial</vt:lpstr>
      <vt:lpstr>ＭＳ Ｐゴシック</vt:lpstr>
      <vt:lpstr>Arial Unicode MS</vt:lpstr>
      <vt:lpstr>Blank Presentation</vt:lpstr>
      <vt:lpstr> Wide-Band Spice Model of the High-Speed and High-Voltage Transformers for the CCD220</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ESO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ESO User</dc:creator>
  <cp:lastModifiedBy>tecno</cp:lastModifiedBy>
  <cp:revision>8645</cp:revision>
  <cp:lastPrinted>2007-04-16T13:36:15Z</cp:lastPrinted>
  <dcterms:created xsi:type="dcterms:W3CDTF">2007-02-06T14:57:56Z</dcterms:created>
  <dcterms:modified xsi:type="dcterms:W3CDTF">2013-10-09T14:16:23Z</dcterms:modified>
</cp:coreProperties>
</file>