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9"/>
  </p:notesMasterIdLst>
  <p:sldIdLst>
    <p:sldId id="298" r:id="rId4"/>
    <p:sldId id="273" r:id="rId5"/>
    <p:sldId id="274" r:id="rId6"/>
    <p:sldId id="290" r:id="rId7"/>
    <p:sldId id="271" r:id="rId8"/>
    <p:sldId id="300" r:id="rId9"/>
    <p:sldId id="275" r:id="rId10"/>
    <p:sldId id="276" r:id="rId11"/>
    <p:sldId id="259" r:id="rId12"/>
    <p:sldId id="293" r:id="rId13"/>
    <p:sldId id="299" r:id="rId14"/>
    <p:sldId id="304" r:id="rId15"/>
    <p:sldId id="295" r:id="rId16"/>
    <p:sldId id="287" r:id="rId17"/>
    <p:sldId id="305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>
        <p:scale>
          <a:sx n="70" d="100"/>
          <a:sy n="70" d="100"/>
        </p:scale>
        <p:origin x="-109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83F11-0E31-4680-A820-BCF7658C0709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A8C91-7E31-4BAE-BAA9-001C707B8A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2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02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87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365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7560-C406-4AB5-BC61-66360EF258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D2B73-0898-4C12-9C60-C851F82413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2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BBD61-6F9E-4E5C-ABE7-AA8FEDCDED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B46C-5A9A-4616-84FF-21F0E60C71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85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C15FD-F6EE-407B-A920-AAB8E1627B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D210B-CDB9-4ACD-9FA5-7FBAD3004A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52D89-9E26-4607-BEF7-E3C1D48A43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3D90B-DEF5-479E-B76A-4C4BD54458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33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9C632-E00E-4892-8B28-6440317ABD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1140-EF41-43E1-89C2-34B8537C60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4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5CB8-1584-4C22-8E64-25B9CD801A7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3E5EA-0EC2-4B2B-AE76-334D9E7971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02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5A02-4545-4359-9A80-BE97F34381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516DF-A296-40F6-9A5C-993521B763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1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223DE-0683-42E3-8E6C-5E75DF73B2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57C0-5655-47A5-B36C-CCB4420C4F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3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95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7BF8-45A1-4AFF-AC68-88996466A2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16678-F98F-43DF-B3BC-BB608FB45E1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0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3A3E2-0328-41A0-850A-E45FAA7476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7368-6690-4307-9886-0D20CBE4D75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89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0C1EB-E779-47B5-B67A-37147FD0B9C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E1F8-C6F4-4033-B6B0-2C158ADDCD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87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59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2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6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98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33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53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243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34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01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5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22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7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23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75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5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32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DEAE-2179-405B-8985-7FBEC12C9DCC}" type="datetimeFigureOut">
              <a:rPr lang="it-IT" smtClean="0"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28635-C80F-48DA-85FF-ADA51027B6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44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096AE6-2639-40AC-961C-88986573FE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65DEA3-9B0B-4130-94E6-534B3BFD0E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7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D3FD6-D0A6-4B09-9444-BA89A958F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56141-F4E3-48DB-B481-6607FD1C46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5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.jpeg"/><Relationship Id="rId21" Type="http://schemas.openxmlformats.org/officeDocument/2006/relationships/image" Target="../media/image42.jpeg"/><Relationship Id="rId42" Type="http://schemas.openxmlformats.org/officeDocument/2006/relationships/image" Target="../media/image63.jpeg"/><Relationship Id="rId47" Type="http://schemas.openxmlformats.org/officeDocument/2006/relationships/image" Target="../media/image68.jpeg"/><Relationship Id="rId63" Type="http://schemas.openxmlformats.org/officeDocument/2006/relationships/image" Target="../media/image84.jpeg"/><Relationship Id="rId68" Type="http://schemas.openxmlformats.org/officeDocument/2006/relationships/image" Target="../media/image89.jpeg"/><Relationship Id="rId7" Type="http://schemas.openxmlformats.org/officeDocument/2006/relationships/image" Target="../media/image28.jpeg"/><Relationship Id="rId71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29" Type="http://schemas.openxmlformats.org/officeDocument/2006/relationships/image" Target="../media/image50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jpeg"/><Relationship Id="rId37" Type="http://schemas.openxmlformats.org/officeDocument/2006/relationships/image" Target="../media/image58.jpeg"/><Relationship Id="rId40" Type="http://schemas.openxmlformats.org/officeDocument/2006/relationships/image" Target="../media/image61.jpeg"/><Relationship Id="rId45" Type="http://schemas.openxmlformats.org/officeDocument/2006/relationships/image" Target="../media/image66.jpeg"/><Relationship Id="rId53" Type="http://schemas.openxmlformats.org/officeDocument/2006/relationships/image" Target="../media/image74.jpeg"/><Relationship Id="rId58" Type="http://schemas.openxmlformats.org/officeDocument/2006/relationships/image" Target="../media/image79.jpeg"/><Relationship Id="rId66" Type="http://schemas.openxmlformats.org/officeDocument/2006/relationships/image" Target="../media/image87.jpeg"/><Relationship Id="rId5" Type="http://schemas.openxmlformats.org/officeDocument/2006/relationships/image" Target="../media/image26.jpeg"/><Relationship Id="rId61" Type="http://schemas.openxmlformats.org/officeDocument/2006/relationships/image" Target="../media/image82.jpeg"/><Relationship Id="rId19" Type="http://schemas.openxmlformats.org/officeDocument/2006/relationships/image" Target="../media/image4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Relationship Id="rId30" Type="http://schemas.openxmlformats.org/officeDocument/2006/relationships/image" Target="../media/image51.jpeg"/><Relationship Id="rId35" Type="http://schemas.openxmlformats.org/officeDocument/2006/relationships/image" Target="../media/image56.jpeg"/><Relationship Id="rId43" Type="http://schemas.openxmlformats.org/officeDocument/2006/relationships/image" Target="../media/image64.jpeg"/><Relationship Id="rId48" Type="http://schemas.openxmlformats.org/officeDocument/2006/relationships/image" Target="../media/image69.jpeg"/><Relationship Id="rId56" Type="http://schemas.openxmlformats.org/officeDocument/2006/relationships/image" Target="../media/image77.jpeg"/><Relationship Id="rId64" Type="http://schemas.openxmlformats.org/officeDocument/2006/relationships/image" Target="../media/image85.jpeg"/><Relationship Id="rId69" Type="http://schemas.openxmlformats.org/officeDocument/2006/relationships/image" Target="../media/image90.jpeg"/><Relationship Id="rId8" Type="http://schemas.openxmlformats.org/officeDocument/2006/relationships/image" Target="../media/image29.jpeg"/><Relationship Id="rId51" Type="http://schemas.openxmlformats.org/officeDocument/2006/relationships/image" Target="../media/image72.jpeg"/><Relationship Id="rId72" Type="http://schemas.openxmlformats.org/officeDocument/2006/relationships/image" Target="../media/image2.png"/><Relationship Id="rId3" Type="http://schemas.openxmlformats.org/officeDocument/2006/relationships/image" Target="../media/image24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4.jpeg"/><Relationship Id="rId38" Type="http://schemas.openxmlformats.org/officeDocument/2006/relationships/image" Target="../media/image59.jpeg"/><Relationship Id="rId46" Type="http://schemas.openxmlformats.org/officeDocument/2006/relationships/image" Target="../media/image67.jpeg"/><Relationship Id="rId59" Type="http://schemas.openxmlformats.org/officeDocument/2006/relationships/image" Target="../media/image80.jpeg"/><Relationship Id="rId67" Type="http://schemas.openxmlformats.org/officeDocument/2006/relationships/image" Target="../media/image88.jpeg"/><Relationship Id="rId20" Type="http://schemas.openxmlformats.org/officeDocument/2006/relationships/image" Target="../media/image41.jpeg"/><Relationship Id="rId41" Type="http://schemas.openxmlformats.org/officeDocument/2006/relationships/image" Target="../media/image62.jpeg"/><Relationship Id="rId54" Type="http://schemas.openxmlformats.org/officeDocument/2006/relationships/image" Target="../media/image75.jpeg"/><Relationship Id="rId62" Type="http://schemas.openxmlformats.org/officeDocument/2006/relationships/image" Target="../media/image83.jpeg"/><Relationship Id="rId70" Type="http://schemas.openxmlformats.org/officeDocument/2006/relationships/image" Target="../media/image9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jpeg"/><Relationship Id="rId36" Type="http://schemas.openxmlformats.org/officeDocument/2006/relationships/image" Target="../media/image57.jpeg"/><Relationship Id="rId49" Type="http://schemas.openxmlformats.org/officeDocument/2006/relationships/image" Target="../media/image70.jpeg"/><Relationship Id="rId57" Type="http://schemas.openxmlformats.org/officeDocument/2006/relationships/image" Target="../media/image78.jpeg"/><Relationship Id="rId10" Type="http://schemas.openxmlformats.org/officeDocument/2006/relationships/image" Target="../media/image31.jpeg"/><Relationship Id="rId31" Type="http://schemas.openxmlformats.org/officeDocument/2006/relationships/image" Target="../media/image52.jpeg"/><Relationship Id="rId44" Type="http://schemas.openxmlformats.org/officeDocument/2006/relationships/image" Target="../media/image65.jpeg"/><Relationship Id="rId52" Type="http://schemas.openxmlformats.org/officeDocument/2006/relationships/image" Target="../media/image73.jpeg"/><Relationship Id="rId60" Type="http://schemas.openxmlformats.org/officeDocument/2006/relationships/image" Target="../media/image81.jpeg"/><Relationship Id="rId65" Type="http://schemas.openxmlformats.org/officeDocument/2006/relationships/image" Target="../media/image8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9" Type="http://schemas.openxmlformats.org/officeDocument/2006/relationships/image" Target="../media/image60.jpeg"/><Relationship Id="rId34" Type="http://schemas.openxmlformats.org/officeDocument/2006/relationships/image" Target="../media/image55.jpeg"/><Relationship Id="rId50" Type="http://schemas.openxmlformats.org/officeDocument/2006/relationships/image" Target="../media/image71.jpeg"/><Relationship Id="rId55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9" y="188641"/>
            <a:ext cx="8364536" cy="616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1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8687" y="199774"/>
            <a:ext cx="835478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Control System for the Euclid-NISP Mission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IR Focal Plane</a:t>
            </a:r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F. </a:t>
            </a:r>
            <a:r>
              <a:rPr lang="en-US" sz="2800" b="1" dirty="0" err="1" smtClean="0">
                <a:solidFill>
                  <a:schemeClr val="bg1"/>
                </a:solidFill>
              </a:rPr>
              <a:t>Bortoletto</a:t>
            </a:r>
            <a:r>
              <a:rPr lang="en-US" sz="2800" b="1" dirty="0" smtClean="0">
                <a:solidFill>
                  <a:schemeClr val="bg1"/>
                </a:solidFill>
              </a:rPr>
              <a:t>, C. Bonoli, M. D’Alessandro,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L. Corcione, S. Ligori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On Behalf of NISP Team, EC, ASI, INAF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3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Present WE Architecture: 1 From 2x Units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51" y="1600200"/>
            <a:ext cx="62596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10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4" y="6381328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ccia a destra 12"/>
          <p:cNvSpPr/>
          <p:nvPr/>
        </p:nvSpPr>
        <p:spPr>
          <a:xfrm>
            <a:off x="251520" y="3429000"/>
            <a:ext cx="122413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1x Triplet/DCU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971600" y="119675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L</a:t>
            </a:r>
          </a:p>
          <a:p>
            <a:pPr algn="ctr"/>
            <a:r>
              <a:rPr lang="en-US" sz="1000" dirty="0" smtClean="0"/>
              <a:t>INK</a:t>
            </a:r>
            <a:endParaRPr lang="en-US" sz="1000" dirty="0"/>
          </a:p>
        </p:txBody>
      </p:sp>
      <p:sp>
        <p:nvSpPr>
          <p:cNvPr id="15" name="Freccia in giù 14"/>
          <p:cNvSpPr/>
          <p:nvPr/>
        </p:nvSpPr>
        <p:spPr>
          <a:xfrm>
            <a:off x="1763688" y="119675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DCU</a:t>
            </a:r>
            <a:endParaRPr lang="en-US" sz="1000" dirty="0"/>
          </a:p>
        </p:txBody>
      </p:sp>
      <p:sp>
        <p:nvSpPr>
          <p:cNvPr id="16" name="Freccia in giù 15"/>
          <p:cNvSpPr/>
          <p:nvPr/>
        </p:nvSpPr>
        <p:spPr>
          <a:xfrm>
            <a:off x="2771800" y="119675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SPW</a:t>
            </a:r>
            <a:endParaRPr lang="en-US" sz="1000" dirty="0"/>
          </a:p>
        </p:txBody>
      </p:sp>
      <p:sp>
        <p:nvSpPr>
          <p:cNvPr id="17" name="Freccia in giù 16"/>
          <p:cNvSpPr/>
          <p:nvPr/>
        </p:nvSpPr>
        <p:spPr>
          <a:xfrm>
            <a:off x="3923928" y="83671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DPM</a:t>
            </a:r>
            <a:endParaRPr lang="en-US" sz="1000" dirty="0"/>
          </a:p>
        </p:txBody>
      </p:sp>
      <p:sp>
        <p:nvSpPr>
          <p:cNvPr id="18" name="Freccia in giù 17"/>
          <p:cNvSpPr/>
          <p:nvPr/>
        </p:nvSpPr>
        <p:spPr>
          <a:xfrm>
            <a:off x="5364088" y="83671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DPU</a:t>
            </a:r>
            <a:endParaRPr lang="en-US" sz="1000" dirty="0"/>
          </a:p>
        </p:txBody>
      </p:sp>
      <p:sp>
        <p:nvSpPr>
          <p:cNvPr id="19" name="Freccia in giù 18"/>
          <p:cNvSpPr/>
          <p:nvPr/>
        </p:nvSpPr>
        <p:spPr>
          <a:xfrm>
            <a:off x="4644008" y="83671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SPW</a:t>
            </a:r>
            <a:endParaRPr lang="en-US" sz="1000" dirty="0"/>
          </a:p>
        </p:txBody>
      </p:sp>
      <p:sp>
        <p:nvSpPr>
          <p:cNvPr id="3" name="Rettangolo 2"/>
          <p:cNvSpPr/>
          <p:nvPr/>
        </p:nvSpPr>
        <p:spPr>
          <a:xfrm>
            <a:off x="251520" y="2492896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611560" y="2492896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1520" y="2852936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611560" y="4509120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636912"/>
            <a:ext cx="3240360" cy="2284059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251520" y="4509120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611560" y="2852936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251520" y="4869160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611560" y="4869160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CABL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36912"/>
            <a:ext cx="3807127" cy="2276872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 flipH="1">
            <a:off x="971600" y="28529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971600" y="48691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ccia in giù 18"/>
          <p:cNvSpPr/>
          <p:nvPr/>
        </p:nvSpPr>
        <p:spPr>
          <a:xfrm>
            <a:off x="6444208" y="83671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P.SUP</a:t>
            </a:r>
            <a:endParaRPr lang="en-US" sz="1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2132856"/>
            <a:ext cx="890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Triplets</a:t>
            </a:r>
            <a:r>
              <a:rPr lang="it-IT" sz="1200" dirty="0" smtClean="0"/>
              <a:t> 1-4</a:t>
            </a:r>
            <a:endParaRPr lang="it-IT" sz="12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79512" y="5373216"/>
            <a:ext cx="890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Triplets</a:t>
            </a:r>
            <a:r>
              <a:rPr lang="it-IT" sz="1200" dirty="0" smtClean="0"/>
              <a:t> 5-</a:t>
            </a:r>
            <a:r>
              <a:rPr lang="it-IT" sz="1200" dirty="0"/>
              <a:t>8</a:t>
            </a:r>
          </a:p>
        </p:txBody>
      </p:sp>
      <p:sp>
        <p:nvSpPr>
          <p:cNvPr id="33" name="Freccia sinistra 32"/>
          <p:cNvSpPr/>
          <p:nvPr/>
        </p:nvSpPr>
        <p:spPr>
          <a:xfrm>
            <a:off x="5724128" y="5805264"/>
            <a:ext cx="936104" cy="5760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/>
              <a:t>1553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7779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49474" y="692696"/>
            <a:ext cx="8784976" cy="512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Simplified Least-Square Fit </a:t>
            </a:r>
            <a:r>
              <a:rPr lang="en-US" altLang="it-IT" sz="1300" b="1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on </a:t>
            </a:r>
            <a:r>
              <a:rPr lang="en-US" altLang="it-IT" sz="1300" b="1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ignal Samples 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Weighted/</a:t>
            </a:r>
            <a:r>
              <a:rPr lang="en-US" altLang="it-IT" sz="1300" b="1" dirty="0" err="1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Unweighted</a:t>
            </a: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Least-Square Fit on Signal Samples :</a:t>
            </a: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Weighted/</a:t>
            </a:r>
            <a:r>
              <a:rPr lang="en-US" altLang="it-IT" sz="1300" b="1" dirty="0" err="1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Unweighted</a:t>
            </a: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Least-Square Fit  </a:t>
            </a:r>
            <a:r>
              <a:rPr lang="en-US" altLang="it-IT" sz="1300" b="1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on </a:t>
            </a: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Signal Samples Derivative 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it-IT" sz="1300" b="1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Weighted/</a:t>
            </a:r>
            <a:r>
              <a:rPr lang="en-US" altLang="it-IT" sz="1300" b="1" dirty="0" err="1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Unweighted</a:t>
            </a:r>
            <a:r>
              <a:rPr lang="en-US" altLang="it-IT" sz="1300" b="1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it-IT" sz="1300" b="1" dirty="0" smtClean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Mean  </a:t>
            </a:r>
            <a:r>
              <a:rPr lang="en-US" altLang="it-IT" sz="1300" b="1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on Signal Samples Derivative 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sz="1300" b="1" dirty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sz="13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8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		</a:t>
            </a:r>
            <a:endParaRPr lang="en-US" altLang="it-IT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96752"/>
            <a:ext cx="87249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itolo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490066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On-Board Processing Fit Algorithms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4" y="6381328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11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0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98" name="Picture 154" descr="test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99" name="Picture 155" descr="test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0" name="Picture 156" descr="testa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1" name="Picture 157" descr="testa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2" name="Picture 158" descr="testa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3" name="Picture 159" descr="testa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4" name="Picture 160" descr="testa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5" name="Picture 161" descr="testb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6" name="Picture 162" descr="testb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7" name="Picture 163" descr="test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8" name="Picture 164" descr="testb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09" name="Picture 165" descr="testb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0" name="Picture 166" descr="testb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1" name="Picture 167" descr="testb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2" name="Picture 168" descr="testb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3" name="Picture 169" descr="testb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4" name="Picture 170" descr="testb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5" name="Picture 171" descr="testc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6" name="Picture 172" descr="testc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7" name="Picture 173" descr="testc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8" name="Picture 174" descr="testc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19" name="Picture 175" descr="testc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0" name="Picture 176" descr="testc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1" name="Picture 177" descr="testc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2" name="Picture 178" descr="testc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3" name="Picture 179" descr="testc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4" name="Picture 180" descr="testc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5" name="Picture 181" descr="testd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6" name="Picture 182" descr="testd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7" name="Picture 183" descr="testd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8" name="Picture 184" descr="testd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9" name="Picture 185" descr="testd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0" name="Picture 186" descr="testd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1" name="Picture 187" descr="testd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2" name="Picture 188" descr="testd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3" name="Picture 189" descr="testd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4" name="Picture 190" descr="testd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5" name="Picture 191" descr="teste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6" name="Picture 192" descr="teste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7" name="Picture 193" descr="teste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8" name="Picture 194" descr="teste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39" name="Picture 195" descr="teste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0" name="Picture 196" descr="teste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1" name="Picture 197" descr="teste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2" name="Picture 198" descr="teste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3" name="Picture 199" descr="teste8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4" name="Picture 200" descr="teste9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5" name="Picture 201" descr="testf0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6" name="Picture 202" descr="testf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7" name="Picture 203" descr="testf2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8" name="Picture 204" descr="testf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" name="Picture 205" descr="testf4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0" name="Picture 206" descr="testf5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1" name="Picture 207" descr="testf6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2" name="Picture 208" descr="testf7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3" name="Picture 209" descr="testf8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4" name="Picture 210" descr="testf9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5" name="Picture 211" descr="testg0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6" name="Picture 212" descr="testg1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7" name="Picture 213" descr="testg2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8" name="Picture 214" descr="testg3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9" name="Picture 215" descr="testg4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0" name="Picture 216" descr="testg5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1" name="Picture 217" descr="testg6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2" name="Picture 218" descr="testg7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3" name="Picture 219" descr="testg8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4" name="Picture 220" descr="testg9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9150"/>
            <a:ext cx="4876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7" name="Picture 223" descr="spettri"/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196975"/>
            <a:ext cx="2008188" cy="2016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68" name="Picture 224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45" y="3381375"/>
            <a:ext cx="2024063" cy="20637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72" name="Text Box 228"/>
          <p:cNvSpPr txBox="1">
            <a:spLocks noChangeArrowheads="1"/>
          </p:cNvSpPr>
          <p:nvPr/>
        </p:nvSpPr>
        <p:spPr bwMode="auto">
          <a:xfrm>
            <a:off x="539750" y="5695950"/>
            <a:ext cx="4846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i="1" dirty="0" err="1" smtClean="0">
                <a:solidFill>
                  <a:schemeClr val="tx2"/>
                </a:solidFill>
                <a:latin typeface="Calibri" pitchFamily="34" charset="0"/>
              </a:rPr>
              <a:t>Multy-Accumulation</a:t>
            </a:r>
            <a:r>
              <a:rPr lang="it-IT" altLang="it-IT" i="1" dirty="0" smtClean="0">
                <a:solidFill>
                  <a:schemeClr val="tx2"/>
                </a:solidFill>
                <a:latin typeface="Calibri" pitchFamily="34" charset="0"/>
              </a:rPr>
              <a:t> Data-Cube</a:t>
            </a:r>
            <a:endParaRPr lang="it-IT" altLang="it-IT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1973" name="Text Box 229"/>
          <p:cNvSpPr txBox="1">
            <a:spLocks noChangeArrowheads="1"/>
          </p:cNvSpPr>
          <p:nvPr/>
        </p:nvSpPr>
        <p:spPr bwMode="auto">
          <a:xfrm>
            <a:off x="5899026" y="720725"/>
            <a:ext cx="2489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en-US" altLang="it-IT" i="1" dirty="0" err="1" smtClean="0">
                <a:solidFill>
                  <a:schemeClr val="tx2"/>
                </a:solidFill>
              </a:rPr>
              <a:t>AxeSYM</a:t>
            </a:r>
            <a:r>
              <a:rPr lang="en-US" altLang="it-IT" i="1" dirty="0" smtClean="0">
                <a:solidFill>
                  <a:schemeClr val="tx2"/>
                </a:solidFill>
              </a:rPr>
              <a:t> Image </a:t>
            </a:r>
            <a:r>
              <a:rPr lang="en-US" altLang="it-IT" i="1" dirty="0">
                <a:solidFill>
                  <a:schemeClr val="tx2"/>
                </a:solidFill>
              </a:rPr>
              <a:t>template</a:t>
            </a:r>
            <a:endParaRPr lang="it-IT" altLang="it-IT" i="1" dirty="0">
              <a:solidFill>
                <a:schemeClr val="tx2"/>
              </a:solidFill>
            </a:endParaRPr>
          </a:p>
        </p:txBody>
      </p:sp>
      <p:sp>
        <p:nvSpPr>
          <p:cNvPr id="31974" name="Text Box 230"/>
          <p:cNvSpPr txBox="1">
            <a:spLocks noChangeArrowheads="1"/>
          </p:cNvSpPr>
          <p:nvPr/>
        </p:nvSpPr>
        <p:spPr bwMode="auto">
          <a:xfrm>
            <a:off x="6115050" y="5695950"/>
            <a:ext cx="2166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i="1">
                <a:solidFill>
                  <a:schemeClr val="tx2"/>
                </a:solidFill>
                <a:latin typeface="Calibri" pitchFamily="34" charset="0"/>
              </a:rPr>
              <a:t>Final cosmic hits map</a:t>
            </a:r>
            <a:endParaRPr lang="it-IT" altLang="it-IT" i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6" name="Titre 2"/>
          <p:cNvSpPr txBox="1">
            <a:spLocks/>
          </p:cNvSpPr>
          <p:nvPr/>
        </p:nvSpPr>
        <p:spPr>
          <a:xfrm>
            <a:off x="323528" y="116632"/>
            <a:ext cx="8496944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ctr"/>
            <a:r>
              <a:rPr lang="en-GB" sz="3200" kern="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Algorithms </a:t>
            </a:r>
            <a:r>
              <a:rPr lang="en-GB" sz="3200" kern="0" dirty="0">
                <a:solidFill>
                  <a:srgbClr val="4F81BD">
                    <a:lumMod val="20000"/>
                    <a:lumOff val="80000"/>
                  </a:srgbClr>
                </a:solidFill>
              </a:rPr>
              <a:t>Simulation </a:t>
            </a:r>
            <a:r>
              <a:rPr lang="en-GB" sz="3200" kern="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Analysis</a:t>
            </a:r>
          </a:p>
        </p:txBody>
      </p:sp>
      <p:sp>
        <p:nvSpPr>
          <p:cNvPr id="77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ea typeface="ＭＳ Ｐゴシック" pitchFamily="-105" charset="-128"/>
              </a:rPr>
              <a:pPr algn="just">
                <a:defRPr/>
              </a:pPr>
              <a:t>12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" y="6453336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02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45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795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885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945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Fabio\Documents\WORK\EUCLIDSPACE\PHASE B   !!!!!!!!!!!!\Phase B IN WORK !!!!\PPT MEETINGS\DWG 10 10 13\algorithms co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3926"/>
            <a:ext cx="6992193" cy="391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13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44488" y="39688"/>
            <a:ext cx="8548687" cy="653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sz="2800" dirty="0" smtClean="0">
                <a:solidFill>
                  <a:prstClr val="white"/>
                </a:solidFill>
                <a:latin typeface="Candara" pitchFamily="34" charset="0"/>
              </a:rPr>
              <a:t>Algorithms Simulation Analysis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23850" y="6237288"/>
            <a:ext cx="8569325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3528" y="836712"/>
            <a:ext cx="615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Algorithms</a:t>
            </a:r>
            <a:r>
              <a:rPr lang="it-IT" dirty="0" smtClean="0"/>
              <a:t> </a:t>
            </a:r>
            <a:r>
              <a:rPr lang="it-IT" dirty="0" err="1" smtClean="0"/>
              <a:t>tested</a:t>
            </a:r>
            <a:r>
              <a:rPr lang="it-IT" dirty="0" smtClean="0"/>
              <a:t> with MACC data </a:t>
            </a:r>
            <a:r>
              <a:rPr lang="it-IT" dirty="0" err="1" smtClean="0"/>
              <a:t>produced</a:t>
            </a:r>
            <a:r>
              <a:rPr lang="it-IT" dirty="0" smtClean="0"/>
              <a:t> by IDL </a:t>
            </a:r>
            <a:r>
              <a:rPr lang="it-IT" dirty="0" err="1" smtClean="0"/>
              <a:t>simulators</a:t>
            </a:r>
            <a:r>
              <a:rPr lang="it-IT" dirty="0" smtClean="0"/>
              <a:t> :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860032" y="5157192"/>
            <a:ext cx="293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e</a:t>
            </a:r>
            <a:r>
              <a:rPr lang="it-IT" sz="1200" baseline="30000" dirty="0" smtClean="0"/>
              <a:t>-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99592" y="314096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Comp</a:t>
            </a:r>
            <a:r>
              <a:rPr lang="it-IT" sz="1200" dirty="0" smtClean="0"/>
              <a:t>. </a:t>
            </a:r>
            <a:r>
              <a:rPr lang="it-IT" sz="1200" dirty="0" err="1" smtClean="0"/>
              <a:t>Slope</a:t>
            </a:r>
            <a:r>
              <a:rPr lang="it-IT" sz="1200" dirty="0" smtClean="0"/>
              <a:t>/</a:t>
            </a:r>
          </a:p>
          <a:p>
            <a:r>
              <a:rPr lang="it-IT" sz="1200" dirty="0" smtClean="0"/>
              <a:t>Real </a:t>
            </a:r>
            <a:r>
              <a:rPr lang="it-IT" sz="1200" dirty="0" err="1" smtClean="0"/>
              <a:t>Slope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55155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44488" y="39688"/>
            <a:ext cx="8548687" cy="653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sz="2800" dirty="0" err="1" smtClean="0">
                <a:solidFill>
                  <a:prstClr val="white"/>
                </a:solidFill>
                <a:latin typeface="Candara" pitchFamily="34" charset="0"/>
              </a:rPr>
              <a:t>Results</a:t>
            </a:r>
            <a:r>
              <a:rPr lang="sv-SE" sz="2800" dirty="0" smtClean="0">
                <a:solidFill>
                  <a:prstClr val="white"/>
                </a:solidFill>
                <a:latin typeface="Candara" pitchFamily="34" charset="0"/>
              </a:rPr>
              <a:t>: </a:t>
            </a:r>
            <a:r>
              <a:rPr lang="sv-SE" sz="2800" dirty="0" err="1" smtClean="0">
                <a:solidFill>
                  <a:prstClr val="white"/>
                </a:solidFill>
                <a:latin typeface="Candara" pitchFamily="34" charset="0"/>
              </a:rPr>
              <a:t>Algorithm</a:t>
            </a:r>
            <a:r>
              <a:rPr lang="sv-SE" sz="2800" dirty="0" smtClean="0">
                <a:solidFill>
                  <a:prstClr val="white"/>
                </a:solidFill>
                <a:latin typeface="Candara" pitchFamily="34" charset="0"/>
              </a:rPr>
              <a:t> </a:t>
            </a:r>
            <a:r>
              <a:rPr lang="sv-SE" sz="2800" dirty="0">
                <a:solidFill>
                  <a:prstClr val="white"/>
                </a:solidFill>
                <a:latin typeface="Candara" pitchFamily="34" charset="0"/>
              </a:rPr>
              <a:t>Speed Tests On Real HW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323850" y="6237288"/>
            <a:ext cx="8569325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10288" name="Rectangle 1"/>
          <p:cNvSpPr>
            <a:spLocks noChangeArrowheads="1"/>
          </p:cNvSpPr>
          <p:nvPr/>
        </p:nvSpPr>
        <p:spPr bwMode="auto">
          <a:xfrm>
            <a:off x="249238" y="995276"/>
            <a:ext cx="8712200" cy="74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8528" tIns="152352" bIns="38088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  <a:latin typeface="Gill Sans MT" pitchFamily="34" charset="0"/>
                <a:cs typeface="Times New Roman" pitchFamily="18" charset="0"/>
              </a:rPr>
              <a:t>Processing Time</a:t>
            </a:r>
            <a:endParaRPr lang="en-GB" sz="1200" b="1" dirty="0">
              <a:solidFill>
                <a:srgbClr val="002060"/>
              </a:solidFill>
              <a:latin typeface="Gill Sans MT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Computational time for the different algorithms. Simplified real-time version was tested on </a:t>
            </a:r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CPCI Maxwell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board both at 400 and 800 </a:t>
            </a:r>
            <a:r>
              <a:rPr lang="en-US" sz="1200" dirty="0" err="1">
                <a:solidFill>
                  <a:prstClr val="black"/>
                </a:solidFill>
                <a:cs typeface="Times New Roman" pitchFamily="18" charset="0"/>
              </a:rPr>
              <a:t>Mhz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 and recently tested on a </a:t>
            </a:r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VME Motorola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5100  at 400 </a:t>
            </a:r>
            <a:r>
              <a:rPr lang="en-US" sz="1200" dirty="0" err="1" smtClean="0">
                <a:solidFill>
                  <a:prstClr val="black"/>
                </a:solidFill>
                <a:cs typeface="Times New Roman" pitchFamily="18" charset="0"/>
              </a:rPr>
              <a:t>Mhz</a:t>
            </a:r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, same PPC750 processor and same </a:t>
            </a:r>
            <a:r>
              <a:rPr lang="en-US" sz="1200" dirty="0" err="1" smtClean="0">
                <a:solidFill>
                  <a:prstClr val="black"/>
                </a:solidFill>
                <a:cs typeface="Times New Roman" pitchFamily="18" charset="0"/>
              </a:rPr>
              <a:t>VxWorks</a:t>
            </a:r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OS.</a:t>
            </a:r>
            <a:endParaRPr lang="it-IT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306" name="Rettangolo 3"/>
          <p:cNvSpPr>
            <a:spLocks noChangeArrowheads="1"/>
          </p:cNvSpPr>
          <p:nvPr/>
        </p:nvSpPr>
        <p:spPr bwMode="auto">
          <a:xfrm>
            <a:off x="5148064" y="1988840"/>
            <a:ext cx="3311525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Computational time for the different algorithms developed in a Pentium and currently under test in a Motorola 5100 board.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Base is </a:t>
            </a:r>
            <a:r>
              <a:rPr lang="en-US" sz="1200" dirty="0">
                <a:solidFill>
                  <a:srgbClr val="000000"/>
                </a:solidFill>
                <a:cs typeface="Arial" charset="0"/>
              </a:rPr>
              <a:t>MACC 15,16,13 case and 4 H2RG detectors (2048x2048 pixels). </a:t>
            </a:r>
            <a:r>
              <a:rPr lang="en-US" sz="12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200" smtClean="0">
                <a:solidFill>
                  <a:srgbClr val="000000"/>
                </a:solidFill>
                <a:cs typeface="Arial" charset="0"/>
              </a:rPr>
              <a:t>About </a:t>
            </a:r>
            <a:r>
              <a:rPr lang="en-US" sz="120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sz="1200" smtClean="0">
                <a:solidFill>
                  <a:srgbClr val="000000"/>
                </a:solidFill>
                <a:cs typeface="Arial" charset="0"/>
              </a:rPr>
              <a:t>00 </a:t>
            </a:r>
            <a:r>
              <a:rPr lang="en-US" sz="1200" dirty="0" smtClean="0">
                <a:solidFill>
                  <a:srgbClr val="000000"/>
                </a:solidFill>
                <a:cs typeface="Arial" charset="0"/>
              </a:rPr>
              <a:t>Sec CPU time required per dither (dither time  1048 Sec)</a:t>
            </a:r>
            <a:endParaRPr lang="en-US" sz="12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14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440685"/>
              </p:ext>
            </p:extLst>
          </p:nvPr>
        </p:nvGraphicFramePr>
        <p:xfrm>
          <a:off x="395536" y="1988840"/>
          <a:ext cx="4645660" cy="3240405"/>
        </p:xfrm>
        <a:graphic>
          <a:graphicData uri="http://schemas.openxmlformats.org/drawingml/2006/table">
            <a:tbl>
              <a:tblPr firstRow="1" firstCol="1" bandRow="1"/>
              <a:tblGrid>
                <a:gridCol w="2422525"/>
                <a:gridCol w="1143000"/>
                <a:gridCol w="1080135"/>
              </a:tblGrid>
              <a:tr h="0">
                <a:tc>
                  <a:txBody>
                    <a:bodyPr/>
                    <a:lstStyle/>
                    <a:p>
                      <a:pPr marL="0" marR="0" indent="914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MODE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COMPUTATIONAL TIME ON PENTIUM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Motorola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@ 400 Mhz (s)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Simplified Least-Square Fit on Signal Co-Added Ramp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Weighted Least-Square Fit on Signal Co-Added Ramp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Floating Point Version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Weighted Least-Square Fit on Signal Co-Added Ramp Integer Version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Un-Weighted Least-Square Fit on Co-Added Ramp Derivative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Weighted Least-Square Fit on Co-Added Ramp Derivative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Average of Co-Added Ramp Derivative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Lossless Compression for slope and chi2 frames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1.2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Upper and lower reference pixel correction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0.26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910139"/>
              </p:ext>
            </p:extLst>
          </p:nvPr>
        </p:nvGraphicFramePr>
        <p:xfrm>
          <a:off x="395536" y="5301208"/>
          <a:ext cx="4680520" cy="720090"/>
        </p:xfrm>
        <a:graphic>
          <a:graphicData uri="http://schemas.openxmlformats.org/drawingml/2006/table">
            <a:tbl>
              <a:tblPr firstRow="1" firstCol="1" bandRow="1"/>
              <a:tblGrid>
                <a:gridCol w="2448272"/>
                <a:gridCol w="1152128"/>
                <a:gridCol w="10801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Runs on the same data set 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Runs on different data sets (s)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Weighted Least-Square Fit on Signal Co-Added Ramp Floating Point Version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240.13±0.14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240.13±0.42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1" name="Rettangolo 10"/>
          <p:cNvSpPr/>
          <p:nvPr/>
        </p:nvSpPr>
        <p:spPr>
          <a:xfrm>
            <a:off x="5148064" y="3284984"/>
            <a:ext cx="511256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Gill Sans MT"/>
                <a:cs typeface="Gill Sans MT"/>
              </a:rPr>
              <a:t>Dimensioning of Redundant Dual Ported </a:t>
            </a:r>
          </a:p>
          <a:p>
            <a:r>
              <a:rPr lang="en-US" sz="1200" b="1" dirty="0" smtClean="0">
                <a:solidFill>
                  <a:srgbClr val="002060"/>
                </a:solidFill>
                <a:latin typeface="Gill Sans MT"/>
                <a:cs typeface="Gill Sans MT"/>
              </a:rPr>
              <a:t>Memory Buffer for 1x Dither Buffering :</a:t>
            </a:r>
            <a:endParaRPr lang="it-IT" sz="1200" b="1" dirty="0">
              <a:solidFill>
                <a:srgbClr val="002060"/>
              </a:solidFill>
              <a:latin typeface="Gill Sans MT"/>
              <a:cs typeface="Gill Sans MT"/>
            </a:endParaRPr>
          </a:p>
          <a:p>
            <a:r>
              <a:rPr lang="en-US" sz="1100" dirty="0">
                <a:solidFill>
                  <a:srgbClr val="002060"/>
                </a:solidFill>
                <a:latin typeface="Comic Sans MS" panose="030F0702030302020204" pitchFamily="66" charset="0"/>
              </a:rPr>
              <a:t> </a:t>
            </a:r>
            <a:r>
              <a:rPr lang="en-US" sz="11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it-IT" sz="11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First </a:t>
            </a:r>
            <a:r>
              <a:rPr lang="en-US" sz="1100" dirty="0">
                <a:latin typeface="Comic Sans MS" panose="030F0702030302020204" pitchFamily="66" charset="0"/>
              </a:rPr>
              <a:t>3 </a:t>
            </a:r>
            <a:r>
              <a:rPr lang="en-US" sz="1100" dirty="0" smtClean="0">
                <a:latin typeface="Comic Sans MS" panose="030F0702030302020204" pitchFamily="66" charset="0"/>
              </a:rPr>
              <a:t>dithers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  <a:endParaRPr lang="it-IT" sz="1100" dirty="0">
              <a:latin typeface="Comic Sans MS" panose="030F0702030302020204" pitchFamily="66" charset="0"/>
            </a:endParaRPr>
          </a:p>
          <a:p>
            <a:r>
              <a:rPr lang="en-US" sz="1100" dirty="0" err="1" smtClean="0">
                <a:latin typeface="Comic Sans MS" panose="030F0702030302020204" pitchFamily="66" charset="0"/>
              </a:rPr>
              <a:t>Spectro</a:t>
            </a:r>
            <a:r>
              <a:rPr lang="en-US" sz="1100" dirty="0" smtClean="0">
                <a:latin typeface="Comic Sans MS" panose="030F0702030302020204" pitchFamily="66" charset="0"/>
              </a:rPr>
              <a:t>, 16 groups: 		1.07    </a:t>
            </a:r>
            <a:r>
              <a:rPr lang="en-US" sz="1100" dirty="0" err="1" smtClean="0">
                <a:latin typeface="Comic Sans MS" panose="030F0702030302020204" pitchFamily="66" charset="0"/>
              </a:rPr>
              <a:t>Gbyte</a:t>
            </a:r>
            <a:endParaRPr lang="it-IT" sz="1100" dirty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Photo, </a:t>
            </a:r>
            <a:r>
              <a:rPr lang="en-US" sz="1100" dirty="0">
                <a:latin typeface="Comic Sans MS" panose="030F0702030302020204" pitchFamily="66" charset="0"/>
              </a:rPr>
              <a:t>3 groups </a:t>
            </a:r>
            <a:r>
              <a:rPr lang="en-US" sz="1100" dirty="0" smtClean="0">
                <a:latin typeface="Comic Sans MS" panose="030F0702030302020204" pitchFamily="66" charset="0"/>
              </a:rPr>
              <a:t>Y and 4 </a:t>
            </a:r>
            <a:r>
              <a:rPr lang="en-US" sz="1100" dirty="0">
                <a:latin typeface="Comic Sans MS" panose="030F0702030302020204" pitchFamily="66" charset="0"/>
              </a:rPr>
              <a:t>in J and </a:t>
            </a:r>
            <a:r>
              <a:rPr lang="en-US" sz="1100" dirty="0" smtClean="0">
                <a:latin typeface="Comic Sans MS" panose="030F0702030302020204" pitchFamily="66" charset="0"/>
              </a:rPr>
              <a:t>H: </a:t>
            </a:r>
            <a:r>
              <a:rPr lang="en-US" sz="1100" dirty="0">
                <a:latin typeface="Comic Sans MS" panose="030F0702030302020204" pitchFamily="66" charset="0"/>
              </a:rPr>
              <a:t>	</a:t>
            </a:r>
            <a:r>
              <a:rPr lang="en-US" sz="1100" dirty="0" smtClean="0">
                <a:latin typeface="Comic Sans MS" panose="030F0702030302020204" pitchFamily="66" charset="0"/>
              </a:rPr>
              <a:t>0.738</a:t>
            </a:r>
            <a:r>
              <a:rPr lang="en-US" sz="1100" b="1" dirty="0" smtClean="0">
                <a:latin typeface="Comic Sans MS" panose="030F0702030302020204" pitchFamily="66" charset="0"/>
              </a:rPr>
              <a:t> </a:t>
            </a:r>
            <a:r>
              <a:rPr lang="en-US" sz="1100" dirty="0" err="1">
                <a:latin typeface="Comic Sans MS" panose="030F0702030302020204" pitchFamily="66" charset="0"/>
              </a:rPr>
              <a:t>G</a:t>
            </a:r>
            <a:r>
              <a:rPr lang="en-US" sz="1100" dirty="0" err="1" smtClean="0">
                <a:latin typeface="Comic Sans MS" panose="030F0702030302020204" pitchFamily="66" charset="0"/>
              </a:rPr>
              <a:t>byte</a:t>
            </a:r>
            <a:endParaRPr lang="it-IT" sz="1100" dirty="0">
              <a:latin typeface="Comic Sans MS" panose="030F0702030302020204" pitchFamily="66" charset="0"/>
            </a:endParaRPr>
          </a:p>
          <a:p>
            <a:r>
              <a:rPr lang="en-US" sz="1100" dirty="0">
                <a:latin typeface="Comic Sans MS" panose="030F0702030302020204" pitchFamily="66" charset="0"/>
              </a:rPr>
              <a:t>  </a:t>
            </a:r>
            <a:endParaRPr lang="it-IT" sz="1100" dirty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Ending 4</a:t>
            </a:r>
            <a:r>
              <a:rPr lang="en-US" sz="1100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1100" dirty="0" smtClean="0">
                <a:latin typeface="Comic Sans MS" panose="030F0702030302020204" pitchFamily="66" charset="0"/>
              </a:rPr>
              <a:t> </a:t>
            </a:r>
            <a:r>
              <a:rPr lang="en-US" sz="1100" dirty="0">
                <a:latin typeface="Comic Sans MS" panose="030F0702030302020204" pitchFamily="66" charset="0"/>
              </a:rPr>
              <a:t>dither </a:t>
            </a:r>
            <a:endParaRPr lang="en-US" sz="1100" dirty="0" smtClean="0">
              <a:latin typeface="Comic Sans MS" panose="030F0702030302020204" pitchFamily="66" charset="0"/>
            </a:endParaRPr>
          </a:p>
          <a:p>
            <a:r>
              <a:rPr lang="en-US" sz="1100" dirty="0">
                <a:latin typeface="Comic Sans MS" panose="030F0702030302020204" pitchFamily="66" charset="0"/>
              </a:rPr>
              <a:t>D</a:t>
            </a:r>
            <a:r>
              <a:rPr lang="en-US" sz="1100" dirty="0" smtClean="0">
                <a:latin typeface="Comic Sans MS" panose="030F0702030302020204" pitchFamily="66" charset="0"/>
              </a:rPr>
              <a:t>ark in </a:t>
            </a:r>
            <a:r>
              <a:rPr lang="en-US" sz="1100" dirty="0">
                <a:latin typeface="Comic Sans MS" panose="030F0702030302020204" pitchFamily="66" charset="0"/>
              </a:rPr>
              <a:t>photo </a:t>
            </a:r>
            <a:r>
              <a:rPr lang="en-US" sz="1100" dirty="0" smtClean="0">
                <a:latin typeface="Comic Sans MS" panose="030F0702030302020204" pitchFamily="66" charset="0"/>
              </a:rPr>
              <a:t>mode:		0.268 </a:t>
            </a:r>
            <a:r>
              <a:rPr lang="en-US" sz="1100" dirty="0" err="1">
                <a:latin typeface="Comic Sans MS" panose="030F0702030302020204" pitchFamily="66" charset="0"/>
              </a:rPr>
              <a:t>G</a:t>
            </a:r>
            <a:r>
              <a:rPr lang="en-US" sz="1100" dirty="0" err="1" smtClean="0">
                <a:latin typeface="Comic Sans MS" panose="030F0702030302020204" pitchFamily="66" charset="0"/>
              </a:rPr>
              <a:t>byte</a:t>
            </a:r>
            <a:endParaRPr lang="it-IT" sz="1100" dirty="0">
              <a:latin typeface="Comic Sans MS" panose="030F0702030302020204" pitchFamily="66" charset="0"/>
            </a:endParaRPr>
          </a:p>
          <a:p>
            <a:endParaRPr lang="en-US" sz="11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1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For </a:t>
            </a:r>
            <a:r>
              <a:rPr lang="en-US" sz="1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 total of 2.07 </a:t>
            </a:r>
            <a:r>
              <a:rPr lang="en-US" sz="11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Gbyte</a:t>
            </a:r>
            <a:r>
              <a:rPr lang="en-US" sz="1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of </a:t>
            </a:r>
            <a:r>
              <a:rPr lang="en-US" sz="1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data.</a:t>
            </a:r>
          </a:p>
          <a:p>
            <a:r>
              <a:rPr lang="en-US" sz="1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1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6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9" y="188641"/>
            <a:ext cx="8364536" cy="616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15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8687" y="199774"/>
            <a:ext cx="835478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Control System for the Euclid-NISP Mission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IR Focal Plane</a:t>
            </a:r>
          </a:p>
          <a:p>
            <a:pPr algn="ctr"/>
            <a:endParaRPr lang="it-IT" sz="3600" b="1" dirty="0">
              <a:solidFill>
                <a:schemeClr val="bg1"/>
              </a:solidFill>
            </a:endParaRPr>
          </a:p>
          <a:p>
            <a:pPr algn="ctr"/>
            <a:endParaRPr lang="it-IT" sz="3600" b="1" dirty="0" smtClean="0">
              <a:solidFill>
                <a:schemeClr val="bg1"/>
              </a:solidFill>
            </a:endParaRPr>
          </a:p>
          <a:p>
            <a:pPr algn="ctr"/>
            <a:endParaRPr lang="it-IT" sz="3600" b="1" dirty="0">
              <a:solidFill>
                <a:schemeClr val="bg1"/>
              </a:solidFill>
            </a:endParaRPr>
          </a:p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THANKS FOR THE ATTENTION</a:t>
            </a:r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F. </a:t>
            </a:r>
            <a:r>
              <a:rPr lang="en-US" sz="2800" b="1" dirty="0" err="1" smtClean="0">
                <a:solidFill>
                  <a:schemeClr val="bg1"/>
                </a:solidFill>
              </a:rPr>
              <a:t>Bortoletto</a:t>
            </a:r>
            <a:r>
              <a:rPr lang="en-US" sz="2800" b="1" dirty="0" smtClean="0">
                <a:solidFill>
                  <a:schemeClr val="bg1"/>
                </a:solidFill>
              </a:rPr>
              <a:t>, C. Bonoli, M. D’Alessandro,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L. Corcione, S. Ligori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On Behalf of NISP Team, EC, ASI, INAF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6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EUCLID COSMOLOGICAL SURVEY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3809895" y="3334566"/>
            <a:ext cx="457200" cy="736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in giù 4"/>
          <p:cNvSpPr/>
          <p:nvPr/>
        </p:nvSpPr>
        <p:spPr>
          <a:xfrm>
            <a:off x="6804248" y="3334566"/>
            <a:ext cx="457200" cy="748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1649656" y="1700037"/>
            <a:ext cx="4320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DUNE</a:t>
            </a:r>
            <a:r>
              <a:rPr lang="en-US" dirty="0" smtClean="0"/>
              <a:t> : VIS/NIR </a:t>
            </a:r>
            <a:endParaRPr lang="en-US" dirty="0"/>
          </a:p>
          <a:p>
            <a:pPr algn="ctr"/>
            <a:r>
              <a:rPr lang="en-US" dirty="0" smtClean="0"/>
              <a:t>DARK MATTER  by </a:t>
            </a:r>
          </a:p>
          <a:p>
            <a:pPr algn="ctr"/>
            <a:r>
              <a:rPr lang="en-US" dirty="0" smtClean="0"/>
              <a:t>WEAK LENSING SURVEY</a:t>
            </a:r>
          </a:p>
          <a:p>
            <a:pPr algn="ctr"/>
            <a:endParaRPr lang="en-US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 smtClean="0"/>
              <a:t>Imaging/Photometry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 smtClean="0"/>
              <a:t>Photo-Z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436096" y="1700808"/>
            <a:ext cx="3473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SPACE</a:t>
            </a:r>
            <a:r>
              <a:rPr lang="en-US" dirty="0" smtClean="0"/>
              <a:t> : NIR </a:t>
            </a:r>
          </a:p>
          <a:p>
            <a:pPr algn="ctr"/>
            <a:r>
              <a:rPr lang="en-US" dirty="0" smtClean="0"/>
              <a:t>BAO by 3D Spectroscopic SURVEY</a:t>
            </a:r>
          </a:p>
          <a:p>
            <a:pPr algn="ctr"/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DMD Spectroscopy/ BAO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590684" y="4221088"/>
            <a:ext cx="724198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EUCLID</a:t>
            </a:r>
            <a:r>
              <a:rPr lang="en-US" dirty="0" smtClean="0"/>
              <a:t> : 3x Combined Modes For 15K Deg</a:t>
            </a:r>
            <a:r>
              <a:rPr lang="en-US" baseline="30000" dirty="0" smtClean="0"/>
              <a:t>2</a:t>
            </a:r>
            <a:r>
              <a:rPr lang="en-US" dirty="0" smtClean="0"/>
              <a:t> and 40 </a:t>
            </a:r>
            <a:r>
              <a:rPr lang="en-US" dirty="0"/>
              <a:t>Deg</a:t>
            </a:r>
            <a:r>
              <a:rPr lang="en-US" baseline="30000" dirty="0"/>
              <a:t>2</a:t>
            </a:r>
            <a:r>
              <a:rPr lang="en-US" dirty="0"/>
              <a:t> Coverage </a:t>
            </a:r>
            <a:r>
              <a:rPr lang="en-US" dirty="0" smtClean="0"/>
              <a:t>for</a:t>
            </a:r>
          </a:p>
          <a:p>
            <a:pPr algn="ctr"/>
            <a:r>
              <a:rPr lang="en-US" dirty="0" smtClean="0"/>
              <a:t>                Wide and Deep Survey, 1.2m Collecting Area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VIS: </a:t>
            </a:r>
            <a:r>
              <a:rPr lang="en-US" sz="1400" dirty="0"/>
              <a:t>Weak-Lensing (</a:t>
            </a:r>
            <a:r>
              <a:rPr lang="en-US" sz="1400" dirty="0" smtClean="0"/>
              <a:t>550÷900 nm), </a:t>
            </a:r>
            <a:r>
              <a:rPr lang="en-US" sz="1400" dirty="0" err="1" smtClean="0"/>
              <a:t>Psiz</a:t>
            </a:r>
            <a:r>
              <a:rPr lang="en-US" sz="1400" dirty="0" smtClean="0"/>
              <a:t>=0.1”, 36 4Kx4K CCD, FOV </a:t>
            </a:r>
            <a:r>
              <a:rPr lang="en-US" sz="1400" dirty="0"/>
              <a:t>0.79x0.71 </a:t>
            </a:r>
            <a:r>
              <a:rPr lang="en-US" sz="1400" dirty="0" smtClean="0"/>
              <a:t>Deg</a:t>
            </a:r>
            <a:r>
              <a:rPr lang="en-US" sz="1400" baseline="30000" dirty="0" smtClean="0"/>
              <a:t>2  </a:t>
            </a:r>
            <a:r>
              <a:rPr lang="en-US" sz="1400" dirty="0" smtClean="0"/>
              <a:t> ,24.5 M</a:t>
            </a:r>
            <a:r>
              <a:rPr lang="en-US" sz="1400" baseline="-25000" dirty="0" smtClean="0"/>
              <a:t>AB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NIP: Weak-Lensing / </a:t>
            </a:r>
            <a:r>
              <a:rPr lang="en-US" sz="1400" dirty="0"/>
              <a:t>BAO </a:t>
            </a:r>
            <a:r>
              <a:rPr lang="en-US" sz="1400" dirty="0" smtClean="0"/>
              <a:t>(920÷2000 nm), </a:t>
            </a:r>
            <a:r>
              <a:rPr lang="en-US" sz="1400" dirty="0" err="1" smtClean="0"/>
              <a:t>Psiz</a:t>
            </a:r>
            <a:r>
              <a:rPr lang="en-US" sz="1400" dirty="0" smtClean="0"/>
              <a:t>=0.3”, 16 2Kx2K H2RG2.3</a:t>
            </a:r>
            <a:r>
              <a:rPr lang="en-US" sz="1400" dirty="0"/>
              <a:t>, FOV </a:t>
            </a:r>
            <a:r>
              <a:rPr lang="en-US" sz="1400" dirty="0" smtClean="0"/>
              <a:t>0.76x0.72 Deg</a:t>
            </a:r>
            <a:r>
              <a:rPr lang="en-US" sz="1400" baseline="30000" dirty="0" smtClean="0"/>
              <a:t>2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3x Bands Photometry/Photo-Z (Y, J, H) </a:t>
            </a:r>
            <a:r>
              <a:rPr lang="en-US" sz="1400" dirty="0"/>
              <a:t>,</a:t>
            </a:r>
            <a:r>
              <a:rPr lang="en-US" sz="1400" dirty="0" smtClean="0"/>
              <a:t>24 M</a:t>
            </a:r>
            <a:r>
              <a:rPr lang="en-US" sz="1400" baseline="-25000" dirty="0" smtClean="0"/>
              <a:t>AB</a:t>
            </a:r>
            <a:endParaRPr lang="en-U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NIS: BAO (1100÷2000 nm), R250 2x Bands </a:t>
            </a:r>
            <a:r>
              <a:rPr lang="en-US" sz="1400" dirty="0" err="1" smtClean="0"/>
              <a:t>Slitless</a:t>
            </a:r>
            <a:r>
              <a:rPr lang="en-US" sz="1400" dirty="0" smtClean="0"/>
              <a:t> Spectroscopy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0" name="Parentesi graffa aperta 9"/>
          <p:cNvSpPr/>
          <p:nvPr/>
        </p:nvSpPr>
        <p:spPr>
          <a:xfrm>
            <a:off x="1051992" y="5373216"/>
            <a:ext cx="533400" cy="54283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-14808" y="5374957"/>
            <a:ext cx="124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Same</a:t>
            </a:r>
            <a:r>
              <a:rPr lang="it-IT" dirty="0" smtClean="0"/>
              <a:t> IR</a:t>
            </a:r>
          </a:p>
          <a:p>
            <a:pPr algn="ctr"/>
            <a:r>
              <a:rPr lang="it-IT" dirty="0" err="1" smtClean="0"/>
              <a:t>Focal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endParaRPr lang="it-IT" dirty="0"/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2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4" y="6381328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154236" y="980728"/>
            <a:ext cx="2815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Mission Heritage 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Fabio\Documents\WORK\EUCLIDSPACE\PHASE B   !!!!!!!!!!!!\Phase B IN WORK !!!!\DRAWINGS\Telesco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" y="1503948"/>
            <a:ext cx="2501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8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Euclid Key Milestones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" y="1494928"/>
            <a:ext cx="549972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SELECTION 5 </a:t>
            </a:r>
            <a:r>
              <a:rPr lang="en-US" dirty="0"/>
              <a:t>Oct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GO-AHEAD  </a:t>
            </a:r>
            <a:r>
              <a:rPr lang="en-US" dirty="0"/>
              <a:t>22 Jun </a:t>
            </a:r>
            <a:r>
              <a:rPr lang="en-US" dirty="0" smtClean="0"/>
              <a:t>2012</a:t>
            </a:r>
          </a:p>
          <a:p>
            <a:r>
              <a:rPr lang="en-US" dirty="0" smtClean="0"/>
              <a:t>PAYLOAD SELECTION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dirty="0" err="1" smtClean="0"/>
              <a:t>Astrium</a:t>
            </a:r>
            <a:r>
              <a:rPr lang="en-US" dirty="0" smtClean="0"/>
              <a:t>) Jun 2013</a:t>
            </a:r>
          </a:p>
          <a:p>
            <a:r>
              <a:rPr lang="en-US" dirty="0" smtClean="0"/>
              <a:t>IPDR Jan 2014</a:t>
            </a:r>
          </a:p>
          <a:p>
            <a:r>
              <a:rPr lang="en-US" dirty="0" smtClean="0"/>
              <a:t>FM DELIVERY Jul 016</a:t>
            </a:r>
          </a:p>
          <a:p>
            <a:r>
              <a:rPr lang="en-US" dirty="0" smtClean="0"/>
              <a:t>LAUNCH ~ 2020</a:t>
            </a:r>
          </a:p>
          <a:p>
            <a:r>
              <a:rPr lang="en-US" dirty="0" smtClean="0"/>
              <a:t>6 YEARS SURVEY</a:t>
            </a:r>
            <a:endParaRPr lang="en-US" dirty="0"/>
          </a:p>
        </p:txBody>
      </p:sp>
      <p:pic>
        <p:nvPicPr>
          <p:cNvPr id="4" name="Picture 2" descr="C:\Users\Favio Bortoletto\Documents\WORK\EUCLIDSPACE\PHASE B   !!!!!!!!!!!!\Phase B IN WORK !!!!\PICTURES\Euclid_node_full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06621" y="1673913"/>
            <a:ext cx="5554364" cy="41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3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39453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96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52400"/>
            <a:ext cx="8712968" cy="45720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GB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pitchFamily="34" charset="-128"/>
              </a:rPr>
              <a:t>The Euclid NISP Instrument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61446"/>
            <a:ext cx="4161284" cy="250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" y="1347623"/>
            <a:ext cx="417387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3"/>
          <p:cNvSpPr>
            <a:spLocks/>
          </p:cNvSpPr>
          <p:nvPr/>
        </p:nvSpPr>
        <p:spPr bwMode="auto">
          <a:xfrm>
            <a:off x="152400" y="6620217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13-15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 and ASI    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4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22" y="3115544"/>
            <a:ext cx="4023414" cy="277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8" y="6453336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ccia giù 2"/>
          <p:cNvSpPr/>
          <p:nvPr/>
        </p:nvSpPr>
        <p:spPr>
          <a:xfrm>
            <a:off x="2038037" y="2681508"/>
            <a:ext cx="504056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giù 9"/>
          <p:cNvSpPr/>
          <p:nvPr/>
        </p:nvSpPr>
        <p:spPr>
          <a:xfrm rot="16200000">
            <a:off x="4358072" y="4364233"/>
            <a:ext cx="504056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74985" y="5917922"/>
            <a:ext cx="36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NIOMA Structure @ 120÷135 K°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20358" y="5887790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aXeSIM</a:t>
            </a:r>
            <a:r>
              <a:rPr lang="en-US" b="1" dirty="0" smtClean="0">
                <a:solidFill>
                  <a:srgbClr val="000000"/>
                </a:solidFill>
              </a:rPr>
              <a:t> Simulated Slit-Less Frame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3794" y="661012"/>
            <a:ext cx="453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Near Infrared </a:t>
            </a:r>
            <a:r>
              <a:rPr lang="en-US" b="1" dirty="0" err="1" smtClean="0">
                <a:solidFill>
                  <a:srgbClr val="000000"/>
                </a:solidFill>
              </a:rPr>
              <a:t>Opto</a:t>
            </a:r>
            <a:r>
              <a:rPr lang="en-US" b="1" dirty="0" smtClean="0">
                <a:solidFill>
                  <a:srgbClr val="000000"/>
                </a:solidFill>
              </a:rPr>
              <a:t>-Mechanical Assembly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(NIOMA) Optical Design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Fabio\Documents\WORK\EUCLIDSPACE\PHASE B   !!!!!!!!!!!!\Phase B IN WORK !!!!\DRAWINGS\Paylo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70" y="661012"/>
            <a:ext cx="4318989" cy="226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2 10"/>
          <p:cNvCxnSpPr/>
          <p:nvPr/>
        </p:nvCxnSpPr>
        <p:spPr>
          <a:xfrm flipH="1">
            <a:off x="4499992" y="1772816"/>
            <a:ext cx="28803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62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915" y="1628801"/>
            <a:ext cx="3376273" cy="294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2" y="1628799"/>
            <a:ext cx="3286828" cy="29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re 2"/>
          <p:cNvSpPr txBox="1">
            <a:spLocks/>
          </p:cNvSpPr>
          <p:nvPr/>
        </p:nvSpPr>
        <p:spPr>
          <a:xfrm>
            <a:off x="251520" y="29885"/>
            <a:ext cx="8496944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ctr"/>
            <a:r>
              <a:rPr lang="en-GB" sz="3200" kern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NISP Focal Plane System</a:t>
            </a:r>
            <a:endParaRPr lang="en-GB" sz="3200" kern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3" name="Groupe 79"/>
          <p:cNvGrpSpPr/>
          <p:nvPr/>
        </p:nvGrpSpPr>
        <p:grpSpPr>
          <a:xfrm>
            <a:off x="175340" y="825832"/>
            <a:ext cx="8573124" cy="4761668"/>
            <a:chOff x="-1871264" y="-28018"/>
            <a:chExt cx="10850132" cy="5392801"/>
          </a:xfrm>
        </p:grpSpPr>
        <p:sp>
          <p:nvSpPr>
            <p:cNvPr id="14" name="ZoneTexte 9"/>
            <p:cNvSpPr txBox="1">
              <a:spLocks noChangeArrowheads="1"/>
            </p:cNvSpPr>
            <p:nvPr/>
          </p:nvSpPr>
          <p:spPr bwMode="auto">
            <a:xfrm>
              <a:off x="5666743" y="-11793"/>
              <a:ext cx="3312125" cy="522856"/>
            </a:xfrm>
            <a:prstGeom prst="rect">
              <a:avLst/>
            </a:prstGeom>
            <a:solidFill>
              <a:srgbClr val="FFC000"/>
            </a:solidFill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200" dirty="0"/>
                <a:t>16 H2RG DETECTORS @ </a:t>
              </a:r>
              <a:r>
                <a:rPr lang="en-US" sz="1200" dirty="0" smtClean="0"/>
                <a:t>&lt;98K</a:t>
              </a:r>
              <a:endParaRPr lang="en-US" sz="1200" dirty="0"/>
            </a:p>
            <a:p>
              <a:pPr algn="ctr" eaLnBrk="1" hangingPunct="1"/>
              <a:r>
                <a:rPr lang="en-US" sz="1200" dirty="0"/>
                <a:t>(provided by </a:t>
              </a:r>
              <a:r>
                <a:rPr lang="en-US" sz="1200" dirty="0" smtClean="0"/>
                <a:t>ESA/NASA)</a:t>
              </a:r>
              <a:endParaRPr lang="en-US" sz="1200" dirty="0"/>
            </a:p>
          </p:txBody>
        </p:sp>
        <p:cxnSp>
          <p:nvCxnSpPr>
            <p:cNvPr id="15" name="Connecteur droit avec flèche 22"/>
            <p:cNvCxnSpPr>
              <a:cxnSpLocks noChangeShapeType="1"/>
            </p:cNvCxnSpPr>
            <p:nvPr/>
          </p:nvCxnSpPr>
          <p:spPr bwMode="auto">
            <a:xfrm flipH="1">
              <a:off x="6479016" y="494838"/>
              <a:ext cx="736900" cy="1854482"/>
            </a:xfrm>
            <a:prstGeom prst="straightConnector1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ZoneTexte 9"/>
            <p:cNvSpPr txBox="1">
              <a:spLocks noChangeArrowheads="1"/>
            </p:cNvSpPr>
            <p:nvPr/>
          </p:nvSpPr>
          <p:spPr bwMode="auto">
            <a:xfrm>
              <a:off x="6986564" y="4998783"/>
              <a:ext cx="1928772" cy="348571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SiC</a:t>
              </a:r>
              <a:r>
                <a:rPr lang="en-US" sz="1400" dirty="0" smtClean="0"/>
                <a:t> Flange</a:t>
              </a:r>
              <a:endParaRPr lang="en-US" sz="1400" dirty="0"/>
            </a:p>
          </p:txBody>
        </p:sp>
        <p:cxnSp>
          <p:nvCxnSpPr>
            <p:cNvPr id="17" name="Connecteur droit avec flèche 22"/>
            <p:cNvCxnSpPr>
              <a:cxnSpLocks noChangeShapeType="1"/>
              <a:stCxn id="16" idx="1"/>
            </p:cNvCxnSpPr>
            <p:nvPr/>
          </p:nvCxnSpPr>
          <p:spPr bwMode="auto">
            <a:xfrm flipH="1" flipV="1">
              <a:off x="5971472" y="3164842"/>
              <a:ext cx="1015092" cy="2008227"/>
            </a:xfrm>
            <a:prstGeom prst="straightConnector1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ZoneTexte 9"/>
            <p:cNvSpPr txBox="1">
              <a:spLocks noChangeArrowheads="1"/>
            </p:cNvSpPr>
            <p:nvPr/>
          </p:nvSpPr>
          <p:spPr bwMode="auto">
            <a:xfrm>
              <a:off x="2690676" y="4841927"/>
              <a:ext cx="2514600" cy="522856"/>
            </a:xfrm>
            <a:prstGeom prst="rect">
              <a:avLst/>
            </a:prstGeom>
            <a:solidFill>
              <a:srgbClr val="FFC000"/>
            </a:solidFill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en-GB"/>
              </a:defPPr>
              <a:lvl1pPr eaLnBrk="1" hangingPunct="1">
                <a:defRPr sz="1200"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+mn-lt"/>
                  <a:ea typeface="ＭＳ Ｐゴシック" pitchFamily="34" charset="-128"/>
                </a:defRPr>
              </a:lvl9pPr>
            </a:lstStyle>
            <a:p>
              <a:r>
                <a:rPr lang="en-US" dirty="0">
                  <a:solidFill>
                    <a:schemeClr val="tx1"/>
                  </a:solidFill>
                </a:rPr>
                <a:t>ASIC Sidecar @140K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(ESA/NASA</a:t>
              </a:r>
              <a:r>
                <a:rPr lang="en-US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19" name="Connecteur droit avec flèche 22"/>
            <p:cNvCxnSpPr>
              <a:cxnSpLocks noChangeShapeType="1"/>
              <a:stCxn id="18" idx="0"/>
            </p:cNvCxnSpPr>
            <p:nvPr/>
          </p:nvCxnSpPr>
          <p:spPr bwMode="auto">
            <a:xfrm flipH="1" flipV="1">
              <a:off x="2540233" y="2550393"/>
              <a:ext cx="1407743" cy="2291534"/>
            </a:xfrm>
            <a:prstGeom prst="straightConnector1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ZoneTexte 9"/>
            <p:cNvSpPr txBox="1">
              <a:spLocks noChangeArrowheads="1"/>
            </p:cNvSpPr>
            <p:nvPr/>
          </p:nvSpPr>
          <p:spPr bwMode="auto">
            <a:xfrm>
              <a:off x="3029567" y="-28018"/>
              <a:ext cx="1636712" cy="522856"/>
            </a:xfrm>
            <a:prstGeom prst="rect">
              <a:avLst/>
            </a:prstGeom>
            <a:solidFill>
              <a:srgbClr val="FFC000"/>
            </a:solidFill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en-GB"/>
              </a:defPPr>
              <a:lvl1pPr eaLnBrk="1" hangingPunct="1">
                <a:defRPr sz="1200"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ＭＳ Ｐゴシック" pitchFamily="34" charset="-128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FLEXI- WIRES</a:t>
              </a:r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 smtClean="0">
                  <a:solidFill>
                    <a:schemeClr val="tx1"/>
                  </a:solidFill>
                </a:rPr>
                <a:t>(ESA/NASA</a:t>
              </a:r>
              <a:r>
                <a:rPr lang="en-US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21" name="Connecteur droit avec flèche 22"/>
            <p:cNvCxnSpPr>
              <a:cxnSpLocks noChangeShapeType="1"/>
              <a:stCxn id="20" idx="2"/>
            </p:cNvCxnSpPr>
            <p:nvPr/>
          </p:nvCxnSpPr>
          <p:spPr bwMode="auto">
            <a:xfrm flipH="1">
              <a:off x="1232545" y="494838"/>
              <a:ext cx="2615378" cy="1446720"/>
            </a:xfrm>
            <a:prstGeom prst="straightConnector1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ZoneTexte 9"/>
            <p:cNvSpPr txBox="1">
              <a:spLocks noChangeArrowheads="1"/>
            </p:cNvSpPr>
            <p:nvPr/>
          </p:nvSpPr>
          <p:spPr bwMode="auto">
            <a:xfrm>
              <a:off x="-1871264" y="4632784"/>
              <a:ext cx="2701450" cy="731999"/>
            </a:xfrm>
            <a:prstGeom prst="rect">
              <a:avLst/>
            </a:prstGeom>
            <a:solidFill>
              <a:srgbClr val="7030A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chemeClr val="bg1"/>
                  </a:solidFill>
                </a:rPr>
                <a:t>95K H2RG Thermal </a:t>
              </a:r>
              <a:r>
                <a:rPr lang="en-US" sz="1200" dirty="0">
                  <a:solidFill>
                    <a:schemeClr val="bg1"/>
                  </a:solidFill>
                </a:rPr>
                <a:t>Conductive I</a:t>
              </a:r>
              <a:r>
                <a:rPr lang="en-US" sz="1200" dirty="0" smtClean="0">
                  <a:solidFill>
                    <a:schemeClr val="bg1"/>
                  </a:solidFill>
                </a:rPr>
                <a:t>nterface</a:t>
              </a:r>
            </a:p>
            <a:p>
              <a:pPr algn="ctr" eaLnBrk="1" hangingPunct="1"/>
              <a:r>
                <a:rPr lang="fr-FR" sz="1200" dirty="0" smtClean="0">
                  <a:solidFill>
                    <a:schemeClr val="bg1"/>
                  </a:solidFill>
                </a:rPr>
                <a:t>On MOLYBDENUM plate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Connecteur droit avec flèche 22"/>
            <p:cNvCxnSpPr>
              <a:cxnSpLocks noChangeShapeType="1"/>
              <a:stCxn id="22" idx="0"/>
            </p:cNvCxnSpPr>
            <p:nvPr/>
          </p:nvCxnSpPr>
          <p:spPr bwMode="auto">
            <a:xfrm flipV="1">
              <a:off x="-520539" y="3083290"/>
              <a:ext cx="659486" cy="1549494"/>
            </a:xfrm>
            <a:prstGeom prst="straightConnector1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Connecteur droit avec flèche 22"/>
            <p:cNvCxnSpPr>
              <a:cxnSpLocks noChangeShapeType="1"/>
              <a:stCxn id="25" idx="2"/>
            </p:cNvCxnSpPr>
            <p:nvPr/>
          </p:nvCxnSpPr>
          <p:spPr bwMode="auto">
            <a:xfrm>
              <a:off x="-424126" y="716303"/>
              <a:ext cx="666862" cy="491285"/>
            </a:xfrm>
            <a:prstGeom prst="straightConnector1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ZoneTexte 9"/>
            <p:cNvSpPr txBox="1">
              <a:spLocks noChangeArrowheads="1"/>
            </p:cNvSpPr>
            <p:nvPr/>
          </p:nvSpPr>
          <p:spPr bwMode="auto">
            <a:xfrm>
              <a:off x="-1678439" y="-15696"/>
              <a:ext cx="2508625" cy="731999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200" dirty="0" smtClean="0"/>
                <a:t>135K ASIC Thermal </a:t>
              </a:r>
              <a:r>
                <a:rPr lang="en-US" sz="1200" dirty="0"/>
                <a:t>Conductive </a:t>
              </a:r>
              <a:r>
                <a:rPr lang="en-US" sz="1200" dirty="0" smtClean="0"/>
                <a:t>Interface</a:t>
              </a:r>
            </a:p>
            <a:p>
              <a:pPr algn="ctr" eaLnBrk="1" hangingPunct="1"/>
              <a:r>
                <a:rPr lang="en-US" sz="1200" dirty="0" smtClean="0"/>
                <a:t>On Al</a:t>
              </a:r>
            </a:p>
          </p:txBody>
        </p:sp>
      </p:grpSp>
      <p:sp>
        <p:nvSpPr>
          <p:cNvPr id="31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5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" y="6453336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11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3"/>
          <p:cNvSpPr txBox="1">
            <a:spLocks/>
          </p:cNvSpPr>
          <p:nvPr/>
        </p:nvSpPr>
        <p:spPr bwMode="auto">
          <a:xfrm>
            <a:off x="0" y="1268760"/>
            <a:ext cx="9067800" cy="31683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q"/>
              <a:defRPr sz="280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+mn-ea"/>
                <a:cs typeface="Calibri" pitchFamily="34" charset="0"/>
              </a:defRPr>
            </a:lvl1pPr>
            <a:lvl2pPr marL="681038" indent="-249238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14425" indent="-26035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544400" indent="-257175" algn="l" rtl="0" eaLnBrk="1" fontAlgn="base" hangingPunct="1">
              <a:lnSpc>
                <a:spcPct val="100000"/>
              </a:lnSpc>
              <a:spcBef>
                <a:spcPts val="1025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Wingdings" pitchFamily="2" charset="2"/>
              <a:buChar char="§"/>
              <a:defRPr sz="1800" b="0" i="1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  <a:sym typeface="Helvetica Neue" charset="0"/>
              </a:defRPr>
            </a:lvl4pPr>
            <a:lvl5pPr marL="1968500" indent="-242888" algn="l" rtl="0" eaLnBrk="1" fontAlgn="base" hangingPunct="1">
              <a:lnSpc>
                <a:spcPct val="100000"/>
              </a:lnSpc>
              <a:spcBef>
                <a:spcPts val="1025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Helvetica Neue" charset="0"/>
              <a:buChar char="•"/>
              <a:defRPr sz="1800" i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  <a:ea typeface="+mn-ea"/>
                <a:cs typeface="+mn-cs"/>
                <a:sym typeface="Helvetica Neue" charset="0"/>
              </a:defRPr>
            </a:lvl5pPr>
            <a:lvl6pPr marL="2380298" indent="-242888" algn="l" rtl="0" eaLnBrk="1" fontAlgn="base" hangingPunct="1">
              <a:spcBef>
                <a:spcPts val="342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Helvetica Neue" pitchFamily="-110" charset="0"/>
              <a:buChar char="•"/>
              <a:defRPr sz="1800">
                <a:solidFill>
                  <a:srgbClr val="747474"/>
                </a:solidFill>
                <a:latin typeface="Helvetica Neue" pitchFamily="-110" charset="0"/>
                <a:ea typeface="+mn-ea"/>
                <a:cs typeface="+mn-cs"/>
                <a:sym typeface="Helvetica Neue" pitchFamily="-110" charset="0"/>
              </a:defRPr>
            </a:lvl6pPr>
            <a:lvl7pPr marL="2791778" indent="-242888" algn="l" rtl="0" eaLnBrk="1" fontAlgn="base" hangingPunct="1">
              <a:spcBef>
                <a:spcPts val="342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Helvetica Neue" pitchFamily="-110" charset="0"/>
              <a:buChar char="•"/>
              <a:defRPr sz="1800">
                <a:solidFill>
                  <a:srgbClr val="747474"/>
                </a:solidFill>
                <a:latin typeface="Helvetica Neue" pitchFamily="-110" charset="0"/>
                <a:ea typeface="+mn-ea"/>
                <a:cs typeface="+mn-cs"/>
                <a:sym typeface="Helvetica Neue" pitchFamily="-110" charset="0"/>
              </a:defRPr>
            </a:lvl7pPr>
            <a:lvl8pPr marL="3203258" indent="-242888" algn="l" rtl="0" eaLnBrk="1" fontAlgn="base" hangingPunct="1">
              <a:spcBef>
                <a:spcPts val="342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Helvetica Neue" pitchFamily="-110" charset="0"/>
              <a:buChar char="•"/>
              <a:defRPr sz="1800">
                <a:solidFill>
                  <a:srgbClr val="747474"/>
                </a:solidFill>
                <a:latin typeface="Helvetica Neue" pitchFamily="-110" charset="0"/>
                <a:ea typeface="+mn-ea"/>
                <a:cs typeface="+mn-cs"/>
                <a:sym typeface="Helvetica Neue" pitchFamily="-110" charset="0"/>
              </a:defRPr>
            </a:lvl8pPr>
            <a:lvl9pPr marL="3614738" indent="-242888" algn="l" rtl="0" eaLnBrk="1" fontAlgn="base" hangingPunct="1">
              <a:spcBef>
                <a:spcPts val="342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Helvetica Neue" pitchFamily="-110" charset="0"/>
              <a:buChar char="•"/>
              <a:defRPr sz="1800">
                <a:solidFill>
                  <a:srgbClr val="747474"/>
                </a:solidFill>
                <a:latin typeface="Helvetica Neue" pitchFamily="-110" charset="0"/>
                <a:ea typeface="+mn-ea"/>
                <a:cs typeface="+mn-cs"/>
                <a:sym typeface="Helvetica Neue" pitchFamily="-110" charset="0"/>
              </a:defRPr>
            </a:lvl9pPr>
          </a:lstStyle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NI-SCS (Sensor Chip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System)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: 16x H2RG Sensor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chip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with Moly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ackage + Flexi-Wire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+ SIDECAR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ASIC Package Triplets </a:t>
            </a:r>
            <a:endParaRPr lang="en-GB" sz="9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endParaRPr lang="en-GB" sz="9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endParaRPr lang="en-GB" sz="900" dirty="0">
              <a:solidFill>
                <a:srgbClr val="C0504D">
                  <a:lumMod val="75000"/>
                </a:srgbClr>
              </a:solidFill>
              <a:latin typeface="Calibri" pitchFamily="34" charset="0"/>
            </a:endParaRPr>
          </a:p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endParaRPr lang="en-GB" sz="900" dirty="0" smtClean="0">
              <a:solidFill>
                <a:srgbClr val="C0504D">
                  <a:lumMod val="75000"/>
                </a:srgbClr>
              </a:solidFill>
              <a:latin typeface="Calibri" pitchFamily="34" charset="0"/>
            </a:endParaRPr>
          </a:p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r>
              <a:rPr lang="en-GB" sz="3200" b="1" dirty="0" smtClean="0">
                <a:solidFill>
                  <a:srgbClr val="C0504D">
                    <a:lumMod val="75000"/>
                  </a:srgbClr>
                </a:solidFill>
                <a:latin typeface="Calibri" pitchFamily="34" charset="0"/>
              </a:rPr>
              <a:t>+</a:t>
            </a:r>
            <a:r>
              <a:rPr lang="en-GB" sz="2000" dirty="0" smtClean="0">
                <a:solidFill>
                  <a:srgbClr val="C0504D">
                    <a:lumMod val="75000"/>
                  </a:srgbClr>
                </a:solidFill>
                <a:latin typeface="Calibri" pitchFamily="34" charset="0"/>
              </a:rPr>
              <a:t>                                                    </a:t>
            </a:r>
            <a:r>
              <a:rPr lang="en-GB" sz="3200" b="1" dirty="0" smtClean="0">
                <a:solidFill>
                  <a:srgbClr val="C0504D">
                    <a:lumMod val="75000"/>
                  </a:srgbClr>
                </a:solidFill>
                <a:latin typeface="Calibri" pitchFamily="34" charset="0"/>
              </a:rPr>
              <a:t>+</a:t>
            </a:r>
          </a:p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endParaRPr lang="en-GB" sz="3200" b="1" dirty="0" smtClean="0">
              <a:solidFill>
                <a:srgbClr val="C0504D">
                  <a:lumMod val="75000"/>
                </a:srgbClr>
              </a:solidFill>
              <a:latin typeface="Calibri" pitchFamily="34" charset="0"/>
            </a:endParaRPr>
          </a:p>
          <a:p>
            <a:pPr marL="0" indent="0" algn="ctr">
              <a:buClr>
                <a:srgbClr val="4F81BD"/>
              </a:buClr>
              <a:buFont typeface="Wingdings" pitchFamily="2" charset="2"/>
              <a:buNone/>
            </a:pPr>
            <a:endParaRPr lang="en-GB" sz="900" dirty="0" smtClean="0">
              <a:solidFill>
                <a:srgbClr val="C0504D">
                  <a:lumMod val="75000"/>
                </a:srgbClr>
              </a:solidFill>
              <a:latin typeface="Calibri" pitchFamily="34" charset="0"/>
            </a:endParaRPr>
          </a:p>
          <a:p>
            <a:pPr lvl="1">
              <a:buClr>
                <a:srgbClr val="4F81BD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NISP Specific Detectors (2.3 µ Cut-Off)   Provided to the consortium by ESA (Development &amp; Qualification Phase) &amp; NASA (Flight + Spares Phase)</a:t>
            </a:r>
          </a:p>
          <a:p>
            <a:pPr lvl="1">
              <a:buClr>
                <a:srgbClr val="4F81BD"/>
              </a:buClr>
              <a:buFont typeface="Wingdings" pitchFamily="2" charset="2"/>
              <a:buChar char="§"/>
            </a:pPr>
            <a:r>
              <a:rPr lang="en-GB" sz="1800" dirty="0">
                <a:latin typeface="Calibri" pitchFamily="34" charset="0"/>
                <a:cs typeface="Calibri" pitchFamily="34" charset="0"/>
              </a:rPr>
              <a:t>G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ood performances measured on the first batch of detectors produced by TIS with samples already matching Euclid Specs.</a:t>
            </a:r>
          </a:p>
          <a:p>
            <a:pPr lvl="1">
              <a:buClr>
                <a:srgbClr val="4F81BD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Requirements on ‘total’ noise, pixel-operability still under revision following test results</a:t>
            </a:r>
          </a:p>
        </p:txBody>
      </p:sp>
      <p:sp>
        <p:nvSpPr>
          <p:cNvPr id="12" name="Titre 2"/>
          <p:cNvSpPr txBox="1">
            <a:spLocks/>
          </p:cNvSpPr>
          <p:nvPr/>
        </p:nvSpPr>
        <p:spPr>
          <a:xfrm>
            <a:off x="251520" y="29885"/>
            <a:ext cx="8496944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ctr"/>
            <a:r>
              <a:rPr lang="en-GB" sz="3200" kern="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NISP Focal Plane System</a:t>
            </a:r>
            <a:endParaRPr lang="en-GB" sz="3200" kern="0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110845"/>
            <a:ext cx="1671778" cy="137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1986596" cy="167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312" y="2564904"/>
            <a:ext cx="2485176" cy="92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07-11 October 2013 	                   F. Bortoletto on behalf of  NISP team, EC, ASI, INAF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ea typeface="ＭＳ Ｐゴシック" pitchFamily="-105" charset="-128"/>
              </a:rPr>
              <a:pPr algn="just">
                <a:defRPr/>
              </a:pPr>
              <a:t>6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" y="6453336"/>
            <a:ext cx="857726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24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23850" y="6237288"/>
            <a:ext cx="8569325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188640"/>
            <a:ext cx="8856984" cy="43698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dirty="0" smtClean="0">
              <a:solidFill>
                <a:prstClr val="white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sv-SE" sz="3200" dirty="0" smtClean="0">
                <a:solidFill>
                  <a:prstClr val="white"/>
                </a:solidFill>
              </a:rPr>
              <a:t>Survey </a:t>
            </a:r>
            <a:r>
              <a:rPr lang="sv-SE" sz="3200" dirty="0" err="1" smtClean="0">
                <a:solidFill>
                  <a:prstClr val="white"/>
                </a:solidFill>
              </a:rPr>
              <a:t>Strategy</a:t>
            </a:r>
            <a:r>
              <a:rPr lang="sv-SE" sz="3200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/>
            </a:r>
            <a:br>
              <a:rPr lang="sv-SE" sz="3200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</a:br>
            <a:endParaRPr lang="en-GB" sz="2000" b="1" i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10244" name="Picture 4" descr="C:\Users\Favio Bortoletto\Documents\WORK\EUCLIDSPACE\PHASE B   !!!!!!!!!!!!\Phase B IN WORK !!!!\DRAWINGS\DITHER SE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53999"/>
            <a:ext cx="8221638" cy="29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749894"/>
            <a:ext cx="466005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Data Products :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 Cycles/Day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4x </a:t>
            </a:r>
            <a:r>
              <a:rPr lang="en-US" dirty="0" smtClean="0"/>
              <a:t>Dithers/Cycle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TOTAL/cycle  </a:t>
            </a:r>
            <a:r>
              <a:rPr lang="en-US" dirty="0"/>
              <a:t>=  1.33 Gbytes    	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TOTAL/day = 25.420 Gbytes </a:t>
            </a:r>
            <a:r>
              <a:rPr lang="en-US" dirty="0" smtClean="0"/>
              <a:t>= </a:t>
            </a:r>
            <a:r>
              <a:rPr lang="en-US" dirty="0"/>
              <a:t>203.4 </a:t>
            </a:r>
            <a:r>
              <a:rPr lang="en-US" dirty="0" smtClean="0"/>
              <a:t>Gbit/day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Assigned </a:t>
            </a:r>
            <a:r>
              <a:rPr lang="en-US" dirty="0" smtClean="0"/>
              <a:t>telemetry = </a:t>
            </a:r>
            <a:r>
              <a:rPr lang="en-US" dirty="0">
                <a:solidFill>
                  <a:srgbClr val="FF0000"/>
                </a:solidFill>
              </a:rPr>
              <a:t>240 </a:t>
            </a:r>
            <a:r>
              <a:rPr lang="en-US" dirty="0" smtClean="0">
                <a:solidFill>
                  <a:srgbClr val="FF0000"/>
                </a:solidFill>
              </a:rPr>
              <a:t>Gbit/day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Assumed Lossless Compression Factor 2 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152400" y="6620217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13-15 October 2013 	                   F. Bortoletto on behalf of  NISP team, EC and ASI    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7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sp>
        <p:nvSpPr>
          <p:cNvPr id="3" name="Freccia a destra 2"/>
          <p:cNvSpPr/>
          <p:nvPr/>
        </p:nvSpPr>
        <p:spPr>
          <a:xfrm rot="10800000">
            <a:off x="8172400" y="3717032"/>
            <a:ext cx="57675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ccia a destra 11"/>
          <p:cNvSpPr/>
          <p:nvPr/>
        </p:nvSpPr>
        <p:spPr>
          <a:xfrm rot="10800000">
            <a:off x="8455405" y="5373216"/>
            <a:ext cx="57675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ccia a destra 12"/>
          <p:cNvSpPr/>
          <p:nvPr/>
        </p:nvSpPr>
        <p:spPr>
          <a:xfrm rot="10800000">
            <a:off x="8167025" y="3053999"/>
            <a:ext cx="57675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76055" y="749894"/>
            <a:ext cx="360925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1x Compressed Image /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1x </a:t>
            </a:r>
            <a:r>
              <a:rPr lang="it-IT" dirty="0" err="1" smtClean="0"/>
              <a:t>Compressed</a:t>
            </a:r>
            <a:r>
              <a:rPr lang="it-IT" dirty="0" smtClean="0"/>
              <a:t> </a:t>
            </a:r>
            <a:r>
              <a:rPr lang="it-IT" dirty="0" err="1" smtClean="0"/>
              <a:t>Q.Fact</a:t>
            </a:r>
            <a:r>
              <a:rPr lang="it-IT" dirty="0" smtClean="0"/>
              <a:t> / </a:t>
            </a:r>
            <a:r>
              <a:rPr lang="it-IT" dirty="0" err="1" smtClean="0"/>
              <a:t>Exposure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Test/</a:t>
            </a:r>
            <a:r>
              <a:rPr lang="it-IT" dirty="0" err="1" smtClean="0"/>
              <a:t>Debug</a:t>
            </a:r>
            <a:r>
              <a:rPr lang="it-IT" dirty="0" smtClean="0"/>
              <a:t>. </a:t>
            </a:r>
            <a:r>
              <a:rPr lang="it-IT" dirty="0" err="1" smtClean="0"/>
              <a:t>Modes</a:t>
            </a:r>
            <a:r>
              <a:rPr lang="it-IT" dirty="0" smtClean="0"/>
              <a:t> </a:t>
            </a:r>
            <a:r>
              <a:rPr lang="it-IT" dirty="0" err="1" smtClean="0"/>
              <a:t>Allowing</a:t>
            </a:r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     Intermediate Data Down-</a:t>
            </a:r>
            <a:r>
              <a:rPr lang="it-IT" dirty="0" err="1" smtClean="0"/>
              <a:t>Loading</a:t>
            </a:r>
            <a:endParaRPr lang="en-US" dirty="0" smtClean="0"/>
          </a:p>
          <a:p>
            <a:endParaRPr lang="en-US" baseline="-25000" dirty="0" smtClean="0"/>
          </a:p>
          <a:p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5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3256875" cy="50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44488" y="39688"/>
            <a:ext cx="8548687" cy="43698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sz="3200" dirty="0" smtClean="0">
                <a:solidFill>
                  <a:prstClr val="white"/>
                </a:solidFill>
              </a:rPr>
              <a:t>Science Data On-Board </a:t>
            </a:r>
            <a:r>
              <a:rPr lang="sv-SE" sz="3200" dirty="0" err="1" smtClean="0">
                <a:solidFill>
                  <a:prstClr val="white"/>
                </a:solidFill>
              </a:rPr>
              <a:t>Pipe</a:t>
            </a:r>
            <a:r>
              <a:rPr lang="sv-SE" sz="3200" dirty="0" smtClean="0">
                <a:solidFill>
                  <a:prstClr val="white"/>
                </a:solidFill>
              </a:rPr>
              <a:t>-Line</a:t>
            </a:r>
            <a:endParaRPr lang="it-IT" sz="3200" dirty="0">
              <a:solidFill>
                <a:prstClr val="white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627784" y="5949280"/>
            <a:ext cx="7467600" cy="288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34290" rIns="34290" bIns="3429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sv-SE" sz="3200" dirty="0" smtClean="0">
                <a:solidFill>
                  <a:prstClr val="white"/>
                </a:solidFill>
                <a:latin typeface="+mn-lt"/>
              </a:rPr>
              <a:t>SCIENCE DATA PIPELINE</a:t>
            </a:r>
            <a:r>
              <a:rPr lang="sv-SE" sz="3600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/>
            </a:r>
            <a:br>
              <a:rPr lang="sv-SE" sz="3600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</a:br>
            <a:endParaRPr lang="en-GB" sz="2400" b="1" i="1" dirty="0" smtClean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910040"/>
              </p:ext>
            </p:extLst>
          </p:nvPr>
        </p:nvGraphicFramePr>
        <p:xfrm>
          <a:off x="395536" y="1484784"/>
          <a:ext cx="4464495" cy="914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763"/>
                <a:gridCol w="892284"/>
                <a:gridCol w="1194724"/>
                <a:gridCol w="1194724"/>
              </a:tblGrid>
              <a:tr h="183092"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Group </a:t>
                      </a:r>
                      <a:r>
                        <a:rPr lang="en-US" sz="1200" dirty="0">
                          <a:effectLst/>
                        </a:rPr>
                        <a:t>#</a:t>
                      </a:r>
                      <a:endParaRPr lang="it-I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Samples</a:t>
                      </a:r>
                      <a:r>
                        <a:rPr lang="en-US" sz="1200" dirty="0" smtClean="0">
                          <a:effectLst/>
                        </a:rPr>
                        <a:t>/</a:t>
                      </a:r>
                    </a:p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Group #</a:t>
                      </a:r>
                      <a:endParaRPr lang="it-I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Tot. </a:t>
                      </a:r>
                      <a:r>
                        <a:rPr lang="it-IT" sz="1200" dirty="0" err="1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Noise</a:t>
                      </a:r>
                      <a:r>
                        <a:rPr lang="it-IT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RMS</a:t>
                      </a:r>
                      <a:endParaRPr lang="it-I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</a:tr>
              <a:tr h="183092"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Spectro-mode</a:t>
                      </a:r>
                      <a:endParaRPr lang="it-I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&gt;15</a:t>
                      </a:r>
                      <a:endParaRPr lang="it-IT" sz="10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16</a:t>
                      </a:r>
                      <a:endParaRPr lang="it-IT" sz="10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it-IT" sz="105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it-IT" sz="10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</a:tr>
              <a:tr h="183092"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Photo-mode</a:t>
                      </a:r>
                      <a:endParaRPr lang="it-I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3÷8</a:t>
                      </a:r>
                      <a:endParaRPr lang="it-IT" sz="10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16</a:t>
                      </a:r>
                      <a:endParaRPr lang="it-IT" sz="10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it-IT" sz="105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it-IT" sz="10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0" marR="68560" marT="0" marB="0"/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257789" y="692696"/>
            <a:ext cx="5019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All readouts are performed in Multi-Accumulation (MACC) mode with different numbers of groups, samples/group and drops to match exposure time and noise requirements. :</a:t>
            </a: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cs typeface="Arial" charset="0"/>
              </a:rPr>
              <a:t>No deglitching on-board</a:t>
            </a:r>
            <a:endParaRPr lang="it-IT" sz="1400" dirty="0">
              <a:solidFill>
                <a:prstClr val="black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Quality indicator function for spectro &amp; photo mode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prstClr val="black"/>
                </a:solidFill>
                <a:cs typeface="Arial" charset="0"/>
              </a:rPr>
              <a:t>Weighted</a:t>
            </a:r>
            <a:r>
              <a:rPr lang="fr-FR" sz="1400" dirty="0">
                <a:solidFill>
                  <a:prstClr val="black"/>
                </a:solidFill>
                <a:cs typeface="Arial" charset="0"/>
              </a:rPr>
              <a:t> least square fit  </a:t>
            </a:r>
            <a:r>
              <a:rPr lang="fr-FR" sz="1400" dirty="0" err="1">
                <a:solidFill>
                  <a:prstClr val="black"/>
                </a:solidFill>
                <a:cs typeface="Arial" charset="0"/>
              </a:rPr>
              <a:t>processing</a:t>
            </a:r>
            <a:r>
              <a:rPr lang="fr-FR" sz="1400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for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spectro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&amp; photo mode</a:t>
            </a:r>
            <a:endParaRPr lang="it-IT" sz="1400" dirty="0">
              <a:solidFill>
                <a:prstClr val="black"/>
              </a:solidFill>
              <a:cs typeface="Arial" charset="0"/>
            </a:endParaRPr>
          </a:p>
          <a:p>
            <a:endParaRPr lang="it-IT" sz="1400" b="1" dirty="0">
              <a:solidFill>
                <a:srgbClr val="002060"/>
              </a:solidFill>
              <a:latin typeface="Gill Sans MT" pitchFamily="34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23850" y="6453336"/>
            <a:ext cx="8569325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6577013"/>
            <a:ext cx="89614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 descr="General Re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315"/>
            <a:ext cx="5535178" cy="26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207510" cy="5377815"/>
          </a:xfrm>
          <a:prstGeom prst="rect">
            <a:avLst/>
          </a:prstGeom>
        </p:spPr>
      </p:pic>
      <p:sp>
        <p:nvSpPr>
          <p:cNvPr id="3" name="Rectangle 13"/>
          <p:cNvSpPr>
            <a:spLocks/>
          </p:cNvSpPr>
          <p:nvPr/>
        </p:nvSpPr>
        <p:spPr bwMode="auto">
          <a:xfrm>
            <a:off x="152400" y="6629400"/>
            <a:ext cx="8915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DWG	13-15 October 2013 	                   F. </a:t>
            </a:r>
            <a:r>
              <a:rPr lang="en-US" sz="1000" dirty="0" err="1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Bortoletto</a:t>
            </a:r>
            <a:r>
              <a:rPr lang="en-US" sz="1000" dirty="0" smtClean="0">
                <a:solidFill>
                  <a:srgbClr val="000000"/>
                </a:solidFill>
                <a:ea typeface="ＭＳ Ｐゴシック" pitchFamily="-105" charset="-128"/>
                <a:cs typeface="Arial" pitchFamily="34" charset="0"/>
              </a:rPr>
              <a:t> on behalf of  NISP team, EC and ASI                                                                                           </a:t>
            </a: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Page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t>: </a:t>
            </a:r>
            <a:fld id="{E6325BE0-65E2-49F2-B691-951E7945E839}" type="slidenum">
              <a:rPr lang="en-US" sz="1050">
                <a:solidFill>
                  <a:srgbClr val="000000"/>
                </a:solidFill>
                <a:latin typeface="Calibri" pitchFamily="34" charset="0"/>
                <a:ea typeface="ＭＳ Ｐゴシック" pitchFamily="-105" charset="-128"/>
              </a:rPr>
              <a:pPr algn="just">
                <a:defRPr/>
              </a:pPr>
              <a:t>9</a:t>
            </a:fld>
            <a:endParaRPr lang="en-US" sz="1050" dirty="0">
              <a:solidFill>
                <a:srgbClr val="000000"/>
              </a:solidFill>
              <a:latin typeface="Verdana" pitchFamily="-105" charset="0"/>
              <a:ea typeface="Helvetica Neue Light" pitchFamily="-105" charset="0"/>
              <a:cs typeface="Helvetica Neue Light" pitchFamily="-105" charset="0"/>
            </a:endParaRPr>
          </a:p>
        </p:txBody>
      </p:sp>
      <p:pic>
        <p:nvPicPr>
          <p:cNvPr id="5" name="Immagine 4" descr="C:\Users\Favio Bortoletto\Documents\WORK\EUCLIDSPACE\PHASE B   !!!!!!!!!!!!\Phase B IN WORK !!!!\DRAWINGS\SCI DATA PATH 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5064"/>
            <a:ext cx="5112568" cy="24236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344488" y="39688"/>
            <a:ext cx="8548687" cy="43698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sz="3200" dirty="0" smtClean="0">
                <a:solidFill>
                  <a:prstClr val="white"/>
                </a:solidFill>
              </a:rPr>
              <a:t>From </a:t>
            </a:r>
            <a:r>
              <a:rPr lang="sv-SE" sz="3200" dirty="0" err="1" smtClean="0">
                <a:solidFill>
                  <a:prstClr val="white"/>
                </a:solidFill>
              </a:rPr>
              <a:t>Processing</a:t>
            </a:r>
            <a:r>
              <a:rPr lang="sv-SE" sz="3200" dirty="0" smtClean="0">
                <a:solidFill>
                  <a:prstClr val="white"/>
                </a:solidFill>
              </a:rPr>
              <a:t> </a:t>
            </a:r>
            <a:r>
              <a:rPr lang="sv-SE" sz="3200" dirty="0" err="1" smtClean="0">
                <a:solidFill>
                  <a:prstClr val="white"/>
                </a:solidFill>
              </a:rPr>
              <a:t>Req</a:t>
            </a:r>
            <a:r>
              <a:rPr lang="sv-SE" sz="3200" dirty="0" smtClean="0">
                <a:solidFill>
                  <a:prstClr val="white"/>
                </a:solidFill>
              </a:rPr>
              <a:t>. To HW</a:t>
            </a:r>
            <a:endParaRPr lang="it-IT" sz="3200" dirty="0">
              <a:solidFill>
                <a:prstClr val="white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23850" y="6453336"/>
            <a:ext cx="8569325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99992" y="134076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smtClean="0"/>
              <a:t>Dual-</a:t>
            </a:r>
            <a:r>
              <a:rPr lang="it-IT" sz="1600" dirty="0" err="1" smtClean="0"/>
              <a:t>Ported</a:t>
            </a:r>
            <a:r>
              <a:rPr lang="it-IT" sz="1600" dirty="0" smtClean="0"/>
              <a:t> Memory </a:t>
            </a:r>
            <a:r>
              <a:rPr lang="it-IT" sz="1600" dirty="0" err="1" smtClean="0"/>
              <a:t>size</a:t>
            </a:r>
            <a:r>
              <a:rPr lang="it-IT" sz="1600" dirty="0" smtClean="0"/>
              <a:t> </a:t>
            </a:r>
            <a:r>
              <a:rPr lang="it-IT" sz="1600" dirty="0" err="1"/>
              <a:t>d</a:t>
            </a:r>
            <a:r>
              <a:rPr lang="it-IT" sz="1600" dirty="0" err="1" smtClean="0"/>
              <a:t>imensioned</a:t>
            </a:r>
            <a:r>
              <a:rPr lang="it-IT" sz="1600" dirty="0" smtClean="0"/>
              <a:t> on MACC </a:t>
            </a:r>
            <a:r>
              <a:rPr lang="it-IT" sz="1600" dirty="0" err="1"/>
              <a:t>p</a:t>
            </a:r>
            <a:r>
              <a:rPr lang="it-IT" sz="1600" dirty="0" err="1" smtClean="0"/>
              <a:t>arameters</a:t>
            </a:r>
            <a:r>
              <a:rPr lang="it-IT" sz="1600" dirty="0" smtClean="0"/>
              <a:t>, processing </a:t>
            </a:r>
            <a:r>
              <a:rPr lang="it-IT" sz="1600" dirty="0"/>
              <a:t>f</a:t>
            </a:r>
            <a:r>
              <a:rPr lang="it-IT" sz="1600" dirty="0" smtClean="0"/>
              <a:t>low and </a:t>
            </a:r>
            <a:r>
              <a:rPr lang="it-IT" sz="1600" dirty="0" err="1"/>
              <a:t>r</a:t>
            </a:r>
            <a:r>
              <a:rPr lang="it-IT" sz="1600" dirty="0" err="1" smtClean="0"/>
              <a:t>edundancy</a:t>
            </a:r>
            <a:r>
              <a:rPr lang="it-IT" sz="1600" dirty="0" smtClean="0"/>
              <a:t> </a:t>
            </a:r>
            <a:r>
              <a:rPr lang="it-IT" sz="1600" dirty="0" err="1"/>
              <a:t>r</a:t>
            </a:r>
            <a:r>
              <a:rPr lang="it-IT" sz="1600" dirty="0" err="1" smtClean="0"/>
              <a:t>equirements</a:t>
            </a:r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4499992" y="220486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err="1"/>
              <a:t>Redundacy</a:t>
            </a:r>
            <a:r>
              <a:rPr lang="it-IT" sz="1600" dirty="0"/>
              <a:t> </a:t>
            </a:r>
            <a:r>
              <a:rPr lang="it-IT" sz="1600" dirty="0" smtClean="0"/>
              <a:t>option </a:t>
            </a:r>
            <a:r>
              <a:rPr lang="it-IT" sz="1600" dirty="0" err="1" smtClean="0"/>
              <a:t>requires</a:t>
            </a:r>
            <a:r>
              <a:rPr lang="it-IT" sz="1600" dirty="0" smtClean="0"/>
              <a:t> </a:t>
            </a:r>
            <a:r>
              <a:rPr lang="it-IT" sz="1600" dirty="0" err="1" smtClean="0"/>
              <a:t>one</a:t>
            </a:r>
            <a:r>
              <a:rPr lang="it-IT" sz="1600" dirty="0" smtClean="0"/>
              <a:t> </a:t>
            </a:r>
            <a:r>
              <a:rPr lang="it-IT" sz="1600" dirty="0"/>
              <a:t>DPU </a:t>
            </a:r>
            <a:r>
              <a:rPr lang="it-IT" sz="1600" dirty="0" smtClean="0"/>
              <a:t>can </a:t>
            </a:r>
            <a:r>
              <a:rPr lang="it-IT" sz="1600" dirty="0" err="1" smtClean="0"/>
              <a:t>process</a:t>
            </a:r>
            <a:r>
              <a:rPr lang="it-IT" sz="1600" dirty="0" smtClean="0"/>
              <a:t> </a:t>
            </a:r>
            <a:r>
              <a:rPr lang="it-IT" sz="1600" dirty="0"/>
              <a:t>4x or 8x </a:t>
            </a:r>
            <a:r>
              <a:rPr lang="it-IT" sz="1600" dirty="0" err="1" smtClean="0"/>
              <a:t>triplets</a:t>
            </a:r>
            <a:r>
              <a:rPr lang="it-IT" sz="1600" dirty="0" smtClean="0"/>
              <a:t> data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1520" y="5877272"/>
            <a:ext cx="3469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smtClean="0"/>
              <a:t>MAXWELL </a:t>
            </a:r>
            <a:r>
              <a:rPr lang="it-IT" sz="1400" dirty="0" err="1" smtClean="0"/>
              <a:t>board</a:t>
            </a:r>
            <a:r>
              <a:rPr lang="it-IT" sz="1400" dirty="0" smtClean="0"/>
              <a:t> (256 </a:t>
            </a:r>
            <a:r>
              <a:rPr lang="it-IT" sz="1400" dirty="0" err="1" smtClean="0"/>
              <a:t>Mbytes</a:t>
            </a:r>
            <a:r>
              <a:rPr lang="it-IT" sz="1400" dirty="0" smtClean="0"/>
              <a:t>)</a:t>
            </a:r>
          </a:p>
          <a:p>
            <a:pPr algn="ctr"/>
            <a:r>
              <a:rPr lang="it-IT" sz="1400" dirty="0"/>
              <a:t>c</a:t>
            </a:r>
            <a:r>
              <a:rPr lang="it-IT" sz="1400" dirty="0" smtClean="0"/>
              <a:t>an </a:t>
            </a:r>
            <a:r>
              <a:rPr lang="it-IT" sz="1400" dirty="0" err="1" smtClean="0"/>
              <a:t>optimally</a:t>
            </a:r>
            <a:r>
              <a:rPr lang="it-IT" sz="1400" dirty="0" smtClean="0"/>
              <a:t> </a:t>
            </a:r>
            <a:r>
              <a:rPr lang="it-IT" sz="1400" dirty="0" err="1" smtClean="0"/>
              <a:t>process</a:t>
            </a:r>
            <a:r>
              <a:rPr lang="it-IT" sz="1400" dirty="0" smtClean="0"/>
              <a:t> 1x SCA MACC </a:t>
            </a:r>
            <a:r>
              <a:rPr lang="it-IT" sz="1400" dirty="0" err="1" smtClean="0"/>
              <a:t>at</a:t>
            </a:r>
            <a:r>
              <a:rPr lang="it-IT" sz="1400" dirty="0" smtClean="0"/>
              <a:t> a time</a:t>
            </a:r>
            <a:endParaRPr lang="it-IT" sz="1400" dirty="0"/>
          </a:p>
        </p:txBody>
      </p:sp>
      <p:sp>
        <p:nvSpPr>
          <p:cNvPr id="10" name="Rettangolo 9"/>
          <p:cNvSpPr/>
          <p:nvPr/>
        </p:nvSpPr>
        <p:spPr>
          <a:xfrm>
            <a:off x="4499992" y="5486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/>
              <a:t>Dual-</a:t>
            </a:r>
            <a:r>
              <a:rPr lang="it-IT" sz="1600" dirty="0" err="1"/>
              <a:t>Ported</a:t>
            </a:r>
            <a:r>
              <a:rPr lang="it-IT" sz="1600" dirty="0"/>
              <a:t> </a:t>
            </a:r>
            <a:r>
              <a:rPr lang="it-IT" sz="1600" dirty="0" err="1"/>
              <a:t>Transit</a:t>
            </a:r>
            <a:r>
              <a:rPr lang="it-IT" sz="1600" dirty="0"/>
              <a:t> Memory on </a:t>
            </a:r>
            <a:r>
              <a:rPr lang="it-IT" sz="1600" dirty="0" err="1" smtClean="0"/>
              <a:t>Groups</a:t>
            </a:r>
            <a:r>
              <a:rPr lang="it-IT" sz="1600" dirty="0" smtClean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 smtClean="0"/>
              <a:t>required</a:t>
            </a:r>
            <a:r>
              <a:rPr lang="it-IT" sz="1600" dirty="0" smtClean="0"/>
              <a:t> </a:t>
            </a:r>
            <a:r>
              <a:rPr lang="it-IT" sz="1600" dirty="0"/>
              <a:t>for Test &amp; </a:t>
            </a:r>
            <a:r>
              <a:rPr lang="it-IT" sz="1600" dirty="0" err="1"/>
              <a:t>Debug</a:t>
            </a:r>
            <a:r>
              <a:rPr lang="it-IT" sz="1600" dirty="0"/>
              <a:t> </a:t>
            </a:r>
            <a:r>
              <a:rPr lang="it-IT" sz="1600" dirty="0" smtClean="0"/>
              <a:t>and to </a:t>
            </a:r>
            <a:r>
              <a:rPr lang="it-IT" sz="1600" dirty="0" err="1" smtClean="0"/>
              <a:t>optimally</a:t>
            </a:r>
            <a:r>
              <a:rPr lang="it-IT" sz="1600" dirty="0" smtClean="0"/>
              <a:t> use PPC cache</a:t>
            </a:r>
            <a:endParaRPr lang="it-IT" sz="1600" dirty="0"/>
          </a:p>
        </p:txBody>
      </p:sp>
      <p:sp>
        <p:nvSpPr>
          <p:cNvPr id="11" name="Rettangolo 10"/>
          <p:cNvSpPr/>
          <p:nvPr/>
        </p:nvSpPr>
        <p:spPr>
          <a:xfrm>
            <a:off x="4499992" y="285293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err="1" smtClean="0"/>
              <a:t>It</a:t>
            </a:r>
            <a:r>
              <a:rPr lang="it-IT" sz="1600" dirty="0" smtClean="0"/>
              <a:t> can </a:t>
            </a:r>
            <a:r>
              <a:rPr lang="it-IT" sz="1600" dirty="0"/>
              <a:t>be </a:t>
            </a:r>
            <a:r>
              <a:rPr lang="it-IT" sz="1600" dirty="0" err="1"/>
              <a:t>done</a:t>
            </a:r>
            <a:r>
              <a:rPr lang="it-IT" sz="1600" dirty="0"/>
              <a:t> :</a:t>
            </a:r>
          </a:p>
          <a:p>
            <a:pPr marL="742950" lvl="1" indent="-285750">
              <a:buFont typeface="Arial"/>
              <a:buChar char="•"/>
            </a:pPr>
            <a:r>
              <a:rPr lang="it-IT" sz="1600" dirty="0" err="1"/>
              <a:t>Increasing</a:t>
            </a:r>
            <a:r>
              <a:rPr lang="it-IT" sz="1600" dirty="0"/>
              <a:t> Clock (400 &gt; 800 </a:t>
            </a:r>
            <a:r>
              <a:rPr lang="it-IT" sz="1600" dirty="0" err="1"/>
              <a:t>Mhz</a:t>
            </a:r>
            <a:endParaRPr lang="it-IT" sz="1600" dirty="0"/>
          </a:p>
          <a:p>
            <a:pPr marL="742950" lvl="1" indent="-285750">
              <a:buFont typeface="Arial"/>
              <a:buChar char="•"/>
            </a:pPr>
            <a:r>
              <a:rPr lang="it-IT" sz="1600" dirty="0" err="1"/>
              <a:t>Changing</a:t>
            </a:r>
            <a:r>
              <a:rPr lang="it-IT" sz="1600" dirty="0"/>
              <a:t> </a:t>
            </a:r>
            <a:r>
              <a:rPr lang="it-IT" sz="1600" dirty="0" err="1"/>
              <a:t>Algorithm</a:t>
            </a:r>
            <a:endParaRPr lang="it-IT" sz="1600" dirty="0"/>
          </a:p>
          <a:p>
            <a:pPr marL="742950" lvl="1" indent="-285750">
              <a:buFont typeface="Arial"/>
              <a:buChar char="•"/>
            </a:pPr>
            <a:r>
              <a:rPr lang="it-IT" sz="1600" dirty="0" err="1"/>
              <a:t>Changing</a:t>
            </a:r>
            <a:r>
              <a:rPr lang="it-IT" sz="1600" dirty="0"/>
              <a:t> MACC  </a:t>
            </a:r>
            <a:r>
              <a:rPr lang="it-IT" sz="1600" dirty="0" err="1"/>
              <a:t>sequence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27712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922</Words>
  <Application>Microsoft Office PowerPoint</Application>
  <PresentationFormat>Presentazione su schermo (4:3)</PresentationFormat>
  <Paragraphs>270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Tema di Office</vt:lpstr>
      <vt:lpstr>1_Tema di Office</vt:lpstr>
      <vt:lpstr>2_Tema di Office</vt:lpstr>
      <vt:lpstr>Presentazione standard di PowerPoint</vt:lpstr>
      <vt:lpstr>EUCLID COSMOLOGICAL SURVEY</vt:lpstr>
      <vt:lpstr>Euclid Key Milestones</vt:lpstr>
      <vt:lpstr>The Euclid NISP Instrument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 WE Architecture: 1 From 2x Units</vt:lpstr>
      <vt:lpstr>On-Board Processing Fit Algorithms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Sidecar</dc:creator>
  <cp:lastModifiedBy>tecno</cp:lastModifiedBy>
  <cp:revision>100</cp:revision>
  <dcterms:created xsi:type="dcterms:W3CDTF">2013-07-18T08:24:04Z</dcterms:created>
  <dcterms:modified xsi:type="dcterms:W3CDTF">2013-10-10T06:39:45Z</dcterms:modified>
</cp:coreProperties>
</file>