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27" r:id="rId1"/>
  </p:sldMasterIdLst>
  <p:notesMasterIdLst>
    <p:notesMasterId r:id="rId38"/>
  </p:notesMasterIdLst>
  <p:handoutMasterIdLst>
    <p:handoutMasterId r:id="rId39"/>
  </p:handoutMasterIdLst>
  <p:sldIdLst>
    <p:sldId id="262" r:id="rId2"/>
    <p:sldId id="362" r:id="rId3"/>
    <p:sldId id="340" r:id="rId4"/>
    <p:sldId id="383" r:id="rId5"/>
    <p:sldId id="288" r:id="rId6"/>
    <p:sldId id="380" r:id="rId7"/>
    <p:sldId id="338" r:id="rId8"/>
    <p:sldId id="355" r:id="rId9"/>
    <p:sldId id="354" r:id="rId10"/>
    <p:sldId id="315" r:id="rId11"/>
    <p:sldId id="364" r:id="rId12"/>
    <p:sldId id="365" r:id="rId13"/>
    <p:sldId id="345" r:id="rId14"/>
    <p:sldId id="366" r:id="rId15"/>
    <p:sldId id="356" r:id="rId16"/>
    <p:sldId id="357" r:id="rId17"/>
    <p:sldId id="368" r:id="rId18"/>
    <p:sldId id="369" r:id="rId19"/>
    <p:sldId id="370" r:id="rId20"/>
    <p:sldId id="358" r:id="rId21"/>
    <p:sldId id="384" r:id="rId22"/>
    <p:sldId id="348" r:id="rId23"/>
    <p:sldId id="371" r:id="rId24"/>
    <p:sldId id="377" r:id="rId25"/>
    <p:sldId id="385" r:id="rId26"/>
    <p:sldId id="350" r:id="rId27"/>
    <p:sldId id="373" r:id="rId28"/>
    <p:sldId id="351" r:id="rId29"/>
    <p:sldId id="346" r:id="rId30"/>
    <p:sldId id="382" r:id="rId31"/>
    <p:sldId id="375" r:id="rId32"/>
    <p:sldId id="379" r:id="rId33"/>
    <p:sldId id="378" r:id="rId34"/>
    <p:sldId id="376" r:id="rId35"/>
    <p:sldId id="381" r:id="rId36"/>
    <p:sldId id="301" r:id="rId37"/>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FE26"/>
    <a:srgbClr val="007635"/>
    <a:srgbClr val="FFFFFF"/>
    <a:srgbClr val="CC99FF"/>
    <a:srgbClr val="FF6699"/>
    <a:srgbClr val="D3A7FF"/>
    <a:srgbClr val="FFDF79"/>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21339" autoAdjust="0"/>
    <p:restoredTop sz="92399" autoAdjust="0"/>
  </p:normalViewPr>
  <p:slideViewPr>
    <p:cSldViewPr>
      <p:cViewPr>
        <p:scale>
          <a:sx n="80" d="100"/>
          <a:sy n="80" d="100"/>
        </p:scale>
        <p:origin x="-792" y="-72"/>
      </p:cViewPr>
      <p:guideLst>
        <p:guide orient="horz" pos="4319"/>
        <p:guide pos="2880"/>
      </p:guideLst>
    </p:cSldViewPr>
  </p:slideViewPr>
  <p:outlineViewPr>
    <p:cViewPr>
      <p:scale>
        <a:sx n="33" d="100"/>
        <a:sy n="33" d="100"/>
      </p:scale>
      <p:origin x="0" y="120"/>
    </p:cViewPr>
  </p:outlineViewPr>
  <p:notesTextViewPr>
    <p:cViewPr>
      <p:scale>
        <a:sx n="100" d="100"/>
        <a:sy n="100" d="100"/>
      </p:scale>
      <p:origin x="0" y="0"/>
    </p:cViewPr>
  </p:notesTextViewPr>
  <p:sorterViewPr>
    <p:cViewPr>
      <p:scale>
        <a:sx n="100" d="100"/>
        <a:sy n="100" d="100"/>
      </p:scale>
      <p:origin x="0" y="9072"/>
    </p:cViewPr>
  </p:sorterViewPr>
  <p:notesViewPr>
    <p:cSldViewPr>
      <p:cViewPr varScale="1">
        <p:scale>
          <a:sx n="54" d="100"/>
          <a:sy n="54" d="100"/>
        </p:scale>
        <p:origin x="-2364" y="-108"/>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 name="Date Placeholder 2"/>
          <p:cNvSpPr>
            <a:spLocks noGrp="1"/>
          </p:cNvSpPr>
          <p:nvPr>
            <p:ph type="dt" sz="quarter"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4B5274D-2A31-47B1-85D4-2803E28E8370}" type="datetimeFigureOut">
              <a:rPr lang="en-US"/>
              <a:pPr>
                <a:defRPr/>
              </a:pPr>
              <a:t>10/10/2013</a:t>
            </a:fld>
            <a:endParaRPr lang="en-US" dirty="0"/>
          </a:p>
        </p:txBody>
      </p:sp>
      <p:sp>
        <p:nvSpPr>
          <p:cNvPr id="4" name="Footer Placeholder 3"/>
          <p:cNvSpPr>
            <a:spLocks noGrp="1"/>
          </p:cNvSpPr>
          <p:nvPr>
            <p:ph type="ftr" sz="quarter" idx="2"/>
          </p:nvPr>
        </p:nvSpPr>
        <p:spPr>
          <a:xfrm>
            <a:off x="0" y="9721850"/>
            <a:ext cx="3076575" cy="511175"/>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A173DF5-6E62-4B18-858F-7D9A98ADE422}" type="slidenum">
              <a:rPr lang="en-US"/>
              <a:pPr>
                <a:defRPr/>
              </a:pPr>
              <a:t>‹N›</a:t>
            </a:fld>
            <a:endParaRPr lang="en-US" dirty="0"/>
          </a:p>
        </p:txBody>
      </p:sp>
    </p:spTree>
    <p:extLst>
      <p:ext uri="{BB962C8B-B14F-4D97-AF65-F5344CB8AC3E}">
        <p14:creationId xmlns:p14="http://schemas.microsoft.com/office/powerpoint/2010/main" val="4138728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fr-FR"/>
          </a:p>
        </p:txBody>
      </p:sp>
      <p:sp>
        <p:nvSpPr>
          <p:cNvPr id="71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fr-FR"/>
          </a:p>
        </p:txBody>
      </p:sp>
      <p:sp>
        <p:nvSpPr>
          <p:cNvPr id="40964" name="Rectangle 4"/>
          <p:cNvSpPr>
            <a:spLocks noRo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fr-FR"/>
          </a:p>
        </p:txBody>
      </p:sp>
      <p:sp>
        <p:nvSpPr>
          <p:cNvPr id="717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D9FA2748-1419-4DE4-A517-59D61CECCEE5}" type="slidenum">
              <a:rPr lang="en-US"/>
              <a:pPr>
                <a:defRPr/>
              </a:pPr>
              <a:t>‹N›</a:t>
            </a:fld>
            <a:endParaRPr lang="en-US" dirty="0"/>
          </a:p>
        </p:txBody>
      </p:sp>
    </p:spTree>
    <p:extLst>
      <p:ext uri="{BB962C8B-B14F-4D97-AF65-F5344CB8AC3E}">
        <p14:creationId xmlns:p14="http://schemas.microsoft.com/office/powerpoint/2010/main" val="2938541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92188" y="768350"/>
            <a:ext cx="5114925" cy="383698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D12531DE-390D-46E5-A8E4-EE6BD4D090D8}" type="slidenum">
              <a:rPr lang="en-US" altLang="fr-FR" smtClean="0"/>
              <a:pPr/>
              <a:t>1</a:t>
            </a:fld>
            <a:endParaRPr lang="en-US"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92188" y="768350"/>
            <a:ext cx="5114925" cy="3836988"/>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3DA5483F-C424-4478-B85D-120E392812A0}" type="slidenum">
              <a:rPr lang="en-US" altLang="fr-FR" smtClean="0"/>
              <a:pPr/>
              <a:t>11</a:t>
            </a:fld>
            <a:endParaRPr lang="en-US"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992188" y="768350"/>
            <a:ext cx="5114925" cy="3836988"/>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DC62C6B3-92E1-4E12-AD07-E4105410BDB0}" type="slidenum">
              <a:rPr lang="en-US" altLang="fr-FR" smtClean="0"/>
              <a:pPr/>
              <a:t>12</a:t>
            </a:fld>
            <a:endParaRPr lang="en-US"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92188" y="768350"/>
            <a:ext cx="5114925" cy="3836988"/>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E1F944D9-351A-4D31-BE29-E8D165EA1045}" type="slidenum">
              <a:rPr lang="en-US" altLang="fr-FR" smtClean="0"/>
              <a:pPr/>
              <a:t>13</a:t>
            </a:fld>
            <a:endParaRPr lang="en-US"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992188" y="768350"/>
            <a:ext cx="5114925" cy="3836988"/>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a:p>
            <a:endParaRPr lang="en-US" altLang="fr-FR" smtClean="0"/>
          </a:p>
          <a:p>
            <a:r>
              <a:rPr lang="en-US" altLang="fr-FR" smtClean="0"/>
              <a:t>All FSMs and other random logic are implemented using HIT flip-flops. Additionally all logic is monitored by watchdog timers, resetting the logic when an operation needs more time than expected. All state machines will be implemented as safe state machines. This means that any change in the state due to an SEE-effect will not result in a blocked state machine. </a:t>
            </a:r>
          </a:p>
          <a:p>
            <a:endParaRPr lang="en-US" altLang="fr-FR"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EDC8A688-6920-4B5C-926A-68344E049AEF}" type="slidenum">
              <a:rPr lang="en-US" altLang="fr-FR" smtClean="0"/>
              <a:pPr/>
              <a:t>14</a:t>
            </a:fld>
            <a:endParaRPr lang="en-US"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992188" y="768350"/>
            <a:ext cx="5114925" cy="3836988"/>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Logic, analog, fully custom designed,. Mega rad TID tested. Port matching by extract view form digital part. Vector driven simulation. (vector form digital partners) </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6BE2BD00-59A0-4B4C-B1AE-C54BB2668C25}" type="slidenum">
              <a:rPr lang="en-US" altLang="fr-FR" smtClean="0"/>
              <a:pPr/>
              <a:t>15</a:t>
            </a:fld>
            <a:endParaRPr lang="en-US"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992188" y="768350"/>
            <a:ext cx="5114925" cy="3836988"/>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Why design this ASIC ,,,,, of….</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86F49DCC-FF2B-49F6-A12E-4EA33F2FAE2E}" type="slidenum">
              <a:rPr lang="en-US" altLang="fr-FR" smtClean="0"/>
              <a:pPr/>
              <a:t>19</a:t>
            </a:fld>
            <a:endParaRPr lang="en-US"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92188" y="768350"/>
            <a:ext cx="5114925" cy="3836988"/>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Full page pics.  One pic!</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F590AB7C-99F2-481D-A50D-787225E7650E}" type="slidenum">
              <a:rPr lang="en-US" altLang="fr-FR" smtClean="0"/>
              <a:pPr/>
              <a:t>28</a:t>
            </a:fld>
            <a:endParaRPr lang="en-US"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92188" y="768350"/>
            <a:ext cx="5114925" cy="3836988"/>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89A4C8A0-27B5-49DB-B07B-BDA552C7D058}" type="slidenum">
              <a:rPr lang="en-US" altLang="fr-FR" smtClean="0"/>
              <a:pPr/>
              <a:t>31</a:t>
            </a:fld>
            <a:endParaRPr lang="en-US"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992188" y="768350"/>
            <a:ext cx="5114925" cy="3836988"/>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95171B4E-00D2-4E3D-9AD0-AE6F6A6BF7B8}" type="slidenum">
              <a:rPr lang="en-US" altLang="fr-FR" smtClean="0"/>
              <a:pPr/>
              <a:t>33</a:t>
            </a:fld>
            <a:endParaRPr lang="en-US" alt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992188" y="768350"/>
            <a:ext cx="5114925" cy="3836988"/>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Full page pics.  One pic!</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23A48A6E-0462-4427-A128-F8CC8E6D7A3A}" type="slidenum">
              <a:rPr lang="en-US" altLang="fr-FR" smtClean="0"/>
              <a:pPr/>
              <a:t>34</a:t>
            </a:fld>
            <a:endParaRPr lang="en-US"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92188" y="768350"/>
            <a:ext cx="5114925" cy="3836988"/>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8BA2FFE4-0A06-4AD9-99CA-A8E480A50981}" type="slidenum">
              <a:rPr lang="en-US" altLang="fr-FR" smtClean="0"/>
              <a:pPr/>
              <a:t>2</a:t>
            </a:fld>
            <a:endParaRPr lang="en-US"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992188" y="768350"/>
            <a:ext cx="5114925" cy="3836988"/>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Full page pics.  One pic!</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8CFC3D46-B552-4F63-BB07-55CEB7580616}" type="slidenum">
              <a:rPr lang="en-US" altLang="fr-FR" smtClean="0"/>
              <a:pPr/>
              <a:t>35</a:t>
            </a:fld>
            <a:endParaRPr lang="en-US"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92188" y="768350"/>
            <a:ext cx="5114925" cy="3836988"/>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9415087A-9140-47DD-9857-92F695407D2B}" type="slidenum">
              <a:rPr lang="en-US" altLang="fr-FR" smtClean="0"/>
              <a:pPr/>
              <a:t>3</a:t>
            </a:fld>
            <a:endParaRPr lang="en-US"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92188" y="768350"/>
            <a:ext cx="5114925" cy="3836988"/>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87E548F6-1AC5-413B-A6B1-3AD902087D66}" type="slidenum">
              <a:rPr lang="en-US" altLang="fr-FR" smtClean="0"/>
              <a:pPr/>
              <a:t>4</a:t>
            </a:fld>
            <a:endParaRPr lang="en-US"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92188" y="768350"/>
            <a:ext cx="5114925" cy="3836988"/>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During the passed presentation, we have heard many smart detector designs and techniques to tolerance the radiation effect.  But after all, to have to good imager, data acquisition and </a:t>
            </a:r>
          </a:p>
          <a:p>
            <a:r>
              <a:rPr lang="en-US" altLang="fr-FR" smtClean="0"/>
              <a:t>In EU there are many very good IR sensor companies, they are all  in </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56E546B2-5FD4-4597-A6A9-B322908E3DD2}" type="slidenum">
              <a:rPr lang="en-US" altLang="fr-FR" smtClean="0"/>
              <a:pPr/>
              <a:t>5</a:t>
            </a:fld>
            <a:endParaRPr lang="en-US"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92188" y="768350"/>
            <a:ext cx="5114925" cy="3836988"/>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During the passed presentation, we have heard many smart detector designs and techniques to tolerance the radiation effect.  But after all, to have to good imager, data acquisition and </a:t>
            </a:r>
          </a:p>
          <a:p>
            <a:r>
              <a:rPr lang="en-US" altLang="fr-FR" smtClean="0"/>
              <a:t>In EU there are many very good IR sensor companies, they are all  in </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A3C72453-3A05-4F61-89CB-C6C06A2E1A0C}" type="slidenum">
              <a:rPr lang="en-US" altLang="fr-FR" smtClean="0"/>
              <a:pPr/>
              <a:t>6</a:t>
            </a:fld>
            <a:endParaRPr lang="en-US"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92188" y="768350"/>
            <a:ext cx="5114925" cy="3836988"/>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11688DF8-9E42-49CB-A8F6-42BA4FA1F5F8}" type="slidenum">
              <a:rPr lang="en-US" altLang="fr-FR" smtClean="0"/>
              <a:pPr/>
              <a:t>7</a:t>
            </a:fld>
            <a:endParaRPr lang="en-US"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92188" y="768350"/>
            <a:ext cx="5114925" cy="3836988"/>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D28508AE-7212-41D2-A3FC-A93297C65C0C}" type="slidenum">
              <a:rPr lang="en-US" altLang="fr-FR" smtClean="0"/>
              <a:pPr/>
              <a:t>8</a:t>
            </a:fld>
            <a:endParaRPr lang="en-US"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92188" y="768350"/>
            <a:ext cx="5114925" cy="3836988"/>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A8F30569-B93A-4932-A24C-DC7B8B5512C4}" type="slidenum">
              <a:rPr lang="en-US" altLang="fr-FR" smtClean="0"/>
              <a:pPr/>
              <a:t>10</a:t>
            </a:fld>
            <a:endParaRPr lang="en-US"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449993B7-0131-42DA-9BC0-331693D2BA27}" type="datetime1">
              <a:rPr lang="en-US"/>
              <a:pPr>
                <a:defRPr/>
              </a:pPr>
              <a:t>10/10/2013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ASIC for LF NIR/SWIR detector array</a:t>
            </a:r>
          </a:p>
        </p:txBody>
      </p:sp>
      <p:sp>
        <p:nvSpPr>
          <p:cNvPr id="6" name="Rectangle 6"/>
          <p:cNvSpPr>
            <a:spLocks noGrp="1" noChangeArrowheads="1"/>
          </p:cNvSpPr>
          <p:nvPr>
            <p:ph type="sldNum" sz="quarter" idx="12"/>
          </p:nvPr>
        </p:nvSpPr>
        <p:spPr>
          <a:ln/>
        </p:spPr>
        <p:txBody>
          <a:bodyPr/>
          <a:lstStyle>
            <a:lvl1pPr>
              <a:defRPr/>
            </a:lvl1pPr>
          </a:lstStyle>
          <a:p>
            <a:pPr>
              <a:defRPr/>
            </a:pPr>
            <a:fld id="{E60D0645-AB0E-4E79-81CE-47815B8A5CB7}" type="slidenum">
              <a:rPr lang="en-US"/>
              <a:pPr>
                <a:defRPr/>
              </a:pPr>
              <a:t>‹N›</a:t>
            </a:fld>
            <a:endParaRPr lang="en-US" dirty="0"/>
          </a:p>
        </p:txBody>
      </p:sp>
    </p:spTree>
    <p:extLst>
      <p:ext uri="{BB962C8B-B14F-4D97-AF65-F5344CB8AC3E}">
        <p14:creationId xmlns:p14="http://schemas.microsoft.com/office/powerpoint/2010/main" val="347047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2400"/>
            <a:ext cx="2057400" cy="5973763"/>
          </a:xfrm>
        </p:spPr>
        <p:txBody>
          <a:bodyPr vert="eaVert"/>
          <a:lstStyle/>
          <a:p>
            <a:r>
              <a:rPr lang="en-US" smtClean="0"/>
              <a:t>Click to edit Master title style</a:t>
            </a:r>
            <a:endParaRPr lang="nl-BE"/>
          </a:p>
        </p:txBody>
      </p:sp>
      <p:sp>
        <p:nvSpPr>
          <p:cNvPr id="3" name="Tijdelijke aanduiding voor verticale tekst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9B88F38F-0DFD-492D-A538-6A98FBECA4BE}" type="datetime1">
              <a:rPr lang="en-US"/>
              <a:pPr>
                <a:defRPr/>
              </a:pPr>
              <a:t>10/10/2013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ASIC for LF NIR/SWIR detector array</a:t>
            </a:r>
          </a:p>
        </p:txBody>
      </p:sp>
      <p:sp>
        <p:nvSpPr>
          <p:cNvPr id="6" name="Rectangle 6"/>
          <p:cNvSpPr>
            <a:spLocks noGrp="1" noChangeArrowheads="1"/>
          </p:cNvSpPr>
          <p:nvPr>
            <p:ph type="sldNum" sz="quarter" idx="12"/>
          </p:nvPr>
        </p:nvSpPr>
        <p:spPr>
          <a:ln/>
        </p:spPr>
        <p:txBody>
          <a:bodyPr/>
          <a:lstStyle>
            <a:lvl1pPr>
              <a:defRPr/>
            </a:lvl1pPr>
          </a:lstStyle>
          <a:p>
            <a:pPr>
              <a:defRPr/>
            </a:pPr>
            <a:fld id="{0710C42F-0DB8-4888-9A11-ABC7AFBAC68B}" type="slidenum">
              <a:rPr lang="en-US"/>
              <a:pPr>
                <a:defRPr/>
              </a:pPr>
              <a:t>‹N›</a:t>
            </a:fld>
            <a:endParaRPr lang="en-US" dirty="0"/>
          </a:p>
        </p:txBody>
      </p:sp>
    </p:spTree>
    <p:extLst>
      <p:ext uri="{BB962C8B-B14F-4D97-AF65-F5344CB8AC3E}">
        <p14:creationId xmlns:p14="http://schemas.microsoft.com/office/powerpoint/2010/main" val="277776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8" name="Titel 1"/>
          <p:cNvSpPr>
            <a:spLocks noGrp="1"/>
          </p:cNvSpPr>
          <p:nvPr>
            <p:ph type="title"/>
          </p:nvPr>
        </p:nvSpPr>
        <p:spPr>
          <a:xfrm>
            <a:off x="457200" y="693738"/>
            <a:ext cx="7543800" cy="677862"/>
          </a:xfrm>
        </p:spPr>
        <p:txBody>
          <a:bodyPr/>
          <a:lstStyle/>
          <a:p>
            <a:r>
              <a:rPr lang="en-US" smtClean="0"/>
              <a:t>Click to edit Master title style</a:t>
            </a:r>
            <a:endParaRPr lang="nl-BE"/>
          </a:p>
        </p:txBody>
      </p:sp>
      <p:sp>
        <p:nvSpPr>
          <p:cNvPr id="3" name="Rectangle 4"/>
          <p:cNvSpPr>
            <a:spLocks noGrp="1" noChangeArrowheads="1"/>
          </p:cNvSpPr>
          <p:nvPr>
            <p:ph type="dt" sz="half" idx="10"/>
          </p:nvPr>
        </p:nvSpPr>
        <p:spPr/>
        <p:txBody>
          <a:bodyPr/>
          <a:lstStyle>
            <a:lvl1pPr>
              <a:defRPr/>
            </a:lvl1pPr>
          </a:lstStyle>
          <a:p>
            <a:pPr>
              <a:defRPr/>
            </a:pPr>
            <a:fld id="{8443F441-0EBE-443E-8AFA-60EAED4EFBB4}" type="datetime1">
              <a:rPr lang="en-US"/>
              <a:pPr>
                <a:defRPr/>
              </a:pPr>
              <a:t>10/10/2013</a:t>
            </a:fld>
            <a:endParaRPr lang="en-US" dirty="0"/>
          </a:p>
        </p:txBody>
      </p:sp>
      <p:sp>
        <p:nvSpPr>
          <p:cNvPr id="4" name="Rectangle 5"/>
          <p:cNvSpPr>
            <a:spLocks noGrp="1" noChangeArrowheads="1"/>
          </p:cNvSpPr>
          <p:nvPr>
            <p:ph type="ftr" sz="quarter" idx="11"/>
          </p:nvPr>
        </p:nvSpPr>
        <p:spPr>
          <a:xfrm>
            <a:off x="2895600" y="6381750"/>
            <a:ext cx="3352800" cy="476250"/>
          </a:xfrm>
        </p:spPr>
        <p:txBody>
          <a:bodyPr/>
          <a:lstStyle>
            <a:lvl1pPr>
              <a:defRPr/>
            </a:lvl1pPr>
          </a:lstStyle>
          <a:p>
            <a:pPr>
              <a:defRPr/>
            </a:pPr>
            <a:r>
              <a:rPr lang="en-US"/>
              <a:t>ASIC for LF NIR/SWIR detector array</a:t>
            </a:r>
          </a:p>
        </p:txBody>
      </p:sp>
      <p:sp>
        <p:nvSpPr>
          <p:cNvPr id="5" name="Rectangle 6"/>
          <p:cNvSpPr>
            <a:spLocks noGrp="1" noChangeArrowheads="1"/>
          </p:cNvSpPr>
          <p:nvPr>
            <p:ph type="sldNum" sz="quarter" idx="12"/>
          </p:nvPr>
        </p:nvSpPr>
        <p:spPr/>
        <p:txBody>
          <a:bodyPr/>
          <a:lstStyle>
            <a:lvl1pPr>
              <a:defRPr/>
            </a:lvl1pPr>
          </a:lstStyle>
          <a:p>
            <a:pPr>
              <a:defRPr/>
            </a:pPr>
            <a:fld id="{6257DECF-6ED3-45E2-831C-CE80F7B75DC2}" type="slidenum">
              <a:rPr lang="en-US"/>
              <a:pPr>
                <a:defRPr/>
              </a:pPr>
              <a:t>‹N›</a:t>
            </a:fld>
            <a:endParaRPr lang="en-US" dirty="0"/>
          </a:p>
        </p:txBody>
      </p:sp>
    </p:spTree>
    <p:extLst>
      <p:ext uri="{BB962C8B-B14F-4D97-AF65-F5344CB8AC3E}">
        <p14:creationId xmlns:p14="http://schemas.microsoft.com/office/powerpoint/2010/main" val="103114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4" name="Titel 1"/>
          <p:cNvSpPr txBox="1">
            <a:spLocks/>
          </p:cNvSpPr>
          <p:nvPr userDrawn="1"/>
        </p:nvSpPr>
        <p:spPr bwMode="auto">
          <a:xfrm>
            <a:off x="457200" y="693738"/>
            <a:ext cx="7543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eaLnBrk="1" fontAlgn="base" hangingPunct="1">
              <a:spcBef>
                <a:spcPct val="0"/>
              </a:spcBef>
              <a:spcAft>
                <a:spcPct val="0"/>
              </a:spcAft>
              <a:defRPr sz="4400">
                <a:solidFill>
                  <a:srgbClr val="DDDDDD"/>
                </a:solidFill>
                <a:latin typeface="Arial" charset="0"/>
              </a:defRPr>
            </a:lvl6pPr>
            <a:lvl7pPr marL="914400" algn="l" rtl="0" eaLnBrk="1" fontAlgn="base" hangingPunct="1">
              <a:spcBef>
                <a:spcPct val="0"/>
              </a:spcBef>
              <a:spcAft>
                <a:spcPct val="0"/>
              </a:spcAft>
              <a:defRPr sz="4400">
                <a:solidFill>
                  <a:srgbClr val="DDDDDD"/>
                </a:solidFill>
                <a:latin typeface="Arial" charset="0"/>
              </a:defRPr>
            </a:lvl7pPr>
            <a:lvl8pPr marL="1371600" algn="l" rtl="0" eaLnBrk="1" fontAlgn="base" hangingPunct="1">
              <a:spcBef>
                <a:spcPct val="0"/>
              </a:spcBef>
              <a:spcAft>
                <a:spcPct val="0"/>
              </a:spcAft>
              <a:defRPr sz="4400">
                <a:solidFill>
                  <a:srgbClr val="DDDDDD"/>
                </a:solidFill>
                <a:latin typeface="Arial" charset="0"/>
              </a:defRPr>
            </a:lvl8pPr>
            <a:lvl9pPr marL="1828800" algn="l" rtl="0" eaLnBrk="1" fontAlgn="base" hangingPunct="1">
              <a:spcBef>
                <a:spcPct val="0"/>
              </a:spcBef>
              <a:spcAft>
                <a:spcPct val="0"/>
              </a:spcAft>
              <a:defRPr sz="4400">
                <a:solidFill>
                  <a:srgbClr val="DDDDDD"/>
                </a:solidFill>
                <a:latin typeface="Arial" charset="0"/>
              </a:defRPr>
            </a:lvl9pPr>
          </a:lstStyle>
          <a:p>
            <a:pPr>
              <a:defRPr/>
            </a:pPr>
            <a:r>
              <a:rPr lang="en-US" dirty="0" smtClean="0"/>
              <a:t>Click to edit Master title style</a:t>
            </a:r>
            <a:endParaRPr lang="nl-BE"/>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13"/>
          <p:cNvSpPr>
            <a:spLocks noGrp="1" noChangeArrowheads="1"/>
          </p:cNvSpPr>
          <p:nvPr>
            <p:ph type="dt" sz="half" idx="10"/>
          </p:nvPr>
        </p:nvSpPr>
        <p:spPr/>
        <p:txBody>
          <a:bodyPr/>
          <a:lstStyle>
            <a:lvl1pPr>
              <a:defRPr/>
            </a:lvl1pPr>
          </a:lstStyle>
          <a:p>
            <a:pPr>
              <a:defRPr/>
            </a:pPr>
            <a:fld id="{AB516780-1AC7-4274-9505-DE126DA7627A}" type="datetime1">
              <a:rPr lang="en-US"/>
              <a:pPr>
                <a:defRPr/>
              </a:pPr>
              <a:t>10/10/2013</a:t>
            </a:fld>
            <a:endParaRPr lang="en-US" dirty="0"/>
          </a:p>
        </p:txBody>
      </p:sp>
      <p:sp>
        <p:nvSpPr>
          <p:cNvPr id="6" name="Rectangle 14"/>
          <p:cNvSpPr>
            <a:spLocks noGrp="1" noChangeArrowheads="1"/>
          </p:cNvSpPr>
          <p:nvPr>
            <p:ph type="ftr" sz="quarter" idx="11"/>
          </p:nvPr>
        </p:nvSpPr>
        <p:spPr/>
        <p:txBody>
          <a:bodyPr/>
          <a:lstStyle>
            <a:lvl1pPr>
              <a:defRPr/>
            </a:lvl1pPr>
          </a:lstStyle>
          <a:p>
            <a:pPr>
              <a:defRPr/>
            </a:pPr>
            <a:r>
              <a:rPr lang="en-US"/>
              <a:t>ASIC for LF NIR/SWIR detector array</a:t>
            </a:r>
          </a:p>
        </p:txBody>
      </p:sp>
      <p:sp>
        <p:nvSpPr>
          <p:cNvPr id="7" name="Rectangle 15"/>
          <p:cNvSpPr>
            <a:spLocks noGrp="1" noChangeArrowheads="1"/>
          </p:cNvSpPr>
          <p:nvPr>
            <p:ph type="sldNum" sz="quarter" idx="12"/>
          </p:nvPr>
        </p:nvSpPr>
        <p:spPr/>
        <p:txBody>
          <a:bodyPr/>
          <a:lstStyle>
            <a:lvl1pPr>
              <a:defRPr/>
            </a:lvl1pPr>
          </a:lstStyle>
          <a:p>
            <a:pPr>
              <a:defRPr/>
            </a:pPr>
            <a:fld id="{FC32A1EC-6914-485C-A4F2-761B40184DF9}" type="slidenum">
              <a:rPr lang="en-US"/>
              <a:pPr>
                <a:defRPr/>
              </a:pPr>
              <a:t>‹N›</a:t>
            </a:fld>
            <a:endParaRPr lang="en-US" dirty="0"/>
          </a:p>
        </p:txBody>
      </p:sp>
    </p:spTree>
    <p:extLst>
      <p:ext uri="{BB962C8B-B14F-4D97-AF65-F5344CB8AC3E}">
        <p14:creationId xmlns:p14="http://schemas.microsoft.com/office/powerpoint/2010/main" val="294360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Click to edit Master title style</a:t>
            </a:r>
            <a:endParaRPr lang="nl-BE" dirty="0"/>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01BC97E4-8F1E-4A9A-A513-DAC54E0CF3A4}" type="datetime1">
              <a:rPr lang="en-US"/>
              <a:pPr>
                <a:defRPr/>
              </a:pPr>
              <a:t>10/10/2013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ASIC for LF NIR/SWIR detector array</a:t>
            </a:r>
          </a:p>
        </p:txBody>
      </p:sp>
      <p:sp>
        <p:nvSpPr>
          <p:cNvPr id="6" name="Rectangle 6"/>
          <p:cNvSpPr>
            <a:spLocks noGrp="1" noChangeArrowheads="1"/>
          </p:cNvSpPr>
          <p:nvPr>
            <p:ph type="sldNum" sz="quarter" idx="12"/>
          </p:nvPr>
        </p:nvSpPr>
        <p:spPr>
          <a:ln/>
        </p:spPr>
        <p:txBody>
          <a:bodyPr/>
          <a:lstStyle>
            <a:lvl1pPr>
              <a:defRPr/>
            </a:lvl1pPr>
          </a:lstStyle>
          <a:p>
            <a:pPr>
              <a:defRPr/>
            </a:pPr>
            <a:fld id="{91A7A419-3699-4D87-88C6-35F6DE9210DF}" type="slidenum">
              <a:rPr lang="en-US"/>
              <a:pPr>
                <a:defRPr/>
              </a:pPr>
              <a:t>‹N›</a:t>
            </a:fld>
            <a:endParaRPr lang="en-US" dirty="0"/>
          </a:p>
        </p:txBody>
      </p:sp>
    </p:spTree>
    <p:extLst>
      <p:ext uri="{BB962C8B-B14F-4D97-AF65-F5344CB8AC3E}">
        <p14:creationId xmlns:p14="http://schemas.microsoft.com/office/powerpoint/2010/main" val="9389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E9AE431-86DD-49B3-883F-B81F953C8512}" type="datetime1">
              <a:rPr lang="en-US"/>
              <a:pPr>
                <a:defRPr/>
              </a:pPr>
              <a:t>10/10/2013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ASIC for LF NIR/SWIR detector array</a:t>
            </a:r>
          </a:p>
        </p:txBody>
      </p:sp>
      <p:sp>
        <p:nvSpPr>
          <p:cNvPr id="6" name="Rectangle 6"/>
          <p:cNvSpPr>
            <a:spLocks noGrp="1" noChangeArrowheads="1"/>
          </p:cNvSpPr>
          <p:nvPr>
            <p:ph type="sldNum" sz="quarter" idx="12"/>
          </p:nvPr>
        </p:nvSpPr>
        <p:spPr>
          <a:ln/>
        </p:spPr>
        <p:txBody>
          <a:bodyPr/>
          <a:lstStyle>
            <a:lvl1pPr>
              <a:defRPr/>
            </a:lvl1pPr>
          </a:lstStyle>
          <a:p>
            <a:pPr>
              <a:defRPr/>
            </a:pPr>
            <a:fld id="{A3D85BD1-0E4B-414A-B38D-77803CD2EA14}" type="slidenum">
              <a:rPr lang="en-US"/>
              <a:pPr>
                <a:defRPr/>
              </a:pPr>
              <a:t>‹N›</a:t>
            </a:fld>
            <a:endParaRPr lang="en-US" dirty="0"/>
          </a:p>
        </p:txBody>
      </p:sp>
    </p:spTree>
    <p:extLst>
      <p:ext uri="{BB962C8B-B14F-4D97-AF65-F5344CB8AC3E}">
        <p14:creationId xmlns:p14="http://schemas.microsoft.com/office/powerpoint/2010/main" val="294135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4"/>
          <p:cNvSpPr>
            <a:spLocks noGrp="1" noChangeArrowheads="1"/>
          </p:cNvSpPr>
          <p:nvPr>
            <p:ph type="dt" sz="half" idx="10"/>
          </p:nvPr>
        </p:nvSpPr>
        <p:spPr>
          <a:ln/>
        </p:spPr>
        <p:txBody>
          <a:bodyPr/>
          <a:lstStyle>
            <a:lvl1pPr>
              <a:defRPr/>
            </a:lvl1pPr>
          </a:lstStyle>
          <a:p>
            <a:pPr>
              <a:defRPr/>
            </a:pPr>
            <a:fld id="{D82BC883-1D54-44E2-BC88-E4C2B722A597}" type="datetime1">
              <a:rPr lang="en-US"/>
              <a:pPr>
                <a:defRPr/>
              </a:pPr>
              <a:t>10/10/2013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ASIC for LF NIR/SWIR detector array</a:t>
            </a:r>
          </a:p>
        </p:txBody>
      </p:sp>
      <p:sp>
        <p:nvSpPr>
          <p:cNvPr id="7" name="Rectangle 6"/>
          <p:cNvSpPr>
            <a:spLocks noGrp="1" noChangeArrowheads="1"/>
          </p:cNvSpPr>
          <p:nvPr>
            <p:ph type="sldNum" sz="quarter" idx="12"/>
          </p:nvPr>
        </p:nvSpPr>
        <p:spPr>
          <a:ln/>
        </p:spPr>
        <p:txBody>
          <a:bodyPr/>
          <a:lstStyle>
            <a:lvl1pPr>
              <a:defRPr/>
            </a:lvl1pPr>
          </a:lstStyle>
          <a:p>
            <a:pPr>
              <a:defRPr/>
            </a:pPr>
            <a:fld id="{73D2706F-B046-4D06-8909-59B428A25F74}" type="slidenum">
              <a:rPr lang="en-US"/>
              <a:pPr>
                <a:defRPr/>
              </a:pPr>
              <a:t>‹N›</a:t>
            </a:fld>
            <a:endParaRPr lang="en-US" dirty="0"/>
          </a:p>
        </p:txBody>
      </p:sp>
    </p:spTree>
    <p:extLst>
      <p:ext uri="{BB962C8B-B14F-4D97-AF65-F5344CB8AC3E}">
        <p14:creationId xmlns:p14="http://schemas.microsoft.com/office/powerpoint/2010/main" val="11150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10" name="Titel 1"/>
          <p:cNvSpPr>
            <a:spLocks noGrp="1"/>
          </p:cNvSpPr>
          <p:nvPr>
            <p:ph type="title"/>
          </p:nvPr>
        </p:nvSpPr>
        <p:spPr>
          <a:xfrm>
            <a:off x="457200" y="693738"/>
            <a:ext cx="7543800" cy="677862"/>
          </a:xfrm>
        </p:spPr>
        <p:txBody>
          <a:bodyPr/>
          <a:lstStyle/>
          <a:p>
            <a:r>
              <a:rPr lang="en-US" smtClean="0"/>
              <a:t>Click to edit Master title style</a:t>
            </a:r>
            <a:endParaRPr lang="nl-BE"/>
          </a:p>
        </p:txBody>
      </p:sp>
      <p:sp>
        <p:nvSpPr>
          <p:cNvPr id="7" name="Rectangle 4"/>
          <p:cNvSpPr>
            <a:spLocks noGrp="1" noChangeArrowheads="1"/>
          </p:cNvSpPr>
          <p:nvPr>
            <p:ph type="dt" sz="half" idx="10"/>
          </p:nvPr>
        </p:nvSpPr>
        <p:spPr>
          <a:ln/>
        </p:spPr>
        <p:txBody>
          <a:bodyPr/>
          <a:lstStyle>
            <a:lvl1pPr>
              <a:defRPr/>
            </a:lvl1pPr>
          </a:lstStyle>
          <a:p>
            <a:pPr>
              <a:defRPr/>
            </a:pPr>
            <a:fld id="{BF69EBCE-FC8A-43E8-8A88-919B3A89BCA8}" type="datetime1">
              <a:rPr lang="en-US"/>
              <a:pPr>
                <a:defRPr/>
              </a:pPr>
              <a:t>10/10/2013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ASIC for LF NIR/SWIR detector array</a:t>
            </a:r>
          </a:p>
        </p:txBody>
      </p:sp>
      <p:sp>
        <p:nvSpPr>
          <p:cNvPr id="9" name="Rectangle 6"/>
          <p:cNvSpPr>
            <a:spLocks noGrp="1" noChangeArrowheads="1"/>
          </p:cNvSpPr>
          <p:nvPr>
            <p:ph type="sldNum" sz="quarter" idx="12"/>
          </p:nvPr>
        </p:nvSpPr>
        <p:spPr>
          <a:ln/>
        </p:spPr>
        <p:txBody>
          <a:bodyPr/>
          <a:lstStyle>
            <a:lvl1pPr>
              <a:defRPr/>
            </a:lvl1pPr>
          </a:lstStyle>
          <a:p>
            <a:pPr>
              <a:defRPr/>
            </a:pPr>
            <a:fld id="{6E03CC22-6E83-4707-B7F0-576B76AD22F3}" type="slidenum">
              <a:rPr lang="en-US"/>
              <a:pPr>
                <a:defRPr/>
              </a:pPr>
              <a:t>‹N›</a:t>
            </a:fld>
            <a:endParaRPr lang="en-US" dirty="0"/>
          </a:p>
        </p:txBody>
      </p:sp>
    </p:spTree>
    <p:extLst>
      <p:ext uri="{BB962C8B-B14F-4D97-AF65-F5344CB8AC3E}">
        <p14:creationId xmlns:p14="http://schemas.microsoft.com/office/powerpoint/2010/main" val="307271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6" name="Tijdelijke aanduiding voor inhoud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75111562-83D6-4EEC-9B3E-06BFBFD59181}" type="datetime1">
              <a:rPr lang="en-US"/>
              <a:pPr>
                <a:defRPr/>
              </a:pPr>
              <a:t>10/10/2013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ASIC for LF NIR/SWIR detector array</a:t>
            </a:r>
          </a:p>
        </p:txBody>
      </p:sp>
      <p:sp>
        <p:nvSpPr>
          <p:cNvPr id="7" name="Rectangle 6"/>
          <p:cNvSpPr>
            <a:spLocks noGrp="1" noChangeArrowheads="1"/>
          </p:cNvSpPr>
          <p:nvPr>
            <p:ph type="sldNum" sz="quarter" idx="12"/>
          </p:nvPr>
        </p:nvSpPr>
        <p:spPr>
          <a:ln/>
        </p:spPr>
        <p:txBody>
          <a:bodyPr/>
          <a:lstStyle>
            <a:lvl1pPr>
              <a:defRPr/>
            </a:lvl1pPr>
          </a:lstStyle>
          <a:p>
            <a:pPr>
              <a:defRPr/>
            </a:pPr>
            <a:fld id="{F92D2B17-DA89-4934-9C9F-7A995AF02868}" type="slidenum">
              <a:rPr lang="en-US"/>
              <a:pPr>
                <a:defRPr/>
              </a:pPr>
              <a:t>‹N›</a:t>
            </a:fld>
            <a:endParaRPr lang="en-US" dirty="0"/>
          </a:p>
        </p:txBody>
      </p:sp>
    </p:spTree>
    <p:extLst>
      <p:ext uri="{BB962C8B-B14F-4D97-AF65-F5344CB8AC3E}">
        <p14:creationId xmlns:p14="http://schemas.microsoft.com/office/powerpoint/2010/main" val="320406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6A9E40E-3ADF-4685-B51B-CDDCB9F817F9}" type="datetime1">
              <a:rPr lang="en-US"/>
              <a:pPr>
                <a:defRPr/>
              </a:pPr>
              <a:t>10/10/2013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ASIC for LF NIR/SWIR detector array</a:t>
            </a:r>
          </a:p>
        </p:txBody>
      </p:sp>
      <p:sp>
        <p:nvSpPr>
          <p:cNvPr id="7" name="Rectangle 6"/>
          <p:cNvSpPr>
            <a:spLocks noGrp="1" noChangeArrowheads="1"/>
          </p:cNvSpPr>
          <p:nvPr>
            <p:ph type="sldNum" sz="quarter" idx="12"/>
          </p:nvPr>
        </p:nvSpPr>
        <p:spPr>
          <a:ln/>
        </p:spPr>
        <p:txBody>
          <a:bodyPr/>
          <a:lstStyle>
            <a:lvl1pPr>
              <a:defRPr/>
            </a:lvl1pPr>
          </a:lstStyle>
          <a:p>
            <a:pPr>
              <a:defRPr/>
            </a:pPr>
            <a:fld id="{A1E771FE-ADF9-4162-BFEB-4339B2A698D7}" type="slidenum">
              <a:rPr lang="en-US"/>
              <a:pPr>
                <a:defRPr/>
              </a:pPr>
              <a:t>‹N›</a:t>
            </a:fld>
            <a:endParaRPr lang="en-US" dirty="0"/>
          </a:p>
        </p:txBody>
      </p:sp>
    </p:spTree>
    <p:extLst>
      <p:ext uri="{BB962C8B-B14F-4D97-AF65-F5344CB8AC3E}">
        <p14:creationId xmlns:p14="http://schemas.microsoft.com/office/powerpoint/2010/main" val="138500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3D3509E-AB57-4F88-B94F-14BC3A714D37}" type="datetime1">
              <a:rPr lang="en-US"/>
              <a:pPr>
                <a:defRPr/>
              </a:pPr>
              <a:t>10/10/2013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ASIC for LF NIR/SWIR detector array</a:t>
            </a:r>
          </a:p>
        </p:txBody>
      </p:sp>
      <p:sp>
        <p:nvSpPr>
          <p:cNvPr id="7" name="Rectangle 6"/>
          <p:cNvSpPr>
            <a:spLocks noGrp="1" noChangeArrowheads="1"/>
          </p:cNvSpPr>
          <p:nvPr>
            <p:ph type="sldNum" sz="quarter" idx="12"/>
          </p:nvPr>
        </p:nvSpPr>
        <p:spPr>
          <a:ln/>
        </p:spPr>
        <p:txBody>
          <a:bodyPr/>
          <a:lstStyle>
            <a:lvl1pPr>
              <a:defRPr/>
            </a:lvl1pPr>
          </a:lstStyle>
          <a:p>
            <a:pPr>
              <a:defRPr/>
            </a:pPr>
            <a:fld id="{C35DECDD-62F2-43B8-862B-80C434F22D72}" type="slidenum">
              <a:rPr lang="en-US"/>
              <a:pPr>
                <a:defRPr/>
              </a:pPr>
              <a:t>‹N›</a:t>
            </a:fld>
            <a:endParaRPr lang="en-US" dirty="0"/>
          </a:p>
        </p:txBody>
      </p:sp>
    </p:spTree>
    <p:extLst>
      <p:ext uri="{BB962C8B-B14F-4D97-AF65-F5344CB8AC3E}">
        <p14:creationId xmlns:p14="http://schemas.microsoft.com/office/powerpoint/2010/main" val="23874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F87733B0-F811-47CE-B5B0-C433C1AE1051}" type="datetime1">
              <a:rPr lang="en-US"/>
              <a:pPr>
                <a:defRPr/>
              </a:pPr>
              <a:t>10/10/2013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ASIC for LF NIR/SWIR detector array</a:t>
            </a:r>
          </a:p>
        </p:txBody>
      </p:sp>
      <p:sp>
        <p:nvSpPr>
          <p:cNvPr id="6" name="Rectangle 6"/>
          <p:cNvSpPr>
            <a:spLocks noGrp="1" noChangeArrowheads="1"/>
          </p:cNvSpPr>
          <p:nvPr>
            <p:ph type="sldNum" sz="quarter" idx="12"/>
          </p:nvPr>
        </p:nvSpPr>
        <p:spPr>
          <a:ln/>
        </p:spPr>
        <p:txBody>
          <a:bodyPr/>
          <a:lstStyle>
            <a:lvl1pPr>
              <a:defRPr/>
            </a:lvl1pPr>
          </a:lstStyle>
          <a:p>
            <a:pPr>
              <a:defRPr/>
            </a:pPr>
            <a:fld id="{A3EE113E-E250-4FB7-821F-4F18677BED76}" type="slidenum">
              <a:rPr lang="en-US"/>
              <a:pPr>
                <a:defRPr/>
              </a:pPr>
              <a:t>‹N›</a:t>
            </a:fld>
            <a:endParaRPr lang="en-US" dirty="0"/>
          </a:p>
        </p:txBody>
      </p:sp>
    </p:spTree>
    <p:extLst>
      <p:ext uri="{BB962C8B-B14F-4D97-AF65-F5344CB8AC3E}">
        <p14:creationId xmlns:p14="http://schemas.microsoft.com/office/powerpoint/2010/main" val="27009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1447800"/>
          </a:xfrm>
          <a:prstGeom prst="rect">
            <a:avLst/>
          </a:prstGeom>
          <a:solidFill>
            <a:srgbClr val="2B2B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nl-BE" altLang="fr-FR" smtClean="0"/>
          </a:p>
        </p:txBody>
      </p:sp>
      <p:sp>
        <p:nvSpPr>
          <p:cNvPr id="1027" name="Rectangle 7"/>
          <p:cNvSpPr>
            <a:spLocks noChangeArrowheads="1"/>
          </p:cNvSpPr>
          <p:nvPr/>
        </p:nvSpPr>
        <p:spPr bwMode="auto">
          <a:xfrm>
            <a:off x="0" y="6248400"/>
            <a:ext cx="9144000" cy="609600"/>
          </a:xfrm>
          <a:prstGeom prst="rect">
            <a:avLst/>
          </a:prstGeom>
          <a:solidFill>
            <a:srgbClr val="8B8B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nl-BE" altLang="fr-FR"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2"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A84E5C9E-1FEC-42AE-98C5-DB807BE55376}" type="datetime1">
              <a:rPr lang="en-US"/>
              <a:pPr>
                <a:defRPr/>
              </a:pPr>
              <a:t>10/10/2013</a:t>
            </a:fld>
            <a:endParaRPr lang="en-US" dirty="0"/>
          </a:p>
        </p:txBody>
      </p:sp>
      <p:sp>
        <p:nvSpPr>
          <p:cNvPr id="1029" name="Rectangle 5"/>
          <p:cNvSpPr>
            <a:spLocks noGrp="1" noChangeArrowheads="1"/>
          </p:cNvSpPr>
          <p:nvPr>
            <p:ph type="ftr" sz="quarter" idx="3"/>
          </p:nvPr>
        </p:nvSpPr>
        <p:spPr bwMode="auto">
          <a:xfrm>
            <a:off x="2971800" y="6381750"/>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US"/>
              <a:t>ASIC for LF NIR/SWIR detector array</a:t>
            </a: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57E0238-A43B-4DB8-80A8-FFD1EE7E9537}" type="slidenum">
              <a:rPr lang="en-US"/>
              <a:pPr>
                <a:defRPr/>
              </a:pPr>
              <a:t>‹N›</a:t>
            </a:fld>
            <a:endParaRPr lang="en-US" dirty="0"/>
          </a:p>
        </p:txBody>
      </p:sp>
      <p:pic>
        <p:nvPicPr>
          <p:cNvPr id="1032" name="Picture 9"/>
          <p:cNvPicPr>
            <a:picLocks noChangeAspect="1" noChangeArrowheads="1"/>
          </p:cNvPicPr>
          <p:nvPr/>
        </p:nvPicPr>
        <p:blipFill rotWithShape="1">
          <a:blip r:embed="rId14">
            <a:extLst>
              <a:ext uri="{28A0092B-C50C-407E-A947-70E740481C1C}">
                <a14:useLocalDpi xmlns:a14="http://schemas.microsoft.com/office/drawing/2010/main" val="0"/>
              </a:ext>
            </a:extLst>
          </a:blip>
          <a:srcRect r="3354"/>
          <a:stretch/>
        </p:blipFill>
        <p:spPr bwMode="auto">
          <a:xfrm>
            <a:off x="7239000" y="0"/>
            <a:ext cx="1905000" cy="6170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
          <p:cNvSpPr>
            <a:spLocks noGrp="1" noChangeArrowheads="1"/>
          </p:cNvSpPr>
          <p:nvPr>
            <p:ph type="title"/>
          </p:nvPr>
        </p:nvSpPr>
        <p:spPr bwMode="auto">
          <a:xfrm>
            <a:off x="457200" y="693738"/>
            <a:ext cx="7543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pic>
        <p:nvPicPr>
          <p:cNvPr id="1034" name="Picture 1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613" y="6350"/>
            <a:ext cx="1538287"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344738" y="55563"/>
            <a:ext cx="2005012"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3"/>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157788" y="38100"/>
            <a:ext cx="1319212"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 id="2147484711" r:id="rId5"/>
    <p:sldLayoutId id="2147484712" r:id="rId6"/>
    <p:sldLayoutId id="2147484713" r:id="rId7"/>
    <p:sldLayoutId id="2147484714" r:id="rId8"/>
    <p:sldLayoutId id="2147484715" r:id="rId9"/>
    <p:sldLayoutId id="2147484716" r:id="rId10"/>
    <p:sldLayoutId id="2147484717" r:id="rId11"/>
    <p:sldLayoutId id="2147484718" r:id="rId12"/>
  </p:sldLayoutIdLst>
  <p:timing>
    <p:tnLst>
      <p:par>
        <p:cTn id="1" dur="indefinite" restart="never" nodeType="tmRoot"/>
      </p:par>
    </p:tnLst>
  </p:timing>
  <p:hf hdr="0"/>
  <p:txStyles>
    <p:titleStyle>
      <a:lvl1pPr algn="l" rtl="0" eaLnBrk="0" fontAlgn="base" hangingPunct="0">
        <a:spcBef>
          <a:spcPct val="0"/>
        </a:spcBef>
        <a:spcAft>
          <a:spcPct val="0"/>
        </a:spcAft>
        <a:defRPr sz="3600">
          <a:solidFill>
            <a:srgbClr val="DDDDDD"/>
          </a:solidFill>
          <a:latin typeface="+mj-lt"/>
          <a:ea typeface="+mj-ea"/>
          <a:cs typeface="+mj-cs"/>
        </a:defRPr>
      </a:lvl1pPr>
      <a:lvl2pPr algn="l" rtl="0" eaLnBrk="0" fontAlgn="base" hangingPunct="0">
        <a:spcBef>
          <a:spcPct val="0"/>
        </a:spcBef>
        <a:spcAft>
          <a:spcPct val="0"/>
        </a:spcAft>
        <a:defRPr sz="3600">
          <a:solidFill>
            <a:srgbClr val="DDDDDD"/>
          </a:solidFill>
          <a:latin typeface="Arial" charset="0"/>
        </a:defRPr>
      </a:lvl2pPr>
      <a:lvl3pPr algn="l" rtl="0" eaLnBrk="0" fontAlgn="base" hangingPunct="0">
        <a:spcBef>
          <a:spcPct val="0"/>
        </a:spcBef>
        <a:spcAft>
          <a:spcPct val="0"/>
        </a:spcAft>
        <a:defRPr sz="3600">
          <a:solidFill>
            <a:srgbClr val="DDDDDD"/>
          </a:solidFill>
          <a:latin typeface="Arial" charset="0"/>
        </a:defRPr>
      </a:lvl3pPr>
      <a:lvl4pPr algn="l" rtl="0" eaLnBrk="0" fontAlgn="base" hangingPunct="0">
        <a:spcBef>
          <a:spcPct val="0"/>
        </a:spcBef>
        <a:spcAft>
          <a:spcPct val="0"/>
        </a:spcAft>
        <a:defRPr sz="3600">
          <a:solidFill>
            <a:srgbClr val="DDDDDD"/>
          </a:solidFill>
          <a:latin typeface="Arial" charset="0"/>
        </a:defRPr>
      </a:lvl4pPr>
      <a:lvl5pPr algn="l" rtl="0" eaLnBrk="0" fontAlgn="base" hangingPunct="0">
        <a:spcBef>
          <a:spcPct val="0"/>
        </a:spcBef>
        <a:spcAft>
          <a:spcPct val="0"/>
        </a:spcAft>
        <a:defRPr sz="3600">
          <a:solidFill>
            <a:srgbClr val="DDDDDD"/>
          </a:solidFill>
          <a:latin typeface="Arial" charset="0"/>
        </a:defRPr>
      </a:lvl5pPr>
      <a:lvl6pPr marL="457200" algn="l" rtl="0" eaLnBrk="1" fontAlgn="base" hangingPunct="1">
        <a:spcBef>
          <a:spcPct val="0"/>
        </a:spcBef>
        <a:spcAft>
          <a:spcPct val="0"/>
        </a:spcAft>
        <a:defRPr sz="4400">
          <a:solidFill>
            <a:srgbClr val="DDDDDD"/>
          </a:solidFill>
          <a:latin typeface="Arial" charset="0"/>
        </a:defRPr>
      </a:lvl6pPr>
      <a:lvl7pPr marL="914400" algn="l" rtl="0" eaLnBrk="1" fontAlgn="base" hangingPunct="1">
        <a:spcBef>
          <a:spcPct val="0"/>
        </a:spcBef>
        <a:spcAft>
          <a:spcPct val="0"/>
        </a:spcAft>
        <a:defRPr sz="4400">
          <a:solidFill>
            <a:srgbClr val="DDDDDD"/>
          </a:solidFill>
          <a:latin typeface="Arial" charset="0"/>
        </a:defRPr>
      </a:lvl7pPr>
      <a:lvl8pPr marL="1371600" algn="l" rtl="0" eaLnBrk="1" fontAlgn="base" hangingPunct="1">
        <a:spcBef>
          <a:spcPct val="0"/>
        </a:spcBef>
        <a:spcAft>
          <a:spcPct val="0"/>
        </a:spcAft>
        <a:defRPr sz="4400">
          <a:solidFill>
            <a:srgbClr val="DDDDDD"/>
          </a:solidFill>
          <a:latin typeface="Arial" charset="0"/>
        </a:defRPr>
      </a:lvl8pPr>
      <a:lvl9pPr marL="1828800" algn="l" rtl="0" eaLnBrk="1" fontAlgn="base" hangingPunct="1">
        <a:spcBef>
          <a:spcPct val="0"/>
        </a:spcBef>
        <a:spcAft>
          <a:spcPct val="0"/>
        </a:spcAft>
        <a:defRPr sz="4400">
          <a:solidFill>
            <a:srgbClr val="DDDDDD"/>
          </a:solidFill>
          <a:latin typeface="Arial" charset="0"/>
        </a:defRPr>
      </a:lvl9pPr>
    </p:titleStyle>
    <p:bodyStyle>
      <a:lvl1pPr marL="342900" indent="-342900" algn="l" rtl="0" eaLnBrk="0" fontAlgn="base" hangingPunct="0">
        <a:spcBef>
          <a:spcPct val="20000"/>
        </a:spcBef>
        <a:spcAft>
          <a:spcPct val="0"/>
        </a:spcAft>
        <a:buChar char="•"/>
        <a:defRPr sz="3200" b="1">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4D4D4D"/>
          </a:solidFill>
          <a:latin typeface="+mn-lt"/>
        </a:defRPr>
      </a:lvl4pPr>
      <a:lvl5pPr marL="2057400" indent="-228600" algn="l" rtl="0" eaLnBrk="0" fontAlgn="base" hangingPunct="0">
        <a:spcBef>
          <a:spcPct val="20000"/>
        </a:spcBef>
        <a:spcAft>
          <a:spcPct val="0"/>
        </a:spcAft>
        <a:buChar char="»"/>
        <a:defRPr sz="2000">
          <a:solidFill>
            <a:srgbClr val="4D4D4D"/>
          </a:solidFill>
          <a:latin typeface="+mn-lt"/>
        </a:defRPr>
      </a:lvl5pPr>
      <a:lvl6pPr marL="2514600" indent="-228600" algn="l" rtl="0" eaLnBrk="1" fontAlgn="base" hangingPunct="1">
        <a:spcBef>
          <a:spcPct val="20000"/>
        </a:spcBef>
        <a:spcAft>
          <a:spcPct val="0"/>
        </a:spcAft>
        <a:buChar char="»"/>
        <a:defRPr sz="2000">
          <a:solidFill>
            <a:srgbClr val="4D4D4D"/>
          </a:solidFill>
          <a:latin typeface="+mn-lt"/>
        </a:defRPr>
      </a:lvl6pPr>
      <a:lvl7pPr marL="2971800" indent="-228600" algn="l" rtl="0" eaLnBrk="1" fontAlgn="base" hangingPunct="1">
        <a:spcBef>
          <a:spcPct val="20000"/>
        </a:spcBef>
        <a:spcAft>
          <a:spcPct val="0"/>
        </a:spcAft>
        <a:buChar char="»"/>
        <a:defRPr sz="2000">
          <a:solidFill>
            <a:srgbClr val="4D4D4D"/>
          </a:solidFill>
          <a:latin typeface="+mn-lt"/>
        </a:defRPr>
      </a:lvl7pPr>
      <a:lvl8pPr marL="3429000" indent="-228600" algn="l" rtl="0" eaLnBrk="1" fontAlgn="base" hangingPunct="1">
        <a:spcBef>
          <a:spcPct val="20000"/>
        </a:spcBef>
        <a:spcAft>
          <a:spcPct val="0"/>
        </a:spcAft>
        <a:buChar char="»"/>
        <a:defRPr sz="2000">
          <a:solidFill>
            <a:srgbClr val="4D4D4D"/>
          </a:solidFill>
          <a:latin typeface="+mn-lt"/>
        </a:defRPr>
      </a:lvl8pPr>
      <a:lvl9pPr marL="3886200" indent="-228600" algn="l" rtl="0" eaLnBrk="1" fontAlgn="base" hangingPunct="1">
        <a:spcBef>
          <a:spcPct val="20000"/>
        </a:spcBef>
        <a:spcAft>
          <a:spcPct val="0"/>
        </a:spcAft>
        <a:buChar char="»"/>
        <a:defRPr sz="2000">
          <a:solidFill>
            <a:srgbClr val="4D4D4D"/>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jpeg"/><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ael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1614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0" y="32766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fr-FR" sz="2800" b="1"/>
              <a:t>Driving, conditioning and signal acquisition </a:t>
            </a:r>
          </a:p>
          <a:p>
            <a:r>
              <a:rPr lang="en-US" altLang="fr-FR" sz="2800" b="1"/>
              <a:t>Prototype ASIC for Large Format NIR/SWIR </a:t>
            </a:r>
          </a:p>
          <a:p>
            <a:r>
              <a:rPr lang="en-US" altLang="fr-FR" sz="2800" b="1"/>
              <a:t>Detector Array</a:t>
            </a:r>
          </a:p>
          <a:p>
            <a:endParaRPr lang="en-US" altLang="fr-FR" sz="2800"/>
          </a:p>
          <a:p>
            <a:r>
              <a:rPr lang="en-US" altLang="fr-FR" u="sng"/>
              <a:t>B.Dupont</a:t>
            </a:r>
            <a:r>
              <a:rPr lang="en-US" altLang="fr-FR"/>
              <a:t>, Peng Gao, B.Dierickx, </a:t>
            </a:r>
          </a:p>
          <a:p>
            <a:r>
              <a:rPr lang="en-US" altLang="fr-FR"/>
              <a:t>G.Verbruggen</a:t>
            </a:r>
            <a:r>
              <a:rPr lang="en-US" altLang="fr-FR" i="1"/>
              <a:t>, </a:t>
            </a:r>
            <a:r>
              <a:rPr lang="en-US" altLang="fr-FR"/>
              <a:t>S.Gielis, R.Valvekens</a:t>
            </a:r>
          </a:p>
        </p:txBody>
      </p:sp>
      <p:sp>
        <p:nvSpPr>
          <p:cNvPr id="4100" name="TextBox 1"/>
          <p:cNvSpPr txBox="1">
            <a:spLocks noChangeArrowheads="1"/>
          </p:cNvSpPr>
          <p:nvPr/>
        </p:nvSpPr>
        <p:spPr bwMode="auto">
          <a:xfrm>
            <a:off x="-25400" y="1971675"/>
            <a:ext cx="314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fr-BE" altLang="fr-FR" sz="1800" b="0">
                <a:solidFill>
                  <a:srgbClr val="6B6BCF"/>
                </a:solidFill>
              </a:rPr>
              <a:t>Scientific Detector Workshop</a:t>
            </a:r>
            <a:endParaRPr lang="en-US" altLang="fr-FR" sz="1800" b="0">
              <a:solidFill>
                <a:srgbClr val="6B6BCF"/>
              </a:solidFill>
            </a:endParaRPr>
          </a:p>
          <a:p>
            <a:r>
              <a:rPr lang="nl-BE" altLang="fr-FR" sz="1800" b="0">
                <a:solidFill>
                  <a:srgbClr val="6B6BCF"/>
                </a:solidFill>
              </a:rPr>
              <a:t>October 10, 2013</a:t>
            </a:r>
          </a:p>
        </p:txBody>
      </p:sp>
      <p:pic>
        <p:nvPicPr>
          <p:cNvPr id="4101" name="Afbeelding 4" descr="easics_logo_nobg.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316538"/>
            <a:ext cx="190976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5308600"/>
            <a:ext cx="23510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72138" y="4525963"/>
            <a:ext cx="29241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marL="342900" indent="-342900" eaLnBrk="1" hangingPunct="1"/>
            <a:r>
              <a:rPr lang="nl-BE" altLang="fr-FR" smtClean="0"/>
              <a:t>Environmental constraints</a:t>
            </a:r>
          </a:p>
        </p:txBody>
      </p:sp>
      <p:sp>
        <p:nvSpPr>
          <p:cNvPr id="1331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1A41E075-298F-4A62-807F-7A7D22547D57}" type="datetime1">
              <a:rPr lang="en-US" altLang="fr-FR" sz="1400" b="0" smtClean="0">
                <a:solidFill>
                  <a:schemeClr val="tx1"/>
                </a:solidFill>
              </a:rPr>
              <a:pPr/>
              <a:t>10/10/2013</a:t>
            </a:fld>
            <a:endParaRPr lang="en-US" altLang="fr-FR" sz="1400" b="0" smtClean="0">
              <a:solidFill>
                <a:schemeClr val="tx1"/>
              </a:solidFill>
            </a:endParaRPr>
          </a:p>
        </p:txBody>
      </p:sp>
      <p:sp>
        <p:nvSpPr>
          <p:cNvPr id="13316" name="Slide Number Placeholder 4"/>
          <p:cNvSpPr>
            <a:spLocks noGrp="1"/>
          </p:cNvSpPr>
          <p:nvPr>
            <p:ph type="sldNum" sz="quarter" idx="12"/>
          </p:nvPr>
        </p:nvSpPr>
        <p:spPr>
          <a:xfrm>
            <a:off x="6629400" y="6477000"/>
            <a:ext cx="21336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503C5ED0-567E-41DC-A150-E371CF267946}" type="slidenum">
              <a:rPr lang="en-US" altLang="fr-FR" sz="1400" b="0" smtClean="0">
                <a:solidFill>
                  <a:schemeClr val="tx1"/>
                </a:solidFill>
              </a:rPr>
              <a:pPr/>
              <a:t>10</a:t>
            </a:fld>
            <a:endParaRPr lang="en-US" altLang="fr-FR" sz="1400" b="0" smtClean="0">
              <a:solidFill>
                <a:schemeClr val="tx1"/>
              </a:solidFill>
            </a:endParaRPr>
          </a:p>
        </p:txBody>
      </p:sp>
      <p:cxnSp>
        <p:nvCxnSpPr>
          <p:cNvPr id="13317" name="Straight Connector 6"/>
          <p:cNvCxnSpPr>
            <a:cxnSpLocks noChangeShapeType="1"/>
          </p:cNvCxnSpPr>
          <p:nvPr/>
        </p:nvCxnSpPr>
        <p:spPr bwMode="auto">
          <a:xfrm>
            <a:off x="8382000" y="4267200"/>
            <a:ext cx="0" cy="1676400"/>
          </a:xfrm>
          <a:prstGeom prst="line">
            <a:avLst/>
          </a:prstGeom>
          <a:noFill/>
          <a:ln w="76200" algn="ctr">
            <a:solidFill>
              <a:schemeClr val="bg1"/>
            </a:solidFill>
            <a:round/>
            <a:headEnd/>
            <a:tailEnd/>
          </a:ln>
          <a:extLst>
            <a:ext uri="{909E8E84-426E-40DD-AFC4-6F175D3DCCD1}">
              <a14:hiddenFill xmlns:a14="http://schemas.microsoft.com/office/drawing/2010/main">
                <a:noFill/>
              </a14:hiddenFill>
            </a:ext>
          </a:extLst>
        </p:spPr>
      </p:cxnSp>
      <p:cxnSp>
        <p:nvCxnSpPr>
          <p:cNvPr id="13318" name="Straight Connector 9"/>
          <p:cNvCxnSpPr>
            <a:cxnSpLocks noChangeShapeType="1"/>
          </p:cNvCxnSpPr>
          <p:nvPr/>
        </p:nvCxnSpPr>
        <p:spPr bwMode="auto">
          <a:xfrm>
            <a:off x="8534400" y="4267200"/>
            <a:ext cx="0" cy="1676400"/>
          </a:xfrm>
          <a:prstGeom prst="line">
            <a:avLst/>
          </a:prstGeom>
          <a:noFill/>
          <a:ln w="76200" algn="ctr">
            <a:solidFill>
              <a:schemeClr val="bg1"/>
            </a:solidFill>
            <a:round/>
            <a:headEnd/>
            <a:tailEnd/>
          </a:ln>
          <a:extLst>
            <a:ext uri="{909E8E84-426E-40DD-AFC4-6F175D3DCCD1}">
              <a14:hiddenFill xmlns:a14="http://schemas.microsoft.com/office/drawing/2010/main">
                <a:noFill/>
              </a14:hiddenFill>
            </a:ext>
          </a:extLst>
        </p:spPr>
      </p:cxnSp>
      <p:cxnSp>
        <p:nvCxnSpPr>
          <p:cNvPr id="13319" name="Straight Connector 10"/>
          <p:cNvCxnSpPr>
            <a:cxnSpLocks noChangeShapeType="1"/>
          </p:cNvCxnSpPr>
          <p:nvPr/>
        </p:nvCxnSpPr>
        <p:spPr bwMode="auto">
          <a:xfrm>
            <a:off x="8686800" y="4267200"/>
            <a:ext cx="0" cy="1676400"/>
          </a:xfrm>
          <a:prstGeom prst="line">
            <a:avLst/>
          </a:prstGeom>
          <a:noFill/>
          <a:ln w="76200" algn="ctr">
            <a:solidFill>
              <a:schemeClr val="bg1"/>
            </a:solidFill>
            <a:round/>
            <a:headEnd/>
            <a:tailEnd/>
          </a:ln>
          <a:extLst>
            <a:ext uri="{909E8E84-426E-40DD-AFC4-6F175D3DCCD1}">
              <a14:hiddenFill xmlns:a14="http://schemas.microsoft.com/office/drawing/2010/main">
                <a:noFill/>
              </a14:hiddenFill>
            </a:ext>
          </a:extLst>
        </p:spPr>
      </p:cxnSp>
      <p:sp>
        <p:nvSpPr>
          <p:cNvPr id="13320" name="Content Placeholder 15"/>
          <p:cNvSpPr txBox="1">
            <a:spLocks/>
          </p:cNvSpPr>
          <p:nvPr/>
        </p:nvSpPr>
        <p:spPr bwMode="auto">
          <a:xfrm>
            <a:off x="457200" y="1570038"/>
            <a:ext cx="8610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marL="1085850" indent="-342900">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pPr>
              <a:spcBef>
                <a:spcPct val="20000"/>
              </a:spcBef>
            </a:pPr>
            <a:r>
              <a:rPr lang="en-US" altLang="fr-FR" sz="2400" u="sng">
                <a:solidFill>
                  <a:srgbClr val="262673"/>
                </a:solidFill>
              </a:rPr>
              <a:t>Challenging design for: </a:t>
            </a:r>
          </a:p>
          <a:p>
            <a:pPr>
              <a:spcBef>
                <a:spcPct val="20000"/>
              </a:spcBef>
              <a:buFont typeface="Courier New" pitchFamily="49" charset="0"/>
              <a:buChar char="o"/>
            </a:pPr>
            <a:endParaRPr lang="en-US" altLang="fr-FR" sz="2400">
              <a:solidFill>
                <a:srgbClr val="262673"/>
              </a:solidFill>
            </a:endParaRPr>
          </a:p>
          <a:p>
            <a:pPr>
              <a:spcBef>
                <a:spcPct val="20000"/>
              </a:spcBef>
              <a:buFontTx/>
              <a:buChar char="•"/>
            </a:pPr>
            <a:r>
              <a:rPr lang="en-US" altLang="fr-FR" sz="2400">
                <a:solidFill>
                  <a:srgbClr val="262673"/>
                </a:solidFill>
              </a:rPr>
              <a:t> Cryogenic temperature (77K)</a:t>
            </a:r>
          </a:p>
          <a:p>
            <a:pPr>
              <a:spcBef>
                <a:spcPct val="20000"/>
              </a:spcBef>
              <a:buFontTx/>
              <a:buChar char="•"/>
            </a:pPr>
            <a:r>
              <a:rPr lang="en-US" altLang="fr-FR" sz="2400">
                <a:solidFill>
                  <a:srgbClr val="262673"/>
                </a:solidFill>
              </a:rPr>
              <a:t> … but not only: operates from 77K to room temperature</a:t>
            </a:r>
          </a:p>
          <a:p>
            <a:pPr>
              <a:spcBef>
                <a:spcPct val="20000"/>
              </a:spcBef>
              <a:buFontTx/>
              <a:buChar char="•"/>
            </a:pPr>
            <a:r>
              <a:rPr lang="en-US" altLang="fr-FR" sz="2400">
                <a:solidFill>
                  <a:srgbClr val="262673"/>
                </a:solidFill>
              </a:rPr>
              <a:t> Radiation tolerance in space (designed up to 1Mrad TID, 60MeVcm</a:t>
            </a:r>
            <a:r>
              <a:rPr lang="en-US" altLang="fr-FR" sz="2400" baseline="30000">
                <a:solidFill>
                  <a:srgbClr val="262673"/>
                </a:solidFill>
              </a:rPr>
              <a:t>2</a:t>
            </a:r>
            <a:r>
              <a:rPr lang="en-US" altLang="fr-FR" sz="2400">
                <a:solidFill>
                  <a:srgbClr val="262673"/>
                </a:solidFill>
              </a:rPr>
              <a:t> /mg SEU)</a:t>
            </a:r>
          </a:p>
          <a:p>
            <a:pPr>
              <a:spcBef>
                <a:spcPct val="20000"/>
              </a:spcBef>
              <a:buFontTx/>
              <a:buChar char="•"/>
            </a:pPr>
            <a:r>
              <a:rPr lang="en-US" altLang="fr-FR" sz="2400">
                <a:solidFill>
                  <a:srgbClr val="262673"/>
                </a:solidFill>
              </a:rPr>
              <a:t> High reliability</a:t>
            </a:r>
          </a:p>
          <a:p>
            <a:pPr>
              <a:spcBef>
                <a:spcPct val="20000"/>
              </a:spcBef>
              <a:buFontTx/>
              <a:buChar char="•"/>
            </a:pPr>
            <a:r>
              <a:rPr lang="en-US" altLang="fr-FR" sz="2400">
                <a:solidFill>
                  <a:srgbClr val="262673"/>
                </a:solidFill>
              </a:rPr>
              <a:t> Scalalibility </a:t>
            </a:r>
          </a:p>
          <a:p>
            <a:pPr>
              <a:spcBef>
                <a:spcPct val="20000"/>
              </a:spcBef>
            </a:pPr>
            <a:endParaRPr lang="nl-BE" altLang="fr-FR" sz="1800">
              <a:solidFill>
                <a:srgbClr val="262673"/>
              </a:solidFill>
            </a:endParaRPr>
          </a:p>
        </p:txBody>
      </p:sp>
      <p:sp>
        <p:nvSpPr>
          <p:cNvPr id="1332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nl-BE" altLang="fr-FR" smtClean="0"/>
              <a:t>Outline</a:t>
            </a:r>
            <a:endParaRPr lang="en-US" altLang="fr-FR" smtClean="0"/>
          </a:p>
        </p:txBody>
      </p:sp>
      <p:sp>
        <p:nvSpPr>
          <p:cNvPr id="3" name="Content Placeholder 2"/>
          <p:cNvSpPr>
            <a:spLocks noGrp="1"/>
          </p:cNvSpPr>
          <p:nvPr>
            <p:ph idx="1"/>
          </p:nvPr>
        </p:nvSpPr>
        <p:spPr/>
        <p:txBody>
          <a:bodyPr/>
          <a:lstStyle/>
          <a:p>
            <a:pPr marL="457200" indent="-457200" eaLnBrk="1" hangingPunct="1">
              <a:defRPr/>
            </a:pPr>
            <a:r>
              <a:rPr lang="nl-BE" sz="2400" dirty="0">
                <a:solidFill>
                  <a:schemeClr val="bg1">
                    <a:lumMod val="65000"/>
                  </a:schemeClr>
                </a:solidFill>
              </a:rPr>
              <a:t>Motivation and technical </a:t>
            </a:r>
            <a:r>
              <a:rPr lang="nl-BE" sz="2400" dirty="0" smtClean="0">
                <a:solidFill>
                  <a:schemeClr val="bg1">
                    <a:lumMod val="65000"/>
                  </a:schemeClr>
                </a:solidFill>
              </a:rPr>
              <a:t>challenges</a:t>
            </a:r>
            <a:endParaRPr lang="nl-BE" sz="2400" dirty="0">
              <a:solidFill>
                <a:schemeClr val="bg1">
                  <a:lumMod val="65000"/>
                </a:schemeClr>
              </a:solidFill>
            </a:endParaRPr>
          </a:p>
          <a:p>
            <a:pPr marL="457200" indent="-457200" eaLnBrk="1" hangingPunct="1">
              <a:defRPr/>
            </a:pPr>
            <a:r>
              <a:rPr lang="nl-BE" sz="2400" dirty="0" smtClean="0">
                <a:solidFill>
                  <a:srgbClr val="002060"/>
                </a:solidFill>
              </a:rPr>
              <a:t>Design for Radiation hardness </a:t>
            </a:r>
            <a:r>
              <a:rPr lang="nl-BE" sz="2400" dirty="0">
                <a:solidFill>
                  <a:srgbClr val="002060"/>
                </a:solidFill>
              </a:rPr>
              <a:t>and </a:t>
            </a:r>
            <a:r>
              <a:rPr lang="nl-BE" sz="2400" dirty="0" smtClean="0">
                <a:solidFill>
                  <a:srgbClr val="002060"/>
                </a:solidFill>
              </a:rPr>
              <a:t>Cryogenic temperature</a:t>
            </a:r>
            <a:endParaRPr lang="nl-BE" sz="2400" dirty="0">
              <a:solidFill>
                <a:srgbClr val="002060"/>
              </a:solidFill>
            </a:endParaRPr>
          </a:p>
          <a:p>
            <a:pPr marL="457200" indent="-457200" eaLnBrk="1" hangingPunct="1">
              <a:defRPr/>
            </a:pPr>
            <a:r>
              <a:rPr lang="nl-BE" sz="2400" dirty="0" smtClean="0">
                <a:solidFill>
                  <a:schemeClr val="bg1">
                    <a:lumMod val="65000"/>
                  </a:schemeClr>
                </a:solidFill>
              </a:rPr>
              <a:t>Circuit </a:t>
            </a:r>
            <a:r>
              <a:rPr lang="nl-BE" sz="2400" dirty="0">
                <a:solidFill>
                  <a:schemeClr val="bg1">
                    <a:lumMod val="65000"/>
                  </a:schemeClr>
                </a:solidFill>
              </a:rPr>
              <a:t>design and </a:t>
            </a:r>
            <a:r>
              <a:rPr lang="nl-BE" sz="2400" dirty="0" smtClean="0">
                <a:solidFill>
                  <a:schemeClr val="bg1">
                    <a:lumMod val="65000"/>
                  </a:schemeClr>
                </a:solidFill>
              </a:rPr>
              <a:t>simulation</a:t>
            </a:r>
          </a:p>
          <a:p>
            <a:pPr marL="457200" indent="-457200" eaLnBrk="1" hangingPunct="1">
              <a:defRPr/>
            </a:pPr>
            <a:r>
              <a:rPr lang="nl-BE" sz="2400" dirty="0" smtClean="0">
                <a:solidFill>
                  <a:schemeClr val="bg1">
                    <a:lumMod val="65000"/>
                  </a:schemeClr>
                </a:solidFill>
              </a:rPr>
              <a:t>Test setup</a:t>
            </a:r>
            <a:endParaRPr lang="nl-BE" sz="2400" dirty="0">
              <a:solidFill>
                <a:schemeClr val="bg1">
                  <a:lumMod val="65000"/>
                </a:schemeClr>
              </a:solidFill>
            </a:endParaRPr>
          </a:p>
          <a:p>
            <a:pPr marL="457200" indent="-457200" eaLnBrk="1" hangingPunct="1">
              <a:defRPr/>
            </a:pPr>
            <a:r>
              <a:rPr lang="nl-BE" sz="2400" dirty="0">
                <a:solidFill>
                  <a:schemeClr val="bg1">
                    <a:lumMod val="65000"/>
                  </a:schemeClr>
                </a:solidFill>
              </a:rPr>
              <a:t>Conclusions and </a:t>
            </a:r>
            <a:r>
              <a:rPr lang="nl-BE" sz="2400" dirty="0" smtClean="0">
                <a:solidFill>
                  <a:schemeClr val="bg1">
                    <a:lumMod val="65000"/>
                  </a:schemeClr>
                </a:solidFill>
              </a:rPr>
              <a:t>future work</a:t>
            </a:r>
            <a:endParaRPr lang="nl-BE" sz="2400" dirty="0">
              <a:solidFill>
                <a:schemeClr val="bg1">
                  <a:lumMod val="65000"/>
                </a:schemeClr>
              </a:solidFill>
            </a:endParaRPr>
          </a:p>
        </p:txBody>
      </p:sp>
      <p:sp>
        <p:nvSpPr>
          <p:cNvPr id="14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50BB485E-F6C6-483A-B693-E3416FFA51D8}" type="datetime1">
              <a:rPr lang="en-US" altLang="fr-FR" sz="1400" b="0" smtClean="0">
                <a:solidFill>
                  <a:schemeClr val="tx1"/>
                </a:solidFill>
              </a:rPr>
              <a:pPr/>
              <a:t>10/10/2013</a:t>
            </a:fld>
            <a:endParaRPr lang="en-US" altLang="fr-FR" sz="1400" b="0" smtClean="0">
              <a:solidFill>
                <a:schemeClr val="tx1"/>
              </a:solidFill>
            </a:endParaRPr>
          </a:p>
        </p:txBody>
      </p:sp>
      <p:sp>
        <p:nvSpPr>
          <p:cNvPr id="143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D6E9D918-B062-4586-8470-8BADFC5D7AC6}" type="slidenum">
              <a:rPr lang="en-US" altLang="fr-FR" sz="1400" b="0" smtClean="0">
                <a:solidFill>
                  <a:schemeClr val="tx1"/>
                </a:solidFill>
              </a:rPr>
              <a:pPr/>
              <a:t>11</a:t>
            </a:fld>
            <a:endParaRPr lang="en-US" altLang="fr-FR" sz="1400" b="0" smtClean="0">
              <a:solidFill>
                <a:schemeClr val="tx1"/>
              </a:solidFill>
            </a:endParaRPr>
          </a:p>
        </p:txBody>
      </p:sp>
      <p:sp>
        <p:nvSpPr>
          <p:cNvPr id="1434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nl-BE" smtClean="0">
                <a:solidFill>
                  <a:schemeClr val="bg1">
                    <a:lumMod val="85000"/>
                  </a:schemeClr>
                </a:solidFill>
              </a:rPr>
              <a:t>Radiation hardness</a:t>
            </a:r>
            <a:endParaRPr lang="en-US" dirty="0" smtClean="0">
              <a:solidFill>
                <a:schemeClr val="bg1">
                  <a:lumMod val="85000"/>
                </a:schemeClr>
              </a:solidFill>
            </a:endParaRPr>
          </a:p>
        </p:txBody>
      </p:sp>
      <p:sp>
        <p:nvSpPr>
          <p:cNvPr id="10243" name="Content Placeholder 2"/>
          <p:cNvSpPr>
            <a:spLocks noGrp="1"/>
          </p:cNvSpPr>
          <p:nvPr>
            <p:ph idx="1"/>
          </p:nvPr>
        </p:nvSpPr>
        <p:spPr/>
        <p:txBody>
          <a:bodyPr/>
          <a:lstStyle/>
          <a:p>
            <a:pPr marL="0" indent="0" eaLnBrk="1" hangingPunct="1">
              <a:buFontTx/>
              <a:buNone/>
              <a:defRPr/>
            </a:pPr>
            <a:r>
              <a:rPr lang="en-US" b="0" dirty="0" smtClean="0"/>
              <a:t>Radiation hardness is a concern for:</a:t>
            </a:r>
          </a:p>
          <a:p>
            <a:pPr marL="0" indent="0" eaLnBrk="1" hangingPunct="1">
              <a:buFontTx/>
              <a:buNone/>
              <a:defRPr/>
            </a:pPr>
            <a:endParaRPr lang="en-US" b="0" dirty="0" smtClean="0"/>
          </a:p>
          <a:p>
            <a:pPr eaLnBrk="1" hangingPunct="1">
              <a:defRPr/>
            </a:pPr>
            <a:r>
              <a:rPr lang="en-US" b="0" dirty="0" smtClean="0"/>
              <a:t>Synthetized digital logic</a:t>
            </a:r>
          </a:p>
          <a:p>
            <a:pPr eaLnBrk="1" hangingPunct="1">
              <a:defRPr/>
            </a:pPr>
            <a:endParaRPr lang="en-US" b="0" dirty="0"/>
          </a:p>
          <a:p>
            <a:pPr eaLnBrk="1" hangingPunct="1">
              <a:defRPr/>
            </a:pPr>
            <a:r>
              <a:rPr lang="en-US" b="0" dirty="0" smtClean="0"/>
              <a:t>Analog custom designed cells </a:t>
            </a:r>
          </a:p>
        </p:txBody>
      </p:sp>
      <p:sp>
        <p:nvSpPr>
          <p:cNvPr id="15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29082E76-F626-41BC-8126-7F15D4DAA3AC}" type="datetime1">
              <a:rPr lang="en-US" altLang="fr-FR" sz="1400" b="0" smtClean="0">
                <a:solidFill>
                  <a:schemeClr val="tx1"/>
                </a:solidFill>
              </a:rPr>
              <a:pPr/>
              <a:t>10/10/2013</a:t>
            </a:fld>
            <a:endParaRPr lang="en-US" altLang="fr-FR" sz="1400" b="0" smtClean="0">
              <a:solidFill>
                <a:schemeClr val="tx1"/>
              </a:solidFill>
            </a:endParaRPr>
          </a:p>
        </p:txBody>
      </p:sp>
      <p:sp>
        <p:nvSpPr>
          <p:cNvPr id="153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9A4352A9-14E8-403A-8AC4-12BD758477DE}" type="slidenum">
              <a:rPr lang="en-US" altLang="fr-FR" sz="1400" b="0" smtClean="0">
                <a:solidFill>
                  <a:schemeClr val="tx1"/>
                </a:solidFill>
              </a:rPr>
              <a:pPr/>
              <a:t>12</a:t>
            </a:fld>
            <a:endParaRPr lang="en-US" altLang="fr-FR" sz="1400" b="0" smtClean="0">
              <a:solidFill>
                <a:schemeClr val="tx1"/>
              </a:solidFill>
            </a:endParaRPr>
          </a:p>
        </p:txBody>
      </p:sp>
      <p:sp>
        <p:nvSpPr>
          <p:cNvPr id="1536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nl-BE" smtClean="0">
                <a:solidFill>
                  <a:schemeClr val="bg1">
                    <a:lumMod val="85000"/>
                  </a:schemeClr>
                </a:solidFill>
              </a:rPr>
              <a:t>Radiation hardness: digital design</a:t>
            </a:r>
            <a:endParaRPr lang="en-US" dirty="0" smtClean="0">
              <a:solidFill>
                <a:schemeClr val="bg1">
                  <a:lumMod val="85000"/>
                </a:schemeClr>
              </a:solidFill>
            </a:endParaRPr>
          </a:p>
        </p:txBody>
      </p:sp>
      <p:sp>
        <p:nvSpPr>
          <p:cNvPr id="10243" name="Content Placeholder 2"/>
          <p:cNvSpPr>
            <a:spLocks noGrp="1"/>
          </p:cNvSpPr>
          <p:nvPr>
            <p:ph idx="1"/>
          </p:nvPr>
        </p:nvSpPr>
        <p:spPr/>
        <p:txBody>
          <a:bodyPr/>
          <a:lstStyle/>
          <a:p>
            <a:pPr marL="0" indent="0" eaLnBrk="1" hangingPunct="1">
              <a:buFontTx/>
              <a:buNone/>
              <a:defRPr/>
            </a:pPr>
            <a:r>
              <a:rPr lang="en-US" sz="2800" dirty="0" smtClean="0">
                <a:solidFill>
                  <a:srgbClr val="262673"/>
                </a:solidFill>
              </a:rPr>
              <a:t>The project uses DARE Library</a:t>
            </a:r>
          </a:p>
          <a:p>
            <a:pPr marL="0" indent="0" eaLnBrk="1" hangingPunct="1">
              <a:buFontTx/>
              <a:buNone/>
              <a:defRPr/>
            </a:pPr>
            <a:endParaRPr lang="en-US" sz="1050" dirty="0" smtClean="0">
              <a:solidFill>
                <a:srgbClr val="262673"/>
              </a:solidFill>
            </a:endParaRPr>
          </a:p>
          <a:p>
            <a:pPr eaLnBrk="1" hangingPunct="1">
              <a:defRPr/>
            </a:pPr>
            <a:r>
              <a:rPr lang="en-US" sz="2400" b="0" dirty="0" smtClean="0">
                <a:solidFill>
                  <a:srgbClr val="262673"/>
                </a:solidFill>
              </a:rPr>
              <a:t>Developed by IMEC</a:t>
            </a:r>
          </a:p>
          <a:p>
            <a:pPr eaLnBrk="1" hangingPunct="1">
              <a:defRPr/>
            </a:pPr>
            <a:r>
              <a:rPr lang="en-US" sz="2400" b="0" dirty="0" smtClean="0">
                <a:solidFill>
                  <a:srgbClr val="262673"/>
                </a:solidFill>
              </a:rPr>
              <a:t>Designed up to Mrad, used in flight models </a:t>
            </a:r>
          </a:p>
          <a:p>
            <a:pPr eaLnBrk="1" hangingPunct="1">
              <a:defRPr/>
            </a:pPr>
            <a:r>
              <a:rPr lang="en-US" sz="2400" b="0" dirty="0" smtClean="0">
                <a:solidFill>
                  <a:srgbClr val="262673"/>
                </a:solidFill>
              </a:rPr>
              <a:t>DARE180 (UMC 0.18um 1P6M </a:t>
            </a:r>
            <a:r>
              <a:rPr lang="en-US" sz="2400" b="0" dirty="0">
                <a:solidFill>
                  <a:srgbClr val="262673"/>
                </a:solidFill>
              </a:rPr>
              <a:t>CMOS) </a:t>
            </a:r>
          </a:p>
          <a:p>
            <a:pPr eaLnBrk="1" hangingPunct="1">
              <a:defRPr/>
            </a:pPr>
            <a:r>
              <a:rPr lang="en-US" sz="2400" b="0" dirty="0">
                <a:solidFill>
                  <a:srgbClr val="262673"/>
                </a:solidFill>
              </a:rPr>
              <a:t>Radiation Hard Standard Cells, SRAM, I/O cells, </a:t>
            </a:r>
            <a:r>
              <a:rPr lang="en-US" sz="2400" b="0" dirty="0" smtClean="0">
                <a:solidFill>
                  <a:srgbClr val="262673"/>
                </a:solidFill>
              </a:rPr>
              <a:t>PLL</a:t>
            </a:r>
          </a:p>
          <a:p>
            <a:pPr eaLnBrk="1" hangingPunct="1">
              <a:defRPr/>
            </a:pPr>
            <a:r>
              <a:rPr lang="en-US" sz="2400" b="0" dirty="0" smtClean="0">
                <a:solidFill>
                  <a:srgbClr val="262673"/>
                </a:solidFill>
              </a:rPr>
              <a:t>Intrinsic protection against Latch up and TID</a:t>
            </a:r>
          </a:p>
          <a:p>
            <a:pPr eaLnBrk="1" hangingPunct="1">
              <a:defRPr/>
            </a:pPr>
            <a:r>
              <a:rPr lang="en-US" sz="2400" b="0" dirty="0" smtClean="0">
                <a:solidFill>
                  <a:srgbClr val="262673"/>
                </a:solidFill>
              </a:rPr>
              <a:t>Flip-flop protected against SEU</a:t>
            </a:r>
          </a:p>
          <a:p>
            <a:pPr eaLnBrk="1" hangingPunct="1">
              <a:defRPr/>
            </a:pPr>
            <a:r>
              <a:rPr lang="en-US" sz="2400" b="0" dirty="0" smtClean="0">
                <a:solidFill>
                  <a:srgbClr val="262673"/>
                </a:solidFill>
              </a:rPr>
              <a:t>Allows custom mixed-signal design</a:t>
            </a:r>
          </a:p>
          <a:p>
            <a:pPr eaLnBrk="1" hangingPunct="1">
              <a:defRPr/>
            </a:pPr>
            <a:endParaRPr lang="en-US" dirty="0" smtClean="0"/>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B09A21C0-AD45-409B-BC5C-7CCF162E4E2C}" type="datetime1">
              <a:rPr lang="en-US" altLang="fr-FR" sz="1400" b="0" smtClean="0">
                <a:solidFill>
                  <a:schemeClr val="tx1"/>
                </a:solidFill>
              </a:rPr>
              <a:pPr/>
              <a:t>10/10/2013</a:t>
            </a:fld>
            <a:endParaRPr lang="en-US" altLang="fr-FR" sz="1400" b="0" smtClean="0">
              <a:solidFill>
                <a:schemeClr val="tx1"/>
              </a:solidFill>
            </a:endParaRPr>
          </a:p>
        </p:txBody>
      </p:sp>
      <p:sp>
        <p:nvSpPr>
          <p:cNvPr id="163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BA191B33-2B5B-4D94-96EA-4DECBECC7AF1}" type="slidenum">
              <a:rPr lang="en-US" altLang="fr-FR" sz="1400" b="0" smtClean="0">
                <a:solidFill>
                  <a:schemeClr val="tx1"/>
                </a:solidFill>
              </a:rPr>
              <a:pPr/>
              <a:t>13</a:t>
            </a:fld>
            <a:endParaRPr lang="en-US" altLang="fr-FR" sz="1400" b="0" smtClean="0">
              <a:solidFill>
                <a:schemeClr val="tx1"/>
              </a:solidFill>
            </a:endParaRPr>
          </a:p>
        </p:txBody>
      </p:sp>
      <p:sp>
        <p:nvSpPr>
          <p:cNvPr id="1639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nl-BE" smtClean="0">
                <a:solidFill>
                  <a:schemeClr val="bg1">
                    <a:lumMod val="85000"/>
                  </a:schemeClr>
                </a:solidFill>
              </a:rPr>
              <a:t>Radiation hardness: digital design</a:t>
            </a:r>
            <a:endParaRPr lang="en-US" dirty="0" smtClean="0">
              <a:solidFill>
                <a:schemeClr val="bg1">
                  <a:lumMod val="85000"/>
                </a:schemeClr>
              </a:solidFill>
            </a:endParaRPr>
          </a:p>
        </p:txBody>
      </p:sp>
      <p:sp>
        <p:nvSpPr>
          <p:cNvPr id="10243" name="Content Placeholder 2"/>
          <p:cNvSpPr>
            <a:spLocks noGrp="1"/>
          </p:cNvSpPr>
          <p:nvPr>
            <p:ph idx="1"/>
          </p:nvPr>
        </p:nvSpPr>
        <p:spPr/>
        <p:txBody>
          <a:bodyPr/>
          <a:lstStyle/>
          <a:p>
            <a:pPr marL="0" indent="0" eaLnBrk="1" hangingPunct="1">
              <a:buFontTx/>
              <a:buNone/>
              <a:defRPr/>
            </a:pPr>
            <a:r>
              <a:rPr lang="en-US" sz="2800" dirty="0" smtClean="0">
                <a:solidFill>
                  <a:srgbClr val="262673"/>
                </a:solidFill>
              </a:rPr>
              <a:t>Beyond library, circuit topology is rad hard:</a:t>
            </a:r>
          </a:p>
          <a:p>
            <a:pPr eaLnBrk="1" hangingPunct="1">
              <a:defRPr/>
            </a:pPr>
            <a:r>
              <a:rPr lang="en-US" sz="2400" b="0" dirty="0" smtClean="0"/>
              <a:t>Redundancy</a:t>
            </a:r>
          </a:p>
          <a:p>
            <a:pPr lvl="1" eaLnBrk="1" hangingPunct="1">
              <a:buFont typeface="Arial" charset="0"/>
              <a:buChar char="•"/>
              <a:defRPr/>
            </a:pPr>
            <a:r>
              <a:rPr lang="en-US" sz="2400" dirty="0" smtClean="0"/>
              <a:t>Hamming Codes</a:t>
            </a:r>
          </a:p>
          <a:p>
            <a:pPr lvl="1" eaLnBrk="1" hangingPunct="1">
              <a:buFont typeface="Arial" charset="0"/>
              <a:buChar char="•"/>
              <a:defRPr/>
            </a:pPr>
            <a:r>
              <a:rPr lang="en-US" sz="2400" dirty="0" smtClean="0"/>
              <a:t>Parity check</a:t>
            </a:r>
          </a:p>
          <a:p>
            <a:pPr lvl="1" eaLnBrk="1" hangingPunct="1">
              <a:buFont typeface="Arial" charset="0"/>
              <a:buChar char="•"/>
              <a:defRPr/>
            </a:pPr>
            <a:r>
              <a:rPr lang="en-US" sz="2400" dirty="0" smtClean="0"/>
              <a:t>Safe FSMs</a:t>
            </a:r>
          </a:p>
          <a:p>
            <a:pPr eaLnBrk="1" hangingPunct="1">
              <a:defRPr/>
            </a:pPr>
            <a:r>
              <a:rPr lang="en-US" sz="2400" b="0" dirty="0" smtClean="0"/>
              <a:t>Watchdog Timers</a:t>
            </a:r>
          </a:p>
          <a:p>
            <a:pPr marL="0" indent="0" eaLnBrk="1" hangingPunct="1">
              <a:buFontTx/>
              <a:buNone/>
              <a:defRPr/>
            </a:pPr>
            <a:endParaRPr lang="en-US" dirty="0" smtClean="0"/>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8F742A69-57B6-4970-8F26-40D66B215E7B}" type="datetime1">
              <a:rPr lang="en-US" altLang="fr-FR" sz="1400" b="0" smtClean="0">
                <a:solidFill>
                  <a:schemeClr val="tx1"/>
                </a:solidFill>
              </a:rPr>
              <a:pPr/>
              <a:t>10/10/2013</a:t>
            </a:fld>
            <a:endParaRPr lang="en-US" altLang="fr-FR" sz="1400" b="0" smtClean="0">
              <a:solidFill>
                <a:schemeClr val="tx1"/>
              </a:solidFill>
            </a:endParaRPr>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7511713C-4061-4DA4-B814-646ECCD69C65}" type="slidenum">
              <a:rPr lang="en-US" altLang="fr-FR" sz="1400" b="0" smtClean="0">
                <a:solidFill>
                  <a:schemeClr val="tx1"/>
                </a:solidFill>
              </a:rPr>
              <a:pPr/>
              <a:t>14</a:t>
            </a:fld>
            <a:endParaRPr lang="en-US" altLang="fr-FR" sz="1400" b="0" smtClean="0">
              <a:solidFill>
                <a:schemeClr val="tx1"/>
              </a:solidFill>
            </a:endParaRPr>
          </a:p>
        </p:txBody>
      </p:sp>
      <p:sp>
        <p:nvSpPr>
          <p:cNvPr id="1741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nl-BE" smtClean="0">
                <a:solidFill>
                  <a:schemeClr val="bg1">
                    <a:lumMod val="85000"/>
                  </a:schemeClr>
                </a:solidFill>
              </a:rPr>
              <a:t>Radiation hardness: analog design</a:t>
            </a:r>
            <a:endParaRPr lang="en-US" dirty="0" smtClean="0"/>
          </a:p>
        </p:txBody>
      </p:sp>
      <p:sp>
        <p:nvSpPr>
          <p:cNvPr id="3" name="Content Placeholder 2"/>
          <p:cNvSpPr>
            <a:spLocks noGrp="1"/>
          </p:cNvSpPr>
          <p:nvPr>
            <p:ph idx="1"/>
          </p:nvPr>
        </p:nvSpPr>
        <p:spPr/>
        <p:txBody>
          <a:bodyPr/>
          <a:lstStyle/>
          <a:p>
            <a:pPr marL="0" indent="0" eaLnBrk="1" hangingPunct="1">
              <a:buFontTx/>
              <a:buNone/>
              <a:defRPr/>
            </a:pPr>
            <a:r>
              <a:rPr lang="en-US" sz="2400" b="0" dirty="0" err="1" smtClean="0">
                <a:solidFill>
                  <a:srgbClr val="262673"/>
                </a:solidFill>
              </a:rPr>
              <a:t>Caeleste</a:t>
            </a:r>
            <a:r>
              <a:rPr lang="en-US" sz="2400" b="0" dirty="0" smtClean="0">
                <a:solidFill>
                  <a:srgbClr val="262673"/>
                </a:solidFill>
              </a:rPr>
              <a:t> uses its own </a:t>
            </a:r>
            <a:r>
              <a:rPr lang="en-US" sz="2400" b="0" dirty="0" err="1" smtClean="0">
                <a:solidFill>
                  <a:srgbClr val="262673"/>
                </a:solidFill>
              </a:rPr>
              <a:t>radhard</a:t>
            </a:r>
            <a:r>
              <a:rPr lang="en-US" sz="2400" b="0" dirty="0" smtClean="0">
                <a:solidFill>
                  <a:srgbClr val="262673"/>
                </a:solidFill>
              </a:rPr>
              <a:t> library</a:t>
            </a:r>
          </a:p>
          <a:p>
            <a:pPr marL="0" indent="0" eaLnBrk="1" hangingPunct="1">
              <a:buFontTx/>
              <a:buNone/>
              <a:defRPr/>
            </a:pPr>
            <a:endParaRPr lang="en-US" sz="2400" b="0" dirty="0" smtClean="0">
              <a:solidFill>
                <a:srgbClr val="262673"/>
              </a:solidFill>
            </a:endParaRPr>
          </a:p>
          <a:p>
            <a:pPr eaLnBrk="1" hangingPunct="1">
              <a:defRPr/>
            </a:pPr>
            <a:r>
              <a:rPr lang="en-US" sz="2400" b="0" dirty="0" smtClean="0">
                <a:solidFill>
                  <a:srgbClr val="262673"/>
                </a:solidFill>
              </a:rPr>
              <a:t>Analog and High Voltage logic standard cells</a:t>
            </a:r>
          </a:p>
          <a:p>
            <a:pPr eaLnBrk="1" hangingPunct="1">
              <a:defRPr/>
            </a:pPr>
            <a:r>
              <a:rPr lang="en-US" sz="2400" b="0" dirty="0" smtClean="0">
                <a:solidFill>
                  <a:srgbClr val="262673"/>
                </a:solidFill>
              </a:rPr>
              <a:t>Full custom tactical cells</a:t>
            </a:r>
          </a:p>
          <a:p>
            <a:pPr eaLnBrk="1" hangingPunct="1">
              <a:defRPr/>
            </a:pPr>
            <a:endParaRPr lang="en-US" sz="2400" b="0" dirty="0" smtClean="0">
              <a:solidFill>
                <a:srgbClr val="262673"/>
              </a:solidFill>
            </a:endParaRPr>
          </a:p>
          <a:p>
            <a:pPr marL="0" indent="0" eaLnBrk="1" hangingPunct="1">
              <a:buFontTx/>
              <a:buNone/>
              <a:defRPr/>
            </a:pPr>
            <a:r>
              <a:rPr lang="en-US" sz="2400" b="0" dirty="0" smtClean="0">
                <a:solidFill>
                  <a:srgbClr val="262673"/>
                </a:solidFill>
              </a:rPr>
              <a:t>Prevention for:</a:t>
            </a:r>
            <a:endParaRPr lang="en-US" sz="2400" b="0" dirty="0">
              <a:solidFill>
                <a:srgbClr val="262673"/>
              </a:solidFill>
            </a:endParaRPr>
          </a:p>
          <a:p>
            <a:pPr eaLnBrk="1" hangingPunct="1">
              <a:defRPr/>
            </a:pPr>
            <a:r>
              <a:rPr lang="en-US" sz="2400" b="0" dirty="0" smtClean="0">
                <a:solidFill>
                  <a:srgbClr val="262673"/>
                </a:solidFill>
              </a:rPr>
              <a:t>Single Event </a:t>
            </a:r>
          </a:p>
          <a:p>
            <a:pPr eaLnBrk="1" hangingPunct="1">
              <a:defRPr/>
            </a:pPr>
            <a:r>
              <a:rPr lang="en-US" sz="2400" b="0" dirty="0" smtClean="0">
                <a:solidFill>
                  <a:srgbClr val="262673"/>
                </a:solidFill>
              </a:rPr>
              <a:t>Total dose </a:t>
            </a:r>
          </a:p>
          <a:p>
            <a:pPr marL="800100" lvl="2" indent="0" eaLnBrk="1" hangingPunct="1">
              <a:buFontTx/>
              <a:buNone/>
              <a:defRPr/>
            </a:pPr>
            <a:endParaRPr lang="en-US" sz="2800" b="1" dirty="0" smtClean="0">
              <a:solidFill>
                <a:srgbClr val="262673"/>
              </a:solidFill>
            </a:endParaRPr>
          </a:p>
          <a:p>
            <a:pPr marL="800100" lvl="2" indent="0" eaLnBrk="1" hangingPunct="1">
              <a:buFont typeface="Courier New" pitchFamily="49" charset="0"/>
              <a:buChar char="o"/>
              <a:defRPr/>
            </a:pPr>
            <a:endParaRPr lang="en-US" sz="2800" b="1" dirty="0" smtClean="0">
              <a:solidFill>
                <a:srgbClr val="262673"/>
              </a:solidFill>
            </a:endParaRPr>
          </a:p>
        </p:txBody>
      </p:sp>
      <p:sp>
        <p:nvSpPr>
          <p:cNvPr id="18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FF5FF1BF-0194-45A3-85B0-A1D6FFDA61A4}" type="datetime1">
              <a:rPr lang="en-US" altLang="fr-FR" sz="1400" b="0" smtClean="0">
                <a:solidFill>
                  <a:schemeClr val="tx1"/>
                </a:solidFill>
              </a:rPr>
              <a:pPr/>
              <a:t>10/10/2013</a:t>
            </a:fld>
            <a:endParaRPr lang="en-US" altLang="fr-FR" sz="1400" b="0" smtClean="0">
              <a:solidFill>
                <a:schemeClr val="tx1"/>
              </a:solidFill>
            </a:endParaRPr>
          </a:p>
        </p:txBody>
      </p:sp>
      <p:sp>
        <p:nvSpPr>
          <p:cNvPr id="184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A1086970-366F-46B9-AA19-970767236D01}" type="slidenum">
              <a:rPr lang="en-US" altLang="fr-FR" sz="1400" b="0" smtClean="0">
                <a:solidFill>
                  <a:schemeClr val="tx1"/>
                </a:solidFill>
              </a:rPr>
              <a:pPr/>
              <a:t>15</a:t>
            </a:fld>
            <a:endParaRPr lang="en-US" altLang="fr-FR" sz="1400" b="0" smtClean="0">
              <a:solidFill>
                <a:schemeClr val="tx1"/>
              </a:solidFill>
            </a:endParaRPr>
          </a:p>
        </p:txBody>
      </p:sp>
      <p:sp>
        <p:nvSpPr>
          <p:cNvPr id="18438" name="Rectangle 1"/>
          <p:cNvSpPr>
            <a:spLocks noChangeArrowheads="1"/>
          </p:cNvSpPr>
          <p:nvPr/>
        </p:nvSpPr>
        <p:spPr bwMode="auto">
          <a:xfrm>
            <a:off x="3335338" y="5272088"/>
            <a:ext cx="28908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fr-FR" sz="1200"/>
              <a:t>Layout using Caeleste’s standard library (left) and the same in the fully radiation hard library (right)</a:t>
            </a:r>
          </a:p>
        </p:txBody>
      </p:sp>
      <p:pic>
        <p:nvPicPr>
          <p:cNvPr id="1843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14600"/>
            <a:ext cx="2765425"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fr-FR" smtClean="0"/>
              <a:t>Design for low temperature</a:t>
            </a:r>
            <a:endParaRPr lang="en-US" altLang="fr-FR" sz="4000" smtClean="0"/>
          </a:p>
        </p:txBody>
      </p:sp>
      <p:sp>
        <p:nvSpPr>
          <p:cNvPr id="13315" name="Content Placeholder 2"/>
          <p:cNvSpPr>
            <a:spLocks noGrp="1"/>
          </p:cNvSpPr>
          <p:nvPr>
            <p:ph idx="1"/>
          </p:nvPr>
        </p:nvSpPr>
        <p:spPr/>
        <p:txBody>
          <a:bodyPr/>
          <a:lstStyle/>
          <a:p>
            <a:pPr marL="0" indent="0" eaLnBrk="1" hangingPunct="1">
              <a:buFontTx/>
              <a:buNone/>
              <a:defRPr/>
            </a:pPr>
            <a:r>
              <a:rPr lang="en-US" sz="2400" b="0" dirty="0" smtClean="0"/>
              <a:t>Analog and digital flow require different approach on modeling and design strategy for cryogenic temperature:</a:t>
            </a:r>
          </a:p>
          <a:p>
            <a:pPr marL="0" indent="0" eaLnBrk="1" hangingPunct="1">
              <a:buFontTx/>
              <a:buNone/>
              <a:defRPr/>
            </a:pPr>
            <a:endParaRPr lang="en-US" sz="1050" b="0" dirty="0" smtClean="0"/>
          </a:p>
          <a:p>
            <a:pPr eaLnBrk="1" hangingPunct="1">
              <a:defRPr/>
            </a:pPr>
            <a:r>
              <a:rPr lang="en-US" sz="2400" b="0" dirty="0" smtClean="0"/>
              <a:t>Synthetized digital logic:</a:t>
            </a:r>
          </a:p>
          <a:p>
            <a:pPr lvl="1" eaLnBrk="1" hangingPunct="1">
              <a:defRPr/>
            </a:pPr>
            <a:r>
              <a:rPr lang="en-US" sz="2000" dirty="0" smtClean="0"/>
              <a:t>Validation of key blocks (such as SRAM)</a:t>
            </a:r>
          </a:p>
          <a:p>
            <a:pPr lvl="1" eaLnBrk="1" hangingPunct="1">
              <a:defRPr/>
            </a:pPr>
            <a:r>
              <a:rPr lang="en-US" sz="2000" dirty="0" smtClean="0"/>
              <a:t>A derating of speed, power, etc. of the library</a:t>
            </a:r>
          </a:p>
          <a:p>
            <a:pPr marL="457200" lvl="1" indent="0" eaLnBrk="1" hangingPunct="1">
              <a:buFontTx/>
              <a:buNone/>
              <a:defRPr/>
            </a:pPr>
            <a:endParaRPr lang="en-US" sz="2000" dirty="0" smtClean="0">
              <a:solidFill>
                <a:srgbClr val="002060"/>
              </a:solidFill>
            </a:endParaRPr>
          </a:p>
          <a:p>
            <a:pPr eaLnBrk="1" hangingPunct="1">
              <a:defRPr/>
            </a:pPr>
            <a:r>
              <a:rPr lang="en-US" sz="2400" b="0" dirty="0" smtClean="0"/>
              <a:t>Analog custom design:</a:t>
            </a:r>
          </a:p>
          <a:p>
            <a:pPr lvl="1" eaLnBrk="1" hangingPunct="1">
              <a:defRPr/>
            </a:pPr>
            <a:r>
              <a:rPr lang="en-US" sz="2000" dirty="0" smtClean="0"/>
              <a:t>Active and passive component</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038634FB-0B13-4C54-8281-BB9E31B0E910}" type="datetime1">
              <a:rPr lang="en-US" altLang="fr-FR" sz="1400" b="0" smtClean="0">
                <a:solidFill>
                  <a:schemeClr val="tx1"/>
                </a:solidFill>
              </a:rPr>
              <a:pPr/>
              <a:t>10/10/2013</a:t>
            </a:fld>
            <a:endParaRPr lang="en-US" altLang="fr-FR" sz="1400" b="0" smtClean="0">
              <a:solidFill>
                <a:schemeClr val="tx1"/>
              </a:solidFill>
            </a:endParaRP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6A5BEEA5-67BB-4153-A302-56F400C9F23A}" type="slidenum">
              <a:rPr lang="en-US" altLang="fr-FR" sz="1400" b="0" smtClean="0">
                <a:solidFill>
                  <a:schemeClr val="tx1"/>
                </a:solidFill>
              </a:rPr>
              <a:pPr/>
              <a:t>16</a:t>
            </a:fld>
            <a:endParaRPr lang="en-US" altLang="fr-FR" sz="1400" b="0" smtClean="0">
              <a:solidFill>
                <a:schemeClr val="tx1"/>
              </a:solidFill>
            </a:endParaRPr>
          </a:p>
        </p:txBody>
      </p:sp>
      <p:sp>
        <p:nvSpPr>
          <p:cNvPr id="1946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fr-FR" smtClean="0"/>
              <a:t>Cryogenic digital design</a:t>
            </a:r>
            <a:endParaRPr lang="en-US" altLang="fr-FR" sz="4000" smtClean="0"/>
          </a:p>
        </p:txBody>
      </p:sp>
      <p:sp>
        <p:nvSpPr>
          <p:cNvPr id="20483" name="Content Placeholder 2"/>
          <p:cNvSpPr>
            <a:spLocks noGrp="1"/>
          </p:cNvSpPr>
          <p:nvPr>
            <p:ph idx="1"/>
          </p:nvPr>
        </p:nvSpPr>
        <p:spPr/>
        <p:txBody>
          <a:bodyPr/>
          <a:lstStyle/>
          <a:p>
            <a:pPr marL="0" indent="0" eaLnBrk="1" hangingPunct="1">
              <a:buFontTx/>
              <a:buNone/>
            </a:pPr>
            <a:r>
              <a:rPr lang="en-US" altLang="fr-FR" sz="2400" b="0" smtClean="0"/>
              <a:t>The DARE library has never been used at 77K</a:t>
            </a:r>
          </a:p>
          <a:p>
            <a:pPr marL="0" indent="0" eaLnBrk="1" hangingPunct="1">
              <a:buFontTx/>
              <a:buNone/>
            </a:pPr>
            <a:r>
              <a:rPr lang="en-US" altLang="fr-FR" sz="2400" b="0" smtClean="0"/>
              <a:t>The logic becomes faster. However one must take care of set-up and hold time violation.</a:t>
            </a:r>
          </a:p>
          <a:p>
            <a:pPr marL="0" indent="0" eaLnBrk="1" hangingPunct="1">
              <a:buFontTx/>
              <a:buNone/>
            </a:pPr>
            <a:endParaRPr lang="en-US" altLang="fr-FR" sz="2400" b="0" smtClean="0"/>
          </a:p>
          <a:p>
            <a:pPr marL="0" indent="0" eaLnBrk="1" hangingPunct="1">
              <a:buFontTx/>
              <a:buNone/>
            </a:pPr>
            <a:endParaRPr lang="en-US" altLang="fr-FR" sz="2400" b="0" smtClean="0"/>
          </a:p>
          <a:p>
            <a:pPr marL="0" indent="0" eaLnBrk="1" hangingPunct="1">
              <a:buFontTx/>
              <a:buNone/>
            </a:pPr>
            <a:endParaRPr lang="en-US" altLang="fr-FR" sz="2400" b="0" smtClean="0"/>
          </a:p>
          <a:p>
            <a:pPr marL="0" indent="0" eaLnBrk="1" hangingPunct="1">
              <a:buFontTx/>
              <a:buNone/>
            </a:pPr>
            <a:endParaRPr lang="en-US" altLang="fr-FR" sz="2400" b="0" smtClean="0"/>
          </a:p>
          <a:p>
            <a:pPr marL="0" indent="0" eaLnBrk="1" hangingPunct="1">
              <a:buFontTx/>
              <a:buNone/>
            </a:pPr>
            <a:r>
              <a:rPr lang="en-US" altLang="fr-FR" sz="2400" b="0" smtClean="0"/>
              <a:t>The library models have be adapted, based on a model characterized at 218K</a:t>
            </a:r>
          </a:p>
          <a:p>
            <a:pPr marL="0" indent="0" eaLnBrk="1" hangingPunct="1">
              <a:buFontTx/>
              <a:buNone/>
            </a:pPr>
            <a:endParaRPr lang="en-US" altLang="fr-FR" sz="2400" b="0" smtClean="0"/>
          </a:p>
          <a:p>
            <a:pPr marL="0" indent="0" eaLnBrk="1" hangingPunct="1">
              <a:buFontTx/>
              <a:buNone/>
            </a:pPr>
            <a:r>
              <a:rPr lang="en-US" altLang="fr-FR" sz="2400" b="0" smtClean="0"/>
              <a:t>Other components like SRAM are also to be validated still</a:t>
            </a:r>
          </a:p>
          <a:p>
            <a:pPr marL="0" indent="0" eaLnBrk="1" hangingPunct="1">
              <a:buFontTx/>
              <a:buNone/>
            </a:pPr>
            <a:endParaRPr lang="en-US" altLang="fr-FR" sz="2400" b="0" smtClean="0"/>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8ED7B967-557E-4888-822A-5FC3774B777D}" type="datetime1">
              <a:rPr lang="en-US" altLang="fr-FR" sz="1400" b="0" smtClean="0">
                <a:solidFill>
                  <a:schemeClr val="tx1"/>
                </a:solidFill>
              </a:rPr>
              <a:pPr/>
              <a:t>10/10/2013</a:t>
            </a:fld>
            <a:endParaRPr lang="en-US" altLang="fr-FR" sz="1400" b="0" smtClean="0">
              <a:solidFill>
                <a:schemeClr val="tx1"/>
              </a:solidFill>
            </a:endParaRPr>
          </a:p>
        </p:txBody>
      </p:sp>
      <p:sp>
        <p:nvSpPr>
          <p:cNvPr id="204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E6ADB560-D5DC-40A5-B82D-F4E091D6E437}" type="slidenum">
              <a:rPr lang="en-US" altLang="fr-FR" sz="1400" b="0" smtClean="0">
                <a:solidFill>
                  <a:schemeClr val="tx1"/>
                </a:solidFill>
              </a:rPr>
              <a:pPr/>
              <a:t>17</a:t>
            </a:fld>
            <a:endParaRPr lang="en-US" altLang="fr-FR" sz="1400" b="0" smtClean="0">
              <a:solidFill>
                <a:schemeClr val="tx1"/>
              </a:solidFill>
            </a:endParaRPr>
          </a:p>
        </p:txBody>
      </p:sp>
      <p:pic>
        <p:nvPicPr>
          <p:cNvPr id="20486" name="Afbeelding 1" descr="Description : \\Mars\stijn\projects\git\esa\sidecar\doc\proposal\images\hold_77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19400"/>
            <a:ext cx="40687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fr-FR" smtClean="0"/>
              <a:t>Cryogenic analog design</a:t>
            </a:r>
            <a:endParaRPr lang="en-US" altLang="fr-FR" sz="4000" smtClean="0"/>
          </a:p>
        </p:txBody>
      </p:sp>
      <p:sp>
        <p:nvSpPr>
          <p:cNvPr id="19459" name="Content Placeholder 2"/>
          <p:cNvSpPr>
            <a:spLocks noGrp="1"/>
          </p:cNvSpPr>
          <p:nvPr>
            <p:ph idx="1"/>
          </p:nvPr>
        </p:nvSpPr>
        <p:spPr/>
        <p:txBody>
          <a:bodyPr/>
          <a:lstStyle/>
          <a:p>
            <a:pPr eaLnBrk="1" hangingPunct="1">
              <a:defRPr/>
            </a:pPr>
            <a:r>
              <a:rPr lang="en-US" sz="2400" b="0" dirty="0" smtClean="0">
                <a:solidFill>
                  <a:srgbClr val="262673"/>
                </a:solidFill>
              </a:rPr>
              <a:t>MOSFET modeling </a:t>
            </a:r>
          </a:p>
          <a:p>
            <a:pPr marL="1085850" lvl="1" indent="-342900" eaLnBrk="1" hangingPunct="1">
              <a:defRPr/>
            </a:pPr>
            <a:r>
              <a:rPr lang="en-US" sz="2400" dirty="0" smtClean="0"/>
              <a:t>V</a:t>
            </a:r>
            <a:r>
              <a:rPr lang="en-US" sz="2400" baseline="-25000" dirty="0" smtClean="0"/>
              <a:t>th</a:t>
            </a:r>
            <a:r>
              <a:rPr lang="en-US" sz="2400" dirty="0" smtClean="0"/>
              <a:t>: increase </a:t>
            </a:r>
          </a:p>
          <a:p>
            <a:pPr marL="1085850" lvl="1" indent="-342900" eaLnBrk="1" hangingPunct="1">
              <a:defRPr/>
            </a:pPr>
            <a:r>
              <a:rPr lang="en-US" sz="2400" dirty="0" smtClean="0"/>
              <a:t>Mobility: increase</a:t>
            </a:r>
          </a:p>
          <a:p>
            <a:pPr marL="1085850" lvl="1" indent="-342900" eaLnBrk="1" hangingPunct="1">
              <a:defRPr/>
            </a:pPr>
            <a:r>
              <a:rPr lang="en-US" sz="2400" dirty="0" smtClean="0"/>
              <a:t>MOS switch: low R</a:t>
            </a:r>
            <a:r>
              <a:rPr lang="en-US" sz="2400" baseline="-25000" dirty="0" smtClean="0"/>
              <a:t>on</a:t>
            </a:r>
          </a:p>
          <a:p>
            <a:pPr lvl="1" indent="0" eaLnBrk="1" hangingPunct="1">
              <a:buFontTx/>
              <a:buNone/>
              <a:defRPr/>
            </a:pPr>
            <a:endParaRPr lang="en-US" sz="2400" dirty="0" smtClean="0">
              <a:solidFill>
                <a:srgbClr val="262673"/>
              </a:solidFill>
            </a:endParaRPr>
          </a:p>
          <a:p>
            <a:pPr eaLnBrk="1" hangingPunct="1">
              <a:defRPr/>
            </a:pPr>
            <a:endParaRPr lang="en-US" sz="2400" b="0" dirty="0" smtClean="0">
              <a:solidFill>
                <a:srgbClr val="262673"/>
              </a:solidFill>
            </a:endParaRPr>
          </a:p>
          <a:p>
            <a:pPr eaLnBrk="1" hangingPunct="1">
              <a:defRPr/>
            </a:pPr>
            <a:r>
              <a:rPr lang="en-US" sz="2400" b="0" dirty="0" smtClean="0">
                <a:solidFill>
                  <a:srgbClr val="262673"/>
                </a:solidFill>
              </a:rPr>
              <a:t>Careful choice of passive components</a:t>
            </a:r>
          </a:p>
          <a:p>
            <a:pPr marL="1085850" lvl="1" indent="-342900" eaLnBrk="1" hangingPunct="1">
              <a:defRPr/>
            </a:pPr>
            <a:r>
              <a:rPr lang="en-US" sz="2400" dirty="0" smtClean="0"/>
              <a:t>High doped non silicide poly Resistor for stability</a:t>
            </a:r>
          </a:p>
          <a:p>
            <a:pPr marL="1085850" lvl="1" indent="-342900" eaLnBrk="1" hangingPunct="1">
              <a:defRPr/>
            </a:pPr>
            <a:r>
              <a:rPr lang="en-US" sz="2400" dirty="0" smtClean="0"/>
              <a:t>MIM capacitors </a:t>
            </a:r>
          </a:p>
        </p:txBody>
      </p:sp>
      <p:sp>
        <p:nvSpPr>
          <p:cNvPr id="215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816DFE68-CEA3-49E6-A6F1-924EAEF66F1D}" type="datetime1">
              <a:rPr lang="en-US" altLang="fr-FR" sz="1400" b="0" smtClean="0">
                <a:solidFill>
                  <a:schemeClr val="tx1"/>
                </a:solidFill>
              </a:rPr>
              <a:pPr/>
              <a:t>10/10/2013</a:t>
            </a:fld>
            <a:endParaRPr lang="en-US" altLang="fr-FR" sz="1400" b="0" smtClean="0">
              <a:solidFill>
                <a:schemeClr val="tx1"/>
              </a:solidFill>
            </a:endParaRPr>
          </a:p>
        </p:txBody>
      </p:sp>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923335C0-DA79-4649-B69D-6AC798264A6D}" type="slidenum">
              <a:rPr lang="en-US" altLang="fr-FR" sz="1400" b="0" smtClean="0">
                <a:solidFill>
                  <a:schemeClr val="tx1"/>
                </a:solidFill>
              </a:rPr>
              <a:pPr/>
              <a:t>18</a:t>
            </a:fld>
            <a:endParaRPr lang="en-US" altLang="fr-FR" sz="1400" b="0" smtClean="0">
              <a:solidFill>
                <a:schemeClr val="tx1"/>
              </a:solidFill>
            </a:endParaRPr>
          </a:p>
        </p:txBody>
      </p:sp>
      <p:pic>
        <p:nvPicPr>
          <p:cNvPr id="21510" name="Picture 2" descr="umc180_io33_vth_vs_temp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813" y="1752600"/>
            <a:ext cx="46466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nl-BE" altLang="fr-FR" smtClean="0"/>
              <a:t>Outline</a:t>
            </a:r>
            <a:endParaRPr lang="en-US" altLang="fr-FR" smtClean="0"/>
          </a:p>
        </p:txBody>
      </p:sp>
      <p:sp>
        <p:nvSpPr>
          <p:cNvPr id="3" name="Content Placeholder 2"/>
          <p:cNvSpPr>
            <a:spLocks noGrp="1"/>
          </p:cNvSpPr>
          <p:nvPr>
            <p:ph idx="1"/>
          </p:nvPr>
        </p:nvSpPr>
        <p:spPr/>
        <p:txBody>
          <a:bodyPr/>
          <a:lstStyle/>
          <a:p>
            <a:pPr marL="457200" indent="-457200" eaLnBrk="1" hangingPunct="1">
              <a:defRPr/>
            </a:pPr>
            <a:r>
              <a:rPr lang="nl-BE" sz="2400" dirty="0">
                <a:solidFill>
                  <a:schemeClr val="bg1">
                    <a:lumMod val="65000"/>
                  </a:schemeClr>
                </a:solidFill>
              </a:rPr>
              <a:t>Motivation and </a:t>
            </a:r>
            <a:r>
              <a:rPr lang="nl-BE" sz="2400" dirty="0" smtClean="0">
                <a:solidFill>
                  <a:schemeClr val="bg1">
                    <a:lumMod val="65000"/>
                  </a:schemeClr>
                </a:solidFill>
              </a:rPr>
              <a:t>technical challenges</a:t>
            </a:r>
            <a:endParaRPr lang="nl-BE" sz="2400" dirty="0">
              <a:solidFill>
                <a:schemeClr val="bg1">
                  <a:lumMod val="65000"/>
                </a:schemeClr>
              </a:solidFill>
            </a:endParaRPr>
          </a:p>
          <a:p>
            <a:pPr marL="457200" indent="-457200" eaLnBrk="1" hangingPunct="1">
              <a:defRPr/>
            </a:pPr>
            <a:r>
              <a:rPr lang="nl-BE" sz="2400" dirty="0" smtClean="0">
                <a:solidFill>
                  <a:schemeClr val="bg1">
                    <a:lumMod val="65000"/>
                  </a:schemeClr>
                </a:solidFill>
              </a:rPr>
              <a:t>Design for Radiation hardness </a:t>
            </a:r>
            <a:r>
              <a:rPr lang="nl-BE" sz="2400" dirty="0">
                <a:solidFill>
                  <a:schemeClr val="bg1">
                    <a:lumMod val="65000"/>
                  </a:schemeClr>
                </a:solidFill>
              </a:rPr>
              <a:t>and </a:t>
            </a:r>
            <a:r>
              <a:rPr lang="nl-BE" sz="2400" dirty="0" smtClean="0">
                <a:solidFill>
                  <a:schemeClr val="bg1">
                    <a:lumMod val="65000"/>
                  </a:schemeClr>
                </a:solidFill>
              </a:rPr>
              <a:t>Cryogenic temperature</a:t>
            </a:r>
            <a:endParaRPr lang="nl-BE" sz="2400" dirty="0">
              <a:solidFill>
                <a:schemeClr val="bg1">
                  <a:lumMod val="65000"/>
                </a:schemeClr>
              </a:solidFill>
            </a:endParaRPr>
          </a:p>
          <a:p>
            <a:pPr marL="457200" indent="-457200" eaLnBrk="1" hangingPunct="1">
              <a:defRPr/>
            </a:pPr>
            <a:r>
              <a:rPr lang="nl-BE" sz="2400" dirty="0" smtClean="0">
                <a:solidFill>
                  <a:srgbClr val="002060"/>
                </a:solidFill>
              </a:rPr>
              <a:t>Circuit design</a:t>
            </a:r>
          </a:p>
          <a:p>
            <a:pPr marL="457200" indent="-457200" eaLnBrk="1" hangingPunct="1">
              <a:defRPr/>
            </a:pPr>
            <a:r>
              <a:rPr lang="nl-BE" sz="2400" dirty="0" smtClean="0">
                <a:solidFill>
                  <a:schemeClr val="bg1">
                    <a:lumMod val="65000"/>
                  </a:schemeClr>
                </a:solidFill>
              </a:rPr>
              <a:t>Test setup</a:t>
            </a:r>
            <a:endParaRPr lang="nl-BE" sz="2400" dirty="0">
              <a:solidFill>
                <a:schemeClr val="bg1">
                  <a:lumMod val="65000"/>
                </a:schemeClr>
              </a:solidFill>
            </a:endParaRPr>
          </a:p>
          <a:p>
            <a:pPr marL="457200" indent="-457200" eaLnBrk="1" hangingPunct="1">
              <a:defRPr/>
            </a:pPr>
            <a:r>
              <a:rPr lang="nl-BE" sz="2400" dirty="0" smtClean="0">
                <a:solidFill>
                  <a:schemeClr val="bg1">
                    <a:lumMod val="65000"/>
                  </a:schemeClr>
                </a:solidFill>
              </a:rPr>
              <a:t>Conclusions</a:t>
            </a:r>
            <a:endParaRPr lang="nl-BE" sz="2400" dirty="0">
              <a:solidFill>
                <a:schemeClr val="bg1">
                  <a:lumMod val="65000"/>
                </a:schemeClr>
              </a:solidFill>
            </a:endParaRPr>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06906F73-4C4E-4A0F-B781-A10C2CCAA958}" type="datetime1">
              <a:rPr lang="en-US" altLang="fr-FR" sz="1400" b="0" smtClean="0">
                <a:solidFill>
                  <a:schemeClr val="tx1"/>
                </a:solidFill>
              </a:rPr>
              <a:pPr/>
              <a:t>10/10/2013</a:t>
            </a:fld>
            <a:endParaRPr lang="en-US" altLang="fr-FR" sz="1400" b="0" smtClean="0">
              <a:solidFill>
                <a:schemeClr val="tx1"/>
              </a:solidFill>
            </a:endParaRPr>
          </a:p>
        </p:txBody>
      </p:sp>
      <p:sp>
        <p:nvSpPr>
          <p:cNvPr id="225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6DE955D1-A81D-4B1E-AA4E-6EC3ECE5B2C1}" type="slidenum">
              <a:rPr lang="en-US" altLang="fr-FR" sz="1400" b="0" smtClean="0">
                <a:solidFill>
                  <a:schemeClr val="tx1"/>
                </a:solidFill>
              </a:rPr>
              <a:pPr/>
              <a:t>19</a:t>
            </a:fld>
            <a:endParaRPr lang="en-US" altLang="fr-FR" sz="1400" b="0" smtClean="0">
              <a:solidFill>
                <a:schemeClr val="tx1"/>
              </a:solidFill>
            </a:endParaRPr>
          </a:p>
        </p:txBody>
      </p:sp>
      <p:sp>
        <p:nvSpPr>
          <p:cNvPr id="2253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22535" name="Picture 6" descr="C:\Dropbox\caeleste_S\projects\esa_sidecar\pictures\IMAG0967_carrier.jpg"/>
          <p:cNvPicPr>
            <a:picLocks noChangeAspect="1" noChangeArrowheads="1"/>
          </p:cNvPicPr>
          <p:nvPr/>
        </p:nvPicPr>
        <p:blipFill>
          <a:blip r:embed="rId3">
            <a:extLst>
              <a:ext uri="{28A0092B-C50C-407E-A947-70E740481C1C}">
                <a14:useLocalDpi xmlns:a14="http://schemas.microsoft.com/office/drawing/2010/main" val="0"/>
              </a:ext>
            </a:extLst>
          </a:blip>
          <a:srcRect t="26437" b="21017"/>
          <a:stretch>
            <a:fillRect/>
          </a:stretch>
        </p:blipFill>
        <p:spPr bwMode="auto">
          <a:xfrm>
            <a:off x="6346825" y="3657600"/>
            <a:ext cx="2490788"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nl-BE" altLang="fr-FR" smtClean="0"/>
              <a:t>status</a:t>
            </a:r>
            <a:endParaRPr lang="en-US" altLang="fr-FR" smtClean="0"/>
          </a:p>
        </p:txBody>
      </p:sp>
      <p:sp>
        <p:nvSpPr>
          <p:cNvPr id="5123" name="Content Placeholder 2"/>
          <p:cNvSpPr>
            <a:spLocks noGrp="1"/>
          </p:cNvSpPr>
          <p:nvPr>
            <p:ph idx="1"/>
          </p:nvPr>
        </p:nvSpPr>
        <p:spPr/>
        <p:txBody>
          <a:bodyPr/>
          <a:lstStyle/>
          <a:p>
            <a:pPr marL="457200" indent="-457200" eaLnBrk="1" hangingPunct="1"/>
            <a:r>
              <a:rPr lang="nl-BE" altLang="fr-FR" sz="2400" smtClean="0"/>
              <a:t>Development in two phases:</a:t>
            </a:r>
          </a:p>
          <a:p>
            <a:pPr marL="857250" lvl="1" indent="-457200" eaLnBrk="1" hangingPunct="1"/>
            <a:r>
              <a:rPr lang="nl-BE" altLang="fr-FR" sz="2000" smtClean="0"/>
              <a:t>Prototype ASIC (2013)</a:t>
            </a:r>
          </a:p>
          <a:p>
            <a:pPr marL="857250" lvl="1" indent="-457200" eaLnBrk="1" hangingPunct="1"/>
            <a:r>
              <a:rPr lang="nl-BE" altLang="fr-FR" sz="2000" smtClean="0"/>
              <a:t>Final product design (2014-2015)</a:t>
            </a:r>
          </a:p>
          <a:p>
            <a:pPr marL="857250" lvl="1" indent="-457200" eaLnBrk="1" hangingPunct="1"/>
            <a:endParaRPr lang="nl-BE" altLang="fr-FR" sz="2000" smtClean="0"/>
          </a:p>
          <a:p>
            <a:pPr marL="857250" lvl="1" indent="-457200" eaLnBrk="1" hangingPunct="1"/>
            <a:endParaRPr lang="nl-BE" altLang="fr-FR" sz="2000" smtClean="0"/>
          </a:p>
          <a:p>
            <a:pPr marL="857250" lvl="1" indent="-457200" eaLnBrk="1" hangingPunct="1"/>
            <a:r>
              <a:rPr lang="nl-BE" altLang="fr-FR" sz="2000" smtClean="0"/>
              <a:t>Device is just back from foundry:</a:t>
            </a:r>
          </a:p>
          <a:p>
            <a:pPr marL="857250" lvl="1" indent="-457200" eaLnBrk="1" hangingPunct="1"/>
            <a:r>
              <a:rPr lang="nl-BE" altLang="fr-FR" sz="2000" smtClean="0"/>
              <a:t>Tests will go on until jan 2014</a:t>
            </a:r>
          </a:p>
        </p:txBody>
      </p:sp>
      <p:sp>
        <p:nvSpPr>
          <p:cNvPr id="5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84999BFD-F7ED-4FF2-921A-78B0FADEE0F5}" type="datetime1">
              <a:rPr lang="en-US" altLang="fr-FR" sz="1400" b="0" smtClean="0">
                <a:solidFill>
                  <a:schemeClr val="tx1"/>
                </a:solidFill>
              </a:rPr>
              <a:pPr/>
              <a:t>10/10/2013</a:t>
            </a:fld>
            <a:endParaRPr lang="en-US" altLang="fr-FR" sz="1400" b="0" smtClean="0">
              <a:solidFill>
                <a:schemeClr val="tx1"/>
              </a:solidFill>
            </a:endParaRPr>
          </a:p>
        </p:txBody>
      </p:sp>
      <p:sp>
        <p:nvSpPr>
          <p:cNvPr id="51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EAF13870-4167-4FDC-BA37-8CA9D92E4E28}" type="slidenum">
              <a:rPr lang="en-US" altLang="fr-FR" sz="1400" b="0" smtClean="0">
                <a:solidFill>
                  <a:schemeClr val="tx1"/>
                </a:solidFill>
              </a:rPr>
              <a:pPr/>
              <a:t>2</a:t>
            </a:fld>
            <a:endParaRPr lang="en-US" altLang="fr-FR" sz="1400" b="0" smtClean="0">
              <a:solidFill>
                <a:schemeClr val="tx1"/>
              </a:solidFill>
            </a:endParaRPr>
          </a:p>
        </p:txBody>
      </p:sp>
      <p:sp>
        <p:nvSpPr>
          <p:cNvPr id="512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5127" name="Picture 7" descr="C:\Dropbox\caeleste_S\projects\esa_sidecar\pictures\IMAG0967_carrier.jpg"/>
          <p:cNvPicPr>
            <a:picLocks noChangeAspect="1" noChangeArrowheads="1"/>
          </p:cNvPicPr>
          <p:nvPr/>
        </p:nvPicPr>
        <p:blipFill>
          <a:blip r:embed="rId3">
            <a:extLst>
              <a:ext uri="{28A0092B-C50C-407E-A947-70E740481C1C}">
                <a14:useLocalDpi xmlns:a14="http://schemas.microsoft.com/office/drawing/2010/main" val="0"/>
              </a:ext>
            </a:extLst>
          </a:blip>
          <a:srcRect t="26437" b="21017"/>
          <a:stretch>
            <a:fillRect/>
          </a:stretch>
        </p:blipFill>
        <p:spPr bwMode="auto">
          <a:xfrm>
            <a:off x="6346825" y="3657600"/>
            <a:ext cx="2490788"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nl-BE" altLang="fr-FR" smtClean="0"/>
              <a:t>Analog </a:t>
            </a:r>
            <a:r>
              <a:rPr lang="fr-BE" altLang="fr-FR" smtClean="0"/>
              <a:t>section</a:t>
            </a:r>
            <a:endParaRPr lang="en-US" altLang="fr-FR" sz="2400" smtClean="0"/>
          </a:p>
        </p:txBody>
      </p:sp>
      <p:sp>
        <p:nvSpPr>
          <p:cNvPr id="235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2D34C219-40E0-4089-A24B-D186C3D572EB}" type="datetime1">
              <a:rPr lang="en-US" altLang="fr-FR" sz="1400" b="0" smtClean="0">
                <a:solidFill>
                  <a:schemeClr val="tx1"/>
                </a:solidFill>
              </a:rPr>
              <a:pPr/>
              <a:t>10/10/2013</a:t>
            </a:fld>
            <a:endParaRPr lang="en-US" altLang="fr-FR" sz="1400" b="0" smtClean="0">
              <a:solidFill>
                <a:schemeClr val="tx1"/>
              </a:solidFill>
            </a:endParaRP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FA3675B9-0D1A-4955-9369-84937B870721}" type="slidenum">
              <a:rPr lang="en-US" altLang="fr-FR" sz="1400" b="0" smtClean="0">
                <a:solidFill>
                  <a:schemeClr val="tx1"/>
                </a:solidFill>
              </a:rPr>
              <a:pPr/>
              <a:t>20</a:t>
            </a:fld>
            <a:endParaRPr lang="en-US" altLang="fr-FR" sz="1400" b="0" smtClean="0">
              <a:solidFill>
                <a:schemeClr val="tx1"/>
              </a:solidFill>
            </a:endParaRPr>
          </a:p>
        </p:txBody>
      </p:sp>
      <p:sp>
        <p:nvSpPr>
          <p:cNvPr id="2355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grpSp>
        <p:nvGrpSpPr>
          <p:cNvPr id="23558" name="Group 7"/>
          <p:cNvGrpSpPr>
            <a:grpSpLocks/>
          </p:cNvGrpSpPr>
          <p:nvPr/>
        </p:nvGrpSpPr>
        <p:grpSpPr bwMode="auto">
          <a:xfrm>
            <a:off x="5638800" y="1905000"/>
            <a:ext cx="3009900" cy="2555875"/>
            <a:chOff x="1295400" y="1490663"/>
            <a:chExt cx="6019800" cy="4722812"/>
          </a:xfrm>
        </p:grpSpPr>
        <p:pic>
          <p:nvPicPr>
            <p:cNvPr id="23560" name="Content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90663"/>
              <a:ext cx="5867400"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9"/>
            <p:cNvSpPr>
              <a:spLocks noChangeArrowheads="1"/>
            </p:cNvSpPr>
            <p:nvPr/>
          </p:nvSpPr>
          <p:spPr bwMode="auto">
            <a:xfrm>
              <a:off x="1295400" y="1676400"/>
              <a:ext cx="6019800" cy="2286000"/>
            </a:xfrm>
            <a:prstGeom prst="rect">
              <a:avLst/>
            </a:prstGeom>
            <a:solidFill>
              <a:srgbClr val="FFFF00">
                <a:alpha val="30196"/>
              </a:srgbClr>
            </a:solidFill>
            <a:ln w="9525" algn="ctr">
              <a:solidFill>
                <a:schemeClr val="tx1"/>
              </a:solidFill>
              <a:round/>
              <a:headEnd/>
              <a:tailEnd/>
            </a:ln>
          </p:spPr>
          <p:txBody>
            <a:bodyPr/>
            <a:lstStyle/>
            <a:p>
              <a:endParaRPr lang="fr-FR" altLang="fr-FR"/>
            </a:p>
          </p:txBody>
        </p:sp>
      </p:grpSp>
      <p:pic>
        <p:nvPicPr>
          <p:cNvPr id="2355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66900"/>
            <a:ext cx="42672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nl-BE" altLang="fr-FR" smtClean="0"/>
              <a:t>Analog </a:t>
            </a:r>
            <a:r>
              <a:rPr lang="fr-BE" altLang="fr-FR" smtClean="0"/>
              <a:t>section</a:t>
            </a:r>
            <a:endParaRPr lang="en-US" altLang="fr-FR" sz="2400" smtClean="0"/>
          </a:p>
        </p:txBody>
      </p:sp>
      <p:sp>
        <p:nvSpPr>
          <p:cNvPr id="2457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A9434879-C89B-42C2-9E54-1CBEC4DB55BF}" type="datetime1">
              <a:rPr lang="en-US" altLang="fr-FR" sz="1400" b="0" smtClean="0">
                <a:solidFill>
                  <a:schemeClr val="tx1"/>
                </a:solidFill>
              </a:rPr>
              <a:pPr/>
              <a:t>10/10/2013</a:t>
            </a:fld>
            <a:endParaRPr lang="en-US" altLang="fr-FR" sz="1400" b="0" smtClean="0">
              <a:solidFill>
                <a:schemeClr val="tx1"/>
              </a:solidFill>
            </a:endParaRP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D8A8EC0D-0660-4C25-AE93-994D099FDD2B}" type="slidenum">
              <a:rPr lang="en-US" altLang="fr-FR" sz="1400" b="0" smtClean="0">
                <a:solidFill>
                  <a:schemeClr val="tx1"/>
                </a:solidFill>
              </a:rPr>
              <a:pPr/>
              <a:t>21</a:t>
            </a:fld>
            <a:endParaRPr lang="en-US" altLang="fr-FR" sz="1400" b="0" smtClean="0">
              <a:solidFill>
                <a:schemeClr val="tx1"/>
              </a:solidFill>
            </a:endParaRPr>
          </a:p>
        </p:txBody>
      </p:sp>
      <p:sp>
        <p:nvSpPr>
          <p:cNvPr id="2458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245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5016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3" name="Group 7"/>
          <p:cNvGrpSpPr>
            <a:grpSpLocks/>
          </p:cNvGrpSpPr>
          <p:nvPr/>
        </p:nvGrpSpPr>
        <p:grpSpPr bwMode="auto">
          <a:xfrm>
            <a:off x="5638800" y="1905000"/>
            <a:ext cx="3009900" cy="2555875"/>
            <a:chOff x="1295400" y="1490663"/>
            <a:chExt cx="6019800" cy="4722812"/>
          </a:xfrm>
        </p:grpSpPr>
        <p:pic>
          <p:nvPicPr>
            <p:cNvPr id="24584"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90663"/>
              <a:ext cx="5867400"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9"/>
            <p:cNvSpPr>
              <a:spLocks noChangeArrowheads="1"/>
            </p:cNvSpPr>
            <p:nvPr/>
          </p:nvSpPr>
          <p:spPr bwMode="auto">
            <a:xfrm>
              <a:off x="1295400" y="1676400"/>
              <a:ext cx="6019800" cy="2286000"/>
            </a:xfrm>
            <a:prstGeom prst="rect">
              <a:avLst/>
            </a:prstGeom>
            <a:solidFill>
              <a:srgbClr val="FFFF00">
                <a:alpha val="30196"/>
              </a:srgbClr>
            </a:solidFill>
            <a:ln w="9525" algn="ctr">
              <a:solidFill>
                <a:schemeClr val="tx1"/>
              </a:solidFill>
              <a:round/>
              <a:headEnd/>
              <a:tailEnd/>
            </a:ln>
          </p:spPr>
          <p:txBody>
            <a:bodyPr/>
            <a:lstStyle/>
            <a:p>
              <a:endParaRPr lang="fr-FR" altLang="fr-F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fr-BE" altLang="fr-FR" smtClean="0"/>
              <a:t>LDO</a:t>
            </a:r>
            <a:endParaRPr lang="en-US" altLang="fr-FR" sz="2400" smtClean="0"/>
          </a:p>
        </p:txBody>
      </p:sp>
      <p:sp>
        <p:nvSpPr>
          <p:cNvPr id="22531" name="Content Placeholder 2"/>
          <p:cNvSpPr>
            <a:spLocks noGrp="1"/>
          </p:cNvSpPr>
          <p:nvPr>
            <p:ph idx="1"/>
          </p:nvPr>
        </p:nvSpPr>
        <p:spPr/>
        <p:txBody>
          <a:bodyPr/>
          <a:lstStyle/>
          <a:p>
            <a:pPr eaLnBrk="1" hangingPunct="1">
              <a:defRPr/>
            </a:pPr>
            <a:r>
              <a:rPr lang="en-US" b="0" dirty="0" smtClean="0"/>
              <a:t>LDO </a:t>
            </a:r>
          </a:p>
          <a:p>
            <a:pPr lvl="1" eaLnBrk="1" hangingPunct="1">
              <a:defRPr/>
            </a:pPr>
            <a:r>
              <a:rPr lang="en-US" sz="2400" dirty="0" smtClean="0"/>
              <a:t>Programmable output</a:t>
            </a:r>
          </a:p>
          <a:p>
            <a:pPr lvl="1" eaLnBrk="1" hangingPunct="1">
              <a:defRPr/>
            </a:pPr>
            <a:r>
              <a:rPr lang="en-US" sz="2400" dirty="0" smtClean="0"/>
              <a:t>Stability: PM&gt;60° </a:t>
            </a:r>
          </a:p>
          <a:p>
            <a:pPr lvl="1" eaLnBrk="1" hangingPunct="1">
              <a:defRPr/>
            </a:pPr>
            <a:r>
              <a:rPr lang="en-US" sz="2400" dirty="0" smtClean="0"/>
              <a:t>Output current 0-100mA</a:t>
            </a:r>
          </a:p>
          <a:p>
            <a:pPr marL="457200" lvl="1" indent="0" eaLnBrk="1" hangingPunct="1">
              <a:buFontTx/>
              <a:buNone/>
              <a:defRPr/>
            </a:pPr>
            <a:endParaRPr lang="en-US" dirty="0" smtClean="0"/>
          </a:p>
          <a:p>
            <a:pPr eaLnBrk="1" hangingPunct="1">
              <a:defRPr/>
            </a:pPr>
            <a:r>
              <a:rPr lang="en-US" b="0" dirty="0" smtClean="0"/>
              <a:t>Bandgap </a:t>
            </a:r>
          </a:p>
          <a:p>
            <a:pPr lvl="1" eaLnBrk="1" hangingPunct="1">
              <a:defRPr/>
            </a:pPr>
            <a:r>
              <a:rPr lang="en-US" sz="2400" dirty="0" smtClean="0"/>
              <a:t>1.2V </a:t>
            </a:r>
          </a:p>
          <a:p>
            <a:pPr lvl="1" eaLnBrk="1" hangingPunct="1">
              <a:defRPr/>
            </a:pPr>
            <a:r>
              <a:rPr lang="en-US" sz="2400" dirty="0" smtClean="0"/>
              <a:t>77K-300K</a:t>
            </a:r>
          </a:p>
        </p:txBody>
      </p:sp>
      <p:sp>
        <p:nvSpPr>
          <p:cNvPr id="256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32A89F54-F197-445D-83AA-F425678D03A0}" type="datetime1">
              <a:rPr lang="en-US" altLang="fr-FR" sz="1400" b="0" smtClean="0">
                <a:solidFill>
                  <a:schemeClr val="tx1"/>
                </a:solidFill>
              </a:rPr>
              <a:pPr/>
              <a:t>10/10/2013</a:t>
            </a:fld>
            <a:endParaRPr lang="en-US" altLang="fr-FR" sz="1400" b="0" smtClean="0">
              <a:solidFill>
                <a:schemeClr val="tx1"/>
              </a:solidFill>
            </a:endParaRPr>
          </a:p>
        </p:txBody>
      </p:sp>
      <p:sp>
        <p:nvSpPr>
          <p:cNvPr id="256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FBFD4ED2-7540-4AF0-B680-7AE8E03D7399}" type="slidenum">
              <a:rPr lang="en-US" altLang="fr-FR" sz="1400" b="0" smtClean="0">
                <a:solidFill>
                  <a:schemeClr val="tx1"/>
                </a:solidFill>
              </a:rPr>
              <a:pPr/>
              <a:t>22</a:t>
            </a:fld>
            <a:endParaRPr lang="en-US" altLang="fr-FR" sz="1400" b="0" smtClean="0">
              <a:solidFill>
                <a:schemeClr val="tx1"/>
              </a:solidFill>
            </a:endParaRPr>
          </a:p>
        </p:txBody>
      </p:sp>
      <p:sp>
        <p:nvSpPr>
          <p:cNvPr id="2560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graphicFrame>
        <p:nvGraphicFramePr>
          <p:cNvPr id="25607" name="Object 1"/>
          <p:cNvGraphicFramePr>
            <a:graphicFrameLocks noChangeAspect="1"/>
          </p:cNvGraphicFramePr>
          <p:nvPr/>
        </p:nvGraphicFramePr>
        <p:xfrm>
          <a:off x="4953000" y="4038600"/>
          <a:ext cx="3427413" cy="1447800"/>
        </p:xfrm>
        <a:graphic>
          <a:graphicData uri="http://schemas.openxmlformats.org/presentationml/2006/ole">
            <mc:AlternateContent xmlns:mc="http://schemas.openxmlformats.org/markup-compatibility/2006">
              <mc:Choice xmlns:v="urn:schemas-microsoft-com:vml" Requires="v">
                <p:oleObj spid="_x0000_s25609" name="Acrobat Document" r:id="rId3" imgW="3562215" imgH="1504770" progId="AcroExch.Document.7">
                  <p:embed/>
                </p:oleObj>
              </mc:Choice>
              <mc:Fallback>
                <p:oleObj name="Acrobat Document" r:id="rId3" imgW="3562215" imgH="150477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34274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60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133600"/>
            <a:ext cx="4114800" cy="116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fr-BE" altLang="fr-FR" smtClean="0"/>
              <a:t>LDO: </a:t>
            </a:r>
            <a:r>
              <a:rPr lang="en-US" altLang="fr-FR" smtClean="0"/>
              <a:t>tunning</a:t>
            </a:r>
            <a:r>
              <a:rPr lang="fr-BE" altLang="fr-FR" smtClean="0"/>
              <a:t> range</a:t>
            </a:r>
            <a:endParaRPr lang="en-US" altLang="fr-FR" sz="2400" smtClean="0"/>
          </a:p>
        </p:txBody>
      </p:sp>
      <p:sp>
        <p:nvSpPr>
          <p:cNvPr id="16387" name="Content Placeholder 2"/>
          <p:cNvSpPr>
            <a:spLocks noGrp="1"/>
          </p:cNvSpPr>
          <p:nvPr>
            <p:ph idx="1"/>
          </p:nvPr>
        </p:nvSpPr>
        <p:spPr/>
        <p:txBody>
          <a:bodyPr/>
          <a:lstStyle/>
          <a:p>
            <a:pPr marL="0" indent="0" eaLnBrk="1" hangingPunct="1">
              <a:buFontTx/>
              <a:buNone/>
              <a:defRPr/>
            </a:pPr>
            <a:endParaRPr lang="en-US" b="0" dirty="0" smtClean="0"/>
          </a:p>
          <a:p>
            <a:pPr marL="0" indent="0" eaLnBrk="1" hangingPunct="1">
              <a:buFontTx/>
              <a:buNone/>
              <a:defRPr/>
            </a:pPr>
            <a:r>
              <a:rPr lang="en-US" b="0" dirty="0" smtClean="0"/>
              <a:t>Fine / coarse</a:t>
            </a:r>
          </a:p>
          <a:p>
            <a:pPr marL="0" indent="0" eaLnBrk="1" hangingPunct="1">
              <a:buFontTx/>
              <a:buNone/>
              <a:defRPr/>
            </a:pPr>
            <a:r>
              <a:rPr lang="en-US" b="0" dirty="0" smtClean="0"/>
              <a:t>Tuning </a:t>
            </a:r>
            <a:endParaRPr lang="en-US" b="0" dirty="0"/>
          </a:p>
          <a:p>
            <a:pPr marL="0" indent="0" eaLnBrk="1" hangingPunct="1">
              <a:buFontTx/>
              <a:buNone/>
              <a:defRPr/>
            </a:pPr>
            <a:endParaRPr lang="en-US" b="0" dirty="0" smtClean="0"/>
          </a:p>
          <a:p>
            <a:pPr marL="0" indent="0" eaLnBrk="1" hangingPunct="1">
              <a:buFontTx/>
              <a:buNone/>
              <a:defRPr/>
            </a:pPr>
            <a:r>
              <a:rPr lang="en-US" b="0" dirty="0" smtClean="0"/>
              <a:t>Extended</a:t>
            </a:r>
          </a:p>
          <a:p>
            <a:pPr marL="0" indent="0" eaLnBrk="1" hangingPunct="1">
              <a:buFontTx/>
              <a:buNone/>
              <a:defRPr/>
            </a:pPr>
            <a:r>
              <a:rPr lang="en-US" b="0" dirty="0" smtClean="0"/>
              <a:t>Range:</a:t>
            </a:r>
          </a:p>
          <a:p>
            <a:pPr marL="0" indent="0" eaLnBrk="1" hangingPunct="1">
              <a:buFontTx/>
              <a:buNone/>
              <a:defRPr/>
            </a:pPr>
            <a:r>
              <a:rPr lang="en-US" b="0" dirty="0" smtClean="0"/>
              <a:t>1,3…4,2V</a:t>
            </a:r>
          </a:p>
          <a:p>
            <a:pPr marL="0" indent="0" eaLnBrk="1" hangingPunct="1">
              <a:buFontTx/>
              <a:buNone/>
              <a:defRPr/>
            </a:pPr>
            <a:r>
              <a:rPr lang="en-US" b="0" dirty="0" smtClean="0"/>
              <a:t> </a:t>
            </a:r>
          </a:p>
          <a:p>
            <a:pPr eaLnBrk="1" hangingPunct="1">
              <a:defRPr/>
            </a:pPr>
            <a:endParaRPr lang="en-US" b="0" dirty="0" smtClean="0"/>
          </a:p>
        </p:txBody>
      </p:sp>
      <p:sp>
        <p:nvSpPr>
          <p:cNvPr id="266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6AE0F867-A222-444E-9C12-FC8CF9F53C5D}" type="datetime1">
              <a:rPr lang="en-US" altLang="fr-FR" sz="1400" b="0" smtClean="0">
                <a:solidFill>
                  <a:schemeClr val="tx1"/>
                </a:solidFill>
              </a:rPr>
              <a:pPr/>
              <a:t>10/10/2013</a:t>
            </a:fld>
            <a:endParaRPr lang="en-US" altLang="fr-FR" sz="1400" b="0" smtClean="0">
              <a:solidFill>
                <a:schemeClr val="tx1"/>
              </a:solidFill>
            </a:endParaRPr>
          </a:p>
        </p:txBody>
      </p:sp>
      <p:sp>
        <p:nvSpPr>
          <p:cNvPr id="266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E5E502B9-4E76-4F97-BF6D-9FAE634E8A51}" type="slidenum">
              <a:rPr lang="en-US" altLang="fr-FR" sz="1400" b="0" smtClean="0">
                <a:solidFill>
                  <a:schemeClr val="tx1"/>
                </a:solidFill>
              </a:rPr>
              <a:pPr/>
              <a:t>23</a:t>
            </a:fld>
            <a:endParaRPr lang="en-US" altLang="fr-FR" sz="1400" b="0" smtClean="0">
              <a:solidFill>
                <a:schemeClr val="tx1"/>
              </a:solidFill>
            </a:endParaRPr>
          </a:p>
        </p:txBody>
      </p:sp>
      <p:pic>
        <p:nvPicPr>
          <p:cNvPr id="26630" name="Picture 2" descr="LDO_tu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47800"/>
            <a:ext cx="5746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BE" altLang="fr-FR" smtClean="0"/>
              <a:t>LDO: </a:t>
            </a:r>
            <a:r>
              <a:rPr lang="en-US" altLang="fr-FR" smtClean="0"/>
              <a:t>stability</a:t>
            </a:r>
            <a:r>
              <a:rPr lang="fr-BE" altLang="fr-FR" smtClean="0"/>
              <a:t> </a:t>
            </a:r>
            <a:endParaRPr lang="en-US" altLang="fr-FR" sz="2400" smtClean="0"/>
          </a:p>
        </p:txBody>
      </p:sp>
      <p:sp>
        <p:nvSpPr>
          <p:cNvPr id="2765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F8EDF890-5606-45B1-AD32-E58D90AE5077}" type="datetime1">
              <a:rPr lang="en-US" altLang="fr-FR" sz="1400" b="0" smtClean="0">
                <a:solidFill>
                  <a:schemeClr val="tx1"/>
                </a:solidFill>
              </a:rPr>
              <a:pPr/>
              <a:t>10/10/2013</a:t>
            </a:fld>
            <a:endParaRPr lang="en-US" altLang="fr-FR" sz="1400" b="0" smtClean="0">
              <a:solidFill>
                <a:schemeClr val="tx1"/>
              </a:solidFill>
            </a:endParaRP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712F98FE-651A-4175-8539-3D4EDC8D9DC4}" type="slidenum">
              <a:rPr lang="en-US" altLang="fr-FR" sz="1400" b="0" smtClean="0">
                <a:solidFill>
                  <a:schemeClr val="tx1"/>
                </a:solidFill>
              </a:rPr>
              <a:pPr/>
              <a:t>24</a:t>
            </a:fld>
            <a:endParaRPr lang="en-US" altLang="fr-FR" sz="1400" b="0" smtClean="0">
              <a:solidFill>
                <a:schemeClr val="tx1"/>
              </a:solidFill>
            </a:endParaRPr>
          </a:p>
        </p:txBody>
      </p:sp>
      <p:sp>
        <p:nvSpPr>
          <p:cNvPr id="2765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27654" name="Picture 2" descr="T:\personal\my_pub\Caeleste\2012_Radiation Effects on Optoelectronic Detectors\ppt\stability 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524000"/>
            <a:ext cx="7353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marL="342900" indent="-342900" eaLnBrk="1" hangingPunct="1"/>
            <a:r>
              <a:rPr lang="fr-BE" altLang="fr-FR" smtClean="0"/>
              <a:t>Conversion channel</a:t>
            </a:r>
            <a:endParaRPr lang="en-US" altLang="fr-FR" sz="2400" smtClean="0"/>
          </a:p>
        </p:txBody>
      </p:sp>
      <p:sp>
        <p:nvSpPr>
          <p:cNvPr id="28675" name="Content Placeholder 2"/>
          <p:cNvSpPr>
            <a:spLocks noGrp="1"/>
          </p:cNvSpPr>
          <p:nvPr>
            <p:ph idx="1"/>
          </p:nvPr>
        </p:nvSpPr>
        <p:spPr/>
        <p:txBody>
          <a:bodyPr/>
          <a:lstStyle/>
          <a:p>
            <a:pPr eaLnBrk="1" hangingPunct="1"/>
            <a:r>
              <a:rPr lang="en-US" altLang="fr-FR" sz="2400" b="0" smtClean="0"/>
              <a:t>One ADC addressed 4 analog inputs in prototype ASIC</a:t>
            </a:r>
          </a:p>
          <a:p>
            <a:pPr eaLnBrk="1" hangingPunct="1"/>
            <a:r>
              <a:rPr lang="en-US" altLang="fr-FR" sz="2400" b="0" smtClean="0"/>
              <a:t>CDS</a:t>
            </a:r>
          </a:p>
          <a:p>
            <a:pPr lvl="1" eaLnBrk="1" hangingPunct="1">
              <a:spcBef>
                <a:spcPct val="0"/>
              </a:spcBef>
            </a:pPr>
            <a:r>
              <a:rPr lang="en-US" altLang="fr-FR" sz="2000" smtClean="0"/>
              <a:t>Bypassable</a:t>
            </a:r>
            <a:r>
              <a:rPr lang="en-US" altLang="fr-FR" smtClean="0"/>
              <a:t> </a:t>
            </a:r>
          </a:p>
          <a:p>
            <a:pPr eaLnBrk="1" hangingPunct="1">
              <a:spcBef>
                <a:spcPts val="575"/>
              </a:spcBef>
            </a:pPr>
            <a:r>
              <a:rPr lang="en-US" altLang="fr-FR" sz="2400" b="0" smtClean="0"/>
              <a:t>Preamplifier (PA)</a:t>
            </a:r>
          </a:p>
          <a:p>
            <a:pPr lvl="1" eaLnBrk="1" hangingPunct="1"/>
            <a:r>
              <a:rPr lang="en-US" altLang="fr-FR" sz="2000" smtClean="0"/>
              <a:t>Programmable gain from 0-30dB in 6dB step</a:t>
            </a:r>
          </a:p>
          <a:p>
            <a:pPr lvl="1" eaLnBrk="1" hangingPunct="1"/>
            <a:r>
              <a:rPr lang="en-US" altLang="fr-FR" sz="2000" smtClean="0"/>
              <a:t>Offset cancellation</a:t>
            </a:r>
          </a:p>
          <a:p>
            <a:pPr lvl="1" eaLnBrk="1" hangingPunct="1"/>
            <a:r>
              <a:rPr lang="en-US" altLang="fr-FR" sz="2000" smtClean="0"/>
              <a:t>Single to differential </a:t>
            </a:r>
          </a:p>
          <a:p>
            <a:pPr lvl="1" eaLnBrk="1" hangingPunct="1"/>
            <a:endParaRPr lang="en-US" altLang="fr-FR" sz="2000" smtClean="0"/>
          </a:p>
        </p:txBody>
      </p:sp>
      <p:sp>
        <p:nvSpPr>
          <p:cNvPr id="28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0F68BC87-7CAE-4CA5-A750-B12C22839EC8}" type="datetime1">
              <a:rPr lang="en-US" altLang="fr-FR" sz="1400" b="0" smtClean="0">
                <a:solidFill>
                  <a:schemeClr val="tx1"/>
                </a:solidFill>
              </a:rPr>
              <a:pPr/>
              <a:t>10/10/2013</a:t>
            </a:fld>
            <a:endParaRPr lang="en-US" altLang="fr-FR" sz="1400" b="0" smtClean="0">
              <a:solidFill>
                <a:schemeClr val="tx1"/>
              </a:solidFill>
            </a:endParaRPr>
          </a:p>
        </p:txBody>
      </p:sp>
      <p:sp>
        <p:nvSpPr>
          <p:cNvPr id="286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48385191-1D87-48DD-82E4-610D28DA902E}" type="slidenum">
              <a:rPr lang="en-US" altLang="fr-FR" sz="1400" b="0" smtClean="0">
                <a:solidFill>
                  <a:schemeClr val="tx1"/>
                </a:solidFill>
              </a:rPr>
              <a:pPr/>
              <a:t>25</a:t>
            </a:fld>
            <a:endParaRPr lang="en-US" altLang="fr-FR" sz="1400" b="0" smtClean="0">
              <a:solidFill>
                <a:schemeClr val="tx1"/>
              </a:solidFill>
            </a:endParaRPr>
          </a:p>
        </p:txBody>
      </p:sp>
      <p:sp>
        <p:nvSpPr>
          <p:cNvPr id="2867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graphicFrame>
        <p:nvGraphicFramePr>
          <p:cNvPr id="28679" name="Object 1"/>
          <p:cNvGraphicFramePr>
            <a:graphicFrameLocks noChangeAspect="1"/>
          </p:cNvGraphicFramePr>
          <p:nvPr/>
        </p:nvGraphicFramePr>
        <p:xfrm>
          <a:off x="762000" y="4572000"/>
          <a:ext cx="7623175" cy="1447800"/>
        </p:xfrm>
        <a:graphic>
          <a:graphicData uri="http://schemas.openxmlformats.org/presentationml/2006/ole">
            <mc:AlternateContent xmlns:mc="http://schemas.openxmlformats.org/markup-compatibility/2006">
              <mc:Choice xmlns:v="urn:schemas-microsoft-com:vml" Requires="v">
                <p:oleObj spid="_x0000_s28680" name="Acrobat Document" r:id="rId3" imgW="4914900" imgH="933270" progId="AcroExch.Document.7">
                  <p:embed/>
                </p:oleObj>
              </mc:Choice>
              <mc:Fallback>
                <p:oleObj name="Acrobat Document" r:id="rId3" imgW="4914900" imgH="93327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0"/>
                        <a:ext cx="7623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marL="342900" indent="-342900" eaLnBrk="1" hangingPunct="1"/>
            <a:r>
              <a:rPr lang="fr-BE" altLang="fr-FR" smtClean="0"/>
              <a:t>ADC</a:t>
            </a:r>
            <a:endParaRPr lang="en-US" altLang="fr-FR" smtClean="0"/>
          </a:p>
        </p:txBody>
      </p:sp>
      <p:sp>
        <p:nvSpPr>
          <p:cNvPr id="29699" name="Content Placeholder 2"/>
          <p:cNvSpPr>
            <a:spLocks noGrp="1"/>
          </p:cNvSpPr>
          <p:nvPr>
            <p:ph idx="1"/>
          </p:nvPr>
        </p:nvSpPr>
        <p:spPr/>
        <p:txBody>
          <a:bodyPr/>
          <a:lstStyle/>
          <a:p>
            <a:pPr eaLnBrk="1" hangingPunct="1"/>
            <a:r>
              <a:rPr lang="en-US" altLang="fr-FR" sz="2400" b="0" smtClean="0"/>
              <a:t>16-bit, 50-200kHz, fully differential SAR ADC </a:t>
            </a:r>
          </a:p>
          <a:p>
            <a:pPr lvl="1" eaLnBrk="1" hangingPunct="1"/>
            <a:r>
              <a:rPr lang="en-US" altLang="fr-FR" sz="2000" smtClean="0"/>
              <a:t>Feedback DAC 11 MSBs capacitive and 5 LSBs resistive</a:t>
            </a:r>
          </a:p>
          <a:p>
            <a:pPr lvl="1" eaLnBrk="1" hangingPunct="1"/>
            <a:r>
              <a:rPr lang="en-US" altLang="fr-FR" sz="2000" smtClean="0"/>
              <a:t>Low offset comparator: auto zero</a:t>
            </a:r>
          </a:p>
          <a:p>
            <a:pPr eaLnBrk="1" hangingPunct="1"/>
            <a:r>
              <a:rPr lang="en-US" altLang="fr-FR" sz="2400" b="0" smtClean="0"/>
              <a:t>A calibration scheme is available</a:t>
            </a:r>
          </a:p>
        </p:txBody>
      </p:sp>
      <p:sp>
        <p:nvSpPr>
          <p:cNvPr id="29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EF5B8408-A736-4FAC-9967-D13CB4BCDAF2}" type="datetime1">
              <a:rPr lang="en-US" altLang="fr-FR" sz="1400" b="0" smtClean="0">
                <a:solidFill>
                  <a:schemeClr val="tx1"/>
                </a:solidFill>
              </a:rPr>
              <a:pPr/>
              <a:t>10/10/2013</a:t>
            </a:fld>
            <a:endParaRPr lang="en-US" altLang="fr-FR" sz="1400" b="0" smtClean="0">
              <a:solidFill>
                <a:schemeClr val="tx1"/>
              </a:solidFill>
            </a:endParaRPr>
          </a:p>
        </p:txBody>
      </p:sp>
      <p:sp>
        <p:nvSpPr>
          <p:cNvPr id="29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0E141378-89DC-496D-B004-59AC5837E339}" type="slidenum">
              <a:rPr lang="en-US" altLang="fr-FR" sz="1400" b="0" smtClean="0">
                <a:solidFill>
                  <a:schemeClr val="tx1"/>
                </a:solidFill>
              </a:rPr>
              <a:pPr/>
              <a:t>26</a:t>
            </a:fld>
            <a:endParaRPr lang="en-US" altLang="fr-FR" sz="1400" b="0" smtClean="0">
              <a:solidFill>
                <a:schemeClr val="tx1"/>
              </a:solidFill>
            </a:endParaRPr>
          </a:p>
        </p:txBody>
      </p:sp>
      <p:pic>
        <p:nvPicPr>
          <p:cNvPr id="29702"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84582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descr="T:\matlab\ADC\matching\ADC_matching2.png"/>
          <p:cNvPicPr>
            <a:picLocks noChangeAspect="1" noChangeArrowheads="1"/>
          </p:cNvPicPr>
          <p:nvPr/>
        </p:nvPicPr>
        <p:blipFill>
          <a:blip r:embed="rId2">
            <a:extLst>
              <a:ext uri="{28A0092B-C50C-407E-A947-70E740481C1C}">
                <a14:useLocalDpi xmlns:a14="http://schemas.microsoft.com/office/drawing/2010/main" val="0"/>
              </a:ext>
            </a:extLst>
          </a:blip>
          <a:srcRect l="4671" t="2361" r="8121" b="3065"/>
          <a:stretch>
            <a:fillRect/>
          </a:stretch>
        </p:blipFill>
        <p:spPr bwMode="auto">
          <a:xfrm>
            <a:off x="838200" y="1447800"/>
            <a:ext cx="727075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title"/>
          </p:nvPr>
        </p:nvSpPr>
        <p:spPr/>
        <p:txBody>
          <a:bodyPr/>
          <a:lstStyle/>
          <a:p>
            <a:pPr marL="342900" indent="-342900" eaLnBrk="1" hangingPunct="1"/>
            <a:r>
              <a:rPr lang="fr-BE" altLang="fr-FR" smtClean="0"/>
              <a:t>ADC: model </a:t>
            </a:r>
            <a:r>
              <a:rPr lang="en-US" altLang="fr-FR" smtClean="0"/>
              <a:t>driven</a:t>
            </a:r>
            <a:r>
              <a:rPr lang="fr-BE" altLang="fr-FR" smtClean="0"/>
              <a:t> design</a:t>
            </a:r>
            <a:endParaRPr lang="en-US" altLang="fr-FR" sz="2400" smtClean="0"/>
          </a:p>
        </p:txBody>
      </p:sp>
      <p:sp>
        <p:nvSpPr>
          <p:cNvPr id="30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93A1C868-1383-4CAB-94DF-4F5D662A2F4A}" type="datetime1">
              <a:rPr lang="en-US" altLang="fr-FR" sz="1400" b="0" smtClean="0">
                <a:solidFill>
                  <a:schemeClr val="tx1"/>
                </a:solidFill>
              </a:rPr>
              <a:pPr/>
              <a:t>10/10/2013</a:t>
            </a:fld>
            <a:endParaRPr lang="en-US" altLang="fr-FR" sz="1400" b="0" smtClean="0">
              <a:solidFill>
                <a:schemeClr val="tx1"/>
              </a:solidFill>
            </a:endParaRPr>
          </a:p>
        </p:txBody>
      </p:sp>
      <p:sp>
        <p:nvSpPr>
          <p:cNvPr id="307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DA82C967-E4E5-4D79-872B-6D1543FB81ED}" type="slidenum">
              <a:rPr lang="en-US" altLang="fr-FR" sz="1400" b="0" smtClean="0">
                <a:solidFill>
                  <a:schemeClr val="tx1"/>
                </a:solidFill>
              </a:rPr>
              <a:pPr/>
              <a:t>27</a:t>
            </a:fld>
            <a:endParaRPr lang="en-US" altLang="fr-FR" sz="1400" b="0" smtClean="0">
              <a:solidFill>
                <a:schemeClr val="tx1"/>
              </a:solidFill>
            </a:endParaRPr>
          </a:p>
        </p:txBody>
      </p:sp>
      <p:sp>
        <p:nvSpPr>
          <p:cNvPr id="30726" name="TextBox 2"/>
          <p:cNvSpPr txBox="1">
            <a:spLocks noChangeArrowheads="1"/>
          </p:cNvSpPr>
          <p:nvPr/>
        </p:nvSpPr>
        <p:spPr bwMode="auto">
          <a:xfrm>
            <a:off x="3429000" y="18288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800" b="0">
                <a:solidFill>
                  <a:schemeClr val="tx1"/>
                </a:solidFill>
              </a:rPr>
              <a:t>Effect</a:t>
            </a:r>
            <a:r>
              <a:rPr lang="fr-BE" altLang="fr-FR" sz="1800" b="0">
                <a:solidFill>
                  <a:schemeClr val="tx1"/>
                </a:solidFill>
              </a:rPr>
              <a:t> of mismatch calibration on DNL</a:t>
            </a:r>
          </a:p>
        </p:txBody>
      </p:sp>
      <p:sp>
        <p:nvSpPr>
          <p:cNvPr id="3072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marL="342900" indent="-342900" eaLnBrk="1" hangingPunct="1"/>
            <a:r>
              <a:rPr lang="fr-BE" altLang="fr-FR" smtClean="0"/>
              <a:t>ADC: design </a:t>
            </a:r>
            <a:r>
              <a:rPr lang="en-US" altLang="fr-FR" smtClean="0"/>
              <a:t>verification</a:t>
            </a:r>
            <a:r>
              <a:rPr lang="fr-BE" altLang="fr-FR" smtClean="0"/>
              <a:t>  </a:t>
            </a:r>
            <a:endParaRPr lang="en-US" altLang="fr-FR" sz="2400" smtClean="0"/>
          </a:p>
        </p:txBody>
      </p:sp>
      <p:sp>
        <p:nvSpPr>
          <p:cNvPr id="31747" name="Content Placeholder 2"/>
          <p:cNvSpPr>
            <a:spLocks noGrp="1"/>
          </p:cNvSpPr>
          <p:nvPr>
            <p:ph idx="1"/>
          </p:nvPr>
        </p:nvSpPr>
        <p:spPr>
          <a:xfrm>
            <a:off x="457200" y="1600200"/>
            <a:ext cx="8229600" cy="1219200"/>
          </a:xfrm>
        </p:spPr>
        <p:txBody>
          <a:bodyPr/>
          <a:lstStyle/>
          <a:p>
            <a:pPr marL="0" indent="0" eaLnBrk="1" hangingPunct="1">
              <a:buFontTx/>
              <a:buNone/>
            </a:pPr>
            <a:r>
              <a:rPr lang="en-US" altLang="fr-FR" sz="1400" smtClean="0"/>
              <a:t>	</a:t>
            </a:r>
          </a:p>
        </p:txBody>
      </p:sp>
      <p:sp>
        <p:nvSpPr>
          <p:cNvPr id="31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A926DF7B-F970-4F4F-93F5-21E2C624D76A}" type="datetime1">
              <a:rPr lang="en-US" altLang="fr-FR" sz="1400" b="0" smtClean="0">
                <a:solidFill>
                  <a:schemeClr val="tx1"/>
                </a:solidFill>
              </a:rPr>
              <a:pPr/>
              <a:t>10/10/2013</a:t>
            </a:fld>
            <a:endParaRPr lang="en-US" altLang="fr-FR" sz="1400" b="0" smtClean="0">
              <a:solidFill>
                <a:schemeClr val="tx1"/>
              </a:solidFill>
            </a:endParaRPr>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998FE652-78AF-4F02-A23B-D6C1D0699B01}" type="slidenum">
              <a:rPr lang="en-US" altLang="fr-FR" sz="1400" b="0" smtClean="0">
                <a:solidFill>
                  <a:schemeClr val="tx1"/>
                </a:solidFill>
              </a:rPr>
              <a:pPr/>
              <a:t>28</a:t>
            </a:fld>
            <a:endParaRPr lang="en-US" altLang="fr-FR" sz="1400" b="0" smtClean="0">
              <a:solidFill>
                <a:schemeClr val="tx1"/>
              </a:solidFill>
            </a:endParaRPr>
          </a:p>
        </p:txBody>
      </p:sp>
      <p:pic>
        <p:nvPicPr>
          <p:cNvPr id="317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1460500"/>
            <a:ext cx="77597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TextBox 1"/>
          <p:cNvSpPr txBox="1">
            <a:spLocks noChangeArrowheads="1"/>
          </p:cNvSpPr>
          <p:nvPr/>
        </p:nvSpPr>
        <p:spPr bwMode="auto">
          <a:xfrm>
            <a:off x="3429000" y="4572000"/>
            <a:ext cx="4371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fr-BE" altLang="fr-FR" sz="2400" b="0">
                <a:solidFill>
                  <a:schemeClr val="tx1"/>
                </a:solidFill>
              </a:rPr>
              <a:t>Full analog simulation:</a:t>
            </a:r>
          </a:p>
          <a:p>
            <a:r>
              <a:rPr lang="en-US" altLang="fr-FR" sz="2400" b="0">
                <a:solidFill>
                  <a:schemeClr val="tx1"/>
                </a:solidFill>
              </a:rPr>
              <a:t>Effect</a:t>
            </a:r>
            <a:r>
              <a:rPr lang="fr-BE" altLang="fr-FR" sz="2400" b="0">
                <a:solidFill>
                  <a:schemeClr val="tx1"/>
                </a:solidFill>
              </a:rPr>
              <a:t> of calibration on </a:t>
            </a:r>
            <a:r>
              <a:rPr lang="en-US" altLang="fr-FR" sz="2400" b="0">
                <a:solidFill>
                  <a:schemeClr val="tx1"/>
                </a:solidFill>
              </a:rPr>
              <a:t>linearity</a:t>
            </a:r>
          </a:p>
        </p:txBody>
      </p:sp>
      <p:sp>
        <p:nvSpPr>
          <p:cNvPr id="3175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fr-FR" smtClean="0"/>
              <a:t>Digital design </a:t>
            </a:r>
          </a:p>
        </p:txBody>
      </p:sp>
      <p:sp>
        <p:nvSpPr>
          <p:cNvPr id="32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C48ECF78-9B9C-44AD-A643-52770BBAC2ED}" type="datetime1">
              <a:rPr lang="en-US" altLang="fr-FR" sz="1400" b="0" smtClean="0">
                <a:solidFill>
                  <a:schemeClr val="tx1"/>
                </a:solidFill>
              </a:rPr>
              <a:pPr/>
              <a:t>10/10/2013</a:t>
            </a:fld>
            <a:endParaRPr lang="en-US" altLang="fr-FR" sz="1400" b="0" smtClean="0">
              <a:solidFill>
                <a:schemeClr val="tx1"/>
              </a:solidFill>
            </a:endParaRP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FE3ADF29-2A98-45EA-B39A-F1EF106D0054}" type="slidenum">
              <a:rPr lang="en-US" altLang="fr-FR" sz="1400" b="0" smtClean="0">
                <a:solidFill>
                  <a:schemeClr val="tx1"/>
                </a:solidFill>
              </a:rPr>
              <a:pPr/>
              <a:t>29</a:t>
            </a:fld>
            <a:endParaRPr lang="en-US" altLang="fr-FR" sz="1400" b="0" smtClean="0">
              <a:solidFill>
                <a:schemeClr val="tx1"/>
              </a:solidFill>
            </a:endParaRPr>
          </a:p>
        </p:txBody>
      </p:sp>
      <p:pic>
        <p:nvPicPr>
          <p:cNvPr id="32773" name="Tijdelijke aanduiding voor inhoud 6" descr="system_overvie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3818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nl-BE" altLang="fr-FR" smtClean="0"/>
              <a:t>Outline</a:t>
            </a:r>
            <a:endParaRPr lang="en-US" altLang="fr-FR" smtClean="0"/>
          </a:p>
        </p:txBody>
      </p:sp>
      <p:sp>
        <p:nvSpPr>
          <p:cNvPr id="6147" name="Content Placeholder 2"/>
          <p:cNvSpPr>
            <a:spLocks noGrp="1"/>
          </p:cNvSpPr>
          <p:nvPr>
            <p:ph idx="1"/>
          </p:nvPr>
        </p:nvSpPr>
        <p:spPr/>
        <p:txBody>
          <a:bodyPr/>
          <a:lstStyle/>
          <a:p>
            <a:pPr marL="457200" indent="-457200" eaLnBrk="1" hangingPunct="1"/>
            <a:r>
              <a:rPr lang="nl-BE" altLang="fr-FR" sz="2400" smtClean="0"/>
              <a:t>Motivation and technical challenges</a:t>
            </a:r>
          </a:p>
          <a:p>
            <a:pPr marL="457200" indent="-457200" eaLnBrk="1" hangingPunct="1"/>
            <a:r>
              <a:rPr lang="nl-BE" altLang="fr-FR" sz="2400" smtClean="0">
                <a:solidFill>
                  <a:srgbClr val="002060"/>
                </a:solidFill>
              </a:rPr>
              <a:t>Design for Radiation hardness and Cryogenic temperature</a:t>
            </a:r>
          </a:p>
          <a:p>
            <a:pPr marL="457200" indent="-457200" eaLnBrk="1" hangingPunct="1"/>
            <a:r>
              <a:rPr lang="nl-BE" altLang="fr-FR" sz="2400" smtClean="0">
                <a:solidFill>
                  <a:srgbClr val="002060"/>
                </a:solidFill>
              </a:rPr>
              <a:t>Circuit design</a:t>
            </a:r>
          </a:p>
          <a:p>
            <a:pPr marL="457200" indent="-457200" eaLnBrk="1" hangingPunct="1"/>
            <a:r>
              <a:rPr lang="nl-BE" altLang="fr-FR" sz="2400" smtClean="0">
                <a:solidFill>
                  <a:srgbClr val="002060"/>
                </a:solidFill>
              </a:rPr>
              <a:t>Test setup</a:t>
            </a:r>
          </a:p>
          <a:p>
            <a:pPr marL="457200" indent="-457200" eaLnBrk="1" hangingPunct="1"/>
            <a:r>
              <a:rPr lang="nl-BE" altLang="fr-FR" sz="2400" smtClean="0">
                <a:solidFill>
                  <a:srgbClr val="002060"/>
                </a:solidFill>
              </a:rPr>
              <a:t>Conclusions</a:t>
            </a:r>
          </a:p>
        </p:txBody>
      </p:sp>
      <p:sp>
        <p:nvSpPr>
          <p:cNvPr id="61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828B1CED-53AC-4191-B498-6188E0D4A5C9}" type="datetime1">
              <a:rPr lang="en-US" altLang="fr-FR" sz="1400" b="0" smtClean="0">
                <a:solidFill>
                  <a:schemeClr val="tx1"/>
                </a:solidFill>
              </a:rPr>
              <a:pPr/>
              <a:t>10/10/2013</a:t>
            </a:fld>
            <a:endParaRPr lang="en-US" altLang="fr-FR" sz="1400" b="0" smtClean="0">
              <a:solidFill>
                <a:schemeClr val="tx1"/>
              </a:solidFill>
            </a:endParaRPr>
          </a:p>
        </p:txBody>
      </p:sp>
      <p:sp>
        <p:nvSpPr>
          <p:cNvPr id="6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BA101D2A-75EC-4EE5-A300-541380AE800A}" type="slidenum">
              <a:rPr lang="en-US" altLang="fr-FR" sz="1400" b="0" smtClean="0">
                <a:solidFill>
                  <a:schemeClr val="tx1"/>
                </a:solidFill>
              </a:rPr>
              <a:pPr/>
              <a:t>3</a:t>
            </a:fld>
            <a:endParaRPr lang="en-US" altLang="fr-FR" sz="1400" b="0" smtClean="0">
              <a:solidFill>
                <a:schemeClr val="tx1"/>
              </a:solidFill>
            </a:endParaRPr>
          </a:p>
        </p:txBody>
      </p:sp>
      <p:sp>
        <p:nvSpPr>
          <p:cNvPr id="615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6151" name="Picture 7" descr="C:\Dropbox\caeleste_S\projects\esa_sidecar\pictures\IMAG0967_carrier.jpg"/>
          <p:cNvPicPr>
            <a:picLocks noChangeAspect="1" noChangeArrowheads="1"/>
          </p:cNvPicPr>
          <p:nvPr/>
        </p:nvPicPr>
        <p:blipFill>
          <a:blip r:embed="rId3">
            <a:extLst>
              <a:ext uri="{28A0092B-C50C-407E-A947-70E740481C1C}">
                <a14:useLocalDpi xmlns:a14="http://schemas.microsoft.com/office/drawing/2010/main" val="0"/>
              </a:ext>
            </a:extLst>
          </a:blip>
          <a:srcRect t="26437" b="21017"/>
          <a:stretch>
            <a:fillRect/>
          </a:stretch>
        </p:blipFill>
        <p:spPr bwMode="auto">
          <a:xfrm>
            <a:off x="6346825" y="3657600"/>
            <a:ext cx="2490788"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fr-FR" smtClean="0"/>
              <a:t>Digital design </a:t>
            </a:r>
          </a:p>
        </p:txBody>
      </p:sp>
      <p:sp>
        <p:nvSpPr>
          <p:cNvPr id="337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2A478464-1E48-4286-8896-4049F1FE7A68}" type="datetime1">
              <a:rPr lang="en-US" altLang="fr-FR" sz="1400" b="0" smtClean="0">
                <a:solidFill>
                  <a:schemeClr val="tx1"/>
                </a:solidFill>
              </a:rPr>
              <a:pPr/>
              <a:t>10/10/2013</a:t>
            </a:fld>
            <a:endParaRPr lang="en-US" altLang="fr-FR" sz="1400" b="0" smtClean="0">
              <a:solidFill>
                <a:schemeClr val="tx1"/>
              </a:solidFill>
            </a:endParaRP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1C0D26EE-C7CF-4901-8740-D983919C9A39}" type="slidenum">
              <a:rPr lang="en-US" altLang="fr-FR" sz="1400" b="0" smtClean="0">
                <a:solidFill>
                  <a:schemeClr val="tx1"/>
                </a:solidFill>
              </a:rPr>
              <a:pPr/>
              <a:t>30</a:t>
            </a:fld>
            <a:endParaRPr lang="en-US" altLang="fr-FR" sz="1400" b="0" smtClean="0">
              <a:solidFill>
                <a:schemeClr val="tx1"/>
              </a:solidFill>
            </a:endParaRPr>
          </a:p>
        </p:txBody>
      </p:sp>
      <p:sp>
        <p:nvSpPr>
          <p:cNvPr id="3379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752600"/>
            <a:ext cx="791527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nl-BE" altLang="fr-FR" smtClean="0"/>
              <a:t>Outline</a:t>
            </a:r>
            <a:endParaRPr lang="en-US" altLang="fr-FR" smtClean="0"/>
          </a:p>
        </p:txBody>
      </p:sp>
      <p:sp>
        <p:nvSpPr>
          <p:cNvPr id="3" name="Content Placeholder 2"/>
          <p:cNvSpPr>
            <a:spLocks noGrp="1"/>
          </p:cNvSpPr>
          <p:nvPr>
            <p:ph idx="1"/>
          </p:nvPr>
        </p:nvSpPr>
        <p:spPr/>
        <p:txBody>
          <a:bodyPr/>
          <a:lstStyle/>
          <a:p>
            <a:pPr marL="457200" indent="-457200" eaLnBrk="1" hangingPunct="1">
              <a:defRPr/>
            </a:pPr>
            <a:r>
              <a:rPr lang="nl-BE" sz="2400" dirty="0">
                <a:solidFill>
                  <a:schemeClr val="bg1">
                    <a:lumMod val="65000"/>
                  </a:schemeClr>
                </a:solidFill>
              </a:rPr>
              <a:t>Motivation and </a:t>
            </a:r>
            <a:r>
              <a:rPr lang="nl-BE" sz="2400" dirty="0" smtClean="0">
                <a:solidFill>
                  <a:schemeClr val="bg1">
                    <a:lumMod val="65000"/>
                  </a:schemeClr>
                </a:solidFill>
              </a:rPr>
              <a:t>technical challenges</a:t>
            </a:r>
            <a:endParaRPr lang="nl-BE" sz="2400" dirty="0">
              <a:solidFill>
                <a:schemeClr val="bg1">
                  <a:lumMod val="65000"/>
                </a:schemeClr>
              </a:solidFill>
            </a:endParaRPr>
          </a:p>
          <a:p>
            <a:pPr marL="457200" indent="-457200" eaLnBrk="1" hangingPunct="1">
              <a:defRPr/>
            </a:pPr>
            <a:r>
              <a:rPr lang="nl-BE" sz="2400" dirty="0" smtClean="0">
                <a:solidFill>
                  <a:schemeClr val="bg1">
                    <a:lumMod val="65000"/>
                  </a:schemeClr>
                </a:solidFill>
              </a:rPr>
              <a:t>Design for Radiation hardness </a:t>
            </a:r>
            <a:r>
              <a:rPr lang="nl-BE" sz="2400" dirty="0">
                <a:solidFill>
                  <a:schemeClr val="bg1">
                    <a:lumMod val="65000"/>
                  </a:schemeClr>
                </a:solidFill>
              </a:rPr>
              <a:t>and </a:t>
            </a:r>
            <a:r>
              <a:rPr lang="nl-BE" sz="2400" dirty="0" smtClean="0">
                <a:solidFill>
                  <a:schemeClr val="bg1">
                    <a:lumMod val="65000"/>
                  </a:schemeClr>
                </a:solidFill>
              </a:rPr>
              <a:t>Cryogenic temperature</a:t>
            </a:r>
            <a:endParaRPr lang="nl-BE" sz="2400" dirty="0">
              <a:solidFill>
                <a:schemeClr val="bg1">
                  <a:lumMod val="65000"/>
                </a:schemeClr>
              </a:solidFill>
            </a:endParaRPr>
          </a:p>
          <a:p>
            <a:pPr marL="457200" indent="-457200" eaLnBrk="1" hangingPunct="1">
              <a:defRPr/>
            </a:pPr>
            <a:r>
              <a:rPr lang="nl-BE" sz="2400" dirty="0" smtClean="0">
                <a:solidFill>
                  <a:schemeClr val="bg1">
                    <a:lumMod val="65000"/>
                  </a:schemeClr>
                </a:solidFill>
              </a:rPr>
              <a:t>Circuit design</a:t>
            </a:r>
          </a:p>
          <a:p>
            <a:pPr marL="457200" indent="-457200" eaLnBrk="1" hangingPunct="1">
              <a:defRPr/>
            </a:pPr>
            <a:r>
              <a:rPr lang="nl-BE" sz="2400" dirty="0" smtClean="0">
                <a:solidFill>
                  <a:srgbClr val="002060"/>
                </a:solidFill>
              </a:rPr>
              <a:t>Test setup</a:t>
            </a:r>
            <a:endParaRPr lang="nl-BE" sz="2400" dirty="0">
              <a:solidFill>
                <a:srgbClr val="002060"/>
              </a:solidFill>
            </a:endParaRPr>
          </a:p>
          <a:p>
            <a:pPr marL="457200" indent="-457200" eaLnBrk="1" hangingPunct="1">
              <a:defRPr/>
            </a:pPr>
            <a:r>
              <a:rPr lang="nl-BE" sz="2400" dirty="0" smtClean="0">
                <a:solidFill>
                  <a:schemeClr val="bg1">
                    <a:lumMod val="65000"/>
                  </a:schemeClr>
                </a:solidFill>
              </a:rPr>
              <a:t>Conclusions and future work</a:t>
            </a:r>
            <a:endParaRPr lang="nl-BE" sz="2400" dirty="0">
              <a:solidFill>
                <a:schemeClr val="bg1">
                  <a:lumMod val="65000"/>
                </a:schemeClr>
              </a:solidFill>
            </a:endParaRPr>
          </a:p>
        </p:txBody>
      </p:sp>
      <p:sp>
        <p:nvSpPr>
          <p:cNvPr id="348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A81FC200-6BB5-4839-9610-DB7082231A36}" type="datetime1">
              <a:rPr lang="en-US" altLang="fr-FR" sz="1400" b="0" smtClean="0">
                <a:solidFill>
                  <a:schemeClr val="tx1"/>
                </a:solidFill>
              </a:rPr>
              <a:pPr/>
              <a:t>10/10/2013</a:t>
            </a:fld>
            <a:endParaRPr lang="en-US" altLang="fr-FR" sz="1400" b="0" smtClean="0">
              <a:solidFill>
                <a:schemeClr val="tx1"/>
              </a:solidFill>
            </a:endParaRPr>
          </a:p>
        </p:txBody>
      </p:sp>
      <p:sp>
        <p:nvSpPr>
          <p:cNvPr id="348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31181325-3EB0-4BBF-894F-C43506109794}" type="slidenum">
              <a:rPr lang="en-US" altLang="fr-FR" sz="1400" b="0" smtClean="0">
                <a:solidFill>
                  <a:schemeClr val="tx1"/>
                </a:solidFill>
              </a:rPr>
              <a:pPr/>
              <a:t>31</a:t>
            </a:fld>
            <a:endParaRPr lang="en-US" altLang="fr-FR" sz="1400" b="0" smtClean="0">
              <a:solidFill>
                <a:schemeClr val="tx1"/>
              </a:solidFill>
            </a:endParaRPr>
          </a:p>
        </p:txBody>
      </p:sp>
      <p:sp>
        <p:nvSpPr>
          <p:cNvPr id="3482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34823" name="Picture 6" descr="C:\Dropbox\caeleste_S\projects\esa_sidecar\pictures\IMAG0967_carrier.jpg"/>
          <p:cNvPicPr>
            <a:picLocks noChangeAspect="1" noChangeArrowheads="1"/>
          </p:cNvPicPr>
          <p:nvPr/>
        </p:nvPicPr>
        <p:blipFill>
          <a:blip r:embed="rId3">
            <a:extLst>
              <a:ext uri="{28A0092B-C50C-407E-A947-70E740481C1C}">
                <a14:useLocalDpi xmlns:a14="http://schemas.microsoft.com/office/drawing/2010/main" val="0"/>
              </a:ext>
            </a:extLst>
          </a:blip>
          <a:srcRect t="26437" b="21017"/>
          <a:stretch>
            <a:fillRect/>
          </a:stretch>
        </p:blipFill>
        <p:spPr bwMode="auto">
          <a:xfrm>
            <a:off x="6346825" y="3657600"/>
            <a:ext cx="2490788"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fr-FR" smtClean="0"/>
              <a:t>Test setup</a:t>
            </a:r>
          </a:p>
        </p:txBody>
      </p:sp>
      <p:sp>
        <p:nvSpPr>
          <p:cNvPr id="358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43BCB9C8-1742-4857-A571-3DBA84D68E02}" type="datetime1">
              <a:rPr lang="en-US" altLang="fr-FR" sz="1400" b="0" smtClean="0">
                <a:solidFill>
                  <a:schemeClr val="tx1"/>
                </a:solidFill>
              </a:rPr>
              <a:pPr/>
              <a:t>10/10/2013</a:t>
            </a:fld>
            <a:endParaRPr lang="en-US" altLang="fr-FR" sz="1400" b="0" smtClean="0">
              <a:solidFill>
                <a:schemeClr val="tx1"/>
              </a:solidFill>
            </a:endParaRP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7C4C14CE-6796-45EC-92FA-7DB3222A8468}" type="slidenum">
              <a:rPr lang="en-US" altLang="fr-FR" sz="1400" b="0" smtClean="0">
                <a:solidFill>
                  <a:schemeClr val="tx1"/>
                </a:solidFill>
              </a:rPr>
              <a:pPr/>
              <a:t>32</a:t>
            </a:fld>
            <a:endParaRPr lang="en-US" altLang="fr-FR" sz="1400" b="0" smtClean="0">
              <a:solidFill>
                <a:schemeClr val="tx1"/>
              </a:solidFill>
            </a:endParaRPr>
          </a:p>
        </p:txBody>
      </p:sp>
      <p:sp>
        <p:nvSpPr>
          <p:cNvPr id="3584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
        <p:nvSpPr>
          <p:cNvPr id="358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ltLang="fr-FR"/>
          </a:p>
        </p:txBody>
      </p:sp>
      <p:graphicFrame>
        <p:nvGraphicFramePr>
          <p:cNvPr id="35847" name="Object 2"/>
          <p:cNvGraphicFramePr>
            <a:graphicFrameLocks noChangeAspect="1"/>
          </p:cNvGraphicFramePr>
          <p:nvPr/>
        </p:nvGraphicFramePr>
        <p:xfrm>
          <a:off x="381000" y="1600200"/>
          <a:ext cx="5286375" cy="3124200"/>
        </p:xfrm>
        <a:graphic>
          <a:graphicData uri="http://schemas.openxmlformats.org/presentationml/2006/ole">
            <mc:AlternateContent xmlns:mc="http://schemas.openxmlformats.org/markup-compatibility/2006">
              <mc:Choice xmlns:v="urn:schemas-microsoft-com:vml" Requires="v">
                <p:oleObj spid="_x0000_s35850" name="Visio" r:id="rId3" imgW="5718967" imgH="3395764" progId="Visio.Drawing.11">
                  <p:embed/>
                </p:oleObj>
              </mc:Choice>
              <mc:Fallback>
                <p:oleObj name="Visio" r:id="rId3" imgW="5718967" imgH="3395764"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5286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8" name="Picture 3" descr="C:\Dropbox\caeleste_S\projects\esa_sidecar\pictures\IMAG0965.jpg"/>
          <p:cNvPicPr>
            <a:picLocks noChangeAspect="1" noChangeArrowheads="1"/>
          </p:cNvPicPr>
          <p:nvPr/>
        </p:nvPicPr>
        <p:blipFill>
          <a:blip r:embed="rId5">
            <a:extLst>
              <a:ext uri="{28A0092B-C50C-407E-A947-70E740481C1C}">
                <a14:useLocalDpi xmlns:a14="http://schemas.microsoft.com/office/drawing/2010/main" val="0"/>
              </a:ext>
            </a:extLst>
          </a:blip>
          <a:srcRect l="22304" t="2826" r="28922"/>
          <a:stretch>
            <a:fillRect/>
          </a:stretch>
        </p:blipFill>
        <p:spPr bwMode="auto">
          <a:xfrm>
            <a:off x="7156450" y="4114800"/>
            <a:ext cx="16621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3"/>
          <p:cNvSpPr txBox="1">
            <a:spLocks noChangeArrowheads="1"/>
          </p:cNvSpPr>
          <p:nvPr/>
        </p:nvSpPr>
        <p:spPr bwMode="auto">
          <a:xfrm>
            <a:off x="5943600" y="1981200"/>
            <a:ext cx="276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fr-BE" altLang="fr-FR" sz="1800" b="0">
                <a:solidFill>
                  <a:schemeClr val="tx1"/>
                </a:solidFill>
              </a:rPr>
              <a:t>Unified design for:</a:t>
            </a:r>
          </a:p>
          <a:p>
            <a:r>
              <a:rPr lang="fr-BE" altLang="fr-FR" sz="1800" b="0">
                <a:solidFill>
                  <a:schemeClr val="tx1"/>
                </a:solidFill>
              </a:rPr>
              <a:t>Room temperature board</a:t>
            </a:r>
          </a:p>
          <a:p>
            <a:r>
              <a:rPr lang="fr-BE" altLang="fr-FR" sz="1800" b="0">
                <a:solidFill>
                  <a:schemeClr val="tx1"/>
                </a:solidFill>
              </a:rPr>
              <a:t>Cryogenic temperature</a:t>
            </a:r>
            <a:endParaRPr lang="fr-FR" altLang="fr-FR" sz="1800" b="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nl-BE" altLang="fr-FR" smtClean="0"/>
              <a:t>Outline</a:t>
            </a:r>
            <a:endParaRPr lang="en-US" altLang="fr-FR" smtClean="0"/>
          </a:p>
        </p:txBody>
      </p:sp>
      <p:sp>
        <p:nvSpPr>
          <p:cNvPr id="3" name="Content Placeholder 2"/>
          <p:cNvSpPr>
            <a:spLocks noGrp="1"/>
          </p:cNvSpPr>
          <p:nvPr>
            <p:ph idx="1"/>
          </p:nvPr>
        </p:nvSpPr>
        <p:spPr/>
        <p:txBody>
          <a:bodyPr/>
          <a:lstStyle/>
          <a:p>
            <a:pPr marL="457200" indent="-457200" eaLnBrk="1" hangingPunct="1">
              <a:defRPr/>
            </a:pPr>
            <a:r>
              <a:rPr lang="nl-BE" sz="2400" dirty="0">
                <a:solidFill>
                  <a:schemeClr val="bg1">
                    <a:lumMod val="65000"/>
                  </a:schemeClr>
                </a:solidFill>
              </a:rPr>
              <a:t>Motivation and </a:t>
            </a:r>
            <a:r>
              <a:rPr lang="nl-BE" sz="2400" dirty="0" smtClean="0">
                <a:solidFill>
                  <a:schemeClr val="bg1">
                    <a:lumMod val="65000"/>
                  </a:schemeClr>
                </a:solidFill>
              </a:rPr>
              <a:t>technical challenges</a:t>
            </a:r>
            <a:endParaRPr lang="nl-BE" sz="2400" dirty="0">
              <a:solidFill>
                <a:schemeClr val="bg1">
                  <a:lumMod val="65000"/>
                </a:schemeClr>
              </a:solidFill>
            </a:endParaRPr>
          </a:p>
          <a:p>
            <a:pPr marL="457200" indent="-457200" eaLnBrk="1" hangingPunct="1">
              <a:defRPr/>
            </a:pPr>
            <a:r>
              <a:rPr lang="nl-BE" sz="2400" dirty="0" smtClean="0">
                <a:solidFill>
                  <a:schemeClr val="bg1">
                    <a:lumMod val="65000"/>
                  </a:schemeClr>
                </a:solidFill>
              </a:rPr>
              <a:t>Design for Radiation hardness </a:t>
            </a:r>
            <a:r>
              <a:rPr lang="nl-BE" sz="2400" dirty="0">
                <a:solidFill>
                  <a:schemeClr val="bg1">
                    <a:lumMod val="65000"/>
                  </a:schemeClr>
                </a:solidFill>
              </a:rPr>
              <a:t>and </a:t>
            </a:r>
            <a:r>
              <a:rPr lang="nl-BE" sz="2400" dirty="0" smtClean="0">
                <a:solidFill>
                  <a:schemeClr val="bg1">
                    <a:lumMod val="65000"/>
                  </a:schemeClr>
                </a:solidFill>
              </a:rPr>
              <a:t>Cryogenic temperature</a:t>
            </a:r>
            <a:endParaRPr lang="nl-BE" sz="2400" dirty="0">
              <a:solidFill>
                <a:schemeClr val="bg1">
                  <a:lumMod val="65000"/>
                </a:schemeClr>
              </a:solidFill>
            </a:endParaRPr>
          </a:p>
          <a:p>
            <a:pPr marL="457200" indent="-457200" eaLnBrk="1" hangingPunct="1">
              <a:defRPr/>
            </a:pPr>
            <a:r>
              <a:rPr lang="nl-BE" sz="2400" dirty="0" smtClean="0">
                <a:solidFill>
                  <a:schemeClr val="bg1">
                    <a:lumMod val="65000"/>
                  </a:schemeClr>
                </a:solidFill>
              </a:rPr>
              <a:t>Circuit </a:t>
            </a:r>
            <a:r>
              <a:rPr lang="nl-BE" sz="2400" dirty="0">
                <a:solidFill>
                  <a:schemeClr val="bg1">
                    <a:lumMod val="65000"/>
                  </a:schemeClr>
                </a:solidFill>
              </a:rPr>
              <a:t>design and </a:t>
            </a:r>
            <a:r>
              <a:rPr lang="nl-BE" sz="2400" dirty="0" smtClean="0">
                <a:solidFill>
                  <a:schemeClr val="bg1">
                    <a:lumMod val="65000"/>
                  </a:schemeClr>
                </a:solidFill>
              </a:rPr>
              <a:t>simulation</a:t>
            </a:r>
          </a:p>
          <a:p>
            <a:pPr marL="457200" indent="-457200" eaLnBrk="1" hangingPunct="1">
              <a:defRPr/>
            </a:pPr>
            <a:r>
              <a:rPr lang="nl-BE" sz="2400" dirty="0" smtClean="0">
                <a:solidFill>
                  <a:schemeClr val="bg1">
                    <a:lumMod val="65000"/>
                  </a:schemeClr>
                </a:solidFill>
              </a:rPr>
              <a:t>Test and measurements</a:t>
            </a:r>
            <a:endParaRPr lang="nl-BE" sz="2400" dirty="0">
              <a:solidFill>
                <a:schemeClr val="bg1">
                  <a:lumMod val="65000"/>
                </a:schemeClr>
              </a:solidFill>
            </a:endParaRPr>
          </a:p>
          <a:p>
            <a:pPr marL="457200" indent="-457200" eaLnBrk="1" hangingPunct="1">
              <a:defRPr/>
            </a:pPr>
            <a:r>
              <a:rPr lang="nl-BE" sz="2400" dirty="0" smtClean="0">
                <a:solidFill>
                  <a:srgbClr val="002060"/>
                </a:solidFill>
              </a:rPr>
              <a:t>Conclusions and future work</a:t>
            </a:r>
            <a:endParaRPr lang="nl-BE" sz="2400" dirty="0">
              <a:solidFill>
                <a:srgbClr val="002060"/>
              </a:solidFill>
            </a:endParaRPr>
          </a:p>
        </p:txBody>
      </p:sp>
      <p:sp>
        <p:nvSpPr>
          <p:cNvPr id="368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DBA55D0D-4D94-4F57-A1F0-B30EF9475241}" type="datetime1">
              <a:rPr lang="en-US" altLang="fr-FR" sz="1400" b="0" smtClean="0">
                <a:solidFill>
                  <a:schemeClr val="tx1"/>
                </a:solidFill>
              </a:rPr>
              <a:pPr/>
              <a:t>10/10/2013</a:t>
            </a:fld>
            <a:endParaRPr lang="en-US" altLang="fr-FR" sz="1400" b="0" smtClean="0">
              <a:solidFill>
                <a:schemeClr val="tx1"/>
              </a:solidFill>
            </a:endParaRPr>
          </a:p>
        </p:txBody>
      </p:sp>
      <p:sp>
        <p:nvSpPr>
          <p:cNvPr id="368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A2253C19-C26C-4B4D-9135-15C6DBFE71AD}" type="slidenum">
              <a:rPr lang="en-US" altLang="fr-FR" sz="1400" b="0" smtClean="0">
                <a:solidFill>
                  <a:schemeClr val="tx1"/>
                </a:solidFill>
              </a:rPr>
              <a:pPr/>
              <a:t>33</a:t>
            </a:fld>
            <a:endParaRPr lang="en-US" altLang="fr-FR" sz="1400" b="0" smtClean="0">
              <a:solidFill>
                <a:schemeClr val="tx1"/>
              </a:solidFill>
            </a:endParaRPr>
          </a:p>
        </p:txBody>
      </p:sp>
      <p:sp>
        <p:nvSpPr>
          <p:cNvPr id="3687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36871" name="Picture 6" descr="C:\Dropbox\caeleste_S\projects\esa_sidecar\pictures\IMAG0967_carrier.jpg"/>
          <p:cNvPicPr>
            <a:picLocks noChangeAspect="1" noChangeArrowheads="1"/>
          </p:cNvPicPr>
          <p:nvPr/>
        </p:nvPicPr>
        <p:blipFill>
          <a:blip r:embed="rId3">
            <a:extLst>
              <a:ext uri="{28A0092B-C50C-407E-A947-70E740481C1C}">
                <a14:useLocalDpi xmlns:a14="http://schemas.microsoft.com/office/drawing/2010/main" val="0"/>
              </a:ext>
            </a:extLst>
          </a:blip>
          <a:srcRect t="26437" b="21017"/>
          <a:stretch>
            <a:fillRect/>
          </a:stretch>
        </p:blipFill>
        <p:spPr bwMode="auto">
          <a:xfrm>
            <a:off x="6346825" y="3657600"/>
            <a:ext cx="2490788"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marL="342900" indent="-342900" eaLnBrk="1" hangingPunct="1"/>
            <a:r>
              <a:rPr lang="nl-BE" altLang="fr-FR" smtClean="0"/>
              <a:t>Conclusions</a:t>
            </a:r>
            <a:endParaRPr lang="en-US" altLang="fr-FR" sz="2400" smtClean="0"/>
          </a:p>
        </p:txBody>
      </p:sp>
      <p:sp>
        <p:nvSpPr>
          <p:cNvPr id="37891" name="Content Placeholder 2"/>
          <p:cNvSpPr>
            <a:spLocks noGrp="1"/>
          </p:cNvSpPr>
          <p:nvPr>
            <p:ph idx="1"/>
          </p:nvPr>
        </p:nvSpPr>
        <p:spPr>
          <a:xfrm>
            <a:off x="457200" y="1600200"/>
            <a:ext cx="8229600" cy="1219200"/>
          </a:xfrm>
        </p:spPr>
        <p:txBody>
          <a:bodyPr/>
          <a:lstStyle/>
          <a:p>
            <a:pPr marL="0" indent="0" eaLnBrk="1" hangingPunct="1">
              <a:buFontTx/>
              <a:buNone/>
            </a:pPr>
            <a:r>
              <a:rPr lang="en-US" altLang="fr-FR" sz="1400" smtClean="0"/>
              <a:t>	</a:t>
            </a:r>
          </a:p>
        </p:txBody>
      </p:sp>
      <p:sp>
        <p:nvSpPr>
          <p:cNvPr id="378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4CE795AD-2449-4E50-86ED-C9A6EC158ED1}" type="datetime1">
              <a:rPr lang="en-US" altLang="fr-FR" sz="1400" b="0" smtClean="0">
                <a:solidFill>
                  <a:schemeClr val="tx1"/>
                </a:solidFill>
              </a:rPr>
              <a:pPr/>
              <a:t>10/10/2013</a:t>
            </a:fld>
            <a:endParaRPr lang="en-US" altLang="fr-FR" sz="1400" b="0" smtClean="0">
              <a:solidFill>
                <a:schemeClr val="tx1"/>
              </a:solidFill>
            </a:endParaRPr>
          </a:p>
        </p:txBody>
      </p:sp>
      <p:sp>
        <p:nvSpPr>
          <p:cNvPr id="378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814E39FC-25C6-4CEA-8B70-49654D76DF3B}" type="slidenum">
              <a:rPr lang="en-US" altLang="fr-FR" sz="1400" b="0" smtClean="0">
                <a:solidFill>
                  <a:schemeClr val="tx1"/>
                </a:solidFill>
              </a:rPr>
              <a:pPr/>
              <a:t>34</a:t>
            </a:fld>
            <a:endParaRPr lang="en-US" altLang="fr-FR" sz="1400" b="0" smtClean="0">
              <a:solidFill>
                <a:schemeClr val="tx1"/>
              </a:solidFill>
            </a:endParaRPr>
          </a:p>
        </p:txBody>
      </p:sp>
      <p:sp>
        <p:nvSpPr>
          <p:cNvPr id="37894"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3200" b="1">
                <a:solidFill>
                  <a:srgbClr val="000066"/>
                </a:solidFill>
                <a:latin typeface="Arial" charset="0"/>
              </a:defRPr>
            </a:lvl1pPr>
            <a:lvl2pPr marL="857250" indent="-457200">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pPr>
              <a:buFontTx/>
              <a:buChar char="•"/>
            </a:pPr>
            <a:r>
              <a:rPr lang="en-US" altLang="fr-FR" sz="2400" b="0"/>
              <a:t>Fully custom design high performance mixed signal ASIC</a:t>
            </a:r>
          </a:p>
          <a:p>
            <a:pPr>
              <a:buFontTx/>
              <a:buChar char="•"/>
            </a:pPr>
            <a:r>
              <a:rPr lang="en-US" altLang="fr-FR" sz="2400" b="0"/>
              <a:t>From cryogenic(77K) to room temperature </a:t>
            </a:r>
          </a:p>
          <a:p>
            <a:pPr>
              <a:buFontTx/>
              <a:buChar char="•"/>
            </a:pPr>
            <a:r>
              <a:rPr lang="en-US" altLang="fr-FR" sz="2400" b="0"/>
              <a:t>Radiation hard for TD and SE</a:t>
            </a:r>
          </a:p>
          <a:p>
            <a:pPr>
              <a:buFontTx/>
              <a:buChar char="•"/>
            </a:pPr>
            <a:r>
              <a:rPr lang="en-US" altLang="fr-FR" sz="2400" b="0"/>
              <a:t>Highly flexible for ROICs </a:t>
            </a:r>
          </a:p>
          <a:p>
            <a:pPr lvl="1">
              <a:buFont typeface="Arial" charset="0"/>
              <a:buChar char="•"/>
            </a:pPr>
            <a:r>
              <a:rPr lang="en-US" altLang="fr-FR" sz="2400">
                <a:solidFill>
                  <a:srgbClr val="000066"/>
                </a:solidFill>
              </a:rPr>
              <a:t>programmable sequencer</a:t>
            </a:r>
          </a:p>
          <a:p>
            <a:pPr lvl="1">
              <a:buFont typeface="Arial" charset="0"/>
              <a:buChar char="•"/>
            </a:pPr>
            <a:r>
              <a:rPr lang="en-US" altLang="fr-FR" sz="2400">
                <a:solidFill>
                  <a:srgbClr val="000066"/>
                </a:solidFill>
              </a:rPr>
              <a:t>programmability and large dynamic ranges in analog circuits</a:t>
            </a:r>
          </a:p>
          <a:p>
            <a:pPr>
              <a:buFontTx/>
              <a:buChar char="•"/>
            </a:pPr>
            <a:r>
              <a:rPr lang="en-US" altLang="fr-FR" sz="2400" b="0"/>
              <a:t>Beyond IR imagers</a:t>
            </a:r>
          </a:p>
          <a:p>
            <a:pPr eaLnBrk="1" hangingPunct="1">
              <a:spcBef>
                <a:spcPct val="20000"/>
              </a:spcBef>
              <a:buFontTx/>
              <a:buChar char="•"/>
            </a:pPr>
            <a:endParaRPr lang="en-US" altLang="fr-FR" sz="2400" b="0"/>
          </a:p>
        </p:txBody>
      </p:sp>
      <p:sp>
        <p:nvSpPr>
          <p:cNvPr id="3789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marL="342900" indent="-342900" eaLnBrk="1" hangingPunct="1"/>
            <a:r>
              <a:rPr lang="nl-BE" altLang="fr-FR" smtClean="0"/>
              <a:t>Next steps ?</a:t>
            </a:r>
            <a:endParaRPr lang="en-US" altLang="fr-FR" sz="2400" smtClean="0"/>
          </a:p>
        </p:txBody>
      </p:sp>
      <p:sp>
        <p:nvSpPr>
          <p:cNvPr id="38915" name="Content Placeholder 2"/>
          <p:cNvSpPr>
            <a:spLocks noGrp="1"/>
          </p:cNvSpPr>
          <p:nvPr>
            <p:ph idx="1"/>
          </p:nvPr>
        </p:nvSpPr>
        <p:spPr>
          <a:xfrm>
            <a:off x="457200" y="1600200"/>
            <a:ext cx="8229600" cy="1219200"/>
          </a:xfrm>
        </p:spPr>
        <p:txBody>
          <a:bodyPr/>
          <a:lstStyle/>
          <a:p>
            <a:pPr marL="0" indent="0" eaLnBrk="1" hangingPunct="1">
              <a:buFontTx/>
              <a:buNone/>
            </a:pPr>
            <a:r>
              <a:rPr lang="en-US" altLang="fr-FR" sz="1400" smtClean="0"/>
              <a:t>	</a:t>
            </a:r>
          </a:p>
        </p:txBody>
      </p:sp>
      <p:sp>
        <p:nvSpPr>
          <p:cNvPr id="389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D05D4060-E0A6-4304-948F-BC863DAF79F4}" type="datetime1">
              <a:rPr lang="en-US" altLang="fr-FR" sz="1400" b="0" smtClean="0">
                <a:solidFill>
                  <a:schemeClr val="tx1"/>
                </a:solidFill>
              </a:rPr>
              <a:pPr/>
              <a:t>10/10/2013</a:t>
            </a:fld>
            <a:endParaRPr lang="en-US" altLang="fr-FR" sz="1400" b="0" smtClean="0">
              <a:solidFill>
                <a:schemeClr val="tx1"/>
              </a:solidFill>
            </a:endParaRPr>
          </a:p>
        </p:txBody>
      </p:sp>
      <p:sp>
        <p:nvSpPr>
          <p:cNvPr id="389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BEB54AC7-F48F-4885-8B03-053DF833D75B}" type="slidenum">
              <a:rPr lang="en-US" altLang="fr-FR" sz="1400" b="0" smtClean="0">
                <a:solidFill>
                  <a:schemeClr val="tx1"/>
                </a:solidFill>
              </a:rPr>
              <a:pPr/>
              <a:t>35</a:t>
            </a:fld>
            <a:endParaRPr lang="en-US" altLang="fr-FR" sz="1400" b="0" smtClean="0">
              <a:solidFill>
                <a:schemeClr val="tx1"/>
              </a:solidFill>
            </a:endParaRPr>
          </a:p>
        </p:txBody>
      </p:sp>
      <p:sp>
        <p:nvSpPr>
          <p:cNvPr id="38918"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pPr>
              <a:buFontTx/>
              <a:buChar char="•"/>
            </a:pPr>
            <a:r>
              <a:rPr lang="en-US" altLang="fr-FR" sz="2400" b="0"/>
              <a:t>Testing!</a:t>
            </a:r>
          </a:p>
          <a:p>
            <a:pPr>
              <a:buFontTx/>
              <a:buChar char="•"/>
            </a:pPr>
            <a:endParaRPr lang="en-US" altLang="fr-FR" sz="2400" b="0"/>
          </a:p>
          <a:p>
            <a:pPr>
              <a:buFontTx/>
              <a:buChar char="•"/>
            </a:pPr>
            <a:r>
              <a:rPr lang="en-US" altLang="fr-FR" sz="2400" b="0"/>
              <a:t>Larger Asic with multiple channels (32 to 64)</a:t>
            </a:r>
          </a:p>
          <a:p>
            <a:pPr>
              <a:buFontTx/>
              <a:buChar char="•"/>
            </a:pPr>
            <a:endParaRPr lang="en-US" altLang="fr-FR" sz="2400" b="0"/>
          </a:p>
          <a:p>
            <a:pPr>
              <a:buFontTx/>
              <a:buChar char="•"/>
            </a:pPr>
            <a:r>
              <a:rPr lang="en-US" altLang="fr-FR" sz="2400" b="0"/>
              <a:t>Faster ADCs are under development (up to 12MSamples /s with reduced resolution)</a:t>
            </a:r>
          </a:p>
          <a:p>
            <a:pPr>
              <a:buFontTx/>
              <a:buChar char="•"/>
            </a:pPr>
            <a:endParaRPr lang="en-US" altLang="fr-FR" sz="2400" b="0"/>
          </a:p>
          <a:p>
            <a:pPr>
              <a:buFontTx/>
              <a:buChar char="•"/>
            </a:pPr>
            <a:r>
              <a:rPr lang="en-US" altLang="fr-FR" sz="2400" b="0"/>
              <a:t>More discussion with instrument builders and IR sensor manufacturers for further enhancements</a:t>
            </a:r>
          </a:p>
          <a:p>
            <a:pPr>
              <a:buFontTx/>
              <a:buChar char="•"/>
            </a:pPr>
            <a:endParaRPr lang="en-US" altLang="fr-FR" sz="2400" b="0"/>
          </a:p>
          <a:p>
            <a:pPr>
              <a:buFontTx/>
              <a:buChar char="•"/>
            </a:pPr>
            <a:r>
              <a:rPr lang="en-US" altLang="fr-FR" sz="2400" b="0"/>
              <a:t>Irradiation testing and deeper temperature testing</a:t>
            </a:r>
          </a:p>
          <a:p>
            <a:pPr eaLnBrk="1" hangingPunct="1">
              <a:spcBef>
                <a:spcPct val="20000"/>
              </a:spcBef>
              <a:buFontTx/>
              <a:buChar char="•"/>
            </a:pPr>
            <a:endParaRPr lang="en-US" altLang="fr-FR" sz="2400" b="0"/>
          </a:p>
        </p:txBody>
      </p:sp>
      <p:sp>
        <p:nvSpPr>
          <p:cNvPr id="3891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a:xfrm>
            <a:off x="457200" y="1600200"/>
            <a:ext cx="6477000" cy="1905000"/>
          </a:xfrm>
        </p:spPr>
        <p:txBody>
          <a:bodyPr/>
          <a:lstStyle/>
          <a:p>
            <a:pPr eaLnBrk="1" hangingPunct="1"/>
            <a:r>
              <a:rPr lang="nl-BE" altLang="fr-FR" sz="6600" smtClean="0">
                <a:solidFill>
                  <a:srgbClr val="002060"/>
                </a:solidFill>
              </a:rPr>
              <a:t>Thank you!</a:t>
            </a:r>
            <a:endParaRPr lang="nl-BE" altLang="fr-FR" sz="3200" smtClean="0">
              <a:solidFill>
                <a:srgbClr val="002060"/>
              </a:solidFill>
            </a:endParaRPr>
          </a:p>
        </p:txBody>
      </p:sp>
      <p:sp>
        <p:nvSpPr>
          <p:cNvPr id="399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4BB4C9DF-46D5-4C2A-BDB0-FCF6C50CF414}" type="datetime1">
              <a:rPr lang="en-US" altLang="fr-FR" sz="1400" b="0" smtClean="0">
                <a:solidFill>
                  <a:schemeClr val="tx1"/>
                </a:solidFill>
              </a:rPr>
              <a:pPr/>
              <a:t>10/10/2013</a:t>
            </a:fld>
            <a:endParaRPr lang="en-US" altLang="fr-FR" sz="1400" b="0" smtClean="0">
              <a:solidFill>
                <a:schemeClr val="tx1"/>
              </a:solidFill>
            </a:endParaRP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7A90B169-C362-4C73-BD1F-DED3432DE597}" type="slidenum">
              <a:rPr lang="en-US" altLang="fr-FR" sz="1400" b="0" smtClean="0">
                <a:solidFill>
                  <a:srgbClr val="7575D1"/>
                </a:solidFill>
              </a:rPr>
              <a:pPr/>
              <a:t>36</a:t>
            </a:fld>
            <a:endParaRPr lang="en-US" altLang="fr-FR" sz="1400" b="0" smtClean="0">
              <a:solidFill>
                <a:srgbClr val="7575D1"/>
              </a:solidFill>
            </a:endParaRPr>
          </a:p>
        </p:txBody>
      </p:sp>
      <p:pic>
        <p:nvPicPr>
          <p:cNvPr id="39941" name="Afbeelding 4" descr="easics_logo_nobg.png"/>
          <p:cNvPicPr>
            <a:picLocks noChangeAspect="1"/>
          </p:cNvPicPr>
          <p:nvPr/>
        </p:nvPicPr>
        <p:blipFill>
          <a:blip r:embed="rId2">
            <a:extLst>
              <a:ext uri="{28A0092B-C50C-407E-A947-70E740481C1C}">
                <a14:useLocalDpi xmlns:a14="http://schemas.microsoft.com/office/drawing/2010/main" val="0"/>
              </a:ext>
            </a:extLst>
          </a:blip>
          <a:srcRect t="12167" b="9251"/>
          <a:stretch>
            <a:fillRect/>
          </a:stretch>
        </p:blipFill>
        <p:spPr bwMode="auto">
          <a:xfrm>
            <a:off x="1087438" y="5181600"/>
            <a:ext cx="25701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105400"/>
            <a:ext cx="2895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0" descr="esa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967163"/>
            <a:ext cx="2811463"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39945" name="Picture 3" descr="S:\projects\esa_sidecar\pictures\sidecar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676400"/>
            <a:ext cx="267017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nl-BE" altLang="fr-FR" smtClean="0"/>
              <a:t>Outline</a:t>
            </a:r>
            <a:endParaRPr lang="en-US" altLang="fr-FR" smtClean="0"/>
          </a:p>
        </p:txBody>
      </p:sp>
      <p:sp>
        <p:nvSpPr>
          <p:cNvPr id="7171" name="Content Placeholder 2"/>
          <p:cNvSpPr>
            <a:spLocks noGrp="1"/>
          </p:cNvSpPr>
          <p:nvPr>
            <p:ph idx="1"/>
          </p:nvPr>
        </p:nvSpPr>
        <p:spPr/>
        <p:txBody>
          <a:bodyPr/>
          <a:lstStyle/>
          <a:p>
            <a:pPr marL="457200" indent="-457200" eaLnBrk="1" hangingPunct="1">
              <a:defRPr/>
            </a:pPr>
            <a:r>
              <a:rPr lang="nl-BE" altLang="fr-FR" sz="2400" dirty="0" smtClean="0"/>
              <a:t>Motivation and technical challenges</a:t>
            </a:r>
          </a:p>
          <a:p>
            <a:pPr marL="457200" indent="-457200" eaLnBrk="1" hangingPunct="1">
              <a:defRPr/>
            </a:pPr>
            <a:r>
              <a:rPr lang="nl-BE" altLang="fr-FR" sz="2400" dirty="0" smtClean="0">
                <a:solidFill>
                  <a:schemeClr val="bg1">
                    <a:lumMod val="65000"/>
                  </a:schemeClr>
                </a:solidFill>
              </a:rPr>
              <a:t>Design for Radiation hardness and Cryogenic temperature</a:t>
            </a:r>
          </a:p>
          <a:p>
            <a:pPr marL="457200" indent="-457200" eaLnBrk="1" hangingPunct="1">
              <a:defRPr/>
            </a:pPr>
            <a:r>
              <a:rPr lang="nl-BE" altLang="fr-FR" sz="2400" dirty="0" smtClean="0">
                <a:solidFill>
                  <a:schemeClr val="bg1">
                    <a:lumMod val="65000"/>
                  </a:schemeClr>
                </a:solidFill>
              </a:rPr>
              <a:t>Circuit design</a:t>
            </a:r>
          </a:p>
          <a:p>
            <a:pPr marL="457200" indent="-457200" eaLnBrk="1" hangingPunct="1">
              <a:defRPr/>
            </a:pPr>
            <a:r>
              <a:rPr lang="nl-BE" altLang="fr-FR" sz="2400" dirty="0" smtClean="0">
                <a:solidFill>
                  <a:schemeClr val="bg1">
                    <a:lumMod val="65000"/>
                  </a:schemeClr>
                </a:solidFill>
              </a:rPr>
              <a:t>Test setup</a:t>
            </a:r>
          </a:p>
          <a:p>
            <a:pPr marL="457200" indent="-457200" eaLnBrk="1" hangingPunct="1">
              <a:defRPr/>
            </a:pPr>
            <a:r>
              <a:rPr lang="nl-BE" altLang="fr-FR" sz="2400" dirty="0" smtClean="0">
                <a:solidFill>
                  <a:schemeClr val="bg1">
                    <a:lumMod val="65000"/>
                  </a:schemeClr>
                </a:solidFill>
              </a:rPr>
              <a:t>Conclusions</a:t>
            </a:r>
          </a:p>
        </p:txBody>
      </p:sp>
      <p:sp>
        <p:nvSpPr>
          <p:cNvPr id="7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BF24F9DE-28F4-4CA9-9889-BF02064A72ED}" type="datetime1">
              <a:rPr lang="en-US" altLang="fr-FR" sz="1400" b="0" smtClean="0">
                <a:solidFill>
                  <a:schemeClr val="tx1"/>
                </a:solidFill>
              </a:rPr>
              <a:pPr/>
              <a:t>10/10/2013</a:t>
            </a:fld>
            <a:endParaRPr lang="en-US" altLang="fr-FR" sz="1400" b="0" smtClean="0">
              <a:solidFill>
                <a:schemeClr val="tx1"/>
              </a:solidFill>
            </a:endParaRPr>
          </a:p>
        </p:txBody>
      </p:sp>
      <p:sp>
        <p:nvSpPr>
          <p:cNvPr id="71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4A1C54D1-E17E-4CA3-B6C3-7A7A37AA0342}" type="slidenum">
              <a:rPr lang="en-US" altLang="fr-FR" sz="1400" b="0" smtClean="0">
                <a:solidFill>
                  <a:schemeClr val="tx1"/>
                </a:solidFill>
              </a:rPr>
              <a:pPr/>
              <a:t>4</a:t>
            </a:fld>
            <a:endParaRPr lang="en-US" altLang="fr-FR" sz="1400" b="0" smtClean="0">
              <a:solidFill>
                <a:schemeClr val="tx1"/>
              </a:solidFill>
            </a:endParaRPr>
          </a:p>
        </p:txBody>
      </p:sp>
      <p:sp>
        <p:nvSpPr>
          <p:cNvPr id="717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7175" name="Picture 7" descr="C:\Dropbox\caeleste_S\projects\esa_sidecar\pictures\IMAG0967_carrier.jpg"/>
          <p:cNvPicPr>
            <a:picLocks noChangeAspect="1" noChangeArrowheads="1"/>
          </p:cNvPicPr>
          <p:nvPr/>
        </p:nvPicPr>
        <p:blipFill>
          <a:blip r:embed="rId3">
            <a:extLst>
              <a:ext uri="{28A0092B-C50C-407E-A947-70E740481C1C}">
                <a14:useLocalDpi xmlns:a14="http://schemas.microsoft.com/office/drawing/2010/main" val="0"/>
              </a:ext>
            </a:extLst>
          </a:blip>
          <a:srcRect t="26437" b="21017"/>
          <a:stretch>
            <a:fillRect/>
          </a:stretch>
        </p:blipFill>
        <p:spPr bwMode="auto">
          <a:xfrm>
            <a:off x="6346825" y="3657600"/>
            <a:ext cx="2490788"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nl-BE" altLang="fr-FR" smtClean="0"/>
              <a:t>A signal conditionning ASIC</a:t>
            </a:r>
          </a:p>
        </p:txBody>
      </p:sp>
      <p:sp>
        <p:nvSpPr>
          <p:cNvPr id="819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AA646393-558B-462D-9FDC-BD7BAA1BA820}" type="datetime1">
              <a:rPr lang="en-US" altLang="fr-FR" sz="1400" b="0" smtClean="0">
                <a:solidFill>
                  <a:schemeClr val="tx1"/>
                </a:solidFill>
              </a:rPr>
              <a:pPr/>
              <a:t>10/10/2013</a:t>
            </a:fld>
            <a:endParaRPr lang="en-US" altLang="fr-FR" sz="1400" b="0" smtClean="0">
              <a:solidFill>
                <a:schemeClr val="tx1"/>
              </a:solidFill>
            </a:endParaRPr>
          </a:p>
        </p:txBody>
      </p:sp>
      <p:sp>
        <p:nvSpPr>
          <p:cNvPr id="8196" name="Slide Number Placeholder 4"/>
          <p:cNvSpPr>
            <a:spLocks noGrp="1"/>
          </p:cNvSpPr>
          <p:nvPr>
            <p:ph type="sldNum" sz="quarter" idx="12"/>
          </p:nvPr>
        </p:nvSpPr>
        <p:spPr>
          <a:xfrm>
            <a:off x="6553200" y="6400800"/>
            <a:ext cx="21336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22FACD3E-F522-4B72-B0BB-EF30C1DB5C0F}" type="slidenum">
              <a:rPr lang="en-US" altLang="fr-FR" sz="1400" b="0" smtClean="0">
                <a:solidFill>
                  <a:srgbClr val="002060"/>
                </a:solidFill>
              </a:rPr>
              <a:pPr/>
              <a:t>5</a:t>
            </a:fld>
            <a:endParaRPr lang="en-US" altLang="fr-FR" sz="1400" b="0" smtClean="0">
              <a:solidFill>
                <a:srgbClr val="002060"/>
              </a:solidFill>
            </a:endParaRPr>
          </a:p>
        </p:txBody>
      </p:sp>
      <p:sp>
        <p:nvSpPr>
          <p:cNvPr id="8197" name="Content Placeholder 15"/>
          <p:cNvSpPr txBox="1">
            <a:spLocks/>
          </p:cNvSpPr>
          <p:nvPr/>
        </p:nvSpPr>
        <p:spPr bwMode="auto">
          <a:xfrm>
            <a:off x="76200" y="1600200"/>
            <a:ext cx="8915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pPr>
              <a:spcBef>
                <a:spcPct val="20000"/>
              </a:spcBef>
            </a:pPr>
            <a:r>
              <a:rPr lang="en-US" altLang="fr-FR" sz="2400">
                <a:solidFill>
                  <a:srgbClr val="262673"/>
                </a:solidFill>
              </a:rPr>
              <a:t>This development aims at providing the community with</a:t>
            </a:r>
          </a:p>
          <a:p>
            <a:pPr>
              <a:spcBef>
                <a:spcPct val="20000"/>
              </a:spcBef>
            </a:pPr>
            <a:r>
              <a:rPr lang="en-US" altLang="fr-FR" sz="2400">
                <a:solidFill>
                  <a:srgbClr val="262673"/>
                </a:solidFill>
              </a:rPr>
              <a:t>a signal conditioning ASIC</a:t>
            </a:r>
          </a:p>
          <a:p>
            <a:pPr>
              <a:spcBef>
                <a:spcPct val="20000"/>
              </a:spcBef>
            </a:pPr>
            <a:endParaRPr lang="en-US" altLang="fr-FR" sz="2400">
              <a:solidFill>
                <a:srgbClr val="262673"/>
              </a:solidFill>
            </a:endParaRPr>
          </a:p>
          <a:p>
            <a:pPr>
              <a:spcBef>
                <a:spcPct val="20000"/>
              </a:spcBef>
              <a:buFontTx/>
              <a:buChar char="•"/>
            </a:pPr>
            <a:r>
              <a:rPr lang="en-US" altLang="fr-FR" sz="2400">
                <a:solidFill>
                  <a:srgbClr val="262673"/>
                </a:solidFill>
              </a:rPr>
              <a:t> Tailored to imagers (especially IR sensor)</a:t>
            </a:r>
          </a:p>
          <a:p>
            <a:pPr>
              <a:spcBef>
                <a:spcPct val="20000"/>
              </a:spcBef>
              <a:buFontTx/>
              <a:buChar char="•"/>
            </a:pPr>
            <a:r>
              <a:rPr lang="en-US" altLang="fr-FR" sz="2400">
                <a:solidFill>
                  <a:srgbClr val="262673"/>
                </a:solidFill>
              </a:rPr>
              <a:t> Versatile </a:t>
            </a:r>
          </a:p>
          <a:p>
            <a:pPr>
              <a:spcBef>
                <a:spcPct val="20000"/>
              </a:spcBef>
              <a:buFontTx/>
              <a:buChar char="•"/>
            </a:pPr>
            <a:r>
              <a:rPr lang="en-US" altLang="fr-FR" sz="2400">
                <a:solidFill>
                  <a:srgbClr val="262673"/>
                </a:solidFill>
              </a:rPr>
              <a:t> With a wide operating temperature range</a:t>
            </a:r>
          </a:p>
          <a:p>
            <a:pPr>
              <a:spcBef>
                <a:spcPct val="20000"/>
              </a:spcBef>
              <a:buFontTx/>
              <a:buChar char="•"/>
            </a:pPr>
            <a:r>
              <a:rPr lang="en-US" altLang="fr-FR" sz="2400">
                <a:solidFill>
                  <a:srgbClr val="262673"/>
                </a:solidFill>
              </a:rPr>
              <a:t> Taking in consideration multiple IR detector manufacturers specificities</a:t>
            </a:r>
          </a:p>
          <a:p>
            <a:pPr>
              <a:spcBef>
                <a:spcPct val="20000"/>
              </a:spcBef>
              <a:buFontTx/>
              <a:buChar char="•"/>
            </a:pPr>
            <a:r>
              <a:rPr lang="en-US" altLang="fr-FR" sz="2400">
                <a:solidFill>
                  <a:srgbClr val="262673"/>
                </a:solidFill>
              </a:rPr>
              <a:t> Able to drive multi-sensor systems</a:t>
            </a:r>
          </a:p>
          <a:p>
            <a:pPr>
              <a:spcBef>
                <a:spcPct val="20000"/>
              </a:spcBef>
              <a:buFontTx/>
              <a:buChar char="•"/>
            </a:pPr>
            <a:endParaRPr lang="en-US" altLang="fr-FR" sz="2400">
              <a:solidFill>
                <a:srgbClr val="262673"/>
              </a:solidFill>
            </a:endParaRPr>
          </a:p>
          <a:p>
            <a:pPr>
              <a:spcBef>
                <a:spcPct val="20000"/>
              </a:spcBef>
              <a:buFontTx/>
              <a:buChar char="•"/>
            </a:pPr>
            <a:endParaRPr lang="en-US" altLang="fr-FR" sz="2400">
              <a:solidFill>
                <a:srgbClr val="262673"/>
              </a:solidFill>
            </a:endParaRPr>
          </a:p>
          <a:p>
            <a:pPr>
              <a:spcBef>
                <a:spcPct val="20000"/>
              </a:spcBef>
            </a:pPr>
            <a:endParaRPr lang="en-US" altLang="fr-FR" sz="2400">
              <a:solidFill>
                <a:srgbClr val="262673"/>
              </a:solidFill>
            </a:endParaRPr>
          </a:p>
        </p:txBody>
      </p:sp>
      <p:sp>
        <p:nvSpPr>
          <p:cNvPr id="819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nl-BE" altLang="fr-FR" smtClean="0"/>
              <a:t>Why an ASIC ?</a:t>
            </a:r>
          </a:p>
        </p:txBody>
      </p:sp>
      <p:sp>
        <p:nvSpPr>
          <p:cNvPr id="921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DF4C6A67-0AAF-4DD5-9475-30348B7751C7}" type="datetime1">
              <a:rPr lang="en-US" altLang="fr-FR" sz="1400" b="0" smtClean="0">
                <a:solidFill>
                  <a:schemeClr val="tx1"/>
                </a:solidFill>
              </a:rPr>
              <a:pPr/>
              <a:t>10/10/2013</a:t>
            </a:fld>
            <a:endParaRPr lang="en-US" altLang="fr-FR" sz="1400" b="0" smtClean="0">
              <a:solidFill>
                <a:schemeClr val="tx1"/>
              </a:solidFill>
            </a:endParaRPr>
          </a:p>
        </p:txBody>
      </p:sp>
      <p:sp>
        <p:nvSpPr>
          <p:cNvPr id="9220" name="Slide Number Placeholder 4"/>
          <p:cNvSpPr>
            <a:spLocks noGrp="1"/>
          </p:cNvSpPr>
          <p:nvPr>
            <p:ph type="sldNum" sz="quarter" idx="12"/>
          </p:nvPr>
        </p:nvSpPr>
        <p:spPr>
          <a:xfrm>
            <a:off x="6553200" y="6400800"/>
            <a:ext cx="21336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622D7498-A9CF-4B7D-978C-003B945B4AA5}" type="slidenum">
              <a:rPr lang="en-US" altLang="fr-FR" sz="1400" b="0" smtClean="0">
                <a:solidFill>
                  <a:srgbClr val="002060"/>
                </a:solidFill>
              </a:rPr>
              <a:pPr/>
              <a:t>6</a:t>
            </a:fld>
            <a:endParaRPr lang="en-US" altLang="fr-FR" sz="1400" b="0" smtClean="0">
              <a:solidFill>
                <a:srgbClr val="002060"/>
              </a:solidFill>
            </a:endParaRPr>
          </a:p>
        </p:txBody>
      </p:sp>
      <p:grpSp>
        <p:nvGrpSpPr>
          <p:cNvPr id="9221" name="Group 3"/>
          <p:cNvGrpSpPr>
            <a:grpSpLocks/>
          </p:cNvGrpSpPr>
          <p:nvPr/>
        </p:nvGrpSpPr>
        <p:grpSpPr bwMode="auto">
          <a:xfrm>
            <a:off x="965200" y="2216150"/>
            <a:ext cx="2816225" cy="2392363"/>
            <a:chOff x="4448357" y="2324072"/>
            <a:chExt cx="4384540" cy="3726652"/>
          </a:xfrm>
        </p:grpSpPr>
        <p:sp>
          <p:nvSpPr>
            <p:cNvPr id="9229" name="Rectangle 1"/>
            <p:cNvSpPr>
              <a:spLocks noChangeArrowheads="1"/>
            </p:cNvSpPr>
            <p:nvPr/>
          </p:nvSpPr>
          <p:spPr bwMode="auto">
            <a:xfrm>
              <a:off x="6504580" y="5571310"/>
              <a:ext cx="2328317" cy="47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fr-FR" sz="1400"/>
                <a:t>[Z.Zhao.SDA’05]</a:t>
              </a:r>
            </a:p>
          </p:txBody>
        </p:sp>
        <p:pic>
          <p:nvPicPr>
            <p:cNvPr id="923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357" y="2324072"/>
              <a:ext cx="4311117" cy="320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222" name="Group 1"/>
          <p:cNvGrpSpPr>
            <a:grpSpLocks/>
          </p:cNvGrpSpPr>
          <p:nvPr/>
        </p:nvGrpSpPr>
        <p:grpSpPr bwMode="auto">
          <a:xfrm>
            <a:off x="76200" y="1600200"/>
            <a:ext cx="8915400" cy="4648200"/>
            <a:chOff x="76200" y="1600200"/>
            <a:chExt cx="8915400" cy="4648200"/>
          </a:xfrm>
        </p:grpSpPr>
        <p:sp>
          <p:nvSpPr>
            <p:cNvPr id="9226" name="Content Placeholder 15"/>
            <p:cNvSpPr txBox="1">
              <a:spLocks/>
            </p:cNvSpPr>
            <p:nvPr/>
          </p:nvSpPr>
          <p:spPr bwMode="auto">
            <a:xfrm>
              <a:off x="76200" y="1600200"/>
              <a:ext cx="8915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pPr>
                <a:spcBef>
                  <a:spcPct val="20000"/>
                </a:spcBef>
              </a:pPr>
              <a:r>
                <a:rPr lang="en-US" altLang="fr-FR" sz="2400">
                  <a:solidFill>
                    <a:srgbClr val="262673"/>
                  </a:solidFill>
                </a:rPr>
                <a:t>  Data acquisition and control system for IR imagers</a:t>
              </a:r>
            </a:p>
          </p:txBody>
        </p:sp>
        <p:sp>
          <p:nvSpPr>
            <p:cNvPr id="9227" name="TextBox 1"/>
            <p:cNvSpPr txBox="1">
              <a:spLocks noChangeArrowheads="1"/>
            </p:cNvSpPr>
            <p:nvPr/>
          </p:nvSpPr>
          <p:spPr bwMode="auto">
            <a:xfrm>
              <a:off x="5713228" y="4572000"/>
              <a:ext cx="2600325"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66"/>
                  </a:solidFill>
                  <a:latin typeface="Arial" charset="0"/>
                </a:defRPr>
              </a:lvl1pPr>
              <a:lvl2pPr marL="358775">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pPr>
                <a:spcBef>
                  <a:spcPct val="20000"/>
                </a:spcBef>
              </a:pPr>
              <a:r>
                <a:rPr lang="en-US" altLang="fr-FR" sz="2400">
                  <a:solidFill>
                    <a:srgbClr val="262673"/>
                  </a:solidFill>
                </a:rPr>
                <a:t>Digital domain</a:t>
              </a:r>
            </a:p>
            <a:p>
              <a:pPr lvl="1">
                <a:spcBef>
                  <a:spcPct val="20000"/>
                </a:spcBef>
              </a:pPr>
              <a:r>
                <a:rPr lang="en-US" altLang="fr-FR" sz="1600" b="1">
                  <a:solidFill>
                    <a:srgbClr val="262673"/>
                  </a:solidFill>
                </a:rPr>
                <a:t>Digital control core </a:t>
              </a:r>
            </a:p>
            <a:p>
              <a:pPr lvl="1">
                <a:spcBef>
                  <a:spcPct val="20000"/>
                </a:spcBef>
              </a:pPr>
              <a:r>
                <a:rPr lang="en-US" altLang="fr-FR" sz="1600" b="1">
                  <a:solidFill>
                    <a:srgbClr val="262673"/>
                  </a:solidFill>
                </a:rPr>
                <a:t>Memory &amp; Clock</a:t>
              </a:r>
            </a:p>
            <a:p>
              <a:pPr lvl="1">
                <a:spcBef>
                  <a:spcPct val="20000"/>
                </a:spcBef>
              </a:pPr>
              <a:r>
                <a:rPr lang="en-US" altLang="fr-FR" sz="1600" b="1">
                  <a:solidFill>
                    <a:srgbClr val="262673"/>
                  </a:solidFill>
                </a:rPr>
                <a:t>Data Communication</a:t>
              </a:r>
              <a:endParaRPr lang="fr-FR" altLang="fr-FR" sz="1800"/>
            </a:p>
          </p:txBody>
        </p:sp>
        <p:sp>
          <p:nvSpPr>
            <p:cNvPr id="9228" name="TextBox 2"/>
            <p:cNvSpPr txBox="1">
              <a:spLocks noChangeArrowheads="1"/>
            </p:cNvSpPr>
            <p:nvPr/>
          </p:nvSpPr>
          <p:spPr bwMode="auto">
            <a:xfrm>
              <a:off x="492357" y="4555350"/>
              <a:ext cx="37147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66"/>
                  </a:solidFill>
                  <a:latin typeface="Arial" charset="0"/>
                </a:defRPr>
              </a:lvl1pPr>
              <a:lvl2pPr marL="358775">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pPr>
                <a:spcBef>
                  <a:spcPct val="20000"/>
                </a:spcBef>
              </a:pPr>
              <a:r>
                <a:rPr lang="en-US" altLang="fr-FR" sz="2400">
                  <a:solidFill>
                    <a:srgbClr val="262673"/>
                  </a:solidFill>
                </a:rPr>
                <a:t>Analog domain</a:t>
              </a:r>
            </a:p>
            <a:p>
              <a:pPr lvl="1">
                <a:spcBef>
                  <a:spcPct val="20000"/>
                </a:spcBef>
              </a:pPr>
              <a:r>
                <a:rPr lang="en-US" altLang="fr-FR" sz="1600" b="1">
                  <a:solidFill>
                    <a:srgbClr val="262673"/>
                  </a:solidFill>
                </a:rPr>
                <a:t>Signal conditioning</a:t>
              </a:r>
            </a:p>
            <a:p>
              <a:pPr lvl="1">
                <a:spcBef>
                  <a:spcPct val="20000"/>
                </a:spcBef>
              </a:pPr>
              <a:r>
                <a:rPr lang="en-US" altLang="fr-FR" sz="1600" b="1">
                  <a:solidFill>
                    <a:srgbClr val="262673"/>
                  </a:solidFill>
                </a:rPr>
                <a:t>Analog to digital converter</a:t>
              </a:r>
            </a:p>
            <a:p>
              <a:pPr lvl="1">
                <a:spcBef>
                  <a:spcPct val="20000"/>
                </a:spcBef>
              </a:pPr>
              <a:r>
                <a:rPr lang="en-US" altLang="fr-FR" sz="1600" b="1">
                  <a:solidFill>
                    <a:srgbClr val="262673"/>
                  </a:solidFill>
                </a:rPr>
                <a:t>Regulated power supply</a:t>
              </a:r>
            </a:p>
            <a:p>
              <a:pPr lvl="1">
                <a:spcBef>
                  <a:spcPct val="20000"/>
                </a:spcBef>
              </a:pPr>
              <a:r>
                <a:rPr lang="en-US" altLang="fr-FR" sz="1600" b="1">
                  <a:solidFill>
                    <a:srgbClr val="262673"/>
                  </a:solidFill>
                </a:rPr>
                <a:t>Bias voltage/current references</a:t>
              </a:r>
            </a:p>
          </p:txBody>
        </p:sp>
      </p:grpSp>
      <p:sp>
        <p:nvSpPr>
          <p:cNvPr id="9223" name="Right Arrow 3"/>
          <p:cNvSpPr>
            <a:spLocks noChangeArrowheads="1"/>
          </p:cNvSpPr>
          <p:nvPr/>
        </p:nvSpPr>
        <p:spPr bwMode="auto">
          <a:xfrm>
            <a:off x="3962400" y="2743200"/>
            <a:ext cx="1752600" cy="990600"/>
          </a:xfrm>
          <a:prstGeom prst="rightArrow">
            <a:avLst>
              <a:gd name="adj1" fmla="val 50000"/>
              <a:gd name="adj2" fmla="val 49997"/>
            </a:avLst>
          </a:prstGeom>
          <a:solidFill>
            <a:srgbClr val="002060"/>
          </a:solidFill>
          <a:ln w="9525" algn="ctr">
            <a:solidFill>
              <a:schemeClr val="tx1"/>
            </a:solidFill>
            <a:round/>
            <a:headEnd/>
            <a:tailEnd/>
          </a:ln>
        </p:spPr>
        <p:txBody>
          <a:bodyPr/>
          <a:lstStyle/>
          <a:p>
            <a:endParaRPr lang="fr-FR" altLang="fr-FR"/>
          </a:p>
        </p:txBody>
      </p:sp>
      <p:sp>
        <p:nvSpPr>
          <p:cNvPr id="922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pic>
        <p:nvPicPr>
          <p:cNvPr id="9225" name="Picture 15" descr="C:\Dropbox\caeleste_S\projects\esa_sidecar\pictures\IMG_290.BMP"/>
          <p:cNvPicPr>
            <a:picLocks noChangeAspect="1" noChangeArrowheads="1"/>
          </p:cNvPicPr>
          <p:nvPr/>
        </p:nvPicPr>
        <p:blipFill>
          <a:blip r:embed="rId4">
            <a:extLst>
              <a:ext uri="{28A0092B-C50C-407E-A947-70E740481C1C}">
                <a14:useLocalDpi xmlns:a14="http://schemas.microsoft.com/office/drawing/2010/main" val="0"/>
              </a:ext>
            </a:extLst>
          </a:blip>
          <a:srcRect l="13750" r="29417"/>
          <a:stretch>
            <a:fillRect/>
          </a:stretch>
        </p:blipFill>
        <p:spPr bwMode="auto">
          <a:xfrm>
            <a:off x="6477000" y="2557463"/>
            <a:ext cx="13858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014538"/>
            <a:ext cx="42672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a:spLocks noGrp="1"/>
          </p:cNvSpPr>
          <p:nvPr>
            <p:ph type="title"/>
          </p:nvPr>
        </p:nvSpPr>
        <p:spPr/>
        <p:txBody>
          <a:bodyPr/>
          <a:lstStyle/>
          <a:p>
            <a:pPr eaLnBrk="1" hangingPunct="1"/>
            <a:r>
              <a:rPr lang="en-US" altLang="fr-FR" smtClean="0"/>
              <a:t>A mixed mode ASIC</a:t>
            </a:r>
          </a:p>
        </p:txBody>
      </p:sp>
      <p:sp>
        <p:nvSpPr>
          <p:cNvPr id="1024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C77517FF-ABC3-4FD4-989C-45C776A023C8}" type="datetime1">
              <a:rPr lang="en-US" altLang="fr-FR" sz="1400" b="0" smtClean="0">
                <a:solidFill>
                  <a:schemeClr val="tx1"/>
                </a:solidFill>
              </a:rPr>
              <a:pPr/>
              <a:t>10/10/2013</a:t>
            </a:fld>
            <a:endParaRPr lang="en-US" altLang="fr-FR" sz="1400" b="0" smtClean="0">
              <a:solidFill>
                <a:schemeClr val="tx1"/>
              </a:solidFill>
            </a:endParaRP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18FC1F59-59E8-4554-8EFE-25BB9B532E13}" type="slidenum">
              <a:rPr lang="en-US" altLang="fr-FR" sz="1400" b="0" smtClean="0">
                <a:solidFill>
                  <a:schemeClr val="tx1"/>
                </a:solidFill>
              </a:rPr>
              <a:pPr/>
              <a:t>7</a:t>
            </a:fld>
            <a:endParaRPr lang="en-US" altLang="fr-FR" sz="1400" b="0" smtClean="0">
              <a:solidFill>
                <a:schemeClr val="tx1"/>
              </a:solidFill>
            </a:endParaRPr>
          </a:p>
        </p:txBody>
      </p:sp>
      <p:sp>
        <p:nvSpPr>
          <p:cNvPr id="1024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
        <p:nvSpPr>
          <p:cNvPr id="8200" name="Rectangle 1"/>
          <p:cNvSpPr>
            <a:spLocks noChangeArrowheads="1"/>
          </p:cNvSpPr>
          <p:nvPr/>
        </p:nvSpPr>
        <p:spPr bwMode="auto">
          <a:xfrm>
            <a:off x="1295400" y="1676400"/>
            <a:ext cx="6019800" cy="2286000"/>
          </a:xfrm>
          <a:prstGeom prst="rect">
            <a:avLst/>
          </a:prstGeom>
          <a:solidFill>
            <a:srgbClr val="FFFF00">
              <a:alpha val="30196"/>
            </a:srgbClr>
          </a:solidFill>
          <a:ln w="9525" algn="ctr">
            <a:solidFill>
              <a:schemeClr val="tx1"/>
            </a:solidFill>
            <a:round/>
            <a:headEnd/>
            <a:tailEnd/>
          </a:ln>
        </p:spPr>
        <p:txBody>
          <a:bodyPr/>
          <a:lstStyle/>
          <a:p>
            <a:endParaRPr lang="fr-FR" altLang="fr-FR"/>
          </a:p>
        </p:txBody>
      </p:sp>
      <p:sp>
        <p:nvSpPr>
          <p:cNvPr id="8201" name="Rectangle 7"/>
          <p:cNvSpPr>
            <a:spLocks noChangeArrowheads="1"/>
          </p:cNvSpPr>
          <p:nvPr/>
        </p:nvSpPr>
        <p:spPr bwMode="auto">
          <a:xfrm>
            <a:off x="1295400" y="4267200"/>
            <a:ext cx="6019800" cy="1946275"/>
          </a:xfrm>
          <a:prstGeom prst="rect">
            <a:avLst/>
          </a:prstGeom>
          <a:solidFill>
            <a:srgbClr val="FF0000">
              <a:alpha val="30196"/>
            </a:srgbClr>
          </a:solidFill>
          <a:ln w="9525" algn="ctr">
            <a:solidFill>
              <a:schemeClr val="tx1"/>
            </a:solidFill>
            <a:round/>
            <a:headEnd/>
            <a:tailEnd/>
          </a:ln>
        </p:spPr>
        <p:txBody>
          <a:bodyPr/>
          <a:lstStyle/>
          <a:p>
            <a:endParaRPr lang="fr-FR" altLang="fr-FR"/>
          </a:p>
        </p:txBody>
      </p:sp>
      <p:sp>
        <p:nvSpPr>
          <p:cNvPr id="10" name="Rectangle 1"/>
          <p:cNvSpPr>
            <a:spLocks noChangeArrowheads="1"/>
          </p:cNvSpPr>
          <p:nvPr/>
        </p:nvSpPr>
        <p:spPr bwMode="auto">
          <a:xfrm>
            <a:off x="1295400" y="3962400"/>
            <a:ext cx="6019800" cy="304800"/>
          </a:xfrm>
          <a:prstGeom prst="rect">
            <a:avLst/>
          </a:prstGeom>
          <a:solidFill>
            <a:srgbClr val="30FE26">
              <a:alpha val="30196"/>
            </a:srgbClr>
          </a:solidFill>
          <a:ln w="9525" algn="ctr">
            <a:solidFill>
              <a:schemeClr val="tx1"/>
            </a:solidFill>
            <a:round/>
            <a:headEnd/>
            <a:tailEnd/>
          </a:ln>
        </p:spPr>
        <p:txBody>
          <a:bodyPr/>
          <a:lstStyle/>
          <a:p>
            <a:endParaRPr lang="fr-FR" alt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fade">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fr-FR" smtClean="0"/>
              <a:t>Challenging specifications</a:t>
            </a:r>
          </a:p>
        </p:txBody>
      </p:sp>
      <p:sp>
        <p:nvSpPr>
          <p:cNvPr id="112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80ECE6B5-EE7E-45E4-9528-DFD5123F0305}" type="datetime1">
              <a:rPr lang="en-US" altLang="fr-FR" sz="1400" b="0" smtClean="0">
                <a:solidFill>
                  <a:schemeClr val="tx1"/>
                </a:solidFill>
              </a:rPr>
              <a:pPr/>
              <a:t>10/10/2013</a:t>
            </a:fld>
            <a:endParaRPr lang="en-US" altLang="fr-FR" sz="1400" b="0" smtClean="0">
              <a:solidFill>
                <a:schemeClr val="tx1"/>
              </a:solidFill>
            </a:endParaRP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8958077F-D11A-4FB0-AED1-D9F4EE0043B9}" type="slidenum">
              <a:rPr lang="en-US" altLang="fr-FR" sz="1400" b="0" smtClean="0">
                <a:solidFill>
                  <a:schemeClr val="tx1"/>
                </a:solidFill>
              </a:rPr>
              <a:pPr/>
              <a:t>8</a:t>
            </a:fld>
            <a:endParaRPr lang="en-US" altLang="fr-FR" sz="1400" b="0" smtClean="0">
              <a:solidFill>
                <a:schemeClr val="tx1"/>
              </a:solidFill>
            </a:endParaRPr>
          </a:p>
        </p:txBody>
      </p:sp>
      <p:graphicFrame>
        <p:nvGraphicFramePr>
          <p:cNvPr id="7" name="Table 6"/>
          <p:cNvGraphicFramePr>
            <a:graphicFrameLocks noGrp="1"/>
          </p:cNvGraphicFramePr>
          <p:nvPr/>
        </p:nvGraphicFramePr>
        <p:xfrm>
          <a:off x="381000" y="1606550"/>
          <a:ext cx="6858000" cy="4221163"/>
        </p:xfrm>
        <a:graphic>
          <a:graphicData uri="http://schemas.openxmlformats.org/drawingml/2006/table">
            <a:tbl>
              <a:tblPr>
                <a:tableStyleId>{1E171933-4619-4E11-9A3F-F7608DF75F80}</a:tableStyleId>
              </a:tblPr>
              <a:tblGrid>
                <a:gridCol w="2284845"/>
                <a:gridCol w="551515"/>
                <a:gridCol w="4021640"/>
              </a:tblGrid>
              <a:tr h="37479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Analog domain</a:t>
                      </a:r>
                      <a:endParaRPr kumimoji="0" lang="en-US" sz="1400" b="1" i="0" u="none" strike="noStrike" cap="none" normalizeH="0" baseline="0" dirty="0" smtClean="0">
                        <a:ln>
                          <a:noFill/>
                        </a:ln>
                        <a:solidFill>
                          <a:schemeClr val="tx1"/>
                        </a:solidFill>
                        <a:effectLst/>
                        <a:latin typeface="Arial" charset="0"/>
                      </a:endParaRPr>
                    </a:p>
                  </a:txBody>
                  <a:tcPr marT="45713" marB="45713" horzOverflow="overflow"/>
                </a:tc>
                <a:tc hMerge="1">
                  <a:txBody>
                    <a:bodyPr/>
                    <a:lstStyle/>
                    <a:p>
                      <a:endParaRPr lang="fr-FR"/>
                    </a:p>
                  </a:txBody>
                  <a:tcPr/>
                </a:tc>
                <a:tc hMerge="1">
                  <a:txBody>
                    <a:bodyPr/>
                    <a:lstStyle/>
                    <a:p>
                      <a:endParaRPr lang="fr-FR"/>
                    </a:p>
                  </a:txBody>
                  <a:tcPr/>
                </a:tc>
              </a:tr>
              <a:tr h="340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Function</a:t>
                      </a:r>
                      <a:endParaRPr kumimoji="0" lang="en-US" sz="1400" b="1"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No. </a:t>
                      </a:r>
                      <a:endParaRPr kumimoji="0" lang="en-US" sz="1400" b="1"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specifications</a:t>
                      </a:r>
                      <a:endParaRPr kumimoji="0" lang="en-US" sz="1400" b="1" i="0" u="none" strike="noStrike" cap="none" normalizeH="0" baseline="0" dirty="0" smtClean="0">
                        <a:ln>
                          <a:noFill/>
                        </a:ln>
                        <a:solidFill>
                          <a:schemeClr val="tx1"/>
                        </a:solidFill>
                        <a:effectLst/>
                        <a:latin typeface="Arial" charset="0"/>
                      </a:endParaRPr>
                    </a:p>
                  </a:txBody>
                  <a:tcPr marT="45713" marB="45713" horzOverflow="overflow"/>
                </a:tc>
              </a:tr>
              <a:tr h="340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LDO</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4</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1.3-3.4 [V], 100mA max. supply current</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r>
              <a:tr h="376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Analog inputs</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16 </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r>
              <a:tr h="518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Preamplifier / CDS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Offset cancellation</a:t>
                      </a: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4</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5 gains, 25uV RMS noise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 bits Offset removal</a:t>
                      </a:r>
                    </a:p>
                  </a:txBody>
                  <a:tcPr marT="45713" marB="45713" horzOverflow="overflow"/>
                </a:tc>
              </a:tr>
              <a:tr h="518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16-bit ADC</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4</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Successive approximation with bits calibration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Target DNL &lt; 1,5 LSB</a:t>
                      </a:r>
                    </a:p>
                  </a:txBody>
                  <a:tcPr marT="45713" marB="45713" horzOverflow="overflow"/>
                </a:tc>
              </a:tr>
              <a:tr h="518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ROIC bias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Reference voltages</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16</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10 bits, rail to rail operation</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r>
              <a:tr h="518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ROIC health monitoring</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4</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Resistors / differential voltage monitoring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16 bits</a:t>
                      </a:r>
                    </a:p>
                  </a:txBody>
                  <a:tcPr marT="45713" marB="45713" horzOverflow="overflow"/>
                </a:tc>
              </a:tr>
              <a:tr h="340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Internal reference</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1.2V Bandgap</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r>
              <a:tr h="376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Temperature sensor</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tc>
              </a:tr>
            </a:tbl>
          </a:graphicData>
        </a:graphic>
      </p:graphicFrame>
      <p:grpSp>
        <p:nvGrpSpPr>
          <p:cNvPr id="11311" name="Group 2"/>
          <p:cNvGrpSpPr>
            <a:grpSpLocks/>
          </p:cNvGrpSpPr>
          <p:nvPr/>
        </p:nvGrpSpPr>
        <p:grpSpPr bwMode="auto">
          <a:xfrm>
            <a:off x="7391400" y="1676400"/>
            <a:ext cx="1590675" cy="1358900"/>
            <a:chOff x="7620000" y="4953000"/>
            <a:chExt cx="1362835" cy="1096963"/>
          </a:xfrm>
        </p:grpSpPr>
        <p:pic>
          <p:nvPicPr>
            <p:cNvPr id="11313"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953000"/>
              <a:ext cx="136283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7620000" y="4953000"/>
              <a:ext cx="1362835" cy="609993"/>
            </a:xfrm>
            <a:prstGeom prst="rect">
              <a:avLst/>
            </a:prstGeom>
            <a:solidFill>
              <a:srgbClr val="FFFF00">
                <a:alpha val="3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fr-FR" dirty="0">
                <a:solidFill>
                  <a:schemeClr val="tx1"/>
                </a:solidFill>
              </a:endParaRPr>
            </a:p>
          </p:txBody>
        </p:sp>
      </p:grpSp>
      <p:sp>
        <p:nvSpPr>
          <p:cNvPr id="1131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fr-FR" smtClean="0"/>
              <a:t>Challenging specifications</a:t>
            </a:r>
          </a:p>
        </p:txBody>
      </p:sp>
      <p:sp>
        <p:nvSpPr>
          <p:cNvPr id="122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726061B1-2FF5-4510-AD45-011CB55B3BE6}" type="datetime1">
              <a:rPr lang="en-US" altLang="fr-FR" sz="1400" b="0" smtClean="0">
                <a:solidFill>
                  <a:schemeClr val="tx1"/>
                </a:solidFill>
              </a:rPr>
              <a:pPr/>
              <a:t>10/10/2013</a:t>
            </a:fld>
            <a:endParaRPr lang="en-US" altLang="fr-FR" sz="1400" b="0" smtClean="0">
              <a:solidFill>
                <a:schemeClr val="tx1"/>
              </a:solidFill>
            </a:endParaRP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fld id="{B2BD9DA5-04E8-4A44-8145-4C82EB5CC271}" type="slidenum">
              <a:rPr lang="en-US" altLang="fr-FR" sz="1400" b="0" smtClean="0">
                <a:solidFill>
                  <a:schemeClr val="tx1"/>
                </a:solidFill>
              </a:rPr>
              <a:pPr/>
              <a:t>9</a:t>
            </a:fld>
            <a:endParaRPr lang="en-US" altLang="fr-FR" sz="1400" b="0" smtClean="0">
              <a:solidFill>
                <a:schemeClr val="tx1"/>
              </a:solidFill>
            </a:endParaRPr>
          </a:p>
        </p:txBody>
      </p:sp>
      <p:graphicFrame>
        <p:nvGraphicFramePr>
          <p:cNvPr id="8" name="Table 7"/>
          <p:cNvGraphicFramePr>
            <a:graphicFrameLocks noGrp="1"/>
          </p:cNvGraphicFramePr>
          <p:nvPr/>
        </p:nvGraphicFramePr>
        <p:xfrm>
          <a:off x="381000" y="1600200"/>
          <a:ext cx="6858000" cy="3130550"/>
        </p:xfrm>
        <a:graphic>
          <a:graphicData uri="http://schemas.openxmlformats.org/drawingml/2006/table">
            <a:tbl>
              <a:tblPr>
                <a:tableStyleId>{1E171933-4619-4E11-9A3F-F7608DF75F80}</a:tableStyleId>
              </a:tblPr>
              <a:tblGrid>
                <a:gridCol w="3505199"/>
                <a:gridCol w="3352801"/>
              </a:tblGrid>
              <a:tr h="38946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Digital domain</a:t>
                      </a:r>
                      <a:endParaRPr kumimoji="0" lang="en-US" sz="1400" b="1" i="0" u="none" strike="noStrike" cap="none" normalizeH="0" baseline="0" dirty="0" smtClean="0">
                        <a:ln>
                          <a:noFill/>
                        </a:ln>
                        <a:solidFill>
                          <a:schemeClr val="tx1"/>
                        </a:solidFill>
                        <a:effectLst/>
                        <a:latin typeface="Arial" charset="0"/>
                      </a:endParaRPr>
                    </a:p>
                  </a:txBody>
                  <a:tcPr marT="45723" marB="45723" horzOverflow="overflow"/>
                </a:tc>
                <a:tc hMerge="1">
                  <a:txBody>
                    <a:bodyPr/>
                    <a:lstStyle/>
                    <a:p>
                      <a:endParaRPr lang="fr-FR"/>
                    </a:p>
                  </a:txBody>
                  <a:tcPr/>
                </a:tc>
              </a:tr>
              <a:tr h="387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Master clock</a:t>
                      </a:r>
                      <a:endParaRPr kumimoji="0" lang="nl-BE" sz="1400" b="0" i="0" u="none" strike="noStrike" cap="none" normalizeH="0" baseline="0" smtClean="0">
                        <a:ln>
                          <a:noFill/>
                        </a:ln>
                        <a:solidFill>
                          <a:srgbClr val="000000"/>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0 – 200 MHz</a:t>
                      </a:r>
                      <a:endParaRPr kumimoji="0" lang="nl-BE" sz="1400" b="0" i="0" u="none" strike="noStrike" cap="none" normalizeH="0" baseline="0" smtClean="0">
                        <a:ln>
                          <a:noFill/>
                        </a:ln>
                        <a:solidFill>
                          <a:srgbClr val="000000"/>
                        </a:solidFill>
                        <a:effectLst/>
                        <a:latin typeface="Arial" charset="0"/>
                      </a:endParaRPr>
                    </a:p>
                  </a:txBody>
                  <a:tcPr marT="45723" marB="45723" horzOverflow="overflow"/>
                </a:tc>
              </a:tr>
              <a:tr h="387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System level protocol</a:t>
                      </a:r>
                      <a:endParaRPr kumimoji="0" lang="nl-BE" sz="1400" b="0" i="0" u="none" strike="noStrike" cap="none" normalizeH="0" baseline="0" smtClean="0">
                        <a:ln>
                          <a:noFill/>
                        </a:ln>
                        <a:solidFill>
                          <a:srgbClr val="000000"/>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 – 200 Mbit/s Space Wire</a:t>
                      </a:r>
                      <a:endParaRPr kumimoji="0" lang="nl-BE" sz="1400" b="0" i="0" u="none" strike="noStrike" cap="none" normalizeH="0" baseline="0" smtClean="0">
                        <a:ln>
                          <a:noFill/>
                        </a:ln>
                        <a:solidFill>
                          <a:srgbClr val="000000"/>
                        </a:solidFill>
                        <a:effectLst/>
                        <a:latin typeface="Arial" charset="0"/>
                      </a:endParaRPr>
                    </a:p>
                  </a:txBody>
                  <a:tcPr marT="45723" marB="45723" horzOverflow="overflow"/>
                </a:tc>
              </a:tr>
              <a:tr h="3419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ROIC digital control</a:t>
                      </a:r>
                      <a:endParaRPr kumimoji="0" lang="nl-BE" sz="1400" b="0" i="0" u="none" strike="noStrike" cap="none" normalizeH="0" baseline="0" dirty="0" smtClean="0">
                        <a:ln>
                          <a:noFill/>
                        </a:ln>
                        <a:solidFill>
                          <a:srgbClr val="000000"/>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a:t>
                      </a:r>
                      <a:endParaRPr kumimoji="0" lang="nl-BE" sz="1400" b="0" i="0" u="none" strike="noStrike" cap="none" normalizeH="0" baseline="0" dirty="0" smtClean="0">
                        <a:ln>
                          <a:noFill/>
                        </a:ln>
                        <a:solidFill>
                          <a:srgbClr val="000000"/>
                        </a:solidFill>
                        <a:effectLst/>
                        <a:latin typeface="Arial" charset="0"/>
                      </a:endParaRPr>
                    </a:p>
                  </a:txBody>
                  <a:tcPr marT="45723" marB="45723" horzOverflow="overflow"/>
                </a:tc>
              </a:tr>
              <a:tr h="387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Scheduler time granularity</a:t>
                      </a:r>
                      <a:endParaRPr kumimoji="0" lang="nl-BE" sz="1400" b="0" i="0" u="none" strike="noStrike" cap="none" normalizeH="0" baseline="0" smtClean="0">
                        <a:ln>
                          <a:noFill/>
                        </a:ln>
                        <a:solidFill>
                          <a:srgbClr val="000000"/>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10M updates/s</a:t>
                      </a:r>
                      <a:endParaRPr kumimoji="0" lang="nl-BE" sz="1400" b="0" i="0" u="none" strike="noStrike" cap="none" normalizeH="0" baseline="0" dirty="0" smtClean="0">
                        <a:ln>
                          <a:noFill/>
                        </a:ln>
                        <a:solidFill>
                          <a:srgbClr val="000000"/>
                        </a:solidFill>
                        <a:effectLst/>
                        <a:latin typeface="Arial" charset="0"/>
                      </a:endParaRPr>
                    </a:p>
                  </a:txBody>
                  <a:tcPr marT="45723" marB="45723" horzOverflow="overflow"/>
                </a:tc>
              </a:tr>
              <a:tr h="3599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Sequence nesting depth</a:t>
                      </a:r>
                      <a:endParaRPr kumimoji="0" lang="en-US" sz="1400" b="0" i="0" u="none" strike="noStrike" cap="none" normalizeH="0" baseline="0" dirty="0" smtClean="0">
                        <a:ln>
                          <a:noFill/>
                        </a:ln>
                        <a:solidFill>
                          <a:srgbClr val="000000"/>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8 </a:t>
                      </a:r>
                      <a:endParaRPr kumimoji="0" lang="nl-BE" sz="1400" b="0" i="0" u="none" strike="noStrike" cap="none" normalizeH="0" baseline="0" dirty="0" smtClean="0">
                        <a:ln>
                          <a:noFill/>
                        </a:ln>
                        <a:solidFill>
                          <a:srgbClr val="000000"/>
                        </a:solidFill>
                        <a:effectLst/>
                        <a:latin typeface="Arial" charset="0"/>
                      </a:endParaRPr>
                    </a:p>
                  </a:txBody>
                  <a:tcPr marT="45723" marB="45723" horzOverflow="overflow"/>
                </a:tc>
              </a:tr>
              <a:tr h="3483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ROIC monitoring and trigger inputs</a:t>
                      </a:r>
                      <a:endParaRPr kumimoji="0" lang="nl-BE" sz="1400" b="0" i="0" u="none" strike="noStrike" cap="none" normalizeH="0" baseline="0" smtClean="0">
                        <a:ln>
                          <a:noFill/>
                        </a:ln>
                        <a:solidFill>
                          <a:srgbClr val="000000"/>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8 </a:t>
                      </a:r>
                      <a:endParaRPr kumimoji="0" lang="nl-BE" sz="1400" b="0" i="0" u="none" strike="noStrike" cap="none" normalizeH="0" baseline="0" dirty="0" smtClean="0">
                        <a:ln>
                          <a:noFill/>
                        </a:ln>
                        <a:solidFill>
                          <a:srgbClr val="000000"/>
                        </a:solidFill>
                        <a:effectLst/>
                        <a:latin typeface="Arial" charset="0"/>
                      </a:endParaRPr>
                    </a:p>
                  </a:txBody>
                  <a:tcPr marT="45723" marB="45723" horzOverflow="overflow"/>
                </a:tc>
              </a:tr>
              <a:tr h="528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ROIC programming channel</a:t>
                      </a:r>
                      <a:endParaRPr kumimoji="0" lang="nl-BE" sz="1400" b="0" i="0" u="none" strike="noStrike" cap="none" normalizeH="0" baseline="0" smtClean="0">
                        <a:ln>
                          <a:noFill/>
                        </a:ln>
                        <a:solidFill>
                          <a:srgbClr val="000000"/>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 SPI</a:t>
                      </a:r>
                      <a:endParaRPr kumimoji="0" lang="nl-BE" sz="1400" b="0" i="0" u="none" strike="noStrike" cap="none" normalizeH="0" baseline="0" dirty="0" smtClean="0">
                        <a:ln>
                          <a:noFill/>
                        </a:ln>
                        <a:solidFill>
                          <a:srgbClr val="000000"/>
                        </a:solidFill>
                        <a:effectLst/>
                        <a:latin typeface="Arial" charset="0"/>
                      </a:endParaRPr>
                    </a:p>
                  </a:txBody>
                  <a:tcPr marT="45723" marB="45723" horzOverflow="overflow"/>
                </a:tc>
              </a:tr>
            </a:tbl>
          </a:graphicData>
        </a:graphic>
      </p:graphicFrame>
      <p:sp>
        <p:nvSpPr>
          <p:cNvPr id="1232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66"/>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rgbClr val="4D4D4D"/>
                </a:solidFill>
                <a:latin typeface="Arial" charset="0"/>
              </a:defRPr>
            </a:lvl4pPr>
            <a:lvl5pPr>
              <a:defRPr sz="2000">
                <a:solidFill>
                  <a:srgbClr val="4D4D4D"/>
                </a:solidFill>
                <a:latin typeface="Arial" charset="0"/>
              </a:defRPr>
            </a:lvl5pPr>
            <a:lvl6pPr eaLnBrk="0" hangingPunct="0">
              <a:defRPr sz="2000">
                <a:solidFill>
                  <a:srgbClr val="4D4D4D"/>
                </a:solidFill>
                <a:latin typeface="Arial" charset="0"/>
              </a:defRPr>
            </a:lvl6pPr>
            <a:lvl7pPr eaLnBrk="0" hangingPunct="0">
              <a:defRPr sz="2000">
                <a:solidFill>
                  <a:srgbClr val="4D4D4D"/>
                </a:solidFill>
                <a:latin typeface="Arial" charset="0"/>
              </a:defRPr>
            </a:lvl7pPr>
            <a:lvl8pPr eaLnBrk="0" hangingPunct="0">
              <a:defRPr sz="2000">
                <a:solidFill>
                  <a:srgbClr val="4D4D4D"/>
                </a:solidFill>
                <a:latin typeface="Arial" charset="0"/>
              </a:defRPr>
            </a:lvl8pPr>
            <a:lvl9pPr eaLnBrk="0" hangingPunct="0">
              <a:defRPr sz="2000">
                <a:solidFill>
                  <a:srgbClr val="4D4D4D"/>
                </a:solidFill>
                <a:latin typeface="Arial" charset="0"/>
              </a:defRPr>
            </a:lvl9pPr>
          </a:lstStyle>
          <a:p>
            <a:r>
              <a:rPr lang="en-US" altLang="fr-FR" sz="1400" b="0" smtClean="0">
                <a:solidFill>
                  <a:schemeClr val="tx1"/>
                </a:solidFill>
              </a:rPr>
              <a:t>ASIC for LF NIR/SWIR detector array</a:t>
            </a:r>
          </a:p>
        </p:txBody>
      </p:sp>
      <p:grpSp>
        <p:nvGrpSpPr>
          <p:cNvPr id="12321" name="Group 1"/>
          <p:cNvGrpSpPr>
            <a:grpSpLocks/>
          </p:cNvGrpSpPr>
          <p:nvPr/>
        </p:nvGrpSpPr>
        <p:grpSpPr bwMode="auto">
          <a:xfrm>
            <a:off x="7391400" y="1676400"/>
            <a:ext cx="1590675" cy="1371600"/>
            <a:chOff x="7391399" y="1676400"/>
            <a:chExt cx="1590675" cy="1371600"/>
          </a:xfrm>
        </p:grpSpPr>
        <p:pic>
          <p:nvPicPr>
            <p:cNvPr id="12322" name="Content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399" y="1676400"/>
              <a:ext cx="15906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auto">
            <a:xfrm>
              <a:off x="7391399" y="2438400"/>
              <a:ext cx="1590675" cy="609600"/>
            </a:xfrm>
            <a:prstGeom prst="rect">
              <a:avLst/>
            </a:prstGeom>
            <a:solidFill>
              <a:srgbClr val="FF0000">
                <a:alpha val="3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fr-FR" dirty="0">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caeles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caeleste</Template>
  <TotalTime>7915</TotalTime>
  <Words>1467</Words>
  <Application>Microsoft Office PowerPoint</Application>
  <PresentationFormat>Presentazione su schermo (4:3)</PresentationFormat>
  <Paragraphs>397</Paragraphs>
  <Slides>36</Slides>
  <Notes>20</Notes>
  <HiddenSlides>0</HiddenSlides>
  <MMClips>0</MMClips>
  <ScaleCrop>false</ScaleCrop>
  <HeadingPairs>
    <vt:vector size="8" baseType="variant">
      <vt:variant>
        <vt:lpstr>Caratteri utilizzati</vt:lpstr>
      </vt:variant>
      <vt:variant>
        <vt:i4>2</vt:i4>
      </vt:variant>
      <vt:variant>
        <vt:lpstr>Tema</vt:lpstr>
      </vt:variant>
      <vt:variant>
        <vt:i4>1</vt:i4>
      </vt:variant>
      <vt:variant>
        <vt:lpstr>Server OLE incorporati</vt:lpstr>
      </vt:variant>
      <vt:variant>
        <vt:i4>2</vt:i4>
      </vt:variant>
      <vt:variant>
        <vt:lpstr>Titoli diapositive</vt:lpstr>
      </vt:variant>
      <vt:variant>
        <vt:i4>36</vt:i4>
      </vt:variant>
    </vt:vector>
  </HeadingPairs>
  <TitlesOfParts>
    <vt:vector size="41" baseType="lpstr">
      <vt:lpstr>Arial</vt:lpstr>
      <vt:lpstr>Courier New</vt:lpstr>
      <vt:lpstr>caeleste</vt:lpstr>
      <vt:lpstr>Adobe Acrobat Document</vt:lpstr>
      <vt:lpstr>Microsoft Visio Drawing</vt:lpstr>
      <vt:lpstr>Presentazione standard di PowerPoint</vt:lpstr>
      <vt:lpstr>status</vt:lpstr>
      <vt:lpstr>Outline</vt:lpstr>
      <vt:lpstr>Outline</vt:lpstr>
      <vt:lpstr>A signal conditionning ASIC</vt:lpstr>
      <vt:lpstr>Why an ASIC ?</vt:lpstr>
      <vt:lpstr>A mixed mode ASIC</vt:lpstr>
      <vt:lpstr>Challenging specifications</vt:lpstr>
      <vt:lpstr>Challenging specifications</vt:lpstr>
      <vt:lpstr>Environmental constraints</vt:lpstr>
      <vt:lpstr>Outline</vt:lpstr>
      <vt:lpstr>Radiation hardness</vt:lpstr>
      <vt:lpstr>Radiation hardness: digital design</vt:lpstr>
      <vt:lpstr>Radiation hardness: digital design</vt:lpstr>
      <vt:lpstr>Radiation hardness: analog design</vt:lpstr>
      <vt:lpstr>Design for low temperature</vt:lpstr>
      <vt:lpstr>Cryogenic digital design</vt:lpstr>
      <vt:lpstr>Cryogenic analog design</vt:lpstr>
      <vt:lpstr>Outline</vt:lpstr>
      <vt:lpstr>Analog section</vt:lpstr>
      <vt:lpstr>Analog section</vt:lpstr>
      <vt:lpstr>LDO</vt:lpstr>
      <vt:lpstr>LDO: tunning range</vt:lpstr>
      <vt:lpstr>LDO: stability </vt:lpstr>
      <vt:lpstr>Conversion channel</vt:lpstr>
      <vt:lpstr>ADC</vt:lpstr>
      <vt:lpstr>ADC: model driven design</vt:lpstr>
      <vt:lpstr>ADC: design verification  </vt:lpstr>
      <vt:lpstr>Digital design </vt:lpstr>
      <vt:lpstr>Digital design </vt:lpstr>
      <vt:lpstr>Outline</vt:lpstr>
      <vt:lpstr>Test setup</vt:lpstr>
      <vt:lpstr>Outline</vt:lpstr>
      <vt:lpstr>Conclusions</vt:lpstr>
      <vt:lpstr>Next steps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Benoit</dc:creator>
  <cp:lastModifiedBy>tecno</cp:lastModifiedBy>
  <cp:revision>426</cp:revision>
  <cp:lastPrinted>2010-09-19T15:58:00Z</cp:lastPrinted>
  <dcterms:created xsi:type="dcterms:W3CDTF">1601-01-01T00:00:00Z</dcterms:created>
  <dcterms:modified xsi:type="dcterms:W3CDTF">2013-10-10T08:46:41Z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