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sldIdLst>
    <p:sldId id="256" r:id="rId13"/>
    <p:sldId id="257" r:id="rId14"/>
    <p:sldId id="272" r:id="rId15"/>
    <p:sldId id="258" r:id="rId16"/>
    <p:sldId id="260" r:id="rId17"/>
    <p:sldId id="263" r:id="rId18"/>
    <p:sldId id="261" r:id="rId19"/>
    <p:sldId id="262" r:id="rId20"/>
    <p:sldId id="266" r:id="rId21"/>
    <p:sldId id="269" r:id="rId22"/>
    <p:sldId id="264" r:id="rId23"/>
    <p:sldId id="268" r:id="rId24"/>
    <p:sldId id="270" r:id="rId25"/>
    <p:sldId id="265" r:id="rId26"/>
    <p:sldId id="267" r:id="rId27"/>
    <p:sldId id="259" r:id="rId28"/>
    <p:sldId id="271" r:id="rId2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5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455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2860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12958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9889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011461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17592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49953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10190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9525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0006887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2079838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324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60269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53595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0119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60827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667447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6581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67384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21583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36951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699576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344970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75829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21506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82401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63789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48107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243379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27502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58341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9006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57862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23141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72018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8593403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96444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7698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823360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2260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9044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3017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8085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787060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5625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133091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2179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03599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899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6866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349122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669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51278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8150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0575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8960255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34400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75158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2175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7189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3168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7111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94949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2796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7751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9721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0950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2946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418719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32803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4360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37699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9530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8440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8373597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5960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0597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4486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27724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47709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24745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0506946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28301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829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15851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29741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1010609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526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65459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21414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79245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13661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9563821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4968481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38929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3728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3941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2720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729930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29768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2372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58551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9804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2717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318056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134853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19294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67439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48610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7818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1275753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177835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39567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39628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62706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7274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8329510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865500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41718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480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5380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0864929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29824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602553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62886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0103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0233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0944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9636185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5770784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14165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914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9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833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6400"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 compact, low power digital CDS CCD readout system.</a:t>
            </a:r>
            <a:r>
              <a:rPr lang="en-US" sz="6400">
                <a:effectLst/>
                <a:latin typeface="Helvetica Neue" charset="0"/>
                <a:sym typeface="Helvetica Neue" charset="0"/>
              </a:rPr>
              <a:t/>
            </a:r>
            <a:br>
              <a:rPr lang="en-US" sz="6400">
                <a:effectLst/>
                <a:latin typeface="Helvetica Neue" charset="0"/>
                <a:sym typeface="Helvetica Neue" charset="0"/>
              </a:rPr>
            </a:br>
            <a:endParaRPr lang="en-US" sz="6400">
              <a:latin typeface="Helvetica Neue" charset="0"/>
              <a:sym typeface="Helvetica Neue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Armin Karcher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5272088" y="8394700"/>
            <a:ext cx="2333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SDW 2013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0"/>
            <a:ext cx="2543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xfrm>
            <a:off x="787400" y="101600"/>
            <a:ext cx="11430000" cy="1790700"/>
          </a:xfrm>
          <a:ln/>
        </p:spPr>
        <p:txBody>
          <a:bodyPr/>
          <a:lstStyle/>
          <a:p>
            <a:r>
              <a:rPr lang="en-US"/>
              <a:t>System Choices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xfrm>
            <a:off x="25400" y="1625600"/>
            <a:ext cx="9283700" cy="7912100"/>
          </a:xfrm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3000"/>
              <a:t>Commercial FPGA board, upgradeable, reduced engineering, incorporates many system components.</a:t>
            </a:r>
          </a:p>
          <a:p>
            <a:pPr>
              <a:spcBef>
                <a:spcPts val="1250"/>
              </a:spcBef>
              <a:buFontTx/>
              <a:buBlip>
                <a:blip r:embed="rId2"/>
              </a:buBlip>
            </a:pPr>
            <a:r>
              <a:rPr lang="en-US" sz="3000"/>
              <a:t>Single FPGA makes firmware simpler, reduces complexity of other boards.</a:t>
            </a:r>
          </a:p>
          <a:p>
            <a:pPr>
              <a:spcBef>
                <a:spcPts val="1250"/>
              </a:spcBef>
              <a:buFontTx/>
              <a:buBlip>
                <a:blip r:embed="rId2"/>
              </a:buBlip>
            </a:pPr>
            <a:r>
              <a:rPr lang="en-US" sz="3000"/>
              <a:t>Web based GUI eliminates need for client software.</a:t>
            </a:r>
          </a:p>
          <a:p>
            <a:pPr>
              <a:spcBef>
                <a:spcPts val="1250"/>
              </a:spcBef>
              <a:buFontTx/>
              <a:buBlip>
                <a:blip r:embed="rId2"/>
              </a:buBlip>
            </a:pPr>
            <a:r>
              <a:rPr lang="en-US" sz="3000"/>
              <a:t>Ethernet interface uses commercial routing and PC interface components</a:t>
            </a:r>
          </a:p>
          <a:p>
            <a:pPr>
              <a:spcBef>
                <a:spcPts val="1250"/>
              </a:spcBef>
              <a:buFontTx/>
              <a:buBlip>
                <a:blip r:embed="rId2"/>
              </a:buBlip>
            </a:pPr>
            <a:r>
              <a:rPr lang="en-US" sz="3000"/>
              <a:t>Direct LVTTL switching of clocks eliminates need for high speed backplane protocols.</a:t>
            </a:r>
          </a:p>
          <a:p>
            <a:pPr>
              <a:spcBef>
                <a:spcPts val="1250"/>
              </a:spcBef>
              <a:buFontTx/>
              <a:buBlip>
                <a:blip r:embed="rId2"/>
              </a:buBlip>
            </a:pPr>
            <a:r>
              <a:rPr lang="en-US" sz="3000"/>
              <a:t>MCU on daughter boards incorporates ADC, mux, individual voltage enable. Increases flexibility while reducing backplane signals and component count.</a:t>
            </a:r>
          </a:p>
          <a:p>
            <a:pPr>
              <a:spcBef>
                <a:spcPts val="1250"/>
              </a:spcBef>
              <a:buFontTx/>
              <a:buBlip>
                <a:blip r:embed="rId2"/>
              </a:buBlip>
            </a:pPr>
            <a:r>
              <a:rPr lang="en-US" sz="3000"/>
              <a:t>Single ended low noise input eliminates need for external video drivers.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22916" r="8105" b="26172"/>
          <a:stretch>
            <a:fillRect/>
          </a:stretch>
        </p:blipFill>
        <p:spPr bwMode="auto">
          <a:xfrm rot="5400000">
            <a:off x="7656512" y="1573213"/>
            <a:ext cx="6945313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/>
          </p:cNvSpPr>
          <p:nvPr/>
        </p:nvSpPr>
        <p:spPr bwMode="auto">
          <a:xfrm>
            <a:off x="7569200" y="2082800"/>
            <a:ext cx="2146300" cy="1371600"/>
          </a:xfrm>
          <a:prstGeom prst="roundRect">
            <a:avLst>
              <a:gd name="adj" fmla="val 13889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54" name="AutoShape 2"/>
          <p:cNvSpPr>
            <a:spLocks/>
          </p:cNvSpPr>
          <p:nvPr/>
        </p:nvSpPr>
        <p:spPr bwMode="auto">
          <a:xfrm>
            <a:off x="5702300" y="2070100"/>
            <a:ext cx="1765300" cy="1371600"/>
          </a:xfrm>
          <a:prstGeom prst="roundRect">
            <a:avLst>
              <a:gd name="adj" fmla="val 13889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55" name="AutoShape 3"/>
          <p:cNvSpPr>
            <a:spLocks/>
          </p:cNvSpPr>
          <p:nvPr/>
        </p:nvSpPr>
        <p:spPr bwMode="auto">
          <a:xfrm>
            <a:off x="2400300" y="1803400"/>
            <a:ext cx="2997200" cy="14986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56" name="Rectangle 4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155700"/>
          </a:xfrm>
          <a:ln/>
        </p:spPr>
        <p:txBody>
          <a:bodyPr/>
          <a:lstStyle/>
          <a:p>
            <a:r>
              <a:rPr lang="en-US"/>
              <a:t>Video Architecture (cont.)</a:t>
            </a:r>
          </a:p>
        </p:txBody>
      </p:sp>
      <p:sp>
        <p:nvSpPr>
          <p:cNvPr id="23557" name="Rectangle 5"/>
          <p:cNvSpPr>
            <a:spLocks noChangeArrowheads="1"/>
          </p:cNvSpPr>
          <p:nvPr>
            <p:ph type="body" idx="1"/>
          </p:nvPr>
        </p:nvSpPr>
        <p:spPr>
          <a:xfrm>
            <a:off x="165100" y="5194300"/>
            <a:ext cx="12230100" cy="4483100"/>
          </a:xfrm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3500"/>
              <a:t>Input has a choice of resistor or switched clamp</a:t>
            </a:r>
          </a:p>
          <a:p>
            <a:pPr>
              <a:spcBef>
                <a:spcPts val="1375"/>
              </a:spcBef>
              <a:buFontTx/>
              <a:buBlip>
                <a:blip r:embed="rId2"/>
              </a:buBlip>
            </a:pPr>
            <a:r>
              <a:rPr lang="en-US" sz="3500"/>
              <a:t>Pre-amp and PGA run off +/-15V supply to give maximum headroom.</a:t>
            </a:r>
          </a:p>
          <a:p>
            <a:pPr>
              <a:spcBef>
                <a:spcPts val="1375"/>
              </a:spcBef>
              <a:buFontTx/>
              <a:buBlip>
                <a:blip r:embed="rId2"/>
              </a:buBlip>
            </a:pPr>
            <a:r>
              <a:rPr lang="en-US" sz="3500"/>
              <a:t>Dual offset DACs allow independent adjustment of single ended and ADC zero points.</a:t>
            </a:r>
          </a:p>
          <a:p>
            <a:pPr>
              <a:spcBef>
                <a:spcPts val="1375"/>
              </a:spcBef>
              <a:buFontTx/>
              <a:buBlip>
                <a:blip r:embed="rId2"/>
              </a:buBlip>
            </a:pPr>
            <a:r>
              <a:rPr lang="en-US" sz="3500"/>
              <a:t>End to end bandwidth &gt;25MHz guarantees fast settling, beneficial for both slow and fast read rates.</a:t>
            </a:r>
          </a:p>
        </p:txBody>
      </p:sp>
      <p:sp>
        <p:nvSpPr>
          <p:cNvPr id="23558" name="AutoShape 6"/>
          <p:cNvSpPr>
            <a:spLocks/>
          </p:cNvSpPr>
          <p:nvPr/>
        </p:nvSpPr>
        <p:spPr bwMode="auto">
          <a:xfrm>
            <a:off x="455613" y="1892300"/>
            <a:ext cx="1273175" cy="1268413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CCD</a:t>
            </a:r>
          </a:p>
        </p:txBody>
      </p: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3960813" y="1905000"/>
            <a:ext cx="1341437" cy="1268413"/>
            <a:chOff x="0" y="0"/>
            <a:chExt cx="844" cy="799"/>
          </a:xfrm>
        </p:grpSpPr>
        <p:sp>
          <p:nvSpPr>
            <p:cNvPr id="23559" name="AutoShape 7"/>
            <p:cNvSpPr>
              <a:spLocks/>
            </p:cNvSpPr>
            <p:nvPr/>
          </p:nvSpPr>
          <p:spPr bwMode="auto">
            <a:xfrm rot="5400000">
              <a:off x="44" y="0"/>
              <a:ext cx="800" cy="8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60" name="Rectangle 8"/>
            <p:cNvSpPr>
              <a:spLocks/>
            </p:cNvSpPr>
            <p:nvPr/>
          </p:nvSpPr>
          <p:spPr bwMode="auto">
            <a:xfrm>
              <a:off x="0" y="204"/>
              <a:ext cx="601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PGA</a:t>
              </a:r>
            </a:p>
          </p:txBody>
        </p:sp>
      </p:grp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2395538" y="1905000"/>
            <a:ext cx="1347787" cy="1268413"/>
            <a:chOff x="0" y="0"/>
            <a:chExt cx="849" cy="799"/>
          </a:xfrm>
        </p:grpSpPr>
        <p:sp>
          <p:nvSpPr>
            <p:cNvPr id="23562" name="AutoShape 10"/>
            <p:cNvSpPr>
              <a:spLocks/>
            </p:cNvSpPr>
            <p:nvPr/>
          </p:nvSpPr>
          <p:spPr bwMode="auto">
            <a:xfrm rot="5400000">
              <a:off x="49" y="0"/>
              <a:ext cx="800" cy="8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0" y="44"/>
              <a:ext cx="610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Pre</a:t>
              </a:r>
            </a:p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Amp</a:t>
              </a:r>
            </a:p>
          </p:txBody>
        </p:sp>
      </p:grpSp>
      <p:sp>
        <p:nvSpPr>
          <p:cNvPr id="23565" name="AutoShape 13"/>
          <p:cNvSpPr>
            <a:spLocks/>
          </p:cNvSpPr>
          <p:nvPr/>
        </p:nvSpPr>
        <p:spPr bwMode="auto">
          <a:xfrm rot="5400000">
            <a:off x="6057107" y="2131219"/>
            <a:ext cx="1270000" cy="127158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6053138" y="2457450"/>
            <a:ext cx="118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Buffer</a:t>
            </a:r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7553325" y="2133600"/>
            <a:ext cx="1984375" cy="1270000"/>
            <a:chOff x="0" y="0"/>
            <a:chExt cx="1249" cy="799"/>
          </a:xfrm>
        </p:grpSpPr>
        <p:sp>
          <p:nvSpPr>
            <p:cNvPr id="23567" name="Rectangle 15"/>
            <p:cNvSpPr>
              <a:spLocks/>
            </p:cNvSpPr>
            <p:nvPr/>
          </p:nvSpPr>
          <p:spPr bwMode="auto">
            <a:xfrm rot="5400000">
              <a:off x="625" y="175"/>
              <a:ext cx="799" cy="449"/>
            </a:xfrm>
            <a:prstGeom prst="rect">
              <a:avLst/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68" name="AutoShape 16"/>
            <p:cNvSpPr>
              <a:spLocks/>
            </p:cNvSpPr>
            <p:nvPr/>
          </p:nvSpPr>
          <p:spPr bwMode="auto">
            <a:xfrm rot="-5400000">
              <a:off x="0" y="0"/>
              <a:ext cx="800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69" name="Rectangle 17"/>
            <p:cNvSpPr>
              <a:spLocks/>
            </p:cNvSpPr>
            <p:nvPr/>
          </p:nvSpPr>
          <p:spPr bwMode="auto">
            <a:xfrm>
              <a:off x="497" y="204"/>
              <a:ext cx="60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ADC</a:t>
              </a:r>
            </a:p>
          </p:txBody>
        </p:sp>
      </p:grpSp>
      <p:sp>
        <p:nvSpPr>
          <p:cNvPr id="23571" name="AutoShape 19"/>
          <p:cNvSpPr>
            <a:spLocks/>
          </p:cNvSpPr>
          <p:nvPr/>
        </p:nvSpPr>
        <p:spPr bwMode="auto">
          <a:xfrm rot="-5400000">
            <a:off x="2872582" y="4023519"/>
            <a:ext cx="1270000" cy="712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72" name="AutoShape 20"/>
          <p:cNvSpPr>
            <a:spLocks/>
          </p:cNvSpPr>
          <p:nvPr/>
        </p:nvSpPr>
        <p:spPr bwMode="auto">
          <a:xfrm rot="5400000">
            <a:off x="3864769" y="3744119"/>
            <a:ext cx="1270000" cy="127158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73" name="Rectangle 21"/>
          <p:cNvSpPr>
            <a:spLocks/>
          </p:cNvSpPr>
          <p:nvPr/>
        </p:nvSpPr>
        <p:spPr bwMode="auto">
          <a:xfrm>
            <a:off x="3076575" y="3816350"/>
            <a:ext cx="1296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Offset </a:t>
            </a:r>
          </a:p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DAC</a:t>
            </a: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>
            <a:off x="2135188" y="25273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3687763" y="25273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5238750" y="2540000"/>
            <a:ext cx="81597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6904038" y="2514600"/>
            <a:ext cx="1195387" cy="238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>
            <a:off x="6891338" y="2984500"/>
            <a:ext cx="1195387" cy="238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>
            <a:off x="5122863" y="4392613"/>
            <a:ext cx="56197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5668963" y="3048000"/>
            <a:ext cx="38417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5670550" y="3048000"/>
            <a:ext cx="0" cy="13398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82" name="AutoShape 30"/>
          <p:cNvSpPr>
            <a:spLocks/>
          </p:cNvSpPr>
          <p:nvPr/>
        </p:nvSpPr>
        <p:spPr bwMode="auto">
          <a:xfrm>
            <a:off x="10829925" y="1917700"/>
            <a:ext cx="1665288" cy="1663700"/>
          </a:xfrm>
          <a:prstGeom prst="roundRect">
            <a:avLst>
              <a:gd name="adj" fmla="val 11449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FPGA</a:t>
            </a: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9529763" y="2747963"/>
            <a:ext cx="1295400" cy="14287"/>
          </a:xfrm>
          <a:prstGeom prst="line">
            <a:avLst/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84" name="Rectangle 32"/>
          <p:cNvSpPr>
            <a:spLocks/>
          </p:cNvSpPr>
          <p:nvPr/>
        </p:nvSpPr>
        <p:spPr bwMode="auto">
          <a:xfrm>
            <a:off x="9072563" y="3670300"/>
            <a:ext cx="238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8 channels 800mb/s</a:t>
            </a: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1741488" y="25273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2147888" y="2405063"/>
            <a:ext cx="0" cy="2746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2058988" y="2400300"/>
            <a:ext cx="0" cy="2730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2582863" y="4392613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2360613" y="3998913"/>
            <a:ext cx="222250" cy="4000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2582863" y="3557588"/>
            <a:ext cx="1587" cy="422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91" name="Rectangle 39"/>
          <p:cNvSpPr>
            <a:spLocks/>
          </p:cNvSpPr>
          <p:nvPr/>
        </p:nvSpPr>
        <p:spPr bwMode="auto">
          <a:xfrm>
            <a:off x="239713" y="3632200"/>
            <a:ext cx="1663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DC restore uses clamp or resistor</a:t>
            </a: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 rot="-5400000">
            <a:off x="1841500" y="3949700"/>
            <a:ext cx="419100" cy="241300"/>
          </a:xfrm>
          <a:custGeom>
            <a:avLst/>
            <a:gdLst>
              <a:gd name="T0" fmla="*/ 0 w 21600"/>
              <a:gd name="T1" fmla="*/ 11314 h 21600"/>
              <a:gd name="T2" fmla="*/ 2378 w 21600"/>
              <a:gd name="T3" fmla="*/ 1029 h 21600"/>
              <a:gd name="T4" fmla="*/ 6738 w 21600"/>
              <a:gd name="T5" fmla="*/ 21600 h 21600"/>
              <a:gd name="T6" fmla="*/ 11097 w 21600"/>
              <a:gd name="T7" fmla="*/ 0 h 21600"/>
              <a:gd name="T8" fmla="*/ 14862 w 21600"/>
              <a:gd name="T9" fmla="*/ 20571 h 21600"/>
              <a:gd name="T10" fmla="*/ 19024 w 21600"/>
              <a:gd name="T11" fmla="*/ 343 h 21600"/>
              <a:gd name="T12" fmla="*/ 21600 w 21600"/>
              <a:gd name="T13" fmla="*/ 106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11314"/>
                </a:moveTo>
                <a:lnTo>
                  <a:pt x="2378" y="1029"/>
                </a:lnTo>
                <a:lnTo>
                  <a:pt x="6738" y="21600"/>
                </a:lnTo>
                <a:lnTo>
                  <a:pt x="11097" y="0"/>
                </a:lnTo>
                <a:lnTo>
                  <a:pt x="14862" y="20571"/>
                </a:lnTo>
                <a:lnTo>
                  <a:pt x="19024" y="343"/>
                </a:lnTo>
                <a:lnTo>
                  <a:pt x="21600" y="10629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23596" name="Group 44"/>
          <p:cNvGrpSpPr>
            <a:grpSpLocks/>
          </p:cNvGrpSpPr>
          <p:nvPr/>
        </p:nvGrpSpPr>
        <p:grpSpPr bwMode="auto">
          <a:xfrm>
            <a:off x="2120900" y="4991100"/>
            <a:ext cx="347663" cy="139700"/>
            <a:chOff x="0" y="0"/>
            <a:chExt cx="219" cy="88"/>
          </a:xfrm>
        </p:grpSpPr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 rot="10800000" flipH="1">
              <a:off x="56" y="49"/>
              <a:ext cx="104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0" y="0"/>
              <a:ext cx="219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86" y="88"/>
              <a:ext cx="48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2057400" y="4267200"/>
            <a:ext cx="0" cy="534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2057400" y="3530600"/>
            <a:ext cx="0" cy="3349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flipH="1">
            <a:off x="2032000" y="4813300"/>
            <a:ext cx="56038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2298700" y="4808538"/>
            <a:ext cx="0" cy="171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 flipH="1">
            <a:off x="2044700" y="3543300"/>
            <a:ext cx="56038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2324100" y="2514600"/>
            <a:ext cx="0" cy="10302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603" name="Rectangle 51"/>
          <p:cNvSpPr>
            <a:spLocks/>
          </p:cNvSpPr>
          <p:nvPr/>
        </p:nvSpPr>
        <p:spPr bwMode="auto">
          <a:xfrm>
            <a:off x="3149600" y="1466850"/>
            <a:ext cx="1473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THS7002</a:t>
            </a:r>
          </a:p>
        </p:txBody>
      </p:sp>
      <p:sp>
        <p:nvSpPr>
          <p:cNvPr id="23604" name="Rectangle 52"/>
          <p:cNvSpPr>
            <a:spLocks/>
          </p:cNvSpPr>
          <p:nvPr/>
        </p:nvSpPr>
        <p:spPr bwMode="auto">
          <a:xfrm>
            <a:off x="5848350" y="1676400"/>
            <a:ext cx="1473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THS4524</a:t>
            </a:r>
          </a:p>
        </p:txBody>
      </p:sp>
      <p:sp>
        <p:nvSpPr>
          <p:cNvPr id="23605" name="Rectangle 53"/>
          <p:cNvSpPr>
            <a:spLocks/>
          </p:cNvSpPr>
          <p:nvPr/>
        </p:nvSpPr>
        <p:spPr bwMode="auto">
          <a:xfrm>
            <a:off x="7883525" y="1676400"/>
            <a:ext cx="1490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ADS5263</a:t>
            </a:r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 flipH="1">
            <a:off x="3898900" y="3503613"/>
            <a:ext cx="17589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3911600" y="2863850"/>
            <a:ext cx="0" cy="635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 flipH="1">
            <a:off x="3898900" y="2863850"/>
            <a:ext cx="123825" cy="6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/>
          <p:cNvSpPr>
            <a:spLocks/>
          </p:cNvSpPr>
          <p:nvPr/>
        </p:nvSpPr>
        <p:spPr bwMode="auto">
          <a:xfrm>
            <a:off x="7569200" y="2082800"/>
            <a:ext cx="2146300" cy="1371600"/>
          </a:xfrm>
          <a:prstGeom prst="roundRect">
            <a:avLst>
              <a:gd name="adj" fmla="val 13889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578" name="AutoShape 2"/>
          <p:cNvSpPr>
            <a:spLocks/>
          </p:cNvSpPr>
          <p:nvPr/>
        </p:nvSpPr>
        <p:spPr bwMode="auto">
          <a:xfrm>
            <a:off x="5702300" y="2070100"/>
            <a:ext cx="1765300" cy="1371600"/>
          </a:xfrm>
          <a:prstGeom prst="roundRect">
            <a:avLst>
              <a:gd name="adj" fmla="val 13889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2400300" y="1803400"/>
            <a:ext cx="2997200" cy="14986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580" name="Rectangle 4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155700"/>
          </a:xfrm>
          <a:ln/>
        </p:spPr>
        <p:txBody>
          <a:bodyPr/>
          <a:lstStyle/>
          <a:p>
            <a:r>
              <a:rPr lang="en-US"/>
              <a:t>Video Architecture (cont.)</a:t>
            </a:r>
          </a:p>
        </p:txBody>
      </p:sp>
      <p:sp>
        <p:nvSpPr>
          <p:cNvPr id="24581" name="Rectangle 5"/>
          <p:cNvSpPr>
            <a:spLocks noChangeArrowheads="1"/>
          </p:cNvSpPr>
          <p:nvPr>
            <p:ph type="body" idx="1"/>
          </p:nvPr>
        </p:nvSpPr>
        <p:spPr>
          <a:xfrm>
            <a:off x="165100" y="5194300"/>
            <a:ext cx="12230100" cy="4483100"/>
          </a:xfrm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3500"/>
              <a:t>100Mhz ADC allows 10ns time granularity.</a:t>
            </a:r>
          </a:p>
          <a:p>
            <a:pPr>
              <a:spcBef>
                <a:spcPts val="1375"/>
              </a:spcBef>
              <a:buFontTx/>
              <a:buBlip>
                <a:blip r:embed="rId2"/>
              </a:buBlip>
            </a:pPr>
            <a:r>
              <a:rPr lang="en-US" sz="3500"/>
              <a:t>Low voltage (3.3V) ADC reduces power consumption.</a:t>
            </a:r>
          </a:p>
          <a:p>
            <a:pPr>
              <a:spcBef>
                <a:spcPts val="1375"/>
              </a:spcBef>
              <a:buFontTx/>
              <a:buBlip>
                <a:blip r:embed="rId2"/>
              </a:buBlip>
            </a:pPr>
            <a:r>
              <a:rPr lang="en-US" sz="3500"/>
              <a:t>Low component count allows for compact design.</a:t>
            </a:r>
          </a:p>
          <a:p>
            <a:pPr>
              <a:spcBef>
                <a:spcPts val="1375"/>
              </a:spcBef>
              <a:buFontTx/>
              <a:buBlip>
                <a:blip r:embed="rId2"/>
              </a:buBlip>
            </a:pPr>
            <a:r>
              <a:rPr lang="en-US" sz="3500"/>
              <a:t>Easily converted to a differential input with external pre-amp.</a:t>
            </a:r>
          </a:p>
          <a:p>
            <a:pPr>
              <a:spcBef>
                <a:spcPts val="1375"/>
              </a:spcBef>
              <a:buFontTx/>
              <a:buBlip>
                <a:blip r:embed="rId2"/>
              </a:buBlip>
            </a:pPr>
            <a:r>
              <a:rPr lang="en-US" sz="3500"/>
              <a:t>Jumpers allow for differential signal inversion for n-channel CCDs</a:t>
            </a: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455613" y="1892300"/>
            <a:ext cx="1273175" cy="1268413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CCD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3960813" y="1905000"/>
            <a:ext cx="1341437" cy="1268413"/>
            <a:chOff x="0" y="0"/>
            <a:chExt cx="844" cy="799"/>
          </a:xfrm>
        </p:grpSpPr>
        <p:sp>
          <p:nvSpPr>
            <p:cNvPr id="24583" name="AutoShape 7"/>
            <p:cNvSpPr>
              <a:spLocks/>
            </p:cNvSpPr>
            <p:nvPr/>
          </p:nvSpPr>
          <p:spPr bwMode="auto">
            <a:xfrm rot="5400000">
              <a:off x="44" y="0"/>
              <a:ext cx="800" cy="8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584" name="Rectangle 8"/>
            <p:cNvSpPr>
              <a:spLocks/>
            </p:cNvSpPr>
            <p:nvPr/>
          </p:nvSpPr>
          <p:spPr bwMode="auto">
            <a:xfrm>
              <a:off x="0" y="204"/>
              <a:ext cx="601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PGA</a:t>
              </a:r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2395538" y="1905000"/>
            <a:ext cx="1347787" cy="1268413"/>
            <a:chOff x="0" y="0"/>
            <a:chExt cx="849" cy="799"/>
          </a:xfrm>
        </p:grpSpPr>
        <p:sp>
          <p:nvSpPr>
            <p:cNvPr id="24586" name="AutoShape 10"/>
            <p:cNvSpPr>
              <a:spLocks/>
            </p:cNvSpPr>
            <p:nvPr/>
          </p:nvSpPr>
          <p:spPr bwMode="auto">
            <a:xfrm rot="5400000">
              <a:off x="49" y="0"/>
              <a:ext cx="800" cy="8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0" y="44"/>
              <a:ext cx="610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Pre</a:t>
              </a:r>
            </a:p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Amp</a:t>
              </a:r>
            </a:p>
          </p:txBody>
        </p:sp>
      </p:grpSp>
      <p:sp>
        <p:nvSpPr>
          <p:cNvPr id="24589" name="AutoShape 13"/>
          <p:cNvSpPr>
            <a:spLocks/>
          </p:cNvSpPr>
          <p:nvPr/>
        </p:nvSpPr>
        <p:spPr bwMode="auto">
          <a:xfrm rot="5400000">
            <a:off x="6057107" y="2131219"/>
            <a:ext cx="1270000" cy="127158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6053138" y="2457450"/>
            <a:ext cx="118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Buffer</a:t>
            </a: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7553325" y="2133600"/>
            <a:ext cx="1984375" cy="1270000"/>
            <a:chOff x="0" y="0"/>
            <a:chExt cx="1249" cy="799"/>
          </a:xfrm>
        </p:grpSpPr>
        <p:sp>
          <p:nvSpPr>
            <p:cNvPr id="24591" name="Rectangle 15"/>
            <p:cNvSpPr>
              <a:spLocks/>
            </p:cNvSpPr>
            <p:nvPr/>
          </p:nvSpPr>
          <p:spPr bwMode="auto">
            <a:xfrm rot="5400000">
              <a:off x="625" y="175"/>
              <a:ext cx="799" cy="449"/>
            </a:xfrm>
            <a:prstGeom prst="rect">
              <a:avLst/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592" name="AutoShape 16"/>
            <p:cNvSpPr>
              <a:spLocks/>
            </p:cNvSpPr>
            <p:nvPr/>
          </p:nvSpPr>
          <p:spPr bwMode="auto">
            <a:xfrm rot="-5400000">
              <a:off x="0" y="0"/>
              <a:ext cx="800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593" name="Rectangle 17"/>
            <p:cNvSpPr>
              <a:spLocks/>
            </p:cNvSpPr>
            <p:nvPr/>
          </p:nvSpPr>
          <p:spPr bwMode="auto">
            <a:xfrm>
              <a:off x="497" y="204"/>
              <a:ext cx="60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ADC</a:t>
              </a:r>
            </a:p>
          </p:txBody>
        </p:sp>
      </p:grpSp>
      <p:sp>
        <p:nvSpPr>
          <p:cNvPr id="24595" name="AutoShape 19"/>
          <p:cNvSpPr>
            <a:spLocks/>
          </p:cNvSpPr>
          <p:nvPr/>
        </p:nvSpPr>
        <p:spPr bwMode="auto">
          <a:xfrm rot="-5400000">
            <a:off x="2872582" y="4023519"/>
            <a:ext cx="1270000" cy="712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596" name="AutoShape 20"/>
          <p:cNvSpPr>
            <a:spLocks/>
          </p:cNvSpPr>
          <p:nvPr/>
        </p:nvSpPr>
        <p:spPr bwMode="auto">
          <a:xfrm rot="5400000">
            <a:off x="3864769" y="3744119"/>
            <a:ext cx="1270000" cy="127158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597" name="Rectangle 21"/>
          <p:cNvSpPr>
            <a:spLocks/>
          </p:cNvSpPr>
          <p:nvPr/>
        </p:nvSpPr>
        <p:spPr bwMode="auto">
          <a:xfrm>
            <a:off x="3076575" y="3816350"/>
            <a:ext cx="1296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Offset </a:t>
            </a:r>
          </a:p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DAC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2135188" y="25273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>
            <a:off x="3687763" y="25273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5238750" y="2540000"/>
            <a:ext cx="81597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6904038" y="2514600"/>
            <a:ext cx="1195387" cy="238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6891338" y="2984500"/>
            <a:ext cx="1195387" cy="238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H="1">
            <a:off x="5122863" y="4392613"/>
            <a:ext cx="56197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5668963" y="3048000"/>
            <a:ext cx="38417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670550" y="3048000"/>
            <a:ext cx="0" cy="13398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06" name="AutoShape 30"/>
          <p:cNvSpPr>
            <a:spLocks/>
          </p:cNvSpPr>
          <p:nvPr/>
        </p:nvSpPr>
        <p:spPr bwMode="auto">
          <a:xfrm>
            <a:off x="10829925" y="1917700"/>
            <a:ext cx="1665288" cy="1663700"/>
          </a:xfrm>
          <a:prstGeom prst="roundRect">
            <a:avLst>
              <a:gd name="adj" fmla="val 11449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FPGA</a:t>
            </a: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9529763" y="2747963"/>
            <a:ext cx="1295400" cy="14287"/>
          </a:xfrm>
          <a:prstGeom prst="line">
            <a:avLst/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08" name="Rectangle 32"/>
          <p:cNvSpPr>
            <a:spLocks/>
          </p:cNvSpPr>
          <p:nvPr/>
        </p:nvSpPr>
        <p:spPr bwMode="auto">
          <a:xfrm>
            <a:off x="9072563" y="3670300"/>
            <a:ext cx="238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8 channels 800mb/s</a:t>
            </a: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>
            <a:off x="1741488" y="25273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2147888" y="2405063"/>
            <a:ext cx="0" cy="2746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2058988" y="2400300"/>
            <a:ext cx="0" cy="2730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2582863" y="4392613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2360613" y="3998913"/>
            <a:ext cx="222250" cy="4000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 flipH="1">
            <a:off x="2582863" y="3557588"/>
            <a:ext cx="1587" cy="422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15" name="Rectangle 39"/>
          <p:cNvSpPr>
            <a:spLocks/>
          </p:cNvSpPr>
          <p:nvPr/>
        </p:nvSpPr>
        <p:spPr bwMode="auto">
          <a:xfrm>
            <a:off x="239713" y="3632200"/>
            <a:ext cx="1663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DC restore uses clamp or resistor</a:t>
            </a:r>
          </a:p>
        </p:txBody>
      </p:sp>
      <p:sp>
        <p:nvSpPr>
          <p:cNvPr id="24616" name="Freeform 40"/>
          <p:cNvSpPr>
            <a:spLocks/>
          </p:cNvSpPr>
          <p:nvPr/>
        </p:nvSpPr>
        <p:spPr bwMode="auto">
          <a:xfrm rot="-5400000">
            <a:off x="1841500" y="3949700"/>
            <a:ext cx="419100" cy="241300"/>
          </a:xfrm>
          <a:custGeom>
            <a:avLst/>
            <a:gdLst>
              <a:gd name="T0" fmla="*/ 0 w 21600"/>
              <a:gd name="T1" fmla="*/ 11314 h 21600"/>
              <a:gd name="T2" fmla="*/ 2378 w 21600"/>
              <a:gd name="T3" fmla="*/ 1029 h 21600"/>
              <a:gd name="T4" fmla="*/ 6738 w 21600"/>
              <a:gd name="T5" fmla="*/ 21600 h 21600"/>
              <a:gd name="T6" fmla="*/ 11097 w 21600"/>
              <a:gd name="T7" fmla="*/ 0 h 21600"/>
              <a:gd name="T8" fmla="*/ 14862 w 21600"/>
              <a:gd name="T9" fmla="*/ 20571 h 21600"/>
              <a:gd name="T10" fmla="*/ 19024 w 21600"/>
              <a:gd name="T11" fmla="*/ 343 h 21600"/>
              <a:gd name="T12" fmla="*/ 21600 w 21600"/>
              <a:gd name="T13" fmla="*/ 106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11314"/>
                </a:moveTo>
                <a:lnTo>
                  <a:pt x="2378" y="1029"/>
                </a:lnTo>
                <a:lnTo>
                  <a:pt x="6738" y="21600"/>
                </a:lnTo>
                <a:lnTo>
                  <a:pt x="11097" y="0"/>
                </a:lnTo>
                <a:lnTo>
                  <a:pt x="14862" y="20571"/>
                </a:lnTo>
                <a:lnTo>
                  <a:pt x="19024" y="343"/>
                </a:lnTo>
                <a:lnTo>
                  <a:pt x="21600" y="10629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2120900" y="4991100"/>
            <a:ext cx="347663" cy="139700"/>
            <a:chOff x="0" y="0"/>
            <a:chExt cx="219" cy="88"/>
          </a:xfrm>
        </p:grpSpPr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 rot="10800000" flipH="1">
              <a:off x="56" y="49"/>
              <a:ext cx="104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0" y="0"/>
              <a:ext cx="219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86" y="88"/>
              <a:ext cx="48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2057400" y="4267200"/>
            <a:ext cx="0" cy="534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2057400" y="3530600"/>
            <a:ext cx="0" cy="3349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 flipH="1">
            <a:off x="2032000" y="4813300"/>
            <a:ext cx="56038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2298700" y="4808538"/>
            <a:ext cx="0" cy="171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 flipH="1">
            <a:off x="2044700" y="3543300"/>
            <a:ext cx="56038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2324100" y="2514600"/>
            <a:ext cx="0" cy="10302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27" name="Rectangle 51"/>
          <p:cNvSpPr>
            <a:spLocks/>
          </p:cNvSpPr>
          <p:nvPr/>
        </p:nvSpPr>
        <p:spPr bwMode="auto">
          <a:xfrm>
            <a:off x="3149600" y="1466850"/>
            <a:ext cx="1473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THS7002</a:t>
            </a:r>
          </a:p>
        </p:txBody>
      </p:sp>
      <p:sp>
        <p:nvSpPr>
          <p:cNvPr id="24628" name="Rectangle 52"/>
          <p:cNvSpPr>
            <a:spLocks/>
          </p:cNvSpPr>
          <p:nvPr/>
        </p:nvSpPr>
        <p:spPr bwMode="auto">
          <a:xfrm>
            <a:off x="5848350" y="1676400"/>
            <a:ext cx="1473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THS4524</a:t>
            </a:r>
          </a:p>
        </p:txBody>
      </p:sp>
      <p:sp>
        <p:nvSpPr>
          <p:cNvPr id="24629" name="Rectangle 53"/>
          <p:cNvSpPr>
            <a:spLocks/>
          </p:cNvSpPr>
          <p:nvPr/>
        </p:nvSpPr>
        <p:spPr bwMode="auto">
          <a:xfrm>
            <a:off x="7883525" y="1676400"/>
            <a:ext cx="1490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ADS5263</a:t>
            </a:r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 flipH="1">
            <a:off x="3898900" y="3503613"/>
            <a:ext cx="17589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>
            <a:off x="3911600" y="2863850"/>
            <a:ext cx="0" cy="635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 flipH="1">
            <a:off x="3898900" y="2863850"/>
            <a:ext cx="123825" cy="6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/>
          </p:cNvSpPr>
          <p:nvPr/>
        </p:nvSpPr>
        <p:spPr bwMode="auto">
          <a:xfrm>
            <a:off x="7569200" y="1651000"/>
            <a:ext cx="2146300" cy="1371600"/>
          </a:xfrm>
          <a:prstGeom prst="roundRect">
            <a:avLst>
              <a:gd name="adj" fmla="val 13889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155700"/>
          </a:xfrm>
          <a:ln/>
        </p:spPr>
        <p:txBody>
          <a:bodyPr/>
          <a:lstStyle/>
          <a:p>
            <a:r>
              <a:rPr lang="en-US"/>
              <a:t>Digital CDS</a:t>
            </a:r>
          </a:p>
        </p:txBody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xfrm>
            <a:off x="152400" y="3048000"/>
            <a:ext cx="12230100" cy="6553200"/>
          </a:xfrm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/>
              <a:t>Simple approach to DCDS was chosen.</a:t>
            </a:r>
          </a:p>
          <a:p>
            <a:pPr>
              <a:spcBef>
                <a:spcPts val="1400"/>
              </a:spcBef>
              <a:buFontTx/>
              <a:buBlip>
                <a:blip r:embed="rId2"/>
              </a:buBlip>
            </a:pPr>
            <a:r>
              <a:rPr lang="en-US"/>
              <a:t>A programmable number of Reset and Signal samples are added in two 26bit accumulators.</a:t>
            </a:r>
          </a:p>
          <a:p>
            <a:pPr>
              <a:spcBef>
                <a:spcPts val="1400"/>
              </a:spcBef>
              <a:buFontTx/>
              <a:buBlip>
                <a:blip r:embed="rId2"/>
              </a:buBlip>
            </a:pPr>
            <a:r>
              <a:rPr lang="en-US"/>
              <a:t>The difference is right shifted by a programmable number of bits and 16 bits are read-out.</a:t>
            </a:r>
          </a:p>
          <a:p>
            <a:pPr>
              <a:spcBef>
                <a:spcPts val="1400"/>
              </a:spcBef>
              <a:buFontTx/>
              <a:buBlip>
                <a:blip r:embed="rId2"/>
              </a:buBlip>
            </a:pPr>
            <a:r>
              <a:rPr lang="en-US"/>
              <a:t>A digital gain can be chosen by setting the shift number.</a:t>
            </a:r>
          </a:p>
          <a:p>
            <a:pPr>
              <a:spcBef>
                <a:spcPts val="1400"/>
              </a:spcBef>
              <a:buFontTx/>
              <a:buBlip>
                <a:blip r:embed="rId2"/>
              </a:buBlip>
            </a:pPr>
            <a:r>
              <a:rPr lang="en-US"/>
              <a:t>This allows simple tuning of settling and averaging times.</a:t>
            </a:r>
          </a:p>
          <a:p>
            <a:pPr>
              <a:spcBef>
                <a:spcPts val="1400"/>
              </a:spcBef>
              <a:buFontTx/>
              <a:buBlip>
                <a:blip r:embed="rId2"/>
              </a:buBlip>
            </a:pPr>
            <a:r>
              <a:rPr lang="en-US"/>
              <a:t>More complex approaches may now be investigated after fully understanding the current system performance.</a:t>
            </a: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7553325" y="1701800"/>
            <a:ext cx="1984375" cy="1270000"/>
            <a:chOff x="0" y="0"/>
            <a:chExt cx="1249" cy="799"/>
          </a:xfrm>
        </p:grpSpPr>
        <p:sp>
          <p:nvSpPr>
            <p:cNvPr id="25604" name="Rectangle 4"/>
            <p:cNvSpPr>
              <a:spLocks/>
            </p:cNvSpPr>
            <p:nvPr/>
          </p:nvSpPr>
          <p:spPr bwMode="auto">
            <a:xfrm rot="5400000">
              <a:off x="625" y="175"/>
              <a:ext cx="799" cy="449"/>
            </a:xfrm>
            <a:prstGeom prst="rect">
              <a:avLst/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605" name="AutoShape 5"/>
            <p:cNvSpPr>
              <a:spLocks/>
            </p:cNvSpPr>
            <p:nvPr/>
          </p:nvSpPr>
          <p:spPr bwMode="auto">
            <a:xfrm rot="-5400000">
              <a:off x="0" y="0"/>
              <a:ext cx="800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497" y="204"/>
              <a:ext cx="60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ADC</a:t>
              </a:r>
            </a:p>
          </p:txBody>
        </p:sp>
      </p:grpSp>
      <p:sp>
        <p:nvSpPr>
          <p:cNvPr id="25608" name="AutoShape 8"/>
          <p:cNvSpPr>
            <a:spLocks/>
          </p:cNvSpPr>
          <p:nvPr/>
        </p:nvSpPr>
        <p:spPr bwMode="auto">
          <a:xfrm>
            <a:off x="10829925" y="1485900"/>
            <a:ext cx="1665288" cy="1663700"/>
          </a:xfrm>
          <a:prstGeom prst="roundRect">
            <a:avLst>
              <a:gd name="adj" fmla="val 11449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FPGA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9529763" y="2328863"/>
            <a:ext cx="1295400" cy="14287"/>
          </a:xfrm>
          <a:prstGeom prst="line">
            <a:avLst/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9123363" y="165100"/>
            <a:ext cx="238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8 channels 800mb/s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7883525" y="1244600"/>
            <a:ext cx="1490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ADS5263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10912475" y="1244600"/>
            <a:ext cx="1508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Spartan 6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xfrm>
            <a:off x="787400" y="38100"/>
            <a:ext cx="11430000" cy="1790700"/>
          </a:xfrm>
          <a:ln/>
        </p:spPr>
        <p:txBody>
          <a:bodyPr/>
          <a:lstStyle/>
          <a:p>
            <a:r>
              <a:rPr lang="en-US"/>
              <a:t>Performance without CCD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>
          <a:xfrm>
            <a:off x="88900" y="2082800"/>
            <a:ext cx="7543800" cy="7480300"/>
          </a:xfrm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Input sensitivity is adjustable from 60uV/ADU to 0.6uV/ADU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Single ended input can be directly attached to CCD output.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1.7nV/rt Hz and 0.9pA/rt Hz  input referred noise make buffer Jfets unnecessary.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Noise is below 1e- or 1.2 ADU for gain 6  @ 100kHz. 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For lower gain noise does not improve below 0.6 ADU.</a:t>
            </a:r>
          </a:p>
        </p:txBody>
      </p:sp>
      <p:sp>
        <p:nvSpPr>
          <p:cNvPr id="26627" name="AutoShape 3"/>
          <p:cNvSpPr>
            <a:spLocks/>
          </p:cNvSpPr>
          <p:nvPr/>
        </p:nvSpPr>
        <p:spPr bwMode="auto">
          <a:xfrm>
            <a:off x="7874000" y="2654300"/>
            <a:ext cx="4699000" cy="3365500"/>
          </a:xfrm>
          <a:prstGeom prst="roundRect">
            <a:avLst>
              <a:gd name="adj" fmla="val 5657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>
            <a:off x="7874000" y="6248400"/>
            <a:ext cx="4699000" cy="3365500"/>
          </a:xfrm>
          <a:prstGeom prst="roundRect">
            <a:avLst>
              <a:gd name="adj" fmla="val 5657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aphicFrame>
        <p:nvGraphicFramePr>
          <p:cNvPr id="26629" name="Object 5"/>
          <p:cNvGraphicFramePr>
            <a:graphicFrameLocks/>
          </p:cNvGraphicFramePr>
          <p:nvPr/>
        </p:nvGraphicFramePr>
        <p:xfrm>
          <a:off x="7969250" y="6305550"/>
          <a:ext cx="4335463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hart" r:id="rId4" imgW="6090941" imgH="4564988" progId="MSGraph.Chart.8">
                  <p:embed/>
                </p:oleObj>
              </mc:Choice>
              <mc:Fallback>
                <p:oleObj name="Chart" r:id="rId4" imgW="6090941" imgH="4564988" progId="MSGraph.Char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6305550"/>
                        <a:ext cx="4335463" cy="324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/>
          </p:cNvGraphicFramePr>
          <p:nvPr/>
        </p:nvGraphicFramePr>
        <p:xfrm>
          <a:off x="7975600" y="2714625"/>
          <a:ext cx="43180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Chart" r:id="rId6" imgW="6067701" imgH="4531735" progId="MSGraph.Chart.8">
                  <p:embed/>
                </p:oleObj>
              </mc:Choice>
              <mc:Fallback>
                <p:oleObj name="Chart" r:id="rId6" imgW="6067701" imgH="4531735" progId="MSGraph.Char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0" y="2714625"/>
                        <a:ext cx="43180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8597900" y="4991100"/>
            <a:ext cx="3632200" cy="0"/>
          </a:xfrm>
          <a:prstGeom prst="line">
            <a:avLst/>
          </a:prstGeom>
          <a:noFill/>
          <a:ln w="25400" cap="flat">
            <a:solidFill>
              <a:srgbClr val="FF530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8780463" y="4933950"/>
            <a:ext cx="16160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1e- LBNL std. CCD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8470900" y="7480300"/>
            <a:ext cx="3759200" cy="0"/>
          </a:xfrm>
          <a:prstGeom prst="line">
            <a:avLst/>
          </a:prstGeom>
          <a:noFill/>
          <a:ln w="25400" cap="flat">
            <a:solidFill>
              <a:srgbClr val="FF530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10617200" y="7429500"/>
            <a:ext cx="16144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1e- LBNL std. CCD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xfrm>
            <a:off x="787400" y="38100"/>
            <a:ext cx="11430000" cy="1790700"/>
          </a:xfrm>
          <a:ln/>
        </p:spPr>
        <p:txBody>
          <a:bodyPr/>
          <a:lstStyle/>
          <a:p>
            <a:r>
              <a:rPr lang="en-US" sz="6700"/>
              <a:t>Performance with LBNL CCDs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xfrm>
            <a:off x="127000" y="1663700"/>
            <a:ext cx="6769100" cy="7035800"/>
          </a:xfrm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Performance is identical to the best we have seen on this CCD with the ARC Gen2 system.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Newer low capacitance output transistors bring down noise.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Lowest achieved noise in test system:</a:t>
            </a:r>
          </a:p>
          <a:p>
            <a:pPr marL="850900" lvl="1">
              <a:buSzPct val="29000"/>
              <a:buFontTx/>
              <a:buBlip>
                <a:blip r:embed="rId4"/>
              </a:buBlip>
            </a:pPr>
            <a:r>
              <a:rPr lang="en-US"/>
              <a:t>1.76 e- @ 100kHz</a:t>
            </a:r>
          </a:p>
          <a:p>
            <a:pPr marL="850900" lvl="1">
              <a:buSzPct val="29000"/>
              <a:buFontTx/>
              <a:buBlip>
                <a:blip r:embed="rId4"/>
              </a:buBlip>
            </a:pPr>
            <a:r>
              <a:rPr lang="en-US"/>
              <a:t>1.59 e- @ 50kHz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6464300"/>
            <a:ext cx="3124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464300"/>
            <a:ext cx="34432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/>
          </p:cNvSpPr>
          <p:nvPr/>
        </p:nvSpPr>
        <p:spPr bwMode="auto">
          <a:xfrm>
            <a:off x="9817100" y="9099550"/>
            <a:ext cx="2603500" cy="444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Original LBNL CCD</a:t>
            </a:r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6908800" y="1587500"/>
            <a:ext cx="5842000" cy="4711700"/>
          </a:xfrm>
          <a:prstGeom prst="roundRect">
            <a:avLst>
              <a:gd name="adj" fmla="val 4042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aphicFrame>
        <p:nvGraphicFramePr>
          <p:cNvPr id="27655" name="Object 7"/>
          <p:cNvGraphicFramePr>
            <a:graphicFrameLocks/>
          </p:cNvGraphicFramePr>
          <p:nvPr/>
        </p:nvGraphicFramePr>
        <p:xfrm>
          <a:off x="5994400" y="1752600"/>
          <a:ext cx="6565900" cy="1095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Chart" r:id="rId7" imgW="9225238" imgH="15392316" progId="MSGraph.Chart.8">
                  <p:embed/>
                </p:oleObj>
              </mc:Choice>
              <mc:Fallback>
                <p:oleObj name="Chart" r:id="rId7" imgW="9225238" imgH="15392316" progId="MSGraph.Char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1752600"/>
                        <a:ext cx="6565900" cy="1095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8"/>
          <p:cNvSpPr>
            <a:spLocks/>
          </p:cNvSpPr>
          <p:nvPr/>
        </p:nvSpPr>
        <p:spPr bwMode="auto">
          <a:xfrm>
            <a:off x="6400800" y="9105900"/>
            <a:ext cx="2921000" cy="444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Readout without CCD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xfrm>
            <a:off x="787400" y="38100"/>
            <a:ext cx="11430000" cy="1790700"/>
          </a:xfrm>
          <a:ln/>
        </p:spPr>
        <p:txBody>
          <a:bodyPr/>
          <a:lstStyle/>
          <a:p>
            <a:r>
              <a:rPr lang="en-US"/>
              <a:t>Issues and Changes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xfrm>
            <a:off x="330200" y="1562100"/>
            <a:ext cx="12331700" cy="7772400"/>
          </a:xfrm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3300"/>
              <a:t>A second revision was designed to improve packaging density and fix minor problems.</a:t>
            </a:r>
          </a:p>
          <a:p>
            <a:pPr>
              <a:spcBef>
                <a:spcPts val="2250"/>
              </a:spcBef>
              <a:buFontTx/>
              <a:buBlip>
                <a:blip r:embed="rId2"/>
              </a:buBlip>
            </a:pPr>
            <a:r>
              <a:rPr lang="en-US" sz="3300"/>
              <a:t>DAC outputs were too noisy, large RC filter implemented for clocks and bias voltages. </a:t>
            </a:r>
          </a:p>
          <a:p>
            <a:pPr>
              <a:spcBef>
                <a:spcPts val="2250"/>
              </a:spcBef>
              <a:buFontTx/>
              <a:buBlip>
                <a:blip r:embed="rId2"/>
              </a:buBlip>
            </a:pPr>
            <a:r>
              <a:rPr lang="en-US" sz="3300"/>
              <a:t>Rail to rail single supply OpAmps were used for higher voltage bias drivers, eliminating second supply and reducing power.</a:t>
            </a:r>
          </a:p>
          <a:p>
            <a:pPr>
              <a:spcBef>
                <a:spcPts val="2250"/>
              </a:spcBef>
              <a:buFontTx/>
              <a:buBlip>
                <a:blip r:embed="rId2"/>
              </a:buBlip>
            </a:pPr>
            <a:r>
              <a:rPr lang="en-US" sz="3300"/>
              <a:t>A clamp for DC restore was added to eliminate drift in flat field exposures.</a:t>
            </a:r>
          </a:p>
          <a:p>
            <a:pPr>
              <a:spcBef>
                <a:spcPts val="2250"/>
              </a:spcBef>
              <a:buFontTx/>
              <a:buBlip>
                <a:blip r:embed="rId2"/>
              </a:buBlip>
            </a:pPr>
            <a:r>
              <a:rPr lang="en-US" sz="3300"/>
              <a:t>A power supply board with low noise switching supplies was incorporated to reduce the need for external supplies. </a:t>
            </a:r>
          </a:p>
          <a:p>
            <a:pPr>
              <a:spcBef>
                <a:spcPts val="2250"/>
              </a:spcBef>
              <a:buFontTx/>
              <a:buBlip>
                <a:blip r:embed="rId2"/>
              </a:buBlip>
            </a:pPr>
            <a:r>
              <a:rPr lang="en-US" sz="3300"/>
              <a:t>Two optically isolated outputs were added for external devices such as shutters.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22916" r="8105" b="26172"/>
          <a:stretch>
            <a:fillRect/>
          </a:stretch>
        </p:blipFill>
        <p:spPr bwMode="auto">
          <a:xfrm>
            <a:off x="1801813" y="3059113"/>
            <a:ext cx="93853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790700"/>
          </a:xfrm>
          <a:ln/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1866900"/>
            <a:ext cx="11430000" cy="7353300"/>
          </a:xfrm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3300"/>
              <a:t>Motivation</a:t>
            </a:r>
          </a:p>
          <a:p>
            <a:pPr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System Design Goals</a:t>
            </a:r>
          </a:p>
          <a:p>
            <a:pPr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System Architecture Overview</a:t>
            </a:r>
          </a:p>
          <a:p>
            <a:pPr marL="850900" lvl="1"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Video Hardware Architecture</a:t>
            </a:r>
          </a:p>
          <a:p>
            <a:pPr marL="850900" lvl="1"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Bias voltages</a:t>
            </a:r>
          </a:p>
          <a:p>
            <a:pPr marL="850900" lvl="1"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Clocking Hardware Architecture</a:t>
            </a:r>
          </a:p>
          <a:p>
            <a:pPr marL="850900" lvl="1"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Timing Generation</a:t>
            </a:r>
          </a:p>
          <a:p>
            <a:pPr marL="850900" lvl="1"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Software</a:t>
            </a:r>
          </a:p>
          <a:p>
            <a:pPr marL="850900" lvl="1"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System Design Choices </a:t>
            </a:r>
          </a:p>
          <a:p>
            <a:pPr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Details on the Video Signal Chain </a:t>
            </a:r>
          </a:p>
          <a:p>
            <a:pPr>
              <a:spcBef>
                <a:spcPts val="1300"/>
              </a:spcBef>
              <a:buFontTx/>
              <a:buBlip>
                <a:blip r:embed="rId2"/>
              </a:buBlip>
            </a:pPr>
            <a:r>
              <a:rPr lang="en-US" sz="3300"/>
              <a:t>Performance overview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xfrm>
            <a:off x="3225800" y="254000"/>
            <a:ext cx="8991600" cy="2438400"/>
          </a:xfrm>
          <a:ln/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787400" y="3035300"/>
            <a:ext cx="11430000" cy="6604000"/>
          </a:xfrm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DESI is a robotic actuated, fiber fed spectrograph system for the Mayall 4m telescope.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It consists of 5000 fibers, feeding 10 spectrographs with 3 cameras each.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CCD readout electronicis designed for the DESI spectrographs is described here.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The goal is to have a workable system early on to be able to use the same hardware and most of the same software during testing,commissioning and operations.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3810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854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790700"/>
          </a:xfrm>
          <a:ln/>
        </p:spPr>
        <p:txBody>
          <a:bodyPr/>
          <a:lstStyle/>
          <a:p>
            <a:r>
              <a:rPr lang="en-US"/>
              <a:t>Hardware Requirements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xfrm>
            <a:off x="787400" y="2082800"/>
            <a:ext cx="11430000" cy="6400800"/>
          </a:xfrm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Low Noise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Compact / Low Power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Flexible</a:t>
            </a:r>
          </a:p>
          <a:p>
            <a:pPr marL="850900" lvl="1">
              <a:buFontTx/>
              <a:buBlip>
                <a:blip r:embed="rId2"/>
              </a:buBlip>
            </a:pPr>
            <a:r>
              <a:rPr lang="en-US"/>
              <a:t>P type and N type CCDs</a:t>
            </a:r>
          </a:p>
          <a:p>
            <a:pPr marL="850900" lvl="1">
              <a:buFontTx/>
              <a:buBlip>
                <a:blip r:embed="rId2"/>
              </a:buBlip>
            </a:pPr>
            <a:r>
              <a:rPr lang="en-US"/>
              <a:t>3 and 4 phase clocking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Commercial interface</a:t>
            </a:r>
          </a:p>
          <a:p>
            <a:pPr marL="850900" lvl="1">
              <a:buFontTx/>
              <a:buBlip>
                <a:blip r:embed="rId2"/>
              </a:buBlip>
            </a:pPr>
            <a:r>
              <a:rPr lang="en-US"/>
              <a:t>TCP/IP over Ethernet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t="17804" r="288" b="17746"/>
          <a:stretch>
            <a:fillRect/>
          </a:stretch>
        </p:blipFill>
        <p:spPr bwMode="auto">
          <a:xfrm rot="5400000">
            <a:off x="7135019" y="3910807"/>
            <a:ext cx="71262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790700"/>
          </a:xfrm>
          <a:ln/>
        </p:spPr>
        <p:txBody>
          <a:bodyPr/>
          <a:lstStyle/>
          <a:p>
            <a:r>
              <a:rPr lang="en-US"/>
              <a:t>Video Architecture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xfrm>
            <a:off x="469900" y="3848100"/>
            <a:ext cx="12052300" cy="5930900"/>
          </a:xfrm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Digital CDS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High analog bandwidth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Flexible averaging time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Few analog components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High speed 16 bit ADC (100MHz)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Large data bandwidth to FPGA</a:t>
            </a:r>
          </a:p>
        </p:txBody>
      </p:sp>
      <p:sp>
        <p:nvSpPr>
          <p:cNvPr id="17411" name="AutoShape 3"/>
          <p:cNvSpPr>
            <a:spLocks/>
          </p:cNvSpPr>
          <p:nvPr/>
        </p:nvSpPr>
        <p:spPr bwMode="auto">
          <a:xfrm>
            <a:off x="3733800" y="1943100"/>
            <a:ext cx="1270000" cy="1270000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FF0000">
                  <a:alpha val="64000"/>
                </a:srgbClr>
              </a:gs>
              <a:gs pos="100000">
                <a:srgbClr val="FF8000">
                  <a:alpha val="67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CCD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7232650" y="1955800"/>
            <a:ext cx="1339850" cy="1270000"/>
            <a:chOff x="0" y="0"/>
            <a:chExt cx="843" cy="800"/>
          </a:xfrm>
        </p:grpSpPr>
        <p:sp>
          <p:nvSpPr>
            <p:cNvPr id="17412" name="AutoShape 4"/>
            <p:cNvSpPr>
              <a:spLocks/>
            </p:cNvSpPr>
            <p:nvPr/>
          </p:nvSpPr>
          <p:spPr bwMode="auto">
            <a:xfrm rot="5400000">
              <a:off x="43" y="0"/>
              <a:ext cx="800" cy="8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0" y="204"/>
              <a:ext cx="60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PGA</a:t>
              </a:r>
            </a:p>
          </p:txBody>
        </p:sp>
      </p:grp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5668963" y="1955800"/>
            <a:ext cx="1346200" cy="1270000"/>
            <a:chOff x="0" y="0"/>
            <a:chExt cx="848" cy="800"/>
          </a:xfrm>
        </p:grpSpPr>
        <p:sp>
          <p:nvSpPr>
            <p:cNvPr id="17415" name="AutoShape 7"/>
            <p:cNvSpPr>
              <a:spLocks/>
            </p:cNvSpPr>
            <p:nvPr/>
          </p:nvSpPr>
          <p:spPr bwMode="auto">
            <a:xfrm rot="5400000">
              <a:off x="48" y="0"/>
              <a:ext cx="800" cy="8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416" name="Rectangle 8"/>
            <p:cNvSpPr>
              <a:spLocks/>
            </p:cNvSpPr>
            <p:nvPr/>
          </p:nvSpPr>
          <p:spPr bwMode="auto">
            <a:xfrm>
              <a:off x="0" y="44"/>
              <a:ext cx="60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Pre</a:t>
              </a:r>
            </a:p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Amp</a:t>
              </a:r>
            </a:p>
          </p:txBody>
        </p:sp>
      </p:grpSp>
      <p:sp>
        <p:nvSpPr>
          <p:cNvPr id="17418" name="AutoShape 10"/>
          <p:cNvSpPr>
            <a:spLocks/>
          </p:cNvSpPr>
          <p:nvPr/>
        </p:nvSpPr>
        <p:spPr bwMode="auto">
          <a:xfrm rot="5400000">
            <a:off x="8818563" y="2184400"/>
            <a:ext cx="1270000" cy="1270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19" name="Rectangle 11"/>
          <p:cNvSpPr>
            <a:spLocks/>
          </p:cNvSpPr>
          <p:nvPr/>
        </p:nvSpPr>
        <p:spPr bwMode="auto">
          <a:xfrm>
            <a:off x="8815388" y="2508250"/>
            <a:ext cx="11779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Buffer</a:t>
            </a:r>
          </a:p>
        </p:txBody>
      </p: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10312400" y="2184400"/>
            <a:ext cx="1981200" cy="1270000"/>
            <a:chOff x="0" y="0"/>
            <a:chExt cx="1248" cy="800"/>
          </a:xfrm>
        </p:grpSpPr>
        <p:sp>
          <p:nvSpPr>
            <p:cNvPr id="17420" name="Rectangle 12"/>
            <p:cNvSpPr>
              <a:spLocks/>
            </p:cNvSpPr>
            <p:nvPr/>
          </p:nvSpPr>
          <p:spPr bwMode="auto">
            <a:xfrm rot="5400000">
              <a:off x="624" y="176"/>
              <a:ext cx="800" cy="448"/>
            </a:xfrm>
            <a:prstGeom prst="rect">
              <a:avLst/>
            </a:prstGeom>
            <a:gradFill rotWithShape="0">
              <a:gsLst>
                <a:gs pos="0">
                  <a:srgbClr val="0057E5">
                    <a:alpha val="64999"/>
                  </a:srgbClr>
                </a:gs>
                <a:gs pos="100000">
                  <a:srgbClr val="0082E5">
                    <a:alpha val="7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421" name="AutoShape 13"/>
            <p:cNvSpPr>
              <a:spLocks/>
            </p:cNvSpPr>
            <p:nvPr/>
          </p:nvSpPr>
          <p:spPr bwMode="auto">
            <a:xfrm rot="-5400000">
              <a:off x="0" y="0"/>
              <a:ext cx="800" cy="8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422" name="Rectangle 14"/>
            <p:cNvSpPr>
              <a:spLocks/>
            </p:cNvSpPr>
            <p:nvPr/>
          </p:nvSpPr>
          <p:spPr bwMode="auto">
            <a:xfrm>
              <a:off x="497" y="204"/>
              <a:ext cx="605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3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ADC</a:t>
              </a:r>
            </a:p>
          </p:txBody>
        </p:sp>
      </p:grpSp>
      <p:sp>
        <p:nvSpPr>
          <p:cNvPr id="17424" name="Rectangle 16"/>
          <p:cNvSpPr>
            <a:spLocks/>
          </p:cNvSpPr>
          <p:nvPr/>
        </p:nvSpPr>
        <p:spPr bwMode="auto">
          <a:xfrm rot="-5400000">
            <a:off x="5486400" y="4152900"/>
            <a:ext cx="1270000" cy="711200"/>
          </a:xfrm>
          <a:prstGeom prst="rect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25" name="AutoShape 17"/>
          <p:cNvSpPr>
            <a:spLocks/>
          </p:cNvSpPr>
          <p:nvPr/>
        </p:nvSpPr>
        <p:spPr bwMode="auto">
          <a:xfrm rot="5400000">
            <a:off x="6477000" y="3873500"/>
            <a:ext cx="1270000" cy="1270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26" name="Rectangle 18"/>
          <p:cNvSpPr>
            <a:spLocks/>
          </p:cNvSpPr>
          <p:nvPr/>
        </p:nvSpPr>
        <p:spPr bwMode="auto">
          <a:xfrm>
            <a:off x="5689600" y="3943350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Offset </a:t>
            </a:r>
          </a:p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DAC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5410200" y="25781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6959600" y="25781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8509000" y="25781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9664700" y="2565400"/>
            <a:ext cx="1193800" cy="238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>
            <a:off x="9652000" y="3035300"/>
            <a:ext cx="1193800" cy="238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7734300" y="4519613"/>
            <a:ext cx="5588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8267700" y="3187700"/>
            <a:ext cx="5588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>
            <a:off x="8267700" y="3175000"/>
            <a:ext cx="25400" cy="1333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35" name="AutoShape 27"/>
          <p:cNvSpPr>
            <a:spLocks/>
          </p:cNvSpPr>
          <p:nvPr/>
        </p:nvSpPr>
        <p:spPr bwMode="auto">
          <a:xfrm>
            <a:off x="10464800" y="4546600"/>
            <a:ext cx="1663700" cy="1663700"/>
          </a:xfrm>
          <a:prstGeom prst="roundRect">
            <a:avLst>
              <a:gd name="adj" fmla="val 11449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FPGA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11366500" y="3340100"/>
            <a:ext cx="12700" cy="1295400"/>
          </a:xfrm>
          <a:prstGeom prst="line">
            <a:avLst/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37" name="Rectangle 29"/>
          <p:cNvSpPr>
            <a:spLocks/>
          </p:cNvSpPr>
          <p:nvPr/>
        </p:nvSpPr>
        <p:spPr bwMode="auto">
          <a:xfrm>
            <a:off x="9572625" y="3708400"/>
            <a:ext cx="165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6.4 Gb/s</a:t>
            </a: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5016500" y="2578100"/>
            <a:ext cx="330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5422900" y="2455863"/>
            <a:ext cx="0" cy="2746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334000" y="2451100"/>
            <a:ext cx="0" cy="2730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790700"/>
          </a:xfrm>
          <a:ln/>
        </p:spPr>
        <p:txBody>
          <a:bodyPr/>
          <a:lstStyle/>
          <a:p>
            <a:r>
              <a:rPr lang="en-US"/>
              <a:t>Bias Architecture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xfrm>
            <a:off x="342900" y="5054600"/>
            <a:ext cx="12052300" cy="4000500"/>
          </a:xfrm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500"/>
              <a:t>32 channel 16-bit DAC for on-board and CCD bias voltages.</a:t>
            </a:r>
          </a:p>
          <a:p>
            <a:pPr>
              <a:spcBef>
                <a:spcPts val="1700"/>
              </a:spcBef>
              <a:buFontTx/>
              <a:buBlip>
                <a:blip r:embed="rId2"/>
              </a:buBlip>
            </a:pPr>
            <a:r>
              <a:rPr lang="en-US" sz="2500"/>
              <a:t>Bi-polar DAC, +/-15V and 0V to +/- 30V buffers.</a:t>
            </a:r>
          </a:p>
          <a:p>
            <a:pPr>
              <a:spcBef>
                <a:spcPts val="1700"/>
              </a:spcBef>
              <a:buFontTx/>
              <a:buBlip>
                <a:blip r:embed="rId2"/>
              </a:buBlip>
            </a:pPr>
            <a:r>
              <a:rPr lang="en-US" sz="2500"/>
              <a:t>On board jumpers configure polarity for n- or p-channel CCDs.</a:t>
            </a:r>
          </a:p>
          <a:p>
            <a:pPr>
              <a:spcBef>
                <a:spcPts val="1700"/>
              </a:spcBef>
              <a:buFontTx/>
              <a:buBlip>
                <a:blip r:embed="rId2"/>
              </a:buBlip>
            </a:pPr>
            <a:r>
              <a:rPr lang="en-US" sz="2500"/>
              <a:t>Rail-to-rail buffers allow single supply positive or negative operation.</a:t>
            </a:r>
          </a:p>
          <a:p>
            <a:pPr>
              <a:spcBef>
                <a:spcPts val="1700"/>
              </a:spcBef>
              <a:buFontTx/>
              <a:buBlip>
                <a:blip r:embed="rId2"/>
              </a:buBlip>
            </a:pPr>
            <a:r>
              <a:rPr lang="en-US" sz="2500"/>
              <a:t>Non inverting buffer allows filtering using low voltage capacitors.</a:t>
            </a:r>
          </a:p>
          <a:p>
            <a:pPr>
              <a:spcBef>
                <a:spcPts val="1700"/>
              </a:spcBef>
              <a:buFontTx/>
              <a:buBlip>
                <a:blip r:embed="rId2"/>
              </a:buBlip>
            </a:pPr>
            <a:r>
              <a:rPr lang="en-US" sz="2500"/>
              <a:t>MCU with 32 analog inputs controls DAC and reads buffered voltages prior to enabling outputs.</a:t>
            </a:r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 rot="5400000">
            <a:off x="4640263" y="2146300"/>
            <a:ext cx="1270000" cy="1270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4637088" y="2470150"/>
            <a:ext cx="11779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Buffer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 rot="-5400000">
            <a:off x="635000" y="2235200"/>
            <a:ext cx="1270000" cy="711200"/>
          </a:xfrm>
          <a:prstGeom prst="rect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 rot="5400000">
            <a:off x="1625600" y="1955800"/>
            <a:ext cx="1270000" cy="1270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982663" y="2025650"/>
            <a:ext cx="1006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Bias </a:t>
            </a:r>
          </a:p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DAC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860675" y="2590800"/>
            <a:ext cx="20637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3479800" y="2589213"/>
            <a:ext cx="115887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18446" name="Group 14"/>
          <p:cNvGrpSpPr>
            <a:grpSpLocks/>
          </p:cNvGrpSpPr>
          <p:nvPr/>
        </p:nvGrpSpPr>
        <p:grpSpPr bwMode="auto">
          <a:xfrm rot="5400000">
            <a:off x="3299619" y="2856707"/>
            <a:ext cx="782637" cy="273050"/>
            <a:chOff x="0" y="0"/>
            <a:chExt cx="492" cy="172"/>
          </a:xfrm>
        </p:grpSpPr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rot="10800000">
              <a:off x="272" y="88"/>
              <a:ext cx="2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280" y="0"/>
              <a:ext cx="0" cy="17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rot="10800000">
              <a:off x="0" y="88"/>
              <a:ext cx="2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16" y="0"/>
              <a:ext cx="0" cy="17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3506788" y="3390900"/>
            <a:ext cx="347662" cy="139700"/>
            <a:chOff x="0" y="0"/>
            <a:chExt cx="219" cy="88"/>
          </a:xfrm>
        </p:grpSpPr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rot="10800000" flipH="1">
              <a:off x="56" y="49"/>
              <a:ext cx="104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0" y="0"/>
              <a:ext cx="219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86" y="88"/>
              <a:ext cx="48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18451" name="Freeform 19"/>
          <p:cNvSpPr>
            <a:spLocks/>
          </p:cNvSpPr>
          <p:nvPr/>
        </p:nvSpPr>
        <p:spPr bwMode="auto">
          <a:xfrm>
            <a:off x="4859338" y="3546475"/>
            <a:ext cx="419100" cy="241300"/>
          </a:xfrm>
          <a:custGeom>
            <a:avLst/>
            <a:gdLst>
              <a:gd name="T0" fmla="*/ 0 w 21600"/>
              <a:gd name="T1" fmla="*/ 11314 h 21600"/>
              <a:gd name="T2" fmla="*/ 2378 w 21600"/>
              <a:gd name="T3" fmla="*/ 1029 h 21600"/>
              <a:gd name="T4" fmla="*/ 6738 w 21600"/>
              <a:gd name="T5" fmla="*/ 21600 h 21600"/>
              <a:gd name="T6" fmla="*/ 11097 w 21600"/>
              <a:gd name="T7" fmla="*/ 0 h 21600"/>
              <a:gd name="T8" fmla="*/ 14862 w 21600"/>
              <a:gd name="T9" fmla="*/ 20571 h 21600"/>
              <a:gd name="T10" fmla="*/ 19024 w 21600"/>
              <a:gd name="T11" fmla="*/ 343 h 21600"/>
              <a:gd name="T12" fmla="*/ 21600 w 21600"/>
              <a:gd name="T13" fmla="*/ 106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11314"/>
                </a:moveTo>
                <a:lnTo>
                  <a:pt x="2378" y="1029"/>
                </a:lnTo>
                <a:lnTo>
                  <a:pt x="6738" y="21600"/>
                </a:lnTo>
                <a:lnTo>
                  <a:pt x="11097" y="0"/>
                </a:lnTo>
                <a:lnTo>
                  <a:pt x="14862" y="20571"/>
                </a:lnTo>
                <a:lnTo>
                  <a:pt x="19024" y="343"/>
                </a:lnTo>
                <a:lnTo>
                  <a:pt x="21600" y="10629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3060700" y="2476500"/>
            <a:ext cx="419100" cy="241300"/>
          </a:xfrm>
          <a:custGeom>
            <a:avLst/>
            <a:gdLst>
              <a:gd name="T0" fmla="*/ 0 w 21600"/>
              <a:gd name="T1" fmla="*/ 11314 h 21600"/>
              <a:gd name="T2" fmla="*/ 2378 w 21600"/>
              <a:gd name="T3" fmla="*/ 1029 h 21600"/>
              <a:gd name="T4" fmla="*/ 6738 w 21600"/>
              <a:gd name="T5" fmla="*/ 21600 h 21600"/>
              <a:gd name="T6" fmla="*/ 11097 w 21600"/>
              <a:gd name="T7" fmla="*/ 0 h 21600"/>
              <a:gd name="T8" fmla="*/ 14862 w 21600"/>
              <a:gd name="T9" fmla="*/ 20571 h 21600"/>
              <a:gd name="T10" fmla="*/ 19024 w 21600"/>
              <a:gd name="T11" fmla="*/ 343 h 21600"/>
              <a:gd name="T12" fmla="*/ 21600 w 21600"/>
              <a:gd name="T13" fmla="*/ 106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11314"/>
                </a:moveTo>
                <a:lnTo>
                  <a:pt x="2378" y="1029"/>
                </a:lnTo>
                <a:lnTo>
                  <a:pt x="6738" y="21600"/>
                </a:lnTo>
                <a:lnTo>
                  <a:pt x="11097" y="0"/>
                </a:lnTo>
                <a:lnTo>
                  <a:pt x="14862" y="20571"/>
                </a:lnTo>
                <a:lnTo>
                  <a:pt x="19024" y="343"/>
                </a:lnTo>
                <a:lnTo>
                  <a:pt x="21600" y="10629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 rot="-5400000">
            <a:off x="4203700" y="3962400"/>
            <a:ext cx="419100" cy="241300"/>
          </a:xfrm>
          <a:custGeom>
            <a:avLst/>
            <a:gdLst>
              <a:gd name="T0" fmla="*/ 0 w 21600"/>
              <a:gd name="T1" fmla="*/ 11314 h 21600"/>
              <a:gd name="T2" fmla="*/ 2378 w 21600"/>
              <a:gd name="T3" fmla="*/ 1029 h 21600"/>
              <a:gd name="T4" fmla="*/ 6738 w 21600"/>
              <a:gd name="T5" fmla="*/ 21600 h 21600"/>
              <a:gd name="T6" fmla="*/ 11097 w 21600"/>
              <a:gd name="T7" fmla="*/ 0 h 21600"/>
              <a:gd name="T8" fmla="*/ 14862 w 21600"/>
              <a:gd name="T9" fmla="*/ 20571 h 21600"/>
              <a:gd name="T10" fmla="*/ 19024 w 21600"/>
              <a:gd name="T11" fmla="*/ 343 h 21600"/>
              <a:gd name="T12" fmla="*/ 21600 w 21600"/>
              <a:gd name="T13" fmla="*/ 106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11314"/>
                </a:moveTo>
                <a:lnTo>
                  <a:pt x="2378" y="1029"/>
                </a:lnTo>
                <a:lnTo>
                  <a:pt x="6738" y="21600"/>
                </a:lnTo>
                <a:lnTo>
                  <a:pt x="11097" y="0"/>
                </a:lnTo>
                <a:lnTo>
                  <a:pt x="14862" y="20571"/>
                </a:lnTo>
                <a:lnTo>
                  <a:pt x="19024" y="343"/>
                </a:lnTo>
                <a:lnTo>
                  <a:pt x="21600" y="10629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4241800" y="4508500"/>
            <a:ext cx="347663" cy="139700"/>
            <a:chOff x="0" y="0"/>
            <a:chExt cx="219" cy="88"/>
          </a:xfrm>
        </p:grpSpPr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rot="10800000" flipH="1">
              <a:off x="56" y="49"/>
              <a:ext cx="104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0" y="0"/>
              <a:ext cx="219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86" y="88"/>
              <a:ext cx="48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4419600" y="4281488"/>
            <a:ext cx="0" cy="2143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4419600" y="3141663"/>
            <a:ext cx="0" cy="7286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>
            <a:off x="4406900" y="3149600"/>
            <a:ext cx="2413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>
            <a:off x="4424363" y="3657600"/>
            <a:ext cx="4270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H="1">
            <a:off x="5270500" y="3670300"/>
            <a:ext cx="8255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6083300" y="2781300"/>
            <a:ext cx="0" cy="8826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H="1">
            <a:off x="5905500" y="2781300"/>
            <a:ext cx="4254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H="1">
            <a:off x="6324600" y="2559050"/>
            <a:ext cx="400050" cy="2222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H="1">
            <a:off x="6756400" y="2781300"/>
            <a:ext cx="65722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534150" y="2679700"/>
            <a:ext cx="12700" cy="13906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8" name="Rectangle 36"/>
          <p:cNvSpPr>
            <a:spLocks/>
          </p:cNvSpPr>
          <p:nvPr/>
        </p:nvSpPr>
        <p:spPr bwMode="auto">
          <a:xfrm>
            <a:off x="5861050" y="3987800"/>
            <a:ext cx="13414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Enable</a:t>
            </a:r>
          </a:p>
        </p:txBody>
      </p:sp>
      <p:sp>
        <p:nvSpPr>
          <p:cNvPr id="18469" name="Freeform 37"/>
          <p:cNvSpPr>
            <a:spLocks/>
          </p:cNvSpPr>
          <p:nvPr/>
        </p:nvSpPr>
        <p:spPr bwMode="auto">
          <a:xfrm rot="-5400000">
            <a:off x="6896100" y="3200400"/>
            <a:ext cx="419100" cy="241300"/>
          </a:xfrm>
          <a:custGeom>
            <a:avLst/>
            <a:gdLst>
              <a:gd name="T0" fmla="*/ 0 w 21600"/>
              <a:gd name="T1" fmla="*/ 11314 h 21600"/>
              <a:gd name="T2" fmla="*/ 2378 w 21600"/>
              <a:gd name="T3" fmla="*/ 1029 h 21600"/>
              <a:gd name="T4" fmla="*/ 6738 w 21600"/>
              <a:gd name="T5" fmla="*/ 21600 h 21600"/>
              <a:gd name="T6" fmla="*/ 11097 w 21600"/>
              <a:gd name="T7" fmla="*/ 0 h 21600"/>
              <a:gd name="T8" fmla="*/ 14862 w 21600"/>
              <a:gd name="T9" fmla="*/ 20571 h 21600"/>
              <a:gd name="T10" fmla="*/ 19024 w 21600"/>
              <a:gd name="T11" fmla="*/ 343 h 21600"/>
              <a:gd name="T12" fmla="*/ 21600 w 21600"/>
              <a:gd name="T13" fmla="*/ 106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11314"/>
                </a:moveTo>
                <a:lnTo>
                  <a:pt x="2378" y="1029"/>
                </a:lnTo>
                <a:lnTo>
                  <a:pt x="6738" y="21600"/>
                </a:lnTo>
                <a:lnTo>
                  <a:pt x="11097" y="0"/>
                </a:lnTo>
                <a:lnTo>
                  <a:pt x="14862" y="20571"/>
                </a:lnTo>
                <a:lnTo>
                  <a:pt x="19024" y="343"/>
                </a:lnTo>
                <a:lnTo>
                  <a:pt x="21600" y="10629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6934200" y="3746500"/>
            <a:ext cx="347663" cy="139700"/>
            <a:chOff x="0" y="0"/>
            <a:chExt cx="219" cy="88"/>
          </a:xfrm>
        </p:grpSpPr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 rot="10800000" flipH="1">
              <a:off x="56" y="49"/>
              <a:ext cx="104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>
              <a:off x="0" y="0"/>
              <a:ext cx="219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>
              <a:off x="86" y="88"/>
              <a:ext cx="48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7112000" y="3517900"/>
            <a:ext cx="0" cy="2127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7112000" y="2768600"/>
            <a:ext cx="0" cy="3349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76" name="AutoShape 44"/>
          <p:cNvSpPr>
            <a:spLocks/>
          </p:cNvSpPr>
          <p:nvPr/>
        </p:nvSpPr>
        <p:spPr bwMode="auto">
          <a:xfrm rot="5400000">
            <a:off x="7416800" y="2514600"/>
            <a:ext cx="520700" cy="5207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847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0" t="33257" r="17796" b="34244"/>
          <a:stretch>
            <a:fillRect/>
          </a:stretch>
        </p:blipFill>
        <p:spPr bwMode="auto">
          <a:xfrm rot="5400000">
            <a:off x="8032750" y="1943100"/>
            <a:ext cx="69215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790700"/>
          </a:xfrm>
          <a:ln/>
        </p:spPr>
        <p:txBody>
          <a:bodyPr/>
          <a:lstStyle/>
          <a:p>
            <a:r>
              <a:rPr lang="en-US"/>
              <a:t>Clocking Architecture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>
          <a:xfrm>
            <a:off x="0" y="2146300"/>
            <a:ext cx="9207500" cy="7454900"/>
          </a:xfrm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3500"/>
              <a:t>40 channel 16 bit DAC for 20 clock voltages.</a:t>
            </a:r>
          </a:p>
          <a:p>
            <a:pPr>
              <a:buFontTx/>
              <a:buBlip>
                <a:blip r:embed="rId2"/>
              </a:buBlip>
            </a:pPr>
            <a:r>
              <a:rPr lang="en-US" sz="3500"/>
              <a:t>High speed, low voltage switches.</a:t>
            </a:r>
          </a:p>
          <a:p>
            <a:pPr>
              <a:buFontTx/>
              <a:buBlip>
                <a:blip r:embed="rId2"/>
              </a:buBlip>
            </a:pPr>
            <a:r>
              <a:rPr lang="en-US" sz="3500"/>
              <a:t>High slew rate amplifiers with gain drive  CCD clocks. </a:t>
            </a:r>
          </a:p>
          <a:p>
            <a:pPr>
              <a:buFontTx/>
              <a:buBlip>
                <a:blip r:embed="rId2"/>
              </a:buBlip>
            </a:pPr>
            <a:r>
              <a:rPr lang="en-US" sz="3500"/>
              <a:t>Enable and voltage read-back by on-board MCU.</a:t>
            </a:r>
          </a:p>
          <a:p>
            <a:pPr>
              <a:buFontTx/>
              <a:buBlip>
                <a:blip r:embed="rId2"/>
              </a:buBlip>
            </a:pPr>
            <a:r>
              <a:rPr lang="en-US" sz="3500"/>
              <a:t>All timing is directly driven by  FPGA (LVTTL).</a:t>
            </a:r>
          </a:p>
          <a:p>
            <a:pPr>
              <a:buFontTx/>
              <a:buBlip>
                <a:blip r:embed="rId2"/>
              </a:buBlip>
            </a:pPr>
            <a:r>
              <a:rPr lang="en-US" sz="3500"/>
              <a:t> High voltage  for CCD depletion is generated on-board.</a:t>
            </a:r>
          </a:p>
          <a:p>
            <a:pPr marL="850900" lvl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3500"/>
              <a:t>Ramping and clamping controlled by MCU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13298" r="28941" b="4630"/>
          <a:stretch>
            <a:fillRect/>
          </a:stretch>
        </p:blipFill>
        <p:spPr bwMode="auto">
          <a:xfrm>
            <a:off x="9259888" y="2286000"/>
            <a:ext cx="3759200" cy="74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790700"/>
          </a:xfrm>
          <a:ln/>
        </p:spPr>
        <p:txBody>
          <a:bodyPr/>
          <a:lstStyle/>
          <a:p>
            <a:r>
              <a:rPr lang="en-US"/>
              <a:t>FPGA Board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xfrm>
            <a:off x="787400" y="2082800"/>
            <a:ext cx="9740900" cy="7454900"/>
          </a:xfrm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Commercial board reduces routing effort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Includes DRAM, FLASH, Power, Ethernet phy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Ultra compact SO-DIMM form factor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Upgrade path to new, pin-out compatible boards with next generation FPGAs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Uses MicroBlaze soft-core@100MHz for PC communication.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State machine reads timing table from internal memory and generates clocks, reads ADC data, and transmits CDS data to Micro Blaze.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427">
            <a:off x="9767888" y="-55563"/>
            <a:ext cx="3556000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72136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>
          <a:xfrm>
            <a:off x="787400" y="254000"/>
            <a:ext cx="11430000" cy="1790700"/>
          </a:xfrm>
          <a:ln/>
        </p:spPr>
        <p:txBody>
          <a:bodyPr/>
          <a:lstStyle/>
          <a:p>
            <a:r>
              <a:rPr lang="en-US"/>
              <a:t>Software</a:t>
            </a:r>
          </a:p>
        </p:txBody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>
          <a:xfrm>
            <a:off x="127000" y="1663700"/>
            <a:ext cx="5664200" cy="7937500"/>
          </a:xfrm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3400"/>
              <a:t>User Interface is web based.</a:t>
            </a:r>
          </a:p>
          <a:p>
            <a:pPr>
              <a:spcBef>
                <a:spcPts val="2325"/>
              </a:spcBef>
              <a:buFontTx/>
              <a:buBlip>
                <a:blip r:embed="rId3"/>
              </a:buBlip>
            </a:pPr>
            <a:r>
              <a:rPr lang="en-US" sz="3400"/>
              <a:t>No PC software is needed.</a:t>
            </a:r>
          </a:p>
          <a:p>
            <a:pPr>
              <a:spcBef>
                <a:spcPts val="2325"/>
              </a:spcBef>
              <a:buFontTx/>
              <a:buBlip>
                <a:blip r:embed="rId3"/>
              </a:buBlip>
            </a:pPr>
            <a:r>
              <a:rPr lang="en-US" sz="3400"/>
              <a:t>All configuration files are stored on the controller in flash.</a:t>
            </a:r>
          </a:p>
          <a:p>
            <a:pPr>
              <a:spcBef>
                <a:spcPts val="2325"/>
              </a:spcBef>
              <a:buFontTx/>
              <a:buBlip>
                <a:blip r:embed="rId3"/>
              </a:buBlip>
            </a:pPr>
            <a:r>
              <a:rPr lang="en-US" sz="3400"/>
              <a:t>Images can be acquired/read out by sending requests from the browser or any user program.</a:t>
            </a:r>
          </a:p>
          <a:p>
            <a:pPr>
              <a:spcBef>
                <a:spcPts val="2325"/>
              </a:spcBef>
              <a:buFontTx/>
              <a:buBlip>
                <a:blip r:embed="rId3"/>
              </a:buBlip>
            </a:pPr>
            <a:r>
              <a:rPr lang="en-US" sz="3400"/>
              <a:t>Image files are sent in fits format.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15875"/>
            <a:ext cx="7251700" cy="822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A1A1A"/>
      </a:accent1>
      <a:accent2>
        <a:srgbClr val="333399"/>
      </a:accent2>
      <a:accent3>
        <a:srgbClr val="AAAAAA"/>
      </a:accent3>
      <a:accent4>
        <a:srgbClr val="DADADA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984</Words>
  <Characters>0</Characters>
  <Application>Microsoft Office PowerPoint</Application>
  <PresentationFormat>Personalizzato</PresentationFormat>
  <Lines>0</Lines>
  <Paragraphs>160</Paragraphs>
  <Slides>17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3" baseType="lpstr">
      <vt:lpstr>Helvetica Neue Light</vt:lpstr>
      <vt:lpstr>ヒラギノ角ゴ ProN W3</vt:lpstr>
      <vt:lpstr>Helvetica Neue</vt:lpstr>
      <vt:lpstr>Title &amp; Subtitle</vt:lpstr>
      <vt:lpstr>Title &amp; Bullets</vt:lpstr>
      <vt:lpstr>Title, Bullets &amp; Photo</vt:lpstr>
      <vt:lpstr>Photo - Vertical</vt:lpstr>
      <vt:lpstr>Photo - Horizontal</vt:lpstr>
      <vt:lpstr>Title &amp; Bullets - Left</vt:lpstr>
      <vt:lpstr>Title &amp; Bullets - Right</vt:lpstr>
      <vt:lpstr>Title &amp; Bullets - 2 Column</vt:lpstr>
      <vt:lpstr>Bullets</vt:lpstr>
      <vt:lpstr>Title - Top</vt:lpstr>
      <vt:lpstr>Title - Center</vt:lpstr>
      <vt:lpstr>Blank</vt:lpstr>
      <vt:lpstr>Microsoft Graph Chart</vt:lpstr>
      <vt:lpstr>A compact, low power digital CDS CCD readout system. </vt:lpstr>
      <vt:lpstr>Overview</vt:lpstr>
      <vt:lpstr>Background</vt:lpstr>
      <vt:lpstr>Hardware Requirements</vt:lpstr>
      <vt:lpstr>Video Architecture</vt:lpstr>
      <vt:lpstr>Bias Architecture</vt:lpstr>
      <vt:lpstr>Clocking Architecture</vt:lpstr>
      <vt:lpstr>FPGA Board</vt:lpstr>
      <vt:lpstr>Software</vt:lpstr>
      <vt:lpstr>System Choices</vt:lpstr>
      <vt:lpstr>Video Architecture (cont.)</vt:lpstr>
      <vt:lpstr>Video Architecture (cont.)</vt:lpstr>
      <vt:lpstr>Digital CDS</vt:lpstr>
      <vt:lpstr>Performance without CCD</vt:lpstr>
      <vt:lpstr>Performance with LBNL CCDs</vt:lpstr>
      <vt:lpstr>Issues and Changes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compact, low power digital CDS CCD readout system. </dc:title>
  <dc:subject/>
  <dc:creator/>
  <cp:keywords/>
  <dc:description/>
  <cp:lastModifiedBy>tecno</cp:lastModifiedBy>
  <cp:revision>1</cp:revision>
  <dcterms:modified xsi:type="dcterms:W3CDTF">2013-10-09T09:23:04Z</dcterms:modified>
</cp:coreProperties>
</file>