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60" r:id="rId2"/>
    <p:sldId id="535" r:id="rId3"/>
    <p:sldId id="536" r:id="rId4"/>
    <p:sldId id="538" r:id="rId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33CC33"/>
    <a:srgbClr val="66CCFF"/>
    <a:srgbClr val="CCFFFF"/>
    <a:srgbClr val="FF0066"/>
    <a:srgbClr val="99FF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2764" autoAdjust="0"/>
    <p:restoredTop sz="95987" autoAdjust="0"/>
  </p:normalViewPr>
  <p:slideViewPr>
    <p:cSldViewPr>
      <p:cViewPr varScale="1">
        <p:scale>
          <a:sx n="49" d="100"/>
          <a:sy n="49" d="100"/>
        </p:scale>
        <p:origin x="-16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9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9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394116C4-6B4F-4382-B69F-CF924CE656D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260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F4804B12-B453-478A-86AD-0CC2B10B321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48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CDE0F76-C9E4-4AFA-9F4E-8CC99F48D74D}" type="slidenum">
              <a:rPr lang="en-US" sz="1200" smtClean="0"/>
              <a:pPr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 October 2013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71813" y="61658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ESO AO Controller for E-ELT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F4ECF-EAAD-4C4B-B712-73F46EF1D2B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0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www.uma.es/media/themes/uma/img/logo_uma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576262" cy="5762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1"/>
            <a:ext cx="6886596" cy="63339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00109"/>
            <a:ext cx="7772400" cy="50958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4293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 October 2013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ESO AO Controller for E-ELT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00813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996DD-1DF3-47DD-A961-B6EC508821C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0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7437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28688"/>
            <a:ext cx="7772400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4375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10 October 2013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325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pt-BR"/>
              <a:t>ESO AO Controller for E-ELT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7225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5B5A2480-8F94-4635-BC70-76B3A8D9179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pic>
        <p:nvPicPr>
          <p:cNvPr id="4103" name="Picture 9" descr="logo+name bla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52400"/>
            <a:ext cx="18272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91" r:id="rId1"/>
    <p:sldLayoutId id="2147484792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0.png"/><Relationship Id="rId5" Type="http://schemas.openxmlformats.org/officeDocument/2006/relationships/image" Target="../media/image6.w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908175" y="2347913"/>
            <a:ext cx="5832475" cy="79216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b="1" i="1" smtClean="0"/>
              <a:t>ESO AO Detector </a:t>
            </a:r>
            <a:br>
              <a:rPr lang="en-US" b="1" i="1" smtClean="0"/>
            </a:br>
            <a:r>
              <a:rPr lang="en-US" b="1" i="1" smtClean="0"/>
              <a:t>Controller for the E-ELT</a:t>
            </a:r>
            <a:endParaRPr lang="nl-BE" smtClean="0"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2195513" y="3500438"/>
            <a:ext cx="5184775" cy="108108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600" b="1" smtClean="0"/>
              <a:t>Javier Reyes</a:t>
            </a:r>
            <a:r>
              <a:rPr lang="en-US" sz="1600" smtClean="0"/>
              <a:t>, Mark Downing</a:t>
            </a:r>
            <a:r>
              <a:rPr lang="en-US" sz="1600" smtClean="0">
                <a:solidFill>
                  <a:srgbClr val="7F7F7F"/>
                </a:solidFill>
              </a:rPr>
              <a:t/>
            </a:r>
            <a:br>
              <a:rPr lang="en-US" sz="1600" smtClean="0">
                <a:solidFill>
                  <a:srgbClr val="7F7F7F"/>
                </a:solidFill>
              </a:rPr>
            </a:br>
            <a:r>
              <a:rPr lang="en-US" sz="1200" i="1" smtClean="0">
                <a:solidFill>
                  <a:srgbClr val="0000CC"/>
                </a:solidFill>
              </a:rPr>
              <a:t>European Southern Observatory, ESO (http://www.eso.org)</a:t>
            </a:r>
            <a:r>
              <a:rPr lang="en-US" sz="1200" i="1" smtClean="0">
                <a:solidFill>
                  <a:srgbClr val="7F7F7F"/>
                </a:solidFill>
              </a:rPr>
              <a:t/>
            </a:r>
            <a:br>
              <a:rPr lang="en-US" sz="1200" i="1" smtClean="0">
                <a:solidFill>
                  <a:srgbClr val="7F7F7F"/>
                </a:solidFill>
              </a:rPr>
            </a:br>
            <a:r>
              <a:rPr lang="en-US" sz="1600" smtClean="0"/>
              <a:t>Jorge Romero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200" i="1" smtClean="0">
                <a:solidFill>
                  <a:srgbClr val="0000FF"/>
                </a:solidFill>
              </a:rPr>
              <a:t>University of  Málaga</a:t>
            </a:r>
            <a:r>
              <a:rPr lang="en-US" sz="1200" i="1" smtClean="0">
                <a:solidFill>
                  <a:srgbClr val="0000CC"/>
                </a:solidFill>
              </a:rPr>
              <a:t> (http://www.uma.es)</a:t>
            </a:r>
            <a:r>
              <a:rPr lang="en-US" sz="1200" smtClean="0">
                <a:solidFill>
                  <a:srgbClr val="7F7F7F"/>
                </a:solidFill>
              </a:rPr>
              <a:t/>
            </a:r>
            <a:br>
              <a:rPr lang="en-US" sz="1200" smtClean="0">
                <a:solidFill>
                  <a:srgbClr val="7F7F7F"/>
                </a:solidFill>
              </a:rPr>
            </a:br>
            <a:endParaRPr lang="en-US" sz="1200" smtClean="0">
              <a:solidFill>
                <a:srgbClr val="0000CC"/>
              </a:solidFill>
            </a:endParaRPr>
          </a:p>
        </p:txBody>
      </p:sp>
      <p:sp>
        <p:nvSpPr>
          <p:cNvPr id="7172" name="Text Box 3171"/>
          <p:cNvSpPr txBox="1">
            <a:spLocks noChangeArrowheads="1"/>
          </p:cNvSpPr>
          <p:nvPr/>
        </p:nvSpPr>
        <p:spPr bwMode="auto">
          <a:xfrm>
            <a:off x="2555875" y="6597650"/>
            <a:ext cx="46799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7" tIns="45841" rIns="91677" bIns="45841">
            <a:spAutoFit/>
          </a:bodyPr>
          <a:lstStyle>
            <a:lvl1pPr defTabSz="41862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1862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1862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1862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1862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1862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1862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1862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1862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900"/>
              <a:t>Scientific Detector Workshop 2013. </a:t>
            </a:r>
            <a:r>
              <a:rPr lang="en-US" sz="900"/>
              <a:t>7-11 October 2013. Florence, Italy</a:t>
            </a:r>
            <a:endParaRPr lang="de-DE" sz="900"/>
          </a:p>
        </p:txBody>
      </p:sp>
      <p:sp>
        <p:nvSpPr>
          <p:cNvPr id="7173" name="Date Placeholder 1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 smtClean="0"/>
              <a:t>10 October 2013</a:t>
            </a:r>
          </a:p>
        </p:txBody>
      </p:sp>
      <p:sp>
        <p:nvSpPr>
          <p:cNvPr id="7174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4C7D45A-F9D5-4FD9-A111-C89BBB01CE1A}" type="slidenum">
              <a:rPr lang="en-US" sz="1400" smtClean="0"/>
              <a:pPr/>
              <a:t>1</a:t>
            </a:fld>
            <a:endParaRPr lang="en-US" sz="1400" smtClean="0"/>
          </a:p>
        </p:txBody>
      </p:sp>
      <p:sp>
        <p:nvSpPr>
          <p:cNvPr id="7175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071813" y="6211888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1400" smtClean="0"/>
              <a:t>ESO AO Controller for E-ELT</a:t>
            </a:r>
            <a:endParaRPr lang="en-US" sz="1400" smtClean="0"/>
          </a:p>
        </p:txBody>
      </p:sp>
      <p:pic>
        <p:nvPicPr>
          <p:cNvPr id="17" name="Picture 12" descr="http://www.uma.es/media/themes/uma/img/logo_um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5888"/>
            <a:ext cx="576262" cy="5762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 smtClean="0"/>
              <a:t>10 October 2013</a:t>
            </a:r>
          </a:p>
        </p:txBody>
      </p:sp>
      <p:sp>
        <p:nvSpPr>
          <p:cNvPr id="102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91E6889-8621-4E72-A73A-72BD3A4BD5CD}" type="slidenum">
              <a:rPr lang="en-US" sz="1400" smtClean="0"/>
              <a:pPr/>
              <a:t>2</a:t>
            </a:fld>
            <a:endParaRPr lang="en-US" sz="1400" smtClean="0"/>
          </a:p>
        </p:txBody>
      </p:sp>
      <p:sp>
        <p:nvSpPr>
          <p:cNvPr id="102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43250" y="6284913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1400" smtClean="0"/>
              <a:t>ESO AO Controller for E-ELT</a:t>
            </a:r>
            <a:endParaRPr lang="en-US" sz="1400" smtClean="0"/>
          </a:p>
        </p:txBody>
      </p:sp>
      <p:sp>
        <p:nvSpPr>
          <p:cNvPr id="1030" name="Text Box 3171"/>
          <p:cNvSpPr txBox="1">
            <a:spLocks noChangeArrowheads="1"/>
          </p:cNvSpPr>
          <p:nvPr/>
        </p:nvSpPr>
        <p:spPr bwMode="auto">
          <a:xfrm>
            <a:off x="2484438" y="6654800"/>
            <a:ext cx="46799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7" tIns="45841" rIns="91677" bIns="45841">
            <a:spAutoFit/>
          </a:bodyPr>
          <a:lstStyle>
            <a:lvl1pPr defTabSz="41862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1862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1862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1862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1862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1862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1862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1862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1862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900"/>
              <a:t>Scientific Detector Workshop 2013. </a:t>
            </a:r>
            <a:r>
              <a:rPr lang="en-US" sz="900"/>
              <a:t>7-11 October 2013. Florence, Italy</a:t>
            </a:r>
            <a:endParaRPr lang="de-DE" sz="900"/>
          </a:p>
        </p:txBody>
      </p:sp>
      <p:pic>
        <p:nvPicPr>
          <p:cNvPr id="1031" name="Picture 5" descr="D:\Dropbox\Screen_Captures\2013-10-04_152537_SC_0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6550"/>
            <a:ext cx="4371975" cy="61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http://www.uma.es/media/themes/uma/img/logo_um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15888"/>
            <a:ext cx="576262" cy="5762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112" descr="FA_Data_Plan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1989138"/>
            <a:ext cx="18002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2000" sy="2000" algn="ctr" rotWithShape="0">
              <a:srgbClr val="000000"/>
            </a:outerShdw>
          </a:effectLst>
        </p:spPr>
      </p:pic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7308850" y="1773238"/>
          <a:ext cx="1438275" cy="210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Visio" r:id="rId6" imgW="4606560" imgH="6732360" progId="Visio.Drawing.11">
                  <p:embed/>
                </p:oleObj>
              </mc:Choice>
              <mc:Fallback>
                <p:oleObj name="Visio" r:id="rId6" imgW="4606560" imgH="6732360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1773238"/>
                        <a:ext cx="1438275" cy="210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 Box 3140"/>
          <p:cNvSpPr txBox="1">
            <a:spLocks noChangeArrowheads="1"/>
          </p:cNvSpPr>
          <p:nvPr/>
        </p:nvSpPr>
        <p:spPr bwMode="auto">
          <a:xfrm>
            <a:off x="5148263" y="549275"/>
            <a:ext cx="30956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7" tIns="45841" rIns="91677" bIns="45841">
            <a:spAutoFit/>
          </a:bodyPr>
          <a:lstStyle>
            <a:lvl1pPr defTabSz="41862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1862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1862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1862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1862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1862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1862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1862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1862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200" b="1">
                <a:solidFill>
                  <a:srgbClr val="CC3300"/>
                </a:solidFill>
                <a:latin typeface="Arial Unicode MS" pitchFamily="34" charset="-128"/>
              </a:rPr>
              <a:t>The LGSD detector</a:t>
            </a:r>
          </a:p>
          <a:p>
            <a:pPr algn="just" eaLnBrk="1" hangingPunct="1">
              <a:buFont typeface="Arial" charset="0"/>
              <a:buChar char="•"/>
            </a:pPr>
            <a:r>
              <a:rPr lang="en-US" sz="1000"/>
              <a:t> Large size detector: 55x45mm</a:t>
            </a:r>
          </a:p>
          <a:p>
            <a:pPr algn="just" eaLnBrk="1" hangingPunct="1">
              <a:buFont typeface="Arial" charset="0"/>
              <a:buChar char="•"/>
            </a:pPr>
            <a:r>
              <a:rPr lang="en-US" sz="1000"/>
              <a:t> 1760 x 1680 pixels</a:t>
            </a:r>
          </a:p>
          <a:p>
            <a:pPr algn="just" eaLnBrk="1" hangingPunct="1">
              <a:buFont typeface="Arial" charset="0"/>
              <a:buChar char="•"/>
            </a:pPr>
            <a:r>
              <a:rPr lang="en-US" sz="1000"/>
              <a:t> 88 x 84 SA</a:t>
            </a:r>
          </a:p>
          <a:p>
            <a:pPr algn="just" eaLnBrk="1" hangingPunct="1">
              <a:buFont typeface="Arial" charset="0"/>
              <a:buChar char="•"/>
            </a:pPr>
            <a:r>
              <a:rPr lang="en-US" sz="1000"/>
              <a:t> 20×20 pixel sub-apertures</a:t>
            </a:r>
          </a:p>
          <a:p>
            <a:pPr algn="just" eaLnBrk="1" hangingPunct="1">
              <a:buFont typeface="Arial" charset="0"/>
              <a:buChar char="•"/>
            </a:pPr>
            <a:r>
              <a:rPr lang="en-US" sz="1000"/>
              <a:t> Massive parallel architecture</a:t>
            </a:r>
          </a:p>
          <a:p>
            <a:pPr algn="just" eaLnBrk="1" hangingPunct="1">
              <a:buFont typeface="Arial" charset="0"/>
              <a:buChar char="•"/>
            </a:pPr>
            <a:r>
              <a:rPr lang="en-US" sz="1000"/>
              <a:t> 70,400 Analog-to-Digital structures</a:t>
            </a:r>
          </a:p>
          <a:p>
            <a:pPr algn="just" eaLnBrk="1" hangingPunct="1">
              <a:buFont typeface="Arial" charset="0"/>
              <a:buChar char="•"/>
            </a:pPr>
            <a:r>
              <a:rPr lang="en-US" sz="1000"/>
              <a:t> 1.4ms, 700 fps nominally </a:t>
            </a:r>
          </a:p>
        </p:txBody>
      </p:sp>
      <p:pic>
        <p:nvPicPr>
          <p:cNvPr id="16" name="Picture 113" descr="2013-09-25_204807_SC_000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3663" y="5013325"/>
            <a:ext cx="136842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04800" dist="50800" dir="5400000" sx="103000" sy="103000" algn="ctr" rotWithShape="0">
              <a:srgbClr val="000000">
                <a:alpha val="34000"/>
              </a:srgbClr>
            </a:outerShdw>
          </a:effectLst>
        </p:spPr>
      </p:pic>
      <p:sp>
        <p:nvSpPr>
          <p:cNvPr id="1036" name="TextBox 56"/>
          <p:cNvSpPr txBox="1">
            <a:spLocks noChangeArrowheads="1"/>
          </p:cNvSpPr>
          <p:nvPr/>
        </p:nvSpPr>
        <p:spPr bwMode="auto">
          <a:xfrm>
            <a:off x="5219700" y="4129088"/>
            <a:ext cx="3097213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7" tIns="45841" rIns="91677" bIns="45841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200" b="1">
                <a:solidFill>
                  <a:srgbClr val="CC3300"/>
                </a:solidFill>
                <a:latin typeface="Arial Unicode MS" pitchFamily="34" charset="-128"/>
              </a:rPr>
              <a:t>The NGSD detector</a:t>
            </a:r>
          </a:p>
          <a:p>
            <a:pPr algn="just" eaLnBrk="1" hangingPunct="1">
              <a:buFont typeface="Arial" charset="0"/>
              <a:buChar char="•"/>
            </a:pPr>
            <a:r>
              <a:rPr lang="en-US" sz="1000"/>
              <a:t> NGSD is a quarter cut out of the LGSD</a:t>
            </a:r>
          </a:p>
          <a:p>
            <a:pPr algn="just" eaLnBrk="1" hangingPunct="1">
              <a:buFont typeface="Arial" charset="0"/>
              <a:buChar char="•"/>
            </a:pPr>
            <a:r>
              <a:rPr lang="en-US" sz="1000"/>
              <a:t> 44 x42 SA</a:t>
            </a:r>
          </a:p>
          <a:p>
            <a:pPr algn="just" eaLnBrk="1" hangingPunct="1">
              <a:buFont typeface="Arial" charset="0"/>
              <a:buChar char="•"/>
            </a:pPr>
            <a:r>
              <a:rPr lang="en-US" sz="1000"/>
              <a:t> 17600 ADCs </a:t>
            </a:r>
          </a:p>
          <a:p>
            <a:pPr algn="just" eaLnBrk="1" hangingPunct="1">
              <a:buFont typeface="Arial" charset="0"/>
              <a:buChar char="•"/>
            </a:pPr>
            <a:r>
              <a:rPr lang="en-US" sz="1000"/>
              <a:t> The operation of the two imagers is the same</a:t>
            </a:r>
          </a:p>
        </p:txBody>
      </p:sp>
      <p:sp>
        <p:nvSpPr>
          <p:cNvPr id="1037" name="TextBox 56"/>
          <p:cNvSpPr txBox="1">
            <a:spLocks noChangeArrowheads="1"/>
          </p:cNvSpPr>
          <p:nvPr/>
        </p:nvSpPr>
        <p:spPr bwMode="auto">
          <a:xfrm>
            <a:off x="6191250" y="6381750"/>
            <a:ext cx="2197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7" tIns="45841" rIns="91677" bIns="45841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en-US" sz="1000" i="1"/>
              <a:t>Top view of the NGSD package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860800"/>
            <a:ext cx="1392238" cy="43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3243">
            <a:off x="-179388" y="5140325"/>
            <a:ext cx="3776663" cy="352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33847">
            <a:off x="-109538" y="2208213"/>
            <a:ext cx="2232026" cy="441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 smtClean="0"/>
              <a:t>10 October 2013</a:t>
            </a:r>
          </a:p>
        </p:txBody>
      </p:sp>
      <p:sp>
        <p:nvSpPr>
          <p:cNvPr id="20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1A4793F-6CD4-4094-8511-94A9D22F30E1}" type="slidenum">
              <a:rPr lang="en-US" sz="1400" smtClean="0"/>
              <a:pPr/>
              <a:t>3</a:t>
            </a:fld>
            <a:endParaRPr lang="en-US" sz="1400" smtClean="0"/>
          </a:p>
        </p:txBody>
      </p:sp>
      <p:sp>
        <p:nvSpPr>
          <p:cNvPr id="205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43250" y="6284913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1400" smtClean="0"/>
              <a:t>ESO AO Controller for E-ELT</a:t>
            </a:r>
            <a:endParaRPr lang="en-US" sz="1400" smtClean="0"/>
          </a:p>
        </p:txBody>
      </p:sp>
      <p:sp>
        <p:nvSpPr>
          <p:cNvPr id="2055" name="Text Box 3171"/>
          <p:cNvSpPr txBox="1">
            <a:spLocks noChangeArrowheads="1"/>
          </p:cNvSpPr>
          <p:nvPr/>
        </p:nvSpPr>
        <p:spPr bwMode="auto">
          <a:xfrm>
            <a:off x="2555875" y="6654800"/>
            <a:ext cx="46799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7" tIns="45841" rIns="91677" bIns="45841">
            <a:spAutoFit/>
          </a:bodyPr>
          <a:lstStyle>
            <a:lvl1pPr defTabSz="41862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1862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1862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1862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1862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1862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1862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1862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1862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900"/>
              <a:t>Scientific Detector Workshop 2013. </a:t>
            </a:r>
            <a:r>
              <a:rPr lang="en-US" sz="900"/>
              <a:t>7-11 October 2013. Florence, Italy</a:t>
            </a:r>
            <a:endParaRPr lang="de-DE" sz="900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611188" y="836613"/>
          <a:ext cx="2389187" cy="483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Visio" r:id="rId3" imgW="3930480" imgH="7952400" progId="Visio.Drawing.11">
                  <p:embed/>
                </p:oleObj>
              </mc:Choice>
              <mc:Fallback>
                <p:oleObj name="Visio" r:id="rId3" imgW="3930480" imgH="795240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836613"/>
                        <a:ext cx="2389187" cy="483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Box 56"/>
          <p:cNvSpPr txBox="1">
            <a:spLocks noChangeArrowheads="1"/>
          </p:cNvSpPr>
          <p:nvPr/>
        </p:nvSpPr>
        <p:spPr bwMode="auto">
          <a:xfrm>
            <a:off x="2916238" y="1052513"/>
            <a:ext cx="54737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7" tIns="45841" rIns="91677" bIns="45841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200" b="1">
                <a:solidFill>
                  <a:srgbClr val="CC3300"/>
                </a:solidFill>
                <a:latin typeface="Arial Unicode MS" pitchFamily="34" charset="-128"/>
              </a:rPr>
              <a:t>NGSD  Pixel Output Port</a:t>
            </a:r>
          </a:p>
          <a:p>
            <a:pPr eaLnBrk="1" hangingPunct="1">
              <a:buFont typeface="Arial" charset="0"/>
              <a:buChar char="•"/>
            </a:pPr>
            <a:r>
              <a:rPr lang="en-US" sz="1000"/>
              <a:t> Data conversion and serialization is built-in in the imagers</a:t>
            </a:r>
          </a:p>
          <a:p>
            <a:pPr eaLnBrk="1" hangingPunct="1">
              <a:buFont typeface="Arial" charset="0"/>
              <a:buChar char="•"/>
            </a:pPr>
            <a:r>
              <a:rPr lang="en-US" sz="1000"/>
              <a:t> 22 high-speed LVDS output lines</a:t>
            </a:r>
          </a:p>
          <a:p>
            <a:pPr eaLnBrk="1" hangingPunct="1">
              <a:buFont typeface="Arial" charset="0"/>
              <a:buChar char="•"/>
            </a:pPr>
            <a:r>
              <a:rPr lang="en-US" sz="1000"/>
              <a:t> Each LVDS output sends the data from two columns of sub-apertures</a:t>
            </a:r>
          </a:p>
        </p:txBody>
      </p:sp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3635375" y="3597275"/>
          <a:ext cx="4964113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Visio" r:id="rId5" imgW="7999560" imgH="4255200" progId="Visio.Drawing.11">
                  <p:embed/>
                </p:oleObj>
              </mc:Choice>
              <mc:Fallback>
                <p:oleObj name="Visio" r:id="rId5" imgW="7999560" imgH="4255200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597275"/>
                        <a:ext cx="4964113" cy="26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56"/>
          <p:cNvSpPr txBox="1">
            <a:spLocks noChangeArrowheads="1"/>
          </p:cNvSpPr>
          <p:nvPr/>
        </p:nvSpPr>
        <p:spPr bwMode="auto">
          <a:xfrm>
            <a:off x="3276600" y="2852738"/>
            <a:ext cx="54721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77" tIns="45841" rIns="91677" bIns="45841">
            <a:spAutoFit/>
          </a:bodyPr>
          <a:lstStyle/>
          <a:p>
            <a:pPr>
              <a:defRPr/>
            </a:pPr>
            <a:r>
              <a:rPr lang="en-US" sz="1050" i="1" dirty="0"/>
              <a:t> </a:t>
            </a:r>
          </a:p>
        </p:txBody>
      </p:sp>
      <p:sp>
        <p:nvSpPr>
          <p:cNvPr id="2058" name="TextBox 56"/>
          <p:cNvSpPr txBox="1">
            <a:spLocks noChangeArrowheads="1"/>
          </p:cNvSpPr>
          <p:nvPr/>
        </p:nvSpPr>
        <p:spPr bwMode="auto">
          <a:xfrm>
            <a:off x="3635375" y="2276475"/>
            <a:ext cx="511175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7" tIns="45841" rIns="91677" bIns="45841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3300"/>
                </a:solidFill>
                <a:latin typeface="Arial Unicode MS" pitchFamily="34" charset="-128"/>
              </a:rPr>
              <a:t>NGSD Controller Architecture</a:t>
            </a:r>
            <a:endParaRPr lang="en-US" sz="1000"/>
          </a:p>
          <a:p>
            <a:pPr eaLnBrk="1" hangingPunct="1">
              <a:buFont typeface="Arial" charset="0"/>
              <a:buChar char="•"/>
            </a:pPr>
            <a:r>
              <a:rPr lang="en-US" sz="1000"/>
              <a:t> Advanced FPGA</a:t>
            </a:r>
          </a:p>
          <a:p>
            <a:pPr eaLnBrk="1" hangingPunct="1">
              <a:buFont typeface="Arial" charset="0"/>
              <a:buChar char="•"/>
            </a:pPr>
            <a:r>
              <a:rPr lang="en-US" sz="1000"/>
              <a:t> Minimal analog circuitry around it, basically DACs for bias generation</a:t>
            </a:r>
          </a:p>
          <a:p>
            <a:pPr eaLnBrk="1" hangingPunct="1">
              <a:buFont typeface="Arial" charset="0"/>
              <a:buChar char="•"/>
            </a:pPr>
            <a:r>
              <a:rPr lang="en-US" sz="1000"/>
              <a:t> 10GbE fiber links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000"/>
              <a:t> Control PC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000"/>
              <a:t> Real-Time-Computer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 smtClean="0"/>
              <a:t>10 October 2013</a:t>
            </a:r>
          </a:p>
        </p:txBody>
      </p:sp>
      <p:sp>
        <p:nvSpPr>
          <p:cNvPr id="30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5784498-1C09-48AF-8059-B1D89D36045A}" type="slidenum">
              <a:rPr lang="en-US" sz="1400" smtClean="0"/>
              <a:pPr/>
              <a:t>4</a:t>
            </a:fld>
            <a:endParaRPr lang="en-US" sz="1400" smtClean="0"/>
          </a:p>
        </p:txBody>
      </p:sp>
      <p:sp>
        <p:nvSpPr>
          <p:cNvPr id="307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43250" y="6284913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1400" smtClean="0"/>
              <a:t>ESO AO Controller for E-ELT</a:t>
            </a:r>
            <a:endParaRPr lang="en-US" sz="1400" smtClean="0"/>
          </a:p>
        </p:txBody>
      </p:sp>
      <p:sp>
        <p:nvSpPr>
          <p:cNvPr id="3080" name="Text Box 3171"/>
          <p:cNvSpPr txBox="1">
            <a:spLocks noChangeArrowheads="1"/>
          </p:cNvSpPr>
          <p:nvPr/>
        </p:nvSpPr>
        <p:spPr bwMode="auto">
          <a:xfrm>
            <a:off x="2555875" y="6654800"/>
            <a:ext cx="46799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7" tIns="45841" rIns="91677" bIns="45841">
            <a:spAutoFit/>
          </a:bodyPr>
          <a:lstStyle>
            <a:lvl1pPr defTabSz="41862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1862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1862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1862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1862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1862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1862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1862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1862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900"/>
              <a:t>Scientific Detector Workshop 2013. </a:t>
            </a:r>
            <a:r>
              <a:rPr lang="en-US" sz="900"/>
              <a:t>7-11 October 2013. Florence, Italy</a:t>
            </a:r>
            <a:endParaRPr lang="de-DE" sz="90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23850" y="765175"/>
          <a:ext cx="4319588" cy="289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Visio" r:id="rId3" imgW="13737600" imgH="9204120" progId="Visio.Drawing.11">
                  <p:embed/>
                </p:oleObj>
              </mc:Choice>
              <mc:Fallback>
                <p:oleObj name="Visio" r:id="rId3" imgW="13737600" imgH="920412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765175"/>
                        <a:ext cx="4319588" cy="289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787900" y="3621088"/>
          <a:ext cx="4054475" cy="271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Visio" r:id="rId5" imgW="12795840" imgH="8561160" progId="Visio.Drawing.11">
                  <p:embed/>
                </p:oleObj>
              </mc:Choice>
              <mc:Fallback>
                <p:oleObj name="Visio" r:id="rId5" imgW="12795840" imgH="856116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621088"/>
                        <a:ext cx="4054475" cy="271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Box 56"/>
          <p:cNvSpPr txBox="1">
            <a:spLocks noChangeArrowheads="1"/>
          </p:cNvSpPr>
          <p:nvPr/>
        </p:nvSpPr>
        <p:spPr bwMode="auto">
          <a:xfrm>
            <a:off x="4787900" y="981075"/>
            <a:ext cx="421322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7" tIns="45841" rIns="91677" bIns="45841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200" b="1">
                <a:solidFill>
                  <a:srgbClr val="CC3300"/>
                </a:solidFill>
                <a:latin typeface="Arial Unicode MS" pitchFamily="34" charset="-128"/>
              </a:rPr>
              <a:t>NGSD  Prototype Controller</a:t>
            </a:r>
            <a:endParaRPr lang="en-US" sz="1000"/>
          </a:p>
          <a:p>
            <a:pPr eaLnBrk="1" hangingPunct="1">
              <a:buFont typeface="Arial" charset="0"/>
              <a:buChar char="•"/>
            </a:pPr>
            <a:r>
              <a:rPr lang="en-US" sz="1000"/>
              <a:t> </a:t>
            </a:r>
            <a:r>
              <a:rPr lang="en-US" sz="1000">
                <a:latin typeface="Arial Unicode MS" pitchFamily="34" charset="-128"/>
              </a:rPr>
              <a:t>Xilinx Virtex-6 VLX240T FPGA</a:t>
            </a:r>
          </a:p>
          <a:p>
            <a:pPr eaLnBrk="1" hangingPunct="1">
              <a:buFont typeface="Arial" charset="0"/>
              <a:buChar char="•"/>
            </a:pPr>
            <a:r>
              <a:rPr lang="en-US" sz="1000">
                <a:latin typeface="Arial Unicode MS" pitchFamily="34" charset="-128"/>
              </a:rPr>
              <a:t> Xilinx Virtex-7 </a:t>
            </a:r>
            <a:r>
              <a:rPr lang="en-US" sz="1000"/>
              <a:t>XC7VX690T</a:t>
            </a:r>
          </a:p>
          <a:p>
            <a:pPr eaLnBrk="1" hangingPunct="1">
              <a:buFont typeface="Arial" charset="0"/>
              <a:buChar char="•"/>
            </a:pPr>
            <a:r>
              <a:rPr lang="en-US" sz="1000"/>
              <a:t> No sequencer on-chip so almost all critical clocks driven by the FPGA</a:t>
            </a:r>
          </a:p>
          <a:p>
            <a:pPr eaLnBrk="1" hangingPunct="1">
              <a:buFont typeface="Arial" charset="0"/>
              <a:buChar char="•"/>
            </a:pPr>
            <a:r>
              <a:rPr lang="en-US" sz="1000"/>
              <a:t> Use of Gigabit Ethernet IP core </a:t>
            </a:r>
          </a:p>
        </p:txBody>
      </p:sp>
      <p:sp>
        <p:nvSpPr>
          <p:cNvPr id="3082" name="TextBox 56"/>
          <p:cNvSpPr txBox="1">
            <a:spLocks noChangeArrowheads="1"/>
          </p:cNvSpPr>
          <p:nvPr/>
        </p:nvSpPr>
        <p:spPr bwMode="auto">
          <a:xfrm>
            <a:off x="5724525" y="2239963"/>
            <a:ext cx="3240088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7" tIns="45841" rIns="91677" bIns="45841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200" b="1">
                <a:solidFill>
                  <a:srgbClr val="CC3300"/>
                </a:solidFill>
                <a:latin typeface="Arial Unicode MS" pitchFamily="34" charset="-128"/>
              </a:rPr>
              <a:t>Some Other Features</a:t>
            </a:r>
            <a:endParaRPr lang="en-US" sz="1000"/>
          </a:p>
          <a:p>
            <a:pPr eaLnBrk="1" hangingPunct="1">
              <a:buFont typeface="Arial" charset="0"/>
              <a:buChar char="•"/>
            </a:pPr>
            <a:r>
              <a:rPr lang="en-US" sz="1000"/>
              <a:t> </a:t>
            </a:r>
            <a:r>
              <a:rPr lang="en-US" sz="1000">
                <a:latin typeface="Arial Unicode MS" pitchFamily="34" charset="-128"/>
              </a:rPr>
              <a:t>Integrated Peltier controller</a:t>
            </a:r>
          </a:p>
          <a:p>
            <a:pPr eaLnBrk="1" hangingPunct="1">
              <a:buFont typeface="Arial" charset="0"/>
              <a:buChar char="•"/>
            </a:pPr>
            <a:r>
              <a:rPr lang="en-US" sz="1000">
                <a:latin typeface="Arial Unicode MS" pitchFamily="34" charset="-128"/>
              </a:rPr>
              <a:t> Temperature, Humidity and Pressure sensors</a:t>
            </a:r>
          </a:p>
          <a:p>
            <a:pPr eaLnBrk="1" hangingPunct="1">
              <a:buFont typeface="Arial" charset="0"/>
              <a:buChar char="•"/>
            </a:pPr>
            <a:r>
              <a:rPr lang="en-US" sz="1000">
                <a:latin typeface="Arial Unicode MS" pitchFamily="34" charset="-128"/>
              </a:rPr>
              <a:t> Over-voltage and Over-Temperature protection</a:t>
            </a:r>
          </a:p>
          <a:p>
            <a:pPr eaLnBrk="1" hangingPunct="1">
              <a:buFont typeface="Arial" charset="0"/>
              <a:buChar char="•"/>
            </a:pPr>
            <a:r>
              <a:rPr lang="en-US" sz="1000">
                <a:latin typeface="Arial Unicode MS" pitchFamily="34" charset="-128"/>
              </a:rPr>
              <a:t> Detector power-up sequencing</a:t>
            </a:r>
          </a:p>
          <a:p>
            <a:pPr eaLnBrk="1" hangingPunct="1">
              <a:buFont typeface="Arial" charset="0"/>
              <a:buChar char="•"/>
            </a:pPr>
            <a:r>
              <a:rPr lang="en-US" sz="1000">
                <a:latin typeface="Arial Unicode MS" pitchFamily="34" charset="-128"/>
              </a:rPr>
              <a:t> Synchronization to other cameras</a:t>
            </a:r>
          </a:p>
        </p:txBody>
      </p:sp>
      <p:graphicFrame>
        <p:nvGraphicFramePr>
          <p:cNvPr id="3076" name="Object 11"/>
          <p:cNvGraphicFramePr>
            <a:graphicFrameLocks noChangeAspect="1"/>
          </p:cNvGraphicFramePr>
          <p:nvPr/>
        </p:nvGraphicFramePr>
        <p:xfrm>
          <a:off x="468313" y="3894138"/>
          <a:ext cx="3598862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Visio" r:id="rId7" imgW="4094678" imgH="2911450" progId="Visio.Drawing.11">
                  <p:embed/>
                </p:oleObj>
              </mc:Choice>
              <mc:Fallback>
                <p:oleObj name="Visio" r:id="rId7" imgW="4094678" imgH="2911450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894138"/>
                        <a:ext cx="3598862" cy="255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307264</TotalTime>
  <Words>286</Words>
  <Application>Microsoft Office PowerPoint</Application>
  <PresentationFormat>Presentazione su schermo (4:3)</PresentationFormat>
  <Paragraphs>56</Paragraphs>
  <Slides>4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ＭＳ Ｐゴシック</vt:lpstr>
      <vt:lpstr>Arial Unicode MS</vt:lpstr>
      <vt:lpstr>Blank Presentation</vt:lpstr>
      <vt:lpstr>Visio</vt:lpstr>
      <vt:lpstr>ESO AO Detector  Controller for the E-ELT</vt:lpstr>
      <vt:lpstr>Presentazione standard di PowerPoint</vt:lpstr>
      <vt:lpstr>Presentazione standard di PowerPoint</vt:lpstr>
      <vt:lpstr>Presentazione standard di PowerPoint</vt:lpstr>
    </vt:vector>
  </TitlesOfParts>
  <Company>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ESO User</dc:creator>
  <cp:lastModifiedBy>tecno</cp:lastModifiedBy>
  <cp:revision>8618</cp:revision>
  <cp:lastPrinted>2007-04-16T13:36:15Z</cp:lastPrinted>
  <dcterms:created xsi:type="dcterms:W3CDTF">2007-02-06T14:57:56Z</dcterms:created>
  <dcterms:modified xsi:type="dcterms:W3CDTF">2013-10-09T14:15:35Z</dcterms:modified>
</cp:coreProperties>
</file>