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7"/>
  </p:notesMasterIdLst>
  <p:handoutMasterIdLst>
    <p:handoutMasterId r:id="rId8"/>
  </p:handoutMasterIdLst>
  <p:sldIdLst>
    <p:sldId id="322" r:id="rId2"/>
    <p:sldId id="318" r:id="rId3"/>
    <p:sldId id="323" r:id="rId4"/>
    <p:sldId id="324" r:id="rId5"/>
    <p:sldId id="325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5F5F5F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100" d="100"/>
          <a:sy n="100" d="100"/>
        </p:scale>
        <p:origin x="-150" y="-72"/>
      </p:cViewPr>
      <p:guideLst>
        <p:guide orient="horz" pos="1536"/>
        <p:guide pos="960"/>
      </p:guideLst>
    </p:cSldViewPr>
  </p:slideViewPr>
  <p:outlineViewPr>
    <p:cViewPr>
      <p:scale>
        <a:sx n="33" d="100"/>
        <a:sy n="33" d="100"/>
      </p:scale>
      <p:origin x="42" y="4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2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08D908E2-F5BD-46A8-856D-2681B31D82F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B3B5CA0-B138-4909-A340-7889206A538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92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scifair_fro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62E5A5F-6EAB-4BAF-A36E-C7DD971DDB4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29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23A40-4415-4DA2-83C3-01D395DE215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1EB9A-44A3-4987-BEEA-90E7849BDE5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6F861-7E58-4F53-A242-47951BD55BD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5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7AE7B49-4DD0-4803-8187-18A9CDF8FBF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5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666C4-607C-414A-BE5F-A725946EDA1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41880-81E9-459E-A2BB-BF570308AB1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484C7-D9EF-414B-A306-E5F75C1A1A8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874F8-F1DE-4753-9168-A0227D8A922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5D892-C0A9-42A4-8023-741DC93AC65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Right Triangle 14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F5F130E-BC63-4F30-A16A-C85EF3B0510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7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F49D3030-5B33-4421-8AC1-64057FCF24AE}" type="slidenum">
              <a:rPr lang="en-US"/>
              <a:pPr/>
              <a:t>‹N›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199" r:id="rId2"/>
    <p:sldLayoutId id="2147484208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9" r:id="rId9"/>
    <p:sldLayoutId id="2147484205" r:id="rId10"/>
    <p:sldLayoutId id="21474842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3276600" y="3200400"/>
            <a:ext cx="2895600" cy="3048000"/>
          </a:xfrm>
          <a:prstGeom prst="roundRect">
            <a:avLst>
              <a:gd name="adj" fmla="val 16667"/>
            </a:avLst>
          </a:prstGeom>
          <a:solidFill>
            <a:srgbClr val="C9DA92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tl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6477000" y="3200400"/>
            <a:ext cx="2362200" cy="30480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304800" y="3200400"/>
            <a:ext cx="2667000" cy="3124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65" name="Rectangle 5"/>
          <p:cNvSpPr txBox="1">
            <a:spLocks noChangeArrowheads="1"/>
          </p:cNvSpPr>
          <p:nvPr/>
        </p:nvSpPr>
        <p:spPr bwMode="auto">
          <a:xfrm>
            <a:off x="0" y="9144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3600">
                <a:solidFill>
                  <a:srgbClr val="FF6600"/>
                </a:solidFill>
                <a:latin typeface="Times New Roman" charset="0"/>
              </a:rPr>
              <a:t>State-of-the-art detector controller for ESO instruments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None/>
            </a:pPr>
            <a:endParaRPr lang="en-US" sz="3600" b="1" i="1">
              <a:latin typeface="Constantia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21336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800">
                <a:solidFill>
                  <a:srgbClr val="000000"/>
                </a:solidFill>
                <a:latin typeface="Times New Roman" charset="0"/>
              </a:rPr>
              <a:t>The ESO </a:t>
            </a:r>
            <a:r>
              <a:rPr lang="en-US" sz="1800" b="1">
                <a:latin typeface="Times New Roman" charset="0"/>
              </a:rPr>
              <a:t>NGC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1800" b="1">
                <a:solidFill>
                  <a:srgbClr val="FF3300"/>
                </a:solidFill>
                <a:latin typeface="Times New Roman" charset="0"/>
              </a:rPr>
              <a:t>N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ew </a:t>
            </a:r>
            <a:r>
              <a:rPr lang="en-US" sz="1800" b="1">
                <a:solidFill>
                  <a:srgbClr val="FF3300"/>
                </a:solidFill>
                <a:latin typeface="Times New Roman" charset="0"/>
              </a:rPr>
              <a:t>G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eneral common </a:t>
            </a:r>
            <a:r>
              <a:rPr lang="en-US" sz="1800" b="1">
                <a:solidFill>
                  <a:srgbClr val="FF3300"/>
                </a:solidFill>
                <a:latin typeface="Times New Roman" charset="0"/>
              </a:rPr>
              <a:t>C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ontroller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800">
                <a:solidFill>
                  <a:srgbClr val="000000"/>
                </a:solidFill>
                <a:latin typeface="Times New Roman" charset="0"/>
              </a:rPr>
              <a:t>The controller has evolved over three decades from previous controller generations, namely the ESO </a:t>
            </a:r>
            <a:r>
              <a:rPr lang="en-US" sz="1800">
                <a:solidFill>
                  <a:srgbClr val="21B2C9"/>
                </a:solidFill>
                <a:latin typeface="Times New Roman" charset="0"/>
              </a:rPr>
              <a:t>IRACE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and </a:t>
            </a:r>
            <a:r>
              <a:rPr lang="en-US" sz="1800">
                <a:solidFill>
                  <a:srgbClr val="21B2C9"/>
                </a:solidFill>
                <a:latin typeface="Times New Roman" charset="0"/>
              </a:rPr>
              <a:t>FIERA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detector controllers.</a:t>
            </a:r>
          </a:p>
        </p:txBody>
      </p:sp>
      <p:pic>
        <p:nvPicPr>
          <p:cNvPr id="7174" name="Picture 4" descr="D:\Naos_Pictures\naos_sy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1219200" cy="152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3" descr="P101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7510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 descr="F:\publications\SDW_2013_Florence\images\Fiera_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76800"/>
            <a:ext cx="992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5" descr="D:\sofi_system_bake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1276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3" descr="F:\publications\SDW_2013_Florence\images\logo_lettering_v3_c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600" y="3200400"/>
            <a:ext cx="2022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pc="600" dirty="0">
                <a:solidFill>
                  <a:srgbClr val="0000FF"/>
                </a:solidFill>
                <a:latin typeface="Times New Roman"/>
                <a:ea typeface="Times New Roman" charset="0"/>
                <a:cs typeface="Times New Roman"/>
              </a:rPr>
              <a:t>IRACE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81800" y="32004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pc="600" dirty="0">
                <a:solidFill>
                  <a:srgbClr val="0000FF"/>
                </a:solidFill>
                <a:latin typeface="Times New Roman"/>
                <a:ea typeface="Times New Roman" charset="0"/>
                <a:cs typeface="Times New Roman"/>
              </a:rPr>
              <a:t>FIERA</a:t>
            </a:r>
          </a:p>
        </p:txBody>
      </p:sp>
      <p:pic>
        <p:nvPicPr>
          <p:cNvPr id="21" name="Picture 55" descr="F:\publications\SDW_2013_Florence\images\AO-camera-tr_p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10906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86200" y="3200400"/>
            <a:ext cx="175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spc="600" dirty="0">
                <a:solidFill>
                  <a:srgbClr val="0000FF"/>
                </a:solidFill>
                <a:latin typeface="Times New Roman"/>
                <a:ea typeface="Times New Roman" charset="0"/>
                <a:cs typeface="Times New Roman"/>
              </a:rPr>
              <a:t>NGC</a:t>
            </a:r>
          </a:p>
        </p:txBody>
      </p:sp>
      <p:sp>
        <p:nvSpPr>
          <p:cNvPr id="15376" name="TextBox 23"/>
          <p:cNvSpPr txBox="1">
            <a:spLocks noChangeArrowheads="1"/>
          </p:cNvSpPr>
          <p:nvPr/>
        </p:nvSpPr>
        <p:spPr bwMode="auto">
          <a:xfrm>
            <a:off x="609600" y="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00"/>
                </a:solidFill>
                <a:latin typeface="Times New Roman" charset="0"/>
              </a:rPr>
              <a:t>European Organization for Astronomical Research in the Southern Hemisphere</a:t>
            </a:r>
          </a:p>
          <a:p>
            <a:pPr eaLnBrk="1" hangingPunct="1"/>
            <a:endParaRPr lang="en-US" sz="1800"/>
          </a:p>
        </p:txBody>
      </p:sp>
      <p:pic>
        <p:nvPicPr>
          <p:cNvPr id="26" name="Picture 25" descr="NGC_rack_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2514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 descr="sdw2013_poster_for_NGC_smal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75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3" descr="F:\publications\SDW_2013_Florence\images\logo_lettering_v3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3"/>
          <p:cNvSpPr txBox="1">
            <a:spLocks noChangeArrowheads="1"/>
          </p:cNvSpPr>
          <p:nvPr/>
        </p:nvSpPr>
        <p:spPr bwMode="auto">
          <a:xfrm>
            <a:off x="609600" y="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00"/>
                </a:solidFill>
                <a:latin typeface="Times New Roman" charset="0"/>
              </a:rPr>
              <a:t>European Organization for Astronomical Research in the Southern Hemisphere</a:t>
            </a:r>
          </a:p>
          <a:p>
            <a:pPr eaLnBrk="1" hangingPunct="1"/>
            <a:endParaRPr lang="en-US" sz="1800"/>
          </a:p>
        </p:txBody>
      </p:sp>
      <p:pic>
        <p:nvPicPr>
          <p:cNvPr id="17412" name="Content Placeholder 6" descr="Diff_NG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9" r="-1759"/>
          <a:stretch>
            <a:fillRect/>
          </a:stretch>
        </p:blipFill>
        <p:spPr>
          <a:xfrm>
            <a:off x="0" y="1138238"/>
            <a:ext cx="9144000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3" descr="F:\publications\SDW_2013_Florence\images\logo_lettering_v3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3"/>
          <p:cNvSpPr txBox="1">
            <a:spLocks noChangeArrowheads="1"/>
          </p:cNvSpPr>
          <p:nvPr/>
        </p:nvSpPr>
        <p:spPr bwMode="auto">
          <a:xfrm>
            <a:off x="609600" y="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00"/>
                </a:solidFill>
                <a:latin typeface="Times New Roman" charset="0"/>
              </a:rPr>
              <a:t>European Organization for Astronomical Research in the Southern Hemisphere</a:t>
            </a:r>
          </a:p>
          <a:p>
            <a:pPr eaLnBrk="1" hangingPunct="1"/>
            <a:endParaRPr lang="en-US" sz="1800"/>
          </a:p>
        </p:txBody>
      </p:sp>
      <p:pic>
        <p:nvPicPr>
          <p:cNvPr id="18436" name="Picture 7" descr="modularit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594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3" descr="F:\publications\SDW_2013_Florence\images\logo_lettering_v3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3"/>
          <p:cNvSpPr txBox="1">
            <a:spLocks noChangeArrowheads="1"/>
          </p:cNvSpPr>
          <p:nvPr/>
        </p:nvSpPr>
        <p:spPr bwMode="auto">
          <a:xfrm>
            <a:off x="609600" y="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00"/>
                </a:solidFill>
                <a:latin typeface="Times New Roman" charset="0"/>
              </a:rPr>
              <a:t>European Organization for Astronomical Research in the Southern Hemisphere</a:t>
            </a:r>
          </a:p>
          <a:p>
            <a:pPr eaLnBrk="1" hangingPunct="1"/>
            <a:endParaRPr lang="en-US" sz="1800"/>
          </a:p>
        </p:txBody>
      </p:sp>
      <p:grpSp>
        <p:nvGrpSpPr>
          <p:cNvPr id="19460" name="Group 22"/>
          <p:cNvGrpSpPr>
            <a:grpSpLocks/>
          </p:cNvGrpSpPr>
          <p:nvPr/>
        </p:nvGrpSpPr>
        <p:grpSpPr bwMode="auto">
          <a:xfrm>
            <a:off x="533400" y="4267200"/>
            <a:ext cx="2133600" cy="1628775"/>
            <a:chOff x="4932040" y="4869160"/>
            <a:chExt cx="2160240" cy="2051368"/>
          </a:xfrm>
        </p:grpSpPr>
        <p:pic>
          <p:nvPicPr>
            <p:cNvPr id="19471" name="Picture 20" descr="http://www.eso.org/sci/facilities/develop/instruments/sphere/img/sphereSchem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869160"/>
              <a:ext cx="2160240" cy="166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Text Box 9"/>
            <p:cNvSpPr txBox="1">
              <a:spLocks noChangeArrowheads="1"/>
            </p:cNvSpPr>
            <p:nvPr/>
          </p:nvSpPr>
          <p:spPr bwMode="auto">
            <a:xfrm>
              <a:off x="5364088" y="6381328"/>
              <a:ext cx="1152128" cy="5392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90000" rIns="90000" bIns="90000">
              <a:spAutoFit/>
            </a:bodyPr>
            <a:lstStyle>
              <a:lvl1pPr marL="358775" indent="-179388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en-US" sz="1600" b="1">
                  <a:solidFill>
                    <a:srgbClr val="0000FF"/>
                  </a:solidFill>
                </a:rPr>
                <a:t>SPHERE</a:t>
              </a:r>
            </a:p>
          </p:txBody>
        </p:sp>
      </p:grpSp>
      <p:pic>
        <p:nvPicPr>
          <p:cNvPr id="19461" name="Picture 11" descr="applications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457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6" descr="http://muse.univ-lyon1.fr/IMG/jpg/MUSE_sept_2013_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64063"/>
            <a:ext cx="25193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4148138" y="4419600"/>
            <a:ext cx="865187" cy="4270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90000" rIns="90000" bIns="90000">
            <a:spAutoFit/>
          </a:bodyPr>
          <a:lstStyle>
            <a:lvl1pPr marL="358775" indent="-179388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1600" b="1">
                <a:solidFill>
                  <a:srgbClr val="0000FF"/>
                </a:solidFill>
              </a:rPr>
              <a:t>MUSE</a:t>
            </a:r>
          </a:p>
        </p:txBody>
      </p:sp>
      <p:pic>
        <p:nvPicPr>
          <p:cNvPr id="19464" name="Picture 19" descr="kmos-arm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708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0" descr="kmos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12954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1" descr="espresso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2071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2" descr="selex_b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241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4" descr="gravity_b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 Box 9"/>
          <p:cNvSpPr txBox="1">
            <a:spLocks noChangeArrowheads="1"/>
          </p:cNvSpPr>
          <p:nvPr/>
        </p:nvSpPr>
        <p:spPr bwMode="auto">
          <a:xfrm>
            <a:off x="7162800" y="5943600"/>
            <a:ext cx="1295400" cy="428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90000" rIns="90000" bIns="90000">
            <a:spAutoFit/>
          </a:bodyPr>
          <a:lstStyle>
            <a:lvl1pPr marL="358775" indent="-179388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1600" b="1">
                <a:solidFill>
                  <a:srgbClr val="0000FF"/>
                </a:solidFill>
              </a:rPr>
              <a:t>GRAVITY</a:t>
            </a:r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4200" y="1905000"/>
            <a:ext cx="1447800" cy="3968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90000" rIns="90000" bIns="90000">
            <a:spAutoFit/>
          </a:bodyPr>
          <a:lstStyle>
            <a:lvl1pPr marL="358775" indent="-179388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1400" b="1">
                <a:solidFill>
                  <a:srgbClr val="0000FF"/>
                </a:solidFill>
              </a:rPr>
              <a:t>SELEX dev.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18729</TotalTime>
  <Words>80</Words>
  <Application>Microsoft Office PowerPoint</Application>
  <PresentationFormat>Presentazione su schermo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Times New Roman</vt:lpstr>
      <vt:lpstr>Calibri</vt:lpstr>
      <vt:lpstr>ＭＳ Ｐゴシック</vt:lpstr>
      <vt:lpstr>Constantia</vt:lpstr>
      <vt:lpstr>Wingdings 2</vt:lpstr>
      <vt:lpstr>Flow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European Organisation for Astronomical Research in the Southern Hemisphere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 Project</dc:title>
  <dc:creator>lmehrgan</dc:creator>
  <cp:lastModifiedBy>tecno</cp:lastModifiedBy>
  <cp:revision>1101</cp:revision>
  <cp:lastPrinted>1601-01-01T00:00:00Z</cp:lastPrinted>
  <dcterms:created xsi:type="dcterms:W3CDTF">2013-10-08T20:30:04Z</dcterms:created>
  <dcterms:modified xsi:type="dcterms:W3CDTF">2013-10-10T06:23:37Z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TC010183731033</vt:lpwstr>
  </property>
</Properties>
</file>